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3"/>
  </p:notesMasterIdLst>
  <p:sldIdLst>
    <p:sldId id="256" r:id="rId3"/>
    <p:sldId id="281" r:id="rId4"/>
    <p:sldId id="287" r:id="rId5"/>
    <p:sldId id="272" r:id="rId6"/>
    <p:sldId id="273" r:id="rId7"/>
    <p:sldId id="274" r:id="rId8"/>
    <p:sldId id="282" r:id="rId9"/>
    <p:sldId id="285" r:id="rId10"/>
    <p:sldId id="286" r:id="rId11"/>
    <p:sldId id="275" r:id="rId12"/>
    <p:sldId id="258" r:id="rId13"/>
    <p:sldId id="276" r:id="rId14"/>
    <p:sldId id="260" r:id="rId15"/>
    <p:sldId id="277" r:id="rId16"/>
    <p:sldId id="262" r:id="rId17"/>
    <p:sldId id="295" r:id="rId18"/>
    <p:sldId id="278" r:id="rId19"/>
    <p:sldId id="265" r:id="rId20"/>
    <p:sldId id="279" r:id="rId21"/>
    <p:sldId id="267" r:id="rId22"/>
    <p:sldId id="294" r:id="rId23"/>
    <p:sldId id="289" r:id="rId24"/>
    <p:sldId id="290" r:id="rId25"/>
    <p:sldId id="291" r:id="rId26"/>
    <p:sldId id="296" r:id="rId27"/>
    <p:sldId id="297" r:id="rId28"/>
    <p:sldId id="298" r:id="rId29"/>
    <p:sldId id="292" r:id="rId30"/>
    <p:sldId id="293"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77"/>
    <a:srgbClr val="F95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64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CF62B-321A-4BC0-A895-17A02380D58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FC23D250-E237-45E5-A356-B890CF8B0154}">
      <dgm:prSet phldrT="[Text]"/>
      <dgm:spPr/>
      <dgm:t>
        <a:bodyPr/>
        <a:lstStyle/>
        <a:p>
          <a:r>
            <a:rPr lang="en-GB" dirty="0" smtClean="0"/>
            <a:t>CREATING DATA</a:t>
          </a:r>
          <a:endParaRPr lang="en-GB" dirty="0"/>
        </a:p>
      </dgm:t>
    </dgm:pt>
    <dgm:pt modelId="{3EAC05DF-34B0-4157-BC1F-93164B54CF2F}" type="parTrans" cxnId="{BF4540C9-4475-4EA1-A2DF-2133F77CA1D2}">
      <dgm:prSet/>
      <dgm:spPr/>
      <dgm:t>
        <a:bodyPr/>
        <a:lstStyle/>
        <a:p>
          <a:endParaRPr lang="en-GB"/>
        </a:p>
      </dgm:t>
    </dgm:pt>
    <dgm:pt modelId="{F2877FEF-0D6A-46CD-88A6-63C28B9A9768}" type="sibTrans" cxnId="{BF4540C9-4475-4EA1-A2DF-2133F77CA1D2}">
      <dgm:prSet/>
      <dgm:spPr/>
      <dgm:t>
        <a:bodyPr/>
        <a:lstStyle/>
        <a:p>
          <a:endParaRPr lang="en-GB"/>
        </a:p>
      </dgm:t>
    </dgm:pt>
    <dgm:pt modelId="{AB811FA7-581D-4AEA-92F1-DB69C7191C62}">
      <dgm:prSet phldrT="[Text]"/>
      <dgm:spPr/>
      <dgm:t>
        <a:bodyPr/>
        <a:lstStyle/>
        <a:p>
          <a:r>
            <a:rPr lang="en-GB" dirty="0" smtClean="0"/>
            <a:t>PROCESSING DATA</a:t>
          </a:r>
          <a:endParaRPr lang="en-GB" dirty="0"/>
        </a:p>
      </dgm:t>
    </dgm:pt>
    <dgm:pt modelId="{6F558079-E844-4A77-B8EE-081163500BC6}" type="parTrans" cxnId="{7F02E64D-BD41-42FF-8CCC-7B4089027A0E}">
      <dgm:prSet/>
      <dgm:spPr/>
      <dgm:t>
        <a:bodyPr/>
        <a:lstStyle/>
        <a:p>
          <a:endParaRPr lang="en-GB"/>
        </a:p>
      </dgm:t>
    </dgm:pt>
    <dgm:pt modelId="{E2D32038-DE36-43A5-859D-399F02E61B56}" type="sibTrans" cxnId="{7F02E64D-BD41-42FF-8CCC-7B4089027A0E}">
      <dgm:prSet/>
      <dgm:spPr/>
      <dgm:t>
        <a:bodyPr/>
        <a:lstStyle/>
        <a:p>
          <a:endParaRPr lang="en-GB"/>
        </a:p>
      </dgm:t>
    </dgm:pt>
    <dgm:pt modelId="{E6179190-DA40-4A2B-8ED1-368C53721692}">
      <dgm:prSet phldrT="[Text]"/>
      <dgm:spPr/>
      <dgm:t>
        <a:bodyPr/>
        <a:lstStyle/>
        <a:p>
          <a:r>
            <a:rPr lang="en-GB" dirty="0" smtClean="0"/>
            <a:t>ANALYSING DATA</a:t>
          </a:r>
          <a:endParaRPr lang="en-GB" dirty="0"/>
        </a:p>
      </dgm:t>
    </dgm:pt>
    <dgm:pt modelId="{D7C72B82-CE80-4570-BFED-7694DDC1D65B}" type="parTrans" cxnId="{441497EA-A138-4ADA-8162-2A727AB6D956}">
      <dgm:prSet/>
      <dgm:spPr/>
      <dgm:t>
        <a:bodyPr/>
        <a:lstStyle/>
        <a:p>
          <a:endParaRPr lang="en-GB"/>
        </a:p>
      </dgm:t>
    </dgm:pt>
    <dgm:pt modelId="{DABC674E-E8B4-4D87-8C9D-0372737792C9}" type="sibTrans" cxnId="{441497EA-A138-4ADA-8162-2A727AB6D956}">
      <dgm:prSet/>
      <dgm:spPr/>
      <dgm:t>
        <a:bodyPr/>
        <a:lstStyle/>
        <a:p>
          <a:endParaRPr lang="en-GB"/>
        </a:p>
      </dgm:t>
    </dgm:pt>
    <dgm:pt modelId="{59A93071-F438-46CA-A1CA-C7817C02D2F3}">
      <dgm:prSet phldrT="[Text]"/>
      <dgm:spPr/>
      <dgm:t>
        <a:bodyPr/>
        <a:lstStyle/>
        <a:p>
          <a:r>
            <a:rPr lang="en-GB" dirty="0" smtClean="0"/>
            <a:t>PRESERVING DATA</a:t>
          </a:r>
          <a:endParaRPr lang="en-GB" dirty="0"/>
        </a:p>
      </dgm:t>
    </dgm:pt>
    <dgm:pt modelId="{343838F6-6665-46A8-8D1C-96EA92968215}" type="parTrans" cxnId="{36C0C458-9ACC-4703-88B7-BBF5E1F40DF6}">
      <dgm:prSet/>
      <dgm:spPr/>
      <dgm:t>
        <a:bodyPr/>
        <a:lstStyle/>
        <a:p>
          <a:endParaRPr lang="en-GB"/>
        </a:p>
      </dgm:t>
    </dgm:pt>
    <dgm:pt modelId="{CDAA7ABA-1BDA-4A00-8714-AF699D04F11A}" type="sibTrans" cxnId="{36C0C458-9ACC-4703-88B7-BBF5E1F40DF6}">
      <dgm:prSet/>
      <dgm:spPr/>
      <dgm:t>
        <a:bodyPr/>
        <a:lstStyle/>
        <a:p>
          <a:endParaRPr lang="en-GB"/>
        </a:p>
      </dgm:t>
    </dgm:pt>
    <dgm:pt modelId="{02094E49-2528-4394-84AF-FD48DFBDA5CE}">
      <dgm:prSet phldrT="[Text]"/>
      <dgm:spPr/>
      <dgm:t>
        <a:bodyPr/>
        <a:lstStyle/>
        <a:p>
          <a:r>
            <a:rPr lang="en-GB" dirty="0" smtClean="0"/>
            <a:t>GIVING ACCESS TO DATA</a:t>
          </a:r>
          <a:endParaRPr lang="en-GB" dirty="0"/>
        </a:p>
      </dgm:t>
    </dgm:pt>
    <dgm:pt modelId="{9A989EB9-44F9-4BBE-90EA-EA997E468A6B}" type="parTrans" cxnId="{7BA59CA6-DD26-42B1-A7E8-237621CD9769}">
      <dgm:prSet/>
      <dgm:spPr/>
      <dgm:t>
        <a:bodyPr/>
        <a:lstStyle/>
        <a:p>
          <a:endParaRPr lang="en-GB"/>
        </a:p>
      </dgm:t>
    </dgm:pt>
    <dgm:pt modelId="{6BBDF233-33E7-4C5F-8A77-8B11F4EECE65}" type="sibTrans" cxnId="{7BA59CA6-DD26-42B1-A7E8-237621CD9769}">
      <dgm:prSet/>
      <dgm:spPr/>
      <dgm:t>
        <a:bodyPr/>
        <a:lstStyle/>
        <a:p>
          <a:endParaRPr lang="en-GB"/>
        </a:p>
      </dgm:t>
    </dgm:pt>
    <dgm:pt modelId="{5ABFC098-F24E-4FAA-9D52-E161195AE008}">
      <dgm:prSet phldrT="[Text]"/>
      <dgm:spPr/>
      <dgm:t>
        <a:bodyPr/>
        <a:lstStyle/>
        <a:p>
          <a:r>
            <a:rPr lang="en-GB" dirty="0" smtClean="0"/>
            <a:t>RE-USING DATA</a:t>
          </a:r>
          <a:endParaRPr lang="en-GB" dirty="0"/>
        </a:p>
      </dgm:t>
    </dgm:pt>
    <dgm:pt modelId="{62F1B7AD-B041-4030-AE1C-7B89913E00B3}" type="parTrans" cxnId="{A793CA4F-E83F-4025-92AB-C659A0A184AE}">
      <dgm:prSet/>
      <dgm:spPr/>
      <dgm:t>
        <a:bodyPr/>
        <a:lstStyle/>
        <a:p>
          <a:endParaRPr lang="en-GB"/>
        </a:p>
      </dgm:t>
    </dgm:pt>
    <dgm:pt modelId="{15C3DB5B-F16A-465A-9CE0-6C3F63F1D5D6}" type="sibTrans" cxnId="{A793CA4F-E83F-4025-92AB-C659A0A184AE}">
      <dgm:prSet/>
      <dgm:spPr/>
      <dgm:t>
        <a:bodyPr/>
        <a:lstStyle/>
        <a:p>
          <a:endParaRPr lang="en-GB"/>
        </a:p>
      </dgm:t>
    </dgm:pt>
    <dgm:pt modelId="{8C2C6728-653A-4846-8A92-421429B2549A}" type="pres">
      <dgm:prSet presAssocID="{9AFCF62B-321A-4BC0-A895-17A02380D584}" presName="cycle" presStyleCnt="0">
        <dgm:presLayoutVars>
          <dgm:dir/>
          <dgm:resizeHandles val="exact"/>
        </dgm:presLayoutVars>
      </dgm:prSet>
      <dgm:spPr/>
      <dgm:t>
        <a:bodyPr/>
        <a:lstStyle/>
        <a:p>
          <a:endParaRPr lang="en-GB"/>
        </a:p>
      </dgm:t>
    </dgm:pt>
    <dgm:pt modelId="{F44DD936-DD87-401D-8092-16245D4AB821}" type="pres">
      <dgm:prSet presAssocID="{FC23D250-E237-45E5-A356-B890CF8B0154}" presName="node" presStyleLbl="node1" presStyleIdx="0" presStyleCnt="6">
        <dgm:presLayoutVars>
          <dgm:bulletEnabled val="1"/>
        </dgm:presLayoutVars>
      </dgm:prSet>
      <dgm:spPr/>
      <dgm:t>
        <a:bodyPr/>
        <a:lstStyle/>
        <a:p>
          <a:endParaRPr lang="en-GB"/>
        </a:p>
      </dgm:t>
    </dgm:pt>
    <dgm:pt modelId="{55602E44-A259-403A-AA10-99E2C4CB5EEF}" type="pres">
      <dgm:prSet presAssocID="{F2877FEF-0D6A-46CD-88A6-63C28B9A9768}" presName="sibTrans" presStyleLbl="sibTrans2D1" presStyleIdx="0" presStyleCnt="6"/>
      <dgm:spPr/>
      <dgm:t>
        <a:bodyPr/>
        <a:lstStyle/>
        <a:p>
          <a:endParaRPr lang="en-GB"/>
        </a:p>
      </dgm:t>
    </dgm:pt>
    <dgm:pt modelId="{820B4219-0B00-4CEC-BC60-7DC9DACABA06}" type="pres">
      <dgm:prSet presAssocID="{F2877FEF-0D6A-46CD-88A6-63C28B9A9768}" presName="connectorText" presStyleLbl="sibTrans2D1" presStyleIdx="0" presStyleCnt="6"/>
      <dgm:spPr/>
      <dgm:t>
        <a:bodyPr/>
        <a:lstStyle/>
        <a:p>
          <a:endParaRPr lang="en-GB"/>
        </a:p>
      </dgm:t>
    </dgm:pt>
    <dgm:pt modelId="{89050531-30EB-4718-AD16-9925E6B7109A}" type="pres">
      <dgm:prSet presAssocID="{AB811FA7-581D-4AEA-92F1-DB69C7191C62}" presName="node" presStyleLbl="node1" presStyleIdx="1" presStyleCnt="6">
        <dgm:presLayoutVars>
          <dgm:bulletEnabled val="1"/>
        </dgm:presLayoutVars>
      </dgm:prSet>
      <dgm:spPr/>
      <dgm:t>
        <a:bodyPr/>
        <a:lstStyle/>
        <a:p>
          <a:endParaRPr lang="en-GB"/>
        </a:p>
      </dgm:t>
    </dgm:pt>
    <dgm:pt modelId="{064CA767-CFE9-4BA1-9242-D90A150AD67B}" type="pres">
      <dgm:prSet presAssocID="{E2D32038-DE36-43A5-859D-399F02E61B56}" presName="sibTrans" presStyleLbl="sibTrans2D1" presStyleIdx="1" presStyleCnt="6"/>
      <dgm:spPr/>
      <dgm:t>
        <a:bodyPr/>
        <a:lstStyle/>
        <a:p>
          <a:endParaRPr lang="en-GB"/>
        </a:p>
      </dgm:t>
    </dgm:pt>
    <dgm:pt modelId="{6E99BF20-B29B-4A74-A363-AB63C2D85643}" type="pres">
      <dgm:prSet presAssocID="{E2D32038-DE36-43A5-859D-399F02E61B56}" presName="connectorText" presStyleLbl="sibTrans2D1" presStyleIdx="1" presStyleCnt="6"/>
      <dgm:spPr/>
      <dgm:t>
        <a:bodyPr/>
        <a:lstStyle/>
        <a:p>
          <a:endParaRPr lang="en-GB"/>
        </a:p>
      </dgm:t>
    </dgm:pt>
    <dgm:pt modelId="{6EFBBC35-76F6-492F-A2EA-3D4229C3C3AF}" type="pres">
      <dgm:prSet presAssocID="{E6179190-DA40-4A2B-8ED1-368C53721692}" presName="node" presStyleLbl="node1" presStyleIdx="2" presStyleCnt="6">
        <dgm:presLayoutVars>
          <dgm:bulletEnabled val="1"/>
        </dgm:presLayoutVars>
      </dgm:prSet>
      <dgm:spPr/>
      <dgm:t>
        <a:bodyPr/>
        <a:lstStyle/>
        <a:p>
          <a:endParaRPr lang="en-GB"/>
        </a:p>
      </dgm:t>
    </dgm:pt>
    <dgm:pt modelId="{1A2BB2A6-9C80-4017-B4C9-7787FFE3ECED}" type="pres">
      <dgm:prSet presAssocID="{DABC674E-E8B4-4D87-8C9D-0372737792C9}" presName="sibTrans" presStyleLbl="sibTrans2D1" presStyleIdx="2" presStyleCnt="6"/>
      <dgm:spPr/>
      <dgm:t>
        <a:bodyPr/>
        <a:lstStyle/>
        <a:p>
          <a:endParaRPr lang="en-GB"/>
        </a:p>
      </dgm:t>
    </dgm:pt>
    <dgm:pt modelId="{A68B1AA6-8A65-40F4-8878-D171DD96DC7F}" type="pres">
      <dgm:prSet presAssocID="{DABC674E-E8B4-4D87-8C9D-0372737792C9}" presName="connectorText" presStyleLbl="sibTrans2D1" presStyleIdx="2" presStyleCnt="6"/>
      <dgm:spPr/>
      <dgm:t>
        <a:bodyPr/>
        <a:lstStyle/>
        <a:p>
          <a:endParaRPr lang="en-GB"/>
        </a:p>
      </dgm:t>
    </dgm:pt>
    <dgm:pt modelId="{984F2FAB-11C3-44CE-A3CF-C5639BE5D9ED}" type="pres">
      <dgm:prSet presAssocID="{59A93071-F438-46CA-A1CA-C7817C02D2F3}" presName="node" presStyleLbl="node1" presStyleIdx="3" presStyleCnt="6">
        <dgm:presLayoutVars>
          <dgm:bulletEnabled val="1"/>
        </dgm:presLayoutVars>
      </dgm:prSet>
      <dgm:spPr/>
      <dgm:t>
        <a:bodyPr/>
        <a:lstStyle/>
        <a:p>
          <a:endParaRPr lang="en-GB"/>
        </a:p>
      </dgm:t>
    </dgm:pt>
    <dgm:pt modelId="{0E2061FF-78E2-478C-98ED-5BE2AC8BF4FE}" type="pres">
      <dgm:prSet presAssocID="{CDAA7ABA-1BDA-4A00-8714-AF699D04F11A}" presName="sibTrans" presStyleLbl="sibTrans2D1" presStyleIdx="3" presStyleCnt="6"/>
      <dgm:spPr/>
      <dgm:t>
        <a:bodyPr/>
        <a:lstStyle/>
        <a:p>
          <a:endParaRPr lang="en-GB"/>
        </a:p>
      </dgm:t>
    </dgm:pt>
    <dgm:pt modelId="{28F38A19-0568-4F52-8EA3-51B5B55BC4E7}" type="pres">
      <dgm:prSet presAssocID="{CDAA7ABA-1BDA-4A00-8714-AF699D04F11A}" presName="connectorText" presStyleLbl="sibTrans2D1" presStyleIdx="3" presStyleCnt="6"/>
      <dgm:spPr/>
      <dgm:t>
        <a:bodyPr/>
        <a:lstStyle/>
        <a:p>
          <a:endParaRPr lang="en-GB"/>
        </a:p>
      </dgm:t>
    </dgm:pt>
    <dgm:pt modelId="{AD954F19-3196-4E35-BA10-F0E1D663F060}" type="pres">
      <dgm:prSet presAssocID="{02094E49-2528-4394-84AF-FD48DFBDA5CE}" presName="node" presStyleLbl="node1" presStyleIdx="4" presStyleCnt="6">
        <dgm:presLayoutVars>
          <dgm:bulletEnabled val="1"/>
        </dgm:presLayoutVars>
      </dgm:prSet>
      <dgm:spPr/>
      <dgm:t>
        <a:bodyPr/>
        <a:lstStyle/>
        <a:p>
          <a:endParaRPr lang="en-GB"/>
        </a:p>
      </dgm:t>
    </dgm:pt>
    <dgm:pt modelId="{73D06381-D924-4AB1-9E68-7059333CAD7E}" type="pres">
      <dgm:prSet presAssocID="{6BBDF233-33E7-4C5F-8A77-8B11F4EECE65}" presName="sibTrans" presStyleLbl="sibTrans2D1" presStyleIdx="4" presStyleCnt="6"/>
      <dgm:spPr/>
      <dgm:t>
        <a:bodyPr/>
        <a:lstStyle/>
        <a:p>
          <a:endParaRPr lang="en-GB"/>
        </a:p>
      </dgm:t>
    </dgm:pt>
    <dgm:pt modelId="{CA3EB6CC-CCB4-4278-AD65-ED03A42AAE20}" type="pres">
      <dgm:prSet presAssocID="{6BBDF233-33E7-4C5F-8A77-8B11F4EECE65}" presName="connectorText" presStyleLbl="sibTrans2D1" presStyleIdx="4" presStyleCnt="6"/>
      <dgm:spPr/>
      <dgm:t>
        <a:bodyPr/>
        <a:lstStyle/>
        <a:p>
          <a:endParaRPr lang="en-GB"/>
        </a:p>
      </dgm:t>
    </dgm:pt>
    <dgm:pt modelId="{66DC83D7-F81A-4B90-A592-87A3F1B8332B}" type="pres">
      <dgm:prSet presAssocID="{5ABFC098-F24E-4FAA-9D52-E161195AE008}" presName="node" presStyleLbl="node1" presStyleIdx="5" presStyleCnt="6">
        <dgm:presLayoutVars>
          <dgm:bulletEnabled val="1"/>
        </dgm:presLayoutVars>
      </dgm:prSet>
      <dgm:spPr/>
      <dgm:t>
        <a:bodyPr/>
        <a:lstStyle/>
        <a:p>
          <a:endParaRPr lang="en-GB"/>
        </a:p>
      </dgm:t>
    </dgm:pt>
    <dgm:pt modelId="{EA965ABB-A46D-4AD8-93C8-BDA348C8EAE5}" type="pres">
      <dgm:prSet presAssocID="{15C3DB5B-F16A-465A-9CE0-6C3F63F1D5D6}" presName="sibTrans" presStyleLbl="sibTrans2D1" presStyleIdx="5" presStyleCnt="6"/>
      <dgm:spPr/>
      <dgm:t>
        <a:bodyPr/>
        <a:lstStyle/>
        <a:p>
          <a:endParaRPr lang="en-GB"/>
        </a:p>
      </dgm:t>
    </dgm:pt>
    <dgm:pt modelId="{D73CAD11-DAD1-4E88-B3FE-6CB822C377CB}" type="pres">
      <dgm:prSet presAssocID="{15C3DB5B-F16A-465A-9CE0-6C3F63F1D5D6}" presName="connectorText" presStyleLbl="sibTrans2D1" presStyleIdx="5" presStyleCnt="6"/>
      <dgm:spPr/>
      <dgm:t>
        <a:bodyPr/>
        <a:lstStyle/>
        <a:p>
          <a:endParaRPr lang="en-GB"/>
        </a:p>
      </dgm:t>
    </dgm:pt>
  </dgm:ptLst>
  <dgm:cxnLst>
    <dgm:cxn modelId="{F0B5D6A2-B52B-424E-AC9E-244397A3553D}" type="presOf" srcId="{F2877FEF-0D6A-46CD-88A6-63C28B9A9768}" destId="{820B4219-0B00-4CEC-BC60-7DC9DACABA06}" srcOrd="1" destOrd="0" presId="urn:microsoft.com/office/officeart/2005/8/layout/cycle2"/>
    <dgm:cxn modelId="{CECB874B-CA3A-C04F-A501-7E32BCF5981B}" type="presOf" srcId="{6BBDF233-33E7-4C5F-8A77-8B11F4EECE65}" destId="{CA3EB6CC-CCB4-4278-AD65-ED03A42AAE20}" srcOrd="1" destOrd="0" presId="urn:microsoft.com/office/officeart/2005/8/layout/cycle2"/>
    <dgm:cxn modelId="{A793CA4F-E83F-4025-92AB-C659A0A184AE}" srcId="{9AFCF62B-321A-4BC0-A895-17A02380D584}" destId="{5ABFC098-F24E-4FAA-9D52-E161195AE008}" srcOrd="5" destOrd="0" parTransId="{62F1B7AD-B041-4030-AE1C-7B89913E00B3}" sibTransId="{15C3DB5B-F16A-465A-9CE0-6C3F63F1D5D6}"/>
    <dgm:cxn modelId="{FD847915-0EC8-4C4C-9643-17C5A55E06DF}" type="presOf" srcId="{CDAA7ABA-1BDA-4A00-8714-AF699D04F11A}" destId="{28F38A19-0568-4F52-8EA3-51B5B55BC4E7}" srcOrd="1" destOrd="0" presId="urn:microsoft.com/office/officeart/2005/8/layout/cycle2"/>
    <dgm:cxn modelId="{7BA59CA6-DD26-42B1-A7E8-237621CD9769}" srcId="{9AFCF62B-321A-4BC0-A895-17A02380D584}" destId="{02094E49-2528-4394-84AF-FD48DFBDA5CE}" srcOrd="4" destOrd="0" parTransId="{9A989EB9-44F9-4BBE-90EA-EA997E468A6B}" sibTransId="{6BBDF233-33E7-4C5F-8A77-8B11F4EECE65}"/>
    <dgm:cxn modelId="{84AC3DC1-397A-BB43-A08E-365592DED13B}" type="presOf" srcId="{DABC674E-E8B4-4D87-8C9D-0372737792C9}" destId="{1A2BB2A6-9C80-4017-B4C9-7787FFE3ECED}" srcOrd="0" destOrd="0" presId="urn:microsoft.com/office/officeart/2005/8/layout/cycle2"/>
    <dgm:cxn modelId="{CA9D860E-1543-CD4C-8625-36931D946F5A}" type="presOf" srcId="{DABC674E-E8B4-4D87-8C9D-0372737792C9}" destId="{A68B1AA6-8A65-40F4-8878-D171DD96DC7F}" srcOrd="1" destOrd="0" presId="urn:microsoft.com/office/officeart/2005/8/layout/cycle2"/>
    <dgm:cxn modelId="{FD30780E-3765-6747-ACE9-D8BB9F25074B}" type="presOf" srcId="{6BBDF233-33E7-4C5F-8A77-8B11F4EECE65}" destId="{73D06381-D924-4AB1-9E68-7059333CAD7E}" srcOrd="0" destOrd="0" presId="urn:microsoft.com/office/officeart/2005/8/layout/cycle2"/>
    <dgm:cxn modelId="{DFAFF5A1-AC8D-B842-A849-52F144E0A6B2}" type="presOf" srcId="{E2D32038-DE36-43A5-859D-399F02E61B56}" destId="{064CA767-CFE9-4BA1-9242-D90A150AD67B}" srcOrd="0" destOrd="0" presId="urn:microsoft.com/office/officeart/2005/8/layout/cycle2"/>
    <dgm:cxn modelId="{D4D771A6-C06D-DA49-AA91-8565E67FE75A}" type="presOf" srcId="{59A93071-F438-46CA-A1CA-C7817C02D2F3}" destId="{984F2FAB-11C3-44CE-A3CF-C5639BE5D9ED}" srcOrd="0" destOrd="0" presId="urn:microsoft.com/office/officeart/2005/8/layout/cycle2"/>
    <dgm:cxn modelId="{B78747AD-E2D3-304F-A389-538E88B04EA1}" type="presOf" srcId="{9AFCF62B-321A-4BC0-A895-17A02380D584}" destId="{8C2C6728-653A-4846-8A92-421429B2549A}" srcOrd="0" destOrd="0" presId="urn:microsoft.com/office/officeart/2005/8/layout/cycle2"/>
    <dgm:cxn modelId="{30E992B9-4C61-2C4E-9EDD-AC694532750A}" type="presOf" srcId="{5ABFC098-F24E-4FAA-9D52-E161195AE008}" destId="{66DC83D7-F81A-4B90-A592-87A3F1B8332B}" srcOrd="0" destOrd="0" presId="urn:microsoft.com/office/officeart/2005/8/layout/cycle2"/>
    <dgm:cxn modelId="{E386A2CC-9F14-1844-B143-429FE4D1CDF1}" type="presOf" srcId="{E2D32038-DE36-43A5-859D-399F02E61B56}" destId="{6E99BF20-B29B-4A74-A363-AB63C2D85643}" srcOrd="1" destOrd="0" presId="urn:microsoft.com/office/officeart/2005/8/layout/cycle2"/>
    <dgm:cxn modelId="{A4F36E6B-63B2-8843-8DD2-7965567DE276}" type="presOf" srcId="{AB811FA7-581D-4AEA-92F1-DB69C7191C62}" destId="{89050531-30EB-4718-AD16-9925E6B7109A}" srcOrd="0" destOrd="0" presId="urn:microsoft.com/office/officeart/2005/8/layout/cycle2"/>
    <dgm:cxn modelId="{962820B2-AEB2-6847-91D0-FF3975374E99}" type="presOf" srcId="{15C3DB5B-F16A-465A-9CE0-6C3F63F1D5D6}" destId="{D73CAD11-DAD1-4E88-B3FE-6CB822C377CB}" srcOrd="1" destOrd="0" presId="urn:microsoft.com/office/officeart/2005/8/layout/cycle2"/>
    <dgm:cxn modelId="{74CE13A5-DB93-DF46-892C-04213518E66A}" type="presOf" srcId="{02094E49-2528-4394-84AF-FD48DFBDA5CE}" destId="{AD954F19-3196-4E35-BA10-F0E1D663F060}" srcOrd="0" destOrd="0" presId="urn:microsoft.com/office/officeart/2005/8/layout/cycle2"/>
    <dgm:cxn modelId="{BF4540C9-4475-4EA1-A2DF-2133F77CA1D2}" srcId="{9AFCF62B-321A-4BC0-A895-17A02380D584}" destId="{FC23D250-E237-45E5-A356-B890CF8B0154}" srcOrd="0" destOrd="0" parTransId="{3EAC05DF-34B0-4157-BC1F-93164B54CF2F}" sibTransId="{F2877FEF-0D6A-46CD-88A6-63C28B9A9768}"/>
    <dgm:cxn modelId="{E9B98074-5E39-2F40-AAF4-3312E085AADD}" type="presOf" srcId="{E6179190-DA40-4A2B-8ED1-368C53721692}" destId="{6EFBBC35-76F6-492F-A2EA-3D4229C3C3AF}" srcOrd="0" destOrd="0" presId="urn:microsoft.com/office/officeart/2005/8/layout/cycle2"/>
    <dgm:cxn modelId="{441497EA-A138-4ADA-8162-2A727AB6D956}" srcId="{9AFCF62B-321A-4BC0-A895-17A02380D584}" destId="{E6179190-DA40-4A2B-8ED1-368C53721692}" srcOrd="2" destOrd="0" parTransId="{D7C72B82-CE80-4570-BFED-7694DDC1D65B}" sibTransId="{DABC674E-E8B4-4D87-8C9D-0372737792C9}"/>
    <dgm:cxn modelId="{7F02E64D-BD41-42FF-8CCC-7B4089027A0E}" srcId="{9AFCF62B-321A-4BC0-A895-17A02380D584}" destId="{AB811FA7-581D-4AEA-92F1-DB69C7191C62}" srcOrd="1" destOrd="0" parTransId="{6F558079-E844-4A77-B8EE-081163500BC6}" sibTransId="{E2D32038-DE36-43A5-859D-399F02E61B56}"/>
    <dgm:cxn modelId="{B9B0DE83-0913-3A44-9EFC-E84BC18B33B0}" type="presOf" srcId="{F2877FEF-0D6A-46CD-88A6-63C28B9A9768}" destId="{55602E44-A259-403A-AA10-99E2C4CB5EEF}" srcOrd="0" destOrd="0" presId="urn:microsoft.com/office/officeart/2005/8/layout/cycle2"/>
    <dgm:cxn modelId="{3F64E31D-B355-1F49-8773-517E495F4F2A}" type="presOf" srcId="{15C3DB5B-F16A-465A-9CE0-6C3F63F1D5D6}" destId="{EA965ABB-A46D-4AD8-93C8-BDA348C8EAE5}" srcOrd="0" destOrd="0" presId="urn:microsoft.com/office/officeart/2005/8/layout/cycle2"/>
    <dgm:cxn modelId="{36C0C458-9ACC-4703-88B7-BBF5E1F40DF6}" srcId="{9AFCF62B-321A-4BC0-A895-17A02380D584}" destId="{59A93071-F438-46CA-A1CA-C7817C02D2F3}" srcOrd="3" destOrd="0" parTransId="{343838F6-6665-46A8-8D1C-96EA92968215}" sibTransId="{CDAA7ABA-1BDA-4A00-8714-AF699D04F11A}"/>
    <dgm:cxn modelId="{ECED2FAA-868C-7040-89F3-A4AC4D883D83}" type="presOf" srcId="{CDAA7ABA-1BDA-4A00-8714-AF699D04F11A}" destId="{0E2061FF-78E2-478C-98ED-5BE2AC8BF4FE}" srcOrd="0" destOrd="0" presId="urn:microsoft.com/office/officeart/2005/8/layout/cycle2"/>
    <dgm:cxn modelId="{29CF89F4-1CAA-F744-8C1D-87186D1CD189}" type="presOf" srcId="{FC23D250-E237-45E5-A356-B890CF8B0154}" destId="{F44DD936-DD87-401D-8092-16245D4AB821}" srcOrd="0" destOrd="0" presId="urn:microsoft.com/office/officeart/2005/8/layout/cycle2"/>
    <dgm:cxn modelId="{FE25FF8C-2C0C-BE48-A0EA-92BC672385F1}" type="presParOf" srcId="{8C2C6728-653A-4846-8A92-421429B2549A}" destId="{F44DD936-DD87-401D-8092-16245D4AB821}" srcOrd="0" destOrd="0" presId="urn:microsoft.com/office/officeart/2005/8/layout/cycle2"/>
    <dgm:cxn modelId="{37EB1288-A7FA-2D4F-869E-E1CB3ECA04E6}" type="presParOf" srcId="{8C2C6728-653A-4846-8A92-421429B2549A}" destId="{55602E44-A259-403A-AA10-99E2C4CB5EEF}" srcOrd="1" destOrd="0" presId="urn:microsoft.com/office/officeart/2005/8/layout/cycle2"/>
    <dgm:cxn modelId="{6EDDE351-2AD8-7C49-83CB-6FFC878741A8}" type="presParOf" srcId="{55602E44-A259-403A-AA10-99E2C4CB5EEF}" destId="{820B4219-0B00-4CEC-BC60-7DC9DACABA06}" srcOrd="0" destOrd="0" presId="urn:microsoft.com/office/officeart/2005/8/layout/cycle2"/>
    <dgm:cxn modelId="{0AEBA3AF-74D6-A54A-AC6C-112F43EB433F}" type="presParOf" srcId="{8C2C6728-653A-4846-8A92-421429B2549A}" destId="{89050531-30EB-4718-AD16-9925E6B7109A}" srcOrd="2" destOrd="0" presId="urn:microsoft.com/office/officeart/2005/8/layout/cycle2"/>
    <dgm:cxn modelId="{926ADFB7-EEEC-B34D-A6C4-7B4F4A702393}" type="presParOf" srcId="{8C2C6728-653A-4846-8A92-421429B2549A}" destId="{064CA767-CFE9-4BA1-9242-D90A150AD67B}" srcOrd="3" destOrd="0" presId="urn:microsoft.com/office/officeart/2005/8/layout/cycle2"/>
    <dgm:cxn modelId="{F08CE46C-E9FA-E147-B7B5-C04EA5579F53}" type="presParOf" srcId="{064CA767-CFE9-4BA1-9242-D90A150AD67B}" destId="{6E99BF20-B29B-4A74-A363-AB63C2D85643}" srcOrd="0" destOrd="0" presId="urn:microsoft.com/office/officeart/2005/8/layout/cycle2"/>
    <dgm:cxn modelId="{397B75D4-B7F3-AF4C-91E9-BBB1E43705EB}" type="presParOf" srcId="{8C2C6728-653A-4846-8A92-421429B2549A}" destId="{6EFBBC35-76F6-492F-A2EA-3D4229C3C3AF}" srcOrd="4" destOrd="0" presId="urn:microsoft.com/office/officeart/2005/8/layout/cycle2"/>
    <dgm:cxn modelId="{0A1FCA13-F461-074A-8AE0-DC200B8740BA}" type="presParOf" srcId="{8C2C6728-653A-4846-8A92-421429B2549A}" destId="{1A2BB2A6-9C80-4017-B4C9-7787FFE3ECED}" srcOrd="5" destOrd="0" presId="urn:microsoft.com/office/officeart/2005/8/layout/cycle2"/>
    <dgm:cxn modelId="{FB375A3F-F173-2E47-B8A4-3ADC0B4DC096}" type="presParOf" srcId="{1A2BB2A6-9C80-4017-B4C9-7787FFE3ECED}" destId="{A68B1AA6-8A65-40F4-8878-D171DD96DC7F}" srcOrd="0" destOrd="0" presId="urn:microsoft.com/office/officeart/2005/8/layout/cycle2"/>
    <dgm:cxn modelId="{926ACA48-F479-9348-A40A-9A26F82D8AA1}" type="presParOf" srcId="{8C2C6728-653A-4846-8A92-421429B2549A}" destId="{984F2FAB-11C3-44CE-A3CF-C5639BE5D9ED}" srcOrd="6" destOrd="0" presId="urn:microsoft.com/office/officeart/2005/8/layout/cycle2"/>
    <dgm:cxn modelId="{F91BBF10-FE49-744F-A128-4C4EA6D3F89C}" type="presParOf" srcId="{8C2C6728-653A-4846-8A92-421429B2549A}" destId="{0E2061FF-78E2-478C-98ED-5BE2AC8BF4FE}" srcOrd="7" destOrd="0" presId="urn:microsoft.com/office/officeart/2005/8/layout/cycle2"/>
    <dgm:cxn modelId="{19158E16-407B-0D45-9669-87CF129E10A7}" type="presParOf" srcId="{0E2061FF-78E2-478C-98ED-5BE2AC8BF4FE}" destId="{28F38A19-0568-4F52-8EA3-51B5B55BC4E7}" srcOrd="0" destOrd="0" presId="urn:microsoft.com/office/officeart/2005/8/layout/cycle2"/>
    <dgm:cxn modelId="{D66043CB-7849-3A45-ADCF-29DA3ACE4977}" type="presParOf" srcId="{8C2C6728-653A-4846-8A92-421429B2549A}" destId="{AD954F19-3196-4E35-BA10-F0E1D663F060}" srcOrd="8" destOrd="0" presId="urn:microsoft.com/office/officeart/2005/8/layout/cycle2"/>
    <dgm:cxn modelId="{86CD9D85-989E-C248-B2DA-D989A7BB651D}" type="presParOf" srcId="{8C2C6728-653A-4846-8A92-421429B2549A}" destId="{73D06381-D924-4AB1-9E68-7059333CAD7E}" srcOrd="9" destOrd="0" presId="urn:microsoft.com/office/officeart/2005/8/layout/cycle2"/>
    <dgm:cxn modelId="{238BC268-7A9A-474B-9ACC-F0871ED59070}" type="presParOf" srcId="{73D06381-D924-4AB1-9E68-7059333CAD7E}" destId="{CA3EB6CC-CCB4-4278-AD65-ED03A42AAE20}" srcOrd="0" destOrd="0" presId="urn:microsoft.com/office/officeart/2005/8/layout/cycle2"/>
    <dgm:cxn modelId="{4CF5CF7A-CB23-8747-A690-F957D3EBC976}" type="presParOf" srcId="{8C2C6728-653A-4846-8A92-421429B2549A}" destId="{66DC83D7-F81A-4B90-A592-87A3F1B8332B}" srcOrd="10" destOrd="0" presId="urn:microsoft.com/office/officeart/2005/8/layout/cycle2"/>
    <dgm:cxn modelId="{18F4C28D-6FD6-384D-99C3-42630B6B118C}" type="presParOf" srcId="{8C2C6728-653A-4846-8A92-421429B2549A}" destId="{EA965ABB-A46D-4AD8-93C8-BDA348C8EAE5}" srcOrd="11" destOrd="0" presId="urn:microsoft.com/office/officeart/2005/8/layout/cycle2"/>
    <dgm:cxn modelId="{38AC7B17-356C-4C47-81B8-DF1324EFB5A9}" type="presParOf" srcId="{EA965ABB-A46D-4AD8-93C8-BDA348C8EAE5}" destId="{D73CAD11-DAD1-4E88-B3FE-6CB822C377C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DD936-DD87-401D-8092-16245D4AB821}">
      <dsp:nvSpPr>
        <dsp:cNvPr id="0" name=""/>
        <dsp:cNvSpPr/>
      </dsp:nvSpPr>
      <dsp:spPr>
        <a:xfrm>
          <a:off x="3252464" y="911"/>
          <a:ext cx="1103348" cy="11033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CREATING DATA</a:t>
          </a:r>
          <a:endParaRPr lang="en-GB" sz="1100" kern="1200" dirty="0"/>
        </a:p>
      </dsp:txBody>
      <dsp:txXfrm>
        <a:off x="3414046" y="162493"/>
        <a:ext cx="780184" cy="780184"/>
      </dsp:txXfrm>
    </dsp:sp>
    <dsp:sp modelId="{55602E44-A259-403A-AA10-99E2C4CB5EEF}">
      <dsp:nvSpPr>
        <dsp:cNvPr id="0" name=""/>
        <dsp:cNvSpPr/>
      </dsp:nvSpPr>
      <dsp:spPr>
        <a:xfrm rot="1800000">
          <a:off x="4367830" y="776648"/>
          <a:ext cx="293775" cy="372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4373734" y="829091"/>
        <a:ext cx="205643" cy="223428"/>
      </dsp:txXfrm>
    </dsp:sp>
    <dsp:sp modelId="{89050531-30EB-4718-AD16-9925E6B7109A}">
      <dsp:nvSpPr>
        <dsp:cNvPr id="0" name=""/>
        <dsp:cNvSpPr/>
      </dsp:nvSpPr>
      <dsp:spPr>
        <a:xfrm>
          <a:off x="4688023" y="829732"/>
          <a:ext cx="1103348" cy="11033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PROCESSING DATA</a:t>
          </a:r>
          <a:endParaRPr lang="en-GB" sz="1100" kern="1200" dirty="0"/>
        </a:p>
      </dsp:txBody>
      <dsp:txXfrm>
        <a:off x="4849605" y="991314"/>
        <a:ext cx="780184" cy="780184"/>
      </dsp:txXfrm>
    </dsp:sp>
    <dsp:sp modelId="{064CA767-CFE9-4BA1-9242-D90A150AD67B}">
      <dsp:nvSpPr>
        <dsp:cNvPr id="0" name=""/>
        <dsp:cNvSpPr/>
      </dsp:nvSpPr>
      <dsp:spPr>
        <a:xfrm rot="5400000">
          <a:off x="5092810" y="2015723"/>
          <a:ext cx="293775" cy="372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5136876" y="2046133"/>
        <a:ext cx="205643" cy="223428"/>
      </dsp:txXfrm>
    </dsp:sp>
    <dsp:sp modelId="{6EFBBC35-76F6-492F-A2EA-3D4229C3C3AF}">
      <dsp:nvSpPr>
        <dsp:cNvPr id="0" name=""/>
        <dsp:cNvSpPr/>
      </dsp:nvSpPr>
      <dsp:spPr>
        <a:xfrm>
          <a:off x="4688023" y="2487373"/>
          <a:ext cx="1103348" cy="11033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ANALYSING DATA</a:t>
          </a:r>
          <a:endParaRPr lang="en-GB" sz="1100" kern="1200" dirty="0"/>
        </a:p>
      </dsp:txBody>
      <dsp:txXfrm>
        <a:off x="4849605" y="2648955"/>
        <a:ext cx="780184" cy="780184"/>
      </dsp:txXfrm>
    </dsp:sp>
    <dsp:sp modelId="{1A2BB2A6-9C80-4017-B4C9-7787FFE3ECED}">
      <dsp:nvSpPr>
        <dsp:cNvPr id="0" name=""/>
        <dsp:cNvSpPr/>
      </dsp:nvSpPr>
      <dsp:spPr>
        <a:xfrm rot="9000000">
          <a:off x="4382231" y="3263111"/>
          <a:ext cx="293775" cy="372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4464459" y="3315554"/>
        <a:ext cx="205643" cy="223428"/>
      </dsp:txXfrm>
    </dsp:sp>
    <dsp:sp modelId="{984F2FAB-11C3-44CE-A3CF-C5639BE5D9ED}">
      <dsp:nvSpPr>
        <dsp:cNvPr id="0" name=""/>
        <dsp:cNvSpPr/>
      </dsp:nvSpPr>
      <dsp:spPr>
        <a:xfrm>
          <a:off x="3252464" y="3316194"/>
          <a:ext cx="1103348" cy="11033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PRESERVING DATA</a:t>
          </a:r>
          <a:endParaRPr lang="en-GB" sz="1100" kern="1200" dirty="0"/>
        </a:p>
      </dsp:txBody>
      <dsp:txXfrm>
        <a:off x="3414046" y="3477776"/>
        <a:ext cx="780184" cy="780184"/>
      </dsp:txXfrm>
    </dsp:sp>
    <dsp:sp modelId="{0E2061FF-78E2-478C-98ED-5BE2AC8BF4FE}">
      <dsp:nvSpPr>
        <dsp:cNvPr id="0" name=""/>
        <dsp:cNvSpPr/>
      </dsp:nvSpPr>
      <dsp:spPr>
        <a:xfrm rot="12600000">
          <a:off x="2946671" y="3271425"/>
          <a:ext cx="293775" cy="372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3028899" y="3367934"/>
        <a:ext cx="205643" cy="223428"/>
      </dsp:txXfrm>
    </dsp:sp>
    <dsp:sp modelId="{AD954F19-3196-4E35-BA10-F0E1D663F060}">
      <dsp:nvSpPr>
        <dsp:cNvPr id="0" name=""/>
        <dsp:cNvSpPr/>
      </dsp:nvSpPr>
      <dsp:spPr>
        <a:xfrm>
          <a:off x="1816904" y="2487373"/>
          <a:ext cx="1103348" cy="11033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GIVING ACCESS TO DATA</a:t>
          </a:r>
          <a:endParaRPr lang="en-GB" sz="1100" kern="1200" dirty="0"/>
        </a:p>
      </dsp:txBody>
      <dsp:txXfrm>
        <a:off x="1978486" y="2648955"/>
        <a:ext cx="780184" cy="780184"/>
      </dsp:txXfrm>
    </dsp:sp>
    <dsp:sp modelId="{73D06381-D924-4AB1-9E68-7059333CAD7E}">
      <dsp:nvSpPr>
        <dsp:cNvPr id="0" name=""/>
        <dsp:cNvSpPr/>
      </dsp:nvSpPr>
      <dsp:spPr>
        <a:xfrm rot="16200000">
          <a:off x="2221691" y="2032351"/>
          <a:ext cx="293775" cy="372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2265757" y="2150893"/>
        <a:ext cx="205643" cy="223428"/>
      </dsp:txXfrm>
    </dsp:sp>
    <dsp:sp modelId="{66DC83D7-F81A-4B90-A592-87A3F1B8332B}">
      <dsp:nvSpPr>
        <dsp:cNvPr id="0" name=""/>
        <dsp:cNvSpPr/>
      </dsp:nvSpPr>
      <dsp:spPr>
        <a:xfrm>
          <a:off x="1816904" y="829732"/>
          <a:ext cx="1103348" cy="11033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RE-USING DATA</a:t>
          </a:r>
          <a:endParaRPr lang="en-GB" sz="1100" kern="1200" dirty="0"/>
        </a:p>
      </dsp:txBody>
      <dsp:txXfrm>
        <a:off x="1978486" y="991314"/>
        <a:ext cx="780184" cy="780184"/>
      </dsp:txXfrm>
    </dsp:sp>
    <dsp:sp modelId="{EA965ABB-A46D-4AD8-93C8-BDA348C8EAE5}">
      <dsp:nvSpPr>
        <dsp:cNvPr id="0" name=""/>
        <dsp:cNvSpPr/>
      </dsp:nvSpPr>
      <dsp:spPr>
        <a:xfrm rot="19800000">
          <a:off x="2932270" y="784963"/>
          <a:ext cx="293775" cy="372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2938174" y="881472"/>
        <a:ext cx="205643" cy="22342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6A4CB1-4FA9-294A-8435-166EC8631EB3}" type="datetimeFigureOut">
              <a:rPr lang="en-US" smtClean="0"/>
              <a:t>15/03/16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DA7FB-08BD-3349-9650-C74940DFAB32}" type="slidenum">
              <a:rPr lang="en-US" smtClean="0"/>
              <a:t>‹#›</a:t>
            </a:fld>
            <a:endParaRPr lang="en-US"/>
          </a:p>
        </p:txBody>
      </p:sp>
    </p:spTree>
    <p:extLst>
      <p:ext uri="{BB962C8B-B14F-4D97-AF65-F5344CB8AC3E}">
        <p14:creationId xmlns:p14="http://schemas.microsoft.com/office/powerpoint/2010/main" val="36454798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D17F8AD-33BB-4EDC-B921-541CE899FC3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6851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The B2DROP service helps you to syncronrise and exchange research data like Dropbox; B2STAGE helps you get data to computation when processing and analysing data; B2SAFE helps you to replicate the data safely; B2SHARE is a repository to archive the data and share it with others; and B2FIND is a cataloguing service that allows you and others to find relevant data.</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E768E890-97B1-D84D-8DDD-0902BF2055B7}" type="slidenum">
              <a:rPr lang="en-US"/>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nl-NL" baseline="0" dirty="0" smtClean="0"/>
          </a:p>
        </p:txBody>
      </p:sp>
      <p:sp>
        <p:nvSpPr>
          <p:cNvPr id="4" name="Slide Number Placeholder 3"/>
          <p:cNvSpPr>
            <a:spLocks noGrp="1"/>
          </p:cNvSpPr>
          <p:nvPr>
            <p:ph type="sldNum" sz="quarter" idx="10"/>
          </p:nvPr>
        </p:nvSpPr>
        <p:spPr/>
        <p:txBody>
          <a:bodyPr/>
          <a:lstStyle/>
          <a:p>
            <a:fld id="{1D17F8AD-33BB-4EDC-B921-541CE899FC3B}"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134CE90-AB7A-4102-8FCB-7DD57A64BC35}" type="slidenum">
              <a:rPr lang="en-US" smtClean="0"/>
              <a:t>21</a:t>
            </a:fld>
            <a:endParaRPr lang="en-US"/>
          </a:p>
        </p:txBody>
      </p:sp>
    </p:spTree>
    <p:extLst>
      <p:ext uri="{BB962C8B-B14F-4D97-AF65-F5344CB8AC3E}">
        <p14:creationId xmlns:p14="http://schemas.microsoft.com/office/powerpoint/2010/main" val="400213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5D4AFE3D-F359-CE44-9FD2-E3C8C9D29725}" type="slidenum">
              <a:rPr lang="en-US" smtClean="0"/>
              <a:t>25</a:t>
            </a:fld>
            <a:endParaRPr lang="en-US"/>
          </a:p>
        </p:txBody>
      </p:sp>
    </p:spTree>
    <p:extLst>
      <p:ext uri="{BB962C8B-B14F-4D97-AF65-F5344CB8AC3E}">
        <p14:creationId xmlns:p14="http://schemas.microsoft.com/office/powerpoint/2010/main" val="3314678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Ingredients!</a:t>
            </a:r>
          </a:p>
          <a:p>
            <a:pPr lvl="0" rtl="0">
              <a:spcBef>
                <a:spcPts val="0"/>
              </a:spcBef>
              <a:buNone/>
            </a:pPr>
            <a:r>
              <a:rPr lang="en"/>
              <a:t>As you have seen EUDAT offers different services: from B2SAFE (for long term preservation), to B2FIND (for discovery) and then B2DROP, B2SHARE, B2STAGE as well.</a:t>
            </a:r>
          </a:p>
          <a:p>
            <a:pPr lvl="0" rtl="0">
              <a:spcBef>
                <a:spcPts val="0"/>
              </a:spcBef>
              <a:buNone/>
            </a:pPr>
            <a:r>
              <a:rPr lang="en"/>
              <a:t>What is probably missing is something which connects all these services and create synergy between them. We have many ingredients but we need something to create new recipies combaining the ingredients.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Some examples of what you will be able to do through the library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eudat.eu/" TargetMode="External"/><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b2drop.eudat.eu/" TargetMode="External"/><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b2drop.eudat.eu/" TargetMode="External"/><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hyperlink" Target="https://b2drop.eudat.eu/"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hyperlink" Target="https://b2drop.eudat.eu/"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hyperlink" Target="https://b2drop.eudat.eu/"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hyperlink" Target="https://b2drop.eudat.eu/"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hyperlink" Target="https://b2drop.eudat.eu/"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hyperlink" Target="https://b2drop.eudat.eu/"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hyperlink" Target="https://b2drop.eudat.eu/"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hyperlink" Target="https://b2drop.eudat.eu/"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s://b2drop.eudat.eu/" TargetMode="External"/><Relationship Id="rId6" Type="http://schemas.openxmlformats.org/officeDocument/2006/relationships/hyperlink" Target="http://www.eudat.eu/" TargetMode="External"/><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hyperlink" Target="https://b2drop.eudat.eu/"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hyperlink" Target="https://b2drop.eudat.eu/"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emf"/><Relationship Id="rId3"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emf"/><Relationship Id="rId3"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s://b2share.eudat.eu/" TargetMode="External"/><Relationship Id="rId5" Type="http://schemas.openxmlformats.org/officeDocument/2006/relationships/image" Target="../media/image6.png"/><Relationship Id="rId6" Type="http://schemas.openxmlformats.org/officeDocument/2006/relationships/hyperlink" Target="http://www.eudat.eu/" TargetMode="External"/><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0" Type="http://schemas.openxmlformats.org/officeDocument/2006/relationships/image" Target="../media/image35.png"/><Relationship Id="rId21" Type="http://schemas.openxmlformats.org/officeDocument/2006/relationships/image" Target="../media/image36.png"/><Relationship Id="rId22" Type="http://schemas.openxmlformats.org/officeDocument/2006/relationships/image" Target="../media/image37.jpeg"/><Relationship Id="rId23" Type="http://schemas.openxmlformats.org/officeDocument/2006/relationships/image" Target="../media/image38.gif"/><Relationship Id="rId24" Type="http://schemas.openxmlformats.org/officeDocument/2006/relationships/image" Target="../media/image39.jpeg"/><Relationship Id="rId25" Type="http://schemas.openxmlformats.org/officeDocument/2006/relationships/image" Target="../media/image40.png"/><Relationship Id="rId26" Type="http://schemas.openxmlformats.org/officeDocument/2006/relationships/image" Target="../media/image41.png"/><Relationship Id="rId27" Type="http://schemas.openxmlformats.org/officeDocument/2006/relationships/image" Target="../media/image42.png"/><Relationship Id="rId28" Type="http://schemas.openxmlformats.org/officeDocument/2006/relationships/image" Target="../media/image43.png"/><Relationship Id="rId29" Type="http://schemas.openxmlformats.org/officeDocument/2006/relationships/image" Target="../media/image44.jpeg"/><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0.png"/><Relationship Id="rId30" Type="http://schemas.openxmlformats.org/officeDocument/2006/relationships/image" Target="../media/image45.png"/><Relationship Id="rId31" Type="http://schemas.openxmlformats.org/officeDocument/2006/relationships/image" Target="../media/image46.png"/><Relationship Id="rId32" Type="http://schemas.openxmlformats.org/officeDocument/2006/relationships/image" Target="../media/image47.png"/><Relationship Id="rId9" Type="http://schemas.openxmlformats.org/officeDocument/2006/relationships/image" Target="../media/image24.pn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png"/><Relationship Id="rId33" Type="http://schemas.openxmlformats.org/officeDocument/2006/relationships/image" Target="../media/image48.gif"/><Relationship Id="rId34" Type="http://schemas.openxmlformats.org/officeDocument/2006/relationships/image" Target="../media/image49.jpeg"/><Relationship Id="rId35" Type="http://schemas.openxmlformats.org/officeDocument/2006/relationships/image" Target="../media/image50.png"/><Relationship Id="rId36" Type="http://schemas.openxmlformats.org/officeDocument/2006/relationships/image" Target="../media/image51.jpeg"/><Relationship Id="rId10" Type="http://schemas.openxmlformats.org/officeDocument/2006/relationships/image" Target="../media/image25.jpeg"/><Relationship Id="rId11" Type="http://schemas.openxmlformats.org/officeDocument/2006/relationships/image" Target="../media/image26.jpeg"/><Relationship Id="rId12" Type="http://schemas.openxmlformats.org/officeDocument/2006/relationships/image" Target="../media/image27.jpeg"/><Relationship Id="rId13" Type="http://schemas.openxmlformats.org/officeDocument/2006/relationships/image" Target="../media/image28.png"/><Relationship Id="rId14" Type="http://schemas.openxmlformats.org/officeDocument/2006/relationships/image" Target="../media/image29.png"/><Relationship Id="rId15" Type="http://schemas.openxmlformats.org/officeDocument/2006/relationships/image" Target="../media/image30.jpeg"/><Relationship Id="rId16" Type="http://schemas.openxmlformats.org/officeDocument/2006/relationships/image" Target="../media/image31.png"/><Relationship Id="rId17" Type="http://schemas.openxmlformats.org/officeDocument/2006/relationships/image" Target="../media/image32.jpeg"/><Relationship Id="rId18" Type="http://schemas.openxmlformats.org/officeDocument/2006/relationships/image" Target="../media/image33.png"/><Relationship Id="rId19" Type="http://schemas.openxmlformats.org/officeDocument/2006/relationships/image" Target="../media/image34.png"/><Relationship Id="rId37" Type="http://schemas.openxmlformats.org/officeDocument/2006/relationships/image" Target="../media/image52.jpeg"/><Relationship Id="rId38" Type="http://schemas.openxmlformats.org/officeDocument/2006/relationships/image" Target="../media/image53.jpeg"/></Relationships>
</file>

<file path=ppt/slideLayouts/_rels/slideLayout31.xml.rels><?xml version="1.0" encoding="UTF-8" standalone="yes"?>
<Relationships xmlns="http://schemas.openxmlformats.org/package/2006/relationships"><Relationship Id="rId20" Type="http://schemas.openxmlformats.org/officeDocument/2006/relationships/image" Target="../media/image35.png"/><Relationship Id="rId21" Type="http://schemas.openxmlformats.org/officeDocument/2006/relationships/image" Target="../media/image36.png"/><Relationship Id="rId22" Type="http://schemas.openxmlformats.org/officeDocument/2006/relationships/image" Target="../media/image37.jpeg"/><Relationship Id="rId23" Type="http://schemas.openxmlformats.org/officeDocument/2006/relationships/image" Target="../media/image38.gif"/><Relationship Id="rId24" Type="http://schemas.openxmlformats.org/officeDocument/2006/relationships/image" Target="../media/image39.jpeg"/><Relationship Id="rId25" Type="http://schemas.openxmlformats.org/officeDocument/2006/relationships/image" Target="../media/image40.png"/><Relationship Id="rId26" Type="http://schemas.openxmlformats.org/officeDocument/2006/relationships/image" Target="../media/image41.png"/><Relationship Id="rId27" Type="http://schemas.openxmlformats.org/officeDocument/2006/relationships/image" Target="../media/image42.png"/><Relationship Id="rId28" Type="http://schemas.openxmlformats.org/officeDocument/2006/relationships/image" Target="../media/image43.png"/><Relationship Id="rId29" Type="http://schemas.openxmlformats.org/officeDocument/2006/relationships/image" Target="../media/image44.jpe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0.png"/><Relationship Id="rId30" Type="http://schemas.openxmlformats.org/officeDocument/2006/relationships/image" Target="../media/image45.png"/><Relationship Id="rId31" Type="http://schemas.openxmlformats.org/officeDocument/2006/relationships/image" Target="../media/image46.png"/><Relationship Id="rId32" Type="http://schemas.openxmlformats.org/officeDocument/2006/relationships/image" Target="../media/image47.png"/><Relationship Id="rId9" Type="http://schemas.openxmlformats.org/officeDocument/2006/relationships/image" Target="../media/image24.pn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png"/><Relationship Id="rId33" Type="http://schemas.openxmlformats.org/officeDocument/2006/relationships/image" Target="../media/image48.gif"/><Relationship Id="rId34" Type="http://schemas.openxmlformats.org/officeDocument/2006/relationships/image" Target="../media/image49.jpeg"/><Relationship Id="rId35" Type="http://schemas.openxmlformats.org/officeDocument/2006/relationships/image" Target="../media/image50.png"/><Relationship Id="rId36" Type="http://schemas.openxmlformats.org/officeDocument/2006/relationships/image" Target="../media/image51.jpeg"/><Relationship Id="rId10" Type="http://schemas.openxmlformats.org/officeDocument/2006/relationships/image" Target="../media/image25.jpeg"/><Relationship Id="rId11" Type="http://schemas.openxmlformats.org/officeDocument/2006/relationships/image" Target="../media/image26.jpeg"/><Relationship Id="rId12" Type="http://schemas.openxmlformats.org/officeDocument/2006/relationships/image" Target="../media/image27.jpeg"/><Relationship Id="rId13" Type="http://schemas.openxmlformats.org/officeDocument/2006/relationships/image" Target="../media/image28.png"/><Relationship Id="rId14" Type="http://schemas.openxmlformats.org/officeDocument/2006/relationships/image" Target="../media/image29.png"/><Relationship Id="rId15" Type="http://schemas.openxmlformats.org/officeDocument/2006/relationships/image" Target="../media/image30.jpeg"/><Relationship Id="rId16" Type="http://schemas.openxmlformats.org/officeDocument/2006/relationships/image" Target="../media/image31.png"/><Relationship Id="rId17" Type="http://schemas.openxmlformats.org/officeDocument/2006/relationships/image" Target="../media/image32.jpeg"/><Relationship Id="rId18" Type="http://schemas.openxmlformats.org/officeDocument/2006/relationships/image" Target="../media/image33.png"/><Relationship Id="rId19" Type="http://schemas.openxmlformats.org/officeDocument/2006/relationships/image" Target="../media/image34.png"/><Relationship Id="rId37" Type="http://schemas.openxmlformats.org/officeDocument/2006/relationships/image" Target="../media/image52.jpeg"/><Relationship Id="rId38" Type="http://schemas.openxmlformats.org/officeDocument/2006/relationships/image" Target="../media/image53.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eudat.eu/"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hyperlink" Target="https://b2share.eudat.eu/" TargetMode="External"/><Relationship Id="rId6" Type="http://schemas.openxmlformats.org/officeDocument/2006/relationships/hyperlink" Target="http://www.eudat.eu/" TargetMode="External"/><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hyperlink" Target="https://b2share.eudat.eu/" TargetMode="External"/><Relationship Id="rId6" Type="http://schemas.openxmlformats.org/officeDocument/2006/relationships/hyperlink" Target="http://www.eudat.eu/" TargetMode="External"/><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hyperlink" Target="https://b2share.eudat.eu/" TargetMode="External"/><Relationship Id="rId6" Type="http://schemas.openxmlformats.org/officeDocument/2006/relationships/hyperlink" Target="http://www.eudat.eu/" TargetMode="External"/><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b2drop.eudat.eu/" TargetMode="External"/><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b2drop.eudat.eu/" TargetMode="External"/><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b2drop.eudat.eu/" TargetMode="External"/><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CasellaDiTesto 10"/>
          <p:cNvSpPr txBox="1"/>
          <p:nvPr userDrawn="1"/>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pic>
        <p:nvPicPr>
          <p:cNvPr id="14" name="Immagine 7" descr="euda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
        <p:nvSpPr>
          <p:cNvPr id="12"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4"/>
              </a:rPr>
              <a:t>www.eudat.eu</a:t>
            </a:r>
            <a:endParaRPr lang="en-GB" sz="16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74185745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_B2STAGE">
    <p:spTree>
      <p:nvGrpSpPr>
        <p:cNvPr id="1" name=""/>
        <p:cNvGrpSpPr/>
        <p:nvPr/>
      </p:nvGrpSpPr>
      <p:grpSpPr>
        <a:xfrm>
          <a:off x="0" y="0"/>
          <a:ext cx="0" cy="0"/>
          <a:chOff x="0" y="0"/>
          <a:chExt cx="0" cy="0"/>
        </a:xfrm>
      </p:grpSpPr>
      <p:pic>
        <p:nvPicPr>
          <p:cNvPr id="14" name="Picture 13" descr="b2stage.png"/>
          <p:cNvPicPr>
            <a:picLocks noChangeAspect="1"/>
          </p:cNvPicPr>
          <p:nvPr userDrawn="1"/>
        </p:nvPicPr>
        <p:blipFill>
          <a:blip r:embed="rId2" cstate="print"/>
          <a:stretch>
            <a:fillRect/>
          </a:stretch>
        </p:blipFill>
        <p:spPr>
          <a:xfrm>
            <a:off x="7965254" y="107754"/>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1D8BD707-D9CF-40AE-B4C6-C98DA3205C09}" type="datetimeFigureOut">
              <a:rPr lang="en-US" smtClean="0"/>
              <a:pPr/>
              <a:t>15/03/16</a:t>
            </a:fld>
            <a:endParaRPr lang="en-US"/>
          </a:p>
        </p:txBody>
      </p:sp>
      <p:sp>
        <p:nvSpPr>
          <p:cNvPr id="5" name="Footer Placeholder 4"/>
          <p:cNvSpPr>
            <a:spLocks noGrp="1"/>
          </p:cNvSpPr>
          <p:nvPr>
            <p:ph type="ftr" sz="quarter" idx="11"/>
          </p:nvPr>
        </p:nvSpPr>
        <p:spPr>
          <a:xfrm>
            <a:off x="3124200" y="6304235"/>
            <a:ext cx="2895600" cy="365125"/>
          </a:xfrm>
        </p:spPr>
        <p:txBody>
          <a:bodyPr/>
          <a:lstStyle/>
          <a:p>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3" name="Rettangolo 8"/>
          <p:cNvSpPr/>
          <p:nvPr userDrawn="1"/>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_B2FIND">
    <p:spTree>
      <p:nvGrpSpPr>
        <p:cNvPr id="1" name=""/>
        <p:cNvGrpSpPr/>
        <p:nvPr/>
      </p:nvGrpSpPr>
      <p:grpSpPr>
        <a:xfrm>
          <a:off x="0" y="0"/>
          <a:ext cx="0" cy="0"/>
          <a:chOff x="0" y="0"/>
          <a:chExt cx="0" cy="0"/>
        </a:xfrm>
      </p:grpSpPr>
      <p:pic>
        <p:nvPicPr>
          <p:cNvPr id="13" name="Picture 12" descr="b2find.jpg"/>
          <p:cNvPicPr>
            <a:picLocks noChangeAspect="1"/>
          </p:cNvPicPr>
          <p:nvPr userDrawn="1"/>
        </p:nvPicPr>
        <p:blipFill>
          <a:blip r:embed="rId2" cstate="print"/>
          <a:stretch>
            <a:fillRect/>
          </a:stretch>
        </p:blipFill>
        <p:spPr>
          <a:xfrm>
            <a:off x="7965254" y="107754"/>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9320"/>
            <a:ext cx="2133600" cy="365125"/>
          </a:xfrm>
        </p:spPr>
        <p:txBody>
          <a:bodyPr/>
          <a:lstStyle/>
          <a:p>
            <a:fld id="{1D8BD707-D9CF-40AE-B4C6-C98DA3205C09}" type="datetimeFigureOut">
              <a:rPr lang="en-US" smtClean="0"/>
              <a:pPr/>
              <a:t>15/03/16</a:t>
            </a:fld>
            <a:endParaRPr lang="en-US"/>
          </a:p>
        </p:txBody>
      </p:sp>
      <p:sp>
        <p:nvSpPr>
          <p:cNvPr id="5" name="Footer Placeholder 4"/>
          <p:cNvSpPr>
            <a:spLocks noGrp="1"/>
          </p:cNvSpPr>
          <p:nvPr>
            <p:ph type="ftr" sz="quarter" idx="11"/>
          </p:nvPr>
        </p:nvSpPr>
        <p:spPr>
          <a:xfrm>
            <a:off x="3124200" y="6309320"/>
            <a:ext cx="2895600" cy="365125"/>
          </a:xfrm>
        </p:spPr>
        <p:txBody>
          <a:bodyPr/>
          <a:lstStyle/>
          <a:p>
            <a:endParaRPr lang="en-US"/>
          </a:p>
        </p:txBody>
      </p:sp>
      <p:sp>
        <p:nvSpPr>
          <p:cNvPr id="6" name="Slide Number Placeholder 5"/>
          <p:cNvSpPr>
            <a:spLocks noGrp="1"/>
          </p:cNvSpPr>
          <p:nvPr>
            <p:ph type="sldNum" sz="quarter" idx="12"/>
          </p:nvPr>
        </p:nvSpPr>
        <p:spPr>
          <a:xfrm>
            <a:off x="6553200" y="6309320"/>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ttangolo 8"/>
          <p:cNvSpPr/>
          <p:nvPr userDrawn="1"/>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_B2DROP">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15/03/16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b2drop.png"/>
          <p:cNvPicPr>
            <a:picLocks noChangeAspect="1"/>
          </p:cNvPicPr>
          <p:nvPr userDrawn="1"/>
        </p:nvPicPr>
        <p:blipFill>
          <a:blip r:embed="rId2" cstate="print"/>
          <a:stretch>
            <a:fillRect/>
          </a:stretch>
        </p:blipFill>
        <p:spPr>
          <a:xfrm>
            <a:off x="7960145" y="126260"/>
            <a:ext cx="907692" cy="1052736"/>
          </a:xfrm>
          <a:prstGeom prst="rect">
            <a:avLst/>
          </a:prstGeom>
        </p:spPr>
      </p:pic>
      <p:sp>
        <p:nvSpPr>
          <p:cNvPr id="10" name="Rettangolo 8"/>
          <p:cNvSpPr/>
          <p:nvPr userDrawn="1"/>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_B2SHAR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15/03/16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b2share.png"/>
          <p:cNvPicPr>
            <a:picLocks noChangeAspect="1"/>
          </p:cNvPicPr>
          <p:nvPr userDrawn="1"/>
        </p:nvPicPr>
        <p:blipFill>
          <a:blip r:embed="rId2" cstate="print"/>
          <a:stretch>
            <a:fillRect/>
          </a:stretch>
        </p:blipFill>
        <p:spPr>
          <a:xfrm>
            <a:off x="7956376" y="116632"/>
            <a:ext cx="906368" cy="1051200"/>
          </a:xfrm>
          <a:prstGeom prst="rect">
            <a:avLst/>
          </a:prstGeom>
        </p:spPr>
      </p:pic>
      <p:sp>
        <p:nvSpPr>
          <p:cNvPr id="10" name="Rettangolo 8"/>
          <p:cNvSpPr/>
          <p:nvPr userDrawn="1"/>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_B2SAF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15/03/16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10" name="Picture 9" descr="b2safe.png"/>
          <p:cNvPicPr>
            <a:picLocks noChangeAspect="1"/>
          </p:cNvPicPr>
          <p:nvPr userDrawn="1"/>
        </p:nvPicPr>
        <p:blipFill>
          <a:blip r:embed="rId2" cstate="print"/>
          <a:stretch>
            <a:fillRect/>
          </a:stretch>
        </p:blipFill>
        <p:spPr>
          <a:xfrm>
            <a:off x="7956376" y="116632"/>
            <a:ext cx="906368" cy="1051200"/>
          </a:xfrm>
          <a:prstGeom prst="rect">
            <a:avLst/>
          </a:prstGeom>
        </p:spPr>
      </p:pic>
      <p:sp>
        <p:nvSpPr>
          <p:cNvPr id="9" name="Rettangolo 8"/>
          <p:cNvSpPr/>
          <p:nvPr userDrawn="1"/>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_B2STAG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15/03/16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10" name="Picture 9" descr="b2stage.png"/>
          <p:cNvPicPr>
            <a:picLocks noChangeAspect="1"/>
          </p:cNvPicPr>
          <p:nvPr userDrawn="1"/>
        </p:nvPicPr>
        <p:blipFill>
          <a:blip r:embed="rId2" cstate="print"/>
          <a:stretch>
            <a:fillRect/>
          </a:stretch>
        </p:blipFill>
        <p:spPr>
          <a:xfrm>
            <a:off x="7965254" y="107754"/>
            <a:ext cx="906368" cy="1051200"/>
          </a:xfrm>
          <a:prstGeom prst="rect">
            <a:avLst/>
          </a:prstGeom>
        </p:spPr>
      </p:pic>
      <p:sp>
        <p:nvSpPr>
          <p:cNvPr id="9" name="Rettangolo 8"/>
          <p:cNvSpPr/>
          <p:nvPr userDrawn="1"/>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_B2FIN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15/03/16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10" name="Picture 9" descr="b2find.jpg"/>
          <p:cNvPicPr>
            <a:picLocks noChangeAspect="1"/>
          </p:cNvPicPr>
          <p:nvPr userDrawn="1"/>
        </p:nvPicPr>
        <p:blipFill>
          <a:blip r:embed="rId2" cstate="print"/>
          <a:stretch>
            <a:fillRect/>
          </a:stretch>
        </p:blipFill>
        <p:spPr>
          <a:xfrm>
            <a:off x="7965254" y="107754"/>
            <a:ext cx="906368" cy="1051200"/>
          </a:xfrm>
          <a:prstGeom prst="rect">
            <a:avLst/>
          </a:prstGeom>
        </p:spPr>
      </p:pic>
      <p:sp>
        <p:nvSpPr>
          <p:cNvPr id="9" name="Rettangolo 8"/>
          <p:cNvSpPr/>
          <p:nvPr userDrawn="1"/>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_B2DROP">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15/03/16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b2drop.png"/>
          <p:cNvPicPr>
            <a:picLocks noChangeAspect="1"/>
          </p:cNvPicPr>
          <p:nvPr userDrawn="1"/>
        </p:nvPicPr>
        <p:blipFill>
          <a:blip r:embed="rId2" cstate="print"/>
          <a:stretch>
            <a:fillRect/>
          </a:stretch>
        </p:blipFill>
        <p:spPr>
          <a:xfrm>
            <a:off x="7960145" y="72008"/>
            <a:ext cx="907692" cy="1052736"/>
          </a:xfrm>
          <a:prstGeom prst="rect">
            <a:avLst/>
          </a:prstGeom>
        </p:spPr>
      </p:pic>
      <p:sp>
        <p:nvSpPr>
          <p:cNvPr id="8" name="Rettangolo 8"/>
          <p:cNvSpPr/>
          <p:nvPr userDrawn="1"/>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_B2SHAR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15/03/16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b2share.png"/>
          <p:cNvPicPr>
            <a:picLocks noChangeAspect="1"/>
          </p:cNvPicPr>
          <p:nvPr userDrawn="1"/>
        </p:nvPicPr>
        <p:blipFill>
          <a:blip r:embed="rId2" cstate="print"/>
          <a:stretch>
            <a:fillRect/>
          </a:stretch>
        </p:blipFill>
        <p:spPr>
          <a:xfrm>
            <a:off x="7956376" y="116632"/>
            <a:ext cx="906368" cy="1051200"/>
          </a:xfrm>
          <a:prstGeom prst="rect">
            <a:avLst/>
          </a:prstGeom>
        </p:spPr>
      </p:pic>
      <p:sp>
        <p:nvSpPr>
          <p:cNvPr id="9" name="Rettangolo 8"/>
          <p:cNvSpPr/>
          <p:nvPr userDrawn="1"/>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_B2SAF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15/03/16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b2safe.png"/>
          <p:cNvPicPr>
            <a:picLocks noChangeAspect="1"/>
          </p:cNvPicPr>
          <p:nvPr userDrawn="1"/>
        </p:nvPicPr>
        <p:blipFill>
          <a:blip r:embed="rId2" cstate="print"/>
          <a:stretch>
            <a:fillRect/>
          </a:stretch>
        </p:blipFill>
        <p:spPr>
          <a:xfrm>
            <a:off x="7956376" y="116632"/>
            <a:ext cx="906368" cy="1051200"/>
          </a:xfrm>
          <a:prstGeom prst="rect">
            <a:avLst/>
          </a:prstGeom>
        </p:spPr>
      </p:pic>
      <p:sp>
        <p:nvSpPr>
          <p:cNvPr id="9" name="Rettangolo 8"/>
          <p:cNvSpPr/>
          <p:nvPr userDrawn="1"/>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B2DRO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userDrawn="1"/>
        </p:nvSpPr>
        <p:spPr>
          <a:xfrm>
            <a:off x="4880802" y="1828800"/>
            <a:ext cx="401167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Sync and Exchange Research Data</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5" name="Picture 14" descr="b2drop.png"/>
          <p:cNvPicPr>
            <a:picLocks noChangeAspect="1"/>
          </p:cNvPicPr>
          <p:nvPr userDrawn="1"/>
        </p:nvPicPr>
        <p:blipFill>
          <a:blip r:embed="rId4" cstate="print"/>
          <a:stretch>
            <a:fillRect/>
          </a:stretch>
        </p:blipFill>
        <p:spPr>
          <a:xfrm>
            <a:off x="6682315" y="116632"/>
            <a:ext cx="1490085" cy="1728192"/>
          </a:xfrm>
          <a:prstGeom prst="rect">
            <a:avLst/>
          </a:prstGeom>
        </p:spPr>
      </p:pic>
      <p:sp>
        <p:nvSpPr>
          <p:cNvPr id="18"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
        <p:nvSpPr>
          <p:cNvPr id="4" name="Rectangle 3"/>
          <p:cNvSpPr/>
          <p:nvPr userDrawn="1"/>
        </p:nvSpPr>
        <p:spPr>
          <a:xfrm>
            <a:off x="7315899" y="6192340"/>
            <a:ext cx="1864613" cy="338554"/>
          </a:xfrm>
          <a:prstGeom prst="rect">
            <a:avLst/>
          </a:prstGeom>
        </p:spPr>
        <p:txBody>
          <a:bodyPr wrap="non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b2drop.eudat.eu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5"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26"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_B2STAG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15/03/16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b2stage.png"/>
          <p:cNvPicPr>
            <a:picLocks noChangeAspect="1"/>
          </p:cNvPicPr>
          <p:nvPr userDrawn="1"/>
        </p:nvPicPr>
        <p:blipFill>
          <a:blip r:embed="rId2" cstate="print"/>
          <a:stretch>
            <a:fillRect/>
          </a:stretch>
        </p:blipFill>
        <p:spPr>
          <a:xfrm>
            <a:off x="7965254" y="107754"/>
            <a:ext cx="906368" cy="1051200"/>
          </a:xfrm>
          <a:prstGeom prst="rect">
            <a:avLst/>
          </a:prstGeom>
        </p:spPr>
      </p:pic>
      <p:sp>
        <p:nvSpPr>
          <p:cNvPr id="9" name="Rettangolo 8"/>
          <p:cNvSpPr/>
          <p:nvPr userDrawn="1"/>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_B2FIN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15/03/16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b2find.jpg"/>
          <p:cNvPicPr>
            <a:picLocks noChangeAspect="1"/>
          </p:cNvPicPr>
          <p:nvPr userDrawn="1"/>
        </p:nvPicPr>
        <p:blipFill>
          <a:blip r:embed="rId2" cstate="print"/>
          <a:stretch>
            <a:fillRect/>
          </a:stretch>
        </p:blipFill>
        <p:spPr>
          <a:xfrm>
            <a:off x="7965254" y="107754"/>
            <a:ext cx="906368" cy="1051200"/>
          </a:xfrm>
          <a:prstGeom prst="rect">
            <a:avLst/>
          </a:prstGeom>
        </p:spPr>
      </p:pic>
      <p:sp>
        <p:nvSpPr>
          <p:cNvPr id="9" name="Rettangolo 8"/>
          <p:cNvSpPr/>
          <p:nvPr userDrawn="1"/>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2 SERVICE SUITE_Overview">
    <p:bg>
      <p:bgPr>
        <a:solidFill>
          <a:schemeClr val="bg1"/>
        </a:solidFill>
        <a:effectLst/>
      </p:bgPr>
    </p:bg>
    <p:spTree>
      <p:nvGrpSpPr>
        <p:cNvPr id="1" name=""/>
        <p:cNvGrpSpPr/>
        <p:nvPr/>
      </p:nvGrpSpPr>
      <p:grpSpPr>
        <a:xfrm>
          <a:off x="0" y="0"/>
          <a:ext cx="0" cy="0"/>
          <a:chOff x="0" y="0"/>
          <a:chExt cx="0" cy="0"/>
        </a:xfrm>
      </p:grpSpPr>
      <p:sp>
        <p:nvSpPr>
          <p:cNvPr id="12" name="Titolo 6"/>
          <p:cNvSpPr txBox="1">
            <a:spLocks/>
          </p:cNvSpPr>
          <p:nvPr userDrawn="1"/>
        </p:nvSpPr>
        <p:spPr>
          <a:xfrm>
            <a:off x="1710267" y="418571"/>
            <a:ext cx="5884334" cy="631295"/>
          </a:xfrm>
          <a:prstGeom prst="rect">
            <a:avLst/>
          </a:prstGeom>
          <a:ln>
            <a:noFill/>
          </a:ln>
        </p:spPr>
        <p:txBody>
          <a:bodyPr vert="horz"/>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en-US" dirty="0" smtClean="0">
                <a:latin typeface="Century Gothic" pitchFamily="34" charset="0"/>
              </a:rPr>
              <a:t>B2 SERVICE SUITE</a:t>
            </a:r>
            <a:endParaRPr lang="it-IT" dirty="0">
              <a:latin typeface="Century Gothic" pitchFamily="34" charset="0"/>
            </a:endParaRPr>
          </a:p>
        </p:txBody>
      </p:sp>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Rectangle 9"/>
          <p:cNvSpPr/>
          <p:nvPr userDrawn="1"/>
        </p:nvSpPr>
        <p:spPr>
          <a:xfrm>
            <a:off x="2760163" y="6011996"/>
            <a:ext cx="3523722" cy="369332"/>
          </a:xfrm>
          <a:prstGeom prst="rect">
            <a:avLst/>
          </a:prstGeom>
        </p:spPr>
        <p:txBody>
          <a:bodyPr wrap="none">
            <a:spAutoFit/>
          </a:bodyPr>
          <a:lstStyle/>
          <a:p>
            <a:pPr algn="ctr" eaLnBrk="1" hangingPunct="1"/>
            <a:r>
              <a:rPr lang="en-US" altLang="en-US" sz="1800" b="1" kern="1200" dirty="0" smtClean="0">
                <a:solidFill>
                  <a:srgbClr val="2D4E77"/>
                </a:solidFill>
                <a:latin typeface="Century Gothic" panose="020B0502020202020204" pitchFamily="34" charset="0"/>
                <a:ea typeface="+mn-ea"/>
                <a:cs typeface="+mn-cs"/>
              </a:rPr>
              <a:t>http://www.eudat.eu/services</a:t>
            </a:r>
            <a:endParaRPr lang="en-US" altLang="en-US" sz="1800" b="1" kern="1200" dirty="0">
              <a:solidFill>
                <a:srgbClr val="2D4E77"/>
              </a:solidFill>
              <a:latin typeface="Century Gothic" panose="020B0502020202020204" pitchFamily="34" charset="0"/>
              <a:ea typeface="+mn-ea"/>
              <a:cs typeface="+mn-cs"/>
            </a:endParaRPr>
          </a:p>
        </p:txBody>
      </p:sp>
      <p:pic>
        <p:nvPicPr>
          <p:cNvPr id="13" name="Picture 1"/>
          <p:cNvPicPr>
            <a:picLocks noChangeAspect="1"/>
          </p:cNvPicPr>
          <p:nvPr userDrawn="1"/>
        </p:nvPicPr>
        <p:blipFill>
          <a:blip r:embed="rId3" cstate="print"/>
          <a:srcRect/>
          <a:stretch>
            <a:fillRect/>
          </a:stretch>
        </p:blipFill>
        <p:spPr bwMode="auto">
          <a:xfrm>
            <a:off x="5033963" y="1645443"/>
            <a:ext cx="3846512" cy="3559175"/>
          </a:xfrm>
          <a:prstGeom prst="rect">
            <a:avLst/>
          </a:prstGeom>
          <a:noFill/>
          <a:ln w="9525">
            <a:noFill/>
            <a:miter lim="800000"/>
            <a:headEnd/>
            <a:tailEnd/>
          </a:ln>
        </p:spPr>
      </p:pic>
      <p:pic>
        <p:nvPicPr>
          <p:cNvPr id="18" name="Picture 13"/>
          <p:cNvPicPr>
            <a:picLocks noChangeAspect="1"/>
          </p:cNvPicPr>
          <p:nvPr userDrawn="1"/>
        </p:nvPicPr>
        <p:blipFill>
          <a:blip r:embed="rId4" cstate="print"/>
          <a:srcRect/>
          <a:stretch>
            <a:fillRect/>
          </a:stretch>
        </p:blipFill>
        <p:spPr bwMode="auto">
          <a:xfrm>
            <a:off x="227013" y="1324768"/>
            <a:ext cx="4344987" cy="674688"/>
          </a:xfrm>
          <a:prstGeom prst="rect">
            <a:avLst/>
          </a:prstGeom>
          <a:noFill/>
          <a:ln w="9525">
            <a:noFill/>
            <a:miter lim="800000"/>
            <a:headEnd/>
            <a:tailEnd/>
          </a:ln>
        </p:spPr>
      </p:pic>
      <p:pic>
        <p:nvPicPr>
          <p:cNvPr id="19" name="Picture 23"/>
          <p:cNvPicPr>
            <a:picLocks noChangeAspect="1"/>
          </p:cNvPicPr>
          <p:nvPr userDrawn="1"/>
        </p:nvPicPr>
        <p:blipFill>
          <a:blip r:embed="rId5" cstate="print"/>
          <a:srcRect/>
          <a:stretch>
            <a:fillRect/>
          </a:stretch>
        </p:blipFill>
        <p:spPr bwMode="auto">
          <a:xfrm>
            <a:off x="238125" y="2242343"/>
            <a:ext cx="4343400" cy="673100"/>
          </a:xfrm>
          <a:prstGeom prst="rect">
            <a:avLst/>
          </a:prstGeom>
          <a:noFill/>
          <a:ln w="9525">
            <a:noFill/>
            <a:miter lim="800000"/>
            <a:headEnd/>
            <a:tailEnd/>
          </a:ln>
        </p:spPr>
      </p:pic>
      <p:pic>
        <p:nvPicPr>
          <p:cNvPr id="20" name="Picture 2"/>
          <p:cNvPicPr>
            <a:picLocks noChangeAspect="1"/>
          </p:cNvPicPr>
          <p:nvPr userDrawn="1"/>
        </p:nvPicPr>
        <p:blipFill>
          <a:blip r:embed="rId6" cstate="print"/>
          <a:srcRect/>
          <a:stretch>
            <a:fillRect/>
          </a:stretch>
        </p:blipFill>
        <p:spPr bwMode="auto">
          <a:xfrm>
            <a:off x="227013" y="3193256"/>
            <a:ext cx="4343400" cy="674687"/>
          </a:xfrm>
          <a:prstGeom prst="rect">
            <a:avLst/>
          </a:prstGeom>
          <a:noFill/>
          <a:ln w="9525">
            <a:noFill/>
            <a:miter lim="800000"/>
            <a:headEnd/>
            <a:tailEnd/>
          </a:ln>
        </p:spPr>
      </p:pic>
      <p:pic>
        <p:nvPicPr>
          <p:cNvPr id="21" name="Picture 6" descr="C:\Users\lbermude\Documents\Laura\eudat\conference\3rd-conference\poster-services\b2stage\presentacion\B2STAGE_payoff.png"/>
          <p:cNvPicPr>
            <a:picLocks noChangeAspect="1" noChangeArrowheads="1"/>
          </p:cNvPicPr>
          <p:nvPr userDrawn="1"/>
        </p:nvPicPr>
        <p:blipFill>
          <a:blip r:embed="rId7" cstate="print"/>
          <a:srcRect/>
          <a:stretch>
            <a:fillRect/>
          </a:stretch>
        </p:blipFill>
        <p:spPr bwMode="auto">
          <a:xfrm>
            <a:off x="227013" y="4128293"/>
            <a:ext cx="4343400" cy="674688"/>
          </a:xfrm>
          <a:prstGeom prst="rect">
            <a:avLst/>
          </a:prstGeom>
          <a:noFill/>
          <a:ln w="9525">
            <a:noFill/>
            <a:miter lim="800000"/>
            <a:headEnd/>
            <a:tailEnd/>
          </a:ln>
        </p:spPr>
      </p:pic>
      <p:pic>
        <p:nvPicPr>
          <p:cNvPr id="22" name="Picture 1"/>
          <p:cNvPicPr>
            <a:picLocks noChangeAspect="1"/>
          </p:cNvPicPr>
          <p:nvPr userDrawn="1"/>
        </p:nvPicPr>
        <p:blipFill>
          <a:blip r:embed="rId8" cstate="print"/>
          <a:srcRect/>
          <a:stretch>
            <a:fillRect/>
          </a:stretch>
        </p:blipFill>
        <p:spPr bwMode="auto">
          <a:xfrm>
            <a:off x="238125" y="5058568"/>
            <a:ext cx="4344988" cy="674688"/>
          </a:xfrm>
          <a:prstGeom prst="rect">
            <a:avLst/>
          </a:prstGeom>
          <a:noFill/>
          <a:ln w="9525">
            <a:noFill/>
            <a:miter lim="800000"/>
            <a:headEnd/>
            <a:tailEnd/>
          </a:ln>
        </p:spPr>
      </p:pic>
    </p:spTree>
    <p:extLst>
      <p:ext uri="{BB962C8B-B14F-4D97-AF65-F5344CB8AC3E}">
        <p14:creationId xmlns:p14="http://schemas.microsoft.com/office/powerpoint/2010/main" val="2315105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p:nvPr>
        </p:nvSpPr>
        <p:spPr>
          <a:xfrm>
            <a:off x="1371600" y="274638"/>
            <a:ext cx="7304856" cy="79216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15105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UDATpartners_with text_Geograph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563" y="476672"/>
            <a:ext cx="8508436" cy="6381328"/>
          </a:xfrm>
          <a:prstGeom prst="rect">
            <a:avLst/>
          </a:prstGeom>
        </p:spPr>
      </p:pic>
      <p:sp>
        <p:nvSpPr>
          <p:cNvPr id="7" name="Sottotitolo 2"/>
          <p:cNvSpPr txBox="1">
            <a:spLocks/>
          </p:cNvSpPr>
          <p:nvPr userDrawn="1"/>
        </p:nvSpPr>
        <p:spPr>
          <a:xfrm>
            <a:off x="194733" y="2058391"/>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chemeClr val="tx1"/>
                </a:solidFill>
                <a:latin typeface="Century Gothic" pitchFamily="34" charset="0"/>
              </a:rPr>
              <a:t>A consortium of high performance computing (HPC) / data </a:t>
            </a:r>
            <a:r>
              <a:rPr lang="it-IT" sz="2400" noProof="0" dirty="0" smtClean="0">
                <a:solidFill>
                  <a:schemeClr val="tx1"/>
                </a:solidFill>
                <a:latin typeface="Century Gothic" pitchFamily="34" charset="0"/>
              </a:rPr>
              <a:t>centres</a:t>
            </a:r>
            <a:r>
              <a:rPr lang="en-US" sz="2400" dirty="0" smtClean="0">
                <a:solidFill>
                  <a:schemeClr val="tx1"/>
                </a:solidFill>
                <a:latin typeface="Century Gothic" pitchFamily="34" charset="0"/>
              </a:rPr>
              <a:t>, libraries, scientific communities, data scientists</a:t>
            </a:r>
            <a:endParaRPr lang="en-US" sz="2400" dirty="0">
              <a:solidFill>
                <a:schemeClr val="tx1"/>
              </a:solidFill>
              <a:latin typeface="Century Gothic" pitchFamily="34" charset="0"/>
            </a:endParaRPr>
          </a:p>
        </p:txBody>
      </p:sp>
    </p:spTree>
    <p:extLst>
      <p:ext uri="{BB962C8B-B14F-4D97-AF65-F5344CB8AC3E}">
        <p14:creationId xmlns:p14="http://schemas.microsoft.com/office/powerpoint/2010/main" val="1773880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UDATpartners_with text_Polit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userDrawn="1"/>
        </p:nvSpPr>
        <p:spPr>
          <a:xfrm>
            <a:off x="194733" y="2058391"/>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chemeClr val="tx1"/>
                </a:solidFill>
                <a:latin typeface="Century Gothic" pitchFamily="34" charset="0"/>
              </a:rPr>
              <a:t>A consortium of high performance computing (HPC) / data </a:t>
            </a:r>
            <a:r>
              <a:rPr lang="it-IT" sz="2400" noProof="0" dirty="0" smtClean="0">
                <a:solidFill>
                  <a:schemeClr val="tx1"/>
                </a:solidFill>
                <a:latin typeface="Century Gothic" pitchFamily="34" charset="0"/>
              </a:rPr>
              <a:t>centres</a:t>
            </a:r>
            <a:r>
              <a:rPr lang="en-US" sz="2400" dirty="0" smtClean="0">
                <a:solidFill>
                  <a:schemeClr val="tx1"/>
                </a:solidFill>
                <a:latin typeface="Century Gothic" pitchFamily="34" charset="0"/>
              </a:rPr>
              <a:t>, libraries, scientific communities, data scientists</a:t>
            </a:r>
            <a:endParaRPr lang="en-US" sz="2400" dirty="0">
              <a:solidFill>
                <a:schemeClr val="tx1"/>
              </a:solidFill>
              <a:latin typeface="Century Gothic" pitchFamily="3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58670"/>
            <a:ext cx="8532439" cy="6399330"/>
          </a:xfrm>
          <a:prstGeom prst="rect">
            <a:avLst/>
          </a:prstGeom>
        </p:spPr>
      </p:pic>
    </p:spTree>
    <p:extLst>
      <p:ext uri="{BB962C8B-B14F-4D97-AF65-F5344CB8AC3E}">
        <p14:creationId xmlns:p14="http://schemas.microsoft.com/office/powerpoint/2010/main" val="2740481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UDATpartners_Colour_NOtext_Geograph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563" y="476672"/>
            <a:ext cx="8508436" cy="6381328"/>
          </a:xfrm>
          <a:prstGeom prst="rect">
            <a:avLst/>
          </a:prstGeom>
        </p:spPr>
      </p:pic>
    </p:spTree>
    <p:extLst>
      <p:ext uri="{BB962C8B-B14F-4D97-AF65-F5344CB8AC3E}">
        <p14:creationId xmlns:p14="http://schemas.microsoft.com/office/powerpoint/2010/main" val="4093776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UDATpartners_Colour_NOtext_Polit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58670"/>
            <a:ext cx="8532439" cy="6399330"/>
          </a:xfrm>
          <a:prstGeom prst="rect">
            <a:avLst/>
          </a:prstGeom>
        </p:spPr>
      </p:pic>
    </p:spTree>
    <p:extLst>
      <p:ext uri="{BB962C8B-B14F-4D97-AF65-F5344CB8AC3E}">
        <p14:creationId xmlns:p14="http://schemas.microsoft.com/office/powerpoint/2010/main" val="1790680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UDATpartners_Black&amp;White_NOtext_GeographicalMap">
    <p:bg>
      <p:bgPr>
        <a:solidFill>
          <a:schemeClr val="bg1"/>
        </a:solidFill>
        <a:effectLst/>
      </p:bgPr>
    </p:bg>
    <p:spTree>
      <p:nvGrpSpPr>
        <p:cNvPr id="1" name=""/>
        <p:cNvGrpSpPr/>
        <p:nvPr/>
      </p:nvGrpSpPr>
      <p:grpSpPr>
        <a:xfrm>
          <a:off x="0" y="0"/>
          <a:ext cx="0" cy="0"/>
          <a:chOff x="0" y="0"/>
          <a:chExt cx="0" cy="0"/>
        </a:xfrm>
      </p:grpSpPr>
      <p:pic>
        <p:nvPicPr>
          <p:cNvPr id="9" name="Immagine 8" descr="EUDAT-LogoGrigi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563" y="476672"/>
            <a:ext cx="8508436" cy="6381328"/>
          </a:xfrm>
          <a:prstGeom prst="rect">
            <a:avLst/>
          </a:prstGeom>
        </p:spPr>
      </p:pic>
    </p:spTree>
    <p:extLst>
      <p:ext uri="{BB962C8B-B14F-4D97-AF65-F5344CB8AC3E}">
        <p14:creationId xmlns:p14="http://schemas.microsoft.com/office/powerpoint/2010/main" val="2229270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UDATpartners_Black&amp;White_NOtext_PoliticalMap">
    <p:bg>
      <p:bgPr>
        <a:solidFill>
          <a:schemeClr val="bg1"/>
        </a:solidFill>
        <a:effectLst/>
      </p:bgPr>
    </p:bg>
    <p:spTree>
      <p:nvGrpSpPr>
        <p:cNvPr id="1" name=""/>
        <p:cNvGrpSpPr/>
        <p:nvPr/>
      </p:nvGrpSpPr>
      <p:grpSpPr>
        <a:xfrm>
          <a:off x="0" y="0"/>
          <a:ext cx="0" cy="0"/>
          <a:chOff x="0" y="0"/>
          <a:chExt cx="0" cy="0"/>
        </a:xfrm>
      </p:grpSpPr>
      <p:pic>
        <p:nvPicPr>
          <p:cNvPr id="9" name="Immagine 8" descr="EUDAT-LogoGrigi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58670"/>
            <a:ext cx="8532439" cy="6399330"/>
          </a:xfrm>
          <a:prstGeom prst="rect">
            <a:avLst/>
          </a:prstGeom>
        </p:spPr>
      </p:pic>
    </p:spTree>
    <p:extLst>
      <p:ext uri="{BB962C8B-B14F-4D97-AF65-F5344CB8AC3E}">
        <p14:creationId xmlns:p14="http://schemas.microsoft.com/office/powerpoint/2010/main" val="52588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B2SHA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userDrawn="1"/>
        </p:nvSpPr>
        <p:spPr>
          <a:xfrm>
            <a:off x="4644008" y="1828800"/>
            <a:ext cx="401167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Store and Share Research Data</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sp>
        <p:nvSpPr>
          <p:cNvPr id="16" name="Rettangolo 8"/>
          <p:cNvSpPr/>
          <p:nvPr userDrawn="1"/>
        </p:nvSpPr>
        <p:spPr>
          <a:xfrm>
            <a:off x="5848281"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4"/>
              </a:rPr>
              <a:t>b2share.eudat.eu</a:t>
            </a:r>
            <a:endParaRPr lang="en-GB" sz="2000" kern="1200" noProof="0" dirty="0" smtClean="0">
              <a:solidFill>
                <a:schemeClr val="tx1"/>
              </a:solidFill>
              <a:latin typeface="+mn-lt"/>
              <a:ea typeface="+mn-ea"/>
              <a:cs typeface="+mn-cs"/>
            </a:endParaRPr>
          </a:p>
        </p:txBody>
      </p:sp>
      <p:pic>
        <p:nvPicPr>
          <p:cNvPr id="18" name="Picture 17" descr="b2share.png"/>
          <p:cNvPicPr>
            <a:picLocks noChangeAspect="1"/>
          </p:cNvPicPr>
          <p:nvPr userDrawn="1"/>
        </p:nvPicPr>
        <p:blipFill>
          <a:blip r:embed="rId5" cstate="print"/>
          <a:stretch>
            <a:fillRect/>
          </a:stretch>
        </p:blipFill>
        <p:spPr>
          <a:xfrm>
            <a:off x="6682480" y="116632"/>
            <a:ext cx="1489920" cy="1728000"/>
          </a:xfrm>
          <a:prstGeom prst="rect">
            <a:avLst/>
          </a:prstGeom>
        </p:spPr>
      </p:pic>
      <p:sp>
        <p:nvSpPr>
          <p:cNvPr id="17"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7"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UDATPartnerLogos_GeographicalMap">
    <p:bg>
      <p:bgPr>
        <a:solidFill>
          <a:schemeClr val="bg1"/>
        </a:solidFill>
        <a:effectLst/>
      </p:bgPr>
    </p:bg>
    <p:spTree>
      <p:nvGrpSpPr>
        <p:cNvPr id="1" name=""/>
        <p:cNvGrpSpPr/>
        <p:nvPr/>
      </p:nvGrpSpPr>
      <p:grpSpPr>
        <a:xfrm>
          <a:off x="0" y="0"/>
          <a:ext cx="0" cy="0"/>
          <a:chOff x="0" y="0"/>
          <a:chExt cx="0" cy="0"/>
        </a:xfrm>
      </p:grpSpPr>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563" y="476672"/>
            <a:ext cx="8508436" cy="6381328"/>
          </a:xfrm>
          <a:prstGeom prst="rect">
            <a:avLst/>
          </a:prstGeom>
        </p:spPr>
      </p:pic>
      <p:pic>
        <p:nvPicPr>
          <p:cNvPr id="11"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grpSp>
        <p:nvGrpSpPr>
          <p:cNvPr id="43" name="Group 42"/>
          <p:cNvGrpSpPr/>
          <p:nvPr userDrawn="1"/>
        </p:nvGrpSpPr>
        <p:grpSpPr>
          <a:xfrm>
            <a:off x="9709" y="1304271"/>
            <a:ext cx="3338155" cy="5581113"/>
            <a:chOff x="27894" y="1340768"/>
            <a:chExt cx="3338155" cy="5581113"/>
          </a:xfrm>
        </p:grpSpPr>
        <p:pic>
          <p:nvPicPr>
            <p:cNvPr id="44" name="Picture 4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94" y="4697526"/>
              <a:ext cx="454154" cy="454154"/>
            </a:xfrm>
            <a:prstGeom prst="rect">
              <a:avLst/>
            </a:prstGeom>
          </p:spPr>
        </p:pic>
        <p:pic>
          <p:nvPicPr>
            <p:cNvPr id="45" name="Picture 4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1340768"/>
              <a:ext cx="599144" cy="380082"/>
            </a:xfrm>
            <a:prstGeom prst="rect">
              <a:avLst/>
            </a:prstGeom>
          </p:spPr>
        </p:pic>
        <p:pic>
          <p:nvPicPr>
            <p:cNvPr id="46" name="Picture 4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06" y="1844824"/>
              <a:ext cx="1072851" cy="288032"/>
            </a:xfrm>
            <a:prstGeom prst="rect">
              <a:avLst/>
            </a:prstGeom>
          </p:spPr>
        </p:pic>
        <p:pic>
          <p:nvPicPr>
            <p:cNvPr id="47" name="Picture 4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2318" y="2241360"/>
              <a:ext cx="353494" cy="432048"/>
            </a:xfrm>
            <a:prstGeom prst="rect">
              <a:avLst/>
            </a:prstGeom>
          </p:spPr>
        </p:pic>
        <p:pic>
          <p:nvPicPr>
            <p:cNvPr id="48" name="Picture 4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0890" y="2733887"/>
              <a:ext cx="423588" cy="458761"/>
            </a:xfrm>
            <a:prstGeom prst="rect">
              <a:avLst/>
            </a:prstGeom>
          </p:spPr>
        </p:pic>
        <p:pic>
          <p:nvPicPr>
            <p:cNvPr id="49" name="Picture 4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1837" y="3789040"/>
              <a:ext cx="701694" cy="248224"/>
            </a:xfrm>
            <a:prstGeom prst="rect">
              <a:avLst/>
            </a:prstGeom>
          </p:spPr>
        </p:pic>
        <p:pic>
          <p:nvPicPr>
            <p:cNvPr id="50" name="Picture 4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23528" y="5130324"/>
              <a:ext cx="320268" cy="404664"/>
            </a:xfrm>
            <a:prstGeom prst="rect">
              <a:avLst/>
            </a:prstGeom>
          </p:spPr>
        </p:pic>
        <p:pic>
          <p:nvPicPr>
            <p:cNvPr id="51" name="Picture 5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6320" y="5733256"/>
              <a:ext cx="571264" cy="184587"/>
            </a:xfrm>
            <a:prstGeom prst="rect">
              <a:avLst/>
            </a:prstGeom>
          </p:spPr>
        </p:pic>
        <p:pic>
          <p:nvPicPr>
            <p:cNvPr id="52" name="Picture 5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348692" y="1556792"/>
              <a:ext cx="699349" cy="258302"/>
            </a:xfrm>
            <a:prstGeom prst="rect">
              <a:avLst/>
            </a:prstGeom>
          </p:spPr>
        </p:pic>
        <p:pic>
          <p:nvPicPr>
            <p:cNvPr id="53" name="Picture 5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48693" y="2428890"/>
              <a:ext cx="631019" cy="186677"/>
            </a:xfrm>
            <a:prstGeom prst="rect">
              <a:avLst/>
            </a:prstGeom>
          </p:spPr>
        </p:pic>
        <p:pic>
          <p:nvPicPr>
            <p:cNvPr id="54" name="Picture 5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86916" y="2788930"/>
              <a:ext cx="934467" cy="204415"/>
            </a:xfrm>
            <a:prstGeom prst="rect">
              <a:avLst/>
            </a:prstGeom>
          </p:spPr>
        </p:pic>
        <p:pic>
          <p:nvPicPr>
            <p:cNvPr id="55" name="Picture 5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03648" y="3107681"/>
              <a:ext cx="544263" cy="257313"/>
            </a:xfrm>
            <a:prstGeom prst="rect">
              <a:avLst/>
            </a:prstGeom>
          </p:spPr>
        </p:pic>
        <p:pic>
          <p:nvPicPr>
            <p:cNvPr id="56" name="Picture 5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78011" y="3495066"/>
              <a:ext cx="395536" cy="197768"/>
            </a:xfrm>
            <a:prstGeom prst="rect">
              <a:avLst/>
            </a:prstGeom>
          </p:spPr>
        </p:pic>
        <p:pic>
          <p:nvPicPr>
            <p:cNvPr id="57" name="Picture 5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78011" y="3845992"/>
              <a:ext cx="358025" cy="349969"/>
            </a:xfrm>
            <a:prstGeom prst="rect">
              <a:avLst/>
            </a:prstGeom>
          </p:spPr>
        </p:pic>
        <p:pic>
          <p:nvPicPr>
            <p:cNvPr id="58" name="Picture 5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31640" y="4363639"/>
              <a:ext cx="644394" cy="187447"/>
            </a:xfrm>
            <a:prstGeom prst="rect">
              <a:avLst/>
            </a:prstGeom>
          </p:spPr>
        </p:pic>
        <p:pic>
          <p:nvPicPr>
            <p:cNvPr id="59" name="Picture 5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03648" y="4877162"/>
              <a:ext cx="423490" cy="423490"/>
            </a:xfrm>
            <a:prstGeom prst="rect">
              <a:avLst/>
            </a:prstGeom>
          </p:spPr>
        </p:pic>
        <p:sp>
          <p:nvSpPr>
            <p:cNvPr id="60" name="TextBox 23"/>
            <p:cNvSpPr txBox="1"/>
            <p:nvPr userDrawn="1"/>
          </p:nvSpPr>
          <p:spPr>
            <a:xfrm>
              <a:off x="1043948" y="4646330"/>
              <a:ext cx="1584176"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b="1" dirty="0" smtClean="0"/>
                <a:t>e-Science Data Factory</a:t>
              </a:r>
              <a:endParaRPr lang="it-IT" sz="900" b="1" dirty="0"/>
            </a:p>
          </p:txBody>
        </p:sp>
        <p:pic>
          <p:nvPicPr>
            <p:cNvPr id="61" name="Picture 60"/>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43948" y="5410875"/>
              <a:ext cx="1439820" cy="36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483768" y="5102230"/>
              <a:ext cx="753216" cy="114866"/>
            </a:xfrm>
            <a:prstGeom prst="rect">
              <a:avLst/>
            </a:prstGeom>
          </p:spPr>
        </p:pic>
        <p:pic>
          <p:nvPicPr>
            <p:cNvPr id="63" name="Picture 6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532601" y="4619743"/>
              <a:ext cx="683568" cy="294208"/>
            </a:xfrm>
            <a:prstGeom prst="rect">
              <a:avLst/>
            </a:prstGeom>
          </p:spPr>
        </p:pic>
        <p:pic>
          <p:nvPicPr>
            <p:cNvPr id="64" name="Picture 6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408312" y="4217994"/>
              <a:ext cx="867544" cy="346415"/>
            </a:xfrm>
            <a:prstGeom prst="rect">
              <a:avLst/>
            </a:prstGeom>
          </p:spPr>
        </p:pic>
        <p:pic>
          <p:nvPicPr>
            <p:cNvPr id="65" name="Picture 64"/>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617515" y="3656982"/>
              <a:ext cx="413714" cy="404664"/>
            </a:xfrm>
            <a:prstGeom prst="rect">
              <a:avLst/>
            </a:prstGeom>
          </p:spPr>
        </p:pic>
        <p:pic>
          <p:nvPicPr>
            <p:cNvPr id="66" name="Picture 65"/>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28124" y="3115251"/>
              <a:ext cx="403105" cy="407081"/>
            </a:xfrm>
            <a:prstGeom prst="rect">
              <a:avLst/>
            </a:prstGeom>
          </p:spPr>
        </p:pic>
        <p:pic>
          <p:nvPicPr>
            <p:cNvPr id="67" name="Picture 66"/>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617515" y="2792393"/>
              <a:ext cx="405011" cy="224132"/>
            </a:xfrm>
            <a:prstGeom prst="rect">
              <a:avLst/>
            </a:prstGeom>
          </p:spPr>
        </p:pic>
        <p:pic>
          <p:nvPicPr>
            <p:cNvPr id="68" name="Picture 67"/>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46221" y="6131198"/>
              <a:ext cx="1121603" cy="790683"/>
            </a:xfrm>
            <a:prstGeom prst="rect">
              <a:avLst/>
            </a:prstGeom>
          </p:spPr>
        </p:pic>
        <p:pic>
          <p:nvPicPr>
            <p:cNvPr id="69" name="Picture 68"/>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399050" y="5841632"/>
              <a:ext cx="415943" cy="359312"/>
            </a:xfrm>
            <a:prstGeom prst="rect">
              <a:avLst/>
            </a:prstGeom>
          </p:spPr>
        </p:pic>
        <p:pic>
          <p:nvPicPr>
            <p:cNvPr id="70" name="Picture 6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18013" y="4857809"/>
              <a:ext cx="446067" cy="128748"/>
            </a:xfrm>
            <a:prstGeom prst="rect">
              <a:avLst/>
            </a:prstGeom>
          </p:spPr>
        </p:pic>
        <p:pic>
          <p:nvPicPr>
            <p:cNvPr id="71" name="Picture 70"/>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08459" y="4392960"/>
              <a:ext cx="806202" cy="310078"/>
            </a:xfrm>
            <a:prstGeom prst="rect">
              <a:avLst/>
            </a:prstGeom>
          </p:spPr>
        </p:pic>
        <p:pic>
          <p:nvPicPr>
            <p:cNvPr id="72" name="Picture 7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82854" y="3267525"/>
              <a:ext cx="592460" cy="417684"/>
            </a:xfrm>
            <a:prstGeom prst="rect">
              <a:avLst/>
            </a:prstGeom>
          </p:spPr>
        </p:pic>
        <p:pic>
          <p:nvPicPr>
            <p:cNvPr id="73" name="Picture 72"/>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2618906" y="5337368"/>
              <a:ext cx="454871" cy="454871"/>
            </a:xfrm>
            <a:prstGeom prst="rect">
              <a:avLst/>
            </a:prstGeom>
          </p:spPr>
        </p:pic>
        <p:pic>
          <p:nvPicPr>
            <p:cNvPr id="74" name="Picture 73"/>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2291255" y="5949280"/>
              <a:ext cx="1074794" cy="266708"/>
            </a:xfrm>
            <a:prstGeom prst="rect">
              <a:avLst/>
            </a:prstGeom>
          </p:spPr>
        </p:pic>
        <p:pic>
          <p:nvPicPr>
            <p:cNvPr id="75" name="Picture 7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2541942" y="2381561"/>
              <a:ext cx="556155" cy="281334"/>
            </a:xfrm>
            <a:prstGeom prst="rect">
              <a:avLst/>
            </a:prstGeom>
          </p:spPr>
        </p:pic>
        <p:pic>
          <p:nvPicPr>
            <p:cNvPr id="76" name="Picture 75"/>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232955" y="6380640"/>
              <a:ext cx="646388" cy="273966"/>
            </a:xfrm>
            <a:prstGeom prst="rect">
              <a:avLst/>
            </a:prstGeom>
          </p:spPr>
        </p:pic>
        <p:pic>
          <p:nvPicPr>
            <p:cNvPr id="77" name="Immagine 22" descr="poznan.jpg"/>
            <p:cNvPicPr>
              <a:picLocks noChangeAspect="1"/>
            </p:cNvPicPr>
            <p:nvPr userDrawn="1"/>
          </p:nvPicPr>
          <p:blipFill>
            <a:blip r:embed="rId36" cstate="print"/>
            <a:srcRect/>
            <a:stretch>
              <a:fillRect/>
            </a:stretch>
          </p:blipFill>
          <p:spPr bwMode="auto">
            <a:xfrm>
              <a:off x="141836" y="6003252"/>
              <a:ext cx="685747" cy="330364"/>
            </a:xfrm>
            <a:prstGeom prst="rect">
              <a:avLst/>
            </a:prstGeom>
            <a:noFill/>
            <a:ln w="9525">
              <a:noFill/>
              <a:miter lim="800000"/>
              <a:headEnd/>
              <a:tailEnd/>
            </a:ln>
          </p:spPr>
        </p:pic>
        <p:pic>
          <p:nvPicPr>
            <p:cNvPr id="78" name="Immagine 25" descr="SandT.jpg"/>
            <p:cNvPicPr>
              <a:picLocks noChangeAspect="1"/>
            </p:cNvPicPr>
            <p:nvPr userDrawn="1"/>
          </p:nvPicPr>
          <p:blipFill>
            <a:blip r:embed="rId37" cstate="print"/>
            <a:srcRect/>
            <a:stretch>
              <a:fillRect/>
            </a:stretch>
          </p:blipFill>
          <p:spPr bwMode="auto">
            <a:xfrm>
              <a:off x="1216451" y="1988840"/>
              <a:ext cx="951373" cy="231924"/>
            </a:xfrm>
            <a:prstGeom prst="rect">
              <a:avLst/>
            </a:prstGeom>
            <a:noFill/>
            <a:ln w="9525">
              <a:noFill/>
              <a:miter lim="800000"/>
              <a:headEnd/>
              <a:tailEnd/>
            </a:ln>
          </p:spPr>
        </p:pic>
        <p:pic>
          <p:nvPicPr>
            <p:cNvPr id="79" name="Immagine 29" descr="umwelt.jpg"/>
            <p:cNvPicPr>
              <a:picLocks noChangeAspect="1"/>
            </p:cNvPicPr>
            <p:nvPr userDrawn="1"/>
          </p:nvPicPr>
          <p:blipFill>
            <a:blip r:embed="rId38" cstate="print"/>
            <a:srcRect/>
            <a:stretch>
              <a:fillRect/>
            </a:stretch>
          </p:blipFill>
          <p:spPr bwMode="auto">
            <a:xfrm>
              <a:off x="139534" y="4157004"/>
              <a:ext cx="832066" cy="203368"/>
            </a:xfrm>
            <a:prstGeom prst="rect">
              <a:avLst/>
            </a:prstGeom>
            <a:noFill/>
            <a:ln w="9525">
              <a:noFill/>
              <a:miter lim="800000"/>
              <a:headEnd/>
              <a:tailEnd/>
            </a:ln>
          </p:spPr>
        </p:pic>
      </p:grpSp>
    </p:spTree>
    <p:extLst>
      <p:ext uri="{BB962C8B-B14F-4D97-AF65-F5344CB8AC3E}">
        <p14:creationId xmlns:p14="http://schemas.microsoft.com/office/powerpoint/2010/main" val="3239824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UDATPartnerLogos_Polit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43" name="Picture 4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58670"/>
            <a:ext cx="8532439" cy="6399330"/>
          </a:xfrm>
          <a:prstGeom prst="rect">
            <a:avLst/>
          </a:prstGeom>
        </p:spPr>
      </p:pic>
      <p:grpSp>
        <p:nvGrpSpPr>
          <p:cNvPr id="81" name="Group 80"/>
          <p:cNvGrpSpPr/>
          <p:nvPr userDrawn="1"/>
        </p:nvGrpSpPr>
        <p:grpSpPr>
          <a:xfrm>
            <a:off x="9709" y="1304271"/>
            <a:ext cx="3338155" cy="5581113"/>
            <a:chOff x="27894" y="1340768"/>
            <a:chExt cx="3338155" cy="5581113"/>
          </a:xfrm>
        </p:grpSpPr>
        <p:pic>
          <p:nvPicPr>
            <p:cNvPr id="82" name="Picture 8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94" y="4697526"/>
              <a:ext cx="454154" cy="454154"/>
            </a:xfrm>
            <a:prstGeom prst="rect">
              <a:avLst/>
            </a:prstGeom>
          </p:spPr>
        </p:pic>
        <p:pic>
          <p:nvPicPr>
            <p:cNvPr id="83" name="Picture 8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1340768"/>
              <a:ext cx="599144" cy="380082"/>
            </a:xfrm>
            <a:prstGeom prst="rect">
              <a:avLst/>
            </a:prstGeom>
          </p:spPr>
        </p:pic>
        <p:pic>
          <p:nvPicPr>
            <p:cNvPr id="84" name="Picture 8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06" y="1844824"/>
              <a:ext cx="1072851" cy="288032"/>
            </a:xfrm>
            <a:prstGeom prst="rect">
              <a:avLst/>
            </a:prstGeom>
          </p:spPr>
        </p:pic>
        <p:pic>
          <p:nvPicPr>
            <p:cNvPr id="85" name="Picture 8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2318" y="2241360"/>
              <a:ext cx="353494" cy="432048"/>
            </a:xfrm>
            <a:prstGeom prst="rect">
              <a:avLst/>
            </a:prstGeom>
          </p:spPr>
        </p:pic>
        <p:pic>
          <p:nvPicPr>
            <p:cNvPr id="86" name="Picture 8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0890" y="2733887"/>
              <a:ext cx="423588" cy="458761"/>
            </a:xfrm>
            <a:prstGeom prst="rect">
              <a:avLst/>
            </a:prstGeom>
          </p:spPr>
        </p:pic>
        <p:pic>
          <p:nvPicPr>
            <p:cNvPr id="87" name="Picture 8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1837" y="3789040"/>
              <a:ext cx="701694" cy="248224"/>
            </a:xfrm>
            <a:prstGeom prst="rect">
              <a:avLst/>
            </a:prstGeom>
          </p:spPr>
        </p:pic>
        <p:pic>
          <p:nvPicPr>
            <p:cNvPr id="88" name="Picture 8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23528" y="5130324"/>
              <a:ext cx="320268" cy="404664"/>
            </a:xfrm>
            <a:prstGeom prst="rect">
              <a:avLst/>
            </a:prstGeom>
          </p:spPr>
        </p:pic>
        <p:pic>
          <p:nvPicPr>
            <p:cNvPr id="89" name="Picture 8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6320" y="5733256"/>
              <a:ext cx="571264" cy="184587"/>
            </a:xfrm>
            <a:prstGeom prst="rect">
              <a:avLst/>
            </a:prstGeom>
          </p:spPr>
        </p:pic>
        <p:pic>
          <p:nvPicPr>
            <p:cNvPr id="90" name="Picture 8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348692" y="1556792"/>
              <a:ext cx="699349" cy="258302"/>
            </a:xfrm>
            <a:prstGeom prst="rect">
              <a:avLst/>
            </a:prstGeom>
          </p:spPr>
        </p:pic>
        <p:pic>
          <p:nvPicPr>
            <p:cNvPr id="91" name="Picture 9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48693" y="2428890"/>
              <a:ext cx="631019" cy="186677"/>
            </a:xfrm>
            <a:prstGeom prst="rect">
              <a:avLst/>
            </a:prstGeom>
          </p:spPr>
        </p:pic>
        <p:pic>
          <p:nvPicPr>
            <p:cNvPr id="92" name="Picture 9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86916" y="2788930"/>
              <a:ext cx="934467" cy="204415"/>
            </a:xfrm>
            <a:prstGeom prst="rect">
              <a:avLst/>
            </a:prstGeom>
          </p:spPr>
        </p:pic>
        <p:pic>
          <p:nvPicPr>
            <p:cNvPr id="93" name="Picture 9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03648" y="3107681"/>
              <a:ext cx="544263" cy="257313"/>
            </a:xfrm>
            <a:prstGeom prst="rect">
              <a:avLst/>
            </a:prstGeom>
          </p:spPr>
        </p:pic>
        <p:pic>
          <p:nvPicPr>
            <p:cNvPr id="94" name="Picture 9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78011" y="3495066"/>
              <a:ext cx="395536" cy="197768"/>
            </a:xfrm>
            <a:prstGeom prst="rect">
              <a:avLst/>
            </a:prstGeom>
          </p:spPr>
        </p:pic>
        <p:pic>
          <p:nvPicPr>
            <p:cNvPr id="95" name="Picture 9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78011" y="3845992"/>
              <a:ext cx="358025" cy="349969"/>
            </a:xfrm>
            <a:prstGeom prst="rect">
              <a:avLst/>
            </a:prstGeom>
          </p:spPr>
        </p:pic>
        <p:pic>
          <p:nvPicPr>
            <p:cNvPr id="96" name="Picture 9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31640" y="4363639"/>
              <a:ext cx="644394" cy="187447"/>
            </a:xfrm>
            <a:prstGeom prst="rect">
              <a:avLst/>
            </a:prstGeom>
          </p:spPr>
        </p:pic>
        <p:pic>
          <p:nvPicPr>
            <p:cNvPr id="97" name="Picture 9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03648" y="4877162"/>
              <a:ext cx="423490" cy="423490"/>
            </a:xfrm>
            <a:prstGeom prst="rect">
              <a:avLst/>
            </a:prstGeom>
          </p:spPr>
        </p:pic>
        <p:sp>
          <p:nvSpPr>
            <p:cNvPr id="98" name="TextBox 23"/>
            <p:cNvSpPr txBox="1"/>
            <p:nvPr userDrawn="1"/>
          </p:nvSpPr>
          <p:spPr>
            <a:xfrm>
              <a:off x="1043948" y="4646330"/>
              <a:ext cx="1584176"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b="1" dirty="0" smtClean="0"/>
                <a:t>e-Science Data Factory</a:t>
              </a:r>
              <a:endParaRPr lang="it-IT" sz="900" b="1" dirty="0"/>
            </a:p>
          </p:txBody>
        </p:sp>
        <p:pic>
          <p:nvPicPr>
            <p:cNvPr id="99" name="Picture 98"/>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43948" y="5410875"/>
              <a:ext cx="1439820" cy="36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9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483768" y="5102230"/>
              <a:ext cx="753216" cy="114866"/>
            </a:xfrm>
            <a:prstGeom prst="rect">
              <a:avLst/>
            </a:prstGeom>
          </p:spPr>
        </p:pic>
        <p:pic>
          <p:nvPicPr>
            <p:cNvPr id="101" name="Picture 100"/>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532601" y="4619743"/>
              <a:ext cx="683568" cy="294208"/>
            </a:xfrm>
            <a:prstGeom prst="rect">
              <a:avLst/>
            </a:prstGeom>
          </p:spPr>
        </p:pic>
        <p:pic>
          <p:nvPicPr>
            <p:cNvPr id="102" name="Picture 101"/>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408312" y="4217994"/>
              <a:ext cx="867544" cy="346415"/>
            </a:xfrm>
            <a:prstGeom prst="rect">
              <a:avLst/>
            </a:prstGeom>
          </p:spPr>
        </p:pic>
        <p:pic>
          <p:nvPicPr>
            <p:cNvPr id="103" name="Picture 102"/>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617515" y="3656982"/>
              <a:ext cx="413714" cy="404664"/>
            </a:xfrm>
            <a:prstGeom prst="rect">
              <a:avLst/>
            </a:prstGeom>
          </p:spPr>
        </p:pic>
        <p:pic>
          <p:nvPicPr>
            <p:cNvPr id="104" name="Picture 103"/>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28124" y="3115251"/>
              <a:ext cx="403105" cy="407081"/>
            </a:xfrm>
            <a:prstGeom prst="rect">
              <a:avLst/>
            </a:prstGeom>
          </p:spPr>
        </p:pic>
        <p:pic>
          <p:nvPicPr>
            <p:cNvPr id="105" name="Picture 104"/>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617515" y="2792393"/>
              <a:ext cx="405011" cy="224132"/>
            </a:xfrm>
            <a:prstGeom prst="rect">
              <a:avLst/>
            </a:prstGeom>
          </p:spPr>
        </p:pic>
        <p:pic>
          <p:nvPicPr>
            <p:cNvPr id="106" name="Picture 105"/>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46221" y="6131198"/>
              <a:ext cx="1121603" cy="790683"/>
            </a:xfrm>
            <a:prstGeom prst="rect">
              <a:avLst/>
            </a:prstGeom>
          </p:spPr>
        </p:pic>
        <p:pic>
          <p:nvPicPr>
            <p:cNvPr id="107" name="Picture 106"/>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399050" y="5841632"/>
              <a:ext cx="415943" cy="359312"/>
            </a:xfrm>
            <a:prstGeom prst="rect">
              <a:avLst/>
            </a:prstGeom>
          </p:spPr>
        </p:pic>
        <p:pic>
          <p:nvPicPr>
            <p:cNvPr id="108" name="Picture 107"/>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18013" y="4857809"/>
              <a:ext cx="446067" cy="128748"/>
            </a:xfrm>
            <a:prstGeom prst="rect">
              <a:avLst/>
            </a:prstGeom>
          </p:spPr>
        </p:pic>
        <p:pic>
          <p:nvPicPr>
            <p:cNvPr id="109" name="Picture 108"/>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08459" y="4392960"/>
              <a:ext cx="806202" cy="310078"/>
            </a:xfrm>
            <a:prstGeom prst="rect">
              <a:avLst/>
            </a:prstGeom>
          </p:spPr>
        </p:pic>
        <p:pic>
          <p:nvPicPr>
            <p:cNvPr id="110" name="Picture 109"/>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82854" y="3267525"/>
              <a:ext cx="592460" cy="417684"/>
            </a:xfrm>
            <a:prstGeom prst="rect">
              <a:avLst/>
            </a:prstGeom>
          </p:spPr>
        </p:pic>
        <p:pic>
          <p:nvPicPr>
            <p:cNvPr id="111" name="Picture 110"/>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2618906" y="5337368"/>
              <a:ext cx="454871" cy="454871"/>
            </a:xfrm>
            <a:prstGeom prst="rect">
              <a:avLst/>
            </a:prstGeom>
          </p:spPr>
        </p:pic>
        <p:pic>
          <p:nvPicPr>
            <p:cNvPr id="112" name="Picture 111"/>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2291255" y="5949280"/>
              <a:ext cx="1074794" cy="266708"/>
            </a:xfrm>
            <a:prstGeom prst="rect">
              <a:avLst/>
            </a:prstGeom>
          </p:spPr>
        </p:pic>
        <p:pic>
          <p:nvPicPr>
            <p:cNvPr id="113" name="Picture 112"/>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2541942" y="2381561"/>
              <a:ext cx="556155" cy="281334"/>
            </a:xfrm>
            <a:prstGeom prst="rect">
              <a:avLst/>
            </a:prstGeom>
          </p:spPr>
        </p:pic>
        <p:pic>
          <p:nvPicPr>
            <p:cNvPr id="114" name="Picture 113"/>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232955" y="6380640"/>
              <a:ext cx="646388" cy="273966"/>
            </a:xfrm>
            <a:prstGeom prst="rect">
              <a:avLst/>
            </a:prstGeom>
          </p:spPr>
        </p:pic>
        <p:pic>
          <p:nvPicPr>
            <p:cNvPr id="115" name="Immagine 22" descr="poznan.jpg"/>
            <p:cNvPicPr>
              <a:picLocks noChangeAspect="1"/>
            </p:cNvPicPr>
            <p:nvPr userDrawn="1"/>
          </p:nvPicPr>
          <p:blipFill>
            <a:blip r:embed="rId36" cstate="print"/>
            <a:srcRect/>
            <a:stretch>
              <a:fillRect/>
            </a:stretch>
          </p:blipFill>
          <p:spPr bwMode="auto">
            <a:xfrm>
              <a:off x="141836" y="6003252"/>
              <a:ext cx="685747" cy="330364"/>
            </a:xfrm>
            <a:prstGeom prst="rect">
              <a:avLst/>
            </a:prstGeom>
            <a:noFill/>
            <a:ln w="9525">
              <a:noFill/>
              <a:miter lim="800000"/>
              <a:headEnd/>
              <a:tailEnd/>
            </a:ln>
          </p:spPr>
        </p:pic>
        <p:pic>
          <p:nvPicPr>
            <p:cNvPr id="116" name="Immagine 25" descr="SandT.jpg"/>
            <p:cNvPicPr>
              <a:picLocks noChangeAspect="1"/>
            </p:cNvPicPr>
            <p:nvPr userDrawn="1"/>
          </p:nvPicPr>
          <p:blipFill>
            <a:blip r:embed="rId37" cstate="print"/>
            <a:srcRect/>
            <a:stretch>
              <a:fillRect/>
            </a:stretch>
          </p:blipFill>
          <p:spPr bwMode="auto">
            <a:xfrm>
              <a:off x="1216451" y="1988840"/>
              <a:ext cx="951373" cy="231924"/>
            </a:xfrm>
            <a:prstGeom prst="rect">
              <a:avLst/>
            </a:prstGeom>
            <a:noFill/>
            <a:ln w="9525">
              <a:noFill/>
              <a:miter lim="800000"/>
              <a:headEnd/>
              <a:tailEnd/>
            </a:ln>
          </p:spPr>
        </p:pic>
        <p:pic>
          <p:nvPicPr>
            <p:cNvPr id="117" name="Immagine 29" descr="umwelt.jpg"/>
            <p:cNvPicPr>
              <a:picLocks noChangeAspect="1"/>
            </p:cNvPicPr>
            <p:nvPr userDrawn="1"/>
          </p:nvPicPr>
          <p:blipFill>
            <a:blip r:embed="rId38" cstate="print"/>
            <a:srcRect/>
            <a:stretch>
              <a:fillRect/>
            </a:stretch>
          </p:blipFill>
          <p:spPr bwMode="auto">
            <a:xfrm>
              <a:off x="139534" y="4157004"/>
              <a:ext cx="832066" cy="203368"/>
            </a:xfrm>
            <a:prstGeom prst="rect">
              <a:avLst/>
            </a:prstGeom>
            <a:noFill/>
            <a:ln w="9525">
              <a:noFill/>
              <a:miter lim="800000"/>
              <a:headEnd/>
              <a:tailEnd/>
            </a:ln>
          </p:spPr>
        </p:pic>
      </p:grpSp>
    </p:spTree>
    <p:extLst>
      <p:ext uri="{BB962C8B-B14F-4D97-AF65-F5344CB8AC3E}">
        <p14:creationId xmlns:p14="http://schemas.microsoft.com/office/powerpoint/2010/main" val="161310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UDATPartnersWith numbers_GeographicalMap">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211" y="464408"/>
            <a:ext cx="8524788" cy="6393592"/>
          </a:xfrm>
          <a:prstGeom prst="rect">
            <a:avLst/>
          </a:prstGeom>
        </p:spPr>
      </p:pic>
      <p:pic>
        <p:nvPicPr>
          <p:cNvPr id="11"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userDrawn="1"/>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userDrawn="1"/>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MPI-MET</a:t>
            </a:r>
            <a:endParaRPr lang="en-US" sz="1200" b="0" dirty="0">
              <a:solidFill>
                <a:schemeClr val="tx1"/>
              </a:solidFill>
              <a:latin typeface="Century Gothic" pitchFamily="34" charset="0"/>
            </a:endParaRPr>
          </a:p>
        </p:txBody>
      </p:sp>
    </p:spTree>
    <p:extLst>
      <p:ext uri="{BB962C8B-B14F-4D97-AF65-F5344CB8AC3E}">
        <p14:creationId xmlns:p14="http://schemas.microsoft.com/office/powerpoint/2010/main" val="2449702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UDATPartnersWith numbers_PoliticalMap">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563" y="476672"/>
            <a:ext cx="8508436" cy="6381328"/>
          </a:xfrm>
          <a:prstGeom prst="rect">
            <a:avLst/>
          </a:prstGeom>
        </p:spPr>
      </p:pic>
      <p:pic>
        <p:nvPicPr>
          <p:cNvPr id="11"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userDrawn="1"/>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userDrawn="1"/>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MPI-MET</a:t>
            </a:r>
            <a:endParaRPr lang="en-US" sz="1200" b="0" dirty="0">
              <a:solidFill>
                <a:schemeClr val="tx1"/>
              </a:solidFill>
              <a:latin typeface="Century Gothic" pitchFamily="34" charset="0"/>
            </a:endParaRPr>
          </a:p>
        </p:txBody>
      </p:sp>
    </p:spTree>
    <p:extLst>
      <p:ext uri="{BB962C8B-B14F-4D97-AF65-F5344CB8AC3E}">
        <p14:creationId xmlns:p14="http://schemas.microsoft.com/office/powerpoint/2010/main" val="3789331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UDAT Communiti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606" y="764704"/>
            <a:ext cx="8124394" cy="6093296"/>
          </a:xfrm>
          <a:prstGeom prst="rect">
            <a:avLst/>
          </a:prstGeom>
        </p:spPr>
      </p:pic>
    </p:spTree>
    <p:extLst>
      <p:ext uri="{BB962C8B-B14F-4D97-AF65-F5344CB8AC3E}">
        <p14:creationId xmlns:p14="http://schemas.microsoft.com/office/powerpoint/2010/main" val="1285571754"/>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UDAT Communities_empty">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600" y="728700"/>
            <a:ext cx="8172399" cy="6129300"/>
          </a:xfrm>
          <a:prstGeom prst="rect">
            <a:avLst/>
          </a:prstGeom>
        </p:spPr>
      </p:pic>
    </p:spTree>
    <p:extLst>
      <p:ext uri="{BB962C8B-B14F-4D97-AF65-F5344CB8AC3E}">
        <p14:creationId xmlns:p14="http://schemas.microsoft.com/office/powerpoint/2010/main" val="437698698"/>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845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EUDAT M6 Review - Services and Operations</a:t>
            </a: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a:t>
            </a:fld>
            <a:endParaRPr lang="es-ES"/>
          </a:p>
        </p:txBody>
      </p:sp>
    </p:spTree>
    <p:extLst>
      <p:ext uri="{BB962C8B-B14F-4D97-AF65-F5344CB8AC3E}">
        <p14:creationId xmlns:p14="http://schemas.microsoft.com/office/powerpoint/2010/main" val="1290713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b="0"/>
            </a:pPr>
            <a:r>
              <a:rPr sz="2800" b="1"/>
              <a:t>Title Text</a:t>
            </a:r>
          </a:p>
        </p:txBody>
      </p:sp>
      <p:sp>
        <p:nvSpPr>
          <p:cNvPr id="28" name="Shape 28"/>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966544605"/>
      </p:ext>
    </p:extLst>
  </p:cSld>
  <p:clrMapOvr>
    <a:masterClrMapping/>
  </p:clrMapOvr>
  <p:transition xmlns:p14="http://schemas.microsoft.com/office/powerpoint/2010/mai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Final Slide">
    <p:bg>
      <p:bgPr>
        <a:solidFill>
          <a:srgbClr val="F7B149"/>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5238"/>
            <a:ext cx="8229600" cy="1143000"/>
          </a:xfrm>
          <a:prstGeom prst="rect">
            <a:avLst/>
          </a:prstGeom>
        </p:spPr>
        <p:txBody>
          <a:bodyPr vert="horz"/>
          <a:lstStyle>
            <a:lvl1pPr>
              <a:defRPr>
                <a:solidFill>
                  <a:schemeClr val="bg1"/>
                </a:solidFill>
              </a:defRPr>
            </a:lvl1pPr>
          </a:lstStyle>
          <a:p>
            <a:r>
              <a:rPr lang="en-US" dirty="0" smtClean="0"/>
              <a:t>Click to edit Master title style</a:t>
            </a:r>
            <a:endParaRPr lang="it-IT" dirty="0"/>
          </a:p>
        </p:txBody>
      </p:sp>
      <p:sp>
        <p:nvSpPr>
          <p:cNvPr id="3" name="Rettangolo 2"/>
          <p:cNvSpPr/>
          <p:nvPr userDrawn="1"/>
        </p:nvSpPr>
        <p:spPr>
          <a:xfrm>
            <a:off x="3291932" y="6137094"/>
            <a:ext cx="2792235" cy="523220"/>
          </a:xfrm>
          <a:prstGeom prst="rect">
            <a:avLst/>
          </a:prstGeom>
        </p:spPr>
        <p:txBody>
          <a:bodyPr wrap="square">
            <a:spAutoFit/>
          </a:bodyPr>
          <a:lstStyle/>
          <a:p>
            <a:pPr algn="ctr"/>
            <a:r>
              <a:rPr lang="en-GB" sz="2800" kern="1200" noProof="0" dirty="0" smtClean="0">
                <a:solidFill>
                  <a:schemeClr val="tx1"/>
                </a:solidFill>
                <a:latin typeface="+mn-lt"/>
                <a:ea typeface="+mn-ea"/>
                <a:cs typeface="+mn-cs"/>
                <a:hlinkClick r:id="rId2"/>
              </a:rPr>
              <a:t>www.eudat.eu</a:t>
            </a:r>
            <a:endParaRPr lang="en-GB" sz="2800" kern="1200" noProof="0" dirty="0" smtClean="0">
              <a:solidFill>
                <a:schemeClr val="tx1"/>
              </a:solidFill>
              <a:latin typeface="+mn-lt"/>
              <a:ea typeface="+mn-ea"/>
              <a:cs typeface="+mn-cs"/>
            </a:endParaRPr>
          </a:p>
        </p:txBody>
      </p:sp>
      <p:sp>
        <p:nvSpPr>
          <p:cNvPr id="4"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80983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B2SAF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userDrawn="1"/>
        </p:nvSpPr>
        <p:spPr>
          <a:xfrm>
            <a:off x="4644008" y="1828800"/>
            <a:ext cx="401167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Replicate Research Data Safely</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5" name="Picture 14" descr="b2safe.png"/>
          <p:cNvPicPr>
            <a:picLocks noChangeAspect="1"/>
          </p:cNvPicPr>
          <p:nvPr userDrawn="1"/>
        </p:nvPicPr>
        <p:blipFill>
          <a:blip r:embed="rId4" cstate="print"/>
          <a:stretch>
            <a:fillRect/>
          </a:stretch>
        </p:blipFill>
        <p:spPr>
          <a:xfrm>
            <a:off x="6692342" y="116632"/>
            <a:ext cx="1489920" cy="1728000"/>
          </a:xfrm>
          <a:prstGeom prst="rect">
            <a:avLst/>
          </a:prstGeom>
        </p:spPr>
      </p:pic>
      <p:sp>
        <p:nvSpPr>
          <p:cNvPr id="16" name="Rettangolo 8"/>
          <p:cNvSpPr/>
          <p:nvPr userDrawn="1"/>
        </p:nvSpPr>
        <p:spPr>
          <a:xfrm>
            <a:off x="5863428"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eudat.eu/b2safe</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6"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_B2ST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userDrawn="1"/>
        </p:nvSpPr>
        <p:spPr>
          <a:xfrm>
            <a:off x="4788024" y="1828800"/>
            <a:ext cx="365163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Get Data to Computation</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6" name="Picture 15" descr="b2stage.png"/>
          <p:cNvPicPr>
            <a:picLocks noChangeAspect="1"/>
          </p:cNvPicPr>
          <p:nvPr userDrawn="1"/>
        </p:nvPicPr>
        <p:blipFill>
          <a:blip r:embed="rId4" cstate="print"/>
          <a:stretch>
            <a:fillRect/>
          </a:stretch>
        </p:blipFill>
        <p:spPr>
          <a:xfrm>
            <a:off x="6700236" y="125510"/>
            <a:ext cx="1489920" cy="1728000"/>
          </a:xfrm>
          <a:prstGeom prst="rect">
            <a:avLst/>
          </a:prstGeom>
        </p:spPr>
      </p:pic>
      <p:sp>
        <p:nvSpPr>
          <p:cNvPr id="15" name="Rettangolo 8"/>
          <p:cNvSpPr/>
          <p:nvPr userDrawn="1"/>
        </p:nvSpPr>
        <p:spPr>
          <a:xfrm>
            <a:off x="5854549"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eudat.eu/b2stage</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6"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_B2FI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7" name="Picture 16" descr="b2find.jpg"/>
          <p:cNvPicPr>
            <a:picLocks noChangeAspect="1"/>
          </p:cNvPicPr>
          <p:nvPr userDrawn="1"/>
        </p:nvPicPr>
        <p:blipFill>
          <a:blip r:embed="rId3" cstate="print"/>
          <a:stretch>
            <a:fillRect/>
          </a:stretch>
        </p:blipFill>
        <p:spPr>
          <a:xfrm>
            <a:off x="6686866" y="116632"/>
            <a:ext cx="1489920" cy="1728000"/>
          </a:xfrm>
          <a:prstGeom prst="rect">
            <a:avLst/>
          </a:prstGeom>
        </p:spPr>
      </p:pic>
      <p:sp>
        <p:nvSpPr>
          <p:cNvPr id="13" name="Rettangolo 6"/>
          <p:cNvSpPr/>
          <p:nvPr userDrawn="1"/>
        </p:nvSpPr>
        <p:spPr>
          <a:xfrm>
            <a:off x="4788024" y="1828800"/>
            <a:ext cx="3435614"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Find Research Data</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sp>
        <p:nvSpPr>
          <p:cNvPr id="15" name="Rettangolo 8"/>
          <p:cNvSpPr/>
          <p:nvPr userDrawn="1"/>
        </p:nvSpPr>
        <p:spPr>
          <a:xfrm>
            <a:off x="5854550" y="619566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b2find.eudat.eu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userDrawn="1"/>
        </p:nvSpPr>
        <p:spPr>
          <a:xfrm>
            <a:off x="0" y="6802261"/>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userDrawn="1"/>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6"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_B2DROP">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1D8BD707-D9CF-40AE-B4C6-C98DA3205C09}" type="datetimeFigureOut">
              <a:rPr lang="en-US" smtClean="0"/>
              <a:pPr/>
              <a:t>15/03/16</a:t>
            </a:fld>
            <a:endParaRPr lang="en-US" dirty="0"/>
          </a:p>
        </p:txBody>
      </p:sp>
      <p:sp>
        <p:nvSpPr>
          <p:cNvPr id="5" name="Footer Placeholder 4"/>
          <p:cNvSpPr>
            <a:spLocks noGrp="1"/>
          </p:cNvSpPr>
          <p:nvPr>
            <p:ph type="ftr" sz="quarter" idx="11"/>
          </p:nvPr>
        </p:nvSpPr>
        <p:spPr>
          <a:xfrm>
            <a:off x="3124200" y="6304235"/>
            <a:ext cx="2895600" cy="365125"/>
          </a:xfrm>
        </p:spPr>
        <p:txBody>
          <a:bodyPr/>
          <a:lstStyle/>
          <a:p>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pic>
        <p:nvPicPr>
          <p:cNvPr id="12" name="Picture 11" descr="b2drop.png"/>
          <p:cNvPicPr>
            <a:picLocks noChangeAspect="1"/>
          </p:cNvPicPr>
          <p:nvPr userDrawn="1"/>
        </p:nvPicPr>
        <p:blipFill>
          <a:blip r:embed="rId3" cstate="print"/>
          <a:stretch>
            <a:fillRect/>
          </a:stretch>
        </p:blipFill>
        <p:spPr>
          <a:xfrm>
            <a:off x="7960145" y="126260"/>
            <a:ext cx="907692" cy="1052736"/>
          </a:xfrm>
          <a:prstGeom prst="rect">
            <a:avLst/>
          </a:prstGeom>
        </p:spPr>
      </p:pic>
      <p:sp>
        <p:nvSpPr>
          <p:cNvPr id="13" name="Rettangolo 8"/>
          <p:cNvSpPr/>
          <p:nvPr userDrawn="1"/>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_B2SHARE">
    <p:spTree>
      <p:nvGrpSpPr>
        <p:cNvPr id="1" name=""/>
        <p:cNvGrpSpPr/>
        <p:nvPr/>
      </p:nvGrpSpPr>
      <p:grpSpPr>
        <a:xfrm>
          <a:off x="0" y="0"/>
          <a:ext cx="0" cy="0"/>
          <a:chOff x="0" y="0"/>
          <a:chExt cx="0" cy="0"/>
        </a:xfrm>
      </p:grpSpPr>
      <p:pic>
        <p:nvPicPr>
          <p:cNvPr id="15" name="Picture 14" descr="b2share.png"/>
          <p:cNvPicPr>
            <a:picLocks noChangeAspect="1"/>
          </p:cNvPicPr>
          <p:nvPr userDrawn="1"/>
        </p:nvPicPr>
        <p:blipFill>
          <a:blip r:embed="rId2" cstate="print"/>
          <a:stretch>
            <a:fillRect/>
          </a:stretch>
        </p:blipFill>
        <p:spPr>
          <a:xfrm>
            <a:off x="7956376" y="116632"/>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1D8BD707-D9CF-40AE-B4C6-C98DA3205C09}" type="datetimeFigureOut">
              <a:rPr lang="en-US" smtClean="0"/>
              <a:pPr/>
              <a:t>15/03/16</a:t>
            </a:fld>
            <a:endParaRPr lang="en-US"/>
          </a:p>
        </p:txBody>
      </p:sp>
      <p:sp>
        <p:nvSpPr>
          <p:cNvPr id="5" name="Footer Placeholder 4"/>
          <p:cNvSpPr>
            <a:spLocks noGrp="1"/>
          </p:cNvSpPr>
          <p:nvPr>
            <p:ph type="ftr" sz="quarter" idx="11"/>
          </p:nvPr>
        </p:nvSpPr>
        <p:spPr>
          <a:xfrm>
            <a:off x="3124200" y="6304235"/>
            <a:ext cx="2895600" cy="365125"/>
          </a:xfrm>
        </p:spPr>
        <p:txBody>
          <a:bodyPr/>
          <a:lstStyle/>
          <a:p>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3" name="Rettangolo 8"/>
          <p:cNvSpPr/>
          <p:nvPr userDrawn="1"/>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B2SAFE">
    <p:spTree>
      <p:nvGrpSpPr>
        <p:cNvPr id="1" name=""/>
        <p:cNvGrpSpPr/>
        <p:nvPr/>
      </p:nvGrpSpPr>
      <p:grpSpPr>
        <a:xfrm>
          <a:off x="0" y="0"/>
          <a:ext cx="0" cy="0"/>
          <a:chOff x="0" y="0"/>
          <a:chExt cx="0" cy="0"/>
        </a:xfrm>
      </p:grpSpPr>
      <p:pic>
        <p:nvPicPr>
          <p:cNvPr id="13" name="Picture 12" descr="b2safe.png"/>
          <p:cNvPicPr>
            <a:picLocks noChangeAspect="1"/>
          </p:cNvPicPr>
          <p:nvPr userDrawn="1"/>
        </p:nvPicPr>
        <p:blipFill>
          <a:blip r:embed="rId2" cstate="print"/>
          <a:stretch>
            <a:fillRect/>
          </a:stretch>
        </p:blipFill>
        <p:spPr>
          <a:xfrm>
            <a:off x="7956376" y="116632"/>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1D8BD707-D9CF-40AE-B4C6-C98DA3205C09}" type="datetimeFigureOut">
              <a:rPr lang="en-US" smtClean="0"/>
              <a:pPr/>
              <a:t>15/03/16</a:t>
            </a:fld>
            <a:endParaRPr lang="en-US"/>
          </a:p>
        </p:txBody>
      </p:sp>
      <p:sp>
        <p:nvSpPr>
          <p:cNvPr id="5" name="Footer Placeholder 4"/>
          <p:cNvSpPr>
            <a:spLocks noGrp="1"/>
          </p:cNvSpPr>
          <p:nvPr>
            <p:ph type="ftr" sz="quarter" idx="11"/>
          </p:nvPr>
        </p:nvSpPr>
        <p:spPr>
          <a:xfrm>
            <a:off x="3124200" y="6304235"/>
            <a:ext cx="2895600" cy="365125"/>
          </a:xfrm>
        </p:spPr>
        <p:txBody>
          <a:bodyPr/>
          <a:lstStyle/>
          <a:p>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ttangolo 8"/>
          <p:cNvSpPr/>
          <p:nvPr userDrawn="1"/>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 Id="rId40" Type="http://schemas.openxmlformats.org/officeDocument/2006/relationships/image" Target="../media/image1.png"/><Relationship Id="rId41"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theme" Target="../theme/theme2.xml"/><Relationship Id="rId3" Type="http://schemas.openxmlformats.org/officeDocument/2006/relationships/image" Target="../media/image5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7921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D8BD707-D9CF-40AE-B4C6-C98DA3205C09}" type="datetimeFigureOut">
              <a:rPr lang="en-US" smtClean="0"/>
              <a:pPr/>
              <a:t>15/03/16</a:t>
            </a:fld>
            <a:endParaRPr lang="en-US" dirty="0"/>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6F15528-21DE-4FAA-801E-634DDDAF4B2B}" type="slidenum">
              <a:rPr lang="en-US" smtClean="0"/>
              <a:pPr/>
              <a:t>‹#›</a:t>
            </a:fld>
            <a:endParaRPr lang="en-US"/>
          </a:p>
        </p:txBody>
      </p:sp>
      <p:pic>
        <p:nvPicPr>
          <p:cNvPr id="7" name="Immagine 14" descr="logo.png"/>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5"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8"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cSld>
  <p:clrMap bg1="lt1" tx1="dk1" bg2="lt2" tx2="dk2" accent1="accent1" accent2="accent2" accent3="accent3" accent4="accent4" accent5="accent5" accent6="accent6" hlink="hlink" folHlink="folHlink"/>
  <p:sldLayoutIdLst>
    <p:sldLayoutId id="2147483705" r:id="rId1"/>
    <p:sldLayoutId id="2147483649" r:id="rId2"/>
    <p:sldLayoutId id="2147483672" r:id="rId3"/>
    <p:sldLayoutId id="2147483673" r:id="rId4"/>
    <p:sldLayoutId id="2147483674" r:id="rId5"/>
    <p:sldLayoutId id="2147483692" r:id="rId6"/>
    <p:sldLayoutId id="2147483650" r:id="rId7"/>
    <p:sldLayoutId id="2147483679" r:id="rId8"/>
    <p:sldLayoutId id="2147483678" r:id="rId9"/>
    <p:sldLayoutId id="2147483677" r:id="rId10"/>
    <p:sldLayoutId id="2147483676" r:id="rId11"/>
    <p:sldLayoutId id="2147483652" r:id="rId12"/>
    <p:sldLayoutId id="2147483680" r:id="rId13"/>
    <p:sldLayoutId id="2147483684" r:id="rId14"/>
    <p:sldLayoutId id="2147483685" r:id="rId15"/>
    <p:sldLayoutId id="2147483686" r:id="rId16"/>
    <p:sldLayoutId id="2147483658" r:id="rId17"/>
    <p:sldLayoutId id="2147483687" r:id="rId18"/>
    <p:sldLayoutId id="2147483688" r:id="rId19"/>
    <p:sldLayoutId id="2147483689" r:id="rId20"/>
    <p:sldLayoutId id="2147483690" r:id="rId21"/>
    <p:sldLayoutId id="2147483691" r:id="rId22"/>
    <p:sldLayoutId id="2147483693"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22" r:id="rId34"/>
    <p:sldLayoutId id="2147483723" r:id="rId35"/>
    <p:sldLayoutId id="2147483724" r:id="rId36"/>
    <p:sldLayoutId id="2147483725" r:id="rId37"/>
    <p:sldLayoutId id="2147483726" r:id="rId38"/>
  </p:sldLayoutIdLst>
  <p:txStyles>
    <p:titleStyle>
      <a:lvl1pPr algn="ctr" defTabSz="914400" rtl="0" eaLnBrk="1" latinLnBrk="0" hangingPunct="1">
        <a:spcBef>
          <a:spcPct val="0"/>
        </a:spcBef>
        <a:buNone/>
        <a:defRPr sz="28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SzPct val="100000"/>
        <a:buFontTx/>
        <a:buBlip>
          <a:blip r:embed="rId41"/>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41"/>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41"/>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41"/>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41"/>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704"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4.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1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6.png"/><Relationship Id="rId4"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image" Target="../media/image10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8.png"/><Relationship Id="rId1" Type="http://schemas.openxmlformats.org/officeDocument/2006/relationships/slideLayout" Target="../slideLayouts/slideLayout9.xml"/><Relationship Id="rId2" Type="http://schemas.openxmlformats.org/officeDocument/2006/relationships/image" Target="../media/image107.png"/></Relationships>
</file>

<file path=ppt/slides/_rels/slide16.xml.rels><?xml version="1.0" encoding="UTF-8" standalone="yes"?>
<Relationships xmlns="http://schemas.openxmlformats.org/package/2006/relationships"><Relationship Id="rId3" Type="http://schemas.openxmlformats.org/officeDocument/2006/relationships/image" Target="../media/image109.wmf"/><Relationship Id="rId4" Type="http://schemas.openxmlformats.org/officeDocument/2006/relationships/image" Target="../media/image110.jpeg"/><Relationship Id="rId5" Type="http://schemas.openxmlformats.org/officeDocument/2006/relationships/image" Target="../media/image111.jpeg"/><Relationship Id="rId6" Type="http://schemas.openxmlformats.org/officeDocument/2006/relationships/image" Target="../media/image112.jpeg"/><Relationship Id="rId7" Type="http://schemas.openxmlformats.org/officeDocument/2006/relationships/image" Target="../media/image113.jpeg"/><Relationship Id="rId8" Type="http://schemas.openxmlformats.org/officeDocument/2006/relationships/image" Target="../media/image114.jpeg"/><Relationship Id="rId1" Type="http://schemas.openxmlformats.org/officeDocument/2006/relationships/slideLayout" Target="../slideLayouts/slideLayout36.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6.png"/><Relationship Id="rId4"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image" Target="../media/image1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18.png"/><Relationship Id="rId4"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image" Target="../media/image117.png"/></Relationships>
</file>

<file path=ppt/slides/_rels/slide21.xml.rels><?xml version="1.0" encoding="UTF-8" standalone="yes"?>
<Relationships xmlns="http://schemas.openxmlformats.org/package/2006/relationships"><Relationship Id="rId3" Type="http://schemas.openxmlformats.org/officeDocument/2006/relationships/image" Target="../media/image119.png"/><Relationship Id="rId4" Type="http://schemas.openxmlformats.org/officeDocument/2006/relationships/image" Target="../media/image120.png"/><Relationship Id="rId5" Type="http://schemas.openxmlformats.org/officeDocument/2006/relationships/image" Target="../media/image121.png"/><Relationship Id="rId6" Type="http://schemas.openxmlformats.org/officeDocument/2006/relationships/image" Target="../media/image122.png"/><Relationship Id="rId7" Type="http://schemas.openxmlformats.org/officeDocument/2006/relationships/image" Target="../media/image123.png"/><Relationship Id="rId8" Type="http://schemas.openxmlformats.org/officeDocument/2006/relationships/image" Target="../media/image124.png"/><Relationship Id="rId1" Type="http://schemas.openxmlformats.org/officeDocument/2006/relationships/slideLayout" Target="../slideLayouts/slideLayout38.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5.png"/><Relationship Id="rId4" Type="http://schemas.openxmlformats.org/officeDocument/2006/relationships/hyperlink" Target="http://www.eudat.eu/support-request" TargetMode="External"/><Relationship Id="rId5" Type="http://schemas.openxmlformats.org/officeDocument/2006/relationships/image" Target="../media/image126.png"/><Relationship Id="rId6" Type="http://schemas.openxmlformats.org/officeDocument/2006/relationships/image" Target="../media/image127.png"/><Relationship Id="rId7" Type="http://schemas.openxmlformats.org/officeDocument/2006/relationships/image" Target="../media/image128.wmf"/><Relationship Id="rId8" Type="http://schemas.openxmlformats.org/officeDocument/2006/relationships/hyperlink" Target="https://creg.eudat.eu/" TargetMode="External"/><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29.jpg"/><Relationship Id="rId4" Type="http://schemas.openxmlformats.org/officeDocument/2006/relationships/image" Target="../media/image130.png"/><Relationship Id="rId5" Type="http://schemas.openxmlformats.org/officeDocument/2006/relationships/image" Target="../media/image131.png"/><Relationship Id="rId6" Type="http://schemas.openxmlformats.org/officeDocument/2006/relationships/image" Target="../media/image132.png"/><Relationship Id="rId7" Type="http://schemas.openxmlformats.org/officeDocument/2006/relationships/image" Target="../media/image133.png"/><Relationship Id="rId8" Type="http://schemas.openxmlformats.org/officeDocument/2006/relationships/image" Target="../media/image134.pn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1" Type="http://schemas.openxmlformats.org/officeDocument/2006/relationships/image" Target="../media/image61.png"/><Relationship Id="rId12" Type="http://schemas.openxmlformats.org/officeDocument/2006/relationships/hyperlink" Target="http://b2find.eudat.eu/" TargetMode="External"/><Relationship Id="rId13" Type="http://schemas.openxmlformats.org/officeDocument/2006/relationships/image" Target="../media/image62.png"/><Relationship Id="rId14" Type="http://schemas.openxmlformats.org/officeDocument/2006/relationships/hyperlink" Target="https://eudat.eu/services/userdoc/b2access" TargetMode="External"/><Relationship Id="rId15" Type="http://schemas.openxmlformats.org/officeDocument/2006/relationships/image" Target="../media/image63.png"/><Relationship Id="rId16" Type="http://schemas.openxmlformats.org/officeDocument/2006/relationships/image" Target="../media/image64.png"/><Relationship Id="rId1" Type="http://schemas.openxmlformats.org/officeDocument/2006/relationships/slideLayout" Target="../slideLayouts/slideLayout37.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hyperlink" Target="https://b2drop.eudat.eu/" TargetMode="External"/><Relationship Id="rId5" Type="http://schemas.openxmlformats.org/officeDocument/2006/relationships/image" Target="../media/image59.png"/><Relationship Id="rId6" Type="http://schemas.openxmlformats.org/officeDocument/2006/relationships/hyperlink" Target="https://b2share.eudat.eu/" TargetMode="External"/><Relationship Id="rId7" Type="http://schemas.openxmlformats.org/officeDocument/2006/relationships/image" Target="../media/image12.png"/><Relationship Id="rId8" Type="http://schemas.openxmlformats.org/officeDocument/2006/relationships/hyperlink" Target="https://eudat.eu/services/b2safe" TargetMode="External"/><Relationship Id="rId9" Type="http://schemas.openxmlformats.org/officeDocument/2006/relationships/image" Target="../media/image60.png"/><Relationship Id="rId10" Type="http://schemas.openxmlformats.org/officeDocument/2006/relationships/hyperlink" Target="https://eudat.eu/services/userdoc/b2stag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35.png"/><Relationship Id="rId1" Type="http://schemas.openxmlformats.org/officeDocument/2006/relationships/slideLayout" Target="../slideLayouts/slideLayout2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png"/><Relationship Id="rId1" Type="http://schemas.openxmlformats.org/officeDocument/2006/relationships/slideLayout" Target="../slideLayouts/slideLayout23.xml"/><Relationship Id="rId2" Type="http://schemas.openxmlformats.org/officeDocument/2006/relationships/image" Target="../media/image6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68.png"/></Relationships>
</file>

<file path=ppt/slides/_rels/slide6.xml.rels><?xml version="1.0" encoding="UTF-8" standalone="yes"?>
<Relationships xmlns="http://schemas.openxmlformats.org/package/2006/relationships"><Relationship Id="rId20" Type="http://schemas.openxmlformats.org/officeDocument/2006/relationships/image" Target="../media/image87.png"/><Relationship Id="rId21" Type="http://schemas.openxmlformats.org/officeDocument/2006/relationships/image" Target="../media/image88.jpg"/><Relationship Id="rId22" Type="http://schemas.openxmlformats.org/officeDocument/2006/relationships/image" Target="../media/image89.jpeg"/><Relationship Id="rId23" Type="http://schemas.openxmlformats.org/officeDocument/2006/relationships/image" Target="../media/image90.png"/><Relationship Id="rId24" Type="http://schemas.openxmlformats.org/officeDocument/2006/relationships/image" Target="../media/image91.png"/><Relationship Id="rId25" Type="http://schemas.openxmlformats.org/officeDocument/2006/relationships/image" Target="../media/image92.jpeg"/><Relationship Id="rId26" Type="http://schemas.openxmlformats.org/officeDocument/2006/relationships/image" Target="../media/image93.gif"/><Relationship Id="rId27" Type="http://schemas.openxmlformats.org/officeDocument/2006/relationships/image" Target="../media/image94.png"/><Relationship Id="rId28" Type="http://schemas.openxmlformats.org/officeDocument/2006/relationships/image" Target="../media/image95.jpeg"/><Relationship Id="rId29" Type="http://schemas.openxmlformats.org/officeDocument/2006/relationships/image" Target="../media/image96.jpeg"/><Relationship Id="rId1" Type="http://schemas.openxmlformats.org/officeDocument/2006/relationships/slideLayout" Target="../slideLayouts/slideLayout23.xml"/><Relationship Id="rId2" Type="http://schemas.openxmlformats.org/officeDocument/2006/relationships/image" Target="../media/image69.jpeg"/><Relationship Id="rId3" Type="http://schemas.openxmlformats.org/officeDocument/2006/relationships/image" Target="../media/image70.jpeg"/><Relationship Id="rId4" Type="http://schemas.openxmlformats.org/officeDocument/2006/relationships/image" Target="../media/image71.png"/><Relationship Id="rId5" Type="http://schemas.openxmlformats.org/officeDocument/2006/relationships/image" Target="../media/image72.jpeg"/><Relationship Id="rId30" Type="http://schemas.openxmlformats.org/officeDocument/2006/relationships/image" Target="../media/image97.png"/><Relationship Id="rId31" Type="http://schemas.openxmlformats.org/officeDocument/2006/relationships/image" Target="../media/image98.png"/><Relationship Id="rId32" Type="http://schemas.openxmlformats.org/officeDocument/2006/relationships/image" Target="../media/image99.png"/><Relationship Id="rId9" Type="http://schemas.openxmlformats.org/officeDocument/2006/relationships/image" Target="../media/image76.jpeg"/><Relationship Id="rId6" Type="http://schemas.openxmlformats.org/officeDocument/2006/relationships/image" Target="../media/image73.jpg"/><Relationship Id="rId7" Type="http://schemas.openxmlformats.org/officeDocument/2006/relationships/image" Target="../media/image74.jpeg"/><Relationship Id="rId8" Type="http://schemas.openxmlformats.org/officeDocument/2006/relationships/image" Target="../media/image75.png"/><Relationship Id="rId33" Type="http://schemas.openxmlformats.org/officeDocument/2006/relationships/image" Target="../media/image100.png"/><Relationship Id="rId10" Type="http://schemas.openxmlformats.org/officeDocument/2006/relationships/image" Target="../media/image77.jpeg"/><Relationship Id="rId11" Type="http://schemas.openxmlformats.org/officeDocument/2006/relationships/image" Target="../media/image78.jpeg"/><Relationship Id="rId12" Type="http://schemas.openxmlformats.org/officeDocument/2006/relationships/image" Target="../media/image79.png"/><Relationship Id="rId13" Type="http://schemas.openxmlformats.org/officeDocument/2006/relationships/image" Target="../media/image80.png"/><Relationship Id="rId14" Type="http://schemas.openxmlformats.org/officeDocument/2006/relationships/image" Target="../media/image81.png"/><Relationship Id="rId15" Type="http://schemas.openxmlformats.org/officeDocument/2006/relationships/image" Target="../media/image82.png"/><Relationship Id="rId16" Type="http://schemas.openxmlformats.org/officeDocument/2006/relationships/image" Target="../media/image83.png"/><Relationship Id="rId17" Type="http://schemas.openxmlformats.org/officeDocument/2006/relationships/image" Target="../media/image84.png"/><Relationship Id="rId18" Type="http://schemas.openxmlformats.org/officeDocument/2006/relationships/image" Target="../media/image85.png"/><Relationship Id="rId19" Type="http://schemas.openxmlformats.org/officeDocument/2006/relationships/image" Target="../media/image8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The B2 SERVICE SUITE</a:t>
            </a:r>
            <a:endParaRPr lang="it-IT" dirty="0"/>
          </a:p>
        </p:txBody>
      </p:sp>
      <p:sp>
        <p:nvSpPr>
          <p:cNvPr id="3" name="Subtitle 2"/>
          <p:cNvSpPr>
            <a:spLocks noGrp="1"/>
          </p:cNvSpPr>
          <p:nvPr>
            <p:ph type="subTitle" idx="1"/>
          </p:nvPr>
        </p:nvSpPr>
        <p:spPr/>
        <p:txBody>
          <a:bodyPr/>
          <a:lstStyle/>
          <a:p>
            <a:r>
              <a:rPr lang="it-IT" dirty="0" smtClean="0"/>
              <a:t>www.eudat.eu/services</a:t>
            </a:r>
            <a:endParaRPr lang="it-IT" dirty="0"/>
          </a:p>
        </p:txBody>
      </p:sp>
      <p:sp>
        <p:nvSpPr>
          <p:cNvPr id="5" name="Text Placeholder 1"/>
          <p:cNvSpPr>
            <a:spLocks noGrp="1"/>
          </p:cNvSpPr>
          <p:nvPr>
            <p:ph type="body" sz="quarter" idx="11"/>
          </p:nvPr>
        </p:nvSpPr>
        <p:spPr>
          <a:xfrm>
            <a:off x="179512" y="5661248"/>
            <a:ext cx="3778636" cy="936104"/>
          </a:xfrm>
        </p:spPr>
        <p:txBody>
          <a:bodyPr>
            <a:normAutofit/>
          </a:bodyPr>
          <a:lstStyle/>
          <a:p>
            <a:r>
              <a:rPr lang="en-GB" sz="1400" dirty="0"/>
              <a:t>This work is licensed under the Creative Commons CC-BY 4.0 </a:t>
            </a:r>
            <a:r>
              <a:rPr lang="en-GB" sz="1400" dirty="0" smtClean="0"/>
              <a:t>licence.</a:t>
            </a:r>
          </a:p>
          <a:p>
            <a:r>
              <a:rPr lang="en-GB" sz="1400" dirty="0" smtClean="0"/>
              <a:t>Attribution: EUDAT – www.eudat.eu</a:t>
            </a:r>
            <a:endParaRPr lang="en-US" sz="1400" dirty="0"/>
          </a:p>
        </p:txBody>
      </p:sp>
    </p:spTree>
    <p:extLst>
      <p:ext uri="{BB962C8B-B14F-4D97-AF65-F5344CB8AC3E}">
        <p14:creationId xmlns:p14="http://schemas.microsoft.com/office/powerpoint/2010/main" val="10670007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060848"/>
            <a:ext cx="7772400" cy="1470025"/>
          </a:xfrm>
        </p:spPr>
        <p:txBody>
          <a:bodyPr/>
          <a:lstStyle/>
          <a:p>
            <a:r>
              <a:rPr lang="it-IT" dirty="0" smtClean="0"/>
              <a:t>B2DROP</a:t>
            </a:r>
            <a:endParaRPr lang="en-GB" dirty="0"/>
          </a:p>
        </p:txBody>
      </p:sp>
      <p:sp>
        <p:nvSpPr>
          <p:cNvPr id="4" name="Subtitle 3"/>
          <p:cNvSpPr>
            <a:spLocks noGrp="1"/>
          </p:cNvSpPr>
          <p:nvPr>
            <p:ph type="subTitle" idx="1"/>
          </p:nvPr>
        </p:nvSpPr>
        <p:spPr>
          <a:xfrm>
            <a:off x="1371600" y="3187080"/>
            <a:ext cx="6400800" cy="601960"/>
          </a:xfrm>
        </p:spPr>
        <p:txBody>
          <a:bodyPr>
            <a:normAutofit fontScale="85000" lnSpcReduction="10000"/>
          </a:bodyPr>
          <a:lstStyle/>
          <a:p>
            <a:r>
              <a:rPr lang="en-US" dirty="0"/>
              <a:t>EUDAT’s Personal Cloud Storage </a:t>
            </a:r>
            <a:r>
              <a:rPr lang="en-US" dirty="0" smtClean="0"/>
              <a:t>Service</a:t>
            </a:r>
            <a:endParaRPr lang="en-US" dirty="0"/>
          </a:p>
        </p:txBody>
      </p:sp>
      <p:sp>
        <p:nvSpPr>
          <p:cNvPr id="5" name="TextBox 4"/>
          <p:cNvSpPr txBox="1"/>
          <p:nvPr/>
        </p:nvSpPr>
        <p:spPr>
          <a:xfrm>
            <a:off x="915716" y="3789040"/>
            <a:ext cx="7344816" cy="923330"/>
          </a:xfrm>
          <a:prstGeom prst="rect">
            <a:avLst/>
          </a:prstGeom>
          <a:noFill/>
        </p:spPr>
        <p:txBody>
          <a:bodyPr wrap="square" rtlCol="0">
            <a:spAutoFit/>
          </a:bodyPr>
          <a:lstStyle/>
          <a:p>
            <a:pPr algn="ctr"/>
            <a:r>
              <a:rPr lang="en-US" dirty="0" smtClean="0">
                <a:latin typeface="Century Gothic" pitchFamily="34" charset="0"/>
              </a:rPr>
              <a:t>B2DROP is a </a:t>
            </a:r>
            <a:r>
              <a:rPr lang="en-US" b="1" dirty="0" smtClean="0">
                <a:latin typeface="Century Gothic" pitchFamily="34" charset="0"/>
              </a:rPr>
              <a:t>secure and trusted </a:t>
            </a:r>
            <a:r>
              <a:rPr lang="en-US" dirty="0" smtClean="0">
                <a:latin typeface="Century Gothic" pitchFamily="34" charset="0"/>
              </a:rPr>
              <a:t>data exchange service for researchers and scientists to keep their research data </a:t>
            </a:r>
            <a:r>
              <a:rPr lang="en-US" b="1" dirty="0" smtClean="0">
                <a:latin typeface="Century Gothic" pitchFamily="34" charset="0"/>
              </a:rPr>
              <a:t>synchronized</a:t>
            </a:r>
            <a:r>
              <a:rPr lang="en-US" dirty="0" smtClean="0">
                <a:latin typeface="Century Gothic" pitchFamily="34" charset="0"/>
              </a:rPr>
              <a:t> and up-to-date and to exchange with others.</a:t>
            </a:r>
          </a:p>
        </p:txBody>
      </p:sp>
    </p:spTree>
    <p:extLst>
      <p:ext uri="{BB962C8B-B14F-4D97-AF65-F5344CB8AC3E}">
        <p14:creationId xmlns:p14="http://schemas.microsoft.com/office/powerpoint/2010/main" val="21042938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80486" y="1647384"/>
            <a:ext cx="4104456" cy="2396555"/>
          </a:xfrm>
        </p:spPr>
        <p:txBody>
          <a:bodyPr>
            <a:normAutofit/>
          </a:bodyPr>
          <a:lstStyle/>
          <a:p>
            <a:pPr lvl="0"/>
            <a:r>
              <a:rPr lang="en-US" sz="1800" b="1" dirty="0" smtClean="0"/>
              <a:t>Store and exchange </a:t>
            </a:r>
            <a:r>
              <a:rPr lang="en-US" sz="1800" dirty="0" smtClean="0"/>
              <a:t>data with </a:t>
            </a:r>
            <a:r>
              <a:rPr lang="en-GB" sz="1800" dirty="0"/>
              <a:t>colleagues and team members, including research </a:t>
            </a:r>
            <a:r>
              <a:rPr lang="en-US" sz="1800" dirty="0"/>
              <a:t>data not finalized for publishing</a:t>
            </a:r>
            <a:endParaRPr lang="en-GB" sz="1800" dirty="0"/>
          </a:p>
          <a:p>
            <a:pPr lvl="0"/>
            <a:r>
              <a:rPr lang="en-US" sz="1800" b="1" dirty="0"/>
              <a:t>share data </a:t>
            </a:r>
            <a:r>
              <a:rPr lang="en-US" sz="1800" dirty="0"/>
              <a:t>with fine-grained access controls</a:t>
            </a:r>
            <a:endParaRPr lang="en-GB" sz="1800" dirty="0"/>
          </a:p>
          <a:p>
            <a:pPr lvl="0"/>
            <a:r>
              <a:rPr lang="en-US" sz="1800" b="1" dirty="0"/>
              <a:t>synchronize </a:t>
            </a:r>
            <a:r>
              <a:rPr lang="en-GB" sz="1800" b="1" dirty="0"/>
              <a:t>multiple versions </a:t>
            </a:r>
            <a:r>
              <a:rPr lang="en-GB" sz="1800" dirty="0"/>
              <a:t>of </a:t>
            </a:r>
            <a:r>
              <a:rPr lang="en-US" sz="1800" dirty="0"/>
              <a:t>data across different </a:t>
            </a:r>
            <a:r>
              <a:rPr lang="en-US" sz="1800" dirty="0" smtClean="0"/>
              <a:t>devices</a:t>
            </a:r>
            <a:endParaRPr lang="en-GB" sz="1800" dirty="0"/>
          </a:p>
        </p:txBody>
      </p:sp>
      <p:sp>
        <p:nvSpPr>
          <p:cNvPr id="5" name="TextBox 4"/>
          <p:cNvSpPr txBox="1"/>
          <p:nvPr/>
        </p:nvSpPr>
        <p:spPr>
          <a:xfrm>
            <a:off x="498859" y="1196752"/>
            <a:ext cx="7344816" cy="369332"/>
          </a:xfrm>
          <a:prstGeom prst="rect">
            <a:avLst/>
          </a:prstGeom>
          <a:noFill/>
        </p:spPr>
        <p:txBody>
          <a:bodyPr wrap="square" rtlCol="0">
            <a:spAutoFit/>
          </a:bodyPr>
          <a:lstStyle/>
          <a:p>
            <a:pPr lvl="0"/>
            <a:r>
              <a:rPr lang="en-US" b="1" dirty="0" smtClean="0">
                <a:latin typeface="Century Gothic" panose="020B0502020202020204" pitchFamily="34" charset="0"/>
              </a:rPr>
              <a:t>An ideal solution </a:t>
            </a:r>
            <a:r>
              <a:rPr lang="en-US" dirty="0" smtClean="0">
                <a:latin typeface="Century Gothic" panose="020B0502020202020204" pitchFamily="34" charset="0"/>
              </a:rPr>
              <a:t>for </a:t>
            </a:r>
            <a:r>
              <a:rPr lang="en-US" b="1" dirty="0">
                <a:latin typeface="Century Gothic" panose="020B0502020202020204" pitchFamily="34" charset="0"/>
              </a:rPr>
              <a:t>researchers</a:t>
            </a:r>
            <a:r>
              <a:rPr lang="en-US" dirty="0">
                <a:latin typeface="Century Gothic" panose="020B0502020202020204" pitchFamily="34" charset="0"/>
              </a:rPr>
              <a:t> and </a:t>
            </a:r>
            <a:r>
              <a:rPr lang="en-US" b="1" dirty="0" smtClean="0">
                <a:latin typeface="Century Gothic" panose="020B0502020202020204" pitchFamily="34" charset="0"/>
              </a:rPr>
              <a:t>scientists to:</a:t>
            </a:r>
          </a:p>
        </p:txBody>
      </p:sp>
      <p:pic>
        <p:nvPicPr>
          <p:cNvPr id="6" name="Picture 2"/>
          <p:cNvPicPr>
            <a:picLocks noChangeAspect="1"/>
          </p:cNvPicPr>
          <p:nvPr/>
        </p:nvPicPr>
        <p:blipFill>
          <a:blip r:embed="rId2" cstate="print"/>
          <a:srcRect/>
          <a:stretch>
            <a:fillRect/>
          </a:stretch>
        </p:blipFill>
        <p:spPr bwMode="auto">
          <a:xfrm>
            <a:off x="392502" y="4077072"/>
            <a:ext cx="3754812" cy="1964631"/>
          </a:xfrm>
          <a:prstGeom prst="rect">
            <a:avLst/>
          </a:prstGeom>
          <a:noFill/>
          <a:ln w="9525">
            <a:noFill/>
            <a:miter lim="800000"/>
            <a:headEnd/>
            <a:tailEnd/>
          </a:ln>
        </p:spPr>
      </p:pic>
      <p:pic>
        <p:nvPicPr>
          <p:cNvPr id="7" name="Picture 1"/>
          <p:cNvPicPr>
            <a:picLocks noChangeAspect="1"/>
          </p:cNvPicPr>
          <p:nvPr/>
        </p:nvPicPr>
        <p:blipFill>
          <a:blip r:embed="rId3" cstate="print"/>
          <a:srcRect/>
          <a:stretch>
            <a:fillRect/>
          </a:stretch>
        </p:blipFill>
        <p:spPr bwMode="auto">
          <a:xfrm>
            <a:off x="5015045" y="1616258"/>
            <a:ext cx="3679129" cy="3430320"/>
          </a:xfrm>
          <a:prstGeom prst="rect">
            <a:avLst/>
          </a:prstGeom>
          <a:noFill/>
          <a:ln w="9525">
            <a:noFill/>
            <a:miter lim="800000"/>
            <a:headEnd/>
            <a:tailEnd/>
          </a:ln>
        </p:spPr>
      </p:pic>
      <p:sp>
        <p:nvSpPr>
          <p:cNvPr id="8" name="TextBox 7"/>
          <p:cNvSpPr txBox="1"/>
          <p:nvPr/>
        </p:nvSpPr>
        <p:spPr>
          <a:xfrm>
            <a:off x="5015045" y="4869160"/>
            <a:ext cx="2667100" cy="369332"/>
          </a:xfrm>
          <a:prstGeom prst="rect">
            <a:avLst/>
          </a:prstGeom>
          <a:noFill/>
        </p:spPr>
        <p:txBody>
          <a:bodyPr wrap="square" rtlCol="0">
            <a:spAutoFit/>
          </a:bodyPr>
          <a:lstStyle/>
          <a:p>
            <a:pPr lvl="0"/>
            <a:r>
              <a:rPr lang="en-US" b="1" dirty="0" smtClean="0">
                <a:latin typeface="Century Gothic" pitchFamily="34" charset="0"/>
              </a:rPr>
              <a:t>Features:</a:t>
            </a:r>
          </a:p>
        </p:txBody>
      </p:sp>
      <p:sp>
        <p:nvSpPr>
          <p:cNvPr id="12" name="Content Placeholder 2"/>
          <p:cNvSpPr txBox="1">
            <a:spLocks/>
          </p:cNvSpPr>
          <p:nvPr/>
        </p:nvSpPr>
        <p:spPr>
          <a:xfrm>
            <a:off x="4802381" y="5255059"/>
            <a:ext cx="4104456" cy="119827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1800" dirty="0" smtClean="0"/>
              <a:t>20GB storage per user</a:t>
            </a:r>
          </a:p>
          <a:p>
            <a:r>
              <a:rPr lang="it-IT" sz="1800" dirty="0" smtClean="0"/>
              <a:t>Living objects, so no PIDs</a:t>
            </a:r>
          </a:p>
          <a:p>
            <a:r>
              <a:rPr lang="it-IT" sz="1800" dirty="0" smtClean="0"/>
              <a:t>Versioning and offline use</a:t>
            </a:r>
          </a:p>
          <a:p>
            <a:r>
              <a:rPr lang="it-IT" sz="1800" dirty="0" smtClean="0"/>
              <a:t>Desktop synchronisation</a:t>
            </a:r>
            <a:endParaRPr lang="en-GB" sz="1800" dirty="0"/>
          </a:p>
        </p:txBody>
      </p:sp>
    </p:spTree>
    <p:extLst>
      <p:ext uri="{BB962C8B-B14F-4D97-AF65-F5344CB8AC3E}">
        <p14:creationId xmlns:p14="http://schemas.microsoft.com/office/powerpoint/2010/main" val="7572271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B2SHARE</a:t>
            </a:r>
            <a:endParaRPr lang="en-GB" dirty="0"/>
          </a:p>
        </p:txBody>
      </p:sp>
      <p:sp>
        <p:nvSpPr>
          <p:cNvPr id="5" name="TextBox 4"/>
          <p:cNvSpPr txBox="1"/>
          <p:nvPr/>
        </p:nvSpPr>
        <p:spPr>
          <a:xfrm>
            <a:off x="971600" y="3645024"/>
            <a:ext cx="7128792" cy="923330"/>
          </a:xfrm>
          <a:prstGeom prst="rect">
            <a:avLst/>
          </a:prstGeom>
          <a:noFill/>
        </p:spPr>
        <p:txBody>
          <a:bodyPr wrap="square" rtlCol="0">
            <a:spAutoFit/>
          </a:bodyPr>
          <a:lstStyle/>
          <a:p>
            <a:pPr algn="ctr"/>
            <a:r>
              <a:rPr lang="en-US" dirty="0" smtClean="0">
                <a:latin typeface="Century Gothic" pitchFamily="34" charset="0"/>
              </a:rPr>
              <a:t>B2SHARE is a </a:t>
            </a:r>
            <a:r>
              <a:rPr lang="en-US" b="1" dirty="0" smtClean="0">
                <a:latin typeface="Century Gothic" pitchFamily="34" charset="0"/>
              </a:rPr>
              <a:t>user-friendly, reliable </a:t>
            </a:r>
            <a:r>
              <a:rPr lang="en-US" dirty="0" smtClean="0">
                <a:latin typeface="Century Gothic" pitchFamily="34" charset="0"/>
              </a:rPr>
              <a:t>and </a:t>
            </a:r>
            <a:r>
              <a:rPr lang="en-US" b="1" dirty="0" smtClean="0">
                <a:latin typeface="Century Gothic" pitchFamily="34" charset="0"/>
              </a:rPr>
              <a:t>trustworthy</a:t>
            </a:r>
            <a:r>
              <a:rPr lang="en-US" dirty="0" smtClean="0">
                <a:latin typeface="Century Gothic" pitchFamily="34" charset="0"/>
              </a:rPr>
              <a:t> way for researchers, scientific communities and scientists to </a:t>
            </a:r>
            <a:r>
              <a:rPr lang="en-US" b="1" dirty="0" smtClean="0">
                <a:latin typeface="Century Gothic" pitchFamily="34" charset="0"/>
              </a:rPr>
              <a:t>store</a:t>
            </a:r>
            <a:r>
              <a:rPr lang="en-US" dirty="0" smtClean="0">
                <a:latin typeface="Century Gothic" pitchFamily="34" charset="0"/>
              </a:rPr>
              <a:t> and </a:t>
            </a:r>
            <a:r>
              <a:rPr lang="en-US" b="1" dirty="0" smtClean="0">
                <a:latin typeface="Century Gothic" pitchFamily="34" charset="0"/>
              </a:rPr>
              <a:t>share </a:t>
            </a:r>
            <a:r>
              <a:rPr lang="en-US" dirty="0" smtClean="0">
                <a:latin typeface="Century Gothic" pitchFamily="34" charset="0"/>
              </a:rPr>
              <a:t>small-scale research data from diverse contexts.</a:t>
            </a:r>
            <a:endParaRPr lang="en-US" b="1" dirty="0" smtClean="0">
              <a:latin typeface="Century Gothic" pitchFamily="34" charset="0"/>
            </a:endParaRPr>
          </a:p>
        </p:txBody>
      </p:sp>
    </p:spTree>
    <p:extLst>
      <p:ext uri="{BB962C8B-B14F-4D97-AF65-F5344CB8AC3E}">
        <p14:creationId xmlns:p14="http://schemas.microsoft.com/office/powerpoint/2010/main" val="5713809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1700808"/>
            <a:ext cx="3816424" cy="1944216"/>
          </a:xfrm>
        </p:spPr>
        <p:txBody>
          <a:bodyPr>
            <a:normAutofit lnSpcReduction="10000"/>
          </a:bodyPr>
          <a:lstStyle/>
          <a:p>
            <a:pPr lvl="0"/>
            <a:r>
              <a:rPr lang="en-GB" sz="1800" b="1" dirty="0"/>
              <a:t>store data safely</a:t>
            </a:r>
            <a:r>
              <a:rPr lang="en-GB" sz="1800" dirty="0"/>
              <a:t> at a trusted and certified data centre</a:t>
            </a:r>
          </a:p>
          <a:p>
            <a:pPr lvl="0"/>
            <a:r>
              <a:rPr lang="en-GB" sz="1800" b="1" dirty="0"/>
              <a:t>preserve data </a:t>
            </a:r>
            <a:r>
              <a:rPr lang="en-GB" sz="1800" dirty="0"/>
              <a:t>to guarantee long-term persistence </a:t>
            </a:r>
          </a:p>
          <a:p>
            <a:pPr lvl="0"/>
            <a:r>
              <a:rPr lang="en-US" sz="1800" b="1" dirty="0"/>
              <a:t>control access</a:t>
            </a:r>
            <a:r>
              <a:rPr lang="en-US" sz="1800" dirty="0"/>
              <a:t> and</a:t>
            </a:r>
            <a:r>
              <a:rPr lang="en-US" sz="1800" b="1" dirty="0"/>
              <a:t> share data</a:t>
            </a:r>
            <a:r>
              <a:rPr lang="en-US" sz="1800" dirty="0"/>
              <a:t> with </a:t>
            </a:r>
            <a:r>
              <a:rPr lang="en-US" sz="1800" dirty="0" smtClean="0"/>
              <a:t>colleagues </a:t>
            </a:r>
            <a:r>
              <a:rPr lang="en-US" sz="1800" dirty="0"/>
              <a:t>and the world</a:t>
            </a:r>
            <a:endParaRPr lang="en-GB" sz="1800" dirty="0"/>
          </a:p>
        </p:txBody>
      </p:sp>
      <p:sp>
        <p:nvSpPr>
          <p:cNvPr id="5" name="TextBox 4"/>
          <p:cNvSpPr txBox="1"/>
          <p:nvPr/>
        </p:nvSpPr>
        <p:spPr>
          <a:xfrm>
            <a:off x="395536" y="908720"/>
            <a:ext cx="7128792" cy="646331"/>
          </a:xfrm>
          <a:prstGeom prst="rect">
            <a:avLst/>
          </a:prstGeom>
          <a:noFill/>
        </p:spPr>
        <p:txBody>
          <a:bodyPr wrap="square" rtlCol="0">
            <a:spAutoFit/>
          </a:bodyPr>
          <a:lstStyle/>
          <a:p>
            <a:pPr lvl="0"/>
            <a:r>
              <a:rPr lang="en-US" dirty="0" smtClean="0">
                <a:latin typeface="Century Gothic" pitchFamily="34" charset="0"/>
              </a:rPr>
              <a:t>A winning solution </a:t>
            </a:r>
            <a:r>
              <a:rPr lang="en-US" dirty="0">
                <a:latin typeface="Century Gothic" panose="020B0502020202020204" pitchFamily="34" charset="0"/>
              </a:rPr>
              <a:t>for </a:t>
            </a:r>
            <a:r>
              <a:rPr lang="en-US" b="1" dirty="0" smtClean="0">
                <a:latin typeface="Century Gothic" panose="020B0502020202020204" pitchFamily="34" charset="0"/>
              </a:rPr>
              <a:t>researchers, scientists</a:t>
            </a:r>
            <a:r>
              <a:rPr lang="en-US" dirty="0" smtClean="0">
                <a:latin typeface="Century Gothic" panose="020B0502020202020204" pitchFamily="34" charset="0"/>
              </a:rPr>
              <a:t> </a:t>
            </a:r>
            <a:r>
              <a:rPr lang="en-US" dirty="0">
                <a:latin typeface="Century Gothic" panose="020B0502020202020204" pitchFamily="34" charset="0"/>
              </a:rPr>
              <a:t>and </a:t>
            </a:r>
            <a:r>
              <a:rPr lang="en-US" b="1" dirty="0" smtClean="0">
                <a:latin typeface="Century Gothic" panose="020B0502020202020204" pitchFamily="34" charset="0"/>
              </a:rPr>
              <a:t>communities </a:t>
            </a:r>
            <a:r>
              <a:rPr lang="en-US" dirty="0" smtClean="0">
                <a:latin typeface="Century Gothic" pitchFamily="34" charset="0"/>
              </a:rPr>
              <a:t>to:</a:t>
            </a:r>
            <a:endParaRPr lang="en-US" b="1" dirty="0" smtClean="0">
              <a:latin typeface="Century Gothic" pitchFamily="34" charset="0"/>
            </a:endParaRPr>
          </a:p>
        </p:txBody>
      </p:sp>
      <p:pic>
        <p:nvPicPr>
          <p:cNvPr id="6" name="Picture 2048"/>
          <p:cNvPicPr>
            <a:picLocks noChangeAspect="1"/>
          </p:cNvPicPr>
          <p:nvPr/>
        </p:nvPicPr>
        <p:blipFill>
          <a:blip r:embed="rId2" cstate="print"/>
          <a:srcRect/>
          <a:stretch>
            <a:fillRect/>
          </a:stretch>
        </p:blipFill>
        <p:spPr bwMode="auto">
          <a:xfrm>
            <a:off x="228600" y="3996581"/>
            <a:ext cx="4840288" cy="2744787"/>
          </a:xfrm>
          <a:prstGeom prst="rect">
            <a:avLst/>
          </a:prstGeom>
          <a:noFill/>
          <a:ln w="9525">
            <a:noFill/>
            <a:miter lim="800000"/>
            <a:headEnd/>
            <a:tailEnd/>
          </a:ln>
        </p:spPr>
      </p:pic>
      <p:pic>
        <p:nvPicPr>
          <p:cNvPr id="7" name="Picture 9"/>
          <p:cNvPicPr>
            <a:picLocks noChangeAspect="1"/>
          </p:cNvPicPr>
          <p:nvPr/>
        </p:nvPicPr>
        <p:blipFill>
          <a:blip r:embed="rId3" cstate="print"/>
          <a:srcRect/>
          <a:stretch>
            <a:fillRect/>
          </a:stretch>
        </p:blipFill>
        <p:spPr bwMode="auto">
          <a:xfrm>
            <a:off x="5089991" y="1700808"/>
            <a:ext cx="3882608" cy="3591912"/>
          </a:xfrm>
          <a:prstGeom prst="rect">
            <a:avLst/>
          </a:prstGeom>
          <a:noFill/>
          <a:ln w="9525">
            <a:noFill/>
            <a:miter lim="800000"/>
            <a:headEnd/>
            <a:tailEnd/>
          </a:ln>
        </p:spPr>
      </p:pic>
      <p:sp>
        <p:nvSpPr>
          <p:cNvPr id="8" name="TextBox 7"/>
          <p:cNvSpPr txBox="1"/>
          <p:nvPr/>
        </p:nvSpPr>
        <p:spPr>
          <a:xfrm>
            <a:off x="5015045" y="5046578"/>
            <a:ext cx="2667100" cy="369332"/>
          </a:xfrm>
          <a:prstGeom prst="rect">
            <a:avLst/>
          </a:prstGeom>
          <a:noFill/>
        </p:spPr>
        <p:txBody>
          <a:bodyPr wrap="square" rtlCol="0">
            <a:spAutoFit/>
          </a:bodyPr>
          <a:lstStyle/>
          <a:p>
            <a:pPr lvl="0"/>
            <a:r>
              <a:rPr lang="en-US" b="1" dirty="0" smtClean="0">
                <a:latin typeface="Century Gothic" pitchFamily="34" charset="0"/>
              </a:rPr>
              <a:t>Features:</a:t>
            </a:r>
          </a:p>
        </p:txBody>
      </p:sp>
      <p:sp>
        <p:nvSpPr>
          <p:cNvPr id="9" name="Content Placeholder 2"/>
          <p:cNvSpPr txBox="1">
            <a:spLocks/>
          </p:cNvSpPr>
          <p:nvPr/>
        </p:nvSpPr>
        <p:spPr>
          <a:xfrm>
            <a:off x="4802381" y="5390445"/>
            <a:ext cx="4104456" cy="11982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1800" dirty="0" smtClean="0"/>
              <a:t>metadata management</a:t>
            </a:r>
          </a:p>
          <a:p>
            <a:r>
              <a:rPr lang="it-IT" sz="1800" dirty="0" smtClean="0"/>
              <a:t>permanent PIDs</a:t>
            </a:r>
          </a:p>
          <a:p>
            <a:r>
              <a:rPr lang="it-IT" sz="1800" dirty="0" smtClean="0"/>
              <a:t>Open Access support</a:t>
            </a:r>
            <a:endParaRPr lang="en-GB" sz="1800" dirty="0"/>
          </a:p>
        </p:txBody>
      </p:sp>
    </p:spTree>
    <p:extLst>
      <p:ext uri="{BB962C8B-B14F-4D97-AF65-F5344CB8AC3E}">
        <p14:creationId xmlns:p14="http://schemas.microsoft.com/office/powerpoint/2010/main" val="2089949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B2SAFE</a:t>
            </a:r>
            <a:endParaRPr lang="en-GB" dirty="0"/>
          </a:p>
        </p:txBody>
      </p:sp>
      <p:sp>
        <p:nvSpPr>
          <p:cNvPr id="5" name="TextBox 4"/>
          <p:cNvSpPr txBox="1"/>
          <p:nvPr/>
        </p:nvSpPr>
        <p:spPr>
          <a:xfrm>
            <a:off x="899592" y="3573016"/>
            <a:ext cx="7344816" cy="1200329"/>
          </a:xfrm>
          <a:prstGeom prst="rect">
            <a:avLst/>
          </a:prstGeom>
          <a:noFill/>
        </p:spPr>
        <p:txBody>
          <a:bodyPr wrap="square" rtlCol="0">
            <a:spAutoFit/>
          </a:bodyPr>
          <a:lstStyle/>
          <a:p>
            <a:pPr algn="ctr"/>
            <a:r>
              <a:rPr lang="en-US" dirty="0" smtClean="0">
                <a:latin typeface="Century Gothic" pitchFamily="34" charset="0"/>
              </a:rPr>
              <a:t>B2SAFE is a </a:t>
            </a:r>
            <a:r>
              <a:rPr lang="en-US" b="1" dirty="0" smtClean="0">
                <a:latin typeface="Century Gothic" pitchFamily="34" charset="0"/>
              </a:rPr>
              <a:t>robust, safe and highly available service </a:t>
            </a:r>
            <a:r>
              <a:rPr lang="en-US" dirty="0" smtClean="0">
                <a:latin typeface="Century Gothic" pitchFamily="34" charset="0"/>
              </a:rPr>
              <a:t>which allows community and departmental repositories to </a:t>
            </a:r>
            <a:r>
              <a:rPr lang="en-US" b="1" dirty="0" smtClean="0">
                <a:latin typeface="Century Gothic" pitchFamily="34" charset="0"/>
              </a:rPr>
              <a:t>implement data management policies on research data </a:t>
            </a:r>
            <a:r>
              <a:rPr lang="en-US" dirty="0" smtClean="0">
                <a:latin typeface="Century Gothic" pitchFamily="34" charset="0"/>
              </a:rPr>
              <a:t>across multiple administrative domains in a trustworthy manner.</a:t>
            </a:r>
            <a:endParaRPr lang="en-US" b="1" dirty="0" smtClean="0">
              <a:latin typeface="Century Gothic" pitchFamily="34" charset="0"/>
            </a:endParaRPr>
          </a:p>
        </p:txBody>
      </p:sp>
    </p:spTree>
    <p:extLst>
      <p:ext uri="{BB962C8B-B14F-4D97-AF65-F5344CB8AC3E}">
        <p14:creationId xmlns:p14="http://schemas.microsoft.com/office/powerpoint/2010/main" val="8878328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1844824"/>
            <a:ext cx="4402832" cy="3116635"/>
          </a:xfrm>
        </p:spPr>
        <p:txBody>
          <a:bodyPr>
            <a:normAutofit/>
          </a:bodyPr>
          <a:lstStyle/>
          <a:p>
            <a:pPr lvl="0"/>
            <a:r>
              <a:rPr lang="en-GB" sz="1800" b="1" dirty="0"/>
              <a:t>replicate research data </a:t>
            </a:r>
            <a:r>
              <a:rPr lang="en-GB" sz="1800" dirty="0"/>
              <a:t>into secure data stores</a:t>
            </a:r>
          </a:p>
          <a:p>
            <a:pPr lvl="0"/>
            <a:r>
              <a:rPr lang="en-GB" sz="1800" b="1" dirty="0"/>
              <a:t>archive and preserve</a:t>
            </a:r>
            <a:r>
              <a:rPr lang="en-GB" sz="1800" dirty="0"/>
              <a:t> research data in the long-term</a:t>
            </a:r>
          </a:p>
          <a:p>
            <a:pPr lvl="0"/>
            <a:r>
              <a:rPr lang="en-GB" sz="1800" dirty="0"/>
              <a:t>bring data close to </a:t>
            </a:r>
            <a:r>
              <a:rPr lang="en-GB" sz="1800" b="1" dirty="0"/>
              <a:t>powerful compute resources</a:t>
            </a:r>
          </a:p>
          <a:p>
            <a:pPr lvl="0"/>
            <a:r>
              <a:rPr lang="en-GB" sz="1800" b="1" dirty="0"/>
              <a:t>co-locate</a:t>
            </a:r>
            <a:r>
              <a:rPr lang="en-GB" sz="1800" dirty="0"/>
              <a:t> data with different </a:t>
            </a:r>
            <a:r>
              <a:rPr lang="en-GB" sz="1800" dirty="0" smtClean="0"/>
              <a:t>communities</a:t>
            </a:r>
          </a:p>
          <a:p>
            <a:r>
              <a:rPr lang="en-GB" sz="1800" dirty="0"/>
              <a:t>benefit from </a:t>
            </a:r>
            <a:r>
              <a:rPr lang="en-GB" sz="1800" b="1" dirty="0"/>
              <a:t>economies of </a:t>
            </a:r>
            <a:r>
              <a:rPr lang="en-GB" sz="1800" b="1" dirty="0" smtClean="0"/>
              <a:t>scale</a:t>
            </a:r>
            <a:endParaRPr lang="en-GB" sz="1800" b="1" dirty="0"/>
          </a:p>
        </p:txBody>
      </p:sp>
      <p:sp>
        <p:nvSpPr>
          <p:cNvPr id="5" name="TextBox 4"/>
          <p:cNvSpPr txBox="1"/>
          <p:nvPr/>
        </p:nvSpPr>
        <p:spPr>
          <a:xfrm>
            <a:off x="467544" y="982469"/>
            <a:ext cx="6768752" cy="646331"/>
          </a:xfrm>
          <a:prstGeom prst="rect">
            <a:avLst/>
          </a:prstGeom>
          <a:noFill/>
        </p:spPr>
        <p:txBody>
          <a:bodyPr wrap="square" rtlCol="0">
            <a:spAutoFit/>
          </a:bodyPr>
          <a:lstStyle/>
          <a:p>
            <a:pPr lvl="0"/>
            <a:r>
              <a:rPr lang="en-US" b="1" dirty="0" smtClean="0">
                <a:latin typeface="Century Gothic" pitchFamily="34" charset="0"/>
              </a:rPr>
              <a:t>The ideal  solution </a:t>
            </a:r>
            <a:r>
              <a:rPr lang="en-GB" dirty="0" smtClean="0">
                <a:latin typeface="Century Gothic" panose="020B0502020202020204" pitchFamily="34" charset="0"/>
              </a:rPr>
              <a:t>for </a:t>
            </a:r>
            <a:r>
              <a:rPr lang="en-GB" dirty="0">
                <a:latin typeface="Century Gothic" panose="020B0502020202020204" pitchFamily="34" charset="0"/>
              </a:rPr>
              <a:t>communities with </a:t>
            </a:r>
            <a:r>
              <a:rPr lang="en-GB" b="1" dirty="0">
                <a:latin typeface="Century Gothic" panose="020B0502020202020204" pitchFamily="34" charset="0"/>
              </a:rPr>
              <a:t>no facility for </a:t>
            </a:r>
            <a:r>
              <a:rPr lang="en-GB" b="1" dirty="0" smtClean="0">
                <a:latin typeface="Century Gothic" panose="020B0502020202020204" pitchFamily="34" charset="0"/>
              </a:rPr>
              <a:t>archival </a:t>
            </a:r>
            <a:r>
              <a:rPr lang="en-US" b="1" dirty="0" smtClean="0">
                <a:latin typeface="Century Gothic" pitchFamily="34" charset="0"/>
              </a:rPr>
              <a:t> to:</a:t>
            </a:r>
          </a:p>
        </p:txBody>
      </p:sp>
      <p:pic>
        <p:nvPicPr>
          <p:cNvPr id="6" name="Picture 1"/>
          <p:cNvPicPr>
            <a:picLocks noChangeAspect="1"/>
          </p:cNvPicPr>
          <p:nvPr/>
        </p:nvPicPr>
        <p:blipFill>
          <a:blip r:embed="rId2" cstate="print"/>
          <a:srcRect/>
          <a:stretch>
            <a:fillRect/>
          </a:stretch>
        </p:blipFill>
        <p:spPr bwMode="auto">
          <a:xfrm>
            <a:off x="5076056" y="1772816"/>
            <a:ext cx="3692296" cy="3333903"/>
          </a:xfrm>
          <a:prstGeom prst="rect">
            <a:avLst/>
          </a:prstGeom>
          <a:noFill/>
          <a:ln w="9525">
            <a:noFill/>
            <a:miter lim="800000"/>
            <a:headEnd/>
            <a:tailEnd/>
          </a:ln>
        </p:spPr>
      </p:pic>
      <p:sp>
        <p:nvSpPr>
          <p:cNvPr id="7" name="TextBox 6"/>
          <p:cNvSpPr txBox="1"/>
          <p:nvPr/>
        </p:nvSpPr>
        <p:spPr>
          <a:xfrm>
            <a:off x="5015045" y="5046578"/>
            <a:ext cx="2667100" cy="369332"/>
          </a:xfrm>
          <a:prstGeom prst="rect">
            <a:avLst/>
          </a:prstGeom>
          <a:noFill/>
        </p:spPr>
        <p:txBody>
          <a:bodyPr wrap="square" rtlCol="0">
            <a:spAutoFit/>
          </a:bodyPr>
          <a:lstStyle/>
          <a:p>
            <a:pPr lvl="0"/>
            <a:r>
              <a:rPr lang="en-US" b="1" dirty="0" smtClean="0">
                <a:latin typeface="Century Gothic" pitchFamily="34" charset="0"/>
              </a:rPr>
              <a:t>Features:</a:t>
            </a:r>
          </a:p>
        </p:txBody>
      </p:sp>
      <p:sp>
        <p:nvSpPr>
          <p:cNvPr id="8" name="Content Placeholder 2"/>
          <p:cNvSpPr txBox="1">
            <a:spLocks/>
          </p:cNvSpPr>
          <p:nvPr/>
        </p:nvSpPr>
        <p:spPr>
          <a:xfrm>
            <a:off x="4802381" y="5390445"/>
            <a:ext cx="4104456" cy="11982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800" dirty="0"/>
              <a:t>large-scale storage</a:t>
            </a:r>
            <a:endParaRPr lang="en-GB" sz="1800" dirty="0"/>
          </a:p>
          <a:p>
            <a:pPr lvl="0"/>
            <a:r>
              <a:rPr lang="en-GB" sz="1800" dirty="0"/>
              <a:t>robust and highly available</a:t>
            </a:r>
          </a:p>
          <a:p>
            <a:pPr lvl="0"/>
            <a:r>
              <a:rPr lang="en-US" sz="1800" dirty="0"/>
              <a:t>permanent PIDs</a:t>
            </a:r>
            <a:endParaRPr lang="en-GB" sz="18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1" y="4762015"/>
            <a:ext cx="3240360" cy="182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741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descr="C:\Program Files (x86)\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5576" y="813966"/>
            <a:ext cx="889000" cy="958850"/>
          </a:xfrm>
          <a:prstGeom prst="rect">
            <a:avLst/>
          </a:prstGeom>
          <a:noFill/>
          <a:ln w="9525">
            <a:noFill/>
            <a:miter lim="800000"/>
            <a:headEnd/>
            <a:tailEnd/>
          </a:ln>
        </p:spPr>
      </p:pic>
      <p:grpSp>
        <p:nvGrpSpPr>
          <p:cNvPr id="14" name="Group 13"/>
          <p:cNvGrpSpPr/>
          <p:nvPr/>
        </p:nvGrpSpPr>
        <p:grpSpPr>
          <a:xfrm>
            <a:off x="755576" y="1579538"/>
            <a:ext cx="1656184" cy="3096344"/>
            <a:chOff x="251520" y="3356992"/>
            <a:chExt cx="1656184" cy="3096344"/>
          </a:xfrm>
        </p:grpSpPr>
        <p:sp>
          <p:nvSpPr>
            <p:cNvPr id="7" name="Rounded Rectangle 6"/>
            <p:cNvSpPr/>
            <p:nvPr/>
          </p:nvSpPr>
          <p:spPr>
            <a:xfrm>
              <a:off x="251520" y="3356992"/>
              <a:ext cx="1656184" cy="30963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Flowchart: Magnetic Disk 4"/>
            <p:cNvSpPr/>
            <p:nvPr/>
          </p:nvSpPr>
          <p:spPr>
            <a:xfrm>
              <a:off x="539552" y="4653136"/>
              <a:ext cx="914400" cy="612648"/>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1600" dirty="0" err="1" smtClean="0"/>
                <a:t>SAMQFS</a:t>
              </a:r>
              <a:endParaRPr lang="en-US" sz="1600" dirty="0"/>
            </a:p>
          </p:txBody>
        </p:sp>
        <p:sp>
          <p:nvSpPr>
            <p:cNvPr id="6" name="Flowchart: Sequential Access Storage 5"/>
            <p:cNvSpPr/>
            <p:nvPr/>
          </p:nvSpPr>
          <p:spPr>
            <a:xfrm>
              <a:off x="646984" y="5373216"/>
              <a:ext cx="612648" cy="612648"/>
            </a:xfrm>
            <a:prstGeom prst="flowChartMagnetic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395536" y="3501008"/>
              <a:ext cx="648072"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sz="1400" dirty="0" smtClean="0"/>
            </a:p>
            <a:p>
              <a:pPr algn="ctr"/>
              <a:endParaRPr lang="en-US" sz="1400" dirty="0"/>
            </a:p>
          </p:txBody>
        </p:sp>
        <p:sp>
          <p:nvSpPr>
            <p:cNvPr id="9" name="Up-Down Arrow 8"/>
            <p:cNvSpPr/>
            <p:nvPr/>
          </p:nvSpPr>
          <p:spPr>
            <a:xfrm>
              <a:off x="827584" y="5157192"/>
              <a:ext cx="288032" cy="504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87624" y="4026768"/>
              <a:ext cx="648072" cy="410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400" dirty="0" err="1" smtClean="0"/>
                <a:t>iRODS</a:t>
              </a:r>
              <a:endParaRPr lang="en-US" sz="1400" dirty="0"/>
            </a:p>
          </p:txBody>
        </p:sp>
        <p:sp>
          <p:nvSpPr>
            <p:cNvPr id="11" name="Up-Down Arrow 10"/>
            <p:cNvSpPr/>
            <p:nvPr/>
          </p:nvSpPr>
          <p:spPr>
            <a:xfrm rot="19724185">
              <a:off x="649435" y="4331240"/>
              <a:ext cx="288032" cy="504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Down Arrow 11"/>
            <p:cNvSpPr/>
            <p:nvPr/>
          </p:nvSpPr>
          <p:spPr>
            <a:xfrm rot="2073666">
              <a:off x="1089156" y="4330317"/>
              <a:ext cx="288032" cy="504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1" descr="\\ka.sara.nl\dfs\redirection\sanden\Desktop\f91432e4-e7f8-4f49-a9f4-53e8029b1e0f.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244" y="3671050"/>
              <a:ext cx="495956" cy="478030"/>
            </a:xfrm>
            <a:prstGeom prst="rect">
              <a:avLst/>
            </a:prstGeom>
            <a:noFill/>
          </p:spPr>
        </p:pic>
      </p:grpSp>
      <p:grpSp>
        <p:nvGrpSpPr>
          <p:cNvPr id="48" name="Group 47"/>
          <p:cNvGrpSpPr/>
          <p:nvPr/>
        </p:nvGrpSpPr>
        <p:grpSpPr>
          <a:xfrm>
            <a:off x="3635896" y="3019698"/>
            <a:ext cx="1656184" cy="2664296"/>
            <a:chOff x="3059832" y="3429000"/>
            <a:chExt cx="1656184" cy="2664296"/>
          </a:xfrm>
        </p:grpSpPr>
        <p:sp>
          <p:nvSpPr>
            <p:cNvPr id="16" name="Rounded Rectangle 15"/>
            <p:cNvSpPr/>
            <p:nvPr/>
          </p:nvSpPr>
          <p:spPr>
            <a:xfrm>
              <a:off x="3059832" y="3429000"/>
              <a:ext cx="1656184" cy="26642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Flowchart: Magnetic Disk 16"/>
            <p:cNvSpPr/>
            <p:nvPr/>
          </p:nvSpPr>
          <p:spPr>
            <a:xfrm>
              <a:off x="3347864" y="4365104"/>
              <a:ext cx="1152128" cy="612648"/>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1600" dirty="0" err="1" smtClean="0"/>
                <a:t>GPFS</a:t>
              </a:r>
              <a:endParaRPr lang="en-US" sz="1600" dirty="0"/>
            </a:p>
          </p:txBody>
        </p:sp>
        <p:sp>
          <p:nvSpPr>
            <p:cNvPr id="18" name="Flowchart: Sequential Access Storage 17"/>
            <p:cNvSpPr/>
            <p:nvPr/>
          </p:nvSpPr>
          <p:spPr>
            <a:xfrm>
              <a:off x="3599312" y="5085184"/>
              <a:ext cx="612648" cy="612648"/>
            </a:xfrm>
            <a:prstGeom prst="flowChartMagnetic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sp>
          <p:nvSpPr>
            <p:cNvPr id="20" name="Up-Down Arrow 19"/>
            <p:cNvSpPr/>
            <p:nvPr/>
          </p:nvSpPr>
          <p:spPr>
            <a:xfrm>
              <a:off x="3779912" y="4869160"/>
              <a:ext cx="288032" cy="504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03848" y="3573016"/>
              <a:ext cx="648072" cy="410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400" dirty="0" err="1" smtClean="0"/>
                <a:t>iRODS</a:t>
              </a:r>
              <a:endParaRPr lang="en-US" sz="1400" dirty="0"/>
            </a:p>
          </p:txBody>
        </p:sp>
        <p:sp>
          <p:nvSpPr>
            <p:cNvPr id="22" name="Up-Down Arrow 21"/>
            <p:cNvSpPr/>
            <p:nvPr/>
          </p:nvSpPr>
          <p:spPr>
            <a:xfrm rot="19724185">
              <a:off x="3457747" y="4043208"/>
              <a:ext cx="288032" cy="504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descr="C:\rzg\rzg-logo\logo 4 mit Minerava UND Unterzeile\rzg-logo-gros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4369" y="5733256"/>
              <a:ext cx="649599" cy="328662"/>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30" descr="MPI-PL.jp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1043608" y="4275141"/>
            <a:ext cx="1008112" cy="32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Up-Down Arrow 27"/>
          <p:cNvSpPr/>
          <p:nvPr/>
        </p:nvSpPr>
        <p:spPr>
          <a:xfrm>
            <a:off x="1259632" y="1147490"/>
            <a:ext cx="72008" cy="496072"/>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2" name="Straight Arrow Connector 31"/>
          <p:cNvCxnSpPr/>
          <p:nvPr/>
        </p:nvCxnSpPr>
        <p:spPr>
          <a:xfrm>
            <a:off x="2483768" y="2515642"/>
            <a:ext cx="1224136" cy="792088"/>
          </a:xfrm>
          <a:prstGeom prst="straightConnector1">
            <a:avLst/>
          </a:prstGeom>
          <a:ln w="57150">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cxnSp>
      <p:grpSp>
        <p:nvGrpSpPr>
          <p:cNvPr id="61" name="Group 60"/>
          <p:cNvGrpSpPr/>
          <p:nvPr/>
        </p:nvGrpSpPr>
        <p:grpSpPr>
          <a:xfrm>
            <a:off x="6732240" y="3019698"/>
            <a:ext cx="1584176" cy="2664296"/>
            <a:chOff x="6228184" y="3573016"/>
            <a:chExt cx="1584176" cy="2664296"/>
          </a:xfrm>
        </p:grpSpPr>
        <p:sp>
          <p:nvSpPr>
            <p:cNvPr id="40" name="Rounded Rectangle 39"/>
            <p:cNvSpPr/>
            <p:nvPr/>
          </p:nvSpPr>
          <p:spPr>
            <a:xfrm>
              <a:off x="6228184" y="3573016"/>
              <a:ext cx="1584176" cy="26642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1" name="Flowchart: Magnetic Disk 40"/>
            <p:cNvSpPr/>
            <p:nvPr/>
          </p:nvSpPr>
          <p:spPr>
            <a:xfrm>
              <a:off x="6444208" y="4509120"/>
              <a:ext cx="1152128" cy="612648"/>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1600" dirty="0" err="1" smtClean="0"/>
                <a:t>dCache</a:t>
              </a:r>
              <a:endParaRPr lang="en-US" sz="1600" dirty="0"/>
            </a:p>
          </p:txBody>
        </p:sp>
        <p:sp>
          <p:nvSpPr>
            <p:cNvPr id="42" name="Flowchart: Sequential Access Storage 41"/>
            <p:cNvSpPr/>
            <p:nvPr/>
          </p:nvSpPr>
          <p:spPr>
            <a:xfrm>
              <a:off x="6732240" y="5229200"/>
              <a:ext cx="612648" cy="612648"/>
            </a:xfrm>
            <a:prstGeom prst="flowChartMagnetic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Up-Down Arrow 42"/>
            <p:cNvSpPr/>
            <p:nvPr/>
          </p:nvSpPr>
          <p:spPr>
            <a:xfrm>
              <a:off x="6876256" y="5013176"/>
              <a:ext cx="288032" cy="504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300192" y="3717032"/>
              <a:ext cx="648072" cy="410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400" dirty="0" err="1" smtClean="0"/>
                <a:t>iRODS</a:t>
              </a:r>
              <a:endParaRPr lang="en-US" sz="1400" dirty="0"/>
            </a:p>
          </p:txBody>
        </p:sp>
        <p:sp>
          <p:nvSpPr>
            <p:cNvPr id="45" name="Up-Down Arrow 44"/>
            <p:cNvSpPr/>
            <p:nvPr/>
          </p:nvSpPr>
          <p:spPr>
            <a:xfrm rot="19724185">
              <a:off x="6554091" y="4187224"/>
              <a:ext cx="288032" cy="504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SURF_SARA_fc.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7090" y="5877272"/>
              <a:ext cx="695230" cy="259464"/>
            </a:xfrm>
            <a:prstGeom prst="rect">
              <a:avLst/>
            </a:prstGeom>
          </p:spPr>
        </p:pic>
      </p:grpSp>
      <p:grpSp>
        <p:nvGrpSpPr>
          <p:cNvPr id="57" name="Group 56"/>
          <p:cNvGrpSpPr/>
          <p:nvPr/>
        </p:nvGrpSpPr>
        <p:grpSpPr>
          <a:xfrm>
            <a:off x="5220072" y="1507530"/>
            <a:ext cx="864096" cy="792088"/>
            <a:chOff x="6156176" y="1556792"/>
            <a:chExt cx="864096" cy="792088"/>
          </a:xfrm>
        </p:grpSpPr>
        <p:sp>
          <p:nvSpPr>
            <p:cNvPr id="55" name="Rectangle 54"/>
            <p:cNvSpPr/>
            <p:nvPr/>
          </p:nvSpPr>
          <p:spPr>
            <a:xfrm>
              <a:off x="6156176" y="1556792"/>
              <a:ext cx="864096" cy="7920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sz="1400" dirty="0" smtClean="0"/>
            </a:p>
            <a:p>
              <a:pPr algn="ctr"/>
              <a:endParaRPr lang="nl-NL" sz="1400" dirty="0" smtClean="0"/>
            </a:p>
            <a:p>
              <a:pPr algn="ctr"/>
              <a:r>
                <a:rPr lang="nl-NL" sz="1400" dirty="0" err="1" smtClean="0"/>
                <a:t>PID</a:t>
              </a:r>
              <a:endParaRPr lang="en-US" sz="1400" dirty="0"/>
            </a:p>
          </p:txBody>
        </p:sp>
        <p:pic>
          <p:nvPicPr>
            <p:cNvPr id="31746" name="Picture 2" descr="\\ka.sara.nl\dfs\redirection\sanden\Desktop\imgr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184" y="1597000"/>
              <a:ext cx="714716" cy="391840"/>
            </a:xfrm>
            <a:prstGeom prst="rect">
              <a:avLst/>
            </a:prstGeom>
            <a:noFill/>
          </p:spPr>
        </p:pic>
      </p:grpSp>
      <p:cxnSp>
        <p:nvCxnSpPr>
          <p:cNvPr id="59" name="Straight Arrow Connector 58"/>
          <p:cNvCxnSpPr/>
          <p:nvPr/>
        </p:nvCxnSpPr>
        <p:spPr>
          <a:xfrm flipV="1">
            <a:off x="4499992" y="2371626"/>
            <a:ext cx="720080" cy="792088"/>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63" name="Straight Arrow Connector 62"/>
          <p:cNvCxnSpPr/>
          <p:nvPr/>
        </p:nvCxnSpPr>
        <p:spPr>
          <a:xfrm flipH="1" flipV="1">
            <a:off x="6084168" y="2371626"/>
            <a:ext cx="648072" cy="72008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66" name="Rectangle 65"/>
          <p:cNvSpPr/>
          <p:nvPr/>
        </p:nvSpPr>
        <p:spPr>
          <a:xfrm>
            <a:off x="1763688" y="1745258"/>
            <a:ext cx="432048" cy="410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1400" dirty="0" err="1" smtClean="0"/>
              <a:t>PID</a:t>
            </a:r>
            <a:endParaRPr lang="en-US" sz="1400" dirty="0"/>
          </a:p>
        </p:txBody>
      </p:sp>
      <p:cxnSp>
        <p:nvCxnSpPr>
          <p:cNvPr id="67" name="Straight Arrow Connector 66"/>
          <p:cNvCxnSpPr/>
          <p:nvPr/>
        </p:nvCxnSpPr>
        <p:spPr>
          <a:xfrm flipV="1">
            <a:off x="1979712" y="2061890"/>
            <a:ext cx="0" cy="237728"/>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72" name="Straight Arrow Connector 71"/>
          <p:cNvCxnSpPr/>
          <p:nvPr/>
        </p:nvCxnSpPr>
        <p:spPr>
          <a:xfrm>
            <a:off x="1547664" y="1939578"/>
            <a:ext cx="288032" cy="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a:off x="4499992" y="3307730"/>
            <a:ext cx="2232248" cy="0"/>
          </a:xfrm>
          <a:prstGeom prst="straightConnector1">
            <a:avLst/>
          </a:prstGeom>
          <a:ln w="57150">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cxnSp>
      <p:sp>
        <p:nvSpPr>
          <p:cNvPr id="94" name="TextBox 93"/>
          <p:cNvSpPr txBox="1"/>
          <p:nvPr/>
        </p:nvSpPr>
        <p:spPr>
          <a:xfrm>
            <a:off x="4139952" y="4891906"/>
            <a:ext cx="675185" cy="307777"/>
          </a:xfrm>
          <a:prstGeom prst="rect">
            <a:avLst/>
          </a:prstGeom>
          <a:noFill/>
        </p:spPr>
        <p:txBody>
          <a:bodyPr wrap="none" rtlCol="0">
            <a:spAutoFit/>
          </a:bodyPr>
          <a:lstStyle/>
          <a:p>
            <a:r>
              <a:rPr lang="nl-NL" sz="1400" dirty="0" err="1" smtClean="0">
                <a:solidFill>
                  <a:schemeClr val="bg1"/>
                </a:solidFill>
                <a:latin typeface="Arial" pitchFamily="34" charset="0"/>
                <a:cs typeface="Arial" pitchFamily="34" charset="0"/>
              </a:rPr>
              <a:t>HPSS</a:t>
            </a:r>
            <a:endParaRPr lang="en-US" sz="1400" dirty="0" smtClean="0">
              <a:solidFill>
                <a:schemeClr val="bg1"/>
              </a:solidFill>
              <a:latin typeface="Arial" pitchFamily="34" charset="0"/>
              <a:cs typeface="Arial" pitchFamily="34" charset="0"/>
            </a:endParaRPr>
          </a:p>
        </p:txBody>
      </p:sp>
      <p:sp>
        <p:nvSpPr>
          <p:cNvPr id="95" name="TextBox 94"/>
          <p:cNvSpPr txBox="1"/>
          <p:nvPr/>
        </p:nvSpPr>
        <p:spPr>
          <a:xfrm>
            <a:off x="7311775" y="4891906"/>
            <a:ext cx="572593" cy="307777"/>
          </a:xfrm>
          <a:prstGeom prst="rect">
            <a:avLst/>
          </a:prstGeom>
          <a:noFill/>
        </p:spPr>
        <p:txBody>
          <a:bodyPr wrap="none" rtlCol="0">
            <a:spAutoFit/>
          </a:bodyPr>
          <a:lstStyle/>
          <a:p>
            <a:r>
              <a:rPr lang="nl-NL" sz="1400" dirty="0" err="1" smtClean="0">
                <a:solidFill>
                  <a:schemeClr val="bg1"/>
                </a:solidFill>
                <a:latin typeface="Arial" pitchFamily="34" charset="0"/>
                <a:cs typeface="Arial" pitchFamily="34" charset="0"/>
              </a:rPr>
              <a:t>DMF</a:t>
            </a:r>
            <a:endParaRPr lang="en-US" sz="1400" dirty="0" smtClean="0">
              <a:solidFill>
                <a:schemeClr val="bg1"/>
              </a:solidFill>
              <a:latin typeface="Arial" pitchFamily="34" charset="0"/>
              <a:cs typeface="Arial" pitchFamily="34" charset="0"/>
            </a:endParaRPr>
          </a:p>
        </p:txBody>
      </p:sp>
      <p:cxnSp>
        <p:nvCxnSpPr>
          <p:cNvPr id="50" name="Straight Arrow Connector 49"/>
          <p:cNvCxnSpPr/>
          <p:nvPr/>
        </p:nvCxnSpPr>
        <p:spPr>
          <a:xfrm flipH="1" flipV="1">
            <a:off x="2411760" y="2659658"/>
            <a:ext cx="1160512" cy="728464"/>
          </a:xfrm>
          <a:prstGeom prst="straightConnector1">
            <a:avLst/>
          </a:prstGeom>
          <a:ln w="57150">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cxnSp>
      <p:cxnSp>
        <p:nvCxnSpPr>
          <p:cNvPr id="52" name="Straight Arrow Connector 51"/>
          <p:cNvCxnSpPr/>
          <p:nvPr/>
        </p:nvCxnSpPr>
        <p:spPr>
          <a:xfrm flipH="1" flipV="1">
            <a:off x="4499992" y="3451746"/>
            <a:ext cx="2168624" cy="8384"/>
          </a:xfrm>
          <a:prstGeom prst="straightConnector1">
            <a:avLst/>
          </a:prstGeom>
          <a:ln w="57150">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cxnSp>
      <p:sp>
        <p:nvSpPr>
          <p:cNvPr id="19" name="Titel 18"/>
          <p:cNvSpPr>
            <a:spLocks noGrp="1"/>
          </p:cNvSpPr>
          <p:nvPr>
            <p:ph type="title"/>
          </p:nvPr>
        </p:nvSpPr>
        <p:spPr>
          <a:xfrm>
            <a:off x="1371600" y="274638"/>
            <a:ext cx="7664896" cy="792162"/>
          </a:xfrm>
        </p:spPr>
        <p:txBody>
          <a:bodyPr>
            <a:normAutofit fontScale="90000"/>
          </a:bodyPr>
          <a:lstStyle/>
          <a:p>
            <a:r>
              <a:rPr lang="en-US" dirty="0"/>
              <a:t>B2SAFE </a:t>
            </a:r>
            <a:r>
              <a:rPr lang="en-US" dirty="0" smtClean="0"/>
              <a:t>Use Case from CLARIN ERIC</a:t>
            </a:r>
            <a:br>
              <a:rPr lang="en-US" dirty="0" smtClean="0"/>
            </a:br>
            <a:r>
              <a:rPr lang="en-US" dirty="0" smtClean="0"/>
              <a:t>Replication of Linguistic Data</a:t>
            </a:r>
            <a:endParaRPr lang="en-US" dirty="0"/>
          </a:p>
        </p:txBody>
      </p:sp>
      <p:sp>
        <p:nvSpPr>
          <p:cNvPr id="15" name="Foliennummernplatzhalter 14"/>
          <p:cNvSpPr>
            <a:spLocks noGrp="1"/>
          </p:cNvSpPr>
          <p:nvPr>
            <p:ph type="sldNum" sz="quarter" idx="4294967295"/>
          </p:nvPr>
        </p:nvSpPr>
        <p:spPr>
          <a:xfrm>
            <a:off x="6553200" y="6304235"/>
            <a:ext cx="2133600" cy="365125"/>
          </a:xfrm>
          <a:prstGeom prst="rect">
            <a:avLst/>
          </a:prstGeom>
        </p:spPr>
        <p:txBody>
          <a:bodyPr/>
          <a:lstStyle/>
          <a:p>
            <a:fld id="{7A664348-DC2E-4C46-A357-1ED243B754D0}" type="slidenum">
              <a:rPr lang="es-ES" smtClean="0"/>
              <a:pPr/>
              <a:t>16</a:t>
            </a:fld>
            <a:endParaRPr lang="es-ES"/>
          </a:p>
        </p:txBody>
      </p:sp>
    </p:spTree>
    <p:extLst>
      <p:ext uri="{BB962C8B-B14F-4D97-AF65-F5344CB8AC3E}">
        <p14:creationId xmlns:p14="http://schemas.microsoft.com/office/powerpoint/2010/main" val="1237466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B2STAGE</a:t>
            </a:r>
            <a:endParaRPr lang="en-GB" dirty="0"/>
          </a:p>
        </p:txBody>
      </p:sp>
      <p:sp>
        <p:nvSpPr>
          <p:cNvPr id="5" name="TextBox 4"/>
          <p:cNvSpPr txBox="1"/>
          <p:nvPr/>
        </p:nvSpPr>
        <p:spPr>
          <a:xfrm>
            <a:off x="827584" y="3657798"/>
            <a:ext cx="7344816" cy="923330"/>
          </a:xfrm>
          <a:prstGeom prst="rect">
            <a:avLst/>
          </a:prstGeom>
          <a:noFill/>
        </p:spPr>
        <p:txBody>
          <a:bodyPr wrap="square" rtlCol="0">
            <a:spAutoFit/>
          </a:bodyPr>
          <a:lstStyle/>
          <a:p>
            <a:pPr algn="ctr"/>
            <a:r>
              <a:rPr lang="en-US" dirty="0" smtClean="0">
                <a:latin typeface="Century Gothic" pitchFamily="34" charset="0"/>
              </a:rPr>
              <a:t>B2STAGE is a </a:t>
            </a:r>
            <a:r>
              <a:rPr lang="en-US" b="1" dirty="0" smtClean="0">
                <a:latin typeface="Century Gothic" pitchFamily="34" charset="0"/>
              </a:rPr>
              <a:t>reliable, efficient, light-weight and easy-to-use </a:t>
            </a:r>
            <a:r>
              <a:rPr lang="en-US" dirty="0" smtClean="0">
                <a:latin typeface="Century Gothic" pitchFamily="34" charset="0"/>
              </a:rPr>
              <a:t>service to </a:t>
            </a:r>
            <a:r>
              <a:rPr lang="en-US" b="1" dirty="0" smtClean="0">
                <a:latin typeface="Century Gothic" pitchFamily="34" charset="0"/>
              </a:rPr>
              <a:t>transfer research data sets</a:t>
            </a:r>
            <a:r>
              <a:rPr lang="en-US" dirty="0" smtClean="0">
                <a:latin typeface="Century Gothic" pitchFamily="34" charset="0"/>
              </a:rPr>
              <a:t> between EUDAT storage resources and high-performance computing (HPC) workspaces</a:t>
            </a:r>
          </a:p>
        </p:txBody>
      </p:sp>
    </p:spTree>
    <p:extLst>
      <p:ext uri="{BB962C8B-B14F-4D97-AF65-F5344CB8AC3E}">
        <p14:creationId xmlns:p14="http://schemas.microsoft.com/office/powerpoint/2010/main" val="647783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6374" y="1484785"/>
            <a:ext cx="4546848" cy="2592288"/>
          </a:xfrm>
        </p:spPr>
        <p:txBody>
          <a:bodyPr>
            <a:normAutofit/>
          </a:bodyPr>
          <a:lstStyle/>
          <a:p>
            <a:pPr lvl="0"/>
            <a:r>
              <a:rPr lang="en-GB" sz="1800" b="1" dirty="0"/>
              <a:t>move large amounts of data </a:t>
            </a:r>
            <a:r>
              <a:rPr lang="en-GB" sz="1800" dirty="0"/>
              <a:t>between data stores and high-performance compute resources</a:t>
            </a:r>
          </a:p>
          <a:p>
            <a:pPr lvl="0"/>
            <a:r>
              <a:rPr lang="en-GB" sz="1800" b="1" dirty="0"/>
              <a:t>re-ingest computational results</a:t>
            </a:r>
            <a:r>
              <a:rPr lang="en-GB" sz="1800" dirty="0"/>
              <a:t> back into EUDAT</a:t>
            </a:r>
          </a:p>
          <a:p>
            <a:pPr lvl="0"/>
            <a:r>
              <a:rPr lang="en-GB" sz="1800" b="1" dirty="0"/>
              <a:t>deposit large </a:t>
            </a:r>
            <a:r>
              <a:rPr lang="en-GB" altLang="en-US" sz="1800" b="1" dirty="0">
                <a:cs typeface="Arial" charset="0"/>
              </a:rPr>
              <a:t>data sets</a:t>
            </a:r>
            <a:r>
              <a:rPr lang="en-GB" altLang="en-US" sz="1800" dirty="0">
                <a:cs typeface="Arial" charset="0"/>
              </a:rPr>
              <a:t> onto EUDAT resources for long-term preservation</a:t>
            </a:r>
            <a:endParaRPr lang="en-GB" sz="1800" dirty="0"/>
          </a:p>
        </p:txBody>
      </p:sp>
      <p:sp>
        <p:nvSpPr>
          <p:cNvPr id="5" name="TextBox 4"/>
          <p:cNvSpPr txBox="1"/>
          <p:nvPr/>
        </p:nvSpPr>
        <p:spPr>
          <a:xfrm>
            <a:off x="467544" y="908720"/>
            <a:ext cx="7344816" cy="369332"/>
          </a:xfrm>
          <a:prstGeom prst="rect">
            <a:avLst/>
          </a:prstGeom>
          <a:noFill/>
        </p:spPr>
        <p:txBody>
          <a:bodyPr wrap="square" rtlCol="0">
            <a:spAutoFit/>
          </a:bodyPr>
          <a:lstStyle/>
          <a:p>
            <a:r>
              <a:rPr lang="en-US" b="1" dirty="0" smtClean="0">
                <a:latin typeface="Century Gothic" pitchFamily="34" charset="0"/>
              </a:rPr>
              <a:t>Facilitating communities to:</a:t>
            </a:r>
          </a:p>
        </p:txBody>
      </p:sp>
      <p:pic>
        <p:nvPicPr>
          <p:cNvPr id="6" name="Picture 1"/>
          <p:cNvPicPr>
            <a:picLocks noChangeAspect="1"/>
          </p:cNvPicPr>
          <p:nvPr/>
        </p:nvPicPr>
        <p:blipFill>
          <a:blip r:embed="rId2" cstate="print"/>
          <a:srcRect/>
          <a:stretch>
            <a:fillRect/>
          </a:stretch>
        </p:blipFill>
        <p:spPr bwMode="auto">
          <a:xfrm>
            <a:off x="5014699" y="1556792"/>
            <a:ext cx="3742527" cy="3456384"/>
          </a:xfrm>
          <a:prstGeom prst="rect">
            <a:avLst/>
          </a:prstGeom>
          <a:noFill/>
          <a:ln w="9525">
            <a:noFill/>
            <a:miter lim="800000"/>
            <a:headEnd/>
            <a:tailEnd/>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70" y="4077072"/>
            <a:ext cx="4355975" cy="2336563"/>
          </a:xfrm>
          <a:prstGeom prst="rect">
            <a:avLst/>
          </a:prstGeom>
        </p:spPr>
      </p:pic>
      <p:sp>
        <p:nvSpPr>
          <p:cNvPr id="8" name="TextBox 7"/>
          <p:cNvSpPr txBox="1"/>
          <p:nvPr/>
        </p:nvSpPr>
        <p:spPr>
          <a:xfrm>
            <a:off x="5015045" y="5046578"/>
            <a:ext cx="2667100" cy="369332"/>
          </a:xfrm>
          <a:prstGeom prst="rect">
            <a:avLst/>
          </a:prstGeom>
          <a:noFill/>
        </p:spPr>
        <p:txBody>
          <a:bodyPr wrap="square" rtlCol="0">
            <a:spAutoFit/>
          </a:bodyPr>
          <a:lstStyle/>
          <a:p>
            <a:pPr lvl="0"/>
            <a:r>
              <a:rPr lang="en-US" b="1" dirty="0" smtClean="0">
                <a:latin typeface="Century Gothic" pitchFamily="34" charset="0"/>
              </a:rPr>
              <a:t>Features:</a:t>
            </a:r>
          </a:p>
        </p:txBody>
      </p:sp>
      <p:sp>
        <p:nvSpPr>
          <p:cNvPr id="9" name="Content Placeholder 2"/>
          <p:cNvSpPr txBox="1">
            <a:spLocks/>
          </p:cNvSpPr>
          <p:nvPr/>
        </p:nvSpPr>
        <p:spPr>
          <a:xfrm>
            <a:off x="4802381" y="5390445"/>
            <a:ext cx="4104456" cy="11982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1800" dirty="0"/>
              <a:t>high-speed transfer</a:t>
            </a:r>
          </a:p>
          <a:p>
            <a:pPr lvl="0"/>
            <a:r>
              <a:rPr lang="en-GB" sz="1800" dirty="0"/>
              <a:t>reliable and light-weight</a:t>
            </a:r>
          </a:p>
          <a:p>
            <a:pPr lvl="0"/>
            <a:r>
              <a:rPr lang="en-US" sz="1800" dirty="0"/>
              <a:t>manages permanent PIDs</a:t>
            </a:r>
            <a:endParaRPr lang="en-GB" sz="1800" dirty="0"/>
          </a:p>
        </p:txBody>
      </p:sp>
    </p:spTree>
    <p:extLst>
      <p:ext uri="{BB962C8B-B14F-4D97-AF65-F5344CB8AC3E}">
        <p14:creationId xmlns:p14="http://schemas.microsoft.com/office/powerpoint/2010/main" val="42352270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B2FIND</a:t>
            </a:r>
            <a:endParaRPr lang="en-GB" dirty="0"/>
          </a:p>
        </p:txBody>
      </p:sp>
      <p:sp>
        <p:nvSpPr>
          <p:cNvPr id="5" name="TextBox 4"/>
          <p:cNvSpPr txBox="1"/>
          <p:nvPr/>
        </p:nvSpPr>
        <p:spPr>
          <a:xfrm>
            <a:off x="1259632" y="3717032"/>
            <a:ext cx="6696744" cy="923330"/>
          </a:xfrm>
          <a:prstGeom prst="rect">
            <a:avLst/>
          </a:prstGeom>
          <a:noFill/>
        </p:spPr>
        <p:txBody>
          <a:bodyPr wrap="square" rtlCol="0">
            <a:spAutoFit/>
          </a:bodyPr>
          <a:lstStyle/>
          <a:p>
            <a:pPr algn="ctr"/>
            <a:r>
              <a:rPr lang="en-US" dirty="0" smtClean="0">
                <a:latin typeface="Century Gothic" pitchFamily="34" charset="0"/>
              </a:rPr>
              <a:t>B2FIND is a simple, user-friendly </a:t>
            </a:r>
            <a:r>
              <a:rPr lang="en-US" b="1" dirty="0" smtClean="0">
                <a:latin typeface="Century Gothic" pitchFamily="34" charset="0"/>
              </a:rPr>
              <a:t>metadata catalogue of research data collections </a:t>
            </a:r>
            <a:r>
              <a:rPr lang="en-US" dirty="0" smtClean="0">
                <a:latin typeface="Century Gothic" pitchFamily="34" charset="0"/>
              </a:rPr>
              <a:t>stored in EUDAT data </a:t>
            </a:r>
            <a:r>
              <a:rPr lang="en-US" dirty="0" err="1" smtClean="0">
                <a:latin typeface="Century Gothic" pitchFamily="34" charset="0"/>
              </a:rPr>
              <a:t>centres</a:t>
            </a:r>
            <a:r>
              <a:rPr lang="en-US" dirty="0" smtClean="0">
                <a:latin typeface="Century Gothic" pitchFamily="34" charset="0"/>
              </a:rPr>
              <a:t> and other repositories.</a:t>
            </a:r>
            <a:endParaRPr lang="en-US" b="1" dirty="0" smtClean="0">
              <a:latin typeface="Century Gothic" pitchFamily="34" charset="0"/>
            </a:endParaRPr>
          </a:p>
        </p:txBody>
      </p:sp>
    </p:spTree>
    <p:extLst>
      <p:ext uri="{BB962C8B-B14F-4D97-AF65-F5344CB8AC3E}">
        <p14:creationId xmlns:p14="http://schemas.microsoft.com/office/powerpoint/2010/main" val="14491477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sz="2800" dirty="0"/>
              <a:t>EUDAT offers a </a:t>
            </a:r>
            <a:r>
              <a:rPr lang="en-GB" sz="2800" b="1" dirty="0"/>
              <a:t>complete set of research data services, expertise and technology solutions </a:t>
            </a:r>
            <a:r>
              <a:rPr lang="en-GB" sz="2800" dirty="0"/>
              <a:t>to all </a:t>
            </a:r>
            <a:r>
              <a:rPr lang="en-GB" sz="2800" dirty="0" smtClean="0"/>
              <a:t>(European) </a:t>
            </a:r>
            <a:r>
              <a:rPr lang="en-GB" sz="2800" dirty="0"/>
              <a:t>scientists and researchers. </a:t>
            </a:r>
          </a:p>
          <a:p>
            <a:pPr lvl="0"/>
            <a:r>
              <a:rPr lang="en-GB" sz="2800" dirty="0"/>
              <a:t>These </a:t>
            </a:r>
            <a:r>
              <a:rPr lang="en-GB" sz="2800" b="1" dirty="0"/>
              <a:t>shared services and storage resources</a:t>
            </a:r>
            <a:r>
              <a:rPr lang="en-GB" sz="2800" dirty="0"/>
              <a:t> are </a:t>
            </a:r>
            <a:r>
              <a:rPr lang="en-GB" sz="2800" b="1" dirty="0"/>
              <a:t>distributed across 15 European countries</a:t>
            </a:r>
            <a:r>
              <a:rPr lang="en-GB" sz="2800" b="1" dirty="0" smtClean="0"/>
              <a:t>.</a:t>
            </a:r>
          </a:p>
          <a:p>
            <a:r>
              <a:rPr lang="en-GB" sz="2800" dirty="0"/>
              <a:t>Data are safely stored alongside some of </a:t>
            </a:r>
            <a:r>
              <a:rPr lang="en-GB" sz="2800" b="1" dirty="0"/>
              <a:t>Europe’s most powerful supercomputers</a:t>
            </a:r>
            <a:r>
              <a:rPr lang="en-GB" sz="2800" b="1" dirty="0" smtClean="0"/>
              <a:t>.</a:t>
            </a:r>
            <a:endParaRPr lang="en-GB" sz="2800" dirty="0"/>
          </a:p>
        </p:txBody>
      </p:sp>
      <p:sp>
        <p:nvSpPr>
          <p:cNvPr id="3" name="Title 2"/>
          <p:cNvSpPr>
            <a:spLocks noGrp="1"/>
          </p:cNvSpPr>
          <p:nvPr>
            <p:ph type="title"/>
          </p:nvPr>
        </p:nvSpPr>
        <p:spPr/>
        <p:txBody>
          <a:bodyPr/>
          <a:lstStyle/>
          <a:p>
            <a:r>
              <a:rPr lang="en-GB" dirty="0" smtClean="0"/>
              <a:t>B2 SERVICE SUITE</a:t>
            </a:r>
            <a:endParaRPr lang="en-GB" dirty="0"/>
          </a:p>
        </p:txBody>
      </p:sp>
    </p:spTree>
    <p:extLst>
      <p:ext uri="{BB962C8B-B14F-4D97-AF65-F5344CB8AC3E}">
        <p14:creationId xmlns:p14="http://schemas.microsoft.com/office/powerpoint/2010/main" val="19532793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1772816"/>
            <a:ext cx="4618856" cy="2376264"/>
          </a:xfrm>
        </p:spPr>
        <p:txBody>
          <a:bodyPr>
            <a:normAutofit/>
          </a:bodyPr>
          <a:lstStyle/>
          <a:p>
            <a:pPr lvl="0"/>
            <a:r>
              <a:rPr lang="en-GB" sz="1800" b="1" dirty="0"/>
              <a:t>seek data objects and collections </a:t>
            </a:r>
            <a:r>
              <a:rPr lang="en-GB" sz="1800" dirty="0"/>
              <a:t>using powerful metadata searches</a:t>
            </a:r>
          </a:p>
          <a:p>
            <a:pPr lvl="0"/>
            <a:r>
              <a:rPr lang="en-GB" sz="1800" b="1" dirty="0"/>
              <a:t>catalogue community data </a:t>
            </a:r>
            <a:r>
              <a:rPr lang="en-GB" sz="1800" dirty="0"/>
              <a:t>by means of </a:t>
            </a:r>
            <a:r>
              <a:rPr lang="en-GB" sz="1800" dirty="0" smtClean="0"/>
              <a:t>selected</a:t>
            </a:r>
            <a:r>
              <a:rPr lang="en-GB" sz="1800" b="1" dirty="0" smtClean="0"/>
              <a:t> </a:t>
            </a:r>
            <a:r>
              <a:rPr lang="en-GB" sz="1800" b="1" dirty="0"/>
              <a:t>metadata</a:t>
            </a:r>
            <a:endParaRPr lang="en-GB" sz="1800" dirty="0"/>
          </a:p>
          <a:p>
            <a:pPr lvl="0"/>
            <a:r>
              <a:rPr lang="en-GB" sz="1800" b="1" dirty="0"/>
              <a:t>browse through multi-disciplinary data </a:t>
            </a:r>
            <a:r>
              <a:rPr lang="en-GB" sz="1800" dirty="0"/>
              <a:t>collections </a:t>
            </a:r>
            <a:r>
              <a:rPr lang="en-GB" sz="1800" b="1" dirty="0"/>
              <a:t>filtered</a:t>
            </a:r>
            <a:r>
              <a:rPr lang="en-GB" sz="1800" dirty="0"/>
              <a:t> by content, provenance and temporal keywords</a:t>
            </a:r>
          </a:p>
        </p:txBody>
      </p:sp>
      <p:sp>
        <p:nvSpPr>
          <p:cNvPr id="5" name="TextBox 4"/>
          <p:cNvSpPr txBox="1"/>
          <p:nvPr/>
        </p:nvSpPr>
        <p:spPr>
          <a:xfrm>
            <a:off x="467543" y="1314667"/>
            <a:ext cx="7214601" cy="369332"/>
          </a:xfrm>
          <a:prstGeom prst="rect">
            <a:avLst/>
          </a:prstGeom>
          <a:noFill/>
        </p:spPr>
        <p:txBody>
          <a:bodyPr wrap="square" rtlCol="0">
            <a:spAutoFit/>
          </a:bodyPr>
          <a:lstStyle/>
          <a:p>
            <a:pPr lvl="0"/>
            <a:r>
              <a:rPr lang="en-US" b="1" dirty="0" smtClean="0">
                <a:latin typeface="Century Gothic" pitchFamily="34" charset="0"/>
              </a:rPr>
              <a:t>A metadata catalogue service to:</a:t>
            </a:r>
          </a:p>
        </p:txBody>
      </p:sp>
      <p:pic>
        <p:nvPicPr>
          <p:cNvPr id="6" name="Picture 2"/>
          <p:cNvPicPr>
            <a:picLocks noChangeAspect="1"/>
          </p:cNvPicPr>
          <p:nvPr/>
        </p:nvPicPr>
        <p:blipFill>
          <a:blip r:embed="rId2" cstate="print"/>
          <a:srcRect/>
          <a:stretch>
            <a:fillRect/>
          </a:stretch>
        </p:blipFill>
        <p:spPr bwMode="auto">
          <a:xfrm>
            <a:off x="5076055" y="1700808"/>
            <a:ext cx="3614043" cy="3329131"/>
          </a:xfrm>
          <a:prstGeom prst="rect">
            <a:avLst/>
          </a:prstGeom>
          <a:noFill/>
          <a:ln w="9525">
            <a:noFill/>
            <a:miter lim="800000"/>
            <a:headEnd/>
            <a:tailEnd/>
          </a:ln>
        </p:spPr>
      </p:pic>
      <p:pic>
        <p:nvPicPr>
          <p:cNvPr id="7" name="Picture 22"/>
          <p:cNvPicPr>
            <a:picLocks noChangeAspect="1"/>
          </p:cNvPicPr>
          <p:nvPr/>
        </p:nvPicPr>
        <p:blipFill>
          <a:blip r:embed="rId3" cstate="print"/>
          <a:srcRect/>
          <a:stretch>
            <a:fillRect/>
          </a:stretch>
        </p:blipFill>
        <p:spPr bwMode="auto">
          <a:xfrm>
            <a:off x="467544" y="4653136"/>
            <a:ext cx="3886200" cy="1966913"/>
          </a:xfrm>
          <a:prstGeom prst="rect">
            <a:avLst/>
          </a:prstGeom>
          <a:noFill/>
          <a:ln w="9525">
            <a:noFill/>
            <a:miter lim="800000"/>
            <a:headEnd/>
            <a:tailEnd/>
          </a:ln>
        </p:spPr>
      </p:pic>
      <p:sp>
        <p:nvSpPr>
          <p:cNvPr id="8" name="TextBox 7"/>
          <p:cNvSpPr txBox="1"/>
          <p:nvPr/>
        </p:nvSpPr>
        <p:spPr>
          <a:xfrm>
            <a:off x="5015045" y="5046578"/>
            <a:ext cx="2667100" cy="369332"/>
          </a:xfrm>
          <a:prstGeom prst="rect">
            <a:avLst/>
          </a:prstGeom>
          <a:noFill/>
        </p:spPr>
        <p:txBody>
          <a:bodyPr wrap="square" rtlCol="0">
            <a:spAutoFit/>
          </a:bodyPr>
          <a:lstStyle/>
          <a:p>
            <a:pPr lvl="0"/>
            <a:r>
              <a:rPr lang="en-US" b="1" dirty="0" smtClean="0">
                <a:latin typeface="Century Gothic" pitchFamily="34" charset="0"/>
              </a:rPr>
              <a:t>Features:</a:t>
            </a:r>
          </a:p>
        </p:txBody>
      </p:sp>
      <p:sp>
        <p:nvSpPr>
          <p:cNvPr id="9" name="Content Placeholder 2"/>
          <p:cNvSpPr txBox="1">
            <a:spLocks/>
          </p:cNvSpPr>
          <p:nvPr/>
        </p:nvSpPr>
        <p:spPr>
          <a:xfrm>
            <a:off x="4802381" y="5390445"/>
            <a:ext cx="4104456" cy="11982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1800" dirty="0"/>
              <a:t>simple to use</a:t>
            </a:r>
          </a:p>
          <a:p>
            <a:pPr lvl="0"/>
            <a:r>
              <a:rPr lang="en-GB" sz="1800" dirty="0"/>
              <a:t>standards-based</a:t>
            </a:r>
          </a:p>
          <a:p>
            <a:pPr lvl="0"/>
            <a:r>
              <a:rPr lang="en-US" sz="1800" dirty="0"/>
              <a:t>comprehensive catalogue</a:t>
            </a:r>
            <a:endParaRPr lang="en-GB" sz="1800" dirty="0"/>
          </a:p>
        </p:txBody>
      </p:sp>
    </p:spTree>
    <p:extLst>
      <p:ext uri="{BB962C8B-B14F-4D97-AF65-F5344CB8AC3E}">
        <p14:creationId xmlns:p14="http://schemas.microsoft.com/office/powerpoint/2010/main" val="19743315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p:nvPr/>
        </p:nvSpPr>
        <p:spPr>
          <a:xfrm>
            <a:off x="103147" y="980728"/>
            <a:ext cx="4811710" cy="5746287"/>
          </a:xfrm>
          <a:prstGeom prst="roundRect">
            <a:avLst>
              <a:gd name="adj" fmla="val 4230"/>
            </a:avLst>
          </a:prstGeom>
          <a:solidFill>
            <a:srgbClr val="FFFFFF"/>
          </a:solidFill>
          <a:ln w="15875">
            <a:solidFill>
              <a:srgbClr val="B6BDBD"/>
            </a:solidFill>
            <a:custDash>
              <a:ds d="200000" sp="200000"/>
            </a:custDash>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0" tIns="0" rIns="0" bIns="0"/>
          <a:lstStyle/>
          <a:p>
            <a:pPr lvl="0">
              <a:defRPr sz="1800"/>
            </a:pPr>
            <a:r>
              <a:rPr lang="de-DE" b="1" dirty="0" smtClean="0"/>
              <a:t>Primary</a:t>
            </a:r>
            <a:r>
              <a:rPr b="1" dirty="0" smtClean="0"/>
              <a:t> Identities</a:t>
            </a:r>
            <a:endParaRPr b="1" dirty="0"/>
          </a:p>
        </p:txBody>
      </p:sp>
      <p:sp>
        <p:nvSpPr>
          <p:cNvPr id="346" name="Shape 346"/>
          <p:cNvSpPr/>
          <p:nvPr/>
        </p:nvSpPr>
        <p:spPr>
          <a:xfrm>
            <a:off x="5037371" y="980728"/>
            <a:ext cx="3783101" cy="5746287"/>
          </a:xfrm>
          <a:prstGeom prst="roundRect">
            <a:avLst>
              <a:gd name="adj" fmla="val 5036"/>
            </a:avLst>
          </a:prstGeom>
          <a:solidFill>
            <a:srgbClr val="FFFFFF"/>
          </a:solidFill>
          <a:ln w="15875" cap="flat">
            <a:solidFill>
              <a:srgbClr val="B6BDBD"/>
            </a:solidFill>
            <a:prstDash val="sysDash"/>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b">
            <a:noAutofit/>
          </a:bodyPr>
          <a:lstStyle>
            <a:lvl1pPr algn="ctr"/>
          </a:lstStyle>
          <a:p>
            <a:pPr lvl="0">
              <a:defRPr sz="1800"/>
            </a:pPr>
            <a:r>
              <a:rPr sz="1400" b="1" dirty="0"/>
              <a:t>EUDAT </a:t>
            </a:r>
            <a:r>
              <a:rPr lang="de-DE" sz="1400" b="1" dirty="0" smtClean="0"/>
              <a:t>Service Endpoints</a:t>
            </a:r>
            <a:endParaRPr sz="1400" b="1" dirty="0"/>
          </a:p>
        </p:txBody>
      </p:sp>
      <p:sp>
        <p:nvSpPr>
          <p:cNvPr id="345" name="Shape 345"/>
          <p:cNvSpPr>
            <a:spLocks noGrp="1"/>
          </p:cNvSpPr>
          <p:nvPr>
            <p:ph type="title"/>
          </p:nvPr>
        </p:nvSpPr>
        <p:spPr>
          <a:xfrm>
            <a:off x="1343690" y="116632"/>
            <a:ext cx="6590570" cy="868501"/>
          </a:xfrm>
          <a:prstGeom prst="rect">
            <a:avLst/>
          </a:prstGeom>
        </p:spPr>
        <p:txBody>
          <a:bodyPr lIns="0" tIns="0" rIns="0" bIns="0">
            <a:normAutofit/>
          </a:bodyPr>
          <a:lstStyle>
            <a:lvl1pPr algn="ctr"/>
          </a:lstStyle>
          <a:p>
            <a:pPr lvl="0" algn="l" defTabSz="952500">
              <a:defRPr sz="1800" b="0"/>
            </a:pPr>
            <a:r>
              <a:rPr lang="de-DE" sz="2800" b="1" dirty="0" smtClean="0"/>
              <a:t>  IDM Integration</a:t>
            </a:r>
            <a:br>
              <a:rPr lang="de-DE" sz="2800" b="1" dirty="0" smtClean="0"/>
            </a:br>
            <a:r>
              <a:rPr lang="de-DE" sz="1800" b="0" dirty="0" smtClean="0"/>
              <a:t>https://b2access.eudat.eu</a:t>
            </a:r>
            <a:endParaRPr sz="2800" b="1" dirty="0"/>
          </a:p>
        </p:txBody>
      </p:sp>
      <p:grpSp>
        <p:nvGrpSpPr>
          <p:cNvPr id="356" name="Group 356"/>
          <p:cNvGrpSpPr/>
          <p:nvPr/>
        </p:nvGrpSpPr>
        <p:grpSpPr>
          <a:xfrm>
            <a:off x="5141597" y="3490500"/>
            <a:ext cx="1201901" cy="2884828"/>
            <a:chOff x="0" y="0"/>
            <a:chExt cx="1201900" cy="2884827"/>
          </a:xfrm>
        </p:grpSpPr>
        <p:sp>
          <p:nvSpPr>
            <p:cNvPr id="352" name="Shape 352"/>
            <p:cNvSpPr/>
            <p:nvPr/>
          </p:nvSpPr>
          <p:spPr>
            <a:xfrm>
              <a:off x="0" y="0"/>
              <a:ext cx="1201900" cy="2884827"/>
            </a:xfrm>
            <a:prstGeom prst="roundRect">
              <a:avLst>
                <a:gd name="adj" fmla="val 15850"/>
              </a:avLst>
            </a:prstGeom>
            <a:solidFill>
              <a:srgbClr val="FFFFFF"/>
            </a:solidFill>
            <a:ln w="25400" cap="flat">
              <a:solidFill>
                <a:srgbClr val="4F81BD"/>
              </a:solidFill>
              <a:prstDash val="solid"/>
              <a:bevel/>
            </a:ln>
            <a:effectLst>
              <a:outerShdw blurRad="38100" dist="23000" dir="5400000" rotWithShape="0">
                <a:srgbClr val="000000">
                  <a:alpha val="35000"/>
                </a:srgbClr>
              </a:outerShdw>
            </a:effectLst>
          </p:spPr>
          <p:txBody>
            <a:bodyPr wrap="square" lIns="45719" tIns="45719" rIns="45719" bIns="45719" numCol="1" anchor="ctr">
              <a:noAutofit/>
            </a:bodyPr>
            <a:lstStyle/>
            <a:p>
              <a:pPr lvl="0"/>
              <a:endParaRPr/>
            </a:p>
          </p:txBody>
        </p:sp>
        <p:sp>
          <p:nvSpPr>
            <p:cNvPr id="353" name="Shape 353"/>
            <p:cNvSpPr/>
            <p:nvPr/>
          </p:nvSpPr>
          <p:spPr>
            <a:xfrm>
              <a:off x="179399" y="82516"/>
              <a:ext cx="843101" cy="843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FFBC"/>
            </a:solidFill>
            <a:ln w="15875" cap="flat">
              <a:solidFill>
                <a:srgbClr val="4F81BD"/>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stStyle>
            <a:p>
              <a:pPr lvl="0">
                <a:defRPr sz="1800"/>
              </a:pPr>
              <a:r>
                <a:rPr sz="1400" dirty="0"/>
                <a:t>Access Token</a:t>
              </a:r>
            </a:p>
          </p:txBody>
        </p:sp>
        <p:sp>
          <p:nvSpPr>
            <p:cNvPr id="354" name="Shape 354"/>
            <p:cNvSpPr/>
            <p:nvPr/>
          </p:nvSpPr>
          <p:spPr>
            <a:xfrm>
              <a:off x="179399" y="1024103"/>
              <a:ext cx="843101" cy="843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95000"/>
              </a:schemeClr>
            </a:solidFill>
            <a:ln w="15875" cap="flat">
              <a:solidFill>
                <a:srgbClr val="4F81BD"/>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stStyle>
            <a:p>
              <a:pPr lvl="0">
                <a:defRPr sz="1800"/>
              </a:pPr>
              <a:r>
                <a:rPr sz="1400" dirty="0" smtClean="0"/>
                <a:t>X.509</a:t>
              </a:r>
              <a:endParaRPr lang="de-DE" sz="1400" dirty="0" smtClean="0"/>
            </a:p>
          </p:txBody>
        </p:sp>
        <p:sp>
          <p:nvSpPr>
            <p:cNvPr id="355" name="Shape 355"/>
            <p:cNvSpPr/>
            <p:nvPr/>
          </p:nvSpPr>
          <p:spPr>
            <a:xfrm>
              <a:off x="179399" y="1933115"/>
              <a:ext cx="843101" cy="843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5875" cap="flat">
              <a:solidFill>
                <a:srgbClr val="4F81BD"/>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stStyle>
            <a:p>
              <a:pPr lvl="0">
                <a:defRPr sz="1800"/>
              </a:pPr>
              <a:r>
                <a:rPr sz="1400"/>
                <a:t>SAML</a:t>
              </a:r>
            </a:p>
          </p:txBody>
        </p:sp>
      </p:grpSp>
      <p:grpSp>
        <p:nvGrpSpPr>
          <p:cNvPr id="10" name="Gruppieren 9"/>
          <p:cNvGrpSpPr/>
          <p:nvPr/>
        </p:nvGrpSpPr>
        <p:grpSpPr>
          <a:xfrm>
            <a:off x="5141597" y="1196752"/>
            <a:ext cx="1578468" cy="888550"/>
            <a:chOff x="5141597" y="1196752"/>
            <a:chExt cx="1578468" cy="888550"/>
          </a:xfrm>
        </p:grpSpPr>
        <p:sp>
          <p:nvSpPr>
            <p:cNvPr id="350" name="Shape 350"/>
            <p:cNvSpPr/>
            <p:nvPr/>
          </p:nvSpPr>
          <p:spPr>
            <a:xfrm>
              <a:off x="5141597" y="1196752"/>
              <a:ext cx="1578468" cy="888550"/>
            </a:xfrm>
            <a:prstGeom prst="roundRect">
              <a:avLst>
                <a:gd name="adj" fmla="val 12141"/>
              </a:avLst>
            </a:prstGeom>
            <a:ln/>
            <a:extLst>
              <a:ext uri="{C572A759-6A51-4108-AA02-DFA0A04FC94B}">
                <ma14:wrappingTextBoxFlag xmlns:ma14="http://schemas.microsoft.com/office/mac/drawingml/2011/main" val="1"/>
              </a:ext>
            </a:extLst>
          </p:spPr>
          <p:style>
            <a:lnRef idx="0">
              <a:schemeClr val="accent1"/>
            </a:lnRef>
            <a:fillRef idx="3">
              <a:schemeClr val="accent1"/>
            </a:fillRef>
            <a:effectRef idx="3">
              <a:schemeClr val="accent1"/>
            </a:effectRef>
            <a:fontRef idx="minor">
              <a:schemeClr val="lt1"/>
            </a:fontRef>
          </p:style>
          <p:txBody>
            <a:bodyPr wrap="square" lIns="0" tIns="0" rIns="0" bIns="0" numCol="1" anchor="ctr">
              <a:noAutofit/>
            </a:bodyPr>
            <a:lstStyle/>
            <a:p>
              <a:pPr lvl="0" algn="ctr">
                <a:defRPr sz="1800"/>
              </a:pPr>
              <a:r>
                <a:rPr sz="1400" dirty="0" smtClean="0"/>
                <a:t>B2SHARE</a:t>
              </a:r>
            </a:p>
            <a:p>
              <a:pPr lvl="0" algn="ctr">
                <a:defRPr sz="1800"/>
              </a:pPr>
              <a:r>
                <a:rPr sz="1400" dirty="0" smtClean="0"/>
                <a:t>(</a:t>
              </a:r>
              <a:r>
                <a:rPr sz="1400" dirty="0" err="1" smtClean="0"/>
                <a:t>O</a:t>
              </a:r>
              <a:r>
                <a:rPr lang="en-US" sz="1400" dirty="0" err="1" smtClean="0"/>
                <a:t>a</a:t>
              </a:r>
              <a:r>
                <a:rPr sz="1400" dirty="0" err="1" smtClean="0"/>
                <a:t>uth</a:t>
              </a:r>
              <a:r>
                <a:rPr lang="de-DE" sz="1400" dirty="0" smtClean="0"/>
                <a:t> 2</a:t>
              </a:r>
              <a:r>
                <a:rPr sz="1400" dirty="0" smtClean="0"/>
                <a:t>)</a:t>
              </a:r>
              <a:endParaRPr sz="1400" dirty="0"/>
            </a:p>
          </p:txBody>
        </p:sp>
        <p:pic>
          <p:nvPicPr>
            <p:cNvPr id="5122" name="Picture 2" descr="C:\Users\jkr\projects\eudat\logos\B2SHA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872663"/>
              <a:ext cx="1262391" cy="196040"/>
            </a:xfrm>
            <a:prstGeom prst="rect">
              <a:avLst/>
            </a:prstGeom>
          </p:spPr>
          <p:style>
            <a:lnRef idx="0">
              <a:schemeClr val="accent1"/>
            </a:lnRef>
            <a:fillRef idx="3">
              <a:schemeClr val="accent1"/>
            </a:fillRef>
            <a:effectRef idx="3">
              <a:schemeClr val="accent1"/>
            </a:effectRef>
            <a:fontRef idx="minor">
              <a:schemeClr val="lt1"/>
            </a:fontRef>
          </p:style>
        </p:pic>
      </p:grpSp>
      <p:grpSp>
        <p:nvGrpSpPr>
          <p:cNvPr id="13" name="Gruppieren 12"/>
          <p:cNvGrpSpPr/>
          <p:nvPr/>
        </p:nvGrpSpPr>
        <p:grpSpPr>
          <a:xfrm>
            <a:off x="7026898" y="3182264"/>
            <a:ext cx="1578468" cy="776018"/>
            <a:chOff x="7026898" y="3182264"/>
            <a:chExt cx="1578468" cy="776018"/>
          </a:xfrm>
        </p:grpSpPr>
        <p:sp>
          <p:nvSpPr>
            <p:cNvPr id="348" name="Shape 348"/>
            <p:cNvSpPr/>
            <p:nvPr/>
          </p:nvSpPr>
          <p:spPr>
            <a:xfrm>
              <a:off x="7026898" y="3182264"/>
              <a:ext cx="1578468" cy="776018"/>
            </a:xfrm>
            <a:prstGeom prst="roundRect">
              <a:avLst>
                <a:gd name="adj" fmla="val 12141"/>
              </a:avLst>
            </a:prstGeom>
            <a:ln/>
            <a:extLst>
              <a:ext uri="{C572A759-6A51-4108-AA02-DFA0A04FC94B}">
                <ma14:wrappingTextBoxFlag xmlns:ma14="http://schemas.microsoft.com/office/mac/drawingml/2011/main" val="1"/>
              </a:ext>
            </a:extLst>
          </p:spPr>
          <p:style>
            <a:lnRef idx="0">
              <a:schemeClr val="accent1"/>
            </a:lnRef>
            <a:fillRef idx="3">
              <a:schemeClr val="accent1"/>
            </a:fillRef>
            <a:effectRef idx="3">
              <a:schemeClr val="accent1"/>
            </a:effectRef>
            <a:fontRef idx="minor">
              <a:schemeClr val="lt1"/>
            </a:fontRef>
          </p:style>
          <p:txBody>
            <a:bodyPr wrap="square" lIns="0" tIns="0" rIns="0" bIns="0" numCol="1" anchor="ctr">
              <a:noAutofit/>
            </a:bodyPr>
            <a:lstStyle/>
            <a:p>
              <a:pPr lvl="0" algn="ctr">
                <a:defRPr sz="1800"/>
              </a:pPr>
              <a:r>
                <a:rPr sz="1400"/>
                <a:t>B2DROP</a:t>
              </a:r>
            </a:p>
            <a:p>
              <a:pPr lvl="0" algn="ctr">
                <a:defRPr sz="1800"/>
              </a:pPr>
              <a:r>
                <a:rPr sz="1400"/>
                <a:t>(SAML)</a:t>
              </a:r>
            </a:p>
          </p:txBody>
        </p:sp>
        <p:pic>
          <p:nvPicPr>
            <p:cNvPr id="5123" name="Picture 3" descr="C:\Users\jkr\projects\eudat\logos\B2DROP-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3761600"/>
              <a:ext cx="1172510" cy="182083"/>
            </a:xfrm>
            <a:prstGeom prst="rect">
              <a:avLst/>
            </a:prstGeom>
          </p:spPr>
          <p:style>
            <a:lnRef idx="0">
              <a:schemeClr val="accent1"/>
            </a:lnRef>
            <a:fillRef idx="3">
              <a:schemeClr val="accent1"/>
            </a:fillRef>
            <a:effectRef idx="3">
              <a:schemeClr val="accent1"/>
            </a:effectRef>
            <a:fontRef idx="minor">
              <a:schemeClr val="lt1"/>
            </a:fontRef>
          </p:style>
        </p:pic>
      </p:grpSp>
      <p:grpSp>
        <p:nvGrpSpPr>
          <p:cNvPr id="12" name="Gruppieren 11"/>
          <p:cNvGrpSpPr/>
          <p:nvPr/>
        </p:nvGrpSpPr>
        <p:grpSpPr>
          <a:xfrm>
            <a:off x="7025980" y="2132856"/>
            <a:ext cx="1578468" cy="864096"/>
            <a:chOff x="7025980" y="2204864"/>
            <a:chExt cx="1578468" cy="864096"/>
          </a:xfrm>
        </p:grpSpPr>
        <p:sp>
          <p:nvSpPr>
            <p:cNvPr id="349" name="Shape 349"/>
            <p:cNvSpPr/>
            <p:nvPr/>
          </p:nvSpPr>
          <p:spPr>
            <a:xfrm>
              <a:off x="7025980" y="2204864"/>
              <a:ext cx="1578468" cy="864096"/>
            </a:xfrm>
            <a:prstGeom prst="roundRect">
              <a:avLst>
                <a:gd name="adj" fmla="val 12141"/>
              </a:avLst>
            </a:prstGeom>
            <a:ln/>
            <a:extLst>
              <a:ext uri="{C572A759-6A51-4108-AA02-DFA0A04FC94B}">
                <ma14:wrappingTextBoxFlag xmlns:ma14="http://schemas.microsoft.com/office/mac/drawingml/2011/main" val="1"/>
              </a:ext>
            </a:extLst>
          </p:spPr>
          <p:style>
            <a:lnRef idx="0">
              <a:schemeClr val="accent1"/>
            </a:lnRef>
            <a:fillRef idx="3">
              <a:schemeClr val="accent1"/>
            </a:fillRef>
            <a:effectRef idx="3">
              <a:schemeClr val="accent1"/>
            </a:effectRef>
            <a:fontRef idx="minor">
              <a:schemeClr val="lt1"/>
            </a:fontRef>
          </p:style>
          <p:txBody>
            <a:bodyPr wrap="square" lIns="0" tIns="0" rIns="0" bIns="0" numCol="1" anchor="ctr">
              <a:noAutofit/>
            </a:bodyPr>
            <a:lstStyle/>
            <a:p>
              <a:pPr lvl="0" algn="ctr">
                <a:defRPr sz="1800"/>
              </a:pPr>
              <a:r>
                <a:rPr sz="1400"/>
                <a:t>B2STAGE</a:t>
              </a:r>
            </a:p>
            <a:p>
              <a:pPr lvl="0" algn="ctr">
                <a:defRPr sz="1800"/>
              </a:pPr>
              <a:r>
                <a:rPr sz="1400"/>
                <a:t>(X.509)</a:t>
              </a:r>
            </a:p>
          </p:txBody>
        </p:sp>
        <p:pic>
          <p:nvPicPr>
            <p:cNvPr id="5124" name="Picture 4" descr="C:\Users\jkr\projects\eudat\logos\B2ST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2854254"/>
              <a:ext cx="1296144" cy="201283"/>
            </a:xfrm>
            <a:prstGeom prst="rect">
              <a:avLst/>
            </a:prstGeom>
          </p:spPr>
          <p:style>
            <a:lnRef idx="0">
              <a:schemeClr val="accent1"/>
            </a:lnRef>
            <a:fillRef idx="3">
              <a:schemeClr val="accent1"/>
            </a:fillRef>
            <a:effectRef idx="3">
              <a:schemeClr val="accent1"/>
            </a:effectRef>
            <a:fontRef idx="minor">
              <a:schemeClr val="lt1"/>
            </a:fontRef>
          </p:style>
        </p:pic>
      </p:grpSp>
      <p:grpSp>
        <p:nvGrpSpPr>
          <p:cNvPr id="11" name="Gruppieren 10"/>
          <p:cNvGrpSpPr/>
          <p:nvPr/>
        </p:nvGrpSpPr>
        <p:grpSpPr>
          <a:xfrm>
            <a:off x="7025980" y="1196752"/>
            <a:ext cx="1578468" cy="888549"/>
            <a:chOff x="7025980" y="1196752"/>
            <a:chExt cx="1578468" cy="888549"/>
          </a:xfrm>
        </p:grpSpPr>
        <p:sp>
          <p:nvSpPr>
            <p:cNvPr id="347" name="Shape 347"/>
            <p:cNvSpPr/>
            <p:nvPr/>
          </p:nvSpPr>
          <p:spPr>
            <a:xfrm>
              <a:off x="7025980" y="1196752"/>
              <a:ext cx="1578468" cy="888549"/>
            </a:xfrm>
            <a:prstGeom prst="roundRect">
              <a:avLst>
                <a:gd name="adj" fmla="val 12141"/>
              </a:avLst>
            </a:prstGeom>
            <a:ln/>
            <a:extLst>
              <a:ext uri="{C572A759-6A51-4108-AA02-DFA0A04FC94B}">
                <ma14:wrappingTextBoxFlag xmlns:ma14="http://schemas.microsoft.com/office/mac/drawingml/2011/main" val="1"/>
              </a:ext>
            </a:extLst>
          </p:spPr>
          <p:style>
            <a:lnRef idx="0">
              <a:schemeClr val="accent1"/>
            </a:lnRef>
            <a:fillRef idx="3">
              <a:schemeClr val="accent1"/>
            </a:fillRef>
            <a:effectRef idx="3">
              <a:schemeClr val="accent1"/>
            </a:effectRef>
            <a:fontRef idx="minor">
              <a:schemeClr val="lt1"/>
            </a:fontRef>
          </p:style>
          <p:txBody>
            <a:bodyPr wrap="square" lIns="0" tIns="0" rIns="0" bIns="0" numCol="1" anchor="ctr">
              <a:noAutofit/>
            </a:bodyPr>
            <a:lstStyle/>
            <a:p>
              <a:pPr lvl="0" algn="ctr">
                <a:defRPr sz="1800"/>
              </a:pPr>
              <a:r>
                <a:rPr sz="1400"/>
                <a:t>B2SAFE</a:t>
              </a:r>
            </a:p>
            <a:p>
              <a:pPr lvl="0" algn="ctr">
                <a:defRPr sz="1800"/>
              </a:pPr>
              <a:r>
                <a:rPr sz="1400"/>
                <a:t>(X.509)</a:t>
              </a:r>
            </a:p>
          </p:txBody>
        </p:sp>
        <p:pic>
          <p:nvPicPr>
            <p:cNvPr id="5125" name="Picture 5" descr="C:\Users\jkr\projects\eudat\logos\B2SAF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1868360"/>
              <a:ext cx="1296144" cy="201283"/>
            </a:xfrm>
            <a:prstGeom prst="rect">
              <a:avLst/>
            </a:prstGeom>
          </p:spPr>
          <p:style>
            <a:lnRef idx="0">
              <a:schemeClr val="accent1"/>
            </a:lnRef>
            <a:fillRef idx="3">
              <a:schemeClr val="accent1"/>
            </a:fillRef>
            <a:effectRef idx="3">
              <a:schemeClr val="accent1"/>
            </a:effectRef>
            <a:fontRef idx="minor">
              <a:schemeClr val="lt1"/>
            </a:fontRef>
          </p:style>
        </p:pic>
      </p:grpSp>
      <p:grpSp>
        <p:nvGrpSpPr>
          <p:cNvPr id="14" name="Gruppieren 13"/>
          <p:cNvGrpSpPr/>
          <p:nvPr/>
        </p:nvGrpSpPr>
        <p:grpSpPr>
          <a:xfrm>
            <a:off x="7026898" y="4077072"/>
            <a:ext cx="1578468" cy="808583"/>
            <a:chOff x="7026898" y="4338404"/>
            <a:chExt cx="1578468" cy="808583"/>
          </a:xfrm>
        </p:grpSpPr>
        <p:sp>
          <p:nvSpPr>
            <p:cNvPr id="74" name="Shape 348"/>
            <p:cNvSpPr/>
            <p:nvPr/>
          </p:nvSpPr>
          <p:spPr>
            <a:xfrm>
              <a:off x="7026898" y="4338404"/>
              <a:ext cx="1578468" cy="808583"/>
            </a:xfrm>
            <a:prstGeom prst="roundRect">
              <a:avLst>
                <a:gd name="adj" fmla="val 12141"/>
              </a:avLst>
            </a:prstGeom>
            <a:ln/>
            <a:extLst>
              <a:ext uri="{C572A759-6A51-4108-AA02-DFA0A04FC94B}">
                <ma14:wrappingTextBoxFlag xmlns:ma14="http://schemas.microsoft.com/office/mac/drawingml/2011/main" val="1"/>
              </a:ext>
            </a:extLst>
          </p:spPr>
          <p:style>
            <a:lnRef idx="0">
              <a:schemeClr val="accent1"/>
            </a:lnRef>
            <a:fillRef idx="3">
              <a:schemeClr val="accent1"/>
            </a:fillRef>
            <a:effectRef idx="3">
              <a:schemeClr val="accent1"/>
            </a:effectRef>
            <a:fontRef idx="minor">
              <a:schemeClr val="lt1"/>
            </a:fontRef>
          </p:style>
          <p:txBody>
            <a:bodyPr wrap="square" lIns="0" tIns="0" rIns="0" bIns="0" numCol="1" anchor="ctr">
              <a:noAutofit/>
            </a:bodyPr>
            <a:lstStyle/>
            <a:p>
              <a:pPr lvl="0" algn="ctr">
                <a:defRPr sz="1800"/>
              </a:pPr>
              <a:r>
                <a:rPr sz="1400" dirty="0" smtClean="0"/>
                <a:t>B2</a:t>
              </a:r>
              <a:r>
                <a:rPr lang="de-DE" sz="1400" dirty="0" smtClean="0"/>
                <a:t>HANDLE</a:t>
              </a:r>
              <a:endParaRPr sz="1400" dirty="0"/>
            </a:p>
            <a:p>
              <a:pPr lvl="0" algn="ctr">
                <a:defRPr sz="1800"/>
              </a:pPr>
              <a:r>
                <a:rPr sz="1400" dirty="0"/>
                <a:t>(SAML)</a:t>
              </a:r>
            </a:p>
          </p:txBody>
        </p:sp>
        <p:pic>
          <p:nvPicPr>
            <p:cNvPr id="5127" name="Picture 7" descr="C:\Users\jkr\projects\eudat\eudat2\meetings\20151028-EUDAT2020-review\ServiceEudat_hendle-0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1095" y="4914468"/>
              <a:ext cx="903313" cy="218805"/>
            </a:xfrm>
            <a:prstGeom prst="rect">
              <a:avLst/>
            </a:prstGeom>
          </p:spPr>
          <p:style>
            <a:lnRef idx="0">
              <a:schemeClr val="accent1"/>
            </a:lnRef>
            <a:fillRef idx="3">
              <a:schemeClr val="accent1"/>
            </a:fillRef>
            <a:effectRef idx="3">
              <a:schemeClr val="accent1"/>
            </a:effectRef>
            <a:fontRef idx="minor">
              <a:schemeClr val="lt1"/>
            </a:fontRef>
          </p:style>
        </p:pic>
      </p:grpSp>
      <p:grpSp>
        <p:nvGrpSpPr>
          <p:cNvPr id="15" name="Gruppieren 14"/>
          <p:cNvGrpSpPr/>
          <p:nvPr/>
        </p:nvGrpSpPr>
        <p:grpSpPr>
          <a:xfrm>
            <a:off x="6928921" y="4936152"/>
            <a:ext cx="1747535" cy="1447881"/>
            <a:chOff x="6928921" y="4936152"/>
            <a:chExt cx="1747535" cy="1447881"/>
          </a:xfrm>
        </p:grpSpPr>
        <p:sp>
          <p:nvSpPr>
            <p:cNvPr id="89" name="Shape 346"/>
            <p:cNvSpPr/>
            <p:nvPr/>
          </p:nvSpPr>
          <p:spPr>
            <a:xfrm>
              <a:off x="6928921" y="4936152"/>
              <a:ext cx="1747535" cy="1447881"/>
            </a:xfrm>
            <a:prstGeom prst="roundRect">
              <a:avLst>
                <a:gd name="adj" fmla="val 5036"/>
              </a:avLst>
            </a:prstGeom>
            <a:solidFill>
              <a:srgbClr val="FFFFFF"/>
            </a:solidFill>
            <a:ln w="15875" cap="flat">
              <a:solidFill>
                <a:srgbClr val="B6BDBD"/>
              </a:solidFill>
              <a:prstDash val="sysDash"/>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b">
              <a:noAutofit/>
            </a:bodyPr>
            <a:lstStyle>
              <a:lvl1pPr algn="ctr"/>
            </a:lstStyle>
            <a:p>
              <a:pPr lvl="0">
                <a:defRPr sz="1800"/>
              </a:pPr>
              <a:endParaRPr sz="1400" b="1" dirty="0"/>
            </a:p>
          </p:txBody>
        </p:sp>
        <p:sp>
          <p:nvSpPr>
            <p:cNvPr id="75" name="Shape 348"/>
            <p:cNvSpPr/>
            <p:nvPr/>
          </p:nvSpPr>
          <p:spPr>
            <a:xfrm>
              <a:off x="7025980" y="4968925"/>
              <a:ext cx="1578468" cy="404291"/>
            </a:xfrm>
            <a:prstGeom prst="roundRect">
              <a:avLst>
                <a:gd name="adj" fmla="val 12141"/>
              </a:avLst>
            </a:prstGeom>
            <a:ln/>
            <a:extLst>
              <a:ext uri="{C572A759-6A51-4108-AA02-DFA0A04FC94B}">
                <ma14:wrappingTextBoxFlag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wrap="square" lIns="0" tIns="0" rIns="0" bIns="0" numCol="1" anchor="ctr">
              <a:noAutofit/>
            </a:bodyPr>
            <a:lstStyle/>
            <a:p>
              <a:pPr lvl="0" algn="ctr">
                <a:defRPr sz="1800"/>
              </a:pPr>
              <a:r>
                <a:rPr lang="de-DE" sz="1400" dirty="0" smtClean="0">
                  <a:solidFill>
                    <a:schemeClr val="tx1"/>
                  </a:solidFill>
                </a:rPr>
                <a:t>Data Project</a:t>
              </a:r>
              <a:br>
                <a:rPr lang="de-DE" sz="1400" dirty="0" smtClean="0">
                  <a:solidFill>
                    <a:schemeClr val="tx1"/>
                  </a:solidFill>
                </a:rPr>
              </a:br>
              <a:r>
                <a:rPr lang="de-DE" sz="1400" dirty="0" err="1" smtClean="0">
                  <a:solidFill>
                    <a:schemeClr val="tx1"/>
                  </a:solidFill>
                </a:rPr>
                <a:t>Coordination</a:t>
              </a:r>
              <a:r>
                <a:rPr lang="de-DE" sz="1400" dirty="0" smtClean="0">
                  <a:solidFill>
                    <a:schemeClr val="tx1"/>
                  </a:solidFill>
                </a:rPr>
                <a:t> Portal</a:t>
              </a:r>
              <a:endParaRPr sz="1400" dirty="0">
                <a:solidFill>
                  <a:schemeClr val="tx1"/>
                </a:solidFill>
              </a:endParaRPr>
            </a:p>
          </p:txBody>
        </p:sp>
        <p:sp>
          <p:nvSpPr>
            <p:cNvPr id="78" name="Shape 348"/>
            <p:cNvSpPr/>
            <p:nvPr/>
          </p:nvSpPr>
          <p:spPr>
            <a:xfrm>
              <a:off x="7020272" y="5472981"/>
              <a:ext cx="1578468" cy="332283"/>
            </a:xfrm>
            <a:prstGeom prst="roundRect">
              <a:avLst>
                <a:gd name="adj" fmla="val 12141"/>
              </a:avLst>
            </a:prstGeom>
            <a:ln/>
            <a:extLst>
              <a:ext uri="{C572A759-6A51-4108-AA02-DFA0A04FC94B}">
                <ma14:wrappingTextBoxFlag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wrap="square" lIns="0" tIns="0" rIns="0" bIns="0" numCol="1" anchor="ctr">
              <a:noAutofit/>
            </a:bodyPr>
            <a:lstStyle/>
            <a:p>
              <a:pPr lvl="0" algn="ctr">
                <a:defRPr sz="1800"/>
              </a:pPr>
              <a:r>
                <a:rPr lang="de-DE" sz="1400" dirty="0" smtClean="0">
                  <a:solidFill>
                    <a:schemeClr val="tx1"/>
                  </a:solidFill>
                </a:rPr>
                <a:t>Helpdesk TTS</a:t>
              </a:r>
              <a:endParaRPr sz="1400" dirty="0">
                <a:solidFill>
                  <a:schemeClr val="tx1"/>
                </a:solidFill>
              </a:endParaRPr>
            </a:p>
          </p:txBody>
        </p:sp>
        <p:sp>
          <p:nvSpPr>
            <p:cNvPr id="79" name="Shape 348"/>
            <p:cNvSpPr/>
            <p:nvPr/>
          </p:nvSpPr>
          <p:spPr>
            <a:xfrm>
              <a:off x="7020272" y="5877272"/>
              <a:ext cx="1578468" cy="442950"/>
            </a:xfrm>
            <a:prstGeom prst="roundRect">
              <a:avLst>
                <a:gd name="adj" fmla="val 12141"/>
              </a:avLst>
            </a:prstGeom>
            <a:ln/>
            <a:extLst>
              <a:ext uri="{C572A759-6A51-4108-AA02-DFA0A04FC94B}">
                <ma14:wrappingTextBoxFlag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wrap="square" lIns="0" tIns="0" rIns="0" bIns="0" numCol="1" anchor="ctr">
              <a:noAutofit/>
            </a:bodyPr>
            <a:lstStyle/>
            <a:p>
              <a:pPr lvl="0" algn="ctr">
                <a:defRPr sz="1800"/>
              </a:pPr>
              <a:r>
                <a:rPr lang="de-DE" sz="1400" dirty="0" smtClean="0">
                  <a:solidFill>
                    <a:schemeClr val="tx1"/>
                  </a:solidFill>
                </a:rPr>
                <a:t>Site &amp; Service Registry</a:t>
              </a:r>
              <a:endParaRPr sz="1400" dirty="0">
                <a:solidFill>
                  <a:schemeClr val="tx1"/>
                </a:solidFill>
              </a:endParaRPr>
            </a:p>
          </p:txBody>
        </p:sp>
      </p:grpSp>
      <p:sp>
        <p:nvSpPr>
          <p:cNvPr id="2" name="Foliennummernplatzhalter 1"/>
          <p:cNvSpPr>
            <a:spLocks noGrp="1"/>
          </p:cNvSpPr>
          <p:nvPr>
            <p:ph type="sldNum" sz="quarter" idx="2"/>
          </p:nvPr>
        </p:nvSpPr>
        <p:spPr>
          <a:xfrm>
            <a:off x="6553200" y="6304235"/>
            <a:ext cx="2133600" cy="365125"/>
          </a:xfrm>
        </p:spPr>
        <p:txBody>
          <a:bodyPr/>
          <a:lstStyle/>
          <a:p>
            <a:pPr lvl="0"/>
            <a:fld id="{86CB4B4D-7CA3-9044-876B-883B54F8677D}" type="slidenum">
              <a:rPr lang="en-US" smtClean="0"/>
              <a:t>21</a:t>
            </a:fld>
            <a:endParaRPr lang="en-US" dirty="0"/>
          </a:p>
        </p:txBody>
      </p:sp>
      <p:grpSp>
        <p:nvGrpSpPr>
          <p:cNvPr id="5" name="Gruppieren 4"/>
          <p:cNvGrpSpPr/>
          <p:nvPr/>
        </p:nvGrpSpPr>
        <p:grpSpPr>
          <a:xfrm>
            <a:off x="1691680" y="3410823"/>
            <a:ext cx="3158545" cy="3258537"/>
            <a:chOff x="1691680" y="3410823"/>
            <a:chExt cx="3158545" cy="3258537"/>
          </a:xfrm>
        </p:grpSpPr>
        <p:grpSp>
          <p:nvGrpSpPr>
            <p:cNvPr id="23" name="Gruppieren 22"/>
            <p:cNvGrpSpPr/>
            <p:nvPr/>
          </p:nvGrpSpPr>
          <p:grpSpPr>
            <a:xfrm>
              <a:off x="1691680" y="3410823"/>
              <a:ext cx="3158545" cy="3258537"/>
              <a:chOff x="1691680" y="3429000"/>
              <a:chExt cx="3158545" cy="3258537"/>
            </a:xfrm>
          </p:grpSpPr>
          <p:sp>
            <p:nvSpPr>
              <p:cNvPr id="368" name="Shape 368"/>
              <p:cNvSpPr/>
              <p:nvPr/>
            </p:nvSpPr>
            <p:spPr>
              <a:xfrm>
                <a:off x="1691680" y="3429000"/>
                <a:ext cx="3158545" cy="3258537"/>
              </a:xfrm>
              <a:prstGeom prst="roundRect">
                <a:avLst>
                  <a:gd name="adj" fmla="val 5723"/>
                </a:avLst>
              </a:prstGeom>
              <a:solidFill>
                <a:srgbClr val="FFFFFF"/>
              </a:solidFill>
              <a:ln w="15875" cap="flat">
                <a:solidFill>
                  <a:srgbClr val="B6BDBD"/>
                </a:solidFill>
                <a:custDash>
                  <a:ds d="200000" sp="200000"/>
                </a:custDash>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b">
                <a:noAutofit/>
              </a:bodyPr>
              <a:lstStyle>
                <a:lvl1pPr algn="ctr"/>
              </a:lstStyle>
              <a:p>
                <a:pPr lvl="0">
                  <a:defRPr sz="1800"/>
                </a:pPr>
                <a:r>
                  <a:rPr lang="de-DE" sz="1400" b="1" dirty="0" smtClean="0"/>
                  <a:t>B2ACCESS</a:t>
                </a:r>
                <a:r>
                  <a:rPr sz="1400" b="1" dirty="0" smtClean="0"/>
                  <a:t> </a:t>
                </a:r>
                <a:r>
                  <a:rPr sz="1400" b="1" dirty="0"/>
                  <a:t>AAI functions</a:t>
                </a:r>
              </a:p>
            </p:txBody>
          </p:sp>
          <p:sp>
            <p:nvSpPr>
              <p:cNvPr id="369" name="Shape 369"/>
              <p:cNvSpPr/>
              <p:nvPr/>
            </p:nvSpPr>
            <p:spPr>
              <a:xfrm>
                <a:off x="1835696" y="3573016"/>
                <a:ext cx="1270002" cy="2794307"/>
              </a:xfrm>
              <a:prstGeom prst="roundRect">
                <a:avLst>
                  <a:gd name="adj" fmla="val 15000"/>
                </a:avLst>
              </a:prstGeom>
              <a:solidFill>
                <a:schemeClr val="accent5">
                  <a:lumMod val="40000"/>
                  <a:lumOff val="60000"/>
                </a:schemeClr>
              </a:solidFill>
              <a:ln w="15875" cap="flat">
                <a:solidFill>
                  <a:srgbClr val="4F81BD"/>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stStyle>
              <a:p>
                <a:pPr lvl="0">
                  <a:defRPr sz="1800"/>
                </a:pPr>
                <a:r>
                  <a:rPr lang="de-DE" sz="1400" dirty="0" smtClean="0"/>
                  <a:t>Multi-</a:t>
                </a:r>
                <a:r>
                  <a:rPr lang="de-DE" sz="1400" dirty="0"/>
                  <a:t>P</a:t>
                </a:r>
                <a:r>
                  <a:rPr lang="de-DE" sz="1400" dirty="0" smtClean="0"/>
                  <a:t>rotocol</a:t>
                </a:r>
              </a:p>
              <a:p>
                <a:pPr lvl="0">
                  <a:defRPr sz="1800"/>
                </a:pPr>
                <a:r>
                  <a:rPr sz="1400" dirty="0" smtClean="0"/>
                  <a:t>Identity Management</a:t>
                </a:r>
                <a:r>
                  <a:rPr lang="de-DE" sz="1400" dirty="0" smtClean="0"/>
                  <a:t>, </a:t>
                </a:r>
              </a:p>
              <a:p>
                <a:pPr lvl="0">
                  <a:defRPr sz="1800"/>
                </a:pPr>
                <a:r>
                  <a:rPr lang="de-DE" sz="1400" dirty="0" err="1" smtClean="0"/>
                  <a:t>LoA</a:t>
                </a:r>
                <a:r>
                  <a:rPr lang="de-DE" sz="1400" dirty="0" smtClean="0"/>
                  <a:t> </a:t>
                </a:r>
                <a:r>
                  <a:rPr lang="de-DE" sz="1400" dirty="0" err="1" smtClean="0"/>
                  <a:t>support</a:t>
                </a:r>
                <a:endParaRPr lang="de-DE" sz="1400" dirty="0" smtClean="0"/>
              </a:p>
              <a:p>
                <a:pPr lvl="0">
                  <a:defRPr sz="1800"/>
                </a:pPr>
                <a:endParaRPr lang="en-US" sz="1400" dirty="0" smtClean="0"/>
              </a:p>
              <a:p>
                <a:pPr lvl="0">
                  <a:defRPr sz="1800"/>
                </a:pPr>
                <a:r>
                  <a:rPr lang="en-US" sz="1400" dirty="0" smtClean="0"/>
                  <a:t>powered by </a:t>
                </a:r>
                <a:r>
                  <a:rPr lang="en-US" sz="1400" b="1" dirty="0" smtClean="0"/>
                  <a:t>Unity IDM</a:t>
                </a:r>
                <a:endParaRPr sz="1400" b="1" dirty="0"/>
              </a:p>
            </p:txBody>
          </p:sp>
          <p:sp>
            <p:nvSpPr>
              <p:cNvPr id="370" name="Shape 370"/>
              <p:cNvSpPr/>
              <p:nvPr/>
            </p:nvSpPr>
            <p:spPr>
              <a:xfrm>
                <a:off x="3178857" y="3579746"/>
                <a:ext cx="1578468" cy="864732"/>
              </a:xfrm>
              <a:prstGeom prst="roundRect">
                <a:avLst>
                  <a:gd name="adj" fmla="val 22030"/>
                </a:avLst>
              </a:prstGeom>
              <a:solidFill>
                <a:srgbClr val="85FFBC"/>
              </a:solidFill>
              <a:ln w="15875" cap="flat">
                <a:solidFill>
                  <a:srgbClr val="4F81BD"/>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stStyle>
              <a:p>
                <a:pPr lvl="0">
                  <a:defRPr sz="1800"/>
                </a:pPr>
                <a:r>
                  <a:rPr sz="1400" dirty="0" smtClean="0"/>
                  <a:t>O</a:t>
                </a:r>
                <a:r>
                  <a:rPr lang="de-DE" sz="1400" dirty="0" err="1" smtClean="0"/>
                  <a:t>Auth</a:t>
                </a:r>
                <a:r>
                  <a:rPr lang="de-DE" sz="1400" dirty="0" smtClean="0"/>
                  <a:t> 2</a:t>
                </a:r>
                <a:r>
                  <a:rPr sz="1400" dirty="0" smtClean="0"/>
                  <a:t> </a:t>
                </a:r>
                <a:r>
                  <a:rPr sz="1400" dirty="0"/>
                  <a:t>authorization server</a:t>
                </a:r>
              </a:p>
            </p:txBody>
          </p:sp>
          <p:sp>
            <p:nvSpPr>
              <p:cNvPr id="371" name="Shape 371"/>
              <p:cNvSpPr/>
              <p:nvPr/>
            </p:nvSpPr>
            <p:spPr>
              <a:xfrm>
                <a:off x="3178856" y="4562951"/>
                <a:ext cx="1578469" cy="843101"/>
              </a:xfrm>
              <a:prstGeom prst="roundRect">
                <a:avLst>
                  <a:gd name="adj" fmla="val 22595"/>
                </a:avLst>
              </a:prstGeom>
              <a:solidFill>
                <a:schemeClr val="bg1">
                  <a:lumMod val="95000"/>
                </a:schemeClr>
              </a:solidFill>
              <a:ln w="15875" cap="flat">
                <a:solidFill>
                  <a:srgbClr val="4F81BD"/>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stStyle>
              <a:p>
                <a:pPr lvl="0">
                  <a:defRPr sz="1800"/>
                </a:pPr>
                <a:r>
                  <a:rPr lang="de-DE" sz="1400" dirty="0" smtClean="0"/>
                  <a:t>EUDAT</a:t>
                </a:r>
                <a:r>
                  <a:rPr sz="1400" dirty="0" smtClean="0"/>
                  <a:t> C</a:t>
                </a:r>
                <a:r>
                  <a:rPr lang="de-DE" sz="1400" dirty="0" smtClean="0"/>
                  <a:t>A</a:t>
                </a:r>
                <a:endParaRPr sz="1400" dirty="0"/>
              </a:p>
            </p:txBody>
          </p:sp>
          <p:sp>
            <p:nvSpPr>
              <p:cNvPr id="372" name="Shape 372"/>
              <p:cNvSpPr/>
              <p:nvPr/>
            </p:nvSpPr>
            <p:spPr>
              <a:xfrm>
                <a:off x="3105698" y="5499055"/>
                <a:ext cx="1651627" cy="864732"/>
              </a:xfrm>
              <a:prstGeom prst="roundRect">
                <a:avLst>
                  <a:gd name="adj" fmla="val 22030"/>
                </a:avLst>
              </a:prstGeom>
              <a:solidFill>
                <a:schemeClr val="accent5">
                  <a:lumMod val="40000"/>
                  <a:lumOff val="60000"/>
                </a:schemeClr>
              </a:solidFill>
              <a:ln w="15875" cap="flat">
                <a:solidFill>
                  <a:srgbClr val="4F81BD"/>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lstStyle>
              <a:p>
                <a:pPr lvl="0">
                  <a:defRPr sz="1800"/>
                </a:pPr>
                <a:r>
                  <a:rPr lang="de-DE" sz="1400" dirty="0" smtClean="0"/>
                  <a:t>EUDAT</a:t>
                </a:r>
                <a:r>
                  <a:rPr sz="1400" dirty="0" smtClean="0"/>
                  <a:t> </a:t>
                </a:r>
                <a:r>
                  <a:rPr lang="de-DE" sz="1400" dirty="0" smtClean="0"/>
                  <a:t>f</a:t>
                </a:r>
                <a:r>
                  <a:rPr sz="1400" dirty="0" err="1" smtClean="0"/>
                  <a:t>ederation</a:t>
                </a:r>
                <a:r>
                  <a:rPr sz="1400" dirty="0" smtClean="0"/>
                  <a:t> database</a:t>
                </a:r>
                <a:endParaRPr sz="1400" dirty="0"/>
              </a:p>
            </p:txBody>
          </p:sp>
          <p:sp>
            <p:nvSpPr>
              <p:cNvPr id="4" name="Abgerundetes Rechteck 3"/>
              <p:cNvSpPr/>
              <p:nvPr/>
            </p:nvSpPr>
            <p:spPr>
              <a:xfrm>
                <a:off x="3012169" y="5648570"/>
                <a:ext cx="187057" cy="57712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ussdiagramm: Magnetplattenspeicher 5"/>
              <p:cNvSpPr/>
              <p:nvPr/>
            </p:nvSpPr>
            <p:spPr>
              <a:xfrm>
                <a:off x="2933545" y="5959485"/>
                <a:ext cx="545688" cy="21468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hteck 2"/>
            <p:cNvSpPr/>
            <p:nvPr/>
          </p:nvSpPr>
          <p:spPr>
            <a:xfrm>
              <a:off x="1894219" y="3484539"/>
              <a:ext cx="832279" cy="338554"/>
            </a:xfrm>
            <a:prstGeom prst="rect">
              <a:avLst/>
            </a:prstGeom>
          </p:spPr>
          <p:txBody>
            <a:bodyPr wrap="none">
              <a:spAutoFit/>
            </a:bodyPr>
            <a:lstStyle/>
            <a:p>
              <a:r>
                <a:rPr lang="de-DE" sz="1600" b="1" dirty="0" err="1">
                  <a:solidFill>
                    <a:srgbClr val="00B050"/>
                  </a:solidFill>
                </a:rPr>
                <a:t>OpenID</a:t>
              </a:r>
              <a:endParaRPr lang="en-US" b="1" dirty="0"/>
            </a:p>
          </p:txBody>
        </p:sp>
        <p:sp>
          <p:nvSpPr>
            <p:cNvPr id="90" name="Rechteck 89"/>
            <p:cNvSpPr/>
            <p:nvPr/>
          </p:nvSpPr>
          <p:spPr>
            <a:xfrm rot="16200000">
              <a:off x="1593389" y="4371139"/>
              <a:ext cx="608885" cy="307777"/>
            </a:xfrm>
            <a:prstGeom prst="rect">
              <a:avLst/>
            </a:prstGeom>
          </p:spPr>
          <p:txBody>
            <a:bodyPr wrap="none">
              <a:spAutoFit/>
            </a:bodyPr>
            <a:lstStyle/>
            <a:p>
              <a:r>
                <a:rPr lang="de-DE" sz="1400" b="1" dirty="0" smtClean="0">
                  <a:solidFill>
                    <a:schemeClr val="accent6"/>
                  </a:solidFill>
                </a:rPr>
                <a:t>SAML</a:t>
              </a:r>
              <a:endParaRPr lang="en-US" sz="1600" b="1" dirty="0">
                <a:solidFill>
                  <a:schemeClr val="accent6"/>
                </a:solidFill>
              </a:endParaRPr>
            </a:p>
          </p:txBody>
        </p:sp>
        <p:sp>
          <p:nvSpPr>
            <p:cNvPr id="91" name="Rechteck 90"/>
            <p:cNvSpPr/>
            <p:nvPr/>
          </p:nvSpPr>
          <p:spPr>
            <a:xfrm rot="16200000">
              <a:off x="1704217" y="5850989"/>
              <a:ext cx="426720" cy="307777"/>
            </a:xfrm>
            <a:prstGeom prst="rect">
              <a:avLst/>
            </a:prstGeom>
          </p:spPr>
          <p:txBody>
            <a:bodyPr wrap="none">
              <a:spAutoFit/>
            </a:bodyPr>
            <a:lstStyle/>
            <a:p>
              <a:r>
                <a:rPr lang="de-DE" sz="1400" b="1" dirty="0" smtClean="0">
                  <a:solidFill>
                    <a:schemeClr val="bg1">
                      <a:lumMod val="50000"/>
                    </a:schemeClr>
                  </a:solidFill>
                </a:rPr>
                <a:t>PKI</a:t>
              </a:r>
              <a:endParaRPr lang="en-US" sz="1600" b="1" dirty="0">
                <a:solidFill>
                  <a:schemeClr val="bg1">
                    <a:lumMod val="50000"/>
                  </a:schemeClr>
                </a:solidFill>
              </a:endParaRPr>
            </a:p>
          </p:txBody>
        </p:sp>
      </p:grpSp>
      <p:grpSp>
        <p:nvGrpSpPr>
          <p:cNvPr id="18" name="Gruppieren 17"/>
          <p:cNvGrpSpPr/>
          <p:nvPr/>
        </p:nvGrpSpPr>
        <p:grpSpPr>
          <a:xfrm>
            <a:off x="3012168" y="2246675"/>
            <a:ext cx="1902689" cy="1326341"/>
            <a:chOff x="3012168" y="2246675"/>
            <a:chExt cx="1902689" cy="1326341"/>
          </a:xfrm>
        </p:grpSpPr>
        <p:grpSp>
          <p:nvGrpSpPr>
            <p:cNvPr id="16" name="Gruppieren 15"/>
            <p:cNvGrpSpPr/>
            <p:nvPr/>
          </p:nvGrpSpPr>
          <p:grpSpPr>
            <a:xfrm>
              <a:off x="3012168" y="2486499"/>
              <a:ext cx="1585654" cy="1086517"/>
              <a:chOff x="2528399" y="2496441"/>
              <a:chExt cx="1585654" cy="1086517"/>
            </a:xfrm>
          </p:grpSpPr>
          <p:sp>
            <p:nvSpPr>
              <p:cNvPr id="71" name="Shape 374"/>
              <p:cNvSpPr/>
              <p:nvPr/>
            </p:nvSpPr>
            <p:spPr>
              <a:xfrm flipH="1">
                <a:off x="2528399" y="3115092"/>
                <a:ext cx="826405" cy="467866"/>
              </a:xfrm>
              <a:prstGeom prst="line">
                <a:avLst/>
              </a:prstGeom>
              <a:noFill/>
              <a:ln w="25400" cap="flat">
                <a:solidFill>
                  <a:srgbClr val="4F81BD"/>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lvl="0" defTabSz="457200">
                  <a:defRPr sz="1200">
                    <a:latin typeface="+mn-lt"/>
                    <a:ea typeface="+mn-ea"/>
                    <a:cs typeface="+mn-cs"/>
                    <a:sym typeface="Helvetica"/>
                  </a:defRPr>
                </a:pPr>
                <a:endParaRPr/>
              </a:p>
            </p:txBody>
          </p:sp>
          <p:sp>
            <p:nvSpPr>
              <p:cNvPr id="68" name="Shape 395"/>
              <p:cNvSpPr/>
              <p:nvPr/>
            </p:nvSpPr>
            <p:spPr>
              <a:xfrm>
                <a:off x="3270952" y="2496441"/>
                <a:ext cx="843101" cy="843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20000"/>
                  <a:lumOff val="80000"/>
                </a:schemeClr>
              </a:solidFill>
              <a:ln w="12700" cap="flat">
                <a:solidFill>
                  <a:srgbClr val="000000"/>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300"/>
                </a:lvl1pPr>
              </a:lstStyle>
              <a:p>
                <a:pPr lvl="0">
                  <a:defRPr sz="1800"/>
                </a:pPr>
                <a:r>
                  <a:rPr lang="de-DE" sz="1200" dirty="0" smtClean="0"/>
                  <a:t>User Profile</a:t>
                </a:r>
                <a:endParaRPr sz="1200" dirty="0"/>
              </a:p>
            </p:txBody>
          </p:sp>
        </p:grpSp>
        <p:sp>
          <p:nvSpPr>
            <p:cNvPr id="93" name="Shape 358"/>
            <p:cNvSpPr/>
            <p:nvPr/>
          </p:nvSpPr>
          <p:spPr>
            <a:xfrm>
              <a:off x="3707904" y="2246675"/>
              <a:ext cx="1206953" cy="24622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1800"/>
              </a:lvl1pPr>
            </a:lstStyle>
            <a:p>
              <a:pPr lvl="0"/>
              <a:r>
                <a:rPr lang="de-DE" sz="1600" dirty="0" smtClean="0">
                  <a:solidFill>
                    <a:schemeClr val="accent1"/>
                  </a:solidFill>
                </a:rPr>
                <a:t>B2ACCESS </a:t>
              </a:r>
              <a:r>
                <a:rPr lang="de-DE" sz="1600" dirty="0" err="1" smtClean="0">
                  <a:solidFill>
                    <a:schemeClr val="accent1"/>
                  </a:solidFill>
                </a:rPr>
                <a:t>IdP</a:t>
              </a:r>
              <a:endParaRPr sz="1600" dirty="0">
                <a:solidFill>
                  <a:schemeClr val="accent1"/>
                </a:solidFill>
              </a:endParaRPr>
            </a:p>
          </p:txBody>
        </p:sp>
      </p:grpSp>
      <p:grpSp>
        <p:nvGrpSpPr>
          <p:cNvPr id="7" name="Gruppieren 6"/>
          <p:cNvGrpSpPr/>
          <p:nvPr/>
        </p:nvGrpSpPr>
        <p:grpSpPr>
          <a:xfrm>
            <a:off x="107504" y="3650873"/>
            <a:ext cx="1728192" cy="1810674"/>
            <a:chOff x="107504" y="3650873"/>
            <a:chExt cx="1728192" cy="1810674"/>
          </a:xfrm>
        </p:grpSpPr>
        <p:sp>
          <p:nvSpPr>
            <p:cNvPr id="357" name="Shape 357"/>
            <p:cNvSpPr/>
            <p:nvPr/>
          </p:nvSpPr>
          <p:spPr>
            <a:xfrm rot="16200000">
              <a:off x="-207549" y="4396898"/>
              <a:ext cx="876328" cy="24622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1800"/>
              </a:lvl1pPr>
            </a:lstStyle>
            <a:p>
              <a:pPr lvl="0"/>
              <a:r>
                <a:rPr sz="1600" dirty="0">
                  <a:solidFill>
                    <a:srgbClr val="C05B08"/>
                  </a:solidFill>
                </a:rPr>
                <a:t>SAML </a:t>
              </a:r>
              <a:r>
                <a:rPr sz="1600" dirty="0" smtClean="0">
                  <a:solidFill>
                    <a:srgbClr val="C05B08"/>
                  </a:solidFill>
                </a:rPr>
                <a:t>Id</a:t>
              </a:r>
              <a:r>
                <a:rPr lang="de-DE" sz="1600" dirty="0">
                  <a:solidFill>
                    <a:srgbClr val="C05B08"/>
                  </a:solidFill>
                </a:rPr>
                <a:t>P</a:t>
              </a:r>
              <a:endParaRPr sz="1600" dirty="0">
                <a:solidFill>
                  <a:srgbClr val="C05B08"/>
                </a:solidFill>
              </a:endParaRPr>
            </a:p>
          </p:txBody>
        </p:sp>
        <p:grpSp>
          <p:nvGrpSpPr>
            <p:cNvPr id="391" name="Group 391"/>
            <p:cNvGrpSpPr/>
            <p:nvPr/>
          </p:nvGrpSpPr>
          <p:grpSpPr>
            <a:xfrm>
              <a:off x="469724" y="3650873"/>
              <a:ext cx="1365972" cy="1810674"/>
              <a:chOff x="2180" y="5849"/>
              <a:chExt cx="1365971" cy="1810673"/>
            </a:xfrm>
          </p:grpSpPr>
          <p:sp>
            <p:nvSpPr>
              <p:cNvPr id="387" name="Shape 387"/>
              <p:cNvSpPr/>
              <p:nvPr/>
            </p:nvSpPr>
            <p:spPr>
              <a:xfrm>
                <a:off x="2180" y="977782"/>
                <a:ext cx="838739" cy="8387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D16"/>
              </a:solidFill>
              <a:ln w="12700" cap="flat">
                <a:solidFill>
                  <a:srgbClr val="000000"/>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300">
                    <a:solidFill>
                      <a:srgbClr val="5B5B5B"/>
                    </a:solidFill>
                  </a:defRPr>
                </a:lvl1pPr>
              </a:lstStyle>
              <a:p>
                <a:pPr lvl="0">
                  <a:defRPr sz="1800">
                    <a:solidFill>
                      <a:srgbClr val="000000"/>
                    </a:solidFill>
                  </a:defRPr>
                </a:pPr>
                <a:r>
                  <a:rPr lang="de-DE" sz="1400" dirty="0" smtClean="0">
                    <a:solidFill>
                      <a:schemeClr val="tx1"/>
                    </a:solidFill>
                  </a:rPr>
                  <a:t>RIs</a:t>
                </a:r>
              </a:p>
              <a:p>
                <a:pPr lvl="0">
                  <a:defRPr sz="1800">
                    <a:solidFill>
                      <a:srgbClr val="000000"/>
                    </a:solidFill>
                  </a:defRPr>
                </a:pPr>
                <a:r>
                  <a:rPr lang="de-DE" sz="1400" dirty="0" smtClean="0">
                    <a:solidFill>
                      <a:schemeClr val="tx1"/>
                    </a:solidFill>
                  </a:rPr>
                  <a:t>e.g.</a:t>
                </a:r>
              </a:p>
              <a:p>
                <a:pPr lvl="0">
                  <a:defRPr sz="1800">
                    <a:solidFill>
                      <a:srgbClr val="000000"/>
                    </a:solidFill>
                  </a:defRPr>
                </a:pPr>
                <a:r>
                  <a:rPr sz="1400" dirty="0" smtClean="0">
                    <a:solidFill>
                      <a:schemeClr val="tx1"/>
                    </a:solidFill>
                  </a:rPr>
                  <a:t>CLARIN</a:t>
                </a:r>
                <a:endParaRPr sz="1400" dirty="0">
                  <a:solidFill>
                    <a:schemeClr val="tx1"/>
                  </a:solidFill>
                </a:endParaRPr>
              </a:p>
            </p:txBody>
          </p:sp>
          <p:sp>
            <p:nvSpPr>
              <p:cNvPr id="388" name="Shape 388"/>
              <p:cNvSpPr/>
              <p:nvPr/>
            </p:nvSpPr>
            <p:spPr>
              <a:xfrm>
                <a:off x="30376" y="5849"/>
                <a:ext cx="843100" cy="843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F00"/>
              </a:solidFill>
              <a:ln w="12700" cap="flat">
                <a:solidFill>
                  <a:srgbClr val="000000"/>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300">
                    <a:solidFill>
                      <a:srgbClr val="5B5B5B"/>
                    </a:solidFill>
                  </a:defRPr>
                </a:lvl1pPr>
              </a:lstStyle>
              <a:p>
                <a:pPr lvl="0">
                  <a:defRPr sz="1800">
                    <a:solidFill>
                      <a:srgbClr val="000000"/>
                    </a:solidFill>
                  </a:defRPr>
                </a:pPr>
                <a:r>
                  <a:rPr lang="de-DE" sz="1400" dirty="0" err="1" smtClean="0">
                    <a:solidFill>
                      <a:schemeClr val="tx1"/>
                    </a:solidFill>
                  </a:rPr>
                  <a:t>eduGAIN</a:t>
                </a:r>
                <a:endParaRPr sz="1400" dirty="0">
                  <a:solidFill>
                    <a:schemeClr val="tx1"/>
                  </a:solidFill>
                </a:endParaRPr>
              </a:p>
            </p:txBody>
          </p:sp>
          <p:sp>
            <p:nvSpPr>
              <p:cNvPr id="389" name="Shape 389"/>
              <p:cNvSpPr/>
              <p:nvPr/>
            </p:nvSpPr>
            <p:spPr>
              <a:xfrm>
                <a:off x="873476" y="504056"/>
                <a:ext cx="494675" cy="344892"/>
              </a:xfrm>
              <a:prstGeom prst="line">
                <a:avLst/>
              </a:prstGeom>
              <a:noFill/>
              <a:ln w="25400" cap="flat">
                <a:solidFill>
                  <a:srgbClr val="4F81BD"/>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lvl="0" defTabSz="457200">
                  <a:defRPr sz="1200">
                    <a:latin typeface="+mn-lt"/>
                    <a:ea typeface="+mn-ea"/>
                    <a:cs typeface="+mn-cs"/>
                    <a:sym typeface="Helvetica"/>
                  </a:defRPr>
                </a:pPr>
                <a:endParaRPr/>
              </a:p>
            </p:txBody>
          </p:sp>
          <p:sp>
            <p:nvSpPr>
              <p:cNvPr id="390" name="Shape 390"/>
              <p:cNvSpPr/>
              <p:nvPr/>
            </p:nvSpPr>
            <p:spPr>
              <a:xfrm flipV="1">
                <a:off x="840919" y="869579"/>
                <a:ext cx="527232" cy="460984"/>
              </a:xfrm>
              <a:prstGeom prst="line">
                <a:avLst/>
              </a:prstGeom>
              <a:noFill/>
              <a:ln w="25400" cap="flat">
                <a:solidFill>
                  <a:srgbClr val="4F81BD"/>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lvl="0" defTabSz="457200">
                  <a:defRPr sz="1200">
                    <a:latin typeface="+mn-lt"/>
                    <a:ea typeface="+mn-ea"/>
                    <a:cs typeface="+mn-cs"/>
                    <a:sym typeface="Helvetica"/>
                  </a:defRPr>
                </a:pPr>
                <a:endParaRPr/>
              </a:p>
            </p:txBody>
          </p:sp>
        </p:grpSp>
      </p:grpSp>
      <p:grpSp>
        <p:nvGrpSpPr>
          <p:cNvPr id="8" name="Gruppieren 7"/>
          <p:cNvGrpSpPr/>
          <p:nvPr/>
        </p:nvGrpSpPr>
        <p:grpSpPr>
          <a:xfrm>
            <a:off x="104836" y="5445226"/>
            <a:ext cx="1730860" cy="936102"/>
            <a:chOff x="104836" y="5445226"/>
            <a:chExt cx="1730860" cy="936102"/>
          </a:xfrm>
        </p:grpSpPr>
        <p:sp>
          <p:nvSpPr>
            <p:cNvPr id="360" name="Shape 360"/>
            <p:cNvSpPr/>
            <p:nvPr/>
          </p:nvSpPr>
          <p:spPr>
            <a:xfrm rot="16200000">
              <a:off x="-240104" y="5790166"/>
              <a:ext cx="936102" cy="24622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1800"/>
              </a:lvl1pPr>
            </a:lstStyle>
            <a:p>
              <a:pPr lvl="0"/>
              <a:r>
                <a:rPr sz="1600" dirty="0">
                  <a:solidFill>
                    <a:schemeClr val="tx1">
                      <a:lumMod val="65000"/>
                      <a:lumOff val="35000"/>
                    </a:schemeClr>
                  </a:solidFill>
                </a:rPr>
                <a:t>X.509 </a:t>
              </a:r>
              <a:r>
                <a:rPr sz="1600" dirty="0" smtClean="0">
                  <a:solidFill>
                    <a:schemeClr val="tx1">
                      <a:lumMod val="65000"/>
                      <a:lumOff val="35000"/>
                    </a:schemeClr>
                  </a:solidFill>
                </a:rPr>
                <a:t>I</a:t>
              </a:r>
              <a:r>
                <a:rPr lang="de-DE" sz="1600" dirty="0" smtClean="0">
                  <a:solidFill>
                    <a:schemeClr val="tx1">
                      <a:lumMod val="65000"/>
                      <a:lumOff val="35000"/>
                    </a:schemeClr>
                  </a:solidFill>
                </a:rPr>
                <a:t>d</a:t>
              </a:r>
              <a:r>
                <a:rPr sz="1600" dirty="0" smtClean="0">
                  <a:solidFill>
                    <a:schemeClr val="tx1">
                      <a:lumMod val="65000"/>
                      <a:lumOff val="35000"/>
                    </a:schemeClr>
                  </a:solidFill>
                </a:rPr>
                <a:t>P</a:t>
              </a:r>
              <a:endParaRPr sz="1600" dirty="0">
                <a:solidFill>
                  <a:schemeClr val="tx1">
                    <a:lumMod val="65000"/>
                    <a:lumOff val="35000"/>
                  </a:schemeClr>
                </a:solidFill>
              </a:endParaRPr>
            </a:p>
          </p:txBody>
        </p:sp>
        <p:grpSp>
          <p:nvGrpSpPr>
            <p:cNvPr id="397" name="Group 397"/>
            <p:cNvGrpSpPr/>
            <p:nvPr/>
          </p:nvGrpSpPr>
          <p:grpSpPr>
            <a:xfrm>
              <a:off x="443390" y="5532226"/>
              <a:ext cx="1392306" cy="843102"/>
              <a:chOff x="-6336" y="-57014"/>
              <a:chExt cx="1392304" cy="843100"/>
            </a:xfrm>
            <a:solidFill>
              <a:schemeClr val="bg1">
                <a:lumMod val="95000"/>
              </a:schemeClr>
            </a:solidFill>
          </p:grpSpPr>
          <p:sp>
            <p:nvSpPr>
              <p:cNvPr id="395" name="Shape 395"/>
              <p:cNvSpPr/>
              <p:nvPr/>
            </p:nvSpPr>
            <p:spPr>
              <a:xfrm>
                <a:off x="-6336" y="-57014"/>
                <a:ext cx="843100" cy="843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solidFill>
                  <a:srgbClr val="000000"/>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300"/>
                </a:lvl1pPr>
              </a:lstStyle>
              <a:p>
                <a:pPr lvl="0">
                  <a:defRPr sz="1800"/>
                </a:pPr>
                <a:r>
                  <a:rPr lang="de-DE" sz="1400" dirty="0" smtClean="0"/>
                  <a:t>PRACE</a:t>
                </a:r>
              </a:p>
              <a:p>
                <a:pPr lvl="0">
                  <a:defRPr sz="1800"/>
                </a:pPr>
                <a:r>
                  <a:rPr lang="de-DE" sz="1400" dirty="0" smtClean="0"/>
                  <a:t>EGI</a:t>
                </a:r>
              </a:p>
              <a:p>
                <a:pPr lvl="0">
                  <a:defRPr sz="1800"/>
                </a:pPr>
                <a:r>
                  <a:rPr lang="de-DE" sz="1400" dirty="0" smtClean="0"/>
                  <a:t>WLCG</a:t>
                </a:r>
              </a:p>
            </p:txBody>
          </p:sp>
          <p:sp>
            <p:nvSpPr>
              <p:cNvPr id="396" name="Shape 396"/>
              <p:cNvSpPr/>
              <p:nvPr/>
            </p:nvSpPr>
            <p:spPr>
              <a:xfrm flipV="1">
                <a:off x="836764" y="421550"/>
                <a:ext cx="549204" cy="2204"/>
              </a:xfrm>
              <a:prstGeom prst="line">
                <a:avLst/>
              </a:prstGeom>
              <a:grpFill/>
              <a:ln w="25400" cap="flat">
                <a:solidFill>
                  <a:srgbClr val="4F81BD"/>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lvl="0" defTabSz="457200">
                  <a:defRPr sz="1200">
                    <a:latin typeface="+mn-lt"/>
                    <a:ea typeface="+mn-ea"/>
                    <a:cs typeface="+mn-cs"/>
                    <a:sym typeface="Helvetica"/>
                  </a:defRPr>
                </a:pPr>
                <a:endParaRPr/>
              </a:p>
            </p:txBody>
          </p:sp>
        </p:grpSp>
      </p:grpSp>
      <p:grpSp>
        <p:nvGrpSpPr>
          <p:cNvPr id="17" name="Gruppieren 16"/>
          <p:cNvGrpSpPr/>
          <p:nvPr/>
        </p:nvGrpSpPr>
        <p:grpSpPr>
          <a:xfrm>
            <a:off x="107504" y="1196752"/>
            <a:ext cx="4068766" cy="2335441"/>
            <a:chOff x="104835" y="1196752"/>
            <a:chExt cx="4068766" cy="2335441"/>
          </a:xfrm>
        </p:grpSpPr>
        <p:sp>
          <p:nvSpPr>
            <p:cNvPr id="358" name="Shape 358"/>
            <p:cNvSpPr/>
            <p:nvPr/>
          </p:nvSpPr>
          <p:spPr>
            <a:xfrm rot="16200000">
              <a:off x="-193914" y="2884030"/>
              <a:ext cx="843719" cy="24622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1800"/>
              </a:lvl1pPr>
            </a:lstStyle>
            <a:p>
              <a:pPr lvl="0"/>
              <a:r>
                <a:rPr sz="1600" dirty="0">
                  <a:solidFill>
                    <a:srgbClr val="00B050"/>
                  </a:solidFill>
                </a:rPr>
                <a:t>Social </a:t>
              </a:r>
              <a:r>
                <a:rPr lang="de-DE" sz="1600" dirty="0" err="1" smtClean="0">
                  <a:solidFill>
                    <a:srgbClr val="00B050"/>
                  </a:solidFill>
                </a:rPr>
                <a:t>IdP</a:t>
              </a:r>
              <a:endParaRPr sz="1600" dirty="0">
                <a:solidFill>
                  <a:srgbClr val="00B050"/>
                </a:solidFill>
              </a:endParaRPr>
            </a:p>
          </p:txBody>
        </p:sp>
        <p:sp>
          <p:nvSpPr>
            <p:cNvPr id="359" name="Shape 359"/>
            <p:cNvSpPr/>
            <p:nvPr/>
          </p:nvSpPr>
          <p:spPr>
            <a:xfrm>
              <a:off x="2339748" y="1196752"/>
              <a:ext cx="1833853" cy="24622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1800"/>
              </a:lvl1pPr>
            </a:lstStyle>
            <a:p>
              <a:pPr lvl="0"/>
              <a:r>
                <a:rPr lang="de-DE" sz="1600" dirty="0" err="1" smtClean="0">
                  <a:solidFill>
                    <a:srgbClr val="00B050"/>
                  </a:solidFill>
                </a:rPr>
                <a:t>OpenID</a:t>
              </a:r>
              <a:r>
                <a:rPr lang="de-DE" sz="1600" dirty="0" smtClean="0">
                  <a:solidFill>
                    <a:srgbClr val="00B050"/>
                  </a:solidFill>
                </a:rPr>
                <a:t> </a:t>
              </a:r>
              <a:r>
                <a:rPr lang="de-DE" sz="1600" dirty="0" err="1" smtClean="0">
                  <a:solidFill>
                    <a:srgbClr val="00B050"/>
                  </a:solidFill>
                </a:rPr>
                <a:t>IdPs</a:t>
              </a:r>
              <a:r>
                <a:rPr lang="de-DE" sz="1600" dirty="0" smtClean="0">
                  <a:solidFill>
                    <a:srgbClr val="00B050"/>
                  </a:solidFill>
                </a:rPr>
                <a:t> </a:t>
              </a:r>
              <a:r>
                <a:rPr lang="de-DE" sz="1600" dirty="0" err="1" smtClean="0">
                  <a:solidFill>
                    <a:srgbClr val="00B050"/>
                  </a:solidFill>
                </a:rPr>
                <a:t>from</a:t>
              </a:r>
              <a:r>
                <a:rPr lang="de-DE" sz="1600" dirty="0" smtClean="0">
                  <a:solidFill>
                    <a:srgbClr val="00B050"/>
                  </a:solidFill>
                </a:rPr>
                <a:t> RIs</a:t>
              </a:r>
              <a:endParaRPr sz="1600" dirty="0">
                <a:solidFill>
                  <a:srgbClr val="00B050"/>
                </a:solidFill>
              </a:endParaRPr>
            </a:p>
          </p:txBody>
        </p:sp>
        <p:grpSp>
          <p:nvGrpSpPr>
            <p:cNvPr id="367" name="Group 367"/>
            <p:cNvGrpSpPr/>
            <p:nvPr/>
          </p:nvGrpSpPr>
          <p:grpSpPr>
            <a:xfrm>
              <a:off x="2339750" y="1487350"/>
              <a:ext cx="1200467" cy="2044843"/>
              <a:chOff x="1665244" y="346585"/>
              <a:chExt cx="1200467" cy="2044841"/>
            </a:xfrm>
          </p:grpSpPr>
          <p:sp>
            <p:nvSpPr>
              <p:cNvPr id="364" name="Shape 364"/>
              <p:cNvSpPr/>
              <p:nvPr/>
            </p:nvSpPr>
            <p:spPr>
              <a:xfrm>
                <a:off x="2022611" y="346585"/>
                <a:ext cx="843100" cy="843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20000"/>
                  <a:lumOff val="80000"/>
                </a:schemeClr>
              </a:solidFill>
              <a:ln w="12700" cap="flat">
                <a:solidFill>
                  <a:srgbClr val="000000"/>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300"/>
                </a:lvl1pPr>
              </a:lstStyle>
              <a:p>
                <a:pPr lvl="0">
                  <a:defRPr sz="1800"/>
                </a:pPr>
                <a:r>
                  <a:rPr lang="de-DE" sz="1400" dirty="0" smtClean="0"/>
                  <a:t>e.g.</a:t>
                </a:r>
              </a:p>
              <a:p>
                <a:pPr lvl="0">
                  <a:defRPr sz="1800"/>
                </a:pPr>
                <a:r>
                  <a:rPr lang="de-DE" sz="1400" dirty="0" smtClean="0"/>
                  <a:t>ESGF, ENES</a:t>
                </a:r>
              </a:p>
              <a:p>
                <a:pPr lvl="0">
                  <a:defRPr sz="1800"/>
                </a:pPr>
                <a:endParaRPr lang="de-DE" sz="1400" dirty="0" smtClean="0"/>
              </a:p>
            </p:txBody>
          </p:sp>
          <p:sp>
            <p:nvSpPr>
              <p:cNvPr id="362" name="Shape 362"/>
              <p:cNvSpPr/>
              <p:nvPr/>
            </p:nvSpPr>
            <p:spPr>
              <a:xfrm flipH="1">
                <a:off x="1665244" y="1136106"/>
                <a:ext cx="555073" cy="1255320"/>
              </a:xfrm>
              <a:prstGeom prst="line">
                <a:avLst/>
              </a:prstGeom>
              <a:noFill/>
              <a:ln w="25400" cap="flat">
                <a:solidFill>
                  <a:srgbClr val="4F81BD"/>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lvl="0" defTabSz="457200">
                  <a:defRPr sz="1200">
                    <a:latin typeface="+mn-lt"/>
                    <a:ea typeface="+mn-ea"/>
                    <a:cs typeface="+mn-cs"/>
                    <a:sym typeface="Helvetica"/>
                  </a:defRPr>
                </a:pPr>
                <a:endParaRPr/>
              </a:p>
            </p:txBody>
          </p:sp>
        </p:grpSp>
        <p:grpSp>
          <p:nvGrpSpPr>
            <p:cNvPr id="394" name="Group 394"/>
            <p:cNvGrpSpPr/>
            <p:nvPr/>
          </p:nvGrpSpPr>
          <p:grpSpPr>
            <a:xfrm>
              <a:off x="497920" y="2564904"/>
              <a:ext cx="1841831" cy="967289"/>
              <a:chOff x="82516" y="69189"/>
              <a:chExt cx="1841830" cy="967288"/>
            </a:xfrm>
          </p:grpSpPr>
          <p:sp>
            <p:nvSpPr>
              <p:cNvPr id="392" name="Shape 392"/>
              <p:cNvSpPr/>
              <p:nvPr/>
            </p:nvSpPr>
            <p:spPr>
              <a:xfrm>
                <a:off x="82516" y="69189"/>
                <a:ext cx="843100" cy="843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0EBB3"/>
              </a:solidFill>
              <a:ln w="12700" cap="flat">
                <a:solidFill>
                  <a:srgbClr val="000000"/>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300"/>
                </a:lvl1pPr>
              </a:lstStyle>
              <a:p>
                <a:pPr lvl="0">
                  <a:defRPr sz="1800"/>
                </a:pPr>
                <a:r>
                  <a:rPr lang="de-DE" sz="1400" dirty="0"/>
                  <a:t>G</a:t>
                </a:r>
                <a:r>
                  <a:rPr sz="1400" dirty="0" err="1" smtClean="0"/>
                  <a:t>oogle</a:t>
                </a:r>
                <a:endParaRPr lang="de-DE" sz="1400" dirty="0" smtClean="0"/>
              </a:p>
              <a:p>
                <a:pPr lvl="0">
                  <a:defRPr sz="1800"/>
                </a:pPr>
                <a:r>
                  <a:rPr lang="de-DE" sz="1400" dirty="0" smtClean="0"/>
                  <a:t> F</a:t>
                </a:r>
                <a:r>
                  <a:rPr sz="1400" dirty="0" err="1" smtClean="0"/>
                  <a:t>acebook</a:t>
                </a:r>
                <a:r>
                  <a:rPr lang="de-DE" sz="1400" dirty="0" smtClean="0"/>
                  <a:t/>
                </a:r>
                <a:br>
                  <a:rPr lang="de-DE" sz="1400" dirty="0" smtClean="0"/>
                </a:br>
                <a:r>
                  <a:rPr lang="de-DE" sz="1400" dirty="0" err="1"/>
                  <a:t>L</a:t>
                </a:r>
                <a:r>
                  <a:rPr lang="de-DE" sz="1400" dirty="0" err="1" smtClean="0"/>
                  <a:t>inkedin</a:t>
                </a:r>
                <a:r>
                  <a:rPr lang="de-DE" sz="1400" dirty="0" smtClean="0"/>
                  <a:t> </a:t>
                </a:r>
              </a:p>
            </p:txBody>
          </p:sp>
          <p:sp>
            <p:nvSpPr>
              <p:cNvPr id="393" name="Shape 393"/>
              <p:cNvSpPr/>
              <p:nvPr/>
            </p:nvSpPr>
            <p:spPr>
              <a:xfrm>
                <a:off x="899005" y="490737"/>
                <a:ext cx="1025341" cy="545740"/>
              </a:xfrm>
              <a:prstGeom prst="line">
                <a:avLst/>
              </a:prstGeom>
              <a:noFill/>
              <a:ln w="25400" cap="flat">
                <a:solidFill>
                  <a:srgbClr val="4F81BD"/>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lvl="0" defTabSz="457200">
                  <a:defRPr sz="1200">
                    <a:latin typeface="+mn-lt"/>
                    <a:ea typeface="+mn-ea"/>
                    <a:cs typeface="+mn-cs"/>
                    <a:sym typeface="Helvetica"/>
                  </a:defRPr>
                </a:pPr>
                <a:endParaRPr/>
              </a:p>
            </p:txBody>
          </p:sp>
        </p:grpSp>
        <p:grpSp>
          <p:nvGrpSpPr>
            <p:cNvPr id="63" name="Group 394"/>
            <p:cNvGrpSpPr/>
            <p:nvPr/>
          </p:nvGrpSpPr>
          <p:grpSpPr>
            <a:xfrm>
              <a:off x="1249757" y="1537352"/>
              <a:ext cx="1089994" cy="1994841"/>
              <a:chOff x="856221" y="-64498"/>
              <a:chExt cx="1039743" cy="1940611"/>
            </a:xfrm>
          </p:grpSpPr>
          <p:sp>
            <p:nvSpPr>
              <p:cNvPr id="64" name="Shape 392"/>
              <p:cNvSpPr/>
              <p:nvPr/>
            </p:nvSpPr>
            <p:spPr>
              <a:xfrm>
                <a:off x="856221" y="-64498"/>
                <a:ext cx="843100" cy="843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1FFDD"/>
              </a:solidFill>
              <a:ln w="12700" cap="flat">
                <a:solidFill>
                  <a:srgbClr val="000000"/>
                </a:solidFill>
                <a:prstDash val="solid"/>
                <a:beve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300"/>
                </a:lvl1pPr>
              </a:lstStyle>
              <a:p>
                <a:pPr lvl="0">
                  <a:defRPr sz="1800"/>
                </a:pPr>
                <a:r>
                  <a:rPr lang="de-DE" sz="1400" dirty="0" smtClean="0"/>
                  <a:t>ORCID</a:t>
                </a:r>
              </a:p>
              <a:p>
                <a:pPr lvl="0">
                  <a:defRPr sz="1800"/>
                </a:pPr>
                <a:r>
                  <a:rPr lang="de-DE" sz="1400" dirty="0" err="1" smtClean="0"/>
                  <a:t>ResearchID</a:t>
                </a:r>
                <a:r>
                  <a:rPr lang="de-DE" sz="1400" dirty="0" smtClean="0"/>
                  <a:t/>
                </a:r>
                <a:br>
                  <a:rPr lang="de-DE" sz="1400" dirty="0" smtClean="0"/>
                </a:br>
                <a:r>
                  <a:rPr lang="de-DE" sz="1400" dirty="0" err="1" smtClean="0"/>
                  <a:t>Scopus</a:t>
                </a:r>
                <a:endParaRPr sz="1400" dirty="0"/>
              </a:p>
            </p:txBody>
          </p:sp>
          <p:sp>
            <p:nvSpPr>
              <p:cNvPr id="65" name="Shape 393"/>
              <p:cNvSpPr/>
              <p:nvPr/>
            </p:nvSpPr>
            <p:spPr>
              <a:xfrm>
                <a:off x="1415147" y="745305"/>
                <a:ext cx="480817" cy="1130808"/>
              </a:xfrm>
              <a:prstGeom prst="line">
                <a:avLst/>
              </a:prstGeom>
              <a:noFill/>
              <a:ln w="25400" cap="flat">
                <a:solidFill>
                  <a:srgbClr val="4F81BD"/>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lvl="0" defTabSz="457200">
                  <a:defRPr sz="1200">
                    <a:latin typeface="+mn-lt"/>
                    <a:ea typeface="+mn-ea"/>
                    <a:cs typeface="+mn-cs"/>
                    <a:sym typeface="Helvetica"/>
                  </a:defRPr>
                </a:pPr>
                <a:endParaRPr/>
              </a:p>
            </p:txBody>
          </p:sp>
        </p:grpSp>
        <p:sp>
          <p:nvSpPr>
            <p:cNvPr id="92" name="Shape 358"/>
            <p:cNvSpPr/>
            <p:nvPr/>
          </p:nvSpPr>
          <p:spPr>
            <a:xfrm rot="18571169">
              <a:off x="372882" y="1644725"/>
              <a:ext cx="985529" cy="24622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defRPr sz="1800"/>
              </a:lvl1pPr>
            </a:lstStyle>
            <a:p>
              <a:pPr lvl="0"/>
              <a:r>
                <a:rPr lang="de-DE" sz="1600" dirty="0" err="1" smtClean="0">
                  <a:solidFill>
                    <a:srgbClr val="00B050"/>
                  </a:solidFill>
                </a:rPr>
                <a:t>Author</a:t>
              </a:r>
              <a:r>
                <a:rPr sz="1600" dirty="0" smtClean="0">
                  <a:solidFill>
                    <a:srgbClr val="00B050"/>
                  </a:solidFill>
                </a:rPr>
                <a:t> </a:t>
              </a:r>
              <a:r>
                <a:rPr lang="de-DE" sz="1600" dirty="0" err="1" smtClean="0">
                  <a:solidFill>
                    <a:srgbClr val="00B050"/>
                  </a:solidFill>
                </a:rPr>
                <a:t>IdP</a:t>
              </a:r>
              <a:endParaRPr sz="1600" dirty="0">
                <a:solidFill>
                  <a:srgbClr val="00B050"/>
                </a:solidFill>
              </a:endParaRPr>
            </a:p>
          </p:txBody>
        </p:sp>
      </p:grpSp>
      <p:grpSp>
        <p:nvGrpSpPr>
          <p:cNvPr id="26" name="Gruppieren 25"/>
          <p:cNvGrpSpPr/>
          <p:nvPr/>
        </p:nvGrpSpPr>
        <p:grpSpPr>
          <a:xfrm>
            <a:off x="2894823" y="3532193"/>
            <a:ext cx="4574005" cy="2574982"/>
            <a:chOff x="2894823" y="3532193"/>
            <a:chExt cx="4574005" cy="2574982"/>
          </a:xfrm>
        </p:grpSpPr>
        <p:sp>
          <p:nvSpPr>
            <p:cNvPr id="400" name="Shape 400"/>
            <p:cNvSpPr/>
            <p:nvPr/>
          </p:nvSpPr>
          <p:spPr>
            <a:xfrm>
              <a:off x="5868143" y="3532193"/>
              <a:ext cx="1600685" cy="2156812"/>
            </a:xfrm>
            <a:custGeom>
              <a:avLst/>
              <a:gdLst>
                <a:gd name="connsiteX0" fmla="*/ 0 w 18707"/>
                <a:gd name="connsiteY0" fmla="*/ 38727 h 38727"/>
                <a:gd name="connsiteX1" fmla="*/ 18707 w 18707"/>
                <a:gd name="connsiteY1" fmla="*/ 4374 h 38727"/>
                <a:gd name="connsiteX0" fmla="*/ 0 w 18707"/>
                <a:gd name="connsiteY0" fmla="*/ 34353 h 34353"/>
                <a:gd name="connsiteX1" fmla="*/ 18707 w 18707"/>
                <a:gd name="connsiteY1" fmla="*/ 0 h 34353"/>
                <a:gd name="connsiteX0" fmla="*/ 0 w 18707"/>
                <a:gd name="connsiteY0" fmla="*/ 33091 h 33091"/>
                <a:gd name="connsiteX1" fmla="*/ 18707 w 18707"/>
                <a:gd name="connsiteY1" fmla="*/ 0 h 33091"/>
                <a:gd name="connsiteX0" fmla="*/ 0 w 18360"/>
                <a:gd name="connsiteY0" fmla="*/ 31829 h 31829"/>
                <a:gd name="connsiteX1" fmla="*/ 18360 w 18360"/>
                <a:gd name="connsiteY1" fmla="*/ 0 h 31829"/>
                <a:gd name="connsiteX0" fmla="*/ 0 w 17839"/>
                <a:gd name="connsiteY0" fmla="*/ 38834 h 38834"/>
                <a:gd name="connsiteX1" fmla="*/ 17839 w 17839"/>
                <a:gd name="connsiteY1" fmla="*/ 0 h 38834"/>
                <a:gd name="connsiteX0" fmla="*/ 0 w 17839"/>
                <a:gd name="connsiteY0" fmla="*/ 38834 h 38834"/>
                <a:gd name="connsiteX1" fmla="*/ 17839 w 17839"/>
                <a:gd name="connsiteY1" fmla="*/ 0 h 38834"/>
                <a:gd name="connsiteX0" fmla="*/ 0 w 16364"/>
                <a:gd name="connsiteY0" fmla="*/ 44324 h 44324"/>
                <a:gd name="connsiteX1" fmla="*/ 16364 w 16364"/>
                <a:gd name="connsiteY1" fmla="*/ 0 h 44324"/>
                <a:gd name="connsiteX0" fmla="*/ 0 w 17145"/>
                <a:gd name="connsiteY0" fmla="*/ 44513 h 44513"/>
                <a:gd name="connsiteX1" fmla="*/ 17145 w 17145"/>
                <a:gd name="connsiteY1" fmla="*/ 0 h 44513"/>
                <a:gd name="connsiteX0" fmla="*/ 0 w 17145"/>
                <a:gd name="connsiteY0" fmla="*/ 44513 h 44513"/>
                <a:gd name="connsiteX1" fmla="*/ 17145 w 17145"/>
                <a:gd name="connsiteY1" fmla="*/ 0 h 44513"/>
                <a:gd name="connsiteX0" fmla="*/ 0 w 19315"/>
                <a:gd name="connsiteY0" fmla="*/ 45296 h 45296"/>
                <a:gd name="connsiteX1" fmla="*/ 19315 w 19315"/>
                <a:gd name="connsiteY1" fmla="*/ 0 h 45296"/>
                <a:gd name="connsiteX0" fmla="*/ 0 w 19315"/>
                <a:gd name="connsiteY0" fmla="*/ 45296 h 45296"/>
                <a:gd name="connsiteX1" fmla="*/ 19315 w 19315"/>
                <a:gd name="connsiteY1" fmla="*/ 0 h 45296"/>
              </a:gdLst>
              <a:ahLst/>
              <a:cxnLst>
                <a:cxn ang="0">
                  <a:pos x="connsiteX0" y="connsiteY0"/>
                </a:cxn>
                <a:cxn ang="0">
                  <a:pos x="connsiteX1" y="connsiteY1"/>
                </a:cxn>
              </a:cxnLst>
              <a:rect l="l" t="t" r="r" b="b"/>
              <a:pathLst>
                <a:path w="19315" h="45296" extrusionOk="0">
                  <a:moveTo>
                    <a:pt x="0" y="45296"/>
                  </a:moveTo>
                  <a:cubicBezTo>
                    <a:pt x="6195" y="25639"/>
                    <a:pt x="14343" y="599"/>
                    <a:pt x="19315" y="0"/>
                  </a:cubicBezTo>
                </a:path>
              </a:pathLst>
            </a:custGeom>
            <a:noFill/>
            <a:ln w="25400" cap="flat">
              <a:solidFill>
                <a:srgbClr val="FD6041"/>
              </a:solidFill>
              <a:prstDash val="solid"/>
              <a:bevel/>
              <a:tailEnd type="triangle" w="med" len="med"/>
            </a:ln>
            <a:effectLst>
              <a:outerShdw blurRad="38100" dist="20000" dir="5400000" rotWithShape="0">
                <a:srgbClr val="000000">
                  <a:alpha val="38000"/>
                </a:srgbClr>
              </a:outerShdw>
            </a:effectLst>
          </p:spPr>
          <p:txBody>
            <a:bodyPr/>
            <a:lstStyle/>
            <a:p>
              <a:pPr lvl="0"/>
              <a:endParaRPr/>
            </a:p>
          </p:txBody>
        </p:sp>
        <p:sp>
          <p:nvSpPr>
            <p:cNvPr id="85" name="Shape 400"/>
            <p:cNvSpPr/>
            <p:nvPr/>
          </p:nvSpPr>
          <p:spPr>
            <a:xfrm>
              <a:off x="5925413" y="4390647"/>
              <a:ext cx="1327434" cy="1298358"/>
            </a:xfrm>
            <a:custGeom>
              <a:avLst/>
              <a:gdLst>
                <a:gd name="connsiteX0" fmla="*/ 0 w 18707"/>
                <a:gd name="connsiteY0" fmla="*/ 38727 h 38727"/>
                <a:gd name="connsiteX1" fmla="*/ 18707 w 18707"/>
                <a:gd name="connsiteY1" fmla="*/ 4374 h 38727"/>
                <a:gd name="connsiteX0" fmla="*/ 0 w 18707"/>
                <a:gd name="connsiteY0" fmla="*/ 34353 h 34353"/>
                <a:gd name="connsiteX1" fmla="*/ 18707 w 18707"/>
                <a:gd name="connsiteY1" fmla="*/ 0 h 34353"/>
                <a:gd name="connsiteX0" fmla="*/ 0 w 18707"/>
                <a:gd name="connsiteY0" fmla="*/ 33091 h 33091"/>
                <a:gd name="connsiteX1" fmla="*/ 18707 w 18707"/>
                <a:gd name="connsiteY1" fmla="*/ 0 h 33091"/>
                <a:gd name="connsiteX0" fmla="*/ 0 w 18360"/>
                <a:gd name="connsiteY0" fmla="*/ 31829 h 31829"/>
                <a:gd name="connsiteX1" fmla="*/ 18360 w 18360"/>
                <a:gd name="connsiteY1" fmla="*/ 0 h 31829"/>
                <a:gd name="connsiteX0" fmla="*/ 0 w 17839"/>
                <a:gd name="connsiteY0" fmla="*/ 38834 h 38834"/>
                <a:gd name="connsiteX1" fmla="*/ 17839 w 17839"/>
                <a:gd name="connsiteY1" fmla="*/ 0 h 38834"/>
                <a:gd name="connsiteX0" fmla="*/ 0 w 17839"/>
                <a:gd name="connsiteY0" fmla="*/ 38834 h 38834"/>
                <a:gd name="connsiteX1" fmla="*/ 17839 w 17839"/>
                <a:gd name="connsiteY1" fmla="*/ 0 h 38834"/>
                <a:gd name="connsiteX0" fmla="*/ 0 w 16364"/>
                <a:gd name="connsiteY0" fmla="*/ 44324 h 44324"/>
                <a:gd name="connsiteX1" fmla="*/ 16364 w 16364"/>
                <a:gd name="connsiteY1" fmla="*/ 0 h 44324"/>
                <a:gd name="connsiteX0" fmla="*/ 0 w 17145"/>
                <a:gd name="connsiteY0" fmla="*/ 44513 h 44513"/>
                <a:gd name="connsiteX1" fmla="*/ 17145 w 17145"/>
                <a:gd name="connsiteY1" fmla="*/ 0 h 44513"/>
                <a:gd name="connsiteX0" fmla="*/ 0 w 17145"/>
                <a:gd name="connsiteY0" fmla="*/ 44513 h 44513"/>
                <a:gd name="connsiteX1" fmla="*/ 17145 w 17145"/>
                <a:gd name="connsiteY1" fmla="*/ 0 h 44513"/>
                <a:gd name="connsiteX0" fmla="*/ 0 w 19315"/>
                <a:gd name="connsiteY0" fmla="*/ 45296 h 45296"/>
                <a:gd name="connsiteX1" fmla="*/ 19315 w 19315"/>
                <a:gd name="connsiteY1" fmla="*/ 0 h 45296"/>
                <a:gd name="connsiteX0" fmla="*/ 0 w 19315"/>
                <a:gd name="connsiteY0" fmla="*/ 45296 h 45296"/>
                <a:gd name="connsiteX1" fmla="*/ 19315 w 19315"/>
                <a:gd name="connsiteY1" fmla="*/ 0 h 45296"/>
              </a:gdLst>
              <a:ahLst/>
              <a:cxnLst>
                <a:cxn ang="0">
                  <a:pos x="connsiteX0" y="connsiteY0"/>
                </a:cxn>
                <a:cxn ang="0">
                  <a:pos x="connsiteX1" y="connsiteY1"/>
                </a:cxn>
              </a:cxnLst>
              <a:rect l="l" t="t" r="r" b="b"/>
              <a:pathLst>
                <a:path w="19315" h="45296" extrusionOk="0">
                  <a:moveTo>
                    <a:pt x="0" y="45296"/>
                  </a:moveTo>
                  <a:cubicBezTo>
                    <a:pt x="6195" y="25639"/>
                    <a:pt x="14343" y="599"/>
                    <a:pt x="19315" y="0"/>
                  </a:cubicBezTo>
                </a:path>
              </a:pathLst>
            </a:custGeom>
            <a:noFill/>
            <a:ln w="25400" cap="flat">
              <a:solidFill>
                <a:srgbClr val="FD6041"/>
              </a:solidFill>
              <a:prstDash val="solid"/>
              <a:bevel/>
              <a:tailEnd type="triangle" w="med" len="med"/>
            </a:ln>
            <a:effectLst>
              <a:outerShdw blurRad="38100" dist="20000" dir="5400000" rotWithShape="0">
                <a:srgbClr val="000000">
                  <a:alpha val="38000"/>
                </a:srgbClr>
              </a:outerShdw>
            </a:effectLst>
          </p:spPr>
          <p:txBody>
            <a:bodyPr/>
            <a:lstStyle/>
            <a:p>
              <a:pPr lvl="0"/>
              <a:endParaRPr/>
            </a:p>
          </p:txBody>
        </p:sp>
        <p:sp>
          <p:nvSpPr>
            <p:cNvPr id="86" name="Shape 400"/>
            <p:cNvSpPr/>
            <p:nvPr/>
          </p:nvSpPr>
          <p:spPr>
            <a:xfrm>
              <a:off x="5995283" y="5171069"/>
              <a:ext cx="1031615" cy="517935"/>
            </a:xfrm>
            <a:custGeom>
              <a:avLst/>
              <a:gdLst>
                <a:gd name="connsiteX0" fmla="*/ 0 w 18707"/>
                <a:gd name="connsiteY0" fmla="*/ 38727 h 38727"/>
                <a:gd name="connsiteX1" fmla="*/ 18707 w 18707"/>
                <a:gd name="connsiteY1" fmla="*/ 4374 h 38727"/>
                <a:gd name="connsiteX0" fmla="*/ 0 w 18707"/>
                <a:gd name="connsiteY0" fmla="*/ 34353 h 34353"/>
                <a:gd name="connsiteX1" fmla="*/ 18707 w 18707"/>
                <a:gd name="connsiteY1" fmla="*/ 0 h 34353"/>
                <a:gd name="connsiteX0" fmla="*/ 0 w 18707"/>
                <a:gd name="connsiteY0" fmla="*/ 33091 h 33091"/>
                <a:gd name="connsiteX1" fmla="*/ 18707 w 18707"/>
                <a:gd name="connsiteY1" fmla="*/ 0 h 33091"/>
                <a:gd name="connsiteX0" fmla="*/ 0 w 18360"/>
                <a:gd name="connsiteY0" fmla="*/ 31829 h 31829"/>
                <a:gd name="connsiteX1" fmla="*/ 18360 w 18360"/>
                <a:gd name="connsiteY1" fmla="*/ 0 h 31829"/>
                <a:gd name="connsiteX0" fmla="*/ 0 w 17839"/>
                <a:gd name="connsiteY0" fmla="*/ 38834 h 38834"/>
                <a:gd name="connsiteX1" fmla="*/ 17839 w 17839"/>
                <a:gd name="connsiteY1" fmla="*/ 0 h 38834"/>
                <a:gd name="connsiteX0" fmla="*/ 0 w 17839"/>
                <a:gd name="connsiteY0" fmla="*/ 38834 h 38834"/>
                <a:gd name="connsiteX1" fmla="*/ 17839 w 17839"/>
                <a:gd name="connsiteY1" fmla="*/ 0 h 38834"/>
                <a:gd name="connsiteX0" fmla="*/ 0 w 16364"/>
                <a:gd name="connsiteY0" fmla="*/ 44324 h 44324"/>
                <a:gd name="connsiteX1" fmla="*/ 16364 w 16364"/>
                <a:gd name="connsiteY1" fmla="*/ 0 h 44324"/>
                <a:gd name="connsiteX0" fmla="*/ 0 w 17145"/>
                <a:gd name="connsiteY0" fmla="*/ 44513 h 44513"/>
                <a:gd name="connsiteX1" fmla="*/ 17145 w 17145"/>
                <a:gd name="connsiteY1" fmla="*/ 0 h 44513"/>
                <a:gd name="connsiteX0" fmla="*/ 0 w 17145"/>
                <a:gd name="connsiteY0" fmla="*/ 44513 h 44513"/>
                <a:gd name="connsiteX1" fmla="*/ 17145 w 17145"/>
                <a:gd name="connsiteY1" fmla="*/ 0 h 44513"/>
                <a:gd name="connsiteX0" fmla="*/ 0 w 19315"/>
                <a:gd name="connsiteY0" fmla="*/ 45296 h 45296"/>
                <a:gd name="connsiteX1" fmla="*/ 19315 w 19315"/>
                <a:gd name="connsiteY1" fmla="*/ 0 h 45296"/>
                <a:gd name="connsiteX0" fmla="*/ 0 w 19315"/>
                <a:gd name="connsiteY0" fmla="*/ 45296 h 45296"/>
                <a:gd name="connsiteX1" fmla="*/ 19315 w 19315"/>
                <a:gd name="connsiteY1" fmla="*/ 0 h 45296"/>
              </a:gdLst>
              <a:ahLst/>
              <a:cxnLst>
                <a:cxn ang="0">
                  <a:pos x="connsiteX0" y="connsiteY0"/>
                </a:cxn>
                <a:cxn ang="0">
                  <a:pos x="connsiteX1" y="connsiteY1"/>
                </a:cxn>
              </a:cxnLst>
              <a:rect l="l" t="t" r="r" b="b"/>
              <a:pathLst>
                <a:path w="19315" h="45296" extrusionOk="0">
                  <a:moveTo>
                    <a:pt x="0" y="45296"/>
                  </a:moveTo>
                  <a:cubicBezTo>
                    <a:pt x="6195" y="25639"/>
                    <a:pt x="14343" y="599"/>
                    <a:pt x="19315" y="0"/>
                  </a:cubicBezTo>
                </a:path>
              </a:pathLst>
            </a:custGeom>
            <a:noFill/>
            <a:ln w="25400" cap="flat">
              <a:solidFill>
                <a:srgbClr val="FD6041"/>
              </a:solidFill>
              <a:prstDash val="solid"/>
              <a:bevel/>
              <a:tailEnd type="triangle" w="med" len="med"/>
            </a:ln>
            <a:effectLst>
              <a:outerShdw blurRad="38100" dist="20000" dir="5400000" rotWithShape="0">
                <a:srgbClr val="000000">
                  <a:alpha val="38000"/>
                </a:srgbClr>
              </a:outerShdw>
            </a:effectLst>
          </p:spPr>
          <p:txBody>
            <a:bodyPr/>
            <a:lstStyle/>
            <a:p>
              <a:pPr lvl="0"/>
              <a:endParaRPr/>
            </a:p>
          </p:txBody>
        </p:sp>
        <p:sp>
          <p:nvSpPr>
            <p:cNvPr id="87" name="Shape 400"/>
            <p:cNvSpPr/>
            <p:nvPr/>
          </p:nvSpPr>
          <p:spPr>
            <a:xfrm>
              <a:off x="5995283" y="5639122"/>
              <a:ext cx="1184015" cy="166142"/>
            </a:xfrm>
            <a:custGeom>
              <a:avLst/>
              <a:gdLst>
                <a:gd name="connsiteX0" fmla="*/ 0 w 18707"/>
                <a:gd name="connsiteY0" fmla="*/ 38727 h 38727"/>
                <a:gd name="connsiteX1" fmla="*/ 18707 w 18707"/>
                <a:gd name="connsiteY1" fmla="*/ 4374 h 38727"/>
                <a:gd name="connsiteX0" fmla="*/ 0 w 18707"/>
                <a:gd name="connsiteY0" fmla="*/ 34353 h 34353"/>
                <a:gd name="connsiteX1" fmla="*/ 18707 w 18707"/>
                <a:gd name="connsiteY1" fmla="*/ 0 h 34353"/>
                <a:gd name="connsiteX0" fmla="*/ 0 w 18707"/>
                <a:gd name="connsiteY0" fmla="*/ 33091 h 33091"/>
                <a:gd name="connsiteX1" fmla="*/ 18707 w 18707"/>
                <a:gd name="connsiteY1" fmla="*/ 0 h 33091"/>
                <a:gd name="connsiteX0" fmla="*/ 0 w 18360"/>
                <a:gd name="connsiteY0" fmla="*/ 31829 h 31829"/>
                <a:gd name="connsiteX1" fmla="*/ 18360 w 18360"/>
                <a:gd name="connsiteY1" fmla="*/ 0 h 31829"/>
                <a:gd name="connsiteX0" fmla="*/ 0 w 17839"/>
                <a:gd name="connsiteY0" fmla="*/ 38834 h 38834"/>
                <a:gd name="connsiteX1" fmla="*/ 17839 w 17839"/>
                <a:gd name="connsiteY1" fmla="*/ 0 h 38834"/>
                <a:gd name="connsiteX0" fmla="*/ 0 w 17839"/>
                <a:gd name="connsiteY0" fmla="*/ 38834 h 38834"/>
                <a:gd name="connsiteX1" fmla="*/ 17839 w 17839"/>
                <a:gd name="connsiteY1" fmla="*/ 0 h 38834"/>
                <a:gd name="connsiteX0" fmla="*/ 0 w 16364"/>
                <a:gd name="connsiteY0" fmla="*/ 44324 h 44324"/>
                <a:gd name="connsiteX1" fmla="*/ 16364 w 16364"/>
                <a:gd name="connsiteY1" fmla="*/ 0 h 44324"/>
                <a:gd name="connsiteX0" fmla="*/ 0 w 17145"/>
                <a:gd name="connsiteY0" fmla="*/ 44513 h 44513"/>
                <a:gd name="connsiteX1" fmla="*/ 17145 w 17145"/>
                <a:gd name="connsiteY1" fmla="*/ 0 h 44513"/>
                <a:gd name="connsiteX0" fmla="*/ 0 w 17145"/>
                <a:gd name="connsiteY0" fmla="*/ 44513 h 44513"/>
                <a:gd name="connsiteX1" fmla="*/ 17145 w 17145"/>
                <a:gd name="connsiteY1" fmla="*/ 0 h 44513"/>
                <a:gd name="connsiteX0" fmla="*/ 0 w 19315"/>
                <a:gd name="connsiteY0" fmla="*/ 45296 h 45296"/>
                <a:gd name="connsiteX1" fmla="*/ 19315 w 19315"/>
                <a:gd name="connsiteY1" fmla="*/ 0 h 45296"/>
                <a:gd name="connsiteX0" fmla="*/ 0 w 19315"/>
                <a:gd name="connsiteY0" fmla="*/ 45296 h 45296"/>
                <a:gd name="connsiteX1" fmla="*/ 19315 w 19315"/>
                <a:gd name="connsiteY1" fmla="*/ 0 h 45296"/>
              </a:gdLst>
              <a:ahLst/>
              <a:cxnLst>
                <a:cxn ang="0">
                  <a:pos x="connsiteX0" y="connsiteY0"/>
                </a:cxn>
                <a:cxn ang="0">
                  <a:pos x="connsiteX1" y="connsiteY1"/>
                </a:cxn>
              </a:cxnLst>
              <a:rect l="l" t="t" r="r" b="b"/>
              <a:pathLst>
                <a:path w="19315" h="45296" extrusionOk="0">
                  <a:moveTo>
                    <a:pt x="0" y="45296"/>
                  </a:moveTo>
                  <a:cubicBezTo>
                    <a:pt x="6195" y="25639"/>
                    <a:pt x="14343" y="599"/>
                    <a:pt x="19315" y="0"/>
                  </a:cubicBezTo>
                </a:path>
              </a:pathLst>
            </a:custGeom>
            <a:noFill/>
            <a:ln w="25400" cap="flat">
              <a:solidFill>
                <a:srgbClr val="FD6041"/>
              </a:solidFill>
              <a:prstDash val="solid"/>
              <a:bevel/>
              <a:tailEnd type="triangle" w="med" len="med"/>
            </a:ln>
            <a:effectLst>
              <a:outerShdw blurRad="38100" dist="20000" dir="5400000" rotWithShape="0">
                <a:srgbClr val="000000">
                  <a:alpha val="38000"/>
                </a:srgbClr>
              </a:outerShdw>
            </a:effectLst>
          </p:spPr>
          <p:txBody>
            <a:bodyPr/>
            <a:lstStyle/>
            <a:p>
              <a:pPr lvl="0"/>
              <a:endParaRPr/>
            </a:p>
          </p:txBody>
        </p:sp>
        <p:sp>
          <p:nvSpPr>
            <p:cNvPr id="88" name="Shape 400"/>
            <p:cNvSpPr/>
            <p:nvPr/>
          </p:nvSpPr>
          <p:spPr>
            <a:xfrm flipV="1">
              <a:off x="5995283" y="5898671"/>
              <a:ext cx="1184015" cy="208504"/>
            </a:xfrm>
            <a:custGeom>
              <a:avLst/>
              <a:gdLst>
                <a:gd name="connsiteX0" fmla="*/ 0 w 18707"/>
                <a:gd name="connsiteY0" fmla="*/ 38727 h 38727"/>
                <a:gd name="connsiteX1" fmla="*/ 18707 w 18707"/>
                <a:gd name="connsiteY1" fmla="*/ 4374 h 38727"/>
                <a:gd name="connsiteX0" fmla="*/ 0 w 18707"/>
                <a:gd name="connsiteY0" fmla="*/ 34353 h 34353"/>
                <a:gd name="connsiteX1" fmla="*/ 18707 w 18707"/>
                <a:gd name="connsiteY1" fmla="*/ 0 h 34353"/>
                <a:gd name="connsiteX0" fmla="*/ 0 w 18707"/>
                <a:gd name="connsiteY0" fmla="*/ 33091 h 33091"/>
                <a:gd name="connsiteX1" fmla="*/ 18707 w 18707"/>
                <a:gd name="connsiteY1" fmla="*/ 0 h 33091"/>
                <a:gd name="connsiteX0" fmla="*/ 0 w 18360"/>
                <a:gd name="connsiteY0" fmla="*/ 31829 h 31829"/>
                <a:gd name="connsiteX1" fmla="*/ 18360 w 18360"/>
                <a:gd name="connsiteY1" fmla="*/ 0 h 31829"/>
                <a:gd name="connsiteX0" fmla="*/ 0 w 17839"/>
                <a:gd name="connsiteY0" fmla="*/ 38834 h 38834"/>
                <a:gd name="connsiteX1" fmla="*/ 17839 w 17839"/>
                <a:gd name="connsiteY1" fmla="*/ 0 h 38834"/>
                <a:gd name="connsiteX0" fmla="*/ 0 w 17839"/>
                <a:gd name="connsiteY0" fmla="*/ 38834 h 38834"/>
                <a:gd name="connsiteX1" fmla="*/ 17839 w 17839"/>
                <a:gd name="connsiteY1" fmla="*/ 0 h 38834"/>
                <a:gd name="connsiteX0" fmla="*/ 0 w 16364"/>
                <a:gd name="connsiteY0" fmla="*/ 44324 h 44324"/>
                <a:gd name="connsiteX1" fmla="*/ 16364 w 16364"/>
                <a:gd name="connsiteY1" fmla="*/ 0 h 44324"/>
                <a:gd name="connsiteX0" fmla="*/ 0 w 17145"/>
                <a:gd name="connsiteY0" fmla="*/ 44513 h 44513"/>
                <a:gd name="connsiteX1" fmla="*/ 17145 w 17145"/>
                <a:gd name="connsiteY1" fmla="*/ 0 h 44513"/>
                <a:gd name="connsiteX0" fmla="*/ 0 w 17145"/>
                <a:gd name="connsiteY0" fmla="*/ 44513 h 44513"/>
                <a:gd name="connsiteX1" fmla="*/ 17145 w 17145"/>
                <a:gd name="connsiteY1" fmla="*/ 0 h 44513"/>
                <a:gd name="connsiteX0" fmla="*/ 0 w 19315"/>
                <a:gd name="connsiteY0" fmla="*/ 45296 h 45296"/>
                <a:gd name="connsiteX1" fmla="*/ 19315 w 19315"/>
                <a:gd name="connsiteY1" fmla="*/ 0 h 45296"/>
                <a:gd name="connsiteX0" fmla="*/ 0 w 19315"/>
                <a:gd name="connsiteY0" fmla="*/ 45296 h 45296"/>
                <a:gd name="connsiteX1" fmla="*/ 19315 w 19315"/>
                <a:gd name="connsiteY1" fmla="*/ 0 h 45296"/>
              </a:gdLst>
              <a:ahLst/>
              <a:cxnLst>
                <a:cxn ang="0">
                  <a:pos x="connsiteX0" y="connsiteY0"/>
                </a:cxn>
                <a:cxn ang="0">
                  <a:pos x="connsiteX1" y="connsiteY1"/>
                </a:cxn>
              </a:cxnLst>
              <a:rect l="l" t="t" r="r" b="b"/>
              <a:pathLst>
                <a:path w="19315" h="45296" extrusionOk="0">
                  <a:moveTo>
                    <a:pt x="0" y="45296"/>
                  </a:moveTo>
                  <a:cubicBezTo>
                    <a:pt x="6195" y="25639"/>
                    <a:pt x="14343" y="599"/>
                    <a:pt x="19315" y="0"/>
                  </a:cubicBezTo>
                </a:path>
              </a:pathLst>
            </a:custGeom>
            <a:noFill/>
            <a:ln w="25400" cap="flat">
              <a:solidFill>
                <a:srgbClr val="FD6041"/>
              </a:solidFill>
              <a:prstDash val="solid"/>
              <a:bevel/>
              <a:tailEnd type="triangle" w="med" len="med"/>
            </a:ln>
            <a:effectLst>
              <a:outerShdw blurRad="38100" dist="20000" dir="5400000" rotWithShape="0">
                <a:srgbClr val="000000">
                  <a:alpha val="38000"/>
                </a:srgbClr>
              </a:outerShdw>
            </a:effectLst>
          </p:spPr>
          <p:txBody>
            <a:bodyPr/>
            <a:lstStyle/>
            <a:p>
              <a:pPr lvl="0"/>
              <a:endParaRPr/>
            </a:p>
          </p:txBody>
        </p:sp>
        <p:sp>
          <p:nvSpPr>
            <p:cNvPr id="399" name="Shape 399"/>
            <p:cNvSpPr/>
            <p:nvPr/>
          </p:nvSpPr>
          <p:spPr>
            <a:xfrm>
              <a:off x="2894823" y="5423615"/>
              <a:ext cx="2757297" cy="265387"/>
            </a:xfrm>
            <a:custGeom>
              <a:avLst/>
              <a:gdLst>
                <a:gd name="connsiteX0" fmla="*/ 0 w 21600"/>
                <a:gd name="connsiteY0" fmla="*/ 0 h 15250"/>
                <a:gd name="connsiteX1" fmla="*/ 21600 w 21600"/>
                <a:gd name="connsiteY1" fmla="*/ 15250 h 15250"/>
                <a:gd name="connsiteX0" fmla="*/ 0 w 21129"/>
                <a:gd name="connsiteY0" fmla="*/ 0 h 11385"/>
                <a:gd name="connsiteX1" fmla="*/ 21129 w 21129"/>
                <a:gd name="connsiteY1" fmla="*/ 11385 h 11385"/>
                <a:gd name="connsiteX0" fmla="*/ 0 w 21129"/>
                <a:gd name="connsiteY0" fmla="*/ 0 h 11385"/>
                <a:gd name="connsiteX1" fmla="*/ 21129 w 21129"/>
                <a:gd name="connsiteY1" fmla="*/ 11385 h 11385"/>
                <a:gd name="connsiteX0" fmla="*/ 0 w 21129"/>
                <a:gd name="connsiteY0" fmla="*/ 0 h 11385"/>
                <a:gd name="connsiteX1" fmla="*/ 21129 w 21129"/>
                <a:gd name="connsiteY1" fmla="*/ 11385 h 11385"/>
                <a:gd name="connsiteX0" fmla="*/ 0 w 21129"/>
                <a:gd name="connsiteY0" fmla="*/ 0 h 10377"/>
                <a:gd name="connsiteX1" fmla="*/ 21129 w 21129"/>
                <a:gd name="connsiteY1" fmla="*/ 10377 h 10377"/>
                <a:gd name="connsiteX0" fmla="*/ 0 w 20611"/>
                <a:gd name="connsiteY0" fmla="*/ 0 h 9995"/>
                <a:gd name="connsiteX1" fmla="*/ 20611 w 20611"/>
                <a:gd name="connsiteY1" fmla="*/ 9995 h 9995"/>
                <a:gd name="connsiteX0" fmla="*/ 0 w 10000"/>
                <a:gd name="connsiteY0" fmla="*/ 906 h 10906"/>
                <a:gd name="connsiteX1" fmla="*/ 10000 w 10000"/>
                <a:gd name="connsiteY1" fmla="*/ 10906 h 10906"/>
                <a:gd name="connsiteX0" fmla="*/ 0 w 10108"/>
                <a:gd name="connsiteY0" fmla="*/ 3290 h 8326"/>
                <a:gd name="connsiteX1" fmla="*/ 10108 w 10108"/>
                <a:gd name="connsiteY1" fmla="*/ 8326 h 8326"/>
                <a:gd name="connsiteX0" fmla="*/ 0 w 10000"/>
                <a:gd name="connsiteY0" fmla="*/ 881 h 6930"/>
                <a:gd name="connsiteX1" fmla="*/ 10000 w 10000"/>
                <a:gd name="connsiteY1" fmla="*/ 6930 h 6930"/>
                <a:gd name="connsiteX0" fmla="*/ 0 w 10178"/>
                <a:gd name="connsiteY0" fmla="*/ 917 h 10639"/>
                <a:gd name="connsiteX1" fmla="*/ 10178 w 10178"/>
                <a:gd name="connsiteY1" fmla="*/ 10639 h 10639"/>
              </a:gdLst>
              <a:ahLst/>
              <a:cxnLst>
                <a:cxn ang="0">
                  <a:pos x="connsiteX0" y="connsiteY0"/>
                </a:cxn>
                <a:cxn ang="0">
                  <a:pos x="connsiteX1" y="connsiteY1"/>
                </a:cxn>
              </a:cxnLst>
              <a:rect l="l" t="t" r="r" b="b"/>
              <a:pathLst>
                <a:path w="10178" h="10639" extrusionOk="0">
                  <a:moveTo>
                    <a:pt x="0" y="917"/>
                  </a:moveTo>
                  <a:cubicBezTo>
                    <a:pt x="5037" y="316"/>
                    <a:pt x="6048" y="-3505"/>
                    <a:pt x="10178" y="10639"/>
                  </a:cubicBezTo>
                </a:path>
              </a:pathLst>
            </a:custGeom>
            <a:noFill/>
            <a:ln w="25400" cap="flat">
              <a:solidFill>
                <a:srgbClr val="FD6041"/>
              </a:solidFill>
              <a:prstDash val="solid"/>
              <a:bevel/>
              <a:tailEnd type="triangle" w="med" len="med"/>
            </a:ln>
            <a:effectLst>
              <a:outerShdw blurRad="38100" dist="20000" dir="5400000" rotWithShape="0">
                <a:srgbClr val="000000">
                  <a:alpha val="38000"/>
                </a:srgbClr>
              </a:outerShdw>
            </a:effectLst>
          </p:spPr>
          <p:txBody>
            <a:bodyPr/>
            <a:lstStyle/>
            <a:p>
              <a:pPr lvl="0"/>
              <a:endParaRPr/>
            </a:p>
          </p:txBody>
        </p:sp>
      </p:grpSp>
      <p:grpSp>
        <p:nvGrpSpPr>
          <p:cNvPr id="27" name="Gruppieren 26"/>
          <p:cNvGrpSpPr/>
          <p:nvPr/>
        </p:nvGrpSpPr>
        <p:grpSpPr>
          <a:xfrm>
            <a:off x="4378748" y="1767837"/>
            <a:ext cx="2874098" cy="3244448"/>
            <a:chOff x="4378748" y="1767837"/>
            <a:chExt cx="2874098" cy="3244448"/>
          </a:xfrm>
        </p:grpSpPr>
        <p:sp>
          <p:nvSpPr>
            <p:cNvPr id="402" name="Shape 402"/>
            <p:cNvSpPr/>
            <p:nvPr/>
          </p:nvSpPr>
          <p:spPr>
            <a:xfrm>
              <a:off x="5773011" y="2708920"/>
              <a:ext cx="1418903" cy="2105360"/>
            </a:xfrm>
            <a:custGeom>
              <a:avLst/>
              <a:gdLst>
                <a:gd name="connsiteX0" fmla="*/ 0 w 17897"/>
                <a:gd name="connsiteY0" fmla="*/ 16172 h 16172"/>
                <a:gd name="connsiteX1" fmla="*/ 17897 w 17897"/>
                <a:gd name="connsiteY1" fmla="*/ 2190 h 16172"/>
                <a:gd name="connsiteX0" fmla="*/ 0 w 17897"/>
                <a:gd name="connsiteY0" fmla="*/ 13982 h 13982"/>
                <a:gd name="connsiteX1" fmla="*/ 17897 w 17897"/>
                <a:gd name="connsiteY1" fmla="*/ 0 h 13982"/>
                <a:gd name="connsiteX0" fmla="*/ 0 w 17897"/>
                <a:gd name="connsiteY0" fmla="*/ 13982 h 13982"/>
                <a:gd name="connsiteX1" fmla="*/ 17897 w 17897"/>
                <a:gd name="connsiteY1" fmla="*/ 0 h 13982"/>
                <a:gd name="connsiteX0" fmla="*/ 0 w 16508"/>
                <a:gd name="connsiteY0" fmla="*/ 15197 h 15197"/>
                <a:gd name="connsiteX1" fmla="*/ 16508 w 16508"/>
                <a:gd name="connsiteY1" fmla="*/ 0 h 15197"/>
                <a:gd name="connsiteX0" fmla="*/ 0 w 16508"/>
                <a:gd name="connsiteY0" fmla="*/ 15197 h 15197"/>
                <a:gd name="connsiteX1" fmla="*/ 16508 w 16508"/>
                <a:gd name="connsiteY1" fmla="*/ 0 h 15197"/>
                <a:gd name="connsiteX0" fmla="*/ 0 w 15814"/>
                <a:gd name="connsiteY0" fmla="*/ 14503 h 14503"/>
                <a:gd name="connsiteX1" fmla="*/ 15814 w 15814"/>
                <a:gd name="connsiteY1" fmla="*/ 0 h 14503"/>
                <a:gd name="connsiteX0" fmla="*/ 0 w 16161"/>
                <a:gd name="connsiteY0" fmla="*/ 14156 h 14156"/>
                <a:gd name="connsiteX1" fmla="*/ 16161 w 16161"/>
                <a:gd name="connsiteY1" fmla="*/ 0 h 14156"/>
              </a:gdLst>
              <a:ahLst/>
              <a:cxnLst>
                <a:cxn ang="0">
                  <a:pos x="connsiteX0" y="connsiteY0"/>
                </a:cxn>
                <a:cxn ang="0">
                  <a:pos x="connsiteX1" y="connsiteY1"/>
                </a:cxn>
              </a:cxnLst>
              <a:rect l="l" t="t" r="r" b="b"/>
              <a:pathLst>
                <a:path w="16161" h="14156" extrusionOk="0">
                  <a:moveTo>
                    <a:pt x="0" y="14156"/>
                  </a:moveTo>
                  <a:cubicBezTo>
                    <a:pt x="15509" y="22"/>
                    <a:pt x="11715" y="539"/>
                    <a:pt x="16161" y="0"/>
                  </a:cubicBezTo>
                </a:path>
              </a:pathLst>
            </a:custGeom>
            <a:noFill/>
            <a:ln w="25400" cap="flat">
              <a:solidFill>
                <a:srgbClr val="FD6041"/>
              </a:solidFill>
              <a:prstDash val="solid"/>
              <a:bevel/>
              <a:tailEnd type="triangle" w="med" len="med"/>
            </a:ln>
            <a:effectLst>
              <a:outerShdw blurRad="38100" dist="20000" dir="5400000" rotWithShape="0">
                <a:srgbClr val="000000">
                  <a:alpha val="38000"/>
                </a:srgbClr>
              </a:outerShdw>
            </a:effectLst>
          </p:spPr>
          <p:txBody>
            <a:bodyPr/>
            <a:lstStyle/>
            <a:p>
              <a:pPr lvl="0"/>
              <a:endParaRPr/>
            </a:p>
          </p:txBody>
        </p:sp>
        <p:sp>
          <p:nvSpPr>
            <p:cNvPr id="403" name="Shape 403"/>
            <p:cNvSpPr/>
            <p:nvPr/>
          </p:nvSpPr>
          <p:spPr>
            <a:xfrm flipV="1">
              <a:off x="4378748" y="4954728"/>
              <a:ext cx="1129355" cy="57557"/>
            </a:xfrm>
            <a:custGeom>
              <a:avLst/>
              <a:gdLst>
                <a:gd name="connsiteX0" fmla="*/ 0 w 21476"/>
                <a:gd name="connsiteY0" fmla="*/ 19762 h 19762"/>
                <a:gd name="connsiteX1" fmla="*/ 21476 w 21476"/>
                <a:gd name="connsiteY1" fmla="*/ 1709 h 19762"/>
                <a:gd name="connsiteX0" fmla="*/ 0 w 19292"/>
                <a:gd name="connsiteY0" fmla="*/ 19385 h 19385"/>
                <a:gd name="connsiteX1" fmla="*/ 19292 w 19292"/>
                <a:gd name="connsiteY1" fmla="*/ 1765 h 19385"/>
                <a:gd name="connsiteX0" fmla="*/ 0 w 19292"/>
                <a:gd name="connsiteY0" fmla="*/ 17620 h 17620"/>
                <a:gd name="connsiteX1" fmla="*/ 19292 w 19292"/>
                <a:gd name="connsiteY1" fmla="*/ 0 h 17620"/>
                <a:gd name="connsiteX0" fmla="*/ 0 w 19292"/>
                <a:gd name="connsiteY0" fmla="*/ 17620 h 17620"/>
                <a:gd name="connsiteX1" fmla="*/ 19292 w 19292"/>
                <a:gd name="connsiteY1" fmla="*/ 0 h 17620"/>
                <a:gd name="connsiteX0" fmla="*/ 0 w 19292"/>
                <a:gd name="connsiteY0" fmla="*/ 17620 h 17620"/>
                <a:gd name="connsiteX1" fmla="*/ 19292 w 19292"/>
                <a:gd name="connsiteY1" fmla="*/ 0 h 17620"/>
                <a:gd name="connsiteX0" fmla="*/ 0 w 19292"/>
                <a:gd name="connsiteY0" fmla="*/ 17620 h 17620"/>
                <a:gd name="connsiteX1" fmla="*/ 19292 w 19292"/>
                <a:gd name="connsiteY1" fmla="*/ 0 h 17620"/>
                <a:gd name="connsiteX0" fmla="*/ 0 w 19292"/>
                <a:gd name="connsiteY0" fmla="*/ 17620 h 17620"/>
                <a:gd name="connsiteX1" fmla="*/ 19292 w 19292"/>
                <a:gd name="connsiteY1" fmla="*/ 0 h 17620"/>
              </a:gdLst>
              <a:ahLst/>
              <a:cxnLst>
                <a:cxn ang="0">
                  <a:pos x="connsiteX0" y="connsiteY0"/>
                </a:cxn>
                <a:cxn ang="0">
                  <a:pos x="connsiteX1" y="connsiteY1"/>
                </a:cxn>
              </a:cxnLst>
              <a:rect l="l" t="t" r="r" b="b"/>
              <a:pathLst>
                <a:path w="19292" h="17620" extrusionOk="0">
                  <a:moveTo>
                    <a:pt x="0" y="17620"/>
                  </a:moveTo>
                  <a:cubicBezTo>
                    <a:pt x="14335" y="5575"/>
                    <a:pt x="8307" y="9665"/>
                    <a:pt x="19292" y="0"/>
                  </a:cubicBezTo>
                </a:path>
              </a:pathLst>
            </a:custGeom>
            <a:noFill/>
            <a:ln w="25400" cap="flat">
              <a:solidFill>
                <a:srgbClr val="FD6041"/>
              </a:solidFill>
              <a:prstDash val="solid"/>
              <a:bevel/>
              <a:tailEnd type="triangle" w="med" len="med"/>
            </a:ln>
            <a:effectLst>
              <a:outerShdw blurRad="38100" dist="20000" dir="5400000" rotWithShape="0">
                <a:srgbClr val="000000">
                  <a:alpha val="38000"/>
                </a:srgbClr>
              </a:outerShdw>
            </a:effectLst>
          </p:spPr>
          <p:txBody>
            <a:bodyPr/>
            <a:lstStyle/>
            <a:p>
              <a:pPr lvl="0"/>
              <a:endParaRPr/>
            </a:p>
          </p:txBody>
        </p:sp>
        <p:sp>
          <p:nvSpPr>
            <p:cNvPr id="401" name="Shape 401"/>
            <p:cNvSpPr/>
            <p:nvPr/>
          </p:nvSpPr>
          <p:spPr>
            <a:xfrm>
              <a:off x="5742545" y="1767837"/>
              <a:ext cx="1510301" cy="3076933"/>
            </a:xfrm>
            <a:custGeom>
              <a:avLst/>
              <a:gdLst>
                <a:gd name="connsiteX0" fmla="*/ 0 w 21600"/>
                <a:gd name="connsiteY0" fmla="*/ 21600 h 21600"/>
                <a:gd name="connsiteX1" fmla="*/ 21600 w 21600"/>
                <a:gd name="connsiteY1" fmla="*/ 0 h 21600"/>
                <a:gd name="connsiteX0" fmla="*/ 0 w 21600"/>
                <a:gd name="connsiteY0" fmla="*/ 20976 h 20976"/>
                <a:gd name="connsiteX1" fmla="*/ 21600 w 21600"/>
                <a:gd name="connsiteY1" fmla="*/ 0 h 20976"/>
                <a:gd name="connsiteX0" fmla="*/ 0 w 18591"/>
                <a:gd name="connsiteY0" fmla="*/ 20282 h 20282"/>
                <a:gd name="connsiteX1" fmla="*/ 18591 w 18591"/>
                <a:gd name="connsiteY1" fmla="*/ 0 h 20282"/>
                <a:gd name="connsiteX0" fmla="*/ 0 w 18591"/>
                <a:gd name="connsiteY0" fmla="*/ 20282 h 20282"/>
                <a:gd name="connsiteX1" fmla="*/ 18591 w 18591"/>
                <a:gd name="connsiteY1" fmla="*/ 0 h 20282"/>
                <a:gd name="connsiteX0" fmla="*/ 0 w 17202"/>
                <a:gd name="connsiteY0" fmla="*/ 21010 h 21010"/>
                <a:gd name="connsiteX1" fmla="*/ 17202 w 17202"/>
                <a:gd name="connsiteY1" fmla="*/ 0 h 21010"/>
              </a:gdLst>
              <a:ahLst/>
              <a:cxnLst>
                <a:cxn ang="0">
                  <a:pos x="connsiteX0" y="connsiteY0"/>
                </a:cxn>
                <a:cxn ang="0">
                  <a:pos x="connsiteX1" y="connsiteY1"/>
                </a:cxn>
              </a:cxnLst>
              <a:rect l="l" t="t" r="r" b="b"/>
              <a:pathLst>
                <a:path w="17202" h="21010" extrusionOk="0">
                  <a:moveTo>
                    <a:pt x="0" y="21010"/>
                  </a:moveTo>
                  <a:cubicBezTo>
                    <a:pt x="7801" y="11044"/>
                    <a:pt x="6090" y="5891"/>
                    <a:pt x="17202" y="0"/>
                  </a:cubicBezTo>
                </a:path>
              </a:pathLst>
            </a:custGeom>
            <a:noFill/>
            <a:ln w="25400" cap="flat">
              <a:solidFill>
                <a:srgbClr val="FD6041"/>
              </a:solidFill>
              <a:prstDash val="solid"/>
              <a:bevel/>
              <a:tailEnd type="triangle" w="med" len="med"/>
            </a:ln>
            <a:effectLst>
              <a:outerShdw blurRad="38100" dist="20000" dir="5400000" rotWithShape="0">
                <a:srgbClr val="000000">
                  <a:alpha val="38000"/>
                </a:srgbClr>
              </a:outerShdw>
            </a:effectLst>
          </p:spPr>
          <p:txBody>
            <a:bodyPr/>
            <a:lstStyle/>
            <a:p>
              <a:pPr lvl="0"/>
              <a:endParaRPr/>
            </a:p>
          </p:txBody>
        </p:sp>
      </p:grpSp>
      <p:sp>
        <p:nvSpPr>
          <p:cNvPr id="398" name="Shape 398"/>
          <p:cNvSpPr/>
          <p:nvPr/>
        </p:nvSpPr>
        <p:spPr>
          <a:xfrm>
            <a:off x="4353061" y="2009217"/>
            <a:ext cx="1515083" cy="1851831"/>
          </a:xfrm>
          <a:custGeom>
            <a:avLst/>
            <a:gdLst>
              <a:gd name="connsiteX0" fmla="*/ 0 w 21585"/>
              <a:gd name="connsiteY0" fmla="*/ 16793 h 18177"/>
              <a:gd name="connsiteX1" fmla="*/ 20639 w 21585"/>
              <a:gd name="connsiteY1" fmla="*/ 0 h 18177"/>
              <a:gd name="connsiteX0" fmla="*/ 0 w 20639"/>
              <a:gd name="connsiteY0" fmla="*/ 16793 h 17985"/>
              <a:gd name="connsiteX1" fmla="*/ 20639 w 20639"/>
              <a:gd name="connsiteY1" fmla="*/ 0 h 17985"/>
              <a:gd name="connsiteX0" fmla="*/ 0 w 20639"/>
              <a:gd name="connsiteY0" fmla="*/ 16793 h 16793"/>
              <a:gd name="connsiteX1" fmla="*/ 20639 w 20639"/>
              <a:gd name="connsiteY1" fmla="*/ 0 h 16793"/>
              <a:gd name="connsiteX0" fmla="*/ 0 w 20639"/>
              <a:gd name="connsiteY0" fmla="*/ 16793 h 16793"/>
              <a:gd name="connsiteX1" fmla="*/ 16243 w 20639"/>
              <a:gd name="connsiteY1" fmla="*/ 15998 h 16793"/>
              <a:gd name="connsiteX2" fmla="*/ 20639 w 20639"/>
              <a:gd name="connsiteY2" fmla="*/ 0 h 16793"/>
              <a:gd name="connsiteX0" fmla="*/ 0 w 20639"/>
              <a:gd name="connsiteY0" fmla="*/ 16793 h 16793"/>
              <a:gd name="connsiteX1" fmla="*/ 16243 w 20639"/>
              <a:gd name="connsiteY1" fmla="*/ 15998 h 16793"/>
              <a:gd name="connsiteX2" fmla="*/ 20639 w 20639"/>
              <a:gd name="connsiteY2" fmla="*/ 0 h 16793"/>
              <a:gd name="connsiteX0" fmla="*/ 0 w 20639"/>
              <a:gd name="connsiteY0" fmla="*/ 16793 h 16793"/>
              <a:gd name="connsiteX1" fmla="*/ 16243 w 20639"/>
              <a:gd name="connsiteY1" fmla="*/ 15998 h 16793"/>
              <a:gd name="connsiteX2" fmla="*/ 20639 w 20639"/>
              <a:gd name="connsiteY2" fmla="*/ 0 h 16793"/>
              <a:gd name="connsiteX0" fmla="*/ 0 w 20639"/>
              <a:gd name="connsiteY0" fmla="*/ 16793 h 16793"/>
              <a:gd name="connsiteX1" fmla="*/ 16243 w 20639"/>
              <a:gd name="connsiteY1" fmla="*/ 15998 h 16793"/>
              <a:gd name="connsiteX2" fmla="*/ 20639 w 20639"/>
              <a:gd name="connsiteY2" fmla="*/ 0 h 16793"/>
            </a:gdLst>
            <a:ahLst/>
            <a:cxnLst>
              <a:cxn ang="0">
                <a:pos x="connsiteX0" y="connsiteY0"/>
              </a:cxn>
              <a:cxn ang="0">
                <a:pos x="connsiteX1" y="connsiteY1"/>
              </a:cxn>
              <a:cxn ang="0">
                <a:pos x="connsiteX2" y="connsiteY2"/>
              </a:cxn>
            </a:cxnLst>
            <a:rect l="l" t="t" r="r" b="b"/>
            <a:pathLst>
              <a:path w="20639" h="16793" extrusionOk="0">
                <a:moveTo>
                  <a:pt x="0" y="16793"/>
                </a:moveTo>
                <a:cubicBezTo>
                  <a:pt x="2110" y="15879"/>
                  <a:pt x="13605" y="16546"/>
                  <a:pt x="16243" y="15998"/>
                </a:cubicBezTo>
                <a:cubicBezTo>
                  <a:pt x="19986" y="15129"/>
                  <a:pt x="18204" y="14820"/>
                  <a:pt x="20639" y="0"/>
                </a:cubicBezTo>
              </a:path>
            </a:pathLst>
          </a:custGeom>
          <a:ln w="25400">
            <a:solidFill>
              <a:srgbClr val="FD6041"/>
            </a:solidFill>
            <a:tailEnd type="triangle"/>
          </a:ln>
          <a:effectLst>
            <a:outerShdw blurRad="38100" dist="20000" dir="5400000" rotWithShape="0">
              <a:srgbClr val="000000">
                <a:alpha val="38000"/>
              </a:srgbClr>
            </a:outerShdw>
          </a:effectLst>
        </p:spPr>
        <p:txBody>
          <a:bodyPr/>
          <a:lstStyle/>
          <a:p>
            <a:pPr lvl="0"/>
            <a:endParaRPr/>
          </a:p>
        </p:txBody>
      </p:sp>
      <p:pic>
        <p:nvPicPr>
          <p:cNvPr id="94" name="Picture 1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572001" y="180000"/>
            <a:ext cx="4345197" cy="674778"/>
          </a:xfrm>
          <a:prstGeom prst="rect">
            <a:avLst/>
          </a:prstGeom>
        </p:spPr>
      </p:pic>
    </p:spTree>
    <p:extLst>
      <p:ext uri="{BB962C8B-B14F-4D97-AF65-F5344CB8AC3E}">
        <p14:creationId xmlns:p14="http://schemas.microsoft.com/office/powerpoint/2010/main" val="1772885706"/>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4"/>
                                        </p:tgtEl>
                                        <p:attrNameLst>
                                          <p:attrName>style.visibility</p:attrName>
                                        </p:attrNameLst>
                                      </p:cBhvr>
                                      <p:to>
                                        <p:strVal val="visible"/>
                                      </p:to>
                                    </p:set>
                                    <p:animEffect transition="in" filter="fade">
                                      <p:cBhvr>
                                        <p:cTn id="12" dur="500"/>
                                        <p:tgtEl>
                                          <p:spTgt spid="344"/>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356"/>
                                        </p:tgtEl>
                                        <p:attrNameLst>
                                          <p:attrName>style.visibility</p:attrName>
                                        </p:attrNameLst>
                                      </p:cBhvr>
                                      <p:to>
                                        <p:strVal val="visible"/>
                                      </p:to>
                                    </p:set>
                                    <p:anim calcmode="lin" valueType="num">
                                      <p:cBhvr>
                                        <p:cTn id="33" dur="500" fill="hold"/>
                                        <p:tgtEl>
                                          <p:spTgt spid="356"/>
                                        </p:tgtEl>
                                        <p:attrNameLst>
                                          <p:attrName>ppt_w</p:attrName>
                                        </p:attrNameLst>
                                      </p:cBhvr>
                                      <p:tavLst>
                                        <p:tav tm="0">
                                          <p:val>
                                            <p:fltVal val="0"/>
                                          </p:val>
                                        </p:tav>
                                        <p:tav tm="100000">
                                          <p:val>
                                            <p:strVal val="#ppt_w"/>
                                          </p:val>
                                        </p:tav>
                                      </p:tavLst>
                                    </p:anim>
                                    <p:anim calcmode="lin" valueType="num">
                                      <p:cBhvr>
                                        <p:cTn id="34" dur="500" fill="hold"/>
                                        <p:tgtEl>
                                          <p:spTgt spid="356"/>
                                        </p:tgtEl>
                                        <p:attrNameLst>
                                          <p:attrName>ppt_h</p:attrName>
                                        </p:attrNameLst>
                                      </p:cBhvr>
                                      <p:tavLst>
                                        <p:tav tm="0">
                                          <p:val>
                                            <p:fltVal val="0"/>
                                          </p:val>
                                        </p:tav>
                                        <p:tav tm="100000">
                                          <p:val>
                                            <p:strVal val="#ppt_h"/>
                                          </p:val>
                                        </p:tav>
                                      </p:tavLst>
                                    </p:anim>
                                    <p:animEffect transition="in" filter="fade">
                                      <p:cBhvr>
                                        <p:cTn id="35" dur="500"/>
                                        <p:tgtEl>
                                          <p:spTgt spid="35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98"/>
                                        </p:tgtEl>
                                        <p:attrNameLst>
                                          <p:attrName>style.visibility</p:attrName>
                                        </p:attrNameLst>
                                      </p:cBhvr>
                                      <p:to>
                                        <p:strVal val="visible"/>
                                      </p:to>
                                    </p:set>
                                    <p:animEffect transition="in" filter="fade">
                                      <p:cBhvr>
                                        <p:cTn id="40" dur="500"/>
                                        <p:tgtEl>
                                          <p:spTgt spid="398"/>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animBg="1"/>
      <p:bldP spid="3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4624"/>
            <a:ext cx="7560840" cy="868362"/>
          </a:xfrm>
        </p:spPr>
        <p:txBody>
          <a:bodyPr>
            <a:normAutofit/>
          </a:bodyPr>
          <a:lstStyle/>
          <a:p>
            <a:r>
              <a:rPr lang="en-US" sz="2400" dirty="0" smtClean="0"/>
              <a:t>Roadmap Data Access and Re-Use Service Area</a:t>
            </a:r>
            <a:endParaRPr lang="en-US" sz="2400" dirty="0"/>
          </a:p>
        </p:txBody>
      </p:sp>
      <p:grpSp>
        <p:nvGrpSpPr>
          <p:cNvPr id="14" name="Group 13"/>
          <p:cNvGrpSpPr/>
          <p:nvPr/>
        </p:nvGrpSpPr>
        <p:grpSpPr>
          <a:xfrm>
            <a:off x="2411760" y="908720"/>
            <a:ext cx="2016256" cy="792088"/>
            <a:chOff x="2195736" y="1052736"/>
            <a:chExt cx="2304256" cy="792088"/>
          </a:xfrm>
        </p:grpSpPr>
        <p:sp>
          <p:nvSpPr>
            <p:cNvPr id="4" name="Chevron 3"/>
            <p:cNvSpPr/>
            <p:nvPr/>
          </p:nvSpPr>
          <p:spPr>
            <a:xfrm>
              <a:off x="2195736" y="1052736"/>
              <a:ext cx="2304256" cy="792088"/>
            </a:xfrm>
            <a:prstGeom prst="chevro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M12-M18</a:t>
              </a:r>
            </a:p>
            <a:p>
              <a:pPr algn="ctr"/>
              <a:endParaRPr lang="en-US" dirty="0" smtClean="0">
                <a:solidFill>
                  <a:srgbClr val="FFFFFF"/>
                </a:solidFill>
              </a:endParaRPr>
            </a:p>
          </p:txBody>
        </p:sp>
        <p:sp>
          <p:nvSpPr>
            <p:cNvPr id="7" name="TextBox 6"/>
            <p:cNvSpPr txBox="1"/>
            <p:nvPr/>
          </p:nvSpPr>
          <p:spPr>
            <a:xfrm>
              <a:off x="2360323" y="1567825"/>
              <a:ext cx="1749901" cy="276999"/>
            </a:xfrm>
            <a:prstGeom prst="rect">
              <a:avLst/>
            </a:prstGeom>
            <a:noFill/>
          </p:spPr>
          <p:txBody>
            <a:bodyPr wrap="none" rtlCol="0">
              <a:spAutoFit/>
            </a:bodyPr>
            <a:lstStyle/>
            <a:p>
              <a:r>
                <a:rPr lang="en-US" sz="1200" dirty="0" smtClean="0">
                  <a:solidFill>
                    <a:srgbClr val="FFFFFF"/>
                  </a:solidFill>
                </a:rPr>
                <a:t>Mar 2016 – Aug 2016</a:t>
              </a:r>
              <a:endParaRPr lang="en-US" sz="1200" dirty="0">
                <a:solidFill>
                  <a:srgbClr val="FFFFFF"/>
                </a:solidFill>
              </a:endParaRPr>
            </a:p>
          </p:txBody>
        </p:sp>
      </p:grpSp>
      <p:grpSp>
        <p:nvGrpSpPr>
          <p:cNvPr id="13" name="Group 12"/>
          <p:cNvGrpSpPr/>
          <p:nvPr/>
        </p:nvGrpSpPr>
        <p:grpSpPr>
          <a:xfrm>
            <a:off x="4643976" y="908720"/>
            <a:ext cx="2016256" cy="792088"/>
            <a:chOff x="4355976" y="1052736"/>
            <a:chExt cx="2304256" cy="792088"/>
          </a:xfrm>
        </p:grpSpPr>
        <p:sp>
          <p:nvSpPr>
            <p:cNvPr id="5" name="Chevron 4"/>
            <p:cNvSpPr/>
            <p:nvPr/>
          </p:nvSpPr>
          <p:spPr>
            <a:xfrm>
              <a:off x="4355976" y="1052736"/>
              <a:ext cx="2304256" cy="792088"/>
            </a:xfrm>
            <a:prstGeom prst="chevron">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M19-M24</a:t>
              </a:r>
            </a:p>
            <a:p>
              <a:pPr algn="ctr"/>
              <a:endParaRPr lang="en-US" dirty="0" smtClean="0">
                <a:solidFill>
                  <a:srgbClr val="FFFFFF"/>
                </a:solidFill>
              </a:endParaRPr>
            </a:p>
          </p:txBody>
        </p:sp>
        <p:sp>
          <p:nvSpPr>
            <p:cNvPr id="8" name="TextBox 7"/>
            <p:cNvSpPr txBox="1"/>
            <p:nvPr/>
          </p:nvSpPr>
          <p:spPr>
            <a:xfrm>
              <a:off x="4602893" y="1567825"/>
              <a:ext cx="1696043" cy="276999"/>
            </a:xfrm>
            <a:prstGeom prst="rect">
              <a:avLst/>
            </a:prstGeom>
            <a:noFill/>
          </p:spPr>
          <p:txBody>
            <a:bodyPr wrap="none" rtlCol="0">
              <a:spAutoFit/>
            </a:bodyPr>
            <a:lstStyle/>
            <a:p>
              <a:r>
                <a:rPr lang="en-US" sz="1200" dirty="0" smtClean="0">
                  <a:solidFill>
                    <a:srgbClr val="FFFFFF"/>
                  </a:solidFill>
                </a:rPr>
                <a:t>Sep 2016 – Feb 2017</a:t>
              </a:r>
              <a:endParaRPr lang="en-US" sz="1200" dirty="0">
                <a:solidFill>
                  <a:srgbClr val="FFFFFF"/>
                </a:solidFill>
              </a:endParaRPr>
            </a:p>
          </p:txBody>
        </p:sp>
      </p:grpSp>
      <p:grpSp>
        <p:nvGrpSpPr>
          <p:cNvPr id="12" name="Group 11"/>
          <p:cNvGrpSpPr/>
          <p:nvPr/>
        </p:nvGrpSpPr>
        <p:grpSpPr>
          <a:xfrm>
            <a:off x="6804248" y="908720"/>
            <a:ext cx="2016224" cy="792088"/>
            <a:chOff x="6732240" y="1268760"/>
            <a:chExt cx="2160240" cy="792088"/>
          </a:xfrm>
        </p:grpSpPr>
        <p:sp>
          <p:nvSpPr>
            <p:cNvPr id="6" name="Chevron 5"/>
            <p:cNvSpPr/>
            <p:nvPr/>
          </p:nvSpPr>
          <p:spPr>
            <a:xfrm>
              <a:off x="6732240" y="1268760"/>
              <a:ext cx="2160240" cy="792088"/>
            </a:xfrm>
            <a:prstGeom prst="chevron">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+M24</a:t>
              </a:r>
            </a:p>
            <a:p>
              <a:pPr algn="ctr"/>
              <a:endParaRPr lang="en-US" dirty="0">
                <a:solidFill>
                  <a:srgbClr val="FFFFFF"/>
                </a:solidFill>
              </a:endParaRPr>
            </a:p>
          </p:txBody>
        </p:sp>
        <p:sp>
          <p:nvSpPr>
            <p:cNvPr id="9" name="TextBox 8"/>
            <p:cNvSpPr txBox="1"/>
            <p:nvPr/>
          </p:nvSpPr>
          <p:spPr>
            <a:xfrm>
              <a:off x="6922532" y="1783849"/>
              <a:ext cx="1661342" cy="276999"/>
            </a:xfrm>
            <a:prstGeom prst="rect">
              <a:avLst/>
            </a:prstGeom>
            <a:noFill/>
          </p:spPr>
          <p:txBody>
            <a:bodyPr wrap="square" rtlCol="0">
              <a:spAutoFit/>
            </a:bodyPr>
            <a:lstStyle/>
            <a:p>
              <a:r>
                <a:rPr lang="en-US" sz="1200" dirty="0" smtClean="0">
                  <a:solidFill>
                    <a:srgbClr val="FFFFFF"/>
                  </a:solidFill>
                </a:rPr>
                <a:t>Mar 2017 – Feb 2018</a:t>
              </a:r>
              <a:endParaRPr lang="en-US" sz="1200" dirty="0">
                <a:solidFill>
                  <a:srgbClr val="FFFFFF"/>
                </a:solidFill>
              </a:endParaRPr>
            </a:p>
          </p:txBody>
        </p:sp>
      </p:grpSp>
      <p:graphicFrame>
        <p:nvGraphicFramePr>
          <p:cNvPr id="10" name="Table 9"/>
          <p:cNvGraphicFramePr>
            <a:graphicFrameLocks noGrp="1"/>
          </p:cNvGraphicFramePr>
          <p:nvPr>
            <p:extLst>
              <p:ext uri="{D42A27DB-BD31-4B8C-83A1-F6EECF244321}">
                <p14:modId xmlns:p14="http://schemas.microsoft.com/office/powerpoint/2010/main" val="3906625752"/>
              </p:ext>
            </p:extLst>
          </p:nvPr>
        </p:nvGraphicFramePr>
        <p:xfrm>
          <a:off x="251520" y="1872587"/>
          <a:ext cx="8568952" cy="3597188"/>
        </p:xfrm>
        <a:graphic>
          <a:graphicData uri="http://schemas.openxmlformats.org/drawingml/2006/table">
            <a:tbl>
              <a:tblPr firstRow="1" bandRow="1">
                <a:tableStyleId>{D113A9D2-9D6B-4929-AA2D-F23B5EE8CBE7}</a:tableStyleId>
              </a:tblPr>
              <a:tblGrid>
                <a:gridCol w="1800200"/>
                <a:gridCol w="2448272"/>
                <a:gridCol w="2232248"/>
                <a:gridCol w="2088232"/>
              </a:tblGrid>
              <a:tr h="2252339">
                <a:tc>
                  <a:txBody>
                    <a:bodyPr/>
                    <a:lstStyle/>
                    <a:p>
                      <a:r>
                        <a:rPr lang="en-US" sz="1600" dirty="0" smtClean="0"/>
                        <a:t>B2SHARE</a:t>
                      </a:r>
                    </a:p>
                    <a:p>
                      <a:endParaRPr lang="en-US" sz="1600" b="0" dirty="0"/>
                    </a:p>
                  </a:txBody>
                  <a:tcPr>
                    <a:lnR w="57150" cap="flat" cmpd="sng" algn="ctr">
                      <a:solidFill>
                        <a:srgbClr val="FFFFFF"/>
                      </a:solidFill>
                      <a:prstDash val="solid"/>
                      <a:round/>
                      <a:headEnd type="none" w="med" len="med"/>
                      <a:tailEnd type="none" w="med" len="med"/>
                    </a:lnR>
                    <a:lnB w="57150" cap="flat" cmpd="sng" algn="ctr">
                      <a:solidFill>
                        <a:srgbClr val="FFFFFF"/>
                      </a:solidFill>
                      <a:prstDash val="solid"/>
                      <a:round/>
                      <a:headEnd type="none" w="med" len="med"/>
                      <a:tailEnd type="none" w="med" len="med"/>
                    </a:lnB>
                    <a:solidFill>
                      <a:srgbClr val="4F81BD"/>
                    </a:solidFill>
                  </a:tcPr>
                </a:tc>
                <a:tc>
                  <a:txBody>
                    <a:bodyPr/>
                    <a:lstStyle/>
                    <a:p>
                      <a:pPr marL="285750" indent="-285750">
                        <a:buFont typeface="Arial"/>
                        <a:buChar char="•"/>
                      </a:pPr>
                      <a:r>
                        <a:rPr lang="en-US" sz="1400" b="0" dirty="0" smtClean="0"/>
                        <a:t>Release of B2SHARE 2.0</a:t>
                      </a:r>
                    </a:p>
                    <a:p>
                      <a:pPr marL="285750" indent="-285750">
                        <a:buFont typeface="Arial"/>
                        <a:buChar char="•"/>
                      </a:pPr>
                      <a:r>
                        <a:rPr lang="en-US" sz="1400" b="0" dirty="0" smtClean="0"/>
                        <a:t>Pilot: integration with B2NOTE</a:t>
                      </a:r>
                    </a:p>
                    <a:p>
                      <a:pPr marL="285750" indent="-285750">
                        <a:buFont typeface="Arial"/>
                        <a:buChar char="•"/>
                      </a:pPr>
                      <a:r>
                        <a:rPr lang="en-US" sz="1400" b="0" dirty="0" smtClean="0"/>
                        <a:t>Pilot: B2SHARE as EUDAT CDI Metadata Store</a:t>
                      </a:r>
                    </a:p>
                    <a:p>
                      <a:pPr marL="285750" indent="-285750">
                        <a:buFont typeface="Arial"/>
                        <a:buChar char="•"/>
                      </a:pPr>
                      <a:r>
                        <a:rPr lang="en-US" sz="1400" b="0" dirty="0" smtClean="0"/>
                        <a:t>Integrate with DTR for pilot users</a:t>
                      </a:r>
                      <a:endParaRPr lang="en-US" sz="1400" b="0"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B w="57150" cap="flat" cmpd="sng" algn="ctr">
                      <a:solidFill>
                        <a:srgbClr val="FFFFFF"/>
                      </a:solidFill>
                      <a:prstDash val="solid"/>
                      <a:round/>
                      <a:headEnd type="none" w="med" len="med"/>
                      <a:tailEnd type="none" w="med" len="med"/>
                    </a:lnB>
                    <a:solidFill>
                      <a:schemeClr val="accent1"/>
                    </a:solidFill>
                  </a:tcPr>
                </a:tc>
                <a:tc>
                  <a:txBody>
                    <a:bodyPr/>
                    <a:lstStyle/>
                    <a:p>
                      <a:pPr marL="285750" indent="-285750">
                        <a:buFont typeface="Arial"/>
                        <a:buChar char="•"/>
                      </a:pPr>
                      <a:r>
                        <a:rPr lang="en-US" sz="1400" b="0" dirty="0" smtClean="0"/>
                        <a:t>Support for cloud storage services like </a:t>
                      </a:r>
                      <a:r>
                        <a:rPr lang="en-US" sz="1400" b="0" dirty="0" err="1" smtClean="0"/>
                        <a:t>DropBox</a:t>
                      </a:r>
                      <a:r>
                        <a:rPr lang="en-US" sz="1400" b="0" dirty="0" smtClean="0"/>
                        <a:t> and Google Drive</a:t>
                      </a:r>
                    </a:p>
                    <a:p>
                      <a:pPr marL="285750" indent="-285750">
                        <a:buFont typeface="Arial"/>
                        <a:buChar char="•"/>
                      </a:pPr>
                      <a:r>
                        <a:rPr lang="en-US" sz="1400" b="0" dirty="0" smtClean="0"/>
                        <a:t>Support for more storage back-end solutions, e.g. cloud-storage and object stores</a:t>
                      </a:r>
                    </a:p>
                    <a:p>
                      <a:pPr marL="285750" indent="-285750">
                        <a:buFont typeface="Arial"/>
                        <a:buChar char="•"/>
                      </a:pPr>
                      <a:r>
                        <a:rPr lang="en-US" sz="1400" b="0" dirty="0" smtClean="0"/>
                        <a:t>Support versioning</a:t>
                      </a:r>
                    </a:p>
                    <a:p>
                      <a:pPr marL="285750" indent="-285750">
                        <a:buFont typeface="Arial"/>
                        <a:buChar char="•"/>
                      </a:pPr>
                      <a:r>
                        <a:rPr lang="en-US" sz="1400" b="0" dirty="0" smtClean="0"/>
                        <a:t>Support Digital Object Identifiers (DOIs)</a:t>
                      </a:r>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B w="5715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285750" indent="-285750">
                        <a:buFont typeface="Arial"/>
                        <a:buChar char="•"/>
                      </a:pPr>
                      <a:r>
                        <a:rPr lang="en-US" sz="1400" b="0" dirty="0" smtClean="0"/>
                        <a:t>Integration with the EUDAT Generic Execution Framework (GEF)</a:t>
                      </a:r>
                    </a:p>
                    <a:p>
                      <a:pPr marL="285750" indent="-285750">
                        <a:buFont typeface="Arial"/>
                        <a:buChar char="•"/>
                      </a:pPr>
                      <a:r>
                        <a:rPr lang="en-US" sz="1400" b="0" dirty="0" smtClean="0"/>
                        <a:t>Support for metadata extraction and data exploration via the GEF</a:t>
                      </a:r>
                      <a:endParaRPr lang="en-US" sz="1400" b="0" dirty="0"/>
                    </a:p>
                  </a:txBody>
                  <a:tcPr>
                    <a:lnL w="57150" cap="flat" cmpd="sng" algn="ctr">
                      <a:solidFill>
                        <a:srgbClr val="FFFFFF"/>
                      </a:solidFill>
                      <a:prstDash val="solid"/>
                      <a:round/>
                      <a:headEnd type="none" w="med" len="med"/>
                      <a:tailEnd type="none" w="med" len="med"/>
                    </a:lnL>
                    <a:lnB w="57150" cap="flat" cmpd="sng" algn="ctr">
                      <a:solidFill>
                        <a:srgbClr val="FFFFFF"/>
                      </a:solidFill>
                      <a:prstDash val="solid"/>
                      <a:round/>
                      <a:headEnd type="none" w="med" len="med"/>
                      <a:tailEnd type="none" w="med" len="med"/>
                    </a:lnB>
                    <a:solidFill>
                      <a:schemeClr val="accent1">
                        <a:lumMod val="50000"/>
                      </a:schemeClr>
                    </a:solidFill>
                  </a:tcPr>
                </a:tc>
              </a:tr>
              <a:tr h="945428">
                <a:tc>
                  <a:txBody>
                    <a:bodyPr/>
                    <a:lstStyle/>
                    <a:p>
                      <a:r>
                        <a:rPr lang="en-US" sz="1600" b="1" dirty="0" smtClean="0"/>
                        <a:t>B2DROP</a:t>
                      </a:r>
                    </a:p>
                    <a:p>
                      <a:endParaRPr lang="en-US" sz="1600" dirty="0"/>
                    </a:p>
                  </a:txBody>
                  <a:tcPr>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F81BD"/>
                    </a:solidFill>
                  </a:tcPr>
                </a:tc>
                <a:tc>
                  <a:txBody>
                    <a:bodyPr/>
                    <a:lstStyle/>
                    <a:p>
                      <a:pPr marL="285750" indent="-285750">
                        <a:buFont typeface="Arial"/>
                        <a:buChar char="•"/>
                      </a:pPr>
                      <a:r>
                        <a:rPr lang="en-US" sz="1400" b="0" dirty="0" smtClean="0"/>
                        <a:t>Integrated with B2SHARE</a:t>
                      </a:r>
                    </a:p>
                    <a:p>
                      <a:pPr marL="285750" indent="-285750">
                        <a:buFont typeface="Arial"/>
                        <a:buChar char="•"/>
                      </a:pPr>
                      <a:r>
                        <a:rPr lang="en-US" sz="1400" b="0" dirty="0" smtClean="0"/>
                        <a:t>Integrated with B2ACCESS</a:t>
                      </a:r>
                    </a:p>
                    <a:p>
                      <a:pPr marL="285750" indent="-285750">
                        <a:buFont typeface="Arial"/>
                        <a:buChar char="•"/>
                      </a:pPr>
                      <a:r>
                        <a:rPr lang="en-US" sz="1400" b="0" dirty="0" smtClean="0"/>
                        <a:t>Deployment with Puppet and Docker</a:t>
                      </a:r>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solidFill>
                  </a:tcPr>
                </a:tc>
                <a:tc>
                  <a:txBody>
                    <a:bodyPr/>
                    <a:lstStyle/>
                    <a:p>
                      <a:pPr marL="0" indent="0">
                        <a:buFont typeface="Arial"/>
                        <a:buNone/>
                      </a:pPr>
                      <a:endParaRPr lang="en-US" sz="1400" b="0" baseline="0" dirty="0" smtClean="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indent="0">
                        <a:buFont typeface="Arial"/>
                        <a:buNone/>
                      </a:pPr>
                      <a:endParaRPr lang="en-US" sz="1400" b="0" dirty="0"/>
                    </a:p>
                  </a:txBody>
                  <a:tcP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50000"/>
                      </a:schemeClr>
                    </a:solidFill>
                  </a:tcPr>
                </a:tc>
              </a:tr>
            </a:tbl>
          </a:graphicData>
        </a:graphic>
      </p:graphicFrame>
    </p:spTree>
    <p:extLst>
      <p:ext uri="{BB962C8B-B14F-4D97-AF65-F5344CB8AC3E}">
        <p14:creationId xmlns:p14="http://schemas.microsoft.com/office/powerpoint/2010/main" val="801138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4624"/>
            <a:ext cx="7560840" cy="868362"/>
          </a:xfrm>
        </p:spPr>
        <p:txBody>
          <a:bodyPr>
            <a:normAutofit/>
          </a:bodyPr>
          <a:lstStyle/>
          <a:p>
            <a:r>
              <a:rPr lang="en-US" sz="2400" dirty="0" smtClean="0"/>
              <a:t>Roadmap Data Access and Re-Use Service Area</a:t>
            </a:r>
            <a:endParaRPr lang="en-US" sz="2400" dirty="0"/>
          </a:p>
        </p:txBody>
      </p:sp>
      <p:grpSp>
        <p:nvGrpSpPr>
          <p:cNvPr id="14" name="Group 13"/>
          <p:cNvGrpSpPr/>
          <p:nvPr/>
        </p:nvGrpSpPr>
        <p:grpSpPr>
          <a:xfrm>
            <a:off x="2411760" y="908720"/>
            <a:ext cx="2016256" cy="792088"/>
            <a:chOff x="2195736" y="1052736"/>
            <a:chExt cx="2304256" cy="792088"/>
          </a:xfrm>
        </p:grpSpPr>
        <p:sp>
          <p:nvSpPr>
            <p:cNvPr id="4" name="Chevron 3"/>
            <p:cNvSpPr/>
            <p:nvPr/>
          </p:nvSpPr>
          <p:spPr>
            <a:xfrm>
              <a:off x="2195736" y="1052736"/>
              <a:ext cx="2304256" cy="792088"/>
            </a:xfrm>
            <a:prstGeom prst="chevro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M12-M18</a:t>
              </a:r>
            </a:p>
            <a:p>
              <a:pPr algn="ctr"/>
              <a:endParaRPr lang="en-US" dirty="0" smtClean="0">
                <a:solidFill>
                  <a:srgbClr val="FFFFFF"/>
                </a:solidFill>
              </a:endParaRPr>
            </a:p>
          </p:txBody>
        </p:sp>
        <p:sp>
          <p:nvSpPr>
            <p:cNvPr id="7" name="TextBox 6"/>
            <p:cNvSpPr txBox="1"/>
            <p:nvPr/>
          </p:nvSpPr>
          <p:spPr>
            <a:xfrm>
              <a:off x="2360323" y="1567825"/>
              <a:ext cx="1749901" cy="276999"/>
            </a:xfrm>
            <a:prstGeom prst="rect">
              <a:avLst/>
            </a:prstGeom>
            <a:noFill/>
          </p:spPr>
          <p:txBody>
            <a:bodyPr wrap="none" rtlCol="0">
              <a:spAutoFit/>
            </a:bodyPr>
            <a:lstStyle/>
            <a:p>
              <a:r>
                <a:rPr lang="en-US" sz="1200" dirty="0" smtClean="0">
                  <a:solidFill>
                    <a:srgbClr val="FFFFFF"/>
                  </a:solidFill>
                </a:rPr>
                <a:t>Mar 2016 – Aug 2016</a:t>
              </a:r>
              <a:endParaRPr lang="en-US" sz="1200" dirty="0">
                <a:solidFill>
                  <a:srgbClr val="FFFFFF"/>
                </a:solidFill>
              </a:endParaRPr>
            </a:p>
          </p:txBody>
        </p:sp>
      </p:grpSp>
      <p:grpSp>
        <p:nvGrpSpPr>
          <p:cNvPr id="13" name="Group 12"/>
          <p:cNvGrpSpPr/>
          <p:nvPr/>
        </p:nvGrpSpPr>
        <p:grpSpPr>
          <a:xfrm>
            <a:off x="4643976" y="908720"/>
            <a:ext cx="2016256" cy="792088"/>
            <a:chOff x="4355976" y="1052736"/>
            <a:chExt cx="2304256" cy="792088"/>
          </a:xfrm>
        </p:grpSpPr>
        <p:sp>
          <p:nvSpPr>
            <p:cNvPr id="5" name="Chevron 4"/>
            <p:cNvSpPr/>
            <p:nvPr/>
          </p:nvSpPr>
          <p:spPr>
            <a:xfrm>
              <a:off x="4355976" y="1052736"/>
              <a:ext cx="2304256" cy="792088"/>
            </a:xfrm>
            <a:prstGeom prst="chevron">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M19-M24</a:t>
              </a:r>
            </a:p>
            <a:p>
              <a:pPr algn="ctr"/>
              <a:endParaRPr lang="en-US" dirty="0" smtClean="0">
                <a:solidFill>
                  <a:srgbClr val="FFFFFF"/>
                </a:solidFill>
              </a:endParaRPr>
            </a:p>
          </p:txBody>
        </p:sp>
        <p:sp>
          <p:nvSpPr>
            <p:cNvPr id="8" name="TextBox 7"/>
            <p:cNvSpPr txBox="1"/>
            <p:nvPr/>
          </p:nvSpPr>
          <p:spPr>
            <a:xfrm>
              <a:off x="4602893" y="1567825"/>
              <a:ext cx="1696043" cy="276999"/>
            </a:xfrm>
            <a:prstGeom prst="rect">
              <a:avLst/>
            </a:prstGeom>
            <a:noFill/>
          </p:spPr>
          <p:txBody>
            <a:bodyPr wrap="none" rtlCol="0">
              <a:spAutoFit/>
            </a:bodyPr>
            <a:lstStyle/>
            <a:p>
              <a:r>
                <a:rPr lang="en-US" sz="1200" dirty="0" smtClean="0">
                  <a:solidFill>
                    <a:srgbClr val="FFFFFF"/>
                  </a:solidFill>
                </a:rPr>
                <a:t>Sep 2016 – Feb 2017</a:t>
              </a:r>
              <a:endParaRPr lang="en-US" sz="1200" dirty="0">
                <a:solidFill>
                  <a:srgbClr val="FFFFFF"/>
                </a:solidFill>
              </a:endParaRPr>
            </a:p>
          </p:txBody>
        </p:sp>
      </p:grpSp>
      <p:grpSp>
        <p:nvGrpSpPr>
          <p:cNvPr id="12" name="Group 11"/>
          <p:cNvGrpSpPr/>
          <p:nvPr/>
        </p:nvGrpSpPr>
        <p:grpSpPr>
          <a:xfrm>
            <a:off x="6804248" y="908720"/>
            <a:ext cx="2016224" cy="792088"/>
            <a:chOff x="6732240" y="1268760"/>
            <a:chExt cx="2160240" cy="792088"/>
          </a:xfrm>
        </p:grpSpPr>
        <p:sp>
          <p:nvSpPr>
            <p:cNvPr id="6" name="Chevron 5"/>
            <p:cNvSpPr/>
            <p:nvPr/>
          </p:nvSpPr>
          <p:spPr>
            <a:xfrm>
              <a:off x="6732240" y="1268760"/>
              <a:ext cx="2160240" cy="792088"/>
            </a:xfrm>
            <a:prstGeom prst="chevron">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+M24</a:t>
              </a:r>
            </a:p>
            <a:p>
              <a:pPr algn="ctr"/>
              <a:endParaRPr lang="en-US" dirty="0">
                <a:solidFill>
                  <a:srgbClr val="FFFFFF"/>
                </a:solidFill>
              </a:endParaRPr>
            </a:p>
          </p:txBody>
        </p:sp>
        <p:sp>
          <p:nvSpPr>
            <p:cNvPr id="9" name="TextBox 8"/>
            <p:cNvSpPr txBox="1"/>
            <p:nvPr/>
          </p:nvSpPr>
          <p:spPr>
            <a:xfrm>
              <a:off x="6922532" y="1783849"/>
              <a:ext cx="1661342" cy="276999"/>
            </a:xfrm>
            <a:prstGeom prst="rect">
              <a:avLst/>
            </a:prstGeom>
            <a:noFill/>
          </p:spPr>
          <p:txBody>
            <a:bodyPr wrap="square" rtlCol="0">
              <a:spAutoFit/>
            </a:bodyPr>
            <a:lstStyle/>
            <a:p>
              <a:r>
                <a:rPr lang="en-US" sz="1200" dirty="0" smtClean="0">
                  <a:solidFill>
                    <a:srgbClr val="FFFFFF"/>
                  </a:solidFill>
                </a:rPr>
                <a:t>Mar 2017 – Feb 2018</a:t>
              </a:r>
              <a:endParaRPr lang="en-US" sz="1200" dirty="0">
                <a:solidFill>
                  <a:srgbClr val="FFFFFF"/>
                </a:solidFill>
              </a:endParaRPr>
            </a:p>
          </p:txBody>
        </p:sp>
      </p:grpSp>
      <p:graphicFrame>
        <p:nvGraphicFramePr>
          <p:cNvPr id="10" name="Table 9"/>
          <p:cNvGraphicFramePr>
            <a:graphicFrameLocks noGrp="1"/>
          </p:cNvGraphicFramePr>
          <p:nvPr>
            <p:extLst>
              <p:ext uri="{D42A27DB-BD31-4B8C-83A1-F6EECF244321}">
                <p14:modId xmlns:p14="http://schemas.microsoft.com/office/powerpoint/2010/main" val="2174748791"/>
              </p:ext>
            </p:extLst>
          </p:nvPr>
        </p:nvGraphicFramePr>
        <p:xfrm>
          <a:off x="251520" y="1872587"/>
          <a:ext cx="8568952" cy="4663440"/>
        </p:xfrm>
        <a:graphic>
          <a:graphicData uri="http://schemas.openxmlformats.org/drawingml/2006/table">
            <a:tbl>
              <a:tblPr firstRow="1" bandRow="1">
                <a:tableStyleId>{D113A9D2-9D6B-4929-AA2D-F23B5EE8CBE7}</a:tableStyleId>
              </a:tblPr>
              <a:tblGrid>
                <a:gridCol w="1728192"/>
                <a:gridCol w="2520280"/>
                <a:gridCol w="2448272"/>
                <a:gridCol w="1872208"/>
              </a:tblGrid>
              <a:tr h="2252339">
                <a:tc>
                  <a:txBody>
                    <a:bodyPr/>
                    <a:lstStyle/>
                    <a:p>
                      <a:r>
                        <a:rPr lang="en-US" sz="1600" dirty="0" smtClean="0"/>
                        <a:t>B2FIND</a:t>
                      </a:r>
                    </a:p>
                    <a:p>
                      <a:endParaRPr lang="en-US" sz="1600" b="0" dirty="0"/>
                    </a:p>
                  </a:txBody>
                  <a:tcPr>
                    <a:lnR w="57150" cap="flat" cmpd="sng" algn="ctr">
                      <a:solidFill>
                        <a:srgbClr val="FFFFFF"/>
                      </a:solidFill>
                      <a:prstDash val="solid"/>
                      <a:round/>
                      <a:headEnd type="none" w="med" len="med"/>
                      <a:tailEnd type="none" w="med" len="med"/>
                    </a:lnR>
                    <a:lnB w="57150" cap="flat" cmpd="sng" algn="ctr">
                      <a:solidFill>
                        <a:srgbClr val="FFFFFF"/>
                      </a:solidFill>
                      <a:prstDash val="solid"/>
                      <a:round/>
                      <a:headEnd type="none" w="med" len="med"/>
                      <a:tailEnd type="none" w="med" len="med"/>
                    </a:lnB>
                    <a:solidFill>
                      <a:srgbClr val="4F81BD"/>
                    </a:solidFill>
                  </a:tcPr>
                </a:tc>
                <a:tc>
                  <a:txBody>
                    <a:bodyPr/>
                    <a:lstStyle/>
                    <a:p>
                      <a:pPr marL="285750" indent="-285750">
                        <a:buFont typeface="Arial"/>
                        <a:buChar char="•"/>
                      </a:pPr>
                      <a:r>
                        <a:rPr lang="en-US" sz="1400" b="0" dirty="0" smtClean="0"/>
                        <a:t>Continued community integration</a:t>
                      </a:r>
                    </a:p>
                    <a:p>
                      <a:pPr marL="285750" indent="-285750">
                        <a:buFont typeface="Arial"/>
                        <a:buChar char="•"/>
                      </a:pPr>
                      <a:r>
                        <a:rPr lang="en-US" sz="1400" b="0" dirty="0" smtClean="0"/>
                        <a:t>Improved user experience</a:t>
                      </a:r>
                    </a:p>
                    <a:p>
                      <a:pPr marL="285750" indent="-285750">
                        <a:buFont typeface="Arial"/>
                        <a:buChar char="•"/>
                      </a:pPr>
                      <a:r>
                        <a:rPr lang="en-US" sz="1400" b="0" dirty="0" smtClean="0"/>
                        <a:t>Resolve granularity issues</a:t>
                      </a:r>
                    </a:p>
                    <a:p>
                      <a:pPr marL="285750" indent="-285750">
                        <a:buFont typeface="Arial"/>
                        <a:buChar char="•"/>
                      </a:pPr>
                      <a:r>
                        <a:rPr lang="en-US" sz="1400" b="0" dirty="0" smtClean="0"/>
                        <a:t>Integration with B2NOTE</a:t>
                      </a:r>
                    </a:p>
                    <a:p>
                      <a:pPr marL="285750" indent="-285750">
                        <a:buFont typeface="Arial"/>
                        <a:buChar char="•"/>
                      </a:pPr>
                      <a:r>
                        <a:rPr lang="en-US" sz="1400" b="0" dirty="0" smtClean="0"/>
                        <a:t>Performance and scalability improvements</a:t>
                      </a:r>
                      <a:endParaRPr lang="en-US" sz="1400" b="0"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B w="57150" cap="flat" cmpd="sng" algn="ctr">
                      <a:solidFill>
                        <a:srgbClr val="FFFFFF"/>
                      </a:solidFill>
                      <a:prstDash val="solid"/>
                      <a:round/>
                      <a:headEnd type="none" w="med" len="med"/>
                      <a:tailEnd type="none" w="med" len="med"/>
                    </a:lnB>
                    <a:solidFill>
                      <a:schemeClr val="accent1"/>
                    </a:solidFill>
                  </a:tcPr>
                </a:tc>
                <a:tc>
                  <a:txBody>
                    <a:bodyPr/>
                    <a:lstStyle/>
                    <a:p>
                      <a:pPr marL="285750" indent="-285750">
                        <a:buFont typeface="Arial"/>
                        <a:buChar char="•"/>
                      </a:pPr>
                      <a:r>
                        <a:rPr lang="en-US" sz="1400" b="0" dirty="0" err="1" smtClean="0"/>
                        <a:t>Customisation</a:t>
                      </a:r>
                      <a:r>
                        <a:rPr lang="en-US" sz="1400" b="0" dirty="0" smtClean="0"/>
                        <a:t> of GUI for communities</a:t>
                      </a:r>
                    </a:p>
                    <a:p>
                      <a:pPr marL="285750" indent="-285750">
                        <a:buFont typeface="Arial"/>
                        <a:buChar char="•"/>
                      </a:pPr>
                      <a:r>
                        <a:rPr lang="en-US" sz="1400" b="0" dirty="0" smtClean="0"/>
                        <a:t>Prototype of SRU interface</a:t>
                      </a:r>
                    </a:p>
                    <a:p>
                      <a:pPr marL="285750" indent="-285750">
                        <a:buFont typeface="Arial"/>
                        <a:buChar char="•"/>
                      </a:pPr>
                      <a:r>
                        <a:rPr lang="en-US" sz="1400" b="0" dirty="0" smtClean="0"/>
                        <a:t>Extend harvesting </a:t>
                      </a:r>
                      <a:r>
                        <a:rPr lang="en-US" sz="1400" b="0" dirty="0" err="1" smtClean="0"/>
                        <a:t>methodes</a:t>
                      </a:r>
                      <a:r>
                        <a:rPr lang="en-US" sz="1400" b="0" dirty="0" smtClean="0"/>
                        <a:t> (OGC / CSW )</a:t>
                      </a:r>
                    </a:p>
                    <a:p>
                      <a:pPr marL="285750" indent="-285750">
                        <a:buFont typeface="Arial"/>
                        <a:buChar char="•"/>
                      </a:pPr>
                      <a:r>
                        <a:rPr lang="en-US" sz="1400" b="0" dirty="0" smtClean="0"/>
                        <a:t>Improved search functionalities for hierarchical search and taxonomies</a:t>
                      </a:r>
                    </a:p>
                    <a:p>
                      <a:pPr marL="285750" indent="-285750">
                        <a:buFont typeface="Arial"/>
                        <a:buChar char="•"/>
                      </a:pPr>
                      <a:r>
                        <a:rPr lang="en-US" sz="1400" b="0" dirty="0" smtClean="0"/>
                        <a:t>Improved semantic mapping</a:t>
                      </a:r>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B w="5715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285750" indent="-285750">
                        <a:buFont typeface="Arial"/>
                        <a:buChar char="•"/>
                      </a:pPr>
                      <a:r>
                        <a:rPr lang="en-US" sz="1400" b="0" dirty="0" smtClean="0"/>
                        <a:t>SRU interface in production</a:t>
                      </a:r>
                    </a:p>
                    <a:p>
                      <a:pPr marL="285750" indent="-285750">
                        <a:buFont typeface="Arial"/>
                        <a:buChar char="•"/>
                      </a:pPr>
                      <a:r>
                        <a:rPr lang="en-US" sz="1400" b="0" dirty="0" smtClean="0"/>
                        <a:t>Integrate with EUDAT CDI Metadata Store</a:t>
                      </a:r>
                    </a:p>
                    <a:p>
                      <a:pPr marL="285750" indent="-285750">
                        <a:buFont typeface="Arial"/>
                        <a:buChar char="•"/>
                      </a:pPr>
                      <a:r>
                        <a:rPr lang="en-US" sz="1400" b="0" dirty="0" smtClean="0"/>
                        <a:t>Integration with Data Type Registry</a:t>
                      </a:r>
                      <a:endParaRPr lang="en-US" sz="1400" b="0" dirty="0"/>
                    </a:p>
                  </a:txBody>
                  <a:tcPr>
                    <a:lnL w="57150" cap="flat" cmpd="sng" algn="ctr">
                      <a:solidFill>
                        <a:srgbClr val="FFFFFF"/>
                      </a:solidFill>
                      <a:prstDash val="solid"/>
                      <a:round/>
                      <a:headEnd type="none" w="med" len="med"/>
                      <a:tailEnd type="none" w="med" len="med"/>
                    </a:lnL>
                    <a:lnB w="57150" cap="flat" cmpd="sng" algn="ctr">
                      <a:solidFill>
                        <a:srgbClr val="FFFFFF"/>
                      </a:solidFill>
                      <a:prstDash val="solid"/>
                      <a:round/>
                      <a:headEnd type="none" w="med" len="med"/>
                      <a:tailEnd type="none" w="med" len="med"/>
                    </a:lnB>
                    <a:solidFill>
                      <a:schemeClr val="accent1">
                        <a:lumMod val="50000"/>
                      </a:schemeClr>
                    </a:solidFill>
                  </a:tcPr>
                </a:tc>
              </a:tr>
              <a:tr h="945428">
                <a:tc>
                  <a:txBody>
                    <a:bodyPr/>
                    <a:lstStyle/>
                    <a:p>
                      <a:r>
                        <a:rPr lang="en-US" sz="1600" b="1" dirty="0" smtClean="0"/>
                        <a:t>Registry Services</a:t>
                      </a:r>
                    </a:p>
                    <a:p>
                      <a:endParaRPr lang="en-US" sz="1600" dirty="0"/>
                    </a:p>
                  </a:txBody>
                  <a:tcPr>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F81BD"/>
                    </a:solidFill>
                  </a:tcPr>
                </a:tc>
                <a:tc>
                  <a:txBody>
                    <a:bodyPr/>
                    <a:lstStyle/>
                    <a:p>
                      <a:pPr marL="285750" indent="-285750">
                        <a:buFont typeface="Arial"/>
                        <a:buChar char="•"/>
                      </a:pPr>
                      <a:r>
                        <a:rPr lang="en-US" sz="1400" b="0" dirty="0" smtClean="0"/>
                        <a:t>Pilot instance of the Data Type Registry</a:t>
                      </a:r>
                    </a:p>
                    <a:p>
                      <a:pPr marL="285750" indent="-285750">
                        <a:buFont typeface="Arial"/>
                        <a:buChar char="•"/>
                      </a:pPr>
                      <a:r>
                        <a:rPr lang="en-US" sz="1400" b="0" dirty="0" smtClean="0"/>
                        <a:t>Collaborate with pilot communities on further evaluation and adaptation of the DTR</a:t>
                      </a:r>
                    </a:p>
                    <a:p>
                      <a:pPr marL="285750" indent="-285750">
                        <a:buFont typeface="Arial"/>
                        <a:buChar char="•"/>
                      </a:pPr>
                      <a:r>
                        <a:rPr lang="en-US" sz="1400" b="0" dirty="0" smtClean="0"/>
                        <a:t>Integrate the DTR pilot with B2ACCESS for Federated AAI</a:t>
                      </a:r>
                    </a:p>
                    <a:p>
                      <a:pPr marL="285750" indent="-285750">
                        <a:buFont typeface="Arial"/>
                        <a:buChar char="•"/>
                      </a:pPr>
                      <a:r>
                        <a:rPr lang="en-US" sz="1400" b="0" dirty="0" smtClean="0"/>
                        <a:t>Integration of the pilot DTR with B2SHARE and B2FIND</a:t>
                      </a:r>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solidFill>
                  </a:tcPr>
                </a:tc>
                <a:tc>
                  <a:txBody>
                    <a:bodyPr/>
                    <a:lstStyle/>
                    <a:p>
                      <a:pPr marL="285750" indent="-285750">
                        <a:buFont typeface="Arial" panose="020B0604020202020204" pitchFamily="34" charset="0"/>
                        <a:buChar char="•"/>
                      </a:pPr>
                      <a:r>
                        <a:rPr lang="en-US" sz="1400" b="0" baseline="0" dirty="0" smtClean="0"/>
                        <a:t>Further development of the DTR based on feedback from communities and other EUDAT services</a:t>
                      </a:r>
                    </a:p>
                    <a:p>
                      <a:pPr marL="285750" indent="-285750">
                        <a:buFont typeface="Arial" panose="020B0604020202020204" pitchFamily="34" charset="0"/>
                        <a:buChar char="•"/>
                      </a:pPr>
                      <a:r>
                        <a:rPr lang="en-US" sz="1400" b="0" baseline="0" dirty="0" smtClean="0"/>
                        <a:t>Integration of the DTR with B2NOTE</a:t>
                      </a:r>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285750" indent="-285750">
                        <a:buFont typeface="Arial" panose="020B0604020202020204" pitchFamily="34" charset="0"/>
                        <a:buChar char="•"/>
                      </a:pPr>
                      <a:r>
                        <a:rPr lang="en-US" sz="1400" b="0" dirty="0" smtClean="0"/>
                        <a:t>Evaluate DTR pilot</a:t>
                      </a:r>
                    </a:p>
                    <a:p>
                      <a:pPr marL="285750" indent="-285750">
                        <a:buFont typeface="Arial" panose="020B0604020202020204" pitchFamily="34" charset="0"/>
                        <a:buChar char="•"/>
                      </a:pPr>
                      <a:r>
                        <a:rPr lang="en-US" sz="1400" b="0" dirty="0" smtClean="0"/>
                        <a:t>Bring DTR into production</a:t>
                      </a:r>
                    </a:p>
                    <a:p>
                      <a:pPr marL="285750" indent="-285750">
                        <a:buFont typeface="Arial" panose="020B0604020202020204" pitchFamily="34" charset="0"/>
                        <a:buChar char="•"/>
                      </a:pPr>
                      <a:r>
                        <a:rPr lang="en-US" sz="1400" b="0" dirty="0" smtClean="0"/>
                        <a:t>Integrate</a:t>
                      </a:r>
                      <a:r>
                        <a:rPr lang="en-US" sz="1400" b="0" baseline="0" dirty="0" smtClean="0"/>
                        <a:t> DTR with other EUDAT services based on pilot evaluation</a:t>
                      </a:r>
                      <a:endParaRPr lang="en-US" sz="1400" b="0" dirty="0"/>
                    </a:p>
                  </a:txBody>
                  <a:tcP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50000"/>
                      </a:schemeClr>
                    </a:solidFill>
                  </a:tcPr>
                </a:tc>
              </a:tr>
            </a:tbl>
          </a:graphicData>
        </a:graphic>
      </p:graphicFrame>
    </p:spTree>
    <p:extLst>
      <p:ext uri="{BB962C8B-B14F-4D97-AF65-F5344CB8AC3E}">
        <p14:creationId xmlns:p14="http://schemas.microsoft.com/office/powerpoint/2010/main" val="1430272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4624"/>
            <a:ext cx="7560840" cy="868362"/>
          </a:xfrm>
        </p:spPr>
        <p:txBody>
          <a:bodyPr>
            <a:normAutofit/>
          </a:bodyPr>
          <a:lstStyle/>
          <a:p>
            <a:r>
              <a:rPr lang="en-US" sz="2400" dirty="0" smtClean="0"/>
              <a:t>Roadmap Data Access and Re-Use Service Area</a:t>
            </a:r>
            <a:endParaRPr lang="en-US" sz="2400" dirty="0"/>
          </a:p>
        </p:txBody>
      </p:sp>
      <p:grpSp>
        <p:nvGrpSpPr>
          <p:cNvPr id="14" name="Group 13"/>
          <p:cNvGrpSpPr/>
          <p:nvPr/>
        </p:nvGrpSpPr>
        <p:grpSpPr>
          <a:xfrm>
            <a:off x="2411760" y="908720"/>
            <a:ext cx="2016256" cy="792088"/>
            <a:chOff x="2195736" y="1052736"/>
            <a:chExt cx="2304256" cy="792088"/>
          </a:xfrm>
        </p:grpSpPr>
        <p:sp>
          <p:nvSpPr>
            <p:cNvPr id="4" name="Chevron 3"/>
            <p:cNvSpPr/>
            <p:nvPr/>
          </p:nvSpPr>
          <p:spPr>
            <a:xfrm>
              <a:off x="2195736" y="1052736"/>
              <a:ext cx="2304256" cy="792088"/>
            </a:xfrm>
            <a:prstGeom prst="chevro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M12-M18</a:t>
              </a:r>
            </a:p>
            <a:p>
              <a:pPr algn="ctr"/>
              <a:endParaRPr lang="en-US" dirty="0" smtClean="0">
                <a:solidFill>
                  <a:srgbClr val="FFFFFF"/>
                </a:solidFill>
              </a:endParaRPr>
            </a:p>
          </p:txBody>
        </p:sp>
        <p:sp>
          <p:nvSpPr>
            <p:cNvPr id="7" name="TextBox 6"/>
            <p:cNvSpPr txBox="1"/>
            <p:nvPr/>
          </p:nvSpPr>
          <p:spPr>
            <a:xfrm>
              <a:off x="2360323" y="1567825"/>
              <a:ext cx="1749901" cy="276999"/>
            </a:xfrm>
            <a:prstGeom prst="rect">
              <a:avLst/>
            </a:prstGeom>
            <a:noFill/>
          </p:spPr>
          <p:txBody>
            <a:bodyPr wrap="none" rtlCol="0">
              <a:spAutoFit/>
            </a:bodyPr>
            <a:lstStyle/>
            <a:p>
              <a:r>
                <a:rPr lang="en-US" sz="1200" dirty="0" smtClean="0">
                  <a:solidFill>
                    <a:srgbClr val="FFFFFF"/>
                  </a:solidFill>
                </a:rPr>
                <a:t>Mar 2016 – Aug 2016</a:t>
              </a:r>
              <a:endParaRPr lang="en-US" sz="1200" dirty="0">
                <a:solidFill>
                  <a:srgbClr val="FFFFFF"/>
                </a:solidFill>
              </a:endParaRPr>
            </a:p>
          </p:txBody>
        </p:sp>
      </p:grpSp>
      <p:grpSp>
        <p:nvGrpSpPr>
          <p:cNvPr id="13" name="Group 12"/>
          <p:cNvGrpSpPr/>
          <p:nvPr/>
        </p:nvGrpSpPr>
        <p:grpSpPr>
          <a:xfrm>
            <a:off x="4643976" y="908720"/>
            <a:ext cx="2016256" cy="792088"/>
            <a:chOff x="4355976" y="1052736"/>
            <a:chExt cx="2304256" cy="792088"/>
          </a:xfrm>
        </p:grpSpPr>
        <p:sp>
          <p:nvSpPr>
            <p:cNvPr id="5" name="Chevron 4"/>
            <p:cNvSpPr/>
            <p:nvPr/>
          </p:nvSpPr>
          <p:spPr>
            <a:xfrm>
              <a:off x="4355976" y="1052736"/>
              <a:ext cx="2304256" cy="792088"/>
            </a:xfrm>
            <a:prstGeom prst="chevron">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M19-M24</a:t>
              </a:r>
            </a:p>
            <a:p>
              <a:pPr algn="ctr"/>
              <a:endParaRPr lang="en-US" dirty="0" smtClean="0">
                <a:solidFill>
                  <a:srgbClr val="FFFFFF"/>
                </a:solidFill>
              </a:endParaRPr>
            </a:p>
          </p:txBody>
        </p:sp>
        <p:sp>
          <p:nvSpPr>
            <p:cNvPr id="8" name="TextBox 7"/>
            <p:cNvSpPr txBox="1"/>
            <p:nvPr/>
          </p:nvSpPr>
          <p:spPr>
            <a:xfrm>
              <a:off x="4602893" y="1567825"/>
              <a:ext cx="1696043" cy="276999"/>
            </a:xfrm>
            <a:prstGeom prst="rect">
              <a:avLst/>
            </a:prstGeom>
            <a:noFill/>
          </p:spPr>
          <p:txBody>
            <a:bodyPr wrap="none" rtlCol="0">
              <a:spAutoFit/>
            </a:bodyPr>
            <a:lstStyle/>
            <a:p>
              <a:r>
                <a:rPr lang="en-US" sz="1200" dirty="0" smtClean="0">
                  <a:solidFill>
                    <a:srgbClr val="FFFFFF"/>
                  </a:solidFill>
                </a:rPr>
                <a:t>Sep 2016 – Feb 2017</a:t>
              </a:r>
              <a:endParaRPr lang="en-US" sz="1200" dirty="0">
                <a:solidFill>
                  <a:srgbClr val="FFFFFF"/>
                </a:solidFill>
              </a:endParaRPr>
            </a:p>
          </p:txBody>
        </p:sp>
      </p:grpSp>
      <p:grpSp>
        <p:nvGrpSpPr>
          <p:cNvPr id="12" name="Group 11"/>
          <p:cNvGrpSpPr/>
          <p:nvPr/>
        </p:nvGrpSpPr>
        <p:grpSpPr>
          <a:xfrm>
            <a:off x="6804248" y="908720"/>
            <a:ext cx="2016224" cy="792088"/>
            <a:chOff x="6732240" y="1268760"/>
            <a:chExt cx="2160240" cy="792088"/>
          </a:xfrm>
        </p:grpSpPr>
        <p:sp>
          <p:nvSpPr>
            <p:cNvPr id="6" name="Chevron 5"/>
            <p:cNvSpPr/>
            <p:nvPr/>
          </p:nvSpPr>
          <p:spPr>
            <a:xfrm>
              <a:off x="6732240" y="1268760"/>
              <a:ext cx="2160240" cy="792088"/>
            </a:xfrm>
            <a:prstGeom prst="chevron">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+M24</a:t>
              </a:r>
            </a:p>
            <a:p>
              <a:pPr algn="ctr"/>
              <a:endParaRPr lang="en-US" dirty="0">
                <a:solidFill>
                  <a:srgbClr val="FFFFFF"/>
                </a:solidFill>
              </a:endParaRPr>
            </a:p>
          </p:txBody>
        </p:sp>
        <p:sp>
          <p:nvSpPr>
            <p:cNvPr id="9" name="TextBox 8"/>
            <p:cNvSpPr txBox="1"/>
            <p:nvPr/>
          </p:nvSpPr>
          <p:spPr>
            <a:xfrm>
              <a:off x="6922532" y="1783849"/>
              <a:ext cx="1661342" cy="276999"/>
            </a:xfrm>
            <a:prstGeom prst="rect">
              <a:avLst/>
            </a:prstGeom>
            <a:noFill/>
          </p:spPr>
          <p:txBody>
            <a:bodyPr wrap="square" rtlCol="0">
              <a:spAutoFit/>
            </a:bodyPr>
            <a:lstStyle/>
            <a:p>
              <a:r>
                <a:rPr lang="en-US" sz="1200" dirty="0" smtClean="0">
                  <a:solidFill>
                    <a:srgbClr val="FFFFFF"/>
                  </a:solidFill>
                </a:rPr>
                <a:t>Mar 2017 – Feb 2018</a:t>
              </a:r>
              <a:endParaRPr lang="en-US" sz="1200" dirty="0">
                <a:solidFill>
                  <a:srgbClr val="FFFFFF"/>
                </a:solidFill>
              </a:endParaRPr>
            </a:p>
          </p:txBody>
        </p:sp>
      </p:grpSp>
      <p:graphicFrame>
        <p:nvGraphicFramePr>
          <p:cNvPr id="10" name="Table 9"/>
          <p:cNvGraphicFramePr>
            <a:graphicFrameLocks noGrp="1"/>
          </p:cNvGraphicFramePr>
          <p:nvPr>
            <p:extLst>
              <p:ext uri="{D42A27DB-BD31-4B8C-83A1-F6EECF244321}">
                <p14:modId xmlns:p14="http://schemas.microsoft.com/office/powerpoint/2010/main" val="1762153197"/>
              </p:ext>
            </p:extLst>
          </p:nvPr>
        </p:nvGraphicFramePr>
        <p:xfrm>
          <a:off x="251520" y="1872587"/>
          <a:ext cx="8568952" cy="3718560"/>
        </p:xfrm>
        <a:graphic>
          <a:graphicData uri="http://schemas.openxmlformats.org/drawingml/2006/table">
            <a:tbl>
              <a:tblPr firstRow="1" bandRow="1">
                <a:tableStyleId>{D113A9D2-9D6B-4929-AA2D-F23B5EE8CBE7}</a:tableStyleId>
              </a:tblPr>
              <a:tblGrid>
                <a:gridCol w="1728192"/>
                <a:gridCol w="2520280"/>
                <a:gridCol w="2304256"/>
                <a:gridCol w="2016224"/>
              </a:tblGrid>
              <a:tr h="2252339">
                <a:tc>
                  <a:txBody>
                    <a:bodyPr/>
                    <a:lstStyle/>
                    <a:p>
                      <a:r>
                        <a:rPr lang="en-US" sz="1600" dirty="0" smtClean="0"/>
                        <a:t>B2ACCESS</a:t>
                      </a:r>
                    </a:p>
                    <a:p>
                      <a:endParaRPr lang="en-US" sz="1600" b="0" dirty="0"/>
                    </a:p>
                  </a:txBody>
                  <a:tcPr>
                    <a:lnR w="57150" cap="flat" cmpd="sng" algn="ctr">
                      <a:solidFill>
                        <a:srgbClr val="FFFFFF"/>
                      </a:solidFill>
                      <a:prstDash val="solid"/>
                      <a:round/>
                      <a:headEnd type="none" w="med" len="med"/>
                      <a:tailEnd type="none" w="med" len="med"/>
                    </a:lnR>
                    <a:lnB w="57150" cap="flat" cmpd="sng" algn="ctr">
                      <a:solidFill>
                        <a:srgbClr val="FFFFFF"/>
                      </a:solidFill>
                      <a:prstDash val="solid"/>
                      <a:round/>
                      <a:headEnd type="none" w="med" len="med"/>
                      <a:tailEnd type="none" w="med" len="med"/>
                    </a:lnB>
                    <a:solidFill>
                      <a:srgbClr val="4F81BD"/>
                    </a:solidFill>
                  </a:tcPr>
                </a:tc>
                <a:tc>
                  <a:txBody>
                    <a:bodyPr/>
                    <a:lstStyle/>
                    <a:p>
                      <a:pPr marL="285750" indent="-285750">
                        <a:buFont typeface="Arial"/>
                        <a:buChar char="•"/>
                      </a:pPr>
                      <a:r>
                        <a:rPr lang="en-US" sz="1400" b="0" dirty="0" smtClean="0"/>
                        <a:t>B2SHARE integrated with B2ACCESS for authentication</a:t>
                      </a:r>
                    </a:p>
                    <a:p>
                      <a:pPr marL="285750" indent="-285750">
                        <a:buFont typeface="Arial"/>
                        <a:buChar char="•"/>
                      </a:pPr>
                      <a:r>
                        <a:rPr lang="en-US" sz="1400" b="0" dirty="0" smtClean="0"/>
                        <a:t>Integration with Data Type Registry pilot</a:t>
                      </a:r>
                    </a:p>
                    <a:p>
                      <a:pPr marL="285750" indent="-285750">
                        <a:buFont typeface="Arial"/>
                        <a:buChar char="•"/>
                      </a:pPr>
                      <a:r>
                        <a:rPr lang="en-US" sz="1400" b="0" dirty="0" smtClean="0"/>
                        <a:t>Integration with EUDAT CDI common HTTP REST API</a:t>
                      </a:r>
                    </a:p>
                    <a:p>
                      <a:pPr marL="285750" indent="-285750">
                        <a:buFont typeface="Arial"/>
                        <a:buChar char="•"/>
                      </a:pPr>
                      <a:r>
                        <a:rPr lang="en-US" sz="1400" b="0" dirty="0" smtClean="0"/>
                        <a:t>Integration with B2SAFE &amp; DPM</a:t>
                      </a:r>
                    </a:p>
                    <a:p>
                      <a:pPr marL="285750" indent="-285750">
                        <a:buFont typeface="Arial"/>
                        <a:buChar char="•"/>
                      </a:pPr>
                      <a:r>
                        <a:rPr lang="en-US" sz="1400" b="0" dirty="0" smtClean="0"/>
                        <a:t>Integration with B2DROP</a:t>
                      </a:r>
                    </a:p>
                    <a:p>
                      <a:pPr marL="285750" indent="-285750">
                        <a:buFont typeface="Arial"/>
                        <a:buChar char="•"/>
                      </a:pPr>
                      <a:r>
                        <a:rPr lang="en-US" sz="1400" b="0" dirty="0" smtClean="0"/>
                        <a:t>Integration with B2STAGE</a:t>
                      </a:r>
                    </a:p>
                    <a:p>
                      <a:pPr marL="285750" indent="-285750">
                        <a:buFont typeface="Arial"/>
                        <a:buChar char="•"/>
                      </a:pPr>
                      <a:r>
                        <a:rPr lang="en-US" sz="1400" b="0" dirty="0" smtClean="0"/>
                        <a:t>Integration with Data Project Coordination Portal</a:t>
                      </a:r>
                    </a:p>
                    <a:p>
                      <a:pPr marL="285750" indent="-285750">
                        <a:buFont typeface="Arial"/>
                        <a:buChar char="•"/>
                      </a:pPr>
                      <a:r>
                        <a:rPr lang="en-US" sz="1400" b="0" dirty="0" smtClean="0"/>
                        <a:t>Installation packages &amp; distributed setup</a:t>
                      </a:r>
                    </a:p>
                    <a:p>
                      <a:pPr marL="285750" indent="-285750">
                        <a:buFont typeface="Arial"/>
                        <a:buChar char="•"/>
                      </a:pPr>
                      <a:r>
                        <a:rPr lang="en-US" sz="1400" b="0" dirty="0" smtClean="0"/>
                        <a:t>Pilot for XACML based </a:t>
                      </a:r>
                      <a:r>
                        <a:rPr lang="en-US" sz="1400" b="0" dirty="0" err="1" smtClean="0"/>
                        <a:t>authorisation</a:t>
                      </a:r>
                      <a:r>
                        <a:rPr lang="en-US" sz="1400" b="0" dirty="0" smtClean="0"/>
                        <a:t> solution</a:t>
                      </a:r>
                      <a:endParaRPr lang="en-US" sz="1400" b="0"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B w="57150" cap="flat" cmpd="sng" algn="ctr">
                      <a:solidFill>
                        <a:srgbClr val="FFFFFF"/>
                      </a:solidFill>
                      <a:prstDash val="solid"/>
                      <a:round/>
                      <a:headEnd type="none" w="med" len="med"/>
                      <a:tailEnd type="none" w="med" len="med"/>
                    </a:lnB>
                    <a:solidFill>
                      <a:schemeClr val="accent1"/>
                    </a:solidFill>
                  </a:tcPr>
                </a:tc>
                <a:tc>
                  <a:txBody>
                    <a:bodyPr/>
                    <a:lstStyle/>
                    <a:p>
                      <a:pPr marL="285750" indent="-285750">
                        <a:buFont typeface="Arial"/>
                        <a:buChar char="•"/>
                      </a:pPr>
                      <a:r>
                        <a:rPr lang="en-US" sz="1400" b="0" dirty="0" smtClean="0"/>
                        <a:t>Support for integration with external community sites</a:t>
                      </a:r>
                    </a:p>
                    <a:p>
                      <a:pPr marL="285750" indent="-285750">
                        <a:buFont typeface="Arial"/>
                        <a:buChar char="•"/>
                      </a:pPr>
                      <a:r>
                        <a:rPr lang="en-US" sz="1400" b="0" dirty="0" smtClean="0"/>
                        <a:t>Integration with PRACE</a:t>
                      </a:r>
                    </a:p>
                    <a:p>
                      <a:pPr marL="285750" indent="-285750">
                        <a:buFont typeface="Arial"/>
                        <a:buChar char="•"/>
                      </a:pPr>
                      <a:r>
                        <a:rPr lang="en-US" sz="1400" b="0" dirty="0" smtClean="0"/>
                        <a:t>Integration with EGI</a:t>
                      </a:r>
                    </a:p>
                    <a:p>
                      <a:pPr marL="285750" indent="-285750">
                        <a:buFont typeface="Arial"/>
                        <a:buChar char="•"/>
                      </a:pPr>
                      <a:r>
                        <a:rPr lang="en-US" sz="1400" b="0" dirty="0" smtClean="0"/>
                        <a:t>Distributed </a:t>
                      </a:r>
                      <a:r>
                        <a:rPr lang="en-US" sz="1400" b="0" dirty="0" err="1" smtClean="0"/>
                        <a:t>authorisation</a:t>
                      </a:r>
                      <a:endParaRPr lang="en-US" sz="1400" b="0" dirty="0" smtClean="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B w="5715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285750" indent="-285750">
                        <a:buFont typeface="Arial"/>
                        <a:buChar char="•"/>
                      </a:pPr>
                      <a:r>
                        <a:rPr lang="en-US" sz="1400" b="0" dirty="0" smtClean="0"/>
                        <a:t>Complete integration with external community sites</a:t>
                      </a:r>
                    </a:p>
                    <a:p>
                      <a:pPr marL="285750" indent="-285750">
                        <a:buFont typeface="Arial"/>
                        <a:buChar char="•"/>
                      </a:pPr>
                      <a:r>
                        <a:rPr lang="en-US" sz="1400" b="0" dirty="0" smtClean="0"/>
                        <a:t>Complete integration with PRACE</a:t>
                      </a:r>
                    </a:p>
                    <a:p>
                      <a:pPr marL="285750" indent="-285750">
                        <a:buFont typeface="Arial"/>
                        <a:buChar char="•"/>
                      </a:pPr>
                      <a:r>
                        <a:rPr lang="en-US" sz="1400" b="0" dirty="0" smtClean="0"/>
                        <a:t>Complete integration with EGI</a:t>
                      </a:r>
                    </a:p>
                    <a:p>
                      <a:pPr marL="285750" indent="-285750">
                        <a:buFont typeface="Arial"/>
                        <a:buChar char="•"/>
                      </a:pPr>
                      <a:r>
                        <a:rPr lang="en-US" sz="1400" b="0" dirty="0" smtClean="0"/>
                        <a:t>Improvements based on change requests from communities and partners</a:t>
                      </a:r>
                    </a:p>
                  </a:txBody>
                  <a:tcPr>
                    <a:lnL w="57150" cap="flat" cmpd="sng" algn="ctr">
                      <a:solidFill>
                        <a:srgbClr val="FFFFFF"/>
                      </a:solidFill>
                      <a:prstDash val="solid"/>
                      <a:round/>
                      <a:headEnd type="none" w="med" len="med"/>
                      <a:tailEnd type="none" w="med" len="med"/>
                    </a:lnL>
                    <a:lnB w="57150" cap="flat" cmpd="sng" algn="ctr">
                      <a:solidFill>
                        <a:srgbClr val="FFFFFF"/>
                      </a:solidFill>
                      <a:prstDash val="solid"/>
                      <a:round/>
                      <a:headEnd type="none" w="med" len="med"/>
                      <a:tailEnd type="none" w="med" len="med"/>
                    </a:lnB>
                    <a:solidFill>
                      <a:schemeClr val="accent1">
                        <a:lumMod val="50000"/>
                      </a:schemeClr>
                    </a:solidFill>
                  </a:tcPr>
                </a:tc>
              </a:tr>
            </a:tbl>
          </a:graphicData>
        </a:graphic>
      </p:graphicFrame>
    </p:spTree>
    <p:extLst>
      <p:ext uri="{BB962C8B-B14F-4D97-AF65-F5344CB8AC3E}">
        <p14:creationId xmlns:p14="http://schemas.microsoft.com/office/powerpoint/2010/main" val="2136489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268760"/>
            <a:ext cx="5790109" cy="5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Ellipse 44"/>
          <p:cNvSpPr/>
          <p:nvPr/>
        </p:nvSpPr>
        <p:spPr>
          <a:xfrm>
            <a:off x="107612" y="1605606"/>
            <a:ext cx="3456276" cy="1175322"/>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de-DE" sz="2000" b="1" dirty="0"/>
              <a:t>Data </a:t>
            </a:r>
            <a:r>
              <a:rPr lang="de-DE" sz="2000" b="1" dirty="0" smtClean="0"/>
              <a:t>Management</a:t>
            </a:r>
            <a:endParaRPr lang="de-DE" sz="2000" b="1" dirty="0"/>
          </a:p>
          <a:p>
            <a:pPr algn="ctr"/>
            <a:r>
              <a:rPr lang="de-DE" sz="2000" b="1" dirty="0" smtClean="0"/>
              <a:t>Project </a:t>
            </a:r>
            <a:r>
              <a:rPr lang="de-DE" sz="2000" b="1" dirty="0" err="1" smtClean="0"/>
              <a:t>Enabling</a:t>
            </a:r>
            <a:endParaRPr lang="de-DE" sz="2000" b="1" dirty="0" smtClean="0"/>
          </a:p>
        </p:txBody>
      </p:sp>
      <p:sp>
        <p:nvSpPr>
          <p:cNvPr id="7" name="Ellipse 6">
            <a:hlinkClick r:id="rId4"/>
          </p:cNvPr>
          <p:cNvSpPr/>
          <p:nvPr/>
        </p:nvSpPr>
        <p:spPr>
          <a:xfrm>
            <a:off x="3923927" y="1109520"/>
            <a:ext cx="3168353" cy="992173"/>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b="1" dirty="0" smtClean="0"/>
              <a:t>Helpdesk</a:t>
            </a:r>
            <a:r>
              <a:rPr lang="de-DE" b="1" dirty="0"/>
              <a:t> </a:t>
            </a:r>
            <a:r>
              <a:rPr lang="de-DE" b="1" dirty="0" smtClean="0"/>
              <a:t>&amp; Support</a:t>
            </a:r>
            <a:endParaRPr lang="de-DE" b="1" dirty="0"/>
          </a:p>
        </p:txBody>
      </p:sp>
      <p:sp>
        <p:nvSpPr>
          <p:cNvPr id="9" name="Ellipse 8"/>
          <p:cNvSpPr/>
          <p:nvPr/>
        </p:nvSpPr>
        <p:spPr>
          <a:xfrm>
            <a:off x="6363155" y="2974638"/>
            <a:ext cx="2385309" cy="11025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smtClean="0"/>
              <a:t>Security Team</a:t>
            </a:r>
            <a:endParaRPr lang="en-US" b="1" dirty="0"/>
          </a:p>
        </p:txBody>
      </p:sp>
      <p:sp>
        <p:nvSpPr>
          <p:cNvPr id="49" name="Title 1"/>
          <p:cNvSpPr>
            <a:spLocks noGrp="1"/>
          </p:cNvSpPr>
          <p:nvPr/>
        </p:nvSpPr>
        <p:spPr>
          <a:xfrm>
            <a:off x="755576" y="97761"/>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rgbClr val="C13424"/>
                </a:solidFill>
                <a:latin typeface="Arial" pitchFamily="34" charset="0"/>
                <a:ea typeface="+mj-ea"/>
                <a:cs typeface="Arial" pitchFamily="34" charset="0"/>
              </a:defRPr>
            </a:lvl1pPr>
          </a:lstStyle>
          <a:p>
            <a:r>
              <a:rPr lang="en-US" smtClean="0"/>
              <a:t>         </a:t>
            </a:r>
            <a:endParaRPr lang="en-US"/>
          </a:p>
        </p:txBody>
      </p:sp>
      <p:sp>
        <p:nvSpPr>
          <p:cNvPr id="41" name="Ellipse 40"/>
          <p:cNvSpPr/>
          <p:nvPr/>
        </p:nvSpPr>
        <p:spPr>
          <a:xfrm>
            <a:off x="6084168" y="5145155"/>
            <a:ext cx="2664296" cy="1164165"/>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b="1" dirty="0" smtClean="0"/>
              <a:t>Operational &amp; Central Services</a:t>
            </a:r>
            <a:endParaRPr lang="de-DE" b="1" dirty="0"/>
          </a:p>
        </p:txBody>
      </p:sp>
      <p:sp>
        <p:nvSpPr>
          <p:cNvPr id="51" name="Titel 1"/>
          <p:cNvSpPr>
            <a:spLocks noGrp="1"/>
          </p:cNvSpPr>
          <p:nvPr>
            <p:ph type="title"/>
          </p:nvPr>
        </p:nvSpPr>
        <p:spPr>
          <a:xfrm>
            <a:off x="1371600" y="188640"/>
            <a:ext cx="7304856" cy="792162"/>
          </a:xfrm>
        </p:spPr>
        <p:txBody>
          <a:bodyPr>
            <a:normAutofit/>
          </a:bodyPr>
          <a:lstStyle/>
          <a:p>
            <a:r>
              <a:rPr lang="en-US" dirty="0" smtClean="0"/>
              <a:t>EUDAT Production Environment</a:t>
            </a:r>
            <a:endParaRPr lang="de-DE" dirty="0"/>
          </a:p>
        </p:txBody>
      </p:sp>
      <p:grpSp>
        <p:nvGrpSpPr>
          <p:cNvPr id="2" name="Gruppieren 1"/>
          <p:cNvGrpSpPr/>
          <p:nvPr/>
        </p:nvGrpSpPr>
        <p:grpSpPr>
          <a:xfrm>
            <a:off x="102672" y="3717029"/>
            <a:ext cx="3389208" cy="1653780"/>
            <a:chOff x="3491880" y="3291808"/>
            <a:chExt cx="3297363" cy="1462886"/>
          </a:xfrm>
        </p:grpSpPr>
        <p:sp>
          <p:nvSpPr>
            <p:cNvPr id="27" name="Rechteck 26"/>
            <p:cNvSpPr/>
            <p:nvPr/>
          </p:nvSpPr>
          <p:spPr>
            <a:xfrm>
              <a:off x="3491880" y="3291808"/>
              <a:ext cx="1265721" cy="146288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68" name="Wolke 67"/>
            <p:cNvSpPr/>
            <p:nvPr/>
          </p:nvSpPr>
          <p:spPr>
            <a:xfrm>
              <a:off x="3563887" y="3374849"/>
              <a:ext cx="1800201" cy="1250815"/>
            </a:xfrm>
            <a:prstGeom prst="cloud">
              <a:avLst/>
            </a:prstGeom>
            <a:solidFill>
              <a:srgbClr val="F7F7F7"/>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feld 31"/>
            <p:cNvSpPr txBox="1"/>
            <p:nvPr/>
          </p:nvSpPr>
          <p:spPr>
            <a:xfrm>
              <a:off x="4216792" y="3374849"/>
              <a:ext cx="1779718" cy="273770"/>
            </a:xfrm>
            <a:prstGeom prst="rect">
              <a:avLst/>
            </a:prstGeom>
            <a:noFill/>
          </p:spPr>
          <p:txBody>
            <a:bodyPr wrap="none" rtlCol="0">
              <a:spAutoFit/>
            </a:bodyPr>
            <a:lstStyle/>
            <a:p>
              <a:pPr marL="88900" indent="-88900">
                <a:buFont typeface="Arial" panose="020B0604020202020204" pitchFamily="34" charset="0"/>
                <a:buChar char="•"/>
              </a:pPr>
              <a:r>
                <a:rPr lang="de-DE" sz="1200" b="1" dirty="0" smtClean="0">
                  <a:solidFill>
                    <a:schemeClr val="tx2"/>
                  </a:solidFill>
                  <a:latin typeface="+mj-lt"/>
                  <a:cs typeface="Arial" pitchFamily="34" charset="0"/>
                </a:rPr>
                <a:t>Network, </a:t>
              </a:r>
              <a:r>
                <a:rPr lang="de-DE" sz="1200" b="1" dirty="0" err="1" smtClean="0">
                  <a:solidFill>
                    <a:schemeClr val="tx2"/>
                  </a:solidFill>
                  <a:latin typeface="+mj-lt"/>
                  <a:cs typeface="Arial" pitchFamily="34" charset="0"/>
                </a:rPr>
                <a:t>Configuration</a:t>
              </a:r>
              <a:endParaRPr lang="en-US" sz="1200" b="1" dirty="0" smtClean="0">
                <a:solidFill>
                  <a:schemeClr val="tx2"/>
                </a:solidFill>
                <a:latin typeface="+mj-lt"/>
                <a:cs typeface="Arial" pitchFamily="34" charset="0"/>
              </a:endParaRPr>
            </a:p>
          </p:txBody>
        </p:sp>
        <p:sp>
          <p:nvSpPr>
            <p:cNvPr id="33" name="Textfeld 32"/>
            <p:cNvSpPr txBox="1"/>
            <p:nvPr/>
          </p:nvSpPr>
          <p:spPr>
            <a:xfrm>
              <a:off x="4216792" y="3576879"/>
              <a:ext cx="2572451" cy="735075"/>
            </a:xfrm>
            <a:prstGeom prst="rect">
              <a:avLst/>
            </a:prstGeom>
            <a:noFill/>
          </p:spPr>
          <p:txBody>
            <a:bodyPr wrap="square" rtlCol="0">
              <a:spAutoFit/>
            </a:bodyPr>
            <a:lstStyle/>
            <a:p>
              <a:pPr marL="92075" indent="-92075">
                <a:buFont typeface="Arial" panose="020B0604020202020204" pitchFamily="34" charset="0"/>
                <a:buChar char="•"/>
              </a:pPr>
              <a:r>
                <a:rPr lang="de-DE" sz="1200" b="1" dirty="0" err="1" smtClean="0">
                  <a:solidFill>
                    <a:schemeClr val="tx2"/>
                  </a:solidFill>
                  <a:latin typeface="+mj-lt"/>
                  <a:cs typeface="Arial" pitchFamily="34" charset="0"/>
                </a:rPr>
                <a:t>Compute</a:t>
              </a:r>
              <a:r>
                <a:rPr lang="de-DE" sz="1200" b="1" dirty="0" smtClean="0">
                  <a:solidFill>
                    <a:schemeClr val="tx2"/>
                  </a:solidFill>
                  <a:latin typeface="+mj-lt"/>
                  <a:cs typeface="Arial" pitchFamily="34" charset="0"/>
                </a:rPr>
                <a:t> Resources</a:t>
              </a:r>
              <a:br>
                <a:rPr lang="de-DE" sz="1200" b="1" dirty="0" smtClean="0">
                  <a:solidFill>
                    <a:schemeClr val="tx2"/>
                  </a:solidFill>
                  <a:latin typeface="+mj-lt"/>
                  <a:cs typeface="Arial" pitchFamily="34" charset="0"/>
                </a:rPr>
              </a:br>
              <a:r>
                <a:rPr lang="de-DE" sz="1200" b="1" dirty="0" smtClean="0">
                  <a:solidFill>
                    <a:schemeClr val="tx2"/>
                  </a:solidFill>
                  <a:latin typeface="+mj-lt"/>
                  <a:cs typeface="Arial" pitchFamily="34" charset="0"/>
                </a:rPr>
                <a:t>Service Hosting,</a:t>
              </a:r>
              <a:br>
                <a:rPr lang="de-DE" sz="1200" b="1" dirty="0" smtClean="0">
                  <a:solidFill>
                    <a:schemeClr val="tx2"/>
                  </a:solidFill>
                  <a:latin typeface="+mj-lt"/>
                  <a:cs typeface="Arial" pitchFamily="34" charset="0"/>
                </a:rPr>
              </a:br>
              <a:r>
                <a:rPr lang="de-DE" sz="1200" b="1" dirty="0" smtClean="0">
                  <a:solidFill>
                    <a:schemeClr val="tx2"/>
                  </a:solidFill>
                  <a:latin typeface="+mj-lt"/>
                  <a:cs typeface="Arial" pitchFamily="34" charset="0"/>
                </a:rPr>
                <a:t>Service on Demand</a:t>
              </a:r>
              <a:r>
                <a:rPr lang="de-DE" sz="1200" b="1" dirty="0">
                  <a:solidFill>
                    <a:schemeClr val="tx2"/>
                  </a:solidFill>
                  <a:latin typeface="+mj-lt"/>
                  <a:cs typeface="Arial" pitchFamily="34" charset="0"/>
                </a:rPr>
                <a:t/>
              </a:r>
              <a:br>
                <a:rPr lang="de-DE" sz="1200" b="1" dirty="0">
                  <a:solidFill>
                    <a:schemeClr val="tx2"/>
                  </a:solidFill>
                  <a:latin typeface="+mj-lt"/>
                  <a:cs typeface="Arial" pitchFamily="34" charset="0"/>
                </a:rPr>
              </a:br>
              <a:r>
                <a:rPr lang="en-US" sz="1200" b="1" dirty="0" smtClean="0">
                  <a:solidFill>
                    <a:schemeClr val="tx2"/>
                  </a:solidFill>
                  <a:latin typeface="+mj-lt"/>
                  <a:cs typeface="Arial" pitchFamily="34" charset="0"/>
                </a:rPr>
                <a:t>Service Deployment</a:t>
              </a:r>
            </a:p>
          </p:txBody>
        </p:sp>
        <p:sp>
          <p:nvSpPr>
            <p:cNvPr id="34" name="Textfeld 33"/>
            <p:cNvSpPr txBox="1"/>
            <p:nvPr/>
          </p:nvSpPr>
          <p:spPr>
            <a:xfrm>
              <a:off x="4197147" y="4267730"/>
              <a:ext cx="1816703" cy="245025"/>
            </a:xfrm>
            <a:prstGeom prst="rect">
              <a:avLst/>
            </a:prstGeom>
            <a:noFill/>
          </p:spPr>
          <p:txBody>
            <a:bodyPr wrap="none" rtlCol="0">
              <a:spAutoFit/>
            </a:bodyPr>
            <a:lstStyle/>
            <a:p>
              <a:pPr marL="88900" indent="-88900">
                <a:buFont typeface="Arial" panose="020B0604020202020204" pitchFamily="34" charset="0"/>
                <a:buChar char="•"/>
              </a:pPr>
              <a:r>
                <a:rPr lang="de-DE" sz="1200" b="1" dirty="0" smtClean="0">
                  <a:solidFill>
                    <a:schemeClr val="tx2"/>
                  </a:solidFill>
                  <a:latin typeface="+mj-lt"/>
                  <a:cs typeface="Arial" pitchFamily="34" charset="0"/>
                </a:rPr>
                <a:t>Storage, Storage Services</a:t>
              </a:r>
              <a:endParaRPr lang="en-US" sz="1200" b="1" dirty="0" smtClean="0">
                <a:solidFill>
                  <a:schemeClr val="tx2"/>
                </a:solidFill>
                <a:latin typeface="+mj-lt"/>
                <a:cs typeface="Arial" pitchFamily="34" charset="0"/>
              </a:endParaRPr>
            </a:p>
          </p:txBody>
        </p:sp>
        <p:pic>
          <p:nvPicPr>
            <p:cNvPr id="2050" name="Picture 2" descr="C:\Users\jkr\projects\eudat\logos\b2-stage-graphi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496581" y="3626452"/>
              <a:ext cx="721875" cy="4934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491880" y="4114158"/>
              <a:ext cx="694619" cy="53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Zylinder 30"/>
            <p:cNvSpPr/>
            <p:nvPr/>
          </p:nvSpPr>
          <p:spPr>
            <a:xfrm>
              <a:off x="4036614" y="4503043"/>
              <a:ext cx="299769" cy="186090"/>
            </a:xfrm>
            <a:prstGeom prst="can">
              <a:avLst>
                <a:gd name="adj" fmla="val 36421"/>
              </a:avLst>
            </a:prstGeom>
            <a:solidFill>
              <a:schemeClr val="tx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Zylinder 24"/>
            <p:cNvSpPr/>
            <p:nvPr/>
          </p:nvSpPr>
          <p:spPr>
            <a:xfrm>
              <a:off x="3868220" y="4568604"/>
              <a:ext cx="299769" cy="186090"/>
            </a:xfrm>
            <a:prstGeom prst="can">
              <a:avLst>
                <a:gd name="adj" fmla="val 36421"/>
              </a:avLst>
            </a:prstGeom>
            <a:solidFill>
              <a:schemeClr val="tx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13"/>
            <p:cNvPicPr>
              <a:picLocks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3563887" y="3295403"/>
              <a:ext cx="622611" cy="353216"/>
            </a:xfrm>
            <a:prstGeom prst="rect">
              <a:avLst/>
            </a:prstGeom>
            <a:noFill/>
            <a:ln>
              <a:noFill/>
            </a:ln>
            <a:scene3d>
              <a:camera prst="orthographicFront">
                <a:rot lat="19499988" lon="21599986"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Ellipse 2">
            <a:hlinkClick r:id="rId8"/>
          </p:cNvPr>
          <p:cNvSpPr/>
          <p:nvPr/>
        </p:nvSpPr>
        <p:spPr>
          <a:xfrm>
            <a:off x="92578" y="5237308"/>
            <a:ext cx="3777792" cy="1010282"/>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de-DE" b="1" dirty="0" smtClean="0"/>
              <a:t>Service </a:t>
            </a:r>
            <a:r>
              <a:rPr lang="de-DE" b="1" dirty="0" err="1" smtClean="0"/>
              <a:t>and</a:t>
            </a:r>
            <a:r>
              <a:rPr lang="de-DE" b="1" dirty="0" smtClean="0"/>
              <a:t> </a:t>
            </a:r>
            <a:r>
              <a:rPr lang="de-DE" b="1" dirty="0" err="1"/>
              <a:t>R</a:t>
            </a:r>
            <a:r>
              <a:rPr lang="de-DE" b="1" dirty="0" err="1" smtClean="0"/>
              <a:t>esource</a:t>
            </a:r>
            <a:r>
              <a:rPr lang="de-DE" b="1" dirty="0" smtClean="0"/>
              <a:t> </a:t>
            </a:r>
            <a:r>
              <a:rPr lang="de-DE" b="1" dirty="0" err="1" smtClean="0"/>
              <a:t>Provisioning</a:t>
            </a:r>
            <a:r>
              <a:rPr lang="de-DE" b="1" dirty="0" smtClean="0"/>
              <a:t> &amp; </a:t>
            </a:r>
            <a:r>
              <a:rPr lang="de-DE" b="1" dirty="0" err="1" smtClean="0"/>
              <a:t>Coordination</a:t>
            </a:r>
            <a:r>
              <a:rPr lang="de-DE" b="1" dirty="0" smtClean="0"/>
              <a:t> </a:t>
            </a:r>
            <a:endParaRPr lang="de-DE" b="1" dirty="0">
              <a:solidFill>
                <a:srgbClr val="00B050"/>
              </a:solidFill>
            </a:endParaRPr>
          </a:p>
        </p:txBody>
      </p:sp>
      <p:sp>
        <p:nvSpPr>
          <p:cNvPr id="4" name="Rechteck 3"/>
          <p:cNvSpPr/>
          <p:nvPr/>
        </p:nvSpPr>
        <p:spPr>
          <a:xfrm>
            <a:off x="107612" y="6444044"/>
            <a:ext cx="8640852" cy="369332"/>
          </a:xfrm>
          <a:prstGeom prst="rect">
            <a:avLst/>
          </a:prstGeom>
        </p:spPr>
        <p:txBody>
          <a:bodyPr wrap="square">
            <a:spAutoFit/>
          </a:bodyPr>
          <a:lstStyle/>
          <a:p>
            <a:r>
              <a:rPr lang="en-GB" dirty="0" smtClean="0"/>
              <a:t>14 generic centres, 15PB committed</a:t>
            </a:r>
            <a:r>
              <a:rPr lang="en-GB" dirty="0" smtClean="0">
                <a:solidFill>
                  <a:schemeClr val="accent1">
                    <a:lumMod val="75000"/>
                  </a:schemeClr>
                </a:solidFill>
              </a:rPr>
              <a:t>, </a:t>
            </a:r>
            <a:r>
              <a:rPr lang="en-GB" dirty="0" smtClean="0"/>
              <a:t>5-10Gb/s </a:t>
            </a:r>
            <a:r>
              <a:rPr lang="en-GB" dirty="0"/>
              <a:t>per </a:t>
            </a:r>
            <a:r>
              <a:rPr lang="en-GB" dirty="0" smtClean="0"/>
              <a:t>site</a:t>
            </a:r>
            <a:r>
              <a:rPr lang="en-GB" dirty="0" smtClean="0">
                <a:solidFill>
                  <a:schemeClr val="accent1">
                    <a:lumMod val="75000"/>
                  </a:schemeClr>
                </a:solidFill>
              </a:rPr>
              <a:t> </a:t>
            </a:r>
            <a:r>
              <a:rPr lang="en-GB" dirty="0" smtClean="0">
                <a:solidFill>
                  <a:schemeClr val="bg1">
                    <a:lumMod val="50000"/>
                  </a:schemeClr>
                </a:solidFill>
              </a:rPr>
              <a:t>(potential of &gt; 1000 PB aggregated)</a:t>
            </a:r>
            <a:r>
              <a:rPr lang="en-GB" dirty="0" smtClean="0">
                <a:solidFill>
                  <a:schemeClr val="accent1">
                    <a:lumMod val="75000"/>
                  </a:schemeClr>
                </a:solidFill>
              </a:rPr>
              <a:t> </a:t>
            </a:r>
            <a:endParaRPr lang="en-US" dirty="0">
              <a:solidFill>
                <a:schemeClr val="accent1">
                  <a:lumMod val="75000"/>
                </a:schemeClr>
              </a:solidFill>
            </a:endParaRPr>
          </a:p>
        </p:txBody>
      </p:sp>
      <p:sp>
        <p:nvSpPr>
          <p:cNvPr id="23" name="Slide Number Placeholder 4"/>
          <p:cNvSpPr txBox="1">
            <a:spLocks/>
          </p:cNvSpPr>
          <p:nvPr/>
        </p:nvSpPr>
        <p:spPr>
          <a:xfrm>
            <a:off x="6553200" y="630423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200" smtClean="0">
                <a:solidFill>
                  <a:schemeClr val="bg1">
                    <a:lumMod val="50000"/>
                  </a:schemeClr>
                </a:solidFill>
                <a:latin typeface="Century Gothic" panose="020B0502020202020204" pitchFamily="34" charset="0"/>
              </a:rPr>
              <a:pPr algn="r"/>
              <a:t>25</a:t>
            </a:fld>
            <a:endParaRPr lang="en-US" sz="12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209427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Data Pilots</a:t>
            </a:r>
          </a:p>
          <a:p>
            <a:pPr lvl="1"/>
            <a:r>
              <a:rPr lang="en-US" dirty="0" smtClean="0"/>
              <a:t>5 biomed and life science</a:t>
            </a:r>
          </a:p>
          <a:p>
            <a:pPr lvl="1"/>
            <a:r>
              <a:rPr lang="en-US" dirty="0" smtClean="0"/>
              <a:t>7 earth science, energy and environment</a:t>
            </a:r>
          </a:p>
          <a:p>
            <a:pPr lvl="1"/>
            <a:r>
              <a:rPr lang="en-US" dirty="0" smtClean="0"/>
              <a:t>5 physical sciences and engineering</a:t>
            </a:r>
          </a:p>
          <a:p>
            <a:pPr lvl="1"/>
            <a:r>
              <a:rPr lang="en-US" dirty="0" smtClean="0"/>
              <a:t>5 Social Science and Humanities</a:t>
            </a:r>
          </a:p>
          <a:p>
            <a:r>
              <a:rPr lang="en-US" dirty="0" smtClean="0"/>
              <a:t>Interactions through data project co-ordination portal</a:t>
            </a:r>
          </a:p>
          <a:p>
            <a:pPr lvl="1"/>
            <a:r>
              <a:rPr lang="en-US" dirty="0" smtClean="0"/>
              <a:t>Allows user to specify the services (</a:t>
            </a:r>
            <a:r>
              <a:rPr lang="en-US" dirty="0" err="1" smtClean="0"/>
              <a:t>QoS</a:t>
            </a:r>
            <a:r>
              <a:rPr lang="en-US" dirty="0" smtClean="0"/>
              <a:t>) that they want</a:t>
            </a:r>
          </a:p>
          <a:p>
            <a:pPr lvl="2"/>
            <a:r>
              <a:rPr lang="en-US" dirty="0"/>
              <a:t>https://</a:t>
            </a:r>
            <a:r>
              <a:rPr lang="en-US" dirty="0" err="1"/>
              <a:t>dp.eudat.eu</a:t>
            </a:r>
            <a:r>
              <a:rPr lang="en-US" dirty="0"/>
              <a:t>/communities/EUDAT/example-of-a-data-pilot-description/view</a:t>
            </a:r>
            <a:endParaRPr lang="en-US" dirty="0" smtClean="0"/>
          </a:p>
          <a:p>
            <a:pPr lvl="1"/>
            <a:r>
              <a:rPr lang="en-US" dirty="0" smtClean="0"/>
              <a:t>And request preferences for sites</a:t>
            </a:r>
          </a:p>
          <a:p>
            <a:pPr lvl="1"/>
            <a:r>
              <a:rPr lang="is-IS" dirty="0" smtClean="0"/>
              <a:t>… but still needs 1 to 1 discussions on many occasions</a:t>
            </a:r>
            <a:endParaRPr lang="en-US" dirty="0"/>
          </a:p>
        </p:txBody>
      </p:sp>
      <p:sp>
        <p:nvSpPr>
          <p:cNvPr id="3" name="Title 2"/>
          <p:cNvSpPr>
            <a:spLocks noGrp="1"/>
          </p:cNvSpPr>
          <p:nvPr>
            <p:ph type="title"/>
          </p:nvPr>
        </p:nvSpPr>
        <p:spPr/>
        <p:txBody>
          <a:bodyPr/>
          <a:lstStyle/>
          <a:p>
            <a:r>
              <a:rPr lang="en-US" dirty="0" smtClean="0"/>
              <a:t>Interactions With Users</a:t>
            </a:r>
            <a:endParaRPr lang="en-US" dirty="0"/>
          </a:p>
        </p:txBody>
      </p:sp>
    </p:spTree>
    <p:extLst>
      <p:ext uri="{BB962C8B-B14F-4D97-AF65-F5344CB8AC3E}">
        <p14:creationId xmlns:p14="http://schemas.microsoft.com/office/powerpoint/2010/main" val="796283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REST API and python library</a:t>
            </a:r>
          </a:p>
          <a:p>
            <a:pPr lvl="1"/>
            <a:r>
              <a:rPr lang="en-US" dirty="0" smtClean="0"/>
              <a:t>Some services have well supported API (B2DROP (</a:t>
            </a:r>
            <a:r>
              <a:rPr lang="en-US" dirty="0" err="1" smtClean="0"/>
              <a:t>webDAV</a:t>
            </a:r>
            <a:r>
              <a:rPr lang="en-US" dirty="0" smtClean="0"/>
              <a:t>) and B2SHARE (REST)</a:t>
            </a:r>
          </a:p>
          <a:p>
            <a:pPr lvl="1"/>
            <a:r>
              <a:rPr lang="en-US" dirty="0" smtClean="0"/>
              <a:t>Other REST APIs under development</a:t>
            </a:r>
            <a:endParaRPr lang="en-US" dirty="0"/>
          </a:p>
        </p:txBody>
      </p:sp>
      <p:sp>
        <p:nvSpPr>
          <p:cNvPr id="3" name="Title 2"/>
          <p:cNvSpPr>
            <a:spLocks noGrp="1"/>
          </p:cNvSpPr>
          <p:nvPr>
            <p:ph type="title"/>
          </p:nvPr>
        </p:nvSpPr>
        <p:spPr/>
        <p:txBody>
          <a:bodyPr/>
          <a:lstStyle/>
          <a:p>
            <a:r>
              <a:rPr lang="en-US" dirty="0" smtClean="0"/>
              <a:t>Making it REALLY useful</a:t>
            </a:r>
            <a:endParaRPr lang="en-US" dirty="0"/>
          </a:p>
        </p:txBody>
      </p:sp>
    </p:spTree>
    <p:extLst>
      <p:ext uri="{BB962C8B-B14F-4D97-AF65-F5344CB8AC3E}">
        <p14:creationId xmlns:p14="http://schemas.microsoft.com/office/powerpoint/2010/main" val="681289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Shape 471"/>
          <p:cNvPicPr preferRelativeResize="0"/>
          <p:nvPr/>
        </p:nvPicPr>
        <p:blipFill>
          <a:blip r:embed="rId3">
            <a:alphaModFix/>
          </a:blip>
          <a:stretch>
            <a:fillRect/>
          </a:stretch>
        </p:blipFill>
        <p:spPr>
          <a:xfrm>
            <a:off x="5744150" y="1545925"/>
            <a:ext cx="3203475" cy="4633951"/>
          </a:xfrm>
          <a:prstGeom prst="rect">
            <a:avLst/>
          </a:prstGeom>
          <a:noFill/>
          <a:ln>
            <a:noFill/>
          </a:ln>
        </p:spPr>
      </p:pic>
      <p:sp>
        <p:nvSpPr>
          <p:cNvPr id="472" name="Shape 472"/>
          <p:cNvSpPr txBox="1">
            <a:spLocks noGrp="1"/>
          </p:cNvSpPr>
          <p:nvPr>
            <p:ph type="title"/>
          </p:nvPr>
        </p:nvSpPr>
        <p:spPr>
          <a:xfrm>
            <a:off x="1295400" y="274637"/>
            <a:ext cx="6516900" cy="868499"/>
          </a:xfrm>
          <a:prstGeom prst="rect">
            <a:avLst/>
          </a:prstGeom>
        </p:spPr>
        <p:txBody>
          <a:bodyPr lIns="91425" tIns="91425" rIns="91425" bIns="91425" anchor="ctr" anchorCtr="0">
            <a:noAutofit/>
          </a:bodyPr>
          <a:lstStyle/>
          <a:p>
            <a:pPr lvl="0" rtl="0">
              <a:spcBef>
                <a:spcPts val="480"/>
              </a:spcBef>
              <a:buNone/>
            </a:pPr>
            <a:r>
              <a:rPr lang="en" sz="3000" b="1">
                <a:solidFill>
                  <a:schemeClr val="dk1"/>
                </a:solidFill>
              </a:rPr>
              <a:t>EUDAT python library (</a:t>
            </a:r>
            <a:r>
              <a:rPr lang="en" sz="3000" b="1">
                <a:solidFill>
                  <a:srgbClr val="00FF00"/>
                </a:solidFill>
              </a:rPr>
              <a:t>ongoing</a:t>
            </a:r>
            <a:r>
              <a:rPr lang="en" sz="3000" b="1">
                <a:solidFill>
                  <a:schemeClr val="dk1"/>
                </a:solidFill>
              </a:rPr>
              <a:t>)</a:t>
            </a:r>
          </a:p>
        </p:txBody>
      </p:sp>
      <p:sp>
        <p:nvSpPr>
          <p:cNvPr id="473" name="Shape 473"/>
          <p:cNvSpPr txBox="1">
            <a:spLocks noGrp="1"/>
          </p:cNvSpPr>
          <p:nvPr>
            <p:ph type="body" idx="1"/>
          </p:nvPr>
        </p:nvSpPr>
        <p:spPr>
          <a:xfrm>
            <a:off x="457200" y="1447800"/>
            <a:ext cx="5851500" cy="1958400"/>
          </a:xfrm>
          <a:prstGeom prst="rect">
            <a:avLst/>
          </a:prstGeom>
        </p:spPr>
        <p:txBody>
          <a:bodyPr lIns="91425" tIns="91425" rIns="91425" bIns="91425" anchor="t" anchorCtr="0">
            <a:noAutofit/>
          </a:bodyPr>
          <a:lstStyle/>
          <a:p>
            <a:pPr marL="457200" lvl="0" indent="-374650" rtl="0">
              <a:spcBef>
                <a:spcPts val="0"/>
              </a:spcBef>
              <a:buSzPct val="100000"/>
            </a:pPr>
            <a:r>
              <a:rPr lang="en" sz="2300"/>
              <a:t>A </a:t>
            </a:r>
            <a:r>
              <a:rPr lang="en" sz="2300" b="1"/>
              <a:t>programmable</a:t>
            </a:r>
            <a:r>
              <a:rPr lang="en" sz="2300"/>
              <a:t> and </a:t>
            </a:r>
            <a:r>
              <a:rPr lang="en" sz="2300" b="1"/>
              <a:t>flexible</a:t>
            </a:r>
            <a:r>
              <a:rPr lang="en" sz="2300"/>
              <a:t> </a:t>
            </a:r>
            <a:r>
              <a:rPr lang="en" sz="2300" b="1"/>
              <a:t>python API library</a:t>
            </a:r>
            <a:r>
              <a:rPr lang="en" sz="2300"/>
              <a:t> to </a:t>
            </a:r>
            <a:r>
              <a:rPr lang="en" sz="2300" b="1"/>
              <a:t>create and execute workflows</a:t>
            </a:r>
            <a:r>
              <a:rPr lang="en" sz="2300"/>
              <a:t> composing different EUDAT services</a:t>
            </a:r>
          </a:p>
          <a:p>
            <a:pPr marL="457200" lvl="0" indent="-374650" rtl="0">
              <a:spcBef>
                <a:spcPts val="0"/>
              </a:spcBef>
              <a:buSzPct val="100000"/>
            </a:pPr>
            <a:r>
              <a:rPr lang="en" sz="2300" b="1"/>
              <a:t>Let’s make EUDAT scritable!</a:t>
            </a:r>
          </a:p>
          <a:p>
            <a:pPr marL="0" lvl="0" indent="0" rtl="0">
              <a:spcBef>
                <a:spcPts val="0"/>
              </a:spcBef>
              <a:buNone/>
            </a:pPr>
            <a:endParaRPr sz="2300"/>
          </a:p>
        </p:txBody>
      </p:sp>
      <p:pic>
        <p:nvPicPr>
          <p:cNvPr id="474" name="Shape 474"/>
          <p:cNvPicPr preferRelativeResize="0"/>
          <p:nvPr/>
        </p:nvPicPr>
        <p:blipFill>
          <a:blip r:embed="rId4">
            <a:alphaModFix/>
          </a:blip>
          <a:stretch>
            <a:fillRect/>
          </a:stretch>
        </p:blipFill>
        <p:spPr>
          <a:xfrm>
            <a:off x="7889000" y="2682321"/>
            <a:ext cx="624799" cy="724650"/>
          </a:xfrm>
          <a:prstGeom prst="rect">
            <a:avLst/>
          </a:prstGeom>
          <a:noFill/>
          <a:ln>
            <a:noFill/>
          </a:ln>
        </p:spPr>
      </p:pic>
      <p:pic>
        <p:nvPicPr>
          <p:cNvPr id="475" name="Shape 475"/>
          <p:cNvPicPr preferRelativeResize="0"/>
          <p:nvPr/>
        </p:nvPicPr>
        <p:blipFill>
          <a:blip r:embed="rId5">
            <a:alphaModFix/>
          </a:blip>
          <a:stretch>
            <a:fillRect/>
          </a:stretch>
        </p:blipFill>
        <p:spPr>
          <a:xfrm>
            <a:off x="7239675" y="1726000"/>
            <a:ext cx="572624" cy="664125"/>
          </a:xfrm>
          <a:prstGeom prst="rect">
            <a:avLst/>
          </a:prstGeom>
          <a:noFill/>
          <a:ln>
            <a:noFill/>
          </a:ln>
        </p:spPr>
      </p:pic>
      <p:pic>
        <p:nvPicPr>
          <p:cNvPr id="476" name="Shape 476"/>
          <p:cNvPicPr preferRelativeResize="0"/>
          <p:nvPr/>
        </p:nvPicPr>
        <p:blipFill>
          <a:blip r:embed="rId6">
            <a:alphaModFix/>
          </a:blip>
          <a:stretch>
            <a:fillRect/>
          </a:stretch>
        </p:blipFill>
        <p:spPr>
          <a:xfrm>
            <a:off x="7612325" y="2253275"/>
            <a:ext cx="460124" cy="533649"/>
          </a:xfrm>
          <a:prstGeom prst="rect">
            <a:avLst/>
          </a:prstGeom>
          <a:noFill/>
          <a:ln>
            <a:noFill/>
          </a:ln>
        </p:spPr>
      </p:pic>
      <p:pic>
        <p:nvPicPr>
          <p:cNvPr id="477" name="Shape 477"/>
          <p:cNvPicPr preferRelativeResize="0"/>
          <p:nvPr/>
        </p:nvPicPr>
        <p:blipFill>
          <a:blip r:embed="rId7">
            <a:alphaModFix/>
          </a:blip>
          <a:stretch>
            <a:fillRect/>
          </a:stretch>
        </p:blipFill>
        <p:spPr>
          <a:xfrm>
            <a:off x="6409925" y="2016335"/>
            <a:ext cx="624799" cy="724664"/>
          </a:xfrm>
          <a:prstGeom prst="rect">
            <a:avLst/>
          </a:prstGeom>
          <a:noFill/>
          <a:ln>
            <a:noFill/>
          </a:ln>
        </p:spPr>
      </p:pic>
      <p:pic>
        <p:nvPicPr>
          <p:cNvPr id="478" name="Shape 478"/>
          <p:cNvPicPr preferRelativeResize="0"/>
          <p:nvPr/>
        </p:nvPicPr>
        <p:blipFill>
          <a:blip r:embed="rId8">
            <a:alphaModFix/>
          </a:blip>
          <a:stretch>
            <a:fillRect/>
          </a:stretch>
        </p:blipFill>
        <p:spPr>
          <a:xfrm>
            <a:off x="6308650" y="2814647"/>
            <a:ext cx="460124" cy="533652"/>
          </a:xfrm>
          <a:prstGeom prst="rect">
            <a:avLst/>
          </a:prstGeom>
          <a:noFill/>
          <a:ln>
            <a:noFill/>
          </a:ln>
        </p:spPr>
      </p:pic>
      <p:sp>
        <p:nvSpPr>
          <p:cNvPr id="479" name="Shape 479"/>
          <p:cNvSpPr txBox="1"/>
          <p:nvPr/>
        </p:nvSpPr>
        <p:spPr>
          <a:xfrm>
            <a:off x="487875" y="3863250"/>
            <a:ext cx="5720400" cy="2425800"/>
          </a:xfrm>
          <a:prstGeom prst="rect">
            <a:avLst/>
          </a:prstGeom>
          <a:noFill/>
          <a:ln>
            <a:noFill/>
          </a:ln>
        </p:spPr>
        <p:txBody>
          <a:bodyPr lIns="91425" tIns="91425" rIns="91425" bIns="91425" anchor="t" anchorCtr="0">
            <a:noAutofit/>
          </a:bodyPr>
          <a:lstStyle/>
          <a:p>
            <a:pPr marL="457200" lvl="0" indent="-355600" rtl="0">
              <a:spcBef>
                <a:spcPts val="480"/>
              </a:spcBef>
              <a:buClr>
                <a:schemeClr val="dk1"/>
              </a:buClr>
              <a:buSzPct val="100000"/>
              <a:buFont typeface="Questrial"/>
              <a:buChar char="●"/>
            </a:pPr>
            <a:r>
              <a:rPr lang="en" sz="2000">
                <a:solidFill>
                  <a:schemeClr val="dk1"/>
                </a:solidFill>
                <a:latin typeface="Questrial"/>
                <a:ea typeface="Questrial"/>
                <a:cs typeface="Questrial"/>
                <a:sym typeface="Questrial"/>
              </a:rPr>
              <a:t>Enable collaborations with other projects (PRACE, EGI..)</a:t>
            </a:r>
          </a:p>
          <a:p>
            <a:pPr marL="457200" lvl="0" indent="-355600" rtl="0">
              <a:spcBef>
                <a:spcPts val="480"/>
              </a:spcBef>
              <a:buClr>
                <a:schemeClr val="dk1"/>
              </a:buClr>
              <a:buSzPct val="100000"/>
              <a:buFont typeface="Questrial"/>
              <a:buChar char="●"/>
            </a:pPr>
            <a:r>
              <a:rPr lang="en" sz="2000">
                <a:solidFill>
                  <a:schemeClr val="dk1"/>
                </a:solidFill>
                <a:latin typeface="Questrial"/>
                <a:ea typeface="Questrial"/>
                <a:cs typeface="Questrial"/>
                <a:sym typeface="Questrial"/>
              </a:rPr>
              <a:t>First draft of the library:</a:t>
            </a:r>
          </a:p>
          <a:p>
            <a:pPr marL="914400" lvl="1" indent="-355600" rtl="0">
              <a:spcBef>
                <a:spcPts val="480"/>
              </a:spcBef>
              <a:buClr>
                <a:schemeClr val="dk1"/>
              </a:buClr>
              <a:buSzPct val="100000"/>
              <a:buFont typeface="Questrial"/>
              <a:buChar char="○"/>
            </a:pPr>
            <a:r>
              <a:rPr lang="en" sz="2000">
                <a:solidFill>
                  <a:schemeClr val="dk1"/>
                </a:solidFill>
                <a:latin typeface="Questrial"/>
                <a:ea typeface="Questrial"/>
                <a:cs typeface="Questrial"/>
                <a:sym typeface="Questrial"/>
              </a:rPr>
              <a:t>find datasets by community names or tags using </a:t>
            </a:r>
            <a:r>
              <a:rPr lang="en" sz="2000" b="1">
                <a:solidFill>
                  <a:schemeClr val="dk1"/>
                </a:solidFill>
                <a:latin typeface="Questrial"/>
                <a:ea typeface="Questrial"/>
                <a:cs typeface="Questrial"/>
                <a:sym typeface="Questrial"/>
              </a:rPr>
              <a:t>B2FIND</a:t>
            </a:r>
          </a:p>
          <a:p>
            <a:pPr marL="914400" lvl="1" indent="-355600" rtl="0">
              <a:spcBef>
                <a:spcPts val="480"/>
              </a:spcBef>
              <a:buClr>
                <a:schemeClr val="dk1"/>
              </a:buClr>
              <a:buSzPct val="100000"/>
              <a:buFont typeface="Questrial"/>
              <a:buChar char="○"/>
            </a:pPr>
            <a:r>
              <a:rPr lang="en" sz="2000" b="1">
                <a:solidFill>
                  <a:schemeClr val="dk1"/>
                </a:solidFill>
                <a:latin typeface="Questrial"/>
                <a:ea typeface="Questrial"/>
                <a:cs typeface="Questrial"/>
                <a:sym typeface="Questrial"/>
              </a:rPr>
              <a:t>Manage transfers </a:t>
            </a:r>
            <a:r>
              <a:rPr lang="en" sz="2000">
                <a:solidFill>
                  <a:schemeClr val="dk1"/>
                </a:solidFill>
                <a:latin typeface="Questrial"/>
                <a:ea typeface="Questrial"/>
                <a:cs typeface="Questrial"/>
                <a:sym typeface="Questrial"/>
              </a:rPr>
              <a:t>using Globus Online API (and FTS3 later on);</a:t>
            </a:r>
          </a:p>
        </p:txBody>
      </p:sp>
    </p:spTree>
    <p:extLst>
      <p:ext uri="{BB962C8B-B14F-4D97-AF65-F5344CB8AC3E}">
        <p14:creationId xmlns:p14="http://schemas.microsoft.com/office/powerpoint/2010/main" val="1131852301"/>
      </p:ext>
    </p:extLst>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1295400" y="274637"/>
            <a:ext cx="6516900" cy="868499"/>
          </a:xfrm>
          <a:prstGeom prst="rect">
            <a:avLst/>
          </a:prstGeom>
        </p:spPr>
        <p:txBody>
          <a:bodyPr lIns="91425" tIns="91425" rIns="91425" bIns="91425" anchor="ctr" anchorCtr="0">
            <a:noAutofit/>
          </a:bodyPr>
          <a:lstStyle/>
          <a:p>
            <a:pPr lvl="0" rtl="0">
              <a:spcBef>
                <a:spcPts val="480"/>
              </a:spcBef>
              <a:buNone/>
            </a:pPr>
            <a:r>
              <a:rPr lang="en" sz="3000" b="1">
                <a:solidFill>
                  <a:schemeClr val="dk1"/>
                </a:solidFill>
              </a:rPr>
              <a:t>EUDAT python library: examples</a:t>
            </a:r>
          </a:p>
        </p:txBody>
      </p:sp>
      <p:sp>
        <p:nvSpPr>
          <p:cNvPr id="485" name="Shape 485"/>
          <p:cNvSpPr txBox="1">
            <a:spLocks noGrp="1"/>
          </p:cNvSpPr>
          <p:nvPr>
            <p:ph type="body" idx="1"/>
          </p:nvPr>
        </p:nvSpPr>
        <p:spPr>
          <a:xfrm>
            <a:off x="439050" y="5068475"/>
            <a:ext cx="8229600" cy="1502099"/>
          </a:xfrm>
          <a:prstGeom prst="rect">
            <a:avLst/>
          </a:prstGeom>
          <a:solidFill>
            <a:srgbClr val="434343"/>
          </a:solidFill>
        </p:spPr>
        <p:txBody>
          <a:bodyPr lIns="91425" tIns="91425" rIns="91425" bIns="91425" anchor="t" anchorCtr="0">
            <a:noAutofit/>
          </a:bodyPr>
          <a:lstStyle/>
          <a:p>
            <a:pPr marL="0" lvl="0" indent="0" rtl="0">
              <a:spcBef>
                <a:spcPts val="0"/>
              </a:spcBef>
              <a:buNone/>
            </a:pPr>
            <a:r>
              <a:rPr lang="en" sz="1050" b="1">
                <a:solidFill>
                  <a:srgbClr val="CC7832"/>
                </a:solidFill>
                <a:latin typeface="Arial"/>
                <a:ea typeface="Arial"/>
                <a:cs typeface="Arial"/>
                <a:sym typeface="Arial"/>
              </a:rPr>
              <a:t>from </a:t>
            </a:r>
            <a:r>
              <a:rPr lang="en" sz="1050">
                <a:solidFill>
                  <a:srgbClr val="A9B7C6"/>
                </a:solidFill>
                <a:latin typeface="Arial"/>
                <a:ea typeface="Arial"/>
                <a:cs typeface="Arial"/>
                <a:sym typeface="Arial"/>
              </a:rPr>
              <a:t>eudat </a:t>
            </a:r>
            <a:r>
              <a:rPr lang="en" sz="1050" b="1">
                <a:solidFill>
                  <a:srgbClr val="CC7832"/>
                </a:solidFill>
                <a:latin typeface="Arial"/>
                <a:ea typeface="Arial"/>
                <a:cs typeface="Arial"/>
                <a:sym typeface="Arial"/>
              </a:rPr>
              <a:t>import </a:t>
            </a:r>
            <a:r>
              <a:rPr lang="en" sz="1050">
                <a:solidFill>
                  <a:srgbClr val="A9B7C6"/>
                </a:solidFill>
                <a:latin typeface="Arial"/>
                <a:ea typeface="Arial"/>
                <a:cs typeface="Arial"/>
                <a:sym typeface="Arial"/>
              </a:rPr>
              <a:t>b2stage</a:t>
            </a:r>
          </a:p>
          <a:p>
            <a:pPr marL="0" lvl="0" indent="0" rtl="0">
              <a:spcBef>
                <a:spcPts val="0"/>
              </a:spcBef>
              <a:buNone/>
            </a:pPr>
            <a:endParaRPr sz="1050">
              <a:solidFill>
                <a:srgbClr val="A9B7C6"/>
              </a:solidFill>
              <a:latin typeface="Arial"/>
              <a:ea typeface="Arial"/>
              <a:cs typeface="Arial"/>
              <a:sym typeface="Arial"/>
            </a:endParaRPr>
          </a:p>
          <a:p>
            <a:pPr marL="0" lvl="0" indent="-69850" rtl="0">
              <a:spcBef>
                <a:spcPts val="0"/>
              </a:spcBef>
              <a:buClr>
                <a:schemeClr val="dk1"/>
              </a:buClr>
              <a:buSzPct val="100000"/>
              <a:buFont typeface="Arial"/>
              <a:buNone/>
            </a:pPr>
            <a:r>
              <a:rPr lang="en" sz="1100">
                <a:solidFill>
                  <a:srgbClr val="808080"/>
                </a:solidFill>
                <a:latin typeface="Arial"/>
                <a:ea typeface="Arial"/>
                <a:cs typeface="Arial"/>
                <a:sym typeface="Arial"/>
              </a:rPr>
              <a:t># Initialize the Globus client</a:t>
            </a:r>
          </a:p>
          <a:p>
            <a:pPr marL="0" lvl="0" indent="-69850" rtl="0">
              <a:spcBef>
                <a:spcPts val="0"/>
              </a:spcBef>
              <a:buClr>
                <a:schemeClr val="dk1"/>
              </a:buClr>
              <a:buSzPct val="100000"/>
              <a:buFont typeface="Arial"/>
              <a:buNone/>
            </a:pPr>
            <a:r>
              <a:rPr lang="en" sz="1100">
                <a:solidFill>
                  <a:srgbClr val="A9B7C6"/>
                </a:solidFill>
                <a:latin typeface="Arial"/>
                <a:ea typeface="Arial"/>
                <a:cs typeface="Arial"/>
                <a:sym typeface="Arial"/>
              </a:rPr>
              <a:t>globus = b2stage.ClientGlobus(</a:t>
            </a:r>
            <a:r>
              <a:rPr lang="en" sz="1100">
                <a:solidFill>
                  <a:srgbClr val="AA4926"/>
                </a:solidFill>
                <a:latin typeface="Arial"/>
                <a:ea typeface="Arial"/>
                <a:cs typeface="Arial"/>
                <a:sym typeface="Arial"/>
              </a:rPr>
              <a:t>resource_file_path</a:t>
            </a:r>
            <a:r>
              <a:rPr lang="en" sz="1100">
                <a:solidFill>
                  <a:srgbClr val="A9B7C6"/>
                </a:solidFill>
                <a:latin typeface="Arial"/>
                <a:ea typeface="Arial"/>
                <a:cs typeface="Arial"/>
                <a:sym typeface="Arial"/>
              </a:rPr>
              <a:t>=RESOURCES_FILE</a:t>
            </a:r>
            <a:r>
              <a:rPr lang="en" sz="1100">
                <a:solidFill>
                  <a:srgbClr val="CC7832"/>
                </a:solidFill>
                <a:latin typeface="Arial"/>
                <a:ea typeface="Arial"/>
                <a:cs typeface="Arial"/>
                <a:sym typeface="Arial"/>
              </a:rPr>
              <a:t>, </a:t>
            </a:r>
            <a:r>
              <a:rPr lang="en" sz="1100">
                <a:solidFill>
                  <a:srgbClr val="AA4926"/>
                </a:solidFill>
                <a:latin typeface="Arial"/>
                <a:ea typeface="Arial"/>
                <a:cs typeface="Arial"/>
                <a:sym typeface="Arial"/>
              </a:rPr>
              <a:t>debug</a:t>
            </a:r>
            <a:r>
              <a:rPr lang="en" sz="1100">
                <a:solidFill>
                  <a:srgbClr val="A9B7C6"/>
                </a:solidFill>
                <a:latin typeface="Arial"/>
                <a:ea typeface="Arial"/>
                <a:cs typeface="Arial"/>
                <a:sym typeface="Arial"/>
              </a:rPr>
              <a:t>=True)</a:t>
            </a:r>
          </a:p>
          <a:p>
            <a:pPr marL="0" lvl="0" indent="-69850" rtl="0">
              <a:spcBef>
                <a:spcPts val="0"/>
              </a:spcBef>
              <a:buClr>
                <a:schemeClr val="dk1"/>
              </a:buClr>
              <a:buSzPct val="100000"/>
              <a:buFont typeface="Arial"/>
              <a:buNone/>
            </a:pPr>
            <a:r>
              <a:rPr lang="en" sz="1100">
                <a:solidFill>
                  <a:srgbClr val="808080"/>
                </a:solidFill>
                <a:latin typeface="Arial"/>
                <a:ea typeface="Arial"/>
                <a:cs typeface="Arial"/>
                <a:sym typeface="Arial"/>
              </a:rPr>
              <a:t># Perform a data transfer between 2 endpoints (third party transfer)</a:t>
            </a:r>
          </a:p>
          <a:p>
            <a:pPr marL="0" lvl="0" indent="-69850" rtl="0">
              <a:spcBef>
                <a:spcPts val="0"/>
              </a:spcBef>
              <a:buClr>
                <a:schemeClr val="dk1"/>
              </a:buClr>
              <a:buSzPct val="100000"/>
              <a:buFont typeface="Arial"/>
              <a:buNone/>
            </a:pPr>
            <a:r>
              <a:rPr lang="en" sz="1100">
                <a:solidFill>
                  <a:srgbClr val="A9B7C6"/>
                </a:solidFill>
                <a:latin typeface="Arial"/>
                <a:ea typeface="Arial"/>
                <a:cs typeface="Arial"/>
                <a:sym typeface="Arial"/>
              </a:rPr>
              <a:t>task_id = globus.transfer(src_endpoint</a:t>
            </a:r>
            <a:r>
              <a:rPr lang="en" sz="1100">
                <a:solidFill>
                  <a:srgbClr val="CC7832"/>
                </a:solidFill>
                <a:latin typeface="Arial"/>
                <a:ea typeface="Arial"/>
                <a:cs typeface="Arial"/>
                <a:sym typeface="Arial"/>
              </a:rPr>
              <a:t>, </a:t>
            </a:r>
            <a:r>
              <a:rPr lang="en" sz="1100">
                <a:solidFill>
                  <a:srgbClr val="A9B7C6"/>
                </a:solidFill>
                <a:latin typeface="Arial"/>
                <a:ea typeface="Arial"/>
                <a:cs typeface="Arial"/>
                <a:sym typeface="Arial"/>
              </a:rPr>
              <a:t>dst_endpoint</a:t>
            </a:r>
            <a:r>
              <a:rPr lang="en" sz="1100">
                <a:solidFill>
                  <a:srgbClr val="CC7832"/>
                </a:solidFill>
                <a:latin typeface="Arial"/>
                <a:ea typeface="Arial"/>
                <a:cs typeface="Arial"/>
                <a:sym typeface="Arial"/>
              </a:rPr>
              <a:t>, </a:t>
            </a:r>
            <a:r>
              <a:rPr lang="en" sz="1100">
                <a:solidFill>
                  <a:srgbClr val="A9B7C6"/>
                </a:solidFill>
                <a:latin typeface="Arial"/>
                <a:ea typeface="Arial"/>
                <a:cs typeface="Arial"/>
                <a:sym typeface="Arial"/>
              </a:rPr>
              <a:t>src</a:t>
            </a:r>
            <a:r>
              <a:rPr lang="en" sz="1100">
                <a:solidFill>
                  <a:srgbClr val="CC7832"/>
                </a:solidFill>
                <a:latin typeface="Arial"/>
                <a:ea typeface="Arial"/>
                <a:cs typeface="Arial"/>
                <a:sym typeface="Arial"/>
              </a:rPr>
              <a:t>, </a:t>
            </a:r>
            <a:r>
              <a:rPr lang="en" sz="1100">
                <a:solidFill>
                  <a:srgbClr val="A9B7C6"/>
                </a:solidFill>
                <a:latin typeface="Arial"/>
                <a:ea typeface="Arial"/>
                <a:cs typeface="Arial"/>
                <a:sym typeface="Arial"/>
              </a:rPr>
              <a:t>dst</a:t>
            </a:r>
            <a:r>
              <a:rPr lang="en" sz="1100">
                <a:solidFill>
                  <a:srgbClr val="CC7832"/>
                </a:solidFill>
                <a:latin typeface="Arial"/>
                <a:ea typeface="Arial"/>
                <a:cs typeface="Arial"/>
                <a:sym typeface="Arial"/>
              </a:rPr>
              <a:t>, </a:t>
            </a:r>
            <a:r>
              <a:rPr lang="en" sz="1100">
                <a:solidFill>
                  <a:srgbClr val="AA4926"/>
                </a:solidFill>
                <a:latin typeface="Arial"/>
                <a:ea typeface="Arial"/>
                <a:cs typeface="Arial"/>
                <a:sym typeface="Arial"/>
              </a:rPr>
              <a:t>recursive</a:t>
            </a:r>
            <a:r>
              <a:rPr lang="en" sz="1100">
                <a:solidFill>
                  <a:srgbClr val="A9B7C6"/>
                </a:solidFill>
                <a:latin typeface="Arial"/>
                <a:ea typeface="Arial"/>
                <a:cs typeface="Arial"/>
                <a:sym typeface="Arial"/>
              </a:rPr>
              <a:t>=args[</a:t>
            </a:r>
            <a:r>
              <a:rPr lang="en" sz="1100">
                <a:solidFill>
                  <a:srgbClr val="A5C261"/>
                </a:solidFill>
                <a:latin typeface="Arial"/>
                <a:ea typeface="Arial"/>
                <a:cs typeface="Arial"/>
                <a:sym typeface="Arial"/>
              </a:rPr>
              <a:t>'-r'</a:t>
            </a:r>
            <a:r>
              <a:rPr lang="en" sz="1100">
                <a:solidFill>
                  <a:srgbClr val="A9B7C6"/>
                </a:solidFill>
                <a:latin typeface="Arial"/>
                <a:ea typeface="Arial"/>
                <a:cs typeface="Arial"/>
                <a:sym typeface="Arial"/>
              </a:rPr>
              <a:t>])</a:t>
            </a:r>
          </a:p>
          <a:p>
            <a:pPr marL="0" lvl="0" indent="-69850" rtl="0">
              <a:spcBef>
                <a:spcPts val="0"/>
              </a:spcBef>
              <a:buClr>
                <a:schemeClr val="dk1"/>
              </a:buClr>
              <a:buSzPct val="100000"/>
              <a:buFont typeface="Arial"/>
              <a:buNone/>
            </a:pPr>
            <a:endParaRPr sz="1100"/>
          </a:p>
        </p:txBody>
      </p:sp>
      <p:sp>
        <p:nvSpPr>
          <p:cNvPr id="486" name="Shape 486"/>
          <p:cNvSpPr txBox="1"/>
          <p:nvPr/>
        </p:nvSpPr>
        <p:spPr>
          <a:xfrm>
            <a:off x="457200" y="1750325"/>
            <a:ext cx="8229600" cy="1196999"/>
          </a:xfrm>
          <a:prstGeom prst="rect">
            <a:avLst/>
          </a:prstGeom>
          <a:solidFill>
            <a:srgbClr val="434343"/>
          </a:solidFill>
          <a:ln>
            <a:noFill/>
          </a:ln>
        </p:spPr>
        <p:txBody>
          <a:bodyPr lIns="91425" tIns="91425" rIns="91425" bIns="91425" anchor="ctr" anchorCtr="0">
            <a:noAutofit/>
          </a:bodyPr>
          <a:lstStyle/>
          <a:p>
            <a:pPr lvl="0" rtl="0">
              <a:spcBef>
                <a:spcPts val="480"/>
              </a:spcBef>
              <a:buNone/>
            </a:pPr>
            <a:r>
              <a:rPr lang="en" sz="1100" b="1">
                <a:solidFill>
                  <a:srgbClr val="CC7832"/>
                </a:solidFill>
              </a:rPr>
              <a:t>from </a:t>
            </a:r>
            <a:r>
              <a:rPr lang="en" sz="1100">
                <a:solidFill>
                  <a:srgbClr val="A9B7C6"/>
                </a:solidFill>
              </a:rPr>
              <a:t>eudat </a:t>
            </a:r>
            <a:r>
              <a:rPr lang="en" sz="1100" b="1">
                <a:solidFill>
                  <a:srgbClr val="CC7832"/>
                </a:solidFill>
              </a:rPr>
              <a:t>import </a:t>
            </a:r>
            <a:r>
              <a:rPr lang="en" sz="1100">
                <a:solidFill>
                  <a:srgbClr val="A9B7C6"/>
                </a:solidFill>
              </a:rPr>
              <a:t>b2find</a:t>
            </a:r>
          </a:p>
          <a:p>
            <a:pPr lvl="0" rtl="0">
              <a:spcBef>
                <a:spcPts val="480"/>
              </a:spcBef>
              <a:buNone/>
            </a:pPr>
            <a:endParaRPr sz="1100">
              <a:solidFill>
                <a:srgbClr val="A9B7C6"/>
              </a:solidFill>
            </a:endParaRPr>
          </a:p>
          <a:p>
            <a:pPr lvl="0" rtl="0">
              <a:spcBef>
                <a:spcPts val="480"/>
              </a:spcBef>
              <a:buNone/>
            </a:pPr>
            <a:r>
              <a:rPr lang="en" sz="1100">
                <a:solidFill>
                  <a:srgbClr val="808080"/>
                </a:solidFill>
              </a:rPr>
              <a:t># Get “aleph” dataset</a:t>
            </a:r>
          </a:p>
          <a:p>
            <a:pPr lvl="0" rtl="0">
              <a:spcBef>
                <a:spcPts val="480"/>
              </a:spcBef>
              <a:buNone/>
            </a:pPr>
            <a:r>
              <a:rPr lang="en" sz="1100">
                <a:solidFill>
                  <a:srgbClr val="A9B7C6"/>
                </a:solidFill>
              </a:rPr>
              <a:t>datasets = b2find.get_dataset_source(</a:t>
            </a:r>
            <a:r>
              <a:rPr lang="en" sz="1100">
                <a:solidFill>
                  <a:srgbClr val="AA4926"/>
                </a:solidFill>
              </a:rPr>
              <a:t>community</a:t>
            </a:r>
            <a:r>
              <a:rPr lang="en" sz="1100">
                <a:solidFill>
                  <a:srgbClr val="A9B7C6"/>
                </a:solidFill>
              </a:rPr>
              <a:t>=</a:t>
            </a:r>
            <a:r>
              <a:rPr lang="en" sz="1100">
                <a:solidFill>
                  <a:srgbClr val="A5C261"/>
                </a:solidFill>
              </a:rPr>
              <a:t>'aleph'</a:t>
            </a:r>
            <a:r>
              <a:rPr lang="en" sz="1100">
                <a:solidFill>
                  <a:srgbClr val="CC7832"/>
                </a:solidFill>
              </a:rPr>
              <a:t>)</a:t>
            </a:r>
          </a:p>
          <a:p>
            <a:pPr lvl="0" rtl="0">
              <a:spcBef>
                <a:spcPts val="480"/>
              </a:spcBef>
              <a:buNone/>
            </a:pPr>
            <a:r>
              <a:rPr lang="en" sz="1100" b="1">
                <a:solidFill>
                  <a:srgbClr val="CC7832"/>
                </a:solidFill>
              </a:rPr>
              <a:t>print </a:t>
            </a:r>
            <a:r>
              <a:rPr lang="en" sz="1100">
                <a:solidFill>
                  <a:srgbClr val="A5C261"/>
                </a:solidFill>
              </a:rPr>
              <a:t>'First dataset URI = ' </a:t>
            </a:r>
            <a:r>
              <a:rPr lang="en" sz="1100">
                <a:solidFill>
                  <a:srgbClr val="A9B7C6"/>
                </a:solidFill>
              </a:rPr>
              <a:t>+ datasets[0]</a:t>
            </a:r>
          </a:p>
        </p:txBody>
      </p:sp>
      <p:sp>
        <p:nvSpPr>
          <p:cNvPr id="487" name="Shape 487"/>
          <p:cNvSpPr txBox="1"/>
          <p:nvPr/>
        </p:nvSpPr>
        <p:spPr>
          <a:xfrm>
            <a:off x="431450" y="4675075"/>
            <a:ext cx="2076900" cy="406199"/>
          </a:xfrm>
          <a:prstGeom prst="rect">
            <a:avLst/>
          </a:prstGeom>
          <a:noFill/>
          <a:ln>
            <a:noFill/>
          </a:ln>
        </p:spPr>
        <p:txBody>
          <a:bodyPr lIns="91425" tIns="91425" rIns="91425" bIns="91425" anchor="t" anchorCtr="0">
            <a:noAutofit/>
          </a:bodyPr>
          <a:lstStyle/>
          <a:p>
            <a:pPr lvl="0">
              <a:spcBef>
                <a:spcPts val="0"/>
              </a:spcBef>
              <a:buNone/>
            </a:pPr>
            <a:r>
              <a:rPr lang="en" sz="1800"/>
              <a:t>Data transfer:</a:t>
            </a:r>
          </a:p>
        </p:txBody>
      </p:sp>
      <p:sp>
        <p:nvSpPr>
          <p:cNvPr id="488" name="Shape 488"/>
          <p:cNvSpPr txBox="1"/>
          <p:nvPr/>
        </p:nvSpPr>
        <p:spPr>
          <a:xfrm>
            <a:off x="507650" y="1318400"/>
            <a:ext cx="2316900" cy="406199"/>
          </a:xfrm>
          <a:prstGeom prst="rect">
            <a:avLst/>
          </a:prstGeom>
          <a:noFill/>
          <a:ln>
            <a:noFill/>
          </a:ln>
        </p:spPr>
        <p:txBody>
          <a:bodyPr lIns="91425" tIns="91425" rIns="91425" bIns="91425" anchor="t" anchorCtr="0">
            <a:noAutofit/>
          </a:bodyPr>
          <a:lstStyle/>
          <a:p>
            <a:pPr lvl="0" rtl="0">
              <a:spcBef>
                <a:spcPts val="0"/>
              </a:spcBef>
              <a:buNone/>
            </a:pPr>
            <a:r>
              <a:rPr lang="en" sz="1800"/>
              <a:t>Data search:</a:t>
            </a:r>
          </a:p>
        </p:txBody>
      </p:sp>
      <p:sp>
        <p:nvSpPr>
          <p:cNvPr id="489" name="Shape 489"/>
          <p:cNvSpPr txBox="1"/>
          <p:nvPr/>
        </p:nvSpPr>
        <p:spPr>
          <a:xfrm>
            <a:off x="457200" y="3439550"/>
            <a:ext cx="8229600" cy="1196999"/>
          </a:xfrm>
          <a:prstGeom prst="rect">
            <a:avLst/>
          </a:prstGeom>
          <a:solidFill>
            <a:srgbClr val="434343"/>
          </a:solidFill>
          <a:ln>
            <a:noFill/>
          </a:ln>
        </p:spPr>
        <p:txBody>
          <a:bodyPr lIns="91425" tIns="91425" rIns="91425" bIns="91425" anchor="ctr" anchorCtr="0">
            <a:noAutofit/>
          </a:bodyPr>
          <a:lstStyle/>
          <a:p>
            <a:pPr lvl="0" rtl="0">
              <a:spcBef>
                <a:spcPts val="480"/>
              </a:spcBef>
              <a:buNone/>
            </a:pPr>
            <a:r>
              <a:rPr lang="en" sz="1100" b="1">
                <a:solidFill>
                  <a:srgbClr val="CC7832"/>
                </a:solidFill>
              </a:rPr>
              <a:t>from </a:t>
            </a:r>
            <a:r>
              <a:rPr lang="en" sz="1100">
                <a:solidFill>
                  <a:srgbClr val="A9B7C6"/>
                </a:solidFill>
              </a:rPr>
              <a:t>eudat </a:t>
            </a:r>
            <a:r>
              <a:rPr lang="en" sz="1100" b="1">
                <a:solidFill>
                  <a:srgbClr val="CC7832"/>
                </a:solidFill>
              </a:rPr>
              <a:t>import </a:t>
            </a:r>
            <a:r>
              <a:rPr lang="en" sz="1100">
                <a:solidFill>
                  <a:srgbClr val="A9B7C6"/>
                </a:solidFill>
              </a:rPr>
              <a:t>b2handle</a:t>
            </a:r>
          </a:p>
          <a:p>
            <a:pPr lvl="0" rtl="0">
              <a:spcBef>
                <a:spcPts val="480"/>
              </a:spcBef>
              <a:buNone/>
            </a:pPr>
            <a:endParaRPr sz="1100">
              <a:solidFill>
                <a:srgbClr val="A9B7C6"/>
              </a:solidFill>
            </a:endParaRPr>
          </a:p>
          <a:p>
            <a:pPr lvl="0" rtl="0">
              <a:spcBef>
                <a:spcPts val="480"/>
              </a:spcBef>
              <a:buClr>
                <a:schemeClr val="dk1"/>
              </a:buClr>
              <a:buSzPct val="100000"/>
              <a:buFont typeface="Arial"/>
              <a:buNone/>
            </a:pPr>
            <a:r>
              <a:rPr lang="en" sz="1100">
                <a:solidFill>
                  <a:srgbClr val="808080"/>
                </a:solidFill>
              </a:rPr>
              <a:t># Get  physical URL of  the object resolving PID</a:t>
            </a:r>
          </a:p>
          <a:p>
            <a:pPr lvl="0" rtl="0">
              <a:spcBef>
                <a:spcPts val="480"/>
              </a:spcBef>
              <a:buNone/>
            </a:pPr>
            <a:r>
              <a:rPr lang="en" sz="1100">
                <a:solidFill>
                  <a:srgbClr val="A9B7C6"/>
                </a:solidFill>
              </a:rPr>
              <a:t>URL = b2handle.get_url_by_pid(</a:t>
            </a:r>
            <a:r>
              <a:rPr lang="en" sz="1100">
                <a:solidFill>
                  <a:srgbClr val="A5C261"/>
                </a:solidFill>
              </a:rPr>
              <a:t>"/11100/33ac01fc-6850-11e5-b66e-e41f13eb32b2"</a:t>
            </a:r>
            <a:r>
              <a:rPr lang="en" sz="1100">
                <a:solidFill>
                  <a:srgbClr val="A9B7C6"/>
                </a:solidFill>
              </a:rPr>
              <a:t>)</a:t>
            </a:r>
          </a:p>
          <a:p>
            <a:pPr lvl="0" rtl="0">
              <a:spcBef>
                <a:spcPts val="480"/>
              </a:spcBef>
              <a:buNone/>
            </a:pPr>
            <a:r>
              <a:rPr lang="en" sz="1100" b="1">
                <a:solidFill>
                  <a:srgbClr val="CC7832"/>
                </a:solidFill>
              </a:rPr>
              <a:t>print </a:t>
            </a:r>
            <a:r>
              <a:rPr lang="en" sz="1100">
                <a:solidFill>
                  <a:srgbClr val="A5C261"/>
                </a:solidFill>
              </a:rPr>
              <a:t>"Returned URL: " </a:t>
            </a:r>
            <a:r>
              <a:rPr lang="en" sz="1100">
                <a:solidFill>
                  <a:srgbClr val="A9B7C6"/>
                </a:solidFill>
              </a:rPr>
              <a:t>+ URL</a:t>
            </a:r>
          </a:p>
        </p:txBody>
      </p:sp>
      <p:sp>
        <p:nvSpPr>
          <p:cNvPr id="490" name="Shape 490"/>
          <p:cNvSpPr txBox="1"/>
          <p:nvPr/>
        </p:nvSpPr>
        <p:spPr>
          <a:xfrm>
            <a:off x="507650" y="3071000"/>
            <a:ext cx="2316900" cy="406199"/>
          </a:xfrm>
          <a:prstGeom prst="rect">
            <a:avLst/>
          </a:prstGeom>
          <a:noFill/>
          <a:ln>
            <a:noFill/>
          </a:ln>
        </p:spPr>
        <p:txBody>
          <a:bodyPr lIns="91425" tIns="91425" rIns="91425" bIns="91425" anchor="t" anchorCtr="0">
            <a:noAutofit/>
          </a:bodyPr>
          <a:lstStyle/>
          <a:p>
            <a:pPr lvl="0" rtl="0">
              <a:spcBef>
                <a:spcPts val="0"/>
              </a:spcBef>
              <a:buNone/>
            </a:pPr>
            <a:r>
              <a:rPr lang="en" sz="1800"/>
              <a:t>PID resolution:</a:t>
            </a:r>
          </a:p>
        </p:txBody>
      </p:sp>
    </p:spTree>
    <p:extLst>
      <p:ext uri="{BB962C8B-B14F-4D97-AF65-F5344CB8AC3E}">
        <p14:creationId xmlns:p14="http://schemas.microsoft.com/office/powerpoint/2010/main" val="897587256"/>
      </p:ext>
    </p:extLst>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828800" y="274638"/>
            <a:ext cx="7315200" cy="792162"/>
          </a:xfrm>
        </p:spPr>
        <p:txBody>
          <a:bodyPr/>
          <a:lstStyle/>
          <a:p>
            <a:r>
              <a:rPr lang="de-DE" dirty="0" smtClean="0"/>
              <a:t>B2 Services</a:t>
            </a:r>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7" y="1034931"/>
            <a:ext cx="4913765" cy="4546703"/>
          </a:xfrm>
          <a:prstGeom prst="rect">
            <a:avLst/>
          </a:prstGeom>
          <a:noFill/>
          <a:ln w="9525">
            <a:noFill/>
            <a:miter lim="800000"/>
            <a:headEnd/>
            <a:tailEnd/>
          </a:ln>
        </p:spPr>
      </p:pic>
      <p:pic>
        <p:nvPicPr>
          <p:cNvPr id="5"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1055883"/>
            <a:ext cx="3398296" cy="527686"/>
          </a:xfrm>
          <a:prstGeom prst="rect">
            <a:avLst/>
          </a:prstGeom>
          <a:noFill/>
          <a:ln w="9525">
            <a:noFill/>
            <a:miter lim="800000"/>
            <a:headEnd/>
            <a:tailEnd/>
          </a:ln>
        </p:spPr>
      </p:pic>
      <p:pic>
        <p:nvPicPr>
          <p:cNvPr id="6"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596" y="1631713"/>
            <a:ext cx="3397055" cy="526444"/>
          </a:xfrm>
          <a:prstGeom prst="rect">
            <a:avLst/>
          </a:prstGeom>
          <a:noFill/>
          <a:ln w="9525">
            <a:noFill/>
            <a:miter lim="800000"/>
            <a:headEnd/>
            <a:tailEnd/>
          </a:ln>
        </p:spPr>
      </p:pic>
      <p:pic>
        <p:nvPicPr>
          <p:cNvPr id="7" name="Picture 2">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237597" y="2204937"/>
            <a:ext cx="3397055" cy="527538"/>
          </a:xfrm>
          <a:prstGeom prst="rect">
            <a:avLst/>
          </a:prstGeom>
          <a:noFill/>
          <a:ln w="9525">
            <a:noFill/>
            <a:miter lim="800000"/>
            <a:headEnd/>
            <a:tailEnd/>
          </a:ln>
        </p:spPr>
      </p:pic>
      <p:pic>
        <p:nvPicPr>
          <p:cNvPr id="8" name="Picture 6">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255098" y="2805191"/>
            <a:ext cx="3397055" cy="527538"/>
          </a:xfrm>
          <a:prstGeom prst="rect">
            <a:avLst/>
          </a:prstGeom>
          <a:noFill/>
          <a:ln w="9525">
            <a:noFill/>
            <a:miter lim="800000"/>
            <a:headEnd/>
            <a:tailEnd/>
          </a:ln>
        </p:spPr>
      </p:pic>
      <p:pic>
        <p:nvPicPr>
          <p:cNvPr id="9" name="Picture 1">
            <a:hlinkClick r:id="rId12"/>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3405370"/>
            <a:ext cx="3398297" cy="527686"/>
          </a:xfrm>
          <a:prstGeom prst="rect">
            <a:avLst/>
          </a:prstGeom>
          <a:noFill/>
          <a:ln w="9525">
            <a:noFill/>
            <a:miter lim="800000"/>
            <a:headEnd/>
            <a:tailEnd/>
          </a:ln>
        </p:spPr>
      </p:pic>
      <p:pic>
        <p:nvPicPr>
          <p:cNvPr id="19459" name="Picture 3">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250826" y="5317770"/>
            <a:ext cx="3398295" cy="527731"/>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p:cNvSpPr/>
          <p:nvPr/>
        </p:nvSpPr>
        <p:spPr>
          <a:xfrm>
            <a:off x="4572000" y="2307770"/>
            <a:ext cx="838200" cy="126524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hteck 15"/>
          <p:cNvSpPr/>
          <p:nvPr/>
        </p:nvSpPr>
        <p:spPr>
          <a:xfrm>
            <a:off x="5516713" y="2289515"/>
            <a:ext cx="818773" cy="129614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hteck 16"/>
          <p:cNvSpPr/>
          <p:nvPr/>
        </p:nvSpPr>
        <p:spPr>
          <a:xfrm>
            <a:off x="6461426" y="2302158"/>
            <a:ext cx="788460" cy="12683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hteck 17"/>
          <p:cNvSpPr/>
          <p:nvPr/>
        </p:nvSpPr>
        <p:spPr>
          <a:xfrm>
            <a:off x="7380312" y="2305673"/>
            <a:ext cx="794859" cy="126484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hteck 18"/>
          <p:cNvSpPr/>
          <p:nvPr/>
        </p:nvSpPr>
        <p:spPr>
          <a:xfrm>
            <a:off x="3940256" y="3875315"/>
            <a:ext cx="4822744" cy="4027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hteck 19"/>
          <p:cNvSpPr/>
          <p:nvPr/>
        </p:nvSpPr>
        <p:spPr>
          <a:xfrm>
            <a:off x="3955077" y="1693549"/>
            <a:ext cx="4822744" cy="46460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hteck 20"/>
          <p:cNvSpPr/>
          <p:nvPr/>
        </p:nvSpPr>
        <p:spPr>
          <a:xfrm>
            <a:off x="3953941" y="1066800"/>
            <a:ext cx="4822744" cy="5334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460" name="Picture 4"/>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255098" y="4350145"/>
            <a:ext cx="3397054" cy="822680"/>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4"/>
          <p:cNvSpPr txBox="1">
            <a:spLocks/>
          </p:cNvSpPr>
          <p:nvPr/>
        </p:nvSpPr>
        <p:spPr>
          <a:xfrm>
            <a:off x="6553200" y="630423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200" smtClean="0">
                <a:solidFill>
                  <a:schemeClr val="bg1">
                    <a:lumMod val="50000"/>
                  </a:schemeClr>
                </a:solidFill>
                <a:latin typeface="Century Gothic" panose="020B0502020202020204" pitchFamily="34" charset="0"/>
              </a:rPr>
              <a:pPr algn="r"/>
              <a:t>3</a:t>
            </a:fld>
            <a:endParaRPr lang="en-US" sz="12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1712435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xit" presetSubtype="0" fill="hold" grpId="1"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xit" presetSubtype="0" fill="hold" grpId="1"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xit" presetSubtype="0" fill="hold" grpId="1" nodeType="with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460"/>
                                        </p:tgtEl>
                                        <p:attrNameLst>
                                          <p:attrName>style.visibility</p:attrName>
                                        </p:attrNameLst>
                                      </p:cBhvr>
                                      <p:to>
                                        <p:strVal val="visible"/>
                                      </p:to>
                                    </p:set>
                                    <p:animEffect transition="in" filter="fade">
                                      <p:cBhvr>
                                        <p:cTn id="51" dur="500"/>
                                        <p:tgtEl>
                                          <p:spTgt spid="1946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xit" presetSubtype="0" fill="hold" grpId="1" nodeType="with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459"/>
                                        </p:tgtEl>
                                        <p:attrNameLst>
                                          <p:attrName>style.visibility</p:attrName>
                                        </p:attrNameLst>
                                      </p:cBhvr>
                                      <p:to>
                                        <p:strVal val="visible"/>
                                      </p:to>
                                    </p:set>
                                    <p:animEffect transition="in" filter="fade">
                                      <p:cBhvr>
                                        <p:cTn id="62" dur="500"/>
                                        <p:tgtEl>
                                          <p:spTgt spid="1945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xit" presetSubtype="0" fill="hold" grpId="2" nodeType="with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1"/>
                                        </p:tgtEl>
                                      </p:cBhvr>
                                    </p:animEffect>
                                    <p:set>
                                      <p:cBhvr>
                                        <p:cTn id="7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0" grpId="2" animBg="1"/>
      <p:bldP spid="21" grpId="0" animBg="1"/>
      <p:bldP spid="2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597778" y="91147"/>
            <a:ext cx="7862653" cy="1143000"/>
          </a:xfrm>
          <a:prstGeom prst="rect">
            <a:avLst/>
          </a:prstGeom>
        </p:spPr>
        <p:txBody>
          <a:bodyPr vert="horz" lIns="91440" tIns="45720" rIns="91440" bIns="45720" rtlCol="0" anchor="ctr">
            <a:normAutofit/>
          </a:bodyPr>
          <a:lstStyle/>
          <a:p>
            <a:pPr lvl="0" algn="ctr">
              <a:spcBef>
                <a:spcPct val="0"/>
              </a:spcBef>
              <a:defRPr/>
            </a:pPr>
            <a:r>
              <a:rPr lang="en-GB" sz="2400" b="1" dirty="0" smtClean="0">
                <a:latin typeface="Century Gothic" pitchFamily="34" charset="0"/>
              </a:rPr>
              <a:t>For more info:</a:t>
            </a:r>
          </a:p>
        </p:txBody>
      </p:sp>
      <p:sp>
        <p:nvSpPr>
          <p:cNvPr id="8" name="Titolo 1"/>
          <p:cNvSpPr txBox="1">
            <a:spLocks/>
          </p:cNvSpPr>
          <p:nvPr/>
        </p:nvSpPr>
        <p:spPr>
          <a:xfrm>
            <a:off x="1254617" y="1313060"/>
            <a:ext cx="4541519" cy="1143000"/>
          </a:xfrm>
          <a:prstGeom prst="rect">
            <a:avLst/>
          </a:prstGeom>
        </p:spPr>
        <p:txBody>
          <a:bodyPr vert="horz" lIns="91440" tIns="45720" rIns="91440" bIns="45720" rtlCol="0" anchor="ctr">
            <a:normAutofit/>
          </a:bodyPr>
          <a:lstStyle/>
          <a:p>
            <a:pPr lvl="0">
              <a:spcBef>
                <a:spcPct val="0"/>
              </a:spcBef>
              <a:defRPr/>
            </a:pPr>
            <a:r>
              <a:rPr lang="en-GB" sz="1600" dirty="0" smtClean="0">
                <a:latin typeface="Century Gothic" pitchFamily="34" charset="0"/>
              </a:rPr>
              <a:t>https</a:t>
            </a:r>
            <a:r>
              <a:rPr lang="en-GB" sz="1600" dirty="0">
                <a:latin typeface="Century Gothic" pitchFamily="34" charset="0"/>
              </a:rPr>
              <a:t>://</a:t>
            </a:r>
            <a:r>
              <a:rPr lang="en-GB" sz="1600" dirty="0" smtClean="0">
                <a:latin typeface="Century Gothic" pitchFamily="34" charset="0"/>
              </a:rPr>
              <a:t>b2drop.eudat.eu</a:t>
            </a:r>
          </a:p>
          <a:p>
            <a:pPr lvl="0">
              <a:spcBef>
                <a:spcPct val="0"/>
              </a:spcBef>
              <a:defRPr/>
            </a:pPr>
            <a:r>
              <a:rPr lang="en-GB" sz="1600" dirty="0" smtClean="0">
                <a:latin typeface="Century Gothic" pitchFamily="34" charset="0"/>
              </a:rPr>
              <a:t>https</a:t>
            </a:r>
            <a:r>
              <a:rPr lang="en-GB" sz="1600" dirty="0">
                <a:latin typeface="Century Gothic" pitchFamily="34" charset="0"/>
              </a:rPr>
              <a:t>://eudat.eu/services/userdoc/b2drop</a:t>
            </a:r>
            <a:endParaRPr lang="en-GB" sz="1600" dirty="0" smtClean="0">
              <a:latin typeface="Century Gothic"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97" y="1196752"/>
            <a:ext cx="1024234" cy="11879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697" y="5201492"/>
            <a:ext cx="1024234" cy="11879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2099" y="3214856"/>
            <a:ext cx="1024234" cy="11879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313" y="2204864"/>
            <a:ext cx="1024234" cy="11879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696" y="4221088"/>
            <a:ext cx="1024234" cy="1187900"/>
          </a:xfrm>
          <a:prstGeom prst="rect">
            <a:avLst/>
          </a:prstGeom>
        </p:spPr>
      </p:pic>
      <p:sp>
        <p:nvSpPr>
          <p:cNvPr id="14" name="Titolo 1"/>
          <p:cNvSpPr txBox="1">
            <a:spLocks/>
          </p:cNvSpPr>
          <p:nvPr/>
        </p:nvSpPr>
        <p:spPr>
          <a:xfrm>
            <a:off x="1723901" y="2323052"/>
            <a:ext cx="4541519" cy="1143000"/>
          </a:xfrm>
          <a:prstGeom prst="rect">
            <a:avLst/>
          </a:prstGeom>
        </p:spPr>
        <p:txBody>
          <a:bodyPr vert="horz" lIns="91440" tIns="45720" rIns="91440" bIns="45720" rtlCol="0" anchor="ctr">
            <a:normAutofit/>
          </a:bodyPr>
          <a:lstStyle/>
          <a:p>
            <a:pPr>
              <a:spcBef>
                <a:spcPct val="0"/>
              </a:spcBef>
              <a:defRPr/>
            </a:pPr>
            <a:r>
              <a:rPr lang="en-GB" sz="1600" dirty="0">
                <a:latin typeface="Century Gothic" pitchFamily="34" charset="0"/>
              </a:rPr>
              <a:t>https://</a:t>
            </a:r>
            <a:r>
              <a:rPr lang="en-GB" sz="1600" dirty="0" smtClean="0">
                <a:latin typeface="Century Gothic" pitchFamily="34" charset="0"/>
              </a:rPr>
              <a:t>b2share.eudat.eu</a:t>
            </a:r>
          </a:p>
          <a:p>
            <a:pPr lvl="0">
              <a:spcBef>
                <a:spcPct val="0"/>
              </a:spcBef>
              <a:defRPr/>
            </a:pPr>
            <a:r>
              <a:rPr lang="en-GB" sz="1600" dirty="0" smtClean="0">
                <a:latin typeface="Century Gothic" pitchFamily="34" charset="0"/>
              </a:rPr>
              <a:t>https</a:t>
            </a:r>
            <a:r>
              <a:rPr lang="en-GB" sz="1600" dirty="0">
                <a:latin typeface="Century Gothic" pitchFamily="34" charset="0"/>
              </a:rPr>
              <a:t>://</a:t>
            </a:r>
            <a:r>
              <a:rPr lang="en-GB" sz="1600" dirty="0" smtClean="0">
                <a:latin typeface="Century Gothic" pitchFamily="34" charset="0"/>
              </a:rPr>
              <a:t>eudat.eu/services/userdoc/b2share</a:t>
            </a:r>
          </a:p>
        </p:txBody>
      </p:sp>
      <p:sp>
        <p:nvSpPr>
          <p:cNvPr id="15" name="Titolo 1"/>
          <p:cNvSpPr txBox="1">
            <a:spLocks/>
          </p:cNvSpPr>
          <p:nvPr/>
        </p:nvSpPr>
        <p:spPr>
          <a:xfrm>
            <a:off x="2258508" y="3444686"/>
            <a:ext cx="4541519" cy="1143000"/>
          </a:xfrm>
          <a:prstGeom prst="rect">
            <a:avLst/>
          </a:prstGeom>
        </p:spPr>
        <p:txBody>
          <a:bodyPr vert="horz" lIns="91440" tIns="45720" rIns="91440" bIns="45720" rtlCol="0" anchor="ctr">
            <a:normAutofit/>
          </a:bodyPr>
          <a:lstStyle/>
          <a:p>
            <a:pPr lvl="0">
              <a:spcBef>
                <a:spcPct val="0"/>
              </a:spcBef>
              <a:defRPr/>
            </a:pPr>
            <a:r>
              <a:rPr lang="en-GB" sz="1600" dirty="0" smtClean="0">
                <a:latin typeface="Century Gothic" pitchFamily="34" charset="0"/>
              </a:rPr>
              <a:t>https</a:t>
            </a:r>
            <a:r>
              <a:rPr lang="en-GB" sz="1600" dirty="0">
                <a:latin typeface="Century Gothic" pitchFamily="34" charset="0"/>
              </a:rPr>
              <a:t>://</a:t>
            </a:r>
            <a:r>
              <a:rPr lang="en-GB" sz="1600" dirty="0" smtClean="0">
                <a:latin typeface="Century Gothic" pitchFamily="34" charset="0"/>
              </a:rPr>
              <a:t>eudat.eu/services/userdoc/b2safe</a:t>
            </a:r>
          </a:p>
        </p:txBody>
      </p:sp>
      <p:sp>
        <p:nvSpPr>
          <p:cNvPr id="16" name="Titolo 1"/>
          <p:cNvSpPr txBox="1">
            <a:spLocks/>
          </p:cNvSpPr>
          <p:nvPr/>
        </p:nvSpPr>
        <p:spPr>
          <a:xfrm>
            <a:off x="2838793" y="4464820"/>
            <a:ext cx="4541519" cy="1143000"/>
          </a:xfrm>
          <a:prstGeom prst="rect">
            <a:avLst/>
          </a:prstGeom>
        </p:spPr>
        <p:txBody>
          <a:bodyPr vert="horz" lIns="91440" tIns="45720" rIns="91440" bIns="45720" rtlCol="0" anchor="ctr">
            <a:normAutofit/>
          </a:bodyPr>
          <a:lstStyle/>
          <a:p>
            <a:pPr lvl="0">
              <a:spcBef>
                <a:spcPct val="0"/>
              </a:spcBef>
              <a:defRPr/>
            </a:pPr>
            <a:r>
              <a:rPr lang="en-GB" sz="1600" dirty="0" smtClean="0">
                <a:latin typeface="Century Gothic" pitchFamily="34" charset="0"/>
              </a:rPr>
              <a:t>https</a:t>
            </a:r>
            <a:r>
              <a:rPr lang="en-GB" sz="1600" dirty="0">
                <a:latin typeface="Century Gothic" pitchFamily="34" charset="0"/>
              </a:rPr>
              <a:t>://</a:t>
            </a:r>
            <a:r>
              <a:rPr lang="en-GB" sz="1600" dirty="0" smtClean="0">
                <a:latin typeface="Century Gothic" pitchFamily="34" charset="0"/>
              </a:rPr>
              <a:t>eudat.eu/services/userdoc/b2stage</a:t>
            </a:r>
          </a:p>
        </p:txBody>
      </p:sp>
      <p:sp>
        <p:nvSpPr>
          <p:cNvPr id="17" name="Titolo 1"/>
          <p:cNvSpPr txBox="1">
            <a:spLocks/>
          </p:cNvSpPr>
          <p:nvPr/>
        </p:nvSpPr>
        <p:spPr>
          <a:xfrm>
            <a:off x="3396385" y="5301208"/>
            <a:ext cx="4541519" cy="1143000"/>
          </a:xfrm>
          <a:prstGeom prst="rect">
            <a:avLst/>
          </a:prstGeom>
        </p:spPr>
        <p:txBody>
          <a:bodyPr vert="horz" lIns="91440" tIns="45720" rIns="91440" bIns="45720" rtlCol="0" anchor="ctr">
            <a:normAutofit/>
          </a:bodyPr>
          <a:lstStyle/>
          <a:p>
            <a:pPr lvl="0">
              <a:spcBef>
                <a:spcPct val="0"/>
              </a:spcBef>
              <a:defRPr/>
            </a:pPr>
            <a:r>
              <a:rPr lang="en-GB" sz="1600" dirty="0">
                <a:latin typeface="Century Gothic" pitchFamily="34" charset="0"/>
              </a:rPr>
              <a:t>http://</a:t>
            </a:r>
            <a:r>
              <a:rPr lang="en-GB" sz="1600" dirty="0" smtClean="0">
                <a:latin typeface="Century Gothic" pitchFamily="34" charset="0"/>
              </a:rPr>
              <a:t>b2find.eudat.eu</a:t>
            </a:r>
            <a:endParaRPr lang="en-GB" sz="1600" dirty="0">
              <a:latin typeface="Century Gothic" pitchFamily="34" charset="0"/>
            </a:endParaRPr>
          </a:p>
          <a:p>
            <a:pPr lvl="0">
              <a:spcBef>
                <a:spcPct val="0"/>
              </a:spcBef>
              <a:defRPr/>
            </a:pPr>
            <a:r>
              <a:rPr lang="en-GB" sz="1600" dirty="0" smtClean="0">
                <a:latin typeface="Century Gothic" pitchFamily="34" charset="0"/>
              </a:rPr>
              <a:t>https</a:t>
            </a:r>
            <a:r>
              <a:rPr lang="en-GB" sz="1600" dirty="0">
                <a:latin typeface="Century Gothic" pitchFamily="34" charset="0"/>
              </a:rPr>
              <a:t>://</a:t>
            </a:r>
            <a:r>
              <a:rPr lang="en-GB" sz="1600" dirty="0" smtClean="0">
                <a:latin typeface="Century Gothic" pitchFamily="34" charset="0"/>
              </a:rPr>
              <a:t>eudat.eu/services/userdoc/b2find</a:t>
            </a:r>
          </a:p>
        </p:txBody>
      </p:sp>
      <p:pic>
        <p:nvPicPr>
          <p:cNvPr id="18" name="Immagine 3"/>
          <p:cNvPicPr>
            <a:picLocks noChangeAspect="1"/>
          </p:cNvPicPr>
          <p:nvPr/>
        </p:nvPicPr>
        <p:blipFill>
          <a:blip r:embed="rId7" cstate="print"/>
          <a:srcRect/>
          <a:stretch>
            <a:fillRect/>
          </a:stretch>
        </p:blipFill>
        <p:spPr bwMode="auto">
          <a:xfrm>
            <a:off x="6156176" y="1115254"/>
            <a:ext cx="2808312" cy="2538796"/>
          </a:xfrm>
          <a:prstGeom prst="rect">
            <a:avLst/>
          </a:prstGeom>
          <a:noFill/>
          <a:ln w="9525">
            <a:noFill/>
            <a:miter lim="800000"/>
            <a:headEnd/>
            <a:tailEnd/>
          </a:ln>
        </p:spPr>
      </p:pic>
    </p:spTree>
    <p:extLst>
      <p:ext uri="{BB962C8B-B14F-4D97-AF65-F5344CB8AC3E}">
        <p14:creationId xmlns:p14="http://schemas.microsoft.com/office/powerpoint/2010/main" val="32850299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 pan-European initiative building a sustainable cross-disciplinary and cross-national data infrastructure providing a set of shared services for accessing and preserving research data</a:t>
            </a:r>
          </a:p>
          <a:p>
            <a:r>
              <a:rPr lang="en-GB" dirty="0"/>
              <a:t>supporting multiple research communities by working closely with them to deliver these technical services as part of the EUDAT Collaborative Data Infrastructure (CDI</a:t>
            </a:r>
            <a:r>
              <a:rPr lang="en-GB" dirty="0" smtClean="0"/>
              <a:t>)</a:t>
            </a:r>
            <a:endParaRPr lang="en-GB" dirty="0"/>
          </a:p>
        </p:txBody>
      </p:sp>
      <p:sp>
        <p:nvSpPr>
          <p:cNvPr id="3" name="Title 2"/>
          <p:cNvSpPr>
            <a:spLocks noGrp="1"/>
          </p:cNvSpPr>
          <p:nvPr>
            <p:ph type="title"/>
          </p:nvPr>
        </p:nvSpPr>
        <p:spPr/>
        <p:txBody>
          <a:bodyPr/>
          <a:lstStyle/>
          <a:p>
            <a:r>
              <a:rPr lang="en-GB" dirty="0" smtClean="0"/>
              <a:t>B2 SERVICE SUITE </a:t>
            </a:r>
            <a:r>
              <a:rPr lang="en-GB" dirty="0"/>
              <a:t>is part of EUDAT...</a:t>
            </a:r>
          </a:p>
        </p:txBody>
      </p:sp>
      <p:grpSp>
        <p:nvGrpSpPr>
          <p:cNvPr id="4" name="Group 130"/>
          <p:cNvGrpSpPr>
            <a:grpSpLocks/>
          </p:cNvGrpSpPr>
          <p:nvPr/>
        </p:nvGrpSpPr>
        <p:grpSpPr bwMode="auto">
          <a:xfrm>
            <a:off x="6012160" y="4293095"/>
            <a:ext cx="2789833" cy="2237879"/>
            <a:chOff x="2195736" y="1988840"/>
            <a:chExt cx="4395037" cy="3212975"/>
          </a:xfrm>
        </p:grpSpPr>
        <p:pic>
          <p:nvPicPr>
            <p:cNvPr id="5" name="Picture 2" descr="http://upload.wikimedia.org/wikipedia/commons/archive/3/38/20060605132703%21Europe_topography_map_en.png"/>
            <p:cNvPicPr>
              <a:picLocks noChangeAspect="1" noChangeArrowheads="1"/>
            </p:cNvPicPr>
            <p:nvPr/>
          </p:nvPicPr>
          <p:blipFill>
            <a:blip r:embed="rId2" cstate="print">
              <a:grayscl/>
            </a:blip>
            <a:srcRect l="1288" t="17138" r="20075" b="7832"/>
            <a:stretch>
              <a:fillRect/>
            </a:stretch>
          </p:blipFill>
          <p:spPr bwMode="auto">
            <a:xfrm>
              <a:off x="2195736" y="1988840"/>
              <a:ext cx="4395037" cy="3212975"/>
            </a:xfrm>
            <a:prstGeom prst="rect">
              <a:avLst/>
            </a:prstGeom>
            <a:noFill/>
            <a:effectLst>
              <a:outerShdw blurRad="50800" dist="38100" dir="2700000" algn="tl" rotWithShape="0">
                <a:prstClr val="black">
                  <a:alpha val="40000"/>
                </a:prstClr>
              </a:outerShdw>
            </a:effectLst>
          </p:spPr>
        </p:pic>
        <p:pic>
          <p:nvPicPr>
            <p:cNvPr id="6" name="Picture 132" descr="EUDAT-logo2011.jpg"/>
            <p:cNvPicPr>
              <a:picLocks noChangeAspect="1"/>
            </p:cNvPicPr>
            <p:nvPr/>
          </p:nvPicPr>
          <p:blipFill>
            <a:blip r:embed="rId3" cstate="print">
              <a:clrChange>
                <a:clrFrom>
                  <a:srgbClr val="FFFFFE"/>
                </a:clrFrom>
                <a:clrTo>
                  <a:srgbClr val="FFFFFE">
                    <a:alpha val="0"/>
                  </a:srgbClr>
                </a:clrTo>
              </a:clrChange>
            </a:blip>
            <a:srcRect l="4234" r="5179" b="40000"/>
            <a:stretch>
              <a:fillRect/>
            </a:stretch>
          </p:blipFill>
          <p:spPr>
            <a:xfrm>
              <a:off x="3973956" y="3212976"/>
              <a:ext cx="1070412" cy="432048"/>
            </a:xfrm>
            <a:prstGeom prst="rect">
              <a:avLst/>
            </a:prstGeom>
            <a:ln w="3175">
              <a:noFill/>
            </a:ln>
            <a:effectLst>
              <a:reflection blurRad="6350" stA="52000" endA="300" endPos="35000" dir="5400000" sy="-100000" algn="bl" rotWithShape="0"/>
            </a:effectLst>
          </p:spPr>
        </p:pic>
        <p:cxnSp>
          <p:nvCxnSpPr>
            <p:cNvPr id="7" name="Straight Connector 133"/>
            <p:cNvCxnSpPr>
              <a:stCxn id="23" idx="6"/>
              <a:endCxn id="6" idx="0"/>
            </p:cNvCxnSpPr>
            <p:nvPr/>
          </p:nvCxnSpPr>
          <p:spPr>
            <a:xfrm>
              <a:off x="3451792" y="2869752"/>
              <a:ext cx="1057121" cy="343371"/>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34"/>
            <p:cNvCxnSpPr/>
            <p:nvPr/>
          </p:nvCxnSpPr>
          <p:spPr>
            <a:xfrm flipH="1" flipV="1">
              <a:off x="3065491" y="3168158"/>
              <a:ext cx="909079" cy="210519"/>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35"/>
            <p:cNvCxnSpPr>
              <a:stCxn id="33" idx="3"/>
              <a:endCxn id="25" idx="0"/>
            </p:cNvCxnSpPr>
            <p:nvPr/>
          </p:nvCxnSpPr>
          <p:spPr>
            <a:xfrm flipH="1">
              <a:off x="3148765" y="3578976"/>
              <a:ext cx="152670" cy="282055"/>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36"/>
            <p:cNvCxnSpPr>
              <a:stCxn id="6" idx="1"/>
              <a:endCxn id="26" idx="7"/>
            </p:cNvCxnSpPr>
            <p:nvPr/>
          </p:nvCxnSpPr>
          <p:spPr>
            <a:xfrm flipH="1">
              <a:off x="2922074" y="3429774"/>
              <a:ext cx="1052496" cy="1105737"/>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37"/>
            <p:cNvCxnSpPr>
              <a:stCxn id="31" idx="2"/>
              <a:endCxn id="6" idx="3"/>
            </p:cNvCxnSpPr>
            <p:nvPr/>
          </p:nvCxnSpPr>
          <p:spPr>
            <a:xfrm flipH="1" flipV="1">
              <a:off x="5043258" y="3429774"/>
              <a:ext cx="393240" cy="59068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38"/>
            <p:cNvCxnSpPr>
              <a:stCxn id="32" idx="7"/>
              <a:endCxn id="6" idx="2"/>
            </p:cNvCxnSpPr>
            <p:nvPr/>
          </p:nvCxnSpPr>
          <p:spPr>
            <a:xfrm flipV="1">
              <a:off x="3875103" y="3644381"/>
              <a:ext cx="633811" cy="3883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39"/>
            <p:cNvCxnSpPr>
              <a:stCxn id="24" idx="4"/>
              <a:endCxn id="33" idx="1"/>
            </p:cNvCxnSpPr>
            <p:nvPr/>
          </p:nvCxnSpPr>
          <p:spPr>
            <a:xfrm>
              <a:off x="3003036" y="3245825"/>
              <a:ext cx="298399" cy="2084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40"/>
            <p:cNvCxnSpPr>
              <a:stCxn id="6" idx="1"/>
              <a:endCxn id="33" idx="3"/>
            </p:cNvCxnSpPr>
            <p:nvPr/>
          </p:nvCxnSpPr>
          <p:spPr>
            <a:xfrm flipH="1">
              <a:off x="3301435" y="3429774"/>
              <a:ext cx="673135" cy="149202"/>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1"/>
            <p:cNvCxnSpPr>
              <a:stCxn id="36" idx="3"/>
              <a:endCxn id="6" idx="3"/>
            </p:cNvCxnSpPr>
            <p:nvPr/>
          </p:nvCxnSpPr>
          <p:spPr>
            <a:xfrm flipH="1" flipV="1">
              <a:off x="5043258" y="3429774"/>
              <a:ext cx="781854" cy="4700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42"/>
            <p:cNvCxnSpPr>
              <a:stCxn id="6" idx="3"/>
              <a:endCxn id="38" idx="3"/>
            </p:cNvCxnSpPr>
            <p:nvPr/>
          </p:nvCxnSpPr>
          <p:spPr>
            <a:xfrm flipV="1">
              <a:off x="5043258" y="3076183"/>
              <a:ext cx="275267" cy="353591"/>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43"/>
            <p:cNvCxnSpPr>
              <a:stCxn id="6" idx="0"/>
              <a:endCxn id="39" idx="2"/>
            </p:cNvCxnSpPr>
            <p:nvPr/>
          </p:nvCxnSpPr>
          <p:spPr>
            <a:xfrm flipV="1">
              <a:off x="4508913" y="2579521"/>
              <a:ext cx="495020" cy="633602"/>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44"/>
            <p:cNvCxnSpPr>
              <a:stCxn id="6" idx="2"/>
              <a:endCxn id="28" idx="0"/>
            </p:cNvCxnSpPr>
            <p:nvPr/>
          </p:nvCxnSpPr>
          <p:spPr>
            <a:xfrm flipH="1">
              <a:off x="4229020" y="3644381"/>
              <a:ext cx="279894" cy="66221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45"/>
            <p:cNvCxnSpPr>
              <a:stCxn id="30" idx="2"/>
              <a:endCxn id="29" idx="6"/>
            </p:cNvCxnSpPr>
            <p:nvPr/>
          </p:nvCxnSpPr>
          <p:spPr>
            <a:xfrm flipH="1" flipV="1">
              <a:off x="4767989" y="4292290"/>
              <a:ext cx="525092" cy="23300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46"/>
            <p:cNvCxnSpPr>
              <a:stCxn id="6" idx="2"/>
              <a:endCxn id="30" idx="1"/>
            </p:cNvCxnSpPr>
            <p:nvPr/>
          </p:nvCxnSpPr>
          <p:spPr>
            <a:xfrm>
              <a:off x="4508913" y="3644381"/>
              <a:ext cx="809612" cy="81755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47"/>
            <p:cNvCxnSpPr>
              <a:stCxn id="6" idx="0"/>
              <a:endCxn id="27" idx="4"/>
            </p:cNvCxnSpPr>
            <p:nvPr/>
          </p:nvCxnSpPr>
          <p:spPr>
            <a:xfrm flipH="1" flipV="1">
              <a:off x="4229020" y="2524336"/>
              <a:ext cx="279894" cy="688787"/>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48"/>
            <p:cNvCxnSpPr>
              <a:stCxn id="27" idx="2"/>
              <a:endCxn id="23" idx="7"/>
            </p:cNvCxnSpPr>
            <p:nvPr/>
          </p:nvCxnSpPr>
          <p:spPr>
            <a:xfrm flipH="1">
              <a:off x="3426346" y="2436450"/>
              <a:ext cx="712459" cy="36994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Oval 149"/>
            <p:cNvSpPr/>
            <p:nvPr/>
          </p:nvSpPr>
          <p:spPr>
            <a:xfrm>
              <a:off x="3275991" y="2781864"/>
              <a:ext cx="175801" cy="175773"/>
            </a:xfrm>
            <a:prstGeom prst="ellipse">
              <a:avLst/>
            </a:prstGeom>
            <a:solidFill>
              <a:srgbClr val="92D050"/>
            </a:solidFill>
            <a:ln w="12700">
              <a:solidFill>
                <a:schemeClr val="accent3">
                  <a:lumMod val="75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sp>
          <p:nvSpPr>
            <p:cNvPr id="24" name="Oval 150"/>
            <p:cNvSpPr/>
            <p:nvPr/>
          </p:nvSpPr>
          <p:spPr>
            <a:xfrm>
              <a:off x="2915135" y="3068007"/>
              <a:ext cx="178114" cy="177818"/>
            </a:xfrm>
            <a:prstGeom prst="ellipse">
              <a:avLst/>
            </a:prstGeom>
            <a:solidFill>
              <a:srgbClr val="92D050"/>
            </a:solidFill>
            <a:ln w="12700">
              <a:solidFill>
                <a:schemeClr val="accent3">
                  <a:lumMod val="75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sp>
          <p:nvSpPr>
            <p:cNvPr id="25" name="Oval 151"/>
            <p:cNvSpPr/>
            <p:nvPr/>
          </p:nvSpPr>
          <p:spPr>
            <a:xfrm>
              <a:off x="3060864" y="3861032"/>
              <a:ext cx="175801" cy="175773"/>
            </a:xfrm>
            <a:prstGeom prst="ellipse">
              <a:avLst/>
            </a:prstGeom>
            <a:solidFill>
              <a:srgbClr val="92D050"/>
            </a:solidFill>
            <a:ln w="12700">
              <a:solidFill>
                <a:schemeClr val="accent3">
                  <a:lumMod val="75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sp>
          <p:nvSpPr>
            <p:cNvPr id="26" name="Oval 152"/>
            <p:cNvSpPr/>
            <p:nvPr/>
          </p:nvSpPr>
          <p:spPr>
            <a:xfrm>
              <a:off x="2771718" y="4508941"/>
              <a:ext cx="175801" cy="175773"/>
            </a:xfrm>
            <a:prstGeom prst="ellipse">
              <a:avLst/>
            </a:prstGeom>
            <a:solidFill>
              <a:srgbClr val="92D050"/>
            </a:solidFill>
            <a:ln w="12700">
              <a:solidFill>
                <a:schemeClr val="accent3">
                  <a:lumMod val="75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sp>
          <p:nvSpPr>
            <p:cNvPr id="27" name="Oval 153"/>
            <p:cNvSpPr/>
            <p:nvPr/>
          </p:nvSpPr>
          <p:spPr>
            <a:xfrm>
              <a:off x="4138805" y="2348562"/>
              <a:ext cx="178115" cy="175773"/>
            </a:xfrm>
            <a:prstGeom prst="ellipse">
              <a:avLst/>
            </a:prstGeom>
            <a:solidFill>
              <a:schemeClr val="accent6"/>
            </a:solidFill>
            <a:ln w="12700">
              <a:solidFill>
                <a:schemeClr val="accent6">
                  <a:lumMod val="75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sp>
          <p:nvSpPr>
            <p:cNvPr id="28" name="Oval 154"/>
            <p:cNvSpPr/>
            <p:nvPr/>
          </p:nvSpPr>
          <p:spPr>
            <a:xfrm>
              <a:off x="4141119" y="4306597"/>
              <a:ext cx="175801" cy="177818"/>
            </a:xfrm>
            <a:prstGeom prst="ellipse">
              <a:avLst/>
            </a:prstGeom>
            <a:solidFill>
              <a:schemeClr val="accent6"/>
            </a:solidFill>
            <a:ln w="12700">
              <a:solidFill>
                <a:schemeClr val="accent6">
                  <a:lumMod val="75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sp>
          <p:nvSpPr>
            <p:cNvPr id="29" name="Oval 156"/>
            <p:cNvSpPr/>
            <p:nvPr/>
          </p:nvSpPr>
          <p:spPr>
            <a:xfrm>
              <a:off x="4592188" y="4204403"/>
              <a:ext cx="175801" cy="175773"/>
            </a:xfrm>
            <a:prstGeom prst="ellipse">
              <a:avLst/>
            </a:prstGeom>
            <a:solidFill>
              <a:schemeClr val="accent6"/>
            </a:solidFill>
            <a:ln w="12700">
              <a:solidFill>
                <a:schemeClr val="accent6">
                  <a:lumMod val="75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sp>
          <p:nvSpPr>
            <p:cNvPr id="30" name="Oval 157"/>
            <p:cNvSpPr/>
            <p:nvPr/>
          </p:nvSpPr>
          <p:spPr>
            <a:xfrm>
              <a:off x="5293081" y="4437405"/>
              <a:ext cx="175801" cy="175773"/>
            </a:xfrm>
            <a:prstGeom prst="ellipse">
              <a:avLst/>
            </a:prstGeom>
            <a:solidFill>
              <a:schemeClr val="accent6"/>
            </a:solidFill>
            <a:ln w="12700">
              <a:solidFill>
                <a:schemeClr val="accent6">
                  <a:lumMod val="75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sp>
          <p:nvSpPr>
            <p:cNvPr id="31" name="Oval 158"/>
            <p:cNvSpPr/>
            <p:nvPr/>
          </p:nvSpPr>
          <p:spPr>
            <a:xfrm>
              <a:off x="5436498" y="3932568"/>
              <a:ext cx="175801" cy="177817"/>
            </a:xfrm>
            <a:prstGeom prst="ellipse">
              <a:avLst/>
            </a:prstGeom>
            <a:solidFill>
              <a:schemeClr val="accent2"/>
            </a:solidFill>
            <a:ln w="12700">
              <a:solidFill>
                <a:schemeClr val="accent2">
                  <a:lumMod val="75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sp>
          <p:nvSpPr>
            <p:cNvPr id="32" name="Oval 159"/>
            <p:cNvSpPr/>
            <p:nvPr/>
          </p:nvSpPr>
          <p:spPr>
            <a:xfrm>
              <a:off x="3724747" y="4006147"/>
              <a:ext cx="175801" cy="175773"/>
            </a:xfrm>
            <a:prstGeom prst="ellipse">
              <a:avLst/>
            </a:prstGeom>
            <a:solidFill>
              <a:schemeClr val="accent2"/>
            </a:solidFill>
            <a:ln w="12700">
              <a:solidFill>
                <a:schemeClr val="accent2">
                  <a:lumMod val="75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sp>
          <p:nvSpPr>
            <p:cNvPr id="33" name="Oval 160"/>
            <p:cNvSpPr/>
            <p:nvPr/>
          </p:nvSpPr>
          <p:spPr>
            <a:xfrm>
              <a:off x="3275991" y="3429774"/>
              <a:ext cx="175801" cy="175773"/>
            </a:xfrm>
            <a:prstGeom prst="ellipse">
              <a:avLst/>
            </a:prstGeom>
            <a:solidFill>
              <a:schemeClr val="accent2"/>
            </a:solidFill>
            <a:ln w="12700">
              <a:solidFill>
                <a:schemeClr val="accent2">
                  <a:lumMod val="75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cxnSp>
          <p:nvCxnSpPr>
            <p:cNvPr id="34" name="Straight Connector 161"/>
            <p:cNvCxnSpPr>
              <a:stCxn id="23" idx="2"/>
              <a:endCxn id="24" idx="0"/>
            </p:cNvCxnSpPr>
            <p:nvPr/>
          </p:nvCxnSpPr>
          <p:spPr>
            <a:xfrm flipH="1">
              <a:off x="3003036" y="2869752"/>
              <a:ext cx="272955" cy="198255"/>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62"/>
            <p:cNvCxnSpPr>
              <a:stCxn id="26" idx="0"/>
              <a:endCxn id="25" idx="3"/>
            </p:cNvCxnSpPr>
            <p:nvPr/>
          </p:nvCxnSpPr>
          <p:spPr>
            <a:xfrm flipV="1">
              <a:off x="2859619" y="4012278"/>
              <a:ext cx="226691" cy="496663"/>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163"/>
            <p:cNvSpPr/>
            <p:nvPr/>
          </p:nvSpPr>
          <p:spPr>
            <a:xfrm>
              <a:off x="5799666" y="3325536"/>
              <a:ext cx="178115" cy="177818"/>
            </a:xfrm>
            <a:prstGeom prst="ellipse">
              <a:avLst/>
            </a:prstGeom>
            <a:solidFill>
              <a:schemeClr val="accent5">
                <a:lumMod val="60000"/>
                <a:lumOff val="40000"/>
              </a:schemeClr>
            </a:solidFill>
            <a:ln w="12700">
              <a:solidFill>
                <a:schemeClr val="accent5"/>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cxnSp>
          <p:nvCxnSpPr>
            <p:cNvPr id="37" name="Straight Connector 164"/>
            <p:cNvCxnSpPr>
              <a:stCxn id="38" idx="5"/>
              <a:endCxn id="36" idx="0"/>
            </p:cNvCxnSpPr>
            <p:nvPr/>
          </p:nvCxnSpPr>
          <p:spPr>
            <a:xfrm>
              <a:off x="5443437" y="3076183"/>
              <a:ext cx="444130" cy="24935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Oval 165"/>
            <p:cNvSpPr/>
            <p:nvPr/>
          </p:nvSpPr>
          <p:spPr>
            <a:xfrm>
              <a:off x="5293081" y="2924936"/>
              <a:ext cx="175801" cy="175773"/>
            </a:xfrm>
            <a:prstGeom prst="ellipse">
              <a:avLst/>
            </a:prstGeom>
            <a:solidFill>
              <a:schemeClr val="accent5">
                <a:lumMod val="60000"/>
                <a:lumOff val="40000"/>
              </a:schemeClr>
            </a:solidFill>
            <a:ln w="12700">
              <a:solidFill>
                <a:schemeClr val="accent5"/>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sp>
          <p:nvSpPr>
            <p:cNvPr id="39" name="Oval 166"/>
            <p:cNvSpPr/>
            <p:nvPr/>
          </p:nvSpPr>
          <p:spPr>
            <a:xfrm>
              <a:off x="5003933" y="2493678"/>
              <a:ext cx="175801" cy="173729"/>
            </a:xfrm>
            <a:prstGeom prst="ellipse">
              <a:avLst/>
            </a:prstGeom>
            <a:solidFill>
              <a:schemeClr val="accent5">
                <a:lumMod val="60000"/>
                <a:lumOff val="40000"/>
              </a:schemeClr>
            </a:solidFill>
            <a:ln w="12700">
              <a:solidFill>
                <a:schemeClr val="accent5"/>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65" fontAlgn="auto">
                <a:spcBef>
                  <a:spcPts val="0"/>
                </a:spcBef>
                <a:spcAft>
                  <a:spcPts val="0"/>
                </a:spcAft>
                <a:defRPr/>
              </a:pPr>
              <a:endParaRPr lang="en-US" sz="1900">
                <a:solidFill>
                  <a:prstClr val="white"/>
                </a:solidFill>
              </a:endParaRPr>
            </a:p>
          </p:txBody>
        </p:sp>
        <p:cxnSp>
          <p:nvCxnSpPr>
            <p:cNvPr id="40" name="Straight Connector 167"/>
            <p:cNvCxnSpPr>
              <a:stCxn id="39" idx="5"/>
              <a:endCxn id="38" idx="1"/>
            </p:cNvCxnSpPr>
            <p:nvPr/>
          </p:nvCxnSpPr>
          <p:spPr>
            <a:xfrm>
              <a:off x="5154291" y="2642881"/>
              <a:ext cx="164235" cy="30862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168"/>
            <p:cNvCxnSpPr>
              <a:stCxn id="32" idx="7"/>
              <a:endCxn id="31" idx="2"/>
            </p:cNvCxnSpPr>
            <p:nvPr/>
          </p:nvCxnSpPr>
          <p:spPr>
            <a:xfrm flipV="1">
              <a:off x="3875103" y="4020454"/>
              <a:ext cx="1561395" cy="1226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169"/>
            <p:cNvCxnSpPr>
              <a:stCxn id="32" idx="1"/>
              <a:endCxn id="33" idx="5"/>
            </p:cNvCxnSpPr>
            <p:nvPr/>
          </p:nvCxnSpPr>
          <p:spPr>
            <a:xfrm flipH="1" flipV="1">
              <a:off x="3426346" y="3578976"/>
              <a:ext cx="323845" cy="453741"/>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70"/>
            <p:cNvCxnSpPr>
              <a:stCxn id="28" idx="2"/>
              <a:endCxn id="26" idx="6"/>
            </p:cNvCxnSpPr>
            <p:nvPr/>
          </p:nvCxnSpPr>
          <p:spPr>
            <a:xfrm flipH="1">
              <a:off x="2947519" y="4394484"/>
              <a:ext cx="1193600" cy="202343"/>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171"/>
            <p:cNvCxnSpPr>
              <a:stCxn id="36" idx="3"/>
              <a:endCxn id="31" idx="0"/>
            </p:cNvCxnSpPr>
            <p:nvPr/>
          </p:nvCxnSpPr>
          <p:spPr>
            <a:xfrm flipH="1">
              <a:off x="5524399" y="3476783"/>
              <a:ext cx="300713" cy="45578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172"/>
            <p:cNvCxnSpPr>
              <a:stCxn id="27" idx="6"/>
              <a:endCxn id="39" idx="2"/>
            </p:cNvCxnSpPr>
            <p:nvPr/>
          </p:nvCxnSpPr>
          <p:spPr>
            <a:xfrm>
              <a:off x="4316920" y="2436450"/>
              <a:ext cx="687013" cy="143071"/>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6"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5036857" y="2418416"/>
              <a:ext cx="289610" cy="217207"/>
            </a:xfrm>
            <a:prstGeom prst="rect">
              <a:avLst/>
            </a:prstGeom>
            <a:noFill/>
            <a:ln w="9525">
              <a:noFill/>
              <a:miter lim="800000"/>
              <a:headEnd/>
              <a:tailEnd/>
            </a:ln>
          </p:spPr>
        </p:pic>
        <p:pic>
          <p:nvPicPr>
            <p:cNvPr id="47"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5296833" y="2859928"/>
              <a:ext cx="289610" cy="217207"/>
            </a:xfrm>
            <a:prstGeom prst="rect">
              <a:avLst/>
            </a:prstGeom>
            <a:noFill/>
            <a:ln w="9525">
              <a:noFill/>
              <a:miter lim="800000"/>
              <a:headEnd/>
              <a:tailEnd/>
            </a:ln>
          </p:spPr>
        </p:pic>
        <p:pic>
          <p:nvPicPr>
            <p:cNvPr id="48"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5801098" y="3263339"/>
              <a:ext cx="289610" cy="217207"/>
            </a:xfrm>
            <a:prstGeom prst="rect">
              <a:avLst/>
            </a:prstGeom>
            <a:noFill/>
            <a:ln w="9525">
              <a:noFill/>
              <a:miter lim="800000"/>
              <a:headEnd/>
              <a:tailEnd/>
            </a:ln>
          </p:spPr>
        </p:pic>
        <p:pic>
          <p:nvPicPr>
            <p:cNvPr id="49"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5485092" y="3861734"/>
              <a:ext cx="289610" cy="217207"/>
            </a:xfrm>
            <a:prstGeom prst="rect">
              <a:avLst/>
            </a:prstGeom>
            <a:noFill/>
            <a:ln w="9525">
              <a:noFill/>
              <a:miter lim="800000"/>
              <a:headEnd/>
              <a:tailEnd/>
            </a:ln>
          </p:spPr>
        </p:pic>
        <p:pic>
          <p:nvPicPr>
            <p:cNvPr id="50"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4180728" y="2268257"/>
              <a:ext cx="289610" cy="217207"/>
            </a:xfrm>
            <a:prstGeom prst="rect">
              <a:avLst/>
            </a:prstGeom>
            <a:noFill/>
            <a:ln w="9525">
              <a:noFill/>
              <a:miter lim="800000"/>
              <a:headEnd/>
              <a:tailEnd/>
            </a:ln>
          </p:spPr>
        </p:pic>
        <p:pic>
          <p:nvPicPr>
            <p:cNvPr id="51"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5330452" y="4372722"/>
              <a:ext cx="289610" cy="217207"/>
            </a:xfrm>
            <a:prstGeom prst="rect">
              <a:avLst/>
            </a:prstGeom>
            <a:noFill/>
            <a:ln w="9525">
              <a:noFill/>
              <a:miter lim="800000"/>
              <a:headEnd/>
              <a:tailEnd/>
            </a:ln>
          </p:spPr>
        </p:pic>
        <p:pic>
          <p:nvPicPr>
            <p:cNvPr id="52"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4631205" y="4123952"/>
              <a:ext cx="289610" cy="217207"/>
            </a:xfrm>
            <a:prstGeom prst="rect">
              <a:avLst/>
            </a:prstGeom>
            <a:noFill/>
            <a:ln w="9525">
              <a:noFill/>
              <a:miter lim="800000"/>
              <a:headEnd/>
              <a:tailEnd/>
            </a:ln>
          </p:spPr>
        </p:pic>
        <p:pic>
          <p:nvPicPr>
            <p:cNvPr id="53"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4180728" y="4218081"/>
              <a:ext cx="289610" cy="217207"/>
            </a:xfrm>
            <a:prstGeom prst="rect">
              <a:avLst/>
            </a:prstGeom>
            <a:noFill/>
            <a:ln w="9525">
              <a:noFill/>
              <a:miter lim="800000"/>
              <a:headEnd/>
              <a:tailEnd/>
            </a:ln>
          </p:spPr>
        </p:pic>
        <p:pic>
          <p:nvPicPr>
            <p:cNvPr id="54"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3777316" y="3942416"/>
              <a:ext cx="289610" cy="217207"/>
            </a:xfrm>
            <a:prstGeom prst="rect">
              <a:avLst/>
            </a:prstGeom>
            <a:noFill/>
            <a:ln w="9525">
              <a:noFill/>
              <a:miter lim="800000"/>
              <a:headEnd/>
              <a:tailEnd/>
            </a:ln>
          </p:spPr>
        </p:pic>
        <p:pic>
          <p:nvPicPr>
            <p:cNvPr id="55"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2829298" y="4453404"/>
              <a:ext cx="289610" cy="217207"/>
            </a:xfrm>
            <a:prstGeom prst="rect">
              <a:avLst/>
            </a:prstGeom>
            <a:noFill/>
            <a:ln w="9525">
              <a:noFill/>
              <a:miter lim="800000"/>
              <a:headEnd/>
              <a:tailEnd/>
            </a:ln>
          </p:spPr>
        </p:pic>
        <p:pic>
          <p:nvPicPr>
            <p:cNvPr id="56"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3104963" y="3794498"/>
              <a:ext cx="289610" cy="217207"/>
            </a:xfrm>
            <a:prstGeom prst="rect">
              <a:avLst/>
            </a:prstGeom>
            <a:noFill/>
            <a:ln w="9525">
              <a:noFill/>
              <a:miter lim="800000"/>
              <a:headEnd/>
              <a:tailEnd/>
            </a:ln>
          </p:spPr>
        </p:pic>
        <p:pic>
          <p:nvPicPr>
            <p:cNvPr id="57"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3326839" y="3364193"/>
              <a:ext cx="289610" cy="217207"/>
            </a:xfrm>
            <a:prstGeom prst="rect">
              <a:avLst/>
            </a:prstGeom>
            <a:noFill/>
            <a:ln w="9525">
              <a:noFill/>
              <a:miter lim="800000"/>
              <a:headEnd/>
              <a:tailEnd/>
            </a:ln>
          </p:spPr>
        </p:pic>
        <p:pic>
          <p:nvPicPr>
            <p:cNvPr id="58"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3326840" y="2718733"/>
              <a:ext cx="289610" cy="217207"/>
            </a:xfrm>
            <a:prstGeom prst="rect">
              <a:avLst/>
            </a:prstGeom>
            <a:noFill/>
            <a:ln w="9525">
              <a:noFill/>
              <a:miter lim="800000"/>
              <a:headEnd/>
              <a:tailEnd/>
            </a:ln>
          </p:spPr>
        </p:pic>
        <p:pic>
          <p:nvPicPr>
            <p:cNvPr id="59" name="Picture 6" descr="http://img.freeflagicons.com/thumb/fluttering_flag/european_union/european_union_640.png"/>
            <p:cNvPicPr>
              <a:picLocks noChangeAspect="1" noChangeArrowheads="1"/>
            </p:cNvPicPr>
            <p:nvPr/>
          </p:nvPicPr>
          <p:blipFill>
            <a:blip r:embed="rId4" cstate="print"/>
            <a:srcRect/>
            <a:stretch>
              <a:fillRect/>
            </a:stretch>
          </p:blipFill>
          <p:spPr bwMode="auto">
            <a:xfrm>
              <a:off x="2963769" y="2980951"/>
              <a:ext cx="289610" cy="217207"/>
            </a:xfrm>
            <a:prstGeom prst="rect">
              <a:avLst/>
            </a:prstGeom>
            <a:noFill/>
            <a:ln w="9525">
              <a:noFill/>
              <a:miter lim="800000"/>
              <a:headEnd/>
              <a:tailEnd/>
            </a:ln>
          </p:spPr>
        </p:pic>
      </p:grpSp>
    </p:spTree>
    <p:extLst>
      <p:ext uri="{BB962C8B-B14F-4D97-AF65-F5344CB8AC3E}">
        <p14:creationId xmlns:p14="http://schemas.microsoft.com/office/powerpoint/2010/main" val="31275774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 truly pan-European Infrastructure</a:t>
            </a:r>
          </a:p>
        </p:txBody>
      </p:sp>
      <p:pic>
        <p:nvPicPr>
          <p:cNvPr id="61" name="Picture 1"/>
          <p:cNvPicPr>
            <a:picLocks noChangeAspect="1" noChangeArrowheads="1"/>
          </p:cNvPicPr>
          <p:nvPr/>
        </p:nvPicPr>
        <p:blipFill>
          <a:blip r:embed="rId2" cstate="print"/>
          <a:srcRect/>
          <a:stretch>
            <a:fillRect/>
          </a:stretch>
        </p:blipFill>
        <p:spPr bwMode="auto">
          <a:xfrm>
            <a:off x="3147642" y="1556792"/>
            <a:ext cx="5888854" cy="5085184"/>
          </a:xfrm>
          <a:prstGeom prst="rect">
            <a:avLst/>
          </a:prstGeom>
          <a:noFill/>
          <a:ln w="9525">
            <a:noFill/>
            <a:miter lim="800000"/>
            <a:headEnd/>
            <a:tailEnd/>
          </a:ln>
        </p:spPr>
      </p:pic>
      <p:sp>
        <p:nvSpPr>
          <p:cNvPr id="62" name="Rettangolo 59"/>
          <p:cNvSpPr/>
          <p:nvPr/>
        </p:nvSpPr>
        <p:spPr>
          <a:xfrm>
            <a:off x="0" y="1241465"/>
            <a:ext cx="6408712" cy="1200329"/>
          </a:xfrm>
          <a:prstGeom prst="rect">
            <a:avLst/>
          </a:prstGeom>
        </p:spPr>
        <p:txBody>
          <a:bodyPr wrap="square">
            <a:spAutoFit/>
          </a:bodyPr>
          <a:lstStyle/>
          <a:p>
            <a:pPr algn="just"/>
            <a:r>
              <a:rPr lang="en-GB" dirty="0" smtClean="0">
                <a:latin typeface="Century Gothic" pitchFamily="34" charset="0"/>
              </a:rPr>
              <a:t>EUDAT offers common data services, supporting multiple research communities as well as individuals, through a geographically distributed, resilient network of 35 European organisations</a:t>
            </a:r>
          </a:p>
        </p:txBody>
      </p:sp>
      <p:sp>
        <p:nvSpPr>
          <p:cNvPr id="63" name="Rettangolo 60"/>
          <p:cNvSpPr/>
          <p:nvPr/>
        </p:nvSpPr>
        <p:spPr>
          <a:xfrm>
            <a:off x="0" y="3068960"/>
            <a:ext cx="3635896" cy="2308324"/>
          </a:xfrm>
          <a:prstGeom prst="rect">
            <a:avLst/>
          </a:prstGeom>
        </p:spPr>
        <p:txBody>
          <a:bodyPr wrap="square">
            <a:spAutoFit/>
          </a:bodyPr>
          <a:lstStyle/>
          <a:p>
            <a:pPr algn="just"/>
            <a:r>
              <a:rPr lang="en-GB" dirty="0" smtClean="0">
                <a:latin typeface="Century Gothic" pitchFamily="34" charset="0"/>
              </a:rPr>
              <a:t>Our vision is to enable European researchers and practitioners from any research discipline to preserve, find, access, and process data in a trusted environment, as part of a Collaborative Data Infrastructure</a:t>
            </a:r>
          </a:p>
        </p:txBody>
      </p:sp>
    </p:spTree>
    <p:extLst>
      <p:ext uri="{BB962C8B-B14F-4D97-AF65-F5344CB8AC3E}">
        <p14:creationId xmlns:p14="http://schemas.microsoft.com/office/powerpoint/2010/main" val="24107120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Community-Driven Solutions</a:t>
            </a:r>
            <a:endParaRPr lang="en-GB" dirty="0"/>
          </a:p>
        </p:txBody>
      </p:sp>
      <p:grpSp>
        <p:nvGrpSpPr>
          <p:cNvPr id="4" name="Group 3"/>
          <p:cNvGrpSpPr/>
          <p:nvPr/>
        </p:nvGrpSpPr>
        <p:grpSpPr>
          <a:xfrm>
            <a:off x="843369" y="1268761"/>
            <a:ext cx="8224255" cy="5328590"/>
            <a:chOff x="843369" y="1268761"/>
            <a:chExt cx="8224255" cy="532859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750" y="3983538"/>
              <a:ext cx="378152" cy="39179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20365">
              <a:off x="6589579" y="2625755"/>
              <a:ext cx="1457657" cy="14576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6542" y="4484302"/>
              <a:ext cx="353789" cy="35378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1274" y="4444595"/>
              <a:ext cx="434896" cy="42445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4856" y="2725064"/>
              <a:ext cx="1713058" cy="111901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543" y="3981524"/>
              <a:ext cx="1284538" cy="6753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2168" y="4843134"/>
              <a:ext cx="864096" cy="52111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25789" y="3997657"/>
              <a:ext cx="615572" cy="259357"/>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44313" y="3887675"/>
              <a:ext cx="350465" cy="291762"/>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76629" y="3744313"/>
              <a:ext cx="549160" cy="427516"/>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12928" y="2439418"/>
              <a:ext cx="1523445" cy="571292"/>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59761" y="1785563"/>
              <a:ext cx="1232019" cy="528008"/>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13078" y="4487139"/>
              <a:ext cx="1280831" cy="198439"/>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6880" y="4409494"/>
              <a:ext cx="682788" cy="555263"/>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53429" y="4677879"/>
              <a:ext cx="1122724" cy="1266662"/>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40437" y="5980216"/>
              <a:ext cx="649633" cy="193590"/>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57914" y="6077011"/>
              <a:ext cx="700807" cy="129649"/>
            </a:xfrm>
            <a:prstGeom prst="rect">
              <a:avLst/>
            </a:prstGeom>
          </p:spPr>
        </p:pic>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13015" y="3702138"/>
              <a:ext cx="1181201" cy="269077"/>
            </a:xfrm>
            <a:prstGeom prst="rect">
              <a:avLst/>
            </a:prstGeom>
          </p:spPr>
        </p:pic>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371519" y="4028360"/>
              <a:ext cx="718063" cy="413430"/>
            </a:xfrm>
            <a:prstGeom prst="rect">
              <a:avLst/>
            </a:prstGeom>
          </p:spPr>
        </p:pic>
        <p:sp>
          <p:nvSpPr>
            <p:cNvPr id="24" name="Hexagon 23"/>
            <p:cNvSpPr/>
            <p:nvPr/>
          </p:nvSpPr>
          <p:spPr>
            <a:xfrm rot="5400000">
              <a:off x="4627519" y="4428363"/>
              <a:ext cx="1728194" cy="1601675"/>
            </a:xfrm>
            <a:prstGeom prst="hexagon">
              <a:avLst/>
            </a:prstGeom>
            <a:noFill/>
            <a:ln w="88900">
              <a:solidFill>
                <a:srgbClr val="E9B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90636" y="5240643"/>
              <a:ext cx="993813" cy="177023"/>
            </a:xfrm>
            <a:prstGeom prst="rect">
              <a:avLst/>
            </a:prstGeom>
          </p:spPr>
        </p:pic>
        <p:sp>
          <p:nvSpPr>
            <p:cNvPr id="26" name="TextBox 25"/>
            <p:cNvSpPr txBox="1"/>
            <p:nvPr/>
          </p:nvSpPr>
          <p:spPr>
            <a:xfrm>
              <a:off x="4671127" y="5382094"/>
              <a:ext cx="1584176" cy="461665"/>
            </a:xfrm>
            <a:prstGeom prst="rect">
              <a:avLst/>
            </a:prstGeom>
            <a:noFill/>
          </p:spPr>
          <p:txBody>
            <a:bodyPr wrap="square" rtlCol="0">
              <a:spAutoFit/>
            </a:bodyPr>
            <a:lstStyle/>
            <a:p>
              <a:pPr algn="ctr"/>
              <a:r>
                <a:rPr lang="it-IT" sz="1200" b="1" dirty="0" smtClean="0">
                  <a:solidFill>
                    <a:srgbClr val="E9B217"/>
                  </a:solidFill>
                </a:rPr>
                <a:t>PHYSICAL SCIENCES </a:t>
              </a:r>
            </a:p>
            <a:p>
              <a:pPr algn="ctr"/>
              <a:r>
                <a:rPr lang="it-IT" sz="1200" b="1" dirty="0" smtClean="0">
                  <a:solidFill>
                    <a:srgbClr val="E9B217"/>
                  </a:solidFill>
                </a:rPr>
                <a:t>&amp; ENGINEERING</a:t>
              </a:r>
              <a:endParaRPr lang="en-GB" sz="1200" b="1" dirty="0">
                <a:solidFill>
                  <a:srgbClr val="E9B217"/>
                </a:solidFill>
              </a:endParaRPr>
            </a:p>
          </p:txBody>
        </p:sp>
        <p:sp>
          <p:nvSpPr>
            <p:cNvPr id="27" name="Hexagon 26"/>
            <p:cNvSpPr/>
            <p:nvPr/>
          </p:nvSpPr>
          <p:spPr>
            <a:xfrm rot="5400000">
              <a:off x="2559598" y="4512942"/>
              <a:ext cx="2236985" cy="1931834"/>
            </a:xfrm>
            <a:prstGeom prst="hexagon">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rot="20034723">
              <a:off x="2651491" y="4586233"/>
              <a:ext cx="1322696" cy="461665"/>
            </a:xfrm>
            <a:prstGeom prst="rect">
              <a:avLst/>
            </a:prstGeom>
            <a:noFill/>
          </p:spPr>
          <p:txBody>
            <a:bodyPr wrap="square" rtlCol="0">
              <a:spAutoFit/>
            </a:bodyPr>
            <a:lstStyle/>
            <a:p>
              <a:pPr algn="ctr"/>
              <a:r>
                <a:rPr lang="it-IT" sz="1200" b="1" dirty="0" smtClean="0">
                  <a:solidFill>
                    <a:schemeClr val="bg1">
                      <a:lumMod val="50000"/>
                    </a:schemeClr>
                  </a:solidFill>
                </a:rPr>
                <a:t>SOCIAL SCIENCES &amp; HUMANITIES</a:t>
              </a:r>
              <a:endParaRPr lang="en-GB" sz="1200" b="1" dirty="0">
                <a:solidFill>
                  <a:schemeClr val="bg1">
                    <a:lumMod val="50000"/>
                  </a:schemeClr>
                </a:solidFill>
              </a:endParaRPr>
            </a:p>
          </p:txBody>
        </p:sp>
        <p:sp>
          <p:nvSpPr>
            <p:cNvPr id="29" name="Hexagon 28"/>
            <p:cNvSpPr/>
            <p:nvPr/>
          </p:nvSpPr>
          <p:spPr>
            <a:xfrm rot="5400000">
              <a:off x="3725382" y="2991478"/>
              <a:ext cx="1734740" cy="1601675"/>
            </a:xfrm>
            <a:prstGeom prst="hexagon">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3751057" y="3165093"/>
              <a:ext cx="1692595" cy="461665"/>
            </a:xfrm>
            <a:prstGeom prst="rect">
              <a:avLst/>
            </a:prstGeom>
            <a:noFill/>
          </p:spPr>
          <p:txBody>
            <a:bodyPr wrap="square" rtlCol="0">
              <a:spAutoFit/>
            </a:bodyPr>
            <a:lstStyle/>
            <a:p>
              <a:pPr algn="ctr"/>
              <a:r>
                <a:rPr lang="it-IT" sz="1200" b="1" dirty="0" smtClean="0">
                  <a:solidFill>
                    <a:schemeClr val="accent6">
                      <a:lumMod val="75000"/>
                    </a:schemeClr>
                  </a:solidFill>
                </a:rPr>
                <a:t>MATERIALS &amp; ANALYTICAL FACILITIES</a:t>
              </a:r>
              <a:endParaRPr lang="en-GB" sz="1200" b="1" dirty="0">
                <a:solidFill>
                  <a:schemeClr val="accent6">
                    <a:lumMod val="75000"/>
                  </a:schemeClr>
                </a:solidFill>
              </a:endParaRPr>
            </a:p>
          </p:txBody>
        </p:sp>
        <p:sp>
          <p:nvSpPr>
            <p:cNvPr id="31" name="Hexagon 30"/>
            <p:cNvSpPr/>
            <p:nvPr/>
          </p:nvSpPr>
          <p:spPr>
            <a:xfrm rot="5400000">
              <a:off x="5367195" y="1448426"/>
              <a:ext cx="3816422" cy="3457091"/>
            </a:xfrm>
            <a:prstGeom prst="hexagon">
              <a:avLst/>
            </a:prstGeom>
            <a:noFill/>
            <a:ln w="88900">
              <a:solidFill>
                <a:srgbClr val="20C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rot="1580017">
              <a:off x="7017526" y="1660497"/>
              <a:ext cx="2050098" cy="276999"/>
            </a:xfrm>
            <a:prstGeom prst="rect">
              <a:avLst/>
            </a:prstGeom>
            <a:noFill/>
          </p:spPr>
          <p:txBody>
            <a:bodyPr wrap="square" rtlCol="0">
              <a:spAutoFit/>
            </a:bodyPr>
            <a:lstStyle/>
            <a:p>
              <a:pPr algn="ctr"/>
              <a:r>
                <a:rPr lang="it-IT" sz="1200" b="1" dirty="0" smtClean="0">
                  <a:solidFill>
                    <a:srgbClr val="20CE24"/>
                  </a:solidFill>
                </a:rPr>
                <a:t>ENVIRONMENTAL SCIENCES</a:t>
              </a:r>
              <a:endParaRPr lang="en-GB" sz="1200" b="1" dirty="0">
                <a:solidFill>
                  <a:srgbClr val="20CE24"/>
                </a:solidFill>
              </a:endParaRPr>
            </a:p>
          </p:txBody>
        </p:sp>
        <p:pic>
          <p:nvPicPr>
            <p:cNvPr id="33" name="Picture 3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109126" y="3634288"/>
              <a:ext cx="438320" cy="336335"/>
            </a:xfrm>
            <a:prstGeom prst="rect">
              <a:avLst/>
            </a:prstGeom>
          </p:spPr>
        </p:pic>
        <p:pic>
          <p:nvPicPr>
            <p:cNvPr id="34" name="Picture 3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687542" y="3756438"/>
              <a:ext cx="296597" cy="394765"/>
            </a:xfrm>
            <a:prstGeom prst="rect">
              <a:avLst/>
            </a:prstGeom>
          </p:spPr>
        </p:pic>
        <p:pic>
          <p:nvPicPr>
            <p:cNvPr id="35" name="Picture 3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241803" y="3991081"/>
              <a:ext cx="635916" cy="315474"/>
            </a:xfrm>
            <a:prstGeom prst="rect">
              <a:avLst/>
            </a:prstGeom>
          </p:spPr>
        </p:pic>
        <p:pic>
          <p:nvPicPr>
            <p:cNvPr id="36" name="Picture 3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21593" y="3683294"/>
              <a:ext cx="819360" cy="238324"/>
            </a:xfrm>
            <a:prstGeom prst="rect">
              <a:avLst/>
            </a:prstGeom>
          </p:spPr>
        </p:pic>
        <p:pic>
          <p:nvPicPr>
            <p:cNvPr id="37" name="Picture 3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128873" y="3958071"/>
              <a:ext cx="307785" cy="298935"/>
            </a:xfrm>
            <a:prstGeom prst="rect">
              <a:avLst/>
            </a:prstGeom>
          </p:spPr>
        </p:pic>
        <p:pic>
          <p:nvPicPr>
            <p:cNvPr id="38" name="Picture 3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353461" y="4365112"/>
              <a:ext cx="533081" cy="159924"/>
            </a:xfrm>
            <a:prstGeom prst="rect">
              <a:avLst/>
            </a:prstGeom>
          </p:spPr>
        </p:pic>
        <p:pic>
          <p:nvPicPr>
            <p:cNvPr id="39" name="Picture 3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333087" y="2377834"/>
              <a:ext cx="1574928" cy="732342"/>
            </a:xfrm>
            <a:prstGeom prst="rect">
              <a:avLst/>
            </a:prstGeom>
          </p:spPr>
        </p:pic>
        <p:pic>
          <p:nvPicPr>
            <p:cNvPr id="40" name="Picture 39"/>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949404" y="4328778"/>
              <a:ext cx="763739" cy="113012"/>
            </a:xfrm>
            <a:prstGeom prst="rect">
              <a:avLst/>
            </a:prstGeom>
          </p:spPr>
        </p:pic>
        <p:pic>
          <p:nvPicPr>
            <p:cNvPr id="41" name="Picture 4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832023" y="4316633"/>
              <a:ext cx="601430" cy="203537"/>
            </a:xfrm>
            <a:prstGeom prst="rect">
              <a:avLst/>
            </a:prstGeom>
          </p:spPr>
        </p:pic>
        <p:sp>
          <p:nvSpPr>
            <p:cNvPr id="42" name="Hexagon 41"/>
            <p:cNvSpPr/>
            <p:nvPr/>
          </p:nvSpPr>
          <p:spPr>
            <a:xfrm rot="5400000">
              <a:off x="761024" y="2145068"/>
              <a:ext cx="2927399" cy="2762710"/>
            </a:xfrm>
            <a:prstGeom prst="hexagon">
              <a:avLst/>
            </a:prstGeom>
            <a:noFill/>
            <a:ln w="88900">
              <a:solidFill>
                <a:srgbClr val="AA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2136601" y="4210958"/>
              <a:ext cx="1060730" cy="230832"/>
            </a:xfrm>
            <a:prstGeom prst="rect">
              <a:avLst/>
            </a:prstGeom>
            <a:noFill/>
          </p:spPr>
          <p:txBody>
            <a:bodyPr wrap="square" rtlCol="0">
              <a:spAutoFit/>
            </a:bodyPr>
            <a:lstStyle/>
            <a:p>
              <a:r>
                <a:rPr lang="it-IT" sz="900" b="1" dirty="0" smtClean="0"/>
                <a:t>MAPPER</a:t>
              </a:r>
              <a:endParaRPr lang="en-GB" sz="900" b="1" dirty="0"/>
            </a:p>
          </p:txBody>
        </p:sp>
        <p:pic>
          <p:nvPicPr>
            <p:cNvPr id="44" name="Picture 4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811300" y="3844078"/>
              <a:ext cx="557781" cy="317752"/>
            </a:xfrm>
            <a:prstGeom prst="rect">
              <a:avLst/>
            </a:prstGeom>
          </p:spPr>
        </p:pic>
        <p:pic>
          <p:nvPicPr>
            <p:cNvPr id="45" name="Picture 4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93723" y="3071969"/>
              <a:ext cx="808480" cy="608903"/>
            </a:xfrm>
            <a:prstGeom prst="rect">
              <a:avLst/>
            </a:prstGeom>
          </p:spPr>
        </p:pic>
        <p:pic>
          <p:nvPicPr>
            <p:cNvPr id="46" name="Picture 4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115616" y="3938349"/>
              <a:ext cx="482347" cy="159758"/>
            </a:xfrm>
            <a:prstGeom prst="rect">
              <a:avLst/>
            </a:prstGeom>
          </p:spPr>
        </p:pic>
        <p:sp>
          <p:nvSpPr>
            <p:cNvPr id="47" name="TextBox 46"/>
            <p:cNvSpPr txBox="1"/>
            <p:nvPr/>
          </p:nvSpPr>
          <p:spPr>
            <a:xfrm>
              <a:off x="1310881" y="2425473"/>
              <a:ext cx="1692595" cy="461665"/>
            </a:xfrm>
            <a:prstGeom prst="rect">
              <a:avLst/>
            </a:prstGeom>
            <a:noFill/>
          </p:spPr>
          <p:txBody>
            <a:bodyPr wrap="square" rtlCol="0">
              <a:spAutoFit/>
            </a:bodyPr>
            <a:lstStyle/>
            <a:p>
              <a:pPr algn="ctr"/>
              <a:r>
                <a:rPr lang="it-IT" sz="1200" b="1" dirty="0" smtClean="0">
                  <a:solidFill>
                    <a:srgbClr val="AA211F"/>
                  </a:solidFill>
                </a:rPr>
                <a:t>BIOMEDICAL &amp; MEDICAL SCIENCES</a:t>
              </a:r>
              <a:endParaRPr lang="en-GB" sz="1200" b="1" dirty="0">
                <a:solidFill>
                  <a:srgbClr val="AA211F"/>
                </a:solidFill>
              </a:endParaRPr>
            </a:p>
          </p:txBody>
        </p:sp>
      </p:grpSp>
      <p:sp>
        <p:nvSpPr>
          <p:cNvPr id="48" name="Rettangolo 60"/>
          <p:cNvSpPr/>
          <p:nvPr/>
        </p:nvSpPr>
        <p:spPr>
          <a:xfrm>
            <a:off x="190012" y="1012853"/>
            <a:ext cx="4113661" cy="923330"/>
          </a:xfrm>
          <a:prstGeom prst="rect">
            <a:avLst/>
          </a:prstGeom>
        </p:spPr>
        <p:txBody>
          <a:bodyPr wrap="square">
            <a:spAutoFit/>
          </a:bodyPr>
          <a:lstStyle/>
          <a:p>
            <a:pPr algn="just"/>
            <a:r>
              <a:rPr lang="en-GB" i="1" dirty="0" smtClean="0">
                <a:latin typeface="Century Gothic" pitchFamily="34" charset="0"/>
              </a:rPr>
              <a:t>EUDAT services are designed</a:t>
            </a:r>
            <a:r>
              <a:rPr lang="en-GB" i="1" dirty="0">
                <a:latin typeface="Century Gothic" pitchFamily="34" charset="0"/>
              </a:rPr>
              <a:t>, built </a:t>
            </a:r>
            <a:r>
              <a:rPr lang="en-GB" i="1" dirty="0" smtClean="0">
                <a:latin typeface="Century Gothic" pitchFamily="34" charset="0"/>
              </a:rPr>
              <a:t>and </a:t>
            </a:r>
            <a:r>
              <a:rPr lang="en-GB" i="1" dirty="0">
                <a:latin typeface="Century Gothic" pitchFamily="34" charset="0"/>
              </a:rPr>
              <a:t>implemented based on user community requirements.</a:t>
            </a:r>
            <a:endParaRPr lang="en-GB" i="1" dirty="0" smtClean="0">
              <a:latin typeface="Century Gothic" pitchFamily="34" charset="0"/>
            </a:endParaRPr>
          </a:p>
        </p:txBody>
      </p:sp>
    </p:spTree>
    <p:extLst>
      <p:ext uri="{BB962C8B-B14F-4D97-AF65-F5344CB8AC3E}">
        <p14:creationId xmlns:p14="http://schemas.microsoft.com/office/powerpoint/2010/main" val="17965910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Outsource</a:t>
            </a:r>
            <a:r>
              <a:rPr lang="en-US" dirty="0" smtClean="0"/>
              <a:t> your data management needs</a:t>
            </a:r>
            <a:r>
              <a:rPr lang="is-IS" dirty="0" smtClean="0"/>
              <a:t>…</a:t>
            </a:r>
            <a:endParaRPr lang="en-US" dirty="0" smtClean="0"/>
          </a:p>
          <a:p>
            <a:pPr lvl="1"/>
            <a:r>
              <a:rPr lang="en-US" dirty="0" smtClean="0"/>
              <a:t>Less effort than building your own infrastructure</a:t>
            </a:r>
          </a:p>
          <a:p>
            <a:pPr lvl="1"/>
            <a:r>
              <a:rPr lang="en-US" dirty="0" smtClean="0"/>
              <a:t>More time and money for the research</a:t>
            </a:r>
          </a:p>
          <a:p>
            <a:r>
              <a:rPr lang="is-IS" dirty="0" smtClean="0"/>
              <a:t>… to a group of </a:t>
            </a:r>
            <a:r>
              <a:rPr lang="is-IS" b="1" dirty="0" smtClean="0"/>
              <a:t>respected</a:t>
            </a:r>
            <a:r>
              <a:rPr lang="is-IS" dirty="0" smtClean="0"/>
              <a:t> and </a:t>
            </a:r>
            <a:r>
              <a:rPr lang="is-IS" b="1" dirty="0" smtClean="0"/>
              <a:t>trusted</a:t>
            </a:r>
            <a:r>
              <a:rPr lang="is-IS" dirty="0" smtClean="0"/>
              <a:t> data centres...</a:t>
            </a:r>
          </a:p>
          <a:p>
            <a:pPr lvl="1"/>
            <a:r>
              <a:rPr lang="en-US" dirty="0" smtClean="0"/>
              <a:t>W</a:t>
            </a:r>
            <a:r>
              <a:rPr lang="is-IS" dirty="0" smtClean="0"/>
              <a:t>ith a national and international remit</a:t>
            </a:r>
          </a:p>
          <a:p>
            <a:pPr lvl="1"/>
            <a:r>
              <a:rPr lang="is-IS" dirty="0" smtClean="0"/>
              <a:t>Have a long past and future</a:t>
            </a:r>
          </a:p>
          <a:p>
            <a:r>
              <a:rPr lang="is-IS" dirty="0" smtClean="0"/>
              <a:t>... </a:t>
            </a:r>
            <a:r>
              <a:rPr lang="en-US" dirty="0" smtClean="0"/>
              <a:t>W</a:t>
            </a:r>
            <a:r>
              <a:rPr lang="is-IS" dirty="0" smtClean="0"/>
              <a:t>ho have a wealth of experience supporting </a:t>
            </a:r>
            <a:r>
              <a:rPr lang="is-IS" b="1" dirty="0" smtClean="0"/>
              <a:t>data management </a:t>
            </a:r>
            <a:r>
              <a:rPr lang="is-IS" dirty="0" smtClean="0"/>
              <a:t>for </a:t>
            </a:r>
            <a:r>
              <a:rPr lang="is-IS" b="1" dirty="0" smtClean="0"/>
              <a:t>science</a:t>
            </a:r>
            <a:r>
              <a:rPr lang="is-IS" dirty="0" smtClean="0"/>
              <a:t>.</a:t>
            </a:r>
          </a:p>
          <a:p>
            <a:pPr lvl="1"/>
            <a:r>
              <a:rPr lang="is-IS" dirty="0" smtClean="0"/>
              <a:t>Many of whom support long term curation or are working to support it</a:t>
            </a:r>
            <a:endParaRPr lang="en-US" dirty="0"/>
          </a:p>
        </p:txBody>
      </p:sp>
      <p:sp>
        <p:nvSpPr>
          <p:cNvPr id="3" name="Title 2"/>
          <p:cNvSpPr>
            <a:spLocks noGrp="1"/>
          </p:cNvSpPr>
          <p:nvPr>
            <p:ph type="title"/>
          </p:nvPr>
        </p:nvSpPr>
        <p:spPr/>
        <p:txBody>
          <a:bodyPr/>
          <a:lstStyle/>
          <a:p>
            <a:r>
              <a:rPr lang="en-US" dirty="0" smtClean="0"/>
              <a:t>Why Should I Use it?</a:t>
            </a:r>
            <a:endParaRPr lang="en-US" dirty="0"/>
          </a:p>
        </p:txBody>
      </p:sp>
    </p:spTree>
    <p:extLst>
      <p:ext uri="{BB962C8B-B14F-4D97-AF65-F5344CB8AC3E}">
        <p14:creationId xmlns:p14="http://schemas.microsoft.com/office/powerpoint/2010/main" val="1376266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295400" y="274638"/>
            <a:ext cx="6516688" cy="868362"/>
          </a:xfrm>
        </p:spPr>
        <p:txBody>
          <a:bodyPr/>
          <a:lstStyle/>
          <a:p>
            <a:r>
              <a:rPr lang="en-GB">
                <a:latin typeface="Century Gothic" charset="0"/>
              </a:rPr>
              <a:t>Support throughout the lifecycle</a:t>
            </a:r>
          </a:p>
        </p:txBody>
      </p:sp>
      <p:graphicFrame>
        <p:nvGraphicFramePr>
          <p:cNvPr id="4" name="Content Placeholder 3"/>
          <p:cNvGraphicFramePr>
            <a:graphicFrameLocks/>
          </p:cNvGraphicFramePr>
          <p:nvPr/>
        </p:nvGraphicFramePr>
        <p:xfrm>
          <a:off x="633045" y="1699846"/>
          <a:ext cx="7608277" cy="4420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084" name="Content Placeholder 3"/>
          <p:cNvPicPr>
            <a:picLocks noGrp="1" noChangeAspect="1"/>
          </p:cNvPicPr>
          <p:nvPr>
            <p:ph idx="1"/>
          </p:nvPr>
        </p:nvPicPr>
        <p:blipFill>
          <a:blip r:embed="rId8">
            <a:extLst>
              <a:ext uri="{28A0092B-C50C-407E-A947-70E740481C1C}">
                <a14:useLocalDpi xmlns:a14="http://schemas.microsoft.com/office/drawing/2010/main" val="0"/>
              </a:ext>
            </a:extLst>
          </a:blip>
          <a:srcRect t="3845" b="80334"/>
          <a:stretch>
            <a:fillRect/>
          </a:stretch>
        </p:blipFill>
        <p:spPr>
          <a:xfrm>
            <a:off x="738188" y="1689100"/>
            <a:ext cx="3017837" cy="514350"/>
          </a:xfrm>
        </p:spPr>
      </p:pic>
      <p:pic>
        <p:nvPicPr>
          <p:cNvPr id="46085" name="Content Placeholder 3"/>
          <p:cNvPicPr>
            <a:picLocks noChangeAspect="1"/>
          </p:cNvPicPr>
          <p:nvPr/>
        </p:nvPicPr>
        <p:blipFill>
          <a:blip r:embed="rId8">
            <a:extLst>
              <a:ext uri="{28A0092B-C50C-407E-A947-70E740481C1C}">
                <a14:useLocalDpi xmlns:a14="http://schemas.microsoft.com/office/drawing/2010/main" val="0"/>
              </a:ext>
            </a:extLst>
          </a:blip>
          <a:srcRect t="22479" b="61345"/>
          <a:stretch>
            <a:fillRect/>
          </a:stretch>
        </p:blipFill>
        <p:spPr bwMode="auto">
          <a:xfrm>
            <a:off x="831850" y="5640388"/>
            <a:ext cx="27511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Content Placeholder 3"/>
          <p:cNvPicPr>
            <a:picLocks noChangeAspect="1"/>
          </p:cNvPicPr>
          <p:nvPr/>
        </p:nvPicPr>
        <p:blipFill>
          <a:blip r:embed="rId8">
            <a:extLst>
              <a:ext uri="{28A0092B-C50C-407E-A947-70E740481C1C}">
                <a14:useLocalDpi xmlns:a14="http://schemas.microsoft.com/office/drawing/2010/main" val="0"/>
              </a:ext>
            </a:extLst>
          </a:blip>
          <a:srcRect t="41702" b="40247"/>
          <a:stretch>
            <a:fillRect/>
          </a:stretch>
        </p:blipFill>
        <p:spPr bwMode="auto">
          <a:xfrm>
            <a:off x="5497513" y="5572125"/>
            <a:ext cx="2946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Content Placeholder 3"/>
          <p:cNvPicPr>
            <a:picLocks noChangeAspect="1"/>
          </p:cNvPicPr>
          <p:nvPr/>
        </p:nvPicPr>
        <p:blipFill>
          <a:blip r:embed="rId8">
            <a:extLst>
              <a:ext uri="{28A0092B-C50C-407E-A947-70E740481C1C}">
                <a14:useLocalDpi xmlns:a14="http://schemas.microsoft.com/office/drawing/2010/main" val="0"/>
              </a:ext>
            </a:extLst>
          </a:blip>
          <a:srcRect t="61630" b="21255"/>
          <a:stretch>
            <a:fillRect/>
          </a:stretch>
        </p:blipFill>
        <p:spPr bwMode="auto">
          <a:xfrm>
            <a:off x="6248400" y="3670300"/>
            <a:ext cx="2790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Content Placeholder 3"/>
          <p:cNvPicPr>
            <a:picLocks noChangeAspect="1"/>
          </p:cNvPicPr>
          <p:nvPr/>
        </p:nvPicPr>
        <p:blipFill>
          <a:blip r:embed="rId8">
            <a:extLst>
              <a:ext uri="{28A0092B-C50C-407E-A947-70E740481C1C}">
                <a14:useLocalDpi xmlns:a14="http://schemas.microsoft.com/office/drawing/2010/main" val="0"/>
              </a:ext>
            </a:extLst>
          </a:blip>
          <a:srcRect t="81557" b="1537"/>
          <a:stretch>
            <a:fillRect/>
          </a:stretch>
        </p:blipFill>
        <p:spPr bwMode="auto">
          <a:xfrm>
            <a:off x="34925" y="3698875"/>
            <a:ext cx="2708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1779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lstStyle/>
          <a:p>
            <a:r>
              <a:rPr lang="en-US" dirty="0" smtClean="0"/>
              <a:t>EUDAT DATA DOMAINS</a:t>
            </a: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b="27718"/>
          <a:stretch/>
        </p:blipFill>
        <p:spPr bwMode="auto">
          <a:xfrm>
            <a:off x="3203848" y="1556792"/>
            <a:ext cx="5688632" cy="4320480"/>
          </a:xfrm>
          <a:prstGeom prst="rect">
            <a:avLst/>
          </a:prstGeom>
          <a:noFill/>
          <a:ln>
            <a:noFill/>
          </a:ln>
          <a:extLst>
            <a:ext uri="{53640926-AAD7-44d8-BBD7-CCE9431645EC}">
              <a14:shadowObscured xmlns:a14="http://schemas.microsoft.com/office/drawing/2010/main"/>
            </a:ext>
          </a:extLst>
        </p:spPr>
      </p:pic>
      <p:grpSp>
        <p:nvGrpSpPr>
          <p:cNvPr id="6" name="Group 5"/>
          <p:cNvGrpSpPr>
            <a:grpSpLocks/>
          </p:cNvGrpSpPr>
          <p:nvPr/>
        </p:nvGrpSpPr>
        <p:grpSpPr>
          <a:xfrm>
            <a:off x="755576" y="3148222"/>
            <a:ext cx="2664274" cy="968481"/>
            <a:chOff x="3779912" y="6840869"/>
            <a:chExt cx="2736279" cy="968481"/>
          </a:xfrm>
        </p:grpSpPr>
        <p:sp>
          <p:nvSpPr>
            <p:cNvPr id="7" name="Can 6"/>
            <p:cNvSpPr/>
            <p:nvPr/>
          </p:nvSpPr>
          <p:spPr>
            <a:xfrm>
              <a:off x="3779912" y="6840869"/>
              <a:ext cx="2736279" cy="968481"/>
            </a:xfrm>
            <a:prstGeom prst="can">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a:p>
          </p:txBody>
        </p:sp>
        <p:sp>
          <p:nvSpPr>
            <p:cNvPr id="8" name="TextBox 7"/>
            <p:cNvSpPr txBox="1"/>
            <p:nvPr/>
          </p:nvSpPr>
          <p:spPr>
            <a:xfrm>
              <a:off x="4507201" y="7161278"/>
              <a:ext cx="1225504" cy="584776"/>
            </a:xfrm>
            <a:prstGeom prst="rect">
              <a:avLst/>
            </a:prstGeom>
            <a:noFill/>
            <a:ln>
              <a:noFill/>
            </a:ln>
          </p:spPr>
          <p:txBody>
            <a:bodyPr wrap="none" rtlCol="0">
              <a:spAutoFit/>
            </a:bodyPr>
            <a:lstStyle/>
            <a:p>
              <a:pPr algn="ctr"/>
              <a:r>
                <a:rPr lang="en-US" sz="1600" dirty="0" smtClean="0"/>
                <a:t>REGISTERED</a:t>
              </a:r>
            </a:p>
            <a:p>
              <a:pPr algn="ctr"/>
              <a:r>
                <a:rPr lang="en-US" sz="1600" dirty="0" smtClean="0"/>
                <a:t>DATA DOMAIN</a:t>
              </a:r>
              <a:endParaRPr lang="en-US" sz="1600" dirty="0"/>
            </a:p>
          </p:txBody>
        </p:sp>
      </p:grpSp>
      <p:grpSp>
        <p:nvGrpSpPr>
          <p:cNvPr id="9" name="Group 8"/>
          <p:cNvGrpSpPr/>
          <p:nvPr/>
        </p:nvGrpSpPr>
        <p:grpSpPr>
          <a:xfrm>
            <a:off x="467544" y="4476743"/>
            <a:ext cx="3240360" cy="968481"/>
            <a:chOff x="361932" y="6853007"/>
            <a:chExt cx="2808312" cy="968481"/>
          </a:xfrm>
          <a:solidFill>
            <a:schemeClr val="bg1">
              <a:lumMod val="75000"/>
            </a:schemeClr>
          </a:solidFill>
        </p:grpSpPr>
        <p:sp>
          <p:nvSpPr>
            <p:cNvPr id="10" name="Can 9"/>
            <p:cNvSpPr/>
            <p:nvPr/>
          </p:nvSpPr>
          <p:spPr>
            <a:xfrm>
              <a:off x="361932" y="6853007"/>
              <a:ext cx="2808312" cy="968481"/>
            </a:xfrm>
            <a:prstGeom prst="can">
              <a:avLst/>
            </a:prstGeom>
            <a:grpFill/>
            <a:ln>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11" name="TextBox 10"/>
            <p:cNvSpPr txBox="1"/>
            <p:nvPr/>
          </p:nvSpPr>
          <p:spPr>
            <a:xfrm>
              <a:off x="664359" y="7173416"/>
              <a:ext cx="2136192" cy="584776"/>
            </a:xfrm>
            <a:prstGeom prst="rect">
              <a:avLst/>
            </a:prstGeom>
            <a:grpFill/>
            <a:ln>
              <a:noFill/>
            </a:ln>
          </p:spPr>
          <p:txBody>
            <a:bodyPr wrap="none" rtlCol="0">
              <a:spAutoFit/>
            </a:bodyPr>
            <a:lstStyle/>
            <a:p>
              <a:pPr algn="ctr"/>
              <a:r>
                <a:rPr lang="en-US" sz="1600" dirty="0" smtClean="0"/>
                <a:t>WORKSPACE</a:t>
              </a:r>
            </a:p>
            <a:p>
              <a:pPr algn="ctr"/>
              <a:r>
                <a:rPr lang="en-US" sz="1600" dirty="0" smtClean="0"/>
                <a:t>(TEMPORARY - TRANSIENT)</a:t>
              </a:r>
            </a:p>
          </p:txBody>
        </p:sp>
      </p:grpSp>
      <p:sp>
        <p:nvSpPr>
          <p:cNvPr id="12" name="Up Arrow 11"/>
          <p:cNvSpPr/>
          <p:nvPr/>
        </p:nvSpPr>
        <p:spPr>
          <a:xfrm>
            <a:off x="2627784" y="3972687"/>
            <a:ext cx="484632" cy="97840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Up Arrow 14"/>
          <p:cNvSpPr/>
          <p:nvPr/>
        </p:nvSpPr>
        <p:spPr>
          <a:xfrm rot="10800000">
            <a:off x="991024" y="3940310"/>
            <a:ext cx="484632" cy="978408"/>
          </a:xfrm>
          <a:prstGeom prst="upArrow">
            <a:avLst/>
          </a:prstGeom>
          <a:solidFill>
            <a:srgbClr val="D9D9D9"/>
          </a:solidFill>
          <a:ln>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p:cNvSpPr txBox="1"/>
          <p:nvPr/>
        </p:nvSpPr>
        <p:spPr>
          <a:xfrm>
            <a:off x="3203848" y="3953084"/>
            <a:ext cx="949411" cy="923330"/>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dirty="0" smtClean="0"/>
              <a:t>Register </a:t>
            </a:r>
          </a:p>
          <a:p>
            <a:pPr algn="ctr"/>
            <a:r>
              <a:rPr lang="en-US" dirty="0" smtClean="0"/>
              <a:t>Digital </a:t>
            </a:r>
          </a:p>
          <a:p>
            <a:pPr algn="ctr"/>
            <a:r>
              <a:rPr lang="en-US" dirty="0" smtClean="0"/>
              <a:t>Objects</a:t>
            </a:r>
            <a:endParaRPr lang="en-US" dirty="0"/>
          </a:p>
        </p:txBody>
      </p:sp>
      <p:sp>
        <p:nvSpPr>
          <p:cNvPr id="17" name="TextBox 16"/>
          <p:cNvSpPr txBox="1"/>
          <p:nvPr/>
        </p:nvSpPr>
        <p:spPr>
          <a:xfrm>
            <a:off x="35496" y="3940310"/>
            <a:ext cx="894070" cy="923330"/>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dirty="0" smtClean="0"/>
              <a:t>Stage </a:t>
            </a:r>
          </a:p>
          <a:p>
            <a:pPr algn="ctr"/>
            <a:r>
              <a:rPr lang="en-US" dirty="0" smtClean="0"/>
              <a:t>Digital </a:t>
            </a:r>
          </a:p>
          <a:p>
            <a:pPr algn="ctr"/>
            <a:r>
              <a:rPr lang="en-US" dirty="0" smtClean="0"/>
              <a:t>Objects</a:t>
            </a:r>
            <a:endParaRPr lang="en-US" dirty="0"/>
          </a:p>
        </p:txBody>
      </p:sp>
      <p:sp>
        <p:nvSpPr>
          <p:cNvPr id="18" name="Up Arrow 17"/>
          <p:cNvSpPr/>
          <p:nvPr/>
        </p:nvSpPr>
        <p:spPr>
          <a:xfrm rot="5400000">
            <a:off x="3681612" y="3023244"/>
            <a:ext cx="371480" cy="132700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Up Arrow 18"/>
          <p:cNvSpPr/>
          <p:nvPr/>
        </p:nvSpPr>
        <p:spPr>
          <a:xfrm rot="5400000">
            <a:off x="3630176" y="4802872"/>
            <a:ext cx="371480" cy="648072"/>
          </a:xfrm>
          <a:prstGeom prst="upArrow">
            <a:avLst/>
          </a:prstGeom>
          <a:solidFill>
            <a:srgbClr val="D9D9D9"/>
          </a:solidFill>
          <a:ln>
            <a:solidFill>
              <a:schemeClr val="bg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Box 2"/>
          <p:cNvSpPr txBox="1"/>
          <p:nvPr/>
        </p:nvSpPr>
        <p:spPr>
          <a:xfrm>
            <a:off x="-1574800" y="-1524000"/>
            <a:ext cx="184666" cy="369332"/>
          </a:xfrm>
          <a:prstGeom prst="rect">
            <a:avLst/>
          </a:prstGeom>
          <a:noFill/>
        </p:spPr>
        <p:txBody>
          <a:bodyPr wrap="none" rtlCol="0">
            <a:spAutoFit/>
          </a:bodyPr>
          <a:lstStyle/>
          <a:p>
            <a:endParaRPr lang="en-US" dirty="0"/>
          </a:p>
        </p:txBody>
      </p:sp>
      <p:grpSp>
        <p:nvGrpSpPr>
          <p:cNvPr id="24" name="Group 23"/>
          <p:cNvGrpSpPr/>
          <p:nvPr/>
        </p:nvGrpSpPr>
        <p:grpSpPr>
          <a:xfrm>
            <a:off x="1043608" y="1484783"/>
            <a:ext cx="2132293" cy="860476"/>
            <a:chOff x="3779915" y="6840869"/>
            <a:chExt cx="1820862" cy="860476"/>
          </a:xfrm>
        </p:grpSpPr>
        <p:sp>
          <p:nvSpPr>
            <p:cNvPr id="25" name="Can 24"/>
            <p:cNvSpPr>
              <a:spLocks/>
            </p:cNvSpPr>
            <p:nvPr/>
          </p:nvSpPr>
          <p:spPr>
            <a:xfrm>
              <a:off x="3779915" y="6840869"/>
              <a:ext cx="1820862" cy="860476"/>
            </a:xfrm>
            <a:prstGeom prst="can">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sp>
          <p:nvSpPr>
            <p:cNvPr id="26" name="TextBox 25"/>
            <p:cNvSpPr txBox="1">
              <a:spLocks noChangeAspect="1"/>
            </p:cNvSpPr>
            <p:nvPr/>
          </p:nvSpPr>
          <p:spPr>
            <a:xfrm>
              <a:off x="4067154" y="7092974"/>
              <a:ext cx="1225504" cy="584776"/>
            </a:xfrm>
            <a:prstGeom prst="rect">
              <a:avLst/>
            </a:prstGeom>
            <a:noFill/>
            <a:ln>
              <a:noFill/>
            </a:ln>
          </p:spPr>
          <p:txBody>
            <a:bodyPr wrap="none" rtlCol="0">
              <a:spAutoFit/>
            </a:bodyPr>
            <a:lstStyle/>
            <a:p>
              <a:pPr algn="ctr"/>
              <a:r>
                <a:rPr lang="en-US" sz="1600" dirty="0" smtClean="0"/>
                <a:t>PUBLISHED</a:t>
              </a:r>
            </a:p>
            <a:p>
              <a:pPr algn="ctr"/>
              <a:r>
                <a:rPr lang="en-US" sz="1600" dirty="0" smtClean="0"/>
                <a:t>DATA DOMAIN</a:t>
              </a:r>
              <a:endParaRPr lang="en-US" sz="1600" dirty="0"/>
            </a:p>
          </p:txBody>
        </p:sp>
      </p:grpSp>
      <p:sp>
        <p:nvSpPr>
          <p:cNvPr id="20" name="Up Arrow 19"/>
          <p:cNvSpPr/>
          <p:nvPr/>
        </p:nvSpPr>
        <p:spPr>
          <a:xfrm>
            <a:off x="2123728" y="2276872"/>
            <a:ext cx="484632" cy="97840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TextBox 20"/>
          <p:cNvSpPr txBox="1"/>
          <p:nvPr/>
        </p:nvSpPr>
        <p:spPr>
          <a:xfrm>
            <a:off x="2771800" y="2350621"/>
            <a:ext cx="1544012" cy="646331"/>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dirty="0" smtClean="0"/>
              <a:t>Discovery of </a:t>
            </a:r>
          </a:p>
          <a:p>
            <a:pPr algn="ctr"/>
            <a:r>
              <a:rPr lang="en-US" dirty="0" smtClean="0"/>
              <a:t>Digital Objects</a:t>
            </a:r>
          </a:p>
        </p:txBody>
      </p:sp>
      <p:sp>
        <p:nvSpPr>
          <p:cNvPr id="22" name="TextBox 21"/>
          <p:cNvSpPr txBox="1"/>
          <p:nvPr/>
        </p:nvSpPr>
        <p:spPr>
          <a:xfrm>
            <a:off x="-180528" y="2289646"/>
            <a:ext cx="1573718" cy="923330"/>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dirty="0" smtClean="0"/>
              <a:t>Linking </a:t>
            </a:r>
          </a:p>
          <a:p>
            <a:pPr algn="ctr"/>
            <a:r>
              <a:rPr lang="en-US" dirty="0" smtClean="0"/>
              <a:t>Digital Objects</a:t>
            </a:r>
          </a:p>
          <a:p>
            <a:pPr algn="ctr"/>
            <a:r>
              <a:rPr lang="en-US" dirty="0" smtClean="0"/>
              <a:t>to Publications</a:t>
            </a:r>
            <a:endParaRPr lang="en-US" dirty="0"/>
          </a:p>
        </p:txBody>
      </p:sp>
      <p:sp>
        <p:nvSpPr>
          <p:cNvPr id="23" name="Up Arrow 22"/>
          <p:cNvSpPr/>
          <p:nvPr/>
        </p:nvSpPr>
        <p:spPr>
          <a:xfrm rot="10800000">
            <a:off x="1547665" y="2306575"/>
            <a:ext cx="484632" cy="97840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Up Arrow 27"/>
          <p:cNvSpPr/>
          <p:nvPr/>
        </p:nvSpPr>
        <p:spPr>
          <a:xfrm rot="5400000">
            <a:off x="3882204" y="950444"/>
            <a:ext cx="371480" cy="201622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6788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UDATpptServicesTemplate_final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EUDATpptServicesTemplate_final1.0</Template>
  <TotalTime>195</TotalTime>
  <Words>1916</Words>
  <Application>Microsoft Macintosh PowerPoint</Application>
  <PresentationFormat>On-screen Show (4:3)</PresentationFormat>
  <Paragraphs>331</Paragraphs>
  <Slides>30</Slides>
  <Notes>7</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EUDATpptServicesTemplate_final1.0</vt:lpstr>
      <vt:lpstr>Presentation1</vt:lpstr>
      <vt:lpstr>The B2 SERVICE SUITE</vt:lpstr>
      <vt:lpstr>B2 SERVICE SUITE</vt:lpstr>
      <vt:lpstr>B2 Services</vt:lpstr>
      <vt:lpstr>B2 SERVICE SUITE is part of EUDAT...</vt:lpstr>
      <vt:lpstr>A truly pan-European Infrastructure</vt:lpstr>
      <vt:lpstr>Community-Driven Solutions</vt:lpstr>
      <vt:lpstr>Why Should I Use it?</vt:lpstr>
      <vt:lpstr>Support throughout the lifecycle</vt:lpstr>
      <vt:lpstr>EUDAT DATA DOMAINS</vt:lpstr>
      <vt:lpstr>B2DROP</vt:lpstr>
      <vt:lpstr>PowerPoint Presentation</vt:lpstr>
      <vt:lpstr>B2SHARE</vt:lpstr>
      <vt:lpstr>PowerPoint Presentation</vt:lpstr>
      <vt:lpstr>B2SAFE</vt:lpstr>
      <vt:lpstr>PowerPoint Presentation</vt:lpstr>
      <vt:lpstr>B2SAFE Use Case from CLARIN ERIC Replication of Linguistic Data</vt:lpstr>
      <vt:lpstr>B2STAGE</vt:lpstr>
      <vt:lpstr>PowerPoint Presentation</vt:lpstr>
      <vt:lpstr>B2FIND</vt:lpstr>
      <vt:lpstr>PowerPoint Presentation</vt:lpstr>
      <vt:lpstr>  IDM Integration https://b2access.eudat.eu</vt:lpstr>
      <vt:lpstr>Roadmap Data Access and Re-Use Service Area</vt:lpstr>
      <vt:lpstr>Roadmap Data Access and Re-Use Service Area</vt:lpstr>
      <vt:lpstr>Roadmap Data Access and Re-Use Service Area</vt:lpstr>
      <vt:lpstr>EUDAT Production Environment</vt:lpstr>
      <vt:lpstr>Interactions With Users</vt:lpstr>
      <vt:lpstr>Making it REALLY useful</vt:lpstr>
      <vt:lpstr>EUDAT python library (ongoing)</vt:lpstr>
      <vt:lpstr>EUDAT python library: examples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B2 SERVICE SUITE</dc:title>
  <dc:creator>Sara</dc:creator>
  <cp:lastModifiedBy>Shaun de Witt</cp:lastModifiedBy>
  <cp:revision>25</cp:revision>
  <dcterms:created xsi:type="dcterms:W3CDTF">2015-03-16T15:07:04Z</dcterms:created>
  <dcterms:modified xsi:type="dcterms:W3CDTF">2016-03-15T01:36:08Z</dcterms:modified>
</cp:coreProperties>
</file>