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sdw67:Desktop:ISGC2016:Scheduler:ISGCScheduler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sdw67:Desktop:ISGC2016:Scheduler:ISGCScheduler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sdw67:Desktop:ISGC2016:Scheduler:ISGCScheduler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sdw67:Desktop:ISGC2016:Scheduler:ISGCSchedulerPlo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sdw67:Desktop:ISGC2016:Scheduler:ISGCSchedulerPlo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sdw67:Desktop:ISGC2016:Scheduler:ISGCScheduler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50-50 Job Mix, READ rates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CFQ</c:v>
          </c:tx>
          <c:marker>
            <c:symbol val="none"/>
          </c:marker>
          <c:cat>
            <c:numRef>
              <c:f>'50-50'!$A$11:$A$16</c:f>
              <c:numCache>
                <c:formatCode>General</c:formatCode>
                <c:ptCount val="6"/>
                <c:pt idx="0">
                  <c:v>10.0</c:v>
                </c:pt>
                <c:pt idx="1">
                  <c:v>25.0</c:v>
                </c:pt>
                <c:pt idx="2">
                  <c:v>50.0</c:v>
                </c:pt>
                <c:pt idx="3">
                  <c:v>100.0</c:v>
                </c:pt>
                <c:pt idx="4">
                  <c:v>150.0</c:v>
                </c:pt>
                <c:pt idx="5">
                  <c:v>200.0</c:v>
                </c:pt>
              </c:numCache>
            </c:numRef>
          </c:cat>
          <c:val>
            <c:numRef>
              <c:f>'50-50'!$C$4:$C$9</c:f>
              <c:numCache>
                <c:formatCode>General</c:formatCode>
                <c:ptCount val="6"/>
                <c:pt idx="0">
                  <c:v>0.0</c:v>
                </c:pt>
                <c:pt idx="1">
                  <c:v>26.2452756945</c:v>
                </c:pt>
                <c:pt idx="2">
                  <c:v>24.7180869096</c:v>
                </c:pt>
                <c:pt idx="3">
                  <c:v>111.896684068</c:v>
                </c:pt>
                <c:pt idx="4">
                  <c:v>21.4177660685</c:v>
                </c:pt>
                <c:pt idx="5">
                  <c:v>20.5967706698</c:v>
                </c:pt>
              </c:numCache>
            </c:numRef>
          </c:val>
          <c:smooth val="0"/>
        </c:ser>
        <c:ser>
          <c:idx val="1"/>
          <c:order val="1"/>
          <c:tx>
            <c:v>NOOP</c:v>
          </c:tx>
          <c:marker>
            <c:symbol val="none"/>
          </c:marker>
          <c:cat>
            <c:numRef>
              <c:f>'50-50'!$A$11:$A$16</c:f>
              <c:numCache>
                <c:formatCode>General</c:formatCode>
                <c:ptCount val="6"/>
                <c:pt idx="0">
                  <c:v>10.0</c:v>
                </c:pt>
                <c:pt idx="1">
                  <c:v>25.0</c:v>
                </c:pt>
                <c:pt idx="2">
                  <c:v>50.0</c:v>
                </c:pt>
                <c:pt idx="3">
                  <c:v>100.0</c:v>
                </c:pt>
                <c:pt idx="4">
                  <c:v>150.0</c:v>
                </c:pt>
                <c:pt idx="5">
                  <c:v>200.0</c:v>
                </c:pt>
              </c:numCache>
            </c:numRef>
          </c:cat>
          <c:val>
            <c:numRef>
              <c:f>'50-50'!$C$11:$C$16</c:f>
              <c:numCache>
                <c:formatCode>General</c:formatCode>
                <c:ptCount val="6"/>
                <c:pt idx="0">
                  <c:v>34.0211915568</c:v>
                </c:pt>
                <c:pt idx="1">
                  <c:v>61.3257137202</c:v>
                </c:pt>
                <c:pt idx="2">
                  <c:v>73.0618227917</c:v>
                </c:pt>
                <c:pt idx="3">
                  <c:v>78.2473255884</c:v>
                </c:pt>
                <c:pt idx="4">
                  <c:v>225.917589619</c:v>
                </c:pt>
                <c:pt idx="5">
                  <c:v>213.743272749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220632"/>
        <c:axId val="2143135672"/>
      </c:lineChart>
      <c:catAx>
        <c:axId val="2140220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Jobs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43135672"/>
        <c:crosses val="autoZero"/>
        <c:auto val="1"/>
        <c:lblAlgn val="ctr"/>
        <c:lblOffset val="100"/>
        <c:noMultiLvlLbl val="0"/>
      </c:catAx>
      <c:valAx>
        <c:axId val="21431356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Read Time 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0220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50-50 Job Mix, WRITE rates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CFQ</c:v>
          </c:tx>
          <c:marker>
            <c:symbol val="none"/>
          </c:marker>
          <c:cat>
            <c:numRef>
              <c:f>'50-50'!$A$11:$A$16</c:f>
              <c:numCache>
                <c:formatCode>General</c:formatCode>
                <c:ptCount val="6"/>
                <c:pt idx="0">
                  <c:v>10.0</c:v>
                </c:pt>
                <c:pt idx="1">
                  <c:v>25.0</c:v>
                </c:pt>
                <c:pt idx="2">
                  <c:v>50.0</c:v>
                </c:pt>
                <c:pt idx="3">
                  <c:v>100.0</c:v>
                </c:pt>
                <c:pt idx="4">
                  <c:v>150.0</c:v>
                </c:pt>
                <c:pt idx="5">
                  <c:v>200.0</c:v>
                </c:pt>
              </c:numCache>
            </c:numRef>
          </c:cat>
          <c:val>
            <c:numRef>
              <c:f>'50-50'!$J$4:$J$9</c:f>
              <c:numCache>
                <c:formatCode>General</c:formatCode>
                <c:ptCount val="6"/>
                <c:pt idx="0">
                  <c:v>0.0</c:v>
                </c:pt>
                <c:pt idx="1">
                  <c:v>140.413041059</c:v>
                </c:pt>
                <c:pt idx="2">
                  <c:v>367.215094927</c:v>
                </c:pt>
                <c:pt idx="3">
                  <c:v>592.47580393</c:v>
                </c:pt>
                <c:pt idx="4">
                  <c:v>1011.02054893</c:v>
                </c:pt>
                <c:pt idx="5">
                  <c:v>825.128512014</c:v>
                </c:pt>
              </c:numCache>
            </c:numRef>
          </c:val>
          <c:smooth val="0"/>
        </c:ser>
        <c:ser>
          <c:idx val="1"/>
          <c:order val="1"/>
          <c:tx>
            <c:v>NOOP</c:v>
          </c:tx>
          <c:marker>
            <c:symbol val="none"/>
          </c:marker>
          <c:cat>
            <c:numRef>
              <c:f>'50-50'!$A$11:$A$16</c:f>
              <c:numCache>
                <c:formatCode>General</c:formatCode>
                <c:ptCount val="6"/>
                <c:pt idx="0">
                  <c:v>10.0</c:v>
                </c:pt>
                <c:pt idx="1">
                  <c:v>25.0</c:v>
                </c:pt>
                <c:pt idx="2">
                  <c:v>50.0</c:v>
                </c:pt>
                <c:pt idx="3">
                  <c:v>100.0</c:v>
                </c:pt>
                <c:pt idx="4">
                  <c:v>150.0</c:v>
                </c:pt>
                <c:pt idx="5">
                  <c:v>200.0</c:v>
                </c:pt>
              </c:numCache>
            </c:numRef>
          </c:cat>
          <c:val>
            <c:numRef>
              <c:f>'50-50'!$J$11:$J$16</c:f>
              <c:numCache>
                <c:formatCode>General</c:formatCode>
                <c:ptCount val="6"/>
                <c:pt idx="0">
                  <c:v>24.3647152303</c:v>
                </c:pt>
                <c:pt idx="1">
                  <c:v>69.11903081760001</c:v>
                </c:pt>
                <c:pt idx="2">
                  <c:v>203.687244632</c:v>
                </c:pt>
                <c:pt idx="3">
                  <c:v>641.581264529</c:v>
                </c:pt>
                <c:pt idx="4">
                  <c:v>801.438872671</c:v>
                </c:pt>
                <c:pt idx="5">
                  <c:v>901.767250068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244552"/>
        <c:axId val="2146250040"/>
      </c:lineChart>
      <c:catAx>
        <c:axId val="2146244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Jobs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46250040"/>
        <c:crosses val="autoZero"/>
        <c:auto val="1"/>
        <c:lblAlgn val="ctr"/>
        <c:lblOffset val="100"/>
        <c:noMultiLvlLbl val="0"/>
      </c:catAx>
      <c:valAx>
        <c:axId val="2146250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Write Time (secs)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6244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80-20 Job Mix, READ rates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CFQ</c:v>
          </c:tx>
          <c:marker>
            <c:symbol val="none"/>
          </c:marker>
          <c:cat>
            <c:numRef>
              <c:f>'50-50'!$A$11:$A$16</c:f>
              <c:numCache>
                <c:formatCode>General</c:formatCode>
                <c:ptCount val="6"/>
                <c:pt idx="0">
                  <c:v>10.0</c:v>
                </c:pt>
                <c:pt idx="1">
                  <c:v>25.0</c:v>
                </c:pt>
                <c:pt idx="2">
                  <c:v>50.0</c:v>
                </c:pt>
                <c:pt idx="3">
                  <c:v>100.0</c:v>
                </c:pt>
                <c:pt idx="4">
                  <c:v>150.0</c:v>
                </c:pt>
                <c:pt idx="5">
                  <c:v>200.0</c:v>
                </c:pt>
              </c:numCache>
            </c:numRef>
          </c:cat>
          <c:val>
            <c:numRef>
              <c:f>'80-20'!$C$4:$C$9</c:f>
              <c:numCache>
                <c:formatCode>General</c:formatCode>
                <c:ptCount val="6"/>
                <c:pt idx="0">
                  <c:v>34.7592419863</c:v>
                </c:pt>
                <c:pt idx="1">
                  <c:v>31.1371982966</c:v>
                </c:pt>
                <c:pt idx="2">
                  <c:v>31.1539595467</c:v>
                </c:pt>
                <c:pt idx="3">
                  <c:v>26.2398885586</c:v>
                </c:pt>
                <c:pt idx="4">
                  <c:v>31.3249841911</c:v>
                </c:pt>
                <c:pt idx="5">
                  <c:v>33.475092552</c:v>
                </c:pt>
              </c:numCache>
            </c:numRef>
          </c:val>
          <c:smooth val="0"/>
        </c:ser>
        <c:ser>
          <c:idx val="1"/>
          <c:order val="1"/>
          <c:tx>
            <c:v>NOOP</c:v>
          </c:tx>
          <c:marker>
            <c:symbol val="none"/>
          </c:marker>
          <c:cat>
            <c:numRef>
              <c:f>'50-50'!$A$11:$A$16</c:f>
              <c:numCache>
                <c:formatCode>General</c:formatCode>
                <c:ptCount val="6"/>
                <c:pt idx="0">
                  <c:v>10.0</c:v>
                </c:pt>
                <c:pt idx="1">
                  <c:v>25.0</c:v>
                </c:pt>
                <c:pt idx="2">
                  <c:v>50.0</c:v>
                </c:pt>
                <c:pt idx="3">
                  <c:v>100.0</c:v>
                </c:pt>
                <c:pt idx="4">
                  <c:v>150.0</c:v>
                </c:pt>
                <c:pt idx="5">
                  <c:v>200.0</c:v>
                </c:pt>
              </c:numCache>
            </c:numRef>
          </c:cat>
          <c:val>
            <c:numRef>
              <c:f>'50-50'!$C$11:$C$16</c:f>
              <c:numCache>
                <c:formatCode>General</c:formatCode>
                <c:ptCount val="6"/>
                <c:pt idx="0">
                  <c:v>34.0211915568</c:v>
                </c:pt>
                <c:pt idx="1">
                  <c:v>61.3257137202</c:v>
                </c:pt>
                <c:pt idx="2">
                  <c:v>73.0618227917</c:v>
                </c:pt>
                <c:pt idx="3">
                  <c:v>78.2473255884</c:v>
                </c:pt>
                <c:pt idx="4">
                  <c:v>225.917589619</c:v>
                </c:pt>
                <c:pt idx="5">
                  <c:v>213.743272749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470328"/>
        <c:axId val="-2137626056"/>
      </c:lineChart>
      <c:catAx>
        <c:axId val="-2136470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Jobs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37626056"/>
        <c:crosses val="autoZero"/>
        <c:auto val="1"/>
        <c:lblAlgn val="ctr"/>
        <c:lblOffset val="100"/>
        <c:noMultiLvlLbl val="0"/>
      </c:catAx>
      <c:valAx>
        <c:axId val="-2137626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secs</a:t>
                </a:r>
              </a:p>
            </c:rich>
          </c:tx>
          <c:layout>
            <c:manualLayout>
              <c:xMode val="edge"/>
              <c:yMode val="edge"/>
              <c:x val="0.0219224283305228"/>
              <c:y val="0.4498948723902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36470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80-20 Job Mix, WRITE rates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CFQ</c:v>
          </c:tx>
          <c:marker>
            <c:symbol val="none"/>
          </c:marker>
          <c:cat>
            <c:numRef>
              <c:f>'50-50'!$A$11:$A$16</c:f>
              <c:numCache>
                <c:formatCode>General</c:formatCode>
                <c:ptCount val="6"/>
                <c:pt idx="0">
                  <c:v>10.0</c:v>
                </c:pt>
                <c:pt idx="1">
                  <c:v>25.0</c:v>
                </c:pt>
                <c:pt idx="2">
                  <c:v>50.0</c:v>
                </c:pt>
                <c:pt idx="3">
                  <c:v>100.0</c:v>
                </c:pt>
                <c:pt idx="4">
                  <c:v>150.0</c:v>
                </c:pt>
                <c:pt idx="5">
                  <c:v>200.0</c:v>
                </c:pt>
              </c:numCache>
            </c:numRef>
          </c:cat>
          <c:val>
            <c:numRef>
              <c:f>'80-20'!$J$4:$J$9</c:f>
              <c:numCache>
                <c:formatCode>General</c:formatCode>
                <c:ptCount val="6"/>
                <c:pt idx="0">
                  <c:v>108.91896932</c:v>
                </c:pt>
                <c:pt idx="1">
                  <c:v>220.531654892</c:v>
                </c:pt>
                <c:pt idx="2">
                  <c:v>582.474166643</c:v>
                </c:pt>
                <c:pt idx="3">
                  <c:v>768.436581955</c:v>
                </c:pt>
                <c:pt idx="4">
                  <c:v>1014.79928639</c:v>
                </c:pt>
                <c:pt idx="5">
                  <c:v>887.668096368</c:v>
                </c:pt>
              </c:numCache>
            </c:numRef>
          </c:val>
          <c:smooth val="0"/>
        </c:ser>
        <c:ser>
          <c:idx val="1"/>
          <c:order val="1"/>
          <c:tx>
            <c:v>NOOP</c:v>
          </c:tx>
          <c:marker>
            <c:symbol val="none"/>
          </c:marker>
          <c:cat>
            <c:numRef>
              <c:f>'50-50'!$A$11:$A$16</c:f>
              <c:numCache>
                <c:formatCode>General</c:formatCode>
                <c:ptCount val="6"/>
                <c:pt idx="0">
                  <c:v>10.0</c:v>
                </c:pt>
                <c:pt idx="1">
                  <c:v>25.0</c:v>
                </c:pt>
                <c:pt idx="2">
                  <c:v>50.0</c:v>
                </c:pt>
                <c:pt idx="3">
                  <c:v>100.0</c:v>
                </c:pt>
                <c:pt idx="4">
                  <c:v>150.0</c:v>
                </c:pt>
                <c:pt idx="5">
                  <c:v>200.0</c:v>
                </c:pt>
              </c:numCache>
            </c:numRef>
          </c:cat>
          <c:val>
            <c:numRef>
              <c:f>'80-20'!$J$11:$J$16</c:f>
              <c:numCache>
                <c:formatCode>General</c:formatCode>
                <c:ptCount val="6"/>
                <c:pt idx="0">
                  <c:v>41.1144645023</c:v>
                </c:pt>
                <c:pt idx="1">
                  <c:v>96.48323559089999</c:v>
                </c:pt>
                <c:pt idx="2">
                  <c:v>62.2051639058</c:v>
                </c:pt>
                <c:pt idx="3">
                  <c:v>248.561475215</c:v>
                </c:pt>
                <c:pt idx="4">
                  <c:v>534.902739239</c:v>
                </c:pt>
                <c:pt idx="5">
                  <c:v>1064.83881754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877880"/>
        <c:axId val="2140159608"/>
      </c:lineChart>
      <c:catAx>
        <c:axId val="2142877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Jobs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40159608"/>
        <c:crosses val="autoZero"/>
        <c:auto val="1"/>
        <c:lblAlgn val="ctr"/>
        <c:lblOffset val="100"/>
        <c:noMultiLvlLbl val="0"/>
      </c:catAx>
      <c:valAx>
        <c:axId val="2140159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MB/s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2877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20-80 Job Mix, READ rates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CFQ</c:v>
          </c:tx>
          <c:marker>
            <c:symbol val="none"/>
          </c:marker>
          <c:cat>
            <c:numRef>
              <c:f>'50-50'!$A$11:$A$16</c:f>
              <c:numCache>
                <c:formatCode>General</c:formatCode>
                <c:ptCount val="6"/>
                <c:pt idx="0">
                  <c:v>10.0</c:v>
                </c:pt>
                <c:pt idx="1">
                  <c:v>25.0</c:v>
                </c:pt>
                <c:pt idx="2">
                  <c:v>50.0</c:v>
                </c:pt>
                <c:pt idx="3">
                  <c:v>100.0</c:v>
                </c:pt>
                <c:pt idx="4">
                  <c:v>150.0</c:v>
                </c:pt>
                <c:pt idx="5">
                  <c:v>200.0</c:v>
                </c:pt>
              </c:numCache>
            </c:numRef>
          </c:cat>
          <c:val>
            <c:numRef>
              <c:f>'20-80'!$C$4:$C$9</c:f>
              <c:numCache>
                <c:formatCode>General</c:formatCode>
                <c:ptCount val="6"/>
                <c:pt idx="0">
                  <c:v>40.9710220388</c:v>
                </c:pt>
                <c:pt idx="1">
                  <c:v>24.0860263093</c:v>
                </c:pt>
                <c:pt idx="2">
                  <c:v>23.4117024773</c:v>
                </c:pt>
                <c:pt idx="3">
                  <c:v>27.6158754891</c:v>
                </c:pt>
                <c:pt idx="4">
                  <c:v>26.5415334657</c:v>
                </c:pt>
                <c:pt idx="5">
                  <c:v>23.0925379395</c:v>
                </c:pt>
              </c:numCache>
            </c:numRef>
          </c:val>
          <c:smooth val="0"/>
        </c:ser>
        <c:ser>
          <c:idx val="1"/>
          <c:order val="1"/>
          <c:tx>
            <c:v>NOOP</c:v>
          </c:tx>
          <c:marker>
            <c:symbol val="none"/>
          </c:marker>
          <c:cat>
            <c:numRef>
              <c:f>'50-50'!$A$11:$A$16</c:f>
              <c:numCache>
                <c:formatCode>General</c:formatCode>
                <c:ptCount val="6"/>
                <c:pt idx="0">
                  <c:v>10.0</c:v>
                </c:pt>
                <c:pt idx="1">
                  <c:v>25.0</c:v>
                </c:pt>
                <c:pt idx="2">
                  <c:v>50.0</c:v>
                </c:pt>
                <c:pt idx="3">
                  <c:v>100.0</c:v>
                </c:pt>
                <c:pt idx="4">
                  <c:v>150.0</c:v>
                </c:pt>
                <c:pt idx="5">
                  <c:v>200.0</c:v>
                </c:pt>
              </c:numCache>
            </c:numRef>
          </c:cat>
          <c:val>
            <c:numRef>
              <c:f>'20-80'!$C$13:$C$18</c:f>
              <c:numCache>
                <c:formatCode>General</c:formatCode>
                <c:ptCount val="6"/>
                <c:pt idx="0">
                  <c:v>29.6254398978</c:v>
                </c:pt>
                <c:pt idx="1">
                  <c:v>35.3059273699</c:v>
                </c:pt>
                <c:pt idx="2">
                  <c:v>43.2045471385</c:v>
                </c:pt>
                <c:pt idx="3">
                  <c:v>31.6066122382</c:v>
                </c:pt>
                <c:pt idx="4">
                  <c:v>39.232510368</c:v>
                </c:pt>
                <c:pt idx="5">
                  <c:v>45.4394348002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7406184"/>
        <c:axId val="-2137480152"/>
      </c:lineChart>
      <c:catAx>
        <c:axId val="-2137406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Jobs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37480152"/>
        <c:crosses val="autoZero"/>
        <c:auto val="1"/>
        <c:lblAlgn val="ctr"/>
        <c:lblOffset val="100"/>
        <c:noMultiLvlLbl val="0"/>
      </c:catAx>
      <c:valAx>
        <c:axId val="-21374801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secs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7406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318602228666"/>
          <c:y val="0.489858141056765"/>
          <c:w val="0.1658447533926"/>
          <c:h val="0.10768318169344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20-80</a:t>
            </a:r>
            <a:r>
              <a:rPr lang="en-US" baseline="0"/>
              <a:t> </a:t>
            </a:r>
            <a:r>
              <a:rPr lang="en-US"/>
              <a:t>Job Mix, WRITE rates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CFQ</c:v>
          </c:tx>
          <c:marker>
            <c:symbol val="none"/>
          </c:marker>
          <c:cat>
            <c:numRef>
              <c:f>'50-50'!$A$11:$A$16</c:f>
              <c:numCache>
                <c:formatCode>General</c:formatCode>
                <c:ptCount val="6"/>
                <c:pt idx="0">
                  <c:v>10.0</c:v>
                </c:pt>
                <c:pt idx="1">
                  <c:v>25.0</c:v>
                </c:pt>
                <c:pt idx="2">
                  <c:v>50.0</c:v>
                </c:pt>
                <c:pt idx="3">
                  <c:v>100.0</c:v>
                </c:pt>
                <c:pt idx="4">
                  <c:v>150.0</c:v>
                </c:pt>
                <c:pt idx="5">
                  <c:v>200.0</c:v>
                </c:pt>
              </c:numCache>
            </c:numRef>
          </c:cat>
          <c:val>
            <c:numRef>
              <c:f>'20-80'!$J$4:$J$9</c:f>
              <c:numCache>
                <c:formatCode>General</c:formatCode>
                <c:ptCount val="6"/>
                <c:pt idx="0">
                  <c:v>49.9666771872</c:v>
                </c:pt>
                <c:pt idx="1">
                  <c:v>112.502962979</c:v>
                </c:pt>
                <c:pt idx="2">
                  <c:v>220.848052436</c:v>
                </c:pt>
                <c:pt idx="3">
                  <c:v>474.075006163</c:v>
                </c:pt>
                <c:pt idx="4">
                  <c:v>743.886137622</c:v>
                </c:pt>
                <c:pt idx="5">
                  <c:v>801.115645547</c:v>
                </c:pt>
              </c:numCache>
            </c:numRef>
          </c:val>
          <c:smooth val="0"/>
        </c:ser>
        <c:ser>
          <c:idx val="1"/>
          <c:order val="1"/>
          <c:tx>
            <c:v>NOOP</c:v>
          </c:tx>
          <c:marker>
            <c:symbol val="none"/>
          </c:marker>
          <c:cat>
            <c:numRef>
              <c:f>'50-50'!$A$11:$A$16</c:f>
              <c:numCache>
                <c:formatCode>General</c:formatCode>
                <c:ptCount val="6"/>
                <c:pt idx="0">
                  <c:v>10.0</c:v>
                </c:pt>
                <c:pt idx="1">
                  <c:v>25.0</c:v>
                </c:pt>
                <c:pt idx="2">
                  <c:v>50.0</c:v>
                </c:pt>
                <c:pt idx="3">
                  <c:v>100.0</c:v>
                </c:pt>
                <c:pt idx="4">
                  <c:v>150.0</c:v>
                </c:pt>
                <c:pt idx="5">
                  <c:v>200.0</c:v>
                </c:pt>
              </c:numCache>
            </c:numRef>
          </c:cat>
          <c:val>
            <c:numRef>
              <c:f>'80-20'!$J$11:$J$16</c:f>
              <c:numCache>
                <c:formatCode>General</c:formatCode>
                <c:ptCount val="6"/>
                <c:pt idx="0">
                  <c:v>41.1144645023</c:v>
                </c:pt>
                <c:pt idx="1">
                  <c:v>96.48323559089999</c:v>
                </c:pt>
                <c:pt idx="2">
                  <c:v>62.2051639058</c:v>
                </c:pt>
                <c:pt idx="3">
                  <c:v>248.561475215</c:v>
                </c:pt>
                <c:pt idx="4">
                  <c:v>534.902739239</c:v>
                </c:pt>
                <c:pt idx="5">
                  <c:v>1064.83881754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039256"/>
        <c:axId val="-2136240744"/>
      </c:lineChart>
      <c:catAx>
        <c:axId val="-2138039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Jobs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36240744"/>
        <c:crosses val="autoZero"/>
        <c:auto val="1"/>
        <c:lblAlgn val="ctr"/>
        <c:lblOffset val="100"/>
        <c:noMultiLvlLbl val="0"/>
      </c:catAx>
      <c:valAx>
        <c:axId val="-21362407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secs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8039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14/03/16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Improving Performance using the LINUX IO Scheduler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Shaun de Witt</a:t>
            </a:r>
          </a:p>
          <a:p>
            <a:r>
              <a:rPr lang="en-US" dirty="0" smtClean="0"/>
              <a:t>STFC</a:t>
            </a:r>
          </a:p>
          <a:p>
            <a:pPr algn="r"/>
            <a:r>
              <a:rPr lang="en-US" dirty="0" smtClean="0"/>
              <a:t>ISGC2016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1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Configuration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1807388" y="1611851"/>
            <a:ext cx="586193" cy="84255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2497116" y="1617719"/>
            <a:ext cx="586193" cy="84255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813244" y="2533544"/>
            <a:ext cx="586193" cy="842559"/>
          </a:xfrm>
          <a:prstGeom prst="can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502972" y="2539412"/>
            <a:ext cx="586193" cy="842559"/>
          </a:xfrm>
          <a:prstGeom prst="can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819100" y="3455237"/>
            <a:ext cx="586193" cy="842559"/>
          </a:xfrm>
          <a:prstGeom prst="can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2508828" y="3461105"/>
            <a:ext cx="586193" cy="842559"/>
          </a:xfrm>
          <a:prstGeom prst="can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3620620" y="1617719"/>
            <a:ext cx="586193" cy="84255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4310348" y="1623587"/>
            <a:ext cx="586193" cy="84255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626476" y="2539412"/>
            <a:ext cx="586193" cy="842559"/>
          </a:xfrm>
          <a:prstGeom prst="can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316204" y="2545280"/>
            <a:ext cx="586193" cy="842559"/>
          </a:xfrm>
          <a:prstGeom prst="can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3632332" y="3461105"/>
            <a:ext cx="586193" cy="842559"/>
          </a:xfrm>
          <a:prstGeom prst="can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4322060" y="3466973"/>
            <a:ext cx="586193" cy="842559"/>
          </a:xfrm>
          <a:prstGeom prst="can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5433852" y="1623587"/>
            <a:ext cx="586193" cy="84255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6123580" y="1629455"/>
            <a:ext cx="586193" cy="84255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5439708" y="2545280"/>
            <a:ext cx="586193" cy="842559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6129436" y="2551148"/>
            <a:ext cx="586193" cy="842559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5445564" y="3466973"/>
            <a:ext cx="586193" cy="842559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6135292" y="3472841"/>
            <a:ext cx="586193" cy="842559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02120" y="1371600"/>
            <a:ext cx="1819640" cy="3231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27564" y="1377468"/>
            <a:ext cx="1819640" cy="3231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53008" y="1383336"/>
            <a:ext cx="1819640" cy="3231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87939" y="1352931"/>
            <a:ext cx="418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FS1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015687" y="1358799"/>
            <a:ext cx="418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FS2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841131" y="1364667"/>
            <a:ext cx="418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FS3</a:t>
            </a:r>
            <a:endParaRPr lang="en-US" sz="1200" dirty="0"/>
          </a:p>
        </p:txBody>
      </p:sp>
      <p:sp>
        <p:nvSpPr>
          <p:cNvPr id="36" name="Can 35"/>
          <p:cNvSpPr/>
          <p:nvPr/>
        </p:nvSpPr>
        <p:spPr>
          <a:xfrm>
            <a:off x="187456" y="5247556"/>
            <a:ext cx="543760" cy="5924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an 36"/>
          <p:cNvSpPr/>
          <p:nvPr/>
        </p:nvSpPr>
        <p:spPr>
          <a:xfrm>
            <a:off x="779488" y="5253424"/>
            <a:ext cx="543760" cy="5924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95943" y="5259293"/>
            <a:ext cx="586194" cy="629581"/>
            <a:chOff x="1395943" y="5259293"/>
            <a:chExt cx="586194" cy="629581"/>
          </a:xfrm>
        </p:grpSpPr>
        <p:sp>
          <p:nvSpPr>
            <p:cNvPr id="41" name="Can 40"/>
            <p:cNvSpPr/>
            <p:nvPr/>
          </p:nvSpPr>
          <p:spPr>
            <a:xfrm>
              <a:off x="1395944" y="5568215"/>
              <a:ext cx="586193" cy="320659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an 39"/>
            <p:cNvSpPr/>
            <p:nvPr/>
          </p:nvSpPr>
          <p:spPr>
            <a:xfrm>
              <a:off x="1395944" y="5407885"/>
              <a:ext cx="586193" cy="320659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n 37"/>
            <p:cNvSpPr/>
            <p:nvPr/>
          </p:nvSpPr>
          <p:spPr>
            <a:xfrm>
              <a:off x="1395943" y="5259293"/>
              <a:ext cx="586193" cy="308922"/>
            </a:xfrm>
            <a:prstGeom prst="ca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36823" y="5265161"/>
            <a:ext cx="586194" cy="629581"/>
            <a:chOff x="1395943" y="5259293"/>
            <a:chExt cx="586194" cy="629581"/>
          </a:xfrm>
        </p:grpSpPr>
        <p:sp>
          <p:nvSpPr>
            <p:cNvPr id="44" name="Can 43"/>
            <p:cNvSpPr/>
            <p:nvPr/>
          </p:nvSpPr>
          <p:spPr>
            <a:xfrm>
              <a:off x="1395944" y="5568215"/>
              <a:ext cx="586193" cy="320659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an 44"/>
            <p:cNvSpPr/>
            <p:nvPr/>
          </p:nvSpPr>
          <p:spPr>
            <a:xfrm>
              <a:off x="1395944" y="5407885"/>
              <a:ext cx="586193" cy="320659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an 45"/>
            <p:cNvSpPr/>
            <p:nvPr/>
          </p:nvSpPr>
          <p:spPr>
            <a:xfrm>
              <a:off x="1395943" y="5259293"/>
              <a:ext cx="586193" cy="308922"/>
            </a:xfrm>
            <a:prstGeom prst="ca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77703" y="5271029"/>
            <a:ext cx="586194" cy="629581"/>
            <a:chOff x="1395943" y="5259293"/>
            <a:chExt cx="586194" cy="629581"/>
          </a:xfrm>
        </p:grpSpPr>
        <p:sp>
          <p:nvSpPr>
            <p:cNvPr id="48" name="Can 47"/>
            <p:cNvSpPr/>
            <p:nvPr/>
          </p:nvSpPr>
          <p:spPr>
            <a:xfrm>
              <a:off x="1395944" y="5568215"/>
              <a:ext cx="586193" cy="320659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an 48"/>
            <p:cNvSpPr/>
            <p:nvPr/>
          </p:nvSpPr>
          <p:spPr>
            <a:xfrm>
              <a:off x="1395944" y="5407885"/>
              <a:ext cx="586193" cy="320659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an 49"/>
            <p:cNvSpPr/>
            <p:nvPr/>
          </p:nvSpPr>
          <p:spPr>
            <a:xfrm>
              <a:off x="1395943" y="5259293"/>
              <a:ext cx="586193" cy="308922"/>
            </a:xfrm>
            <a:prstGeom prst="ca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318583" y="5276897"/>
            <a:ext cx="586194" cy="629581"/>
            <a:chOff x="1395943" y="5259293"/>
            <a:chExt cx="586194" cy="629581"/>
          </a:xfrm>
        </p:grpSpPr>
        <p:sp>
          <p:nvSpPr>
            <p:cNvPr id="52" name="Can 51"/>
            <p:cNvSpPr/>
            <p:nvPr/>
          </p:nvSpPr>
          <p:spPr>
            <a:xfrm>
              <a:off x="1395944" y="5568215"/>
              <a:ext cx="586193" cy="320659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52"/>
            <p:cNvSpPr/>
            <p:nvPr/>
          </p:nvSpPr>
          <p:spPr>
            <a:xfrm>
              <a:off x="1395944" y="5407885"/>
              <a:ext cx="586193" cy="320659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53"/>
            <p:cNvSpPr/>
            <p:nvPr/>
          </p:nvSpPr>
          <p:spPr>
            <a:xfrm>
              <a:off x="1395943" y="5259293"/>
              <a:ext cx="586193" cy="308922"/>
            </a:xfrm>
            <a:prstGeom prst="ca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59463" y="5282765"/>
            <a:ext cx="586194" cy="629581"/>
            <a:chOff x="1395943" y="5259293"/>
            <a:chExt cx="586194" cy="629581"/>
          </a:xfrm>
        </p:grpSpPr>
        <p:sp>
          <p:nvSpPr>
            <p:cNvPr id="56" name="Can 55"/>
            <p:cNvSpPr/>
            <p:nvPr/>
          </p:nvSpPr>
          <p:spPr>
            <a:xfrm>
              <a:off x="1395944" y="5568215"/>
              <a:ext cx="586193" cy="320659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an 56"/>
            <p:cNvSpPr/>
            <p:nvPr/>
          </p:nvSpPr>
          <p:spPr>
            <a:xfrm>
              <a:off x="1395944" y="5407885"/>
              <a:ext cx="586193" cy="320659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1395943" y="5259293"/>
              <a:ext cx="586193" cy="308922"/>
            </a:xfrm>
            <a:prstGeom prst="ca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600343" y="5288633"/>
            <a:ext cx="586194" cy="629581"/>
            <a:chOff x="1395943" y="5259293"/>
            <a:chExt cx="586194" cy="629581"/>
          </a:xfrm>
        </p:grpSpPr>
        <p:sp>
          <p:nvSpPr>
            <p:cNvPr id="60" name="Can 59"/>
            <p:cNvSpPr/>
            <p:nvPr/>
          </p:nvSpPr>
          <p:spPr>
            <a:xfrm>
              <a:off x="1395944" y="5568215"/>
              <a:ext cx="586193" cy="320659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an 60"/>
            <p:cNvSpPr/>
            <p:nvPr/>
          </p:nvSpPr>
          <p:spPr>
            <a:xfrm>
              <a:off x="1395944" y="5407885"/>
              <a:ext cx="586193" cy="320659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an 61"/>
            <p:cNvSpPr/>
            <p:nvPr/>
          </p:nvSpPr>
          <p:spPr>
            <a:xfrm>
              <a:off x="1395943" y="5259293"/>
              <a:ext cx="586193" cy="308922"/>
            </a:xfrm>
            <a:prstGeom prst="ca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241223" y="5294501"/>
            <a:ext cx="586194" cy="629581"/>
            <a:chOff x="1395943" y="5259293"/>
            <a:chExt cx="586194" cy="629581"/>
          </a:xfrm>
        </p:grpSpPr>
        <p:sp>
          <p:nvSpPr>
            <p:cNvPr id="64" name="Can 63"/>
            <p:cNvSpPr/>
            <p:nvPr/>
          </p:nvSpPr>
          <p:spPr>
            <a:xfrm>
              <a:off x="1395944" y="5568215"/>
              <a:ext cx="586193" cy="320659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an 64"/>
            <p:cNvSpPr/>
            <p:nvPr/>
          </p:nvSpPr>
          <p:spPr>
            <a:xfrm>
              <a:off x="1395944" y="5407885"/>
              <a:ext cx="586193" cy="320659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an 65"/>
            <p:cNvSpPr/>
            <p:nvPr/>
          </p:nvSpPr>
          <p:spPr>
            <a:xfrm>
              <a:off x="1395943" y="5259293"/>
              <a:ext cx="586193" cy="308922"/>
            </a:xfrm>
            <a:prstGeom prst="ca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882103" y="5300369"/>
            <a:ext cx="586194" cy="629581"/>
            <a:chOff x="1395943" y="5259293"/>
            <a:chExt cx="586194" cy="629581"/>
          </a:xfrm>
        </p:grpSpPr>
        <p:sp>
          <p:nvSpPr>
            <p:cNvPr id="68" name="Can 67"/>
            <p:cNvSpPr/>
            <p:nvPr/>
          </p:nvSpPr>
          <p:spPr>
            <a:xfrm>
              <a:off x="1395944" y="5568215"/>
              <a:ext cx="586193" cy="320659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an 68"/>
            <p:cNvSpPr/>
            <p:nvPr/>
          </p:nvSpPr>
          <p:spPr>
            <a:xfrm>
              <a:off x="1395944" y="5407885"/>
              <a:ext cx="586193" cy="320659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an 69"/>
            <p:cNvSpPr/>
            <p:nvPr/>
          </p:nvSpPr>
          <p:spPr>
            <a:xfrm>
              <a:off x="1395943" y="5259293"/>
              <a:ext cx="586193" cy="308922"/>
            </a:xfrm>
            <a:prstGeom prst="ca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22983" y="5306237"/>
            <a:ext cx="586194" cy="629581"/>
            <a:chOff x="1395943" y="5259293"/>
            <a:chExt cx="586194" cy="629581"/>
          </a:xfrm>
        </p:grpSpPr>
        <p:sp>
          <p:nvSpPr>
            <p:cNvPr id="72" name="Can 71"/>
            <p:cNvSpPr/>
            <p:nvPr/>
          </p:nvSpPr>
          <p:spPr>
            <a:xfrm>
              <a:off x="1395944" y="5568215"/>
              <a:ext cx="586193" cy="320659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an 72"/>
            <p:cNvSpPr/>
            <p:nvPr/>
          </p:nvSpPr>
          <p:spPr>
            <a:xfrm>
              <a:off x="1395944" y="5407885"/>
              <a:ext cx="586193" cy="320659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an 73"/>
            <p:cNvSpPr/>
            <p:nvPr/>
          </p:nvSpPr>
          <p:spPr>
            <a:xfrm>
              <a:off x="1395943" y="5259293"/>
              <a:ext cx="586193" cy="308922"/>
            </a:xfrm>
            <a:prstGeom prst="ca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163863" y="5312105"/>
            <a:ext cx="586194" cy="629581"/>
            <a:chOff x="1395943" y="5259293"/>
            <a:chExt cx="586194" cy="629581"/>
          </a:xfrm>
        </p:grpSpPr>
        <p:sp>
          <p:nvSpPr>
            <p:cNvPr id="76" name="Can 75"/>
            <p:cNvSpPr/>
            <p:nvPr/>
          </p:nvSpPr>
          <p:spPr>
            <a:xfrm>
              <a:off x="1395944" y="5568215"/>
              <a:ext cx="586193" cy="320659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an 76"/>
            <p:cNvSpPr/>
            <p:nvPr/>
          </p:nvSpPr>
          <p:spPr>
            <a:xfrm>
              <a:off x="1395944" y="5407885"/>
              <a:ext cx="586193" cy="320659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an 77"/>
            <p:cNvSpPr/>
            <p:nvPr/>
          </p:nvSpPr>
          <p:spPr>
            <a:xfrm>
              <a:off x="1395943" y="5259293"/>
              <a:ext cx="586193" cy="308922"/>
            </a:xfrm>
            <a:prstGeom prst="ca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804743" y="5317973"/>
            <a:ext cx="586194" cy="629581"/>
            <a:chOff x="1395943" y="5259293"/>
            <a:chExt cx="586194" cy="629581"/>
          </a:xfrm>
        </p:grpSpPr>
        <p:sp>
          <p:nvSpPr>
            <p:cNvPr id="80" name="Can 79"/>
            <p:cNvSpPr/>
            <p:nvPr/>
          </p:nvSpPr>
          <p:spPr>
            <a:xfrm>
              <a:off x="1395944" y="5568215"/>
              <a:ext cx="586193" cy="320659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an 80"/>
            <p:cNvSpPr/>
            <p:nvPr/>
          </p:nvSpPr>
          <p:spPr>
            <a:xfrm>
              <a:off x="1395944" y="5407885"/>
              <a:ext cx="586193" cy="320659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an 81"/>
            <p:cNvSpPr/>
            <p:nvPr/>
          </p:nvSpPr>
          <p:spPr>
            <a:xfrm>
              <a:off x="1395943" y="5259293"/>
              <a:ext cx="586193" cy="308922"/>
            </a:xfrm>
            <a:prstGeom prst="ca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445623" y="5323841"/>
            <a:ext cx="586194" cy="629581"/>
            <a:chOff x="1395943" y="5259293"/>
            <a:chExt cx="586194" cy="629581"/>
          </a:xfrm>
        </p:grpSpPr>
        <p:sp>
          <p:nvSpPr>
            <p:cNvPr id="84" name="Can 83"/>
            <p:cNvSpPr/>
            <p:nvPr/>
          </p:nvSpPr>
          <p:spPr>
            <a:xfrm>
              <a:off x="1395944" y="5568215"/>
              <a:ext cx="586193" cy="320659"/>
            </a:xfrm>
            <a:prstGeom prst="can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an 84"/>
            <p:cNvSpPr/>
            <p:nvPr/>
          </p:nvSpPr>
          <p:spPr>
            <a:xfrm>
              <a:off x="1395944" y="5407885"/>
              <a:ext cx="586193" cy="320659"/>
            </a:xfrm>
            <a:prstGeom prst="can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an 85"/>
            <p:cNvSpPr/>
            <p:nvPr/>
          </p:nvSpPr>
          <p:spPr>
            <a:xfrm>
              <a:off x="1395943" y="5259293"/>
              <a:ext cx="586193" cy="308922"/>
            </a:xfrm>
            <a:prstGeom prst="ca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163864" y="2075869"/>
            <a:ext cx="167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‘Typical’ RAID6</a:t>
            </a:r>
          </a:p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130064" y="6056653"/>
            <a:ext cx="270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RAL RAID6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3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Using Hardware RAID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RAID controller has fairly big cache</a:t>
            </a:r>
          </a:p>
          <a:p>
            <a:pPr lvl="1"/>
            <a:r>
              <a:rPr lang="en-US" dirty="0" smtClean="0"/>
              <a:t>Able to write quickly for large periods of time</a:t>
            </a:r>
          </a:p>
          <a:p>
            <a:r>
              <a:rPr lang="en-US" dirty="0" smtClean="0"/>
              <a:t>But now CFQ sees only one device (or one for each </a:t>
            </a:r>
            <a:r>
              <a:rPr lang="en-US" dirty="0" err="1" smtClean="0"/>
              <a:t>filesystem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Scheduler sorts </a:t>
            </a:r>
            <a:r>
              <a:rPr lang="en-US" dirty="0" err="1" smtClean="0"/>
              <a:t>iops</a:t>
            </a:r>
            <a:r>
              <a:rPr lang="en-US" dirty="0" smtClean="0"/>
              <a:t> assuming a well defined disk layout</a:t>
            </a:r>
          </a:p>
          <a:p>
            <a:pPr lvl="1"/>
            <a:r>
              <a:rPr lang="en-US" dirty="0" smtClean="0"/>
              <a:t>But RAID controller has a different layout and will resort it</a:t>
            </a:r>
          </a:p>
          <a:p>
            <a:r>
              <a:rPr lang="en-US" dirty="0" smtClean="0"/>
              <a:t>Not normally a significant overhead, until the </a:t>
            </a:r>
            <a:r>
              <a:rPr lang="en-US" dirty="0" err="1" smtClean="0"/>
              <a:t>iops</a:t>
            </a:r>
            <a:r>
              <a:rPr lang="en-US" dirty="0" smtClean="0"/>
              <a:t> become large and effectively random</a:t>
            </a:r>
          </a:p>
          <a:p>
            <a:pPr lvl="1"/>
            <a:r>
              <a:rPr lang="en-US" dirty="0" smtClean="0"/>
              <a:t>Double sorting and different cache sizes between kernel and RAID controller lead to massive inefficiencies</a:t>
            </a:r>
          </a:p>
          <a:p>
            <a:pPr lvl="1"/>
            <a:r>
              <a:rPr lang="en-US" dirty="0" smtClean="0"/>
              <a:t>Almost all application time spent in WIO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0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made RAL look at 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44" y="1561512"/>
            <a:ext cx="6985869" cy="440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Accessing disk-only storage under LHC Run 2 Load</a:t>
            </a:r>
          </a:p>
          <a:p>
            <a:r>
              <a:rPr lang="en-US" dirty="0" smtClean="0"/>
              <a:t>All disk servers (~20) running at 100% WIO</a:t>
            </a:r>
          </a:p>
          <a:p>
            <a:pPr lvl="1"/>
            <a:r>
              <a:rPr lang="en-US" dirty="0" smtClean="0"/>
              <a:t>Only certain workflows (pileup)</a:t>
            </a:r>
          </a:p>
          <a:p>
            <a:pPr lvl="1"/>
            <a:r>
              <a:rPr lang="en-US" dirty="0" smtClean="0"/>
              <a:t>Job efficiencies running &lt;30%</a:t>
            </a:r>
          </a:p>
          <a:p>
            <a:pPr lvl="1"/>
            <a:r>
              <a:rPr lang="en-US" dirty="0" smtClean="0"/>
              <a:t>Other Tier 1 sites also had problems, but were much better (~60% CPU efficiency)</a:t>
            </a:r>
          </a:p>
          <a:p>
            <a:pPr lvl="1"/>
            <a:r>
              <a:rPr lang="en-US" dirty="0" smtClean="0"/>
              <a:t>‘Normal’ CPU efficiencies run &gt;95%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9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number of transfers to each disk server</a:t>
            </a:r>
          </a:p>
          <a:p>
            <a:pPr lvl="1"/>
            <a:r>
              <a:rPr lang="en-US" dirty="0" smtClean="0"/>
              <a:t>Jobs timeout waiting for storage system scheduling</a:t>
            </a:r>
          </a:p>
          <a:p>
            <a:pPr lvl="1"/>
            <a:r>
              <a:rPr lang="en-US" dirty="0" smtClean="0"/>
              <a:t>Means few jobs run well, but most fail</a:t>
            </a:r>
          </a:p>
          <a:p>
            <a:r>
              <a:rPr lang="en-US" dirty="0" smtClean="0"/>
              <a:t>Limit number of pileup jobs on the processing farm</a:t>
            </a:r>
          </a:p>
          <a:p>
            <a:pPr lvl="1"/>
            <a:r>
              <a:rPr lang="en-US" dirty="0" smtClean="0"/>
              <a:t>No reliable mechanism for identifying them</a:t>
            </a:r>
          </a:p>
          <a:p>
            <a:r>
              <a:rPr lang="en-US" dirty="0" smtClean="0"/>
              <a:t>Add more disk servers</a:t>
            </a:r>
          </a:p>
          <a:p>
            <a:pPr lvl="1"/>
            <a:r>
              <a:rPr lang="en-US" dirty="0" smtClean="0"/>
              <a:t>Would work, but would have cost 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Try switching scheduler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Can be done and reverted ‘on the fly’</a:t>
            </a:r>
          </a:p>
          <a:p>
            <a:pPr lvl="2"/>
            <a:r>
              <a:rPr lang="en-US" dirty="0" smtClean="0"/>
              <a:t>D</a:t>
            </a:r>
            <a:r>
              <a:rPr lang="is-IS" dirty="0" smtClean="0"/>
              <a:t>oes not require a reboot</a:t>
            </a:r>
          </a:p>
          <a:p>
            <a:pPr lvl="1"/>
            <a:r>
              <a:rPr lang="is-IS" dirty="0" smtClean="0"/>
              <a:t>Can be applied on a single server to investigate the impact</a:t>
            </a:r>
          </a:p>
          <a:p>
            <a:r>
              <a:rPr lang="is-IS" dirty="0" smtClean="0"/>
              <a:t>Preemptive CAVEAT</a:t>
            </a:r>
          </a:p>
          <a:p>
            <a:pPr lvl="1"/>
            <a:r>
              <a:rPr lang="is-IS" dirty="0" smtClean="0"/>
              <a:t>Don’t try this at home!</a:t>
            </a:r>
          </a:p>
          <a:p>
            <a:pPr lvl="1"/>
            <a:r>
              <a:rPr lang="is-IS" dirty="0" smtClean="0"/>
              <a:t>Software RAID and different RAID controllers will behave differently</a:t>
            </a:r>
          </a:p>
          <a:p>
            <a:pPr lvl="1"/>
            <a:r>
              <a:rPr lang="is-IS" dirty="0" smtClean="0"/>
              <a:t>Only do this if either</a:t>
            </a:r>
          </a:p>
          <a:p>
            <a:pPr lvl="2"/>
            <a:r>
              <a:rPr lang="en-US" dirty="0" smtClean="0"/>
              <a:t>Y</a:t>
            </a:r>
            <a:r>
              <a:rPr lang="is-IS" dirty="0" smtClean="0"/>
              <a:t>our storage system is already ‘overloaded’</a:t>
            </a:r>
          </a:p>
          <a:p>
            <a:pPr lvl="2"/>
            <a:r>
              <a:rPr lang="is-IS" dirty="0" smtClean="0"/>
              <a:t>You have tested the impact with your hardware configuration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5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Anecdotal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Switched to NOOP scheduler</a:t>
            </a:r>
          </a:p>
          <a:p>
            <a:pPr lvl="1"/>
            <a:r>
              <a:rPr lang="en-US" dirty="0" smtClean="0"/>
              <a:t>WIO reduced from 100% to 65%</a:t>
            </a:r>
          </a:p>
          <a:p>
            <a:pPr lvl="1"/>
            <a:r>
              <a:rPr lang="en-US" dirty="0" smtClean="0"/>
              <a:t>Throughput increased from 50Mb/s to 200Mb/s</a:t>
            </a:r>
          </a:p>
          <a:p>
            <a:r>
              <a:rPr lang="en-US" dirty="0" smtClean="0"/>
              <a:t>Based on making a change to 1 server under production workload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Anecdotal Impact</a:t>
            </a:r>
            <a:endParaRPr lang="en-US" dirty="0"/>
          </a:p>
        </p:txBody>
      </p:sp>
      <p:pic>
        <p:nvPicPr>
          <p:cNvPr id="4" name="Picture 3" descr="image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1" y="1866899"/>
            <a:ext cx="7778425" cy="454295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83004" y="1660695"/>
            <a:ext cx="36637" cy="2747474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897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Anecdotal Impact</a:t>
            </a:r>
            <a:endParaRPr lang="en-US" dirty="0"/>
          </a:p>
        </p:txBody>
      </p:sp>
      <p:pic>
        <p:nvPicPr>
          <p:cNvPr id="4" name="Picture 3" descr="image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3" y="2335333"/>
            <a:ext cx="8738685" cy="3684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978397" y="1868282"/>
            <a:ext cx="0" cy="3296969"/>
          </a:xfrm>
          <a:prstGeom prst="line">
            <a:avLst/>
          </a:prstGeom>
          <a:ln w="381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2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to Quantify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WIO reproduced by </a:t>
            </a:r>
          </a:p>
          <a:p>
            <a:pPr lvl="1"/>
            <a:r>
              <a:rPr lang="en-US" dirty="0" smtClean="0"/>
              <a:t>Multiple jobs reading/writing whole files (1GB random data)</a:t>
            </a:r>
          </a:p>
          <a:p>
            <a:pPr lvl="1"/>
            <a:r>
              <a:rPr lang="en-US" dirty="0" smtClean="0"/>
              <a:t>Different R/W mixing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xrootd</a:t>
            </a:r>
            <a:r>
              <a:rPr lang="en-US" dirty="0" smtClean="0"/>
              <a:t> protocol</a:t>
            </a:r>
          </a:p>
          <a:p>
            <a:r>
              <a:rPr lang="en-US" dirty="0" smtClean="0"/>
              <a:t>200 different files for reading (try to remove any effect of caching reads)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3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Optimise</a:t>
            </a:r>
            <a:r>
              <a:rPr lang="en-US" dirty="0" smtClean="0"/>
              <a:t> Access to Storage</a:t>
            </a:r>
          </a:p>
          <a:p>
            <a:pPr lvl="1"/>
            <a:r>
              <a:rPr lang="en-US" dirty="0" smtClean="0"/>
              <a:t>CPU operations have a few processor cycles (each cycle is &lt; 1ns)</a:t>
            </a:r>
          </a:p>
          <a:p>
            <a:pPr lvl="1"/>
            <a:r>
              <a:rPr lang="en-US" dirty="0" smtClean="0"/>
              <a:t>Seek operations take about ~&gt; 8ms (25 million times longer)</a:t>
            </a:r>
          </a:p>
          <a:p>
            <a:r>
              <a:rPr lang="en-US" dirty="0" smtClean="0"/>
              <a:t>Reorder IO requests to </a:t>
            </a:r>
            <a:r>
              <a:rPr lang="en-US" dirty="0" err="1" smtClean="0"/>
              <a:t>minimise</a:t>
            </a:r>
            <a:r>
              <a:rPr lang="en-US" dirty="0" smtClean="0"/>
              <a:t> seek time</a:t>
            </a:r>
          </a:p>
          <a:p>
            <a:r>
              <a:rPr lang="en-US" dirty="0" smtClean="0"/>
              <a:t>Two main operations – </a:t>
            </a:r>
            <a:r>
              <a:rPr lang="en-US" i="1" dirty="0" smtClean="0"/>
              <a:t>sorting</a:t>
            </a:r>
            <a:r>
              <a:rPr lang="en-US" dirty="0" smtClean="0"/>
              <a:t> and </a:t>
            </a:r>
            <a:r>
              <a:rPr lang="en-US" i="1" dirty="0" smtClean="0"/>
              <a:t>merging</a:t>
            </a:r>
          </a:p>
          <a:p>
            <a:pPr lvl="1"/>
            <a:r>
              <a:rPr lang="en-US" dirty="0" smtClean="0"/>
              <a:t>Sorting arranges block reads sequentially</a:t>
            </a:r>
          </a:p>
          <a:p>
            <a:pPr lvl="1"/>
            <a:r>
              <a:rPr lang="en-US" dirty="0" smtClean="0"/>
              <a:t>Merging makes two adjacent block reads into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2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50-50 Job Mix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829640"/>
              </p:ext>
            </p:extLst>
          </p:nvPr>
        </p:nvGraphicFramePr>
        <p:xfrm>
          <a:off x="323850" y="1568450"/>
          <a:ext cx="3956050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9423"/>
              </p:ext>
            </p:extLst>
          </p:nvPr>
        </p:nvGraphicFramePr>
        <p:xfrm>
          <a:off x="4419600" y="1568450"/>
          <a:ext cx="4133850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6419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682230"/>
            <a:ext cx="3683000" cy="2103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736" y="1682230"/>
            <a:ext cx="3978020" cy="2103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1" y="4025900"/>
            <a:ext cx="3647392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819" y="4025900"/>
            <a:ext cx="3931881" cy="20787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50-50 Job Mix (100 jobs)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239567" y="2655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CFQ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130274" y="4814668"/>
            <a:ext cx="83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Dominated (80-20) Job Mix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98758"/>
              </p:ext>
            </p:extLst>
          </p:nvPr>
        </p:nvGraphicFramePr>
        <p:xfrm>
          <a:off x="153987" y="1568450"/>
          <a:ext cx="4329113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71147"/>
              </p:ext>
            </p:extLst>
          </p:nvPr>
        </p:nvGraphicFramePr>
        <p:xfrm>
          <a:off x="4483099" y="1568450"/>
          <a:ext cx="4329113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834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Read Dominated Job Mix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099868" y="23762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CFQ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003274" y="4814668"/>
            <a:ext cx="83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NOOP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93" y="3790430"/>
            <a:ext cx="3683000" cy="2103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78" y="3790430"/>
            <a:ext cx="3978021" cy="2103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93" y="1462131"/>
            <a:ext cx="3695153" cy="2110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778" y="1462131"/>
            <a:ext cx="3978021" cy="21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53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Write-Dominated (20-80) Job Mix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344552"/>
              </p:ext>
            </p:extLst>
          </p:nvPr>
        </p:nvGraphicFramePr>
        <p:xfrm>
          <a:off x="101600" y="1568450"/>
          <a:ext cx="4189412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358773"/>
              </p:ext>
            </p:extLst>
          </p:nvPr>
        </p:nvGraphicFramePr>
        <p:xfrm>
          <a:off x="4724400" y="1574800"/>
          <a:ext cx="4189412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146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Read Dominated Job Mix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099868" y="23762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CFQ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003274" y="4814668"/>
            <a:ext cx="83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NOOP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93" y="3790430"/>
            <a:ext cx="3683000" cy="2103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78" y="3790430"/>
            <a:ext cx="3978021" cy="2103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93" y="1462131"/>
            <a:ext cx="3695153" cy="2110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778" y="1462131"/>
            <a:ext cx="3978021" cy="21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54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Attempted controlled tests showed no significant benefit of using NOOP or CFQ schedulers</a:t>
            </a:r>
          </a:p>
          <a:p>
            <a:pPr lvl="1"/>
            <a:r>
              <a:rPr lang="en-US" dirty="0" smtClean="0"/>
              <a:t>ATLAS problems bear this out</a:t>
            </a:r>
          </a:p>
          <a:p>
            <a:r>
              <a:rPr lang="is-IS" dirty="0" smtClean="0"/>
              <a:t>… or to spin results positively</a:t>
            </a:r>
          </a:p>
          <a:p>
            <a:pPr lvl="1"/>
            <a:r>
              <a:rPr lang="is-IS" dirty="0" smtClean="0"/>
              <a:t>There is no detriment observed to using NOOP over CFQ</a:t>
            </a:r>
            <a:endParaRPr lang="en-US" dirty="0" smtClean="0"/>
          </a:p>
          <a:p>
            <a:r>
              <a:rPr lang="en-US" dirty="0" smtClean="0"/>
              <a:t>Left with the question what is it about the pile-up jobs that causes such a bad impact on the disk servers, and why does NOOP give such a big gain</a:t>
            </a:r>
          </a:p>
          <a:p>
            <a:r>
              <a:rPr lang="en-US" dirty="0" smtClean="0"/>
              <a:t>Questions – Because I </a:t>
            </a:r>
            <a:r>
              <a:rPr lang="en-US" smtClean="0"/>
              <a:t>still have many!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4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Scheduler Sits</a:t>
            </a:r>
            <a:endParaRPr lang="en-US" dirty="0"/>
          </a:p>
        </p:txBody>
      </p:sp>
      <p:pic>
        <p:nvPicPr>
          <p:cNvPr id="5" name="Picture 4" descr="Linux-io-stack-diagram_v1.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9" y="1405298"/>
            <a:ext cx="3837553" cy="5428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2728" y="1408233"/>
            <a:ext cx="467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© Werner Fischer &amp; Georg Schonberger</a:t>
            </a:r>
          </a:p>
          <a:p>
            <a:r>
              <a:rPr lang="de-DE" sz="1200" dirty="0"/>
              <a:t> https://</a:t>
            </a:r>
            <a:r>
              <a:rPr lang="de-DE" sz="1200" dirty="0" err="1"/>
              <a:t>www.thomas-krenn.com</a:t>
            </a:r>
            <a:r>
              <a:rPr lang="de-DE" sz="1200" dirty="0"/>
              <a:t>/en/</a:t>
            </a:r>
            <a:r>
              <a:rPr lang="de-DE" sz="1200" dirty="0" err="1"/>
              <a:t>wiki</a:t>
            </a:r>
            <a:r>
              <a:rPr lang="de-DE" sz="1200" dirty="0"/>
              <a:t>/</a:t>
            </a:r>
            <a:r>
              <a:rPr lang="de-DE" sz="1200" dirty="0" err="1"/>
              <a:t>Linux_Storage_Stack_Diagram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118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Schedulers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Kernel &gt;= 2.4 has 4 schedulers</a:t>
            </a:r>
          </a:p>
          <a:p>
            <a:pPr lvl="1"/>
            <a:r>
              <a:rPr lang="en-US" dirty="0" smtClean="0"/>
              <a:t>CFQ (default)</a:t>
            </a:r>
          </a:p>
          <a:p>
            <a:pPr lvl="1"/>
            <a:r>
              <a:rPr lang="en-US" dirty="0" smtClean="0"/>
              <a:t>Deadline</a:t>
            </a:r>
          </a:p>
          <a:p>
            <a:pPr lvl="1"/>
            <a:r>
              <a:rPr lang="en-US" dirty="0" smtClean="0"/>
              <a:t>Anticipatory</a:t>
            </a:r>
          </a:p>
          <a:p>
            <a:pPr lvl="1"/>
            <a:r>
              <a:rPr lang="en-US" dirty="0" err="1" smtClean="0"/>
              <a:t>Noop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405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Completely Fair </a:t>
            </a:r>
            <a:r>
              <a:rPr lang="en-US" dirty="0" err="1" smtClean="0"/>
              <a:t>Queueing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IO device gets its own queue and each queue gets its own </a:t>
            </a:r>
            <a:r>
              <a:rPr lang="en-US" dirty="0" err="1" smtClean="0"/>
              <a:t>timeslice</a:t>
            </a:r>
            <a:endParaRPr lang="en-US" dirty="0"/>
          </a:p>
          <a:p>
            <a:r>
              <a:rPr lang="en-US" dirty="0" smtClean="0"/>
              <a:t>Scheduler reads each queue in round-robin until end of </a:t>
            </a:r>
            <a:r>
              <a:rPr lang="en-US" dirty="0" err="1" smtClean="0"/>
              <a:t>timeslice</a:t>
            </a:r>
            <a:endParaRPr lang="en-US" dirty="0" smtClean="0"/>
          </a:p>
          <a:p>
            <a:r>
              <a:rPr lang="en-US" dirty="0" smtClean="0"/>
              <a:t>Reads </a:t>
            </a:r>
            <a:r>
              <a:rPr lang="en-US" dirty="0" err="1" smtClean="0"/>
              <a:t>prioritised</a:t>
            </a:r>
            <a:r>
              <a:rPr lang="en-US" dirty="0" smtClean="0"/>
              <a:t> over writes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5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Three queues</a:t>
            </a:r>
          </a:p>
          <a:p>
            <a:pPr lvl="1"/>
            <a:r>
              <a:rPr lang="en-US" dirty="0" smtClean="0"/>
              <a:t>Elevator queue containing all sorted read requests</a:t>
            </a:r>
          </a:p>
          <a:p>
            <a:pPr lvl="1"/>
            <a:r>
              <a:rPr lang="en-US" dirty="0" smtClean="0"/>
              <a:t>Read-FIFO queue containing time ordered read requests</a:t>
            </a:r>
          </a:p>
          <a:p>
            <a:pPr lvl="1"/>
            <a:r>
              <a:rPr lang="en-US" dirty="0" smtClean="0"/>
              <a:t>Write-FIFO queue containing time ordered write requests</a:t>
            </a:r>
          </a:p>
          <a:p>
            <a:r>
              <a:rPr lang="en-US" dirty="0" smtClean="0"/>
              <a:t>Each request in FIFO queue has an ‘expiration time’ of 500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Normally requests are served from the elevator queue, but as requests expire in the FIFO queue, these queues will take precedence</a:t>
            </a:r>
          </a:p>
          <a:p>
            <a:r>
              <a:rPr lang="en-US" dirty="0" smtClean="0"/>
              <a:t>Gives good </a:t>
            </a:r>
            <a:r>
              <a:rPr lang="en-US" dirty="0" err="1" smtClean="0"/>
              <a:t>avaerage</a:t>
            </a:r>
            <a:r>
              <a:rPr lang="en-US" dirty="0" smtClean="0"/>
              <a:t> latency but can reduce global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Similar to deadline scheduler</a:t>
            </a:r>
          </a:p>
          <a:p>
            <a:pPr lvl="1"/>
            <a:r>
              <a:rPr lang="en-US" dirty="0" smtClean="0"/>
              <a:t>But with some anticipatory knowledge – expectation of a subsequent read</a:t>
            </a:r>
          </a:p>
          <a:p>
            <a:r>
              <a:rPr lang="en-US" dirty="0" smtClean="0"/>
              <a:t>Read requests serviced within deadline, but then pauses for 6ms, waiting for a subsequent read of the next block</a:t>
            </a:r>
          </a:p>
          <a:p>
            <a:r>
              <a:rPr lang="en-US" dirty="0" smtClean="0"/>
              <a:t>In general, this works well if most reads are dependent (e.g. reading sequential blocks in a streaming operation)</a:t>
            </a:r>
          </a:p>
          <a:p>
            <a:pPr lvl="1"/>
            <a:r>
              <a:rPr lang="en-US" dirty="0" smtClean="0"/>
              <a:t>But may be poor for vector reads</a:t>
            </a:r>
          </a:p>
        </p:txBody>
      </p:sp>
    </p:spTree>
    <p:extLst>
      <p:ext uri="{BB962C8B-B14F-4D97-AF65-F5344CB8AC3E}">
        <p14:creationId xmlns:p14="http://schemas.microsoft.com/office/powerpoint/2010/main" val="50728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 scheduler</a:t>
            </a:r>
          </a:p>
          <a:p>
            <a:r>
              <a:rPr lang="en-US" dirty="0" smtClean="0"/>
              <a:t>Only does basic merging</a:t>
            </a:r>
          </a:p>
          <a:p>
            <a:pPr lvl="1"/>
            <a:r>
              <a:rPr lang="en-US" dirty="0" smtClean="0"/>
              <a:t>NO SORTING</a:t>
            </a:r>
          </a:p>
          <a:p>
            <a:r>
              <a:rPr lang="en-US" dirty="0" smtClean="0"/>
              <a:t>Recommended for non-seeking devices (e.g. SSDs)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8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Set-up at 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Diskservers</a:t>
            </a:r>
            <a:r>
              <a:rPr lang="en-US" dirty="0" smtClean="0"/>
              <a:t> configured in RAID6 or RAID60 with 3 partitions</a:t>
            </a:r>
          </a:p>
          <a:p>
            <a:pPr lvl="1"/>
            <a:r>
              <a:rPr lang="en-US" dirty="0" smtClean="0"/>
              <a:t>Allows for two independent disk failures without losing data</a:t>
            </a:r>
          </a:p>
          <a:p>
            <a:r>
              <a:rPr lang="en-US" dirty="0" smtClean="0"/>
              <a:t>Uses </a:t>
            </a:r>
            <a:r>
              <a:rPr lang="en-US" b="1" dirty="0" smtClean="0"/>
              <a:t>hardware RAID controllers</a:t>
            </a:r>
          </a:p>
          <a:p>
            <a:pPr lvl="1"/>
            <a:r>
              <a:rPr lang="en-US" dirty="0" smtClean="0"/>
              <a:t>Various vendors dependent on procurement</a:t>
            </a:r>
          </a:p>
          <a:p>
            <a:r>
              <a:rPr lang="en-US" dirty="0" smtClean="0"/>
              <a:t>Unusual Horizontal striping</a:t>
            </a:r>
          </a:p>
          <a:p>
            <a:pPr lvl="1"/>
            <a:r>
              <a:rPr lang="en-US" dirty="0" err="1" smtClean="0"/>
              <a:t>Minimise</a:t>
            </a:r>
            <a:r>
              <a:rPr lang="en-US" dirty="0" smtClean="0"/>
              <a:t> RAID storage overhead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48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428</TotalTime>
  <Words>933</Words>
  <Application>Microsoft Macintosh PowerPoint</Application>
  <PresentationFormat>On-screen Show (4:3)</PresentationFormat>
  <Paragraphs>144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Inkwell</vt:lpstr>
      <vt:lpstr>Improving Performance using the LINUX IO Scheduler</vt:lpstr>
      <vt:lpstr>Role of the Scheduler</vt:lpstr>
      <vt:lpstr>Where the Scheduler Sits</vt:lpstr>
      <vt:lpstr>Available Schedulers</vt:lpstr>
      <vt:lpstr>Completely Fair Queueing</vt:lpstr>
      <vt:lpstr>Deadline</vt:lpstr>
      <vt:lpstr>Anticipatory</vt:lpstr>
      <vt:lpstr>NOOP</vt:lpstr>
      <vt:lpstr>Hardware Set-up at RAL</vt:lpstr>
      <vt:lpstr>RAID Configuration</vt:lpstr>
      <vt:lpstr>Impact of Using Hardware RAID</vt:lpstr>
      <vt:lpstr>What made RAL look at this</vt:lpstr>
      <vt:lpstr>CMS Problems</vt:lpstr>
      <vt:lpstr>Solutions…</vt:lpstr>
      <vt:lpstr>Finally…</vt:lpstr>
      <vt:lpstr>Anecdotal Impact</vt:lpstr>
      <vt:lpstr>Anecdotal Impact</vt:lpstr>
      <vt:lpstr>Anecdotal Impact</vt:lpstr>
      <vt:lpstr>Attempt to Quantify</vt:lpstr>
      <vt:lpstr>50-50 Job Mix</vt:lpstr>
      <vt:lpstr>PowerPoint Presentation</vt:lpstr>
      <vt:lpstr>Read Dominated (80-20) Job Mix</vt:lpstr>
      <vt:lpstr>PowerPoint Presentation</vt:lpstr>
      <vt:lpstr>Write-Dominated (20-80) Job Mix</vt:lpstr>
      <vt:lpstr>PowerPoint Presentation</vt:lpstr>
      <vt:lpstr>Summary &amp; Conclusion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Performance using the LINUX IO Scheduler</dc:title>
  <dc:creator>Shaun de Witt</dc:creator>
  <cp:lastModifiedBy>Shaun de Witt</cp:lastModifiedBy>
  <cp:revision>23</cp:revision>
  <dcterms:created xsi:type="dcterms:W3CDTF">2016-03-04T14:47:33Z</dcterms:created>
  <dcterms:modified xsi:type="dcterms:W3CDTF">2016-03-14T17:33:53Z</dcterms:modified>
</cp:coreProperties>
</file>