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00" r:id="rId3"/>
    <p:sldId id="390" r:id="rId4"/>
    <p:sldId id="405" r:id="rId5"/>
    <p:sldId id="384" r:id="rId6"/>
    <p:sldId id="402" r:id="rId7"/>
    <p:sldId id="401" r:id="rId8"/>
    <p:sldId id="373" r:id="rId9"/>
    <p:sldId id="404" r:id="rId10"/>
    <p:sldId id="394" r:id="rId11"/>
    <p:sldId id="380" r:id="rId12"/>
    <p:sldId id="377" r:id="rId13"/>
    <p:sldId id="403" r:id="rId14"/>
    <p:sldId id="396" r:id="rId15"/>
    <p:sldId id="397" r:id="rId16"/>
    <p:sldId id="399" r:id="rId17"/>
    <p:sldId id="406" r:id="rId1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47" autoAdjust="0"/>
    <p:restoredTop sz="83384" autoAdjust="0"/>
  </p:normalViewPr>
  <p:slideViewPr>
    <p:cSldViewPr snapToObjects="1">
      <p:cViewPr varScale="1">
        <p:scale>
          <a:sx n="93" d="100"/>
          <a:sy n="93" d="100"/>
        </p:scale>
        <p:origin x="255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46388-BA34-1C48-BBCB-AEFFBA9E6553}" type="datetimeFigureOut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B31FA-04E5-D949-81B8-6554EB3942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3603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F14E9-3830-D34F-8EA8-AB4757B4D679}" type="datetimeFigureOut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B6955-49EC-1B49-A94F-4565136099C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115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12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52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207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866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7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566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94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90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23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03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162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20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736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057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13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6955-49EC-1B49-A94F-4565136099C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28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6A5-5846-9E4B-8FE0-9FA7BCCFA457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86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3657-D016-094E-BCDA-587D97675D32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20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1244-7E54-5949-A464-1BD233D4B47F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88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EE3A-5DC0-A945-956B-ADFC41833E96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8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2192-C2AA-1B4D-8970-F71EB7E745D9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5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05A-1E9E-684A-885A-D692A818091B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67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970E-0966-0A4A-8467-F315C006566D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71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3578-6DA3-004E-9E79-44742C58F205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85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248-C063-8741-B2EC-454CD52AC8FB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85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C580-1C97-1048-B5F5-DE2F36071FD2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6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B425-F50C-6F4B-940C-A2347E801E3C}" type="datetime3">
              <a:rPr kumimoji="1" lang="ja-JP" altLang="en-US" smtClean="0"/>
              <a:t>平成28年3月15日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0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40AB0-9A0F-DE4B-9C95-0231C81FA77D}" type="datetime3">
              <a:rPr lang="ja-JP" altLang="en-US" smtClean="0"/>
              <a:t>平成28年3月15日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C0B81-79E7-E14A-9CB2-10D47D1C2B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9" name="図 8" descr="nii_logo_bana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7" y="6072210"/>
            <a:ext cx="1570768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233213"/>
            <a:ext cx="8496944" cy="2979763"/>
          </a:xfrm>
        </p:spPr>
        <p:txBody>
          <a:bodyPr>
            <a:normAutofit fontScale="90000"/>
          </a:bodyPr>
          <a:lstStyle/>
          <a:p>
            <a:r>
              <a:rPr lang="en-US" altLang="ja-JP" b="1" dirty="0" smtClean="0"/>
              <a:t>A Study of Certification Authority Integration Model in a PKI Trust Federation on Distributed Infrastructures for Academic Research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4556720"/>
            <a:ext cx="8496944" cy="1752600"/>
          </a:xfrm>
        </p:spPr>
        <p:txBody>
          <a:bodyPr/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Eisaku</a:t>
            </a:r>
            <a:r>
              <a:rPr kumimoji="1" lang="en-US" altLang="ja-JP" dirty="0" smtClean="0">
                <a:solidFill>
                  <a:schemeClr val="tx1"/>
                </a:solidFill>
              </a:rPr>
              <a:t> SAKANE, Takeshi NISHIMURA,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Kento</a:t>
            </a:r>
            <a:r>
              <a:rPr kumimoji="1" lang="en-US" altLang="ja-JP" dirty="0" smtClean="0">
                <a:solidFill>
                  <a:schemeClr val="tx1"/>
                </a:solidFill>
              </a:rPr>
              <a:t> AIDA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National Institute of Informatics, Japan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5250" y="3265597"/>
            <a:ext cx="48456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International Symposium  on Grids &amp; Clouds 2016</a:t>
            </a:r>
          </a:p>
          <a:p>
            <a:pPr algn="ctr"/>
            <a:r>
              <a:rPr lang="en-US" altLang="ja-JP" dirty="0" smtClean="0"/>
              <a:t>15 March 2016</a:t>
            </a:r>
          </a:p>
          <a:p>
            <a:pPr algn="ctr"/>
            <a:r>
              <a:rPr lang="en-US" altLang="ja-JP" dirty="0" smtClean="0"/>
              <a:t>Academia </a:t>
            </a:r>
            <a:r>
              <a:rPr lang="en-US" altLang="ja-JP" dirty="0" err="1" smtClean="0"/>
              <a:t>Sinica</a:t>
            </a:r>
            <a:r>
              <a:rPr lang="en-US" altLang="ja-JP" dirty="0" smtClean="0"/>
              <a:t>, Taipei, Taiwan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663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IA-RA Connections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Direct connection</a:t>
            </a:r>
          </a:p>
          <a:p>
            <a:pPr lvl="1"/>
            <a:r>
              <a:rPr lang="en-US" altLang="ja-JP" dirty="0"/>
              <a:t>A</a:t>
            </a:r>
            <a:r>
              <a:rPr lang="en-US" altLang="ja-JP" dirty="0" smtClean="0"/>
              <a:t> virtual private network (VPN) connecting between RA(β) and IA.</a:t>
            </a:r>
            <a:endParaRPr kumimoji="1" lang="en-US" altLang="ja-JP" dirty="0" smtClean="0"/>
          </a:p>
          <a:p>
            <a:r>
              <a:rPr lang="en-US" altLang="ja-JP" dirty="0" smtClean="0"/>
              <a:t>Relaying RA</a:t>
            </a:r>
          </a:p>
          <a:p>
            <a:pPr lvl="1"/>
            <a:r>
              <a:rPr kumimoji="1" lang="en-US" altLang="ja-JP" dirty="0" smtClean="0"/>
              <a:t>Secure connection IA-RA-RA(β) on the public network.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97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457200" y="1556792"/>
            <a:ext cx="2602632" cy="4464496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en-US" dirty="0" smtClean="0"/>
              <a:t>Certificate Policy A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6084168" y="1556792"/>
            <a:ext cx="2592288" cy="44644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dirty="0" smtClean="0"/>
              <a:t>Certificate Policy B</a:t>
            </a:r>
            <a:endParaRPr kumimoji="1" lang="ja-JP" altLang="en-US" dirty="0"/>
          </a:p>
        </p:txBody>
      </p:sp>
      <p:sp>
        <p:nvSpPr>
          <p:cNvPr id="3" name="雲 2"/>
          <p:cNvSpPr/>
          <p:nvPr/>
        </p:nvSpPr>
        <p:spPr>
          <a:xfrm>
            <a:off x="2051720" y="2713782"/>
            <a:ext cx="5002146" cy="366754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Internet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209328" y="2132856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smtClean="0"/>
              <a:t>IA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209328" y="3429000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smtClean="0"/>
              <a:t>RA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683568" y="4941168"/>
            <a:ext cx="2210544" cy="914400"/>
          </a:xfrm>
          <a:prstGeom prst="ellipse">
            <a:avLst/>
          </a:prstGeom>
          <a:ln w="28575" cmpd="sng"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End</a:t>
            </a:r>
            <a:r>
              <a:rPr lang="ja-JP" altLang="en-US" dirty="0" smtClean="0"/>
              <a:t> </a:t>
            </a:r>
            <a:r>
              <a:rPr lang="en-US" altLang="ja-JP" dirty="0" smtClean="0"/>
              <a:t>entities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732240" y="3429000"/>
            <a:ext cx="1152128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smtClean="0"/>
              <a:t>RA(</a:t>
            </a:r>
            <a:r>
              <a:rPr lang="en-US" altLang="ja-JP" dirty="0" smtClean="0"/>
              <a:t>β)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6211474" y="4941168"/>
            <a:ext cx="2210544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smtClean="0"/>
              <a:t>End Entities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>
            <a:stCxn id="6" idx="2"/>
            <a:endCxn id="7" idx="0"/>
          </p:cNvCxnSpPr>
          <p:nvPr/>
        </p:nvCxnSpPr>
        <p:spPr>
          <a:xfrm>
            <a:off x="1785392" y="2852936"/>
            <a:ext cx="0" cy="576064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7" idx="2"/>
            <a:endCxn id="8" idx="0"/>
          </p:cNvCxnSpPr>
          <p:nvPr/>
        </p:nvCxnSpPr>
        <p:spPr>
          <a:xfrm>
            <a:off x="1785392" y="4149080"/>
            <a:ext cx="3448" cy="792088"/>
          </a:xfrm>
          <a:prstGeom prst="straightConnector1">
            <a:avLst/>
          </a:prstGeom>
          <a:ln w="38100" cmpd="sng"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0" idx="2"/>
            <a:endCxn id="11" idx="0"/>
          </p:cNvCxnSpPr>
          <p:nvPr/>
        </p:nvCxnSpPr>
        <p:spPr>
          <a:xfrm>
            <a:off x="7308304" y="4149080"/>
            <a:ext cx="8442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曲線コネクタ 13"/>
          <p:cNvCxnSpPr>
            <a:stCxn id="6" idx="3"/>
            <a:endCxn id="10" idx="0"/>
          </p:cNvCxnSpPr>
          <p:nvPr/>
        </p:nvCxnSpPr>
        <p:spPr>
          <a:xfrm>
            <a:off x="2361456" y="2492896"/>
            <a:ext cx="4946848" cy="936104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707904" y="2204864"/>
            <a:ext cx="58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VPN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Direct Connecting: VPN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83568" y="2048214"/>
            <a:ext cx="2193834" cy="94873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668943" y="2067196"/>
            <a:ext cx="842392" cy="48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HSM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6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457200" y="1556792"/>
            <a:ext cx="2602632" cy="4464496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en-US" dirty="0" smtClean="0"/>
              <a:t>Certificate Policy A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683568" y="2048214"/>
            <a:ext cx="2193834" cy="94873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6084168" y="1556792"/>
            <a:ext cx="2592288" cy="44644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dirty="0" smtClean="0"/>
              <a:t>Certificate Policy B</a:t>
            </a:r>
            <a:endParaRPr kumimoji="1" lang="ja-JP" altLang="en-US" dirty="0"/>
          </a:p>
        </p:txBody>
      </p:sp>
      <p:sp>
        <p:nvSpPr>
          <p:cNvPr id="18" name="雲 17"/>
          <p:cNvSpPr/>
          <p:nvPr/>
        </p:nvSpPr>
        <p:spPr>
          <a:xfrm>
            <a:off x="2051720" y="2713782"/>
            <a:ext cx="5002146" cy="366754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Internet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209328" y="2132856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smtClean="0"/>
              <a:t>IA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209328" y="3429000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smtClean="0"/>
              <a:t>RA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683568" y="4941168"/>
            <a:ext cx="2210544" cy="914400"/>
          </a:xfrm>
          <a:prstGeom prst="ellipse">
            <a:avLst/>
          </a:prstGeom>
          <a:ln w="28575" cmpd="sng"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End</a:t>
            </a:r>
            <a:r>
              <a:rPr lang="ja-JP" altLang="en-US" dirty="0" smtClean="0"/>
              <a:t> </a:t>
            </a:r>
            <a:r>
              <a:rPr lang="en-US" altLang="ja-JP" dirty="0" smtClean="0"/>
              <a:t>entities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732240" y="3429000"/>
            <a:ext cx="1152128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smtClean="0"/>
              <a:t>RA(</a:t>
            </a:r>
            <a:r>
              <a:rPr lang="en-US" altLang="ja-JP" dirty="0" smtClean="0"/>
              <a:t>β)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6211474" y="4941168"/>
            <a:ext cx="2210544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smtClean="0"/>
              <a:t>End Entities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cxnSp>
        <p:nvCxnSpPr>
          <p:cNvPr id="17" name="直線矢印コネクタ 16"/>
          <p:cNvCxnSpPr>
            <a:stCxn id="6" idx="2"/>
            <a:endCxn id="7" idx="0"/>
          </p:cNvCxnSpPr>
          <p:nvPr/>
        </p:nvCxnSpPr>
        <p:spPr>
          <a:xfrm>
            <a:off x="1785392" y="2852936"/>
            <a:ext cx="0" cy="576064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7" idx="2"/>
            <a:endCxn id="8" idx="0"/>
          </p:cNvCxnSpPr>
          <p:nvPr/>
        </p:nvCxnSpPr>
        <p:spPr>
          <a:xfrm>
            <a:off x="1785392" y="4149080"/>
            <a:ext cx="3448" cy="792088"/>
          </a:xfrm>
          <a:prstGeom prst="straightConnector1">
            <a:avLst/>
          </a:prstGeom>
          <a:ln w="38100" cmpd="sng"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0" idx="2"/>
            <a:endCxn id="11" idx="0"/>
          </p:cNvCxnSpPr>
          <p:nvPr/>
        </p:nvCxnSpPr>
        <p:spPr>
          <a:xfrm>
            <a:off x="7308304" y="4149080"/>
            <a:ext cx="8442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左右矢印 27"/>
          <p:cNvSpPr/>
          <p:nvPr/>
        </p:nvSpPr>
        <p:spPr>
          <a:xfrm>
            <a:off x="2361456" y="3573016"/>
            <a:ext cx="4370784" cy="36004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曲折矢印 28"/>
          <p:cNvSpPr/>
          <p:nvPr/>
        </p:nvSpPr>
        <p:spPr>
          <a:xfrm rot="16200000">
            <a:off x="1433589" y="2950300"/>
            <a:ext cx="1008112" cy="813383"/>
          </a:xfrm>
          <a:prstGeom prst="ben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Relaying RA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674948" y="2048214"/>
            <a:ext cx="842392" cy="48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HSM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21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457200" y="1556792"/>
            <a:ext cx="3466728" cy="4464496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en-US" dirty="0" smtClean="0"/>
              <a:t>Certificate Policy A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1370054" y="2048214"/>
            <a:ext cx="2193834" cy="145279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907704" y="2132856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err="1" smtClean="0"/>
              <a:t>IAd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209328" y="3429000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err="1" smtClean="0"/>
              <a:t>RAd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683568" y="4941168"/>
            <a:ext cx="2210544" cy="914400"/>
          </a:xfrm>
          <a:prstGeom prst="ellipse">
            <a:avLst/>
          </a:prstGeom>
          <a:ln w="28575" cmpd="sng"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Clients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6084168" y="1556792"/>
            <a:ext cx="2592288" cy="44644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dirty="0" smtClean="0"/>
              <a:t>Certificate Policy B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732240" y="3429000"/>
            <a:ext cx="1152128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err="1" smtClean="0"/>
              <a:t>RAd</a:t>
            </a:r>
            <a:r>
              <a:rPr lang="en-US" altLang="en-US" dirty="0" smtClean="0"/>
              <a:t>(</a:t>
            </a:r>
            <a:r>
              <a:rPr lang="en-US" altLang="ja-JP" dirty="0" smtClean="0"/>
              <a:t>β)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6211474" y="4941168"/>
            <a:ext cx="2210544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smtClean="0"/>
              <a:t>Clients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Relaying RA (cont’d)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cxnSp>
        <p:nvCxnSpPr>
          <p:cNvPr id="17" name="直線矢印コネクタ 16"/>
          <p:cNvCxnSpPr>
            <a:stCxn id="6" idx="2"/>
            <a:endCxn id="7" idx="0"/>
          </p:cNvCxnSpPr>
          <p:nvPr/>
        </p:nvCxnSpPr>
        <p:spPr>
          <a:xfrm flipH="1">
            <a:off x="1785392" y="2852936"/>
            <a:ext cx="698376" cy="576064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7" idx="2"/>
            <a:endCxn id="8" idx="0"/>
          </p:cNvCxnSpPr>
          <p:nvPr/>
        </p:nvCxnSpPr>
        <p:spPr>
          <a:xfrm>
            <a:off x="1785392" y="4149080"/>
            <a:ext cx="3448" cy="792088"/>
          </a:xfrm>
          <a:prstGeom prst="straightConnector1">
            <a:avLst/>
          </a:prstGeom>
          <a:ln w="38100" cmpd="sng"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0" idx="2"/>
            <a:endCxn id="11" idx="0"/>
          </p:cNvCxnSpPr>
          <p:nvPr/>
        </p:nvCxnSpPr>
        <p:spPr>
          <a:xfrm>
            <a:off x="7308304" y="4149080"/>
            <a:ext cx="8442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555776" y="3429000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err="1" smtClean="0"/>
              <a:t>RAd-compat</a:t>
            </a:r>
            <a:r>
              <a:rPr lang="en-US" altLang="en-US" dirty="0" smtClean="0"/>
              <a:t>.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>
            <a:stCxn id="6" idx="2"/>
            <a:endCxn id="18" idx="0"/>
          </p:cNvCxnSpPr>
          <p:nvPr/>
        </p:nvCxnSpPr>
        <p:spPr>
          <a:xfrm>
            <a:off x="2483768" y="2852936"/>
            <a:ext cx="648072" cy="576064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8" idx="3"/>
            <a:endCxn id="10" idx="1"/>
          </p:cNvCxnSpPr>
          <p:nvPr/>
        </p:nvCxnSpPr>
        <p:spPr>
          <a:xfrm>
            <a:off x="3707904" y="3789040"/>
            <a:ext cx="3024336" cy="0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139952" y="3789040"/>
            <a:ext cx="1919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Secure connection</a:t>
            </a:r>
          </a:p>
        </p:txBody>
      </p:sp>
      <p:sp>
        <p:nvSpPr>
          <p:cNvPr id="24" name="円形吹き出し 23"/>
          <p:cNvSpPr/>
          <p:nvPr/>
        </p:nvSpPr>
        <p:spPr>
          <a:xfrm>
            <a:off x="6211474" y="2262573"/>
            <a:ext cx="2664296" cy="986407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Sending a request to “IA” as before</a:t>
            </a:r>
            <a:endParaRPr kumimoji="1" lang="ja-JP" altLang="en-US" dirty="0"/>
          </a:p>
        </p:txBody>
      </p:sp>
      <p:sp>
        <p:nvSpPr>
          <p:cNvPr id="30" name="円形吹き出し 29"/>
          <p:cNvSpPr/>
          <p:nvPr/>
        </p:nvSpPr>
        <p:spPr>
          <a:xfrm>
            <a:off x="2843808" y="4293096"/>
            <a:ext cx="2664296" cy="986407"/>
          </a:xfrm>
          <a:prstGeom prst="wedgeEllipseCallout">
            <a:avLst>
              <a:gd name="adj1" fmla="val -26033"/>
              <a:gd name="adj2" fmla="val -6250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mtClean="0"/>
              <a:t>Receiving the request like “IA”</a:t>
            </a:r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2771800" y="1988840"/>
            <a:ext cx="842392" cy="48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HSM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70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Discussion on IA-RA connection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Direct connecting</a:t>
            </a:r>
          </a:p>
          <a:p>
            <a:pPr lvl="1"/>
            <a:r>
              <a:rPr lang="en-US" altLang="ja-JP" dirty="0" smtClean="0"/>
              <a:t>Advantages</a:t>
            </a:r>
          </a:p>
          <a:p>
            <a:pPr lvl="2"/>
            <a:r>
              <a:rPr lang="en-US" altLang="ja-JP" dirty="0" smtClean="0"/>
              <a:t>Unchanged I/F to users.</a:t>
            </a:r>
          </a:p>
          <a:p>
            <a:pPr lvl="2"/>
            <a:r>
              <a:rPr lang="en-US" altLang="ja-JP" dirty="0" smtClean="0"/>
              <a:t>Basically no software development.</a:t>
            </a:r>
          </a:p>
          <a:p>
            <a:pPr lvl="1"/>
            <a:r>
              <a:rPr lang="en-US" altLang="ja-JP" dirty="0" smtClean="0"/>
              <a:t>Disadvantages</a:t>
            </a:r>
          </a:p>
          <a:p>
            <a:pPr lvl="2"/>
            <a:r>
              <a:rPr lang="en-US" altLang="ja-JP" dirty="0" smtClean="0"/>
              <a:t>Some trouble to establish a VPN.</a:t>
            </a:r>
            <a:endParaRPr lang="en-US" altLang="ja-JP" dirty="0"/>
          </a:p>
          <a:p>
            <a:pPr lvl="2"/>
            <a:r>
              <a:rPr lang="en-US" altLang="ja-JP" dirty="0" smtClean="0"/>
              <a:t>Further difficulty in connecting CA components across countries via VPN</a:t>
            </a:r>
          </a:p>
          <a:p>
            <a:r>
              <a:rPr kumimoji="1" lang="en-US" altLang="ja-JP" dirty="0" smtClean="0"/>
              <a:t>Relaying RA</a:t>
            </a:r>
          </a:p>
          <a:p>
            <a:pPr lvl="1"/>
            <a:r>
              <a:rPr lang="en-US" altLang="ja-JP" dirty="0" smtClean="0"/>
              <a:t>Advantages</a:t>
            </a:r>
          </a:p>
          <a:p>
            <a:pPr lvl="2"/>
            <a:r>
              <a:rPr lang="en-US" altLang="ja-JP" dirty="0" smtClean="0"/>
              <a:t>Unchanged I/F to users.</a:t>
            </a:r>
          </a:p>
          <a:p>
            <a:pPr lvl="2"/>
            <a:r>
              <a:rPr lang="en-US" altLang="ja-JP" dirty="0" smtClean="0"/>
              <a:t>No difficulty with network infrastructure.</a:t>
            </a:r>
          </a:p>
          <a:p>
            <a:pPr lvl="1"/>
            <a:r>
              <a:rPr kumimoji="1" lang="en-US" altLang="ja-JP" dirty="0" smtClean="0"/>
              <a:t>Disadvantages</a:t>
            </a:r>
          </a:p>
          <a:p>
            <a:pPr lvl="2"/>
            <a:r>
              <a:rPr lang="en-US" altLang="ja-JP" dirty="0" smtClean="0"/>
              <a:t>Software development is needed.</a:t>
            </a:r>
          </a:p>
          <a:p>
            <a:pPr lvl="2"/>
            <a:r>
              <a:rPr kumimoji="1" lang="en-US" altLang="ja-JP" dirty="0" smtClean="0"/>
              <a:t>Connection depends on the software package.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6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 on AP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There are two CA authentication profiles that enable CA to issue long-lived certificates, provided by IGTF:</a:t>
            </a:r>
          </a:p>
          <a:p>
            <a:pPr lvl="1"/>
            <a:r>
              <a:rPr lang="en-US" altLang="ja-JP" dirty="0" smtClean="0"/>
              <a:t>Classic</a:t>
            </a:r>
          </a:p>
          <a:p>
            <a:pPr lvl="1"/>
            <a:r>
              <a:rPr kumimoji="1" lang="en-US" altLang="ja-JP" dirty="0" smtClean="0"/>
              <a:t>MICS (Member Integrated Credential Service)</a:t>
            </a:r>
          </a:p>
          <a:p>
            <a:r>
              <a:rPr lang="en-US" altLang="ja-JP" dirty="0" smtClean="0"/>
              <a:t>An example of 4 combinations</a:t>
            </a:r>
          </a:p>
          <a:p>
            <a:pPr lvl="1"/>
            <a:r>
              <a:rPr kumimoji="1" lang="en-US" altLang="ja-JP" dirty="0" smtClean="0"/>
              <a:t>IA and RA: MICS, RA(β): Classic</a:t>
            </a:r>
          </a:p>
          <a:p>
            <a:pPr lvl="1"/>
            <a:r>
              <a:rPr lang="en-US" altLang="ja-JP" dirty="0" smtClean="0"/>
              <a:t>RA(β) should change from Classic RA to MICS </a:t>
            </a:r>
            <a:r>
              <a:rPr lang="en-US" altLang="ja-JP" dirty="0" err="1" smtClean="0"/>
              <a:t>IdM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This basically ensure each independence of organization and does not interfere in the policy.</a:t>
            </a:r>
          </a:p>
          <a:p>
            <a:pPr lvl="1"/>
            <a:r>
              <a:rPr lang="en-US" altLang="ja-JP" dirty="0" smtClean="0"/>
              <a:t>IA needs to go through the formalities for permit it to issue certificates to the RA(β).</a:t>
            </a:r>
            <a:endParaRPr kumimoji="1"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RPS (Registration Practice Statement)</a:t>
            </a:r>
          </a:p>
          <a:p>
            <a:pPr lvl="1"/>
            <a:r>
              <a:rPr lang="en-US" altLang="ja-JP" dirty="0" smtClean="0"/>
              <a:t>Discussed in IGTF</a:t>
            </a:r>
          </a:p>
          <a:p>
            <a:pPr lvl="1"/>
            <a:r>
              <a:rPr lang="en-US" altLang="ja-JP" dirty="0" smtClean="0"/>
              <a:t>Can be considered as a subordinate document to the CPS</a:t>
            </a:r>
          </a:p>
          <a:p>
            <a:pPr lvl="1"/>
            <a:r>
              <a:rPr lang="en-US" altLang="ja-JP" dirty="0" smtClean="0"/>
              <a:t>It is suggested that separating RAs from the CA function has benefits that are useful for more efficient trust processing of the overall system.</a:t>
            </a:r>
          </a:p>
          <a:p>
            <a:pPr lvl="1"/>
            <a:r>
              <a:rPr lang="en-US" altLang="ja-JP" dirty="0" smtClean="0"/>
              <a:t>RPS </a:t>
            </a:r>
            <a:r>
              <a:rPr lang="en-US" altLang="ja-JP" dirty="0" smtClean="0"/>
              <a:t>framework would help the proposed integration model in policy arrangement</a:t>
            </a:r>
            <a:r>
              <a:rPr lang="en-US" altLang="ja-JP" dirty="0" smtClean="0"/>
              <a:t>.</a:t>
            </a:r>
          </a:p>
          <a:p>
            <a:r>
              <a:rPr lang="en-US" altLang="ja-JP" dirty="0"/>
              <a:t>ASGC CA as real integrated CA</a:t>
            </a:r>
          </a:p>
          <a:p>
            <a:pPr lvl="1"/>
            <a:r>
              <a:rPr lang="en-US" altLang="ja-JP" dirty="0"/>
              <a:t>ASGC CA has foreign RAs such as AU, NZ, VN, </a:t>
            </a:r>
            <a:r>
              <a:rPr lang="en-US" altLang="ja-JP" dirty="0" smtClean="0"/>
              <a:t>PH.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90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We considered an integration model of certificate authorities in a PKI trust federation such IGTF.</a:t>
            </a:r>
          </a:p>
          <a:p>
            <a:r>
              <a:rPr lang="en-US" altLang="ja-JP" dirty="0" smtClean="0"/>
              <a:t>We proposed two connection types between IA and RA:</a:t>
            </a:r>
          </a:p>
          <a:p>
            <a:pPr lvl="1"/>
            <a:r>
              <a:rPr kumimoji="1" lang="en-US" altLang="ja-JP" dirty="0" smtClean="0"/>
              <a:t>Direct connecting using VPN</a:t>
            </a:r>
          </a:p>
          <a:p>
            <a:pPr lvl="1"/>
            <a:r>
              <a:rPr lang="en-US" altLang="ja-JP" dirty="0" smtClean="0"/>
              <a:t>Relaying RA</a:t>
            </a:r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We would like to implement the proposed relaying RA model to NAREGI-CA software and perform demonstrative evaluation.</a:t>
            </a:r>
          </a:p>
          <a:p>
            <a:r>
              <a:rPr lang="en-US" altLang="ja-JP" dirty="0" smtClean="0"/>
              <a:t>We would like to consider integration procedures with RPS framework.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</a:p>
          <a:p>
            <a:r>
              <a:rPr lang="en-US" altLang="ja-JP" dirty="0" smtClean="0"/>
              <a:t>Objects and Issues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Typical CA Architecture</a:t>
            </a:r>
          </a:p>
          <a:p>
            <a:r>
              <a:rPr lang="en-US" altLang="ja-JP" dirty="0" smtClean="0"/>
              <a:t>Proposals</a:t>
            </a:r>
            <a:endParaRPr kumimoji="1" lang="en-US" altLang="ja-JP" dirty="0" smtClean="0"/>
          </a:p>
          <a:p>
            <a:r>
              <a:rPr kumimoji="1" lang="en-US" altLang="ja-JP" dirty="0" smtClean="0"/>
              <a:t>Discussions</a:t>
            </a:r>
          </a:p>
          <a:p>
            <a:r>
              <a:rPr lang="en-US" altLang="ja-JP" dirty="0" smtClean="0"/>
              <a:t>Related Works</a:t>
            </a:r>
            <a:endParaRPr kumimoji="1" lang="en-US" altLang="ja-JP" dirty="0" smtClean="0"/>
          </a:p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4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Background</a:t>
            </a:r>
          </a:p>
          <a:p>
            <a:pPr lvl="1"/>
            <a:r>
              <a:rPr lang="en-US" altLang="ja-JP" dirty="0"/>
              <a:t>Among certification authorities (CAs) in an academic PKI </a:t>
            </a:r>
            <a:r>
              <a:rPr lang="en-US" altLang="ja-JP" dirty="0" smtClean="0"/>
              <a:t>trust</a:t>
            </a:r>
            <a:r>
              <a:rPr lang="en-US" altLang="ja-JP" dirty="0"/>
              <a:t> </a:t>
            </a:r>
            <a:r>
              <a:rPr lang="en-US" altLang="ja-JP" dirty="0" smtClean="0"/>
              <a:t>federation, most</a:t>
            </a:r>
            <a:r>
              <a:rPr lang="en-US" altLang="ja-JP" dirty="0"/>
              <a:t> </a:t>
            </a:r>
            <a:r>
              <a:rPr lang="en-US" altLang="ja-JP" dirty="0" smtClean="0"/>
              <a:t>of </a:t>
            </a:r>
            <a:r>
              <a:rPr lang="en-US" altLang="ja-JP" dirty="0"/>
              <a:t>academic organizations that operate CA install by themselves the </a:t>
            </a:r>
            <a:r>
              <a:rPr lang="en-US" altLang="ja-JP" dirty="0" smtClean="0"/>
              <a:t>CA equipment </a:t>
            </a:r>
            <a:r>
              <a:rPr lang="en-US" altLang="ja-JP" dirty="0"/>
              <a:t>in their </a:t>
            </a:r>
            <a:r>
              <a:rPr lang="en-US" altLang="ja-JP" dirty="0" smtClean="0"/>
              <a:t>building.</a:t>
            </a:r>
          </a:p>
          <a:p>
            <a:pPr lvl="1"/>
            <a:r>
              <a:rPr lang="en-US" altLang="ja-JP" dirty="0" smtClean="0"/>
              <a:t>It </a:t>
            </a:r>
            <a:r>
              <a:rPr lang="en-US" altLang="ja-JP" dirty="0"/>
              <a:t>is </a:t>
            </a:r>
            <a:r>
              <a:rPr lang="en-US" altLang="ja-JP" dirty="0" smtClean="0"/>
              <a:t>necessary to </a:t>
            </a:r>
            <a:r>
              <a:rPr lang="en-US" altLang="ja-JP" dirty="0"/>
              <a:t>maintain such CA equipment and to obtain the </a:t>
            </a:r>
            <a:r>
              <a:rPr lang="en-US" altLang="ja-JP" dirty="0" smtClean="0"/>
              <a:t>special operators.</a:t>
            </a:r>
          </a:p>
          <a:p>
            <a:pPr lvl="1"/>
            <a:r>
              <a:rPr lang="en-US" altLang="ja-JP" dirty="0" smtClean="0"/>
              <a:t>Consequently</a:t>
            </a:r>
            <a:r>
              <a:rPr lang="en-US" altLang="ja-JP" dirty="0"/>
              <a:t>, the high cost of CA operation weighs </a:t>
            </a:r>
            <a:r>
              <a:rPr lang="en-US" altLang="ja-JP" dirty="0" smtClean="0"/>
              <a:t>heavily on </a:t>
            </a:r>
            <a:r>
              <a:rPr lang="en-US" altLang="ja-JP" dirty="0"/>
              <a:t>the CA </a:t>
            </a:r>
            <a:r>
              <a:rPr lang="en-US" altLang="ja-JP" dirty="0" smtClean="0"/>
              <a:t>organization.</a:t>
            </a:r>
          </a:p>
          <a:p>
            <a:pPr lvl="1"/>
            <a:r>
              <a:rPr lang="en-US" altLang="ja-JP" dirty="0" smtClean="0"/>
              <a:t>For </a:t>
            </a:r>
            <a:r>
              <a:rPr lang="en-US" altLang="ja-JP" dirty="0"/>
              <a:t>research institutes whose essential </a:t>
            </a:r>
            <a:r>
              <a:rPr lang="en-US" altLang="ja-JP" dirty="0" smtClean="0"/>
              <a:t>duties are </a:t>
            </a:r>
            <a:r>
              <a:rPr lang="en-US" altLang="ja-JP" dirty="0"/>
              <a:t>not the CA operation, the burden on the high cost of CA </a:t>
            </a:r>
            <a:r>
              <a:rPr lang="en-US" altLang="ja-JP" dirty="0" smtClean="0"/>
              <a:t>operation is </a:t>
            </a:r>
            <a:r>
              <a:rPr lang="en-US" altLang="ja-JP" dirty="0"/>
              <a:t>an earnest problem, and cost reduction with increasing </a:t>
            </a:r>
            <a:r>
              <a:rPr lang="en-US" altLang="ja-JP" dirty="0" smtClean="0"/>
              <a:t>the efficiency </a:t>
            </a:r>
            <a:r>
              <a:rPr lang="en-US" altLang="ja-JP" dirty="0"/>
              <a:t>of the operation is an important issue.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 (cont’d)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Guiding question</a:t>
            </a:r>
          </a:p>
          <a:p>
            <a:pPr lvl="1"/>
            <a:r>
              <a:rPr lang="en-US" altLang="ja-JP" dirty="0" smtClean="0"/>
              <a:t>How about trying for more than one operating organization to reduce cost operations?</a:t>
            </a:r>
            <a:endParaRPr lang="en-US" altLang="ja-JP" dirty="0"/>
          </a:p>
          <a:p>
            <a:r>
              <a:rPr lang="en-US" altLang="ja-JP" dirty="0"/>
              <a:t>Importance of the research</a:t>
            </a:r>
          </a:p>
          <a:p>
            <a:pPr lvl="1"/>
            <a:r>
              <a:rPr lang="en-US" altLang="ja-JP" dirty="0" smtClean="0"/>
              <a:t>We propose a method of increasing the efficiency of CA operations in cooperation between more than one CA operating organization.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26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Premise of the Argument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61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kumimoji="1" lang="en-US" altLang="ja-JP" dirty="0" smtClean="0"/>
              <a:t>We do not discuss how to build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from scratch</a:t>
            </a:r>
            <a:r>
              <a:rPr kumimoji="1" lang="en-US" altLang="ja-JP" dirty="0" smtClean="0"/>
              <a:t> a CA that covers each research community.</a:t>
            </a:r>
          </a:p>
          <a:p>
            <a:pPr lvl="1">
              <a:lnSpc>
                <a:spcPct val="110000"/>
              </a:lnSpc>
            </a:pPr>
            <a:r>
              <a:rPr lang="en-US" altLang="ja-JP" dirty="0" smtClean="0"/>
              <a:t>Keep the independence of CA operating organization.</a:t>
            </a:r>
            <a:endParaRPr kumimoji="1" lang="en-US" altLang="ja-JP" dirty="0" smtClean="0"/>
          </a:p>
          <a:p>
            <a:pPr>
              <a:lnSpc>
                <a:spcPct val="110000"/>
              </a:lnSpc>
            </a:pPr>
            <a:r>
              <a:rPr lang="en-US" altLang="ja-JP" dirty="0" smtClean="0"/>
              <a:t>We do not discuss the following:</a:t>
            </a:r>
          </a:p>
          <a:p>
            <a:pPr lvl="1">
              <a:lnSpc>
                <a:spcPct val="110000"/>
              </a:lnSpc>
            </a:pPr>
            <a:r>
              <a:rPr lang="en-US" altLang="ja-JP" dirty="0" smtClean="0"/>
              <a:t>Two CA operating organizations outsource CA to a commercial CA vendor and share the expenses.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We discuss how to integrate existing CAs </a:t>
            </a:r>
            <a:r>
              <a:rPr lang="en-US" altLang="ja-JP" dirty="0" smtClean="0">
                <a:solidFill>
                  <a:srgbClr val="FF0000"/>
                </a:solidFill>
              </a:rPr>
              <a:t>without being forced to a drastic change</a:t>
            </a:r>
            <a:r>
              <a:rPr lang="en-US" altLang="ja-JP" dirty="0" smtClean="0"/>
              <a:t> in order to reduce the cost of the CA operations.</a:t>
            </a:r>
          </a:p>
          <a:p>
            <a:pPr lvl="1">
              <a:lnSpc>
                <a:spcPct val="110000"/>
              </a:lnSpc>
            </a:pPr>
            <a:r>
              <a:rPr lang="en-US" altLang="ja-JP" dirty="0" smtClean="0"/>
              <a:t>From user’s point of view, CA service procedures for users should be unchanged as possible.</a:t>
            </a:r>
          </a:p>
          <a:p>
            <a:pPr lvl="1">
              <a:lnSpc>
                <a:spcPct val="110000"/>
              </a:lnSpc>
            </a:pPr>
            <a:r>
              <a:rPr lang="en-US" altLang="ja-JP" dirty="0" smtClean="0"/>
              <a:t>From operator’s point of view, the changes of CA operation procedures should be small if possible.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6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Typical CA Architecture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07504" y="1268760"/>
            <a:ext cx="5594920" cy="473082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CA architecture in question</a:t>
            </a:r>
          </a:p>
          <a:p>
            <a:pPr lvl="1"/>
            <a:r>
              <a:rPr lang="en-US" altLang="ja-JP" dirty="0" smtClean="0"/>
              <a:t>Composed of IA and RA servers</a:t>
            </a:r>
          </a:p>
          <a:p>
            <a:pPr lvl="1"/>
            <a:r>
              <a:rPr lang="en-US" altLang="ja-JP" dirty="0" smtClean="0"/>
              <a:t>IA located in a private network connects only the RA and is a dedicate machine for only signing operations.</a:t>
            </a:r>
          </a:p>
          <a:p>
            <a:pPr lvl="1"/>
            <a:r>
              <a:rPr lang="en-US" altLang="ja-JP" dirty="0" smtClean="0"/>
              <a:t>RA connected to the public network receives the request from end-entities and conveys it to the IA.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724128" y="1340768"/>
            <a:ext cx="3334072" cy="4824536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dirty="0" smtClean="0"/>
              <a:t>Certificate Policy A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6012160" y="1981068"/>
            <a:ext cx="2736304" cy="173596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雲 7"/>
          <p:cNvSpPr/>
          <p:nvPr/>
        </p:nvSpPr>
        <p:spPr>
          <a:xfrm>
            <a:off x="5868144" y="4149080"/>
            <a:ext cx="3024336" cy="2016224"/>
          </a:xfrm>
          <a:prstGeom prst="clou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753944" y="2276872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IA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753944" y="3573016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RA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6228184" y="5085184"/>
            <a:ext cx="2210544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End entities, Relying parties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stCxn id="10" idx="2"/>
            <a:endCxn id="11" idx="0"/>
          </p:cNvCxnSpPr>
          <p:nvPr/>
        </p:nvCxnSpPr>
        <p:spPr>
          <a:xfrm>
            <a:off x="7330008" y="2996952"/>
            <a:ext cx="0" cy="576064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11" idx="2"/>
            <a:endCxn id="12" idx="0"/>
          </p:cNvCxnSpPr>
          <p:nvPr/>
        </p:nvCxnSpPr>
        <p:spPr>
          <a:xfrm>
            <a:off x="7330008" y="4293096"/>
            <a:ext cx="3448" cy="792088"/>
          </a:xfrm>
          <a:prstGeom prst="straightConnector1">
            <a:avLst/>
          </a:prstGeom>
          <a:ln w="38100" cmpd="sng"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7740352" y="2132856"/>
            <a:ext cx="842392" cy="48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HSM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1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4932040" y="1340768"/>
            <a:ext cx="3312368" cy="48245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dirty="0" smtClean="0"/>
              <a:t>Certificate Policy B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292080" y="1988840"/>
            <a:ext cx="2736304" cy="173596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雲 22"/>
          <p:cNvSpPr/>
          <p:nvPr/>
        </p:nvSpPr>
        <p:spPr>
          <a:xfrm>
            <a:off x="5148064" y="4149080"/>
            <a:ext cx="3024336" cy="2016224"/>
          </a:xfrm>
          <a:prstGeom prst="clou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084168" y="2276872"/>
            <a:ext cx="1152128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IA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084168" y="3573016"/>
            <a:ext cx="1152128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RA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5563402" y="5085184"/>
            <a:ext cx="2210544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End entities,</a:t>
            </a:r>
          </a:p>
          <a:p>
            <a:pPr algn="ctr"/>
            <a:r>
              <a:rPr kumimoji="1" lang="en-US" altLang="ja-JP" dirty="0" smtClean="0"/>
              <a:t>Relying parties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899592" y="1340768"/>
            <a:ext cx="3334072" cy="4824536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dirty="0" smtClean="0"/>
              <a:t>Certificate Policy A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1187624" y="1981068"/>
            <a:ext cx="2736304" cy="173596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雲 17"/>
          <p:cNvSpPr/>
          <p:nvPr/>
        </p:nvSpPr>
        <p:spPr>
          <a:xfrm>
            <a:off x="1043608" y="4149080"/>
            <a:ext cx="3024336" cy="2016224"/>
          </a:xfrm>
          <a:prstGeom prst="clou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929408" y="2276872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IA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929408" y="3573016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RA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1403648" y="5085184"/>
            <a:ext cx="2210544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End entities, Relying parties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>
            <a:stCxn id="6" idx="2"/>
            <a:endCxn id="7" idx="0"/>
          </p:cNvCxnSpPr>
          <p:nvPr/>
        </p:nvCxnSpPr>
        <p:spPr>
          <a:xfrm>
            <a:off x="2505472" y="2996952"/>
            <a:ext cx="0" cy="576064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7" idx="2"/>
            <a:endCxn id="8" idx="0"/>
          </p:cNvCxnSpPr>
          <p:nvPr/>
        </p:nvCxnSpPr>
        <p:spPr>
          <a:xfrm>
            <a:off x="2505472" y="4293096"/>
            <a:ext cx="3448" cy="792088"/>
          </a:xfrm>
          <a:prstGeom prst="straightConnector1">
            <a:avLst/>
          </a:prstGeom>
          <a:ln w="38100" cmpd="sng"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9" idx="2"/>
            <a:endCxn id="10" idx="0"/>
          </p:cNvCxnSpPr>
          <p:nvPr/>
        </p:nvCxnSpPr>
        <p:spPr>
          <a:xfrm>
            <a:off x="6660232" y="2996952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0" idx="2"/>
            <a:endCxn id="11" idx="0"/>
          </p:cNvCxnSpPr>
          <p:nvPr/>
        </p:nvCxnSpPr>
        <p:spPr>
          <a:xfrm>
            <a:off x="6660232" y="4293096"/>
            <a:ext cx="8442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2915816" y="2132856"/>
            <a:ext cx="842392" cy="48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HSM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7092280" y="2132856"/>
            <a:ext cx="842392" cy="4823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HSM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Typical CA </a:t>
            </a:r>
            <a:r>
              <a:rPr lang="en-US" altLang="ja-JP" dirty="0" smtClean="0"/>
              <a:t>A</a:t>
            </a:r>
            <a:r>
              <a:rPr kumimoji="1" lang="en-US" altLang="ja-JP" dirty="0" smtClean="0"/>
              <a:t>rchitecture (cont’d)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1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Basic Idea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1409154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Interference in certificate policies would be kept down to a minimum if each RA is independently operated as before.</a:t>
            </a:r>
          </a:p>
          <a:p>
            <a:pPr lvl="1"/>
            <a:r>
              <a:rPr kumimoji="1" lang="en-US" altLang="ja-JP" dirty="0" smtClean="0"/>
              <a:t>The research community should have the responsibility to vet user identities.</a:t>
            </a:r>
          </a:p>
          <a:p>
            <a:pPr lvl="1"/>
            <a:r>
              <a:rPr kumimoji="1" lang="en-US" altLang="ja-JP" dirty="0" smtClean="0"/>
              <a:t>It is difficult for one RA to vet user identities in the other community because RA operations are heavy duties.</a:t>
            </a:r>
            <a:endParaRPr lang="en-US" altLang="ja-JP" dirty="0" smtClean="0"/>
          </a:p>
          <a:p>
            <a:r>
              <a:rPr kumimoji="1" lang="en-US" altLang="ja-JP" dirty="0" smtClean="0"/>
              <a:t>Issuing operations are the following:</a:t>
            </a:r>
          </a:p>
          <a:p>
            <a:pPr lvl="1"/>
            <a:r>
              <a:rPr kumimoji="1" lang="en-US" altLang="ja-JP" dirty="0" smtClean="0"/>
              <a:t>Strictly management of the CA private key</a:t>
            </a:r>
          </a:p>
          <a:p>
            <a:pPr lvl="1"/>
            <a:r>
              <a:rPr lang="en-US" altLang="ja-JP" dirty="0" smtClean="0"/>
              <a:t>Response to the requests from the RA</a:t>
            </a:r>
          </a:p>
          <a:p>
            <a:r>
              <a:rPr lang="en-US" altLang="ja-JP" dirty="0" smtClean="0"/>
              <a:t>It would be unnecessary to operate the IA at one’s own expense as long as the IA communicates reliable RAs.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integration of IAs is more better.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0B81-79E7-E14A-9CB2-10D47D1C2B9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3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4932040" y="1340768"/>
            <a:ext cx="3312368" cy="48245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dirty="0" smtClean="0"/>
              <a:t>Certificate Policy B</a:t>
            </a:r>
            <a:endParaRPr kumimoji="1" lang="ja-JP" altLang="en-US" dirty="0"/>
          </a:p>
        </p:txBody>
      </p:sp>
      <p:sp>
        <p:nvSpPr>
          <p:cNvPr id="23" name="雲 22"/>
          <p:cNvSpPr/>
          <p:nvPr/>
        </p:nvSpPr>
        <p:spPr>
          <a:xfrm>
            <a:off x="5148064" y="4149080"/>
            <a:ext cx="3024336" cy="2016224"/>
          </a:xfrm>
          <a:prstGeom prst="clou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084168" y="3573016"/>
            <a:ext cx="1152128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RA(β</a:t>
            </a:r>
            <a:r>
              <a:rPr lang="en-US" altLang="ja-JP" dirty="0"/>
              <a:t>)</a:t>
            </a:r>
            <a:endParaRPr lang="en-US" altLang="ja-JP" dirty="0" smtClean="0"/>
          </a:p>
        </p:txBody>
      </p:sp>
      <p:sp>
        <p:nvSpPr>
          <p:cNvPr id="11" name="円/楕円 10"/>
          <p:cNvSpPr/>
          <p:nvPr/>
        </p:nvSpPr>
        <p:spPr>
          <a:xfrm>
            <a:off x="5563402" y="5085184"/>
            <a:ext cx="2210544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End entities,</a:t>
            </a:r>
          </a:p>
          <a:p>
            <a:pPr algn="ctr"/>
            <a:r>
              <a:rPr kumimoji="1" lang="en-US" altLang="ja-JP" dirty="0" smtClean="0"/>
              <a:t>Relying parties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899592" y="1340768"/>
            <a:ext cx="3334072" cy="4824536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dirty="0" smtClean="0"/>
              <a:t>Certificate Policy A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1187624" y="1981068"/>
            <a:ext cx="2736304" cy="173596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雲 17"/>
          <p:cNvSpPr/>
          <p:nvPr/>
        </p:nvSpPr>
        <p:spPr>
          <a:xfrm>
            <a:off x="1043608" y="4149080"/>
            <a:ext cx="3024336" cy="2016224"/>
          </a:xfrm>
          <a:prstGeom prst="clou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929408" y="2276872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IA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929408" y="3573016"/>
            <a:ext cx="115212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RA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1403648" y="5085184"/>
            <a:ext cx="2210544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End entities, Relying parties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>
            <a:stCxn id="6" idx="2"/>
            <a:endCxn id="7" idx="0"/>
          </p:cNvCxnSpPr>
          <p:nvPr/>
        </p:nvCxnSpPr>
        <p:spPr>
          <a:xfrm>
            <a:off x="2505472" y="2996952"/>
            <a:ext cx="0" cy="576064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7" idx="2"/>
            <a:endCxn id="8" idx="0"/>
          </p:cNvCxnSpPr>
          <p:nvPr/>
        </p:nvCxnSpPr>
        <p:spPr>
          <a:xfrm>
            <a:off x="2505472" y="4293096"/>
            <a:ext cx="3448" cy="792088"/>
          </a:xfrm>
          <a:prstGeom prst="straightConnector1">
            <a:avLst/>
          </a:prstGeom>
          <a:ln w="38100" cmpd="sng">
            <a:solidFill>
              <a:srgbClr val="4F81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0" idx="2"/>
            <a:endCxn id="11" idx="0"/>
          </p:cNvCxnSpPr>
          <p:nvPr/>
        </p:nvCxnSpPr>
        <p:spPr>
          <a:xfrm>
            <a:off x="6660232" y="4293096"/>
            <a:ext cx="8442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2915816" y="2132856"/>
            <a:ext cx="842392" cy="48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HSM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connect RA with outside IA</a:t>
            </a:r>
            <a:endParaRPr kumimoji="1" lang="ja-JP" altLang="en-US" dirty="0"/>
          </a:p>
        </p:txBody>
      </p:sp>
      <p:sp>
        <p:nvSpPr>
          <p:cNvPr id="25" name="曲折矢印 24"/>
          <p:cNvSpPr/>
          <p:nvPr/>
        </p:nvSpPr>
        <p:spPr>
          <a:xfrm flipH="1">
            <a:off x="3923928" y="2728084"/>
            <a:ext cx="2808312" cy="772924"/>
          </a:xfrm>
          <a:prstGeom prst="ben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92080" y="2204864"/>
            <a:ext cx="2269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smtClean="0"/>
              <a:t>How connect?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462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7811</TotalTime>
  <Words>973</Words>
  <Application>Microsoft Macintosh PowerPoint</Application>
  <PresentationFormat>画面に合わせる (4:3)</PresentationFormat>
  <Paragraphs>186</Paragraphs>
  <Slides>17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Calibri</vt:lpstr>
      <vt:lpstr>ＭＳ Ｐゴシック</vt:lpstr>
      <vt:lpstr>Arial</vt:lpstr>
      <vt:lpstr>ホワイト</vt:lpstr>
      <vt:lpstr>A Study of Certification Authority Integration Model in a PKI Trust Federation on Distributed Infrastructures for Academic Research</vt:lpstr>
      <vt:lpstr>Outline</vt:lpstr>
      <vt:lpstr>Introduction</vt:lpstr>
      <vt:lpstr>Introduction (cont’d)</vt:lpstr>
      <vt:lpstr>Premise of the Argument</vt:lpstr>
      <vt:lpstr>Typical CA Architecture</vt:lpstr>
      <vt:lpstr>Typical CA Architecture (cont’d)</vt:lpstr>
      <vt:lpstr>Basic Idea</vt:lpstr>
      <vt:lpstr>How to connect RA with outside IA</vt:lpstr>
      <vt:lpstr>Proposed IA-RA Connections</vt:lpstr>
      <vt:lpstr>Direct Connecting: VPN</vt:lpstr>
      <vt:lpstr>Relaying RA</vt:lpstr>
      <vt:lpstr>Relaying RA (cont’d)</vt:lpstr>
      <vt:lpstr>Discussion on IA-RA connection</vt:lpstr>
      <vt:lpstr>Discussion on AP</vt:lpstr>
      <vt:lpstr>Related Works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平成２４年度研究計画</dc:title>
  <dc:creator>SAKANE Eisaku</dc:creator>
  <cp:lastModifiedBy>Microsoft Office ユーザー</cp:lastModifiedBy>
  <cp:revision>259</cp:revision>
  <dcterms:created xsi:type="dcterms:W3CDTF">2014-10-16T03:58:39Z</dcterms:created>
  <dcterms:modified xsi:type="dcterms:W3CDTF">2016-03-15T03:00:55Z</dcterms:modified>
</cp:coreProperties>
</file>