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embeddings/oleObject1.bin" ContentType="application/vnd.openxmlformats-officedocument.oleObject"/>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525" r:id="rId2"/>
  </p:sldMasterIdLst>
  <p:notesMasterIdLst>
    <p:notesMasterId r:id="rId30"/>
  </p:notesMasterIdLst>
  <p:handoutMasterIdLst>
    <p:handoutMasterId r:id="rId31"/>
  </p:handoutMasterIdLst>
  <p:sldIdLst>
    <p:sldId id="256" r:id="rId3"/>
    <p:sldId id="518" r:id="rId4"/>
    <p:sldId id="539" r:id="rId5"/>
    <p:sldId id="541" r:id="rId6"/>
    <p:sldId id="540" r:id="rId7"/>
    <p:sldId id="542" r:id="rId8"/>
    <p:sldId id="543" r:id="rId9"/>
    <p:sldId id="544" r:id="rId10"/>
    <p:sldId id="545" r:id="rId11"/>
    <p:sldId id="546" r:id="rId12"/>
    <p:sldId id="538" r:id="rId13"/>
    <p:sldId id="529" r:id="rId14"/>
    <p:sldId id="534" r:id="rId15"/>
    <p:sldId id="520" r:id="rId16"/>
    <p:sldId id="522" r:id="rId17"/>
    <p:sldId id="523" r:id="rId18"/>
    <p:sldId id="524" r:id="rId19"/>
    <p:sldId id="525" r:id="rId20"/>
    <p:sldId id="526" r:id="rId21"/>
    <p:sldId id="527" r:id="rId22"/>
    <p:sldId id="535" r:id="rId23"/>
    <p:sldId id="533" r:id="rId24"/>
    <p:sldId id="536" r:id="rId25"/>
    <p:sldId id="537" r:id="rId26"/>
    <p:sldId id="521" r:id="rId27"/>
    <p:sldId id="530" r:id="rId28"/>
    <p:sldId id="532" r:id="rId29"/>
  </p:sldIdLst>
  <p:sldSz cx="9144000" cy="6858000" type="screen4x3"/>
  <p:notesSz cx="7099300" cy="10234613"/>
  <p:custDataLst>
    <p:tags r:id="rId33"/>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a:srgbClr val="CCFF66"/>
    <a:srgbClr val="292929"/>
    <a:srgbClr val="C6C7BE"/>
    <a:srgbClr val="D7D8D1"/>
    <a:srgbClr val="C0E7BB"/>
    <a:srgbClr val="CBFFB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2" autoAdjust="0"/>
  </p:normalViewPr>
  <p:slideViewPr>
    <p:cSldViewPr>
      <p:cViewPr>
        <p:scale>
          <a:sx n="112" d="100"/>
          <a:sy n="112" d="100"/>
        </p:scale>
        <p:origin x="-59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6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t" anchorCtr="0" compatLnSpc="1">
            <a:prstTxWarp prst="textNoShape">
              <a:avLst/>
            </a:prstTxWarp>
          </a:bodyPr>
          <a:lstStyle>
            <a:lvl1pPr defTabSz="966788" eaLnBrk="1" hangingPunct="1">
              <a:defRPr sz="1200">
                <a:latin typeface="Arial" charset="0"/>
                <a:ea typeface="+mn-ea"/>
                <a:cs typeface="+mn-cs"/>
              </a:defRPr>
            </a:lvl1pPr>
          </a:lstStyle>
          <a:p>
            <a:pPr>
              <a:defRPr/>
            </a:pPr>
            <a:endParaRPr lang="en-US"/>
          </a:p>
        </p:txBody>
      </p:sp>
      <p:sp>
        <p:nvSpPr>
          <p:cNvPr id="26112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t" anchorCtr="0" compatLnSpc="1">
            <a:prstTxWarp prst="textNoShape">
              <a:avLst/>
            </a:prstTxWarp>
          </a:bodyPr>
          <a:lstStyle>
            <a:lvl1pPr algn="r" defTabSz="966788" eaLnBrk="1" hangingPunct="1">
              <a:defRPr sz="1200">
                <a:latin typeface="Arial" charset="0"/>
                <a:ea typeface="+mn-ea"/>
                <a:cs typeface="+mn-cs"/>
              </a:defRPr>
            </a:lvl1pPr>
          </a:lstStyle>
          <a:p>
            <a:pPr>
              <a:defRPr/>
            </a:pPr>
            <a:endParaRPr lang="en-US"/>
          </a:p>
        </p:txBody>
      </p:sp>
      <p:sp>
        <p:nvSpPr>
          <p:cNvPr id="26112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b" anchorCtr="0" compatLnSpc="1">
            <a:prstTxWarp prst="textNoShape">
              <a:avLst/>
            </a:prstTxWarp>
          </a:bodyPr>
          <a:lstStyle>
            <a:lvl1pPr defTabSz="966788" eaLnBrk="1" hangingPunct="1">
              <a:defRPr sz="1200">
                <a:latin typeface="Arial" charset="0"/>
                <a:ea typeface="+mn-ea"/>
                <a:cs typeface="+mn-cs"/>
              </a:defRPr>
            </a:lvl1pPr>
          </a:lstStyle>
          <a:p>
            <a:pPr>
              <a:defRPr/>
            </a:pPr>
            <a:endParaRPr lang="en-US"/>
          </a:p>
        </p:txBody>
      </p:sp>
      <p:sp>
        <p:nvSpPr>
          <p:cNvPr id="26112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b" anchorCtr="0" compatLnSpc="1">
            <a:prstTxWarp prst="textNoShape">
              <a:avLst/>
            </a:prstTxWarp>
          </a:bodyPr>
          <a:lstStyle>
            <a:lvl1pPr algn="r" defTabSz="966788" eaLnBrk="1" hangingPunct="1">
              <a:defRPr sz="1200">
                <a:latin typeface="Arial" charset="0"/>
                <a:cs typeface="+mn-cs"/>
              </a:defRPr>
            </a:lvl1pPr>
          </a:lstStyle>
          <a:p>
            <a:pPr>
              <a:defRPr/>
            </a:pPr>
            <a:fld id="{466C20C4-06CE-E346-9550-7843B661B323}" type="slidenum">
              <a:rPr lang="en-US"/>
              <a:pPr>
                <a:defRPr/>
              </a:pPr>
              <a:t>‹#›</a:t>
            </a:fld>
            <a:endParaRPr lang="en-US"/>
          </a:p>
        </p:txBody>
      </p:sp>
    </p:spTree>
    <p:extLst>
      <p:ext uri="{BB962C8B-B14F-4D97-AF65-F5344CB8AC3E}">
        <p14:creationId xmlns:p14="http://schemas.microsoft.com/office/powerpoint/2010/main" val="3868201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t" anchorCtr="0" compatLnSpc="1">
            <a:prstTxWarp prst="textNoShape">
              <a:avLst/>
            </a:prstTxWarp>
          </a:bodyPr>
          <a:lstStyle>
            <a:lvl1pPr defTabSz="966788" eaLnBrk="1" hangingPunct="1">
              <a:defRPr sz="1200">
                <a:latin typeface="Arial" charset="0"/>
                <a:ea typeface="+mn-ea"/>
                <a:cs typeface="+mn-cs"/>
              </a:defRPr>
            </a:lvl1pPr>
          </a:lstStyle>
          <a:p>
            <a:pPr>
              <a:defRPr/>
            </a:pPr>
            <a:endParaRPr lang="en-US"/>
          </a:p>
        </p:txBody>
      </p:sp>
      <p:sp>
        <p:nvSpPr>
          <p:cNvPr id="5325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t" anchorCtr="0" compatLnSpc="1">
            <a:prstTxWarp prst="textNoShape">
              <a:avLst/>
            </a:prstTxWarp>
          </a:bodyPr>
          <a:lstStyle>
            <a:lvl1pPr algn="r" defTabSz="966788" eaLnBrk="1" hangingPunct="1">
              <a:defRPr sz="1200">
                <a:latin typeface="Arial" charset="0"/>
                <a:ea typeface="+mn-ea"/>
                <a:cs typeface="+mn-cs"/>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3253" name="Rectangle 5"/>
          <p:cNvSpPr>
            <a:spLocks noGrp="1" noChangeArrowheads="1"/>
          </p:cNvSpPr>
          <p:nvPr>
            <p:ph type="body" sz="quarter" idx="3"/>
          </p:nvPr>
        </p:nvSpPr>
        <p:spPr bwMode="auto">
          <a:xfrm>
            <a:off x="709613" y="4862513"/>
            <a:ext cx="568007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b" anchorCtr="0" compatLnSpc="1">
            <a:prstTxWarp prst="textNoShape">
              <a:avLst/>
            </a:prstTxWarp>
          </a:bodyPr>
          <a:lstStyle>
            <a:lvl1pPr defTabSz="966788" eaLnBrk="1" hangingPunct="1">
              <a:defRPr sz="1200">
                <a:latin typeface="Arial" charset="0"/>
                <a:ea typeface="+mn-ea"/>
                <a:cs typeface="+mn-cs"/>
              </a:defRPr>
            </a:lvl1pPr>
          </a:lstStyle>
          <a:p>
            <a:pPr>
              <a:defRPr/>
            </a:pPr>
            <a:endParaRPr lang="en-US"/>
          </a:p>
        </p:txBody>
      </p:sp>
      <p:sp>
        <p:nvSpPr>
          <p:cNvPr id="5325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9" tIns="48330" rIns="96659" bIns="48330" numCol="1" anchor="b" anchorCtr="0" compatLnSpc="1">
            <a:prstTxWarp prst="textNoShape">
              <a:avLst/>
            </a:prstTxWarp>
          </a:bodyPr>
          <a:lstStyle>
            <a:lvl1pPr algn="r" defTabSz="966788" eaLnBrk="1" hangingPunct="1">
              <a:defRPr sz="1200">
                <a:latin typeface="Arial" charset="0"/>
                <a:cs typeface="+mn-cs"/>
              </a:defRPr>
            </a:lvl1pPr>
          </a:lstStyle>
          <a:p>
            <a:pPr>
              <a:defRPr/>
            </a:pPr>
            <a:fld id="{2CC013EC-E81C-CF4E-99A3-8087625B2C16}" type="slidenum">
              <a:rPr lang="en-US"/>
              <a:pPr>
                <a:defRPr/>
              </a:pPr>
              <a:t>‹#›</a:t>
            </a:fld>
            <a:endParaRPr lang="en-US"/>
          </a:p>
        </p:txBody>
      </p:sp>
    </p:spTree>
    <p:extLst>
      <p:ext uri="{BB962C8B-B14F-4D97-AF65-F5344CB8AC3E}">
        <p14:creationId xmlns:p14="http://schemas.microsoft.com/office/powerpoint/2010/main" val="11751706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a:solidFill>
                  <a:schemeClr val="tx1"/>
                </a:solidFill>
                <a:latin typeface="Calibri" charset="0"/>
                <a:ea typeface="ＭＳ Ｐゴシック" charset="0"/>
              </a:defRPr>
            </a:lvl1pPr>
            <a:lvl2pPr marL="742950" indent="-285750" defTabSz="966788">
              <a:defRPr>
                <a:solidFill>
                  <a:schemeClr val="tx1"/>
                </a:solidFill>
                <a:latin typeface="Calibri" charset="0"/>
                <a:ea typeface="ＭＳ Ｐゴシック" charset="0"/>
              </a:defRPr>
            </a:lvl2pPr>
            <a:lvl3pPr marL="1143000" indent="-228600" defTabSz="966788">
              <a:defRPr>
                <a:solidFill>
                  <a:schemeClr val="tx1"/>
                </a:solidFill>
                <a:latin typeface="Calibri" charset="0"/>
                <a:ea typeface="ＭＳ Ｐゴシック" charset="0"/>
              </a:defRPr>
            </a:lvl3pPr>
            <a:lvl4pPr marL="1600200" indent="-228600" defTabSz="966788">
              <a:defRPr>
                <a:solidFill>
                  <a:schemeClr val="tx1"/>
                </a:solidFill>
                <a:latin typeface="Calibri" charset="0"/>
                <a:ea typeface="ＭＳ Ｐゴシック" charset="0"/>
              </a:defRPr>
            </a:lvl4pPr>
            <a:lvl5pPr marL="2057400" indent="-228600" defTabSz="966788">
              <a:defRPr>
                <a:solidFill>
                  <a:schemeClr val="tx1"/>
                </a:solidFill>
                <a:latin typeface="Calibri" charset="0"/>
                <a:ea typeface="ＭＳ Ｐゴシック" charset="0"/>
              </a:defRPr>
            </a:lvl5pPr>
            <a:lvl6pPr marL="2514600" indent="-228600" defTabSz="966788" eaLnBrk="0" fontAlgn="base" hangingPunct="0">
              <a:spcBef>
                <a:spcPct val="0"/>
              </a:spcBef>
              <a:spcAft>
                <a:spcPct val="0"/>
              </a:spcAft>
              <a:defRPr>
                <a:solidFill>
                  <a:schemeClr val="tx1"/>
                </a:solidFill>
                <a:latin typeface="Calibri" charset="0"/>
                <a:ea typeface="ＭＳ Ｐゴシック" charset="0"/>
              </a:defRPr>
            </a:lvl6pPr>
            <a:lvl7pPr marL="2971800" indent="-228600" defTabSz="966788" eaLnBrk="0" fontAlgn="base" hangingPunct="0">
              <a:spcBef>
                <a:spcPct val="0"/>
              </a:spcBef>
              <a:spcAft>
                <a:spcPct val="0"/>
              </a:spcAft>
              <a:defRPr>
                <a:solidFill>
                  <a:schemeClr val="tx1"/>
                </a:solidFill>
                <a:latin typeface="Calibri" charset="0"/>
                <a:ea typeface="ＭＳ Ｐゴシック" charset="0"/>
              </a:defRPr>
            </a:lvl7pPr>
            <a:lvl8pPr marL="3429000" indent="-228600" defTabSz="966788" eaLnBrk="0" fontAlgn="base" hangingPunct="0">
              <a:spcBef>
                <a:spcPct val="0"/>
              </a:spcBef>
              <a:spcAft>
                <a:spcPct val="0"/>
              </a:spcAft>
              <a:defRPr>
                <a:solidFill>
                  <a:schemeClr val="tx1"/>
                </a:solidFill>
                <a:latin typeface="Calibri" charset="0"/>
                <a:ea typeface="ＭＳ Ｐゴシック" charset="0"/>
              </a:defRPr>
            </a:lvl8pPr>
            <a:lvl9pPr marL="3886200" indent="-228600" defTabSz="966788" eaLnBrk="0" fontAlgn="base" hangingPunct="0">
              <a:spcBef>
                <a:spcPct val="0"/>
              </a:spcBef>
              <a:spcAft>
                <a:spcPct val="0"/>
              </a:spcAft>
              <a:defRPr>
                <a:solidFill>
                  <a:schemeClr val="tx1"/>
                </a:solidFill>
                <a:latin typeface="Calibri" charset="0"/>
                <a:ea typeface="ＭＳ Ｐゴシック" charset="0"/>
              </a:defRPr>
            </a:lvl9pPr>
          </a:lstStyle>
          <a:p>
            <a:pPr>
              <a:defRPr/>
            </a:pPr>
            <a:fld id="{C2AA8447-3D64-3C4E-8913-C198DA855BF7}" type="slidenum">
              <a:rPr lang="en-US" smtClean="0">
                <a:latin typeface="Arial" charset="0"/>
              </a:rPr>
              <a:pPr>
                <a:defRPr/>
              </a:pPr>
              <a:t>1</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26</a:t>
            </a:fld>
            <a:endParaRPr lang="en-US"/>
          </a:p>
        </p:txBody>
      </p:sp>
    </p:spTree>
    <p:extLst>
      <p:ext uri="{BB962C8B-B14F-4D97-AF65-F5344CB8AC3E}">
        <p14:creationId xmlns:p14="http://schemas.microsoft.com/office/powerpoint/2010/main" val="16811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27</a:t>
            </a:fld>
            <a:endParaRPr lang="en-US"/>
          </a:p>
        </p:txBody>
      </p:sp>
    </p:spTree>
    <p:extLst>
      <p:ext uri="{BB962C8B-B14F-4D97-AF65-F5344CB8AC3E}">
        <p14:creationId xmlns:p14="http://schemas.microsoft.com/office/powerpoint/2010/main" val="16811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CC013EC-E81C-CF4E-99A3-8087625B2C16}" type="slidenum">
              <a:rPr lang="en-US" smtClean="0"/>
              <a:pPr>
                <a:defRPr/>
              </a:pPr>
              <a:t>4</a:t>
            </a:fld>
            <a:endParaRPr lang="en-US"/>
          </a:p>
        </p:txBody>
      </p:sp>
    </p:spTree>
    <p:extLst>
      <p:ext uri="{BB962C8B-B14F-4D97-AF65-F5344CB8AC3E}">
        <p14:creationId xmlns:p14="http://schemas.microsoft.com/office/powerpoint/2010/main" val="331767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you get here for</a:t>
            </a:r>
            <a:r>
              <a:rPr lang="en-GB" baseline="0" dirty="0" smtClean="0"/>
              <a:t> “Free” is the interface to queuing systems (out of the box). What needed to be added was support for arbitrary resources that may not have queue interface, nor do they have the HMR software installed. This was done through the “</a:t>
            </a:r>
            <a:r>
              <a:rPr lang="en-GB" baseline="0" dirty="0" err="1" smtClean="0"/>
              <a:t>input.tgz</a:t>
            </a:r>
            <a:r>
              <a:rPr lang="en-GB" baseline="0" dirty="0" smtClean="0"/>
              <a:t>” method that bundles input, </a:t>
            </a:r>
            <a:r>
              <a:rPr lang="en-GB" baseline="0" dirty="0" err="1" smtClean="0"/>
              <a:t>config</a:t>
            </a:r>
            <a:r>
              <a:rPr lang="en-GB" baseline="0" dirty="0" smtClean="0"/>
              <a:t> files together with the </a:t>
            </a:r>
            <a:r>
              <a:rPr lang="en-GB" baseline="0" dirty="0" smtClean="0"/>
              <a:t>workflow</a:t>
            </a:r>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15</a:t>
            </a:fld>
            <a:endParaRPr lang="en-US"/>
          </a:p>
        </p:txBody>
      </p:sp>
    </p:spTree>
    <p:extLst>
      <p:ext uri="{BB962C8B-B14F-4D97-AF65-F5344CB8AC3E}">
        <p14:creationId xmlns:p14="http://schemas.microsoft.com/office/powerpoint/2010/main" val="283877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Stuff</a:t>
            </a:r>
            <a:r>
              <a:rPr lang="en-GB" baseline="0" dirty="0" smtClean="0"/>
              <a:t> that is mature, used on the scale that requires “big iron”. Optimised, scalable etc. (*Do we have examples of HMR packages that would be pre-installed on the supercomputers?*</a:t>
            </a:r>
            <a:r>
              <a:rPr lang="en-GB" baseline="0" dirty="0" smtClean="0"/>
              <a:t>)</a:t>
            </a:r>
          </a:p>
          <a:p>
            <a:endParaRPr lang="en-GB" baseline="0" dirty="0" smtClean="0"/>
          </a:p>
          <a:p>
            <a:r>
              <a:rPr lang="en-GB" baseline="0" dirty="0" smtClean="0"/>
              <a:t>Another use case was </a:t>
            </a:r>
            <a:r>
              <a:rPr lang="en-GB" baseline="0" dirty="0" err="1" smtClean="0"/>
              <a:t>SaaS</a:t>
            </a:r>
            <a:r>
              <a:rPr lang="en-GB" baseline="0" dirty="0" smtClean="0"/>
              <a:t> services that were tied to a specific execution environment due to licensing issues</a:t>
            </a:r>
          </a:p>
          <a:p>
            <a:endParaRPr lang="en-GB" baseline="0" dirty="0" smtClean="0"/>
          </a:p>
          <a:p>
            <a:r>
              <a:rPr lang="en-GB" baseline="0" dirty="0" smtClean="0"/>
              <a:t>N.B. </a:t>
            </a:r>
            <a:r>
              <a:rPr lang="en-GB" baseline="0" dirty="0" err="1" smtClean="0"/>
              <a:t>Jülich</a:t>
            </a:r>
            <a:r>
              <a:rPr lang="en-GB" baseline="0" dirty="0" smtClean="0"/>
              <a:t> ran </a:t>
            </a:r>
            <a:r>
              <a:rPr lang="en-GB" baseline="0" dirty="0" err="1" smtClean="0"/>
              <a:t>MesoNH</a:t>
            </a:r>
            <a:r>
              <a:rPr lang="en-GB" baseline="0" dirty="0" smtClean="0"/>
              <a:t> and </a:t>
            </a:r>
            <a:r>
              <a:rPr lang="en-GB" baseline="0" dirty="0" err="1" smtClean="0"/>
              <a:t>SuperMUC</a:t>
            </a:r>
            <a:r>
              <a:rPr lang="en-GB" baseline="0" dirty="0" smtClean="0"/>
              <a:t> WRF (pre-installed) – in case someone asks</a:t>
            </a:r>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16</a:t>
            </a:fld>
            <a:endParaRPr lang="en-US"/>
          </a:p>
        </p:txBody>
      </p:sp>
    </p:spTree>
    <p:extLst>
      <p:ext uri="{BB962C8B-B14F-4D97-AF65-F5344CB8AC3E}">
        <p14:creationId xmlns:p14="http://schemas.microsoft.com/office/powerpoint/2010/main" val="283877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stuff</a:t>
            </a:r>
            <a:r>
              <a:rPr lang="en-GB" baseline="0" dirty="0" smtClean="0"/>
              <a:t> that is important enough that you don’t get root access, but with low enough opportunity cost that running slightly less optimised software is possible. </a:t>
            </a:r>
            <a:br>
              <a:rPr lang="en-GB" baseline="0" dirty="0" smtClean="0"/>
            </a:br>
            <a:r>
              <a:rPr lang="en-GB" baseline="0" dirty="0" smtClean="0"/>
              <a:t/>
            </a:r>
            <a:br>
              <a:rPr lang="en-GB" baseline="0" dirty="0" smtClean="0"/>
            </a:br>
            <a:r>
              <a:rPr lang="en-GB" baseline="0" dirty="0" smtClean="0"/>
              <a:t>Essentially you can do more or less anything in the user space, which is nice. In the case of HMR software, the usual practice of sending source code and running the compilation as the first step was deemed unfeasible. The compilation would have taken long (relative to typical job length) and would be error prone (modified libraries)</a:t>
            </a:r>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17</a:t>
            </a:fld>
            <a:endParaRPr lang="en-US"/>
          </a:p>
        </p:txBody>
      </p:sp>
    </p:spTree>
    <p:extLst>
      <p:ext uri="{BB962C8B-B14F-4D97-AF65-F5344CB8AC3E}">
        <p14:creationId xmlns:p14="http://schemas.microsoft.com/office/powerpoint/2010/main" val="283877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Fairly standard</a:t>
            </a:r>
            <a:r>
              <a:rPr lang="en-GB" baseline="0" dirty="0" smtClean="0"/>
              <a:t> stuff – </a:t>
            </a:r>
            <a:r>
              <a:rPr lang="en-GB" baseline="0" dirty="0" err="1" smtClean="0"/>
              <a:t>MyProxy</a:t>
            </a:r>
            <a:r>
              <a:rPr lang="en-GB" baseline="0" dirty="0" smtClean="0"/>
              <a:t> service to delegate </a:t>
            </a:r>
            <a:r>
              <a:rPr lang="en-GB" baseline="0" dirty="0" smtClean="0"/>
              <a:t>credentials for Gird resources, </a:t>
            </a:r>
            <a:r>
              <a:rPr lang="en-GB" baseline="0" dirty="0" smtClean="0"/>
              <a:t>information service that lists available resources (*is this maintained manually or is there mechanisms that resources can sign in?*)</a:t>
            </a:r>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18</a:t>
            </a:fld>
            <a:endParaRPr lang="en-US"/>
          </a:p>
        </p:txBody>
      </p:sp>
    </p:spTree>
    <p:extLst>
      <p:ext uri="{BB962C8B-B14F-4D97-AF65-F5344CB8AC3E}">
        <p14:creationId xmlns:p14="http://schemas.microsoft.com/office/powerpoint/2010/main" val="283877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repository holding application binaries, user-space libraries and static data </a:t>
            </a:r>
            <a:r>
              <a:rPr lang="en-GB" baseline="0" dirty="0" smtClean="0"/>
              <a:t>(e.g. HMR models like WRF and the libraries/tools they depend on - in this case mostly mathematical libraries and </a:t>
            </a:r>
            <a:r>
              <a:rPr lang="en-GB" baseline="0" dirty="0" err="1" smtClean="0"/>
              <a:t>phython</a:t>
            </a:r>
            <a:r>
              <a:rPr lang="en-GB" baseline="0" dirty="0" smtClean="0"/>
              <a:t>-related stuff) </a:t>
            </a:r>
            <a:r>
              <a:rPr lang="en-GB" baseline="0" dirty="0" smtClean="0"/>
              <a:t>that is versioned and copied – on demand – to the nodes executing the HMR software.</a:t>
            </a:r>
          </a:p>
          <a:p>
            <a:endParaRPr lang="en-GB" baseline="0" dirty="0" smtClean="0"/>
          </a:p>
          <a:p>
            <a:r>
              <a:rPr lang="en-GB" baseline="0" dirty="0" smtClean="0"/>
              <a:t>The actual copying of the binaries and static data is based simply on </a:t>
            </a:r>
            <a:r>
              <a:rPr lang="en-GB" baseline="0" dirty="0" err="1" smtClean="0"/>
              <a:t>rsync</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19</a:t>
            </a:fld>
            <a:endParaRPr lang="en-US"/>
          </a:p>
        </p:txBody>
      </p:sp>
    </p:spTree>
    <p:extLst>
      <p:ext uri="{BB962C8B-B14F-4D97-AF65-F5344CB8AC3E}">
        <p14:creationId xmlns:p14="http://schemas.microsoft.com/office/powerpoint/2010/main" val="283877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requirements include</a:t>
            </a:r>
            <a:r>
              <a:rPr lang="en-GB" baseline="0" dirty="0" smtClean="0"/>
              <a:t> metadata description: license, documentation of the environmental requirements (specific library versions, environmental variables used to access them </a:t>
            </a:r>
            <a:r>
              <a:rPr lang="en-GB" baseline="0" dirty="0" err="1" smtClean="0"/>
              <a:t>etc</a:t>
            </a:r>
            <a:r>
              <a:rPr lang="en-GB" baseline="0" dirty="0" smtClean="0"/>
              <a:t>). </a:t>
            </a:r>
          </a:p>
          <a:p>
            <a:endParaRPr lang="en-GB" baseline="0" dirty="0" smtClean="0"/>
          </a:p>
          <a:p>
            <a:r>
              <a:rPr lang="en-GB" baseline="0" dirty="0" smtClean="0"/>
              <a:t>Testing is basic module testing (*How are the test cases described? What tools are used for the module/unit testing*), basically to see that the installation &amp; execution script works </a:t>
            </a:r>
          </a:p>
          <a:p>
            <a:endParaRPr lang="en-GB" baseline="0" dirty="0" smtClean="0"/>
          </a:p>
          <a:p>
            <a:r>
              <a:rPr lang="en-GB" baseline="0" dirty="0" smtClean="0"/>
              <a:t>The line between the “model developer” and “Operations” is not a strict barrier, but denotes the process ownership. In practice the progress was dependent on two-way consultation</a:t>
            </a:r>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20</a:t>
            </a:fld>
            <a:endParaRPr lang="en-US"/>
          </a:p>
        </p:txBody>
      </p:sp>
    </p:spTree>
    <p:extLst>
      <p:ext uri="{BB962C8B-B14F-4D97-AF65-F5344CB8AC3E}">
        <p14:creationId xmlns:p14="http://schemas.microsoft.com/office/powerpoint/2010/main" val="323973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CC013EC-E81C-CF4E-99A3-8087625B2C16}" type="slidenum">
              <a:rPr lang="en-US" smtClean="0"/>
              <a:pPr>
                <a:defRPr/>
              </a:pPr>
              <a:t>25</a:t>
            </a:fld>
            <a:endParaRPr lang="en-US"/>
          </a:p>
        </p:txBody>
      </p:sp>
    </p:spTree>
    <p:extLst>
      <p:ext uri="{BB962C8B-B14F-4D97-AF65-F5344CB8AC3E}">
        <p14:creationId xmlns:p14="http://schemas.microsoft.com/office/powerpoint/2010/main" val="16811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5" Type="http://schemas.openxmlformats.org/officeDocument/2006/relationships/image" Target="../media/image6.jpeg"/><Relationship Id="rId1" Type="http://schemas.openxmlformats.org/officeDocument/2006/relationships/vmlDrawing" Target="../drawings/vmlDrawing3.vml"/><Relationship Id="rId2"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4"/>
          <p:cNvSpPr>
            <a:spLocks noChangeArrowheads="1"/>
          </p:cNvSpPr>
          <p:nvPr/>
        </p:nvSpPr>
        <p:spPr bwMode="auto">
          <a:xfrm>
            <a:off x="4038600" y="228600"/>
            <a:ext cx="487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90000"/>
              </a:lnSpc>
              <a:defRPr/>
            </a:pPr>
            <a:endParaRPr lang="de-DE" sz="3200" b="1">
              <a:solidFill>
                <a:srgbClr val="006C30"/>
              </a:solidFill>
              <a:cs typeface="+mn-cs"/>
            </a:endParaRPr>
          </a:p>
        </p:txBody>
      </p:sp>
      <p:pic>
        <p:nvPicPr>
          <p:cNvPr id="5" name="Grafik 9" descr="mnmLogoNeu-50grau.pdf.emf"/>
          <p:cNvPicPr>
            <a:picLocks noChangeAspect="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2989263" y="180975"/>
            <a:ext cx="31654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2"/>
          <p:cNvSpPr>
            <a:spLocks noGrp="1" noChangeArrowheads="1"/>
          </p:cNvSpPr>
          <p:nvPr>
            <p:ph type="ctrTitle" sz="quarter"/>
          </p:nvPr>
        </p:nvSpPr>
        <p:spPr>
          <a:xfrm>
            <a:off x="457200" y="2362200"/>
            <a:ext cx="6400800" cy="1295400"/>
          </a:xfrm>
        </p:spPr>
        <p:txBody>
          <a:bodyPr/>
          <a:lstStyle>
            <a:lvl1pPr>
              <a:defRPr sz="3200"/>
            </a:lvl1pPr>
          </a:lstStyle>
          <a:p>
            <a:pPr lvl="0"/>
            <a:endParaRPr lang="en-US" noProof="0" dirty="0" smtClean="0"/>
          </a:p>
        </p:txBody>
      </p:sp>
      <p:sp>
        <p:nvSpPr>
          <p:cNvPr id="16397" name="Rectangle 13"/>
          <p:cNvSpPr>
            <a:spLocks noGrp="1" noChangeArrowheads="1"/>
          </p:cNvSpPr>
          <p:nvPr>
            <p:ph type="subTitle" sz="quarter" idx="1"/>
          </p:nvPr>
        </p:nvSpPr>
        <p:spPr>
          <a:xfrm>
            <a:off x="457200" y="3886200"/>
            <a:ext cx="6400800" cy="2286000"/>
          </a:xfrm>
        </p:spPr>
        <p:txBody>
          <a:bodyPr/>
          <a:lstStyle>
            <a:lvl1pPr marL="0" indent="0">
              <a:buFont typeface="Wingdings" pitchFamily="2" charset="2"/>
              <a:buNone/>
              <a:defRPr sz="2000">
                <a:solidFill>
                  <a:srgbClr val="006C30"/>
                </a:solidFill>
              </a:defRPr>
            </a:lvl1pPr>
          </a:lstStyle>
          <a:p>
            <a:pPr lvl="0"/>
            <a:endParaRPr lang="en-US" noProof="0" dirty="0" smtClean="0"/>
          </a:p>
        </p:txBody>
      </p:sp>
    </p:spTree>
    <p:extLst>
      <p:ext uri="{BB962C8B-B14F-4D97-AF65-F5344CB8AC3E}">
        <p14:creationId xmlns:p14="http://schemas.microsoft.com/office/powerpoint/2010/main" val="176090024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828800" y="76200"/>
            <a:ext cx="5410200" cy="6413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76200" y="838200"/>
            <a:ext cx="4419600" cy="5638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838200"/>
            <a:ext cx="4419600" cy="274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733800"/>
            <a:ext cx="4419600" cy="274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7"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8" name="Foliennummernplatzhalter 3"/>
          <p:cNvSpPr>
            <a:spLocks noGrp="1"/>
          </p:cNvSpPr>
          <p:nvPr>
            <p:ph type="sldNum" sz="quarter" idx="12"/>
          </p:nvPr>
        </p:nvSpPr>
        <p:spPr/>
        <p:txBody>
          <a:bodyPr/>
          <a:lstStyle>
            <a:lvl1pPr>
              <a:defRPr/>
            </a:lvl1pPr>
          </a:lstStyle>
          <a:p>
            <a:pPr>
              <a:defRPr/>
            </a:pPr>
            <a:fld id="{FEDB975B-796B-194D-894C-C422F10C65B4}" type="slidenum">
              <a:rPr lang="de-DE"/>
              <a:pPr>
                <a:defRPr/>
              </a:pPr>
              <a:t>‹#›</a:t>
            </a:fld>
            <a:endParaRPr lang="de-DE"/>
          </a:p>
        </p:txBody>
      </p:sp>
    </p:spTree>
    <p:extLst>
      <p:ext uri="{BB962C8B-B14F-4D97-AF65-F5344CB8AC3E}">
        <p14:creationId xmlns:p14="http://schemas.microsoft.com/office/powerpoint/2010/main" val="72791412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28800" y="76200"/>
            <a:ext cx="5410200" cy="6413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76200" y="838200"/>
            <a:ext cx="4419600" cy="5638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838200"/>
            <a:ext cx="4419600" cy="5638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6"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7" name="Foliennummernplatzhalter 3"/>
          <p:cNvSpPr>
            <a:spLocks noGrp="1"/>
          </p:cNvSpPr>
          <p:nvPr>
            <p:ph type="sldNum" sz="quarter" idx="12"/>
          </p:nvPr>
        </p:nvSpPr>
        <p:spPr/>
        <p:txBody>
          <a:bodyPr/>
          <a:lstStyle>
            <a:lvl1pPr>
              <a:defRPr/>
            </a:lvl1pPr>
          </a:lstStyle>
          <a:p>
            <a:pPr>
              <a:defRPr/>
            </a:pPr>
            <a:fld id="{91C5EF9D-D43F-F441-9598-06784A6120DA}" type="slidenum">
              <a:rPr lang="de-DE"/>
              <a:pPr>
                <a:defRPr/>
              </a:pPr>
              <a:t>‹#›</a:t>
            </a:fld>
            <a:endParaRPr lang="de-DE"/>
          </a:p>
        </p:txBody>
      </p:sp>
    </p:spTree>
    <p:extLst>
      <p:ext uri="{BB962C8B-B14F-4D97-AF65-F5344CB8AC3E}">
        <p14:creationId xmlns:p14="http://schemas.microsoft.com/office/powerpoint/2010/main" val="399626384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graphicFrame>
        <p:nvGraphicFramePr>
          <p:cNvPr id="3" name="Object 6"/>
          <p:cNvGraphicFramePr>
            <a:graphicFrameLocks/>
          </p:cNvGraphicFramePr>
          <p:nvPr userDrawn="1"/>
        </p:nvGraphicFramePr>
        <p:xfrm>
          <a:off x="8078788" y="228600"/>
          <a:ext cx="896937" cy="1058863"/>
        </p:xfrm>
        <a:graphic>
          <a:graphicData uri="http://schemas.openxmlformats.org/presentationml/2006/ole">
            <mc:AlternateContent xmlns:mc="http://schemas.openxmlformats.org/markup-compatibility/2006">
              <mc:Choice xmlns:v="urn:schemas-microsoft-com:vml" Requires="v">
                <p:oleObj spid="_x0000_s113979" name="Visio" r:id="rId3" imgW="1688592" imgH="1840992" progId="">
                  <p:embed/>
                </p:oleObj>
              </mc:Choice>
              <mc:Fallback>
                <p:oleObj name="Visio" r:id="rId3" imgW="1688592" imgH="1840992"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788" y="228600"/>
                        <a:ext cx="8969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4" name="Picture 7" descr="BAdW_4c_300_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413" y="333375"/>
            <a:ext cx="8620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sz="quarter"/>
          </p:nvPr>
        </p:nvSpPr>
        <p:spPr>
          <a:xfrm>
            <a:off x="703385" y="2286000"/>
            <a:ext cx="7737231" cy="1143000"/>
          </a:xfrm>
        </p:spPr>
        <p:txBody>
          <a:bodyPr/>
          <a:lstStyle>
            <a:lvl1pPr>
              <a:defRPr/>
            </a:lvl1pPr>
          </a:lstStyle>
          <a:p>
            <a:r>
              <a:rPr lang="de-DE"/>
              <a:t>Klicken Sie, um das Titelformat zu bearbeiten</a:t>
            </a:r>
          </a:p>
        </p:txBody>
      </p:sp>
      <p:sp>
        <p:nvSpPr>
          <p:cNvPr id="5" name="Rectangle 3"/>
          <p:cNvSpPr>
            <a:spLocks noGrp="1" noChangeArrowheads="1"/>
          </p:cNvSpPr>
          <p:nvPr>
            <p:ph type="dt" sz="quarter" idx="10"/>
          </p:nvPr>
        </p:nvSpPr>
        <p:spPr>
          <a:xfrm>
            <a:off x="703263" y="6248400"/>
            <a:ext cx="1898650" cy="457200"/>
          </a:xfrm>
        </p:spPr>
        <p:txBody>
          <a:bodyPr/>
          <a:lstStyle>
            <a:lvl1pPr>
              <a:defRPr smtClean="0">
                <a:latin typeface="Times New Roman" charset="0"/>
              </a:defRPr>
            </a:lvl1pPr>
          </a:lstStyle>
          <a:p>
            <a:pPr>
              <a:defRPr/>
            </a:pPr>
            <a:r>
              <a:rPr lang="fi-FI" smtClean="0"/>
              <a:t>M. Heikkurinen</a:t>
            </a:r>
            <a:endParaRPr lang="de-DE"/>
          </a:p>
        </p:txBody>
      </p:sp>
      <p:sp>
        <p:nvSpPr>
          <p:cNvPr id="6" name="Rectangle 4"/>
          <p:cNvSpPr>
            <a:spLocks noGrp="1" noChangeArrowheads="1"/>
          </p:cNvSpPr>
          <p:nvPr>
            <p:ph type="sldNum" sz="quarter" idx="11"/>
          </p:nvPr>
        </p:nvSpPr>
        <p:spPr>
          <a:xfrm>
            <a:off x="6542088" y="6248400"/>
            <a:ext cx="1898650" cy="457200"/>
          </a:xfrm>
        </p:spPr>
        <p:txBody>
          <a:bodyPr/>
          <a:lstStyle>
            <a:lvl1pPr>
              <a:defRPr>
                <a:latin typeface="Times New Roman" charset="0"/>
              </a:defRPr>
            </a:lvl1pPr>
          </a:lstStyle>
          <a:p>
            <a:pPr>
              <a:defRPr/>
            </a:pPr>
            <a:fld id="{C4909373-C1E8-7C4D-92B1-2B6073315B5E}" type="slidenum">
              <a:rPr lang="de-DE"/>
              <a:pPr>
                <a:defRPr/>
              </a:pPr>
              <a:t>‹#›</a:t>
            </a:fld>
            <a:endParaRPr lang="de-DE"/>
          </a:p>
        </p:txBody>
      </p:sp>
      <p:sp>
        <p:nvSpPr>
          <p:cNvPr id="7" name="Rectangle 5"/>
          <p:cNvSpPr>
            <a:spLocks noGrp="1" noChangeArrowheads="1"/>
          </p:cNvSpPr>
          <p:nvPr>
            <p:ph type="ftr" sz="quarter" idx="12"/>
          </p:nvPr>
        </p:nvSpPr>
        <p:spPr/>
        <p:txBody>
          <a:bodyPr/>
          <a:lstStyle>
            <a:lvl1pPr>
              <a:defRPr smtClean="0">
                <a:latin typeface="Times New Roman" pitchFamily="18" charset="0"/>
              </a:defRPr>
            </a:lvl1pPr>
          </a:lstStyle>
          <a:p>
            <a:pPr>
              <a:defRPr/>
            </a:pPr>
            <a:r>
              <a:rPr lang="de-DE" smtClean="0"/>
              <a:t>ISGC 2016</a:t>
            </a:r>
            <a:endParaRPr lang="de-DE"/>
          </a:p>
        </p:txBody>
      </p:sp>
    </p:spTree>
    <p:extLst>
      <p:ext uri="{BB962C8B-B14F-4D97-AF65-F5344CB8AC3E}">
        <p14:creationId xmlns:p14="http://schemas.microsoft.com/office/powerpoint/2010/main" val="356281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826477" y="228600"/>
            <a:ext cx="7772400" cy="1143000"/>
          </a:xfr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844061" y="1752600"/>
            <a:ext cx="7737231" cy="4114800"/>
          </a:xfrm>
        </p:spPr>
        <p:txBody>
          <a:bodyPr/>
          <a:lstStyle/>
          <a:p>
            <a:pPr lvl="0"/>
            <a:endParaRPr lang="de-DE" noProof="0" smtClean="0"/>
          </a:p>
        </p:txBody>
      </p:sp>
      <p:sp>
        <p:nvSpPr>
          <p:cNvPr id="4" name="Rectangle 3"/>
          <p:cNvSpPr>
            <a:spLocks noGrp="1" noChangeArrowheads="1"/>
          </p:cNvSpPr>
          <p:nvPr>
            <p:ph type="dt" sz="half" idx="10"/>
          </p:nvPr>
        </p:nvSpPr>
        <p:spPr/>
        <p:txBody>
          <a:bodyPr/>
          <a:lstStyle>
            <a:lvl1pPr>
              <a:defRPr smtClean="0"/>
            </a:lvl1pPr>
          </a:lstStyle>
          <a:p>
            <a:pPr>
              <a:defRPr/>
            </a:pPr>
            <a:r>
              <a:rPr lang="fi-FI" smtClean="0"/>
              <a:t>M. Heikkurinen</a:t>
            </a:r>
            <a:endParaRPr lang="de-DE"/>
          </a:p>
        </p:txBody>
      </p:sp>
      <p:sp>
        <p:nvSpPr>
          <p:cNvPr id="5" name="Rectangle 4"/>
          <p:cNvSpPr>
            <a:spLocks noGrp="1" noChangeArrowheads="1"/>
          </p:cNvSpPr>
          <p:nvPr>
            <p:ph type="sldNum" sz="quarter" idx="11"/>
          </p:nvPr>
        </p:nvSpPr>
        <p:spPr/>
        <p:txBody>
          <a:bodyPr rtlCol="0"/>
          <a:lstStyle>
            <a:lvl1pPr>
              <a:defRPr>
                <a:solidFill>
                  <a:schemeClr val="tx1">
                    <a:tint val="75000"/>
                  </a:schemeClr>
                </a:solidFill>
                <a:latin typeface="Calibri" pitchFamily="34" charset="0"/>
                <a:ea typeface="+mn-ea"/>
              </a:defRPr>
            </a:lvl1pPr>
          </a:lstStyle>
          <a:p>
            <a:pPr>
              <a:defRPr/>
            </a:pPr>
            <a:endParaRPr lang="de-DE"/>
          </a:p>
        </p:txBody>
      </p:sp>
      <p:sp>
        <p:nvSpPr>
          <p:cNvPr id="6" name="Rectangle 5"/>
          <p:cNvSpPr>
            <a:spLocks noGrp="1" noChangeArrowheads="1"/>
          </p:cNvSpPr>
          <p:nvPr>
            <p:ph type="ftr" sz="quarter" idx="12"/>
          </p:nvPr>
        </p:nvSpPr>
        <p:spPr/>
        <p:txBody>
          <a:bodyPr/>
          <a:lstStyle>
            <a:lvl1pPr>
              <a:defRPr smtClean="0"/>
            </a:lvl1pPr>
          </a:lstStyle>
          <a:p>
            <a:pPr>
              <a:defRPr/>
            </a:pPr>
            <a:r>
              <a:rPr lang="de-DE" smtClean="0"/>
              <a:t>ISGC 2016</a:t>
            </a:r>
            <a:endParaRPr lang="de-DE"/>
          </a:p>
        </p:txBody>
      </p:sp>
    </p:spTree>
    <p:extLst>
      <p:ext uri="{BB962C8B-B14F-4D97-AF65-F5344CB8AC3E}">
        <p14:creationId xmlns:p14="http://schemas.microsoft.com/office/powerpoint/2010/main" val="333800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de-DE"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de-DE" dirty="0"/>
          </a:p>
        </p:txBody>
      </p:sp>
      <p:sp>
        <p:nvSpPr>
          <p:cNvPr id="4" name="Rectangle 6"/>
          <p:cNvSpPr>
            <a:spLocks noGrp="1" noChangeArrowheads="1"/>
          </p:cNvSpPr>
          <p:nvPr>
            <p:ph type="sldNum" sz="quarter" idx="10"/>
          </p:nvPr>
        </p:nvSpPr>
        <p:spPr>
          <a:xfrm>
            <a:off x="0" y="6516688"/>
            <a:ext cx="1184275" cy="344487"/>
          </a:xfrm>
        </p:spPr>
        <p:txBody>
          <a:bodyPr/>
          <a:lstStyle>
            <a:lvl1pPr>
              <a:defRPr/>
            </a:lvl1pPr>
          </a:lstStyle>
          <a:p>
            <a:pPr>
              <a:defRPr/>
            </a:pPr>
            <a:fld id="{9FA17D82-B059-6443-A13D-3CC031D6369A}" type="slidenum">
              <a:rPr lang="de-DE"/>
              <a:pPr>
                <a:defRPr/>
              </a:pPr>
              <a:t>‹#›</a:t>
            </a:fld>
            <a:endParaRPr lang="de-DE"/>
          </a:p>
        </p:txBody>
      </p:sp>
    </p:spTree>
    <p:extLst>
      <p:ext uri="{BB962C8B-B14F-4D97-AF65-F5344CB8AC3E}">
        <p14:creationId xmlns:p14="http://schemas.microsoft.com/office/powerpoint/2010/main" val="102412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hne Spiegelstrichkas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smtClean="0"/>
            </a:lvl1pPr>
          </a:lstStyle>
          <a:p>
            <a:pPr>
              <a:defRPr/>
            </a:pPr>
            <a:r>
              <a:rPr lang="fi-FI" smtClean="0"/>
              <a:t>M. Heikkurinen</a:t>
            </a:r>
            <a:endParaRPr lang="en-US"/>
          </a:p>
        </p:txBody>
      </p:sp>
      <p:sp>
        <p:nvSpPr>
          <p:cNvPr id="4" name="Foliennummernplatzhalter 4"/>
          <p:cNvSpPr>
            <a:spLocks noGrp="1"/>
          </p:cNvSpPr>
          <p:nvPr>
            <p:ph type="sldNum" sz="quarter" idx="11"/>
          </p:nvPr>
        </p:nvSpPr>
        <p:spPr/>
        <p:txBody>
          <a:bodyPr/>
          <a:lstStyle>
            <a:lvl1pPr>
              <a:defRPr/>
            </a:lvl1pPr>
          </a:lstStyle>
          <a:p>
            <a:pPr>
              <a:defRPr/>
            </a:pPr>
            <a:fld id="{6343613E-96C5-0F4B-9B6A-8DDF3D031888}" type="slidenum">
              <a:rPr lang="de-DE"/>
              <a:pPr>
                <a:defRPr/>
              </a:pPr>
              <a:t>‹#›</a:t>
            </a:fld>
            <a:endParaRPr lang="de-DE"/>
          </a:p>
        </p:txBody>
      </p:sp>
    </p:spTree>
    <p:extLst>
      <p:ext uri="{BB962C8B-B14F-4D97-AF65-F5344CB8AC3E}">
        <p14:creationId xmlns:p14="http://schemas.microsoft.com/office/powerpoint/2010/main" val="2463819210"/>
      </p:ext>
    </p:extLst>
  </p:cSld>
  <p:clrMapOvr>
    <a:masterClrMapping/>
  </p:clrMapOvr>
  <p:transition xmlns:p14="http://schemas.microsoft.com/office/powerpoint/2010/main" spd="med" advTm="10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3" name="Object 6"/>
          <p:cNvGraphicFramePr>
            <a:graphicFrameLocks/>
          </p:cNvGraphicFramePr>
          <p:nvPr userDrawn="1"/>
        </p:nvGraphicFramePr>
        <p:xfrm>
          <a:off x="8078788" y="228600"/>
          <a:ext cx="896937" cy="1058863"/>
        </p:xfrm>
        <a:graphic>
          <a:graphicData uri="http://schemas.openxmlformats.org/presentationml/2006/ole">
            <mc:AlternateContent xmlns:mc="http://schemas.openxmlformats.org/markup-compatibility/2006">
              <mc:Choice xmlns:v="urn:schemas-microsoft-com:vml" Requires="v">
                <p:oleObj spid="_x0000_s118074" name="Visio" r:id="rId3" imgW="1688592" imgH="1840992" progId="">
                  <p:embed/>
                </p:oleObj>
              </mc:Choice>
              <mc:Fallback>
                <p:oleObj name="Visio" r:id="rId3" imgW="1688592" imgH="1840992"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788" y="228600"/>
                        <a:ext cx="8969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4" name="Picture 7" descr="BAdW_4c_300_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413" y="333375"/>
            <a:ext cx="8620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sz="quarter"/>
          </p:nvPr>
        </p:nvSpPr>
        <p:spPr>
          <a:xfrm>
            <a:off x="703385" y="2286000"/>
            <a:ext cx="7737231" cy="1143000"/>
          </a:xfrm>
        </p:spPr>
        <p:txBody>
          <a:bodyPr/>
          <a:lstStyle>
            <a:lvl1pPr>
              <a:defRPr/>
            </a:lvl1pPr>
          </a:lstStyle>
          <a:p>
            <a:r>
              <a:rPr lang="de-DE"/>
              <a:t>Klicken Sie, um das Titelformat zu bearbeiten</a:t>
            </a:r>
          </a:p>
        </p:txBody>
      </p:sp>
    </p:spTree>
    <p:extLst>
      <p:ext uri="{BB962C8B-B14F-4D97-AF65-F5344CB8AC3E}">
        <p14:creationId xmlns:p14="http://schemas.microsoft.com/office/powerpoint/2010/main" val="239534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7" name="Textplatzhalter 6"/>
          <p:cNvSpPr>
            <a:spLocks noGrp="1"/>
          </p:cNvSpPr>
          <p:nvPr>
            <p:ph type="body" sz="quarter" idx="13"/>
          </p:nvPr>
        </p:nvSpPr>
        <p:spPr>
          <a:xfrm>
            <a:off x="252046" y="1628778"/>
            <a:ext cx="8639908" cy="460851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2"/>
          <p:cNvSpPr>
            <a:spLocks noGrp="1"/>
          </p:cNvSpPr>
          <p:nvPr>
            <p:ph type="dt" sz="half" idx="14"/>
          </p:nvPr>
        </p:nvSpPr>
        <p:spPr/>
        <p:txBody>
          <a:bodyPr/>
          <a:lstStyle>
            <a:lvl1pPr>
              <a:defRPr/>
            </a:lvl1pPr>
          </a:lstStyle>
          <a:p>
            <a:pPr>
              <a:defRPr/>
            </a:pPr>
            <a:r>
              <a:rPr lang="fi-FI" smtClean="0"/>
              <a:t>M. Heikkurinen</a:t>
            </a:r>
            <a:endParaRPr lang="de-DE"/>
          </a:p>
        </p:txBody>
      </p:sp>
      <p:sp>
        <p:nvSpPr>
          <p:cNvPr id="5" name="Fußzeilenplatzhalter 3"/>
          <p:cNvSpPr>
            <a:spLocks noGrp="1"/>
          </p:cNvSpPr>
          <p:nvPr>
            <p:ph type="ftr" sz="quarter" idx="15"/>
          </p:nvPr>
        </p:nvSpPr>
        <p:spPr/>
        <p:txBody>
          <a:bodyPr/>
          <a:lstStyle>
            <a:lvl1pPr>
              <a:defRPr/>
            </a:lvl1pPr>
          </a:lstStyle>
          <a:p>
            <a:pPr>
              <a:defRPr/>
            </a:pPr>
            <a:r>
              <a:rPr lang="de-DE" smtClean="0"/>
              <a:t>ISGC 2016</a:t>
            </a:r>
            <a:endParaRPr lang="de-DE"/>
          </a:p>
        </p:txBody>
      </p:sp>
      <p:sp>
        <p:nvSpPr>
          <p:cNvPr id="6" name="Foliennummernplatzhalter 4"/>
          <p:cNvSpPr>
            <a:spLocks noGrp="1"/>
          </p:cNvSpPr>
          <p:nvPr>
            <p:ph type="sldNum" sz="quarter" idx="16"/>
          </p:nvPr>
        </p:nvSpPr>
        <p:spPr/>
        <p:txBody>
          <a:bodyPr/>
          <a:lstStyle>
            <a:lvl1pPr>
              <a:defRPr/>
            </a:lvl1pPr>
          </a:lstStyle>
          <a:p>
            <a:pPr>
              <a:defRPr/>
            </a:pPr>
            <a:fld id="{8E88D59D-E0AC-AC40-AA21-F15084DB8592}" type="slidenum">
              <a:rPr lang="de-DE"/>
              <a:pPr>
                <a:defRPr/>
              </a:pPr>
              <a:t>‹#›</a:t>
            </a:fld>
            <a:endParaRPr lang="de-DE"/>
          </a:p>
        </p:txBody>
      </p:sp>
    </p:spTree>
    <p:extLst>
      <p:ext uri="{BB962C8B-B14F-4D97-AF65-F5344CB8AC3E}">
        <p14:creationId xmlns:p14="http://schemas.microsoft.com/office/powerpoint/2010/main" val="198498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a:defRPr/>
            </a:pPr>
            <a:r>
              <a:rPr lang="fi-FI" smtClean="0"/>
              <a:t>M. Heikkurinen</a:t>
            </a:r>
            <a:endParaRPr lang="de-DE"/>
          </a:p>
        </p:txBody>
      </p:sp>
      <p:sp>
        <p:nvSpPr>
          <p:cNvPr id="4" name="Fußzeilenplatzhalter 3"/>
          <p:cNvSpPr>
            <a:spLocks noGrp="1"/>
          </p:cNvSpPr>
          <p:nvPr>
            <p:ph type="ftr" sz="quarter" idx="11"/>
          </p:nvPr>
        </p:nvSpPr>
        <p:spPr/>
        <p:txBody>
          <a:bodyPr/>
          <a:lstStyle>
            <a:lvl1pPr>
              <a:defRPr/>
            </a:lvl1pPr>
          </a:lstStyle>
          <a:p>
            <a:pPr>
              <a:defRPr/>
            </a:pPr>
            <a:r>
              <a:rPr lang="de-DE" smtClean="0"/>
              <a:t>ISGC 2016</a:t>
            </a:r>
            <a:endParaRPr lang="de-DE"/>
          </a:p>
        </p:txBody>
      </p:sp>
      <p:sp>
        <p:nvSpPr>
          <p:cNvPr id="5" name="Foliennummernplatzhalter 4"/>
          <p:cNvSpPr>
            <a:spLocks noGrp="1"/>
          </p:cNvSpPr>
          <p:nvPr>
            <p:ph type="sldNum" sz="quarter" idx="12"/>
          </p:nvPr>
        </p:nvSpPr>
        <p:spPr/>
        <p:txBody>
          <a:bodyPr/>
          <a:lstStyle>
            <a:lvl1pPr>
              <a:defRPr/>
            </a:lvl1pPr>
          </a:lstStyle>
          <a:p>
            <a:pPr>
              <a:defRPr/>
            </a:pPr>
            <a:fld id="{C5217061-68B2-F045-8914-046CB4A0F647}" type="slidenum">
              <a:rPr lang="de-DE"/>
              <a:pPr>
                <a:defRPr/>
              </a:pPr>
              <a:t>‹#›</a:t>
            </a:fld>
            <a:endParaRPr lang="de-DE"/>
          </a:p>
        </p:txBody>
      </p:sp>
    </p:spTree>
    <p:extLst>
      <p:ext uri="{BB962C8B-B14F-4D97-AF65-F5344CB8AC3E}">
        <p14:creationId xmlns:p14="http://schemas.microsoft.com/office/powerpoint/2010/main" val="3195122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6"/>
          <p:cNvSpPr>
            <a:spLocks noChangeShapeType="1"/>
          </p:cNvSpPr>
          <p:nvPr/>
        </p:nvSpPr>
        <p:spPr bwMode="auto">
          <a:xfrm>
            <a:off x="211138" y="1447800"/>
            <a:ext cx="8721725"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 name="Line 7"/>
          <p:cNvSpPr>
            <a:spLocks noChangeShapeType="1"/>
          </p:cNvSpPr>
          <p:nvPr/>
        </p:nvSpPr>
        <p:spPr bwMode="auto">
          <a:xfrm>
            <a:off x="280988" y="1371600"/>
            <a:ext cx="8721725" cy="0"/>
          </a:xfrm>
          <a:prstGeom prst="line">
            <a:avLst/>
          </a:prstGeom>
          <a:noFill/>
          <a:ln w="508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aphicFrame>
        <p:nvGraphicFramePr>
          <p:cNvPr id="4" name="Object 9"/>
          <p:cNvGraphicFramePr>
            <a:graphicFrameLocks/>
          </p:cNvGraphicFramePr>
          <p:nvPr/>
        </p:nvGraphicFramePr>
        <p:xfrm>
          <a:off x="8078788" y="228600"/>
          <a:ext cx="896937" cy="1058863"/>
        </p:xfrm>
        <a:graphic>
          <a:graphicData uri="http://schemas.openxmlformats.org/presentationml/2006/ole">
            <mc:AlternateContent xmlns:mc="http://schemas.openxmlformats.org/markup-compatibility/2006">
              <mc:Choice xmlns:v="urn:schemas-microsoft-com:vml" Requires="v">
                <p:oleObj spid="_x0000_s119099" name="Visio" r:id="rId3" imgW="1688592" imgH="1840992" progId="">
                  <p:embed/>
                </p:oleObj>
              </mc:Choice>
              <mc:Fallback>
                <p:oleObj name="Visio" r:id="rId3" imgW="1688592" imgH="1840992"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788" y="228600"/>
                        <a:ext cx="896937" cy="10588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969696">
                                  <a:alpha val="74997"/>
                                </a:srgbClr>
                              </a:outerShdw>
                            </a:effectLst>
                          </a14:hiddenEffects>
                        </a:ext>
                      </a:extLst>
                    </p:spPr>
                  </p:pic>
                </p:oleObj>
              </mc:Fallback>
            </mc:AlternateContent>
          </a:graphicData>
        </a:graphic>
      </p:graphicFrame>
      <p:sp>
        <p:nvSpPr>
          <p:cNvPr id="5" name="Rectangle 1027"/>
          <p:cNvSpPr>
            <a:spLocks noGrp="1" noChangeArrowheads="1"/>
          </p:cNvSpPr>
          <p:nvPr>
            <p:ph type="dt" sz="half" idx="10"/>
          </p:nvPr>
        </p:nvSpPr>
        <p:spPr/>
        <p:txBody>
          <a:bodyPr rtlCol="0"/>
          <a:lstStyle>
            <a:lvl1pPr>
              <a:defRPr smtClean="0">
                <a:solidFill>
                  <a:schemeClr val="tx1">
                    <a:tint val="75000"/>
                  </a:schemeClr>
                </a:solidFill>
                <a:latin typeface="Calibri" pitchFamily="34" charset="0"/>
                <a:ea typeface="+mn-ea"/>
              </a:defRPr>
            </a:lvl1pPr>
          </a:lstStyle>
          <a:p>
            <a:pPr>
              <a:defRPr/>
            </a:pPr>
            <a:r>
              <a:rPr lang="fi-FI" smtClean="0"/>
              <a:t>M. Heikkurinen</a:t>
            </a:r>
            <a:endParaRPr lang="de-DE"/>
          </a:p>
        </p:txBody>
      </p:sp>
      <p:sp>
        <p:nvSpPr>
          <p:cNvPr id="6" name="Rectangle 1029"/>
          <p:cNvSpPr>
            <a:spLocks noGrp="1" noChangeArrowheads="1"/>
          </p:cNvSpPr>
          <p:nvPr>
            <p:ph type="ftr" sz="quarter" idx="11"/>
          </p:nvPr>
        </p:nvSpPr>
        <p:spPr/>
        <p:txBody>
          <a:bodyPr rtlCol="0"/>
          <a:lstStyle>
            <a:lvl1pPr>
              <a:defRPr smtClean="0">
                <a:solidFill>
                  <a:schemeClr val="tx1">
                    <a:tint val="75000"/>
                  </a:schemeClr>
                </a:solidFill>
                <a:latin typeface="Calibri" pitchFamily="34" charset="0"/>
                <a:ea typeface="+mn-ea"/>
              </a:defRPr>
            </a:lvl1pPr>
          </a:lstStyle>
          <a:p>
            <a:pPr>
              <a:defRPr/>
            </a:pPr>
            <a:r>
              <a:rPr lang="de-DE" smtClean="0"/>
              <a:t>ISGC 2016</a:t>
            </a:r>
            <a:endParaRPr lang="de-DE"/>
          </a:p>
        </p:txBody>
      </p:sp>
    </p:spTree>
    <p:extLst>
      <p:ext uri="{BB962C8B-B14F-4D97-AF65-F5344CB8AC3E}">
        <p14:creationId xmlns:p14="http://schemas.microsoft.com/office/powerpoint/2010/main" val="3408603595"/>
      </p:ext>
    </p:extLst>
  </p:cSld>
  <p:clrMapOvr>
    <a:masterClrMapping/>
  </p:clrMapOvr>
  <p:transition xmlns:p14="http://schemas.microsoft.com/office/powerpoint/2010/mai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5"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6" name="Foliennummernplatzhalter 3"/>
          <p:cNvSpPr>
            <a:spLocks noGrp="1"/>
          </p:cNvSpPr>
          <p:nvPr>
            <p:ph type="sldNum" sz="quarter" idx="12"/>
          </p:nvPr>
        </p:nvSpPr>
        <p:spPr/>
        <p:txBody>
          <a:bodyPr/>
          <a:lstStyle>
            <a:lvl1pPr>
              <a:defRPr/>
            </a:lvl1pPr>
          </a:lstStyle>
          <a:p>
            <a:pPr>
              <a:defRPr/>
            </a:pPr>
            <a:fld id="{9A583443-9964-0C4C-B05A-10F8AC3B2528}" type="slidenum">
              <a:rPr lang="de-DE"/>
              <a:pPr>
                <a:defRPr/>
              </a:pPr>
              <a:t>‹#›</a:t>
            </a:fld>
            <a:endParaRPr lang="de-DE"/>
          </a:p>
        </p:txBody>
      </p:sp>
    </p:spTree>
    <p:extLst>
      <p:ext uri="{BB962C8B-B14F-4D97-AF65-F5344CB8AC3E}">
        <p14:creationId xmlns:p14="http://schemas.microsoft.com/office/powerpoint/2010/main" val="122565597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6200" y="838200"/>
            <a:ext cx="4419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4648200" y="838200"/>
            <a:ext cx="4419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6"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7" name="Foliennummernplatzhalter 3"/>
          <p:cNvSpPr>
            <a:spLocks noGrp="1"/>
          </p:cNvSpPr>
          <p:nvPr>
            <p:ph type="sldNum" sz="quarter" idx="12"/>
          </p:nvPr>
        </p:nvSpPr>
        <p:spPr/>
        <p:txBody>
          <a:bodyPr/>
          <a:lstStyle>
            <a:lvl1pPr>
              <a:defRPr/>
            </a:lvl1pPr>
          </a:lstStyle>
          <a:p>
            <a:pPr>
              <a:defRPr/>
            </a:pPr>
            <a:fld id="{A16C1483-145E-DF48-B8F1-0A46C02DAABF}" type="slidenum">
              <a:rPr lang="de-DE"/>
              <a:pPr>
                <a:defRPr/>
              </a:pPr>
              <a:t>‹#›</a:t>
            </a:fld>
            <a:endParaRPr lang="de-DE"/>
          </a:p>
        </p:txBody>
      </p:sp>
    </p:spTree>
    <p:extLst>
      <p:ext uri="{BB962C8B-B14F-4D97-AF65-F5344CB8AC3E}">
        <p14:creationId xmlns:p14="http://schemas.microsoft.com/office/powerpoint/2010/main" val="424932456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8"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9" name="Foliennummernplatzhalter 3"/>
          <p:cNvSpPr>
            <a:spLocks noGrp="1"/>
          </p:cNvSpPr>
          <p:nvPr>
            <p:ph type="sldNum" sz="quarter" idx="12"/>
          </p:nvPr>
        </p:nvSpPr>
        <p:spPr/>
        <p:txBody>
          <a:bodyPr/>
          <a:lstStyle>
            <a:lvl1pPr>
              <a:defRPr/>
            </a:lvl1pPr>
          </a:lstStyle>
          <a:p>
            <a:pPr>
              <a:defRPr/>
            </a:pPr>
            <a:fld id="{01CCA810-1041-9F49-AEBD-AE02B09172B6}" type="slidenum">
              <a:rPr lang="de-DE"/>
              <a:pPr>
                <a:defRPr/>
              </a:pPr>
              <a:t>‹#›</a:t>
            </a:fld>
            <a:endParaRPr lang="de-DE"/>
          </a:p>
        </p:txBody>
      </p:sp>
    </p:spTree>
    <p:extLst>
      <p:ext uri="{BB962C8B-B14F-4D97-AF65-F5344CB8AC3E}">
        <p14:creationId xmlns:p14="http://schemas.microsoft.com/office/powerpoint/2010/main" val="389014623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4"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5" name="Foliennummernplatzhalter 3"/>
          <p:cNvSpPr>
            <a:spLocks noGrp="1"/>
          </p:cNvSpPr>
          <p:nvPr>
            <p:ph type="sldNum" sz="quarter" idx="12"/>
          </p:nvPr>
        </p:nvSpPr>
        <p:spPr/>
        <p:txBody>
          <a:bodyPr/>
          <a:lstStyle>
            <a:lvl1pPr>
              <a:defRPr/>
            </a:lvl1pPr>
          </a:lstStyle>
          <a:p>
            <a:pPr>
              <a:defRPr/>
            </a:pPr>
            <a:fld id="{A843B128-FA6A-3740-95B7-6AFDF4A8EEE5}" type="slidenum">
              <a:rPr lang="de-DE"/>
              <a:pPr>
                <a:defRPr/>
              </a:pPr>
              <a:t>‹#›</a:t>
            </a:fld>
            <a:endParaRPr lang="de-DE"/>
          </a:p>
        </p:txBody>
      </p:sp>
    </p:spTree>
    <p:extLst>
      <p:ext uri="{BB962C8B-B14F-4D97-AF65-F5344CB8AC3E}">
        <p14:creationId xmlns:p14="http://schemas.microsoft.com/office/powerpoint/2010/main" val="24975539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3"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4" name="Foliennummernplatzhalter 3"/>
          <p:cNvSpPr>
            <a:spLocks noGrp="1"/>
          </p:cNvSpPr>
          <p:nvPr>
            <p:ph type="sldNum" sz="quarter" idx="12"/>
          </p:nvPr>
        </p:nvSpPr>
        <p:spPr/>
        <p:txBody>
          <a:bodyPr/>
          <a:lstStyle>
            <a:lvl1pPr>
              <a:defRPr/>
            </a:lvl1pPr>
          </a:lstStyle>
          <a:p>
            <a:pPr>
              <a:defRPr/>
            </a:pPr>
            <a:fld id="{F21A47E4-DAB5-AE42-9195-9259833F9169}" type="slidenum">
              <a:rPr lang="de-DE"/>
              <a:pPr>
                <a:defRPr/>
              </a:pPr>
              <a:t>‹#›</a:t>
            </a:fld>
            <a:endParaRPr lang="de-DE"/>
          </a:p>
        </p:txBody>
      </p:sp>
    </p:spTree>
    <p:extLst>
      <p:ext uri="{BB962C8B-B14F-4D97-AF65-F5344CB8AC3E}">
        <p14:creationId xmlns:p14="http://schemas.microsoft.com/office/powerpoint/2010/main" val="248254661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6"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7" name="Foliennummernplatzhalter 3"/>
          <p:cNvSpPr>
            <a:spLocks noGrp="1"/>
          </p:cNvSpPr>
          <p:nvPr>
            <p:ph type="sldNum" sz="quarter" idx="12"/>
          </p:nvPr>
        </p:nvSpPr>
        <p:spPr/>
        <p:txBody>
          <a:bodyPr/>
          <a:lstStyle>
            <a:lvl1pPr>
              <a:defRPr/>
            </a:lvl1pPr>
          </a:lstStyle>
          <a:p>
            <a:pPr>
              <a:defRPr/>
            </a:pPr>
            <a:fld id="{EE8B989C-CE46-F845-8228-EDE8BC199074}" type="slidenum">
              <a:rPr lang="de-DE"/>
              <a:pPr>
                <a:defRPr/>
              </a:pPr>
              <a:t>‹#›</a:t>
            </a:fld>
            <a:endParaRPr lang="de-DE"/>
          </a:p>
        </p:txBody>
      </p:sp>
    </p:spTree>
    <p:extLst>
      <p:ext uri="{BB962C8B-B14F-4D97-AF65-F5344CB8AC3E}">
        <p14:creationId xmlns:p14="http://schemas.microsoft.com/office/powerpoint/2010/main" val="208029894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6"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7" name="Foliennummernplatzhalter 3"/>
          <p:cNvSpPr>
            <a:spLocks noGrp="1"/>
          </p:cNvSpPr>
          <p:nvPr>
            <p:ph type="sldNum" sz="quarter" idx="12"/>
          </p:nvPr>
        </p:nvSpPr>
        <p:spPr/>
        <p:txBody>
          <a:bodyPr/>
          <a:lstStyle>
            <a:lvl1pPr>
              <a:defRPr/>
            </a:lvl1pPr>
          </a:lstStyle>
          <a:p>
            <a:pPr>
              <a:defRPr/>
            </a:pPr>
            <a:fld id="{ED4CF6C2-F7F4-2042-ABDF-F366AAE584D3}" type="slidenum">
              <a:rPr lang="de-DE"/>
              <a:pPr>
                <a:defRPr/>
              </a:pPr>
              <a:t>‹#›</a:t>
            </a:fld>
            <a:endParaRPr lang="de-DE"/>
          </a:p>
        </p:txBody>
      </p:sp>
    </p:spTree>
    <p:extLst>
      <p:ext uri="{BB962C8B-B14F-4D97-AF65-F5344CB8AC3E}">
        <p14:creationId xmlns:p14="http://schemas.microsoft.com/office/powerpoint/2010/main" val="351400049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828800" y="76200"/>
            <a:ext cx="5410200" cy="64135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76200" y="838200"/>
            <a:ext cx="8991600" cy="5638800"/>
          </a:xfrm>
        </p:spPr>
        <p:txBody>
          <a:bodyPr/>
          <a:lstStyle/>
          <a:p>
            <a:pPr lvl="0"/>
            <a:endParaRPr lang="de-DE" noProof="0" smtClean="0"/>
          </a:p>
        </p:txBody>
      </p:sp>
      <p:sp>
        <p:nvSpPr>
          <p:cNvPr id="4" name="Datumsplatzhalter 1"/>
          <p:cNvSpPr>
            <a:spLocks noGrp="1"/>
          </p:cNvSpPr>
          <p:nvPr>
            <p:ph type="dt" sz="half" idx="10"/>
          </p:nvPr>
        </p:nvSpPr>
        <p:spPr/>
        <p:txBody>
          <a:bodyPr/>
          <a:lstStyle>
            <a:lvl1pPr>
              <a:defRPr/>
            </a:lvl1pPr>
          </a:lstStyle>
          <a:p>
            <a:pPr>
              <a:defRPr/>
            </a:pPr>
            <a:r>
              <a:rPr lang="fi-FI" smtClean="0"/>
              <a:t>M. Heikkurinen</a:t>
            </a:r>
            <a:endParaRPr lang="de-DE"/>
          </a:p>
        </p:txBody>
      </p:sp>
      <p:sp>
        <p:nvSpPr>
          <p:cNvPr id="5" name="Fußzeilenplatzhalter 2"/>
          <p:cNvSpPr>
            <a:spLocks noGrp="1"/>
          </p:cNvSpPr>
          <p:nvPr>
            <p:ph type="ftr" sz="quarter" idx="11"/>
          </p:nvPr>
        </p:nvSpPr>
        <p:spPr/>
        <p:txBody>
          <a:bodyPr/>
          <a:lstStyle>
            <a:lvl1pPr>
              <a:defRPr/>
            </a:lvl1pPr>
          </a:lstStyle>
          <a:p>
            <a:pPr>
              <a:defRPr/>
            </a:pPr>
            <a:r>
              <a:rPr lang="de-DE" smtClean="0"/>
              <a:t>ISGC 2016</a:t>
            </a:r>
            <a:endParaRPr lang="de-DE" dirty="0"/>
          </a:p>
        </p:txBody>
      </p:sp>
      <p:sp>
        <p:nvSpPr>
          <p:cNvPr id="6" name="Foliennummernplatzhalter 3"/>
          <p:cNvSpPr>
            <a:spLocks noGrp="1"/>
          </p:cNvSpPr>
          <p:nvPr>
            <p:ph type="sldNum" sz="quarter" idx="12"/>
          </p:nvPr>
        </p:nvSpPr>
        <p:spPr/>
        <p:txBody>
          <a:bodyPr/>
          <a:lstStyle>
            <a:lvl1pPr>
              <a:defRPr/>
            </a:lvl1pPr>
          </a:lstStyle>
          <a:p>
            <a:pPr>
              <a:defRPr/>
            </a:pPr>
            <a:fld id="{A4D531E5-2E87-BD44-AD70-85453509904A}" type="slidenum">
              <a:rPr lang="de-DE"/>
              <a:pPr>
                <a:defRPr/>
              </a:pPr>
              <a:t>‹#›</a:t>
            </a:fld>
            <a:endParaRPr lang="de-DE"/>
          </a:p>
        </p:txBody>
      </p:sp>
    </p:spTree>
    <p:extLst>
      <p:ext uri="{BB962C8B-B14F-4D97-AF65-F5344CB8AC3E}">
        <p14:creationId xmlns:p14="http://schemas.microsoft.com/office/powerpoint/2010/main" val="247889938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2.xml"/><Relationship Id="rId6" Type="http://schemas.openxmlformats.org/officeDocument/2006/relationships/vmlDrawing" Target="../drawings/vmlDrawing2.vml"/><Relationship Id="rId7" Type="http://schemas.openxmlformats.org/officeDocument/2006/relationships/oleObject" Target="../embeddings/oleObject2.bin"/><Relationship Id="rId8" Type="http://schemas.openxmlformats.org/officeDocument/2006/relationships/image" Target="../media/image4.wmf"/><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6553200"/>
            <a:ext cx="9144000" cy="304800"/>
          </a:xfrm>
          <a:prstGeom prst="rect">
            <a:avLst/>
          </a:prstGeom>
          <a:solidFill>
            <a:srgbClr val="D7D8D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de-DE">
              <a:cs typeface="+mn-cs"/>
            </a:endParaRPr>
          </a:p>
        </p:txBody>
      </p:sp>
      <p:sp>
        <p:nvSpPr>
          <p:cNvPr id="1027" name="Rectangle 4"/>
          <p:cNvSpPr>
            <a:spLocks noGrp="1" noChangeArrowheads="1"/>
          </p:cNvSpPr>
          <p:nvPr>
            <p:ph type="body" idx="1"/>
          </p:nvPr>
        </p:nvSpPr>
        <p:spPr bwMode="auto">
          <a:xfrm>
            <a:off x="76200" y="838200"/>
            <a:ext cx="8991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Hier klicken, um Master-Textformat zu bearbeiten.</a:t>
            </a:r>
          </a:p>
          <a:p>
            <a:pPr lvl="1"/>
            <a:r>
              <a:rPr lang="en-US"/>
              <a:t>Zweite Ebene</a:t>
            </a:r>
          </a:p>
          <a:p>
            <a:pPr lvl="2"/>
            <a:r>
              <a:rPr lang="en-US"/>
              <a:t>Dritte Ebene</a:t>
            </a:r>
          </a:p>
        </p:txBody>
      </p:sp>
      <p:sp>
        <p:nvSpPr>
          <p:cNvPr id="1028" name="Rectangle 5"/>
          <p:cNvSpPr>
            <a:spLocks noChangeArrowheads="1"/>
          </p:cNvSpPr>
          <p:nvPr/>
        </p:nvSpPr>
        <p:spPr bwMode="auto">
          <a:xfrm>
            <a:off x="0" y="0"/>
            <a:ext cx="9144000" cy="760413"/>
          </a:xfrm>
          <a:prstGeom prst="rect">
            <a:avLst/>
          </a:prstGeom>
          <a:solidFill>
            <a:srgbClr val="C6C7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029" name="Rectangle 6"/>
          <p:cNvSpPr>
            <a:spLocks noGrp="1" noChangeArrowheads="1"/>
          </p:cNvSpPr>
          <p:nvPr>
            <p:ph type="title"/>
          </p:nvPr>
        </p:nvSpPr>
        <p:spPr bwMode="auto">
          <a:xfrm>
            <a:off x="1828800" y="762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de-DE" dirty="0"/>
          </a:p>
        </p:txBody>
      </p:sp>
      <p:pic>
        <p:nvPicPr>
          <p:cNvPr id="1030" name="Picture 14"/>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3813" y="15875"/>
            <a:ext cx="1447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31" name="Grafik 9" descr="mnmLogoNeu-50grau.pdf.emf"/>
          <p:cNvPicPr>
            <a:picLocks noChangeAspect="1"/>
          </p:cNvPicPr>
          <p:nvPr userDrawn="1"/>
        </p:nvPicPr>
        <p:blipFill>
          <a:blip r:embed="rId18">
            <a:extLst>
              <a:ext uri="{28A0092B-C50C-407E-A947-70E740481C1C}">
                <a14:useLocalDpi xmlns:a14="http://schemas.microsoft.com/office/drawing/2010/main" val="0"/>
              </a:ext>
            </a:extLst>
          </a:blip>
          <a:srcRect t="2" b="26782"/>
          <a:stretch>
            <a:fillRect/>
          </a:stretch>
        </p:blipFill>
        <p:spPr bwMode="auto">
          <a:xfrm>
            <a:off x="15875" y="6591300"/>
            <a:ext cx="12715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2"/>
          </p:nvPr>
        </p:nvSpPr>
        <p:spPr>
          <a:xfrm>
            <a:off x="1287463"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mn-cs"/>
              </a:defRPr>
            </a:lvl1pPr>
          </a:lstStyle>
          <a:p>
            <a:pPr>
              <a:defRPr/>
            </a:pPr>
            <a:r>
              <a:rPr lang="fi-FI" smtClean="0"/>
              <a:t>M. Heikkurinen</a:t>
            </a:r>
            <a:endParaRPr lang="de-DE"/>
          </a:p>
        </p:txBody>
      </p:sp>
      <p:sp>
        <p:nvSpPr>
          <p:cNvPr id="3" name="Fußzeilenplatzhalter 2"/>
          <p:cNvSpPr>
            <a:spLocks noGrp="1"/>
          </p:cNvSpPr>
          <p:nvPr>
            <p:ph type="ftr" sz="quarter" idx="3"/>
          </p:nvPr>
        </p:nvSpPr>
        <p:spPr>
          <a:xfrm>
            <a:off x="5638800" y="6553200"/>
            <a:ext cx="2895600" cy="304800"/>
          </a:xfrm>
          <a:prstGeom prst="rect">
            <a:avLst/>
          </a:prstGeom>
        </p:spPr>
        <p:txBody>
          <a:bodyPr vert="horz" lIns="91440" tIns="45720" rIns="91440" bIns="45720" rtlCol="0" anchor="ctr"/>
          <a:lstStyle>
            <a:lvl1pPr algn="r">
              <a:defRPr sz="1200" smtClean="0">
                <a:solidFill>
                  <a:schemeClr val="tx1">
                    <a:tint val="75000"/>
                  </a:schemeClr>
                </a:solidFill>
                <a:latin typeface="Calibri" pitchFamily="34" charset="0"/>
                <a:ea typeface="+mn-ea"/>
                <a:cs typeface="+mn-cs"/>
              </a:defRPr>
            </a:lvl1pPr>
          </a:lstStyle>
          <a:p>
            <a:pPr>
              <a:defRPr/>
            </a:pPr>
            <a:r>
              <a:rPr lang="de-DE" smtClean="0"/>
              <a:t>ISGC 2016</a:t>
            </a:r>
            <a:endParaRPr lang="de-DE" dirty="0"/>
          </a:p>
        </p:txBody>
      </p:sp>
      <p:sp>
        <p:nvSpPr>
          <p:cNvPr id="4" name="Foliennummernplatzhalter 3"/>
          <p:cNvSpPr>
            <a:spLocks noGrp="1"/>
          </p:cNvSpPr>
          <p:nvPr>
            <p:ph type="sldNum" sz="quarter" idx="4"/>
          </p:nvPr>
        </p:nvSpPr>
        <p:spPr>
          <a:xfrm>
            <a:off x="8566150" y="6553200"/>
            <a:ext cx="533400" cy="3048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9132A318-DA03-C84E-B5BB-7054F27371D2}"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5049"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 id="2147485050" r:id="rId12"/>
    <p:sldLayoutId id="2147485051" r:id="rId13"/>
    <p:sldLayoutId id="2147485052" r:id="rId14"/>
    <p:sldLayoutId id="2147485053" r:id="rId15"/>
  </p:sldLayoutIdLst>
  <p:transition xmlns:p14="http://schemas.microsoft.com/office/powerpoint/2010/mai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2400" b="1">
          <a:solidFill>
            <a:srgbClr val="006C30"/>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400" b="1">
          <a:solidFill>
            <a:srgbClr val="006C30"/>
          </a:solidFill>
          <a:latin typeface="Calibri"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2400" b="1">
          <a:solidFill>
            <a:srgbClr val="006C30"/>
          </a:solidFill>
          <a:latin typeface="Calibri"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2400" b="1">
          <a:solidFill>
            <a:srgbClr val="006C30"/>
          </a:solidFill>
          <a:latin typeface="Calibri"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2400" b="1">
          <a:solidFill>
            <a:srgbClr val="006C30"/>
          </a:solidFill>
          <a:latin typeface="Calibri" pitchFamily="34" charset="0"/>
          <a:ea typeface="ＭＳ Ｐゴシック" charset="0"/>
          <a:cs typeface="ＭＳ Ｐゴシック" charset="0"/>
        </a:defRPr>
      </a:lvl5pPr>
      <a:lvl6pPr marL="457200" algn="l" rtl="0" fontAlgn="base">
        <a:lnSpc>
          <a:spcPct val="90000"/>
        </a:lnSpc>
        <a:spcBef>
          <a:spcPct val="0"/>
        </a:spcBef>
        <a:spcAft>
          <a:spcPct val="0"/>
        </a:spcAft>
        <a:defRPr sz="2400" b="1">
          <a:solidFill>
            <a:srgbClr val="006C30"/>
          </a:solidFill>
          <a:latin typeface="Calibri" pitchFamily="34" charset="0"/>
        </a:defRPr>
      </a:lvl6pPr>
      <a:lvl7pPr marL="914400" algn="l" rtl="0" fontAlgn="base">
        <a:lnSpc>
          <a:spcPct val="90000"/>
        </a:lnSpc>
        <a:spcBef>
          <a:spcPct val="0"/>
        </a:spcBef>
        <a:spcAft>
          <a:spcPct val="0"/>
        </a:spcAft>
        <a:defRPr sz="2400" b="1">
          <a:solidFill>
            <a:srgbClr val="006C30"/>
          </a:solidFill>
          <a:latin typeface="Calibri" pitchFamily="34" charset="0"/>
        </a:defRPr>
      </a:lvl7pPr>
      <a:lvl8pPr marL="1371600" algn="l" rtl="0" fontAlgn="base">
        <a:lnSpc>
          <a:spcPct val="90000"/>
        </a:lnSpc>
        <a:spcBef>
          <a:spcPct val="0"/>
        </a:spcBef>
        <a:spcAft>
          <a:spcPct val="0"/>
        </a:spcAft>
        <a:defRPr sz="2400" b="1">
          <a:solidFill>
            <a:srgbClr val="006C30"/>
          </a:solidFill>
          <a:latin typeface="Calibri" pitchFamily="34" charset="0"/>
        </a:defRPr>
      </a:lvl8pPr>
      <a:lvl9pPr marL="1828800" algn="l" rtl="0" fontAlgn="base">
        <a:lnSpc>
          <a:spcPct val="90000"/>
        </a:lnSpc>
        <a:spcBef>
          <a:spcPct val="0"/>
        </a:spcBef>
        <a:spcAft>
          <a:spcPct val="0"/>
        </a:spcAft>
        <a:defRPr sz="2400" b="1">
          <a:solidFill>
            <a:srgbClr val="006C30"/>
          </a:solidFill>
          <a:latin typeface="Calibri" pitchFamily="34" charset="0"/>
        </a:defRPr>
      </a:lvl9pPr>
    </p:titleStyle>
    <p:bodyStyle>
      <a:lvl1pPr marL="387350" indent="-387350" algn="l" rtl="0" eaLnBrk="0" fontAlgn="base" hangingPunct="0">
        <a:spcBef>
          <a:spcPct val="0"/>
        </a:spcBef>
        <a:spcAft>
          <a:spcPct val="0"/>
        </a:spcAft>
        <a:buClr>
          <a:srgbClr val="006C30"/>
        </a:buClr>
        <a:buSzPct val="80000"/>
        <a:buFont typeface="Wingdings" charset="0"/>
        <a:buChar char="n"/>
        <a:defRPr sz="2400">
          <a:solidFill>
            <a:schemeClr val="tx1"/>
          </a:solidFill>
          <a:latin typeface="+mn-lt"/>
          <a:ea typeface="ＭＳ Ｐゴシック" charset="0"/>
          <a:cs typeface="ＭＳ Ｐゴシック" charset="0"/>
        </a:defRPr>
      </a:lvl1pPr>
      <a:lvl2pPr marL="858838" indent="-280988" algn="l" rtl="0" eaLnBrk="0" fontAlgn="base" hangingPunct="0">
        <a:spcBef>
          <a:spcPct val="10000"/>
        </a:spcBef>
        <a:spcAft>
          <a:spcPct val="0"/>
        </a:spcAft>
        <a:buChar char="–"/>
        <a:defRPr sz="2000">
          <a:solidFill>
            <a:schemeClr val="tx1"/>
          </a:solidFill>
          <a:latin typeface="+mn-lt"/>
          <a:ea typeface="ＭＳ Ｐゴシック" charset="0"/>
        </a:defRPr>
      </a:lvl2pPr>
      <a:lvl3pPr marL="1336675" indent="184150" algn="l" rtl="0" eaLnBrk="0" fontAlgn="base" hangingPunct="0">
        <a:spcBef>
          <a:spcPct val="10000"/>
        </a:spcBef>
        <a:spcAft>
          <a:spcPct val="0"/>
        </a:spcAft>
        <a:buChar char="•"/>
        <a:defRPr>
          <a:solidFill>
            <a:schemeClr val="tx1"/>
          </a:solidFill>
          <a:latin typeface="+mn-lt"/>
          <a:ea typeface="ＭＳ Ｐゴシック" charset="0"/>
        </a:defRPr>
      </a:lvl3pPr>
      <a:lvl4pPr marL="2568575" indent="-184150" algn="l" rtl="0" eaLnBrk="0" fontAlgn="base" hangingPunct="0">
        <a:spcBef>
          <a:spcPct val="20000"/>
        </a:spcBef>
        <a:spcAft>
          <a:spcPct val="0"/>
        </a:spcAft>
        <a:defRPr sz="1600">
          <a:solidFill>
            <a:schemeClr val="tx1"/>
          </a:solidFill>
          <a:latin typeface="Arial" charset="0"/>
          <a:ea typeface="ＭＳ Ｐゴシック" charset="0"/>
        </a:defRPr>
      </a:lvl4pPr>
      <a:lvl5pPr marL="2943225" indent="-184150" algn="l" rtl="0" eaLnBrk="0" fontAlgn="base" hangingPunct="0">
        <a:spcBef>
          <a:spcPct val="20000"/>
        </a:spcBef>
        <a:spcAft>
          <a:spcPct val="0"/>
        </a:spcAft>
        <a:buChar char="•"/>
        <a:defRPr sz="1400">
          <a:solidFill>
            <a:schemeClr val="tx1"/>
          </a:solidFill>
          <a:latin typeface="Arial" charset="0"/>
          <a:ea typeface="ＭＳ Ｐゴシック" charset="0"/>
        </a:defRPr>
      </a:lvl5pPr>
      <a:lvl6pPr marL="3400425" indent="-184150" algn="l" rtl="0" fontAlgn="base">
        <a:spcBef>
          <a:spcPct val="20000"/>
        </a:spcBef>
        <a:spcAft>
          <a:spcPct val="0"/>
        </a:spcAft>
        <a:buChar char="•"/>
        <a:defRPr sz="1400">
          <a:solidFill>
            <a:schemeClr val="tx1"/>
          </a:solidFill>
          <a:latin typeface="Arial" charset="0"/>
        </a:defRPr>
      </a:lvl6pPr>
      <a:lvl7pPr marL="3857625" indent="-184150" algn="l" rtl="0" fontAlgn="base">
        <a:spcBef>
          <a:spcPct val="20000"/>
        </a:spcBef>
        <a:spcAft>
          <a:spcPct val="0"/>
        </a:spcAft>
        <a:buChar char="•"/>
        <a:defRPr sz="1400">
          <a:solidFill>
            <a:schemeClr val="tx1"/>
          </a:solidFill>
          <a:latin typeface="Arial" charset="0"/>
        </a:defRPr>
      </a:lvl7pPr>
      <a:lvl8pPr marL="4314825" indent="-184150" algn="l" rtl="0" fontAlgn="base">
        <a:spcBef>
          <a:spcPct val="20000"/>
        </a:spcBef>
        <a:spcAft>
          <a:spcPct val="0"/>
        </a:spcAft>
        <a:buChar char="•"/>
        <a:defRPr sz="1400">
          <a:solidFill>
            <a:schemeClr val="tx1"/>
          </a:solidFill>
          <a:latin typeface="Arial" charset="0"/>
        </a:defRPr>
      </a:lvl8pPr>
      <a:lvl9pPr marL="4772025" indent="-184150" algn="l" rtl="0" fontAlgn="base">
        <a:spcBef>
          <a:spcPct val="20000"/>
        </a:spcBef>
        <a:spcAft>
          <a:spcPct val="0"/>
        </a:spcAft>
        <a:buChar char="•"/>
        <a:defRPr sz="14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827088"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69850" tIns="34925" rIns="69850" bIns="34925" numCol="1" anchor="ctr" anchorCtr="0" compatLnSpc="1">
            <a:prstTxWarp prst="textNoShape">
              <a:avLst/>
            </a:prstTxWarp>
          </a:bodyPr>
          <a:lstStyle/>
          <a:p>
            <a:pPr lvl="0"/>
            <a:r>
              <a:rPr lang="de-DE"/>
              <a:t>Titel</a:t>
            </a:r>
          </a:p>
        </p:txBody>
      </p:sp>
      <p:sp>
        <p:nvSpPr>
          <p:cNvPr id="17411" name="Line 6"/>
          <p:cNvSpPr>
            <a:spLocks noChangeShapeType="1"/>
          </p:cNvSpPr>
          <p:nvPr/>
        </p:nvSpPr>
        <p:spPr bwMode="auto">
          <a:xfrm>
            <a:off x="211138" y="1447800"/>
            <a:ext cx="8721725"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12" name="Line 7"/>
          <p:cNvSpPr>
            <a:spLocks noChangeShapeType="1"/>
          </p:cNvSpPr>
          <p:nvPr/>
        </p:nvSpPr>
        <p:spPr bwMode="auto">
          <a:xfrm>
            <a:off x="280988" y="1371600"/>
            <a:ext cx="8721725" cy="0"/>
          </a:xfrm>
          <a:prstGeom prst="line">
            <a:avLst/>
          </a:prstGeom>
          <a:noFill/>
          <a:ln w="508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13" name="Rectangle 8"/>
          <p:cNvSpPr>
            <a:spLocks noGrp="1" noChangeArrowheads="1"/>
          </p:cNvSpPr>
          <p:nvPr>
            <p:ph type="body" idx="1"/>
          </p:nvPr>
        </p:nvSpPr>
        <p:spPr bwMode="auto">
          <a:xfrm>
            <a:off x="844550" y="1752600"/>
            <a:ext cx="7737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graphicFrame>
        <p:nvGraphicFramePr>
          <p:cNvPr id="17414" name="Object 9"/>
          <p:cNvGraphicFramePr>
            <a:graphicFrameLocks/>
          </p:cNvGraphicFramePr>
          <p:nvPr/>
        </p:nvGraphicFramePr>
        <p:xfrm>
          <a:off x="8078788" y="228600"/>
          <a:ext cx="896937" cy="1058863"/>
        </p:xfrm>
        <a:graphic>
          <a:graphicData uri="http://schemas.openxmlformats.org/presentationml/2006/ole">
            <mc:AlternateContent xmlns:mc="http://schemas.openxmlformats.org/markup-compatibility/2006">
              <mc:Choice xmlns:v="urn:schemas-microsoft-com:vml" Requires="v">
                <p:oleObj spid="_x0000_s17732" name="Visio" r:id="rId7" imgW="1688592" imgH="1840992" progId="">
                  <p:embed/>
                </p:oleObj>
              </mc:Choice>
              <mc:Fallback>
                <p:oleObj name="Visio" r:id="rId7" imgW="1688592" imgH="1840992" progId="">
                  <p:embed/>
                  <p:pic>
                    <p:nvPicPr>
                      <p:cNvPr id="0" name="Objec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8788" y="228600"/>
                        <a:ext cx="896937" cy="10588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969696">
                                  <a:alpha val="74997"/>
                                </a:srgbClr>
                              </a:outerShdw>
                            </a:effectLst>
                          </a14:hiddenEffects>
                        </a:ext>
                      </a:extLst>
                    </p:spPr>
                  </p:pic>
                </p:oleObj>
              </mc:Fallback>
            </mc:AlternateContent>
          </a:graphicData>
        </a:graphic>
      </p:graphicFrame>
      <p:sp>
        <p:nvSpPr>
          <p:cNvPr id="3" name="Datumsplatzhalt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a:defRPr/>
            </a:pPr>
            <a:r>
              <a:rPr lang="fi-FI" smtClean="0"/>
              <a:t>M. Heikkurinen</a:t>
            </a:r>
            <a:endParaRPr lang="de-DE"/>
          </a:p>
        </p:txBody>
      </p:sp>
      <p:sp>
        <p:nvSpPr>
          <p:cNvPr id="4" name="Fußzeilenplatzhalt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cs typeface="Arial" charset="0"/>
              </a:defRPr>
            </a:lvl1pPr>
          </a:lstStyle>
          <a:p>
            <a:pPr>
              <a:defRPr/>
            </a:pPr>
            <a:r>
              <a:rPr lang="de-DE" smtClean="0"/>
              <a:t>ISGC 2016</a:t>
            </a:r>
            <a:endParaRPr lang="de-DE"/>
          </a:p>
        </p:txBody>
      </p:sp>
      <p:sp>
        <p:nvSpPr>
          <p:cNvPr id="5" name="Foliennummernplatzhalt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D3B6C8A2-BDA6-2444-98CE-CE78A0D62226}"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5054" r:id="rId1"/>
    <p:sldLayoutId id="2147485047" r:id="rId2"/>
    <p:sldLayoutId id="2147485048" r:id="rId3"/>
    <p:sldLayoutId id="2147485055" r:id="rId4"/>
  </p:sldLayoutIdLst>
  <p:timing>
    <p:tnLst>
      <p:par>
        <p:cTn xmlns:p14="http://schemas.microsoft.com/office/powerpoint/2010/main" id="1" dur="indefinite" restart="never" nodeType="tmRoot"/>
      </p:par>
    </p:tnLst>
  </p:timing>
  <p:hf hdr="0"/>
  <p:txStyles>
    <p:titleStyle>
      <a:lvl1pPr algn="l" defTabSz="428625" rtl="0" eaLnBrk="0" fontAlgn="base" hangingPunct="0">
        <a:spcBef>
          <a:spcPct val="0"/>
        </a:spcBef>
        <a:spcAft>
          <a:spcPct val="0"/>
        </a:spcAft>
        <a:defRPr sz="2800">
          <a:solidFill>
            <a:schemeClr val="tx2"/>
          </a:solidFill>
          <a:latin typeface="+mj-lt"/>
          <a:ea typeface="ＭＳ Ｐゴシック" charset="0"/>
          <a:cs typeface="+mj-cs"/>
        </a:defRPr>
      </a:lvl1pPr>
      <a:lvl2pPr algn="l" defTabSz="428625"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defTabSz="428625"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defTabSz="428625"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defTabSz="428625"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l" defTabSz="428625" rtl="0" eaLnBrk="0" fontAlgn="base" hangingPunct="0">
        <a:spcBef>
          <a:spcPct val="0"/>
        </a:spcBef>
        <a:spcAft>
          <a:spcPct val="0"/>
        </a:spcAft>
        <a:defRPr sz="2800">
          <a:solidFill>
            <a:schemeClr val="tx2"/>
          </a:solidFill>
          <a:latin typeface="Arial" charset="0"/>
          <a:cs typeface="Arial" charset="0"/>
        </a:defRPr>
      </a:lvl6pPr>
      <a:lvl7pPr marL="914400" algn="l" defTabSz="428625" rtl="0" eaLnBrk="0" fontAlgn="base" hangingPunct="0">
        <a:spcBef>
          <a:spcPct val="0"/>
        </a:spcBef>
        <a:spcAft>
          <a:spcPct val="0"/>
        </a:spcAft>
        <a:defRPr sz="2800">
          <a:solidFill>
            <a:schemeClr val="tx2"/>
          </a:solidFill>
          <a:latin typeface="Arial" charset="0"/>
          <a:cs typeface="Arial" charset="0"/>
        </a:defRPr>
      </a:lvl7pPr>
      <a:lvl8pPr marL="1371600" algn="l" defTabSz="428625" rtl="0" eaLnBrk="0" fontAlgn="base" hangingPunct="0">
        <a:spcBef>
          <a:spcPct val="0"/>
        </a:spcBef>
        <a:spcAft>
          <a:spcPct val="0"/>
        </a:spcAft>
        <a:defRPr sz="2800">
          <a:solidFill>
            <a:schemeClr val="tx2"/>
          </a:solidFill>
          <a:latin typeface="Arial" charset="0"/>
          <a:cs typeface="Arial" charset="0"/>
        </a:defRPr>
      </a:lvl8pPr>
      <a:lvl9pPr marL="1828800" algn="l" defTabSz="428625" rtl="0" eaLnBrk="0" fontAlgn="base" hangingPunct="0">
        <a:spcBef>
          <a:spcPct val="0"/>
        </a:spcBef>
        <a:spcAft>
          <a:spcPct val="0"/>
        </a:spcAft>
        <a:defRPr sz="2800">
          <a:solidFill>
            <a:schemeClr val="tx2"/>
          </a:solidFill>
          <a:latin typeface="Arial" charset="0"/>
          <a:cs typeface="Arial" charset="0"/>
        </a:defRPr>
      </a:lvl9pPr>
    </p:titleStyle>
    <p:bodyStyle>
      <a:lvl1pPr marL="423863" indent="-423863" algn="l" defTabSz="1166813" rtl="0" eaLnBrk="0" fontAlgn="base" hangingPunct="0">
        <a:spcBef>
          <a:spcPct val="20000"/>
        </a:spcBef>
        <a:spcAft>
          <a:spcPct val="0"/>
        </a:spcAft>
        <a:buFont typeface="Wingdings" charset="0"/>
        <a:buChar char="q"/>
        <a:defRPr sz="2000" b="1">
          <a:solidFill>
            <a:schemeClr val="tx1"/>
          </a:solidFill>
          <a:latin typeface="+mn-lt"/>
          <a:ea typeface="ＭＳ Ｐゴシック" charset="0"/>
          <a:cs typeface="+mn-cs"/>
        </a:defRPr>
      </a:lvl1pPr>
      <a:lvl2pPr marL="919163" indent="-354013" algn="l" defTabSz="1166813" rtl="0" eaLnBrk="0" fontAlgn="base" hangingPunct="0">
        <a:spcBef>
          <a:spcPct val="20000"/>
        </a:spcBef>
        <a:spcAft>
          <a:spcPct val="0"/>
        </a:spcAft>
        <a:buFont typeface="Wingdings" charset="0"/>
        <a:buChar char="l"/>
        <a:defRPr sz="2000">
          <a:solidFill>
            <a:schemeClr val="tx1"/>
          </a:solidFill>
          <a:latin typeface="+mn-lt"/>
          <a:ea typeface="Arial" charset="0"/>
          <a:cs typeface="+mn-cs"/>
        </a:defRPr>
      </a:lvl2pPr>
      <a:lvl3pPr marL="1414463" indent="-282575" algn="l" defTabSz="1166813" rtl="0" eaLnBrk="0" fontAlgn="base" hangingPunct="0">
        <a:spcBef>
          <a:spcPct val="20000"/>
        </a:spcBef>
        <a:spcAft>
          <a:spcPct val="0"/>
        </a:spcAft>
        <a:buChar char="•"/>
        <a:defRPr>
          <a:solidFill>
            <a:schemeClr val="tx1"/>
          </a:solidFill>
          <a:latin typeface="+mn-lt"/>
          <a:ea typeface="Arial" charset="0"/>
          <a:cs typeface="+mn-cs"/>
        </a:defRPr>
      </a:lvl3pPr>
      <a:lvl4pPr marL="1979613" indent="-282575" algn="l" defTabSz="1166813" rtl="0" eaLnBrk="0" fontAlgn="base" hangingPunct="0">
        <a:spcBef>
          <a:spcPct val="20000"/>
        </a:spcBef>
        <a:spcAft>
          <a:spcPct val="0"/>
        </a:spcAft>
        <a:buChar char="–"/>
        <a:defRPr>
          <a:solidFill>
            <a:schemeClr val="tx1"/>
          </a:solidFill>
          <a:latin typeface="+mn-lt"/>
          <a:ea typeface="Arial" charset="0"/>
          <a:cs typeface="+mn-cs"/>
        </a:defRPr>
      </a:lvl4pPr>
      <a:lvl5pPr marL="2546350" indent="-282575" algn="l" defTabSz="1166813" rtl="0" eaLnBrk="0" fontAlgn="base" hangingPunct="0">
        <a:spcBef>
          <a:spcPct val="20000"/>
        </a:spcBef>
        <a:spcAft>
          <a:spcPct val="0"/>
        </a:spcAft>
        <a:buChar char="•"/>
        <a:defRPr>
          <a:solidFill>
            <a:schemeClr val="tx1"/>
          </a:solidFill>
          <a:latin typeface="+mn-lt"/>
          <a:ea typeface="Arial" charset="0"/>
          <a:cs typeface="+mn-cs"/>
        </a:defRPr>
      </a:lvl5pPr>
      <a:lvl6pPr marL="3003550" indent="-282575" algn="l" defTabSz="1166813" rtl="0" eaLnBrk="0" fontAlgn="base" hangingPunct="0">
        <a:spcBef>
          <a:spcPct val="20000"/>
        </a:spcBef>
        <a:spcAft>
          <a:spcPct val="0"/>
        </a:spcAft>
        <a:buChar char="•"/>
        <a:defRPr>
          <a:solidFill>
            <a:schemeClr val="tx1"/>
          </a:solidFill>
          <a:latin typeface="+mn-lt"/>
          <a:cs typeface="+mn-cs"/>
        </a:defRPr>
      </a:lvl6pPr>
      <a:lvl7pPr marL="3460750" indent="-282575" algn="l" defTabSz="1166813" rtl="0" eaLnBrk="0" fontAlgn="base" hangingPunct="0">
        <a:spcBef>
          <a:spcPct val="20000"/>
        </a:spcBef>
        <a:spcAft>
          <a:spcPct val="0"/>
        </a:spcAft>
        <a:buChar char="•"/>
        <a:defRPr>
          <a:solidFill>
            <a:schemeClr val="tx1"/>
          </a:solidFill>
          <a:latin typeface="+mn-lt"/>
          <a:cs typeface="+mn-cs"/>
        </a:defRPr>
      </a:lvl7pPr>
      <a:lvl8pPr marL="3917950" indent="-282575" algn="l" defTabSz="1166813" rtl="0" eaLnBrk="0" fontAlgn="base" hangingPunct="0">
        <a:spcBef>
          <a:spcPct val="20000"/>
        </a:spcBef>
        <a:spcAft>
          <a:spcPct val="0"/>
        </a:spcAft>
        <a:buChar char="•"/>
        <a:defRPr>
          <a:solidFill>
            <a:schemeClr val="tx1"/>
          </a:solidFill>
          <a:latin typeface="+mn-lt"/>
          <a:cs typeface="+mn-cs"/>
        </a:defRPr>
      </a:lvl8pPr>
      <a:lvl9pPr marL="4375150" indent="-282575" algn="l" defTabSz="1166813"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hyperlink" Target="http://www.envcomp.eu" TargetMode="External"/><Relationship Id="rId4" Type="http://schemas.openxmlformats.org/officeDocument/2006/relationships/hyperlink" Target="mailto:felde@nm.ifi.lmu.de"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457200" y="2362200"/>
            <a:ext cx="8458200" cy="1295400"/>
          </a:xfrm>
        </p:spPr>
        <p:txBody>
          <a:bodyPr/>
          <a:lstStyle/>
          <a:p>
            <a:pPr eaLnBrk="1" hangingPunct="1">
              <a:defRPr/>
            </a:pPr>
            <a:r>
              <a:rPr lang="en-US" sz="3600" dirty="0">
                <a:latin typeface="Calibri" charset="0"/>
                <a:cs typeface="+mj-cs"/>
              </a:rPr>
              <a:t>An ICT architecture for environmental computing applications</a:t>
            </a:r>
            <a:endParaRPr lang="en-US" sz="1600" dirty="0">
              <a:latin typeface="Calibri" charset="0"/>
              <a:cs typeface="+mj-cs"/>
            </a:endParaRPr>
          </a:p>
        </p:txBody>
      </p:sp>
      <p:sp>
        <p:nvSpPr>
          <p:cNvPr id="10243" name="Rectangle 5"/>
          <p:cNvSpPr>
            <a:spLocks noGrp="1" noChangeArrowheads="1"/>
          </p:cNvSpPr>
          <p:nvPr>
            <p:ph type="subTitle" idx="1"/>
          </p:nvPr>
        </p:nvSpPr>
        <p:spPr/>
        <p:txBody>
          <a:bodyPr/>
          <a:lstStyle/>
          <a:p>
            <a:pPr eaLnBrk="1" hangingPunct="1">
              <a:defRPr/>
            </a:pPr>
            <a:r>
              <a:rPr lang="de-DE" dirty="0">
                <a:latin typeface="Calibri" charset="0"/>
                <a:cs typeface="+mn-cs"/>
              </a:rPr>
              <a:t>Nils </a:t>
            </a:r>
            <a:r>
              <a:rPr lang="de-DE" dirty="0" err="1">
                <a:latin typeface="Calibri" charset="0"/>
                <a:cs typeface="+mn-cs"/>
              </a:rPr>
              <a:t>gentschen</a:t>
            </a:r>
            <a:r>
              <a:rPr lang="de-DE" dirty="0">
                <a:latin typeface="Calibri" charset="0"/>
                <a:cs typeface="+mn-cs"/>
              </a:rPr>
              <a:t> Felde, Matti Heikkurinen, Dieter </a:t>
            </a:r>
            <a:r>
              <a:rPr lang="de-DE" dirty="0" err="1" smtClean="0">
                <a:latin typeface="Calibri" charset="0"/>
                <a:cs typeface="+mn-cs"/>
              </a:rPr>
              <a:t>Kranzlmüller</a:t>
            </a:r>
            <a:endParaRPr lang="de-DE" dirty="0">
              <a:latin typeface="Calibri" charset="0"/>
              <a:cs typeface="+mn-cs"/>
            </a:endParaRPr>
          </a:p>
          <a:p>
            <a:pPr eaLnBrk="1" hangingPunct="1">
              <a:buFont typeface="Wingdings" charset="0"/>
              <a:buNone/>
              <a:defRPr/>
            </a:pPr>
            <a:endParaRPr lang="de-DE" dirty="0" smtClean="0">
              <a:latin typeface="Calibri" charset="0"/>
              <a:cs typeface="+mn-cs"/>
            </a:endParaRPr>
          </a:p>
          <a:p>
            <a:pPr eaLnBrk="1" hangingPunct="1">
              <a:buFont typeface="Wingdings" charset="0"/>
              <a:buNone/>
              <a:defRPr/>
            </a:pPr>
            <a:r>
              <a:rPr lang="de-DE" dirty="0" err="1" smtClean="0">
                <a:latin typeface="Calibri" charset="0"/>
                <a:cs typeface="+mn-cs"/>
              </a:rPr>
              <a:t>Munich</a:t>
            </a:r>
            <a:r>
              <a:rPr lang="de-DE" dirty="0" smtClean="0">
                <a:latin typeface="Calibri" charset="0"/>
                <a:cs typeface="+mn-cs"/>
              </a:rPr>
              <a:t> </a:t>
            </a:r>
            <a:r>
              <a:rPr lang="de-DE" dirty="0">
                <a:latin typeface="Calibri" charset="0"/>
                <a:cs typeface="+mn-cs"/>
              </a:rPr>
              <a:t>Network Management Team</a:t>
            </a:r>
          </a:p>
          <a:p>
            <a:pPr eaLnBrk="1" hangingPunct="1">
              <a:buFont typeface="Wingdings" charset="0"/>
              <a:buNone/>
              <a:defRPr/>
            </a:pPr>
            <a:r>
              <a:rPr lang="de-DE" dirty="0">
                <a:latin typeface="Calibri" charset="0"/>
                <a:cs typeface="+mn-cs"/>
              </a:rPr>
              <a:t>Ludwig-Maximilians-Universität München (LMU)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Communicating</a:t>
            </a:r>
            <a:r>
              <a:rPr lang="de-DE" dirty="0" smtClean="0"/>
              <a:t> </a:t>
            </a:r>
            <a:r>
              <a:rPr lang="de-DE" dirty="0" err="1" smtClean="0"/>
              <a:t>the</a:t>
            </a:r>
            <a:r>
              <a:rPr lang="de-DE" dirty="0" smtClean="0"/>
              <a:t> </a:t>
            </a:r>
            <a:r>
              <a:rPr lang="de-DE" dirty="0" err="1" smtClean="0"/>
              <a:t>Results</a:t>
            </a:r>
            <a:endParaRPr lang="de-DE" dirty="0"/>
          </a:p>
        </p:txBody>
      </p:sp>
      <p:sp>
        <p:nvSpPr>
          <p:cNvPr id="3" name="Inhaltsplatzhalter 2"/>
          <p:cNvSpPr>
            <a:spLocks noGrp="1"/>
          </p:cNvSpPr>
          <p:nvPr>
            <p:ph idx="1"/>
          </p:nvPr>
        </p:nvSpPr>
        <p:spPr/>
        <p:txBody>
          <a:bodyPr/>
          <a:lstStyle/>
          <a:p>
            <a:pPr marL="0" lvl="0" indent="0">
              <a:buNone/>
            </a:pPr>
            <a:endParaRPr lang="en-GB" dirty="0" smtClean="0"/>
          </a:p>
          <a:p>
            <a:pPr marL="0" lvl="0" indent="0">
              <a:buNone/>
            </a:pPr>
            <a:r>
              <a:rPr lang="en-GB" dirty="0" smtClean="0"/>
              <a:t>How can </a:t>
            </a:r>
            <a:r>
              <a:rPr lang="en-GB" dirty="0"/>
              <a:t>non-scientists </a:t>
            </a:r>
            <a:r>
              <a:rPr lang="en-GB" dirty="0" smtClean="0"/>
              <a:t>use </a:t>
            </a:r>
            <a:r>
              <a:rPr lang="en-GB" dirty="0"/>
              <a:t>the </a:t>
            </a:r>
            <a:r>
              <a:rPr lang="en-GB" dirty="0" smtClean="0"/>
              <a:t>information?</a:t>
            </a:r>
          </a:p>
          <a:p>
            <a:pPr lvl="0"/>
            <a:endParaRPr lang="de-DE" dirty="0"/>
          </a:p>
          <a:p>
            <a:r>
              <a:rPr lang="en-GB" dirty="0"/>
              <a:t>Civil protection model probably fairly well-established </a:t>
            </a:r>
            <a:r>
              <a:rPr lang="en-GB" dirty="0" smtClean="0"/>
              <a:t/>
            </a:r>
            <a:br>
              <a:rPr lang="en-GB" dirty="0" smtClean="0"/>
            </a:br>
            <a:r>
              <a:rPr lang="en-GB" dirty="0" smtClean="0"/>
              <a:t>(</a:t>
            </a:r>
            <a:r>
              <a:rPr lang="en-GB" dirty="0"/>
              <a:t>“client” is used to data with certain uncertainty built in</a:t>
            </a:r>
            <a:r>
              <a:rPr lang="en-GB" dirty="0" smtClean="0"/>
              <a:t>)</a:t>
            </a:r>
          </a:p>
          <a:p>
            <a:endParaRPr lang="de-DE" dirty="0"/>
          </a:p>
          <a:p>
            <a:r>
              <a:rPr lang="en-GB" dirty="0"/>
              <a:t>Risk reduction: need to answer questions related to long-term infrastructure development projects and policy </a:t>
            </a:r>
            <a:r>
              <a:rPr lang="en-GB" dirty="0" smtClean="0"/>
              <a:t>formation</a:t>
            </a:r>
            <a:endParaRPr lang="de-DE" dirty="0"/>
          </a:p>
          <a:p>
            <a:pPr lvl="1"/>
            <a:r>
              <a:rPr lang="en-GB" dirty="0"/>
              <a:t>Injecting uncertain data into political process!! </a:t>
            </a:r>
            <a:endParaRPr lang="en-GB" dirty="0" smtClean="0"/>
          </a:p>
          <a:p>
            <a:pPr lvl="1"/>
            <a:r>
              <a:rPr lang="en-GB" dirty="0" smtClean="0"/>
              <a:t>Dealing </a:t>
            </a:r>
            <a:r>
              <a:rPr lang="en-GB" dirty="0"/>
              <a:t>with financial interests unavoidable: protection infrastructure in itself, impact on development:</a:t>
            </a:r>
            <a:endParaRPr lang="de-DE" dirty="0"/>
          </a:p>
          <a:p>
            <a:pPr lvl="2"/>
            <a:r>
              <a:rPr lang="en-GB" dirty="0"/>
              <a:t>No building permits on flood-prone areas, housing developers not happy </a:t>
            </a:r>
            <a:endParaRPr lang="de-DE" dirty="0"/>
          </a:p>
          <a:p>
            <a:pPr lvl="2"/>
            <a:r>
              <a:rPr lang="en-GB" dirty="0"/>
              <a:t>Re-classifying existing housing, house owners not happy (lose flood insurance or increase in premiums) </a:t>
            </a:r>
            <a:endParaRPr lang="de-DE" dirty="0"/>
          </a:p>
          <a:p>
            <a:endParaRPr lang="de-DE" dirty="0"/>
          </a:p>
        </p:txBody>
      </p:sp>
      <p:sp>
        <p:nvSpPr>
          <p:cNvPr id="4" name="Datumsplatzhalter 3"/>
          <p:cNvSpPr>
            <a:spLocks noGrp="1"/>
          </p:cNvSpPr>
          <p:nvPr>
            <p:ph type="dt" sz="half" idx="10"/>
          </p:nvPr>
        </p:nvSpPr>
        <p:spPr/>
        <p:txBody>
          <a:bodyPr/>
          <a:lstStyle/>
          <a:p>
            <a:pPr>
              <a:defRPr/>
            </a:pPr>
            <a:r>
              <a:rPr lang="de-DE" smtClean="0"/>
              <a:t>D. Kranzlmüller</a:t>
            </a:r>
            <a:endParaRPr lang="de-DE"/>
          </a:p>
        </p:txBody>
      </p:sp>
      <p:sp>
        <p:nvSpPr>
          <p:cNvPr id="5" name="Fußzeilenplatzhalter 4"/>
          <p:cNvSpPr>
            <a:spLocks noGrp="1"/>
          </p:cNvSpPr>
          <p:nvPr>
            <p:ph type="ftr" sz="quarter" idx="11"/>
          </p:nvPr>
        </p:nvSpPr>
        <p:spPr/>
        <p:txBody>
          <a:bodyPr/>
          <a:lstStyle/>
          <a:p>
            <a:pPr>
              <a:defRPr/>
            </a:pPr>
            <a:r>
              <a:rPr lang="de-DE" smtClean="0"/>
              <a:t>EnvComp@ISGC 2016</a:t>
            </a:r>
            <a:endParaRPr lang="de-DE" dirty="0"/>
          </a:p>
        </p:txBody>
      </p:sp>
      <p:sp>
        <p:nvSpPr>
          <p:cNvPr id="6" name="Foliennummernplatzhalter 5"/>
          <p:cNvSpPr>
            <a:spLocks noGrp="1"/>
          </p:cNvSpPr>
          <p:nvPr>
            <p:ph type="sldNum" sz="quarter" idx="12"/>
          </p:nvPr>
        </p:nvSpPr>
        <p:spPr/>
        <p:txBody>
          <a:bodyPr/>
          <a:lstStyle/>
          <a:p>
            <a:pPr>
              <a:defRPr/>
            </a:pPr>
            <a:fld id="{9A583443-9964-0C4C-B05A-10F8AC3B2528}" type="slidenum">
              <a:rPr lang="de-DE" smtClean="0"/>
              <a:pPr>
                <a:defRPr/>
              </a:pPr>
              <a:t>10</a:t>
            </a:fld>
            <a:endParaRPr lang="de-DE"/>
          </a:p>
        </p:txBody>
      </p:sp>
    </p:spTree>
    <p:extLst>
      <p:ext uri="{BB962C8B-B14F-4D97-AF65-F5344CB8AC3E}">
        <p14:creationId xmlns:p14="http://schemas.microsoft.com/office/powerpoint/2010/main" val="3764052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address the technology-related challenges?</a:t>
            </a:r>
            <a:endParaRPr lang="en-GB" dirty="0"/>
          </a:p>
        </p:txBody>
      </p:sp>
      <p:sp>
        <p:nvSpPr>
          <p:cNvPr id="3" name="Content Placeholder 2"/>
          <p:cNvSpPr>
            <a:spLocks noGrp="1"/>
          </p:cNvSpPr>
          <p:nvPr>
            <p:ph idx="1"/>
          </p:nvPr>
        </p:nvSpPr>
        <p:spPr/>
        <p:txBody>
          <a:bodyPr/>
          <a:lstStyle/>
          <a:p>
            <a:endParaRPr lang="en-GB" sz="3200" dirty="0" smtClean="0"/>
          </a:p>
          <a:p>
            <a:endParaRPr lang="en-GB" sz="3200" dirty="0"/>
          </a:p>
          <a:p>
            <a:endParaRPr lang="en-GB" sz="3200" dirty="0" smtClean="0"/>
          </a:p>
          <a:p>
            <a:endParaRPr lang="en-GB" sz="3200" dirty="0" smtClean="0"/>
          </a:p>
          <a:p>
            <a:r>
              <a:rPr lang="en-GB" sz="3200" dirty="0" smtClean="0"/>
              <a:t>Case: HMR model chains</a:t>
            </a:r>
            <a:endParaRPr lang="en-GB" sz="3200"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11</a:t>
            </a:fld>
            <a:endParaRPr lang="de-DE"/>
          </a:p>
        </p:txBody>
      </p:sp>
    </p:spTree>
    <p:extLst>
      <p:ext uri="{BB962C8B-B14F-4D97-AF65-F5344CB8AC3E}">
        <p14:creationId xmlns:p14="http://schemas.microsoft.com/office/powerpoint/2010/main" val="1034071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HMR model chain - conceptual</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12</a:t>
            </a:fld>
            <a:endParaRPr lang="de-DE"/>
          </a:p>
        </p:txBody>
      </p:sp>
      <p:pic>
        <p:nvPicPr>
          <p:cNvPr id="7" name="Picture 1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t="3651" b="3651"/>
          <a:stretch>
            <a:fillRect/>
          </a:stretch>
        </p:blipFill>
        <p:spPr bwMode="auto">
          <a:prstGeom prst="rect">
            <a:avLst/>
          </a:prstGeom>
          <a:ln w="9525">
            <a:solidFill>
              <a:srgbClr val="00660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7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DRIHM HMR model chain components</a:t>
            </a:r>
            <a:endParaRPr lang="en-GB" dirty="0"/>
          </a:p>
        </p:txBody>
      </p:sp>
      <p:pic>
        <p:nvPicPr>
          <p:cNvPr id="7" name="Content Placeholder 6" descr="workflows300dpi.tif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597" r="-10597"/>
          <a:stretch/>
        </p:blipFill>
        <p:spPr/>
      </p:pic>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13</a:t>
            </a:fld>
            <a:endParaRPr lang="de-DE"/>
          </a:p>
        </p:txBody>
      </p:sp>
    </p:spTree>
    <p:extLst>
      <p:ext uri="{BB962C8B-B14F-4D97-AF65-F5344CB8AC3E}">
        <p14:creationId xmlns:p14="http://schemas.microsoft.com/office/powerpoint/2010/main" val="11511583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eScience</a:t>
            </a:r>
            <a:r>
              <a:rPr lang="en-GB" dirty="0" smtClean="0"/>
              <a:t> infrastructure to support </a:t>
            </a:r>
            <a:r>
              <a:rPr lang="en-GB" dirty="0" smtClean="0"/>
              <a:t>HMR models</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14</a:t>
            </a:fld>
            <a:endParaRPr lang="de-DE"/>
          </a:p>
        </p:txBody>
      </p:sp>
      <p:pic>
        <p:nvPicPr>
          <p:cNvPr id="7" name="Immagine 6"/>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109" b="9673"/>
          <a:stretch/>
        </p:blipFill>
        <p:spPr>
          <a:xfrm>
            <a:off x="533400" y="713052"/>
            <a:ext cx="8001000" cy="5949056"/>
          </a:xfrm>
          <a:prstGeom prst="rect">
            <a:avLst/>
          </a:prstGeom>
          <a:ln>
            <a:solidFill>
              <a:srgbClr val="0000FF"/>
            </a:solidFill>
          </a:ln>
        </p:spPr>
      </p:pic>
    </p:spTree>
    <p:extLst>
      <p:ext uri="{BB962C8B-B14F-4D97-AF65-F5344CB8AC3E}">
        <p14:creationId xmlns:p14="http://schemas.microsoft.com/office/powerpoint/2010/main" val="971637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eScience</a:t>
            </a:r>
            <a:r>
              <a:rPr lang="en-GB" dirty="0" smtClean="0"/>
              <a:t> infrastructure to support environmental computing</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15</a:t>
            </a:fld>
            <a:endParaRPr lang="de-DE"/>
          </a:p>
        </p:txBody>
      </p:sp>
      <p:pic>
        <p:nvPicPr>
          <p:cNvPr id="7" name="Immagine 6"/>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09" b="9673"/>
          <a:stretch/>
        </p:blipFill>
        <p:spPr>
          <a:xfrm>
            <a:off x="533400" y="713052"/>
            <a:ext cx="8001000" cy="5949056"/>
          </a:xfrm>
          <a:prstGeom prst="rect">
            <a:avLst/>
          </a:prstGeom>
          <a:ln>
            <a:solidFill>
              <a:srgbClr val="0000FF"/>
            </a:solidFill>
          </a:ln>
        </p:spPr>
      </p:pic>
      <p:sp>
        <p:nvSpPr>
          <p:cNvPr id="8" name="Rectangle 7"/>
          <p:cNvSpPr/>
          <p:nvPr/>
        </p:nvSpPr>
        <p:spPr bwMode="auto">
          <a:xfrm>
            <a:off x="152400" y="3200400"/>
            <a:ext cx="2362200" cy="3200400"/>
          </a:xfrm>
          <a:prstGeom prst="rect">
            <a:avLst/>
          </a:prstGeom>
          <a:solidFill>
            <a:schemeClr val="lt1">
              <a:alpha val="24000"/>
            </a:schemeClr>
          </a:solidFill>
          <a:ln>
            <a:solidFill>
              <a:schemeClr val="accent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r>
              <a:rPr lang="en-GB" dirty="0" smtClean="0">
                <a:solidFill>
                  <a:schemeClr val="accent2"/>
                </a:solidFill>
              </a:rPr>
              <a:t>The interface block</a:t>
            </a:r>
            <a:endParaRPr lang="en-GB" dirty="0">
              <a:solidFill>
                <a:schemeClr val="accent2"/>
              </a:solidFill>
            </a:endParaRPr>
          </a:p>
        </p:txBody>
      </p:sp>
    </p:spTree>
    <p:extLst>
      <p:ext uri="{BB962C8B-B14F-4D97-AF65-F5344CB8AC3E}">
        <p14:creationId xmlns:p14="http://schemas.microsoft.com/office/powerpoint/2010/main" val="524048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eScience</a:t>
            </a:r>
            <a:r>
              <a:rPr lang="en-GB" dirty="0" smtClean="0"/>
              <a:t> infrastructure to support environmental computing</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16</a:t>
            </a:fld>
            <a:endParaRPr lang="de-DE"/>
          </a:p>
        </p:txBody>
      </p:sp>
      <p:pic>
        <p:nvPicPr>
          <p:cNvPr id="7" name="Immagine 6"/>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09" b="9673"/>
          <a:stretch/>
        </p:blipFill>
        <p:spPr>
          <a:xfrm>
            <a:off x="533400" y="713052"/>
            <a:ext cx="8001000" cy="5949056"/>
          </a:xfrm>
          <a:prstGeom prst="rect">
            <a:avLst/>
          </a:prstGeom>
          <a:ln>
            <a:solidFill>
              <a:srgbClr val="0000FF"/>
            </a:solidFill>
          </a:ln>
        </p:spPr>
      </p:pic>
      <p:sp>
        <p:nvSpPr>
          <p:cNvPr id="8" name="Rectangle 7"/>
          <p:cNvSpPr/>
          <p:nvPr/>
        </p:nvSpPr>
        <p:spPr bwMode="auto">
          <a:xfrm>
            <a:off x="1905000" y="762000"/>
            <a:ext cx="6172200" cy="2133600"/>
          </a:xfrm>
          <a:prstGeom prst="rect">
            <a:avLst/>
          </a:prstGeom>
          <a:solidFill>
            <a:schemeClr val="lt1">
              <a:alpha val="24000"/>
            </a:schemeClr>
          </a:solidFill>
          <a:ln>
            <a:solidFill>
              <a:schemeClr val="accent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r"/>
            <a:r>
              <a:rPr lang="en-GB" dirty="0" smtClean="0">
                <a:solidFill>
                  <a:schemeClr val="accent2"/>
                </a:solidFill>
              </a:rPr>
              <a:t>HPC resources</a:t>
            </a:r>
            <a:br>
              <a:rPr lang="en-GB" dirty="0" smtClean="0">
                <a:solidFill>
                  <a:schemeClr val="accent2"/>
                </a:solidFill>
              </a:rPr>
            </a:br>
            <a:r>
              <a:rPr lang="en-GB" dirty="0" smtClean="0">
                <a:solidFill>
                  <a:schemeClr val="accent2"/>
                </a:solidFill>
              </a:rPr>
              <a:t>used for optimised</a:t>
            </a:r>
            <a:br>
              <a:rPr lang="en-GB" dirty="0" smtClean="0">
                <a:solidFill>
                  <a:schemeClr val="accent2"/>
                </a:solidFill>
              </a:rPr>
            </a:br>
            <a:r>
              <a:rPr lang="en-GB" dirty="0" smtClean="0">
                <a:solidFill>
                  <a:schemeClr val="accent2"/>
                </a:solidFill>
              </a:rPr>
              <a:t>SW packages</a:t>
            </a:r>
            <a:endParaRPr lang="en-GB" dirty="0">
              <a:solidFill>
                <a:schemeClr val="accent2"/>
              </a:solidFill>
            </a:endParaRPr>
          </a:p>
        </p:txBody>
      </p:sp>
    </p:spTree>
    <p:extLst>
      <p:ext uri="{BB962C8B-B14F-4D97-AF65-F5344CB8AC3E}">
        <p14:creationId xmlns:p14="http://schemas.microsoft.com/office/powerpoint/2010/main" val="3504748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eScience</a:t>
            </a:r>
            <a:r>
              <a:rPr lang="en-GB" dirty="0" smtClean="0"/>
              <a:t> infrastructure to support environmental computing</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17</a:t>
            </a:fld>
            <a:endParaRPr lang="de-DE"/>
          </a:p>
        </p:txBody>
      </p:sp>
      <p:pic>
        <p:nvPicPr>
          <p:cNvPr id="7" name="Immagine 6"/>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09" b="9673"/>
          <a:stretch/>
        </p:blipFill>
        <p:spPr>
          <a:xfrm>
            <a:off x="533400" y="713052"/>
            <a:ext cx="8001000" cy="5949056"/>
          </a:xfrm>
          <a:prstGeom prst="rect">
            <a:avLst/>
          </a:prstGeom>
          <a:ln>
            <a:solidFill>
              <a:srgbClr val="0000FF"/>
            </a:solidFill>
          </a:ln>
        </p:spPr>
      </p:pic>
      <p:sp>
        <p:nvSpPr>
          <p:cNvPr id="8" name="Rectangle 7"/>
          <p:cNvSpPr/>
          <p:nvPr/>
        </p:nvSpPr>
        <p:spPr bwMode="auto">
          <a:xfrm>
            <a:off x="609600" y="2667000"/>
            <a:ext cx="4419600" cy="1219200"/>
          </a:xfrm>
          <a:prstGeom prst="rect">
            <a:avLst/>
          </a:prstGeom>
          <a:solidFill>
            <a:schemeClr val="lt1">
              <a:alpha val="24000"/>
            </a:schemeClr>
          </a:solidFill>
          <a:ln>
            <a:solidFill>
              <a:schemeClr val="accent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r>
              <a:rPr lang="en-GB" dirty="0" smtClean="0">
                <a:solidFill>
                  <a:schemeClr val="accent2"/>
                </a:solidFill>
              </a:rPr>
              <a:t>“Challenging” </a:t>
            </a:r>
            <a:br>
              <a:rPr lang="en-GB" dirty="0" smtClean="0">
                <a:solidFill>
                  <a:schemeClr val="accent2"/>
                </a:solidFill>
              </a:rPr>
            </a:br>
            <a:r>
              <a:rPr lang="en-GB" dirty="0" smtClean="0">
                <a:solidFill>
                  <a:schemeClr val="accent2"/>
                </a:solidFill>
              </a:rPr>
              <a:t>resources</a:t>
            </a:r>
            <a:endParaRPr lang="en-GB" dirty="0">
              <a:solidFill>
                <a:schemeClr val="accent2"/>
              </a:solidFill>
            </a:endParaRPr>
          </a:p>
        </p:txBody>
      </p:sp>
    </p:spTree>
    <p:extLst>
      <p:ext uri="{BB962C8B-B14F-4D97-AF65-F5344CB8AC3E}">
        <p14:creationId xmlns:p14="http://schemas.microsoft.com/office/powerpoint/2010/main" val="2208172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eScience</a:t>
            </a:r>
            <a:r>
              <a:rPr lang="en-GB" dirty="0" smtClean="0"/>
              <a:t> infrastructure to support environmental computing</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18</a:t>
            </a:fld>
            <a:endParaRPr lang="de-DE"/>
          </a:p>
        </p:txBody>
      </p:sp>
      <p:pic>
        <p:nvPicPr>
          <p:cNvPr id="7" name="Immagine 6"/>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09" b="9673"/>
          <a:stretch/>
        </p:blipFill>
        <p:spPr>
          <a:xfrm>
            <a:off x="533400" y="713052"/>
            <a:ext cx="8001000" cy="5949056"/>
          </a:xfrm>
          <a:prstGeom prst="rect">
            <a:avLst/>
          </a:prstGeom>
          <a:ln>
            <a:solidFill>
              <a:srgbClr val="0000FF"/>
            </a:solidFill>
          </a:ln>
        </p:spPr>
      </p:pic>
      <p:sp>
        <p:nvSpPr>
          <p:cNvPr id="8" name="Rectangle 7"/>
          <p:cNvSpPr/>
          <p:nvPr/>
        </p:nvSpPr>
        <p:spPr bwMode="auto">
          <a:xfrm>
            <a:off x="2133600" y="3505200"/>
            <a:ext cx="2895600" cy="2362200"/>
          </a:xfrm>
          <a:prstGeom prst="rect">
            <a:avLst/>
          </a:prstGeom>
          <a:solidFill>
            <a:schemeClr val="lt1">
              <a:alpha val="24000"/>
            </a:schemeClr>
          </a:solidFill>
          <a:ln>
            <a:solidFill>
              <a:schemeClr val="accent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r>
              <a:rPr lang="en-GB" dirty="0" smtClean="0">
                <a:solidFill>
                  <a:schemeClr val="accent2"/>
                </a:solidFill>
              </a:rPr>
              <a:t>Discovery and authentication to the “Challenging” resources</a:t>
            </a:r>
            <a:br>
              <a:rPr lang="en-GB" dirty="0" smtClean="0">
                <a:solidFill>
                  <a:schemeClr val="accent2"/>
                </a:solidFill>
              </a:rPr>
            </a:br>
            <a:endParaRPr lang="en-GB" dirty="0">
              <a:solidFill>
                <a:schemeClr val="accent2"/>
              </a:solidFill>
            </a:endParaRPr>
          </a:p>
        </p:txBody>
      </p:sp>
    </p:spTree>
    <p:extLst>
      <p:ext uri="{BB962C8B-B14F-4D97-AF65-F5344CB8AC3E}">
        <p14:creationId xmlns:p14="http://schemas.microsoft.com/office/powerpoint/2010/main" val="4097137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eScience</a:t>
            </a:r>
            <a:r>
              <a:rPr lang="en-GB" dirty="0" smtClean="0"/>
              <a:t> infrastructure to support environmental computing</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19</a:t>
            </a:fld>
            <a:endParaRPr lang="de-DE"/>
          </a:p>
        </p:txBody>
      </p:sp>
      <p:pic>
        <p:nvPicPr>
          <p:cNvPr id="7" name="Immagine 6"/>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109" b="9673"/>
          <a:stretch/>
        </p:blipFill>
        <p:spPr>
          <a:xfrm>
            <a:off x="533400" y="713052"/>
            <a:ext cx="8001000" cy="5949056"/>
          </a:xfrm>
          <a:prstGeom prst="rect">
            <a:avLst/>
          </a:prstGeom>
          <a:ln>
            <a:solidFill>
              <a:srgbClr val="0000FF"/>
            </a:solidFill>
          </a:ln>
        </p:spPr>
      </p:pic>
      <p:sp>
        <p:nvSpPr>
          <p:cNvPr id="8" name="Rectangle 7"/>
          <p:cNvSpPr/>
          <p:nvPr/>
        </p:nvSpPr>
        <p:spPr bwMode="auto">
          <a:xfrm>
            <a:off x="5029200" y="1981200"/>
            <a:ext cx="2743200" cy="2971800"/>
          </a:xfrm>
          <a:prstGeom prst="rect">
            <a:avLst/>
          </a:prstGeom>
          <a:solidFill>
            <a:schemeClr val="lt1">
              <a:alpha val="24000"/>
            </a:schemeClr>
          </a:solidFill>
          <a:ln>
            <a:solidFill>
              <a:schemeClr val="accent2"/>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r"/>
            <a:r>
              <a:rPr lang="en-GB" dirty="0" smtClean="0">
                <a:solidFill>
                  <a:schemeClr val="accent2"/>
                </a:solidFill>
              </a:rPr>
              <a:t>The</a:t>
            </a:r>
            <a:br>
              <a:rPr lang="en-GB" dirty="0" smtClean="0">
                <a:solidFill>
                  <a:schemeClr val="accent2"/>
                </a:solidFill>
              </a:rPr>
            </a:br>
            <a:r>
              <a:rPr lang="en-GB" dirty="0" smtClean="0">
                <a:solidFill>
                  <a:schemeClr val="accent2"/>
                </a:solidFill>
              </a:rPr>
              <a:t>“Magic part”</a:t>
            </a:r>
            <a:endParaRPr lang="en-GB" dirty="0">
              <a:solidFill>
                <a:schemeClr val="accent2"/>
              </a:solidFill>
            </a:endParaRPr>
          </a:p>
        </p:txBody>
      </p:sp>
    </p:spTree>
    <p:extLst>
      <p:ext uri="{BB962C8B-B14F-4D97-AF65-F5344CB8AC3E}">
        <p14:creationId xmlns:p14="http://schemas.microsoft.com/office/powerpoint/2010/main" val="2179980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nvironmental computing – working definition</a:t>
            </a:r>
            <a:endParaRPr lang="en-GB" dirty="0"/>
          </a:p>
        </p:txBody>
      </p:sp>
      <p:sp>
        <p:nvSpPr>
          <p:cNvPr id="3" name="Content Placeholder 2"/>
          <p:cNvSpPr>
            <a:spLocks noGrp="1"/>
          </p:cNvSpPr>
          <p:nvPr>
            <p:ph idx="1"/>
          </p:nvPr>
        </p:nvSpPr>
        <p:spPr/>
        <p:txBody>
          <a:bodyPr/>
          <a:lstStyle/>
          <a:p>
            <a:endParaRPr lang="en-GB" dirty="0" smtClean="0"/>
          </a:p>
          <a:p>
            <a:pPr marL="0" indent="0">
              <a:buNone/>
            </a:pPr>
            <a:r>
              <a:rPr lang="en-GB" sz="2800" dirty="0" smtClean="0"/>
              <a:t>Common characteristics</a:t>
            </a:r>
          </a:p>
          <a:p>
            <a:r>
              <a:rPr lang="en-GB" dirty="0" smtClean="0"/>
              <a:t>Involves advanced modelling of environmental phenomena</a:t>
            </a:r>
          </a:p>
          <a:p>
            <a:pPr lvl="1"/>
            <a:r>
              <a:rPr lang="en-GB" dirty="0" smtClean="0"/>
              <a:t>Multi-model, multi-scale</a:t>
            </a:r>
          </a:p>
          <a:p>
            <a:pPr lvl="1"/>
            <a:r>
              <a:rPr lang="en-GB" dirty="0" smtClean="0"/>
              <a:t>New phenomena, new approaches</a:t>
            </a:r>
          </a:p>
          <a:p>
            <a:pPr lvl="1"/>
            <a:r>
              <a:rPr lang="en-GB" dirty="0" smtClean="0"/>
              <a:t>Inter- or </a:t>
            </a:r>
            <a:r>
              <a:rPr lang="en-GB" dirty="0" err="1" smtClean="0"/>
              <a:t>transdisciplinary</a:t>
            </a:r>
            <a:r>
              <a:rPr lang="en-GB" dirty="0" smtClean="0"/>
              <a:t> nature</a:t>
            </a:r>
            <a:endParaRPr lang="en-GB" dirty="0" smtClean="0"/>
          </a:p>
          <a:p>
            <a:r>
              <a:rPr lang="en-GB" dirty="0" smtClean="0"/>
              <a:t>Aiming at producing </a:t>
            </a:r>
            <a:r>
              <a:rPr lang="en-GB" b="1" i="1" dirty="0" smtClean="0"/>
              <a:t>actionable knowledge</a:t>
            </a:r>
            <a:endParaRPr lang="en-GB" i="1" dirty="0" smtClean="0"/>
          </a:p>
          <a:p>
            <a:pPr lvl="1"/>
            <a:r>
              <a:rPr lang="en-GB" dirty="0" smtClean="0"/>
              <a:t>Problem oriented: hazard analysis, risk management and reduction, operational disaster response</a:t>
            </a:r>
          </a:p>
          <a:p>
            <a:r>
              <a:rPr lang="en-GB" dirty="0" smtClean="0"/>
              <a:t>With robust management and sustainability approaches</a:t>
            </a:r>
          </a:p>
          <a:p>
            <a:pPr lvl="1"/>
            <a:r>
              <a:rPr lang="en-GB" dirty="0" smtClean="0"/>
              <a:t>Ambition towards infrastructure-like services</a:t>
            </a:r>
          </a:p>
          <a:p>
            <a:pPr lvl="1"/>
            <a:r>
              <a:rPr lang="en-GB" dirty="0" smtClean="0"/>
              <a:t>Availability and reproducibility of results – beyond lifetimes or projects and research careers</a:t>
            </a:r>
          </a:p>
          <a:p>
            <a:pPr lvl="1"/>
            <a:endParaRPr lang="en-GB" dirty="0" smtClean="0"/>
          </a:p>
          <a:p>
            <a:pPr lvl="1"/>
            <a:endParaRPr lang="en-GB" dirty="0" smtClean="0"/>
          </a:p>
          <a:p>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a:t>
            </a:fld>
            <a:endParaRPr lang="de-DE"/>
          </a:p>
        </p:txBody>
      </p:sp>
    </p:spTree>
    <p:extLst>
      <p:ext uri="{BB962C8B-B14F-4D97-AF65-F5344CB8AC3E}">
        <p14:creationId xmlns:p14="http://schemas.microsoft.com/office/powerpoint/2010/main" val="2945068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“The </a:t>
            </a:r>
            <a:r>
              <a:rPr lang="en-GB" dirty="0" smtClean="0"/>
              <a:t>Magic</a:t>
            </a:r>
            <a:r>
              <a:rPr lang="en-GB" dirty="0" smtClean="0"/>
              <a:t>”</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20</a:t>
            </a:fld>
            <a:endParaRPr lang="de-DE"/>
          </a:p>
        </p:txBody>
      </p:sp>
      <p:pic>
        <p:nvPicPr>
          <p:cNvPr id="7" name="Picture 2" descr="gridificationProcess"/>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5741" y="990600"/>
            <a:ext cx="8749063" cy="524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05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metadata snippet</a:t>
            </a:r>
            <a:endParaRPr lang="en-GB" dirty="0"/>
          </a:p>
        </p:txBody>
      </p:sp>
      <p:pic>
        <p:nvPicPr>
          <p:cNvPr id="7" name="Content Placeholder 6" descr="Metadata.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0796" r="-10796"/>
          <a:stretch/>
        </p:blipFill>
        <p:spPr>
          <a:xfrm>
            <a:off x="76200" y="914400"/>
            <a:ext cx="8991600" cy="5638800"/>
          </a:xfrm>
        </p:spPr>
      </p:pic>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21</a:t>
            </a:fld>
            <a:endParaRPr lang="de-DE"/>
          </a:p>
        </p:txBody>
      </p:sp>
    </p:spTree>
    <p:extLst>
      <p:ext uri="{BB962C8B-B14F-4D97-AF65-F5344CB8AC3E}">
        <p14:creationId xmlns:p14="http://schemas.microsoft.com/office/powerpoint/2010/main" val="19755507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the model</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22</a:t>
            </a:fld>
            <a:endParaRPr lang="de-DE"/>
          </a:p>
        </p:txBody>
      </p:sp>
      <p:pic>
        <p:nvPicPr>
          <p:cNvPr id="9" name="Content Placeholder 8" descr="Deployme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8992" b="-48992"/>
          <a:stretch/>
        </p:blipFill>
        <p:spPr/>
      </p:pic>
    </p:spTree>
    <p:extLst>
      <p:ext uri="{BB962C8B-B14F-4D97-AF65-F5344CB8AC3E}">
        <p14:creationId xmlns:p14="http://schemas.microsoft.com/office/powerpoint/2010/main" val="28167521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Workflow from other domain – similar use case</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23</a:t>
            </a:fld>
            <a:endParaRPr lang="de-DE"/>
          </a:p>
        </p:txBody>
      </p:sp>
      <p:grpSp>
        <p:nvGrpSpPr>
          <p:cNvPr id="7" name="Gruppieren 1"/>
          <p:cNvGrpSpPr/>
          <p:nvPr/>
        </p:nvGrpSpPr>
        <p:grpSpPr>
          <a:xfrm>
            <a:off x="1752600" y="1143000"/>
            <a:ext cx="5410200" cy="5181600"/>
            <a:chOff x="993777" y="1586474"/>
            <a:chExt cx="4439116" cy="4650838"/>
          </a:xfrm>
        </p:grpSpPr>
        <p:sp>
          <p:nvSpPr>
            <p:cNvPr id="8" name="AutoShape 4">
              <a:hlinkClick r:id="" action="ppaction://noaction" highlightClick="1"/>
            </p:cNvPr>
            <p:cNvSpPr>
              <a:spLocks noChangeArrowheads="1"/>
            </p:cNvSpPr>
            <p:nvPr/>
          </p:nvSpPr>
          <p:spPr bwMode="auto">
            <a:xfrm>
              <a:off x="2607516" y="1627310"/>
              <a:ext cx="1170717" cy="1006699"/>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smtClean="0">
                  <a:latin typeface="+mj-lt"/>
                </a:rPr>
                <a:t>Wave </a:t>
              </a:r>
              <a:r>
                <a:rPr lang="de-DE" sz="1200" dirty="0" err="1" smtClean="0">
                  <a:latin typeface="+mj-lt"/>
                </a:rPr>
                <a:t>forms</a:t>
              </a:r>
              <a:r>
                <a:rPr lang="de-DE" sz="1200" dirty="0" smtClean="0">
                  <a:latin typeface="+mj-lt"/>
                </a:rPr>
                <a:t> </a:t>
              </a:r>
            </a:p>
            <a:p>
              <a:pPr algn="ctr"/>
              <a:r>
                <a:rPr lang="de-DE" sz="1200" dirty="0" err="1" smtClean="0">
                  <a:latin typeface="+mj-lt"/>
                </a:rPr>
                <a:t>from</a:t>
              </a:r>
              <a:r>
                <a:rPr lang="de-DE" sz="1200" dirty="0" smtClean="0">
                  <a:latin typeface="+mj-lt"/>
                </a:rPr>
                <a:t> </a:t>
              </a:r>
            </a:p>
            <a:p>
              <a:pPr algn="ctr"/>
              <a:r>
                <a:rPr lang="de-DE" sz="1200" dirty="0" err="1" smtClean="0">
                  <a:latin typeface="+mj-lt"/>
                </a:rPr>
                <a:t>data</a:t>
              </a:r>
              <a:r>
                <a:rPr lang="de-DE" sz="1200" dirty="0" smtClean="0">
                  <a:latin typeface="+mj-lt"/>
                </a:rPr>
                <a:t> </a:t>
              </a:r>
              <a:r>
                <a:rPr lang="de-DE" sz="1200" dirty="0" err="1" smtClean="0">
                  <a:latin typeface="+mj-lt"/>
                </a:rPr>
                <a:t>base</a:t>
              </a:r>
              <a:endParaRPr lang="de-DE" sz="1200" dirty="0">
                <a:latin typeface="+mj-lt"/>
              </a:endParaRPr>
            </a:p>
            <a:p>
              <a:pPr algn="ctr"/>
              <a:r>
                <a:rPr lang="de-DE" sz="1200" dirty="0" smtClean="0">
                  <a:latin typeface="+mj-lt"/>
                </a:rPr>
                <a:t>(</a:t>
              </a:r>
              <a:r>
                <a:rPr lang="de-DE" sz="1200" dirty="0">
                  <a:latin typeface="+mj-lt"/>
                </a:rPr>
                <a:t>ORFEUS)</a:t>
              </a:r>
            </a:p>
          </p:txBody>
        </p:sp>
        <p:sp>
          <p:nvSpPr>
            <p:cNvPr id="9" name="AutoShape 5">
              <a:hlinkClick r:id="" action="ppaction://noaction" highlightClick="1"/>
            </p:cNvPr>
            <p:cNvSpPr>
              <a:spLocks noChangeArrowheads="1"/>
            </p:cNvSpPr>
            <p:nvPr/>
          </p:nvSpPr>
          <p:spPr bwMode="auto">
            <a:xfrm>
              <a:off x="4222144" y="1586474"/>
              <a:ext cx="1170717" cy="1006699"/>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smtClean="0">
                  <a:latin typeface="+mj-lt"/>
                </a:rPr>
                <a:t>Simulation</a:t>
              </a:r>
              <a:endParaRPr lang="de-DE" sz="1200" dirty="0">
                <a:latin typeface="+mj-lt"/>
              </a:endParaRPr>
            </a:p>
            <a:p>
              <a:pPr algn="ctr"/>
              <a:r>
                <a:rPr lang="de-DE" sz="1200" dirty="0" err="1">
                  <a:latin typeface="+mj-lt"/>
                </a:rPr>
                <a:t>r</a:t>
              </a:r>
              <a:r>
                <a:rPr lang="de-DE" sz="1200" dirty="0" err="1" smtClean="0">
                  <a:latin typeface="+mj-lt"/>
                </a:rPr>
                <a:t>uns</a:t>
              </a:r>
              <a:r>
                <a:rPr lang="de-DE" sz="1200" dirty="0" smtClean="0">
                  <a:latin typeface="+mj-lt"/>
                </a:rPr>
                <a:t> </a:t>
              </a:r>
              <a:r>
                <a:rPr lang="de-DE" sz="1200" dirty="0" err="1" smtClean="0">
                  <a:latin typeface="+mj-lt"/>
                </a:rPr>
                <a:t>with</a:t>
              </a:r>
              <a:endParaRPr lang="de-DE" sz="1200" dirty="0">
                <a:latin typeface="+mj-lt"/>
              </a:endParaRPr>
            </a:p>
            <a:p>
              <a:pPr algn="ctr"/>
              <a:r>
                <a:rPr lang="de-DE" sz="1200" dirty="0">
                  <a:latin typeface="+mj-lt"/>
                </a:rPr>
                <a:t>d</a:t>
              </a:r>
              <a:r>
                <a:rPr lang="de-DE" sz="1200" dirty="0" smtClean="0">
                  <a:latin typeface="+mj-lt"/>
                </a:rPr>
                <a:t>ifferent </a:t>
              </a:r>
              <a:endParaRPr lang="de-DE" sz="1200" dirty="0">
                <a:latin typeface="+mj-lt"/>
              </a:endParaRPr>
            </a:p>
            <a:p>
              <a:pPr algn="ctr"/>
              <a:r>
                <a:rPr lang="de-DE" sz="1200" dirty="0" err="1">
                  <a:latin typeface="+mj-lt"/>
                </a:rPr>
                <a:t>s</a:t>
              </a:r>
              <a:r>
                <a:rPr lang="de-DE" sz="1200" dirty="0" err="1" smtClean="0">
                  <a:latin typeface="+mj-lt"/>
                </a:rPr>
                <a:t>olvers</a:t>
              </a:r>
              <a:r>
                <a:rPr lang="de-DE" sz="1200" dirty="0" smtClean="0">
                  <a:latin typeface="+mj-lt"/>
                </a:rPr>
                <a:t> </a:t>
              </a:r>
              <a:r>
                <a:rPr lang="de-DE" sz="1200" dirty="0" err="1" smtClean="0">
                  <a:latin typeface="+mj-lt"/>
                </a:rPr>
                <a:t>and</a:t>
              </a:r>
              <a:r>
                <a:rPr lang="de-DE" sz="1200" dirty="0" smtClean="0">
                  <a:latin typeface="+mj-lt"/>
                </a:rPr>
                <a:t> </a:t>
              </a:r>
              <a:endParaRPr lang="de-DE" sz="1200" dirty="0">
                <a:latin typeface="+mj-lt"/>
              </a:endParaRPr>
            </a:p>
            <a:p>
              <a:pPr algn="ctr"/>
              <a:r>
                <a:rPr lang="de-DE" sz="1200" dirty="0" err="1">
                  <a:latin typeface="+mj-lt"/>
                </a:rPr>
                <a:t>m</a:t>
              </a:r>
              <a:r>
                <a:rPr lang="de-DE" sz="1200" dirty="0" err="1" smtClean="0">
                  <a:latin typeface="+mj-lt"/>
                </a:rPr>
                <a:t>odels</a:t>
              </a:r>
              <a:r>
                <a:rPr lang="de-DE" sz="1200" dirty="0" smtClean="0">
                  <a:latin typeface="+mj-lt"/>
                </a:rPr>
                <a:t> </a:t>
              </a:r>
              <a:r>
                <a:rPr lang="de-DE" sz="1200" dirty="0">
                  <a:latin typeface="+mj-lt"/>
                </a:rPr>
                <a:t>(LRZ)</a:t>
              </a:r>
            </a:p>
          </p:txBody>
        </p:sp>
        <p:sp>
          <p:nvSpPr>
            <p:cNvPr id="10" name="AutoShape 6">
              <a:hlinkClick r:id="" action="ppaction://noaction" highlightClick="1"/>
            </p:cNvPr>
            <p:cNvSpPr>
              <a:spLocks noChangeArrowheads="1"/>
            </p:cNvSpPr>
            <p:nvPr/>
          </p:nvSpPr>
          <p:spPr bwMode="auto">
            <a:xfrm>
              <a:off x="993777" y="1627310"/>
              <a:ext cx="1170717" cy="1006699"/>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a:latin typeface="+mj-lt"/>
                </a:rPr>
                <a:t>Parameter </a:t>
              </a:r>
              <a:r>
                <a:rPr lang="de-DE" sz="1200" dirty="0" err="1" smtClean="0">
                  <a:latin typeface="+mj-lt"/>
                </a:rPr>
                <a:t>to</a:t>
              </a:r>
              <a:endParaRPr lang="de-DE" sz="1200" dirty="0">
                <a:latin typeface="+mj-lt"/>
              </a:endParaRPr>
            </a:p>
            <a:p>
              <a:pPr algn="ctr"/>
              <a:r>
                <a:rPr lang="en-US" sz="1200" dirty="0" smtClean="0">
                  <a:latin typeface="+mj-lt"/>
                </a:rPr>
                <a:t>earthquake</a:t>
              </a:r>
              <a:endParaRPr lang="en-US" sz="1200" dirty="0">
                <a:latin typeface="+mj-lt"/>
              </a:endParaRPr>
            </a:p>
            <a:p>
              <a:pPr algn="ctr"/>
              <a:r>
                <a:rPr lang="en-US" sz="1200" dirty="0">
                  <a:latin typeface="+mj-lt"/>
                </a:rPr>
                <a:t>s</a:t>
              </a:r>
              <a:r>
                <a:rPr lang="en-US" sz="1200" dirty="0" smtClean="0">
                  <a:latin typeface="+mj-lt"/>
                </a:rPr>
                <a:t>ource from</a:t>
              </a:r>
              <a:endParaRPr lang="en-US" sz="1200" dirty="0">
                <a:latin typeface="+mj-lt"/>
              </a:endParaRPr>
            </a:p>
            <a:p>
              <a:pPr algn="ctr"/>
              <a:r>
                <a:rPr lang="en-US" sz="1200" dirty="0">
                  <a:latin typeface="+mj-lt"/>
                </a:rPr>
                <a:t>DB (EMSC)</a:t>
              </a:r>
            </a:p>
          </p:txBody>
        </p:sp>
        <p:sp>
          <p:nvSpPr>
            <p:cNvPr id="11" name="AutoShape 7">
              <a:hlinkClick r:id="" action="ppaction://noaction" highlightClick="1"/>
            </p:cNvPr>
            <p:cNvSpPr>
              <a:spLocks noChangeArrowheads="1"/>
            </p:cNvSpPr>
            <p:nvPr/>
          </p:nvSpPr>
          <p:spPr bwMode="auto">
            <a:xfrm>
              <a:off x="4262176" y="3286398"/>
              <a:ext cx="1170717" cy="1006699"/>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err="1" smtClean="0">
                  <a:latin typeface="+mj-lt"/>
                </a:rPr>
                <a:t>Visualisation</a:t>
              </a:r>
              <a:r>
                <a:rPr lang="de-DE" sz="1200" dirty="0" smtClean="0">
                  <a:latin typeface="+mj-lt"/>
                </a:rPr>
                <a:t> </a:t>
              </a:r>
              <a:r>
                <a:rPr lang="de-DE" sz="1200" dirty="0">
                  <a:latin typeface="+mj-lt"/>
                </a:rPr>
                <a:t/>
              </a:r>
              <a:br>
                <a:rPr lang="de-DE" sz="1200" dirty="0">
                  <a:latin typeface="+mj-lt"/>
                </a:rPr>
              </a:br>
              <a:r>
                <a:rPr lang="de-DE" sz="1200" dirty="0" err="1" smtClean="0">
                  <a:latin typeface="+mj-lt"/>
                </a:rPr>
                <a:t>of</a:t>
              </a:r>
              <a:r>
                <a:rPr lang="de-DE" sz="1200" dirty="0" smtClean="0">
                  <a:latin typeface="+mj-lt"/>
                </a:rPr>
                <a:t> </a:t>
              </a:r>
              <a:r>
                <a:rPr lang="de-DE" sz="1200" dirty="0" err="1" smtClean="0">
                  <a:latin typeface="+mj-lt"/>
                </a:rPr>
                <a:t>the</a:t>
              </a:r>
              <a:r>
                <a:rPr lang="de-DE" sz="1200" dirty="0" smtClean="0">
                  <a:latin typeface="+mj-lt"/>
                </a:rPr>
                <a:t> real </a:t>
              </a:r>
            </a:p>
            <a:p>
              <a:pPr algn="ctr"/>
              <a:r>
                <a:rPr lang="de-DE" sz="1200" dirty="0" err="1" smtClean="0">
                  <a:latin typeface="+mj-lt"/>
                </a:rPr>
                <a:t>and</a:t>
              </a:r>
              <a:r>
                <a:rPr lang="de-DE" sz="1200" dirty="0" smtClean="0">
                  <a:latin typeface="+mj-lt"/>
                </a:rPr>
                <a:t> </a:t>
              </a:r>
              <a:r>
                <a:rPr lang="de-DE" sz="1200" dirty="0" err="1" smtClean="0">
                  <a:latin typeface="+mj-lt"/>
                </a:rPr>
                <a:t>synthetic</a:t>
              </a:r>
              <a:r>
                <a:rPr lang="de-DE" sz="1200" dirty="0" smtClean="0">
                  <a:latin typeface="+mj-lt"/>
                </a:rPr>
                <a:t> </a:t>
              </a:r>
              <a:endParaRPr lang="de-DE" sz="1200" dirty="0">
                <a:latin typeface="+mj-lt"/>
              </a:endParaRPr>
            </a:p>
            <a:p>
              <a:pPr algn="ctr"/>
              <a:r>
                <a:rPr lang="de-DE" sz="1200" dirty="0" err="1">
                  <a:latin typeface="+mj-lt"/>
                </a:rPr>
                <a:t>d</a:t>
              </a:r>
              <a:r>
                <a:rPr lang="de-DE" sz="1200" dirty="0" err="1" smtClean="0">
                  <a:latin typeface="+mj-lt"/>
                </a:rPr>
                <a:t>ata</a:t>
              </a:r>
              <a:r>
                <a:rPr lang="de-DE" sz="1200" dirty="0" smtClean="0">
                  <a:latin typeface="+mj-lt"/>
                </a:rPr>
                <a:t> (SARA</a:t>
              </a:r>
              <a:r>
                <a:rPr lang="de-DE" sz="1200" dirty="0">
                  <a:latin typeface="+mj-lt"/>
                </a:rPr>
                <a:t>)</a:t>
              </a:r>
            </a:p>
          </p:txBody>
        </p:sp>
        <p:sp>
          <p:nvSpPr>
            <p:cNvPr id="12" name="AutoShape 8">
              <a:hlinkClick r:id="" action="ppaction://noaction" highlightClick="1"/>
            </p:cNvPr>
            <p:cNvSpPr>
              <a:spLocks noChangeArrowheads="1"/>
            </p:cNvSpPr>
            <p:nvPr/>
          </p:nvSpPr>
          <p:spPr bwMode="auto">
            <a:xfrm>
              <a:off x="993777" y="3286398"/>
              <a:ext cx="1170717" cy="1006699"/>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err="1" smtClean="0">
                  <a:latin typeface="+mj-lt"/>
                </a:rPr>
                <a:t>Graphical</a:t>
              </a:r>
              <a:r>
                <a:rPr lang="de-DE" sz="1200" dirty="0" smtClean="0">
                  <a:latin typeface="+mj-lt"/>
                </a:rPr>
                <a:t> </a:t>
              </a:r>
            </a:p>
            <a:p>
              <a:pPr algn="ctr"/>
              <a:r>
                <a:rPr lang="de-DE" sz="1200" dirty="0" err="1" smtClean="0">
                  <a:latin typeface="+mj-lt"/>
                </a:rPr>
                <a:t>representation</a:t>
              </a:r>
              <a:endParaRPr lang="de-DE" sz="1200" dirty="0">
                <a:latin typeface="+mj-lt"/>
              </a:endParaRPr>
            </a:p>
            <a:p>
              <a:pPr algn="ctr"/>
              <a:r>
                <a:rPr lang="de-DE" sz="1200" dirty="0" err="1">
                  <a:latin typeface="+mj-lt"/>
                </a:rPr>
                <a:t>o</a:t>
              </a:r>
              <a:r>
                <a:rPr lang="de-DE" sz="1200" dirty="0" err="1" smtClean="0">
                  <a:latin typeface="+mj-lt"/>
                </a:rPr>
                <a:t>f</a:t>
              </a:r>
              <a:r>
                <a:rPr lang="de-DE" sz="1200" dirty="0" smtClean="0">
                  <a:latin typeface="+mj-lt"/>
                </a:rPr>
                <a:t> </a:t>
              </a:r>
              <a:r>
                <a:rPr lang="de-DE" sz="1200" dirty="0" err="1" smtClean="0">
                  <a:latin typeface="+mj-lt"/>
                </a:rPr>
                <a:t>phase</a:t>
              </a:r>
              <a:r>
                <a:rPr lang="de-DE" sz="1200" dirty="0" smtClean="0">
                  <a:latin typeface="+mj-lt"/>
                </a:rPr>
                <a:t> </a:t>
              </a:r>
              <a:r>
                <a:rPr lang="de-DE" sz="1200" dirty="0" err="1" smtClean="0">
                  <a:latin typeface="+mj-lt"/>
                </a:rPr>
                <a:t>and</a:t>
              </a:r>
              <a:r>
                <a:rPr lang="de-DE" sz="1200" dirty="0" smtClean="0">
                  <a:latin typeface="+mj-lt"/>
                </a:rPr>
                <a:t> </a:t>
              </a:r>
              <a:endParaRPr lang="de-DE" sz="1200" dirty="0">
                <a:latin typeface="+mj-lt"/>
              </a:endParaRPr>
            </a:p>
            <a:p>
              <a:pPr algn="ctr"/>
              <a:r>
                <a:rPr lang="de-DE" sz="1200" dirty="0" err="1">
                  <a:latin typeface="+mj-lt"/>
                </a:rPr>
                <a:t>a</a:t>
              </a:r>
              <a:r>
                <a:rPr lang="de-DE" sz="1200" dirty="0" err="1" smtClean="0">
                  <a:latin typeface="+mj-lt"/>
                </a:rPr>
                <a:t>mplitude</a:t>
              </a:r>
              <a:r>
                <a:rPr lang="de-DE" sz="1200" dirty="0" smtClean="0">
                  <a:latin typeface="+mj-lt"/>
                </a:rPr>
                <a:t> </a:t>
              </a:r>
              <a:endParaRPr lang="de-DE" sz="1200" dirty="0">
                <a:latin typeface="+mj-lt"/>
              </a:endParaRPr>
            </a:p>
            <a:p>
              <a:pPr algn="ctr"/>
              <a:r>
                <a:rPr lang="de-DE" sz="1200" dirty="0" err="1">
                  <a:latin typeface="+mj-lt"/>
                </a:rPr>
                <a:t>i</a:t>
              </a:r>
              <a:r>
                <a:rPr lang="de-DE" sz="1200" dirty="0" err="1" smtClean="0">
                  <a:latin typeface="+mj-lt"/>
                </a:rPr>
                <a:t>nformation</a:t>
              </a:r>
              <a:r>
                <a:rPr lang="de-DE" sz="1200" dirty="0" smtClean="0">
                  <a:latin typeface="+mj-lt"/>
                </a:rPr>
                <a:t> </a:t>
              </a:r>
              <a:endParaRPr lang="de-DE" sz="1200" dirty="0">
                <a:latin typeface="+mj-lt"/>
              </a:endParaRPr>
            </a:p>
          </p:txBody>
        </p:sp>
        <p:sp>
          <p:nvSpPr>
            <p:cNvPr id="13" name="AutoShape 9"/>
            <p:cNvSpPr>
              <a:spLocks noChangeArrowheads="1"/>
            </p:cNvSpPr>
            <p:nvPr/>
          </p:nvSpPr>
          <p:spPr bwMode="auto">
            <a:xfrm rot="10800000">
              <a:off x="2284589" y="3721892"/>
              <a:ext cx="241972" cy="121622"/>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14" name="AutoShape 10"/>
            <p:cNvSpPr>
              <a:spLocks noChangeArrowheads="1"/>
            </p:cNvSpPr>
            <p:nvPr/>
          </p:nvSpPr>
          <p:spPr bwMode="auto">
            <a:xfrm>
              <a:off x="3858296" y="2089822"/>
              <a:ext cx="241972" cy="121622"/>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15" name="AutoShape 11"/>
            <p:cNvSpPr>
              <a:spLocks noChangeArrowheads="1"/>
            </p:cNvSpPr>
            <p:nvPr/>
          </p:nvSpPr>
          <p:spPr bwMode="auto">
            <a:xfrm rot="5400000">
              <a:off x="4593122" y="2826953"/>
              <a:ext cx="467012" cy="161018"/>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16" name="AutoShape 12">
              <a:hlinkClick r:id="" action="ppaction://noaction" highlightClick="1"/>
            </p:cNvPr>
            <p:cNvSpPr>
              <a:spLocks noChangeArrowheads="1"/>
            </p:cNvSpPr>
            <p:nvPr/>
          </p:nvSpPr>
          <p:spPr bwMode="auto">
            <a:xfrm>
              <a:off x="2607516" y="3286398"/>
              <a:ext cx="1170717" cy="1006699"/>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smtClean="0">
                  <a:latin typeface="+mj-lt"/>
                </a:rPr>
                <a:t>Interactive</a:t>
              </a:r>
              <a:endParaRPr lang="de-DE" sz="1200" dirty="0">
                <a:latin typeface="+mj-lt"/>
              </a:endParaRPr>
            </a:p>
            <a:p>
              <a:pPr algn="ctr"/>
              <a:r>
                <a:rPr lang="de-DE" sz="1200" dirty="0" err="1">
                  <a:latin typeface="+mj-lt"/>
                </a:rPr>
                <a:t>a</a:t>
              </a:r>
              <a:r>
                <a:rPr lang="de-DE" sz="1200" dirty="0" err="1" smtClean="0">
                  <a:latin typeface="+mj-lt"/>
                </a:rPr>
                <a:t>nd</a:t>
              </a:r>
              <a:r>
                <a:rPr lang="de-DE" sz="1200" dirty="0" smtClean="0">
                  <a:latin typeface="+mj-lt"/>
                </a:rPr>
                <a:t> </a:t>
              </a:r>
              <a:endParaRPr lang="de-DE" sz="1200" dirty="0">
                <a:latin typeface="+mj-lt"/>
              </a:endParaRPr>
            </a:p>
            <a:p>
              <a:pPr algn="ctr"/>
              <a:r>
                <a:rPr lang="de-DE" sz="1200" dirty="0" err="1">
                  <a:latin typeface="+mj-lt"/>
                </a:rPr>
                <a:t>a</a:t>
              </a:r>
              <a:r>
                <a:rPr lang="de-DE" sz="1200" dirty="0" err="1" smtClean="0">
                  <a:latin typeface="+mj-lt"/>
                </a:rPr>
                <a:t>utomatic</a:t>
              </a:r>
              <a:endParaRPr lang="de-DE" sz="1200" dirty="0">
                <a:latin typeface="+mj-lt"/>
              </a:endParaRPr>
            </a:p>
            <a:p>
              <a:pPr algn="ctr"/>
              <a:r>
                <a:rPr lang="de-DE" sz="1200" dirty="0" err="1">
                  <a:latin typeface="+mj-lt"/>
                </a:rPr>
                <a:t>d</a:t>
              </a:r>
              <a:r>
                <a:rPr lang="de-DE" sz="1200" dirty="0" err="1" smtClean="0">
                  <a:latin typeface="+mj-lt"/>
                </a:rPr>
                <a:t>ata</a:t>
              </a:r>
              <a:r>
                <a:rPr lang="de-DE" sz="1200" dirty="0" smtClean="0">
                  <a:latin typeface="+mj-lt"/>
                </a:rPr>
                <a:t> </a:t>
              </a:r>
              <a:r>
                <a:rPr lang="de-DE" sz="1200" dirty="0" err="1">
                  <a:latin typeface="+mj-lt"/>
                </a:rPr>
                <a:t>m</a:t>
              </a:r>
              <a:r>
                <a:rPr lang="de-DE" sz="1200" dirty="0" err="1" smtClean="0">
                  <a:latin typeface="+mj-lt"/>
                </a:rPr>
                <a:t>ining</a:t>
              </a:r>
              <a:endParaRPr lang="de-DE" sz="1200" dirty="0">
                <a:latin typeface="+mj-lt"/>
              </a:endParaRPr>
            </a:p>
            <a:p>
              <a:pPr algn="ctr"/>
              <a:r>
                <a:rPr lang="en-US" sz="1200" dirty="0">
                  <a:latin typeface="+mj-lt"/>
                </a:rPr>
                <a:t>(IPGP)</a:t>
              </a:r>
              <a:endParaRPr lang="de-DE" sz="1200" dirty="0">
                <a:latin typeface="+mj-lt"/>
              </a:endParaRPr>
            </a:p>
          </p:txBody>
        </p:sp>
        <p:sp>
          <p:nvSpPr>
            <p:cNvPr id="17" name="AutoShape 15"/>
            <p:cNvSpPr>
              <a:spLocks noChangeArrowheads="1"/>
            </p:cNvSpPr>
            <p:nvPr/>
          </p:nvSpPr>
          <p:spPr bwMode="auto">
            <a:xfrm rot="5400000">
              <a:off x="1347123" y="4608631"/>
              <a:ext cx="504056" cy="161018"/>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18" name="AutoShape 4">
              <a:hlinkClick r:id="" action="ppaction://noaction" highlightClick="1"/>
            </p:cNvPr>
            <p:cNvSpPr>
              <a:spLocks noChangeArrowheads="1"/>
            </p:cNvSpPr>
            <p:nvPr/>
          </p:nvSpPr>
          <p:spPr bwMode="auto">
            <a:xfrm>
              <a:off x="4202630" y="5097260"/>
              <a:ext cx="1230262" cy="1140052"/>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smtClean="0">
                  <a:latin typeface="+mj-lt"/>
                </a:rPr>
                <a:t>Update</a:t>
              </a:r>
              <a:r>
                <a:rPr lang="de-DE" sz="1200" dirty="0">
                  <a:latin typeface="+mj-lt"/>
                </a:rPr>
                <a:t> </a:t>
              </a:r>
              <a:r>
                <a:rPr lang="de-DE" sz="1200" dirty="0" err="1" smtClean="0">
                  <a:latin typeface="+mj-lt"/>
                </a:rPr>
                <a:t>of</a:t>
              </a:r>
              <a:r>
                <a:rPr lang="de-DE" sz="1200" dirty="0" smtClean="0">
                  <a:latin typeface="+mj-lt"/>
                </a:rPr>
                <a:t> </a:t>
              </a:r>
            </a:p>
            <a:p>
              <a:pPr algn="ctr"/>
              <a:r>
                <a:rPr lang="de-DE" sz="1200" dirty="0" err="1" smtClean="0">
                  <a:latin typeface="+mj-lt"/>
                </a:rPr>
                <a:t>event</a:t>
              </a:r>
              <a:r>
                <a:rPr lang="de-DE" sz="1200" dirty="0" smtClean="0">
                  <a:latin typeface="+mj-lt"/>
                </a:rPr>
                <a:t> </a:t>
              </a:r>
              <a:r>
                <a:rPr lang="de-DE" sz="1200" dirty="0" err="1" smtClean="0">
                  <a:latin typeface="+mj-lt"/>
                </a:rPr>
                <a:t>data</a:t>
              </a:r>
              <a:r>
                <a:rPr lang="de-DE" sz="1200" dirty="0" smtClean="0">
                  <a:latin typeface="+mj-lt"/>
                </a:rPr>
                <a:t> </a:t>
              </a:r>
              <a:r>
                <a:rPr lang="de-DE" sz="1200" dirty="0" err="1" smtClean="0">
                  <a:latin typeface="+mj-lt"/>
                </a:rPr>
                <a:t>base</a:t>
              </a:r>
              <a:r>
                <a:rPr lang="de-DE" sz="1200" dirty="0" smtClean="0">
                  <a:latin typeface="+mj-lt"/>
                </a:rPr>
                <a:t> </a:t>
              </a:r>
            </a:p>
            <a:p>
              <a:pPr algn="ctr"/>
              <a:r>
                <a:rPr lang="de-DE" sz="1200" dirty="0" err="1">
                  <a:latin typeface="+mj-lt"/>
                </a:rPr>
                <a:t>w</a:t>
              </a:r>
              <a:r>
                <a:rPr lang="de-DE" sz="1200" dirty="0" err="1" smtClean="0">
                  <a:latin typeface="+mj-lt"/>
                </a:rPr>
                <a:t>ith</a:t>
              </a:r>
              <a:r>
                <a:rPr lang="de-DE" sz="1200" dirty="0" smtClean="0">
                  <a:latin typeface="+mj-lt"/>
                </a:rPr>
                <a:t> </a:t>
              </a:r>
              <a:r>
                <a:rPr lang="de-DE" sz="1200" dirty="0" err="1" smtClean="0">
                  <a:latin typeface="+mj-lt"/>
                </a:rPr>
                <a:t>improved</a:t>
              </a:r>
              <a:endParaRPr lang="de-DE" sz="1200" dirty="0">
                <a:latin typeface="+mj-lt"/>
              </a:endParaRPr>
            </a:p>
            <a:p>
              <a:pPr algn="ctr"/>
              <a:r>
                <a:rPr lang="de-DE" sz="1200" dirty="0" err="1" smtClean="0">
                  <a:latin typeface="+mj-lt"/>
                </a:rPr>
                <a:t>positioning</a:t>
              </a:r>
              <a:endParaRPr lang="de-DE" sz="1200" dirty="0">
                <a:latin typeface="+mj-lt"/>
              </a:endParaRPr>
            </a:p>
          </p:txBody>
        </p:sp>
        <p:sp>
          <p:nvSpPr>
            <p:cNvPr id="19" name="AutoShape 5">
              <a:hlinkClick r:id="" action="ppaction://noaction" highlightClick="1"/>
            </p:cNvPr>
            <p:cNvSpPr>
              <a:spLocks noChangeArrowheads="1"/>
            </p:cNvSpPr>
            <p:nvPr/>
          </p:nvSpPr>
          <p:spPr bwMode="auto">
            <a:xfrm>
              <a:off x="2615364" y="5097260"/>
              <a:ext cx="1229584" cy="1140052"/>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smtClean="0">
                  <a:latin typeface="+mj-lt"/>
                </a:rPr>
                <a:t>Re-</a:t>
              </a:r>
              <a:r>
                <a:rPr lang="de-DE" sz="1200" dirty="0" err="1" smtClean="0">
                  <a:latin typeface="+mj-lt"/>
                </a:rPr>
                <a:t>calculation</a:t>
              </a:r>
              <a:r>
                <a:rPr lang="de-DE" sz="1200" dirty="0" smtClean="0">
                  <a:latin typeface="+mj-lt"/>
                </a:rPr>
                <a:t> </a:t>
              </a:r>
              <a:endParaRPr lang="de-DE" sz="1200" dirty="0">
                <a:latin typeface="+mj-lt"/>
              </a:endParaRPr>
            </a:p>
            <a:p>
              <a:pPr algn="ctr"/>
              <a:r>
                <a:rPr lang="de-DE" sz="1200" dirty="0" err="1">
                  <a:latin typeface="+mj-lt"/>
                </a:rPr>
                <a:t>o</a:t>
              </a:r>
              <a:r>
                <a:rPr lang="de-DE" sz="1200" dirty="0" err="1" smtClean="0">
                  <a:latin typeface="+mj-lt"/>
                </a:rPr>
                <a:t>f</a:t>
              </a:r>
              <a:r>
                <a:rPr lang="de-DE" sz="1200" dirty="0" smtClean="0">
                  <a:latin typeface="+mj-lt"/>
                </a:rPr>
                <a:t> all</a:t>
              </a:r>
              <a:r>
                <a:rPr lang="de-DE" sz="1200" dirty="0">
                  <a:latin typeface="+mj-lt"/>
                </a:rPr>
                <a:t> </a:t>
              </a:r>
              <a:r>
                <a:rPr lang="de-DE" sz="1200" dirty="0" err="1" smtClean="0">
                  <a:latin typeface="+mj-lt"/>
                </a:rPr>
                <a:t>earth</a:t>
              </a:r>
              <a:r>
                <a:rPr lang="de-DE" sz="1200" dirty="0" smtClean="0">
                  <a:latin typeface="+mj-lt"/>
                </a:rPr>
                <a:t>-</a:t>
              </a:r>
            </a:p>
            <a:p>
              <a:pPr algn="ctr"/>
              <a:r>
                <a:rPr lang="de-DE" sz="1200" dirty="0" smtClean="0">
                  <a:latin typeface="+mj-lt"/>
                </a:rPr>
                <a:t>quake </a:t>
              </a:r>
              <a:r>
                <a:rPr lang="de-DE" sz="1200" dirty="0" err="1" smtClean="0">
                  <a:latin typeface="+mj-lt"/>
                </a:rPr>
                <a:t>source</a:t>
              </a:r>
              <a:endParaRPr lang="de-DE" sz="1200" dirty="0">
                <a:latin typeface="+mj-lt"/>
              </a:endParaRPr>
            </a:p>
            <a:p>
              <a:pPr algn="ctr"/>
              <a:r>
                <a:rPr lang="de-DE" sz="1200" dirty="0" err="1" smtClean="0">
                  <a:latin typeface="+mj-lt"/>
                </a:rPr>
                <a:t>parameters</a:t>
              </a:r>
              <a:r>
                <a:rPr lang="de-DE" sz="1200" dirty="0" smtClean="0">
                  <a:latin typeface="+mj-lt"/>
                </a:rPr>
                <a:t> </a:t>
              </a:r>
              <a:r>
                <a:rPr lang="de-DE" sz="1200" dirty="0" err="1" smtClean="0">
                  <a:latin typeface="+mj-lt"/>
                </a:rPr>
                <a:t>with</a:t>
              </a:r>
              <a:r>
                <a:rPr lang="de-DE" sz="1200" dirty="0" smtClean="0">
                  <a:latin typeface="+mj-lt"/>
                </a:rPr>
                <a:t> </a:t>
              </a:r>
              <a:endParaRPr lang="de-DE" sz="1200" dirty="0">
                <a:latin typeface="+mj-lt"/>
              </a:endParaRPr>
            </a:p>
            <a:p>
              <a:pPr algn="ctr"/>
              <a:r>
                <a:rPr lang="de-DE" sz="1200" dirty="0" err="1" smtClean="0">
                  <a:latin typeface="+mj-lt"/>
                </a:rPr>
                <a:t>best</a:t>
              </a:r>
              <a:r>
                <a:rPr lang="de-DE" sz="1200" dirty="0" smtClean="0">
                  <a:latin typeface="+mj-lt"/>
                </a:rPr>
                <a:t> </a:t>
              </a:r>
              <a:r>
                <a:rPr lang="de-DE" sz="1200" dirty="0" err="1" smtClean="0">
                  <a:latin typeface="+mj-lt"/>
                </a:rPr>
                <a:t>model</a:t>
              </a:r>
              <a:endParaRPr lang="de-DE" sz="1200" dirty="0">
                <a:latin typeface="+mj-lt"/>
              </a:endParaRPr>
            </a:p>
          </p:txBody>
        </p:sp>
        <p:sp>
          <p:nvSpPr>
            <p:cNvPr id="20" name="AutoShape 7"/>
            <p:cNvSpPr>
              <a:spLocks noChangeArrowheads="1"/>
            </p:cNvSpPr>
            <p:nvPr/>
          </p:nvSpPr>
          <p:spPr bwMode="auto">
            <a:xfrm>
              <a:off x="2297913" y="5667286"/>
              <a:ext cx="237871" cy="137730"/>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21" name="AutoShape 8"/>
            <p:cNvSpPr>
              <a:spLocks noChangeArrowheads="1"/>
            </p:cNvSpPr>
            <p:nvPr/>
          </p:nvSpPr>
          <p:spPr bwMode="auto">
            <a:xfrm>
              <a:off x="3923042" y="5667286"/>
              <a:ext cx="237871" cy="137730"/>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22" name="AutoShape 13">
              <a:hlinkClick r:id="" action="ppaction://noaction" highlightClick="1"/>
            </p:cNvPr>
            <p:cNvSpPr>
              <a:spLocks noChangeArrowheads="1"/>
            </p:cNvSpPr>
            <p:nvPr/>
          </p:nvSpPr>
          <p:spPr bwMode="auto">
            <a:xfrm>
              <a:off x="1028975" y="5097260"/>
              <a:ext cx="1150877" cy="1140052"/>
            </a:xfrm>
            <a:prstGeom prst="actionButtonBlank">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dirty="0" smtClean="0">
                  <a:latin typeface="+mj-lt"/>
                </a:rPr>
                <a:t>Update </a:t>
              </a:r>
              <a:r>
                <a:rPr lang="de-DE" sz="1200" dirty="0" err="1" smtClean="0">
                  <a:latin typeface="+mj-lt"/>
                </a:rPr>
                <a:t>of</a:t>
              </a:r>
              <a:r>
                <a:rPr lang="de-DE" sz="1200" dirty="0">
                  <a:latin typeface="+mj-lt"/>
                </a:rPr>
                <a:t/>
              </a:r>
              <a:br>
                <a:rPr lang="de-DE" sz="1200" dirty="0">
                  <a:latin typeface="+mj-lt"/>
                </a:rPr>
              </a:br>
              <a:r>
                <a:rPr lang="de-DE" sz="1200" dirty="0" err="1" smtClean="0">
                  <a:latin typeface="+mj-lt"/>
                </a:rPr>
                <a:t>subsurface</a:t>
              </a:r>
              <a:endParaRPr lang="de-DE" sz="1200" dirty="0">
                <a:latin typeface="+mj-lt"/>
              </a:endParaRPr>
            </a:p>
            <a:p>
              <a:pPr algn="ctr"/>
              <a:r>
                <a:rPr lang="de-DE" sz="1200" dirty="0" smtClean="0">
                  <a:latin typeface="+mj-lt"/>
                </a:rPr>
                <a:t>Models</a:t>
              </a:r>
              <a:endParaRPr lang="de-DE" sz="1200" dirty="0">
                <a:latin typeface="+mj-lt"/>
              </a:endParaRPr>
            </a:p>
            <a:p>
              <a:pPr algn="ctr"/>
              <a:r>
                <a:rPr lang="de-DE" sz="1200" dirty="0" smtClean="0">
                  <a:latin typeface="+mj-lt"/>
                </a:rPr>
                <a:t>(LMU</a:t>
              </a:r>
              <a:r>
                <a:rPr lang="de-DE" sz="1200" dirty="0">
                  <a:latin typeface="+mj-lt"/>
                </a:rPr>
                <a:t>) </a:t>
              </a:r>
            </a:p>
          </p:txBody>
        </p:sp>
        <p:sp>
          <p:nvSpPr>
            <p:cNvPr id="23" name="AutoShape 10"/>
            <p:cNvSpPr>
              <a:spLocks noChangeArrowheads="1"/>
            </p:cNvSpPr>
            <p:nvPr/>
          </p:nvSpPr>
          <p:spPr bwMode="auto">
            <a:xfrm>
              <a:off x="2279755" y="2069847"/>
              <a:ext cx="241972" cy="121622"/>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sp>
          <p:nvSpPr>
            <p:cNvPr id="24" name="AutoShape 9"/>
            <p:cNvSpPr>
              <a:spLocks noChangeArrowheads="1"/>
            </p:cNvSpPr>
            <p:nvPr/>
          </p:nvSpPr>
          <p:spPr bwMode="auto">
            <a:xfrm rot="10800000">
              <a:off x="3901354" y="3721893"/>
              <a:ext cx="241972" cy="121622"/>
            </a:xfrm>
            <a:prstGeom prst="homePlate">
              <a:avLst>
                <a:gd name="adj" fmla="val 37569"/>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200">
                <a:latin typeface="+mj-lt"/>
              </a:endParaRPr>
            </a:p>
          </p:txBody>
        </p:sp>
      </p:grpSp>
      <p:sp>
        <p:nvSpPr>
          <p:cNvPr id="25" name="Textfeld 2"/>
          <p:cNvSpPr txBox="1"/>
          <p:nvPr/>
        </p:nvSpPr>
        <p:spPr>
          <a:xfrm>
            <a:off x="7391400" y="5943600"/>
            <a:ext cx="1378904" cy="307777"/>
          </a:xfrm>
          <a:prstGeom prst="rect">
            <a:avLst/>
          </a:prstGeom>
          <a:noFill/>
        </p:spPr>
        <p:txBody>
          <a:bodyPr wrap="none" rtlCol="0">
            <a:spAutoFit/>
          </a:bodyPr>
          <a:lstStyle/>
          <a:p>
            <a:r>
              <a:rPr lang="de-DE" sz="1400" dirty="0" smtClean="0">
                <a:latin typeface="+mj-lt"/>
              </a:rPr>
              <a:t>Prof. Igel, LMU</a:t>
            </a:r>
            <a:endParaRPr lang="de-DE" sz="1400" dirty="0">
              <a:latin typeface="+mj-lt"/>
            </a:endParaRPr>
          </a:p>
        </p:txBody>
      </p:sp>
    </p:spTree>
    <p:extLst>
      <p:ext uri="{BB962C8B-B14F-4D97-AF65-F5344CB8AC3E}">
        <p14:creationId xmlns:p14="http://schemas.microsoft.com/office/powerpoint/2010/main" val="16662163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Could you just use Cloud or containers?</a:t>
            </a:r>
            <a:endParaRPr lang="en-GB" dirty="0"/>
          </a:p>
        </p:txBody>
      </p:sp>
      <p:sp>
        <p:nvSpPr>
          <p:cNvPr id="3" name="Content Placeholder 2"/>
          <p:cNvSpPr>
            <a:spLocks noGrp="1"/>
          </p:cNvSpPr>
          <p:nvPr>
            <p:ph idx="1"/>
          </p:nvPr>
        </p:nvSpPr>
        <p:spPr/>
        <p:txBody>
          <a:bodyPr/>
          <a:lstStyle/>
          <a:p>
            <a:endParaRPr lang="en-GB" dirty="0" smtClean="0"/>
          </a:p>
          <a:p>
            <a:r>
              <a:rPr lang="en-GB" dirty="0" smtClean="0"/>
              <a:t>Yes, but you’d still need to:</a:t>
            </a:r>
          </a:p>
          <a:p>
            <a:pPr lvl="1"/>
            <a:r>
              <a:rPr lang="en-GB" dirty="0"/>
              <a:t>P</a:t>
            </a:r>
            <a:r>
              <a:rPr lang="en-GB" dirty="0" smtClean="0"/>
              <a:t>ort applications (in most cases) or bridge between different clouds</a:t>
            </a:r>
          </a:p>
          <a:p>
            <a:pPr lvl="1"/>
            <a:r>
              <a:rPr lang="en-GB" dirty="0" smtClean="0"/>
              <a:t>Bridge between different Cloud systems</a:t>
            </a:r>
          </a:p>
          <a:p>
            <a:pPr lvl="1"/>
            <a:r>
              <a:rPr lang="en-GB" dirty="0" smtClean="0"/>
              <a:t>Have functions similar to static data &amp; binary repositories </a:t>
            </a:r>
          </a:p>
          <a:p>
            <a:pPr lvl="1"/>
            <a:r>
              <a:rPr lang="en-GB" dirty="0" smtClean="0"/>
              <a:t>Accept some performance penalty</a:t>
            </a:r>
          </a:p>
          <a:p>
            <a:pPr lvl="1"/>
            <a:r>
              <a:rPr lang="en-GB" dirty="0" smtClean="0"/>
              <a:t>Find mechanisms to maintain libraries in the VMs (versioning)</a:t>
            </a:r>
          </a:p>
          <a:p>
            <a:pPr lvl="1"/>
            <a:r>
              <a:rPr lang="en-GB" dirty="0" smtClean="0"/>
              <a:t>And most importantly: collect the model metadata(!)</a:t>
            </a:r>
          </a:p>
          <a:p>
            <a:r>
              <a:rPr lang="en-GB" dirty="0" smtClean="0"/>
              <a:t>Will all the resources have a Cloud or container interface</a:t>
            </a:r>
          </a:p>
          <a:p>
            <a:pPr lvl="1"/>
            <a:r>
              <a:rPr lang="en-GB" dirty="0" smtClean="0"/>
              <a:t>We are starting to lean towards “eventually yes”, but are we certain?</a:t>
            </a:r>
          </a:p>
          <a:p>
            <a:r>
              <a:rPr lang="en-GB" dirty="0" smtClean="0"/>
              <a:t>Conceptual framework and many of the components should be reusable</a:t>
            </a:r>
          </a:p>
          <a:p>
            <a:pPr lvl="1"/>
            <a:r>
              <a:rPr lang="en-GB" dirty="0" smtClean="0"/>
              <a:t>“Export to VMs” functionality for the binary/static data repository?</a:t>
            </a:r>
          </a:p>
          <a:p>
            <a:endParaRPr lang="en-GB" dirty="0" smtClean="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24</a:t>
            </a:fld>
            <a:endParaRPr lang="de-DE"/>
          </a:p>
        </p:txBody>
      </p:sp>
    </p:spTree>
    <p:extLst>
      <p:ext uri="{BB962C8B-B14F-4D97-AF65-F5344CB8AC3E}">
        <p14:creationId xmlns:p14="http://schemas.microsoft.com/office/powerpoint/2010/main" val="285716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idx="1"/>
          </p:nvPr>
        </p:nvSpPr>
        <p:spPr/>
        <p:txBody>
          <a:bodyPr/>
          <a:lstStyle/>
          <a:p>
            <a:r>
              <a:rPr lang="en-GB" dirty="0" smtClean="0"/>
              <a:t>It </a:t>
            </a:r>
            <a:r>
              <a:rPr lang="en-GB" dirty="0" smtClean="0"/>
              <a:t>is possible to take software components </a:t>
            </a:r>
            <a:r>
              <a:rPr lang="en-GB" dirty="0" smtClean="0"/>
              <a:t>not </a:t>
            </a:r>
            <a:r>
              <a:rPr lang="en-GB" dirty="0" smtClean="0"/>
              <a:t>originally intended for distributed environments </a:t>
            </a:r>
            <a:r>
              <a:rPr lang="en-GB" dirty="0" smtClean="0"/>
              <a:t>turn them into DCI services</a:t>
            </a:r>
            <a:endParaRPr lang="en-GB" dirty="0" smtClean="0"/>
          </a:p>
          <a:p>
            <a:r>
              <a:rPr lang="en-GB" dirty="0" smtClean="0"/>
              <a:t>The model metadata approach, execution environment (“</a:t>
            </a:r>
            <a:r>
              <a:rPr lang="en-GB" dirty="0" err="1" smtClean="0"/>
              <a:t>start.sh</a:t>
            </a:r>
            <a:r>
              <a:rPr lang="en-GB" dirty="0"/>
              <a:t> </a:t>
            </a:r>
            <a:r>
              <a:rPr lang="en-GB" dirty="0" smtClean="0"/>
              <a:t>process”) and supporting processes protect against errors that could otherwise be hard to detect</a:t>
            </a:r>
          </a:p>
          <a:p>
            <a:pPr lvl="1"/>
            <a:r>
              <a:rPr lang="en-GB" dirty="0" smtClean="0"/>
              <a:t>E.g. </a:t>
            </a:r>
            <a:r>
              <a:rPr lang="en-GB" dirty="0"/>
              <a:t>s</a:t>
            </a:r>
            <a:r>
              <a:rPr lang="en-GB" dirty="0" smtClean="0"/>
              <a:t>lightly different behaviour of pre-installed libraries </a:t>
            </a:r>
          </a:p>
          <a:p>
            <a:pPr lvl="1"/>
            <a:r>
              <a:rPr lang="en-GB" dirty="0" smtClean="0"/>
              <a:t>Crucial in a system that contains model chains that are potentially executed automatically</a:t>
            </a:r>
          </a:p>
          <a:p>
            <a:r>
              <a:rPr lang="en-GB" dirty="0" smtClean="0"/>
              <a:t>The process of building and testing the “user space” execution scripts: </a:t>
            </a:r>
          </a:p>
          <a:p>
            <a:pPr lvl="1"/>
            <a:r>
              <a:rPr lang="en-GB" dirty="0" smtClean="0"/>
              <a:t>structured the collaboration </a:t>
            </a:r>
            <a:endParaRPr lang="en-GB" dirty="0"/>
          </a:p>
          <a:p>
            <a:pPr lvl="1"/>
            <a:r>
              <a:rPr lang="en-GB" dirty="0" smtClean="0"/>
              <a:t>recorded tacit information about the model and its behaviour</a:t>
            </a:r>
          </a:p>
          <a:p>
            <a:pPr lvl="2"/>
            <a:r>
              <a:rPr lang="en-GB" dirty="0" smtClean="0"/>
              <a:t>E.g. </a:t>
            </a:r>
            <a:r>
              <a:rPr lang="en-GB" dirty="0"/>
              <a:t>t</a:t>
            </a:r>
            <a:r>
              <a:rPr lang="en-GB" dirty="0" smtClean="0"/>
              <a:t>he environmental dependencies included in the metadata</a:t>
            </a:r>
          </a:p>
          <a:p>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25</a:t>
            </a:fld>
            <a:endParaRPr lang="de-DE"/>
          </a:p>
        </p:txBody>
      </p:sp>
    </p:spTree>
    <p:extLst>
      <p:ext uri="{BB962C8B-B14F-4D97-AF65-F5344CB8AC3E}">
        <p14:creationId xmlns:p14="http://schemas.microsoft.com/office/powerpoint/2010/main" val="3788273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2 </a:t>
            </a:r>
            <a:endParaRPr lang="en-GB" dirty="0"/>
          </a:p>
        </p:txBody>
      </p:sp>
      <p:sp>
        <p:nvSpPr>
          <p:cNvPr id="3" name="Content Placeholder 2"/>
          <p:cNvSpPr>
            <a:spLocks noGrp="1"/>
          </p:cNvSpPr>
          <p:nvPr>
            <p:ph idx="1"/>
          </p:nvPr>
        </p:nvSpPr>
        <p:spPr/>
        <p:txBody>
          <a:bodyPr/>
          <a:lstStyle/>
          <a:p>
            <a:r>
              <a:rPr lang="en-GB" dirty="0" smtClean="0"/>
              <a:t>The model could easily be extended</a:t>
            </a:r>
          </a:p>
          <a:p>
            <a:pPr lvl="1"/>
            <a:r>
              <a:rPr lang="en-GB" dirty="0" smtClean="0"/>
              <a:t>To other scientific disciplines</a:t>
            </a:r>
          </a:p>
          <a:p>
            <a:pPr lvl="1"/>
            <a:r>
              <a:rPr lang="en-GB" dirty="0" smtClean="0"/>
              <a:t>To use container-based resources or arbitrary cloud services</a:t>
            </a:r>
          </a:p>
          <a:p>
            <a:r>
              <a:rPr lang="en-GB" dirty="0" smtClean="0"/>
              <a:t>The dedicated effort is mostly related to (technical) model descriptions</a:t>
            </a:r>
          </a:p>
          <a:p>
            <a:pPr lvl="1"/>
            <a:r>
              <a:rPr lang="en-GB" dirty="0" smtClean="0"/>
              <a:t>The approach leverages development efforts in both DCI and broader Un*x community</a:t>
            </a:r>
          </a:p>
          <a:p>
            <a:pPr lvl="1"/>
            <a:r>
              <a:rPr lang="en-GB" dirty="0" smtClean="0"/>
              <a:t>The model description overhead should be seen largely as an investment in the model developer/operations relationship</a:t>
            </a:r>
          </a:p>
          <a:p>
            <a:r>
              <a:rPr lang="en-GB" dirty="0" smtClean="0"/>
              <a:t>The portability of the model was tested during the DRIHM2US project</a:t>
            </a:r>
          </a:p>
          <a:p>
            <a:pPr lvl="1"/>
            <a:r>
              <a:rPr lang="en-GB" dirty="0" smtClean="0"/>
              <a:t>Adding </a:t>
            </a:r>
            <a:r>
              <a:rPr lang="en-GB" dirty="0" smtClean="0"/>
              <a:t>XSEDE </a:t>
            </a:r>
            <a:r>
              <a:rPr lang="en-GB" dirty="0" smtClean="0"/>
              <a:t>resources didn’t require any changes in the SW(!)</a:t>
            </a:r>
            <a:endParaRPr lang="en-GB" dirty="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26</a:t>
            </a:fld>
            <a:endParaRPr lang="de-DE"/>
          </a:p>
        </p:txBody>
      </p:sp>
    </p:spTree>
    <p:extLst>
      <p:ext uri="{BB962C8B-B14F-4D97-AF65-F5344CB8AC3E}">
        <p14:creationId xmlns:p14="http://schemas.microsoft.com/office/powerpoint/2010/main" val="70078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more </a:t>
            </a:r>
            <a:r>
              <a:rPr lang="en-GB" dirty="0" smtClean="0"/>
              <a:t>information </a:t>
            </a:r>
            <a:endParaRPr lang="en-GB" dirty="0"/>
          </a:p>
        </p:txBody>
      </p:sp>
      <p:sp>
        <p:nvSpPr>
          <p:cNvPr id="3" name="Content Placeholder 2"/>
          <p:cNvSpPr>
            <a:spLocks noGrp="1"/>
          </p:cNvSpPr>
          <p:nvPr>
            <p:ph idx="1"/>
          </p:nvPr>
        </p:nvSpPr>
        <p:spPr/>
        <p:txBody>
          <a:bodyPr/>
          <a:lstStyle/>
          <a:p>
            <a:endParaRPr lang="en-GB" dirty="0"/>
          </a:p>
          <a:p>
            <a:endParaRPr lang="en-GB" dirty="0" smtClean="0"/>
          </a:p>
          <a:p>
            <a:endParaRPr lang="en-GB" dirty="0"/>
          </a:p>
          <a:p>
            <a:endParaRPr lang="en-GB" dirty="0" smtClean="0"/>
          </a:p>
          <a:p>
            <a:r>
              <a:rPr lang="en-GB" dirty="0" smtClean="0"/>
              <a:t>Environmental computing</a:t>
            </a:r>
          </a:p>
          <a:p>
            <a:pPr lvl="1"/>
            <a:r>
              <a:rPr lang="en-GB" dirty="0" smtClean="0">
                <a:hlinkClick r:id="rId3"/>
              </a:rPr>
              <a:t>www.envcomp.eu</a:t>
            </a:r>
            <a:endParaRPr lang="en-GB" dirty="0" smtClean="0"/>
          </a:p>
          <a:p>
            <a:pPr lvl="1"/>
            <a:r>
              <a:rPr lang="en-GB" dirty="0" err="1" smtClean="0"/>
              <a:t>info@envcomp.eu</a:t>
            </a:r>
            <a:endParaRPr lang="en-GB" dirty="0"/>
          </a:p>
          <a:p>
            <a:endParaRPr lang="en-GB" dirty="0" smtClean="0"/>
          </a:p>
          <a:p>
            <a:r>
              <a:rPr lang="en-GB" dirty="0" smtClean="0"/>
              <a:t>DRIHM framework</a:t>
            </a:r>
          </a:p>
          <a:p>
            <a:pPr lvl="1"/>
            <a:r>
              <a:rPr lang="en-GB" dirty="0" smtClean="0"/>
              <a:t>Nils </a:t>
            </a:r>
            <a:r>
              <a:rPr lang="en-GB" dirty="0" err="1" smtClean="0"/>
              <a:t>gentschen</a:t>
            </a:r>
            <a:r>
              <a:rPr lang="en-GB" dirty="0" smtClean="0"/>
              <a:t> </a:t>
            </a:r>
            <a:r>
              <a:rPr lang="en-GB" dirty="0" err="1" smtClean="0"/>
              <a:t>Felde</a:t>
            </a:r>
            <a:r>
              <a:rPr lang="en-GB" dirty="0" smtClean="0"/>
              <a:t> (</a:t>
            </a:r>
            <a:r>
              <a:rPr lang="en-GB" dirty="0" smtClean="0">
                <a:hlinkClick r:id="rId4"/>
              </a:rPr>
              <a:t>felde</a:t>
            </a:r>
            <a:r>
              <a:rPr lang="en-GB" dirty="0">
                <a:hlinkClick r:id="rId4"/>
              </a:rPr>
              <a:t>@</a:t>
            </a:r>
            <a:r>
              <a:rPr lang="en-GB" dirty="0" smtClean="0">
                <a:hlinkClick r:id="rId4"/>
              </a:rPr>
              <a:t>nm.ifi.lmu.de</a:t>
            </a:r>
            <a:r>
              <a:rPr lang="en-GB" dirty="0" smtClean="0"/>
              <a:t>)</a:t>
            </a:r>
            <a:br>
              <a:rPr lang="en-GB" dirty="0" smtClean="0"/>
            </a:br>
            <a:r>
              <a:rPr lang="en-GB" dirty="0" smtClean="0"/>
              <a:t>MNM-Team, LMU, </a:t>
            </a:r>
            <a:r>
              <a:rPr lang="en-GB" dirty="0"/>
              <a:t>Munich Germany</a:t>
            </a:r>
            <a:br>
              <a:rPr lang="en-GB" dirty="0"/>
            </a:br>
            <a:r>
              <a:rPr lang="en-GB" dirty="0" err="1"/>
              <a:t>www.mnm-team.org</a:t>
            </a:r>
            <a:endParaRPr lang="en-GB" dirty="0" smtClean="0"/>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27</a:t>
            </a:fld>
            <a:endParaRPr lang="de-DE"/>
          </a:p>
        </p:txBody>
      </p:sp>
    </p:spTree>
    <p:extLst>
      <p:ext uri="{BB962C8B-B14F-4D97-AF65-F5344CB8AC3E}">
        <p14:creationId xmlns:p14="http://schemas.microsoft.com/office/powerpoint/2010/main" val="1356416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Demand for environmental computing</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3</a:t>
            </a:fld>
            <a:endParaRPr lang="de-DE"/>
          </a:p>
        </p:txBody>
      </p:sp>
      <p:pic>
        <p:nvPicPr>
          <p:cNvPr id="7" name="Inhaltsplatzhalter 8" descr="Bildschirmfoto 2016-01-25 um 13.39.04.png"/>
          <p:cNvPicPr>
            <a:picLocks noChangeAspect="1"/>
          </p:cNvPicPr>
          <p:nvPr/>
        </p:nvPicPr>
        <p:blipFill rotWithShape="1">
          <a:blip r:embed="rId2">
            <a:extLst>
              <a:ext uri="{28A0092B-C50C-407E-A947-70E740481C1C}">
                <a14:useLocalDpi xmlns:a14="http://schemas.microsoft.com/office/drawing/2010/main" val="0"/>
              </a:ext>
            </a:extLst>
          </a:blip>
          <a:srcRect t="2719" b="3777"/>
          <a:stretch/>
        </p:blipFill>
        <p:spPr bwMode="auto">
          <a:xfrm>
            <a:off x="76200" y="825072"/>
            <a:ext cx="8991600" cy="557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487586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GAR – Global Assessment Report on Disaster Risk </a:t>
            </a:r>
            <a:r>
              <a:rPr lang="en-US" dirty="0" smtClean="0"/>
              <a:t>Reduction </a:t>
            </a:r>
            <a:r>
              <a:rPr lang="en-US" dirty="0" smtClean="0"/>
              <a:t>2015</a:t>
            </a:r>
            <a:endParaRPr lang="en-US" dirty="0"/>
          </a:p>
        </p:txBody>
      </p:sp>
      <p:sp>
        <p:nvSpPr>
          <p:cNvPr id="4" name="Datumsplatzhalter 3"/>
          <p:cNvSpPr>
            <a:spLocks noGrp="1"/>
          </p:cNvSpPr>
          <p:nvPr>
            <p:ph type="dt" sz="half" idx="10"/>
          </p:nvPr>
        </p:nvSpPr>
        <p:spPr/>
        <p:txBody>
          <a:bodyPr/>
          <a:lstStyle/>
          <a:p>
            <a:pPr>
              <a:defRPr/>
            </a:pPr>
            <a:r>
              <a:rPr lang="de-DE" smtClean="0"/>
              <a:t>D. Kranzlmüller</a:t>
            </a:r>
            <a:endParaRPr lang="de-DE"/>
          </a:p>
        </p:txBody>
      </p:sp>
      <p:sp>
        <p:nvSpPr>
          <p:cNvPr id="5" name="Fußzeilenplatzhalter 4"/>
          <p:cNvSpPr>
            <a:spLocks noGrp="1"/>
          </p:cNvSpPr>
          <p:nvPr>
            <p:ph type="ftr" sz="quarter" idx="11"/>
          </p:nvPr>
        </p:nvSpPr>
        <p:spPr/>
        <p:txBody>
          <a:bodyPr/>
          <a:lstStyle/>
          <a:p>
            <a:pPr>
              <a:defRPr/>
            </a:pPr>
            <a:r>
              <a:rPr lang="de-DE" smtClean="0"/>
              <a:t>EnvComp@ISGC 2016</a:t>
            </a:r>
            <a:endParaRPr lang="de-DE" dirty="0"/>
          </a:p>
        </p:txBody>
      </p:sp>
      <p:sp>
        <p:nvSpPr>
          <p:cNvPr id="6" name="Foliennummernplatzhalter 5"/>
          <p:cNvSpPr>
            <a:spLocks noGrp="1"/>
          </p:cNvSpPr>
          <p:nvPr>
            <p:ph type="sldNum" sz="quarter" idx="12"/>
          </p:nvPr>
        </p:nvSpPr>
        <p:spPr/>
        <p:txBody>
          <a:bodyPr/>
          <a:lstStyle/>
          <a:p>
            <a:pPr>
              <a:defRPr/>
            </a:pPr>
            <a:fld id="{9A583443-9964-0C4C-B05A-10F8AC3B2528}" type="slidenum">
              <a:rPr lang="de-DE" smtClean="0"/>
              <a:pPr>
                <a:defRPr/>
              </a:pPr>
              <a:t>4</a:t>
            </a:fld>
            <a:endParaRPr lang="de-DE"/>
          </a:p>
        </p:txBody>
      </p:sp>
      <p:pic>
        <p:nvPicPr>
          <p:cNvPr id="7" name="Inhaltsplatzhalter 6" descr="Bildschirmfoto 2016-01-25 um 13.45.33.png"/>
          <p:cNvPicPr>
            <a:picLocks noGrp="1" noChangeAspect="1"/>
          </p:cNvPicPr>
          <p:nvPr>
            <p:ph idx="1"/>
          </p:nvPr>
        </p:nvPicPr>
        <p:blipFill>
          <a:blip r:embed="rId3">
            <a:extLst>
              <a:ext uri="{28A0092B-C50C-407E-A947-70E740481C1C}">
                <a14:useLocalDpi xmlns:a14="http://schemas.microsoft.com/office/drawing/2010/main" val="0"/>
              </a:ext>
            </a:extLst>
          </a:blip>
          <a:srcRect t="203" b="203"/>
          <a:stretch>
            <a:fillRect/>
          </a:stretch>
        </p:blipFill>
        <p:spPr>
          <a:xfrm>
            <a:off x="76200" y="838200"/>
            <a:ext cx="8991600" cy="5486400"/>
          </a:xfrm>
        </p:spPr>
      </p:pic>
      <p:sp>
        <p:nvSpPr>
          <p:cNvPr id="8" name="Rechteck 7"/>
          <p:cNvSpPr/>
          <p:nvPr/>
        </p:nvSpPr>
        <p:spPr bwMode="auto">
          <a:xfrm>
            <a:off x="4953000" y="5105400"/>
            <a:ext cx="2514600" cy="228600"/>
          </a:xfrm>
          <a:prstGeom prst="rect">
            <a:avLst/>
          </a:prstGeom>
          <a:no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ndParaRPr>
          </a:p>
        </p:txBody>
      </p:sp>
      <p:sp>
        <p:nvSpPr>
          <p:cNvPr id="10" name="Textfeld 9"/>
          <p:cNvSpPr txBox="1"/>
          <p:nvPr/>
        </p:nvSpPr>
        <p:spPr>
          <a:xfrm>
            <a:off x="3346657" y="6324600"/>
            <a:ext cx="5797343" cy="261610"/>
          </a:xfrm>
          <a:prstGeom prst="rect">
            <a:avLst/>
          </a:prstGeom>
          <a:noFill/>
        </p:spPr>
        <p:txBody>
          <a:bodyPr wrap="none" rtlCol="0">
            <a:spAutoFit/>
          </a:bodyPr>
          <a:lstStyle/>
          <a:p>
            <a:pPr algn="r"/>
            <a:r>
              <a:rPr lang="de-DE" sz="1100" dirty="0"/>
              <a:t>http://</a:t>
            </a:r>
            <a:r>
              <a:rPr lang="de-DE" sz="1100" dirty="0" err="1"/>
              <a:t>www.preventionweb.net</a:t>
            </a:r>
            <a:r>
              <a:rPr lang="de-DE" sz="1100" dirty="0"/>
              <a:t>/</a:t>
            </a:r>
            <a:r>
              <a:rPr lang="de-DE" sz="1100" dirty="0" err="1"/>
              <a:t>english</a:t>
            </a:r>
            <a:r>
              <a:rPr lang="de-DE" sz="1100" dirty="0"/>
              <a:t>/</a:t>
            </a:r>
            <a:r>
              <a:rPr lang="de-DE" sz="1100" dirty="0" err="1"/>
              <a:t>hyogo</a:t>
            </a:r>
            <a:r>
              <a:rPr lang="de-DE" sz="1100" dirty="0"/>
              <a:t>/gar/2015/en/</a:t>
            </a:r>
            <a:r>
              <a:rPr lang="de-DE" sz="1100" dirty="0" err="1"/>
              <a:t>home</a:t>
            </a:r>
            <a:r>
              <a:rPr lang="de-DE" sz="1100" dirty="0"/>
              <a:t>/GAR_2015/GAR_2015_6.html</a:t>
            </a:r>
          </a:p>
        </p:txBody>
      </p:sp>
    </p:spTree>
    <p:extLst>
      <p:ext uri="{BB962C8B-B14F-4D97-AF65-F5344CB8AC3E}">
        <p14:creationId xmlns:p14="http://schemas.microsoft.com/office/powerpoint/2010/main" val="298970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Demand for environmental computing</a:t>
            </a:r>
          </a:p>
        </p:txBody>
      </p:sp>
      <p:sp>
        <p:nvSpPr>
          <p:cNvPr id="4" name="Date Placeholder 3"/>
          <p:cNvSpPr>
            <a:spLocks noGrp="1"/>
          </p:cNvSpPr>
          <p:nvPr>
            <p:ph type="dt" sz="half" idx="10"/>
          </p:nvPr>
        </p:nvSpPr>
        <p:spPr/>
        <p:txBody>
          <a:bodyPr/>
          <a:lstStyle/>
          <a:p>
            <a:pPr>
              <a:defRPr/>
            </a:pPr>
            <a:r>
              <a:rPr lang="fi-FI" smtClean="0"/>
              <a:t>M. Heikkurinen</a:t>
            </a:r>
            <a:endParaRPr lang="de-DE"/>
          </a:p>
        </p:txBody>
      </p:sp>
      <p:sp>
        <p:nvSpPr>
          <p:cNvPr id="5" name="Footer Placeholder 4"/>
          <p:cNvSpPr>
            <a:spLocks noGrp="1"/>
          </p:cNvSpPr>
          <p:nvPr>
            <p:ph type="ftr" sz="quarter" idx="11"/>
          </p:nvPr>
        </p:nvSpPr>
        <p:spPr/>
        <p:txBody>
          <a:bodyPr/>
          <a:lstStyle/>
          <a:p>
            <a:pPr>
              <a:defRPr/>
            </a:pPr>
            <a:r>
              <a:rPr lang="de-DE" smtClean="0"/>
              <a:t>ISGC 2016</a:t>
            </a:r>
            <a:endParaRPr lang="de-DE" dirty="0"/>
          </a:p>
        </p:txBody>
      </p:sp>
      <p:sp>
        <p:nvSpPr>
          <p:cNvPr id="6" name="Slide Number Placeholder 5"/>
          <p:cNvSpPr>
            <a:spLocks noGrp="1"/>
          </p:cNvSpPr>
          <p:nvPr>
            <p:ph type="sldNum" sz="quarter" idx="12"/>
          </p:nvPr>
        </p:nvSpPr>
        <p:spPr/>
        <p:txBody>
          <a:bodyPr/>
          <a:lstStyle/>
          <a:p>
            <a:pPr>
              <a:defRPr/>
            </a:pPr>
            <a:fld id="{9A583443-9964-0C4C-B05A-10F8AC3B2528}" type="slidenum">
              <a:rPr lang="de-DE" smtClean="0"/>
              <a:pPr>
                <a:defRPr/>
              </a:pPr>
              <a:t>5</a:t>
            </a:fld>
            <a:endParaRPr lang="de-DE"/>
          </a:p>
        </p:txBody>
      </p:sp>
      <p:pic>
        <p:nvPicPr>
          <p:cNvPr id="7" name="Content Placeholder 6" descr="UNISDR.tiff"/>
          <p:cNvPicPr>
            <a:picLocks noGrp="1" noChangeAspect="1"/>
          </p:cNvPicPr>
          <p:nvPr>
            <p:ph idx="1"/>
          </p:nvPr>
        </p:nvPicPr>
        <p:blipFill>
          <a:blip r:embed="rId2">
            <a:extLst>
              <a:ext uri="{28A0092B-C50C-407E-A947-70E740481C1C}">
                <a14:useLocalDpi xmlns:a14="http://schemas.microsoft.com/office/drawing/2010/main" val="0"/>
              </a:ext>
            </a:extLst>
          </a:blip>
          <a:srcRect t="4378" b="4378"/>
          <a:stretch>
            <a:fillRect/>
          </a:stretch>
        </p:blipFill>
        <p:spPr/>
      </p:pic>
    </p:spTree>
    <p:extLst>
      <p:ext uri="{BB962C8B-B14F-4D97-AF65-F5344CB8AC3E}">
        <p14:creationId xmlns:p14="http://schemas.microsoft.com/office/powerpoint/2010/main" val="3373361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Munich Re – Loss Events Worldwide 2014</a:t>
            </a:r>
            <a:endParaRPr lang="en-US" dirty="0"/>
          </a:p>
        </p:txBody>
      </p:sp>
      <p:pic>
        <p:nvPicPr>
          <p:cNvPr id="7" name="Inhaltsplatzhalter 6" descr="Bildschirmfoto 2016-01-25 um 13.35.0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151" t="-1" r="-10151" b="548"/>
          <a:stretch/>
        </p:blipFill>
        <p:spPr>
          <a:xfrm>
            <a:off x="76200" y="838200"/>
            <a:ext cx="8991600" cy="5486400"/>
          </a:xfrm>
        </p:spPr>
      </p:pic>
      <p:sp>
        <p:nvSpPr>
          <p:cNvPr id="4" name="Datumsplatzhalter 3"/>
          <p:cNvSpPr>
            <a:spLocks noGrp="1"/>
          </p:cNvSpPr>
          <p:nvPr>
            <p:ph type="dt" sz="half" idx="10"/>
          </p:nvPr>
        </p:nvSpPr>
        <p:spPr/>
        <p:txBody>
          <a:bodyPr/>
          <a:lstStyle/>
          <a:p>
            <a:pPr>
              <a:defRPr/>
            </a:pPr>
            <a:r>
              <a:rPr lang="de-DE" smtClean="0"/>
              <a:t>D. Kranzlmüller</a:t>
            </a:r>
            <a:endParaRPr lang="de-DE"/>
          </a:p>
        </p:txBody>
      </p:sp>
      <p:sp>
        <p:nvSpPr>
          <p:cNvPr id="5" name="Fußzeilenplatzhalter 4"/>
          <p:cNvSpPr>
            <a:spLocks noGrp="1"/>
          </p:cNvSpPr>
          <p:nvPr>
            <p:ph type="ftr" sz="quarter" idx="11"/>
          </p:nvPr>
        </p:nvSpPr>
        <p:spPr/>
        <p:txBody>
          <a:bodyPr/>
          <a:lstStyle/>
          <a:p>
            <a:pPr>
              <a:defRPr/>
            </a:pPr>
            <a:r>
              <a:rPr lang="de-DE" smtClean="0"/>
              <a:t>EnvComp@ISGC 2016</a:t>
            </a:r>
            <a:endParaRPr lang="de-DE" dirty="0"/>
          </a:p>
        </p:txBody>
      </p:sp>
      <p:sp>
        <p:nvSpPr>
          <p:cNvPr id="6" name="Foliennummernplatzhalter 5"/>
          <p:cNvSpPr>
            <a:spLocks noGrp="1"/>
          </p:cNvSpPr>
          <p:nvPr>
            <p:ph type="sldNum" sz="quarter" idx="12"/>
          </p:nvPr>
        </p:nvSpPr>
        <p:spPr/>
        <p:txBody>
          <a:bodyPr/>
          <a:lstStyle/>
          <a:p>
            <a:pPr>
              <a:defRPr/>
            </a:pPr>
            <a:fld id="{9A583443-9964-0C4C-B05A-10F8AC3B2528}" type="slidenum">
              <a:rPr lang="de-DE" smtClean="0"/>
              <a:pPr>
                <a:defRPr/>
              </a:pPr>
              <a:t>6</a:t>
            </a:fld>
            <a:endParaRPr lang="de-DE"/>
          </a:p>
        </p:txBody>
      </p:sp>
      <p:sp>
        <p:nvSpPr>
          <p:cNvPr id="3" name="Textfeld 2"/>
          <p:cNvSpPr txBox="1"/>
          <p:nvPr/>
        </p:nvSpPr>
        <p:spPr>
          <a:xfrm>
            <a:off x="3842549" y="6324600"/>
            <a:ext cx="5301451" cy="261610"/>
          </a:xfrm>
          <a:prstGeom prst="rect">
            <a:avLst/>
          </a:prstGeom>
          <a:noFill/>
        </p:spPr>
        <p:txBody>
          <a:bodyPr wrap="none" rtlCol="0">
            <a:spAutoFit/>
          </a:bodyPr>
          <a:lstStyle/>
          <a:p>
            <a:pPr algn="r"/>
            <a:r>
              <a:rPr lang="de-DE" sz="1100" dirty="0"/>
              <a:t>http://</a:t>
            </a:r>
            <a:r>
              <a:rPr lang="de-DE" sz="1100" dirty="0" err="1"/>
              <a:t>www.preventionweb.net</a:t>
            </a:r>
            <a:r>
              <a:rPr lang="de-DE" sz="1100" dirty="0"/>
              <a:t>/</a:t>
            </a:r>
            <a:r>
              <a:rPr lang="de-DE" sz="1100" dirty="0" err="1"/>
              <a:t>files</a:t>
            </a:r>
            <a:r>
              <a:rPr lang="de-DE" sz="1100" dirty="0"/>
              <a:t>/41773_munichreworldmapnaturalcatastrophes.pdf</a:t>
            </a:r>
          </a:p>
        </p:txBody>
      </p:sp>
    </p:spTree>
    <p:extLst>
      <p:ext uri="{BB962C8B-B14F-4D97-AF65-F5344CB8AC3E}">
        <p14:creationId xmlns:p14="http://schemas.microsoft.com/office/powerpoint/2010/main" val="27579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Munich Re – Loss Events Worldwide 2014</a:t>
            </a:r>
            <a:endParaRPr lang="en-US" dirty="0"/>
          </a:p>
        </p:txBody>
      </p:sp>
      <p:pic>
        <p:nvPicPr>
          <p:cNvPr id="7" name="Inhaltsplatzhalter 6" descr="Bildschirmfoto 2016-01-25 um 13.35.0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151" t="-1" r="-10151" b="548"/>
          <a:stretch/>
        </p:blipFill>
        <p:spPr>
          <a:xfrm>
            <a:off x="76200" y="838200"/>
            <a:ext cx="8991600" cy="5486400"/>
          </a:xfrm>
        </p:spPr>
      </p:pic>
      <p:sp>
        <p:nvSpPr>
          <p:cNvPr id="4" name="Datumsplatzhalter 3"/>
          <p:cNvSpPr>
            <a:spLocks noGrp="1"/>
          </p:cNvSpPr>
          <p:nvPr>
            <p:ph type="dt" sz="half" idx="10"/>
          </p:nvPr>
        </p:nvSpPr>
        <p:spPr/>
        <p:txBody>
          <a:bodyPr/>
          <a:lstStyle/>
          <a:p>
            <a:pPr>
              <a:defRPr/>
            </a:pPr>
            <a:r>
              <a:rPr lang="de-DE" smtClean="0"/>
              <a:t>D. Kranzlmüller</a:t>
            </a:r>
            <a:endParaRPr lang="de-DE"/>
          </a:p>
        </p:txBody>
      </p:sp>
      <p:sp>
        <p:nvSpPr>
          <p:cNvPr id="5" name="Fußzeilenplatzhalter 4"/>
          <p:cNvSpPr>
            <a:spLocks noGrp="1"/>
          </p:cNvSpPr>
          <p:nvPr>
            <p:ph type="ftr" sz="quarter" idx="11"/>
          </p:nvPr>
        </p:nvSpPr>
        <p:spPr/>
        <p:txBody>
          <a:bodyPr/>
          <a:lstStyle/>
          <a:p>
            <a:pPr>
              <a:defRPr/>
            </a:pPr>
            <a:r>
              <a:rPr lang="de-DE" smtClean="0"/>
              <a:t>EnvComp@ISGC 2016</a:t>
            </a:r>
            <a:endParaRPr lang="de-DE" dirty="0"/>
          </a:p>
        </p:txBody>
      </p:sp>
      <p:sp>
        <p:nvSpPr>
          <p:cNvPr id="6" name="Foliennummernplatzhalter 5"/>
          <p:cNvSpPr>
            <a:spLocks noGrp="1"/>
          </p:cNvSpPr>
          <p:nvPr>
            <p:ph type="sldNum" sz="quarter" idx="12"/>
          </p:nvPr>
        </p:nvSpPr>
        <p:spPr/>
        <p:txBody>
          <a:bodyPr/>
          <a:lstStyle/>
          <a:p>
            <a:pPr>
              <a:defRPr/>
            </a:pPr>
            <a:fld id="{9A583443-9964-0C4C-B05A-10F8AC3B2528}" type="slidenum">
              <a:rPr lang="de-DE" smtClean="0"/>
              <a:pPr>
                <a:defRPr/>
              </a:pPr>
              <a:t>7</a:t>
            </a:fld>
            <a:endParaRPr lang="de-DE"/>
          </a:p>
        </p:txBody>
      </p:sp>
      <p:sp>
        <p:nvSpPr>
          <p:cNvPr id="3" name="Textfeld 2"/>
          <p:cNvSpPr txBox="1"/>
          <p:nvPr/>
        </p:nvSpPr>
        <p:spPr>
          <a:xfrm>
            <a:off x="3842549" y="6324600"/>
            <a:ext cx="5301451" cy="261610"/>
          </a:xfrm>
          <a:prstGeom prst="rect">
            <a:avLst/>
          </a:prstGeom>
          <a:noFill/>
        </p:spPr>
        <p:txBody>
          <a:bodyPr wrap="none" rtlCol="0">
            <a:spAutoFit/>
          </a:bodyPr>
          <a:lstStyle/>
          <a:p>
            <a:pPr algn="r"/>
            <a:r>
              <a:rPr lang="de-DE" sz="1100" dirty="0"/>
              <a:t>http://</a:t>
            </a:r>
            <a:r>
              <a:rPr lang="de-DE" sz="1100" dirty="0" err="1"/>
              <a:t>www.preventionweb.net</a:t>
            </a:r>
            <a:r>
              <a:rPr lang="de-DE" sz="1100" dirty="0"/>
              <a:t>/</a:t>
            </a:r>
            <a:r>
              <a:rPr lang="de-DE" sz="1100" dirty="0" err="1"/>
              <a:t>files</a:t>
            </a:r>
            <a:r>
              <a:rPr lang="de-DE" sz="1100" dirty="0"/>
              <a:t>/41773_munichreworldmapnaturalcatastrophes.pdf</a:t>
            </a:r>
          </a:p>
        </p:txBody>
      </p:sp>
      <p:pic>
        <p:nvPicPr>
          <p:cNvPr id="8" name="Inhaltsplatzhalter 6" descr="Bildschirmfoto 2016-01-25 um 13.35.05.png"/>
          <p:cNvPicPr>
            <a:picLocks noChangeAspect="1"/>
          </p:cNvPicPr>
          <p:nvPr/>
        </p:nvPicPr>
        <p:blipFill rotWithShape="1">
          <a:blip r:embed="rId2">
            <a:extLst>
              <a:ext uri="{28A0092B-C50C-407E-A947-70E740481C1C}">
                <a14:useLocalDpi xmlns:a14="http://schemas.microsoft.com/office/drawing/2010/main" val="0"/>
              </a:ext>
            </a:extLst>
          </a:blip>
          <a:srcRect l="60982" t="19805" r="2788" b="21647"/>
          <a:stretch/>
        </p:blipFill>
        <p:spPr bwMode="auto">
          <a:xfrm>
            <a:off x="3982592" y="914400"/>
            <a:ext cx="4475608" cy="533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63099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mph" presetSubtype="0" nodeType="afterEffect">
                                  <p:stCondLst>
                                    <p:cond delay="0"/>
                                  </p:stCondLst>
                                  <p:childTnLst>
                                    <p:set>
                                      <p:cBhvr rctx="PPT">
                                        <p:cTn id="11" dur="3000"/>
                                        <p:tgtEl>
                                          <p:spTgt spid="7"/>
                                        </p:tgtEl>
                                        <p:attrNameLst>
                                          <p:attrName>style.opacity</p:attrName>
                                        </p:attrNameLst>
                                      </p:cBhvr>
                                      <p:to>
                                        <p:strVal val="0.5"/>
                                      </p:to>
                                    </p:set>
                                    <p:animEffect filter="image" prLst="opacity: 0.5">
                                      <p:cBhvr rctx="IE">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Key Gaps</a:t>
            </a:r>
            <a:endParaRPr lang="de-DE" dirty="0"/>
          </a:p>
        </p:txBody>
      </p:sp>
      <p:sp>
        <p:nvSpPr>
          <p:cNvPr id="3" name="Inhaltsplatzhalter 2"/>
          <p:cNvSpPr>
            <a:spLocks noGrp="1"/>
          </p:cNvSpPr>
          <p:nvPr>
            <p:ph idx="1"/>
          </p:nvPr>
        </p:nvSpPr>
        <p:spPr/>
        <p:txBody>
          <a:bodyPr/>
          <a:lstStyle/>
          <a:p>
            <a:pPr marL="0" indent="0">
              <a:buNone/>
            </a:pPr>
            <a:r>
              <a:rPr lang="de-DE" dirty="0" smtClean="0"/>
              <a:t>(</a:t>
            </a:r>
            <a:r>
              <a:rPr lang="de-DE" dirty="0" err="1" smtClean="0"/>
              <a:t>as</a:t>
            </a:r>
            <a:r>
              <a:rPr lang="de-DE" dirty="0" smtClean="0"/>
              <a:t> </a:t>
            </a:r>
            <a:r>
              <a:rPr lang="de-DE" dirty="0" err="1" smtClean="0"/>
              <a:t>observed</a:t>
            </a:r>
            <a:r>
              <a:rPr lang="de-DE" dirty="0" smtClean="0"/>
              <a:t> </a:t>
            </a:r>
            <a:r>
              <a:rPr lang="de-DE" dirty="0" err="1" smtClean="0"/>
              <a:t>during</a:t>
            </a:r>
            <a:r>
              <a:rPr lang="de-DE" dirty="0" smtClean="0"/>
              <a:t> </a:t>
            </a:r>
            <a:r>
              <a:rPr lang="de-DE" dirty="0" err="1" smtClean="0"/>
              <a:t>the</a:t>
            </a:r>
            <a:r>
              <a:rPr lang="de-DE" dirty="0" smtClean="0"/>
              <a:t> DRIHM </a:t>
            </a:r>
            <a:r>
              <a:rPr lang="de-DE" dirty="0" err="1" smtClean="0"/>
              <a:t>project</a:t>
            </a:r>
            <a:r>
              <a:rPr lang="de-DE" dirty="0" smtClean="0"/>
              <a:t>)</a:t>
            </a:r>
          </a:p>
          <a:p>
            <a:pPr lvl="0"/>
            <a:endParaRPr lang="de-DE" dirty="0"/>
          </a:p>
          <a:p>
            <a:pPr lvl="0"/>
            <a:r>
              <a:rPr lang="en-GB" dirty="0" smtClean="0"/>
              <a:t>Technical interoperability and portability</a:t>
            </a:r>
            <a:endParaRPr lang="de-DE" dirty="0"/>
          </a:p>
          <a:p>
            <a:pPr lvl="1"/>
            <a:r>
              <a:rPr lang="en-GB" dirty="0" smtClean="0"/>
              <a:t>Models</a:t>
            </a:r>
          </a:p>
          <a:p>
            <a:pPr lvl="1"/>
            <a:r>
              <a:rPr lang="en-GB" dirty="0" smtClean="0"/>
              <a:t>Data formats</a:t>
            </a:r>
          </a:p>
          <a:p>
            <a:pPr lvl="1"/>
            <a:r>
              <a:rPr lang="en-GB" dirty="0" smtClean="0"/>
              <a:t>Execution </a:t>
            </a:r>
            <a:r>
              <a:rPr lang="en-GB" dirty="0"/>
              <a:t>environments</a:t>
            </a:r>
            <a:endParaRPr lang="de-DE" dirty="0"/>
          </a:p>
          <a:p>
            <a:pPr lvl="1"/>
            <a:r>
              <a:rPr lang="en-GB" dirty="0"/>
              <a:t>Metadata describing </a:t>
            </a:r>
            <a:r>
              <a:rPr lang="en-GB" dirty="0" smtClean="0"/>
              <a:t>them</a:t>
            </a:r>
          </a:p>
          <a:p>
            <a:pPr lvl="1"/>
            <a:endParaRPr lang="de-DE" dirty="0"/>
          </a:p>
          <a:p>
            <a:pPr lvl="0"/>
            <a:r>
              <a:rPr lang="en-GB" dirty="0"/>
              <a:t>Semantics </a:t>
            </a:r>
            <a:endParaRPr lang="en-GB" dirty="0" smtClean="0"/>
          </a:p>
          <a:p>
            <a:pPr lvl="0"/>
            <a:endParaRPr lang="de-DE" dirty="0"/>
          </a:p>
          <a:p>
            <a:pPr lvl="0"/>
            <a:r>
              <a:rPr lang="en-GB" dirty="0"/>
              <a:t>Workflows linking </a:t>
            </a:r>
            <a:r>
              <a:rPr lang="en-GB" dirty="0" smtClean="0"/>
              <a:t>all of the </a:t>
            </a:r>
            <a:r>
              <a:rPr lang="en-GB" dirty="0"/>
              <a:t>above together</a:t>
            </a:r>
            <a:endParaRPr lang="de-DE" dirty="0"/>
          </a:p>
          <a:p>
            <a:pPr lvl="1"/>
            <a:r>
              <a:rPr lang="en-GB" dirty="0"/>
              <a:t>Pre-DRIHM </a:t>
            </a:r>
            <a:r>
              <a:rPr lang="en-GB" dirty="0" err="1"/>
              <a:t>hydrometeorological</a:t>
            </a:r>
            <a:r>
              <a:rPr lang="en-GB" dirty="0"/>
              <a:t> model chain would have taken weeks of manual integration </a:t>
            </a:r>
            <a:r>
              <a:rPr lang="en-GB" dirty="0" smtClean="0"/>
              <a:t>work</a:t>
            </a:r>
          </a:p>
          <a:p>
            <a:pPr lvl="1"/>
            <a:r>
              <a:rPr lang="en-GB" dirty="0" smtClean="0"/>
              <a:t>Despite the fact that </a:t>
            </a:r>
            <a:r>
              <a:rPr lang="en-GB" dirty="0" err="1" smtClean="0"/>
              <a:t>webservices</a:t>
            </a:r>
            <a:r>
              <a:rPr lang="en-GB" dirty="0" smtClean="0"/>
              <a:t> and science gateways are available</a:t>
            </a:r>
            <a:endParaRPr lang="de-DE" dirty="0"/>
          </a:p>
          <a:p>
            <a:endParaRPr lang="de-DE" dirty="0"/>
          </a:p>
        </p:txBody>
      </p:sp>
      <p:sp>
        <p:nvSpPr>
          <p:cNvPr id="4" name="Datumsplatzhalter 3"/>
          <p:cNvSpPr>
            <a:spLocks noGrp="1"/>
          </p:cNvSpPr>
          <p:nvPr>
            <p:ph type="dt" sz="half" idx="10"/>
          </p:nvPr>
        </p:nvSpPr>
        <p:spPr/>
        <p:txBody>
          <a:bodyPr/>
          <a:lstStyle/>
          <a:p>
            <a:pPr>
              <a:defRPr/>
            </a:pPr>
            <a:r>
              <a:rPr lang="de-DE" smtClean="0"/>
              <a:t>D. Kranzlmüller</a:t>
            </a:r>
            <a:endParaRPr lang="de-DE"/>
          </a:p>
        </p:txBody>
      </p:sp>
      <p:sp>
        <p:nvSpPr>
          <p:cNvPr id="5" name="Fußzeilenplatzhalter 4"/>
          <p:cNvSpPr>
            <a:spLocks noGrp="1"/>
          </p:cNvSpPr>
          <p:nvPr>
            <p:ph type="ftr" sz="quarter" idx="11"/>
          </p:nvPr>
        </p:nvSpPr>
        <p:spPr/>
        <p:txBody>
          <a:bodyPr/>
          <a:lstStyle/>
          <a:p>
            <a:pPr>
              <a:defRPr/>
            </a:pPr>
            <a:r>
              <a:rPr lang="de-DE" smtClean="0"/>
              <a:t>EnvComp@ISGC 2016</a:t>
            </a:r>
            <a:endParaRPr lang="de-DE" dirty="0"/>
          </a:p>
        </p:txBody>
      </p:sp>
      <p:sp>
        <p:nvSpPr>
          <p:cNvPr id="6" name="Foliennummernplatzhalter 5"/>
          <p:cNvSpPr>
            <a:spLocks noGrp="1"/>
          </p:cNvSpPr>
          <p:nvPr>
            <p:ph type="sldNum" sz="quarter" idx="12"/>
          </p:nvPr>
        </p:nvSpPr>
        <p:spPr/>
        <p:txBody>
          <a:bodyPr/>
          <a:lstStyle/>
          <a:p>
            <a:pPr>
              <a:defRPr/>
            </a:pPr>
            <a:fld id="{9A583443-9964-0C4C-B05A-10F8AC3B2528}" type="slidenum">
              <a:rPr lang="de-DE" smtClean="0"/>
              <a:pPr>
                <a:defRPr/>
              </a:pPr>
              <a:t>8</a:t>
            </a:fld>
            <a:endParaRPr lang="de-DE"/>
          </a:p>
        </p:txBody>
      </p:sp>
    </p:spTree>
    <p:extLst>
      <p:ext uri="{BB962C8B-B14F-4D97-AF65-F5344CB8AC3E}">
        <p14:creationId xmlns:p14="http://schemas.microsoft.com/office/powerpoint/2010/main" val="2925393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Actionable</a:t>
            </a:r>
            <a:r>
              <a:rPr lang="de-DE" dirty="0" smtClean="0"/>
              <a:t> </a:t>
            </a:r>
            <a:r>
              <a:rPr lang="de-DE" dirty="0" err="1" smtClean="0"/>
              <a:t>Knowledge</a:t>
            </a:r>
            <a:endParaRPr lang="de-DE" dirty="0"/>
          </a:p>
        </p:txBody>
      </p:sp>
      <p:sp>
        <p:nvSpPr>
          <p:cNvPr id="3" name="Inhaltsplatzhalter 2"/>
          <p:cNvSpPr>
            <a:spLocks noGrp="1"/>
          </p:cNvSpPr>
          <p:nvPr>
            <p:ph idx="1"/>
          </p:nvPr>
        </p:nvSpPr>
        <p:spPr/>
        <p:txBody>
          <a:bodyPr/>
          <a:lstStyle/>
          <a:p>
            <a:pPr marL="0" lvl="0" indent="0">
              <a:buNone/>
            </a:pPr>
            <a:endParaRPr lang="en-GB" dirty="0" smtClean="0"/>
          </a:p>
          <a:p>
            <a:pPr marL="0" lvl="0" indent="0">
              <a:buNone/>
            </a:pPr>
            <a:r>
              <a:rPr lang="en-GB" dirty="0" smtClean="0"/>
              <a:t>How </a:t>
            </a:r>
            <a:r>
              <a:rPr lang="en-GB" dirty="0"/>
              <a:t>we could have used the information </a:t>
            </a:r>
            <a:r>
              <a:rPr lang="en-GB" dirty="0" smtClean="0"/>
              <a:t/>
            </a:r>
            <a:br>
              <a:rPr lang="en-GB" dirty="0" smtClean="0"/>
            </a:br>
            <a:r>
              <a:rPr lang="en-GB" dirty="0" smtClean="0"/>
              <a:t>if </a:t>
            </a:r>
            <a:r>
              <a:rPr lang="en-GB" dirty="0"/>
              <a:t>it was available </a:t>
            </a:r>
            <a:r>
              <a:rPr lang="en-GB" dirty="0" smtClean="0"/>
              <a:t>beforehand?</a:t>
            </a:r>
          </a:p>
          <a:p>
            <a:pPr marL="0" lvl="0" indent="0">
              <a:buNone/>
            </a:pPr>
            <a:endParaRPr lang="en-GB" dirty="0"/>
          </a:p>
          <a:p>
            <a:pPr marL="0" lvl="0" indent="0">
              <a:buNone/>
            </a:pPr>
            <a:r>
              <a:rPr lang="en-GB" dirty="0" smtClean="0"/>
              <a:t>How could we utilize the outcomes of environmental computing for </a:t>
            </a:r>
            <a:r>
              <a:rPr lang="en-GB" dirty="0" err="1" smtClean="0"/>
              <a:t>societey</a:t>
            </a:r>
            <a:r>
              <a:rPr lang="en-GB" dirty="0" smtClean="0"/>
              <a:t>?</a:t>
            </a:r>
          </a:p>
          <a:p>
            <a:pPr lvl="0"/>
            <a:endParaRPr lang="en-GB" dirty="0"/>
          </a:p>
          <a:p>
            <a:pPr lvl="0"/>
            <a:r>
              <a:rPr lang="en-GB" dirty="0" smtClean="0"/>
              <a:t>Links </a:t>
            </a:r>
            <a:r>
              <a:rPr lang="en-GB" dirty="0"/>
              <a:t>with civil </a:t>
            </a:r>
            <a:r>
              <a:rPr lang="en-GB" dirty="0" smtClean="0"/>
              <a:t>protection</a:t>
            </a:r>
            <a:endParaRPr lang="de-DE" dirty="0"/>
          </a:p>
          <a:p>
            <a:pPr lvl="0"/>
            <a:endParaRPr lang="de-DE" dirty="0"/>
          </a:p>
          <a:p>
            <a:pPr lvl="0"/>
            <a:r>
              <a:rPr lang="en-GB" dirty="0" smtClean="0"/>
              <a:t>Risks </a:t>
            </a:r>
            <a:r>
              <a:rPr lang="en-GB" dirty="0"/>
              <a:t>due to a disaster with a certain probability vs. certain risks related to evacuation</a:t>
            </a:r>
            <a:endParaRPr lang="de-DE" dirty="0"/>
          </a:p>
          <a:p>
            <a:pPr lvl="1"/>
            <a:r>
              <a:rPr lang="en-GB" dirty="0" smtClean="0"/>
              <a:t>False alarms? We </a:t>
            </a:r>
            <a:r>
              <a:rPr lang="en-GB" dirty="0"/>
              <a:t>don’t want to be the “computer that cried flood”</a:t>
            </a:r>
            <a:endParaRPr lang="de-DE" dirty="0"/>
          </a:p>
          <a:p>
            <a:pPr lvl="1"/>
            <a:r>
              <a:rPr lang="en-GB" dirty="0"/>
              <a:t>There are rules </a:t>
            </a:r>
            <a:r>
              <a:rPr lang="en-GB" dirty="0" smtClean="0"/>
              <a:t>regarding </a:t>
            </a:r>
            <a:r>
              <a:rPr lang="en-GB" dirty="0"/>
              <a:t>how much of a lead-time warning the population needs (30 minutes </a:t>
            </a:r>
            <a:r>
              <a:rPr lang="en-GB" dirty="0" smtClean="0"/>
              <a:t>warning</a:t>
            </a:r>
            <a:r>
              <a:rPr lang="en-GB" dirty="0" smtClean="0"/>
              <a:t> </a:t>
            </a:r>
            <a:r>
              <a:rPr lang="en-GB" dirty="0" smtClean="0"/>
              <a:t>might </a:t>
            </a:r>
            <a:r>
              <a:rPr lang="en-GB" dirty="0" smtClean="0"/>
              <a:t>make </a:t>
            </a:r>
            <a:r>
              <a:rPr lang="en-GB" dirty="0"/>
              <a:t>society more </a:t>
            </a:r>
            <a:r>
              <a:rPr lang="en-GB" dirty="0" smtClean="0"/>
              <a:t>vulnerable)</a:t>
            </a:r>
            <a:endParaRPr lang="de-DE" dirty="0"/>
          </a:p>
        </p:txBody>
      </p:sp>
      <p:sp>
        <p:nvSpPr>
          <p:cNvPr id="4" name="Datumsplatzhalter 3"/>
          <p:cNvSpPr>
            <a:spLocks noGrp="1"/>
          </p:cNvSpPr>
          <p:nvPr>
            <p:ph type="dt" sz="half" idx="10"/>
          </p:nvPr>
        </p:nvSpPr>
        <p:spPr/>
        <p:txBody>
          <a:bodyPr/>
          <a:lstStyle/>
          <a:p>
            <a:pPr>
              <a:defRPr/>
            </a:pPr>
            <a:r>
              <a:rPr lang="de-DE" smtClean="0"/>
              <a:t>D. Kranzlmüller</a:t>
            </a:r>
            <a:endParaRPr lang="de-DE"/>
          </a:p>
        </p:txBody>
      </p:sp>
      <p:sp>
        <p:nvSpPr>
          <p:cNvPr id="5" name="Fußzeilenplatzhalter 4"/>
          <p:cNvSpPr>
            <a:spLocks noGrp="1"/>
          </p:cNvSpPr>
          <p:nvPr>
            <p:ph type="ftr" sz="quarter" idx="11"/>
          </p:nvPr>
        </p:nvSpPr>
        <p:spPr/>
        <p:txBody>
          <a:bodyPr/>
          <a:lstStyle/>
          <a:p>
            <a:pPr>
              <a:defRPr/>
            </a:pPr>
            <a:r>
              <a:rPr lang="de-DE" smtClean="0"/>
              <a:t>EnvComp@ISGC 2016</a:t>
            </a:r>
            <a:endParaRPr lang="de-DE" dirty="0"/>
          </a:p>
        </p:txBody>
      </p:sp>
      <p:sp>
        <p:nvSpPr>
          <p:cNvPr id="6" name="Foliennummernplatzhalter 5"/>
          <p:cNvSpPr>
            <a:spLocks noGrp="1"/>
          </p:cNvSpPr>
          <p:nvPr>
            <p:ph type="sldNum" sz="quarter" idx="12"/>
          </p:nvPr>
        </p:nvSpPr>
        <p:spPr/>
        <p:txBody>
          <a:bodyPr/>
          <a:lstStyle/>
          <a:p>
            <a:pPr>
              <a:defRPr/>
            </a:pPr>
            <a:fld id="{9A583443-9964-0C4C-B05A-10F8AC3B2528}" type="slidenum">
              <a:rPr lang="de-DE" smtClean="0"/>
              <a:pPr>
                <a:defRPr/>
              </a:pPr>
              <a:t>9</a:t>
            </a:fld>
            <a:endParaRPr lang="de-DE"/>
          </a:p>
        </p:txBody>
      </p:sp>
    </p:spTree>
    <p:extLst>
      <p:ext uri="{BB962C8B-B14F-4D97-AF65-F5344CB8AC3E}">
        <p14:creationId xmlns:p14="http://schemas.microsoft.com/office/powerpoint/2010/main" val="1327081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RIOUSMAGIC_BLACKSTONE_UUID" val="b61a76d7-fcbf-4139-9fa1-7bc8da44d520"/>
</p:tagLst>
</file>

<file path=ppt/theme/theme1.xml><?xml version="1.0" encoding="utf-8"?>
<a:theme xmlns:a="http://schemas.openxmlformats.org/drawingml/2006/main" name="LMU LRZ">
  <a:themeElements>
    <a:clrScheme name="">
      <a:dk1>
        <a:srgbClr val="000000"/>
      </a:dk1>
      <a:lt1>
        <a:srgbClr val="FFFFFF"/>
      </a:lt1>
      <a:dk2>
        <a:srgbClr val="000000"/>
      </a:dk2>
      <a:lt2>
        <a:srgbClr val="5F5F5F"/>
      </a:lt2>
      <a:accent1>
        <a:srgbClr val="3BA9A4"/>
      </a:accent1>
      <a:accent2>
        <a:srgbClr val="F31F5C"/>
      </a:accent2>
      <a:accent3>
        <a:srgbClr val="FFFFFF"/>
      </a:accent3>
      <a:accent4>
        <a:srgbClr val="000000"/>
      </a:accent4>
      <a:accent5>
        <a:srgbClr val="AFD1CF"/>
      </a:accent5>
      <a:accent6>
        <a:srgbClr val="DC1B53"/>
      </a:accent6>
      <a:hlink>
        <a:srgbClr val="273B91"/>
      </a:hlink>
      <a:folHlink>
        <a:srgbClr val="F63B1C"/>
      </a:folHlink>
    </a:clrScheme>
    <a:fontScheme name="1_hpc-tools">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hpc-tool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hpc-tool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hpc-tool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hpc-tool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hpc-too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hpc-too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hpc-too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ogovor">
  <a:themeElements>
    <a:clrScheme name="logovo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ogovor">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8D30D"/>
        </a:solidFill>
        <a:ln w="38100" cap="flat" cmpd="sng" algn="ctr">
          <a:solidFill>
            <a:schemeClr val="tx1"/>
          </a:solidFill>
          <a:prstDash val="solid"/>
          <a:round/>
          <a:headEnd type="none" w="sm" len="sm"/>
          <a:tailEnd type="triangle" w="med" len="lg"/>
        </a:ln>
        <a:effec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rgbClr val="F8D30D"/>
        </a:solidFill>
        <a:ln w="38100" cap="flat" cmpd="sng" algn="ctr">
          <a:solidFill>
            <a:schemeClr val="tx1"/>
          </a:solidFill>
          <a:prstDash val="solid"/>
          <a:round/>
          <a:headEnd type="none" w="sm" len="sm"/>
          <a:tailEnd type="triangle" w="med" len="lg"/>
        </a:ln>
        <a:effectLst/>
      </a:spPr>
      <a:bodyPr vert="horz" wrap="non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logovo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ogov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ogovo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ogovo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ogovo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ogovo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ogovo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3736</TotalTime>
  <Words>1322</Words>
  <Application>Microsoft Macintosh PowerPoint</Application>
  <PresentationFormat>On-screen Show (4:3)</PresentationFormat>
  <Paragraphs>271</Paragraphs>
  <Slides>27</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LMU LRZ</vt:lpstr>
      <vt:lpstr>logovor</vt:lpstr>
      <vt:lpstr>Visio</vt:lpstr>
      <vt:lpstr>An ICT architecture for environmental computing applications</vt:lpstr>
      <vt:lpstr>Environmental computing – working definition</vt:lpstr>
      <vt:lpstr>Demand for environmental computing</vt:lpstr>
      <vt:lpstr>GAR – Global Assessment Report on Disaster Risk Reduction 2015</vt:lpstr>
      <vt:lpstr>Demand for environmental computing</vt:lpstr>
      <vt:lpstr>Munich Re – Loss Events Worldwide 2014</vt:lpstr>
      <vt:lpstr>Munich Re – Loss Events Worldwide 2014</vt:lpstr>
      <vt:lpstr>Key Gaps</vt:lpstr>
      <vt:lpstr>Actionable Knowledge</vt:lpstr>
      <vt:lpstr>Communicating the Results</vt:lpstr>
      <vt:lpstr>How to address the technology-related challenges?</vt:lpstr>
      <vt:lpstr>HMR model chain - conceptual</vt:lpstr>
      <vt:lpstr>Initial DRIHM HMR model chain components</vt:lpstr>
      <vt:lpstr>eScience infrastructure to support HMR models</vt:lpstr>
      <vt:lpstr>eScience infrastructure to support environmental computing</vt:lpstr>
      <vt:lpstr>eScience infrastructure to support environmental computing</vt:lpstr>
      <vt:lpstr>eScience infrastructure to support environmental computing</vt:lpstr>
      <vt:lpstr>eScience infrastructure to support environmental computing</vt:lpstr>
      <vt:lpstr>eScience infrastructure to support environmental computing</vt:lpstr>
      <vt:lpstr>Making “The Magic”</vt:lpstr>
      <vt:lpstr>Model metadata snippet</vt:lpstr>
      <vt:lpstr>Running the model</vt:lpstr>
      <vt:lpstr>Workflow from other domain – similar use case</vt:lpstr>
      <vt:lpstr>Could you just use Cloud or containers?</vt:lpstr>
      <vt:lpstr>Conclusions </vt:lpstr>
      <vt:lpstr>Conclusions 2 </vt:lpstr>
      <vt:lpstr>For more information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Matti Heikkurinen</cp:lastModifiedBy>
  <cp:revision>4060</cp:revision>
  <cp:lastPrinted>2012-10-04T11:56:43Z</cp:lastPrinted>
  <dcterms:created xsi:type="dcterms:W3CDTF">1601-01-01T00:00:00Z</dcterms:created>
  <dcterms:modified xsi:type="dcterms:W3CDTF">2016-03-17T15:15:20Z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