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60" r:id="rId4"/>
    <p:sldId id="285" r:id="rId5"/>
    <p:sldId id="286" r:id="rId6"/>
    <p:sldId id="287" r:id="rId7"/>
    <p:sldId id="288" r:id="rId8"/>
    <p:sldId id="289" r:id="rId9"/>
    <p:sldId id="290" r:id="rId10"/>
    <p:sldId id="322" r:id="rId11"/>
    <p:sldId id="271" r:id="rId12"/>
    <p:sldId id="291" r:id="rId13"/>
    <p:sldId id="292" r:id="rId14"/>
    <p:sldId id="293" r:id="rId15"/>
    <p:sldId id="295" r:id="rId16"/>
    <p:sldId id="294" r:id="rId17"/>
    <p:sldId id="296" r:id="rId18"/>
    <p:sldId id="297" r:id="rId19"/>
    <p:sldId id="298" r:id="rId20"/>
    <p:sldId id="299" r:id="rId21"/>
    <p:sldId id="300" r:id="rId22"/>
    <p:sldId id="313" r:id="rId23"/>
    <p:sldId id="303" r:id="rId24"/>
    <p:sldId id="304" r:id="rId25"/>
    <p:sldId id="305" r:id="rId26"/>
    <p:sldId id="306" r:id="rId27"/>
    <p:sldId id="307" r:id="rId28"/>
    <p:sldId id="308" r:id="rId29"/>
    <p:sldId id="312" r:id="rId30"/>
    <p:sldId id="319" r:id="rId31"/>
    <p:sldId id="318" r:id="rId32"/>
    <p:sldId id="316" r:id="rId33"/>
    <p:sldId id="317" r:id="rId34"/>
    <p:sldId id="267" r:id="rId35"/>
    <p:sldId id="321" r:id="rId36"/>
    <p:sldId id="31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879" autoAdjust="0"/>
  </p:normalViewPr>
  <p:slideViewPr>
    <p:cSldViewPr snapToGrid="0" snapToObjects="1">
      <p:cViewPr>
        <p:scale>
          <a:sx n="108" d="100"/>
          <a:sy n="108" d="100"/>
        </p:scale>
        <p:origin x="-648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E5C7B-5E34-8D49-8FCA-A1E03B70E829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A8B7E-B0A1-1C4C-8C11-9C4DEA72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5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8CF38-76C9-2F4D-9E8D-0223A11B0A26}" type="datetimeFigureOut">
              <a:rPr lang="en-US" smtClean="0"/>
              <a:t>17/03/2016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43F31-2242-E34A-8AB6-17F31403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4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3F31-2242-E34A-8AB6-17F314037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32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7674-B3F6-3A4F-96DC-19E4416C89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9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09295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39975" y="5949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Trebuchet MS"/>
              </a:rPr>
              <a:t>01/05/2013</a:t>
            </a:r>
            <a:endParaRPr lang="en-US">
              <a:latin typeface="Trebuchet MS"/>
            </a:endParaRPr>
          </a:p>
        </p:txBody>
      </p:sp>
      <p:pic>
        <p:nvPicPr>
          <p:cNvPr id="196616" name="Picture 8" descr="rallogo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949950"/>
            <a:ext cx="2438400" cy="441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7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Trebuchet MS"/>
              </a:rPr>
              <a:t>01/05/2013</a:t>
            </a:r>
            <a:endParaRPr lang="en-US"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latin typeface="Trebuchet MS"/>
              </a:rPr>
              <a:t>ISGC, Taipei, 18 March 2016</a:t>
            </a:r>
            <a:endParaRPr lang="en-US"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7187-4516-4301-AADA-BBDDAA5275E8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027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5175"/>
            <a:ext cx="2286000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5175"/>
            <a:ext cx="6705600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Trebuchet MS"/>
              </a:rPr>
              <a:t>01/05/2013</a:t>
            </a:r>
            <a:endParaRPr lang="en-US"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latin typeface="Trebuchet MS"/>
              </a:rPr>
              <a:t>ISGC, Taipei, 18 March 2016</a:t>
            </a:r>
            <a:endParaRPr lang="en-US"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7187-4516-4301-AADA-BBDDAA5275E8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582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Trebuchet MS"/>
              </a:rPr>
              <a:t>01/05/2013</a:t>
            </a:r>
            <a:endParaRPr lang="en-US"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latin typeface="Trebuchet MS"/>
              </a:rPr>
              <a:t>ISGC, Taipei, 18 March 2016</a:t>
            </a:r>
            <a:endParaRPr lang="en-US"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7187-4516-4301-AADA-BBDDAA5275E8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773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Trebuchet MS"/>
              </a:rPr>
              <a:t>01/05/2013</a:t>
            </a:r>
            <a:endParaRPr lang="en-US"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latin typeface="Trebuchet MS"/>
              </a:rPr>
              <a:t>ISGC, Taipei, 18 March 2016</a:t>
            </a:r>
            <a:endParaRPr lang="en-US"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7187-4516-4301-AADA-BBDDAA5275E8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690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44958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4958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Trebuchet MS"/>
              </a:rPr>
              <a:t>01/05/2013</a:t>
            </a:r>
            <a:endParaRPr lang="en-US"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latin typeface="Trebuchet MS"/>
              </a:rPr>
              <a:t>ISGC, Taipei, 18 March 2016</a:t>
            </a:r>
            <a:endParaRPr lang="en-US"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7187-4516-4301-AADA-BBDDAA5275E8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703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Trebuchet MS"/>
              </a:rPr>
              <a:t>01/05/2013</a:t>
            </a:r>
            <a:endParaRPr lang="en-US"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latin typeface="Trebuchet MS"/>
              </a:rPr>
              <a:t>ISGC, Taipei, 18 March 2016</a:t>
            </a:r>
            <a:endParaRPr lang="en-US"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7187-4516-4301-AADA-BBDDAA5275E8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71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Trebuchet MS"/>
              </a:rPr>
              <a:t>01/05/2013</a:t>
            </a:r>
            <a:endParaRPr lang="en-US"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latin typeface="Trebuchet MS"/>
              </a:rPr>
              <a:t>ISGC, Taipei, 18 March 2016</a:t>
            </a:r>
            <a:endParaRPr lang="en-US"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7187-4516-4301-AADA-BBDDAA5275E8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13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Trebuchet MS"/>
              </a:rPr>
              <a:t>01/05/2013</a:t>
            </a:r>
            <a:endParaRPr lang="en-US"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latin typeface="Trebuchet MS"/>
              </a:rPr>
              <a:t>ISGC, Taipei, 18 March 2016</a:t>
            </a:r>
            <a:endParaRPr lang="en-US"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7187-4516-4301-AADA-BBDDAA5275E8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866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Trebuchet MS"/>
              </a:rPr>
              <a:t>01/05/2013</a:t>
            </a:r>
            <a:endParaRPr lang="en-US"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latin typeface="Trebuchet MS"/>
              </a:rPr>
              <a:t>ISGC, Taipei, 18 March 2016</a:t>
            </a:r>
            <a:endParaRPr lang="en-US"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7187-4516-4301-AADA-BBDDAA5275E8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466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Trebuchet MS"/>
              </a:rPr>
              <a:t>01/05/2013</a:t>
            </a:r>
            <a:endParaRPr lang="en-US"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latin typeface="Trebuchet MS"/>
              </a:rPr>
              <a:t>ISGC, Taipei, 18 March 2016</a:t>
            </a:r>
            <a:endParaRPr lang="en-US"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7187-4516-4301-AADA-BBDDAA5275E8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512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3938" y="765175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16113"/>
            <a:ext cx="9144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solidFill>
                  <a:srgbClr val="3366CC"/>
                </a:solidFill>
              </a:defRPr>
            </a:lvl1pPr>
          </a:lstStyle>
          <a:p>
            <a:r>
              <a:rPr lang="en-US" smtClean="0">
                <a:latin typeface="Trebuchet MS"/>
              </a:rPr>
              <a:t>01/05/2013</a:t>
            </a:r>
            <a:endParaRPr lang="en-US">
              <a:latin typeface="Trebuchet MS"/>
            </a:endParaRP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38175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3366CC"/>
                </a:solidFill>
              </a:defRPr>
            </a:lvl1pPr>
          </a:lstStyle>
          <a:p>
            <a:r>
              <a:rPr lang="en-GB" smtClean="0">
                <a:latin typeface="Trebuchet MS"/>
              </a:rPr>
              <a:t>ISGC, Taipei, 18 March 2016</a:t>
            </a:r>
            <a:endParaRPr lang="en-US">
              <a:latin typeface="Trebuchet MS"/>
            </a:endParaRPr>
          </a:p>
        </p:txBody>
      </p:sp>
      <p:pic>
        <p:nvPicPr>
          <p:cNvPr id="195593" name="Picture 9" descr="rallogo_smal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52400"/>
            <a:ext cx="2362200" cy="42703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67187-4516-4301-AADA-BBDDAA5275E8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Trebuchet MS"/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3627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6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66FF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66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FF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FF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FF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FF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host/%3Cpath_to_file" TargetMode="External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256" y="2415873"/>
            <a:ext cx="7713095" cy="1470025"/>
          </a:xfrm>
        </p:spPr>
        <p:txBody>
          <a:bodyPr/>
          <a:lstStyle/>
          <a:p>
            <a:r>
              <a:rPr lang="en-GB" dirty="0" smtClean="0"/>
              <a:t>Considerations </a:t>
            </a:r>
            <a:r>
              <a:rPr lang="en-GB" dirty="0"/>
              <a:t>on </a:t>
            </a:r>
            <a:r>
              <a:rPr lang="en-GB" dirty="0" smtClean="0"/>
              <a:t>Using </a:t>
            </a:r>
            <a:r>
              <a:rPr lang="en-GB" dirty="0"/>
              <a:t>CernVM-FS for </a:t>
            </a:r>
            <a:r>
              <a:rPr lang="en-GB" dirty="0"/>
              <a:t>D</a:t>
            </a:r>
            <a:r>
              <a:rPr lang="en-GB" dirty="0" smtClean="0"/>
              <a:t>atasets </a:t>
            </a:r>
            <a:r>
              <a:rPr lang="en-GB" dirty="0"/>
              <a:t>S</a:t>
            </a:r>
            <a:r>
              <a:rPr lang="en-GB" dirty="0" smtClean="0"/>
              <a:t>haring </a:t>
            </a:r>
            <a:r>
              <a:rPr lang="en-GB" dirty="0"/>
              <a:t>W</a:t>
            </a:r>
            <a:r>
              <a:rPr lang="en-GB" dirty="0" smtClean="0"/>
              <a:t>ithin </a:t>
            </a:r>
            <a:r>
              <a:rPr lang="en-GB" dirty="0"/>
              <a:t>V</a:t>
            </a:r>
            <a:r>
              <a:rPr lang="en-GB" dirty="0" smtClean="0"/>
              <a:t>arious </a:t>
            </a:r>
            <a:r>
              <a:rPr lang="en-GB" dirty="0"/>
              <a:t>R</a:t>
            </a:r>
            <a:r>
              <a:rPr lang="en-GB" dirty="0" smtClean="0"/>
              <a:t>esearch </a:t>
            </a:r>
            <a:r>
              <a:rPr lang="en-GB" dirty="0"/>
              <a:t>C</a:t>
            </a:r>
            <a:r>
              <a:rPr lang="en-GB" dirty="0" smtClean="0"/>
              <a:t>ommunities</a:t>
            </a:r>
            <a:r>
              <a:rPr lang="fr-FR" dirty="0"/>
              <a:t/>
            </a:r>
            <a:br>
              <a:rPr lang="fr-FR" dirty="0"/>
            </a:br>
            <a:endParaRPr lang="en-GB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375" y="4247412"/>
            <a:ext cx="6400800" cy="750455"/>
          </a:xfrm>
        </p:spPr>
        <p:txBody>
          <a:bodyPr/>
          <a:lstStyle/>
          <a:p>
            <a:r>
              <a:rPr lang="en-GB" sz="2400" dirty="0" smtClean="0"/>
              <a:t>Catalin Condurache</a:t>
            </a:r>
          </a:p>
          <a:p>
            <a:r>
              <a:rPr lang="en-GB" sz="2000" dirty="0" smtClean="0"/>
              <a:t>STFC RAL UK</a:t>
            </a:r>
          </a:p>
          <a:p>
            <a:r>
              <a:rPr lang="en-GB" sz="2000" dirty="0" smtClean="0"/>
              <a:t>ISGC, Taipei, 18 March 2016</a:t>
            </a:r>
            <a:endParaRPr lang="en-GB" sz="2000" dirty="0"/>
          </a:p>
        </p:txBody>
      </p:sp>
      <p:pic>
        <p:nvPicPr>
          <p:cNvPr id="5" name="Picture 4" descr="egi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5" y="510172"/>
            <a:ext cx="13081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38" y="1066154"/>
            <a:ext cx="203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4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Bit of </a:t>
            </a:r>
            <a:r>
              <a:rPr lang="fr-FR" dirty="0" err="1" smtClean="0"/>
              <a:t>History</a:t>
            </a:r>
            <a:r>
              <a:rPr lang="fr-FR" dirty="0" smtClean="0"/>
              <a:t> – CernVM-FS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smtClean="0"/>
              <a:t>~</a:t>
            </a:r>
            <a:r>
              <a:rPr lang="en-GB" sz="2800" dirty="0"/>
              <a:t>3 years ago RAL Tier-1 started a non-LHC Stratum-0 service</a:t>
            </a:r>
          </a:p>
          <a:p>
            <a:pPr lvl="1"/>
            <a:r>
              <a:rPr lang="en-GB" sz="2400" dirty="0" smtClean="0"/>
              <a:t>Inception </a:t>
            </a:r>
            <a:r>
              <a:rPr lang="en-GB" sz="2400" dirty="0"/>
              <a:t>of EGI CernVM-FS </a:t>
            </a:r>
            <a:r>
              <a:rPr lang="en-GB" sz="2400" dirty="0" smtClean="0"/>
              <a:t>infrastructure</a:t>
            </a:r>
          </a:p>
          <a:p>
            <a:pPr lvl="1"/>
            <a:r>
              <a:rPr lang="en-GB" dirty="0"/>
              <a:t>The European Grid Infrastructure (EGI) enables access to computing resources for European scientists and researchers from all fields of science, from High Energy Physics to </a:t>
            </a:r>
            <a:r>
              <a:rPr lang="en-GB" dirty="0" smtClean="0"/>
              <a:t>Humanities</a:t>
            </a:r>
            <a:endParaRPr lang="en-GB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26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EGI CernVM-FS Infrastructure </a:t>
            </a:r>
            <a:r>
              <a:rPr lang="fr-FR" dirty="0" err="1" smtClean="0"/>
              <a:t>Status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0" name="Straight Arrow Connector 129"/>
          <p:cNvCxnSpPr/>
          <p:nvPr/>
        </p:nvCxnSpPr>
        <p:spPr bwMode="auto">
          <a:xfrm>
            <a:off x="3732182" y="3903968"/>
            <a:ext cx="767841" cy="1469572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 noChangeAspect="1"/>
          </p:cNvCxnSpPr>
          <p:nvPr/>
        </p:nvCxnSpPr>
        <p:spPr bwMode="auto">
          <a:xfrm rot="20100000" flipH="1">
            <a:off x="4343502" y="5735505"/>
            <a:ext cx="315007" cy="40029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 noChangeAspect="1"/>
          </p:cNvCxnSpPr>
          <p:nvPr/>
        </p:nvCxnSpPr>
        <p:spPr bwMode="auto">
          <a:xfrm rot="9600000">
            <a:off x="3981301" y="5743579"/>
            <a:ext cx="598813" cy="295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cxnSpLocks noChangeAspect="1"/>
          </p:cNvCxnSpPr>
          <p:nvPr/>
        </p:nvCxnSpPr>
        <p:spPr bwMode="auto">
          <a:xfrm rot="2400000">
            <a:off x="4481035" y="5864152"/>
            <a:ext cx="604162" cy="295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cxnSpLocks noChangeAspect="1"/>
          </p:cNvCxnSpPr>
          <p:nvPr/>
        </p:nvCxnSpPr>
        <p:spPr bwMode="auto">
          <a:xfrm rot="3600000">
            <a:off x="4441048" y="6056520"/>
            <a:ext cx="248934" cy="36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 bwMode="auto">
          <a:xfrm rot="4800000">
            <a:off x="4703576" y="6012278"/>
            <a:ext cx="249813" cy="36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cxnSpLocks noChangeAspect="1"/>
          </p:cNvCxnSpPr>
          <p:nvPr/>
        </p:nvCxnSpPr>
        <p:spPr bwMode="auto">
          <a:xfrm rot="8400000">
            <a:off x="4242096" y="6013305"/>
            <a:ext cx="302615" cy="295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cxnSpLocks noChangeAspect="1"/>
          </p:cNvCxnSpPr>
          <p:nvPr/>
        </p:nvCxnSpPr>
        <p:spPr bwMode="auto">
          <a:xfrm>
            <a:off x="4820208" y="5907490"/>
            <a:ext cx="301546" cy="295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cxnSpLocks noChangeAspect="1"/>
          </p:cNvCxnSpPr>
          <p:nvPr/>
        </p:nvCxnSpPr>
        <p:spPr bwMode="auto">
          <a:xfrm rot="7200000">
            <a:off x="4019341" y="5860901"/>
            <a:ext cx="249813" cy="36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 bwMode="auto">
          <a:xfrm rot="12000000">
            <a:off x="3965027" y="5696963"/>
            <a:ext cx="298339" cy="295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 noChangeAspect="1"/>
          </p:cNvCxnSpPr>
          <p:nvPr/>
        </p:nvCxnSpPr>
        <p:spPr bwMode="auto">
          <a:xfrm rot="20100000" flipH="1">
            <a:off x="2702282" y="5231416"/>
            <a:ext cx="315007" cy="40029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cxnSpLocks noChangeAspect="1"/>
          </p:cNvCxnSpPr>
          <p:nvPr/>
        </p:nvCxnSpPr>
        <p:spPr bwMode="auto">
          <a:xfrm rot="9600000">
            <a:off x="2340081" y="5239490"/>
            <a:ext cx="598813" cy="295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cxnSpLocks noChangeAspect="1"/>
          </p:cNvCxnSpPr>
          <p:nvPr/>
        </p:nvCxnSpPr>
        <p:spPr bwMode="auto">
          <a:xfrm rot="2400000">
            <a:off x="2839815" y="5360063"/>
            <a:ext cx="604162" cy="295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cxnSpLocks noChangeAspect="1"/>
          </p:cNvCxnSpPr>
          <p:nvPr/>
        </p:nvCxnSpPr>
        <p:spPr bwMode="auto">
          <a:xfrm rot="3600000">
            <a:off x="2799828" y="5552431"/>
            <a:ext cx="248934" cy="36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cxnSpLocks noChangeAspect="1"/>
          </p:cNvCxnSpPr>
          <p:nvPr/>
        </p:nvCxnSpPr>
        <p:spPr bwMode="auto">
          <a:xfrm rot="4800000">
            <a:off x="3062356" y="5508189"/>
            <a:ext cx="249813" cy="36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cxnSpLocks noChangeAspect="1"/>
          </p:cNvCxnSpPr>
          <p:nvPr/>
        </p:nvCxnSpPr>
        <p:spPr bwMode="auto">
          <a:xfrm rot="8400000">
            <a:off x="2600876" y="5509216"/>
            <a:ext cx="302615" cy="295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cxnSpLocks noChangeAspect="1"/>
          </p:cNvCxnSpPr>
          <p:nvPr/>
        </p:nvCxnSpPr>
        <p:spPr bwMode="auto">
          <a:xfrm>
            <a:off x="3178988" y="5403401"/>
            <a:ext cx="301546" cy="295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 bwMode="auto">
          <a:xfrm rot="7200000">
            <a:off x="2378121" y="5356812"/>
            <a:ext cx="249813" cy="36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cxnSpLocks noChangeAspect="1"/>
          </p:cNvCxnSpPr>
          <p:nvPr/>
        </p:nvCxnSpPr>
        <p:spPr bwMode="auto">
          <a:xfrm rot="12000000">
            <a:off x="2323807" y="5192874"/>
            <a:ext cx="298339" cy="295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1611880" y="1500650"/>
            <a:ext cx="6428422" cy="4378216"/>
            <a:chOff x="1" y="-82270"/>
            <a:chExt cx="4286248" cy="2919071"/>
          </a:xfrm>
        </p:grpSpPr>
        <p:grpSp>
          <p:nvGrpSpPr>
            <p:cNvPr id="150" name="Group 149"/>
            <p:cNvGrpSpPr>
              <a:grpSpLocks noChangeAspect="1"/>
            </p:cNvGrpSpPr>
            <p:nvPr/>
          </p:nvGrpSpPr>
          <p:grpSpPr>
            <a:xfrm>
              <a:off x="1" y="-82270"/>
              <a:ext cx="4286248" cy="2919071"/>
              <a:chOff x="0" y="-109620"/>
              <a:chExt cx="5723830" cy="3889775"/>
            </a:xfrm>
          </p:grpSpPr>
          <p:sp>
            <p:nvSpPr>
              <p:cNvPr id="153" name="Oval 152"/>
              <p:cNvSpPr>
                <a:spLocks noChangeAspect="1"/>
              </p:cNvSpPr>
              <p:nvPr/>
            </p:nvSpPr>
            <p:spPr bwMode="auto">
              <a:xfrm>
                <a:off x="742950" y="523875"/>
                <a:ext cx="4470153" cy="2981526"/>
              </a:xfrm>
              <a:prstGeom prst="ellipse">
                <a:avLst/>
              </a:prstGeom>
              <a:noFill/>
              <a:ln w="19050" cmpd="thickThin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</a:pPr>
                <a:r>
                  <a:rPr lang="en-GB" sz="1100">
                    <a:effectLst/>
                    <a:latin typeface="Times"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154" name="Straight Arrow Connector 153"/>
              <p:cNvCxnSpPr/>
              <p:nvPr/>
            </p:nvCxnSpPr>
            <p:spPr bwMode="auto">
              <a:xfrm flipV="1">
                <a:off x="3052645" y="646007"/>
                <a:ext cx="472873" cy="156782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 bwMode="auto">
              <a:xfrm flipH="1" flipV="1">
                <a:off x="989353" y="2071111"/>
                <a:ext cx="2411324" cy="355375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 bwMode="auto">
              <a:xfrm flipH="1">
                <a:off x="1010566" y="953524"/>
                <a:ext cx="1542133" cy="893272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03"/>
              <p:cNvSpPr txBox="1">
                <a:spLocks noChangeArrowheads="1"/>
              </p:cNvSpPr>
              <p:nvPr/>
            </p:nvSpPr>
            <p:spPr bwMode="auto">
              <a:xfrm>
                <a:off x="2314575" y="422061"/>
                <a:ext cx="879476" cy="22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GB" sz="800" i="1" kern="1200" dirty="0">
                    <a:solidFill>
                      <a:srgbClr val="000000"/>
                    </a:solidFill>
                    <a:effectLst/>
                    <a:latin typeface="Times New Roman"/>
                    <a:ea typeface="MS PGothic"/>
                  </a:rPr>
                  <a:t>Stratum-0 </a:t>
                </a:r>
                <a:r>
                  <a:rPr lang="en-GB" sz="800" i="1" dirty="0" smtClean="0">
                    <a:solidFill>
                      <a:srgbClr val="000000"/>
                    </a:solidFill>
                    <a:latin typeface="Times New Roman"/>
                    <a:ea typeface="MS PGothic"/>
                  </a:rPr>
                  <a:t>NIKHEF</a:t>
                </a:r>
              </a:p>
              <a:p>
                <a:pPr eaLnBrk="0" fontAlgn="base" hangingPunct="0">
                  <a:spcAft>
                    <a:spcPts val="0"/>
                  </a:spcAft>
                </a:pPr>
                <a:r>
                  <a:rPr lang="en-GB" sz="800" i="1" dirty="0">
                    <a:solidFill>
                      <a:srgbClr val="000000"/>
                    </a:solidFill>
                    <a:latin typeface="Times New Roman"/>
                    <a:ea typeface="MS PGothic"/>
                  </a:rPr>
                  <a:t> </a:t>
                </a:r>
                <a:r>
                  <a:rPr lang="en-GB" sz="800" i="1" dirty="0" smtClean="0">
                    <a:solidFill>
                      <a:srgbClr val="000000"/>
                    </a:solidFill>
                    <a:latin typeface="Times New Roman"/>
                    <a:ea typeface="MS PGothic"/>
                  </a:rPr>
                  <a:t>         </a:t>
                </a:r>
                <a:r>
                  <a:rPr lang="en-GB" sz="800" i="1" dirty="0" err="1" smtClean="0">
                    <a:solidFill>
                      <a:srgbClr val="000000"/>
                    </a:solidFill>
                    <a:latin typeface="Times New Roman"/>
                    <a:ea typeface="MS PGothic"/>
                  </a:rPr>
                  <a:t>nikhef.nl</a:t>
                </a:r>
                <a:endParaRPr lang="en-GB" sz="800" i="1" dirty="0" smtClean="0">
                  <a:solidFill>
                    <a:srgbClr val="000000"/>
                  </a:solidFill>
                  <a:latin typeface="Times New Roman"/>
                  <a:ea typeface="MS PGothic"/>
                </a:endParaRPr>
              </a:p>
            </p:txBody>
          </p:sp>
          <p:cxnSp>
            <p:nvCxnSpPr>
              <p:cNvPr id="159" name="Straight Arrow Connector 158"/>
              <p:cNvCxnSpPr/>
              <p:nvPr/>
            </p:nvCxnSpPr>
            <p:spPr bwMode="auto">
              <a:xfrm flipV="1">
                <a:off x="3941984" y="1638300"/>
                <a:ext cx="901882" cy="694876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/>
              <p:cNvGrpSpPr/>
              <p:nvPr/>
            </p:nvGrpSpPr>
            <p:grpSpPr>
              <a:xfrm>
                <a:off x="3350345" y="-109620"/>
                <a:ext cx="1040381" cy="965456"/>
                <a:chOff x="-97705" y="-109620"/>
                <a:chExt cx="1040381" cy="965456"/>
              </a:xfrm>
            </p:grpSpPr>
            <p:sp>
              <p:nvSpPr>
                <p:cNvPr id="256" name="TextBox 101"/>
                <p:cNvSpPr txBox="1">
                  <a:spLocks noChangeArrowheads="1"/>
                </p:cNvSpPr>
                <p:nvPr/>
              </p:nvSpPr>
              <p:spPr bwMode="auto">
                <a:xfrm>
                  <a:off x="77468" y="691771"/>
                  <a:ext cx="752190" cy="1640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GB" sz="800" i="1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MS PGothic"/>
                    </a:rPr>
                    <a:t>Stratum-1 NIKHEF</a:t>
                  </a:r>
                  <a:r>
                    <a:rPr lang="en-GB" sz="1200" dirty="0" smtClean="0">
                      <a:latin typeface="Times New Roman"/>
                      <a:ea typeface="MS PGothic"/>
                    </a:rPr>
                    <a:t> </a:t>
                  </a:r>
                  <a:endParaRPr lang="en-GB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-97705" y="-109620"/>
                  <a:ext cx="1040381" cy="841924"/>
                  <a:chOff x="-97705" y="-109620"/>
                  <a:chExt cx="1040381" cy="841924"/>
                </a:xfrm>
              </p:grpSpPr>
              <p:cxnSp>
                <p:nvCxnSpPr>
                  <p:cNvPr id="258" name="Straight Connector 257"/>
                  <p:cNvCxnSpPr>
                    <a:cxnSpLocks noChangeAspect="1"/>
                  </p:cNvCxnSpPr>
                  <p:nvPr/>
                </p:nvCxnSpPr>
                <p:spPr bwMode="auto">
                  <a:xfrm rot="20400000">
                    <a:off x="395006" y="351408"/>
                    <a:ext cx="533180" cy="3198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>
                    <a:cxnSpLocks noChangeAspect="1"/>
                  </p:cNvCxnSpPr>
                  <p:nvPr/>
                </p:nvCxnSpPr>
                <p:spPr bwMode="auto">
                  <a:xfrm rot="13200000">
                    <a:off x="-65155" y="246261"/>
                    <a:ext cx="537942" cy="3198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>
                    <a:cxnSpLocks noChangeAspect="1"/>
                  </p:cNvCxnSpPr>
                  <p:nvPr/>
                </p:nvCxnSpPr>
                <p:spPr bwMode="auto">
                  <a:xfrm rot="14400000">
                    <a:off x="273260" y="9098"/>
                    <a:ext cx="269489" cy="3205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/>
                  <p:cNvCxnSpPr>
                    <a:cxnSpLocks noChangeAspect="1"/>
                  </p:cNvCxnSpPr>
                  <p:nvPr/>
                </p:nvCxnSpPr>
                <p:spPr bwMode="auto">
                  <a:xfrm rot="15600000">
                    <a:off x="28202" y="107756"/>
                    <a:ext cx="270441" cy="3205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>
                    <a:cxnSpLocks noChangeAspect="1"/>
                  </p:cNvCxnSpPr>
                  <p:nvPr/>
                </p:nvCxnSpPr>
                <p:spPr bwMode="auto">
                  <a:xfrm rot="19200000">
                    <a:off x="426529" y="59411"/>
                    <a:ext cx="269447" cy="3198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/>
                  <p:cNvCxnSpPr>
                    <a:cxnSpLocks noChangeAspect="1"/>
                  </p:cNvCxnSpPr>
                  <p:nvPr/>
                </p:nvCxnSpPr>
                <p:spPr bwMode="auto">
                  <a:xfrm rot="10800000">
                    <a:off x="-97705" y="224727"/>
                    <a:ext cx="268495" cy="3198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>
                    <a:cxnSpLocks noChangeAspect="1"/>
                  </p:cNvCxnSpPr>
                  <p:nvPr/>
                </p:nvCxnSpPr>
                <p:spPr bwMode="auto">
                  <a:xfrm rot="18000000">
                    <a:off x="647879" y="220870"/>
                    <a:ext cx="270441" cy="3205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>
                    <a:cxnSpLocks noChangeAspect="1"/>
                  </p:cNvCxnSpPr>
                  <p:nvPr/>
                </p:nvCxnSpPr>
                <p:spPr bwMode="auto">
                  <a:xfrm rot="1200000">
                    <a:off x="677037" y="401873"/>
                    <a:ext cx="265639" cy="31984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6" name="Text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955" y="65520"/>
                    <a:ext cx="564803" cy="21875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 eaLnBrk="0" fontAlgn="base" hangingPunct="0">
                      <a:spcAft>
                        <a:spcPts val="0"/>
                      </a:spcAft>
                    </a:pPr>
                    <a:r>
                      <a:rPr lang="en-GB" sz="800" i="1" kern="1200" dirty="0">
                        <a:solidFill>
                          <a:srgbClr val="595959"/>
                        </a:solidFill>
                        <a:effectLst/>
                        <a:latin typeface="Times New Roman"/>
                        <a:ea typeface="MS PGothic"/>
                      </a:rPr>
                      <a:t>Proxy</a:t>
                    </a:r>
                    <a:endParaRPr lang="en-GB" sz="1200" dirty="0">
                      <a:effectLst/>
                      <a:latin typeface="Times New Roman"/>
                      <a:ea typeface="Times New Roman"/>
                    </a:endParaRPr>
                  </a:p>
                  <a:p>
                    <a:pPr algn="ctr" eaLnBrk="0" fontAlgn="base" hangingPunct="0">
                      <a:spcAft>
                        <a:spcPts val="0"/>
                      </a:spcAft>
                    </a:pPr>
                    <a:r>
                      <a:rPr lang="en-GB" sz="800" i="1" kern="1200" dirty="0">
                        <a:solidFill>
                          <a:srgbClr val="595959"/>
                        </a:solidFill>
                        <a:effectLst/>
                        <a:latin typeface="Times New Roman"/>
                        <a:ea typeface="MS PGothic"/>
                      </a:rPr>
                      <a:t>Hierarchy</a:t>
                    </a:r>
                    <a:endParaRPr lang="en-GB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pic>
                <p:nvPicPr>
                  <p:cNvPr id="267" name="Picture 266" descr="C:\Users\cc34\AppData\Local\Microsoft\Windows\Temporary Internet Files\Content.IE5\B6NI58X1\MC900431637[1].pn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1864" y="354085"/>
                    <a:ext cx="378219" cy="3782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8" name="Picture 267" descr="C:\Users\cc34\AppData\Local\Microsoft\Windows\Temporary Internet Files\Content.IE5\B6NI58X1\MC900438065[1].png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9820" y="487571"/>
                    <a:ext cx="202458" cy="2024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161" name="Picture 160" descr="C:\Users\cc34\AppData\Local\Microsoft\Windows\Temporary Internet Files\Content.IE5\0U4W2PUK\MC900434845[2]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2700" y="646007"/>
                <a:ext cx="4095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2" name="Picture 161" descr="C:\Users\cc34\AppData\Local\Microsoft\Windows\Temporary Internet Files\Content.IE5\0U4W2PUK\MC900434845[2]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9288" y="2359176"/>
                <a:ext cx="4095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3" name="Group 162"/>
              <p:cNvGrpSpPr/>
              <p:nvPr/>
            </p:nvGrpSpPr>
            <p:grpSpPr>
              <a:xfrm>
                <a:off x="4827822" y="895350"/>
                <a:ext cx="896008" cy="960684"/>
                <a:chOff x="-1353" y="0"/>
                <a:chExt cx="896008" cy="960684"/>
              </a:xfrm>
            </p:grpSpPr>
            <p:cxnSp>
              <p:nvCxnSpPr>
                <p:cNvPr id="227" name="Straight Connector 226"/>
                <p:cNvCxnSpPr/>
                <p:nvPr/>
              </p:nvCxnSpPr>
              <p:spPr bwMode="auto">
                <a:xfrm rot="15600000">
                  <a:off x="503353" y="151439"/>
                  <a:ext cx="65706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8" name="Group 227"/>
                <p:cNvGrpSpPr/>
                <p:nvPr/>
              </p:nvGrpSpPr>
              <p:grpSpPr>
                <a:xfrm>
                  <a:off x="-1353" y="0"/>
                  <a:ext cx="896008" cy="960684"/>
                  <a:chOff x="-1353" y="0"/>
                  <a:chExt cx="896008" cy="960684"/>
                </a:xfrm>
              </p:grpSpPr>
              <p:grpSp>
                <p:nvGrpSpPr>
                  <p:cNvPr id="229" name="Group 228"/>
                  <p:cNvGrpSpPr/>
                  <p:nvPr/>
                </p:nvGrpSpPr>
                <p:grpSpPr>
                  <a:xfrm>
                    <a:off x="-1353" y="0"/>
                    <a:ext cx="896008" cy="960684"/>
                    <a:chOff x="-1353" y="0"/>
                    <a:chExt cx="896008" cy="960684"/>
                  </a:xfrm>
                </p:grpSpPr>
                <p:cxnSp>
                  <p:nvCxnSpPr>
                    <p:cNvPr id="231" name="Straight Connector 230"/>
                    <p:cNvCxnSpPr/>
                    <p:nvPr/>
                  </p:nvCxnSpPr>
                  <p:spPr bwMode="auto">
                    <a:xfrm rot="19800000">
                      <a:off x="173072" y="415857"/>
                      <a:ext cx="539846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/>
                    <p:nvPr/>
                  </p:nvCxnSpPr>
                  <p:spPr bwMode="auto">
                    <a:xfrm rot="1800000">
                      <a:off x="173072" y="687004"/>
                      <a:ext cx="540798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Straight Connector 232"/>
                    <p:cNvCxnSpPr/>
                    <p:nvPr/>
                  </p:nvCxnSpPr>
                  <p:spPr bwMode="auto">
                    <a:xfrm rot="16200000">
                      <a:off x="-64903" y="275957"/>
                      <a:ext cx="54088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233"/>
                    <p:cNvCxnSpPr/>
                    <p:nvPr/>
                  </p:nvCxnSpPr>
                  <p:spPr bwMode="auto">
                    <a:xfrm rot="17400000">
                      <a:off x="380759" y="260092"/>
                      <a:ext cx="269489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Straight Connector 234"/>
                    <p:cNvCxnSpPr/>
                    <p:nvPr/>
                  </p:nvCxnSpPr>
                  <p:spPr bwMode="auto">
                    <a:xfrm rot="18600000">
                      <a:off x="158649" y="147595"/>
                      <a:ext cx="27044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Straight Connector 235"/>
                    <p:cNvCxnSpPr/>
                    <p:nvPr/>
                  </p:nvCxnSpPr>
                  <p:spPr bwMode="auto">
                    <a:xfrm rot="600000">
                      <a:off x="458642" y="418742"/>
                      <a:ext cx="269447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Straight Connector 236"/>
                    <p:cNvCxnSpPr/>
                    <p:nvPr/>
                  </p:nvCxnSpPr>
                  <p:spPr bwMode="auto">
                    <a:xfrm rot="13800000">
                      <a:off x="-12980" y="149037"/>
                      <a:ext cx="269489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237"/>
                    <p:cNvCxnSpPr/>
                    <p:nvPr/>
                  </p:nvCxnSpPr>
                  <p:spPr bwMode="auto">
                    <a:xfrm rot="21000000">
                      <a:off x="464411" y="675466"/>
                      <a:ext cx="270399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Straight Connector 238"/>
                    <p:cNvCxnSpPr/>
                    <p:nvPr/>
                  </p:nvCxnSpPr>
                  <p:spPr bwMode="auto">
                    <a:xfrm rot="4200000">
                      <a:off x="374990" y="825463"/>
                      <a:ext cx="27044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" name="Straight Connector 239"/>
                    <p:cNvCxnSpPr/>
                    <p:nvPr/>
                  </p:nvCxnSpPr>
                  <p:spPr bwMode="auto">
                    <a:xfrm rot="1200000">
                      <a:off x="654791" y="678351"/>
                      <a:ext cx="6760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1" name="Straight Connector 240"/>
                    <p:cNvCxnSpPr/>
                    <p:nvPr/>
                  </p:nvCxnSpPr>
                  <p:spPr bwMode="auto">
                    <a:xfrm rot="19200000">
                      <a:off x="649022" y="640852"/>
                      <a:ext cx="6731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Straight Connector 241"/>
                    <p:cNvCxnSpPr/>
                    <p:nvPr/>
                  </p:nvCxnSpPr>
                  <p:spPr bwMode="auto">
                    <a:xfrm>
                      <a:off x="620177" y="785079"/>
                      <a:ext cx="67599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" name="Straight Connector 242"/>
                    <p:cNvCxnSpPr/>
                    <p:nvPr/>
                  </p:nvCxnSpPr>
                  <p:spPr bwMode="auto">
                    <a:xfrm rot="3600000">
                      <a:off x="612965" y="824020"/>
                      <a:ext cx="6731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alpha val="67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" name="Straight Connector 243"/>
                    <p:cNvCxnSpPr/>
                    <p:nvPr/>
                  </p:nvCxnSpPr>
                  <p:spPr bwMode="auto">
                    <a:xfrm rot="19800000">
                      <a:off x="660560" y="418742"/>
                      <a:ext cx="67599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244"/>
                    <p:cNvCxnSpPr/>
                    <p:nvPr/>
                  </p:nvCxnSpPr>
                  <p:spPr bwMode="auto">
                    <a:xfrm rot="3000000">
                      <a:off x="662003" y="457682"/>
                      <a:ext cx="6761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/>
                    <p:cNvCxnSpPr/>
                    <p:nvPr/>
                  </p:nvCxnSpPr>
                  <p:spPr bwMode="auto">
                    <a:xfrm rot="16200000">
                      <a:off x="311530" y="58175"/>
                      <a:ext cx="6761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" name="Straight Connector 246"/>
                    <p:cNvCxnSpPr/>
                    <p:nvPr/>
                  </p:nvCxnSpPr>
                  <p:spPr bwMode="auto">
                    <a:xfrm rot="20400000">
                      <a:off x="340376" y="81250"/>
                      <a:ext cx="6760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Straight Connector 247"/>
                    <p:cNvCxnSpPr/>
                    <p:nvPr/>
                  </p:nvCxnSpPr>
                  <p:spPr bwMode="auto">
                    <a:xfrm rot="18600000">
                      <a:off x="194707" y="33655"/>
                      <a:ext cx="6731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Straight Connector 248"/>
                    <p:cNvCxnSpPr/>
                    <p:nvPr/>
                  </p:nvCxnSpPr>
                  <p:spPr bwMode="auto">
                    <a:xfrm rot="600000">
                      <a:off x="2884" y="78366"/>
                      <a:ext cx="6760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" name="Straight Connector 249"/>
                    <p:cNvCxnSpPr/>
                    <p:nvPr/>
                  </p:nvCxnSpPr>
                  <p:spPr bwMode="auto">
                    <a:xfrm rot="14400000">
                      <a:off x="154323" y="36540"/>
                      <a:ext cx="68563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" name="Straight Connector 250"/>
                    <p:cNvCxnSpPr/>
                    <p:nvPr/>
                  </p:nvCxnSpPr>
                  <p:spPr bwMode="auto">
                    <a:xfrm rot="16200000">
                      <a:off x="40383" y="58175"/>
                      <a:ext cx="6761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2" name="Group 2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9037" y="438934"/>
                      <a:ext cx="378658" cy="378800"/>
                      <a:chOff x="7899675" y="2238501"/>
                      <a:chExt cx="1285875" cy="1285875"/>
                    </a:xfrm>
                  </p:grpSpPr>
                  <p:pic>
                    <p:nvPicPr>
                      <p:cNvPr id="254" name="Picture 253" descr="C:\Users\cc34\AppData\Local\Microsoft\Windows\Temporary Internet Files\Content.IE5\B6NI58X1\MC900431637[1].pn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675" y="2238501"/>
                        <a:ext cx="12858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55" name="Picture 254" descr="C:\Users\cc34\AppData\Local\Microsoft\Windows\Temporary Internet Files\Content.IE5\B6NI58X1\MC900438065[1].png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379" y="2692395"/>
                        <a:ext cx="685801" cy="685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sp>
                  <p:nvSpPr>
                    <p:cNvPr id="253" name="TextBox 10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353" y="816242"/>
                      <a:ext cx="896008" cy="1093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/>
                  </p:spPr>
                  <p:txBody>
                    <a:bodyPr wrap="square" lIns="36000" tIns="0" rIns="0" bIns="0">
                      <a:spAutoFit/>
                    </a:bodyPr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GB" sz="800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</a:rPr>
                        <a:t>Stratum-1 CERN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p:grpSp>
              <p:sp>
                <p:nvSpPr>
                  <p:cNvPr id="230" name="Text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539" y="138312"/>
                    <a:ext cx="606302" cy="3113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 eaLnBrk="0" fontAlgn="base" hangingPunct="0">
                      <a:spcAft>
                        <a:spcPts val="0"/>
                      </a:spcAft>
                    </a:pPr>
                    <a:r>
                      <a:rPr lang="en-GB" sz="800" i="1" kern="1200" dirty="0">
                        <a:solidFill>
                          <a:srgbClr val="595959"/>
                        </a:solidFill>
                        <a:effectLst/>
                        <a:latin typeface="Times New Roman"/>
                        <a:ea typeface="MS PGothic"/>
                      </a:rPr>
                      <a:t>Proxy</a:t>
                    </a:r>
                    <a:endParaRPr lang="en-GB" sz="1200" dirty="0">
                      <a:effectLst/>
                      <a:latin typeface="Times New Roman"/>
                      <a:ea typeface="Times New Roman"/>
                    </a:endParaRPr>
                  </a:p>
                  <a:p>
                    <a:pPr algn="ctr" eaLnBrk="0" fontAlgn="base" hangingPunct="0">
                      <a:spcAft>
                        <a:spcPts val="0"/>
                      </a:spcAft>
                    </a:pPr>
                    <a:r>
                      <a:rPr lang="en-GB" sz="800" i="1" kern="1200" dirty="0">
                        <a:solidFill>
                          <a:srgbClr val="595959"/>
                        </a:solidFill>
                        <a:effectLst/>
                        <a:latin typeface="Times New Roman"/>
                        <a:ea typeface="MS PGothic"/>
                      </a:rPr>
                      <a:t>Hierarchy</a:t>
                    </a:r>
                    <a:endParaRPr lang="en-GB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  <p:sp>
            <p:nvSpPr>
              <p:cNvPr id="164" name="TextBox 76"/>
              <p:cNvSpPr txBox="1">
                <a:spLocks noChangeArrowheads="1"/>
              </p:cNvSpPr>
              <p:nvPr/>
            </p:nvSpPr>
            <p:spPr bwMode="auto">
              <a:xfrm>
                <a:off x="3007098" y="2753560"/>
                <a:ext cx="730603" cy="243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>
                <a:no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en-GB" sz="800" i="1" kern="1200" dirty="0">
                    <a:solidFill>
                      <a:srgbClr val="000000"/>
                    </a:solidFill>
                    <a:effectLst/>
                    <a:latin typeface="Times New Roman"/>
                    <a:ea typeface="MS PGothic"/>
                  </a:rPr>
                  <a:t>Stratum-0 </a:t>
                </a:r>
                <a:r>
                  <a:rPr lang="en-GB" sz="800" i="1" dirty="0" smtClean="0">
                    <a:solidFill>
                      <a:srgbClr val="000000"/>
                    </a:solidFill>
                    <a:latin typeface="Times New Roman"/>
                    <a:ea typeface="MS PGothic"/>
                  </a:rPr>
                  <a:t>DESY</a:t>
                </a:r>
              </a:p>
              <a:p>
                <a:pPr eaLnBrk="0" fontAlgn="base" hangingPunct="0">
                  <a:spcAft>
                    <a:spcPts val="0"/>
                  </a:spcAft>
                </a:pPr>
                <a:r>
                  <a:rPr lang="en-GB" sz="800" i="1" dirty="0" smtClean="0">
                    <a:solidFill>
                      <a:srgbClr val="000000"/>
                    </a:solidFill>
                    <a:latin typeface="Times New Roman"/>
                    <a:ea typeface="MS PGothic"/>
                  </a:rPr>
                  <a:t>      </a:t>
                </a:r>
                <a:r>
                  <a:rPr lang="en-GB" sz="800" i="1" dirty="0" err="1" smtClean="0">
                    <a:solidFill>
                      <a:srgbClr val="000000"/>
                    </a:solidFill>
                    <a:latin typeface="Times New Roman"/>
                    <a:ea typeface="MS PGothic"/>
                  </a:rPr>
                  <a:t>desy.de</a:t>
                </a:r>
                <a:endParaRPr lang="en-GB" sz="800" i="1" dirty="0" smtClean="0">
                  <a:solidFill>
                    <a:srgbClr val="000000"/>
                  </a:solidFill>
                  <a:latin typeface="Times New Roman"/>
                  <a:ea typeface="MS PGothic"/>
                </a:endParaRPr>
              </a:p>
            </p:txBody>
          </p:sp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398" y="674581"/>
                <a:ext cx="190500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12" y="2387750"/>
                <a:ext cx="190500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7" name="Group 166"/>
              <p:cNvGrpSpPr/>
              <p:nvPr/>
            </p:nvGrpSpPr>
            <p:grpSpPr>
              <a:xfrm>
                <a:off x="0" y="1419225"/>
                <a:ext cx="2553354" cy="1052863"/>
                <a:chOff x="0" y="0"/>
                <a:chExt cx="2553354" cy="1052863"/>
              </a:xfrm>
            </p:grpSpPr>
            <p:sp>
              <p:nvSpPr>
                <p:cNvPr id="196" name="Rounded Rectangle 195"/>
                <p:cNvSpPr/>
                <p:nvPr/>
              </p:nvSpPr>
              <p:spPr bwMode="auto">
                <a:xfrm>
                  <a:off x="564146" y="266418"/>
                  <a:ext cx="1425309" cy="647534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1100">
                      <a:effectLst/>
                      <a:latin typeface="Times"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97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686647" y="775814"/>
                  <a:ext cx="794100" cy="219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square" lIns="0" tIns="0" rIns="0" bIns="0">
                  <a:no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GB" sz="800" i="1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MS PGothic"/>
                    </a:rPr>
                    <a:t>Stratum-1</a:t>
                  </a:r>
                  <a:r>
                    <a:rPr lang="en-GB" sz="1200" dirty="0">
                      <a:latin typeface="Times New Roman"/>
                      <a:ea typeface="MS PGothic"/>
                    </a:rPr>
                    <a:t> </a:t>
                  </a:r>
                  <a:r>
                    <a:rPr lang="en-GB" sz="800" i="1" dirty="0" smtClean="0">
                      <a:solidFill>
                        <a:srgbClr val="000000"/>
                      </a:solidFill>
                      <a:latin typeface="Times New Roman"/>
                      <a:ea typeface="MS PGothic"/>
                    </a:rPr>
                    <a:t>RAL</a:t>
                  </a:r>
                  <a:endParaRPr lang="en-GB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98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1638954" y="48086"/>
                  <a:ext cx="914400" cy="191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no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GB" sz="800" i="1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MS PGothic"/>
                    </a:rPr>
                    <a:t>Stratum-0 </a:t>
                  </a:r>
                  <a:r>
                    <a:rPr lang="en-GB" sz="800" i="1" kern="1200" dirty="0" smtClean="0">
                      <a:solidFill>
                        <a:srgbClr val="000000"/>
                      </a:solidFill>
                      <a:effectLst/>
                      <a:latin typeface="Times New Roman"/>
                      <a:ea typeface="MS PGothic"/>
                    </a:rPr>
                    <a:t>R</a:t>
                  </a:r>
                  <a:r>
                    <a:rPr lang="en-GB" sz="800" i="1" dirty="0" smtClean="0">
                      <a:solidFill>
                        <a:srgbClr val="000000"/>
                      </a:solidFill>
                      <a:latin typeface="Times New Roman"/>
                      <a:ea typeface="MS PGothic"/>
                    </a:rPr>
                    <a:t>AL</a:t>
                  </a:r>
                </a:p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GB" sz="800" i="1" dirty="0">
                      <a:solidFill>
                        <a:srgbClr val="000000"/>
                      </a:solidFill>
                      <a:latin typeface="Times New Roman"/>
                      <a:ea typeface="MS PGothic"/>
                    </a:rPr>
                    <a:t> </a:t>
                  </a:r>
                  <a:r>
                    <a:rPr lang="en-GB" sz="800" i="1" dirty="0" smtClean="0">
                      <a:solidFill>
                        <a:srgbClr val="000000"/>
                      </a:solidFill>
                      <a:latin typeface="Times New Roman"/>
                      <a:ea typeface="MS PGothic"/>
                    </a:rPr>
                    <a:t>   </a:t>
                  </a:r>
                  <a:r>
                    <a:rPr lang="en-GB" sz="800" i="1" dirty="0" err="1" smtClean="0">
                      <a:solidFill>
                        <a:srgbClr val="000000"/>
                      </a:solidFill>
                      <a:latin typeface="Times New Roman"/>
                      <a:ea typeface="MS PGothic"/>
                    </a:rPr>
                    <a:t>egi.eu</a:t>
                  </a:r>
                  <a:endParaRPr lang="en-GB" sz="800" i="1" dirty="0" smtClean="0">
                    <a:solidFill>
                      <a:srgbClr val="000000"/>
                    </a:solidFill>
                    <a:latin typeface="Times New Roman"/>
                    <a:ea typeface="MS PGothic"/>
                  </a:endParaRPr>
                </a:p>
              </p:txBody>
            </p:sp>
            <p:pic>
              <p:nvPicPr>
                <p:cNvPr id="199" name="Picture 198" descr="C:\Users\cc34\AppData\Local\Microsoft\Windows\Temporary Internet Files\Content.IE5\0U4W2PUK\MC900434845[2].p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0526" y="266416"/>
                  <a:ext cx="406400" cy="398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00" name="Straight Connector 199"/>
                <p:cNvCxnSpPr/>
                <p:nvPr/>
              </p:nvCxnSpPr>
              <p:spPr bwMode="auto">
                <a:xfrm rot="14400000">
                  <a:off x="288758" y="290479"/>
                  <a:ext cx="539932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 rot="7200000">
                  <a:off x="288758" y="758374"/>
                  <a:ext cx="539932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 rot="8400000">
                  <a:off x="152400" y="608648"/>
                  <a:ext cx="269447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 rot="9600000">
                  <a:off x="286084" y="827890"/>
                  <a:ext cx="27039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 bwMode="auto">
                <a:xfrm rot="13200000">
                  <a:off x="149726" y="432185"/>
                  <a:ext cx="269447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rot="4800000">
                  <a:off x="438484" y="913448"/>
                  <a:ext cx="26948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 bwMode="auto">
                <a:xfrm rot="12000000">
                  <a:off x="286084" y="218290"/>
                  <a:ext cx="27039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 bwMode="auto">
                <a:xfrm rot="16800000">
                  <a:off x="435809" y="135406"/>
                  <a:ext cx="26949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rot="13800000">
                  <a:off x="296779" y="167490"/>
                  <a:ext cx="66124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auto">
                <a:xfrm rot="10200000">
                  <a:off x="286084" y="199574"/>
                  <a:ext cx="66964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auto">
                <a:xfrm rot="12600000">
                  <a:off x="390357" y="92627"/>
                  <a:ext cx="6731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auto">
                <a:xfrm rot="16200000">
                  <a:off x="421105" y="75248"/>
                  <a:ext cx="67611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 bwMode="auto">
                <a:xfrm rot="15000000">
                  <a:off x="534736" y="33806"/>
                  <a:ext cx="67611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 bwMode="auto">
                <a:xfrm rot="18600000">
                  <a:off x="573505" y="37816"/>
                  <a:ext cx="66658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 bwMode="auto">
                <a:xfrm rot="15600000">
                  <a:off x="197852" y="357321"/>
                  <a:ext cx="67611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 bwMode="auto">
                <a:xfrm rot="10200000">
                  <a:off x="160421" y="662121"/>
                  <a:ext cx="676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 bwMode="auto">
                <a:xfrm rot="6600000">
                  <a:off x="189831" y="683511"/>
                  <a:ext cx="6731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 bwMode="auto">
                <a:xfrm rot="7200000">
                  <a:off x="300789" y="882700"/>
                  <a:ext cx="67611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rot="11400000">
                  <a:off x="275389" y="849279"/>
                  <a:ext cx="6731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 bwMode="auto">
                <a:xfrm rot="9600000">
                  <a:off x="387684" y="953553"/>
                  <a:ext cx="6731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 bwMode="auto">
                <a:xfrm rot="13200000">
                  <a:off x="577515" y="1012374"/>
                  <a:ext cx="6731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rot="5400000">
                  <a:off x="421105" y="973606"/>
                  <a:ext cx="6731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 rot="7200000">
                  <a:off x="536073" y="1019058"/>
                  <a:ext cx="67611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TextBox 84"/>
                <p:cNvSpPr txBox="1">
                  <a:spLocks noChangeArrowheads="1"/>
                </p:cNvSpPr>
                <p:nvPr/>
              </p:nvSpPr>
              <p:spPr bwMode="auto">
                <a:xfrm>
                  <a:off x="0" y="383805"/>
                  <a:ext cx="591039" cy="3113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square" lIns="0" tIns="0" rIns="0" bIns="0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800" i="1" kern="1200" dirty="0">
                      <a:solidFill>
                        <a:srgbClr val="595959"/>
                      </a:solidFill>
                      <a:effectLst/>
                      <a:latin typeface="Times New Roman"/>
                      <a:ea typeface="MS PGothic"/>
                    </a:rPr>
                    <a:t>Proxy</a:t>
                  </a:r>
                  <a:endParaRPr lang="en-GB" sz="1200" dirty="0">
                    <a:effectLst/>
                    <a:latin typeface="Times New Roman"/>
                    <a:ea typeface="Times New Roman"/>
                  </a:endParaRP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800" i="1" kern="1200" dirty="0">
                      <a:solidFill>
                        <a:srgbClr val="595959"/>
                      </a:solidFill>
                      <a:effectLst/>
                      <a:latin typeface="Times New Roman"/>
                      <a:ea typeface="MS PGothic"/>
                    </a:rPr>
                    <a:t>Hierarchy</a:t>
                  </a:r>
                  <a:endParaRPr lang="en-GB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224" name="Group 223"/>
                <p:cNvGrpSpPr>
                  <a:grpSpLocks noChangeAspect="1"/>
                </p:cNvGrpSpPr>
                <p:nvPr/>
              </p:nvGrpSpPr>
              <p:grpSpPr bwMode="auto">
                <a:xfrm>
                  <a:off x="585536" y="335932"/>
                  <a:ext cx="378658" cy="378800"/>
                  <a:chOff x="736886" y="2942612"/>
                  <a:chExt cx="1285875" cy="1285875"/>
                </a:xfrm>
              </p:grpSpPr>
              <p:pic>
                <p:nvPicPr>
                  <p:cNvPr id="225" name="Picture 224" descr="C:\Users\cc34\AppData\Local\Microsoft\Windows\Temporary Internet Files\Content.IE5\B6NI58X1\MC900431637[1].pn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6886" y="2942612"/>
                    <a:ext cx="1285875" cy="12858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6" name="Picture 225" descr="C:\Users\cc34\AppData\Local\Microsoft\Windows\Temporary Internet Files\Content.IE5\B6NI58X1\MC900438065[1].pn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9590" y="3396505"/>
                    <a:ext cx="685798" cy="6857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68" name="Group 167"/>
              <p:cNvGrpSpPr/>
              <p:nvPr/>
            </p:nvGrpSpPr>
            <p:grpSpPr>
              <a:xfrm>
                <a:off x="3331028" y="2990850"/>
                <a:ext cx="1512797" cy="789305"/>
                <a:chOff x="-69397" y="0"/>
                <a:chExt cx="1512797" cy="789305"/>
              </a:xfrm>
            </p:grpSpPr>
            <p:grpSp>
              <p:nvGrpSpPr>
                <p:cNvPr id="169" name="Group 168"/>
                <p:cNvGrpSpPr/>
                <p:nvPr/>
              </p:nvGrpSpPr>
              <p:grpSpPr>
                <a:xfrm>
                  <a:off x="-69397" y="0"/>
                  <a:ext cx="1512797" cy="789305"/>
                  <a:chOff x="-69402" y="0"/>
                  <a:chExt cx="1512797" cy="789797"/>
                </a:xfrm>
              </p:grpSpPr>
              <p:cxnSp>
                <p:nvCxnSpPr>
                  <p:cNvPr id="171" name="Straight Connector 170"/>
                  <p:cNvCxnSpPr/>
                  <p:nvPr/>
                </p:nvCxnSpPr>
                <p:spPr bwMode="auto">
                  <a:xfrm rot="7200000">
                    <a:off x="470568" y="494632"/>
                    <a:ext cx="539932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>
                    <a:off x="863600" y="264695"/>
                    <a:ext cx="540798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 bwMode="auto">
                  <a:xfrm rot="2400000">
                    <a:off x="1130968" y="347579"/>
                    <a:ext cx="270399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 bwMode="auto">
                  <a:xfrm rot="6000000">
                    <a:off x="860926" y="655053"/>
                    <a:ext cx="269489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rot="19200000">
                    <a:off x="1120273" y="176463"/>
                    <a:ext cx="26924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 bwMode="auto">
                  <a:xfrm rot="4800000">
                    <a:off x="605589" y="653716"/>
                    <a:ext cx="270442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 bwMode="auto">
                  <a:xfrm rot="9600000">
                    <a:off x="465221" y="564148"/>
                    <a:ext cx="26987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 bwMode="auto">
                  <a:xfrm rot="6600000">
                    <a:off x="705852" y="745958"/>
                    <a:ext cx="66658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 bwMode="auto">
                  <a:xfrm rot="3000000">
                    <a:off x="739273" y="739274"/>
                    <a:ext cx="6731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 bwMode="auto">
                  <a:xfrm rot="5400000">
                    <a:off x="602914" y="709864"/>
                    <a:ext cx="6731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 bwMode="auto">
                  <a:xfrm rot="9000000">
                    <a:off x="572168" y="692485"/>
                    <a:ext cx="6731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 bwMode="auto">
                  <a:xfrm rot="7800000">
                    <a:off x="474578" y="616285"/>
                    <a:ext cx="6731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 bwMode="auto">
                  <a:xfrm rot="11400000">
                    <a:off x="459873" y="585537"/>
                    <a:ext cx="66648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 bwMode="auto">
                  <a:xfrm rot="3600000">
                    <a:off x="966536" y="749969"/>
                    <a:ext cx="6731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rot="8400000">
                    <a:off x="922421" y="743285"/>
                    <a:ext cx="6731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 bwMode="auto">
                  <a:xfrm rot="1800000">
                    <a:off x="1117600" y="695158"/>
                    <a:ext cx="6731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 bwMode="auto">
                  <a:xfrm rot="5400000">
                    <a:off x="1086852" y="707190"/>
                    <a:ext cx="6731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>
                    <a:off x="1323473" y="395706"/>
                    <a:ext cx="67599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 bwMode="auto">
                  <a:xfrm rot="2400000">
                    <a:off x="1336842" y="286085"/>
                    <a:ext cx="6731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 bwMode="auto">
                  <a:xfrm rot="6000000">
                    <a:off x="1291389" y="88232"/>
                    <a:ext cx="6731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 bwMode="auto">
                  <a:xfrm rot="19800000">
                    <a:off x="1344863" y="248653"/>
                    <a:ext cx="6731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 bwMode="auto">
                  <a:xfrm>
                    <a:off x="1320800" y="122990"/>
                    <a:ext cx="676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3" name="Text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9402" y="135514"/>
                    <a:ext cx="699027" cy="196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wrap="square" lIns="36000" tIns="0" rIns="0" bIns="0">
                    <a:noAutofit/>
                  </a:bodyPr>
                  <a:lstStyle/>
                  <a:p>
                    <a:pPr eaLnBrk="0" fontAlgn="base" hangingPunct="0">
                      <a:spcAft>
                        <a:spcPts val="0"/>
                      </a:spcAft>
                    </a:pPr>
                    <a:r>
                      <a:rPr lang="en-GB" sz="800" i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MS PGothic"/>
                      </a:rPr>
                      <a:t>Stratum-1 DESY</a:t>
                    </a:r>
                    <a:endParaRPr lang="en-GB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pic>
                <p:nvPicPr>
                  <p:cNvPr id="194" name="Picture 193" descr="C:\Users\cc34\AppData\Local\Microsoft\Windows\Temporary Internet Files\Content.IE5\B6NI58X1\MC900431637[1].pn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6442" y="0"/>
                    <a:ext cx="379663" cy="379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5" name="Text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016" y="346194"/>
                    <a:ext cx="627379" cy="2955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ctr" eaLnBrk="0" fontAlgn="base" hangingPunct="0">
                      <a:spcAft>
                        <a:spcPts val="0"/>
                      </a:spcAft>
                    </a:pPr>
                    <a:r>
                      <a:rPr lang="en-GB" sz="800" i="1" kern="1200" dirty="0">
                        <a:solidFill>
                          <a:srgbClr val="595959"/>
                        </a:solidFill>
                        <a:effectLst/>
                        <a:latin typeface="Times New Roman"/>
                        <a:ea typeface="MS PGothic"/>
                      </a:rPr>
                      <a:t>Proxy</a:t>
                    </a:r>
                    <a:endParaRPr lang="en-GB" sz="1200" dirty="0">
                      <a:effectLst/>
                      <a:latin typeface="Times New Roman"/>
                      <a:ea typeface="Times New Roman"/>
                    </a:endParaRPr>
                  </a:p>
                  <a:p>
                    <a:pPr algn="ctr" eaLnBrk="0" fontAlgn="base" hangingPunct="0">
                      <a:spcAft>
                        <a:spcPts val="0"/>
                      </a:spcAft>
                    </a:pPr>
                    <a:r>
                      <a:rPr lang="en-GB" sz="800" i="1" kern="1200" dirty="0">
                        <a:solidFill>
                          <a:srgbClr val="595959"/>
                        </a:solidFill>
                        <a:effectLst/>
                        <a:latin typeface="Times New Roman"/>
                        <a:ea typeface="MS PGothic"/>
                      </a:rPr>
                      <a:t>Hierarchy</a:t>
                    </a:r>
                    <a:endParaRPr lang="en-GB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pic>
              <p:nvPicPr>
                <p:cNvPr id="170" name="Picture 169" descr="C:\Users\cc34\AppData\Local\Microsoft\Windows\Temporary Internet Files\Content.IE5\B6NI58X1\MC900438065[1]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4189" y="131010"/>
                  <a:ext cx="200526" cy="2005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450" y="1285875"/>
              <a:ext cx="142875" cy="209550"/>
            </a:xfrm>
            <a:prstGeom prst="rect">
              <a:avLst/>
            </a:prstGeom>
            <a:noFill/>
            <a:ln>
              <a:noFill/>
            </a:ln>
            <a:extLst/>
          </p:spPr>
        </p:pic>
        <p:cxnSp>
          <p:nvCxnSpPr>
            <p:cNvPr id="152" name="Straight Arrow Connector 151"/>
            <p:cNvCxnSpPr/>
            <p:nvPr/>
          </p:nvCxnSpPr>
          <p:spPr bwMode="auto">
            <a:xfrm flipH="1">
              <a:off x="723900" y="1438275"/>
              <a:ext cx="356870" cy="38677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Arrow Connector 268"/>
          <p:cNvCxnSpPr/>
          <p:nvPr/>
        </p:nvCxnSpPr>
        <p:spPr bwMode="auto">
          <a:xfrm>
            <a:off x="5803449" y="4693415"/>
            <a:ext cx="471330" cy="285312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 bwMode="auto">
          <a:xfrm flipV="1">
            <a:off x="3847659" y="2471112"/>
            <a:ext cx="1677760" cy="1077316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ounded Rectangle 270"/>
          <p:cNvSpPr/>
          <p:nvPr/>
        </p:nvSpPr>
        <p:spPr bwMode="auto">
          <a:xfrm rot="2820000">
            <a:off x="5267970" y="4502923"/>
            <a:ext cx="1560370" cy="655799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100">
                <a:effectLst/>
                <a:latin typeface="Times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72" name="Rounded Rectangle 271"/>
          <p:cNvSpPr/>
          <p:nvPr/>
        </p:nvSpPr>
        <p:spPr bwMode="auto">
          <a:xfrm rot="20640000">
            <a:off x="4447438" y="2109178"/>
            <a:ext cx="1652926" cy="636908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100">
                <a:effectLst/>
                <a:latin typeface="Times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73" name="TextBox 74"/>
          <p:cNvSpPr txBox="1">
            <a:spLocks noChangeArrowheads="1"/>
          </p:cNvSpPr>
          <p:nvPr/>
        </p:nvSpPr>
        <p:spPr bwMode="auto">
          <a:xfrm>
            <a:off x="2723020" y="5164952"/>
            <a:ext cx="817951" cy="23413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800" i="1" kern="1200" dirty="0" smtClean="0">
                <a:solidFill>
                  <a:srgbClr val="000000"/>
                </a:solidFill>
                <a:effectLst/>
                <a:latin typeface="Times New Roman"/>
                <a:ea typeface="MS PGothic"/>
              </a:rPr>
              <a:t>Stratum-1</a:t>
            </a:r>
            <a:r>
              <a:rPr lang="en-GB" sz="1200" dirty="0">
                <a:latin typeface="Times New Roman"/>
                <a:ea typeface="MS PGothic"/>
              </a:rPr>
              <a:t> </a:t>
            </a:r>
            <a:r>
              <a:rPr lang="en-GB" sz="800" i="1" dirty="0" smtClean="0">
                <a:solidFill>
                  <a:srgbClr val="000000"/>
                </a:solidFill>
                <a:latin typeface="Times New Roman"/>
                <a:ea typeface="MS PGothic"/>
              </a:rPr>
              <a:t>ASGC</a:t>
            </a:r>
            <a:endParaRPr lang="en-GB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74" name="Picture 273" descr="C:\Users\cc34\AppData\Local\Microsoft\Windows\Temporary Internet Files\Content.IE5\B6NI58X1\MC900431637[1]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76" y="4830504"/>
            <a:ext cx="425270" cy="42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Picture 274" descr="C:\Users\cc34\AppData\Local\Microsoft\Windows\Temporary Internet Files\Content.IE5\B6NI58X1\MC900438065[1]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54" y="4981004"/>
            <a:ext cx="226810" cy="22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" name="TextBox 74"/>
          <p:cNvSpPr txBox="1">
            <a:spLocks noChangeArrowheads="1"/>
          </p:cNvSpPr>
          <p:nvPr/>
        </p:nvSpPr>
        <p:spPr bwMode="auto">
          <a:xfrm>
            <a:off x="4317348" y="5692487"/>
            <a:ext cx="817951" cy="23413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800" i="1" kern="1200" dirty="0" smtClean="0">
                <a:solidFill>
                  <a:srgbClr val="000000"/>
                </a:solidFill>
                <a:effectLst/>
                <a:latin typeface="Times New Roman"/>
                <a:ea typeface="MS PGothic"/>
              </a:rPr>
              <a:t>Stratum-1</a:t>
            </a:r>
            <a:r>
              <a:rPr lang="en-GB" sz="1200" dirty="0">
                <a:latin typeface="Times New Roman"/>
                <a:ea typeface="MS PGothic"/>
              </a:rPr>
              <a:t> </a:t>
            </a:r>
            <a:r>
              <a:rPr lang="en-GB" sz="800" i="1" dirty="0" smtClean="0">
                <a:solidFill>
                  <a:srgbClr val="000000"/>
                </a:solidFill>
                <a:latin typeface="Times New Roman"/>
                <a:ea typeface="MS PGothic"/>
              </a:rPr>
              <a:t>TRIUMF</a:t>
            </a:r>
            <a:endParaRPr lang="en-GB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77" name="Picture 276" descr="C:\Users\cc34\AppData\Local\Microsoft\Windows\Temporary Internet Files\Content.IE5\B6NI58X1\MC900431637[1]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04" y="5358039"/>
            <a:ext cx="425270" cy="42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" name="Picture 277" descr="C:\Users\cc34\AppData\Local\Microsoft\Windows\Temporary Internet Files\Content.IE5\B6NI58X1\MC900438065[1]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82" y="5508539"/>
            <a:ext cx="226810" cy="22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9" name="Straight Arrow Connector 278"/>
          <p:cNvCxnSpPr/>
          <p:nvPr/>
        </p:nvCxnSpPr>
        <p:spPr bwMode="auto">
          <a:xfrm flipH="1">
            <a:off x="3223464" y="3955216"/>
            <a:ext cx="359798" cy="87528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smtClean="0"/>
              <a:t>Current topology</a:t>
            </a:r>
            <a:endParaRPr lang="en-GB" sz="2800" dirty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9164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EGI </a:t>
            </a:r>
            <a:r>
              <a:rPr lang="fr-FR" dirty="0"/>
              <a:t>CernVM-FS Infrastructure </a:t>
            </a:r>
            <a:r>
              <a:rPr lang="fr-FR" dirty="0" err="1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smtClean="0"/>
              <a:t>Topology </a:t>
            </a:r>
            <a:r>
              <a:rPr lang="en-GB" sz="2800" dirty="0"/>
              <a:t>follows </a:t>
            </a:r>
            <a:r>
              <a:rPr lang="en-GB" sz="2800" dirty="0" smtClean="0"/>
              <a:t>WLCG model</a:t>
            </a:r>
            <a:endParaRPr lang="en-GB" sz="2800" dirty="0"/>
          </a:p>
          <a:p>
            <a:r>
              <a:rPr lang="en-GB" sz="2800" dirty="0"/>
              <a:t>Stratum-0 are disjoint and represent the source repositories where software is installed by VOs</a:t>
            </a:r>
          </a:p>
          <a:p>
            <a:r>
              <a:rPr lang="en-GB" sz="2800" dirty="0"/>
              <a:t>Stratum-0, Stratum-1 can be geographically co-located or not</a:t>
            </a:r>
          </a:p>
          <a:p>
            <a:r>
              <a:rPr lang="en-GB" sz="2800" dirty="0"/>
              <a:t>It partially makes use of the existent hierarchy of proxy servers used for LHC software </a:t>
            </a:r>
            <a:r>
              <a:rPr lang="en-GB" sz="2800" dirty="0" smtClean="0"/>
              <a:t>distribution</a:t>
            </a:r>
            <a:endParaRPr lang="en-GB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84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EGI </a:t>
            </a:r>
            <a:r>
              <a:rPr lang="fr-FR" dirty="0"/>
              <a:t>CernVM-FS Infrastructure </a:t>
            </a:r>
            <a:r>
              <a:rPr lang="fr-FR" dirty="0" err="1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dirty="0" smtClean="0"/>
              <a:t>37 </a:t>
            </a:r>
            <a:r>
              <a:rPr lang="en-GB" dirty="0"/>
              <a:t>software repos currently hosted and replicated</a:t>
            </a:r>
          </a:p>
          <a:p>
            <a:pPr lvl="1"/>
            <a:r>
              <a:rPr lang="en-GB" dirty="0"/>
              <a:t>HEP and non-HEP</a:t>
            </a:r>
          </a:p>
          <a:p>
            <a:pPr lvl="1"/>
            <a:r>
              <a:rPr lang="en-GB" dirty="0"/>
              <a:t>Stratum-0s at RAL, NIKHEF, </a:t>
            </a:r>
            <a:r>
              <a:rPr lang="en-GB" dirty="0" smtClean="0"/>
              <a:t>DESY</a:t>
            </a:r>
          </a:p>
          <a:p>
            <a:pPr lvl="1"/>
            <a:r>
              <a:rPr lang="en-GB" dirty="0" smtClean="0"/>
              <a:t>Stratum-1s at RAL, NIKHEF, TRIUMF, ASGC</a:t>
            </a:r>
          </a:p>
          <a:p>
            <a:pPr lvl="1"/>
            <a:r>
              <a:rPr lang="en-GB" dirty="0" smtClean="0"/>
              <a:t>5 </a:t>
            </a:r>
            <a:r>
              <a:rPr lang="en-GB" dirty="0"/>
              <a:t>repos at the time of EGI </a:t>
            </a:r>
            <a:r>
              <a:rPr lang="en-GB" dirty="0" smtClean="0"/>
              <a:t>CernVM-FS </a:t>
            </a:r>
            <a:r>
              <a:rPr lang="en-GB" dirty="0"/>
              <a:t>Task </a:t>
            </a:r>
            <a:r>
              <a:rPr lang="en-GB" dirty="0" smtClean="0"/>
              <a:t>Force</a:t>
            </a:r>
          </a:p>
          <a:p>
            <a:pPr marL="457200" lvl="1" indent="0">
              <a:buNone/>
            </a:pPr>
            <a:r>
              <a:rPr lang="en-GB" dirty="0" smtClean="0"/>
              <a:t>	kick-off </a:t>
            </a:r>
            <a:r>
              <a:rPr lang="en-GB" dirty="0"/>
              <a:t>(Aug 2013)</a:t>
            </a:r>
          </a:p>
          <a:p>
            <a:pPr lvl="1"/>
            <a:r>
              <a:rPr lang="en-GB" dirty="0"/>
              <a:t>BIG change in </a:t>
            </a:r>
            <a:r>
              <a:rPr lang="en-GB" dirty="0" smtClean="0"/>
              <a:t>two-and-half </a:t>
            </a:r>
            <a:r>
              <a:rPr lang="en-GB" dirty="0"/>
              <a:t>years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34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EGI </a:t>
            </a:r>
            <a:r>
              <a:rPr lang="fr-FR" dirty="0"/>
              <a:t>CernVM-FS Infrastructure </a:t>
            </a:r>
            <a:r>
              <a:rPr lang="fr-FR" dirty="0" err="1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dirty="0" smtClean="0"/>
              <a:t>Stratum-0 at RAL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29 repos</a:t>
            </a:r>
          </a:p>
          <a:p>
            <a:pPr lvl="1"/>
            <a:r>
              <a:rPr lang="en-GB" dirty="0" smtClean="0"/>
              <a:t>2.15 Mio files</a:t>
            </a:r>
          </a:p>
          <a:p>
            <a:pPr lvl="2"/>
            <a:r>
              <a:rPr lang="en-GB" dirty="0" smtClean="0"/>
              <a:t>6.65 Mio on uploader</a:t>
            </a:r>
            <a:endParaRPr lang="en-GB" dirty="0"/>
          </a:p>
          <a:p>
            <a:pPr lvl="1"/>
            <a:r>
              <a:rPr lang="en-GB" dirty="0" smtClean="0"/>
              <a:t>829 GB</a:t>
            </a:r>
          </a:p>
          <a:p>
            <a:pPr lvl="1"/>
            <a:r>
              <a:rPr lang="en-GB" dirty="0" smtClean="0"/>
              <a:t>~107KB average </a:t>
            </a:r>
            <a:r>
              <a:rPr lang="en-GB" dirty="0" err="1" smtClean="0"/>
              <a:t>filesize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	(between 36KB and 3MB)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75" y="2616035"/>
            <a:ext cx="4021926" cy="17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EGI </a:t>
            </a:r>
            <a:r>
              <a:rPr lang="fr-FR" dirty="0"/>
              <a:t>CernVM-FS Infrastructure </a:t>
            </a:r>
            <a:r>
              <a:rPr lang="fr-FR" dirty="0" err="1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dirty="0" smtClean="0"/>
              <a:t>At RAL – 29 repositories on Stratum-0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Some more dynamic    </a:t>
            </a:r>
            <a:r>
              <a:rPr lang="en-GB" dirty="0" smtClean="0"/>
              <a:t>      /             </a:t>
            </a:r>
            <a:r>
              <a:rPr lang="en-GB" dirty="0" smtClean="0"/>
              <a:t>less dynamic</a:t>
            </a:r>
          </a:p>
          <a:p>
            <a:pPr marL="914400" lvl="2" indent="0">
              <a:buNone/>
            </a:pPr>
            <a:r>
              <a:rPr lang="en-GB" dirty="0" smtClean="0"/>
              <a:t>pheno.egi.eu – 377 releases          phys-ibergrid.egi.eu </a:t>
            </a:r>
            <a:r>
              <a:rPr lang="en-GB" dirty="0"/>
              <a:t>– 5</a:t>
            </a:r>
            <a:r>
              <a:rPr lang="en-GB" dirty="0" smtClean="0"/>
              <a:t> releases</a:t>
            </a:r>
          </a:p>
          <a:p>
            <a:pPr marL="914400" lvl="2" indent="0">
              <a:buNone/>
            </a:pPr>
            <a:r>
              <a:rPr lang="en-GB" dirty="0"/>
              <a:t>t</a:t>
            </a:r>
            <a:r>
              <a:rPr lang="en-GB" dirty="0" smtClean="0"/>
              <a:t>2k.egi.eu – 139 releases                glast.egi.eu </a:t>
            </a:r>
            <a:r>
              <a:rPr lang="en-GB" dirty="0"/>
              <a:t>– 4 </a:t>
            </a:r>
            <a:r>
              <a:rPr lang="en-GB" dirty="0" smtClean="0"/>
              <a:t>releases</a:t>
            </a:r>
          </a:p>
          <a:p>
            <a:pPr lvl="1"/>
            <a:r>
              <a:rPr lang="en-GB" dirty="0" smtClean="0"/>
              <a:t>Some big                          </a:t>
            </a:r>
            <a:r>
              <a:rPr lang="en-GB" dirty="0" smtClean="0"/>
              <a:t>/              </a:t>
            </a:r>
            <a:r>
              <a:rPr lang="en-GB" dirty="0" smtClean="0"/>
              <a:t>not so big</a:t>
            </a:r>
          </a:p>
          <a:p>
            <a:pPr marL="914400" lvl="2" indent="0">
              <a:buNone/>
            </a:pPr>
            <a:r>
              <a:rPr lang="en-GB" dirty="0" smtClean="0"/>
              <a:t>chipster.egi.eu - 313GB               phys-ibergrid.egi.eu - 69MB</a:t>
            </a:r>
            <a:endParaRPr lang="en-GB" dirty="0"/>
          </a:p>
          <a:p>
            <a:pPr marL="914400" lvl="2" indent="0">
              <a:buNone/>
            </a:pPr>
            <a:r>
              <a:rPr lang="en-GB" dirty="0" smtClean="0"/>
              <a:t>biomed.egi.eu - 177GB                      ligo.egi.eu</a:t>
            </a:r>
            <a:r>
              <a:rPr lang="en-GB" dirty="0"/>
              <a:t> </a:t>
            </a:r>
            <a:r>
              <a:rPr lang="en-GB" dirty="0" smtClean="0"/>
              <a:t>- 2.8GB</a:t>
            </a:r>
            <a:endParaRPr lang="en-GB" dirty="0"/>
          </a:p>
          <a:p>
            <a:pPr marL="914400" lvl="2" indent="0">
              <a:buNone/>
            </a:pPr>
            <a:r>
              <a:rPr lang="en-GB" dirty="0" smtClean="0"/>
              <a:t>t2k.egi.eu – 59GB                            wenmr.egi.eu – 3.8GB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916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EGI </a:t>
            </a:r>
            <a:r>
              <a:rPr lang="fr-FR" dirty="0"/>
              <a:t>CernVM-FS Infrastructure </a:t>
            </a:r>
            <a:r>
              <a:rPr lang="fr-FR" dirty="0" err="1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dirty="0" smtClean="0"/>
              <a:t>Stratum-1 at RAL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It replicates 58 repos</a:t>
            </a:r>
            <a:r>
              <a:rPr lang="en-GB" dirty="0"/>
              <a:t> </a:t>
            </a:r>
            <a:r>
              <a:rPr lang="en-GB" dirty="0" smtClean="0"/>
              <a:t>from</a:t>
            </a:r>
          </a:p>
          <a:p>
            <a:pPr marL="457200" lvl="1" indent="0">
              <a:buNone/>
            </a:pPr>
            <a:r>
              <a:rPr lang="en-GB" dirty="0" smtClean="0"/>
              <a:t>RAL, NIKHEF, DESY, OSG,</a:t>
            </a:r>
          </a:p>
          <a:p>
            <a:pPr marL="457200" lvl="1" indent="0">
              <a:buNone/>
            </a:pPr>
            <a:r>
              <a:rPr lang="en-GB" dirty="0" smtClean="0"/>
              <a:t>CERN</a:t>
            </a:r>
            <a:endParaRPr lang="en-GB" dirty="0"/>
          </a:p>
          <a:p>
            <a:pPr lvl="1"/>
            <a:r>
              <a:rPr lang="en-GB" dirty="0" smtClean="0"/>
              <a:t>Over 10 TB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64" y="2325059"/>
            <a:ext cx="3532442" cy="1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EGI </a:t>
            </a:r>
            <a:r>
              <a:rPr lang="fr-FR" dirty="0"/>
              <a:t>CernVM-FS Infrastructure </a:t>
            </a:r>
            <a:r>
              <a:rPr lang="fr-FR" dirty="0" err="1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761" y="2099977"/>
            <a:ext cx="2978238" cy="3244507"/>
          </a:xfrm>
        </p:spPr>
        <p:txBody>
          <a:bodyPr/>
          <a:lstStyle/>
          <a:p>
            <a:r>
              <a:rPr lang="en-GB" sz="2000" dirty="0" smtClean="0"/>
              <a:t>Last </a:t>
            </a:r>
            <a:r>
              <a:rPr lang="en-GB" sz="2000" dirty="0" smtClean="0"/>
              <a:t>12 </a:t>
            </a:r>
            <a:r>
              <a:rPr lang="en-GB" sz="2000" dirty="0" smtClean="0"/>
              <a:t>months activity – egi.eu</a:t>
            </a:r>
          </a:p>
          <a:p>
            <a:r>
              <a:rPr lang="en-GB" sz="2000" dirty="0" smtClean="0"/>
              <a:t>Hits by repository on Stratum-1@RAL</a:t>
            </a:r>
          </a:p>
          <a:p>
            <a:pPr marL="0" indent="0">
              <a:buNone/>
            </a:pPr>
            <a:r>
              <a:rPr lang="en-GB" sz="2000" dirty="0" smtClean="0"/>
              <a:t>     x1000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 descr="stratum1_egi_hi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6" y="1678636"/>
            <a:ext cx="5400000" cy="37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6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Dataset</a:t>
            </a:r>
            <a:r>
              <a:rPr lang="fr-F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dirty="0" smtClean="0"/>
              <a:t>Collection of data</a:t>
            </a:r>
          </a:p>
          <a:p>
            <a:r>
              <a:rPr lang="en-GB" dirty="0" smtClean="0"/>
              <a:t>A file is the </a:t>
            </a:r>
            <a:r>
              <a:rPr lang="en-US" dirty="0" smtClean="0"/>
              <a:t>smallest </a:t>
            </a:r>
            <a:r>
              <a:rPr lang="en-US" dirty="0"/>
              <a:t>operational unit </a:t>
            </a:r>
            <a:r>
              <a:rPr lang="en-US" dirty="0" smtClean="0"/>
              <a:t>of data</a:t>
            </a:r>
            <a:endParaRPr lang="en-US" baseline="30000" dirty="0" smtClean="0"/>
          </a:p>
          <a:p>
            <a:r>
              <a:rPr lang="en-GB" dirty="0" smtClean="0"/>
              <a:t>Files are aggregated </a:t>
            </a:r>
            <a:r>
              <a:rPr lang="en-GB" dirty="0"/>
              <a:t>into </a:t>
            </a:r>
            <a:r>
              <a:rPr lang="en-GB" dirty="0" smtClean="0"/>
              <a:t>datasets (a named set of files)</a:t>
            </a:r>
          </a:p>
          <a:p>
            <a:r>
              <a:rPr lang="en-US" dirty="0"/>
              <a:t>D</a:t>
            </a:r>
            <a:r>
              <a:rPr lang="en-US" dirty="0" smtClean="0"/>
              <a:t>atasets </a:t>
            </a:r>
            <a:r>
              <a:rPr lang="en-US" dirty="0"/>
              <a:t>can be grouped into containers (a named set of </a:t>
            </a:r>
            <a:r>
              <a:rPr lang="en-US" dirty="0" smtClean="0"/>
              <a:t>datasets)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55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/>
              <a:t>I</a:t>
            </a:r>
            <a:r>
              <a:rPr lang="fr-FR" dirty="0" smtClean="0"/>
              <a:t>s </a:t>
            </a:r>
            <a:r>
              <a:rPr lang="fr-FR" dirty="0" smtClean="0"/>
              <a:t>a </a:t>
            </a:r>
            <a:r>
              <a:rPr lang="fr-FR" dirty="0" err="1" smtClean="0"/>
              <a:t>Dataset</a:t>
            </a:r>
            <a:r>
              <a:rPr lang="fr-F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dirty="0" smtClean="0"/>
              <a:t>If </a:t>
            </a:r>
            <a:r>
              <a:rPr lang="en-GB" dirty="0"/>
              <a:t>possible, files are kept large (several GB)</a:t>
            </a:r>
          </a:p>
          <a:p>
            <a:r>
              <a:rPr lang="en-GB" dirty="0" smtClean="0"/>
              <a:t>Datasets </a:t>
            </a:r>
            <a:r>
              <a:rPr lang="en-GB" dirty="0"/>
              <a:t>often contain thousands of files with events recorded under “constant” conditions</a:t>
            </a:r>
          </a:p>
          <a:p>
            <a:r>
              <a:rPr lang="en-GB" dirty="0" smtClean="0"/>
              <a:t>All this from a LHC / HEP perspective</a:t>
            </a:r>
          </a:p>
          <a:p>
            <a:r>
              <a:rPr lang="en-GB" dirty="0" smtClean="0"/>
              <a:t>Is </a:t>
            </a:r>
            <a:r>
              <a:rPr lang="en-GB" dirty="0"/>
              <a:t>this true from an EGI </a:t>
            </a:r>
            <a:r>
              <a:rPr lang="en-GB" dirty="0" smtClean="0"/>
              <a:t>non-HEP research </a:t>
            </a:r>
            <a:r>
              <a:rPr lang="en-GB" dirty="0"/>
              <a:t>community perspective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43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err="1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smtClean="0"/>
              <a:t>Introduction</a:t>
            </a:r>
          </a:p>
          <a:p>
            <a:r>
              <a:rPr lang="en-GB" sz="2800" dirty="0" smtClean="0"/>
              <a:t>Bit of history</a:t>
            </a:r>
          </a:p>
          <a:p>
            <a:r>
              <a:rPr lang="fr-FR" sz="2800" dirty="0"/>
              <a:t>EGI CernVM-FS Infrastructure </a:t>
            </a:r>
            <a:r>
              <a:rPr lang="fr-FR" sz="2800" dirty="0" err="1"/>
              <a:t>Status</a:t>
            </a:r>
            <a:endParaRPr lang="en-GB" sz="2800" dirty="0" smtClean="0"/>
          </a:p>
          <a:p>
            <a:r>
              <a:rPr lang="en-GB" sz="2800" dirty="0" smtClean="0"/>
              <a:t>What is a dataset?</a:t>
            </a:r>
          </a:p>
          <a:p>
            <a:r>
              <a:rPr lang="en-GB" sz="2800" dirty="0" smtClean="0"/>
              <a:t>Dataset sharing with CernVM-FS</a:t>
            </a:r>
          </a:p>
          <a:p>
            <a:r>
              <a:rPr lang="en-GB" sz="2800" dirty="0" smtClean="0"/>
              <a:t>Use cases</a:t>
            </a:r>
            <a:endParaRPr lang="en-GB" sz="2800" strike="sngStrike" dirty="0"/>
          </a:p>
          <a:p>
            <a:endParaRPr lang="en-GB" sz="900" dirty="0"/>
          </a:p>
          <a:p>
            <a:endParaRPr lang="en-GB" sz="2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04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err="1" smtClean="0"/>
              <a:t>Datasets</a:t>
            </a:r>
            <a:r>
              <a:rPr lang="fr-FR" dirty="0" smtClean="0"/>
              <a:t> Sharing with CernVM-FS?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/>
              <a:t>Nowadays </a:t>
            </a:r>
            <a:r>
              <a:rPr lang="en-GB" sz="2800" dirty="0" err="1" smtClean="0"/>
              <a:t>CernVM</a:t>
            </a:r>
            <a:r>
              <a:rPr lang="en-GB" sz="2800" dirty="0" smtClean="0"/>
              <a:t>-FS </a:t>
            </a:r>
            <a:r>
              <a:rPr lang="en-GB" sz="2800" dirty="0"/>
              <a:t>used for </a:t>
            </a:r>
            <a:r>
              <a:rPr lang="en-GB" sz="2800" dirty="0" smtClean="0"/>
              <a:t>software (and conditions data) distribution</a:t>
            </a:r>
            <a:endParaRPr lang="en-GB" sz="2800" dirty="0"/>
          </a:p>
          <a:p>
            <a:pPr lvl="1"/>
            <a:r>
              <a:rPr lang="en-GB" sz="2400" dirty="0"/>
              <a:t>Grid jobs tend to be started in large batches running the same code</a:t>
            </a:r>
          </a:p>
          <a:p>
            <a:pPr lvl="1"/>
            <a:r>
              <a:rPr lang="en-GB" sz="2400" dirty="0"/>
              <a:t>High cache hit ratio at proxy cache level</a:t>
            </a:r>
          </a:p>
          <a:p>
            <a:r>
              <a:rPr lang="en-GB" dirty="0" smtClean="0"/>
              <a:t>In what situations</a:t>
            </a:r>
            <a:r>
              <a:rPr lang="en-GB" sz="2800" dirty="0" smtClean="0"/>
              <a:t>…</a:t>
            </a:r>
            <a:endParaRPr lang="en-GB" sz="2800" dirty="0"/>
          </a:p>
          <a:p>
            <a:pPr lvl="1"/>
            <a:r>
              <a:rPr lang="en-GB" sz="2400" dirty="0" smtClean="0"/>
              <a:t>Can datasets be </a:t>
            </a:r>
            <a:r>
              <a:rPr lang="en-GB" sz="2400" dirty="0"/>
              <a:t>shared via </a:t>
            </a:r>
            <a:r>
              <a:rPr lang="en-GB" sz="2400" dirty="0" err="1" smtClean="0"/>
              <a:t>CernVM</a:t>
            </a:r>
            <a:r>
              <a:rPr lang="en-GB" sz="2400" dirty="0" smtClean="0"/>
              <a:t>-FS?</a:t>
            </a:r>
            <a:endParaRPr lang="en-GB" sz="2400" dirty="0"/>
          </a:p>
          <a:p>
            <a:r>
              <a:rPr lang="en-GB" sz="2800" dirty="0"/>
              <a:t>Well</a:t>
            </a:r>
            <a:r>
              <a:rPr lang="en-GB" sz="2800" dirty="0" smtClean="0"/>
              <a:t>…</a:t>
            </a:r>
            <a:endParaRPr lang="en-GB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7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err="1" smtClean="0"/>
              <a:t>Datasets</a:t>
            </a:r>
            <a:r>
              <a:rPr lang="fr-FR" dirty="0" smtClean="0"/>
              <a:t> Sharing with CernVM-FS?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/>
              <a:t>Datasets are </a:t>
            </a:r>
            <a:r>
              <a:rPr lang="en-GB" dirty="0" smtClean="0"/>
              <a:t>usually large</a:t>
            </a:r>
            <a:r>
              <a:rPr lang="en-GB" sz="2800" dirty="0" smtClean="0"/>
              <a:t> </a:t>
            </a:r>
            <a:r>
              <a:rPr lang="en-GB" sz="2800" dirty="0"/>
              <a:t>amount of data </a:t>
            </a:r>
            <a:r>
              <a:rPr lang="en-GB" sz="2800" dirty="0" smtClean="0"/>
              <a:t>(big-</a:t>
            </a:r>
            <a:r>
              <a:rPr lang="en-GB" sz="2800" dirty="0"/>
              <a:t>sized files) that are </a:t>
            </a:r>
            <a:r>
              <a:rPr lang="en-GB" sz="2800" dirty="0" smtClean="0"/>
              <a:t>not quite </a:t>
            </a:r>
            <a:r>
              <a:rPr lang="en-GB" sz="2800" dirty="0"/>
              <a:t>appropriate for distribution via </a:t>
            </a:r>
            <a:r>
              <a:rPr lang="en-GB" sz="2800" dirty="0" smtClean="0"/>
              <a:t>CernVM-FS…</a:t>
            </a:r>
          </a:p>
          <a:p>
            <a:pPr lvl="1"/>
            <a:r>
              <a:rPr lang="en-GB" sz="2400" dirty="0" smtClean="0"/>
              <a:t>While </a:t>
            </a:r>
            <a:r>
              <a:rPr lang="en-GB" sz="2400" dirty="0"/>
              <a:t>the system can cope with big files nowadays </a:t>
            </a:r>
            <a:r>
              <a:rPr lang="en-GB" sz="2400" dirty="0" smtClean="0"/>
              <a:t>(file </a:t>
            </a:r>
            <a:r>
              <a:rPr lang="en-GB" sz="2400" dirty="0"/>
              <a:t>chunking), pure data set distribution would render any kind of cache </a:t>
            </a:r>
            <a:r>
              <a:rPr lang="en-GB" sz="2400" dirty="0" smtClean="0"/>
              <a:t>useless (especially at client level)</a:t>
            </a:r>
          </a:p>
          <a:p>
            <a:pPr lvl="1"/>
            <a:r>
              <a:rPr lang="en-GB" sz="2400" dirty="0" smtClean="0"/>
              <a:t>The low</a:t>
            </a:r>
            <a:r>
              <a:rPr lang="en-GB" dirty="0" smtClean="0"/>
              <a:t> </a:t>
            </a:r>
            <a:r>
              <a:rPr lang="en-GB" dirty="0"/>
              <a:t>cache hit </a:t>
            </a:r>
            <a:r>
              <a:rPr lang="en-GB" dirty="0" smtClean="0"/>
              <a:t>ratio would </a:t>
            </a:r>
            <a:r>
              <a:rPr lang="en-GB" dirty="0"/>
              <a:t>impact the proxy </a:t>
            </a:r>
            <a:r>
              <a:rPr lang="en-GB" dirty="0" smtClean="0"/>
              <a:t>caches </a:t>
            </a:r>
            <a:r>
              <a:rPr lang="en-GB" dirty="0"/>
              <a:t>engineered with relatively low </a:t>
            </a:r>
            <a:r>
              <a:rPr lang="en-GB" dirty="0" smtClean="0"/>
              <a:t>bandwidth</a:t>
            </a:r>
            <a:endParaRPr lang="en-GB" sz="24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03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err="1" smtClean="0"/>
              <a:t>Datasets</a:t>
            </a:r>
            <a:r>
              <a:rPr lang="fr-FR" dirty="0" smtClean="0"/>
              <a:t> Sharing with CernVM-FS?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smtClean="0"/>
              <a:t>…but </a:t>
            </a:r>
            <a:r>
              <a:rPr lang="en-GB" sz="2800" dirty="0"/>
              <a:t>could be considered within some limits </a:t>
            </a:r>
            <a:r>
              <a:rPr lang="en-GB" sz="2800" dirty="0" smtClean="0"/>
              <a:t>though…</a:t>
            </a:r>
            <a:endParaRPr lang="en-GB" sz="2800" dirty="0"/>
          </a:p>
          <a:p>
            <a:pPr lvl="1"/>
            <a:r>
              <a:rPr lang="en-GB" dirty="0"/>
              <a:t>T</a:t>
            </a:r>
            <a:r>
              <a:rPr lang="en-GB" dirty="0" smtClean="0"/>
              <a:t>here </a:t>
            </a:r>
            <a:r>
              <a:rPr lang="en-GB" dirty="0"/>
              <a:t>is at least some sharing involved</a:t>
            </a:r>
          </a:p>
          <a:p>
            <a:pPr lvl="2"/>
            <a:r>
              <a:rPr lang="en-GB" dirty="0"/>
              <a:t>very frequent data re-accessing</a:t>
            </a:r>
          </a:p>
          <a:p>
            <a:pPr lvl="2"/>
            <a:r>
              <a:rPr lang="en-GB" dirty="0"/>
              <a:t>datasets that are required by many nodes simultaneously (i.e. conditions data)</a:t>
            </a:r>
          </a:p>
          <a:p>
            <a:pPr lvl="1"/>
            <a:r>
              <a:rPr lang="en-GB" sz="2400" dirty="0" smtClean="0"/>
              <a:t>Burst </a:t>
            </a:r>
            <a:r>
              <a:rPr lang="en-GB" sz="2400" dirty="0"/>
              <a:t>of co-located clients that are using the same data</a:t>
            </a:r>
          </a:p>
          <a:p>
            <a:pPr lvl="1"/>
            <a:r>
              <a:rPr lang="en-GB" sz="2400" dirty="0" smtClean="0"/>
              <a:t>When </a:t>
            </a:r>
            <a:r>
              <a:rPr lang="en-GB" sz="2400" dirty="0"/>
              <a:t>datasets are </a:t>
            </a:r>
            <a:r>
              <a:rPr lang="en-GB" sz="2400" dirty="0" smtClean="0"/>
              <a:t>small and </a:t>
            </a:r>
            <a:r>
              <a:rPr lang="en-GB" sz="2400" dirty="0"/>
              <a:t>proper dedicated </a:t>
            </a:r>
            <a:r>
              <a:rPr lang="en-GB" sz="2400" dirty="0" smtClean="0"/>
              <a:t>storage not first option (or not available)</a:t>
            </a:r>
          </a:p>
          <a:p>
            <a:pPr lvl="1"/>
            <a:endParaRPr lang="en-GB" sz="24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165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err="1"/>
              <a:t>CERN@school</a:t>
            </a:r>
            <a:endParaRPr lang="en-GB" sz="2800" dirty="0"/>
          </a:p>
          <a:p>
            <a:r>
              <a:rPr lang="en-GB" sz="2800" dirty="0"/>
              <a:t>Educational purpose</a:t>
            </a:r>
          </a:p>
          <a:p>
            <a:r>
              <a:rPr lang="en-GB" sz="2800" dirty="0"/>
              <a:t>Small test data sets &lt; O(10MB) included within the repositories</a:t>
            </a:r>
          </a:p>
          <a:p>
            <a:pPr lvl="1"/>
            <a:r>
              <a:rPr lang="en-GB" dirty="0" smtClean="0"/>
              <a:t>N</a:t>
            </a:r>
            <a:r>
              <a:rPr lang="en-GB" sz="2400" dirty="0" smtClean="0"/>
              <a:t>ew </a:t>
            </a:r>
            <a:r>
              <a:rPr lang="en-GB" sz="2400" dirty="0"/>
              <a:t>users can get started straight away with the code</a:t>
            </a:r>
          </a:p>
          <a:p>
            <a:pPr lvl="1"/>
            <a:r>
              <a:rPr lang="en-GB" sz="2400" dirty="0"/>
              <a:t>Also for software unit </a:t>
            </a:r>
            <a:r>
              <a:rPr lang="en-GB" sz="2400" dirty="0" smtClean="0"/>
              <a:t>tests</a:t>
            </a:r>
            <a:endParaRPr lang="en-GB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021">
            <a:off x="4061945" y="896686"/>
            <a:ext cx="2805213" cy="9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smtClean="0"/>
              <a:t>As </a:t>
            </a:r>
            <a:r>
              <a:rPr lang="en-GB" sz="2800" dirty="0"/>
              <a:t>for "production" data sets - </a:t>
            </a:r>
            <a:r>
              <a:rPr lang="en-GB" sz="2800" dirty="0" smtClean="0"/>
              <a:t>currently relying </a:t>
            </a:r>
            <a:r>
              <a:rPr lang="en-GB" sz="2800" dirty="0"/>
              <a:t>on a multi-VO DIRAC setup to manage </a:t>
            </a:r>
            <a:r>
              <a:rPr lang="en-GB" dirty="0" smtClean="0"/>
              <a:t>the</a:t>
            </a:r>
            <a:r>
              <a:rPr lang="en-GB" sz="2800" dirty="0" smtClean="0"/>
              <a:t> </a:t>
            </a:r>
            <a:r>
              <a:rPr lang="en-GB" sz="2800" dirty="0"/>
              <a:t>data via the DIRAC File </a:t>
            </a:r>
            <a:r>
              <a:rPr lang="en-GB" sz="2800" dirty="0" err="1"/>
              <a:t>Catalog</a:t>
            </a:r>
            <a:r>
              <a:rPr lang="en-GB" sz="2800" dirty="0"/>
              <a:t> (DFC</a:t>
            </a:r>
            <a:r>
              <a:rPr lang="en-GB" sz="2800" dirty="0" smtClean="0"/>
              <a:t>) - it </a:t>
            </a:r>
            <a:r>
              <a:rPr lang="en-GB" sz="2800" dirty="0"/>
              <a:t>has the </a:t>
            </a:r>
            <a:r>
              <a:rPr lang="en-GB" sz="2800" dirty="0" smtClean="0"/>
              <a:t>needed metadata capabilities</a:t>
            </a:r>
            <a:endParaRPr lang="en-GB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021">
            <a:off x="4061945" y="896686"/>
            <a:ext cx="2805213" cy="9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smtClean="0"/>
              <a:t>Using CernVM-FS </a:t>
            </a:r>
            <a:r>
              <a:rPr lang="en-GB" sz="2800" dirty="0"/>
              <a:t>to distribute several genomes and their application indexes and some microarray reference datasets to Chipster servers</a:t>
            </a:r>
          </a:p>
          <a:p>
            <a:r>
              <a:rPr lang="en-GB" sz="2800" dirty="0"/>
              <a:t>Chipster could also use </a:t>
            </a:r>
            <a:r>
              <a:rPr lang="en-GB" sz="2800" dirty="0" smtClean="0"/>
              <a:t>CernVM-FS </a:t>
            </a:r>
            <a:r>
              <a:rPr lang="en-GB" sz="2800" dirty="0"/>
              <a:t>for distributing other research datasets too </a:t>
            </a:r>
          </a:p>
          <a:p>
            <a:pPr lvl="1"/>
            <a:r>
              <a:rPr lang="en-GB" sz="2400" dirty="0"/>
              <a:t>BLAST databases indexes – needed to do sequence similarity searches for protein or nucleotide sequences (~100GB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783">
            <a:off x="3871036" y="764704"/>
            <a:ext cx="3096057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0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/>
              <a:t>Adding BLAST DBs to the current Chipster, would increase the size of the virtual image by 100 GB - too much</a:t>
            </a:r>
          </a:p>
          <a:p>
            <a:r>
              <a:rPr lang="en-GB" sz="2800" dirty="0"/>
              <a:t>New releases of the databases are published about once a month. If incorporated to the Chipster image, the users would need update their (too big) virtual images </a:t>
            </a:r>
            <a:r>
              <a:rPr lang="en-GB" sz="2800" dirty="0" smtClean="0"/>
              <a:t>regularly</a:t>
            </a:r>
            <a:endParaRPr lang="en-GB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783">
            <a:off x="3871036" y="764704"/>
            <a:ext cx="3096057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smtClean="0"/>
              <a:t>By using CernVM-FS the latest versions of BLAST datasets could be provided to the Chipster users in a centralized and more effective storage way</a:t>
            </a:r>
          </a:p>
          <a:p>
            <a:r>
              <a:rPr lang="en-GB" sz="2800" dirty="0" smtClean="0"/>
              <a:t>Very </a:t>
            </a:r>
            <a:r>
              <a:rPr lang="en-GB" sz="2800" dirty="0"/>
              <a:t>interested to continue </a:t>
            </a:r>
            <a:r>
              <a:rPr lang="en-GB" sz="2800" dirty="0" smtClean="0"/>
              <a:t>using CernVM-FS </a:t>
            </a:r>
            <a:r>
              <a:rPr lang="en-GB" sz="2800" dirty="0"/>
              <a:t>for sharing both </a:t>
            </a:r>
            <a:r>
              <a:rPr lang="en-GB" sz="2800" dirty="0" smtClean="0"/>
              <a:t>scientific tools </a:t>
            </a:r>
            <a:r>
              <a:rPr lang="en-GB" sz="2800" dirty="0"/>
              <a:t>and </a:t>
            </a:r>
            <a:r>
              <a:rPr lang="en-GB" sz="2800" dirty="0" smtClean="0"/>
              <a:t>datasets for the Chipster servers running in EGI Federated Cloud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783">
            <a:off x="3871036" y="764704"/>
            <a:ext cx="3096057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/>
              <a:t>Some dataset distribution</a:t>
            </a:r>
          </a:p>
          <a:p>
            <a:r>
              <a:rPr lang="en-GB" sz="2800" dirty="0"/>
              <a:t>~180 MB of data that </a:t>
            </a:r>
            <a:r>
              <a:rPr lang="en-GB" sz="2800" dirty="0" smtClean="0"/>
              <a:t>have </a:t>
            </a:r>
            <a:r>
              <a:rPr lang="en-GB" sz="2800" dirty="0"/>
              <a:t>to be always fed as an input to the </a:t>
            </a:r>
            <a:r>
              <a:rPr lang="en-GB" sz="2800" dirty="0" smtClean="0"/>
              <a:t>simulation - it </a:t>
            </a:r>
            <a:r>
              <a:rPr lang="en-GB" sz="2800" dirty="0"/>
              <a:t>sets up the </a:t>
            </a:r>
            <a:r>
              <a:rPr lang="en-GB" sz="2800" dirty="0" smtClean="0"/>
              <a:t>environment</a:t>
            </a:r>
            <a:endParaRPr lang="en-GB" sz="2800" dirty="0" smtClean="0"/>
          </a:p>
          <a:p>
            <a:r>
              <a:rPr lang="en-GB" dirty="0"/>
              <a:t>I</a:t>
            </a:r>
            <a:r>
              <a:rPr lang="en-GB" sz="2800" dirty="0" smtClean="0"/>
              <a:t>t </a:t>
            </a:r>
            <a:r>
              <a:rPr lang="en-GB" sz="2800" dirty="0"/>
              <a:t>is possible to have to upload another set of input data in order to have a different </a:t>
            </a:r>
            <a:r>
              <a:rPr lang="en-GB" sz="2800" dirty="0" smtClean="0"/>
              <a:t>setup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102">
            <a:off x="3887987" y="906625"/>
            <a:ext cx="3620005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dirty="0" smtClean="0"/>
              <a:t>LIGO (UK)</a:t>
            </a:r>
          </a:p>
          <a:p>
            <a:r>
              <a:rPr lang="en-GB" dirty="0"/>
              <a:t>R</a:t>
            </a:r>
            <a:r>
              <a:rPr lang="en-GB" dirty="0" smtClean="0"/>
              <a:t>ecent </a:t>
            </a:r>
            <a:r>
              <a:rPr lang="en-GB" dirty="0"/>
              <a:t>dataset was 1.5TB in 5400 </a:t>
            </a:r>
            <a:r>
              <a:rPr lang="en-GB" dirty="0" smtClean="0"/>
              <a:t>files</a:t>
            </a:r>
          </a:p>
          <a:p>
            <a:pPr lvl="1"/>
            <a:r>
              <a:rPr lang="en-GB" dirty="0"/>
              <a:t>12 directories</a:t>
            </a:r>
            <a:r>
              <a:rPr lang="en-GB" dirty="0" smtClean="0"/>
              <a:t>, each file </a:t>
            </a:r>
            <a:r>
              <a:rPr lang="en-GB" dirty="0"/>
              <a:t>up-to 450MB</a:t>
            </a:r>
            <a:endParaRPr lang="en-GB" sz="2400" dirty="0" smtClean="0"/>
          </a:p>
          <a:p>
            <a:r>
              <a:rPr lang="en-GB" sz="2800" dirty="0" smtClean="0"/>
              <a:t>Not suitable, but…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li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274">
            <a:off x="2951504" y="1170424"/>
            <a:ext cx="3359992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Introduction - CernVM-FS?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/>
              <a:t>CernVM File System is a read-only file system designed to deliver experiment software to grid worker nodes over HTTP in a fast, scalable and reliable </a:t>
            </a:r>
            <a:r>
              <a:rPr lang="en-GB" sz="2800" dirty="0" smtClean="0"/>
              <a:t>way</a:t>
            </a:r>
          </a:p>
          <a:p>
            <a:r>
              <a:rPr lang="en-GB" sz="2800" dirty="0"/>
              <a:t>Built using standard technologies (fuse, </a:t>
            </a:r>
            <a:r>
              <a:rPr lang="en-GB" sz="2800" dirty="0" err="1"/>
              <a:t>sqlite</a:t>
            </a:r>
            <a:r>
              <a:rPr lang="en-GB" sz="2800" dirty="0"/>
              <a:t>, http, squid and caches)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149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smtClean="0"/>
              <a:t>…</a:t>
            </a:r>
            <a:r>
              <a:rPr lang="en-GB" dirty="0" smtClean="0"/>
              <a:t>from </a:t>
            </a:r>
            <a:r>
              <a:rPr lang="en-GB" dirty="0"/>
              <a:t>time to time people create fake data with fake </a:t>
            </a:r>
            <a:r>
              <a:rPr lang="en-GB" dirty="0" smtClean="0"/>
              <a:t>signals</a:t>
            </a:r>
          </a:p>
          <a:p>
            <a:r>
              <a:rPr lang="en-GB" dirty="0" smtClean="0"/>
              <a:t>Fewer files, so might be a good fit for </a:t>
            </a:r>
            <a:r>
              <a:rPr lang="en-GB" dirty="0" err="1" smtClean="0"/>
              <a:t>CernVM</a:t>
            </a:r>
            <a:r>
              <a:rPr lang="en-GB" dirty="0" smtClean="0"/>
              <a:t>-FS</a:t>
            </a:r>
          </a:p>
          <a:p>
            <a:r>
              <a:rPr lang="en-GB" sz="2800" dirty="0" smtClean="0"/>
              <a:t>Waiting for the opportunity to arrive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 descr="li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274">
            <a:off x="2951504" y="1170424"/>
            <a:ext cx="3359992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smtClean="0"/>
              <a:t>AUGER</a:t>
            </a:r>
          </a:p>
          <a:p>
            <a:r>
              <a:rPr lang="en-GB" sz="2800" dirty="0" smtClean="0"/>
              <a:t>Do </a:t>
            </a:r>
            <a:r>
              <a:rPr lang="en-GB" sz="2800" dirty="0"/>
              <a:t>not plan to use </a:t>
            </a:r>
            <a:r>
              <a:rPr lang="en-GB" sz="2800" dirty="0" smtClean="0"/>
              <a:t>CernVM-FS </a:t>
            </a:r>
            <a:r>
              <a:rPr lang="en-GB" sz="2800" dirty="0"/>
              <a:t>for a data distribution in the near </a:t>
            </a:r>
            <a:r>
              <a:rPr lang="en-GB" sz="2800" dirty="0" smtClean="0"/>
              <a:t>future</a:t>
            </a:r>
          </a:p>
          <a:p>
            <a:r>
              <a:rPr lang="en-GB" sz="2800" dirty="0" smtClean="0"/>
              <a:t>May </a:t>
            </a:r>
            <a:r>
              <a:rPr lang="en-GB" sz="2800" dirty="0"/>
              <a:t>consider it for distribution of some relatively small databases, but </a:t>
            </a:r>
            <a:r>
              <a:rPr lang="en-GB" sz="2800" dirty="0" smtClean="0"/>
              <a:t>not yet </a:t>
            </a:r>
            <a:r>
              <a:rPr lang="en-GB" sz="2800" dirty="0"/>
              <a:t>even a plan for </a:t>
            </a:r>
            <a:r>
              <a:rPr lang="en-GB" sz="2800" dirty="0" smtClean="0"/>
              <a:t>tests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233">
            <a:off x="3600352" y="1061547"/>
            <a:ext cx="2835608" cy="4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err="1" smtClean="0"/>
              <a:t>CernVM</a:t>
            </a:r>
            <a:r>
              <a:rPr lang="fr-FR" dirty="0" smtClean="0"/>
              <a:t>-FS vs </a:t>
            </a:r>
            <a:r>
              <a:rPr lang="fr-FR" dirty="0" err="1" smtClean="0"/>
              <a:t>Datasets</a:t>
            </a:r>
            <a:r>
              <a:rPr lang="fr-FR" dirty="0" smtClean="0"/>
              <a:t> Sharing -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dirty="0" err="1" smtClean="0"/>
              <a:t>CernVM</a:t>
            </a:r>
            <a:r>
              <a:rPr lang="en-GB" dirty="0" smtClean="0"/>
              <a:t>-FS should not be first option</a:t>
            </a:r>
            <a:r>
              <a:rPr lang="en-GB" sz="2800" dirty="0" smtClean="0"/>
              <a:t>…</a:t>
            </a:r>
          </a:p>
          <a:p>
            <a:pPr lvl="1"/>
            <a:r>
              <a:rPr lang="en-GB" sz="2400" dirty="0" smtClean="0"/>
              <a:t>It may affect the performance of the service at Stratum-1 and squid level</a:t>
            </a:r>
          </a:p>
          <a:p>
            <a:r>
              <a:rPr lang="en-GB" sz="2800" dirty="0" smtClean="0"/>
              <a:t>…if some conditions do not meet</a:t>
            </a:r>
          </a:p>
          <a:p>
            <a:pPr lvl="1"/>
            <a:r>
              <a:rPr lang="en-GB" dirty="0" smtClean="0"/>
              <a:t>At </a:t>
            </a:r>
            <a:r>
              <a:rPr lang="en-GB" dirty="0"/>
              <a:t>least some sharing involved, like very frequent data re-</a:t>
            </a:r>
            <a:r>
              <a:rPr lang="en-GB" dirty="0" smtClean="0"/>
              <a:t>accessing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r data </a:t>
            </a:r>
            <a:r>
              <a:rPr lang="en-GB" dirty="0"/>
              <a:t>sets that are required by many nodes simultaneously (i.e. conditions data</a:t>
            </a:r>
            <a:r>
              <a:rPr lang="en-GB" dirty="0" smtClean="0"/>
              <a:t>)</a:t>
            </a:r>
            <a:endParaRPr lang="en-GB" sz="24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43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err="1" smtClean="0"/>
              <a:t>CernVM</a:t>
            </a:r>
            <a:r>
              <a:rPr lang="fr-FR" dirty="0" smtClean="0"/>
              <a:t>-FS vs </a:t>
            </a:r>
            <a:r>
              <a:rPr lang="fr-FR" dirty="0" err="1" smtClean="0"/>
              <a:t>Datasets</a:t>
            </a:r>
            <a:r>
              <a:rPr lang="fr-FR" dirty="0" smtClean="0"/>
              <a:t> Sharing -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dirty="0" smtClean="0"/>
              <a:t>Use </a:t>
            </a:r>
            <a:r>
              <a:rPr lang="en-GB" dirty="0"/>
              <a:t>instead a Storage Element (SE)…</a:t>
            </a:r>
          </a:p>
          <a:p>
            <a:pPr lvl="1"/>
            <a:r>
              <a:rPr lang="en-GB" dirty="0"/>
              <a:t>Not always </a:t>
            </a:r>
            <a:r>
              <a:rPr lang="en-GB" dirty="0" smtClean="0"/>
              <a:t>possible</a:t>
            </a:r>
            <a:endParaRPr lang="en-GB" sz="2800" dirty="0" smtClean="0"/>
          </a:p>
          <a:p>
            <a:r>
              <a:rPr lang="en-GB" sz="2800" dirty="0" smtClean="0"/>
              <a:t>…or setup a Web server…</a:t>
            </a:r>
          </a:p>
          <a:p>
            <a:pPr lvl="1"/>
            <a:r>
              <a:rPr lang="en-GB" sz="2400" dirty="0" smtClean="0"/>
              <a:t>/</a:t>
            </a:r>
            <a:r>
              <a:rPr lang="en-GB" sz="2400" dirty="0" err="1" smtClean="0"/>
              <a:t>cvmfs</a:t>
            </a:r>
            <a:r>
              <a:rPr lang="en-GB" sz="2400" dirty="0" smtClean="0"/>
              <a:t>/&lt;</a:t>
            </a:r>
            <a:r>
              <a:rPr lang="en-GB" sz="2400" dirty="0" err="1" smtClean="0"/>
              <a:t>path_to_file</a:t>
            </a:r>
            <a:r>
              <a:rPr lang="en-GB" sz="2400" dirty="0" smtClean="0"/>
              <a:t>&gt; -&gt; 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sz="2400" dirty="0" err="1" smtClean="0"/>
              <a:t>wget</a:t>
            </a:r>
            <a:r>
              <a:rPr lang="en-GB" dirty="0"/>
              <a:t> </a:t>
            </a:r>
            <a:r>
              <a:rPr lang="en-GB" sz="2400" dirty="0" smtClean="0">
                <a:hlinkClick r:id="rId3"/>
              </a:rPr>
              <a:t>http://host/&lt;path_to_file</a:t>
            </a:r>
            <a:r>
              <a:rPr lang="en-GB" sz="2400" dirty="0" smtClean="0"/>
              <a:t>&gt;</a:t>
            </a:r>
          </a:p>
          <a:p>
            <a:pPr lvl="1"/>
            <a:r>
              <a:rPr lang="en-GB" dirty="0" smtClean="0"/>
              <a:t>Still could make use of squids and caches</a:t>
            </a:r>
          </a:p>
          <a:p>
            <a:r>
              <a:rPr lang="en-GB" sz="2800" dirty="0" smtClean="0"/>
              <a:t>…or use NFS for local storage</a:t>
            </a:r>
            <a:endParaRPr lang="en-GB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67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0" y="1375245"/>
            <a:ext cx="9144000" cy="439261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CernVM</a:t>
            </a:r>
            <a:r>
              <a:rPr lang="en-GB" dirty="0" smtClean="0"/>
              <a:t> Users Workshop, RAL, 6-8 June 2016</a:t>
            </a:r>
          </a:p>
          <a:p>
            <a:pPr marL="0" indent="0">
              <a:buNone/>
            </a:pPr>
            <a:r>
              <a:rPr lang="en-GB" sz="2000" dirty="0" smtClean="0"/>
              <a:t>- https</a:t>
            </a:r>
            <a:r>
              <a:rPr lang="en-GB" sz="2000" dirty="0"/>
              <a:t>://indico.cern.ch/event/</a:t>
            </a:r>
            <a:r>
              <a:rPr lang="en-GB" sz="2000" dirty="0" smtClean="0"/>
              <a:t>469775</a:t>
            </a:r>
          </a:p>
          <a:p>
            <a:pPr marL="0" indent="0">
              <a:buNone/>
            </a:pPr>
            <a:r>
              <a:rPr lang="en-GB" sz="2000" dirty="0" smtClean="0"/>
              <a:t>- registration open!</a:t>
            </a:r>
            <a:endParaRPr lang="en-GB" sz="2000" dirty="0"/>
          </a:p>
          <a:p>
            <a:pPr marL="0" indent="0">
              <a:buNone/>
            </a:pPr>
            <a:r>
              <a:rPr lang="en-GB" dirty="0" smtClean="0"/>
              <a:t>			</a:t>
            </a:r>
            <a:endParaRPr lang="en-GB" dirty="0"/>
          </a:p>
        </p:txBody>
      </p:sp>
      <p:pic>
        <p:nvPicPr>
          <p:cNvPr id="2" name="Picture 1" descr="cernvm_ws_snap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686">
            <a:off x="3340707" y="2337542"/>
            <a:ext cx="5100320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0" y="1916113"/>
            <a:ext cx="9144000" cy="43926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		Other Conclusions?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1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0" y="1916113"/>
            <a:ext cx="9144000" cy="43926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		Thank you!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Introduction - CernVM-FS?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smtClean="0"/>
              <a:t>Files </a:t>
            </a:r>
            <a:r>
              <a:rPr lang="en-GB" sz="2800" dirty="0"/>
              <a:t>and directories are hosted on standard web servers and get distributed through a hierarchy of caches to individual grid worker nodes</a:t>
            </a:r>
          </a:p>
          <a:p>
            <a:r>
              <a:rPr lang="en-GB" sz="2800" dirty="0"/>
              <a:t>Mounted in the universal </a:t>
            </a:r>
            <a:r>
              <a:rPr lang="en-GB" sz="2800" b="1" i="1" dirty="0"/>
              <a:t>/cvmfs</a:t>
            </a:r>
            <a:r>
              <a:rPr lang="en-GB" sz="2800" dirty="0"/>
              <a:t> namespace at client </a:t>
            </a:r>
            <a:r>
              <a:rPr lang="en-GB" sz="2800" dirty="0" smtClean="0"/>
              <a:t>level</a:t>
            </a:r>
            <a:endParaRPr lang="en-GB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52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Introduction - CernVM-FS?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/>
              <a:t>Software needs one single installation, then it is available at any site with CernVM-FS client installed and configured</a:t>
            </a:r>
          </a:p>
          <a:p>
            <a:pPr lvl="1"/>
            <a:r>
              <a:rPr lang="en-GB" sz="2400" dirty="0"/>
              <a:t>Relocatable, dependencies included</a:t>
            </a:r>
          </a:p>
          <a:p>
            <a:r>
              <a:rPr lang="en-GB" sz="2800" dirty="0" smtClean="0"/>
              <a:t>Standard method to distribute HEP experiment software in the WLCG, also adopted by other grid computing communities outside HEP</a:t>
            </a:r>
            <a:endParaRPr lang="en-GB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17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Introduction - CernVM-FS?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/>
              <a:t>Due to increasing interest, technology has been optimized also for access to conditions data and other auxiliary data</a:t>
            </a:r>
          </a:p>
          <a:p>
            <a:pPr lvl="1"/>
            <a:r>
              <a:rPr lang="en-GB" sz="2400" dirty="0"/>
              <a:t>file chunking for large files</a:t>
            </a:r>
          </a:p>
          <a:p>
            <a:pPr lvl="1"/>
            <a:r>
              <a:rPr lang="en-GB" sz="2400" dirty="0"/>
              <a:t>garbage collection on revision level</a:t>
            </a:r>
          </a:p>
          <a:p>
            <a:pPr lvl="1"/>
            <a:r>
              <a:rPr lang="en-GB" sz="2400" dirty="0"/>
              <a:t>file system history</a:t>
            </a:r>
          </a:p>
          <a:p>
            <a:endParaRPr lang="en-GB" sz="28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0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Introduction - CernVM-FS?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 smtClean="0"/>
              <a:t>Also </a:t>
            </a:r>
            <a:r>
              <a:rPr lang="en-GB" sz="2800" dirty="0"/>
              <a:t>because of use of standard technologies (http, squid) =&gt; CernVM-FS can be used everywhere i.e. cloud environment, local clusters (not only grid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I.e. add CernVM-FS client to a VM image =&gt;</a:t>
            </a:r>
          </a:p>
          <a:p>
            <a:pPr marL="0" indent="0">
              <a:buNone/>
            </a:pPr>
            <a:r>
              <a:rPr lang="en-GB" sz="2800" i="1" dirty="0"/>
              <a:t>	</a:t>
            </a:r>
            <a:r>
              <a:rPr lang="en-GB" sz="2800" i="1" dirty="0" smtClean="0"/>
              <a:t>/cvmfs</a:t>
            </a:r>
            <a:r>
              <a:rPr lang="en-GB" sz="2800" dirty="0" smtClean="0"/>
              <a:t> space automatically available</a:t>
            </a:r>
            <a:endParaRPr lang="en-GB" sz="2800" dirty="0"/>
          </a:p>
          <a:p>
            <a:endParaRPr lang="en-GB" sz="28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04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Bit of </a:t>
            </a:r>
            <a:r>
              <a:rPr lang="fr-FR" dirty="0" err="1" smtClean="0"/>
              <a:t>History</a:t>
            </a:r>
            <a:r>
              <a:rPr lang="fr-FR" dirty="0" smtClean="0"/>
              <a:t> – CernVM-FS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/>
              <a:t>Last </a:t>
            </a:r>
            <a:r>
              <a:rPr lang="en-GB" sz="2800" dirty="0" smtClean="0"/>
              <a:t>5+ </a:t>
            </a:r>
            <a:r>
              <a:rPr lang="en-GB" sz="2800" dirty="0"/>
              <a:t>years distribution of experiment software and conditions data to WLCG sites has been changed massively</a:t>
            </a:r>
          </a:p>
          <a:p>
            <a:pPr lvl="1"/>
            <a:r>
              <a:rPr lang="en-GB" sz="2400" dirty="0"/>
              <a:t>CernVM-FS became the primary method</a:t>
            </a:r>
          </a:p>
          <a:p>
            <a:pPr lvl="1"/>
            <a:r>
              <a:rPr lang="en-GB" sz="2400" dirty="0"/>
              <a:t>No need of</a:t>
            </a:r>
          </a:p>
          <a:p>
            <a:pPr lvl="2"/>
            <a:r>
              <a:rPr lang="en-GB" sz="2000" dirty="0"/>
              <a:t>local installation jobs</a:t>
            </a:r>
          </a:p>
          <a:p>
            <a:pPr lvl="2"/>
            <a:r>
              <a:rPr lang="en-GB" sz="2000" dirty="0"/>
              <a:t>(heavy loaded) network file servers</a:t>
            </a:r>
          </a:p>
          <a:p>
            <a:pPr lvl="1"/>
            <a:r>
              <a:rPr lang="en-GB" sz="2400" dirty="0"/>
              <a:t>It relies on a robust decentralised network of repositories replicas and caches</a:t>
            </a:r>
          </a:p>
          <a:p>
            <a:endParaRPr lang="en-GB" sz="28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55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765175"/>
            <a:ext cx="8634169" cy="876056"/>
          </a:xfrm>
        </p:spPr>
        <p:txBody>
          <a:bodyPr/>
          <a:lstStyle/>
          <a:p>
            <a:pPr algn="l"/>
            <a:r>
              <a:rPr lang="fr-FR" dirty="0" smtClean="0"/>
              <a:t>Bit of </a:t>
            </a:r>
            <a:r>
              <a:rPr lang="fr-FR" dirty="0" err="1" smtClean="0"/>
              <a:t>History</a:t>
            </a:r>
            <a:r>
              <a:rPr lang="fr-FR" dirty="0" smtClean="0"/>
              <a:t> – CernVM-FS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6" y="2099977"/>
            <a:ext cx="8704613" cy="3244507"/>
          </a:xfrm>
        </p:spPr>
        <p:txBody>
          <a:bodyPr/>
          <a:lstStyle/>
          <a:p>
            <a:r>
              <a:rPr lang="en-GB" sz="2800" dirty="0"/>
              <a:t>In parallel the use of CernVM-FS in communities outside WLCG and HEP has been increasing steadily</a:t>
            </a:r>
          </a:p>
          <a:p>
            <a:pPr lvl="1"/>
            <a:r>
              <a:rPr lang="en-GB" sz="2400" dirty="0"/>
              <a:t>Growing number of repositories and CernVM-FS servers around the </a:t>
            </a:r>
            <a:r>
              <a:rPr lang="en-GB" sz="2400" dirty="0" smtClean="0"/>
              <a:t>world</a:t>
            </a:r>
            <a:endParaRPr lang="en-GB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7715" y="6363319"/>
            <a:ext cx="5522026" cy="3048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Trebuchet MS"/>
              </a:rPr>
              <a:t>ISGC, Taipei, 18 March 2016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615" y="5555498"/>
            <a:ext cx="8784523" cy="1447800"/>
            <a:chOff x="189615" y="5220319"/>
            <a:chExt cx="8784523" cy="1447800"/>
          </a:xfrm>
        </p:grpSpPr>
        <p:pic>
          <p:nvPicPr>
            <p:cNvPr id="7" name="Picture 6" descr="egi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15" y="5220319"/>
              <a:ext cx="1308100" cy="1447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38" y="5829224"/>
              <a:ext cx="2032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06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ALICE-Workshop-in2p3">
  <a:themeElements>
    <a:clrScheme name="newGridPP2_talks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ewGridPP2_talk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3366FF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3366FF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newGridPP2_tal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GridPP2_tal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GridPP2_tal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GridPP2_tal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GridPP2_tal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GridPP2_tal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GridPP2_tal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GridPP2_tal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GridPP2_tal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GridPP2_tal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GridPP2_tal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GridPP2_tal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4572</TotalTime>
  <Words>1827</Words>
  <Application>Microsoft Macintosh PowerPoint</Application>
  <PresentationFormat>On-screen Show (4:3)</PresentationFormat>
  <Paragraphs>268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1_ALICE-Workshop-in2p3</vt:lpstr>
      <vt:lpstr>Considerations on Using CernVM-FS for Datasets Sharing Within Various Research Communities </vt:lpstr>
      <vt:lpstr>Outline</vt:lpstr>
      <vt:lpstr>Introduction - CernVM-FS?</vt:lpstr>
      <vt:lpstr>Introduction - CernVM-FS?</vt:lpstr>
      <vt:lpstr>Introduction - CernVM-FS?</vt:lpstr>
      <vt:lpstr>Introduction - CernVM-FS?</vt:lpstr>
      <vt:lpstr>Introduction - CernVM-FS?</vt:lpstr>
      <vt:lpstr>Bit of History – CernVM-FS</vt:lpstr>
      <vt:lpstr>Bit of History – CernVM-FS</vt:lpstr>
      <vt:lpstr>Bit of History – CernVM-FS</vt:lpstr>
      <vt:lpstr>EGI CernVM-FS Infrastructure Status</vt:lpstr>
      <vt:lpstr>EGI CernVM-FS Infrastructure Status</vt:lpstr>
      <vt:lpstr>EGI CernVM-FS Infrastructure Status</vt:lpstr>
      <vt:lpstr>EGI CernVM-FS Infrastructure Status</vt:lpstr>
      <vt:lpstr>EGI CernVM-FS Infrastructure Status</vt:lpstr>
      <vt:lpstr>EGI CernVM-FS Infrastructure Status</vt:lpstr>
      <vt:lpstr>EGI CernVM-FS Infrastructure Status</vt:lpstr>
      <vt:lpstr>What is a Dataset?</vt:lpstr>
      <vt:lpstr>What Is a Dataset?</vt:lpstr>
      <vt:lpstr>Datasets Sharing with CernVM-FS?</vt:lpstr>
      <vt:lpstr>Datasets Sharing with CernVM-FS?</vt:lpstr>
      <vt:lpstr>Datasets Sharing with CernVM-FS?</vt:lpstr>
      <vt:lpstr>Use cases</vt:lpstr>
      <vt:lpstr>Use cases</vt:lpstr>
      <vt:lpstr>Use cases</vt:lpstr>
      <vt:lpstr>Use cases</vt:lpstr>
      <vt:lpstr>Use cases</vt:lpstr>
      <vt:lpstr>Use cases</vt:lpstr>
      <vt:lpstr>Use cases</vt:lpstr>
      <vt:lpstr>Use cases</vt:lpstr>
      <vt:lpstr>Use cases</vt:lpstr>
      <vt:lpstr>CernVM-FS vs Datasets Sharing - Conclusions</vt:lpstr>
      <vt:lpstr>CernVM-FS vs Datasets Sharing - Conclusions</vt:lpstr>
      <vt:lpstr>PowerPoint Presentation</vt:lpstr>
      <vt:lpstr>PowerPoint Presentation</vt:lpstr>
      <vt:lpstr>PowerPoint Presentation</vt:lpstr>
    </vt:vector>
  </TitlesOfParts>
  <Company>STFC 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CVMFS and Datasets Sharing</dc:title>
  <dc:creator>Catalin Condurache</dc:creator>
  <cp:lastModifiedBy>Catalin Condurache</cp:lastModifiedBy>
  <cp:revision>123</cp:revision>
  <dcterms:created xsi:type="dcterms:W3CDTF">2015-02-07T12:41:36Z</dcterms:created>
  <dcterms:modified xsi:type="dcterms:W3CDTF">2016-03-17T01:42:21Z</dcterms:modified>
</cp:coreProperties>
</file>