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1" r:id="rId3"/>
    <p:sldId id="270" r:id="rId4"/>
    <p:sldId id="269" r:id="rId5"/>
    <p:sldId id="271" r:id="rId6"/>
    <p:sldId id="277" r:id="rId7"/>
    <p:sldId id="278" r:id="rId8"/>
    <p:sldId id="303" r:id="rId9"/>
    <p:sldId id="302" r:id="rId10"/>
    <p:sldId id="304" r:id="rId11"/>
    <p:sldId id="263" r:id="rId12"/>
    <p:sldId id="279" r:id="rId13"/>
    <p:sldId id="305" r:id="rId14"/>
    <p:sldId id="280" r:id="rId15"/>
    <p:sldId id="306" r:id="rId16"/>
    <p:sldId id="265" r:id="rId17"/>
    <p:sldId id="266" r:id="rId18"/>
    <p:sldId id="267" r:id="rId19"/>
    <p:sldId id="274" r:id="rId20"/>
    <p:sldId id="285" r:id="rId21"/>
    <p:sldId id="273" r:id="rId22"/>
    <p:sldId id="286" r:id="rId23"/>
    <p:sldId id="287" r:id="rId24"/>
    <p:sldId id="272" r:id="rId25"/>
    <p:sldId id="282" r:id="rId26"/>
    <p:sldId id="296" r:id="rId27"/>
    <p:sldId id="307" r:id="rId28"/>
    <p:sldId id="308" r:id="rId29"/>
    <p:sldId id="311" r:id="rId30"/>
    <p:sldId id="283" r:id="rId31"/>
    <p:sldId id="275" r:id="rId32"/>
    <p:sldId id="276" r:id="rId33"/>
    <p:sldId id="289" r:id="rId34"/>
    <p:sldId id="309" r:id="rId35"/>
    <p:sldId id="290" r:id="rId36"/>
    <p:sldId id="292" r:id="rId37"/>
    <p:sldId id="294" r:id="rId38"/>
    <p:sldId id="310" r:id="rId3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A4F"/>
    <a:srgbClr val="001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911" autoAdjust="0"/>
  </p:normalViewPr>
  <p:slideViewPr>
    <p:cSldViewPr snapToGrid="0" snapToObjects="1">
      <p:cViewPr varScale="1">
        <p:scale>
          <a:sx n="102" d="100"/>
          <a:sy n="102" d="100"/>
        </p:scale>
        <p:origin x="192" y="2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7727-0F7B-8C44-A798-AA68FC78A415}" type="datetimeFigureOut">
              <a:rPr lang="en-US" smtClean="0"/>
              <a:t>3/15/16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5F90F-0EF2-184D-9E60-C3AB63FB57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487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8AF03-0CF9-5D4B-813E-54F3244F1987}" type="datetimeFigureOut">
              <a:rPr lang="en-US" smtClean="0"/>
              <a:t>3/15/16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5FC87-0820-024C-B567-E64911FB0E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537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FC87-0820-024C-B567-E64911FB0E1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24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9107" y="5288493"/>
            <a:ext cx="2881296" cy="304271"/>
          </a:xfrm>
        </p:spPr>
        <p:txBody>
          <a:bodyPr/>
          <a:lstStyle/>
          <a:p>
            <a:r>
              <a:rPr lang="en-GB" dirty="0" smtClean="0"/>
              <a:t>15/10/2015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5354109"/>
            <a:ext cx="4410075" cy="304271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r>
              <a:rPr lang="pl-PL" dirty="0" smtClean="0"/>
              <a:t>INDIGO-</a:t>
            </a:r>
            <a:r>
              <a:rPr lang="pl-PL" dirty="0" err="1" smtClean="0"/>
              <a:t>DataCloud</a:t>
            </a:r>
            <a:r>
              <a:rPr lang="pl-PL" dirty="0" smtClean="0"/>
              <a:t>, Patrick </a:t>
            </a:r>
            <a:r>
              <a:rPr lang="pl-PL" dirty="0" err="1" smtClean="0"/>
              <a:t>Fuhrmann</a:t>
            </a:r>
            <a:r>
              <a:rPr lang="pl-PL" dirty="0" smtClean="0"/>
              <a:t>, BNL</a:t>
            </a:r>
            <a:endParaRPr lang="en-US" dirty="0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236710" y="710122"/>
            <a:ext cx="4480576" cy="4419597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029369"/>
            <a:ext cx="3538728" cy="1817205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761970" rtl="0" eaLnBrk="1" latinLnBrk="0" hangingPunct="1">
              <a:lnSpc>
                <a:spcPts val="3333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noProof="0" smtClean="0"/>
              <a:t>Kliknij, aby edytować styl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51373"/>
            <a:ext cx="3538728" cy="1327575"/>
          </a:xfrm>
          <a:noFill/>
        </p:spPr>
        <p:txBody>
          <a:bodyPr vert="horz" lIns="91440" tIns="0" rIns="91440" bIns="0" rtlCol="0">
            <a:normAutofit/>
          </a:bodyPr>
          <a:lstStyle>
            <a:lvl1pPr marL="0" indent="0" algn="ctr" defTabSz="76197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1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en-GB" noProof="0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447" y="679636"/>
            <a:ext cx="3730751" cy="216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18" y="118722"/>
            <a:ext cx="6761748" cy="739140"/>
          </a:xfrm>
        </p:spPr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29894"/>
            <a:ext cx="8340441" cy="394041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pl-PL" noProof="0" dirty="0" smtClean="0"/>
              <a:t>Kliknij, aby edytować style wzorca tekstu</a:t>
            </a:r>
            <a:endParaRPr lang="en-US" noProof="0" dirty="0" smtClean="0"/>
          </a:p>
          <a:p>
            <a:pPr lvl="0"/>
            <a:r>
              <a:rPr lang="en-US" noProof="0" dirty="0" err="1" smtClean="0"/>
              <a:t>asdfasdfsdf</a:t>
            </a:r>
            <a:endParaRPr lang="pl-PL" noProof="0" dirty="0" smtClean="0"/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22931" y="5457717"/>
            <a:ext cx="2210862" cy="1879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850" y="5421278"/>
            <a:ext cx="6968730" cy="178617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r>
              <a:rPr lang="en-GB" dirty="0" smtClean="0"/>
              <a:t>INDIGO-</a:t>
            </a:r>
            <a:r>
              <a:rPr lang="en-GB" dirty="0" err="1" smtClean="0"/>
              <a:t>DataCloud</a:t>
            </a:r>
            <a:r>
              <a:rPr lang="en-GB" dirty="0" smtClean="0"/>
              <a:t>, </a:t>
            </a:r>
            <a:r>
              <a:rPr lang="en-GB" dirty="0" err="1" smtClean="0"/>
              <a:t>QoS</a:t>
            </a:r>
            <a:r>
              <a:rPr lang="en-GB" dirty="0" smtClean="0"/>
              <a:t> and Data Life Cycle, Patrick </a:t>
            </a:r>
            <a:r>
              <a:rPr lang="en-GB" dirty="0" err="1" smtClean="0"/>
              <a:t>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9366" y="5457717"/>
            <a:ext cx="609600" cy="187982"/>
          </a:xfrm>
        </p:spPr>
        <p:txBody>
          <a:bodyPr/>
          <a:lstStyle>
            <a:lvl1pPr>
              <a:defRPr sz="1000"/>
            </a:lvl1pPr>
          </a:lstStyle>
          <a:p>
            <a:pPr algn="r"/>
            <a:fld id="{D6CC888B-D9F9-4E54-B722-F151A9F45E95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12910" y="77931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5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282" y="5296958"/>
            <a:ext cx="288129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15/10/2015 BNL    INDIGO-</a:t>
            </a:r>
            <a:r>
              <a:rPr lang="en-GB" dirty="0" err="1" smtClean="0"/>
              <a:t>DataCloud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283" y="114414"/>
            <a:ext cx="5472096" cy="7391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noProof="0" dirty="0" err="1" smtClean="0"/>
              <a:t>Kliknij</a:t>
            </a:r>
            <a:r>
              <a:rPr lang="en-GB" noProof="0" dirty="0" smtClean="0"/>
              <a:t>, aby </a:t>
            </a:r>
            <a:r>
              <a:rPr lang="en-GB" noProof="0" dirty="0" err="1" smtClean="0"/>
              <a:t>edytować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8163"/>
            <a:ext cx="8201767" cy="3886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Kliknij</a:t>
            </a:r>
            <a:r>
              <a:rPr lang="en-GB" noProof="0" dirty="0" smtClean="0"/>
              <a:t>, aby </a:t>
            </a:r>
            <a:r>
              <a:rPr lang="en-GB" noProof="0" dirty="0" err="1" smtClean="0"/>
              <a:t>edytować</a:t>
            </a:r>
            <a:r>
              <a:rPr lang="en-GB" noProof="0" dirty="0" smtClean="0"/>
              <a:t> style </a:t>
            </a:r>
            <a:r>
              <a:rPr lang="en-GB" noProof="0" dirty="0" err="1" smtClean="0"/>
              <a:t>wzorca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tekstu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Drugi</a:t>
            </a:r>
            <a:r>
              <a:rPr lang="en-GB" noProof="0" dirty="0" smtClean="0"/>
              <a:t> </a:t>
            </a:r>
            <a:r>
              <a:rPr lang="en-GB" noProof="0" dirty="0" err="1" smtClean="0"/>
              <a:t>poziom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Trzeci</a:t>
            </a:r>
            <a:r>
              <a:rPr lang="en-GB" noProof="0" dirty="0" smtClean="0"/>
              <a:t> </a:t>
            </a:r>
            <a:r>
              <a:rPr lang="en-GB" noProof="0" dirty="0" err="1" smtClean="0"/>
              <a:t>poziom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Czwarty</a:t>
            </a:r>
            <a:r>
              <a:rPr lang="en-GB" noProof="0" dirty="0" smtClean="0"/>
              <a:t> </a:t>
            </a:r>
            <a:r>
              <a:rPr lang="en-GB" noProof="0" dirty="0" err="1" smtClean="0"/>
              <a:t>poziom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Piąty</a:t>
            </a:r>
            <a:r>
              <a:rPr lang="en-GB" noProof="0" dirty="0" smtClean="0"/>
              <a:t> </a:t>
            </a:r>
            <a:r>
              <a:rPr lang="en-GB" noProof="0" dirty="0" err="1" smtClean="0"/>
              <a:t>poziom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9366" y="5296959"/>
            <a:ext cx="609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11A4F"/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8506" y="975090"/>
            <a:ext cx="666549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Obraz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6848" y="0"/>
            <a:ext cx="1698152" cy="116323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85914" y="5250403"/>
            <a:ext cx="8172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761970" rtl="0" eaLnBrk="1" latinLnBrk="0" hangingPunct="1">
        <a:spcBef>
          <a:spcPct val="0"/>
        </a:spcBef>
        <a:buNone/>
        <a:defRPr sz="3000" kern="1200">
          <a:solidFill>
            <a:srgbClr val="011A4F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spcBef>
          <a:spcPts val="1500"/>
        </a:spcBef>
        <a:buClr>
          <a:schemeClr val="accent1"/>
        </a:buClr>
        <a:buSzPct val="13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0985" indent="-190492" algn="l" defTabSz="761970" rtl="0" eaLnBrk="1" latinLnBrk="0" hangingPunct="1"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477" indent="-190492" algn="l" defTabSz="761970" rtl="0" eaLnBrk="1" latinLnBrk="0" hangingPunct="1">
        <a:spcBef>
          <a:spcPts val="500"/>
        </a:spcBef>
        <a:buClr>
          <a:schemeClr val="accent1"/>
        </a:buClr>
        <a:buSzPct val="130000"/>
        <a:buFont typeface="Wingdings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61970" indent="-190492" algn="l" defTabSz="761970" rtl="0" eaLnBrk="1" latinLnBrk="0" hangingPunct="1"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52462" indent="-190492" algn="l" defTabSz="761970" rtl="0" eaLnBrk="1" latinLnBrk="0" hangingPunct="1">
        <a:spcBef>
          <a:spcPts val="500"/>
        </a:spcBef>
        <a:buClr>
          <a:schemeClr val="accent1"/>
        </a:buClr>
        <a:buSzPct val="130000"/>
        <a:buFont typeface="Wingdings" pitchFamily="2" charset="2"/>
        <a:buChar char="§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48246" indent="-190492" algn="l" defTabSz="76197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5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36092" indent="-190492" algn="l" defTabSz="76197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5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23939" indent="-189170" algn="l" defTabSz="76197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5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13109" indent="-189170" algn="l" defTabSz="76197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5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38040" y="621699"/>
            <a:ext cx="3538728" cy="1817205"/>
          </a:xfrm>
        </p:spPr>
        <p:txBody>
          <a:bodyPr/>
          <a:lstStyle/>
          <a:p>
            <a:r>
              <a:rPr lang="en-GB" dirty="0" err="1" smtClean="0"/>
              <a:t>QoS</a:t>
            </a:r>
            <a:r>
              <a:rPr lang="en-GB" dirty="0" smtClean="0"/>
              <a:t> and DLC in </a:t>
            </a:r>
            <a:r>
              <a:rPr lang="en-GB" dirty="0" err="1" smtClean="0"/>
              <a:t>IaaS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INDIGO-</a:t>
            </a:r>
            <a:r>
              <a:rPr lang="en-GB" dirty="0" err="1" smtClean="0"/>
              <a:t>DataCloud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38040" y="2707618"/>
            <a:ext cx="3896360" cy="2291102"/>
          </a:xfrm>
        </p:spPr>
        <p:txBody>
          <a:bodyPr>
            <a:normAutofit/>
          </a:bodyPr>
          <a:lstStyle/>
          <a:p>
            <a:r>
              <a:rPr lang="en-GB" dirty="0" smtClean="0"/>
              <a:t>Presenter : Patrick </a:t>
            </a:r>
            <a:r>
              <a:rPr lang="en-GB" dirty="0" err="1" smtClean="0"/>
              <a:t>Fuhrmann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Contributions by:</a:t>
            </a:r>
          </a:p>
          <a:p>
            <a:endParaRPr lang="en-GB" dirty="0" smtClean="0"/>
          </a:p>
          <a:p>
            <a:r>
              <a:rPr lang="en-GB" dirty="0" err="1" smtClean="0"/>
              <a:t>Giacinto</a:t>
            </a:r>
            <a:r>
              <a:rPr lang="en-GB" dirty="0" smtClean="0"/>
              <a:t> </a:t>
            </a:r>
            <a:r>
              <a:rPr lang="en-GB" dirty="0" err="1" smtClean="0"/>
              <a:t>Donvito</a:t>
            </a:r>
            <a:r>
              <a:rPr lang="en-GB" dirty="0" smtClean="0"/>
              <a:t>, INFN</a:t>
            </a:r>
          </a:p>
          <a:p>
            <a:r>
              <a:rPr lang="en-GB" dirty="0" smtClean="0"/>
              <a:t>Marcus </a:t>
            </a:r>
            <a:r>
              <a:rPr lang="en-GB" dirty="0" err="1" smtClean="0"/>
              <a:t>Hardt</a:t>
            </a:r>
            <a:r>
              <a:rPr lang="en-GB" dirty="0" smtClean="0"/>
              <a:t>, KIT</a:t>
            </a:r>
          </a:p>
          <a:p>
            <a:r>
              <a:rPr lang="en-GB" dirty="0" smtClean="0"/>
              <a:t>Paul Millar, DESY</a:t>
            </a:r>
          </a:p>
          <a:p>
            <a:r>
              <a:rPr lang="en-GB" dirty="0" smtClean="0"/>
              <a:t>Alvaro Garcia, CSIC</a:t>
            </a:r>
          </a:p>
          <a:p>
            <a:r>
              <a:rPr lang="en-GB" dirty="0" err="1" smtClean="0"/>
              <a:t>Zdenek</a:t>
            </a:r>
            <a:r>
              <a:rPr lang="en-GB" dirty="0" smtClean="0"/>
              <a:t> </a:t>
            </a:r>
            <a:r>
              <a:rPr lang="en-GB" dirty="0" err="1" smtClean="0"/>
              <a:t>Sustr</a:t>
            </a:r>
            <a:r>
              <a:rPr lang="en-GB" dirty="0" smtClean="0"/>
              <a:t>, CESNET</a:t>
            </a:r>
          </a:p>
          <a:p>
            <a:endParaRPr lang="en-GB" dirty="0"/>
          </a:p>
          <a:p>
            <a:r>
              <a:rPr lang="en-GB" dirty="0" smtClean="0"/>
              <a:t>And many more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32537" y="2944566"/>
            <a:ext cx="3538728" cy="1817205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 defTabSz="761970" rtl="0" eaLnBrk="1" latinLnBrk="0" hangingPunct="1">
              <a:lnSpc>
                <a:spcPts val="3333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With kind contributions by Shaun DEWITT, EUDAT</a:t>
            </a: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49" y="1147422"/>
            <a:ext cx="5409243" cy="4056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623" y="246386"/>
            <a:ext cx="6411478" cy="739140"/>
          </a:xfrm>
        </p:spPr>
        <p:txBody>
          <a:bodyPr/>
          <a:lstStyle/>
          <a:p>
            <a:r>
              <a:rPr lang="en-US" dirty="0" smtClean="0"/>
              <a:t>Examples for Storage Complexity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INDIGO-DataCloud, QoS and Data Life Cycle, Patrick 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10</a:t>
            </a:fld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1451550" y="1202448"/>
            <a:ext cx="2891850" cy="766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0465" y="4895109"/>
            <a:ext cx="1956435" cy="3092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63336"/>
              </p:ext>
            </p:extLst>
          </p:nvPr>
        </p:nvGraphicFramePr>
        <p:xfrm>
          <a:off x="451553" y="1181693"/>
          <a:ext cx="8387647" cy="402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720"/>
                <a:gridCol w="1105549"/>
                <a:gridCol w="1241778"/>
                <a:gridCol w="1388533"/>
                <a:gridCol w="1625600"/>
                <a:gridCol w="1659467"/>
              </a:tblGrid>
              <a:tr h="714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37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8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37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325" y="121684"/>
            <a:ext cx="6880485" cy="739140"/>
          </a:xfrm>
        </p:spPr>
        <p:txBody>
          <a:bodyPr/>
          <a:lstStyle/>
          <a:p>
            <a:r>
              <a:rPr lang="en-US" dirty="0" smtClean="0"/>
              <a:t>Quality of </a:t>
            </a:r>
            <a:r>
              <a:rPr lang="en-US" smtClean="0"/>
              <a:t>Service based on media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11</a:t>
            </a:fld>
            <a:endParaRPr lang="en-GB" noProof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7144" y="1184511"/>
            <a:ext cx="1338956" cy="3209505"/>
            <a:chOff x="477144" y="1184511"/>
            <a:chExt cx="1338956" cy="3209505"/>
          </a:xfrm>
        </p:grpSpPr>
        <p:sp>
          <p:nvSpPr>
            <p:cNvPr id="22" name="TextBox 21"/>
            <p:cNvSpPr txBox="1"/>
            <p:nvPr/>
          </p:nvSpPr>
          <p:spPr>
            <a:xfrm>
              <a:off x="653857" y="1184511"/>
              <a:ext cx="1085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Media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7944" y="1895772"/>
              <a:ext cx="1211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Access</a:t>
              </a:r>
            </a:p>
            <a:p>
              <a:pPr algn="ctr"/>
              <a:r>
                <a:rPr lang="en-US" dirty="0" smtClean="0"/>
                <a:t>Latency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3856" y="1469653"/>
              <a:ext cx="1085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Quality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7144" y="2707203"/>
              <a:ext cx="1338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Durability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7944" y="3357339"/>
              <a:ext cx="1211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Datarate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7944" y="4024684"/>
              <a:ext cx="1211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Cost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67754" y="2021595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5744" y="2705694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OK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52166" y="3382650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OK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75764" y="4017150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Very low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16960" y="2029480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LOW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98216" y="2698562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 so clear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68191" y="3351072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MEDIUM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19512" y="3995309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Very high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90372" y="2029480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MEDIUM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90372" y="2719681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MEDIUM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21413" y="3385467"/>
            <a:ext cx="109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OK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71409" y="4014041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Reasonable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29013" y="2015807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MEDIUM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31580" y="2706506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Quite OK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36296" y="3357339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OK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36296" y="4014041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MEDIUM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96494" y="1109389"/>
            <a:ext cx="6827072" cy="786383"/>
            <a:chOff x="1996494" y="1109389"/>
            <a:chExt cx="6827072" cy="7863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494" y="1189340"/>
              <a:ext cx="663163" cy="7064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327" y="1266028"/>
              <a:ext cx="878502" cy="5227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363" y="1109389"/>
              <a:ext cx="786383" cy="7863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975" y="1234336"/>
              <a:ext cx="616439" cy="616439"/>
            </a:xfrm>
            <a:prstGeom prst="rect">
              <a:avLst/>
            </a:prstGeom>
          </p:spPr>
        </p:pic>
        <p:sp>
          <p:nvSpPr>
            <p:cNvPr id="27" name="Left-Right Arrow 26"/>
            <p:cNvSpPr/>
            <p:nvPr/>
          </p:nvSpPr>
          <p:spPr>
            <a:xfrm>
              <a:off x="6103287" y="1433665"/>
              <a:ext cx="396688" cy="190558"/>
            </a:xfrm>
            <a:prstGeom prst="leftRightArrow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349" y="1234336"/>
              <a:ext cx="616439" cy="61643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603" y="1255159"/>
              <a:ext cx="539242" cy="574426"/>
            </a:xfrm>
            <a:prstGeom prst="rect">
              <a:avLst/>
            </a:prstGeom>
          </p:spPr>
        </p:pic>
        <p:sp>
          <p:nvSpPr>
            <p:cNvPr id="30" name="Left-Right Arrow 29"/>
            <p:cNvSpPr/>
            <p:nvPr/>
          </p:nvSpPr>
          <p:spPr>
            <a:xfrm>
              <a:off x="7851022" y="1408591"/>
              <a:ext cx="396688" cy="306970"/>
            </a:xfrm>
            <a:prstGeom prst="leftRightArrow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807" y="1249761"/>
              <a:ext cx="622759" cy="622759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7215652" y="2029480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MEDIUM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15652" y="2728427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OK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29089" y="3393842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OK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79738" y="4014041"/>
            <a:ext cx="15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MEDIUM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47" grpId="0"/>
      <p:bldP spid="53" grpId="0"/>
      <p:bldP spid="37" grpId="0"/>
      <p:bldP spid="44" grpId="0"/>
      <p:bldP spid="50" grpId="0"/>
      <p:bldP spid="54" grpId="0"/>
      <p:bldP spid="36" grpId="0"/>
      <p:bldP spid="43" grpId="0"/>
      <p:bldP spid="48" grpId="0"/>
      <p:bldP spid="55" grpId="0"/>
      <p:bldP spid="29" grpId="0"/>
      <p:bldP spid="45" grpId="0"/>
      <p:bldP spid="51" grpId="0"/>
      <p:bldP spid="56" grpId="0"/>
      <p:bldP spid="33" grpId="0"/>
      <p:bldP spid="46" grpId="0"/>
      <p:bldP spid="52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596" y="0"/>
            <a:ext cx="4853279" cy="739140"/>
          </a:xfrm>
        </p:spPr>
        <p:txBody>
          <a:bodyPr/>
          <a:lstStyle/>
          <a:p>
            <a:r>
              <a:rPr lang="en-US" dirty="0" smtClean="0"/>
              <a:t>Not quite as easy </a:t>
            </a:r>
            <a:r>
              <a:rPr lang="en-US" smtClean="0"/>
              <a:t>as that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12</a:t>
            </a:fld>
            <a:endParaRPr lang="en-GB" noProof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7024" y="1105779"/>
            <a:ext cx="7493342" cy="33406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11A4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It looks simple, but there are issues.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Starting with:</a:t>
            </a:r>
          </a:p>
          <a:p>
            <a:pPr algn="ctr"/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What are storage properties.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What are storage property values.</a:t>
            </a:r>
          </a:p>
        </p:txBody>
      </p:sp>
    </p:spTree>
    <p:extLst>
      <p:ext uri="{BB962C8B-B14F-4D97-AF65-F5344CB8AC3E}">
        <p14:creationId xmlns:p14="http://schemas.microsoft.com/office/powerpoint/2010/main" val="7442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660" y="93025"/>
            <a:ext cx="6896512" cy="739140"/>
          </a:xfrm>
        </p:spPr>
        <p:txBody>
          <a:bodyPr/>
          <a:lstStyle/>
          <a:p>
            <a:r>
              <a:rPr lang="en-US" dirty="0" smtClean="0"/>
              <a:t>Storage </a:t>
            </a:r>
            <a:r>
              <a:rPr lang="en-US" smtClean="0"/>
              <a:t>quality properties and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10" y="1598858"/>
            <a:ext cx="7978490" cy="35446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Access Latency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How long </a:t>
            </a:r>
            <a:r>
              <a:rPr lang="en-US" dirty="0" smtClean="0"/>
              <a:t>does it take from the request for a byte to receiving that byte.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Retention Policy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is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probability</a:t>
            </a:r>
            <a:r>
              <a:rPr lang="en-US" dirty="0" smtClean="0"/>
              <a:t> of data loss.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Access Mechanisms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GridFTP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NFS</a:t>
            </a:r>
            <a:r>
              <a:rPr lang="en-US" dirty="0" smtClean="0"/>
              <a:t>, </a:t>
            </a:r>
            <a:r>
              <a:rPr lang="is-IS" dirty="0" smtClean="0"/>
              <a:t>….</a:t>
            </a:r>
          </a:p>
          <a:p>
            <a:pPr>
              <a:lnSpc>
                <a:spcPct val="150000"/>
              </a:lnSpc>
            </a:pPr>
            <a:r>
              <a:rPr lang="is-IS" dirty="0" smtClean="0">
                <a:solidFill>
                  <a:srgbClr val="C00000"/>
                </a:solidFill>
              </a:rPr>
              <a:t>Security</a:t>
            </a:r>
          </a:p>
          <a:p>
            <a:pPr lvl="1">
              <a:lnSpc>
                <a:spcPct val="150000"/>
              </a:lnSpc>
            </a:pPr>
            <a:r>
              <a:rPr lang="is-IS" dirty="0" smtClean="0"/>
              <a:t>encrypted 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during the transfer</a:t>
            </a:r>
            <a:r>
              <a:rPr lang="is-IS" dirty="0" smtClean="0"/>
              <a:t>, 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on disk</a:t>
            </a:r>
            <a:r>
              <a:rPr lang="is-IS" dirty="0" smtClean="0"/>
              <a:t>, </a:t>
            </a:r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end – to – end</a:t>
            </a:r>
            <a:r>
              <a:rPr lang="is-I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is-IS" dirty="0" smtClean="0">
                <a:solidFill>
                  <a:srgbClr val="C00000"/>
                </a:solidFill>
              </a:rPr>
              <a:t>Authentication</a:t>
            </a:r>
            <a:endParaRPr lang="is-IS" dirty="0" smtClean="0"/>
          </a:p>
          <a:p>
            <a:pPr lvl="1">
              <a:lnSpc>
                <a:spcPct val="150000"/>
              </a:lnSpc>
            </a:pPr>
            <a:r>
              <a:rPr lang="is-IS" dirty="0" smtClean="0">
                <a:solidFill>
                  <a:schemeClr val="accent2">
                    <a:lumMod val="75000"/>
                  </a:schemeClr>
                </a:solidFill>
              </a:rPr>
              <a:t>SAML, Open ID Connect, Password, X509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136" y="5373091"/>
            <a:ext cx="6968730" cy="178617"/>
          </a:xfrm>
        </p:spPr>
        <p:txBody>
          <a:bodyPr/>
          <a:lstStyle/>
          <a:p>
            <a:r>
              <a:rPr lang="en-GB" smtClean="0"/>
              <a:t>INDIGO-</a:t>
            </a:r>
            <a:r>
              <a:rPr lang="en-GB" dirty="0" err="1" smtClean="0"/>
              <a:t>DataCloud</a:t>
            </a:r>
            <a:r>
              <a:rPr lang="en-GB" dirty="0" smtClean="0"/>
              <a:t>, </a:t>
            </a:r>
            <a:r>
              <a:rPr lang="en-GB" dirty="0" err="1" smtClean="0"/>
              <a:t>QoS</a:t>
            </a:r>
            <a:r>
              <a:rPr lang="en-GB" dirty="0" smtClean="0"/>
              <a:t> and Data Life Cycle, Patrick </a:t>
            </a:r>
            <a:r>
              <a:rPr lang="en-GB" dirty="0" err="1" smtClean="0"/>
              <a:t>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13</a:t>
            </a:fld>
            <a:endParaRPr lang="en-GB" noProof="0" dirty="0"/>
          </a:p>
        </p:txBody>
      </p:sp>
      <p:sp>
        <p:nvSpPr>
          <p:cNvPr id="7" name="Rectangle 6"/>
          <p:cNvSpPr/>
          <p:nvPr/>
        </p:nvSpPr>
        <p:spPr>
          <a:xfrm>
            <a:off x="2028228" y="1108480"/>
            <a:ext cx="495300" cy="3683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89159" y="1105864"/>
            <a:ext cx="495300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23528" y="1114897"/>
            <a:ext cx="111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Property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4459" y="1060060"/>
            <a:ext cx="176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Property Value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397" y="32819"/>
            <a:ext cx="5649769" cy="739140"/>
          </a:xfrm>
        </p:spPr>
        <p:txBody>
          <a:bodyPr/>
          <a:lstStyle/>
          <a:p>
            <a:r>
              <a:rPr lang="en-US" dirty="0" smtClean="0"/>
              <a:t>How many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b="1" dirty="0" smtClean="0"/>
              <a:t>properties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25" y="1126410"/>
            <a:ext cx="8340441" cy="39404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Is there a sufficiently complete set of properties 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In WCLG we only had two properties :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/>
              <a:t>Access Latency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/>
              <a:t>Retention policy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333" dirty="0" smtClean="0"/>
              <a:t>That was already too much for most people </a:t>
            </a:r>
            <a:r>
              <a:rPr lang="en-US" sz="2333" dirty="0" smtClean="0">
                <a:sym typeface="Wingdings"/>
              </a:rPr>
              <a:t>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Talking to Reagan Moore (IRODS) at the Paris RDA meeting: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He is suggesting about 200 properties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That might be a bit over the top for a start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INDIGO-</a:t>
            </a:r>
            <a:r>
              <a:rPr lang="en-GB" noProof="0" dirty="0" err="1" smtClean="0"/>
              <a:t>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72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18" y="118722"/>
            <a:ext cx="4403782" cy="739140"/>
          </a:xfrm>
        </p:spPr>
        <p:txBody>
          <a:bodyPr/>
          <a:lstStyle/>
          <a:p>
            <a:r>
              <a:rPr lang="en-US" smtClean="0"/>
              <a:t>Even more </a:t>
            </a:r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50" y="1517300"/>
            <a:ext cx="8340441" cy="394041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QoS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Property “Value Ambiguity”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Property dependencies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Property Quantization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Non standard property zoo of existing system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INDIGO-DataCloud, QoS and Data Life Cycle, Patrick 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480" y="131422"/>
            <a:ext cx="6172200" cy="739140"/>
          </a:xfrm>
        </p:spPr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Property </a:t>
            </a:r>
            <a:r>
              <a:rPr lang="en-US" b="1" dirty="0" smtClean="0"/>
              <a:t>Value Ambiguity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16</a:t>
            </a:fld>
            <a:endParaRPr lang="en-GB" noProof="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03200" y="1473716"/>
            <a:ext cx="8521700" cy="3466584"/>
            <a:chOff x="203200" y="1473716"/>
            <a:chExt cx="8521700" cy="3466584"/>
          </a:xfrm>
        </p:grpSpPr>
        <p:sp>
          <p:nvSpPr>
            <p:cNvPr id="7" name="TextBox 6"/>
            <p:cNvSpPr txBox="1"/>
            <p:nvPr/>
          </p:nvSpPr>
          <p:spPr>
            <a:xfrm>
              <a:off x="203200" y="2987557"/>
              <a:ext cx="182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Access Latency</a:t>
              </a:r>
              <a:endParaRPr lang="en-US" dirty="0"/>
            </a:p>
          </p:txBody>
        </p:sp>
        <p:sp>
          <p:nvSpPr>
            <p:cNvPr id="8" name="Left Brace 7"/>
            <p:cNvSpPr/>
            <p:nvPr/>
          </p:nvSpPr>
          <p:spPr>
            <a:xfrm>
              <a:off x="2197100" y="1473716"/>
              <a:ext cx="941531" cy="346658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84500" y="1765300"/>
              <a:ext cx="5740400" cy="4826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33000">
                  <a:srgbClr val="7030A0"/>
                </a:gs>
                <a:gs pos="67000">
                  <a:schemeClr val="accent5">
                    <a:lumMod val="75000"/>
                  </a:schemeClr>
                </a:gs>
                <a:gs pos="100000">
                  <a:srgbClr val="00B050"/>
                </a:gs>
              </a:gsLst>
              <a:lin ang="0" scaled="0"/>
            </a:gra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98931" y="2478882"/>
            <a:ext cx="5764069" cy="533400"/>
            <a:chOff x="2998931" y="2478882"/>
            <a:chExt cx="5764069" cy="533400"/>
          </a:xfrm>
        </p:grpSpPr>
        <p:sp>
          <p:nvSpPr>
            <p:cNvPr id="14" name="Rectangle 13"/>
            <p:cNvSpPr/>
            <p:nvPr/>
          </p:nvSpPr>
          <p:spPr>
            <a:xfrm>
              <a:off x="2998931" y="2478882"/>
              <a:ext cx="5764069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2157" y="253948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 ns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32175" y="2539484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day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52657" y="253948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hour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62407" y="2539484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</a:t>
              </a:r>
              <a:r>
                <a:rPr lang="en-US" dirty="0" err="1" smtClean="0"/>
                <a:t>ms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84500" y="3305573"/>
            <a:ext cx="5764069" cy="533400"/>
            <a:chOff x="2984500" y="3305573"/>
            <a:chExt cx="5764069" cy="533400"/>
          </a:xfrm>
        </p:grpSpPr>
        <p:sp>
          <p:nvSpPr>
            <p:cNvPr id="15" name="Rectangle 14"/>
            <p:cNvSpPr/>
            <p:nvPr/>
          </p:nvSpPr>
          <p:spPr>
            <a:xfrm>
              <a:off x="2984500" y="3305573"/>
              <a:ext cx="5764069" cy="53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57726" y="336617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HPC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744" y="3366175"/>
              <a:ext cx="952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archive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38226" y="3366175"/>
              <a:ext cx="972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08276" y="3366175"/>
              <a:ext cx="1262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streaming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84500" y="4130895"/>
            <a:ext cx="5764069" cy="533400"/>
            <a:chOff x="2984500" y="4130895"/>
            <a:chExt cx="5764069" cy="533400"/>
          </a:xfrm>
        </p:grpSpPr>
        <p:sp>
          <p:nvSpPr>
            <p:cNvPr id="20" name="Rectangle 19"/>
            <p:cNvSpPr/>
            <p:nvPr/>
          </p:nvSpPr>
          <p:spPr>
            <a:xfrm>
              <a:off x="2984500" y="4130895"/>
              <a:ext cx="5764069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65626" y="4191497"/>
              <a:ext cx="929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Fastest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17744" y="4191497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Cheapest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5821" y="3761563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Ambiguity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9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Diagonal Corner Rectangle 17"/>
          <p:cNvSpPr/>
          <p:nvPr/>
        </p:nvSpPr>
        <p:spPr>
          <a:xfrm>
            <a:off x="5141674" y="2066378"/>
            <a:ext cx="3517292" cy="1191969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cmpd="sng"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3603766" y="2770094"/>
            <a:ext cx="2101327" cy="1191969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cmpd="sng"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418" y="118722"/>
            <a:ext cx="5534082" cy="739140"/>
          </a:xfrm>
        </p:spPr>
        <p:txBody>
          <a:bodyPr/>
          <a:lstStyle/>
          <a:p>
            <a:r>
              <a:rPr lang="en-US" dirty="0" smtClean="0"/>
              <a:t>Property </a:t>
            </a:r>
            <a:r>
              <a:rPr lang="en-US" b="1" dirty="0" smtClean="0"/>
              <a:t>dependencies</a:t>
            </a:r>
            <a:endParaRPr lang="en-US" b="1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220067" y="3361766"/>
            <a:ext cx="2101327" cy="111009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cmpd="sng"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17</a:t>
            </a:fld>
            <a:endParaRPr lang="en-GB" noProof="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14500" y="4711700"/>
            <a:ext cx="6601566" cy="0"/>
          </a:xfrm>
          <a:prstGeom prst="straightConnector1">
            <a:avLst/>
          </a:prstGeom>
          <a:ln w="76200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>
            <a:off x="286083" y="3384883"/>
            <a:ext cx="3362400" cy="0"/>
          </a:xfrm>
          <a:prstGeom prst="straightConnector1">
            <a:avLst/>
          </a:prstGeom>
          <a:ln w="76200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66" y="2317633"/>
            <a:ext cx="663163" cy="7064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6134" y="4778877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Access Latency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1" y="1519017"/>
            <a:ext cx="12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Durability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70" y="2959680"/>
            <a:ext cx="786383" cy="786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67" y="3694250"/>
            <a:ext cx="878502" cy="52270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6831106" y="1757471"/>
            <a:ext cx="13447" cy="3075194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>
            <a:off x="5125419" y="-699569"/>
            <a:ext cx="13447" cy="667440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042216" y="1761954"/>
            <a:ext cx="13447" cy="3075194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58910" y="1766201"/>
            <a:ext cx="13447" cy="3075194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429525" y="1766202"/>
            <a:ext cx="13447" cy="3075194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130122" y="1758182"/>
            <a:ext cx="13447" cy="3075194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>
            <a:off x="5133441" y="-33825"/>
            <a:ext cx="13447" cy="667440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>
            <a:off x="5133442" y="623898"/>
            <a:ext cx="13447" cy="667440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9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418" y="118722"/>
            <a:ext cx="5534082" cy="739140"/>
          </a:xfrm>
        </p:spPr>
        <p:txBody>
          <a:bodyPr/>
          <a:lstStyle/>
          <a:p>
            <a:r>
              <a:rPr lang="en-US" dirty="0" smtClean="0"/>
              <a:t>Property </a:t>
            </a:r>
            <a:r>
              <a:rPr lang="en-US" b="1" dirty="0" smtClean="0"/>
              <a:t>Quantization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18</a:t>
            </a:fld>
            <a:endParaRPr lang="en-GB" noProof="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14500" y="4711700"/>
            <a:ext cx="6601566" cy="0"/>
          </a:xfrm>
          <a:prstGeom prst="straightConnector1">
            <a:avLst/>
          </a:prstGeom>
          <a:ln w="76200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>
            <a:off x="286083" y="3384883"/>
            <a:ext cx="3362400" cy="0"/>
          </a:xfrm>
          <a:prstGeom prst="straightConnector1">
            <a:avLst/>
          </a:prstGeom>
          <a:ln w="76200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1541" y="4770802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Access Latency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7950" y="169704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279776" y="3385374"/>
            <a:ext cx="1769590" cy="998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21541" y="368169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Glacier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238031" y="2073111"/>
            <a:ext cx="1769590" cy="1060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51351" y="23607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S3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284040" y="3956594"/>
            <a:ext cx="4995735" cy="0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84042" y="2673110"/>
            <a:ext cx="1953989" cy="606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284042" y="1450815"/>
            <a:ext cx="1953989" cy="1830812"/>
            <a:chOff x="1284042" y="1450815"/>
            <a:chExt cx="1953989" cy="183081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284042" y="2234594"/>
              <a:ext cx="1953989" cy="606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84042" y="3029164"/>
              <a:ext cx="1953989" cy="606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own Arrow 15"/>
            <p:cNvSpPr/>
            <p:nvPr/>
          </p:nvSpPr>
          <p:spPr>
            <a:xfrm>
              <a:off x="2394192" y="2036664"/>
              <a:ext cx="376929" cy="1244963"/>
            </a:xfrm>
            <a:prstGeom prst="downArrow">
              <a:avLst/>
            </a:prstGeom>
            <a:gradFill>
              <a:gsLst>
                <a:gs pos="0">
                  <a:srgbClr val="FFC00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1036" y="1450815"/>
              <a:ext cx="708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2">
                      <a:lumMod val="75000"/>
                    </a:schemeClr>
                  </a:solidFill>
                </a:rPr>
                <a:t>More</a:t>
              </a:r>
            </a:p>
            <a:p>
              <a:r>
                <a:rPr lang="en-US" i="1" dirty="0" smtClean="0">
                  <a:solidFill>
                    <a:schemeClr val="accent2">
                      <a:lumMod val="75000"/>
                    </a:schemeClr>
                  </a:solidFill>
                </a:rPr>
                <a:t>Data</a:t>
              </a:r>
              <a:endParaRPr lang="en-US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4040" y="3357706"/>
            <a:ext cx="4995736" cy="1244963"/>
            <a:chOff x="1284040" y="3357706"/>
            <a:chExt cx="4995736" cy="124496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284041" y="3681697"/>
              <a:ext cx="4995735" cy="0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84040" y="4227526"/>
              <a:ext cx="4995735" cy="0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Down Arrow 29"/>
            <p:cNvSpPr/>
            <p:nvPr/>
          </p:nvSpPr>
          <p:spPr>
            <a:xfrm>
              <a:off x="2394192" y="3357706"/>
              <a:ext cx="376929" cy="1244963"/>
            </a:xfrm>
            <a:prstGeom prst="downArrow">
              <a:avLst/>
            </a:prstGeom>
            <a:gradFill>
              <a:gsLst>
                <a:gs pos="0">
                  <a:srgbClr val="FFC000"/>
                </a:gs>
                <a:gs pos="100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5067951" y="1125326"/>
            <a:ext cx="4193240" cy="10611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11A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Multi Dimensional Property Quantization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6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017280" y="1244497"/>
            <a:ext cx="1793680" cy="3570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78572" y="1244497"/>
            <a:ext cx="2021319" cy="3570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99191" y="1244497"/>
            <a:ext cx="1539432" cy="3570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017" y="228653"/>
            <a:ext cx="6761748" cy="739140"/>
          </a:xfrm>
        </p:spPr>
        <p:txBody>
          <a:bodyPr/>
          <a:lstStyle/>
          <a:p>
            <a:r>
              <a:rPr lang="en-US" b="1" dirty="0" smtClean="0"/>
              <a:t>Properties zoo </a:t>
            </a:r>
            <a:r>
              <a:rPr lang="en-US" dirty="0" smtClean="0"/>
              <a:t>of existing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19</a:t>
            </a:fld>
            <a:endParaRPr lang="en-GB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2522614" y="1394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18154" y="1394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52212" y="1394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457201" y="1886673"/>
            <a:ext cx="6887566" cy="369332"/>
            <a:chOff x="457201" y="1886673"/>
            <a:chExt cx="6887566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457201" y="1886673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Amazon</a:t>
              </a:r>
              <a:endParaRPr lang="en-US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77249" y="1886673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S3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13102" y="1886673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Glacier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1" y="2511030"/>
            <a:ext cx="6962034" cy="646331"/>
            <a:chOff x="457201" y="2511030"/>
            <a:chExt cx="6962034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457201" y="2604114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Google</a:t>
              </a:r>
              <a:endParaRPr lang="en-US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26768" y="2611306"/>
              <a:ext cx="1175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Standard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1064" y="2511030"/>
              <a:ext cx="2016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Durable Reduces</a:t>
              </a:r>
            </a:p>
            <a:p>
              <a:pPr algn="ctr"/>
              <a:r>
                <a:rPr lang="en-US" dirty="0" smtClean="0"/>
                <a:t>Availability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32078" y="2649529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Nearline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200" y="3304672"/>
            <a:ext cx="7353759" cy="369333"/>
            <a:chOff x="457200" y="3304672"/>
            <a:chExt cx="7353759" cy="369333"/>
          </a:xfrm>
        </p:grpSpPr>
        <p:sp>
          <p:nvSpPr>
            <p:cNvPr id="10" name="TextBox 9"/>
            <p:cNvSpPr txBox="1"/>
            <p:nvPr/>
          </p:nvSpPr>
          <p:spPr>
            <a:xfrm>
              <a:off x="457200" y="3304673"/>
              <a:ext cx="1507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HPSS/GPSS</a:t>
              </a:r>
              <a:endParaRPr lang="en-US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39140" y="3304672"/>
              <a:ext cx="5471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Corresponds to the HPSS Classes (customizable)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3998038"/>
            <a:ext cx="6773366" cy="376526"/>
            <a:chOff x="457200" y="3998038"/>
            <a:chExt cx="6773366" cy="376526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4005232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dCache</a:t>
              </a:r>
              <a:endParaRPr lang="en-US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23412" y="4005232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Resilient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98955" y="4005232"/>
              <a:ext cx="73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TAPE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61888" y="3998038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disk+tape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68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218" y="127009"/>
            <a:ext cx="2232082" cy="739140"/>
          </a:xfrm>
        </p:spPr>
        <p:txBody>
          <a:bodyPr/>
          <a:lstStyle/>
          <a:p>
            <a:r>
              <a:rPr lang="en-US" smtClean="0"/>
              <a:t>Content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50" y="1433094"/>
            <a:ext cx="8340441" cy="320240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20000"/>
              </a:lnSpc>
            </a:pPr>
            <a:r>
              <a:rPr lang="en-US" sz="2800" dirty="0" smtClean="0"/>
              <a:t>Introducing INDIGO-</a:t>
            </a:r>
            <a:r>
              <a:rPr lang="en-US" sz="2800" dirty="0" err="1" smtClean="0"/>
              <a:t>DataCloud</a:t>
            </a:r>
            <a:r>
              <a:rPr lang="en-US" sz="2800" dirty="0" smtClean="0"/>
              <a:t>.</a:t>
            </a:r>
          </a:p>
          <a:p>
            <a:pPr>
              <a:lnSpc>
                <a:spcPct val="220000"/>
              </a:lnSpc>
            </a:pPr>
            <a:r>
              <a:rPr lang="en-US" sz="2800" dirty="0" smtClean="0"/>
              <a:t>What is the issue with </a:t>
            </a:r>
            <a:r>
              <a:rPr lang="en-US" sz="2800" dirty="0" err="1" smtClean="0"/>
              <a:t>QoS</a:t>
            </a:r>
            <a:r>
              <a:rPr lang="en-US" sz="2800" dirty="0" smtClean="0"/>
              <a:t> in Storage ?</a:t>
            </a:r>
          </a:p>
          <a:p>
            <a:pPr>
              <a:lnSpc>
                <a:spcPct val="220000"/>
              </a:lnSpc>
            </a:pPr>
            <a:r>
              <a:rPr lang="en-US" sz="2800" dirty="0" smtClean="0"/>
              <a:t>Which part are we trying to solve ?</a:t>
            </a:r>
          </a:p>
          <a:p>
            <a:pPr>
              <a:lnSpc>
                <a:spcPct val="220000"/>
              </a:lnSpc>
            </a:pPr>
            <a:r>
              <a:rPr lang="en-US" sz="2800" dirty="0" smtClean="0"/>
              <a:t>What is </a:t>
            </a:r>
            <a:r>
              <a:rPr lang="en-US" sz="2800" dirty="0" smtClean="0"/>
              <a:t>our approach ?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INDIGO-DataCloud, QoS and Data Life Cycle, Patrick 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92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215" y="1253837"/>
            <a:ext cx="6761748" cy="739140"/>
          </a:xfrm>
        </p:spPr>
        <p:txBody>
          <a:bodyPr/>
          <a:lstStyle/>
          <a:p>
            <a:pPr algn="ctr"/>
            <a:r>
              <a:rPr lang="en-US" smtClean="0"/>
              <a:t>Time to tidy up 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20</a:t>
            </a:fld>
            <a:endParaRPr lang="en-GB" noProof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5215" y="2896207"/>
            <a:ext cx="6761748" cy="16619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11A4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Starting with the unambiguous technical view, seen by the storage system.</a:t>
            </a:r>
          </a:p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Canonical Properties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645" y="164342"/>
            <a:ext cx="6571863" cy="739140"/>
          </a:xfrm>
        </p:spPr>
        <p:txBody>
          <a:bodyPr/>
          <a:lstStyle/>
          <a:p>
            <a:r>
              <a:rPr lang="en-US" dirty="0" smtClean="0"/>
              <a:t>What are canonical properties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21</a:t>
            </a:fld>
            <a:endParaRPr lang="en-GB" noProof="0" dirty="0"/>
          </a:p>
        </p:txBody>
      </p:sp>
      <p:sp>
        <p:nvSpPr>
          <p:cNvPr id="7" name="Vertical Scroll 6"/>
          <p:cNvSpPr/>
          <p:nvPr/>
        </p:nvSpPr>
        <p:spPr>
          <a:xfrm>
            <a:off x="1818350" y="1391051"/>
            <a:ext cx="2546431" cy="3310360"/>
          </a:xfrm>
          <a:prstGeom prst="verticalScroll">
            <a:avLst>
              <a:gd name="adj" fmla="val 20833"/>
            </a:avLst>
          </a:prstGeom>
          <a:solidFill>
            <a:schemeClr val="bg1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2903" y="98478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A</a:t>
            </a:r>
            <a:endParaRPr lang="en-US" dirty="0"/>
          </a:p>
        </p:txBody>
      </p:sp>
      <p:sp>
        <p:nvSpPr>
          <p:cNvPr id="15" name="Vertical Scroll 14"/>
          <p:cNvSpPr/>
          <p:nvPr/>
        </p:nvSpPr>
        <p:spPr>
          <a:xfrm>
            <a:off x="3973171" y="1381590"/>
            <a:ext cx="2546431" cy="3310360"/>
          </a:xfrm>
          <a:prstGeom prst="verticalScroll">
            <a:avLst>
              <a:gd name="adj" fmla="val 20833"/>
            </a:avLst>
          </a:prstGeom>
          <a:solidFill>
            <a:schemeClr val="bg1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6739" y="99424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B</a:t>
            </a:r>
            <a:endParaRPr lang="en-US" dirty="0"/>
          </a:p>
        </p:txBody>
      </p:sp>
      <p:sp>
        <p:nvSpPr>
          <p:cNvPr id="17" name="Vertical Scroll 16"/>
          <p:cNvSpPr/>
          <p:nvPr/>
        </p:nvSpPr>
        <p:spPr>
          <a:xfrm>
            <a:off x="6125235" y="1372129"/>
            <a:ext cx="2546431" cy="3310360"/>
          </a:xfrm>
          <a:prstGeom prst="verticalScroll">
            <a:avLst>
              <a:gd name="adj" fmla="val 20833"/>
            </a:avLst>
          </a:prstGeom>
          <a:solidFill>
            <a:schemeClr val="bg1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28803" y="98478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C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3601" y="2085532"/>
            <a:ext cx="7604916" cy="382920"/>
            <a:chOff x="410901" y="2453832"/>
            <a:chExt cx="7604916" cy="382920"/>
          </a:xfrm>
        </p:grpSpPr>
        <p:sp>
          <p:nvSpPr>
            <p:cNvPr id="10" name="TextBox 9"/>
            <p:cNvSpPr txBox="1"/>
            <p:nvPr/>
          </p:nvSpPr>
          <p:spPr>
            <a:xfrm>
              <a:off x="410901" y="2453832"/>
              <a:ext cx="182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Access Latency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7994" y="2467420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&lt; 1 </a:t>
              </a:r>
              <a:r>
                <a:rPr lang="en-US" dirty="0" err="1" smtClean="0">
                  <a:solidFill>
                    <a:schemeClr val="accent5">
                      <a:lumMod val="75000"/>
                    </a:schemeClr>
                  </a:solidFill>
                </a:rPr>
                <a:t>ms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26068" y="246742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&lt;</a:t>
              </a:r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 10 min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3601" y="2533547"/>
            <a:ext cx="7760229" cy="396936"/>
            <a:chOff x="410901" y="2901847"/>
            <a:chExt cx="7760229" cy="396936"/>
          </a:xfrm>
        </p:grpSpPr>
        <p:sp>
          <p:nvSpPr>
            <p:cNvPr id="11" name="TextBox 10"/>
            <p:cNvSpPr txBox="1"/>
            <p:nvPr/>
          </p:nvSpPr>
          <p:spPr>
            <a:xfrm>
              <a:off x="410901" y="2929451"/>
              <a:ext cx="1227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Durability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54701" y="2907358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&lt; 0.9999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35132" y="2901847"/>
              <a:ext cx="1535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0.99999999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601" y="3036770"/>
            <a:ext cx="7226417" cy="378793"/>
            <a:chOff x="410901" y="3405070"/>
            <a:chExt cx="7226417" cy="378793"/>
          </a:xfrm>
        </p:grpSpPr>
        <p:sp>
          <p:nvSpPr>
            <p:cNvPr id="12" name="TextBox 11"/>
            <p:cNvSpPr txBox="1"/>
            <p:nvPr/>
          </p:nvSpPr>
          <p:spPr>
            <a:xfrm>
              <a:off x="410901" y="3405070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Media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49205" y="3405070"/>
              <a:ext cx="135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75000"/>
                    </a:schemeClr>
                  </a:solidFill>
                </a:rPr>
                <a:t>Disk / SSD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52066" y="3414531"/>
              <a:ext cx="685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75000"/>
                    </a:schemeClr>
                  </a:solidFill>
                </a:rPr>
                <a:t>Tape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85519" y="28802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</a:rPr>
              <a:t>******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221424">
            <a:off x="2258494" y="2195593"/>
            <a:ext cx="5168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Avoiding </a:t>
            </a:r>
            <a:r>
              <a:rPr lang="en-US" sz="4000" dirty="0" smtClean="0">
                <a:solidFill>
                  <a:srgbClr val="FF0000"/>
                </a:solidFill>
              </a:rPr>
              <a:t>ambiguities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472966" y="3280103"/>
            <a:ext cx="8359440" cy="599763"/>
            <a:chOff x="-472966" y="3762703"/>
            <a:chExt cx="8359440" cy="599763"/>
          </a:xfrm>
        </p:grpSpPr>
        <p:sp>
          <p:nvSpPr>
            <p:cNvPr id="13" name="TextBox 12"/>
            <p:cNvSpPr txBox="1"/>
            <p:nvPr/>
          </p:nvSpPr>
          <p:spPr>
            <a:xfrm>
              <a:off x="410900" y="3988611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Replicas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96192" y="3963211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1 Disk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84817" y="3993134"/>
              <a:ext cx="901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2 Tape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472966" y="376270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5194" y="4777152"/>
            <a:ext cx="64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!!!  For EUDAT, those “Classes” are close to their “Services”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22850" y="3897310"/>
            <a:ext cx="7678397" cy="406634"/>
            <a:chOff x="422850" y="3897310"/>
            <a:chExt cx="7678397" cy="406634"/>
          </a:xfrm>
        </p:grpSpPr>
        <p:sp>
          <p:nvSpPr>
            <p:cNvPr id="32" name="TextBox 31"/>
            <p:cNvSpPr txBox="1"/>
            <p:nvPr/>
          </p:nvSpPr>
          <p:spPr>
            <a:xfrm>
              <a:off x="422850" y="3934612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Price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14178" y="3897310"/>
              <a:ext cx="1433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5">
                      <a:lumMod val="75000"/>
                    </a:schemeClr>
                  </a:solidFill>
                </a:rPr>
                <a:t>10 E/m/GB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67841" y="3897310"/>
              <a:ext cx="1433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0 E/m/GB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9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718" y="144122"/>
            <a:ext cx="3819582" cy="739140"/>
          </a:xfrm>
        </p:spPr>
        <p:txBody>
          <a:bodyPr/>
          <a:lstStyle/>
          <a:p>
            <a:r>
              <a:rPr lang="en-US" dirty="0" smtClean="0"/>
              <a:t>How to get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22</a:t>
            </a:fld>
            <a:endParaRPr lang="en-GB" noProof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9635" y="3129946"/>
            <a:ext cx="6761748" cy="16619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11A4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 after having defined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Canonical </a:t>
            </a:r>
            <a:r>
              <a:rPr lang="en-US" dirty="0" err="1" smtClean="0">
                <a:solidFill>
                  <a:srgbClr val="C00000"/>
                </a:solidFill>
              </a:rPr>
              <a:t>Stroage</a:t>
            </a:r>
            <a:r>
              <a:rPr lang="en-US" dirty="0" smtClean="0">
                <a:solidFill>
                  <a:srgbClr val="C00000"/>
                </a:solidFill>
              </a:rPr>
              <a:t> Properties </a:t>
            </a: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their values </a:t>
            </a:r>
            <a:r>
              <a:rPr lang="is-IS" dirty="0" smtClean="0">
                <a:solidFill>
                  <a:schemeClr val="accent5">
                    <a:lumMod val="75000"/>
                  </a:schemeClr>
                </a:solidFill>
              </a:rPr>
              <a:t>…..</a:t>
            </a:r>
          </a:p>
          <a:p>
            <a:pPr algn="ctr"/>
            <a:endParaRPr lang="is-I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How to get them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 of existing storage systems 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15566" y="1283175"/>
            <a:ext cx="6564702" cy="3792182"/>
            <a:chOff x="1115566" y="1283175"/>
            <a:chExt cx="6564702" cy="3792182"/>
          </a:xfrm>
        </p:grpSpPr>
        <p:sp>
          <p:nvSpPr>
            <p:cNvPr id="23" name="Rounded Rectangle 22"/>
            <p:cNvSpPr/>
            <p:nvPr/>
          </p:nvSpPr>
          <p:spPr>
            <a:xfrm>
              <a:off x="1117423" y="2041478"/>
              <a:ext cx="6562845" cy="30338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3005" y="1283175"/>
              <a:ext cx="2435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Canonical Storage</a:t>
              </a:r>
            </a:p>
            <a:p>
              <a:pPr algn="ctr"/>
              <a:r>
                <a:rPr lang="en-US" dirty="0" smtClean="0"/>
                <a:t>Property Information</a:t>
              </a:r>
              <a:endParaRPr lang="en-US" dirty="0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1844379" y="1352785"/>
              <a:ext cx="642394" cy="1377387"/>
            </a:xfrm>
            <a:prstGeom prst="upArrow">
              <a:avLst>
                <a:gd name="adj1" fmla="val 50000"/>
                <a:gd name="adj2" fmla="val 55405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42891" y="3002431"/>
              <a:ext cx="2476982" cy="1162130"/>
            </a:xfrm>
            <a:prstGeom prst="round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15566" y="3101529"/>
              <a:ext cx="2825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Slightly extended Information Provider</a:t>
              </a:r>
            </a:p>
            <a:p>
              <a:pPr algn="ctr"/>
              <a:r>
                <a:rPr lang="en-US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(internal component)</a:t>
              </a:r>
              <a:endParaRPr 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435" y="118722"/>
            <a:ext cx="6761748" cy="739140"/>
          </a:xfrm>
        </p:spPr>
        <p:txBody>
          <a:bodyPr/>
          <a:lstStyle/>
          <a:p>
            <a:r>
              <a:rPr lang="en-US" smtClean="0"/>
              <a:t>Canonical Storage 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23</a:t>
            </a:fld>
            <a:endParaRPr lang="en-GB" noProof="0" dirty="0"/>
          </a:p>
        </p:txBody>
      </p:sp>
      <p:grpSp>
        <p:nvGrpSpPr>
          <p:cNvPr id="3" name="Group 2"/>
          <p:cNvGrpSpPr/>
          <p:nvPr/>
        </p:nvGrpSpPr>
        <p:grpSpPr>
          <a:xfrm>
            <a:off x="2770131" y="1283176"/>
            <a:ext cx="5025884" cy="3108538"/>
            <a:chOff x="2770131" y="1283176"/>
            <a:chExt cx="5025884" cy="31085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877" y="2812895"/>
              <a:ext cx="2310466" cy="15788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70131" y="2065293"/>
              <a:ext cx="1876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Storage System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0870" y="2379986"/>
              <a:ext cx="11897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Ø"/>
              </a:pPr>
              <a:r>
                <a:rPr lang="en-US" sz="1600" dirty="0" err="1" smtClean="0"/>
                <a:t>dCache</a:t>
              </a:r>
              <a:endParaRPr lang="en-US" sz="1600" dirty="0" smtClean="0"/>
            </a:p>
            <a:p>
              <a:pPr marL="285750" indent="-285750">
                <a:buFont typeface="Wingdings" charset="2"/>
                <a:buChar char="Ø"/>
              </a:pPr>
              <a:r>
                <a:rPr lang="en-US" sz="1600" dirty="0" err="1" smtClean="0"/>
                <a:t>StoRM</a:t>
              </a:r>
              <a:endParaRPr lang="en-US" sz="1600" dirty="0" smtClean="0"/>
            </a:p>
            <a:p>
              <a:pPr marL="285750" indent="-285750">
                <a:buFont typeface="Wingdings" charset="2"/>
                <a:buChar char="Ø"/>
              </a:pPr>
              <a:r>
                <a:rPr lang="en-US" sz="1600" dirty="0" smtClean="0"/>
                <a:t>EOS</a:t>
              </a:r>
            </a:p>
          </p:txBody>
        </p:sp>
        <p:sp>
          <p:nvSpPr>
            <p:cNvPr id="11" name="Up-Down Arrow 10"/>
            <p:cNvSpPr/>
            <p:nvPr/>
          </p:nvSpPr>
          <p:spPr>
            <a:xfrm>
              <a:off x="6070568" y="1336445"/>
              <a:ext cx="589083" cy="1296654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9521" y="1283176"/>
              <a:ext cx="1006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Storage</a:t>
              </a:r>
            </a:p>
            <a:p>
              <a:pPr algn="ctr"/>
              <a:r>
                <a:rPr lang="en-US" dirty="0" smtClean="0"/>
                <a:t>Access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1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8676" y="1252676"/>
            <a:ext cx="8698624" cy="3972467"/>
            <a:chOff x="178676" y="1252676"/>
            <a:chExt cx="8698624" cy="3972467"/>
          </a:xfrm>
        </p:grpSpPr>
        <p:sp>
          <p:nvSpPr>
            <p:cNvPr id="28" name="Rounded Rectangle 27"/>
            <p:cNvSpPr/>
            <p:nvPr/>
          </p:nvSpPr>
          <p:spPr>
            <a:xfrm>
              <a:off x="178676" y="2037000"/>
              <a:ext cx="8698624" cy="31881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877427" y="1405013"/>
              <a:ext cx="642394" cy="1377387"/>
            </a:xfrm>
            <a:prstGeom prst="upArrow">
              <a:avLst>
                <a:gd name="adj1" fmla="val 50000"/>
                <a:gd name="adj2" fmla="val 55405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75939" y="3054659"/>
              <a:ext cx="2920496" cy="1162130"/>
            </a:xfrm>
            <a:prstGeom prst="round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8917" y="3117427"/>
              <a:ext cx="20486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Canonical Storage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Property Information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System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(external component)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19821" y="1252676"/>
              <a:ext cx="2435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Canonical Storage</a:t>
              </a:r>
            </a:p>
            <a:p>
              <a:pPr algn="ctr"/>
              <a:r>
                <a:rPr lang="en-US" dirty="0" smtClean="0"/>
                <a:t>Property Information</a:t>
              </a:r>
              <a:endParaRPr lang="en-US" dirty="0"/>
            </a:p>
          </p:txBody>
        </p:sp>
        <p:sp>
          <p:nvSpPr>
            <p:cNvPr id="3" name="Regular Pentagon 2"/>
            <p:cNvSpPr/>
            <p:nvPr/>
          </p:nvSpPr>
          <p:spPr>
            <a:xfrm>
              <a:off x="2441918" y="3278605"/>
              <a:ext cx="747083" cy="692545"/>
            </a:xfrm>
            <a:prstGeom prst="pentagon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7528" y="3440591"/>
              <a:ext cx="886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</a:rPr>
                <a:t>Plug-in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 rot="16200000">
              <a:off x="3323924" y="3213481"/>
              <a:ext cx="642394" cy="882102"/>
            </a:xfrm>
            <a:prstGeom prst="upArrow">
              <a:avLst>
                <a:gd name="adj1" fmla="val 50000"/>
                <a:gd name="adj2" fmla="val 55405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37441" y="4216789"/>
              <a:ext cx="2049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Proprietary Storage</a:t>
              </a:r>
            </a:p>
            <a:p>
              <a:pPr algn="ctr"/>
              <a:r>
                <a:rPr lang="en-US" sz="1600" dirty="0" smtClean="0"/>
                <a:t>Property Info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435" y="118722"/>
            <a:ext cx="6761748" cy="739140"/>
          </a:xfrm>
        </p:spPr>
        <p:txBody>
          <a:bodyPr/>
          <a:lstStyle/>
          <a:p>
            <a:r>
              <a:rPr lang="en-US" smtClean="0"/>
              <a:t>Canonical Storage 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24</a:t>
            </a:fld>
            <a:endParaRPr lang="en-GB" noProof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88293" y="1335404"/>
            <a:ext cx="4617694" cy="3792181"/>
            <a:chOff x="4088293" y="1335404"/>
            <a:chExt cx="4617694" cy="3792181"/>
          </a:xfrm>
        </p:grpSpPr>
        <p:sp>
          <p:nvSpPr>
            <p:cNvPr id="23" name="Rounded Rectangle 22"/>
            <p:cNvSpPr/>
            <p:nvPr/>
          </p:nvSpPr>
          <p:spPr>
            <a:xfrm>
              <a:off x="4088293" y="2093706"/>
              <a:ext cx="4617694" cy="30338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925" y="2865123"/>
              <a:ext cx="2310466" cy="15788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29063" y="2685327"/>
              <a:ext cx="1876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Storage System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89919" y="3120503"/>
              <a:ext cx="16690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Ø"/>
              </a:pPr>
              <a:r>
                <a:rPr lang="en-US" sz="1600" dirty="0" smtClean="0"/>
                <a:t>HPSS. GPSS</a:t>
              </a:r>
            </a:p>
            <a:p>
              <a:pPr marL="285750" indent="-285750">
                <a:buFont typeface="Wingdings" charset="2"/>
                <a:buChar char="Ø"/>
              </a:pPr>
              <a:r>
                <a:rPr lang="en-US" sz="1600" dirty="0" smtClean="0"/>
                <a:t>Google</a:t>
              </a:r>
            </a:p>
            <a:p>
              <a:pPr marL="285750" indent="-285750">
                <a:buFont typeface="Wingdings" charset="2"/>
                <a:buChar char="Ø"/>
              </a:pPr>
              <a:r>
                <a:rPr lang="en-US" sz="1600" dirty="0" smtClean="0"/>
                <a:t>Amazon</a:t>
              </a:r>
              <a:endParaRPr lang="en-US" sz="1600" dirty="0"/>
            </a:p>
          </p:txBody>
        </p:sp>
        <p:sp>
          <p:nvSpPr>
            <p:cNvPr id="11" name="Up-Down Arrow 10"/>
            <p:cNvSpPr/>
            <p:nvPr/>
          </p:nvSpPr>
          <p:spPr>
            <a:xfrm>
              <a:off x="5103616" y="1388673"/>
              <a:ext cx="589083" cy="1296654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2569" y="1335404"/>
              <a:ext cx="1006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Storage</a:t>
              </a:r>
            </a:p>
            <a:p>
              <a:pPr algn="ctr"/>
              <a:r>
                <a:rPr lang="en-US" dirty="0" smtClean="0"/>
                <a:t>Access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39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045" y="199727"/>
            <a:ext cx="3069449" cy="739140"/>
          </a:xfrm>
        </p:spPr>
        <p:txBody>
          <a:bodyPr/>
          <a:lstStyle/>
          <a:p>
            <a:r>
              <a:rPr lang="en-US" smtClean="0"/>
              <a:t>Customer View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25</a:t>
            </a:fld>
            <a:endParaRPr lang="en-GB" noProof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560" y="1364682"/>
            <a:ext cx="8686800" cy="7391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11A4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 </a:t>
            </a:r>
            <a:r>
              <a:rPr lang="en-US" b="1" dirty="0" smtClean="0"/>
              <a:t>canonical view </a:t>
            </a:r>
            <a:r>
              <a:rPr lang="en-US" dirty="0" smtClean="0"/>
              <a:t>only helps to describe the system on the </a:t>
            </a:r>
            <a:r>
              <a:rPr lang="en-US" b="1" dirty="0" smtClean="0"/>
              <a:t>technical level.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963386" y="2515099"/>
            <a:ext cx="10530840" cy="7391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11A4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</a:rPr>
              <a:t>It’s not very helpful for the storage </a:t>
            </a:r>
            <a:r>
              <a:rPr lang="en-US" dirty="0" err="1" smtClean="0">
                <a:solidFill>
                  <a:srgbClr val="C00000"/>
                </a:solidFill>
              </a:rPr>
              <a:t>enduser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54897" y="4218187"/>
            <a:ext cx="8713863" cy="6342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11A4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We need to introduce more convenient </a:t>
            </a:r>
          </a:p>
          <a:p>
            <a:pPr algn="ctr"/>
            <a:r>
              <a:rPr lang="en-US" b="1" dirty="0" err="1" smtClean="0"/>
              <a:t>QoS</a:t>
            </a:r>
            <a:r>
              <a:rPr lang="en-US" b="1" dirty="0" smtClean="0"/>
              <a:t> views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18" y="149202"/>
            <a:ext cx="2409882" cy="739140"/>
          </a:xfrm>
        </p:spPr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views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26</a:t>
            </a:fld>
            <a:endParaRPr lang="en-GB" noProof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9069" y="1382777"/>
            <a:ext cx="9143999" cy="6342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11A4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 smtClean="0"/>
          </a:p>
          <a:p>
            <a:pPr algn="ctr"/>
            <a:r>
              <a:rPr lang="en-US" dirty="0" smtClean="0"/>
              <a:t>Examples on how a user would </a:t>
            </a:r>
            <a:r>
              <a:rPr lang="en-US" dirty="0" err="1" smtClean="0"/>
              <a:t>decribe</a:t>
            </a:r>
            <a:r>
              <a:rPr lang="en-US" dirty="0" smtClean="0"/>
              <a:t> his/her needs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7178" y="2164860"/>
            <a:ext cx="783150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dirty="0"/>
              <a:t>Low latency </a:t>
            </a:r>
            <a:r>
              <a:rPr lang="en-US" sz="2800" dirty="0">
                <a:solidFill>
                  <a:srgbClr val="C00000"/>
                </a:solidFill>
              </a:rPr>
              <a:t>&amp;</a:t>
            </a:r>
            <a:r>
              <a:rPr lang="en-US" sz="2800" dirty="0"/>
              <a:t> Lowest price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dirty="0"/>
              <a:t>Highest possible throughput </a:t>
            </a:r>
            <a:r>
              <a:rPr lang="en-US" sz="2800" dirty="0">
                <a:solidFill>
                  <a:srgbClr val="C00000"/>
                </a:solidFill>
              </a:rPr>
              <a:t>&amp;</a:t>
            </a:r>
            <a:r>
              <a:rPr lang="en-US" sz="2800" dirty="0"/>
              <a:t> Short term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dirty="0"/>
              <a:t>Scratch </a:t>
            </a:r>
            <a:r>
              <a:rPr lang="en-US" sz="2800" dirty="0">
                <a:solidFill>
                  <a:srgbClr val="C00000"/>
                </a:solidFill>
              </a:rPr>
              <a:t>&amp;</a:t>
            </a:r>
            <a:r>
              <a:rPr lang="en-US" sz="2800" dirty="0"/>
              <a:t> Very cheap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dirty="0"/>
              <a:t>Long Term Storage </a:t>
            </a:r>
            <a:r>
              <a:rPr lang="en-US" sz="2800" dirty="0">
                <a:solidFill>
                  <a:srgbClr val="C00000"/>
                </a:solidFill>
              </a:rPr>
              <a:t>&amp;</a:t>
            </a:r>
            <a:r>
              <a:rPr lang="en-US" sz="2800" dirty="0"/>
              <a:t> Price not important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09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04800" y="1127760"/>
            <a:ext cx="8649546" cy="4033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</a:t>
            </a:r>
            <a:r>
              <a:rPr lang="en-US" smtClean="0"/>
              <a:t>what customers </a:t>
            </a:r>
            <a:r>
              <a:rPr lang="en-US" dirty="0" smtClean="0"/>
              <a:t>would expect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INDIGO-DataCloud, QoS and Data Life Cycle, Patrick 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27</a:t>
            </a:fld>
            <a:endParaRPr lang="en-GB" noProof="0" dirty="0"/>
          </a:p>
        </p:txBody>
      </p:sp>
      <p:sp>
        <p:nvSpPr>
          <p:cNvPr id="7" name="Rounded Rectangle 6"/>
          <p:cNvSpPr/>
          <p:nvPr/>
        </p:nvSpPr>
        <p:spPr>
          <a:xfrm>
            <a:off x="1821008" y="1237053"/>
            <a:ext cx="6724650" cy="435395"/>
          </a:xfrm>
          <a:prstGeom prst="roundRect">
            <a:avLst>
              <a:gd name="adj" fmla="val 45107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7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riangle 8"/>
          <p:cNvSpPr/>
          <p:nvPr/>
        </p:nvSpPr>
        <p:spPr>
          <a:xfrm rot="16200000">
            <a:off x="4917691" y="-437928"/>
            <a:ext cx="247650" cy="56660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0340" y="123792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Basic</a:t>
            </a:r>
            <a:endParaRPr lang="en-US" sz="2000" dirty="0"/>
          </a:p>
        </p:txBody>
      </p:sp>
      <p:sp>
        <p:nvSpPr>
          <p:cNvPr id="11" name="Triangle 10"/>
          <p:cNvSpPr/>
          <p:nvPr/>
        </p:nvSpPr>
        <p:spPr>
          <a:xfrm rot="10800000">
            <a:off x="2011450" y="1347918"/>
            <a:ext cx="228657" cy="22256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21008" y="4115195"/>
            <a:ext cx="6724650" cy="435395"/>
          </a:xfrm>
          <a:prstGeom prst="roundRect">
            <a:avLst>
              <a:gd name="adj" fmla="val 45107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7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40340" y="4116070"/>
            <a:ext cx="1349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Advanced</a:t>
            </a:r>
            <a:endParaRPr lang="en-US" sz="2000" dirty="0"/>
          </a:p>
        </p:txBody>
      </p:sp>
      <p:sp>
        <p:nvSpPr>
          <p:cNvPr id="14" name="Triangle 13"/>
          <p:cNvSpPr/>
          <p:nvPr/>
        </p:nvSpPr>
        <p:spPr>
          <a:xfrm rot="5400000">
            <a:off x="2011450" y="4226060"/>
            <a:ext cx="228657" cy="22256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21008" y="4640187"/>
            <a:ext cx="6724650" cy="435395"/>
          </a:xfrm>
          <a:prstGeom prst="roundRect">
            <a:avLst>
              <a:gd name="adj" fmla="val 45107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7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40340" y="4641062"/>
            <a:ext cx="465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Expert (   Extra Costs may apply </a:t>
            </a:r>
            <a:r>
              <a:rPr lang="en-US" sz="2000" dirty="0" smtClean="0">
                <a:sym typeface="Wingdings"/>
              </a:rPr>
              <a:t>  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7" name="Triangle 16"/>
          <p:cNvSpPr/>
          <p:nvPr/>
        </p:nvSpPr>
        <p:spPr>
          <a:xfrm rot="5400000">
            <a:off x="2011450" y="4751052"/>
            <a:ext cx="228657" cy="22256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11449" y="1761263"/>
            <a:ext cx="3389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How much storage do you need ?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58622" y="2602987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100 G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5499" y="259615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1 T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9733" y="2602987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10 T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3787" y="2596157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100 T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1566" y="2593464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1 P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9507" y="2593464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Dynamic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Collate 24"/>
          <p:cNvSpPr/>
          <p:nvPr/>
        </p:nvSpPr>
        <p:spPr>
          <a:xfrm>
            <a:off x="5466799" y="2138220"/>
            <a:ext cx="257175" cy="476078"/>
          </a:xfrm>
          <a:prstGeom prst="flowChartCol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5495" y="3155368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Quality</a:t>
            </a:r>
            <a:endParaRPr lang="en-US" sz="1600" b="1" dirty="0"/>
          </a:p>
        </p:txBody>
      </p:sp>
      <p:sp>
        <p:nvSpPr>
          <p:cNvPr id="27" name="Rectangle 26"/>
          <p:cNvSpPr/>
          <p:nvPr/>
        </p:nvSpPr>
        <p:spPr>
          <a:xfrm>
            <a:off x="3018942" y="3213969"/>
            <a:ext cx="325228" cy="252289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39594" y="3193801"/>
            <a:ext cx="325228" cy="252289"/>
          </a:xfrm>
          <a:prstGeom prst="rect">
            <a:avLst/>
          </a:prstGeom>
          <a:solidFill>
            <a:srgbClr val="FF0000"/>
          </a:solidFill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33970" y="3181603"/>
            <a:ext cx="325228" cy="252289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20165" y="3156700"/>
            <a:ext cx="81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Scratch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620" y="3156924"/>
            <a:ext cx="117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Pretty Good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8401" y="315670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Rock Solid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5495" y="3613072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Access</a:t>
            </a:r>
            <a:endParaRPr lang="en-US" sz="1600" b="1" dirty="0"/>
          </a:p>
        </p:txBody>
      </p:sp>
      <p:sp>
        <p:nvSpPr>
          <p:cNvPr id="35" name="Rectangle 34"/>
          <p:cNvSpPr/>
          <p:nvPr/>
        </p:nvSpPr>
        <p:spPr>
          <a:xfrm>
            <a:off x="3018942" y="3671673"/>
            <a:ext cx="325228" cy="252289"/>
          </a:xfrm>
          <a:prstGeom prst="rect">
            <a:avLst/>
          </a:prstGeom>
          <a:solidFill>
            <a:srgbClr val="FF0000"/>
          </a:solidFill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439594" y="3651505"/>
            <a:ext cx="325228" cy="252289"/>
          </a:xfrm>
          <a:prstGeom prst="rect">
            <a:avLst/>
          </a:prstGeom>
          <a:solidFill>
            <a:srgbClr val="FF0000"/>
          </a:solidFill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33970" y="3639307"/>
            <a:ext cx="325228" cy="252289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420165" y="3614404"/>
            <a:ext cx="891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WebDAV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8620" y="361462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GridFTP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18401" y="3614404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NFS 4.1 / </a:t>
            </a:r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</a:rPr>
              <a:t>pNFS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3750" y="1237053"/>
            <a:ext cx="974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Your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Magic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Storage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Wand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6" y="2523452"/>
            <a:ext cx="890167" cy="890167"/>
          </a:xfrm>
          <a:prstGeom prst="rect">
            <a:avLst/>
          </a:prstGeom>
        </p:spPr>
      </p:pic>
      <p:sp>
        <p:nvSpPr>
          <p:cNvPr id="44" name="Up Ribbon 43"/>
          <p:cNvSpPr/>
          <p:nvPr/>
        </p:nvSpPr>
        <p:spPr>
          <a:xfrm>
            <a:off x="422850" y="4015591"/>
            <a:ext cx="1320800" cy="684427"/>
          </a:xfrm>
          <a:prstGeom prst="ribbon2">
            <a:avLst>
              <a:gd name="adj1" fmla="val 16667"/>
              <a:gd name="adj2" fmla="val 61538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50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10026" y="3628526"/>
            <a:ext cx="130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Euros/Month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9485" y="4058094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1,05</a:t>
            </a:r>
          </a:p>
        </p:txBody>
      </p:sp>
    </p:spTree>
    <p:extLst>
      <p:ext uri="{BB962C8B-B14F-4D97-AF65-F5344CB8AC3E}">
        <p14:creationId xmlns:p14="http://schemas.microsoft.com/office/powerpoint/2010/main" val="30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17500" y="1127760"/>
            <a:ext cx="8649546" cy="4033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what customers would expect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22931" y="1968885"/>
            <a:ext cx="2210862" cy="187982"/>
          </a:xfrm>
        </p:spPr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INDIGO-</a:t>
            </a:r>
            <a:r>
              <a:rPr lang="en-GB" dirty="0" err="1" smtClean="0"/>
              <a:t>DataCloud</a:t>
            </a:r>
            <a:r>
              <a:rPr lang="en-GB" dirty="0" smtClean="0"/>
              <a:t>, </a:t>
            </a:r>
            <a:r>
              <a:rPr lang="en-GB" dirty="0" err="1" smtClean="0"/>
              <a:t>QoS</a:t>
            </a:r>
            <a:r>
              <a:rPr lang="en-GB" dirty="0" smtClean="0"/>
              <a:t> and Data Life Cycle, Patrick </a:t>
            </a:r>
            <a:r>
              <a:rPr lang="en-GB" dirty="0" err="1" smtClean="0"/>
              <a:t>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9366" y="1968885"/>
            <a:ext cx="609600" cy="187982"/>
          </a:xfrm>
        </p:spPr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28</a:t>
            </a:fld>
            <a:endParaRPr lang="en-GB" noProof="0" dirty="0"/>
          </a:p>
        </p:txBody>
      </p:sp>
      <p:sp>
        <p:nvSpPr>
          <p:cNvPr id="7" name="Rounded Rectangle 6"/>
          <p:cNvSpPr/>
          <p:nvPr/>
        </p:nvSpPr>
        <p:spPr>
          <a:xfrm>
            <a:off x="1821008" y="1237053"/>
            <a:ext cx="6724650" cy="435395"/>
          </a:xfrm>
          <a:prstGeom prst="roundRect">
            <a:avLst>
              <a:gd name="adj" fmla="val 45107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7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0340" y="123792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Basic</a:t>
            </a:r>
            <a:endParaRPr lang="en-US" sz="2000" dirty="0"/>
          </a:p>
        </p:txBody>
      </p:sp>
      <p:sp>
        <p:nvSpPr>
          <p:cNvPr id="11" name="Triangle 10"/>
          <p:cNvSpPr/>
          <p:nvPr/>
        </p:nvSpPr>
        <p:spPr>
          <a:xfrm rot="5400000">
            <a:off x="2011450" y="1347918"/>
            <a:ext cx="228657" cy="22256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21008" y="1781741"/>
            <a:ext cx="6724650" cy="435395"/>
          </a:xfrm>
          <a:prstGeom prst="roundRect">
            <a:avLst>
              <a:gd name="adj" fmla="val 45107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7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40340" y="1782616"/>
            <a:ext cx="1349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Advanced</a:t>
            </a:r>
            <a:endParaRPr lang="en-US" sz="2000" dirty="0"/>
          </a:p>
        </p:txBody>
      </p:sp>
      <p:sp>
        <p:nvSpPr>
          <p:cNvPr id="14" name="Triangle 13"/>
          <p:cNvSpPr/>
          <p:nvPr/>
        </p:nvSpPr>
        <p:spPr>
          <a:xfrm rot="5400000">
            <a:off x="2011450" y="1892606"/>
            <a:ext cx="228657" cy="22256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21008" y="2306733"/>
            <a:ext cx="6724650" cy="435395"/>
          </a:xfrm>
          <a:prstGeom prst="roundRect">
            <a:avLst>
              <a:gd name="adj" fmla="val 45107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7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40340" y="2307608"/>
            <a:ext cx="465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Expert (   Extra Costs may apply </a:t>
            </a:r>
            <a:r>
              <a:rPr lang="en-US" sz="2000" dirty="0" smtClean="0">
                <a:sym typeface="Wingdings"/>
              </a:rPr>
              <a:t>  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7" name="Triangle 16"/>
          <p:cNvSpPr/>
          <p:nvPr/>
        </p:nvSpPr>
        <p:spPr>
          <a:xfrm rot="10800000">
            <a:off x="2011450" y="2417598"/>
            <a:ext cx="228657" cy="22256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1008" y="2838304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Media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1821008" y="3197253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Access Latency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167811" y="2838304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Disk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58773" y="2838304"/>
            <a:ext cx="630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Tape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70114" y="2838304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SSD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1260" y="2838304"/>
            <a:ext cx="1433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Tape Remote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975984" y="2946400"/>
            <a:ext cx="144000" cy="144000"/>
          </a:xfrm>
          <a:prstGeom prst="rect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4017384" y="2959100"/>
            <a:ext cx="144000" cy="144000"/>
          </a:xfrm>
          <a:prstGeom prst="rect">
            <a:avLst/>
          </a:prstGeom>
          <a:solidFill>
            <a:srgbClr val="FF0000"/>
          </a:solidFill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5122284" y="2959100"/>
            <a:ext cx="144000" cy="144000"/>
          </a:xfrm>
          <a:prstGeom prst="rect">
            <a:avLst/>
          </a:prstGeom>
          <a:solidFill>
            <a:srgbClr val="FF0000"/>
          </a:solidFill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>
            <a:spLocks noChangeAspect="1"/>
          </p:cNvSpPr>
          <p:nvPr/>
        </p:nvSpPr>
        <p:spPr>
          <a:xfrm>
            <a:off x="6290684" y="2959100"/>
            <a:ext cx="144000" cy="144000"/>
          </a:xfrm>
          <a:prstGeom prst="rect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183333" y="3193821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Nano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Seconds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>
            <a:spLocks/>
          </p:cNvSpPr>
          <p:nvPr/>
        </p:nvSpPr>
        <p:spPr>
          <a:xfrm>
            <a:off x="3778154" y="3273034"/>
            <a:ext cx="1296000" cy="216000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474051" y="3220589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33708" y="3540153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Retention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5196033" y="3536721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bsolute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3790854" y="3615934"/>
            <a:ext cx="1296000" cy="216000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042251" y="3563489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0.999999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21008" y="3913830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Access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3167811" y="3913830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58773" y="3913830"/>
            <a:ext cx="991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WebDAV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70114" y="3913830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GridFTP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>
            <a:spLocks noChangeAspect="1"/>
          </p:cNvSpPr>
          <p:nvPr/>
        </p:nvSpPr>
        <p:spPr>
          <a:xfrm>
            <a:off x="2975984" y="4021926"/>
            <a:ext cx="144000" cy="144000"/>
          </a:xfrm>
          <a:prstGeom prst="rect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ChangeAspect="1"/>
          </p:cNvSpPr>
          <p:nvPr/>
        </p:nvSpPr>
        <p:spPr>
          <a:xfrm>
            <a:off x="4017384" y="4034626"/>
            <a:ext cx="144000" cy="144000"/>
          </a:xfrm>
          <a:prstGeom prst="rect">
            <a:avLst/>
          </a:prstGeom>
          <a:solidFill>
            <a:srgbClr val="FF0000"/>
          </a:solidFill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>
            <a:spLocks noChangeAspect="1"/>
          </p:cNvSpPr>
          <p:nvPr/>
        </p:nvSpPr>
        <p:spPr>
          <a:xfrm>
            <a:off x="5122284" y="4034626"/>
            <a:ext cx="144000" cy="144000"/>
          </a:xfrm>
          <a:prstGeom prst="rect">
            <a:avLst/>
          </a:prstGeom>
          <a:solidFill>
            <a:srgbClr val="FF0000"/>
          </a:solidFill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413851" y="3913830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NFS 4.1 /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pNFS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Rectangle 72"/>
          <p:cNvSpPr>
            <a:spLocks noChangeAspect="1"/>
          </p:cNvSpPr>
          <p:nvPr/>
        </p:nvSpPr>
        <p:spPr>
          <a:xfrm>
            <a:off x="6266021" y="4034626"/>
            <a:ext cx="144000" cy="144000"/>
          </a:xfrm>
          <a:prstGeom prst="rect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817178" y="4256730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Security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163981" y="425673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X501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54943" y="4256730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SAML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66284" y="4256730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Open ID Connect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>
            <a:spLocks noChangeAspect="1"/>
          </p:cNvSpPr>
          <p:nvPr/>
        </p:nvSpPr>
        <p:spPr>
          <a:xfrm>
            <a:off x="2972154" y="4364826"/>
            <a:ext cx="144000" cy="144000"/>
          </a:xfrm>
          <a:prstGeom prst="rect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>
            <a:spLocks noChangeAspect="1"/>
          </p:cNvSpPr>
          <p:nvPr/>
        </p:nvSpPr>
        <p:spPr>
          <a:xfrm>
            <a:off x="4013554" y="4377526"/>
            <a:ext cx="144000" cy="144000"/>
          </a:xfrm>
          <a:prstGeom prst="rect">
            <a:avLst/>
          </a:prstGeom>
          <a:solidFill>
            <a:srgbClr val="FF0000"/>
          </a:solidFill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>
            <a:spLocks noChangeAspect="1"/>
          </p:cNvSpPr>
          <p:nvPr/>
        </p:nvSpPr>
        <p:spPr>
          <a:xfrm>
            <a:off x="5118454" y="4377526"/>
            <a:ext cx="144000" cy="144000"/>
          </a:xfrm>
          <a:prstGeom prst="rect">
            <a:avLst/>
          </a:prstGeom>
          <a:solidFill>
            <a:srgbClr val="FF0000"/>
          </a:solidFill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426021" y="4256730"/>
            <a:ext cx="1099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Password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Rectangle 81"/>
          <p:cNvSpPr>
            <a:spLocks noChangeAspect="1"/>
          </p:cNvSpPr>
          <p:nvPr/>
        </p:nvSpPr>
        <p:spPr>
          <a:xfrm>
            <a:off x="7278191" y="4377526"/>
            <a:ext cx="144000" cy="144000"/>
          </a:xfrm>
          <a:prstGeom prst="rect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817178" y="4586930"/>
            <a:ext cx="666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Extre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3163981" y="4586930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Attach OID’s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>
            <a:spLocks noChangeAspect="1"/>
          </p:cNvSpPr>
          <p:nvPr/>
        </p:nvSpPr>
        <p:spPr>
          <a:xfrm>
            <a:off x="2972154" y="4695026"/>
            <a:ext cx="144000" cy="144000"/>
          </a:xfrm>
          <a:prstGeom prst="rect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924673" y="4586930"/>
            <a:ext cx="2073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Support Macaroons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Rectangle 92"/>
          <p:cNvSpPr>
            <a:spLocks noChangeAspect="1"/>
          </p:cNvSpPr>
          <p:nvPr/>
        </p:nvSpPr>
        <p:spPr>
          <a:xfrm>
            <a:off x="4776843" y="4707726"/>
            <a:ext cx="144000" cy="144000"/>
          </a:xfrm>
          <a:prstGeom prst="rect">
            <a:avLst/>
          </a:prstGeom>
          <a:solidFill>
            <a:srgbClr val="FF0000"/>
          </a:solidFill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 Ribbon 66"/>
          <p:cNvSpPr/>
          <p:nvPr/>
        </p:nvSpPr>
        <p:spPr>
          <a:xfrm>
            <a:off x="422850" y="4015591"/>
            <a:ext cx="1320800" cy="684427"/>
          </a:xfrm>
          <a:prstGeom prst="ribbon2">
            <a:avLst>
              <a:gd name="adj1" fmla="val 16667"/>
              <a:gd name="adj2" fmla="val 61538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50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10026" y="3628526"/>
            <a:ext cx="130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Euros/Month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9485" y="4058094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1,05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33750" y="1237053"/>
            <a:ext cx="974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Your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Magic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Storage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Wand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6" y="2523452"/>
            <a:ext cx="890167" cy="8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INDIGO-DataCloud, QoS and Data Life Cycle, Patrick 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29</a:t>
            </a:fld>
            <a:endParaRPr lang="en-GB" noProof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76053" y="2338668"/>
            <a:ext cx="7182913" cy="6342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11A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Therefore: Introducing a new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INDIGO </a:t>
            </a:r>
            <a:r>
              <a:rPr lang="en-US" dirty="0" err="1" smtClean="0"/>
              <a:t>DataCloud</a:t>
            </a:r>
            <a:r>
              <a:rPr lang="en-US" dirty="0" smtClean="0"/>
              <a:t> Cheat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894"/>
            <a:ext cx="8340441" cy="40481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H2020 Project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</a:t>
            </a:r>
            <a:r>
              <a:rPr lang="en-US" dirty="0" smtClean="0"/>
              <a:t>pproved Jan 2015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Started April 2015 – Ends Sep 2017= </a:t>
            </a:r>
            <a:r>
              <a:rPr lang="en-US" smtClean="0"/>
              <a:t>30 months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26 European Partners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11 European Countries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&gt; 11 Million Euros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Objective : Develop an Open Source platform for computing and data, deployable on public and private cloud infrastructures.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Requirements and use-cases collected from 11 INIDIGO communities.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 further details : http://indigo-</a:t>
            </a:r>
            <a:r>
              <a:rPr lang="en-US" dirty="0" err="1" smtClean="0"/>
              <a:t>datacloud.eu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83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822" y="199727"/>
            <a:ext cx="4589376" cy="739140"/>
          </a:xfrm>
        </p:spPr>
        <p:txBody>
          <a:bodyPr/>
          <a:lstStyle/>
          <a:p>
            <a:r>
              <a:rPr lang="en-US" dirty="0" smtClean="0"/>
              <a:t>Discover and 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30</a:t>
            </a:fld>
            <a:endParaRPr lang="en-GB" noProof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28471" y="3222741"/>
            <a:ext cx="1479808" cy="1163110"/>
            <a:chOff x="5655510" y="2704352"/>
            <a:chExt cx="1479808" cy="1163110"/>
          </a:xfrm>
        </p:grpSpPr>
        <p:sp>
          <p:nvSpPr>
            <p:cNvPr id="3" name="Hexagon 2"/>
            <p:cNvSpPr/>
            <p:nvPr/>
          </p:nvSpPr>
          <p:spPr>
            <a:xfrm>
              <a:off x="5655510" y="2704352"/>
              <a:ext cx="1479808" cy="1163110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31650" y="2824242"/>
              <a:ext cx="11961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Discover </a:t>
              </a:r>
            </a:p>
            <a:p>
              <a:pPr algn="ctr"/>
              <a:r>
                <a:rPr lang="en-US" b="1" dirty="0" smtClean="0"/>
                <a:t>&amp; </a:t>
              </a:r>
            </a:p>
            <a:p>
              <a:pPr algn="ctr"/>
              <a:r>
                <a:rPr lang="en-US" b="1" dirty="0" smtClean="0"/>
                <a:t>Match</a:t>
              </a:r>
              <a:endParaRPr lang="en-US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77305" y="1331227"/>
            <a:ext cx="2187586" cy="1811982"/>
            <a:chOff x="3429138" y="1360077"/>
            <a:chExt cx="2187586" cy="1811982"/>
          </a:xfrm>
        </p:grpSpPr>
        <p:sp>
          <p:nvSpPr>
            <p:cNvPr id="26" name="Right Arrow 25"/>
            <p:cNvSpPr/>
            <p:nvPr/>
          </p:nvSpPr>
          <p:spPr>
            <a:xfrm rot="5400000">
              <a:off x="3840812" y="2320658"/>
              <a:ext cx="1158792" cy="5440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138" y="1360077"/>
              <a:ext cx="2187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Canonical Storage</a:t>
              </a:r>
            </a:p>
            <a:p>
              <a:pPr algn="ctr"/>
              <a:r>
                <a:rPr lang="en-US" sz="1600" dirty="0"/>
                <a:t>Property Information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41221" y="2613555"/>
            <a:ext cx="2617745" cy="2148340"/>
            <a:chOff x="5493054" y="2642405"/>
            <a:chExt cx="2617745" cy="2148340"/>
          </a:xfrm>
        </p:grpSpPr>
        <p:grpSp>
          <p:nvGrpSpPr>
            <p:cNvPr id="28" name="Group 27"/>
            <p:cNvGrpSpPr/>
            <p:nvPr/>
          </p:nvGrpSpPr>
          <p:grpSpPr>
            <a:xfrm>
              <a:off x="5493054" y="3144734"/>
              <a:ext cx="2617745" cy="1646011"/>
              <a:chOff x="5493054" y="3144734"/>
              <a:chExt cx="2617745" cy="164601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742843" y="3230352"/>
                <a:ext cx="236795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Optional Properties</a:t>
                </a:r>
              </a:p>
              <a:p>
                <a:pPr algn="ctr"/>
                <a:endParaRPr lang="en-US" dirty="0"/>
              </a:p>
              <a:p>
                <a:r>
                  <a:rPr lang="en-US" b="1" dirty="0" smtClean="0"/>
                  <a:t>COST = Cheapest</a:t>
                </a:r>
              </a:p>
              <a:p>
                <a:r>
                  <a:rPr lang="en-US" b="1" dirty="0" smtClean="0"/>
                  <a:t>MEDIA=Tape</a:t>
                </a:r>
              </a:p>
              <a:p>
                <a:r>
                  <a:rPr lang="en-US" b="1" dirty="0" smtClean="0"/>
                  <a:t>ACCESS=medium</a:t>
                </a:r>
                <a:endParaRPr lang="en-US" b="1" dirty="0"/>
              </a:p>
            </p:txBody>
          </p:sp>
          <p:sp>
            <p:nvSpPr>
              <p:cNvPr id="21" name="Left Brace 20"/>
              <p:cNvSpPr/>
              <p:nvPr/>
            </p:nvSpPr>
            <p:spPr>
              <a:xfrm>
                <a:off x="5493054" y="3144734"/>
                <a:ext cx="463246" cy="1646011"/>
              </a:xfrm>
              <a:prstGeom prst="leftBrace">
                <a:avLst>
                  <a:gd name="adj1" fmla="val 6373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011073" y="264240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Customer View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3349" y="2958543"/>
            <a:ext cx="3295640" cy="1320306"/>
            <a:chOff x="65182" y="2987393"/>
            <a:chExt cx="3295640" cy="1320306"/>
          </a:xfrm>
        </p:grpSpPr>
        <p:grpSp>
          <p:nvGrpSpPr>
            <p:cNvPr id="17" name="Group 16"/>
            <p:cNvGrpSpPr/>
            <p:nvPr/>
          </p:nvGrpSpPr>
          <p:grpSpPr>
            <a:xfrm>
              <a:off x="65182" y="3384369"/>
              <a:ext cx="3295640" cy="923330"/>
              <a:chOff x="14990" y="4038431"/>
              <a:chExt cx="3295640" cy="923330"/>
            </a:xfrm>
          </p:grpSpPr>
          <p:sp>
            <p:nvSpPr>
              <p:cNvPr id="18" name="Right Arrow 17"/>
              <p:cNvSpPr/>
              <p:nvPr/>
            </p:nvSpPr>
            <p:spPr>
              <a:xfrm rot="10800000">
                <a:off x="2151838" y="4241477"/>
                <a:ext cx="1158792" cy="54401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90" y="4038431"/>
                <a:ext cx="21273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Class = XYZ</a:t>
                </a:r>
              </a:p>
              <a:p>
                <a:pPr algn="ctr"/>
                <a:r>
                  <a:rPr lang="en-US" dirty="0" smtClean="0"/>
                  <a:t>For that particular</a:t>
                </a:r>
              </a:p>
              <a:p>
                <a:pPr algn="ctr"/>
                <a:r>
                  <a:rPr lang="en-US" dirty="0" smtClean="0"/>
                  <a:t>system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58556" y="2987393"/>
              <a:ext cx="2051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Property Class ID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86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141" y="233814"/>
            <a:ext cx="6761748" cy="739140"/>
          </a:xfrm>
        </p:spPr>
        <p:txBody>
          <a:bodyPr/>
          <a:lstStyle/>
          <a:p>
            <a:r>
              <a:rPr lang="en-US" smtClean="0"/>
              <a:t>Translation and discovery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31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" y="2376727"/>
            <a:ext cx="2066503" cy="141211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332323" y="2941786"/>
            <a:ext cx="1158792" cy="5440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42144" y="3445286"/>
            <a:ext cx="193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Canonical Storage</a:t>
            </a:r>
          </a:p>
          <a:p>
            <a:pPr algn="ctr"/>
            <a:r>
              <a:rPr lang="en-US" sz="1400" dirty="0" smtClean="0"/>
              <a:t>Property Information</a:t>
            </a:r>
            <a:endParaRPr lang="en-US" sz="1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275697" y="2042116"/>
            <a:ext cx="1720026" cy="2342818"/>
            <a:chOff x="5935874" y="1430529"/>
            <a:chExt cx="1720026" cy="2342818"/>
          </a:xfrm>
        </p:grpSpPr>
        <p:sp>
          <p:nvSpPr>
            <p:cNvPr id="12" name="Left Brace 11"/>
            <p:cNvSpPr/>
            <p:nvPr/>
          </p:nvSpPr>
          <p:spPr>
            <a:xfrm>
              <a:off x="5935874" y="1430529"/>
              <a:ext cx="856526" cy="234281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902" y="1810574"/>
              <a:ext cx="764732" cy="70590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762964" y="1441242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GUI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3015" y="3404015"/>
              <a:ext cx="1172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REST API</a:t>
              </a:r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902" y="2639283"/>
              <a:ext cx="764732" cy="76473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671689" y="2625727"/>
            <a:ext cx="1479808" cy="1163110"/>
            <a:chOff x="5655510" y="2704352"/>
            <a:chExt cx="1479808" cy="1163110"/>
          </a:xfrm>
        </p:grpSpPr>
        <p:sp>
          <p:nvSpPr>
            <p:cNvPr id="34" name="Hexagon 33"/>
            <p:cNvSpPr/>
            <p:nvPr/>
          </p:nvSpPr>
          <p:spPr>
            <a:xfrm>
              <a:off x="5655510" y="2704352"/>
              <a:ext cx="1479808" cy="1163110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31650" y="2824242"/>
              <a:ext cx="11961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Discover </a:t>
              </a:r>
            </a:p>
            <a:p>
              <a:pPr algn="ctr"/>
              <a:r>
                <a:rPr lang="en-US" b="1" dirty="0" smtClean="0"/>
                <a:t>&amp; </a:t>
              </a:r>
            </a:p>
            <a:p>
              <a:pPr algn="ctr"/>
              <a:r>
                <a:rPr lang="en-US" b="1" dirty="0" smtClean="0"/>
                <a:t>Match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67251" y="2977620"/>
            <a:ext cx="2339862" cy="1200329"/>
            <a:chOff x="6867251" y="2977620"/>
            <a:chExt cx="2339862" cy="1200329"/>
          </a:xfrm>
        </p:grpSpPr>
        <p:sp>
          <p:nvSpPr>
            <p:cNvPr id="18" name="Right Arrow 17"/>
            <p:cNvSpPr/>
            <p:nvPr/>
          </p:nvSpPr>
          <p:spPr>
            <a:xfrm>
              <a:off x="6867251" y="3305780"/>
              <a:ext cx="643234" cy="5440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83610" y="2977620"/>
              <a:ext cx="20235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Platform</a:t>
              </a:r>
            </a:p>
            <a:p>
              <a:pPr algn="ctr"/>
              <a:r>
                <a:rPr lang="en-US" dirty="0" smtClean="0"/>
                <a:t>Service</a:t>
              </a:r>
            </a:p>
            <a:p>
              <a:pPr algn="ctr"/>
              <a:r>
                <a:rPr lang="en-US" dirty="0" smtClean="0"/>
                <a:t>Or </a:t>
              </a:r>
            </a:p>
            <a:p>
              <a:pPr algn="ctr"/>
              <a:r>
                <a:rPr lang="en-US" dirty="0" smtClean="0"/>
                <a:t>High level Broker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50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554" y="153446"/>
            <a:ext cx="6761748" cy="739140"/>
          </a:xfrm>
        </p:spPr>
        <p:txBody>
          <a:bodyPr/>
          <a:lstStyle/>
          <a:p>
            <a:r>
              <a:rPr lang="en-US" smtClean="0"/>
              <a:t>Canonical property federation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7738" y="5382386"/>
            <a:ext cx="2210862" cy="187982"/>
          </a:xfrm>
        </p:spPr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32</a:t>
            </a:fld>
            <a:endParaRPr lang="en-GB" noProof="0" dirty="0"/>
          </a:p>
        </p:txBody>
      </p:sp>
      <p:sp>
        <p:nvSpPr>
          <p:cNvPr id="19" name="TextBox 18"/>
          <p:cNvSpPr txBox="1"/>
          <p:nvPr/>
        </p:nvSpPr>
        <p:spPr>
          <a:xfrm>
            <a:off x="98253" y="3728289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IaaS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150891" y="3043395"/>
            <a:ext cx="1922035" cy="2139391"/>
            <a:chOff x="1786653" y="2908574"/>
            <a:chExt cx="1922035" cy="2139391"/>
          </a:xfrm>
        </p:grpSpPr>
        <p:sp>
          <p:nvSpPr>
            <p:cNvPr id="21" name="Rounded Rectangle 20"/>
            <p:cNvSpPr/>
            <p:nvPr/>
          </p:nvSpPr>
          <p:spPr>
            <a:xfrm>
              <a:off x="1786653" y="2908574"/>
              <a:ext cx="1922035" cy="213939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581" y="4055133"/>
              <a:ext cx="1343947" cy="918364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2203060" y="3027816"/>
              <a:ext cx="982988" cy="744115"/>
              <a:chOff x="5655510" y="2704352"/>
              <a:chExt cx="1479808" cy="1163110"/>
            </a:xfrm>
          </p:grpSpPr>
          <p:sp>
            <p:nvSpPr>
              <p:cNvPr id="33" name="Hexagon 32"/>
              <p:cNvSpPr/>
              <p:nvPr/>
            </p:nvSpPr>
            <p:spPr>
              <a:xfrm>
                <a:off x="5655510" y="2704352"/>
                <a:ext cx="1479808" cy="1163110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extrusionH="12700" prstMaterial="softEdg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999436" y="2984171"/>
                <a:ext cx="862185" cy="440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D&amp;M</a:t>
                </a:r>
                <a:endParaRPr lang="en-US" b="1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269368" y="3047107"/>
            <a:ext cx="4374150" cy="2139391"/>
            <a:chOff x="4269368" y="3047107"/>
            <a:chExt cx="4374150" cy="2139391"/>
          </a:xfrm>
        </p:grpSpPr>
        <p:grpSp>
          <p:nvGrpSpPr>
            <p:cNvPr id="41" name="Group 40"/>
            <p:cNvGrpSpPr/>
            <p:nvPr/>
          </p:nvGrpSpPr>
          <p:grpSpPr>
            <a:xfrm>
              <a:off x="4269368" y="3047107"/>
              <a:ext cx="1922035" cy="2139391"/>
              <a:chOff x="1786653" y="2908574"/>
              <a:chExt cx="1922035" cy="2139391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786653" y="2908574"/>
                <a:ext cx="1922035" cy="213939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woPt" dir="tl"/>
              </a:scene3d>
              <a:sp3d extrusionH="12700" prstMaterial="softEdg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2581" y="4055133"/>
                <a:ext cx="1343947" cy="918364"/>
              </a:xfrm>
              <a:prstGeom prst="rect">
                <a:avLst/>
              </a:prstGeom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2203060" y="3027816"/>
                <a:ext cx="982988" cy="744115"/>
                <a:chOff x="5655510" y="2704352"/>
                <a:chExt cx="1479808" cy="1163110"/>
              </a:xfrm>
            </p:grpSpPr>
            <p:sp>
              <p:nvSpPr>
                <p:cNvPr id="45" name="Hexagon 44"/>
                <p:cNvSpPr/>
                <p:nvPr/>
              </p:nvSpPr>
              <p:spPr>
                <a:xfrm>
                  <a:off x="5655510" y="2704352"/>
                  <a:ext cx="1479808" cy="1163110"/>
                </a:xfrm>
                <a:prstGeom prst="hexagon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twoPt" dir="tl"/>
                </a:scene3d>
                <a:sp3d extrusionH="12700" prstMaterial="softEdge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5999436" y="2984171"/>
                  <a:ext cx="862185" cy="4403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D&amp;M</a:t>
                  </a:r>
                  <a:endParaRPr lang="en-US" b="1" dirty="0"/>
                </a:p>
              </p:txBody>
            </p:sp>
          </p:grpSp>
        </p:grpSp>
        <p:sp>
          <p:nvSpPr>
            <p:cNvPr id="59" name="Left Brace 58"/>
            <p:cNvSpPr/>
            <p:nvPr/>
          </p:nvSpPr>
          <p:spPr>
            <a:xfrm>
              <a:off x="5738255" y="3139001"/>
              <a:ext cx="1196647" cy="1559763"/>
            </a:xfrm>
            <a:prstGeom prst="leftBrace">
              <a:avLst>
                <a:gd name="adj1" fmla="val 8333"/>
                <a:gd name="adj2" fmla="val 2712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620" y="3150660"/>
              <a:ext cx="764732" cy="705907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543146" y="3318947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GUI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56504" y="4068794"/>
              <a:ext cx="1287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REST API</a:t>
              </a:r>
              <a:endParaRPr lang="en-US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282" y="3930632"/>
              <a:ext cx="700751" cy="67892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484" y="1112720"/>
            <a:ext cx="8924189" cy="3395453"/>
            <a:chOff x="73484" y="1112720"/>
            <a:chExt cx="8924189" cy="3395453"/>
          </a:xfrm>
        </p:grpSpPr>
        <p:sp>
          <p:nvSpPr>
            <p:cNvPr id="22" name="Rounded Rectangle 21"/>
            <p:cNvSpPr/>
            <p:nvPr/>
          </p:nvSpPr>
          <p:spPr>
            <a:xfrm>
              <a:off x="73484" y="1112720"/>
              <a:ext cx="8924189" cy="17671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370849" y="1354815"/>
              <a:ext cx="2476982" cy="1162130"/>
            </a:xfrm>
            <a:prstGeom prst="round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12100" y="1533655"/>
              <a:ext cx="24357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Canonical Storage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Property Information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System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Bent-Up Arrow 10"/>
            <p:cNvSpPr/>
            <p:nvPr/>
          </p:nvSpPr>
          <p:spPr>
            <a:xfrm>
              <a:off x="2876012" y="2635825"/>
              <a:ext cx="525539" cy="1872348"/>
            </a:xfrm>
            <a:prstGeom prst="bentUpArrow">
              <a:avLst>
                <a:gd name="adj1" fmla="val 25000"/>
                <a:gd name="adj2" fmla="val 27056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Bent-Up Arrow 47"/>
            <p:cNvSpPr/>
            <p:nvPr/>
          </p:nvSpPr>
          <p:spPr>
            <a:xfrm flipH="1">
              <a:off x="3844717" y="2635825"/>
              <a:ext cx="587107" cy="1872348"/>
            </a:xfrm>
            <a:prstGeom prst="bentUpArrow">
              <a:avLst>
                <a:gd name="adj1" fmla="val 25000"/>
                <a:gd name="adj2" fmla="val 27056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3083" y="1503585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Platform as a</a:t>
              </a:r>
            </a:p>
            <a:p>
              <a:pPr algn="ctr"/>
              <a:r>
                <a:rPr lang="en-US" sz="2400" dirty="0" smtClean="0"/>
                <a:t>Service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85777" y="1165270"/>
            <a:ext cx="4111896" cy="1559763"/>
            <a:chOff x="4885777" y="1165270"/>
            <a:chExt cx="4111896" cy="1559763"/>
          </a:xfrm>
        </p:grpSpPr>
        <p:sp>
          <p:nvSpPr>
            <p:cNvPr id="49" name="Hexagon 48"/>
            <p:cNvSpPr/>
            <p:nvPr/>
          </p:nvSpPr>
          <p:spPr>
            <a:xfrm>
              <a:off x="5357749" y="1547027"/>
              <a:ext cx="982988" cy="744115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65750" y="1744036"/>
              <a:ext cx="572721" cy="28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D&amp;M</a:t>
              </a:r>
              <a:endParaRPr lang="en-US" b="1" dirty="0"/>
            </a:p>
          </p:txBody>
        </p:sp>
        <p:sp>
          <p:nvSpPr>
            <p:cNvPr id="52" name="Left Brace 51"/>
            <p:cNvSpPr/>
            <p:nvPr/>
          </p:nvSpPr>
          <p:spPr>
            <a:xfrm>
              <a:off x="6432531" y="1165270"/>
              <a:ext cx="856526" cy="155976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97301" y="1345216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GUI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10659" y="2095063"/>
              <a:ext cx="1287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REST API</a:t>
              </a:r>
              <a:endParaRPr lang="en-US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437" y="1956901"/>
              <a:ext cx="700751" cy="67892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726" y="1248258"/>
              <a:ext cx="735759" cy="702814"/>
            </a:xfrm>
            <a:prstGeom prst="rect">
              <a:avLst/>
            </a:prstGeom>
          </p:spPr>
        </p:pic>
        <p:sp>
          <p:nvSpPr>
            <p:cNvPr id="68" name="Right Arrow 67"/>
            <p:cNvSpPr/>
            <p:nvPr/>
          </p:nvSpPr>
          <p:spPr>
            <a:xfrm>
              <a:off x="4885777" y="1834425"/>
              <a:ext cx="487538" cy="26063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0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729" y="199727"/>
            <a:ext cx="4152185" cy="739140"/>
          </a:xfrm>
        </p:spPr>
        <p:txBody>
          <a:bodyPr/>
          <a:lstStyle/>
          <a:p>
            <a:r>
              <a:rPr lang="en-US" smtClean="0"/>
              <a:t>Federated Systems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50" y="1785261"/>
            <a:ext cx="8340441" cy="21898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federated system provides additional </a:t>
            </a:r>
            <a:r>
              <a:rPr lang="en-US" dirty="0" err="1" smtClean="0"/>
              <a:t>QoS</a:t>
            </a:r>
            <a:r>
              <a:rPr lang="en-US" dirty="0" smtClean="0"/>
              <a:t> properties.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Number of copies, not in the same location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Minimum geographic distance for disaster cases. (fire, earthquakes)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Legal implications : Privacy laws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33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42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218" y="106022"/>
            <a:ext cx="6761748" cy="739140"/>
          </a:xfrm>
        </p:spPr>
        <p:txBody>
          <a:bodyPr/>
          <a:lstStyle/>
          <a:p>
            <a:r>
              <a:rPr lang="en-US" smtClean="0"/>
              <a:t>To summarize 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50" y="1181231"/>
            <a:ext cx="8340441" cy="39404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Storage Systems provide a </a:t>
            </a:r>
            <a:r>
              <a:rPr lang="en-US" dirty="0" smtClean="0">
                <a:solidFill>
                  <a:srgbClr val="C00000"/>
                </a:solidFill>
              </a:rPr>
              <a:t>set of ‘classes’ describing standardized storage properties with standardized values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Neither the name of the classes nor the combination of properties are standardized, they depend on the storage system.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Like S3 and Glacier are the names of the class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Matchmaking software </a:t>
            </a:r>
            <a:r>
              <a:rPr lang="en-US" dirty="0" smtClean="0"/>
              <a:t>tries to match the various classes to the non standard and site specific requirements of the </a:t>
            </a:r>
            <a:r>
              <a:rPr lang="en-US" dirty="0" err="1" smtClean="0"/>
              <a:t>communties</a:t>
            </a:r>
            <a:r>
              <a:rPr lang="en-US" dirty="0" smtClean="0"/>
              <a:t> or individuals and returns the </a:t>
            </a:r>
            <a:r>
              <a:rPr lang="en-US" dirty="0" smtClean="0">
                <a:solidFill>
                  <a:srgbClr val="C00000"/>
                </a:solidFill>
              </a:rPr>
              <a:t>closest match </a:t>
            </a:r>
            <a:r>
              <a:rPr lang="en-US" dirty="0" smtClean="0"/>
              <a:t>to the customer.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 further requests, the customer will use the ‘class name’ in the request. That could be a </a:t>
            </a:r>
            <a:r>
              <a:rPr lang="en-US" dirty="0" smtClean="0">
                <a:solidFill>
                  <a:srgbClr val="C00000"/>
                </a:solidFill>
              </a:rPr>
              <a:t>directory, a space token or a container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INDIGO-DataCloud, QoS and Data Life Cycle, Patrick 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34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79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301" y="199727"/>
            <a:ext cx="4658812" cy="739140"/>
          </a:xfrm>
        </p:spPr>
        <p:txBody>
          <a:bodyPr/>
          <a:lstStyle/>
          <a:p>
            <a:r>
              <a:rPr lang="en-US" smtClean="0"/>
              <a:t>More problems to solve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62" y="1226273"/>
            <a:ext cx="8686800" cy="394041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How does the client provide the storage class to the storage system 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Bucket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Directory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Additional argument in WebDAV, FTP </a:t>
            </a:r>
            <a:r>
              <a:rPr lang="en-US" dirty="0" err="1" smtClean="0"/>
              <a:t>etc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The system only provides the class, it doesn’t ‘promise’ the space.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Do we need a space reservation protocol 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Similar to </a:t>
            </a:r>
            <a:r>
              <a:rPr lang="en-US" dirty="0" err="1" smtClean="0"/>
              <a:t>hotels.com</a:t>
            </a:r>
            <a:r>
              <a:rPr lang="en-US" dirty="0" smtClean="0"/>
              <a:t>. Check hotel pictures first, reservation only after payment.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Is reservation required in systems with unlimited space (Clouds) 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 we allow to change the storage class, assuming the system will do the necessary data movements 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This is of course just a storage system property. 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Amazon and </a:t>
            </a:r>
            <a:r>
              <a:rPr lang="en-US" dirty="0" err="1" smtClean="0"/>
              <a:t>Goolge</a:t>
            </a:r>
            <a:r>
              <a:rPr lang="en-US" dirty="0" smtClean="0"/>
              <a:t> don’t</a:t>
            </a:r>
          </a:p>
          <a:p>
            <a:pPr lvl="2">
              <a:lnSpc>
                <a:spcPct val="150000"/>
              </a:lnSpc>
            </a:pPr>
            <a:r>
              <a:rPr lang="en-US" dirty="0" err="1" smtClean="0"/>
              <a:t>dCache</a:t>
            </a:r>
            <a:r>
              <a:rPr lang="en-US" dirty="0" smtClean="0"/>
              <a:t> and HPSS do.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35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82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312" y="192485"/>
            <a:ext cx="5183562" cy="739140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50" y="1139401"/>
            <a:ext cx="8517950" cy="42262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C00000"/>
                </a:solidFill>
              </a:rPr>
              <a:t>Creating a RDA working </a:t>
            </a:r>
            <a:r>
              <a:rPr lang="en-US" dirty="0" smtClean="0"/>
              <a:t>group (Paris and Tokyo)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Name : Quality of Service  and Data Life Cycle </a:t>
            </a:r>
            <a:r>
              <a:rPr lang="en-US" dirty="0"/>
              <a:t>Definitions </a:t>
            </a:r>
            <a:r>
              <a:rPr lang="en-US" dirty="0" smtClean="0"/>
              <a:t>WG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Currently agreeing on a Charter.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10 Committed members (sites and </a:t>
            </a:r>
            <a:r>
              <a:rPr lang="en-US" dirty="0" err="1" smtClean="0"/>
              <a:t>communites</a:t>
            </a:r>
            <a:r>
              <a:rPr lang="en-US" dirty="0" smtClean="0"/>
              <a:t>, </a:t>
            </a:r>
            <a:r>
              <a:rPr lang="en-US" dirty="0" err="1" smtClean="0"/>
              <a:t>Elexier</a:t>
            </a:r>
            <a:r>
              <a:rPr lang="en-US" dirty="0" smtClean="0"/>
              <a:t> </a:t>
            </a:r>
            <a:r>
              <a:rPr lang="is-IS" dirty="0" smtClean="0"/>
              <a:t>…)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>
                <a:solidFill>
                  <a:srgbClr val="C00000"/>
                </a:solidFill>
              </a:rPr>
              <a:t>Contibuting</a:t>
            </a:r>
            <a:r>
              <a:rPr lang="en-US" dirty="0" smtClean="0">
                <a:solidFill>
                  <a:srgbClr val="C00000"/>
                </a:solidFill>
              </a:rPr>
              <a:t> to the SNIA CDMI reference implementation</a:t>
            </a:r>
            <a:r>
              <a:rPr lang="en-US" dirty="0" smtClean="0"/>
              <a:t>, as this is our planned transport for </a:t>
            </a:r>
            <a:r>
              <a:rPr lang="en-US" dirty="0" err="1" smtClean="0"/>
              <a:t>QoS</a:t>
            </a:r>
            <a:r>
              <a:rPr lang="en-US" dirty="0" smtClean="0"/>
              <a:t> steering.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Defined version 1 of RESTFUL API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Defining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CDMI </a:t>
            </a:r>
            <a:r>
              <a:rPr lang="en-US" dirty="0" err="1" smtClean="0">
                <a:solidFill>
                  <a:srgbClr val="C00000"/>
                </a:solidFill>
              </a:rPr>
              <a:t>extention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 describe the storage properties and values.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C00000"/>
                </a:solidFill>
              </a:rPr>
              <a:t>Implementations</a:t>
            </a:r>
            <a:r>
              <a:rPr lang="en-US" dirty="0" smtClean="0"/>
              <a:t> are ongoing for </a:t>
            </a:r>
            <a:r>
              <a:rPr lang="en-US" dirty="0" err="1" smtClean="0">
                <a:solidFill>
                  <a:srgbClr val="C00000"/>
                </a:solidFill>
              </a:rPr>
              <a:t>dCache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StoRM</a:t>
            </a:r>
            <a:r>
              <a:rPr lang="en-US" dirty="0" smtClean="0">
                <a:solidFill>
                  <a:srgbClr val="C00000"/>
                </a:solidFill>
              </a:rPr>
              <a:t> and the GPFS and TSM </a:t>
            </a:r>
            <a:r>
              <a:rPr lang="en-US" dirty="0" err="1" smtClean="0"/>
              <a:t>pluggins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36</a:t>
            </a:fld>
            <a:endParaRPr lang="en-GB" noProof="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29490" y="1139401"/>
            <a:ext cx="7631013" cy="3570384"/>
            <a:chOff x="1177448" y="1139401"/>
            <a:chExt cx="7631013" cy="3570384"/>
          </a:xfrm>
        </p:grpSpPr>
        <p:sp>
          <p:nvSpPr>
            <p:cNvPr id="8" name="Oval Callout 7"/>
            <p:cNvSpPr/>
            <p:nvPr/>
          </p:nvSpPr>
          <p:spPr>
            <a:xfrm>
              <a:off x="1177448" y="1691014"/>
              <a:ext cx="3494760" cy="3018771"/>
            </a:xfrm>
            <a:prstGeom prst="wedgeEllipseCallout">
              <a:avLst>
                <a:gd name="adj1" fmla="val 93788"/>
                <a:gd name="adj2" fmla="val -58505"/>
              </a:avLst>
            </a:prstGeom>
            <a:noFill/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3322" y="2771477"/>
              <a:ext cx="3428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INTERESTED ?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35824" y="1139401"/>
              <a:ext cx="2372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Paul.millar@desy.de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5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61" y="108287"/>
            <a:ext cx="2531802" cy="739140"/>
          </a:xfrm>
        </p:spPr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50" y="1097094"/>
            <a:ext cx="8945880" cy="4904205"/>
          </a:xfrm>
        </p:spPr>
        <p:txBody>
          <a:bodyPr>
            <a:noAutofit/>
          </a:bodyPr>
          <a:lstStyle/>
          <a:p>
            <a:r>
              <a:rPr lang="en-US" sz="2200" dirty="0" smtClean="0"/>
              <a:t>INDIGO provides funding to standardize </a:t>
            </a:r>
            <a:r>
              <a:rPr lang="en-US" sz="2200" dirty="0" err="1" smtClean="0"/>
              <a:t>QoS</a:t>
            </a:r>
            <a:r>
              <a:rPr lang="en-US" sz="2200" dirty="0" smtClean="0"/>
              <a:t> and possibly Data Life Cycle of systems</a:t>
            </a:r>
          </a:p>
          <a:p>
            <a:r>
              <a:rPr lang="en-US" sz="2200" dirty="0" smtClean="0"/>
              <a:t>Scientific communities and EUDAT are showing interest in those activities.</a:t>
            </a:r>
          </a:p>
          <a:p>
            <a:r>
              <a:rPr lang="en-US" sz="2200" dirty="0" smtClean="0"/>
              <a:t>Common definition of </a:t>
            </a:r>
            <a:r>
              <a:rPr lang="en-US" sz="2200" dirty="0" err="1" smtClean="0"/>
              <a:t>QoS</a:t>
            </a:r>
            <a:r>
              <a:rPr lang="en-US" sz="2200" dirty="0" smtClean="0"/>
              <a:t> is essential for Platform as a Service for storage.</a:t>
            </a:r>
          </a:p>
          <a:p>
            <a:r>
              <a:rPr lang="en-US" sz="2200" dirty="0" smtClean="0"/>
              <a:t>RDA ‘Interest Group’ being built to get in touch with more communities.</a:t>
            </a:r>
          </a:p>
          <a:p>
            <a:r>
              <a:rPr lang="en-US" sz="2200" dirty="0" smtClean="0"/>
              <a:t>Prototype implementations are in progress   (</a:t>
            </a:r>
            <a:r>
              <a:rPr lang="en-US" sz="2200" dirty="0" err="1" smtClean="0"/>
              <a:t>dCache</a:t>
            </a:r>
            <a:r>
              <a:rPr lang="en-US" sz="2200" dirty="0" smtClean="0"/>
              <a:t>, </a:t>
            </a:r>
            <a:r>
              <a:rPr lang="en-US" sz="2200" dirty="0" err="1" smtClean="0"/>
              <a:t>StoRM</a:t>
            </a:r>
            <a:r>
              <a:rPr lang="en-US" sz="2200" dirty="0" smtClean="0"/>
              <a:t>, HPSS, </a:t>
            </a:r>
            <a:r>
              <a:rPr lang="is-IS" sz="2200" dirty="0" smtClean="0"/>
              <a:t>…)</a:t>
            </a:r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Contribution or ideas from your side are more than welcome.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37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21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18" y="0"/>
            <a:ext cx="6761748" cy="739140"/>
          </a:xfrm>
        </p:spPr>
        <p:txBody>
          <a:bodyPr/>
          <a:lstStyle/>
          <a:p>
            <a:r>
              <a:rPr lang="en-US" smtClean="0"/>
              <a:t>Further reading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INDIGO-DataCloud, QoS and Data Life Cycle, Patrick 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38</a:t>
            </a:fld>
            <a:endParaRPr lang="en-GB" noProof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8" y="2297779"/>
            <a:ext cx="2639092" cy="2639092"/>
          </a:xfrm>
        </p:spPr>
      </p:pic>
      <p:sp>
        <p:nvSpPr>
          <p:cNvPr id="8" name="TextBox 7"/>
          <p:cNvSpPr txBox="1"/>
          <p:nvPr/>
        </p:nvSpPr>
        <p:spPr>
          <a:xfrm>
            <a:off x="688308" y="1645228"/>
            <a:ext cx="576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Proposal for restful representation of our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724" y="118722"/>
            <a:ext cx="6761748" cy="739140"/>
          </a:xfrm>
        </p:spPr>
        <p:txBody>
          <a:bodyPr/>
          <a:lstStyle/>
          <a:p>
            <a:r>
              <a:rPr lang="en-US" dirty="0" smtClean="0"/>
              <a:t>INDIGO </a:t>
            </a:r>
            <a:r>
              <a:rPr lang="en-US" dirty="0" err="1" smtClean="0"/>
              <a:t>DataCloud</a:t>
            </a:r>
            <a:r>
              <a:rPr lang="en-US" dirty="0" smtClean="0"/>
              <a:t> WP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4</a:t>
            </a:fld>
            <a:endParaRPr lang="en-GB" noProof="0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8" y="1330643"/>
            <a:ext cx="4551834" cy="383937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29956"/>
              </p:ext>
            </p:extLst>
          </p:nvPr>
        </p:nvGraphicFramePr>
        <p:xfrm>
          <a:off x="5109882" y="1799302"/>
          <a:ext cx="3794313" cy="2402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4936"/>
                <a:gridCol w="30793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Management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requirements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dirty="0" smtClean="0"/>
                        <a:t>Software Management</a:t>
                      </a:r>
                    </a:p>
                    <a:p>
                      <a:pPr marL="285750" marR="0" indent="-28575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dirty="0" smtClean="0"/>
                        <a:t>Pilot Services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WP4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IaaS</a:t>
                      </a:r>
                      <a:r>
                        <a:rPr lang="en-US" b="1" dirty="0" smtClean="0"/>
                        <a:t>, Resource Virtualization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WP5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PaaS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Platform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WP6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Portals and user access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20182" y="4861367"/>
            <a:ext cx="328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Stolen </a:t>
            </a:r>
            <a:r>
              <a:rPr lang="en-US" sz="1200" smtClean="0">
                <a:solidFill>
                  <a:srgbClr val="FF0000"/>
                </a:solidFill>
              </a:rPr>
              <a:t>from Alvaro’s, Andrea’s presentation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9195" y="1326521"/>
            <a:ext cx="8900932" cy="3852803"/>
            <a:chOff x="149195" y="1326521"/>
            <a:chExt cx="8900932" cy="3852803"/>
          </a:xfrm>
        </p:grpSpPr>
        <p:sp>
          <p:nvSpPr>
            <p:cNvPr id="3" name="Rectangle 2"/>
            <p:cNvSpPr/>
            <p:nvPr/>
          </p:nvSpPr>
          <p:spPr>
            <a:xfrm>
              <a:off x="149196" y="1326521"/>
              <a:ext cx="8900931" cy="1674201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9196" y="3505123"/>
              <a:ext cx="8900931" cy="1674201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9195" y="3011878"/>
              <a:ext cx="4814755" cy="493245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59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210" y="199727"/>
            <a:ext cx="3011766" cy="739140"/>
          </a:xfrm>
        </p:spPr>
        <p:txBody>
          <a:bodyPr/>
          <a:lstStyle/>
          <a:p>
            <a:r>
              <a:rPr lang="en-US" dirty="0" smtClean="0"/>
              <a:t>WP4 </a:t>
            </a:r>
            <a:r>
              <a:rPr lang="en-US" smtClean="0"/>
              <a:t>in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Virtualized Computing Resources</a:t>
            </a:r>
          </a:p>
          <a:p>
            <a:pPr lvl="1"/>
            <a:r>
              <a:rPr lang="en-US" dirty="0" smtClean="0"/>
              <a:t>Full Container support for Cloud Management Infrastructures and Batch</a:t>
            </a:r>
          </a:p>
          <a:p>
            <a:pPr lvl="1"/>
            <a:r>
              <a:rPr lang="en-US" dirty="0" smtClean="0"/>
              <a:t>Container support for special hardware (</a:t>
            </a:r>
            <a:r>
              <a:rPr lang="en-US" dirty="0" err="1" smtClean="0"/>
              <a:t>Infiniband</a:t>
            </a:r>
            <a:r>
              <a:rPr lang="en-US" dirty="0" smtClean="0"/>
              <a:t>, GP-GPU’s)</a:t>
            </a:r>
          </a:p>
          <a:p>
            <a:pPr lvl="1"/>
            <a:r>
              <a:rPr lang="en-US" dirty="0" smtClean="0"/>
              <a:t>Spot Instances</a:t>
            </a:r>
          </a:p>
          <a:p>
            <a:pPr lvl="1"/>
            <a:r>
              <a:rPr lang="en-US" dirty="0" smtClean="0"/>
              <a:t>Fair Share Scheduling</a:t>
            </a:r>
          </a:p>
          <a:p>
            <a:r>
              <a:rPr lang="en-US" dirty="0" smtClean="0"/>
              <a:t>Virtualized Storage Resources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and Data Life Cycle for storage (storage management)</a:t>
            </a:r>
          </a:p>
          <a:p>
            <a:pPr lvl="1"/>
            <a:r>
              <a:rPr lang="en-US" dirty="0" smtClean="0"/>
              <a:t>Access to data by meta data instead of name space</a:t>
            </a:r>
          </a:p>
          <a:p>
            <a:pPr lvl="1"/>
            <a:r>
              <a:rPr lang="en-US" dirty="0" smtClean="0"/>
              <a:t>Dual access to data (Object Store versus POSIX file name space)</a:t>
            </a:r>
          </a:p>
          <a:p>
            <a:pPr lvl="1"/>
            <a:r>
              <a:rPr lang="en-US" dirty="0" smtClean="0"/>
              <a:t>Identity Harmonization for storage</a:t>
            </a:r>
          </a:p>
          <a:p>
            <a:r>
              <a:rPr lang="en-US" dirty="0" smtClean="0"/>
              <a:t>Virtualized Network Resources</a:t>
            </a:r>
          </a:p>
          <a:p>
            <a:pPr lvl="1"/>
            <a:r>
              <a:rPr lang="en-US" dirty="0" smtClean="0"/>
              <a:t>Orchestrating local and federated network resources</a:t>
            </a:r>
          </a:p>
          <a:p>
            <a:pPr lvl="1"/>
            <a:r>
              <a:rPr lang="en-US" dirty="0" smtClean="0"/>
              <a:t>“Software Defined Network” evaluation </a:t>
            </a:r>
          </a:p>
          <a:p>
            <a:pPr lvl="1"/>
            <a:r>
              <a:rPr lang="en-US" dirty="0" smtClean="0"/>
              <a:t>Services and Appliances for </a:t>
            </a:r>
            <a:r>
              <a:rPr lang="en-US" dirty="0"/>
              <a:t>f</a:t>
            </a:r>
            <a:r>
              <a:rPr lang="en-US" dirty="0" smtClean="0"/>
              <a:t>or virtual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5</a:t>
            </a:fld>
            <a:endParaRPr lang="en-GB" noProof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9196" y="1326521"/>
            <a:ext cx="8900931" cy="3852803"/>
            <a:chOff x="149196" y="1326521"/>
            <a:chExt cx="8900931" cy="3852803"/>
          </a:xfrm>
        </p:grpSpPr>
        <p:sp>
          <p:nvSpPr>
            <p:cNvPr id="8" name="Rectangle 7"/>
            <p:cNvSpPr/>
            <p:nvPr/>
          </p:nvSpPr>
          <p:spPr>
            <a:xfrm>
              <a:off x="149196" y="1326521"/>
              <a:ext cx="8900931" cy="1254633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9196" y="3171463"/>
              <a:ext cx="8900931" cy="2007861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69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030" y="199727"/>
            <a:ext cx="3924336" cy="73914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QoS</a:t>
            </a:r>
            <a:r>
              <a:rPr lang="en-US" dirty="0" smtClean="0"/>
              <a:t> and DLC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EU requires to provide a “Data Management Plan” from all data intensive EU projects.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Problem 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common way to describe </a:t>
            </a:r>
            <a:r>
              <a:rPr lang="en-US" dirty="0" err="1" smtClean="0"/>
              <a:t>QoS</a:t>
            </a:r>
            <a:r>
              <a:rPr lang="en-US" dirty="0" smtClean="0"/>
              <a:t> or Data Life Cycle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common way to negotiate </a:t>
            </a:r>
            <a:r>
              <a:rPr lang="en-US" dirty="0" err="1" smtClean="0"/>
              <a:t>QoS</a:t>
            </a:r>
            <a:r>
              <a:rPr lang="en-US" dirty="0" smtClean="0"/>
              <a:t> with storage endpoints (except for SRM systems </a:t>
            </a:r>
            <a:r>
              <a:rPr lang="en-US" dirty="0" smtClean="0">
                <a:sym typeface="Wingdings"/>
              </a:rPr>
              <a:t> 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/>
              </a:rPr>
              <a:t>Common definitions for </a:t>
            </a:r>
            <a:r>
              <a:rPr lang="en-US" dirty="0" err="1" smtClean="0">
                <a:sym typeface="Wingdings"/>
              </a:rPr>
              <a:t>QoS</a:t>
            </a:r>
            <a:r>
              <a:rPr lang="en-US" dirty="0" smtClean="0">
                <a:sym typeface="Wingdings"/>
              </a:rPr>
              <a:t> would be very convenient in general but inevitable for </a:t>
            </a:r>
            <a:r>
              <a:rPr lang="en-US" dirty="0" err="1" smtClean="0">
                <a:sym typeface="Wingdings"/>
              </a:rPr>
              <a:t>PaaS</a:t>
            </a:r>
            <a:r>
              <a:rPr lang="en-US" dirty="0" smtClean="0">
                <a:sym typeface="Wingdings"/>
              </a:rPr>
              <a:t> layers, as the negotiation resp. brokering is done by engines. (Similar to hotel or flight finders)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30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469" y="124818"/>
            <a:ext cx="5887248" cy="739140"/>
          </a:xfrm>
        </p:spPr>
        <p:txBody>
          <a:bodyPr/>
          <a:lstStyle/>
          <a:p>
            <a:r>
              <a:rPr lang="en-US" dirty="0" smtClean="0"/>
              <a:t>Description </a:t>
            </a:r>
            <a:r>
              <a:rPr lang="en-US" smtClean="0"/>
              <a:t>of Work for WP4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48" y="1517300"/>
            <a:ext cx="8911652" cy="394041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Define a common vocabulary for </a:t>
            </a:r>
            <a:r>
              <a:rPr lang="en-US" sz="2200" dirty="0" err="1" smtClean="0"/>
              <a:t>QoS</a:t>
            </a:r>
            <a:r>
              <a:rPr lang="en-US" sz="2200" dirty="0" smtClean="0"/>
              <a:t> storage  properties and their values based on use cases from scientific communities : </a:t>
            </a:r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sz="2200" dirty="0" smtClean="0"/>
              <a:t>Involve standardization bodies, e.g. RDA, OGF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Define a semantics to negotiate </a:t>
            </a:r>
            <a:r>
              <a:rPr lang="en-US" sz="2200" dirty="0" err="1" smtClean="0"/>
              <a:t>QoS</a:t>
            </a:r>
            <a:r>
              <a:rPr lang="en-US" sz="2200" dirty="0" smtClean="0"/>
              <a:t> with endpoints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Find a real network protocol (prototype or demonstrator) and implement the defined </a:t>
            </a:r>
            <a:r>
              <a:rPr lang="en-US" sz="2200" dirty="0" err="1" smtClean="0"/>
              <a:t>QoS</a:t>
            </a:r>
            <a:r>
              <a:rPr lang="en-US" sz="2200" dirty="0" smtClean="0"/>
              <a:t> semantics for different systems.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15/03/2016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8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52" y="102965"/>
            <a:ext cx="6761748" cy="739140"/>
          </a:xfrm>
        </p:spPr>
        <p:txBody>
          <a:bodyPr/>
          <a:lstStyle/>
          <a:p>
            <a:r>
              <a:rPr lang="en-US" dirty="0" err="1" smtClean="0"/>
              <a:t>Introducting</a:t>
            </a:r>
            <a:r>
              <a:rPr lang="en-US" dirty="0" smtClean="0"/>
              <a:t> part of 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Storage provisioning for large public infrastructures is facing two contradicting problems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The complexity of storage and storage management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The large </a:t>
            </a:r>
            <a:r>
              <a:rPr lang="en-US" sz="2000" dirty="0" err="1" smtClean="0"/>
              <a:t>variaty</a:t>
            </a:r>
            <a:r>
              <a:rPr lang="en-US" sz="2000" dirty="0" smtClean="0"/>
              <a:t> of </a:t>
            </a:r>
            <a:r>
              <a:rPr lang="en-US" sz="2000" dirty="0" err="1" smtClean="0"/>
              <a:t>sciencies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smtClean="0"/>
              <a:t>their diverging expectations </a:t>
            </a:r>
            <a:r>
              <a:rPr lang="en-US" sz="2000" dirty="0" smtClean="0"/>
              <a:t>on storage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INDIGO-DataCloud, QoS and Data Life Cycle, Patrick 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3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Infrastructures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/>
              <a:t>Are growing in 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en-US" dirty="0" smtClean="0"/>
              <a:t>size of storage and 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number of supported sciences and communities and 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Number of direct customers accessing storage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They all have different ideas on how to use storage.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Serving them in the old fashion doesn’t scale any more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So you need an </a:t>
            </a:r>
            <a:r>
              <a:rPr lang="en-US" dirty="0" smtClean="0"/>
              <a:t>API’s or portals to </a:t>
            </a:r>
            <a:r>
              <a:rPr lang="en-US" dirty="0" smtClean="0"/>
              <a:t>let them select what they need</a:t>
            </a:r>
          </a:p>
          <a:p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nfrastructures are used by platforms,</a:t>
            </a:r>
            <a:r>
              <a:rPr lang="en-US" dirty="0" smtClean="0"/>
              <a:t> which 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tend to federated resources from different </a:t>
            </a:r>
            <a:r>
              <a:rPr lang="en-US" dirty="0" smtClean="0"/>
              <a:t>locations and </a:t>
            </a:r>
            <a:r>
              <a:rPr lang="en-US" dirty="0" smtClean="0"/>
              <a:t>storage providers.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So storage needs to be brokered and procured automatically (or </a:t>
            </a:r>
            <a:r>
              <a:rPr lang="en-US" dirty="0" err="1" smtClean="0"/>
              <a:t>programatically</a:t>
            </a:r>
            <a:r>
              <a:rPr lang="en-US" dirty="0" smtClean="0"/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15/10/2015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INDIGO-DataCloud, QoS and Data Life Cycle, Patrick Fuhrmann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49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Inspira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cloud.potx" id="{8E09F829-BD39-4E94-BA4F-2D4CB61E348E}" vid="{E1DD2EA4-3DD0-4045-B260-455FB00D94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datacloud</Template>
  <TotalTime>5743</TotalTime>
  <Words>1878</Words>
  <Application>Microsoft Macintosh PowerPoint</Application>
  <PresentationFormat>On-screen Show (16:10)</PresentationFormat>
  <Paragraphs>521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Apple Chancery</vt:lpstr>
      <vt:lpstr>Calibri</vt:lpstr>
      <vt:lpstr>News Gothic MT</vt:lpstr>
      <vt:lpstr>Wingdings</vt:lpstr>
      <vt:lpstr>Inspiration</vt:lpstr>
      <vt:lpstr>QoS and DLC in IaaS INDIGO-DataCloud</vt:lpstr>
      <vt:lpstr>Content</vt:lpstr>
      <vt:lpstr>INDIGO DataCloud Cheat Sheet</vt:lpstr>
      <vt:lpstr>INDIGO DataCloud WP structure</vt:lpstr>
      <vt:lpstr>WP4 in detail</vt:lpstr>
      <vt:lpstr>Why QoS and DLC</vt:lpstr>
      <vt:lpstr>Description of Work for WP4</vt:lpstr>
      <vt:lpstr>Introducting part of the issue</vt:lpstr>
      <vt:lpstr>Infrastructure Problem</vt:lpstr>
      <vt:lpstr>Examples for Storage Complexity</vt:lpstr>
      <vt:lpstr>Quality of Service based on media</vt:lpstr>
      <vt:lpstr>Not quite as easy as that </vt:lpstr>
      <vt:lpstr>Storage quality properties and values</vt:lpstr>
      <vt:lpstr>How many QoS properties ?</vt:lpstr>
      <vt:lpstr>Even more complexity</vt:lpstr>
      <vt:lpstr>QoS Property Value Ambiguity</vt:lpstr>
      <vt:lpstr>Property dependencies</vt:lpstr>
      <vt:lpstr>Property Quantization</vt:lpstr>
      <vt:lpstr>Properties zoo of existing systems</vt:lpstr>
      <vt:lpstr>Time to tidy up !</vt:lpstr>
      <vt:lpstr>What are canonical properties ?</vt:lpstr>
      <vt:lpstr>How to get …</vt:lpstr>
      <vt:lpstr>Canonical Storage Properties</vt:lpstr>
      <vt:lpstr>Canonical Storage Properties</vt:lpstr>
      <vt:lpstr>Customer View</vt:lpstr>
      <vt:lpstr>QoS views</vt:lpstr>
      <vt:lpstr>That’s what customers would expect</vt:lpstr>
      <vt:lpstr>That’s what customers would expect</vt:lpstr>
      <vt:lpstr>PowerPoint Presentation</vt:lpstr>
      <vt:lpstr>Discover and Match</vt:lpstr>
      <vt:lpstr>Translation and discovery</vt:lpstr>
      <vt:lpstr>Canonical property federation</vt:lpstr>
      <vt:lpstr>Federated Systems</vt:lpstr>
      <vt:lpstr>To summarize the procedure</vt:lpstr>
      <vt:lpstr>More problems to solve</vt:lpstr>
      <vt:lpstr>Current status</vt:lpstr>
      <vt:lpstr>Summary</vt:lpstr>
      <vt:lpstr>Further reading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Konto Microsoft</dc:creator>
  <cp:lastModifiedBy>Patrick</cp:lastModifiedBy>
  <cp:revision>171</cp:revision>
  <dcterms:created xsi:type="dcterms:W3CDTF">2015-03-24T15:27:06Z</dcterms:created>
  <dcterms:modified xsi:type="dcterms:W3CDTF">2016-03-15T01:50:19Z</dcterms:modified>
</cp:coreProperties>
</file>