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1"/>
  </p:notesMasterIdLst>
  <p:sldIdLst>
    <p:sldId id="283" r:id="rId5"/>
    <p:sldId id="291" r:id="rId6"/>
    <p:sldId id="292" r:id="rId7"/>
    <p:sldId id="293" r:id="rId8"/>
    <p:sldId id="294" r:id="rId9"/>
    <p:sldId id="295" r:id="rId10"/>
    <p:sldId id="296" r:id="rId11"/>
    <p:sldId id="297" r:id="rId12"/>
    <p:sldId id="298" r:id="rId13"/>
    <p:sldId id="299" r:id="rId14"/>
    <p:sldId id="290" r:id="rId15"/>
    <p:sldId id="307" r:id="rId16"/>
    <p:sldId id="313" r:id="rId17"/>
    <p:sldId id="318" r:id="rId18"/>
    <p:sldId id="319" r:id="rId19"/>
    <p:sldId id="308" r:id="rId20"/>
    <p:sldId id="309" r:id="rId21"/>
    <p:sldId id="301" r:id="rId22"/>
    <p:sldId id="302" r:id="rId23"/>
    <p:sldId id="303" r:id="rId24"/>
    <p:sldId id="304" r:id="rId25"/>
    <p:sldId id="305" r:id="rId26"/>
    <p:sldId id="306" r:id="rId27"/>
    <p:sldId id="310" r:id="rId28"/>
    <p:sldId id="311" r:id="rId29"/>
    <p:sldId id="286" r:id="rId30"/>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334E"/>
    <a:srgbClr val="F6791C"/>
    <a:srgbClr val="003F5E"/>
    <a:srgbClr val="F57B20"/>
    <a:srgbClr val="F57A1E"/>
    <a:srgbClr val="013F5E"/>
    <a:srgbClr val="003959"/>
    <a:srgbClr val="ED1556"/>
    <a:srgbClr val="003F5D"/>
    <a:srgbClr val="1C4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22" autoAdjust="0"/>
    <p:restoredTop sz="69391"/>
  </p:normalViewPr>
  <p:slideViewPr>
    <p:cSldViewPr snapToGrid="0">
      <p:cViewPr varScale="1">
        <p:scale>
          <a:sx n="72" d="100"/>
          <a:sy n="72" d="100"/>
        </p:scale>
        <p:origin x="1568" y="200"/>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notesMaster" Target="notesMasters/notesMaster1.xml"/><Relationship Id="rId32" Type="http://schemas.openxmlformats.org/officeDocument/2006/relationships/presProps" Target="presProps.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836457-414E-924C-9B90-A7E0BBE245BB}" type="doc">
      <dgm:prSet loTypeId="urn:microsoft.com/office/officeart/2009/3/layout/RandomtoResultProcess" loCatId="" qsTypeId="urn:microsoft.com/office/officeart/2005/8/quickstyle/simple1" qsCatId="simple" csTypeId="urn:microsoft.com/office/officeart/2005/8/colors/colorful3" csCatId="colorful" phldr="1"/>
      <dgm:spPr/>
      <dgm:t>
        <a:bodyPr/>
        <a:lstStyle/>
        <a:p>
          <a:endParaRPr lang="en-US"/>
        </a:p>
      </dgm:t>
    </dgm:pt>
    <dgm:pt modelId="{C223B81C-80B4-4044-BDDF-3ED873BBCB5D}">
      <dgm:prSet phldrT="[Text]"/>
      <dgm:spPr/>
      <dgm:t>
        <a:bodyPr/>
        <a:lstStyle/>
        <a:p>
          <a:r>
            <a:rPr lang="en-US" dirty="0" smtClean="0">
              <a:solidFill>
                <a:srgbClr val="1C4161"/>
              </a:solidFill>
            </a:rPr>
            <a:t>Requirements</a:t>
          </a:r>
          <a:endParaRPr lang="en-US" dirty="0">
            <a:solidFill>
              <a:srgbClr val="1C4161"/>
            </a:solidFill>
          </a:endParaRPr>
        </a:p>
        <a:p>
          <a:r>
            <a:rPr lang="en-US" dirty="0">
              <a:solidFill>
                <a:srgbClr val="1C4161"/>
              </a:solidFill>
            </a:rPr>
            <a:t>&amp; </a:t>
          </a:r>
          <a:r>
            <a:rPr lang="en-US" dirty="0" smtClean="0">
              <a:solidFill>
                <a:srgbClr val="1C4161"/>
              </a:solidFill>
            </a:rPr>
            <a:t>existing</a:t>
          </a:r>
          <a:r>
            <a:rPr lang="en-US" baseline="0" dirty="0" smtClean="0">
              <a:solidFill>
                <a:srgbClr val="1C4161"/>
              </a:solidFill>
            </a:rPr>
            <a:t> material</a:t>
          </a:r>
          <a:endParaRPr lang="en-US" dirty="0">
            <a:solidFill>
              <a:srgbClr val="1C4161"/>
            </a:solidFill>
          </a:endParaRPr>
        </a:p>
      </dgm:t>
    </dgm:pt>
    <dgm:pt modelId="{DF0C584F-F007-1649-B02D-04AE7429D302}" type="parTrans" cxnId="{E62AD788-3098-C843-985E-DA2B72AF0B67}">
      <dgm:prSet/>
      <dgm:spPr/>
      <dgm:t>
        <a:bodyPr/>
        <a:lstStyle/>
        <a:p>
          <a:endParaRPr lang="en-US"/>
        </a:p>
      </dgm:t>
    </dgm:pt>
    <dgm:pt modelId="{421E05CA-E3AE-804B-8D7D-68D8F65CC917}" type="sibTrans" cxnId="{E62AD788-3098-C843-985E-DA2B72AF0B67}">
      <dgm:prSet/>
      <dgm:spPr/>
      <dgm:t>
        <a:bodyPr/>
        <a:lstStyle/>
        <a:p>
          <a:endParaRPr lang="en-US"/>
        </a:p>
      </dgm:t>
    </dgm:pt>
    <dgm:pt modelId="{379850AE-F010-4B4A-9730-FBB264566A97}">
      <dgm:prSet phldrT="[Text]" custT="1"/>
      <dgm:spPr>
        <a:solidFill>
          <a:srgbClr val="004461"/>
        </a:solidFill>
      </dgm:spPr>
      <dgm:t>
        <a:bodyPr/>
        <a:lstStyle/>
        <a:p>
          <a:pPr algn="l"/>
          <a:endParaRPr lang="en-US" sz="1800" dirty="0" smtClean="0"/>
        </a:p>
        <a:p>
          <a:pPr algn="l"/>
          <a:r>
            <a:rPr lang="en-US" sz="1800" dirty="0" smtClean="0"/>
            <a:t>- Value proposition</a:t>
          </a:r>
        </a:p>
        <a:p>
          <a:pPr algn="l"/>
          <a:r>
            <a:rPr lang="en-US" sz="1800" dirty="0" smtClean="0"/>
            <a:t>- Federation 101</a:t>
          </a:r>
        </a:p>
        <a:p>
          <a:pPr algn="l"/>
          <a:r>
            <a:rPr lang="en-US" sz="1800" dirty="0" smtClean="0"/>
            <a:t>- Training</a:t>
          </a:r>
          <a:r>
            <a:rPr lang="en-US" sz="1800" baseline="0" dirty="0" smtClean="0"/>
            <a:t> for SPs</a:t>
          </a:r>
        </a:p>
        <a:p>
          <a:pPr algn="l"/>
          <a:r>
            <a:rPr lang="en-US" sz="1800" baseline="0" dirty="0" smtClean="0"/>
            <a:t>- Training for </a:t>
          </a:r>
          <a:r>
            <a:rPr lang="en-US" sz="1800" baseline="0" dirty="0" err="1" smtClean="0"/>
            <a:t>IdPs</a:t>
          </a:r>
          <a:endParaRPr lang="en-US" sz="1800" dirty="0" smtClean="0"/>
        </a:p>
        <a:p>
          <a:pPr algn="l"/>
          <a:endParaRPr lang="en-US" sz="1500" dirty="0"/>
        </a:p>
      </dgm:t>
    </dgm:pt>
    <dgm:pt modelId="{81894E7F-DC56-0D47-B844-5E3B4B88E62B}" type="parTrans" cxnId="{CD904472-5F48-9B41-8C1C-0229C178BB61}">
      <dgm:prSet/>
      <dgm:spPr/>
      <dgm:t>
        <a:bodyPr/>
        <a:lstStyle/>
        <a:p>
          <a:endParaRPr lang="en-US"/>
        </a:p>
      </dgm:t>
    </dgm:pt>
    <dgm:pt modelId="{532CC9D2-CF22-644F-BE50-867B4A382BE1}" type="sibTrans" cxnId="{CD904472-5F48-9B41-8C1C-0229C178BB61}">
      <dgm:prSet/>
      <dgm:spPr/>
      <dgm:t>
        <a:bodyPr/>
        <a:lstStyle/>
        <a:p>
          <a:endParaRPr lang="en-US"/>
        </a:p>
      </dgm:t>
    </dgm:pt>
    <dgm:pt modelId="{D23BE675-28BC-1748-BCE0-81FD7A24D0FE}" type="pres">
      <dgm:prSet presAssocID="{85836457-414E-924C-9B90-A7E0BBE245BB}" presName="Name0" presStyleCnt="0">
        <dgm:presLayoutVars>
          <dgm:dir/>
          <dgm:animOne val="branch"/>
          <dgm:animLvl val="lvl"/>
        </dgm:presLayoutVars>
      </dgm:prSet>
      <dgm:spPr/>
      <dgm:t>
        <a:bodyPr/>
        <a:lstStyle/>
        <a:p>
          <a:endParaRPr lang="en-US"/>
        </a:p>
      </dgm:t>
    </dgm:pt>
    <dgm:pt modelId="{1E004823-151D-8546-BC43-097C25ECD5C0}" type="pres">
      <dgm:prSet presAssocID="{C223B81C-80B4-4044-BDDF-3ED873BBCB5D}" presName="chaos" presStyleCnt="0"/>
      <dgm:spPr/>
    </dgm:pt>
    <dgm:pt modelId="{BC36476F-57D1-974F-B34B-02DA1EFAA297}" type="pres">
      <dgm:prSet presAssocID="{C223B81C-80B4-4044-BDDF-3ED873BBCB5D}" presName="parTx1" presStyleLbl="revTx" presStyleIdx="0" presStyleCnt="1"/>
      <dgm:spPr/>
      <dgm:t>
        <a:bodyPr/>
        <a:lstStyle/>
        <a:p>
          <a:endParaRPr lang="en-US"/>
        </a:p>
      </dgm:t>
    </dgm:pt>
    <dgm:pt modelId="{64B66540-7DAB-1549-8A7D-CBE47444A803}" type="pres">
      <dgm:prSet presAssocID="{C223B81C-80B4-4044-BDDF-3ED873BBCB5D}" presName="c1" presStyleLbl="node1" presStyleIdx="0" presStyleCnt="19"/>
      <dgm:spPr/>
    </dgm:pt>
    <dgm:pt modelId="{1A91CE0D-5CA2-7E48-80E6-FA3A3E00668B}" type="pres">
      <dgm:prSet presAssocID="{C223B81C-80B4-4044-BDDF-3ED873BBCB5D}" presName="c2" presStyleLbl="node1" presStyleIdx="1" presStyleCnt="19"/>
      <dgm:spPr/>
    </dgm:pt>
    <dgm:pt modelId="{FDCE424E-54D1-B946-BE50-B87F021BF0A0}" type="pres">
      <dgm:prSet presAssocID="{C223B81C-80B4-4044-BDDF-3ED873BBCB5D}" presName="c3" presStyleLbl="node1" presStyleIdx="2" presStyleCnt="19"/>
      <dgm:spPr/>
      <dgm:t>
        <a:bodyPr/>
        <a:lstStyle/>
        <a:p>
          <a:endParaRPr lang="en-GB"/>
        </a:p>
      </dgm:t>
    </dgm:pt>
    <dgm:pt modelId="{873B9593-C715-C343-B526-44A5E656EAA6}" type="pres">
      <dgm:prSet presAssocID="{C223B81C-80B4-4044-BDDF-3ED873BBCB5D}" presName="c4" presStyleLbl="node1" presStyleIdx="3" presStyleCnt="19"/>
      <dgm:spPr/>
    </dgm:pt>
    <dgm:pt modelId="{B0C4F755-EEB4-9B41-8E4E-FEB8A683067A}" type="pres">
      <dgm:prSet presAssocID="{C223B81C-80B4-4044-BDDF-3ED873BBCB5D}" presName="c5" presStyleLbl="node1" presStyleIdx="4" presStyleCnt="19"/>
      <dgm:spPr/>
    </dgm:pt>
    <dgm:pt modelId="{87246977-AF9E-7243-9C0E-67E7B7F5C479}" type="pres">
      <dgm:prSet presAssocID="{C223B81C-80B4-4044-BDDF-3ED873BBCB5D}" presName="c6" presStyleLbl="node1" presStyleIdx="5" presStyleCnt="19"/>
      <dgm:spPr/>
    </dgm:pt>
    <dgm:pt modelId="{EE16CBC9-1ECA-2745-8437-B305BA239C5D}" type="pres">
      <dgm:prSet presAssocID="{C223B81C-80B4-4044-BDDF-3ED873BBCB5D}" presName="c7" presStyleLbl="node1" presStyleIdx="6" presStyleCnt="19"/>
      <dgm:spPr/>
    </dgm:pt>
    <dgm:pt modelId="{9472104A-BBE5-F149-850C-E5EBC7271421}" type="pres">
      <dgm:prSet presAssocID="{C223B81C-80B4-4044-BDDF-3ED873BBCB5D}" presName="c8" presStyleLbl="node1" presStyleIdx="7" presStyleCnt="19"/>
      <dgm:spPr/>
    </dgm:pt>
    <dgm:pt modelId="{5BC68E13-5FCE-4D46-AB15-D5055D98DFE2}" type="pres">
      <dgm:prSet presAssocID="{C223B81C-80B4-4044-BDDF-3ED873BBCB5D}" presName="c9" presStyleLbl="node1" presStyleIdx="8" presStyleCnt="19"/>
      <dgm:spPr/>
    </dgm:pt>
    <dgm:pt modelId="{95AFF520-F530-A048-A67C-45103FEDE27E}" type="pres">
      <dgm:prSet presAssocID="{C223B81C-80B4-4044-BDDF-3ED873BBCB5D}" presName="c10" presStyleLbl="node1" presStyleIdx="9" presStyleCnt="19"/>
      <dgm:spPr/>
      <dgm:t>
        <a:bodyPr/>
        <a:lstStyle/>
        <a:p>
          <a:endParaRPr lang="en-GB"/>
        </a:p>
      </dgm:t>
    </dgm:pt>
    <dgm:pt modelId="{2832B158-8002-1C46-BAC0-0908286862B9}" type="pres">
      <dgm:prSet presAssocID="{C223B81C-80B4-4044-BDDF-3ED873BBCB5D}" presName="c11" presStyleLbl="node1" presStyleIdx="10" presStyleCnt="19"/>
      <dgm:spPr/>
    </dgm:pt>
    <dgm:pt modelId="{13C5396B-7C3E-7549-BF44-07FB0665FD2A}" type="pres">
      <dgm:prSet presAssocID="{C223B81C-80B4-4044-BDDF-3ED873BBCB5D}" presName="c12" presStyleLbl="node1" presStyleIdx="11" presStyleCnt="19"/>
      <dgm:spPr/>
    </dgm:pt>
    <dgm:pt modelId="{3FF6BAE9-6E22-A24E-9AE6-08D8738DE99F}" type="pres">
      <dgm:prSet presAssocID="{C223B81C-80B4-4044-BDDF-3ED873BBCB5D}" presName="c13" presStyleLbl="node1" presStyleIdx="12" presStyleCnt="19"/>
      <dgm:spPr/>
    </dgm:pt>
    <dgm:pt modelId="{62A05D80-035F-0448-ADF0-BF3ABF2F408E}" type="pres">
      <dgm:prSet presAssocID="{C223B81C-80B4-4044-BDDF-3ED873BBCB5D}" presName="c14" presStyleLbl="node1" presStyleIdx="13" presStyleCnt="19"/>
      <dgm:spPr/>
    </dgm:pt>
    <dgm:pt modelId="{92D3685E-9FD9-1442-A23E-C479D9ECBA3B}" type="pres">
      <dgm:prSet presAssocID="{C223B81C-80B4-4044-BDDF-3ED873BBCB5D}" presName="c15" presStyleLbl="node1" presStyleIdx="14" presStyleCnt="19"/>
      <dgm:spPr/>
    </dgm:pt>
    <dgm:pt modelId="{99D93567-02F4-3748-998E-82D1FA389A15}" type="pres">
      <dgm:prSet presAssocID="{C223B81C-80B4-4044-BDDF-3ED873BBCB5D}" presName="c16" presStyleLbl="node1" presStyleIdx="15" presStyleCnt="19"/>
      <dgm:spPr/>
    </dgm:pt>
    <dgm:pt modelId="{791650D9-74D9-174F-9BF2-6460661DC4BD}" type="pres">
      <dgm:prSet presAssocID="{C223B81C-80B4-4044-BDDF-3ED873BBCB5D}" presName="c17" presStyleLbl="node1" presStyleIdx="16" presStyleCnt="19"/>
      <dgm:spPr/>
    </dgm:pt>
    <dgm:pt modelId="{D056AD30-BD0E-EB4B-954E-9E910AAD751B}" type="pres">
      <dgm:prSet presAssocID="{C223B81C-80B4-4044-BDDF-3ED873BBCB5D}" presName="c18" presStyleLbl="node1" presStyleIdx="17" presStyleCnt="19"/>
      <dgm:spPr/>
    </dgm:pt>
    <dgm:pt modelId="{C37C4629-F271-E242-A51E-0C92DD661094}" type="pres">
      <dgm:prSet presAssocID="{421E05CA-E3AE-804B-8D7D-68D8F65CC917}" presName="chevronComposite1" presStyleCnt="0"/>
      <dgm:spPr/>
    </dgm:pt>
    <dgm:pt modelId="{50EEB9FF-27E6-1D47-9FC3-8278F939E626}" type="pres">
      <dgm:prSet presAssocID="{421E05CA-E3AE-804B-8D7D-68D8F65CC917}" presName="chevron1" presStyleLbl="sibTrans2D1" presStyleIdx="0" presStyleCnt="2" custScaleX="174793"/>
      <dgm:spPr>
        <a:solidFill>
          <a:srgbClr val="F57A1E"/>
        </a:solidFill>
      </dgm:spPr>
      <dgm:t>
        <a:bodyPr/>
        <a:lstStyle/>
        <a:p>
          <a:endParaRPr lang="en-US"/>
        </a:p>
      </dgm:t>
    </dgm:pt>
    <dgm:pt modelId="{C954BE80-6DC1-CB42-BF6C-2FB7D6780660}" type="pres">
      <dgm:prSet presAssocID="{421E05CA-E3AE-804B-8D7D-68D8F65CC917}" presName="spChevron1" presStyleCnt="0"/>
      <dgm:spPr/>
    </dgm:pt>
    <dgm:pt modelId="{D53F6444-3E37-BD4D-984C-25C8B3465D7F}" type="pres">
      <dgm:prSet presAssocID="{421E05CA-E3AE-804B-8D7D-68D8F65CC917}" presName="overlap" presStyleCnt="0"/>
      <dgm:spPr/>
    </dgm:pt>
    <dgm:pt modelId="{B9668A3B-F888-4E45-94B2-A95D9DD98FBA}" type="pres">
      <dgm:prSet presAssocID="{421E05CA-E3AE-804B-8D7D-68D8F65CC917}" presName="chevronComposite2" presStyleCnt="0"/>
      <dgm:spPr/>
    </dgm:pt>
    <dgm:pt modelId="{EAE5193E-E021-D943-B26F-FA05920FBA23}" type="pres">
      <dgm:prSet presAssocID="{421E05CA-E3AE-804B-8D7D-68D8F65CC917}" presName="chevron2" presStyleLbl="sibTrans2D1" presStyleIdx="1" presStyleCnt="2" custScaleX="170270"/>
      <dgm:spPr>
        <a:solidFill>
          <a:srgbClr val="F57A1E"/>
        </a:solidFill>
      </dgm:spPr>
      <dgm:t>
        <a:bodyPr/>
        <a:lstStyle/>
        <a:p>
          <a:endParaRPr lang="en-US"/>
        </a:p>
      </dgm:t>
    </dgm:pt>
    <dgm:pt modelId="{836832CA-7527-6B49-ABA3-D5DD24DB0E26}" type="pres">
      <dgm:prSet presAssocID="{421E05CA-E3AE-804B-8D7D-68D8F65CC917}" presName="spChevron2" presStyleCnt="0"/>
      <dgm:spPr/>
    </dgm:pt>
    <dgm:pt modelId="{84970B0D-E22E-C14C-BA1B-87602BCFD12E}" type="pres">
      <dgm:prSet presAssocID="{379850AE-F010-4B4A-9730-FBB264566A97}" presName="last" presStyleCnt="0"/>
      <dgm:spPr/>
    </dgm:pt>
    <dgm:pt modelId="{55836B85-BF4C-064E-B732-EB4777562934}" type="pres">
      <dgm:prSet presAssocID="{379850AE-F010-4B4A-9730-FBB264566A97}" presName="circleTx" presStyleLbl="node1" presStyleIdx="18" presStyleCnt="19" custScaleX="129781" custScaleY="119232" custLinFactNeighborX="-615"/>
      <dgm:spPr/>
      <dgm:t>
        <a:bodyPr/>
        <a:lstStyle/>
        <a:p>
          <a:endParaRPr lang="en-US"/>
        </a:p>
      </dgm:t>
    </dgm:pt>
    <dgm:pt modelId="{F0B37E08-EE06-F240-BE21-C47C30080886}" type="pres">
      <dgm:prSet presAssocID="{379850AE-F010-4B4A-9730-FBB264566A97}" presName="spN" presStyleCnt="0"/>
      <dgm:spPr/>
    </dgm:pt>
  </dgm:ptLst>
  <dgm:cxnLst>
    <dgm:cxn modelId="{9F4365DC-105C-DC4C-A113-9844438D4F0B}" type="presOf" srcId="{85836457-414E-924C-9B90-A7E0BBE245BB}" destId="{D23BE675-28BC-1748-BCE0-81FD7A24D0FE}" srcOrd="0" destOrd="0" presId="urn:microsoft.com/office/officeart/2009/3/layout/RandomtoResultProcess"/>
    <dgm:cxn modelId="{72E8D3CA-5870-2245-86BC-66BA4AF0F4CF}" type="presOf" srcId="{379850AE-F010-4B4A-9730-FBB264566A97}" destId="{55836B85-BF4C-064E-B732-EB4777562934}" srcOrd="0" destOrd="0" presId="urn:microsoft.com/office/officeart/2009/3/layout/RandomtoResultProcess"/>
    <dgm:cxn modelId="{E62AD788-3098-C843-985E-DA2B72AF0B67}" srcId="{85836457-414E-924C-9B90-A7E0BBE245BB}" destId="{C223B81C-80B4-4044-BDDF-3ED873BBCB5D}" srcOrd="0" destOrd="0" parTransId="{DF0C584F-F007-1649-B02D-04AE7429D302}" sibTransId="{421E05CA-E3AE-804B-8D7D-68D8F65CC917}"/>
    <dgm:cxn modelId="{CD904472-5F48-9B41-8C1C-0229C178BB61}" srcId="{85836457-414E-924C-9B90-A7E0BBE245BB}" destId="{379850AE-F010-4B4A-9730-FBB264566A97}" srcOrd="1" destOrd="0" parTransId="{81894E7F-DC56-0D47-B844-5E3B4B88E62B}" sibTransId="{532CC9D2-CF22-644F-BE50-867B4A382BE1}"/>
    <dgm:cxn modelId="{FC45F5A2-D868-7044-ACEC-275B4680FAD5}" type="presOf" srcId="{C223B81C-80B4-4044-BDDF-3ED873BBCB5D}" destId="{BC36476F-57D1-974F-B34B-02DA1EFAA297}" srcOrd="0" destOrd="0" presId="urn:microsoft.com/office/officeart/2009/3/layout/RandomtoResultProcess"/>
    <dgm:cxn modelId="{238B6517-3EBD-7E48-9326-2398246B4E00}" type="presParOf" srcId="{D23BE675-28BC-1748-BCE0-81FD7A24D0FE}" destId="{1E004823-151D-8546-BC43-097C25ECD5C0}" srcOrd="0" destOrd="0" presId="urn:microsoft.com/office/officeart/2009/3/layout/RandomtoResultProcess"/>
    <dgm:cxn modelId="{F4F86CF6-6061-2B43-91E7-6BBB2713B930}" type="presParOf" srcId="{1E004823-151D-8546-BC43-097C25ECD5C0}" destId="{BC36476F-57D1-974F-B34B-02DA1EFAA297}" srcOrd="0" destOrd="0" presId="urn:microsoft.com/office/officeart/2009/3/layout/RandomtoResultProcess"/>
    <dgm:cxn modelId="{E003A848-4478-BE4A-8317-E4613A8F9A7B}" type="presParOf" srcId="{1E004823-151D-8546-BC43-097C25ECD5C0}" destId="{64B66540-7DAB-1549-8A7D-CBE47444A803}" srcOrd="1" destOrd="0" presId="urn:microsoft.com/office/officeart/2009/3/layout/RandomtoResultProcess"/>
    <dgm:cxn modelId="{A46FA001-4512-DD41-B69F-4C567B442739}" type="presParOf" srcId="{1E004823-151D-8546-BC43-097C25ECD5C0}" destId="{1A91CE0D-5CA2-7E48-80E6-FA3A3E00668B}" srcOrd="2" destOrd="0" presId="urn:microsoft.com/office/officeart/2009/3/layout/RandomtoResultProcess"/>
    <dgm:cxn modelId="{FC5004DC-5A4B-864A-BEC1-10D27D8A9AF2}" type="presParOf" srcId="{1E004823-151D-8546-BC43-097C25ECD5C0}" destId="{FDCE424E-54D1-B946-BE50-B87F021BF0A0}" srcOrd="3" destOrd="0" presId="urn:microsoft.com/office/officeart/2009/3/layout/RandomtoResultProcess"/>
    <dgm:cxn modelId="{70F8AA98-7110-E64D-A385-09E48DCB6A9C}" type="presParOf" srcId="{1E004823-151D-8546-BC43-097C25ECD5C0}" destId="{873B9593-C715-C343-B526-44A5E656EAA6}" srcOrd="4" destOrd="0" presId="urn:microsoft.com/office/officeart/2009/3/layout/RandomtoResultProcess"/>
    <dgm:cxn modelId="{E2E33CBD-5850-914B-A16E-0209D5616F57}" type="presParOf" srcId="{1E004823-151D-8546-BC43-097C25ECD5C0}" destId="{B0C4F755-EEB4-9B41-8E4E-FEB8A683067A}" srcOrd="5" destOrd="0" presId="urn:microsoft.com/office/officeart/2009/3/layout/RandomtoResultProcess"/>
    <dgm:cxn modelId="{78AC0B82-63E5-594A-932F-E15E10C23045}" type="presParOf" srcId="{1E004823-151D-8546-BC43-097C25ECD5C0}" destId="{87246977-AF9E-7243-9C0E-67E7B7F5C479}" srcOrd="6" destOrd="0" presId="urn:microsoft.com/office/officeart/2009/3/layout/RandomtoResultProcess"/>
    <dgm:cxn modelId="{4A584841-41B8-7147-87A2-8E4E54008C23}" type="presParOf" srcId="{1E004823-151D-8546-BC43-097C25ECD5C0}" destId="{EE16CBC9-1ECA-2745-8437-B305BA239C5D}" srcOrd="7" destOrd="0" presId="urn:microsoft.com/office/officeart/2009/3/layout/RandomtoResultProcess"/>
    <dgm:cxn modelId="{6D55EEE9-162C-464B-98C8-5828D9F9F504}" type="presParOf" srcId="{1E004823-151D-8546-BC43-097C25ECD5C0}" destId="{9472104A-BBE5-F149-850C-E5EBC7271421}" srcOrd="8" destOrd="0" presId="urn:microsoft.com/office/officeart/2009/3/layout/RandomtoResultProcess"/>
    <dgm:cxn modelId="{FCC63AF5-CB2D-554D-BFD1-E014E7A04B27}" type="presParOf" srcId="{1E004823-151D-8546-BC43-097C25ECD5C0}" destId="{5BC68E13-5FCE-4D46-AB15-D5055D98DFE2}" srcOrd="9" destOrd="0" presId="urn:microsoft.com/office/officeart/2009/3/layout/RandomtoResultProcess"/>
    <dgm:cxn modelId="{F0E04651-BCD0-164E-BEF6-26E95D3A41FB}" type="presParOf" srcId="{1E004823-151D-8546-BC43-097C25ECD5C0}" destId="{95AFF520-F530-A048-A67C-45103FEDE27E}" srcOrd="10" destOrd="0" presId="urn:microsoft.com/office/officeart/2009/3/layout/RandomtoResultProcess"/>
    <dgm:cxn modelId="{F6D0CAE4-57F4-5140-BB5C-E8E146FE4BC7}" type="presParOf" srcId="{1E004823-151D-8546-BC43-097C25ECD5C0}" destId="{2832B158-8002-1C46-BAC0-0908286862B9}" srcOrd="11" destOrd="0" presId="urn:microsoft.com/office/officeart/2009/3/layout/RandomtoResultProcess"/>
    <dgm:cxn modelId="{85B25DF5-C23D-2F4D-A249-C3EB401D49C7}" type="presParOf" srcId="{1E004823-151D-8546-BC43-097C25ECD5C0}" destId="{13C5396B-7C3E-7549-BF44-07FB0665FD2A}" srcOrd="12" destOrd="0" presId="urn:microsoft.com/office/officeart/2009/3/layout/RandomtoResultProcess"/>
    <dgm:cxn modelId="{A663B8A8-A2AB-5948-948A-77B998F37BC8}" type="presParOf" srcId="{1E004823-151D-8546-BC43-097C25ECD5C0}" destId="{3FF6BAE9-6E22-A24E-9AE6-08D8738DE99F}" srcOrd="13" destOrd="0" presId="urn:microsoft.com/office/officeart/2009/3/layout/RandomtoResultProcess"/>
    <dgm:cxn modelId="{68FBDD0F-36CD-4A4A-8E28-1CC32C572225}" type="presParOf" srcId="{1E004823-151D-8546-BC43-097C25ECD5C0}" destId="{62A05D80-035F-0448-ADF0-BF3ABF2F408E}" srcOrd="14" destOrd="0" presId="urn:microsoft.com/office/officeart/2009/3/layout/RandomtoResultProcess"/>
    <dgm:cxn modelId="{5F4459FB-14F2-9D4D-A483-3E6444F271BA}" type="presParOf" srcId="{1E004823-151D-8546-BC43-097C25ECD5C0}" destId="{92D3685E-9FD9-1442-A23E-C479D9ECBA3B}" srcOrd="15" destOrd="0" presId="urn:microsoft.com/office/officeart/2009/3/layout/RandomtoResultProcess"/>
    <dgm:cxn modelId="{D6E4C94D-6F99-5F40-A5B9-EBA1EA70FDC4}" type="presParOf" srcId="{1E004823-151D-8546-BC43-097C25ECD5C0}" destId="{99D93567-02F4-3748-998E-82D1FA389A15}" srcOrd="16" destOrd="0" presId="urn:microsoft.com/office/officeart/2009/3/layout/RandomtoResultProcess"/>
    <dgm:cxn modelId="{74F9F373-BBDC-3D45-8107-5AB6C9B91872}" type="presParOf" srcId="{1E004823-151D-8546-BC43-097C25ECD5C0}" destId="{791650D9-74D9-174F-9BF2-6460661DC4BD}" srcOrd="17" destOrd="0" presId="urn:microsoft.com/office/officeart/2009/3/layout/RandomtoResultProcess"/>
    <dgm:cxn modelId="{4CD0D588-9C94-E946-A0FE-535670520182}" type="presParOf" srcId="{1E004823-151D-8546-BC43-097C25ECD5C0}" destId="{D056AD30-BD0E-EB4B-954E-9E910AAD751B}" srcOrd="18" destOrd="0" presId="urn:microsoft.com/office/officeart/2009/3/layout/RandomtoResultProcess"/>
    <dgm:cxn modelId="{51D40E55-0F25-D043-AFFC-EBE2D4B53160}" type="presParOf" srcId="{D23BE675-28BC-1748-BCE0-81FD7A24D0FE}" destId="{C37C4629-F271-E242-A51E-0C92DD661094}" srcOrd="1" destOrd="0" presId="urn:microsoft.com/office/officeart/2009/3/layout/RandomtoResultProcess"/>
    <dgm:cxn modelId="{5B1D9DC5-E34F-2149-A65B-8499801B134E}" type="presParOf" srcId="{C37C4629-F271-E242-A51E-0C92DD661094}" destId="{50EEB9FF-27E6-1D47-9FC3-8278F939E626}" srcOrd="0" destOrd="0" presId="urn:microsoft.com/office/officeart/2009/3/layout/RandomtoResultProcess"/>
    <dgm:cxn modelId="{82A08AD8-5E89-DB4D-B2C8-C42F94440D40}" type="presParOf" srcId="{C37C4629-F271-E242-A51E-0C92DD661094}" destId="{C954BE80-6DC1-CB42-BF6C-2FB7D6780660}" srcOrd="1" destOrd="0" presId="urn:microsoft.com/office/officeart/2009/3/layout/RandomtoResultProcess"/>
    <dgm:cxn modelId="{E00EC15C-C4A8-8344-8C2C-C4DBBB7AF544}" type="presParOf" srcId="{D23BE675-28BC-1748-BCE0-81FD7A24D0FE}" destId="{D53F6444-3E37-BD4D-984C-25C8B3465D7F}" srcOrd="2" destOrd="0" presId="urn:microsoft.com/office/officeart/2009/3/layout/RandomtoResultProcess"/>
    <dgm:cxn modelId="{0DBAA30D-0011-8C4A-BF40-D36FF088F98B}" type="presParOf" srcId="{D23BE675-28BC-1748-BCE0-81FD7A24D0FE}" destId="{B9668A3B-F888-4E45-94B2-A95D9DD98FBA}" srcOrd="3" destOrd="0" presId="urn:microsoft.com/office/officeart/2009/3/layout/RandomtoResultProcess"/>
    <dgm:cxn modelId="{1DD565CC-464F-0849-8495-52DFBB7588CE}" type="presParOf" srcId="{B9668A3B-F888-4E45-94B2-A95D9DD98FBA}" destId="{EAE5193E-E021-D943-B26F-FA05920FBA23}" srcOrd="0" destOrd="0" presId="urn:microsoft.com/office/officeart/2009/3/layout/RandomtoResultProcess"/>
    <dgm:cxn modelId="{D2E59C15-60F4-564C-9B8F-F87B697C5587}" type="presParOf" srcId="{B9668A3B-F888-4E45-94B2-A95D9DD98FBA}" destId="{836832CA-7527-6B49-ABA3-D5DD24DB0E26}" srcOrd="1" destOrd="0" presId="urn:microsoft.com/office/officeart/2009/3/layout/RandomtoResultProcess"/>
    <dgm:cxn modelId="{AC6856F1-0DF2-A845-954C-589D4A5DB26A}" type="presParOf" srcId="{D23BE675-28BC-1748-BCE0-81FD7A24D0FE}" destId="{84970B0D-E22E-C14C-BA1B-87602BCFD12E}" srcOrd="4" destOrd="0" presId="urn:microsoft.com/office/officeart/2009/3/layout/RandomtoResultProcess"/>
    <dgm:cxn modelId="{5AB77160-1134-6E4C-8C90-2609ED92CA00}" type="presParOf" srcId="{84970B0D-E22E-C14C-BA1B-87602BCFD12E}" destId="{55836B85-BF4C-064E-B732-EB4777562934}" srcOrd="0" destOrd="0" presId="urn:microsoft.com/office/officeart/2009/3/layout/RandomtoResultProcess"/>
    <dgm:cxn modelId="{A91780A1-7726-9A4D-98CC-7B6D572DC879}" type="presParOf" srcId="{84970B0D-E22E-C14C-BA1B-87602BCFD12E}" destId="{F0B37E08-EE06-F240-BE21-C47C30080886}" srcOrd="1" destOrd="0" presId="urn:microsoft.com/office/officeart/2009/3/layout/RandomtoResult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6476F-57D1-974F-B34B-02DA1EFAA297}">
      <dsp:nvSpPr>
        <dsp:cNvPr id="0" name=""/>
        <dsp:cNvSpPr/>
      </dsp:nvSpPr>
      <dsp:spPr>
        <a:xfrm>
          <a:off x="167564" y="1261670"/>
          <a:ext cx="2426067" cy="799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solidFill>
                <a:srgbClr val="1C4161"/>
              </a:solidFill>
            </a:rPr>
            <a:t>Requirements</a:t>
          </a:r>
          <a:endParaRPr lang="en-US" sz="2200" kern="1200" dirty="0">
            <a:solidFill>
              <a:srgbClr val="1C4161"/>
            </a:solidFill>
          </a:endParaRPr>
        </a:p>
        <a:p>
          <a:pPr lvl="0" algn="ctr" defTabSz="977900">
            <a:lnSpc>
              <a:spcPct val="90000"/>
            </a:lnSpc>
            <a:spcBef>
              <a:spcPct val="0"/>
            </a:spcBef>
            <a:spcAft>
              <a:spcPct val="35000"/>
            </a:spcAft>
          </a:pPr>
          <a:r>
            <a:rPr lang="en-US" sz="2200" kern="1200" dirty="0">
              <a:solidFill>
                <a:srgbClr val="1C4161"/>
              </a:solidFill>
            </a:rPr>
            <a:t>&amp; </a:t>
          </a:r>
          <a:r>
            <a:rPr lang="en-US" sz="2200" kern="1200" dirty="0" smtClean="0">
              <a:solidFill>
                <a:srgbClr val="1C4161"/>
              </a:solidFill>
            </a:rPr>
            <a:t>existing</a:t>
          </a:r>
          <a:r>
            <a:rPr lang="en-US" sz="2200" kern="1200" baseline="0" dirty="0" smtClean="0">
              <a:solidFill>
                <a:srgbClr val="1C4161"/>
              </a:solidFill>
            </a:rPr>
            <a:t> material</a:t>
          </a:r>
          <a:endParaRPr lang="en-US" sz="2200" kern="1200" dirty="0">
            <a:solidFill>
              <a:srgbClr val="1C4161"/>
            </a:solidFill>
          </a:endParaRPr>
        </a:p>
      </dsp:txBody>
      <dsp:txXfrm>
        <a:off x="167564" y="1261670"/>
        <a:ext cx="2426067" cy="799499"/>
      </dsp:txXfrm>
    </dsp:sp>
    <dsp:sp modelId="{64B66540-7DAB-1549-8A7D-CBE47444A803}">
      <dsp:nvSpPr>
        <dsp:cNvPr id="0" name=""/>
        <dsp:cNvSpPr/>
      </dsp:nvSpPr>
      <dsp:spPr>
        <a:xfrm>
          <a:off x="164807" y="1018512"/>
          <a:ext cx="192982" cy="19298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91CE0D-5CA2-7E48-80E6-FA3A3E00668B}">
      <dsp:nvSpPr>
        <dsp:cNvPr id="0" name=""/>
        <dsp:cNvSpPr/>
      </dsp:nvSpPr>
      <dsp:spPr>
        <a:xfrm>
          <a:off x="299895" y="748337"/>
          <a:ext cx="192982" cy="192982"/>
        </a:xfrm>
        <a:prstGeom prst="ellipse">
          <a:avLst/>
        </a:prstGeom>
        <a:solidFill>
          <a:schemeClr val="accent3">
            <a:hueOff val="150589"/>
            <a:satOff val="5556"/>
            <a:lumOff val="-8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CE424E-54D1-B946-BE50-B87F021BF0A0}">
      <dsp:nvSpPr>
        <dsp:cNvPr id="0" name=""/>
        <dsp:cNvSpPr/>
      </dsp:nvSpPr>
      <dsp:spPr>
        <a:xfrm>
          <a:off x="624106" y="802372"/>
          <a:ext cx="303258" cy="303258"/>
        </a:xfrm>
        <a:prstGeom prst="ellipse">
          <a:avLst/>
        </a:prstGeom>
        <a:solidFill>
          <a:schemeClr val="accent3">
            <a:hueOff val="301178"/>
            <a:satOff val="11111"/>
            <a:lumOff val="-16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3B9593-C715-C343-B526-44A5E656EAA6}">
      <dsp:nvSpPr>
        <dsp:cNvPr id="0" name=""/>
        <dsp:cNvSpPr/>
      </dsp:nvSpPr>
      <dsp:spPr>
        <a:xfrm>
          <a:off x="894281" y="505178"/>
          <a:ext cx="192982" cy="192982"/>
        </a:xfrm>
        <a:prstGeom prst="ellipse">
          <a:avLst/>
        </a:prstGeom>
        <a:solidFill>
          <a:schemeClr val="accent3">
            <a:hueOff val="451767"/>
            <a:satOff val="16667"/>
            <a:lumOff val="-2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C4F755-EEB4-9B41-8E4E-FEB8A683067A}">
      <dsp:nvSpPr>
        <dsp:cNvPr id="0" name=""/>
        <dsp:cNvSpPr/>
      </dsp:nvSpPr>
      <dsp:spPr>
        <a:xfrm>
          <a:off x="1245510" y="397108"/>
          <a:ext cx="192982" cy="192982"/>
        </a:xfrm>
        <a:prstGeom prst="ellipse">
          <a:avLst/>
        </a:prstGeom>
        <a:solidFill>
          <a:schemeClr val="accent3">
            <a:hueOff val="602355"/>
            <a:satOff val="22222"/>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246977-AF9E-7243-9C0E-67E7B7F5C479}">
      <dsp:nvSpPr>
        <dsp:cNvPr id="0" name=""/>
        <dsp:cNvSpPr/>
      </dsp:nvSpPr>
      <dsp:spPr>
        <a:xfrm>
          <a:off x="1677791" y="586231"/>
          <a:ext cx="192982" cy="192982"/>
        </a:xfrm>
        <a:prstGeom prst="ellipse">
          <a:avLst/>
        </a:prstGeom>
        <a:solidFill>
          <a:schemeClr val="accent3">
            <a:hueOff val="752944"/>
            <a:satOff val="27778"/>
            <a:lumOff val="-40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16CBC9-1ECA-2745-8437-B305BA239C5D}">
      <dsp:nvSpPr>
        <dsp:cNvPr id="0" name=""/>
        <dsp:cNvSpPr/>
      </dsp:nvSpPr>
      <dsp:spPr>
        <a:xfrm>
          <a:off x="1947966" y="721319"/>
          <a:ext cx="303258" cy="303258"/>
        </a:xfrm>
        <a:prstGeom prst="ellipse">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72104A-BBE5-F149-850C-E5EBC7271421}">
      <dsp:nvSpPr>
        <dsp:cNvPr id="0" name=""/>
        <dsp:cNvSpPr/>
      </dsp:nvSpPr>
      <dsp:spPr>
        <a:xfrm>
          <a:off x="2326212" y="1018512"/>
          <a:ext cx="192982" cy="192982"/>
        </a:xfrm>
        <a:prstGeom prst="ellipse">
          <a:avLst/>
        </a:prstGeom>
        <a:solidFill>
          <a:schemeClr val="accent3">
            <a:hueOff val="1054122"/>
            <a:satOff val="38889"/>
            <a:lumOff val="-57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C68E13-5FCE-4D46-AB15-D5055D98DFE2}">
      <dsp:nvSpPr>
        <dsp:cNvPr id="0" name=""/>
        <dsp:cNvSpPr/>
      </dsp:nvSpPr>
      <dsp:spPr>
        <a:xfrm>
          <a:off x="2488318" y="1315705"/>
          <a:ext cx="192982" cy="192982"/>
        </a:xfrm>
        <a:prstGeom prst="ellipse">
          <a:avLst/>
        </a:prstGeom>
        <a:solidFill>
          <a:schemeClr val="accent3">
            <a:hueOff val="1204711"/>
            <a:satOff val="44444"/>
            <a:lumOff val="-65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AFF520-F530-A048-A67C-45103FEDE27E}">
      <dsp:nvSpPr>
        <dsp:cNvPr id="0" name=""/>
        <dsp:cNvSpPr/>
      </dsp:nvSpPr>
      <dsp:spPr>
        <a:xfrm>
          <a:off x="1083404" y="748337"/>
          <a:ext cx="496241" cy="496241"/>
        </a:xfrm>
        <a:prstGeom prst="ellipse">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32B158-8002-1C46-BAC0-0908286862B9}">
      <dsp:nvSpPr>
        <dsp:cNvPr id="0" name=""/>
        <dsp:cNvSpPr/>
      </dsp:nvSpPr>
      <dsp:spPr>
        <a:xfrm>
          <a:off x="29719" y="1775004"/>
          <a:ext cx="192982" cy="192982"/>
        </a:xfrm>
        <a:prstGeom prst="ellipse">
          <a:avLst/>
        </a:prstGeom>
        <a:solidFill>
          <a:schemeClr val="accent3">
            <a:hueOff val="1505888"/>
            <a:satOff val="55556"/>
            <a:lumOff val="-81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C5396B-7C3E-7549-BF44-07FB0665FD2A}">
      <dsp:nvSpPr>
        <dsp:cNvPr id="0" name=""/>
        <dsp:cNvSpPr/>
      </dsp:nvSpPr>
      <dsp:spPr>
        <a:xfrm>
          <a:off x="191824" y="2018162"/>
          <a:ext cx="303258" cy="303258"/>
        </a:xfrm>
        <a:prstGeom prst="ellipse">
          <a:avLst/>
        </a:prstGeom>
        <a:solidFill>
          <a:schemeClr val="accent3">
            <a:hueOff val="1656477"/>
            <a:satOff val="61111"/>
            <a:lumOff val="-89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F6BAE9-6E22-A24E-9AE6-08D8738DE99F}">
      <dsp:nvSpPr>
        <dsp:cNvPr id="0" name=""/>
        <dsp:cNvSpPr/>
      </dsp:nvSpPr>
      <dsp:spPr>
        <a:xfrm>
          <a:off x="597088" y="2234303"/>
          <a:ext cx="441103" cy="441103"/>
        </a:xfrm>
        <a:prstGeom prst="ellipse">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A05D80-035F-0448-ADF0-BF3ABF2F408E}">
      <dsp:nvSpPr>
        <dsp:cNvPr id="0" name=""/>
        <dsp:cNvSpPr/>
      </dsp:nvSpPr>
      <dsp:spPr>
        <a:xfrm>
          <a:off x="1164457" y="2585531"/>
          <a:ext cx="192982" cy="192982"/>
        </a:xfrm>
        <a:prstGeom prst="ellipse">
          <a:avLst/>
        </a:prstGeom>
        <a:solidFill>
          <a:schemeClr val="accent3">
            <a:hueOff val="1957655"/>
            <a:satOff val="72222"/>
            <a:lumOff val="-106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D3685E-9FD9-1442-A23E-C479D9ECBA3B}">
      <dsp:nvSpPr>
        <dsp:cNvPr id="0" name=""/>
        <dsp:cNvSpPr/>
      </dsp:nvSpPr>
      <dsp:spPr>
        <a:xfrm>
          <a:off x="1272527" y="2234303"/>
          <a:ext cx="303258" cy="303258"/>
        </a:xfrm>
        <a:prstGeom prst="ellipse">
          <a:avLst/>
        </a:prstGeom>
        <a:solidFill>
          <a:schemeClr val="accent3">
            <a:hueOff val="2108244"/>
            <a:satOff val="77778"/>
            <a:lumOff val="-1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D93567-02F4-3748-998E-82D1FA389A15}">
      <dsp:nvSpPr>
        <dsp:cNvPr id="0" name=""/>
        <dsp:cNvSpPr/>
      </dsp:nvSpPr>
      <dsp:spPr>
        <a:xfrm>
          <a:off x="1542703" y="2612549"/>
          <a:ext cx="192982" cy="192982"/>
        </a:xfrm>
        <a:prstGeom prst="ellipse">
          <a:avLst/>
        </a:prstGeom>
        <a:solidFill>
          <a:schemeClr val="accent3">
            <a:hueOff val="2258833"/>
            <a:satOff val="83333"/>
            <a:lumOff val="-12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1650D9-74D9-174F-9BF2-6460661DC4BD}">
      <dsp:nvSpPr>
        <dsp:cNvPr id="0" name=""/>
        <dsp:cNvSpPr/>
      </dsp:nvSpPr>
      <dsp:spPr>
        <a:xfrm>
          <a:off x="1785861" y="2180268"/>
          <a:ext cx="441103" cy="441103"/>
        </a:xfrm>
        <a:prstGeom prst="ellipse">
          <a:avLst/>
        </a:prstGeom>
        <a:solidFill>
          <a:schemeClr val="accent3">
            <a:hueOff val="2409421"/>
            <a:satOff val="88889"/>
            <a:lumOff val="-130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56AD30-BD0E-EB4B-954E-9E910AAD751B}">
      <dsp:nvSpPr>
        <dsp:cNvPr id="0" name=""/>
        <dsp:cNvSpPr/>
      </dsp:nvSpPr>
      <dsp:spPr>
        <a:xfrm>
          <a:off x="2380247" y="2072197"/>
          <a:ext cx="303258" cy="303258"/>
        </a:xfrm>
        <a:prstGeom prst="ellipse">
          <a:avLst/>
        </a:prstGeom>
        <a:solidFill>
          <a:schemeClr val="accent3">
            <a:hueOff val="2560010"/>
            <a:satOff val="94444"/>
            <a:lumOff val="-138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EEB9FF-27E6-1D47-9FC3-8278F939E626}">
      <dsp:nvSpPr>
        <dsp:cNvPr id="0" name=""/>
        <dsp:cNvSpPr/>
      </dsp:nvSpPr>
      <dsp:spPr>
        <a:xfrm>
          <a:off x="2683506" y="801922"/>
          <a:ext cx="1556753" cy="1700303"/>
        </a:xfrm>
        <a:prstGeom prst="chevron">
          <a:avLst>
            <a:gd name="adj" fmla="val 62310"/>
          </a:avLst>
        </a:prstGeom>
        <a:solidFill>
          <a:srgbClr val="F57A1E"/>
        </a:solidFill>
        <a:ln>
          <a:noFill/>
        </a:ln>
        <a:effectLst/>
      </dsp:spPr>
      <dsp:style>
        <a:lnRef idx="0">
          <a:scrgbClr r="0" g="0" b="0"/>
        </a:lnRef>
        <a:fillRef idx="1">
          <a:scrgbClr r="0" g="0" b="0"/>
        </a:fillRef>
        <a:effectRef idx="0">
          <a:scrgbClr r="0" g="0" b="0"/>
        </a:effectRef>
        <a:fontRef idx="minor">
          <a:schemeClr val="lt1"/>
        </a:fontRef>
      </dsp:style>
    </dsp:sp>
    <dsp:sp modelId="{EAE5193E-E021-D943-B26F-FA05920FBA23}">
      <dsp:nvSpPr>
        <dsp:cNvPr id="0" name=""/>
        <dsp:cNvSpPr/>
      </dsp:nvSpPr>
      <dsp:spPr>
        <a:xfrm>
          <a:off x="4078327" y="801922"/>
          <a:ext cx="1516470" cy="1700303"/>
        </a:xfrm>
        <a:prstGeom prst="chevron">
          <a:avLst>
            <a:gd name="adj" fmla="val 62310"/>
          </a:avLst>
        </a:prstGeom>
        <a:solidFill>
          <a:srgbClr val="F57A1E"/>
        </a:solidFill>
        <a:ln>
          <a:noFill/>
        </a:ln>
        <a:effectLst/>
      </dsp:spPr>
      <dsp:style>
        <a:lnRef idx="0">
          <a:scrgbClr r="0" g="0" b="0"/>
        </a:lnRef>
        <a:fillRef idx="1">
          <a:scrgbClr r="0" g="0" b="0"/>
        </a:fillRef>
        <a:effectRef idx="0">
          <a:scrgbClr r="0" g="0" b="0"/>
        </a:effectRef>
        <a:fontRef idx="minor">
          <a:schemeClr val="lt1"/>
        </a:fontRef>
      </dsp:style>
    </dsp:sp>
    <dsp:sp modelId="{55836B85-BF4C-064E-B732-EB4777562934}">
      <dsp:nvSpPr>
        <dsp:cNvPr id="0" name=""/>
        <dsp:cNvSpPr/>
      </dsp:nvSpPr>
      <dsp:spPr>
        <a:xfrm>
          <a:off x="5582100" y="462870"/>
          <a:ext cx="2679503" cy="2461705"/>
        </a:xfrm>
        <a:prstGeom prst="ellipse">
          <a:avLst/>
        </a:prstGeom>
        <a:solidFill>
          <a:srgbClr val="00446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l" defTabSz="800100">
            <a:lnSpc>
              <a:spcPct val="90000"/>
            </a:lnSpc>
            <a:spcBef>
              <a:spcPct val="0"/>
            </a:spcBef>
            <a:spcAft>
              <a:spcPct val="35000"/>
            </a:spcAft>
          </a:pPr>
          <a:endParaRPr lang="en-US" sz="1800" kern="1200" dirty="0" smtClean="0"/>
        </a:p>
        <a:p>
          <a:pPr lvl="0" algn="l" defTabSz="800100">
            <a:lnSpc>
              <a:spcPct val="90000"/>
            </a:lnSpc>
            <a:spcBef>
              <a:spcPct val="0"/>
            </a:spcBef>
            <a:spcAft>
              <a:spcPct val="35000"/>
            </a:spcAft>
          </a:pPr>
          <a:r>
            <a:rPr lang="en-US" sz="1800" kern="1200" dirty="0" smtClean="0"/>
            <a:t>- Value proposition</a:t>
          </a:r>
        </a:p>
        <a:p>
          <a:pPr lvl="0" algn="l" defTabSz="800100">
            <a:lnSpc>
              <a:spcPct val="90000"/>
            </a:lnSpc>
            <a:spcBef>
              <a:spcPct val="0"/>
            </a:spcBef>
            <a:spcAft>
              <a:spcPct val="35000"/>
            </a:spcAft>
          </a:pPr>
          <a:r>
            <a:rPr lang="en-US" sz="1800" kern="1200" dirty="0" smtClean="0"/>
            <a:t>- Federation 101</a:t>
          </a:r>
        </a:p>
        <a:p>
          <a:pPr lvl="0" algn="l" defTabSz="800100">
            <a:lnSpc>
              <a:spcPct val="90000"/>
            </a:lnSpc>
            <a:spcBef>
              <a:spcPct val="0"/>
            </a:spcBef>
            <a:spcAft>
              <a:spcPct val="35000"/>
            </a:spcAft>
          </a:pPr>
          <a:r>
            <a:rPr lang="en-US" sz="1800" kern="1200" dirty="0" smtClean="0"/>
            <a:t>- Training</a:t>
          </a:r>
          <a:r>
            <a:rPr lang="en-US" sz="1800" kern="1200" baseline="0" dirty="0" smtClean="0"/>
            <a:t> for SPs</a:t>
          </a:r>
        </a:p>
        <a:p>
          <a:pPr lvl="0" algn="l" defTabSz="800100">
            <a:lnSpc>
              <a:spcPct val="90000"/>
            </a:lnSpc>
            <a:spcBef>
              <a:spcPct val="0"/>
            </a:spcBef>
            <a:spcAft>
              <a:spcPct val="35000"/>
            </a:spcAft>
          </a:pPr>
          <a:r>
            <a:rPr lang="en-US" sz="1800" kern="1200" baseline="0" dirty="0" smtClean="0"/>
            <a:t>- Training for </a:t>
          </a:r>
          <a:r>
            <a:rPr lang="en-US" sz="1800" kern="1200" baseline="0" dirty="0" err="1" smtClean="0"/>
            <a:t>IdPs</a:t>
          </a:r>
          <a:endParaRPr lang="en-US" sz="1800" kern="1200" dirty="0" smtClean="0"/>
        </a:p>
        <a:p>
          <a:pPr lvl="0" algn="l" defTabSz="800100">
            <a:lnSpc>
              <a:spcPct val="90000"/>
            </a:lnSpc>
            <a:spcBef>
              <a:spcPct val="0"/>
            </a:spcBef>
            <a:spcAft>
              <a:spcPct val="35000"/>
            </a:spcAft>
          </a:pPr>
          <a:endParaRPr lang="en-US" sz="1500" kern="1200" dirty="0"/>
        </a:p>
      </dsp:txBody>
      <dsp:txXfrm>
        <a:off x="5974504" y="823378"/>
        <a:ext cx="1894695" cy="1740689"/>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41D8A83-A817-41E3-A602-3B517E18334E}" type="datetimeFigureOut">
              <a:rPr lang="en-GB" smtClean="0"/>
              <a:t>04/03/2016</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CBC110B-1C27-4A5B-8007-E6BF4BB6C5F7}" type="slidenum">
              <a:rPr lang="en-GB" smtClean="0"/>
              <a:t>‹#›</a:t>
            </a:fld>
            <a:endParaRPr lang="en-GB"/>
          </a:p>
        </p:txBody>
      </p:sp>
    </p:spTree>
    <p:extLst>
      <p:ext uri="{BB962C8B-B14F-4D97-AF65-F5344CB8AC3E}">
        <p14:creationId xmlns:p14="http://schemas.microsoft.com/office/powerpoint/2010/main" val="4031726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smtClean="0">
                <a:solidFill>
                  <a:schemeClr val="tx1"/>
                </a:solidFill>
                <a:effectLst/>
                <a:latin typeface="+mn-lt"/>
                <a:ea typeface="+mn-ea"/>
                <a:cs typeface="+mn-cs"/>
              </a:rPr>
              <a:t>Federated </a:t>
            </a:r>
            <a:r>
              <a:rPr lang="en-US" sz="1200" kern="1200" dirty="0" smtClean="0">
                <a:solidFill>
                  <a:schemeClr val="tx1"/>
                </a:solidFill>
                <a:effectLst/>
                <a:latin typeface="+mn-lt"/>
                <a:ea typeface="+mn-ea"/>
                <a:cs typeface="+mn-cs"/>
              </a:rPr>
              <a:t>access is gaining momentum as demand for it increases. </a:t>
            </a:r>
          </a:p>
          <a:p>
            <a:pPr marL="171450" indent="-171450">
              <a:buFont typeface="Arial"/>
              <a:buChar char="•"/>
            </a:pPr>
            <a:r>
              <a:rPr lang="en-US" sz="1200" kern="1200" dirty="0" smtClean="0">
                <a:solidFill>
                  <a:schemeClr val="tx1"/>
                </a:solidFill>
                <a:effectLst/>
                <a:latin typeface="+mn-lt"/>
                <a:ea typeface="+mn-ea"/>
                <a:cs typeface="+mn-cs"/>
              </a:rPr>
              <a:t>The advantage of federated access is that the identity of users is verified by the institution that issues the users’ credentials. Users can access different services with the same credentials an</a:t>
            </a:r>
            <a:r>
              <a:rPr lang="en-US" sz="1200" kern="1200" baseline="0" dirty="0" smtClean="0">
                <a:solidFill>
                  <a:schemeClr val="tx1"/>
                </a:solidFill>
                <a:effectLst/>
                <a:latin typeface="+mn-lt"/>
                <a:ea typeface="+mn-ea"/>
                <a:cs typeface="+mn-cs"/>
              </a:rPr>
              <a:t> at the same time the </a:t>
            </a:r>
            <a:r>
              <a:rPr lang="en-US" sz="1200" kern="1200" dirty="0" smtClean="0">
                <a:solidFill>
                  <a:schemeClr val="tx1"/>
                </a:solidFill>
                <a:effectLst/>
                <a:latin typeface="+mn-lt"/>
                <a:ea typeface="+mn-ea"/>
                <a:cs typeface="+mn-cs"/>
              </a:rPr>
              <a:t>research e-Infrastructures can offer resources in a more controlled. </a:t>
            </a:r>
          </a:p>
          <a:p>
            <a:pPr marL="171450" indent="-171450">
              <a:buFont typeface="Arial"/>
              <a:buChar char="•"/>
            </a:pPr>
            <a:r>
              <a:rPr lang="en-US" sz="1200" kern="1200" dirty="0" smtClean="0">
                <a:solidFill>
                  <a:schemeClr val="tx1"/>
                </a:solidFill>
                <a:effectLst/>
                <a:latin typeface="+mn-lt"/>
                <a:ea typeface="+mn-ea"/>
                <a:cs typeface="+mn-cs"/>
              </a:rPr>
              <a:t>Besides </a:t>
            </a:r>
            <a:r>
              <a:rPr lang="en-US" sz="1200" kern="1200" dirty="0" err="1" smtClean="0">
                <a:solidFill>
                  <a:schemeClr val="tx1"/>
                </a:solidFill>
                <a:effectLst/>
                <a:latin typeface="+mn-lt"/>
                <a:ea typeface="+mn-ea"/>
                <a:cs typeface="+mn-cs"/>
              </a:rPr>
              <a:t>eduGAIN</a:t>
            </a:r>
            <a:r>
              <a:rPr lang="en-US" sz="1200" kern="1200" dirty="0" smtClean="0">
                <a:solidFill>
                  <a:schemeClr val="tx1"/>
                </a:solidFill>
                <a:effectLst/>
                <a:latin typeface="+mn-lt"/>
                <a:ea typeface="+mn-ea"/>
                <a:cs typeface="+mn-cs"/>
              </a:rPr>
              <a:t> and national identity federations, various Authentication and </a:t>
            </a:r>
            <a:r>
              <a:rPr lang="en-US" sz="1200" kern="1200" dirty="0" err="1" smtClean="0">
                <a:solidFill>
                  <a:schemeClr val="tx1"/>
                </a:solidFill>
                <a:effectLst/>
                <a:latin typeface="+mn-lt"/>
                <a:ea typeface="+mn-ea"/>
                <a:cs typeface="+mn-cs"/>
              </a:rPr>
              <a:t>Authorisation</a:t>
            </a:r>
            <a:r>
              <a:rPr lang="en-US" sz="1200" kern="1200" dirty="0" smtClean="0">
                <a:solidFill>
                  <a:schemeClr val="tx1"/>
                </a:solidFill>
                <a:effectLst/>
                <a:latin typeface="+mn-lt"/>
                <a:ea typeface="+mn-ea"/>
                <a:cs typeface="+mn-cs"/>
              </a:rPr>
              <a:t> Infrastructures (AAIs) like</a:t>
            </a:r>
            <a:r>
              <a:rPr lang="en-US" sz="1200" kern="1200" baseline="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eduroam</a:t>
            </a:r>
            <a:r>
              <a:rPr lang="en-US" sz="1200" kern="1200" dirty="0" smtClean="0">
                <a:solidFill>
                  <a:schemeClr val="tx1"/>
                </a:solidFill>
                <a:effectLst/>
                <a:latin typeface="+mn-lt"/>
                <a:ea typeface="+mn-ea"/>
                <a:cs typeface="+mn-cs"/>
              </a:rPr>
              <a:t> (federated access to networks), AAIs operated by various research and education collaborations and e-Infrastructures (EGI-AAIs, PRACE-AAI and so on) and Project Moonshot (to enable federated access to non-Web-based resources and services). </a:t>
            </a:r>
            <a:endParaRPr lang="en-US" dirty="0" smtClean="0"/>
          </a:p>
        </p:txBody>
      </p:sp>
      <p:sp>
        <p:nvSpPr>
          <p:cNvPr id="4" name="Slide Number Placeholder 3"/>
          <p:cNvSpPr>
            <a:spLocks noGrp="1"/>
          </p:cNvSpPr>
          <p:nvPr>
            <p:ph type="sldNum" sz="quarter" idx="10"/>
          </p:nvPr>
        </p:nvSpPr>
        <p:spPr/>
        <p:txBody>
          <a:bodyPr/>
          <a:lstStyle/>
          <a:p>
            <a:fld id="{9CBC110B-1C27-4A5B-8007-E6BF4BB6C5F7}" type="slidenum">
              <a:rPr lang="en-GB" smtClean="0"/>
              <a:t>3</a:t>
            </a:fld>
            <a:endParaRPr lang="en-GB"/>
          </a:p>
        </p:txBody>
      </p:sp>
    </p:spTree>
    <p:extLst>
      <p:ext uri="{BB962C8B-B14F-4D97-AF65-F5344CB8AC3E}">
        <p14:creationId xmlns:p14="http://schemas.microsoft.com/office/powerpoint/2010/main" val="115141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smtClean="0">
                <a:solidFill>
                  <a:schemeClr val="tx1"/>
                </a:solidFill>
                <a:effectLst/>
                <a:latin typeface="+mn-lt"/>
                <a:ea typeface="+mn-ea"/>
                <a:cs typeface="+mn-cs"/>
              </a:rPr>
              <a:t>The lack of seamless integration among the different AAIs operated by the various research collaborations and e-Infrastructures, </a:t>
            </a:r>
          </a:p>
          <a:p>
            <a:pPr marL="171450" indent="-171450">
              <a:buFont typeface="Arial"/>
              <a:buChar char="•"/>
            </a:pPr>
            <a:r>
              <a:rPr lang="en-US" sz="1200" kern="1200" dirty="0" smtClean="0">
                <a:solidFill>
                  <a:schemeClr val="tx1"/>
                </a:solidFill>
                <a:effectLst/>
                <a:latin typeface="+mn-lt"/>
                <a:ea typeface="+mn-ea"/>
                <a:cs typeface="+mn-cs"/>
              </a:rPr>
              <a:t>In </a:t>
            </a:r>
            <a:r>
              <a:rPr lang="en-US" sz="1200" kern="1200" dirty="0" smtClean="0">
                <a:solidFill>
                  <a:schemeClr val="tx1"/>
                </a:solidFill>
                <a:effectLst/>
                <a:latin typeface="+mn-lt"/>
                <a:ea typeface="+mn-ea"/>
                <a:cs typeface="+mn-cs"/>
              </a:rPr>
              <a:t>addition to interoperability, functional gaps also exist. Like support for aggregating information (attributes) needed for </a:t>
            </a:r>
            <a:r>
              <a:rPr lang="en-US" sz="1200" kern="1200" dirty="0" err="1" smtClean="0">
                <a:solidFill>
                  <a:schemeClr val="tx1"/>
                </a:solidFill>
                <a:effectLst/>
                <a:latin typeface="+mn-lt"/>
                <a:ea typeface="+mn-ea"/>
                <a:cs typeface="+mn-cs"/>
              </a:rPr>
              <a:t>authorisation</a:t>
            </a:r>
            <a:r>
              <a:rPr lang="en-US" sz="1200" kern="1200" dirty="0" smtClean="0">
                <a:solidFill>
                  <a:schemeClr val="tx1"/>
                </a:solidFill>
                <a:effectLst/>
                <a:latin typeface="+mn-lt"/>
                <a:ea typeface="+mn-ea"/>
                <a:cs typeface="+mn-cs"/>
              </a:rPr>
              <a:t> purposes from multiple attribute providers, better support for Single Sign-On for non-web applications, and so on and so forth.</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CBC110B-1C27-4A5B-8007-E6BF4BB6C5F7}" type="slidenum">
              <a:rPr lang="en-GB" smtClean="0"/>
              <a:t>4</a:t>
            </a:fld>
            <a:endParaRPr lang="en-GB"/>
          </a:p>
        </p:txBody>
      </p:sp>
    </p:spTree>
    <p:extLst>
      <p:ext uri="{BB962C8B-B14F-4D97-AF65-F5344CB8AC3E}">
        <p14:creationId xmlns:p14="http://schemas.microsoft.com/office/powerpoint/2010/main" val="695265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b="1" kern="1200" dirty="0" smtClean="0">
                <a:solidFill>
                  <a:schemeClr val="tx1"/>
                </a:solidFill>
                <a:effectLst/>
                <a:latin typeface="+mn-lt"/>
                <a:ea typeface="+mn-ea"/>
                <a:cs typeface="+mn-cs"/>
              </a:rPr>
              <a:t>Attribute aggregation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Most federated identity management systems are limited by users' ability to choose only one identity provider per service session. There should be a linking service that lets users securely link their various identity provider (</a:t>
            </a:r>
            <a:r>
              <a:rPr lang="en-US" sz="1200" kern="1200" dirty="0" err="1" smtClean="0">
                <a:solidFill>
                  <a:schemeClr val="tx1"/>
                </a:solidFill>
                <a:effectLst/>
                <a:latin typeface="+mn-lt"/>
                <a:ea typeface="+mn-ea"/>
                <a:cs typeface="+mn-cs"/>
              </a:rPr>
              <a:t>IdP</a:t>
            </a:r>
            <a:r>
              <a:rPr lang="en-US" sz="1200" kern="1200" dirty="0" smtClean="0">
                <a:solidFill>
                  <a:schemeClr val="tx1"/>
                </a:solidFill>
                <a:effectLst/>
                <a:latin typeface="+mn-lt"/>
                <a:ea typeface="+mn-ea"/>
                <a:cs typeface="+mn-cs"/>
              </a:rPr>
              <a:t>) accounts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without having to authenticate separately to each </a:t>
            </a:r>
            <a:r>
              <a:rPr lang="en-US" sz="1200" kern="1200" dirty="0" err="1" smtClean="0">
                <a:solidFill>
                  <a:schemeClr val="tx1"/>
                </a:solidFill>
                <a:effectLst/>
                <a:latin typeface="+mn-lt"/>
                <a:ea typeface="+mn-ea"/>
                <a:cs typeface="+mn-cs"/>
              </a:rPr>
              <a:t>IdP</a:t>
            </a:r>
            <a:r>
              <a:rPr lang="en-US" sz="1200" kern="1200" dirty="0" smtClean="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1" kern="1200" dirty="0" smtClean="0">
                <a:solidFill>
                  <a:schemeClr val="tx1"/>
                </a:solidFill>
                <a:effectLst/>
                <a:latin typeface="+mn-lt"/>
                <a:ea typeface="+mn-ea"/>
                <a:cs typeface="+mn-cs"/>
              </a:rPr>
              <a:t>User friendliness</a:t>
            </a:r>
            <a:r>
              <a:rPr lang="en-US" sz="1200" b="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The tools that support the FIM framework should be simple and intuitive and integrate with the many other IT tools used in daily life.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1" kern="1200" dirty="0" smtClean="0">
                <a:solidFill>
                  <a:schemeClr val="tx1"/>
                </a:solidFill>
                <a:effectLst/>
                <a:latin typeface="+mn-lt"/>
                <a:ea typeface="+mn-ea"/>
                <a:cs typeface="+mn-cs"/>
              </a:rPr>
              <a:t>Credential translation: </a:t>
            </a:r>
            <a:r>
              <a:rPr lang="en-US" sz="1200" kern="1200" dirty="0" smtClean="0">
                <a:solidFill>
                  <a:schemeClr val="tx1"/>
                </a:solidFill>
                <a:effectLst/>
                <a:latin typeface="+mn-lt"/>
                <a:ea typeface="+mn-ea"/>
                <a:cs typeface="+mn-cs"/>
              </a:rPr>
              <a:t>Converting credentials to different formats enables interaction between services using different authentication technologies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1" kern="1200" dirty="0" smtClean="0">
                <a:solidFill>
                  <a:schemeClr val="tx1"/>
                </a:solidFill>
                <a:effectLst/>
                <a:latin typeface="+mn-lt"/>
                <a:ea typeface="+mn-ea"/>
                <a:cs typeface="+mn-cs"/>
              </a:rPr>
              <a:t>Level of insurance:</a:t>
            </a:r>
            <a:r>
              <a:rPr lang="en-US" sz="1200" kern="1200" dirty="0" smtClean="0">
                <a:solidFill>
                  <a:schemeClr val="tx1"/>
                </a:solidFill>
                <a:effectLst/>
                <a:latin typeface="+mn-lt"/>
                <a:ea typeface="+mn-ea"/>
                <a:cs typeface="+mn-cs"/>
              </a:rPr>
              <a:t> 1. level of assurance as to whether someone or something is who or what it claims to be in a digital environment. 2. The way you login. How</a:t>
            </a:r>
            <a:r>
              <a:rPr lang="en-US" sz="1200" kern="1200" baseline="0" dirty="0" smtClean="0">
                <a:solidFill>
                  <a:schemeClr val="tx1"/>
                </a:solidFill>
                <a:effectLst/>
                <a:latin typeface="+mn-lt"/>
                <a:ea typeface="+mn-ea"/>
                <a:cs typeface="+mn-cs"/>
              </a:rPr>
              <a:t> safe is the digital way to login you are using (password? Crappy. Token? Super safe)</a:t>
            </a:r>
            <a:r>
              <a:rPr lang="en-US" dirty="0" smtClean="0">
                <a:effectLst/>
              </a:rPr>
              <a:t> 3. How much do I trust your infrastructure</a:t>
            </a:r>
            <a:r>
              <a:rPr lang="en-US" baseline="0" dirty="0" smtClean="0">
                <a:effectLst/>
              </a:rPr>
              <a:t> (your admin? Your network?)</a:t>
            </a:r>
            <a:endParaRPr lang="en-US" sz="1200" kern="1200" baseline="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1" kern="1200" dirty="0" smtClean="0">
                <a:solidFill>
                  <a:schemeClr val="tx1"/>
                </a:solidFill>
                <a:effectLst/>
                <a:latin typeface="+mn-lt"/>
                <a:ea typeface="+mn-ea"/>
                <a:cs typeface="+mn-cs"/>
              </a:rPr>
              <a:t>Bridging communities</a:t>
            </a:r>
            <a:r>
              <a:rPr lang="en-US" sz="1200" kern="1200" dirty="0" smtClean="0">
                <a:solidFill>
                  <a:schemeClr val="tx1"/>
                </a:solidFill>
                <a:effectLst/>
                <a:latin typeface="+mn-lt"/>
                <a:ea typeface="+mn-ea"/>
                <a:cs typeface="+mn-cs"/>
              </a:rPr>
              <a:t>. FIM is important and it’s becoming even more.</a:t>
            </a:r>
            <a:r>
              <a:rPr lang="en-US" sz="1200" kern="1200" baseline="0" dirty="0" smtClean="0">
                <a:solidFill>
                  <a:schemeClr val="tx1"/>
                </a:solidFill>
                <a:effectLst/>
                <a:latin typeface="+mn-lt"/>
                <a:ea typeface="+mn-ea"/>
                <a:cs typeface="+mn-cs"/>
              </a:rPr>
              <a:t> B</a:t>
            </a:r>
            <a:r>
              <a:rPr lang="en-US" sz="1200" kern="1200" dirty="0" smtClean="0">
                <a:solidFill>
                  <a:schemeClr val="tx1"/>
                </a:solidFill>
                <a:effectLst/>
                <a:latin typeface="+mn-lt"/>
                <a:ea typeface="+mn-ea"/>
                <a:cs typeface="+mn-cs"/>
              </a:rPr>
              <a:t>ridging between the various communities is a central issue with an efficient mapping of the respective attributes.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1" kern="1200" dirty="0" smtClean="0">
                <a:solidFill>
                  <a:schemeClr val="tx1"/>
                </a:solidFill>
                <a:effectLst/>
                <a:latin typeface="+mn-lt"/>
                <a:ea typeface="+mn-ea"/>
                <a:cs typeface="+mn-cs"/>
              </a:rPr>
              <a:t>non-browser federated access. </a:t>
            </a:r>
            <a:r>
              <a:rPr lang="en-US" sz="1200" kern="1200" dirty="0" smtClean="0">
                <a:solidFill>
                  <a:schemeClr val="tx1"/>
                </a:solidFill>
                <a:effectLst/>
                <a:latin typeface="+mn-lt"/>
                <a:ea typeface="+mn-ea"/>
                <a:cs typeface="+mn-cs"/>
              </a:rPr>
              <a:t>Non-browser based interfaces are essential to support machine-machine interactions in secured workflows.</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9CBC110B-1C27-4A5B-8007-E6BF4BB6C5F7}" type="slidenum">
              <a:rPr lang="en-GB" smtClean="0"/>
              <a:t>5</a:t>
            </a:fld>
            <a:endParaRPr lang="en-GB"/>
          </a:p>
        </p:txBody>
      </p:sp>
    </p:spTree>
    <p:extLst>
      <p:ext uri="{BB962C8B-B14F-4D97-AF65-F5344CB8AC3E}">
        <p14:creationId xmlns:p14="http://schemas.microsoft.com/office/powerpoint/2010/main" val="187120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Aim</a:t>
            </a:r>
            <a:r>
              <a:rPr lang="en-US" sz="1200" kern="1200" baseline="0" dirty="0" smtClean="0">
                <a:solidFill>
                  <a:schemeClr val="tx1"/>
                </a:solidFill>
                <a:effectLst/>
                <a:latin typeface="+mn-lt"/>
                <a:ea typeface="+mn-ea"/>
                <a:cs typeface="+mn-cs"/>
              </a:rPr>
              <a:t> to:</a:t>
            </a: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Increase the number of resources and services users can access once they obtain their institutional credentials; </a:t>
            </a:r>
          </a:p>
          <a:p>
            <a:pPr marL="171450" indent="-171450">
              <a:buFont typeface="Arial"/>
              <a:buChar char="•"/>
            </a:pPr>
            <a:r>
              <a:rPr lang="en-US" sz="1200" kern="1200" dirty="0" smtClean="0">
                <a:solidFill>
                  <a:schemeClr val="tx1"/>
                </a:solidFill>
                <a:effectLst/>
                <a:latin typeface="+mn-lt"/>
                <a:ea typeface="+mn-ea"/>
                <a:cs typeface="+mn-cs"/>
              </a:rPr>
              <a:t>Define a trust framework for identities and attributes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 can be supported and adopted; </a:t>
            </a:r>
          </a:p>
          <a:p>
            <a:pPr marL="171450" indent="-171450">
              <a:buFont typeface="Arial"/>
              <a:buChar char="•"/>
            </a:pPr>
            <a:r>
              <a:rPr lang="en-US" sz="1200" kern="1200" dirty="0" smtClean="0">
                <a:solidFill>
                  <a:schemeClr val="tx1"/>
                </a:solidFill>
                <a:effectLst/>
                <a:latin typeface="+mn-lt"/>
                <a:ea typeface="+mn-ea"/>
                <a:cs typeface="+mn-cs"/>
              </a:rPr>
              <a:t>Pilot solutions for attribute providers, by integrating existing technical solutions; </a:t>
            </a:r>
          </a:p>
          <a:p>
            <a:pPr marL="171450" indent="-171450">
              <a:buFont typeface="Arial"/>
              <a:buChar char="•"/>
            </a:pPr>
            <a:r>
              <a:rPr lang="en-US" sz="1200" kern="1200" dirty="0" smtClean="0">
                <a:solidFill>
                  <a:schemeClr val="tx1"/>
                </a:solidFill>
                <a:effectLst/>
                <a:latin typeface="+mn-lt"/>
                <a:ea typeface="+mn-ea"/>
                <a:cs typeface="+mn-cs"/>
              </a:rPr>
              <a:t>Improve interoperability between AAIs by defining adequate policies and procedures; </a:t>
            </a:r>
          </a:p>
          <a:p>
            <a:pPr marL="171450" indent="-171450">
              <a:buFont typeface="Arial"/>
              <a:buChar char="•"/>
            </a:pPr>
            <a:r>
              <a:rPr lang="en-US" sz="1200" kern="1200" dirty="0" smtClean="0">
                <a:solidFill>
                  <a:schemeClr val="tx1"/>
                </a:solidFill>
                <a:effectLst/>
                <a:latin typeface="+mn-lt"/>
                <a:ea typeface="+mn-ea"/>
                <a:cs typeface="+mn-cs"/>
              </a:rPr>
              <a:t>Offer support by means of outreach and training in the area of federated access and more in general on the main technologies, policies and legal aspects (including EU data protection laws) underlying an integrated AAI; </a:t>
            </a:r>
          </a:p>
          <a:p>
            <a:pPr marL="171450" indent="-171450">
              <a:buFont typeface="Arial"/>
              <a:buChar char="•"/>
            </a:pPr>
            <a:r>
              <a:rPr lang="en-US" sz="1200" kern="1200" dirty="0" smtClean="0">
                <a:solidFill>
                  <a:schemeClr val="tx1"/>
                </a:solidFill>
                <a:effectLst/>
                <a:latin typeface="+mn-lt"/>
                <a:ea typeface="+mn-ea"/>
                <a:cs typeface="+mn-cs"/>
              </a:rPr>
              <a:t>Lower the thresholds for new user-communities to access resources offered by one of the research e-Infrastructures;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CBC110B-1C27-4A5B-8007-E6BF4BB6C5F7}" type="slidenum">
              <a:rPr lang="en-GB" smtClean="0"/>
              <a:t>7</a:t>
            </a:fld>
            <a:endParaRPr lang="en-GB"/>
          </a:p>
        </p:txBody>
      </p:sp>
    </p:spTree>
    <p:extLst>
      <p:ext uri="{BB962C8B-B14F-4D97-AF65-F5344CB8AC3E}">
        <p14:creationId xmlns:p14="http://schemas.microsoft.com/office/powerpoint/2010/main" val="304924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concept behind the AARC project is to build on existing AAIs to </a:t>
            </a:r>
            <a:r>
              <a:rPr lang="en-US" sz="1200" kern="1200" dirty="0" err="1" smtClean="0">
                <a:solidFill>
                  <a:schemeClr val="tx1"/>
                </a:solidFill>
                <a:effectLst/>
                <a:latin typeface="+mn-lt"/>
                <a:ea typeface="+mn-ea"/>
                <a:cs typeface="+mn-cs"/>
              </a:rPr>
              <a:t>analyse</a:t>
            </a:r>
            <a:r>
              <a:rPr lang="en-US" sz="1200" kern="1200" dirty="0" smtClean="0">
                <a:solidFill>
                  <a:schemeClr val="tx1"/>
                </a:solidFill>
                <a:effectLst/>
                <a:latin typeface="+mn-lt"/>
                <a:ea typeface="+mn-ea"/>
                <a:cs typeface="+mn-cs"/>
              </a:rPr>
              <a:t> them in light of user requirement and to design, test and pilot missing components and integrate them with existing workflows. </a:t>
            </a:r>
            <a:endParaRPr lang="en-US" dirty="0" smtClean="0"/>
          </a:p>
          <a:p>
            <a:r>
              <a:rPr lang="en-US" sz="1200" kern="1200" dirty="0" smtClean="0">
                <a:solidFill>
                  <a:schemeClr val="tx1"/>
                </a:solidFill>
                <a:effectLst/>
                <a:latin typeface="+mn-lt"/>
                <a:ea typeface="+mn-ea"/>
                <a:cs typeface="+mn-cs"/>
              </a:rPr>
              <a:t>There is a consensus that most of the technical components have already been developed and, to a certain extent, tested. The main research work in AARC will focus on verifying whether the integration in the existing workflows is possible and cost-effective and whether the </a:t>
            </a:r>
            <a:r>
              <a:rPr lang="en-US" sz="1200" kern="1200" dirty="0" err="1" smtClean="0">
                <a:solidFill>
                  <a:schemeClr val="tx1"/>
                </a:solidFill>
                <a:effectLst/>
                <a:latin typeface="+mn-lt"/>
                <a:ea typeface="+mn-ea"/>
                <a:cs typeface="+mn-cs"/>
              </a:rPr>
              <a:t>harmonisation</a:t>
            </a:r>
            <a:r>
              <a:rPr lang="en-US" sz="1200" kern="1200" dirty="0" smtClean="0">
                <a:solidFill>
                  <a:schemeClr val="tx1"/>
                </a:solidFill>
                <a:effectLst/>
                <a:latin typeface="+mn-lt"/>
                <a:ea typeface="+mn-ea"/>
                <a:cs typeface="+mn-cs"/>
              </a:rPr>
              <a:t> of their operations is achievable. </a:t>
            </a:r>
            <a:endParaRPr lang="en-US" dirty="0" smtClean="0"/>
          </a:p>
          <a:p>
            <a:endParaRPr lang="en-US" dirty="0"/>
          </a:p>
        </p:txBody>
      </p:sp>
      <p:sp>
        <p:nvSpPr>
          <p:cNvPr id="4" name="Slide Number Placeholder 3"/>
          <p:cNvSpPr>
            <a:spLocks noGrp="1"/>
          </p:cNvSpPr>
          <p:nvPr>
            <p:ph type="sldNum" sz="quarter" idx="10"/>
          </p:nvPr>
        </p:nvSpPr>
        <p:spPr/>
        <p:txBody>
          <a:bodyPr/>
          <a:lstStyle/>
          <a:p>
            <a:fld id="{9CBC110B-1C27-4A5B-8007-E6BF4BB6C5F7}" type="slidenum">
              <a:rPr lang="en-GB" smtClean="0"/>
              <a:t>9</a:t>
            </a:fld>
            <a:endParaRPr lang="en-GB"/>
          </a:p>
        </p:txBody>
      </p:sp>
    </p:spTree>
    <p:extLst>
      <p:ext uri="{BB962C8B-B14F-4D97-AF65-F5344CB8AC3E}">
        <p14:creationId xmlns:p14="http://schemas.microsoft.com/office/powerpoint/2010/main" val="962893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Objectives:</a:t>
            </a:r>
          </a:p>
          <a:p>
            <a:endParaRPr lang="en-US" dirty="0" smtClean="0"/>
          </a:p>
          <a:p>
            <a:r>
              <a:rPr lang="en-US" dirty="0" smtClean="0"/>
              <a:t>promote and further deploy federated access for researchers, educators and students </a:t>
            </a:r>
          </a:p>
          <a:p>
            <a:endParaRPr lang="en-US" dirty="0" smtClean="0"/>
          </a:p>
          <a:p>
            <a:r>
              <a:rPr lang="en-US" dirty="0" smtClean="0"/>
              <a:t>offer dedicated training and material on the technical and policy aspects of federated access and addressing specific challenges as Service Provider and Identity Provider deployment.</a:t>
            </a:r>
          </a:p>
          <a:p>
            <a:endParaRPr lang="en-US" dirty="0" smtClean="0"/>
          </a:p>
          <a:p>
            <a:r>
              <a:rPr lang="en-US" dirty="0" smtClean="0"/>
              <a:t>General Dissemination about AARC results (at a later stage) </a:t>
            </a:r>
            <a:endParaRPr lang="en-US" dirty="0"/>
          </a:p>
        </p:txBody>
      </p:sp>
      <p:sp>
        <p:nvSpPr>
          <p:cNvPr id="4" name="Slide Number Placeholder 3"/>
          <p:cNvSpPr>
            <a:spLocks noGrp="1"/>
          </p:cNvSpPr>
          <p:nvPr>
            <p:ph type="sldNum" sz="quarter" idx="10"/>
          </p:nvPr>
        </p:nvSpPr>
        <p:spPr/>
        <p:txBody>
          <a:bodyPr/>
          <a:lstStyle/>
          <a:p>
            <a:fld id="{9CBC110B-1C27-4A5B-8007-E6BF4BB6C5F7}" type="slidenum">
              <a:rPr lang="en-GB" smtClean="0"/>
              <a:t>11</a:t>
            </a:fld>
            <a:endParaRPr lang="en-GB"/>
          </a:p>
        </p:txBody>
      </p:sp>
    </p:spTree>
    <p:extLst>
      <p:ext uri="{BB962C8B-B14F-4D97-AF65-F5344CB8AC3E}">
        <p14:creationId xmlns:p14="http://schemas.microsoft.com/office/powerpoint/2010/main" val="1404144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C110B-1C27-4A5B-8007-E6BF4BB6C5F7}" type="slidenum">
              <a:rPr lang="en-GB" smtClean="0"/>
              <a:t>13</a:t>
            </a:fld>
            <a:endParaRPr lang="en-GB"/>
          </a:p>
        </p:txBody>
      </p:sp>
    </p:spTree>
    <p:extLst>
      <p:ext uri="{BB962C8B-B14F-4D97-AF65-F5344CB8AC3E}">
        <p14:creationId xmlns:p14="http://schemas.microsoft.com/office/powerpoint/2010/main" val="1445756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C110B-1C27-4A5B-8007-E6BF4BB6C5F7}" type="slidenum">
              <a:rPr lang="en-GB" smtClean="0"/>
              <a:t>16</a:t>
            </a:fld>
            <a:endParaRPr lang="en-GB"/>
          </a:p>
        </p:txBody>
      </p:sp>
    </p:spTree>
    <p:extLst>
      <p:ext uri="{BB962C8B-B14F-4D97-AF65-F5344CB8AC3E}">
        <p14:creationId xmlns:p14="http://schemas.microsoft.com/office/powerpoint/2010/main" val="731517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smtClean="0"/>
              <a:t>High level Goals and Approach:</a:t>
            </a:r>
          </a:p>
          <a:p>
            <a:pPr marL="0" indent="0">
              <a:buNone/>
            </a:pPr>
            <a:endParaRPr lang="en-GB" dirty="0" smtClean="0"/>
          </a:p>
          <a:p>
            <a:r>
              <a:rPr lang="en-GB" dirty="0" smtClean="0"/>
              <a:t>Demonstrate that the solutions identified and proposed by “</a:t>
            </a:r>
            <a:r>
              <a:rPr lang="en-US" sz="1200" dirty="0" smtClean="0"/>
              <a:t>Architectures for an integrated and interoperable AAI”</a:t>
            </a:r>
            <a:r>
              <a:rPr lang="en-GB" dirty="0" smtClean="0"/>
              <a:t> and ”Policy and Best Practices Harmonisation” are effective in addressing the requirements of the communities</a:t>
            </a:r>
          </a:p>
          <a:p>
            <a:endParaRPr lang="en-GB" dirty="0" smtClean="0"/>
          </a:p>
          <a:p>
            <a:r>
              <a:rPr lang="en-GB" dirty="0" smtClean="0"/>
              <a:t>Proof of concepts will involve services from the main e-infrastructures in Europe </a:t>
            </a:r>
          </a:p>
          <a:p>
            <a:endParaRPr lang="en-GB" dirty="0" smtClean="0"/>
          </a:p>
          <a:p>
            <a:r>
              <a:rPr lang="en-GB" dirty="0" smtClean="0"/>
              <a:t>Show to what extent different technologies used by the e-infrastructures and service providers are compatible and interchangeable</a:t>
            </a:r>
          </a:p>
          <a:p>
            <a:endParaRPr lang="en-GB" dirty="0" smtClean="0"/>
          </a:p>
          <a:p>
            <a:r>
              <a:rPr lang="en-GB" dirty="0" smtClean="0"/>
              <a:t>(Re-)using not building</a:t>
            </a:r>
          </a:p>
          <a:p>
            <a:endParaRPr lang="en-GB" sz="1200" dirty="0" smtClean="0"/>
          </a:p>
          <a:p>
            <a:r>
              <a:rPr lang="en-GB" sz="1200" dirty="0" smtClean="0"/>
              <a:t>Started pilots guided by several AARC deliverables</a:t>
            </a:r>
            <a:br>
              <a:rPr lang="en-GB" sz="1200" dirty="0" smtClean="0"/>
            </a:br>
            <a:r>
              <a:rPr lang="en-GB" sz="1200" dirty="0" smtClean="0"/>
              <a:t>Available @ </a:t>
            </a:r>
            <a:r>
              <a:rPr lang="en-GB" sz="1200" u="sng" dirty="0" err="1" smtClean="0"/>
              <a:t>aarc-project.eu</a:t>
            </a:r>
            <a:r>
              <a:rPr lang="en-GB" sz="1200" u="sng" dirty="0" smtClean="0"/>
              <a:t> </a:t>
            </a:r>
            <a:endParaRPr lang="en-US" dirty="0"/>
          </a:p>
        </p:txBody>
      </p:sp>
      <p:sp>
        <p:nvSpPr>
          <p:cNvPr id="4" name="Slide Number Placeholder 3"/>
          <p:cNvSpPr>
            <a:spLocks noGrp="1"/>
          </p:cNvSpPr>
          <p:nvPr>
            <p:ph type="sldNum" sz="quarter" idx="10"/>
          </p:nvPr>
        </p:nvSpPr>
        <p:spPr/>
        <p:txBody>
          <a:bodyPr/>
          <a:lstStyle/>
          <a:p>
            <a:fld id="{9CBC110B-1C27-4A5B-8007-E6BF4BB6C5F7}" type="slidenum">
              <a:rPr lang="en-GB" smtClean="0"/>
              <a:t>18</a:t>
            </a:fld>
            <a:endParaRPr lang="en-GB"/>
          </a:p>
        </p:txBody>
      </p:sp>
    </p:spTree>
    <p:extLst>
      <p:ext uri="{BB962C8B-B14F-4D97-AF65-F5344CB8AC3E}">
        <p14:creationId xmlns:p14="http://schemas.microsoft.com/office/powerpoint/2010/main" val="1322274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Rectangle 20"/>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userDrawn="1"/>
        </p:nvSpPr>
        <p:spPr>
          <a:xfrm>
            <a:off x="0" y="0"/>
            <a:ext cx="1625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p:cNvSpPr>
            <a:spLocks noGrp="1"/>
          </p:cNvSpPr>
          <p:nvPr>
            <p:ph type="body" sz="quarter" idx="11" hasCustomPrompt="1"/>
          </p:nvPr>
        </p:nvSpPr>
        <p:spPr>
          <a:xfrm>
            <a:off x="1240257" y="3625009"/>
            <a:ext cx="6795911" cy="375289"/>
          </a:xfrm>
        </p:spPr>
        <p:txBody>
          <a:bodyPr>
            <a:normAutofit/>
          </a:bodyPr>
          <a:lstStyle>
            <a:lvl1pPr marL="0" indent="0">
              <a:buNone/>
              <a:defRPr sz="2000" b="1" baseline="0"/>
            </a:lvl1pPr>
          </a:lstStyle>
          <a:p>
            <a:pPr lvl="0"/>
            <a:r>
              <a:rPr lang="en-US" dirty="0" smtClean="0"/>
              <a:t>Presenter</a:t>
            </a:r>
          </a:p>
        </p:txBody>
      </p:sp>
      <p:sp>
        <p:nvSpPr>
          <p:cNvPr id="7" name="Text Placeholder 6"/>
          <p:cNvSpPr>
            <a:spLocks noGrp="1"/>
          </p:cNvSpPr>
          <p:nvPr>
            <p:ph type="body" sz="quarter" idx="12" hasCustomPrompt="1"/>
          </p:nvPr>
        </p:nvSpPr>
        <p:spPr>
          <a:xfrm>
            <a:off x="1240256" y="5484095"/>
            <a:ext cx="6671027" cy="436340"/>
          </a:xfrm>
        </p:spPr>
        <p:txBody>
          <a:bodyPr>
            <a:normAutofit/>
          </a:bodyPr>
          <a:lstStyle>
            <a:lvl1pPr marL="0" indent="0">
              <a:buNone/>
              <a:defRPr sz="1800"/>
            </a:lvl1pPr>
          </a:lstStyle>
          <a:p>
            <a:pPr lvl="0"/>
            <a:r>
              <a:rPr lang="en-US" dirty="0" smtClean="0"/>
              <a:t>Event, Location</a:t>
            </a:r>
            <a:endParaRPr lang="en-GB" dirty="0"/>
          </a:p>
        </p:txBody>
      </p:sp>
      <p:sp>
        <p:nvSpPr>
          <p:cNvPr id="12" name="Text Placeholder 10"/>
          <p:cNvSpPr>
            <a:spLocks noGrp="1"/>
          </p:cNvSpPr>
          <p:nvPr>
            <p:ph type="body" sz="quarter" idx="17" hasCustomPrompt="1"/>
          </p:nvPr>
        </p:nvSpPr>
        <p:spPr>
          <a:xfrm>
            <a:off x="1240257" y="2804346"/>
            <a:ext cx="6683727" cy="503459"/>
          </a:xfrm>
        </p:spPr>
        <p:txBody>
          <a:bodyPr>
            <a:normAutofit/>
          </a:bodyPr>
          <a:lstStyle>
            <a:lvl1pPr marL="0" indent="0">
              <a:buNone/>
              <a:defRPr sz="1950">
                <a:solidFill>
                  <a:srgbClr val="F6791C"/>
                </a:solidFill>
              </a:defRPr>
            </a:lvl1pPr>
          </a:lstStyle>
          <a:p>
            <a:pPr lvl="0"/>
            <a:r>
              <a:rPr lang="en-US" dirty="0" smtClean="0"/>
              <a:t>Subtitle</a:t>
            </a:r>
          </a:p>
        </p:txBody>
      </p:sp>
      <p:sp>
        <p:nvSpPr>
          <p:cNvPr id="11" name="Text Placeholder 10"/>
          <p:cNvSpPr>
            <a:spLocks noGrp="1"/>
          </p:cNvSpPr>
          <p:nvPr>
            <p:ph type="body" sz="quarter" idx="14" hasCustomPrompt="1"/>
          </p:nvPr>
        </p:nvSpPr>
        <p:spPr>
          <a:xfrm>
            <a:off x="1240257" y="2398309"/>
            <a:ext cx="6683727" cy="473242"/>
          </a:xfrm>
        </p:spPr>
        <p:txBody>
          <a:bodyPr>
            <a:noAutofit/>
          </a:bodyPr>
          <a:lstStyle>
            <a:lvl1pPr marL="0" indent="0">
              <a:buNone/>
              <a:defRPr sz="2400" b="1"/>
            </a:lvl1pPr>
          </a:lstStyle>
          <a:p>
            <a:pPr lvl="0"/>
            <a:r>
              <a:rPr lang="en-US" dirty="0" smtClean="0"/>
              <a:t>Title</a:t>
            </a:r>
          </a:p>
        </p:txBody>
      </p:sp>
      <p:sp>
        <p:nvSpPr>
          <p:cNvPr id="13" name="Text Placeholder 6"/>
          <p:cNvSpPr>
            <a:spLocks noGrp="1"/>
          </p:cNvSpPr>
          <p:nvPr>
            <p:ph type="body" sz="quarter" idx="18" hasCustomPrompt="1"/>
          </p:nvPr>
        </p:nvSpPr>
        <p:spPr>
          <a:xfrm>
            <a:off x="1240256" y="5785332"/>
            <a:ext cx="6671027" cy="428319"/>
          </a:xfrm>
        </p:spPr>
        <p:txBody>
          <a:bodyPr>
            <a:normAutofit/>
          </a:bodyPr>
          <a:lstStyle>
            <a:lvl1pPr marL="0" indent="0">
              <a:buNone/>
              <a:defRPr sz="1800"/>
            </a:lvl1pPr>
          </a:lstStyle>
          <a:p>
            <a:pPr lvl="0"/>
            <a:r>
              <a:rPr lang="en-US" dirty="0" smtClean="0"/>
              <a:t>Date</a:t>
            </a:r>
            <a:endParaRPr lang="en-GB" dirty="0"/>
          </a:p>
        </p:txBody>
      </p:sp>
      <p:sp>
        <p:nvSpPr>
          <p:cNvPr id="16" name="Text Placeholder 4"/>
          <p:cNvSpPr>
            <a:spLocks noGrp="1"/>
          </p:cNvSpPr>
          <p:nvPr>
            <p:ph type="body" sz="quarter" idx="19" hasCustomPrompt="1"/>
          </p:nvPr>
        </p:nvSpPr>
        <p:spPr>
          <a:xfrm>
            <a:off x="1240257" y="3947187"/>
            <a:ext cx="6795911" cy="347215"/>
          </a:xfrm>
        </p:spPr>
        <p:txBody>
          <a:bodyPr>
            <a:normAutofit/>
          </a:bodyPr>
          <a:lstStyle>
            <a:lvl1pPr marL="0" indent="0">
              <a:buNone/>
              <a:defRPr sz="1800" b="0" baseline="0"/>
            </a:lvl1pPr>
          </a:lstStyle>
          <a:p>
            <a:pPr lvl="0"/>
            <a:r>
              <a:rPr lang="en-US" dirty="0" smtClean="0"/>
              <a:t>Role in Project, AARC (if applicable)</a:t>
            </a:r>
          </a:p>
        </p:txBody>
      </p:sp>
      <p:sp>
        <p:nvSpPr>
          <p:cNvPr id="18" name="Text Placeholder 4"/>
          <p:cNvSpPr>
            <a:spLocks noGrp="1"/>
          </p:cNvSpPr>
          <p:nvPr>
            <p:ph type="body" sz="quarter" idx="20" hasCustomPrompt="1"/>
          </p:nvPr>
        </p:nvSpPr>
        <p:spPr>
          <a:xfrm>
            <a:off x="1240257" y="4249757"/>
            <a:ext cx="8818145" cy="347215"/>
          </a:xfrm>
        </p:spPr>
        <p:txBody>
          <a:bodyPr>
            <a:normAutofit/>
          </a:bodyPr>
          <a:lstStyle>
            <a:lvl1pPr marL="0" indent="0">
              <a:buNone/>
              <a:defRPr sz="1800" b="0" baseline="0"/>
            </a:lvl1pPr>
          </a:lstStyle>
          <a:p>
            <a:pPr lvl="0"/>
            <a:r>
              <a:rPr lang="en-US" dirty="0" smtClean="0"/>
              <a:t>Role in Organisation, Organisation Name (if Applicable)</a:t>
            </a:r>
          </a:p>
        </p:txBody>
      </p:sp>
      <p:sp>
        <p:nvSpPr>
          <p:cNvPr id="4" name="Text Placeholder 3"/>
          <p:cNvSpPr>
            <a:spLocks noGrp="1"/>
          </p:cNvSpPr>
          <p:nvPr>
            <p:ph type="body" sz="quarter" idx="21" hasCustomPrompt="1"/>
          </p:nvPr>
        </p:nvSpPr>
        <p:spPr>
          <a:xfrm>
            <a:off x="1486792" y="4765917"/>
            <a:ext cx="1219200" cy="190399"/>
          </a:xfrm>
        </p:spPr>
        <p:txBody>
          <a:bodyPr>
            <a:normAutofit/>
          </a:bodyPr>
          <a:lstStyle>
            <a:lvl1pPr marL="0" indent="0">
              <a:buNone/>
              <a:defRPr sz="600"/>
            </a:lvl1pPr>
          </a:lstStyle>
          <a:p>
            <a:pPr lvl="0"/>
            <a:r>
              <a:rPr lang="en-US" dirty="0" smtClean="0"/>
              <a:t>Logo (optional)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6358" y="-42332"/>
            <a:ext cx="4389920" cy="6942667"/>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7682" y="480622"/>
            <a:ext cx="1482776" cy="1339714"/>
          </a:xfrm>
          <a:prstGeom prst="rect">
            <a:avLst/>
          </a:prstGeom>
        </p:spPr>
      </p:pic>
      <p:sp>
        <p:nvSpPr>
          <p:cNvPr id="23" name="TextBox 22"/>
          <p:cNvSpPr txBox="1"/>
          <p:nvPr userDrawn="1"/>
        </p:nvSpPr>
        <p:spPr>
          <a:xfrm>
            <a:off x="2818932" y="927797"/>
            <a:ext cx="5918159" cy="353943"/>
          </a:xfrm>
          <a:prstGeom prst="rect">
            <a:avLst/>
          </a:prstGeom>
          <a:noFill/>
        </p:spPr>
        <p:txBody>
          <a:bodyPr wrap="none" rtlCol="0">
            <a:spAutoFit/>
          </a:bodyPr>
          <a:lstStyle/>
          <a:p>
            <a:r>
              <a:rPr lang="en-GB" sz="1700" dirty="0" smtClean="0">
                <a:solidFill>
                  <a:srgbClr val="003F5E"/>
                </a:solidFill>
              </a:rPr>
              <a:t>Authentication and Authorisation for Research and Collaboration</a:t>
            </a:r>
            <a:endParaRPr lang="en-GB" sz="1700" dirty="0">
              <a:solidFill>
                <a:srgbClr val="003F5E"/>
              </a:solidFill>
            </a:endParaRPr>
          </a:p>
        </p:txBody>
      </p:sp>
    </p:spTree>
    <p:extLst>
      <p:ext uri="{BB962C8B-B14F-4D97-AF65-F5344CB8AC3E}">
        <p14:creationId xmlns:p14="http://schemas.microsoft.com/office/powerpoint/2010/main" val="416442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716837"/>
            <a:ext cx="6172200" cy="414421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GB"/>
          </a:p>
        </p:txBody>
      </p:sp>
      <p:sp>
        <p:nvSpPr>
          <p:cNvPr id="4" name="Text Placeholder 3"/>
          <p:cNvSpPr>
            <a:spLocks noGrp="1"/>
          </p:cNvSpPr>
          <p:nvPr>
            <p:ph type="body" sz="half" idx="2"/>
          </p:nvPr>
        </p:nvSpPr>
        <p:spPr>
          <a:xfrm>
            <a:off x="457202" y="1716837"/>
            <a:ext cx="4314825" cy="415215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98918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yle Gu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2" name="TextBox 1"/>
          <p:cNvSpPr txBox="1"/>
          <p:nvPr userDrawn="1"/>
        </p:nvSpPr>
        <p:spPr>
          <a:xfrm>
            <a:off x="652382" y="304802"/>
            <a:ext cx="3601692" cy="646331"/>
          </a:xfrm>
          <a:prstGeom prst="rect">
            <a:avLst/>
          </a:prstGeom>
          <a:noFill/>
        </p:spPr>
        <p:txBody>
          <a:bodyPr wrap="none" rtlCol="0">
            <a:spAutoFit/>
          </a:bodyPr>
          <a:lstStyle/>
          <a:p>
            <a:r>
              <a:rPr lang="en-GB" sz="1800" b="1" dirty="0" smtClean="0">
                <a:solidFill>
                  <a:srgbClr val="003F5D"/>
                </a:solidFill>
              </a:rPr>
              <a:t>Style</a:t>
            </a:r>
            <a:r>
              <a:rPr lang="en-GB" sz="1800" b="1" baseline="0" dirty="0" smtClean="0">
                <a:solidFill>
                  <a:srgbClr val="003F5D"/>
                </a:solidFill>
              </a:rPr>
              <a:t> Guide</a:t>
            </a:r>
          </a:p>
          <a:p>
            <a:r>
              <a:rPr lang="en-GB" sz="1800" baseline="0" dirty="0" smtClean="0">
                <a:solidFill>
                  <a:srgbClr val="F57A1E"/>
                </a:solidFill>
              </a:rPr>
              <a:t>A Guide to Using the AARC Template</a:t>
            </a:r>
            <a:endParaRPr lang="en-GB" sz="1800" dirty="0">
              <a:solidFill>
                <a:srgbClr val="F57A1E"/>
              </a:solidFill>
            </a:endParaRPr>
          </a:p>
        </p:txBody>
      </p:sp>
      <p:sp>
        <p:nvSpPr>
          <p:cNvPr id="4" name="TextBox 3"/>
          <p:cNvSpPr txBox="1"/>
          <p:nvPr userDrawn="1"/>
        </p:nvSpPr>
        <p:spPr>
          <a:xfrm>
            <a:off x="780366" y="2025770"/>
            <a:ext cx="10149657" cy="2862322"/>
          </a:xfrm>
          <a:prstGeom prst="rect">
            <a:avLst/>
          </a:prstGeom>
          <a:noFill/>
        </p:spPr>
        <p:txBody>
          <a:bodyPr wrap="square" rtlCol="0">
            <a:spAutoFit/>
          </a:bodyPr>
          <a:lstStyle/>
          <a:p>
            <a:pPr marL="214313" indent="-214313">
              <a:buFont typeface="Arial" panose="020B0604020202020204" pitchFamily="34" charset="0"/>
              <a:buChar char="•"/>
            </a:pPr>
            <a:r>
              <a:rPr lang="en-GB" sz="1800" dirty="0" smtClean="0">
                <a:solidFill>
                  <a:srgbClr val="003F5D"/>
                </a:solidFill>
              </a:rPr>
              <a:t>This template is to</a:t>
            </a:r>
            <a:r>
              <a:rPr lang="en-GB" sz="1800" baseline="0" dirty="0" smtClean="0">
                <a:solidFill>
                  <a:srgbClr val="003F5D"/>
                </a:solidFill>
              </a:rPr>
              <a:t> present information on behalf of the AARC Project</a:t>
            </a:r>
          </a:p>
          <a:p>
            <a:pPr marL="214313" indent="-214313">
              <a:buFont typeface="Arial" panose="020B0604020202020204" pitchFamily="34" charset="0"/>
              <a:buChar char="•"/>
            </a:pPr>
            <a:r>
              <a:rPr lang="en-GB" sz="1800" baseline="0" dirty="0" smtClean="0">
                <a:solidFill>
                  <a:srgbClr val="003F5D"/>
                </a:solidFill>
              </a:rPr>
              <a:t>Font is Calibri and will auto-size. Avoid using a font size less than 18pt.  Main font colour is Teal, </a:t>
            </a:r>
            <a:r>
              <a:rPr lang="en-GB" sz="1800" baseline="0" dirty="0" smtClean="0">
                <a:solidFill>
                  <a:srgbClr val="F57B20"/>
                </a:solidFill>
              </a:rPr>
              <a:t>highlight colour is Orange and should be used sparingly.</a:t>
            </a:r>
            <a:r>
              <a:rPr lang="en-GB" sz="1800" baseline="0" dirty="0" smtClean="0">
                <a:solidFill>
                  <a:srgbClr val="ED1556"/>
                </a:solidFill>
              </a:rPr>
              <a:t> </a:t>
            </a:r>
            <a:r>
              <a:rPr lang="en-GB" sz="1800" baseline="0" dirty="0" smtClean="0">
                <a:solidFill>
                  <a:srgbClr val="003F5D"/>
                </a:solidFill>
              </a:rPr>
              <a:t>If the colours are not shown in PowerPoint use the colour picker to select the correct colour from the logo or these samples</a:t>
            </a:r>
            <a:endParaRPr lang="en-GB" sz="1800" baseline="0" dirty="0" smtClean="0">
              <a:solidFill>
                <a:srgbClr val="ED1556"/>
              </a:solidFill>
            </a:endParaRPr>
          </a:p>
          <a:p>
            <a:pPr marL="214313" indent="-214313">
              <a:buFont typeface="Arial" panose="020B0604020202020204" pitchFamily="34" charset="0"/>
              <a:buChar char="•"/>
            </a:pPr>
            <a:endParaRPr lang="en-GB" sz="1800" baseline="0" dirty="0" smtClean="0">
              <a:solidFill>
                <a:srgbClr val="ED1556"/>
              </a:solidFill>
            </a:endParaRPr>
          </a:p>
          <a:p>
            <a:pPr marL="214313" indent="-214313">
              <a:buFont typeface="Arial" panose="020B0604020202020204" pitchFamily="34" charset="0"/>
              <a:buChar char="•"/>
            </a:pPr>
            <a:r>
              <a:rPr lang="en-GB" sz="1800" baseline="0" dirty="0" smtClean="0">
                <a:solidFill>
                  <a:srgbClr val="003F5D"/>
                </a:solidFill>
              </a:rPr>
              <a:t>The title slide has space for the speaker’s own organisation logo which should be no larger than the main AARC logo </a:t>
            </a:r>
          </a:p>
          <a:p>
            <a:pPr marL="214313" indent="-214313">
              <a:buFont typeface="Arial" panose="020B0604020202020204" pitchFamily="34" charset="0"/>
              <a:buChar char="•"/>
            </a:pPr>
            <a:endParaRPr lang="en-GB" sz="1800" baseline="0" dirty="0" smtClean="0">
              <a:solidFill>
                <a:srgbClr val="003F5D"/>
              </a:solidFill>
            </a:endParaRPr>
          </a:p>
          <a:p>
            <a:pPr marL="214313" indent="-214313">
              <a:buFont typeface="Arial" panose="020B0604020202020204" pitchFamily="34" charset="0"/>
              <a:buChar char="•"/>
            </a:pPr>
            <a:r>
              <a:rPr lang="en-GB" sz="1800" baseline="0" dirty="0" smtClean="0">
                <a:solidFill>
                  <a:srgbClr val="003F5D"/>
                </a:solidFill>
              </a:rPr>
              <a:t>The end slide includes EU logo, copyright, and funding statement and must be included in any slide packs distributed or printed.</a:t>
            </a:r>
          </a:p>
        </p:txBody>
      </p:sp>
      <p:sp>
        <p:nvSpPr>
          <p:cNvPr id="5" name="Oval 4"/>
          <p:cNvSpPr/>
          <p:nvPr userDrawn="1"/>
        </p:nvSpPr>
        <p:spPr>
          <a:xfrm>
            <a:off x="10890209" y="5560973"/>
            <a:ext cx="727243" cy="529390"/>
          </a:xfrm>
          <a:prstGeom prst="ellipse">
            <a:avLst/>
          </a:prstGeom>
          <a:solidFill>
            <a:srgbClr val="003F5D"/>
          </a:solidFill>
          <a:ln>
            <a:solidFill>
              <a:srgbClr val="003F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Oval 8"/>
          <p:cNvSpPr/>
          <p:nvPr userDrawn="1"/>
        </p:nvSpPr>
        <p:spPr>
          <a:xfrm>
            <a:off x="9884901" y="5560973"/>
            <a:ext cx="727243" cy="529390"/>
          </a:xfrm>
          <a:prstGeom prst="ellipse">
            <a:avLst/>
          </a:prstGeom>
          <a:solidFill>
            <a:srgbClr val="F6791C"/>
          </a:solidFill>
          <a:ln>
            <a:solidFill>
              <a:srgbClr val="F67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178045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Must be included)">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7067" y="4837092"/>
            <a:ext cx="1385319" cy="785666"/>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48488" y="5966378"/>
            <a:ext cx="433675" cy="294664"/>
          </a:xfrm>
          <a:prstGeom prst="rect">
            <a:avLst/>
          </a:prstGeom>
        </p:spPr>
      </p:pic>
      <p:sp>
        <p:nvSpPr>
          <p:cNvPr id="8" name="TextBox 7"/>
          <p:cNvSpPr txBox="1"/>
          <p:nvPr userDrawn="1"/>
        </p:nvSpPr>
        <p:spPr>
          <a:xfrm>
            <a:off x="4111444" y="2395574"/>
            <a:ext cx="3748975"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63166" y="4113541"/>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3109415" y="6289305"/>
            <a:ext cx="5711820" cy="276999"/>
          </a:xfrm>
          <a:prstGeom prst="rect">
            <a:avLst/>
          </a:prstGeom>
          <a:noFill/>
        </p:spPr>
        <p:txBody>
          <a:bodyPr wrap="none" rtlCol="0">
            <a:spAutoFit/>
          </a:bodyPr>
          <a:lstStyle/>
          <a:p>
            <a:pPr algn="ctr"/>
            <a:r>
              <a:rPr lang="en-GB" sz="600" kern="1200" dirty="0" smtClean="0">
                <a:solidFill>
                  <a:schemeClr val="bg1"/>
                </a:solidFill>
                <a:effectLst/>
                <a:latin typeface="+mn-lt"/>
                <a:ea typeface="+mn-ea"/>
                <a:cs typeface="+mn-cs"/>
              </a:rPr>
              <a:t>© GÉANT  on behalf of the AARC project.</a:t>
            </a:r>
          </a:p>
          <a:p>
            <a:pPr algn="ctr"/>
            <a:r>
              <a:rPr lang="en-GB" sz="600" kern="1200" dirty="0" smtClean="0">
                <a:solidFill>
                  <a:schemeClr val="bg1"/>
                </a:solidFill>
                <a:effectLst/>
                <a:latin typeface="+mn-lt"/>
                <a:ea typeface="+mn-ea"/>
                <a:cs typeface="+mn-cs"/>
              </a:rPr>
              <a:t>The work leading to these results has received funding from the European Union’s Horizon 2020 research and innovation programme under Grant Agreement No. 653965 (AARC).</a:t>
            </a:r>
            <a:endParaRPr lang="en-GB" sz="600" dirty="0">
              <a:solidFill>
                <a:schemeClr val="bg1"/>
              </a:solidFill>
            </a:endParaRPr>
          </a:p>
        </p:txBody>
      </p:sp>
      <p:sp>
        <p:nvSpPr>
          <p:cNvPr id="11" name="TextBox 10"/>
          <p:cNvSpPr txBox="1"/>
          <p:nvPr userDrawn="1"/>
        </p:nvSpPr>
        <p:spPr>
          <a:xfrm>
            <a:off x="5273469" y="5591160"/>
            <a:ext cx="1383712" cy="246221"/>
          </a:xfrm>
          <a:prstGeom prst="rect">
            <a:avLst/>
          </a:prstGeom>
          <a:noFill/>
        </p:spPr>
        <p:txBody>
          <a:bodyPr wrap="none" rtlCol="0">
            <a:spAutoFit/>
          </a:bodyPr>
          <a:lstStyle/>
          <a:p>
            <a:r>
              <a:rPr lang="en-GB" sz="1000" dirty="0" smtClean="0">
                <a:solidFill>
                  <a:schemeClr val="bg1"/>
                </a:solidFill>
              </a:rPr>
              <a:t>https://aarc-project.eu</a:t>
            </a:r>
            <a:endParaRPr lang="en-GB" sz="1000" dirty="0">
              <a:solidFill>
                <a:schemeClr val="bg1"/>
              </a:solidFill>
            </a:endParaRPr>
          </a:p>
        </p:txBody>
      </p:sp>
    </p:spTree>
    <p:extLst>
      <p:ext uri="{BB962C8B-B14F-4D97-AF65-F5344CB8AC3E}">
        <p14:creationId xmlns:p14="http://schemas.microsoft.com/office/powerpoint/2010/main" val="3512339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609600" y="71437"/>
            <a:ext cx="10972800" cy="11432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150201" y="1153134"/>
            <a:ext cx="11891599" cy="52491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11409055" y="6333133"/>
            <a:ext cx="731599" cy="524699"/>
          </a:xfrm>
          <a:prstGeom prst="rect">
            <a:avLst/>
          </a:prstGeom>
        </p:spPr>
        <p:txBody>
          <a:bodyPr lIns="91425" tIns="91425" rIns="91425" bIns="91425" anchor="ctr" anchorCtr="0">
            <a:noAutofit/>
          </a:bodyPr>
          <a:lstStyle>
            <a:lvl1pPr>
              <a:spcBef>
                <a:spcPts val="0"/>
              </a:spcBef>
              <a:buNone/>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695921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200">
                <a:latin typeface="+mn-lt"/>
              </a:defRPr>
            </a:lvl1pPr>
            <a:lvl2pPr>
              <a:defRPr sz="1800">
                <a:solidFill>
                  <a:srgbClr val="004361"/>
                </a:solidFill>
                <a:latin typeface="+mn-lt"/>
              </a:defRPr>
            </a:lvl2pPr>
            <a:lvl3pPr>
              <a:defRPr sz="1800">
                <a:solidFill>
                  <a:srgbClr val="003F5E"/>
                </a:solidFill>
                <a:latin typeface="+mn-lt"/>
              </a:defRPr>
            </a:lvl3pPr>
            <a:lvl4pPr>
              <a:defRPr sz="1800">
                <a:latin typeface="+mn-lt"/>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63139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5625"/>
            <a:ext cx="5562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a:defRPr sz="15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710877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2603" y="1681163"/>
            <a:ext cx="551497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82601" y="2489204"/>
            <a:ext cx="5553075"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2"/>
          </p:nvPr>
        </p:nvSpPr>
        <p:spPr/>
        <p:txBody>
          <a:bodyPr/>
          <a:lstStyle/>
          <a:p>
            <a:fld id="{6F576E6A-F32A-4612-884C-86870357C6B4}" type="slidenum">
              <a:rPr lang="en-GB" smtClean="0"/>
              <a:t>‹#›</a:t>
            </a:fld>
            <a:endParaRPr lang="en-GB"/>
          </a:p>
        </p:txBody>
      </p:sp>
      <p:sp>
        <p:nvSpPr>
          <p:cNvPr id="10"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88948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6:33 Text Image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1" y="1524003"/>
            <a:ext cx="7864123" cy="4652963"/>
          </a:xfrm>
        </p:spPr>
        <p:txBody>
          <a:bodyPr/>
          <a:lstStyle>
            <a:lvl1pPr>
              <a:defRPr sz="1500">
                <a:latin typeface="+mn-lt"/>
              </a:defRPr>
            </a:lvl1pPr>
            <a:lvl2pPr>
              <a:defRPr>
                <a:solidFill>
                  <a:srgbClr val="004361"/>
                </a:solidFill>
                <a:latin typeface="+mn-lt"/>
              </a:defRPr>
            </a:lvl2pPr>
            <a:lvl3pPr>
              <a:defRPr>
                <a:solidFill>
                  <a:srgbClr val="003F5E"/>
                </a:solidFill>
                <a:latin typeface="+mn-lt"/>
              </a:defRPr>
            </a:lvl3pPr>
            <a:lvl4pPr>
              <a:defRPr>
                <a:latin typeface="+mn-lt"/>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cxnSp>
        <p:nvCxnSpPr>
          <p:cNvPr id="4" name="Straight Connector 3"/>
          <p:cNvCxnSpPr/>
          <p:nvPr userDrawn="1"/>
        </p:nvCxnSpPr>
        <p:spPr>
          <a:xfrm>
            <a:off x="8319911" y="153246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8602125" y="1532467"/>
            <a:ext cx="3" cy="468206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51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F576E6A-F32A-4612-884C-86870357C6B4}" type="slidenum">
              <a:rPr lang="en-GB" smtClean="0"/>
              <a:t>‹#›</a:t>
            </a:fld>
            <a:endParaRPr lang="en-GB"/>
          </a:p>
        </p:txBody>
      </p:sp>
      <p:sp>
        <p:nvSpPr>
          <p:cNvPr id="6"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27507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2" name="Rectangle 1"/>
          <p:cNvSpPr/>
          <p:nvPr userDrawn="1"/>
        </p:nvSpPr>
        <p:spPr>
          <a:xfrm>
            <a:off x="0" y="1676400"/>
            <a:ext cx="12192000" cy="2165684"/>
          </a:xfrm>
          <a:prstGeom prst="rect">
            <a:avLst/>
          </a:prstGeom>
          <a:solidFill>
            <a:srgbClr val="013F5E"/>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 Placeholder 5"/>
          <p:cNvSpPr>
            <a:spLocks noGrp="1"/>
          </p:cNvSpPr>
          <p:nvPr>
            <p:ph type="body" sz="quarter" idx="13"/>
          </p:nvPr>
        </p:nvSpPr>
        <p:spPr>
          <a:xfrm>
            <a:off x="470572" y="4083050"/>
            <a:ext cx="11208083" cy="21813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7250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ttom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6" name="Rectangle 5"/>
          <p:cNvSpPr/>
          <p:nvPr userDrawn="1"/>
        </p:nvSpPr>
        <p:spPr>
          <a:xfrm>
            <a:off x="0" y="3858126"/>
            <a:ext cx="12192000" cy="2165684"/>
          </a:xfrm>
          <a:prstGeom prst="rect">
            <a:avLst/>
          </a:prstGeom>
          <a:solidFill>
            <a:srgbClr val="004361"/>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Text Placeholder 6"/>
          <p:cNvSpPr>
            <a:spLocks noGrp="1"/>
          </p:cNvSpPr>
          <p:nvPr>
            <p:ph type="body" sz="quarter" idx="13"/>
          </p:nvPr>
        </p:nvSpPr>
        <p:spPr>
          <a:xfrm>
            <a:off x="448287" y="1524586"/>
            <a:ext cx="11315924" cy="21009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9725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651518"/>
            <a:ext cx="6172200" cy="4209532"/>
          </a:xfrm>
        </p:spPr>
        <p:txBody>
          <a:bodyPr/>
          <a:lstStyle>
            <a:lvl1pPr>
              <a:defRPr sz="1800"/>
            </a:lvl1pPr>
            <a:lvl2pPr>
              <a:defRPr sz="165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2" y="1642188"/>
            <a:ext cx="4314825" cy="42268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13340335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6935" y="203200"/>
            <a:ext cx="9040688" cy="927768"/>
          </a:xfrm>
          <a:prstGeom prst="rect">
            <a:avLst/>
          </a:prstGeom>
        </p:spPr>
        <p:txBody>
          <a:bodyPr vert="horz" lIns="91440" tIns="45720" rIns="91440" bIns="45720" rtlCol="0" anchor="ctr">
            <a:normAutofit/>
          </a:bodyPr>
          <a:lstStyle/>
          <a:p>
            <a:r>
              <a:rPr lang="en-US" dirty="0" smtClean="0"/>
              <a:t>Slide Title</a:t>
            </a:r>
            <a:br>
              <a:rPr lang="en-US" dirty="0" smtClean="0"/>
            </a:br>
            <a:r>
              <a:rPr lang="en-US" dirty="0" smtClean="0"/>
              <a:t>subtitle</a:t>
            </a:r>
            <a:endParaRPr lang="en-GB" dirty="0"/>
          </a:p>
        </p:txBody>
      </p:sp>
      <p:sp>
        <p:nvSpPr>
          <p:cNvPr id="3" name="Text Placeholder 2"/>
          <p:cNvSpPr>
            <a:spLocks noGrp="1"/>
          </p:cNvSpPr>
          <p:nvPr>
            <p:ph type="body" idx="1"/>
          </p:nvPr>
        </p:nvSpPr>
        <p:spPr>
          <a:xfrm>
            <a:off x="444502" y="1439333"/>
            <a:ext cx="10909300" cy="473763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11061812" y="6406019"/>
            <a:ext cx="741021" cy="274873"/>
          </a:xfrm>
          <a:prstGeom prst="rect">
            <a:avLst/>
          </a:prstGeom>
        </p:spPr>
        <p:txBody>
          <a:bodyPr vert="horz" lIns="91440" tIns="45720" rIns="91440" bIns="45720" rtlCol="0" anchor="ctr"/>
          <a:lstStyle>
            <a:lvl1pPr algn="r">
              <a:defRPr sz="675">
                <a:solidFill>
                  <a:schemeClr val="tx1">
                    <a:tint val="75000"/>
                  </a:schemeClr>
                </a:solidFill>
              </a:defRPr>
            </a:lvl1pPr>
          </a:lstStyle>
          <a:p>
            <a:fld id="{6F576E6A-F32A-4612-884C-86870357C6B4}" type="slidenum">
              <a:rPr lang="en-GB" smtClean="0"/>
              <a:pPr/>
              <a:t>‹#›</a:t>
            </a:fld>
            <a:endParaRPr lang="en-GB" dirty="0"/>
          </a:p>
        </p:txBody>
      </p:sp>
      <p:cxnSp>
        <p:nvCxnSpPr>
          <p:cNvPr id="13" name="Straight Connector 12"/>
          <p:cNvCxnSpPr/>
          <p:nvPr userDrawn="1"/>
        </p:nvCxnSpPr>
        <p:spPr>
          <a:xfrm>
            <a:off x="444502" y="6406019"/>
            <a:ext cx="11274749" cy="7229"/>
          </a:xfrm>
          <a:prstGeom prst="line">
            <a:avLst/>
          </a:prstGeom>
          <a:ln w="12700" cap="rnd">
            <a:solidFill>
              <a:srgbClr val="F57B2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25400" y="6481610"/>
            <a:ext cx="1817512" cy="207749"/>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GB" sz="750" baseline="0" dirty="0" smtClean="0">
                <a:solidFill>
                  <a:srgbClr val="003F5E"/>
                </a:solidFill>
              </a:rPr>
              <a:t>https://aarc-project.eu</a:t>
            </a:r>
            <a:endParaRPr lang="en-GB" sz="750" dirty="0">
              <a:solidFill>
                <a:srgbClr val="003F5E"/>
              </a:solidFill>
            </a:endParaRPr>
          </a:p>
        </p:txBody>
      </p:sp>
      <p:cxnSp>
        <p:nvCxnSpPr>
          <p:cNvPr id="8" name="Straight Connector 7"/>
          <p:cNvCxnSpPr/>
          <p:nvPr userDrawn="1"/>
        </p:nvCxnSpPr>
        <p:spPr>
          <a:xfrm flipH="1">
            <a:off x="444503" y="1224327"/>
            <a:ext cx="10274297" cy="2887"/>
          </a:xfrm>
          <a:prstGeom prst="line">
            <a:avLst/>
          </a:prstGeom>
          <a:ln w="12700">
            <a:solidFill>
              <a:srgbClr val="003959"/>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658149" y="143931"/>
            <a:ext cx="1144684" cy="1034242"/>
          </a:xfrm>
          <a:prstGeom prst="rect">
            <a:avLst/>
          </a:prstGeom>
        </p:spPr>
      </p:pic>
      <p:pic>
        <p:nvPicPr>
          <p:cNvPr id="22" name="Picture 2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68543" y="6460279"/>
            <a:ext cx="331798" cy="299785"/>
          </a:xfrm>
          <a:prstGeom prst="rect">
            <a:avLst/>
          </a:prstGeom>
        </p:spPr>
      </p:pic>
    </p:spTree>
    <p:extLst>
      <p:ext uri="{BB962C8B-B14F-4D97-AF65-F5344CB8AC3E}">
        <p14:creationId xmlns:p14="http://schemas.microsoft.com/office/powerpoint/2010/main" val="176233165"/>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52" r:id="rId3"/>
    <p:sldLayoutId id="2147483653" r:id="rId4"/>
    <p:sldLayoutId id="2147483660" r:id="rId5"/>
    <p:sldLayoutId id="2147483654" r:id="rId6"/>
    <p:sldLayoutId id="2147483655" r:id="rId7"/>
    <p:sldLayoutId id="2147483659" r:id="rId8"/>
    <p:sldLayoutId id="2147483656" r:id="rId9"/>
    <p:sldLayoutId id="2147483657" r:id="rId10"/>
    <p:sldLayoutId id="2147483663" r:id="rId11"/>
    <p:sldLayoutId id="2147483662" r:id="rId12"/>
    <p:sldLayoutId id="2147483665" r:id="rId13"/>
  </p:sldLayoutIdLst>
  <p:hf hdr="0" ftr="0" dt="0"/>
  <p:txStyles>
    <p:titleStyle>
      <a:lvl1pPr algn="l" defTabSz="685800" rtl="0" eaLnBrk="1" latinLnBrk="0" hangingPunct="1">
        <a:lnSpc>
          <a:spcPct val="90000"/>
        </a:lnSpc>
        <a:spcBef>
          <a:spcPct val="0"/>
        </a:spcBef>
        <a:buNone/>
        <a:defRPr sz="2400" b="1" kern="1200">
          <a:solidFill>
            <a:srgbClr val="004361"/>
          </a:solidFill>
          <a:latin typeface="+mn-lt"/>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hyperlink" Target="https://aarc-project.eu/wp-content/uploads/2015/04/AARC-DNA2.1.pdf" TargetMode="External"/><Relationship Id="rId4" Type="http://schemas.openxmlformats.org/officeDocument/2006/relationships/hyperlink" Target="https://aarc-project.eu/documents/training-modules/" TargetMode="External"/><Relationship Id="rId1" Type="http://schemas.openxmlformats.org/officeDocument/2006/relationships/slideLayout" Target="../slideLayouts/slideLayout2.xml"/><Relationship Id="rId2" Type="http://schemas.openxmlformats.org/officeDocument/2006/relationships/hyperlink" Target="https://aarc-project.eu/documents/milestone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emf"/><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png"/><Relationship Id="rId3" Type="http://schemas.openxmlformats.org/officeDocument/2006/relationships/image" Target="../media/image17.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arc-project.e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normAutofit/>
          </a:bodyPr>
          <a:lstStyle/>
          <a:p>
            <a:r>
              <a:rPr lang="en-GB" dirty="0" smtClean="0"/>
              <a:t>Taipei Taiwan</a:t>
            </a:r>
            <a:endParaRPr lang="en-GB" dirty="0"/>
          </a:p>
        </p:txBody>
      </p:sp>
      <p:sp>
        <p:nvSpPr>
          <p:cNvPr id="6" name="Text Placeholder 5"/>
          <p:cNvSpPr>
            <a:spLocks noGrp="1"/>
          </p:cNvSpPr>
          <p:nvPr>
            <p:ph type="body" sz="quarter" idx="17"/>
          </p:nvPr>
        </p:nvSpPr>
        <p:spPr>
          <a:xfrm>
            <a:off x="1240257" y="3070709"/>
            <a:ext cx="6683727" cy="503459"/>
          </a:xfrm>
        </p:spPr>
        <p:txBody>
          <a:bodyPr/>
          <a:lstStyle/>
          <a:p>
            <a:endParaRPr lang="en-GB" dirty="0"/>
          </a:p>
        </p:txBody>
      </p:sp>
      <p:sp>
        <p:nvSpPr>
          <p:cNvPr id="5" name="Text Placeholder 4"/>
          <p:cNvSpPr>
            <a:spLocks noGrp="1"/>
          </p:cNvSpPr>
          <p:nvPr>
            <p:ph type="body" sz="quarter" idx="14"/>
          </p:nvPr>
        </p:nvSpPr>
        <p:spPr/>
        <p:txBody>
          <a:bodyPr/>
          <a:lstStyle/>
          <a:p>
            <a:r>
              <a:rPr lang="en-GB" dirty="0" smtClean="0"/>
              <a:t>Authentication and Authorisation for Research and Collaboration</a:t>
            </a:r>
            <a:endParaRPr lang="en-GB" dirty="0"/>
          </a:p>
        </p:txBody>
      </p:sp>
      <p:sp>
        <p:nvSpPr>
          <p:cNvPr id="7" name="Text Placeholder 6"/>
          <p:cNvSpPr>
            <a:spLocks noGrp="1"/>
          </p:cNvSpPr>
          <p:nvPr>
            <p:ph type="body" sz="quarter" idx="18"/>
          </p:nvPr>
        </p:nvSpPr>
        <p:spPr/>
        <p:txBody>
          <a:bodyPr>
            <a:normAutofit/>
          </a:bodyPr>
          <a:lstStyle/>
          <a:p>
            <a:r>
              <a:rPr lang="en-GB" dirty="0"/>
              <a:t>3</a:t>
            </a:r>
            <a:r>
              <a:rPr lang="en-GB" dirty="0" smtClean="0"/>
              <a:t> March 2016</a:t>
            </a:r>
            <a:endParaRPr lang="en-GB" dirty="0"/>
          </a:p>
        </p:txBody>
      </p:sp>
      <p:sp>
        <p:nvSpPr>
          <p:cNvPr id="8" name="Text Placeholder 7"/>
          <p:cNvSpPr>
            <a:spLocks noGrp="1"/>
          </p:cNvSpPr>
          <p:nvPr>
            <p:ph type="body" sz="quarter" idx="19"/>
          </p:nvPr>
        </p:nvSpPr>
        <p:spPr/>
        <p:txBody>
          <a:bodyPr>
            <a:normAutofit/>
          </a:bodyPr>
          <a:lstStyle/>
          <a:p>
            <a:r>
              <a:rPr lang="en-GB" dirty="0" smtClean="0"/>
              <a:t>Alessandra </a:t>
            </a:r>
            <a:r>
              <a:rPr lang="en-GB" dirty="0" err="1" smtClean="0"/>
              <a:t>Scicchitano</a:t>
            </a:r>
            <a:endParaRPr lang="en-GB" dirty="0"/>
          </a:p>
          <a:p>
            <a:endParaRPr lang="en-GB" dirty="0"/>
          </a:p>
        </p:txBody>
      </p:sp>
      <p:sp>
        <p:nvSpPr>
          <p:cNvPr id="2" name="Text Placeholder 1"/>
          <p:cNvSpPr>
            <a:spLocks noGrp="1"/>
          </p:cNvSpPr>
          <p:nvPr>
            <p:ph type="body" sz="quarter" idx="20"/>
          </p:nvPr>
        </p:nvSpPr>
        <p:spPr/>
        <p:txBody>
          <a:bodyPr>
            <a:normAutofit/>
          </a:bodyPr>
          <a:lstStyle/>
          <a:p>
            <a:r>
              <a:rPr lang="en-GB" dirty="0" smtClean="0"/>
              <a:t>NA2 WP Leader, GEANT</a:t>
            </a:r>
            <a:endParaRPr lang="en-GB" dirty="0"/>
          </a:p>
        </p:txBody>
      </p:sp>
      <p:sp>
        <p:nvSpPr>
          <p:cNvPr id="11" name="Text Placeholder 10"/>
          <p:cNvSpPr>
            <a:spLocks noGrp="1"/>
          </p:cNvSpPr>
          <p:nvPr>
            <p:ph type="body" sz="quarter" idx="21"/>
          </p:nvPr>
        </p:nvSpPr>
        <p:spPr/>
        <p:txBody>
          <a:bodyPr/>
          <a:lstStyle/>
          <a:p>
            <a:endParaRPr lang="en-US"/>
          </a:p>
        </p:txBody>
      </p:sp>
    </p:spTree>
    <p:extLst>
      <p:ext uri="{BB962C8B-B14F-4D97-AF65-F5344CB8AC3E}">
        <p14:creationId xmlns:p14="http://schemas.microsoft.com/office/powerpoint/2010/main" val="2779453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endParaRPr lang="is-IS" sz="3600" dirty="0" smtClean="0"/>
          </a:p>
          <a:p>
            <a:pPr marL="0" indent="0">
              <a:buNone/>
            </a:pPr>
            <a:endParaRPr lang="is-IS" sz="3600" dirty="0"/>
          </a:p>
          <a:p>
            <a:pPr marL="0" indent="0">
              <a:buNone/>
            </a:pPr>
            <a:r>
              <a:rPr lang="is-IS" sz="3600" dirty="0" smtClean="0"/>
              <a:t>…</a:t>
            </a:r>
            <a:r>
              <a:rPr lang="en-US" sz="3600" dirty="0" smtClean="0"/>
              <a:t>and here is where we stand now.</a:t>
            </a:r>
            <a:endParaRPr lang="en-US" sz="3600"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10</a:t>
            </a:fld>
            <a:endParaRPr lang="en-GB"/>
          </a:p>
        </p:txBody>
      </p:sp>
      <p:sp>
        <p:nvSpPr>
          <p:cNvPr id="4" name="Title 3"/>
          <p:cNvSpPr>
            <a:spLocks noGrp="1"/>
          </p:cNvSpPr>
          <p:nvPr>
            <p:ph type="title"/>
          </p:nvPr>
        </p:nvSpPr>
        <p:spPr/>
        <p:txBody>
          <a:bodyPr>
            <a:normAutofit/>
          </a:bodyPr>
          <a:lstStyle/>
          <a:p>
            <a:r>
              <a:rPr lang="en-US" sz="3600" dirty="0" smtClean="0"/>
              <a:t>Almost a year has passed</a:t>
            </a:r>
            <a:r>
              <a:rPr lang="is-IS" sz="3600" dirty="0" smtClean="0"/>
              <a:t>…</a:t>
            </a:r>
            <a:endParaRPr lang="en-US" sz="3600" dirty="0"/>
          </a:p>
        </p:txBody>
      </p:sp>
    </p:spTree>
    <p:extLst>
      <p:ext uri="{BB962C8B-B14F-4D97-AF65-F5344CB8AC3E}">
        <p14:creationId xmlns:p14="http://schemas.microsoft.com/office/powerpoint/2010/main" val="1822220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4300247"/>
            <a:ext cx="10909300" cy="2005960"/>
          </a:xfrm>
        </p:spPr>
        <p:txBody>
          <a:bodyPr>
            <a:normAutofit/>
          </a:bodyPr>
          <a:lstStyle/>
          <a:p>
            <a:pPr lvl="1"/>
            <a:endParaRPr lang="en-US" dirty="0" smtClean="0"/>
          </a:p>
          <a:p>
            <a:pPr lvl="1"/>
            <a:endParaRPr lang="en-US" dirty="0" smtClean="0"/>
          </a:p>
          <a:p>
            <a:endParaRPr lang="en-US" dirty="0"/>
          </a:p>
          <a:p>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11</a:t>
            </a:fld>
            <a:endParaRPr lang="en-GB"/>
          </a:p>
        </p:txBody>
      </p:sp>
      <p:sp>
        <p:nvSpPr>
          <p:cNvPr id="4" name="Title 3"/>
          <p:cNvSpPr>
            <a:spLocks noGrp="1"/>
          </p:cNvSpPr>
          <p:nvPr>
            <p:ph type="title"/>
          </p:nvPr>
        </p:nvSpPr>
        <p:spPr>
          <a:xfrm>
            <a:off x="557245" y="210804"/>
            <a:ext cx="9612087" cy="1325563"/>
          </a:xfrm>
        </p:spPr>
        <p:txBody>
          <a:bodyPr>
            <a:normAutofit/>
          </a:bodyPr>
          <a:lstStyle/>
          <a:p>
            <a:r>
              <a:rPr lang="en-US" sz="3600" dirty="0" smtClean="0"/>
              <a:t>Training and Outreach </a:t>
            </a:r>
            <a:endParaRPr lang="en-US" sz="3600" dirty="0"/>
          </a:p>
        </p:txBody>
      </p:sp>
      <p:grpSp>
        <p:nvGrpSpPr>
          <p:cNvPr id="10" name="Group 9"/>
          <p:cNvGrpSpPr/>
          <p:nvPr/>
        </p:nvGrpSpPr>
        <p:grpSpPr>
          <a:xfrm>
            <a:off x="1865311" y="1981542"/>
            <a:ext cx="8304021" cy="3321685"/>
            <a:chOff x="1865311" y="1057843"/>
            <a:chExt cx="8304021" cy="3321685"/>
          </a:xfrm>
        </p:grpSpPr>
        <p:graphicFrame>
          <p:nvGraphicFramePr>
            <p:cNvPr id="5" name="Diagram 4"/>
            <p:cNvGraphicFramePr/>
            <p:nvPr>
              <p:extLst>
                <p:ext uri="{D42A27DB-BD31-4B8C-83A1-F6EECF244321}">
                  <p14:modId xmlns:p14="http://schemas.microsoft.com/office/powerpoint/2010/main" val="2097207525"/>
                </p:ext>
              </p:extLst>
            </p:nvPr>
          </p:nvGraphicFramePr>
          <p:xfrm>
            <a:off x="1865311" y="1057843"/>
            <a:ext cx="8304021" cy="3321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873628" y="2367819"/>
              <a:ext cx="2051048" cy="646331"/>
            </a:xfrm>
            <a:prstGeom prst="rect">
              <a:avLst/>
            </a:prstGeom>
            <a:noFill/>
          </p:spPr>
          <p:txBody>
            <a:bodyPr wrap="square" rtlCol="0">
              <a:spAutoFit/>
            </a:bodyPr>
            <a:lstStyle/>
            <a:p>
              <a:pPr algn="ctr"/>
              <a:r>
                <a:rPr lang="en-GB" dirty="0" smtClean="0">
                  <a:solidFill>
                    <a:srgbClr val="1C4161"/>
                  </a:solidFill>
                </a:rPr>
                <a:t>Repackage and add what is missing</a:t>
              </a:r>
              <a:endParaRPr lang="en-GB" dirty="0">
                <a:solidFill>
                  <a:srgbClr val="1C4161"/>
                </a:solidFill>
              </a:endParaRPr>
            </a:p>
          </p:txBody>
        </p:sp>
        <p:sp>
          <p:nvSpPr>
            <p:cNvPr id="7" name="Freeform 6"/>
            <p:cNvSpPr/>
            <p:nvPr/>
          </p:nvSpPr>
          <p:spPr>
            <a:xfrm>
              <a:off x="6566709" y="1356470"/>
              <a:ext cx="1574800" cy="368300"/>
            </a:xfrm>
            <a:custGeom>
              <a:avLst/>
              <a:gdLst>
                <a:gd name="connsiteX0" fmla="*/ 1574800 w 1574800"/>
                <a:gd name="connsiteY0" fmla="*/ 547215 h 674215"/>
                <a:gd name="connsiteX1" fmla="*/ 723900 w 1574800"/>
                <a:gd name="connsiteY1" fmla="*/ 1115 h 674215"/>
                <a:gd name="connsiteX2" fmla="*/ 0 w 1574800"/>
                <a:gd name="connsiteY2" fmla="*/ 674215 h 674215"/>
                <a:gd name="connsiteX3" fmla="*/ 0 w 1574800"/>
                <a:gd name="connsiteY3" fmla="*/ 674215 h 674215"/>
              </a:gdLst>
              <a:ahLst/>
              <a:cxnLst>
                <a:cxn ang="0">
                  <a:pos x="connsiteX0" y="connsiteY0"/>
                </a:cxn>
                <a:cxn ang="0">
                  <a:pos x="connsiteX1" y="connsiteY1"/>
                </a:cxn>
                <a:cxn ang="0">
                  <a:pos x="connsiteX2" y="connsiteY2"/>
                </a:cxn>
                <a:cxn ang="0">
                  <a:pos x="connsiteX3" y="connsiteY3"/>
                </a:cxn>
              </a:cxnLst>
              <a:rect l="l" t="t" r="r" b="b"/>
              <a:pathLst>
                <a:path w="1574800" h="674215">
                  <a:moveTo>
                    <a:pt x="1574800" y="547215"/>
                  </a:moveTo>
                  <a:cubicBezTo>
                    <a:pt x="1280583" y="263581"/>
                    <a:pt x="986367" y="-20052"/>
                    <a:pt x="723900" y="1115"/>
                  </a:cubicBezTo>
                  <a:cubicBezTo>
                    <a:pt x="461433" y="22282"/>
                    <a:pt x="0" y="674215"/>
                    <a:pt x="0" y="674215"/>
                  </a:cubicBezTo>
                  <a:lnTo>
                    <a:pt x="0" y="674215"/>
                  </a:lnTo>
                </a:path>
              </a:pathLst>
            </a:custGeom>
            <a:ln>
              <a:solidFill>
                <a:srgbClr val="604A7B"/>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Freeform 7"/>
            <p:cNvSpPr/>
            <p:nvPr/>
          </p:nvSpPr>
          <p:spPr>
            <a:xfrm>
              <a:off x="4207876" y="1308325"/>
              <a:ext cx="1574800" cy="456085"/>
            </a:xfrm>
            <a:custGeom>
              <a:avLst/>
              <a:gdLst>
                <a:gd name="connsiteX0" fmla="*/ 1574800 w 1574800"/>
                <a:gd name="connsiteY0" fmla="*/ 547215 h 674215"/>
                <a:gd name="connsiteX1" fmla="*/ 723900 w 1574800"/>
                <a:gd name="connsiteY1" fmla="*/ 1115 h 674215"/>
                <a:gd name="connsiteX2" fmla="*/ 0 w 1574800"/>
                <a:gd name="connsiteY2" fmla="*/ 674215 h 674215"/>
                <a:gd name="connsiteX3" fmla="*/ 0 w 1574800"/>
                <a:gd name="connsiteY3" fmla="*/ 674215 h 674215"/>
              </a:gdLst>
              <a:ahLst/>
              <a:cxnLst>
                <a:cxn ang="0">
                  <a:pos x="connsiteX0" y="connsiteY0"/>
                </a:cxn>
                <a:cxn ang="0">
                  <a:pos x="connsiteX1" y="connsiteY1"/>
                </a:cxn>
                <a:cxn ang="0">
                  <a:pos x="connsiteX2" y="connsiteY2"/>
                </a:cxn>
                <a:cxn ang="0">
                  <a:pos x="connsiteX3" y="connsiteY3"/>
                </a:cxn>
              </a:cxnLst>
              <a:rect l="l" t="t" r="r" b="b"/>
              <a:pathLst>
                <a:path w="1574800" h="674215">
                  <a:moveTo>
                    <a:pt x="1574800" y="547215"/>
                  </a:moveTo>
                  <a:cubicBezTo>
                    <a:pt x="1280583" y="263581"/>
                    <a:pt x="986367" y="-20052"/>
                    <a:pt x="723900" y="1115"/>
                  </a:cubicBezTo>
                  <a:cubicBezTo>
                    <a:pt x="461433" y="22282"/>
                    <a:pt x="0" y="674215"/>
                    <a:pt x="0" y="674215"/>
                  </a:cubicBezTo>
                  <a:lnTo>
                    <a:pt x="0" y="674215"/>
                  </a:lnTo>
                </a:path>
              </a:pathLst>
            </a:custGeom>
            <a:ln>
              <a:solidFill>
                <a:schemeClr val="accent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Freeform 8"/>
            <p:cNvSpPr/>
            <p:nvPr/>
          </p:nvSpPr>
          <p:spPr>
            <a:xfrm rot="10800000">
              <a:off x="4389668" y="3563555"/>
              <a:ext cx="2964441" cy="698627"/>
            </a:xfrm>
            <a:custGeom>
              <a:avLst/>
              <a:gdLst>
                <a:gd name="connsiteX0" fmla="*/ 1574800 w 1574800"/>
                <a:gd name="connsiteY0" fmla="*/ 547215 h 674215"/>
                <a:gd name="connsiteX1" fmla="*/ 723900 w 1574800"/>
                <a:gd name="connsiteY1" fmla="*/ 1115 h 674215"/>
                <a:gd name="connsiteX2" fmla="*/ 0 w 1574800"/>
                <a:gd name="connsiteY2" fmla="*/ 674215 h 674215"/>
                <a:gd name="connsiteX3" fmla="*/ 0 w 1574800"/>
                <a:gd name="connsiteY3" fmla="*/ 674215 h 674215"/>
              </a:gdLst>
              <a:ahLst/>
              <a:cxnLst>
                <a:cxn ang="0">
                  <a:pos x="connsiteX0" y="connsiteY0"/>
                </a:cxn>
                <a:cxn ang="0">
                  <a:pos x="connsiteX1" y="connsiteY1"/>
                </a:cxn>
                <a:cxn ang="0">
                  <a:pos x="connsiteX2" y="connsiteY2"/>
                </a:cxn>
                <a:cxn ang="0">
                  <a:pos x="connsiteX3" y="connsiteY3"/>
                </a:cxn>
              </a:cxnLst>
              <a:rect l="l" t="t" r="r" b="b"/>
              <a:pathLst>
                <a:path w="1574800" h="674215">
                  <a:moveTo>
                    <a:pt x="1574800" y="547215"/>
                  </a:moveTo>
                  <a:cubicBezTo>
                    <a:pt x="1280583" y="263581"/>
                    <a:pt x="986367" y="-20052"/>
                    <a:pt x="723900" y="1115"/>
                  </a:cubicBezTo>
                  <a:cubicBezTo>
                    <a:pt x="461433" y="22282"/>
                    <a:pt x="0" y="674215"/>
                    <a:pt x="0" y="674215"/>
                  </a:cubicBezTo>
                  <a:lnTo>
                    <a:pt x="0" y="674215"/>
                  </a:lnTo>
                </a:path>
              </a:pathLst>
            </a:custGeom>
            <a:noFill/>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grpSp>
    </p:spTree>
    <p:extLst>
      <p:ext uri="{BB962C8B-B14F-4D97-AF65-F5344CB8AC3E}">
        <p14:creationId xmlns:p14="http://schemas.microsoft.com/office/powerpoint/2010/main" val="16868261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Document </a:t>
            </a:r>
            <a:r>
              <a:rPr lang="en-US" dirty="0"/>
              <a:t>describing the approach to the training - MNA2.1 Guideline document for AARC training materials</a:t>
            </a:r>
          </a:p>
          <a:p>
            <a:pPr lvl="1"/>
            <a:r>
              <a:rPr lang="en-US" dirty="0">
                <a:hlinkClick r:id="rId2"/>
              </a:rPr>
              <a:t>https://aarc-project.eu/documents/milestones/</a:t>
            </a:r>
            <a:endParaRPr lang="en-US" dirty="0"/>
          </a:p>
          <a:p>
            <a:pPr lvl="1"/>
            <a:endParaRPr lang="en-US" dirty="0"/>
          </a:p>
          <a:p>
            <a:r>
              <a:rPr lang="en-US" dirty="0"/>
              <a:t>Report on the identified target groups for training and their requirements</a:t>
            </a:r>
          </a:p>
          <a:p>
            <a:pPr lvl="1"/>
            <a:r>
              <a:rPr lang="en-US" dirty="0">
                <a:hlinkClick r:id="rId3"/>
              </a:rPr>
              <a:t>https://aarc-project.eu/wp-content/uploads/2015/04/AARC-DNA2.1.pdf</a:t>
            </a:r>
            <a:endParaRPr lang="en-US" dirty="0"/>
          </a:p>
          <a:p>
            <a:pPr marL="342900" lvl="1" indent="0">
              <a:buNone/>
            </a:pPr>
            <a:endParaRPr lang="en-US" dirty="0"/>
          </a:p>
          <a:p>
            <a:r>
              <a:rPr lang="en-US" dirty="0"/>
              <a:t>First </a:t>
            </a:r>
            <a:r>
              <a:rPr lang="en-US" dirty="0" smtClean="0"/>
              <a:t>two online modules: </a:t>
            </a:r>
            <a:r>
              <a:rPr lang="en-US" dirty="0"/>
              <a:t>Federation101 </a:t>
            </a:r>
            <a:r>
              <a:rPr lang="en-US" dirty="0" smtClean="0"/>
              <a:t>and SP training material</a:t>
            </a:r>
            <a:endParaRPr lang="en-US" dirty="0"/>
          </a:p>
          <a:p>
            <a:pPr lvl="1"/>
            <a:r>
              <a:rPr lang="en-US" dirty="0">
                <a:hlinkClick r:id="rId4"/>
              </a:rPr>
              <a:t>https://</a:t>
            </a:r>
            <a:r>
              <a:rPr lang="en-US" dirty="0" smtClean="0">
                <a:hlinkClick r:id="rId4"/>
              </a:rPr>
              <a:t>aarc-project.eu/documents/training-modules/</a:t>
            </a:r>
            <a:endParaRPr lang="en-US" dirty="0" smtClean="0"/>
          </a:p>
          <a:p>
            <a:pPr lvl="1"/>
            <a:endParaRPr lang="en-US" dirty="0"/>
          </a:p>
          <a:p>
            <a:r>
              <a:rPr lang="en-US" dirty="0" smtClean="0"/>
              <a:t>First two trainings based on the modules about to be delivered</a:t>
            </a:r>
            <a:endParaRPr lang="en-US" dirty="0"/>
          </a:p>
          <a:p>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12</a:t>
            </a:fld>
            <a:endParaRPr lang="en-GB"/>
          </a:p>
        </p:txBody>
      </p:sp>
      <p:sp>
        <p:nvSpPr>
          <p:cNvPr id="4" name="Title 3"/>
          <p:cNvSpPr>
            <a:spLocks noGrp="1"/>
          </p:cNvSpPr>
          <p:nvPr>
            <p:ph type="title"/>
          </p:nvPr>
        </p:nvSpPr>
        <p:spPr/>
        <p:txBody>
          <a:bodyPr>
            <a:normAutofit/>
          </a:bodyPr>
          <a:lstStyle/>
          <a:p>
            <a:r>
              <a:rPr lang="en-US" sz="3600" dirty="0" smtClean="0"/>
              <a:t>Training </a:t>
            </a:r>
            <a:r>
              <a:rPr lang="en-US" sz="3600" dirty="0"/>
              <a:t>and Outreach </a:t>
            </a:r>
          </a:p>
        </p:txBody>
      </p:sp>
    </p:spTree>
    <p:extLst>
      <p:ext uri="{BB962C8B-B14F-4D97-AF65-F5344CB8AC3E}">
        <p14:creationId xmlns:p14="http://schemas.microsoft.com/office/powerpoint/2010/main" val="17684331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10909300" cy="4966686"/>
          </a:xfrm>
        </p:spPr>
        <p:txBody>
          <a:bodyPr/>
          <a:lstStyle/>
          <a:p>
            <a:r>
              <a:rPr lang="en-US" dirty="0"/>
              <a:t>The Policy </a:t>
            </a:r>
            <a:r>
              <a:rPr lang="en-US" dirty="0" smtClean="0"/>
              <a:t>Puzzle: Many </a:t>
            </a:r>
            <a:r>
              <a:rPr lang="en-US" dirty="0" smtClean="0"/>
              <a:t>groups and (proposed) policies, but leaving many open issues</a:t>
            </a:r>
          </a:p>
          <a:p>
            <a:r>
              <a:rPr lang="en-US" dirty="0" smtClean="0"/>
              <a:t>AARC </a:t>
            </a:r>
            <a:r>
              <a:rPr lang="en-US" dirty="0" smtClean="0"/>
              <a:t>is tackling a sub-set of these</a:t>
            </a:r>
            <a:br>
              <a:rPr lang="en-US" dirty="0" smtClean="0"/>
            </a:br>
            <a:endParaRPr lang="en-US" dirty="0" smtClean="0"/>
          </a:p>
          <a:p>
            <a:pPr lvl="1"/>
            <a:r>
              <a:rPr lang="en-US" sz="2000" dirty="0" smtClean="0"/>
              <a:t>“</a:t>
            </a:r>
            <a:r>
              <a:rPr lang="en-US" sz="2000" dirty="0" smtClean="0">
                <a:solidFill>
                  <a:srgbClr val="F6791C"/>
                </a:solidFill>
              </a:rPr>
              <a:t>Levels of Assurance</a:t>
            </a:r>
            <a:r>
              <a:rPr lang="en-US" sz="2000" dirty="0" smtClean="0"/>
              <a:t>” </a:t>
            </a:r>
            <a:r>
              <a:rPr lang="en-US" sz="2000" dirty="0" smtClean="0"/>
              <a:t>– </a:t>
            </a:r>
            <a:r>
              <a:rPr lang="en-US" sz="2000" dirty="0" smtClean="0"/>
              <a:t>a minimally-useful level and a differentiated set, for ID and attributes</a:t>
            </a:r>
          </a:p>
          <a:p>
            <a:pPr lvl="1"/>
            <a:r>
              <a:rPr lang="en-US" sz="2000" dirty="0" smtClean="0"/>
              <a:t>“</a:t>
            </a:r>
            <a:r>
              <a:rPr lang="en-US" sz="2000" dirty="0" smtClean="0">
                <a:solidFill>
                  <a:srgbClr val="F6791C"/>
                </a:solidFill>
              </a:rPr>
              <a:t>Incident Response</a:t>
            </a:r>
            <a:r>
              <a:rPr lang="en-US" sz="2000" dirty="0" smtClean="0"/>
              <a:t>”	– encouraging ‘expression’ of engagement by (federation) partners</a:t>
            </a:r>
            <a:br>
              <a:rPr lang="en-US" sz="2000" dirty="0" smtClean="0"/>
            </a:br>
            <a:r>
              <a:rPr lang="en-US" sz="2000" dirty="0" smtClean="0"/>
              <a:t>				   and a common </a:t>
            </a:r>
            <a:r>
              <a:rPr lang="en-US" sz="2000" dirty="0"/>
              <a:t>understanding</a:t>
            </a:r>
            <a:br>
              <a:rPr lang="en-US" sz="2000" dirty="0"/>
            </a:br>
            <a:r>
              <a:rPr lang="en-US" sz="2000" dirty="0"/>
              <a:t>				   https://wiki.refe</a:t>
            </a:r>
            <a:r>
              <a:rPr lang="en-US" sz="2000" dirty="0"/>
              <a:t>d</a:t>
            </a:r>
            <a:r>
              <a:rPr lang="en-US" sz="2000" dirty="0"/>
              <a:t>s.org/display/GROUPS/SIRTFI</a:t>
            </a:r>
            <a:endParaRPr lang="en-US" sz="2000" dirty="0" smtClean="0"/>
          </a:p>
          <a:p>
            <a:pPr lvl="1"/>
            <a:r>
              <a:rPr lang="en-US" sz="2000" dirty="0" smtClean="0"/>
              <a:t>“</a:t>
            </a:r>
            <a:r>
              <a:rPr lang="en-US" sz="2000" dirty="0" smtClean="0">
                <a:solidFill>
                  <a:srgbClr val="F6791C"/>
                </a:solidFill>
              </a:rPr>
              <a:t>Sustainability </a:t>
            </a:r>
            <a:r>
              <a:rPr lang="en-US" sz="2000" dirty="0" smtClean="0">
                <a:solidFill>
                  <a:srgbClr val="F6791C"/>
                </a:solidFill>
              </a:rPr>
              <a:t>models </a:t>
            </a:r>
            <a:r>
              <a:rPr lang="en-US" sz="2000" dirty="0">
                <a:solidFill>
                  <a:srgbClr val="F6791C"/>
                </a:solidFill>
              </a:rPr>
              <a:t>and Guest </a:t>
            </a:r>
            <a:r>
              <a:rPr lang="en-US" sz="2000" dirty="0" err="1">
                <a:solidFill>
                  <a:srgbClr val="F6791C"/>
                </a:solidFill>
              </a:rPr>
              <a:t>IdPs</a:t>
            </a:r>
            <a:r>
              <a:rPr lang="en-US" sz="2000" dirty="0" smtClean="0">
                <a:solidFill>
                  <a:srgbClr val="F6791C"/>
                </a:solidFill>
              </a:rPr>
              <a:t>”</a:t>
            </a:r>
            <a:r>
              <a:rPr lang="en-US" sz="2000" dirty="0" smtClean="0"/>
              <a:t>– </a:t>
            </a:r>
            <a:r>
              <a:rPr lang="en-US" sz="2000" dirty="0" smtClean="0"/>
              <a:t>how </a:t>
            </a:r>
            <a:r>
              <a:rPr lang="en-US" sz="2000" dirty="0" smtClean="0"/>
              <a:t>can a service be offered in the long run?</a:t>
            </a:r>
          </a:p>
          <a:p>
            <a:pPr lvl="1"/>
            <a:r>
              <a:rPr lang="en-US" sz="2000" dirty="0" smtClean="0"/>
              <a:t>“</a:t>
            </a:r>
            <a:r>
              <a:rPr lang="en-US" sz="2000" dirty="0" smtClean="0">
                <a:solidFill>
                  <a:srgbClr val="F6791C"/>
                </a:solidFill>
              </a:rPr>
              <a:t>Scalable policy negotiation</a:t>
            </a:r>
            <a:r>
              <a:rPr lang="en-US" sz="2000" dirty="0" smtClean="0"/>
              <a:t>” </a:t>
            </a:r>
            <a:r>
              <a:rPr lang="en-US" sz="2000" dirty="0" smtClean="0"/>
              <a:t>– </a:t>
            </a:r>
            <a:r>
              <a:rPr lang="en-US" sz="2000" dirty="0" smtClean="0"/>
              <a:t>beyond </a:t>
            </a:r>
            <a:r>
              <a:rPr lang="en-US" sz="2000" dirty="0" smtClean="0"/>
              <a:t>bilateral </a:t>
            </a:r>
            <a:r>
              <a:rPr lang="en-US" sz="2000" dirty="0" smtClean="0"/>
              <a:t>discussion (and more IGTF style ?)</a:t>
            </a:r>
          </a:p>
          <a:p>
            <a:pPr lvl="1"/>
            <a:r>
              <a:rPr lang="en-US" sz="2000" dirty="0" smtClean="0"/>
              <a:t>“</a:t>
            </a:r>
            <a:r>
              <a:rPr lang="en-US" sz="2000" dirty="0" smtClean="0">
                <a:solidFill>
                  <a:srgbClr val="F6791C"/>
                </a:solidFill>
              </a:rPr>
              <a:t>Protection of (accounting) data privacy</a:t>
            </a:r>
            <a:r>
              <a:rPr lang="en-US" sz="2000" dirty="0" smtClean="0"/>
              <a:t>” 	– aggregation of PI-like data in </a:t>
            </a:r>
            <a:br>
              <a:rPr lang="en-US" sz="2000" dirty="0" smtClean="0"/>
            </a:br>
            <a:r>
              <a:rPr lang="en-US" sz="2000" dirty="0" smtClean="0"/>
              <a:t>							   collaborative </a:t>
            </a:r>
            <a:r>
              <a:rPr lang="en-US" sz="2000" dirty="0" smtClean="0"/>
              <a:t>infrastructures</a:t>
            </a:r>
          </a:p>
          <a:p>
            <a:pPr lvl="1"/>
            <a:endParaRPr lang="en-US" sz="2000" dirty="0" smtClean="0"/>
          </a:p>
          <a:p>
            <a:r>
              <a:rPr lang="en-US" dirty="0"/>
              <a:t>Strategy is to support and extend established and emergent groups so as to </a:t>
            </a:r>
            <a:br>
              <a:rPr lang="en-US" dirty="0"/>
            </a:br>
            <a:r>
              <a:rPr lang="en-US" dirty="0"/>
              <a:t>leverage their support base (and ‘multiply’ the effect of policy investments from AARC)</a:t>
            </a:r>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13</a:t>
            </a:fld>
            <a:endParaRPr lang="en-GB"/>
          </a:p>
        </p:txBody>
      </p:sp>
      <p:sp>
        <p:nvSpPr>
          <p:cNvPr id="4" name="Title 3"/>
          <p:cNvSpPr>
            <a:spLocks noGrp="1"/>
          </p:cNvSpPr>
          <p:nvPr>
            <p:ph type="title"/>
          </p:nvPr>
        </p:nvSpPr>
        <p:spPr/>
        <p:txBody>
          <a:bodyPr>
            <a:normAutofit/>
          </a:bodyPr>
          <a:lstStyle/>
          <a:p>
            <a:r>
              <a:rPr lang="en-US" sz="3600" dirty="0"/>
              <a:t>Policy and Best Practices </a:t>
            </a:r>
            <a:r>
              <a:rPr lang="en-US" sz="3600" dirty="0" err="1"/>
              <a:t>Harmonisation</a:t>
            </a:r>
            <a:endParaRPr lang="en-US" sz="3600" dirty="0"/>
          </a:p>
        </p:txBody>
      </p:sp>
      <p:grpSp>
        <p:nvGrpSpPr>
          <p:cNvPr id="16" name="Group 15"/>
          <p:cNvGrpSpPr/>
          <p:nvPr/>
        </p:nvGrpSpPr>
        <p:grpSpPr>
          <a:xfrm>
            <a:off x="10067733" y="2592282"/>
            <a:ext cx="1968981" cy="3349575"/>
            <a:chOff x="9584933" y="1351102"/>
            <a:chExt cx="1968981" cy="3349575"/>
          </a:xfrm>
        </p:grpSpPr>
        <p:grpSp>
          <p:nvGrpSpPr>
            <p:cNvPr id="5" name="Group 4"/>
            <p:cNvGrpSpPr/>
            <p:nvPr/>
          </p:nvGrpSpPr>
          <p:grpSpPr>
            <a:xfrm>
              <a:off x="9584933" y="1351102"/>
              <a:ext cx="1968981" cy="2420008"/>
              <a:chOff x="7355548" y="1052736"/>
              <a:chExt cx="1968981" cy="2420008"/>
            </a:xfrm>
          </p:grpSpPr>
          <p:sp>
            <p:nvSpPr>
              <p:cNvPr id="6" name="Puzzle3"/>
              <p:cNvSpPr>
                <a:spLocks noEditPoints="1" noChangeArrowheads="1"/>
              </p:cNvSpPr>
              <p:nvPr/>
            </p:nvSpPr>
            <p:spPr bwMode="auto">
              <a:xfrm>
                <a:off x="8314332" y="1052736"/>
                <a:ext cx="773975" cy="1050778"/>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en-GB" sz="1100" b="1" dirty="0" smtClean="0">
                    <a:solidFill>
                      <a:srgbClr val="002060"/>
                    </a:solidFill>
                  </a:rPr>
                  <a:t>IGTF</a:t>
                </a:r>
                <a:endParaRPr lang="en-US" sz="1100" b="1" dirty="0">
                  <a:solidFill>
                    <a:srgbClr val="002060"/>
                  </a:solidFill>
                </a:endParaRPr>
              </a:p>
            </p:txBody>
          </p:sp>
          <p:sp>
            <p:nvSpPr>
              <p:cNvPr id="7" name="Puzzle2"/>
              <p:cNvSpPr>
                <a:spLocks noEditPoints="1" noChangeArrowheads="1"/>
              </p:cNvSpPr>
              <p:nvPr/>
            </p:nvSpPr>
            <p:spPr bwMode="auto">
              <a:xfrm>
                <a:off x="8089227" y="1818263"/>
                <a:ext cx="1235302" cy="957083"/>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en-GB" sz="1100" b="1" dirty="0" smtClean="0">
                    <a:solidFill>
                      <a:srgbClr val="002060"/>
                    </a:solidFill>
                  </a:rPr>
                  <a:t>SCI</a:t>
                </a:r>
                <a:endParaRPr lang="en-US" sz="1100" b="1" dirty="0">
                  <a:solidFill>
                    <a:srgbClr val="002060"/>
                  </a:solidFill>
                </a:endParaRPr>
              </a:p>
            </p:txBody>
          </p:sp>
          <p:sp>
            <p:nvSpPr>
              <p:cNvPr id="8" name="Puzzle4"/>
              <p:cNvSpPr>
                <a:spLocks noEditPoints="1" noChangeArrowheads="1"/>
              </p:cNvSpPr>
              <p:nvPr/>
            </p:nvSpPr>
            <p:spPr bwMode="auto">
              <a:xfrm>
                <a:off x="7611225" y="1806465"/>
                <a:ext cx="744794" cy="1223595"/>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en-GB" sz="1100" b="1" dirty="0" smtClean="0">
                    <a:solidFill>
                      <a:srgbClr val="002060"/>
                    </a:solidFill>
                  </a:rPr>
                  <a:t>REFEDS</a:t>
                </a:r>
                <a:endParaRPr lang="en-US" sz="1100" b="1" dirty="0">
                  <a:solidFill>
                    <a:srgbClr val="002060"/>
                  </a:solidFill>
                </a:endParaRPr>
              </a:p>
            </p:txBody>
          </p:sp>
          <p:sp>
            <p:nvSpPr>
              <p:cNvPr id="9" name="Puzzle1"/>
              <p:cNvSpPr>
                <a:spLocks noEditPoints="1" noChangeArrowheads="1"/>
              </p:cNvSpPr>
              <p:nvPr/>
            </p:nvSpPr>
            <p:spPr bwMode="auto">
              <a:xfrm>
                <a:off x="7355549" y="1370607"/>
                <a:ext cx="1250587" cy="729437"/>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GB" sz="1000" b="1" dirty="0" smtClean="0">
                    <a:solidFill>
                      <a:srgbClr val="002060"/>
                    </a:solidFill>
                  </a:rPr>
                  <a:t/>
                </a:r>
                <a:br>
                  <a:rPr lang="en-GB" sz="1000" b="1" dirty="0" smtClean="0">
                    <a:solidFill>
                      <a:srgbClr val="002060"/>
                    </a:solidFill>
                  </a:rPr>
                </a:br>
                <a:r>
                  <a:rPr lang="en-GB" sz="1100" b="1" dirty="0" smtClean="0">
                    <a:solidFill>
                      <a:srgbClr val="002060"/>
                    </a:solidFill>
                  </a:rPr>
                  <a:t>FIM4R</a:t>
                </a:r>
                <a:endParaRPr lang="en-US" sz="1100" b="1" dirty="0">
                  <a:solidFill>
                    <a:srgbClr val="002060"/>
                  </a:solidFill>
                </a:endParaRPr>
              </a:p>
            </p:txBody>
          </p:sp>
          <p:sp>
            <p:nvSpPr>
              <p:cNvPr id="10" name="Puzzle3"/>
              <p:cNvSpPr>
                <a:spLocks noEditPoints="1" noChangeArrowheads="1"/>
              </p:cNvSpPr>
              <p:nvPr/>
            </p:nvSpPr>
            <p:spPr bwMode="auto">
              <a:xfrm>
                <a:off x="8314332" y="2421966"/>
                <a:ext cx="773975" cy="1050778"/>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en-GB" sz="1100" b="1" dirty="0" smtClean="0">
                    <a:solidFill>
                      <a:srgbClr val="002060"/>
                    </a:solidFill>
                  </a:rPr>
                  <a:t>GN4</a:t>
                </a:r>
                <a:endParaRPr lang="en-US" sz="1100" b="1" dirty="0">
                  <a:solidFill>
                    <a:srgbClr val="002060"/>
                  </a:solidFill>
                </a:endParaRPr>
              </a:p>
            </p:txBody>
          </p:sp>
          <p:sp>
            <p:nvSpPr>
              <p:cNvPr id="11" name="Puzzle1"/>
              <p:cNvSpPr>
                <a:spLocks noEditPoints="1" noChangeArrowheads="1"/>
              </p:cNvSpPr>
              <p:nvPr/>
            </p:nvSpPr>
            <p:spPr bwMode="auto">
              <a:xfrm>
                <a:off x="7355548" y="2739836"/>
                <a:ext cx="1250587" cy="729437"/>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none" lIns="0" tIns="36000" rIns="0" bIns="36000" numCol="1" anchor="ctr" anchorCtr="0" compatLnSpc="1">
                <a:prstTxWarp prst="textNoShape">
                  <a:avLst/>
                </a:prstTxWarp>
              </a:bodyPr>
              <a:lstStyle/>
              <a:p>
                <a:pPr algn="ctr"/>
                <a:r>
                  <a:rPr lang="en-GB" sz="1050" b="1" dirty="0" smtClean="0">
                    <a:solidFill>
                      <a:srgbClr val="002060"/>
                    </a:solidFill>
                  </a:rPr>
                  <a:t>AARC</a:t>
                </a:r>
                <a:endParaRPr lang="en-US" sz="1100" b="1" dirty="0">
                  <a:solidFill>
                    <a:srgbClr val="002060"/>
                  </a:solidFill>
                </a:endParaRPr>
              </a:p>
            </p:txBody>
          </p:sp>
        </p:grpSp>
        <p:sp>
          <p:nvSpPr>
            <p:cNvPr id="12" name="Puzzle4"/>
            <p:cNvSpPr>
              <a:spLocks noEditPoints="1" noChangeArrowheads="1"/>
            </p:cNvSpPr>
            <p:nvPr/>
          </p:nvSpPr>
          <p:spPr bwMode="auto">
            <a:xfrm>
              <a:off x="10543717" y="3477082"/>
              <a:ext cx="744794" cy="1223595"/>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en-GB" sz="1100" b="1" dirty="0" smtClean="0">
                  <a:solidFill>
                    <a:srgbClr val="002060"/>
                  </a:solidFill>
                </a:rPr>
                <a:t>SIRTFI</a:t>
              </a:r>
              <a:endParaRPr lang="en-US" sz="1100" b="1" dirty="0">
                <a:solidFill>
                  <a:srgbClr val="002060"/>
                </a:solidFill>
              </a:endParaRPr>
            </a:p>
          </p:txBody>
        </p:sp>
        <p:sp>
          <p:nvSpPr>
            <p:cNvPr id="15" name="Puzzle2"/>
            <p:cNvSpPr>
              <a:spLocks noEditPoints="1" noChangeArrowheads="1"/>
            </p:cNvSpPr>
            <p:nvPr/>
          </p:nvSpPr>
          <p:spPr bwMode="auto">
            <a:xfrm>
              <a:off x="9600219" y="3477082"/>
              <a:ext cx="1235302" cy="957083"/>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en-GB" sz="1100" b="1" dirty="0" smtClean="0">
                  <a:solidFill>
                    <a:srgbClr val="002060"/>
                  </a:solidFill>
                </a:rPr>
                <a:t>. . .</a:t>
              </a:r>
              <a:endParaRPr lang="en-US" sz="1100" b="1" dirty="0">
                <a:solidFill>
                  <a:srgbClr val="002060"/>
                </a:solidFill>
              </a:endParaRPr>
            </a:p>
          </p:txBody>
        </p:sp>
      </p:grpSp>
    </p:spTree>
    <p:extLst>
      <p:ext uri="{BB962C8B-B14F-4D97-AF65-F5344CB8AC3E}">
        <p14:creationId xmlns:p14="http://schemas.microsoft.com/office/powerpoint/2010/main" val="6605620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646" y="1358495"/>
            <a:ext cx="11442698" cy="4927284"/>
          </a:xfrm>
        </p:spPr>
        <p:txBody>
          <a:bodyPr>
            <a:normAutofit lnSpcReduction="10000"/>
          </a:bodyPr>
          <a:lstStyle/>
          <a:p>
            <a:r>
              <a:rPr lang="en-US" dirty="0" smtClean="0"/>
              <a:t>consensus </a:t>
            </a:r>
            <a:r>
              <a:rPr lang="en-US" dirty="0"/>
              <a:t>‘</a:t>
            </a:r>
            <a:r>
              <a:rPr lang="en-US" b="1" dirty="0"/>
              <a:t>baseline authentication assurance profile</a:t>
            </a:r>
            <a:r>
              <a:rPr lang="en-US" dirty="0"/>
              <a:t>’ for many low-risk research cases*</a:t>
            </a:r>
            <a:br>
              <a:rPr lang="en-US" dirty="0"/>
            </a:br>
            <a:r>
              <a:rPr lang="en-US" dirty="0" smtClean="0"/>
              <a:t>based </a:t>
            </a:r>
            <a:r>
              <a:rPr lang="en-US" dirty="0"/>
              <a:t>on depth-interviews with the major </a:t>
            </a:r>
            <a:r>
              <a:rPr lang="en-US" dirty="0" smtClean="0"/>
              <a:t>research communities </a:t>
            </a:r>
            <a:r>
              <a:rPr lang="en-US" dirty="0"/>
              <a:t>and e-</a:t>
            </a:r>
            <a:r>
              <a:rPr lang="en-US" dirty="0" err="1"/>
              <a:t>Infra’s</a:t>
            </a:r>
            <a:r>
              <a:rPr lang="en-US" dirty="0"/>
              <a:t> in Europe ...</a:t>
            </a:r>
          </a:p>
          <a:p>
            <a:pPr lvl="1"/>
            <a:r>
              <a:rPr lang="fi-FI" sz="2000" dirty="0" smtClean="0">
                <a:solidFill>
                  <a:srgbClr val="F6791C"/>
                </a:solidFill>
              </a:rPr>
              <a:t>Accounts belong to a known individual (i.e. no shared accounts)</a:t>
            </a:r>
          </a:p>
          <a:p>
            <a:pPr lvl="1"/>
            <a:r>
              <a:rPr lang="fi-FI" sz="2000" dirty="0" smtClean="0">
                <a:solidFill>
                  <a:srgbClr val="F6791C"/>
                </a:solidFill>
              </a:rPr>
              <a:t>Persistent </a:t>
            </a:r>
            <a:r>
              <a:rPr lang="fi-FI" sz="2000" dirty="0">
                <a:solidFill>
                  <a:srgbClr val="F6791C"/>
                </a:solidFill>
              </a:rPr>
              <a:t>identifiers (i.e. are not re-assigned)</a:t>
            </a:r>
          </a:p>
          <a:p>
            <a:pPr lvl="1"/>
            <a:r>
              <a:rPr lang="fi-FI" sz="2000" dirty="0">
                <a:solidFill>
                  <a:srgbClr val="F6791C"/>
                </a:solidFill>
              </a:rPr>
              <a:t>Documented identity vetting (not necessarily F2F)</a:t>
            </a:r>
          </a:p>
          <a:p>
            <a:pPr lvl="1"/>
            <a:r>
              <a:rPr lang="fi-FI" sz="2000" dirty="0">
                <a:solidFill>
                  <a:srgbClr val="F6791C"/>
                </a:solidFill>
              </a:rPr>
              <a:t>Password authN (with some good practices)</a:t>
            </a:r>
          </a:p>
          <a:p>
            <a:pPr lvl="1"/>
            <a:r>
              <a:rPr lang="fi-FI" sz="2000" dirty="0">
                <a:solidFill>
                  <a:srgbClr val="F6791C"/>
                </a:solidFill>
              </a:rPr>
              <a:t>Departing user’s account closes/ePA changes promptly</a:t>
            </a:r>
          </a:p>
          <a:p>
            <a:pPr lvl="1"/>
            <a:r>
              <a:rPr lang="fi-FI" sz="2000" dirty="0">
                <a:solidFill>
                  <a:srgbClr val="F6791C"/>
                </a:solidFill>
              </a:rPr>
              <a:t>Self-assessment (supported with specific </a:t>
            </a:r>
            <a:r>
              <a:rPr lang="fi-FI" sz="2000" dirty="0" smtClean="0">
                <a:solidFill>
                  <a:srgbClr val="F6791C"/>
                </a:solidFill>
              </a:rPr>
              <a:t>guidelines)</a:t>
            </a:r>
          </a:p>
          <a:p>
            <a:pPr marL="179388" indent="0">
              <a:buNone/>
            </a:pPr>
            <a:r>
              <a:rPr lang="en-US" dirty="0" smtClean="0"/>
              <a:t>pushed to a REFEDS </a:t>
            </a:r>
            <a:r>
              <a:rPr lang="en-US" dirty="0"/>
              <a:t>task force </a:t>
            </a:r>
            <a:r>
              <a:rPr lang="en-US" dirty="0" smtClean="0"/>
              <a:t>to evolve into </a:t>
            </a:r>
            <a:r>
              <a:rPr lang="en-US" b="1" dirty="0"/>
              <a:t>globally implementable guidelines</a:t>
            </a:r>
          </a:p>
          <a:p>
            <a:r>
              <a:rPr lang="en-US" b="1" dirty="0" err="1" smtClean="0"/>
              <a:t>Sirtfi</a:t>
            </a:r>
            <a:r>
              <a:rPr lang="en-US" dirty="0" smtClean="0"/>
              <a:t> – security incident response trust framework for federated identity</a:t>
            </a:r>
          </a:p>
          <a:p>
            <a:pPr lvl="1"/>
            <a:r>
              <a:rPr lang="en-US" dirty="0"/>
              <a:t>defines </a:t>
            </a:r>
            <a:r>
              <a:rPr lang="en-US" b="1" dirty="0"/>
              <a:t>basic security incident response </a:t>
            </a:r>
            <a:r>
              <a:rPr lang="en-US" dirty="0"/>
              <a:t>capabilities </a:t>
            </a:r>
            <a:r>
              <a:rPr lang="en-US" dirty="0" smtClean="0"/>
              <a:t>to </a:t>
            </a:r>
            <a:r>
              <a:rPr lang="en-US" dirty="0"/>
              <a:t>which </a:t>
            </a:r>
            <a:r>
              <a:rPr lang="en-US" dirty="0" smtClean="0"/>
              <a:t>organizations </a:t>
            </a:r>
            <a:r>
              <a:rPr lang="en-US" dirty="0"/>
              <a:t>can </a:t>
            </a:r>
            <a:r>
              <a:rPr lang="en-US" b="1" dirty="0"/>
              <a:t>self-assert compliance</a:t>
            </a:r>
          </a:p>
          <a:p>
            <a:pPr lvl="1"/>
            <a:r>
              <a:rPr lang="en-US" dirty="0" smtClean="0"/>
              <a:t>based </a:t>
            </a:r>
            <a:r>
              <a:rPr lang="en-US" dirty="0"/>
              <a:t>on SCI grouping of </a:t>
            </a:r>
            <a:r>
              <a:rPr lang="en-US" dirty="0" smtClean="0"/>
              <a:t>capabilities</a:t>
            </a:r>
          </a:p>
          <a:p>
            <a:pPr marL="179388" indent="0">
              <a:buNone/>
            </a:pPr>
            <a:r>
              <a:rPr lang="en-US" dirty="0"/>
              <a:t>endorsed by REFEDS to stimulate adoption </a:t>
            </a:r>
            <a:r>
              <a:rPr lang="en-US" dirty="0" smtClean="0"/>
              <a:t>– but framework </a:t>
            </a:r>
            <a:r>
              <a:rPr lang="en-US" dirty="0"/>
              <a:t>is general for SPs </a:t>
            </a:r>
            <a:r>
              <a:rPr lang="en-US" dirty="0" smtClean="0"/>
              <a:t>and communities</a:t>
            </a:r>
            <a:endParaRPr lang="en-US" dirty="0"/>
          </a:p>
          <a:p>
            <a:r>
              <a:rPr lang="en-US" dirty="0" smtClean="0"/>
              <a:t>Data </a:t>
            </a:r>
            <a:r>
              <a:rPr lang="en-US" dirty="0"/>
              <a:t>p</a:t>
            </a:r>
            <a:r>
              <a:rPr lang="en-US" dirty="0" smtClean="0"/>
              <a:t>rotection in exchange of (accounting) data between infrastructures: </a:t>
            </a:r>
            <a:r>
              <a:rPr lang="en-US" b="1" dirty="0" smtClean="0"/>
              <a:t>regulation survey </a:t>
            </a:r>
            <a:r>
              <a:rPr lang="en-US" dirty="0" smtClean="0"/>
              <a:t>done</a:t>
            </a:r>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14</a:t>
            </a:fld>
            <a:endParaRPr lang="en-GB"/>
          </a:p>
        </p:txBody>
      </p:sp>
      <p:sp>
        <p:nvSpPr>
          <p:cNvPr id="4" name="Title 3"/>
          <p:cNvSpPr>
            <a:spLocks noGrp="1"/>
          </p:cNvSpPr>
          <p:nvPr>
            <p:ph type="title"/>
          </p:nvPr>
        </p:nvSpPr>
        <p:spPr/>
        <p:txBody>
          <a:bodyPr>
            <a:normAutofit/>
          </a:bodyPr>
          <a:lstStyle/>
          <a:p>
            <a:r>
              <a:rPr lang="en-US" sz="3200" dirty="0" smtClean="0"/>
              <a:t>Key results that have already been adopted and completed</a:t>
            </a:r>
            <a:endParaRPr lang="en-US" sz="3200" dirty="0"/>
          </a:p>
        </p:txBody>
      </p:sp>
      <p:sp>
        <p:nvSpPr>
          <p:cNvPr id="5" name="TextBox 4"/>
          <p:cNvSpPr txBox="1"/>
          <p:nvPr/>
        </p:nvSpPr>
        <p:spPr>
          <a:xfrm>
            <a:off x="1956986" y="6510900"/>
            <a:ext cx="6121035" cy="338554"/>
          </a:xfrm>
          <a:prstGeom prst="rect">
            <a:avLst/>
          </a:prstGeom>
          <a:noFill/>
        </p:spPr>
        <p:txBody>
          <a:bodyPr wrap="none" rtlCol="0">
            <a:spAutoFit/>
          </a:bodyPr>
          <a:lstStyle/>
          <a:p>
            <a:r>
              <a:rPr lang="en-US" sz="1600" i="1" dirty="0" smtClean="0">
                <a:solidFill>
                  <a:srgbClr val="F6791C"/>
                </a:solidFill>
              </a:rPr>
              <a:t>* AARC </a:t>
            </a:r>
            <a:r>
              <a:rPr lang="en-US" sz="1600" i="1" dirty="0">
                <a:solidFill>
                  <a:srgbClr val="F6791C"/>
                </a:solidFill>
              </a:rPr>
              <a:t>MNA3.1 (Mikael Linden et al</a:t>
            </a:r>
            <a:r>
              <a:rPr lang="en-US" sz="1600" i="1" dirty="0" smtClean="0">
                <a:solidFill>
                  <a:srgbClr val="F6791C"/>
                </a:solidFill>
              </a:rPr>
              <a:t>.), see http://www.aarc-project.eu/</a:t>
            </a:r>
            <a:endParaRPr lang="en-US" sz="1600" i="1" dirty="0">
              <a:solidFill>
                <a:srgbClr val="F6791C"/>
              </a:solidFill>
            </a:endParaRPr>
          </a:p>
        </p:txBody>
      </p:sp>
    </p:spTree>
    <p:extLst>
      <p:ext uri="{BB962C8B-B14F-4D97-AF65-F5344CB8AC3E}">
        <p14:creationId xmlns:p14="http://schemas.microsoft.com/office/powerpoint/2010/main" val="1313919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219201"/>
            <a:ext cx="10909300" cy="5104688"/>
          </a:xfrm>
        </p:spPr>
        <p:txBody>
          <a:bodyPr>
            <a:normAutofit fontScale="92500" lnSpcReduction="10000"/>
          </a:bodyPr>
          <a:lstStyle/>
          <a:p>
            <a:r>
              <a:rPr lang="en-US" sz="2400" dirty="0" smtClean="0"/>
              <a:t>‘baseline assurance’ covers only simple use cases – we need </a:t>
            </a:r>
            <a:r>
              <a:rPr lang="en-US" sz="2400" i="1" dirty="0" smtClean="0"/>
              <a:t>differentiated assurance</a:t>
            </a:r>
            <a:r>
              <a:rPr lang="en-US" sz="2400" dirty="0"/>
              <a:t/>
            </a:r>
            <a:br>
              <a:rPr lang="en-US" sz="2400" dirty="0"/>
            </a:br>
            <a:r>
              <a:rPr lang="en-US" sz="2400" dirty="0" smtClean="0"/>
              <a:t>and that even with considering access controls to medical patient research data</a:t>
            </a:r>
          </a:p>
          <a:p>
            <a:endParaRPr lang="en-US" sz="2400" dirty="0" smtClean="0"/>
          </a:p>
          <a:p>
            <a:r>
              <a:rPr lang="en-US" sz="2400" dirty="0" smtClean="0"/>
              <a:t>expression of trust marks in federations is only slowly adopted: </a:t>
            </a:r>
            <a:br>
              <a:rPr lang="en-US" sz="2400" dirty="0" smtClean="0"/>
            </a:br>
            <a:r>
              <a:rPr lang="en-US" sz="2400" dirty="0" smtClean="0"/>
              <a:t>which operational practices and policies are in the way of wider adoption? </a:t>
            </a:r>
            <a:br>
              <a:rPr lang="en-US" sz="2400" dirty="0" smtClean="0"/>
            </a:br>
            <a:r>
              <a:rPr lang="en-US" sz="2400" dirty="0" smtClean="0"/>
              <a:t>how can we prevent 1-on-1 negotiation between all federation participants?</a:t>
            </a:r>
          </a:p>
          <a:p>
            <a:endParaRPr lang="en-US" sz="2400" dirty="0"/>
          </a:p>
          <a:p>
            <a:r>
              <a:rPr lang="en-US" sz="2400" dirty="0" smtClean="0"/>
              <a:t>Many technical solutions require the operation of ‘bridge’ services: how can these be best sustained in the federated world? Who can most effectively run these in production?</a:t>
            </a:r>
          </a:p>
          <a:p>
            <a:endParaRPr lang="en-US" sz="2400" dirty="0"/>
          </a:p>
          <a:p>
            <a:r>
              <a:rPr lang="en-US" sz="2400" dirty="0" smtClean="0"/>
              <a:t>What policies need to be in place for research communities and e-Infrastructures to gain insight in usage data across federated services – without violating privacy principles?</a:t>
            </a:r>
            <a:br>
              <a:rPr lang="en-US" sz="2400" dirty="0" smtClean="0"/>
            </a:br>
            <a:r>
              <a:rPr lang="en-US" sz="2400" dirty="0" smtClean="0"/>
              <a:t/>
            </a:r>
            <a:br>
              <a:rPr lang="en-US" sz="2400" dirty="0" smtClean="0"/>
            </a:br>
            <a:r>
              <a:rPr lang="en-US" sz="2400" dirty="0" smtClean="0"/>
              <a:t>… </a:t>
            </a:r>
            <a:r>
              <a:rPr lang="en-US" sz="2400" i="1" dirty="0" smtClean="0"/>
              <a:t>let alone what to do with the composite architectures that come out of the AARC blueprint – that’s for the future to tackle, alongside the new EU General Data Protection Regulation, and policy management of community attribute stores and services!</a:t>
            </a:r>
            <a:endParaRPr lang="en-US" sz="2400" dirty="0"/>
          </a:p>
          <a:p>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15</a:t>
            </a:fld>
            <a:endParaRPr lang="en-GB"/>
          </a:p>
        </p:txBody>
      </p:sp>
      <p:sp>
        <p:nvSpPr>
          <p:cNvPr id="4" name="Title 3"/>
          <p:cNvSpPr>
            <a:spLocks noGrp="1"/>
          </p:cNvSpPr>
          <p:nvPr>
            <p:ph type="title"/>
          </p:nvPr>
        </p:nvSpPr>
        <p:spPr/>
        <p:txBody>
          <a:bodyPr>
            <a:normAutofit/>
          </a:bodyPr>
          <a:lstStyle/>
          <a:p>
            <a:r>
              <a:rPr lang="en-US" sz="3200" dirty="0" smtClean="0"/>
              <a:t>But there are lots of challenges still open!</a:t>
            </a:r>
            <a:endParaRPr lang="en-US" sz="3200" dirty="0"/>
          </a:p>
        </p:txBody>
      </p:sp>
    </p:spTree>
    <p:extLst>
      <p:ext uri="{BB962C8B-B14F-4D97-AF65-F5344CB8AC3E}">
        <p14:creationId xmlns:p14="http://schemas.microsoft.com/office/powerpoint/2010/main" val="15152515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smtClean="0"/>
          </a:p>
          <a:p>
            <a:r>
              <a:rPr lang="en-US" dirty="0" err="1" smtClean="0"/>
              <a:t>Finalising</a:t>
            </a:r>
            <a:r>
              <a:rPr lang="en-US" dirty="0" smtClean="0"/>
              <a:t> </a:t>
            </a:r>
            <a:r>
              <a:rPr lang="en-US" dirty="0"/>
              <a:t>the </a:t>
            </a:r>
            <a:r>
              <a:rPr lang="en-US" dirty="0" smtClean="0"/>
              <a:t>first draft </a:t>
            </a:r>
            <a:r>
              <a:rPr lang="en-US" dirty="0"/>
              <a:t>of the Blueprint Architecture </a:t>
            </a:r>
            <a:r>
              <a:rPr lang="en-US" dirty="0" smtClean="0"/>
              <a:t>for interoperable </a:t>
            </a:r>
            <a:r>
              <a:rPr lang="en-US" dirty="0"/>
              <a:t>AAIs for </a:t>
            </a:r>
            <a:r>
              <a:rPr lang="en-US" dirty="0" smtClean="0"/>
              <a:t>Research Infrastructures </a:t>
            </a:r>
            <a:r>
              <a:rPr lang="en-US" dirty="0"/>
              <a:t>and e-Infrastructures. </a:t>
            </a:r>
            <a:endParaRPr lang="en-US" dirty="0" smtClean="0"/>
          </a:p>
          <a:p>
            <a:endParaRPr lang="en-US" dirty="0" smtClean="0"/>
          </a:p>
          <a:p>
            <a:r>
              <a:rPr lang="en-US" dirty="0" smtClean="0"/>
              <a:t>This </a:t>
            </a:r>
            <a:r>
              <a:rPr lang="en-US" dirty="0"/>
              <a:t>draft presents </a:t>
            </a:r>
            <a:r>
              <a:rPr lang="en-US" dirty="0" smtClean="0"/>
              <a:t>a high </a:t>
            </a:r>
            <a:r>
              <a:rPr lang="en-US" dirty="0"/>
              <a:t>level architectural pattern that includes all the </a:t>
            </a:r>
            <a:r>
              <a:rPr lang="en-US" dirty="0" smtClean="0"/>
              <a:t>necessary functional </a:t>
            </a:r>
            <a:r>
              <a:rPr lang="en-US" dirty="0"/>
              <a:t>components in order to build integrated and interoperable </a:t>
            </a:r>
            <a:r>
              <a:rPr lang="en-US" dirty="0" smtClean="0"/>
              <a:t>AAI solutions </a:t>
            </a:r>
            <a:r>
              <a:rPr lang="en-US" dirty="0"/>
              <a:t>on top of the </a:t>
            </a:r>
            <a:r>
              <a:rPr lang="en-US" dirty="0" err="1"/>
              <a:t>eduGAIN</a:t>
            </a:r>
            <a:r>
              <a:rPr lang="en-US" dirty="0"/>
              <a:t>. </a:t>
            </a:r>
            <a:endParaRPr lang="en-US" dirty="0" smtClean="0"/>
          </a:p>
          <a:p>
            <a:endParaRPr lang="en-US" dirty="0" smtClean="0"/>
          </a:p>
          <a:p>
            <a:r>
              <a:rPr lang="en-US" dirty="0" smtClean="0"/>
              <a:t>It is </a:t>
            </a:r>
            <a:r>
              <a:rPr lang="en-US" dirty="0"/>
              <a:t>in its </a:t>
            </a:r>
            <a:r>
              <a:rPr lang="en-US" dirty="0" smtClean="0"/>
              <a:t>final stages </a:t>
            </a:r>
            <a:r>
              <a:rPr lang="en-US" dirty="0"/>
              <a:t>and will be made available to the AARC stakeholders any day now.</a:t>
            </a:r>
          </a:p>
        </p:txBody>
      </p:sp>
      <p:sp>
        <p:nvSpPr>
          <p:cNvPr id="3" name="Slide Number Placeholder 2"/>
          <p:cNvSpPr>
            <a:spLocks noGrp="1"/>
          </p:cNvSpPr>
          <p:nvPr>
            <p:ph type="sldNum" sz="quarter" idx="12"/>
          </p:nvPr>
        </p:nvSpPr>
        <p:spPr/>
        <p:txBody>
          <a:bodyPr/>
          <a:lstStyle/>
          <a:p>
            <a:fld id="{6F576E6A-F32A-4612-884C-86870357C6B4}" type="slidenum">
              <a:rPr lang="en-GB" smtClean="0"/>
              <a:pPr/>
              <a:t>16</a:t>
            </a:fld>
            <a:endParaRPr lang="en-GB"/>
          </a:p>
        </p:txBody>
      </p:sp>
      <p:sp>
        <p:nvSpPr>
          <p:cNvPr id="4" name="Title 3"/>
          <p:cNvSpPr>
            <a:spLocks noGrp="1"/>
          </p:cNvSpPr>
          <p:nvPr>
            <p:ph type="title"/>
          </p:nvPr>
        </p:nvSpPr>
        <p:spPr>
          <a:xfrm>
            <a:off x="455646" y="609600"/>
            <a:ext cx="9612087" cy="790612"/>
          </a:xfrm>
        </p:spPr>
        <p:txBody>
          <a:bodyPr>
            <a:noAutofit/>
          </a:bodyPr>
          <a:lstStyle/>
          <a:p>
            <a:r>
              <a:rPr lang="en-US" sz="3200" dirty="0"/>
              <a:t>Architectures for an integrated and interoperable AAI </a:t>
            </a:r>
            <a:br>
              <a:rPr lang="en-US" sz="3200" dirty="0"/>
            </a:br>
            <a:endParaRPr lang="en-US" sz="3200" dirty="0"/>
          </a:p>
        </p:txBody>
      </p:sp>
    </p:spTree>
    <p:extLst>
      <p:ext uri="{BB962C8B-B14F-4D97-AF65-F5344CB8AC3E}">
        <p14:creationId xmlns:p14="http://schemas.microsoft.com/office/powerpoint/2010/main" val="8108955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a:t>Furthermore </a:t>
            </a:r>
            <a:r>
              <a:rPr lang="en-US" dirty="0" smtClean="0"/>
              <a:t>working:</a:t>
            </a:r>
            <a:endParaRPr lang="en-US" dirty="0"/>
          </a:p>
          <a:p>
            <a:r>
              <a:rPr lang="en-US" dirty="0" smtClean="0"/>
              <a:t>on </a:t>
            </a:r>
            <a:r>
              <a:rPr lang="en-US" dirty="0"/>
              <a:t>the problem of Guest Identities and how it can be addressed. L</a:t>
            </a:r>
            <a:r>
              <a:rPr lang="en-US" dirty="0" smtClean="0"/>
              <a:t>ooking </a:t>
            </a:r>
            <a:r>
              <a:rPr lang="en-US" dirty="0"/>
              <a:t>to </a:t>
            </a:r>
            <a:r>
              <a:rPr lang="en-US" dirty="0" smtClean="0"/>
              <a:t>Identity Providers </a:t>
            </a:r>
            <a:r>
              <a:rPr lang="en-US" dirty="0"/>
              <a:t>of "last resort", but </a:t>
            </a:r>
            <a:r>
              <a:rPr lang="en-US" dirty="0" smtClean="0"/>
              <a:t>also at </a:t>
            </a:r>
            <a:r>
              <a:rPr lang="en-US" dirty="0"/>
              <a:t>the integration of </a:t>
            </a:r>
            <a:r>
              <a:rPr lang="en-US" dirty="0" smtClean="0"/>
              <a:t>social network </a:t>
            </a:r>
            <a:r>
              <a:rPr lang="en-US" dirty="0"/>
              <a:t>and e-</a:t>
            </a:r>
            <a:r>
              <a:rPr lang="en-US" dirty="0" err="1"/>
              <a:t>Gov</a:t>
            </a:r>
            <a:r>
              <a:rPr lang="en-US" dirty="0"/>
              <a:t> IDs as a mean to cover the users in the long tail </a:t>
            </a:r>
            <a:r>
              <a:rPr lang="en-US" dirty="0" smtClean="0"/>
              <a:t>of science</a:t>
            </a:r>
            <a:r>
              <a:rPr lang="en-US" dirty="0"/>
              <a:t>, who in many cases do not have institutional IDs.</a:t>
            </a:r>
          </a:p>
          <a:p>
            <a:endParaRPr lang="en-US" dirty="0"/>
          </a:p>
          <a:p>
            <a:r>
              <a:rPr lang="en-US" dirty="0" smtClean="0"/>
              <a:t>on </a:t>
            </a:r>
            <a:r>
              <a:rPr lang="en-US" dirty="0"/>
              <a:t>the topics of Attribute Management, Release and Aggregation </a:t>
            </a:r>
            <a:r>
              <a:rPr lang="en-US" dirty="0" smtClean="0"/>
              <a:t>and how </a:t>
            </a:r>
            <a:r>
              <a:rPr lang="en-US" dirty="0"/>
              <a:t>these can be addressed from the point of view of the </a:t>
            </a:r>
            <a:r>
              <a:rPr lang="en-US" dirty="0" smtClean="0"/>
              <a:t>Attribute Authorities</a:t>
            </a:r>
            <a:r>
              <a:rPr lang="en-US" dirty="0"/>
              <a:t>, the RIs and the </a:t>
            </a:r>
            <a:r>
              <a:rPr lang="en-US" dirty="0" smtClean="0"/>
              <a:t>e-Infrastructures</a:t>
            </a:r>
            <a:endParaRPr lang="en-US" dirty="0"/>
          </a:p>
          <a:p>
            <a:endParaRPr lang="en-US" dirty="0"/>
          </a:p>
          <a:p>
            <a:r>
              <a:rPr lang="en-US" dirty="0" smtClean="0"/>
              <a:t>on </a:t>
            </a:r>
            <a:r>
              <a:rPr lang="en-US" dirty="0"/>
              <a:t>the topics of non-web access and credential delegation. </a:t>
            </a:r>
            <a:r>
              <a:rPr lang="en-US" dirty="0" smtClean="0"/>
              <a:t>Although these </a:t>
            </a:r>
            <a:r>
              <a:rPr lang="en-US" dirty="0"/>
              <a:t>topics often go together, this is not always the case. </a:t>
            </a:r>
            <a:r>
              <a:rPr lang="en-US" dirty="0" smtClean="0"/>
              <a:t>At the moment the WP is </a:t>
            </a:r>
            <a:r>
              <a:rPr lang="en-US" dirty="0" err="1" smtClean="0"/>
              <a:t>analysing</a:t>
            </a:r>
            <a:r>
              <a:rPr lang="en-US" dirty="0" smtClean="0"/>
              <a:t> </a:t>
            </a:r>
            <a:r>
              <a:rPr lang="en-US" dirty="0"/>
              <a:t>existing solutions and architectural pattern for both topics.</a:t>
            </a:r>
          </a:p>
        </p:txBody>
      </p:sp>
      <p:sp>
        <p:nvSpPr>
          <p:cNvPr id="3" name="Slide Number Placeholder 2"/>
          <p:cNvSpPr>
            <a:spLocks noGrp="1"/>
          </p:cNvSpPr>
          <p:nvPr>
            <p:ph type="sldNum" sz="quarter" idx="12"/>
          </p:nvPr>
        </p:nvSpPr>
        <p:spPr/>
        <p:txBody>
          <a:bodyPr/>
          <a:lstStyle/>
          <a:p>
            <a:fld id="{6F576E6A-F32A-4612-884C-86870357C6B4}" type="slidenum">
              <a:rPr lang="en-GB" smtClean="0"/>
              <a:pPr/>
              <a:t>17</a:t>
            </a:fld>
            <a:endParaRPr lang="en-GB"/>
          </a:p>
        </p:txBody>
      </p:sp>
      <p:sp>
        <p:nvSpPr>
          <p:cNvPr id="4" name="Title 3"/>
          <p:cNvSpPr>
            <a:spLocks noGrp="1"/>
          </p:cNvSpPr>
          <p:nvPr>
            <p:ph type="title"/>
          </p:nvPr>
        </p:nvSpPr>
        <p:spPr/>
        <p:txBody>
          <a:bodyPr>
            <a:normAutofit/>
          </a:bodyPr>
          <a:lstStyle/>
          <a:p>
            <a:r>
              <a:rPr lang="en-US" sz="3200" dirty="0"/>
              <a:t>Architectures for an integrated and interoperable AAI </a:t>
            </a:r>
            <a:br>
              <a:rPr lang="en-US" sz="3200" dirty="0"/>
            </a:br>
            <a:endParaRPr lang="en-US" sz="3200" dirty="0"/>
          </a:p>
        </p:txBody>
      </p:sp>
    </p:spTree>
    <p:extLst>
      <p:ext uri="{BB962C8B-B14F-4D97-AF65-F5344CB8AC3E}">
        <p14:creationId xmlns:p14="http://schemas.microsoft.com/office/powerpoint/2010/main" val="2766090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ight Arrow 32"/>
          <p:cNvSpPr/>
          <p:nvPr/>
        </p:nvSpPr>
        <p:spPr>
          <a:xfrm>
            <a:off x="510059" y="3518396"/>
            <a:ext cx="8186267" cy="695324"/>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p:txBody>
          <a:bodyPr>
            <a:normAutofit/>
          </a:bodyPr>
          <a:lstStyle/>
          <a:p>
            <a:r>
              <a:rPr lang="en-GB" sz="3200" dirty="0" smtClean="0"/>
              <a:t/>
            </a:r>
            <a:br>
              <a:rPr lang="en-GB" sz="3200" dirty="0" smtClean="0"/>
            </a:br>
            <a:r>
              <a:rPr lang="en-GB" sz="3200" dirty="0" smtClean="0"/>
              <a:t>Pilots</a:t>
            </a:r>
            <a:endParaRPr lang="en-GB"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2375" y="2556558"/>
            <a:ext cx="1898821" cy="261558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059" y="2556558"/>
            <a:ext cx="1931908" cy="2615580"/>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1603" y="2556555"/>
            <a:ext cx="1973139" cy="2615580"/>
          </a:xfrm>
          <a:prstGeom prst="rect">
            <a:avLst/>
          </a:prstGeom>
        </p:spPr>
      </p:pic>
      <p:sp>
        <p:nvSpPr>
          <p:cNvPr id="27" name="Rectangle 26"/>
          <p:cNvSpPr/>
          <p:nvPr/>
        </p:nvSpPr>
        <p:spPr>
          <a:xfrm>
            <a:off x="510059" y="2556558"/>
            <a:ext cx="1931908" cy="2615580"/>
          </a:xfrm>
          <a:prstGeom prst="rect">
            <a:avLst/>
          </a:prstGeom>
          <a:solidFill>
            <a:schemeClr val="accent1">
              <a:lumMod val="5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Rectangle 48"/>
          <p:cNvSpPr/>
          <p:nvPr/>
        </p:nvSpPr>
        <p:spPr>
          <a:xfrm>
            <a:off x="3062374" y="2556556"/>
            <a:ext cx="1898823" cy="2615580"/>
          </a:xfrm>
          <a:prstGeom prst="rect">
            <a:avLst/>
          </a:prstGeom>
          <a:solidFill>
            <a:schemeClr val="accent1">
              <a:lumMod val="5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0" name="Rectangle 49"/>
          <p:cNvSpPr/>
          <p:nvPr/>
        </p:nvSpPr>
        <p:spPr>
          <a:xfrm>
            <a:off x="5581603" y="2556554"/>
            <a:ext cx="1973139" cy="2615580"/>
          </a:xfrm>
          <a:prstGeom prst="rect">
            <a:avLst/>
          </a:prstGeom>
          <a:solidFill>
            <a:schemeClr val="accent1">
              <a:lumMod val="5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TextBox 29"/>
          <p:cNvSpPr txBox="1"/>
          <p:nvPr/>
        </p:nvSpPr>
        <p:spPr>
          <a:xfrm>
            <a:off x="393252" y="1728986"/>
            <a:ext cx="2284600" cy="830997"/>
          </a:xfrm>
          <a:prstGeom prst="rect">
            <a:avLst/>
          </a:prstGeom>
          <a:noFill/>
        </p:spPr>
        <p:txBody>
          <a:bodyPr wrap="none" rtlCol="0">
            <a:spAutoFit/>
          </a:bodyPr>
          <a:lstStyle/>
          <a:p>
            <a:pPr algn="ctr"/>
            <a:r>
              <a:rPr lang="en-US" sz="2400" dirty="0"/>
              <a:t>Requirements </a:t>
            </a:r>
          </a:p>
          <a:p>
            <a:pPr algn="ctr"/>
            <a:r>
              <a:rPr lang="en-US" sz="2400" dirty="0"/>
              <a:t>User Community</a:t>
            </a:r>
          </a:p>
        </p:txBody>
      </p:sp>
      <p:sp>
        <p:nvSpPr>
          <p:cNvPr id="52" name="TextBox 51"/>
          <p:cNvSpPr txBox="1"/>
          <p:nvPr/>
        </p:nvSpPr>
        <p:spPr>
          <a:xfrm>
            <a:off x="2727036" y="1728986"/>
            <a:ext cx="2639056" cy="830997"/>
          </a:xfrm>
          <a:prstGeom prst="rect">
            <a:avLst/>
          </a:prstGeom>
          <a:noFill/>
        </p:spPr>
        <p:txBody>
          <a:bodyPr wrap="none" rtlCol="0">
            <a:spAutoFit/>
          </a:bodyPr>
          <a:lstStyle/>
          <a:p>
            <a:pPr algn="ctr"/>
            <a:r>
              <a:rPr lang="en-US" sz="2400" dirty="0"/>
              <a:t>Overview Available </a:t>
            </a:r>
          </a:p>
          <a:p>
            <a:pPr algn="ctr"/>
            <a:r>
              <a:rPr lang="en-US" sz="2400" dirty="0"/>
              <a:t>AAI Components</a:t>
            </a:r>
          </a:p>
        </p:txBody>
      </p:sp>
      <p:sp>
        <p:nvSpPr>
          <p:cNvPr id="53" name="TextBox 52"/>
          <p:cNvSpPr txBox="1"/>
          <p:nvPr/>
        </p:nvSpPr>
        <p:spPr>
          <a:xfrm>
            <a:off x="5491025" y="1728986"/>
            <a:ext cx="2133084" cy="830997"/>
          </a:xfrm>
          <a:prstGeom prst="rect">
            <a:avLst/>
          </a:prstGeom>
          <a:noFill/>
        </p:spPr>
        <p:txBody>
          <a:bodyPr wrap="none" rtlCol="0">
            <a:spAutoFit/>
          </a:bodyPr>
          <a:lstStyle/>
          <a:p>
            <a:pPr algn="ctr"/>
            <a:r>
              <a:rPr lang="en-US" sz="2400" dirty="0"/>
              <a:t>Draft Blue-Print</a:t>
            </a:r>
          </a:p>
          <a:p>
            <a:pPr algn="ctr"/>
            <a:r>
              <a:rPr lang="en-US" sz="2400" dirty="0"/>
              <a:t>Architecture</a:t>
            </a:r>
          </a:p>
        </p:txBody>
      </p:sp>
      <p:pic>
        <p:nvPicPr>
          <p:cNvPr id="51" name="Picture 50"/>
          <p:cNvPicPr>
            <a:picLocks noChangeAspect="1"/>
          </p:cNvPicPr>
          <p:nvPr/>
        </p:nvPicPr>
        <p:blipFill>
          <a:blip r:embed="rId6"/>
          <a:stretch>
            <a:fillRect/>
          </a:stretch>
        </p:blipFill>
        <p:spPr>
          <a:xfrm>
            <a:off x="8611097" y="2398040"/>
            <a:ext cx="3189568" cy="2759075"/>
          </a:xfrm>
          <a:prstGeom prst="rect">
            <a:avLst/>
          </a:prstGeom>
        </p:spPr>
      </p:pic>
      <p:sp>
        <p:nvSpPr>
          <p:cNvPr id="72" name="TextBox 71"/>
          <p:cNvSpPr txBox="1"/>
          <p:nvPr/>
        </p:nvSpPr>
        <p:spPr>
          <a:xfrm>
            <a:off x="8872500" y="1725557"/>
            <a:ext cx="2520242" cy="830997"/>
          </a:xfrm>
          <a:prstGeom prst="rect">
            <a:avLst/>
          </a:prstGeom>
          <a:noFill/>
        </p:spPr>
        <p:txBody>
          <a:bodyPr wrap="none" rtlCol="0">
            <a:spAutoFit/>
          </a:bodyPr>
          <a:lstStyle/>
          <a:p>
            <a:pPr algn="ctr"/>
            <a:r>
              <a:rPr lang="en-US" sz="2400" dirty="0"/>
              <a:t>Running Pilots</a:t>
            </a:r>
          </a:p>
          <a:p>
            <a:pPr algn="ctr"/>
            <a:r>
              <a:rPr lang="en-US" sz="2400" dirty="0"/>
              <a:t>With Communities</a:t>
            </a:r>
          </a:p>
        </p:txBody>
      </p:sp>
      <p:sp>
        <p:nvSpPr>
          <p:cNvPr id="4" name="TextBox 3"/>
          <p:cNvSpPr txBox="1"/>
          <p:nvPr/>
        </p:nvSpPr>
        <p:spPr>
          <a:xfrm>
            <a:off x="8696326" y="5829598"/>
            <a:ext cx="1954306" cy="677108"/>
          </a:xfrm>
          <a:prstGeom prst="rect">
            <a:avLst/>
          </a:prstGeom>
          <a:noFill/>
        </p:spPr>
        <p:txBody>
          <a:bodyPr wrap="square" rtlCol="0">
            <a:spAutoFit/>
          </a:bodyPr>
          <a:lstStyle/>
          <a:p>
            <a:r>
              <a:rPr lang="en-GB" sz="2000" u="sng" dirty="0" err="1"/>
              <a:t>aarc-project.eu</a:t>
            </a:r>
            <a:r>
              <a:rPr lang="en-GB" u="sng" dirty="0"/>
              <a:t> </a:t>
            </a:r>
            <a:endParaRPr lang="en-US" dirty="0"/>
          </a:p>
          <a:p>
            <a:endParaRPr lang="en-US" dirty="0"/>
          </a:p>
        </p:txBody>
      </p:sp>
    </p:spTree>
    <p:extLst>
      <p:ext uri="{BB962C8B-B14F-4D97-AF65-F5344CB8AC3E}">
        <p14:creationId xmlns:p14="http://schemas.microsoft.com/office/powerpoint/2010/main" val="11591291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53134"/>
          </a:xfrm>
        </p:spPr>
        <p:txBody>
          <a:bodyPr>
            <a:normAutofit/>
          </a:bodyPr>
          <a:lstStyle/>
          <a:p>
            <a:r>
              <a:rPr lang="en-US" sz="3200" dirty="0" smtClean="0"/>
              <a:t/>
            </a:r>
            <a:br>
              <a:rPr lang="en-US" sz="3200" dirty="0" smtClean="0"/>
            </a:br>
            <a:r>
              <a:rPr lang="en-US" sz="3200" dirty="0" smtClean="0"/>
              <a:t>Established a pilot platform </a:t>
            </a:r>
            <a:r>
              <a:rPr lang="en-US" sz="3200" dirty="0" smtClean="0"/>
              <a:t>*.</a:t>
            </a:r>
            <a:r>
              <a:rPr lang="en-US" sz="3200" u="sng" dirty="0" err="1" smtClean="0"/>
              <a:t>pilots.aarc-project.eu</a:t>
            </a:r>
            <a:r>
              <a:rPr lang="en-US" sz="3200" dirty="0" smtClean="0"/>
              <a:t> </a:t>
            </a:r>
            <a:endParaRPr lang="en-US" sz="3200" dirty="0"/>
          </a:p>
        </p:txBody>
      </p:sp>
      <p:sp>
        <p:nvSpPr>
          <p:cNvPr id="3" name="Text Placeholder 2"/>
          <p:cNvSpPr>
            <a:spLocks noGrp="1"/>
          </p:cNvSpPr>
          <p:nvPr>
            <p:ph type="body" idx="1"/>
          </p:nvPr>
        </p:nvSpPr>
        <p:spPr>
          <a:xfrm>
            <a:off x="428626" y="1153134"/>
            <a:ext cx="11613173" cy="5249199"/>
          </a:xfrm>
        </p:spPr>
        <p:txBody>
          <a:bodyPr/>
          <a:lstStyle/>
          <a:p>
            <a:endParaRPr lang="en-US" dirty="0" smtClean="0"/>
          </a:p>
          <a:p>
            <a:r>
              <a:rPr lang="en-US" dirty="0" smtClean="0"/>
              <a:t>A staging area for our services</a:t>
            </a:r>
          </a:p>
          <a:p>
            <a:endParaRPr lang="en-US" dirty="0"/>
          </a:p>
          <a:p>
            <a:r>
              <a:rPr lang="en-US" dirty="0" smtClean="0"/>
              <a:t>Technical platform delivered by </a:t>
            </a:r>
          </a:p>
          <a:p>
            <a:endParaRPr lang="en-US" dirty="0" smtClean="0"/>
          </a:p>
          <a:p>
            <a:r>
              <a:rPr lang="en-US" dirty="0" smtClean="0"/>
              <a:t>&gt;20 VMs instantiated</a:t>
            </a:r>
          </a:p>
          <a:p>
            <a:endParaRPr lang="en-US" dirty="0"/>
          </a:p>
          <a:p>
            <a:r>
              <a:rPr lang="en-US" dirty="0" smtClean="0"/>
              <a:t>Using </a:t>
            </a:r>
            <a:r>
              <a:rPr lang="en-US" dirty="0" err="1" smtClean="0"/>
              <a:t>Ansible</a:t>
            </a:r>
            <a:r>
              <a:rPr lang="en-US" dirty="0" smtClean="0"/>
              <a:t> scripts for deployment </a:t>
            </a:r>
          </a:p>
          <a:p>
            <a:endParaRPr lang="en-US" dirty="0"/>
          </a:p>
          <a:p>
            <a:r>
              <a:rPr lang="en-US" dirty="0" err="1" smtClean="0"/>
              <a:t>SimpleSAMLphp</a:t>
            </a:r>
            <a:r>
              <a:rPr lang="en-US" dirty="0" smtClean="0"/>
              <a:t> DIY </a:t>
            </a:r>
            <a:r>
              <a:rPr lang="en-US" dirty="0" err="1" smtClean="0"/>
              <a:t>IdP</a:t>
            </a:r>
            <a:r>
              <a:rPr lang="en-US" dirty="0" smtClean="0"/>
              <a:t> available</a:t>
            </a:r>
          </a:p>
          <a:p>
            <a:endParaRPr lang="en-US" dirty="0"/>
          </a:p>
          <a:p>
            <a:r>
              <a:rPr lang="en-US" dirty="0" err="1" smtClean="0"/>
              <a:t>Gitlab</a:t>
            </a:r>
            <a:r>
              <a:rPr lang="en-US" dirty="0" smtClean="0"/>
              <a:t> for collaborative coding, deployment and </a:t>
            </a:r>
            <a:br>
              <a:rPr lang="en-US" dirty="0" smtClean="0"/>
            </a:br>
            <a:r>
              <a:rPr lang="en-US" dirty="0" smtClean="0"/>
              <a:t>testing: </a:t>
            </a:r>
            <a:r>
              <a:rPr lang="en-US" dirty="0" err="1" smtClean="0"/>
              <a:t>gitlab.pilots.aarc-project.eu</a:t>
            </a:r>
            <a:endParaRPr lang="en-US" dirty="0" smtClean="0"/>
          </a:p>
          <a:p>
            <a:endParaRPr lang="en-US" dirty="0"/>
          </a:p>
          <a:p>
            <a:r>
              <a:rPr lang="en-US" dirty="0" smtClean="0"/>
              <a:t>Online support by SURFnet staff</a:t>
            </a:r>
          </a:p>
          <a:p>
            <a:endParaRPr lang="en-US" dirty="0"/>
          </a:p>
        </p:txBody>
      </p:sp>
      <p:sp>
        <p:nvSpPr>
          <p:cNvPr id="4" name="Slide Number Placeholder 3"/>
          <p:cNvSpPr>
            <a:spLocks noGrp="1"/>
          </p:cNvSpPr>
          <p:nvPr>
            <p:ph type="sldNum" idx="12"/>
          </p:nvPr>
        </p:nvSpPr>
        <p:spPr/>
        <p:txBody>
          <a:bodyPr/>
          <a:lstStyle/>
          <a:p>
            <a:fld id="{00000000-1234-1234-1234-123412341234}" type="slidenum">
              <a:rPr lang="en" smtClean="0"/>
              <a:pPr/>
              <a:t>19</a:t>
            </a:fld>
            <a:endParaRPr lang="en"/>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3917" y="1465864"/>
            <a:ext cx="5742695" cy="4612208"/>
          </a:xfrm>
          <a:prstGeom prst="rect">
            <a:avLst/>
          </a:prstGeom>
          <a:ln>
            <a:solidFill>
              <a:schemeClr val="accent1"/>
            </a:solidFill>
          </a:ln>
        </p:spPr>
      </p:pic>
      <p:pic>
        <p:nvPicPr>
          <p:cNvPr id="6" name="Picture 5"/>
          <p:cNvPicPr>
            <a:picLocks noChangeAspect="1"/>
          </p:cNvPicPr>
          <p:nvPr/>
        </p:nvPicPr>
        <p:blipFill rotWithShape="1">
          <a:blip r:embed="rId3"/>
          <a:srcRect l="6778" t="15865" r="20014" b="45673"/>
          <a:stretch/>
        </p:blipFill>
        <p:spPr>
          <a:xfrm>
            <a:off x="4304078" y="2136971"/>
            <a:ext cx="1410363" cy="318725"/>
          </a:xfrm>
          <a:prstGeom prst="rect">
            <a:avLst/>
          </a:prstGeom>
        </p:spPr>
      </p:pic>
    </p:spTree>
    <p:extLst>
      <p:ext uri="{BB962C8B-B14F-4D97-AF65-F5344CB8AC3E}">
        <p14:creationId xmlns:p14="http://schemas.microsoft.com/office/powerpoint/2010/main" val="1659394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2</a:t>
            </a:fld>
            <a:endParaRPr lang="en-GB"/>
          </a:p>
        </p:txBody>
      </p:sp>
      <p:sp>
        <p:nvSpPr>
          <p:cNvPr id="4" name="Title 3"/>
          <p:cNvSpPr>
            <a:spLocks noGrp="1"/>
          </p:cNvSpPr>
          <p:nvPr>
            <p:ph type="title"/>
          </p:nvPr>
        </p:nvSpPr>
        <p:spPr/>
        <p:txBody>
          <a:bodyPr>
            <a:normAutofit/>
          </a:bodyPr>
          <a:lstStyle/>
          <a:p>
            <a:r>
              <a:rPr lang="en-GB" sz="2800" dirty="0"/>
              <a:t>AARC – Authentication and Authorisation for Research and Collaboration  </a:t>
            </a:r>
          </a:p>
        </p:txBody>
      </p:sp>
      <p:sp>
        <p:nvSpPr>
          <p:cNvPr id="9" name="Content Placeholder 8"/>
          <p:cNvSpPr>
            <a:spLocks noGrp="1"/>
          </p:cNvSpPr>
          <p:nvPr>
            <p:ph idx="1"/>
          </p:nvPr>
        </p:nvSpPr>
        <p:spPr>
          <a:xfrm>
            <a:off x="455646" y="1400212"/>
            <a:ext cx="9760557" cy="4487401"/>
          </a:xfrm>
        </p:spPr>
        <p:txBody>
          <a:bodyPr>
            <a:normAutofit/>
          </a:bodyPr>
          <a:lstStyle/>
          <a:p>
            <a:r>
              <a:rPr lang="en-GB" dirty="0"/>
              <a:t>Started on 1 May, </a:t>
            </a:r>
            <a:r>
              <a:rPr lang="en-GB" dirty="0" smtClean="0"/>
              <a:t>2015</a:t>
            </a:r>
            <a:endParaRPr lang="en-GB" dirty="0"/>
          </a:p>
          <a:p>
            <a:r>
              <a:rPr lang="en-GB" dirty="0"/>
              <a:t>Two-year EC-funded project </a:t>
            </a:r>
          </a:p>
          <a:p>
            <a:r>
              <a:rPr lang="en-GB" dirty="0"/>
              <a:t>20 partners </a:t>
            </a:r>
          </a:p>
          <a:p>
            <a:pPr lvl="1"/>
            <a:r>
              <a:rPr lang="en-GB" sz="2200" dirty="0">
                <a:solidFill>
                  <a:srgbClr val="004360"/>
                </a:solidFill>
              </a:rPr>
              <a:t>NRENs, e-Infrastructure providers and Libraries as equal </a:t>
            </a:r>
            <a:r>
              <a:rPr lang="en-GB" sz="2200" dirty="0" smtClean="0">
                <a:solidFill>
                  <a:srgbClr val="004360"/>
                </a:solidFill>
              </a:rPr>
              <a:t>partners</a:t>
            </a:r>
            <a:endParaRPr lang="en-GB" dirty="0"/>
          </a:p>
          <a:p>
            <a:r>
              <a:rPr lang="en-GB" dirty="0"/>
              <a:t>About 3M euro budget </a:t>
            </a:r>
          </a:p>
          <a:p>
            <a:r>
              <a:rPr lang="en-GB" dirty="0">
                <a:hlinkClick r:id="rId2"/>
              </a:rPr>
              <a:t>https://aarc-project.eu</a:t>
            </a:r>
            <a:r>
              <a:rPr lang="en-GB" dirty="0" smtClean="0">
                <a:hlinkClick r:id="rId2"/>
              </a:rPr>
              <a:t>/</a:t>
            </a:r>
            <a:endParaRPr lang="en-GB" dirty="0" smtClean="0"/>
          </a:p>
          <a:p>
            <a:endParaRPr lang="en-GB" dirty="0"/>
          </a:p>
          <a:p>
            <a:r>
              <a:rPr lang="en-GB" dirty="0" smtClean="0"/>
              <a:t>Working now on the proposal for AARC2</a:t>
            </a:r>
            <a:endParaRPr lang="en-GB" dirty="0"/>
          </a:p>
          <a:p>
            <a:endParaRPr lang="en-GB" dirty="0"/>
          </a:p>
          <a:p>
            <a:endParaRPr lang="en-GB" dirty="0"/>
          </a:p>
        </p:txBody>
      </p:sp>
    </p:spTree>
    <p:extLst>
      <p:ext uri="{BB962C8B-B14F-4D97-AF65-F5344CB8AC3E}">
        <p14:creationId xmlns:p14="http://schemas.microsoft.com/office/powerpoint/2010/main" val="7438418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AAI building blocks and pilots commenced </a:t>
            </a:r>
            <a:br>
              <a:rPr lang="en-US" dirty="0" smtClean="0"/>
            </a:br>
            <a:r>
              <a:rPr lang="en-US" dirty="0" smtClean="0"/>
              <a:t>First results expected at Q1 2016</a:t>
            </a:r>
            <a:endParaRPr lang="en-US" dirty="0"/>
          </a:p>
        </p:txBody>
      </p:sp>
      <p:sp>
        <p:nvSpPr>
          <p:cNvPr id="21" name="Rounded Rectangle 20"/>
          <p:cNvSpPr/>
          <p:nvPr/>
        </p:nvSpPr>
        <p:spPr>
          <a:xfrm>
            <a:off x="508636" y="2813259"/>
            <a:ext cx="1891664" cy="322216"/>
          </a:xfrm>
          <a:prstGeom prst="roundRect">
            <a:avLst/>
          </a:prstGeom>
          <a:solidFill>
            <a:srgbClr val="C6FB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Attribute Authorities</a:t>
            </a:r>
          </a:p>
        </p:txBody>
      </p:sp>
      <p:sp>
        <p:nvSpPr>
          <p:cNvPr id="22" name="Rounded Rectangle 21"/>
          <p:cNvSpPr/>
          <p:nvPr/>
        </p:nvSpPr>
        <p:spPr>
          <a:xfrm>
            <a:off x="508636" y="1718980"/>
            <a:ext cx="1891664" cy="32221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ysClr val="windowText" lastClr="000000"/>
                </a:solidFill>
              </a:rPr>
              <a:t>IdPs</a:t>
            </a:r>
            <a:endParaRPr lang="en-US" sz="1400" dirty="0">
              <a:solidFill>
                <a:sysClr val="windowText" lastClr="000000"/>
              </a:solidFill>
            </a:endParaRPr>
          </a:p>
        </p:txBody>
      </p:sp>
      <p:sp>
        <p:nvSpPr>
          <p:cNvPr id="24" name="Rounded Rectangle 23"/>
          <p:cNvSpPr/>
          <p:nvPr/>
        </p:nvSpPr>
        <p:spPr>
          <a:xfrm>
            <a:off x="508636" y="3205595"/>
            <a:ext cx="1891664" cy="32221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Proxy</a:t>
            </a:r>
          </a:p>
        </p:txBody>
      </p:sp>
      <p:sp>
        <p:nvSpPr>
          <p:cNvPr id="25" name="Rounded Rectangle 24"/>
          <p:cNvSpPr/>
          <p:nvPr/>
        </p:nvSpPr>
        <p:spPr>
          <a:xfrm>
            <a:off x="508636" y="4419084"/>
            <a:ext cx="1891664" cy="322216"/>
          </a:xfrm>
          <a:prstGeom prst="roundRect">
            <a:avLst/>
          </a:prstGeom>
          <a:solidFill>
            <a:srgbClr val="F897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Token Translation</a:t>
            </a:r>
          </a:p>
        </p:txBody>
      </p:sp>
      <p:sp>
        <p:nvSpPr>
          <p:cNvPr id="26" name="Rounded Rectangle 25"/>
          <p:cNvSpPr/>
          <p:nvPr/>
        </p:nvSpPr>
        <p:spPr>
          <a:xfrm>
            <a:off x="508636" y="5464419"/>
            <a:ext cx="1891664" cy="322216"/>
          </a:xfrm>
          <a:prstGeom prst="roundRect">
            <a:avLst/>
          </a:prstGeom>
          <a:solidFill>
            <a:srgbClr val="F0B9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ysClr val="windowText" lastClr="000000"/>
                </a:solidFill>
              </a:rPr>
              <a:t>Service Provider</a:t>
            </a:r>
            <a:endParaRPr lang="en-US" sz="1400" dirty="0">
              <a:solidFill>
                <a:sysClr val="windowText" lastClr="000000"/>
              </a:solidFill>
            </a:endParaRPr>
          </a:p>
        </p:txBody>
      </p:sp>
      <p:cxnSp>
        <p:nvCxnSpPr>
          <p:cNvPr id="28" name="Straight Arrow Connector 27"/>
          <p:cNvCxnSpPr/>
          <p:nvPr/>
        </p:nvCxnSpPr>
        <p:spPr>
          <a:xfrm>
            <a:off x="508637" y="2194409"/>
            <a:ext cx="5292089" cy="0"/>
          </a:xfrm>
          <a:prstGeom prst="straightConnector1">
            <a:avLst/>
          </a:prstGeom>
          <a:ln w="57150">
            <a:solidFill>
              <a:srgbClr val="9DC3E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08636" y="3692999"/>
            <a:ext cx="7434557" cy="0"/>
          </a:xfrm>
          <a:prstGeom prst="straightConnector1">
            <a:avLst/>
          </a:prstGeom>
          <a:ln w="57150">
            <a:gradFill>
              <a:gsLst>
                <a:gs pos="0">
                  <a:srgbClr val="FFD966"/>
                </a:gs>
                <a:gs pos="100000">
                  <a:srgbClr val="C7FBC6"/>
                </a:gs>
              </a:gsLst>
              <a:lin ang="0" scaled="0"/>
            </a:gra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08637" y="4924901"/>
            <a:ext cx="9102089" cy="0"/>
          </a:xfrm>
          <a:prstGeom prst="straightConnector1">
            <a:avLst/>
          </a:prstGeom>
          <a:ln w="57150">
            <a:solidFill>
              <a:srgbClr val="F9978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08637" y="5955787"/>
            <a:ext cx="11073764" cy="0"/>
          </a:xfrm>
          <a:prstGeom prst="straightConnector1">
            <a:avLst/>
          </a:prstGeom>
          <a:ln w="57150">
            <a:solidFill>
              <a:srgbClr val="F1B9C7"/>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257550" y="1594970"/>
            <a:ext cx="2276905" cy="502573"/>
          </a:xfrm>
          <a:prstGeom prst="rect">
            <a:avLst/>
          </a:prstGeom>
          <a:noFill/>
        </p:spPr>
        <p:txBody>
          <a:bodyPr wrap="none" rtlCol="0">
            <a:spAutoFit/>
          </a:bodyPr>
          <a:lstStyle/>
          <a:p>
            <a:r>
              <a:rPr lang="en-US" sz="1333" dirty="0"/>
              <a:t>Library, hybrid </a:t>
            </a:r>
            <a:r>
              <a:rPr lang="en-US" sz="1333" dirty="0" err="1"/>
              <a:t>AuthN</a:t>
            </a:r>
            <a:endParaRPr lang="en-US" sz="1333" dirty="0"/>
          </a:p>
          <a:p>
            <a:r>
              <a:rPr lang="en-US" sz="1333" dirty="0"/>
              <a:t>Library, </a:t>
            </a:r>
            <a:r>
              <a:rPr lang="en-US" sz="1333" dirty="0" err="1"/>
              <a:t>IdP</a:t>
            </a:r>
            <a:r>
              <a:rPr lang="en-US" sz="1333" dirty="0"/>
              <a:t>-SP proxy approach</a:t>
            </a:r>
          </a:p>
        </p:txBody>
      </p:sp>
      <p:sp>
        <p:nvSpPr>
          <p:cNvPr id="40" name="TextBox 39"/>
          <p:cNvSpPr txBox="1"/>
          <p:nvPr/>
        </p:nvSpPr>
        <p:spPr>
          <a:xfrm>
            <a:off x="4356103" y="3104572"/>
            <a:ext cx="3162917" cy="502573"/>
          </a:xfrm>
          <a:prstGeom prst="rect">
            <a:avLst/>
          </a:prstGeom>
          <a:noFill/>
        </p:spPr>
        <p:txBody>
          <a:bodyPr wrap="none" rtlCol="0">
            <a:spAutoFit/>
          </a:bodyPr>
          <a:lstStyle/>
          <a:p>
            <a:r>
              <a:rPr lang="en-US" sz="1333" dirty="0" err="1"/>
              <a:t>Perun</a:t>
            </a:r>
            <a:r>
              <a:rPr lang="en-US" sz="1333" dirty="0"/>
              <a:t> and </a:t>
            </a:r>
            <a:r>
              <a:rPr lang="en-US" sz="1333" dirty="0" err="1"/>
              <a:t>COmanage</a:t>
            </a:r>
            <a:r>
              <a:rPr lang="en-US" sz="1333" dirty="0"/>
              <a:t> AAs for BBMRI &amp; EGI</a:t>
            </a:r>
          </a:p>
          <a:p>
            <a:r>
              <a:rPr lang="en-US" sz="1333" dirty="0" err="1"/>
              <a:t>OpenConext</a:t>
            </a:r>
            <a:r>
              <a:rPr lang="en-US" sz="1333" dirty="0"/>
              <a:t> attribute aggregation</a:t>
            </a:r>
          </a:p>
        </p:txBody>
      </p:sp>
      <p:sp>
        <p:nvSpPr>
          <p:cNvPr id="43" name="TextBox 42"/>
          <p:cNvSpPr txBox="1"/>
          <p:nvPr/>
        </p:nvSpPr>
        <p:spPr>
          <a:xfrm>
            <a:off x="7949543" y="5347898"/>
            <a:ext cx="3207288" cy="502573"/>
          </a:xfrm>
          <a:prstGeom prst="rect">
            <a:avLst/>
          </a:prstGeom>
          <a:noFill/>
        </p:spPr>
        <p:txBody>
          <a:bodyPr wrap="none" rtlCol="0">
            <a:spAutoFit/>
          </a:bodyPr>
          <a:lstStyle/>
          <a:p>
            <a:r>
              <a:rPr lang="en-US" sz="1333" dirty="0" err="1"/>
              <a:t>ownCloud</a:t>
            </a:r>
            <a:r>
              <a:rPr lang="en-US" sz="1333" dirty="0"/>
              <a:t> &amp; </a:t>
            </a:r>
            <a:r>
              <a:rPr lang="en-US" sz="1333" dirty="0" err="1"/>
              <a:t>LibreOffice</a:t>
            </a:r>
            <a:r>
              <a:rPr lang="en-US" sz="1333" dirty="0"/>
              <a:t> SPs and Integration</a:t>
            </a:r>
          </a:p>
          <a:p>
            <a:r>
              <a:rPr lang="en-US" sz="1333" dirty="0"/>
              <a:t>ORCID SP</a:t>
            </a:r>
          </a:p>
        </p:txBody>
      </p:sp>
      <p:sp>
        <p:nvSpPr>
          <p:cNvPr id="49" name="Slide Number Placeholder 3"/>
          <p:cNvSpPr>
            <a:spLocks noGrp="1"/>
          </p:cNvSpPr>
          <p:nvPr>
            <p:ph type="sldNum" sz="quarter" idx="12"/>
          </p:nvPr>
        </p:nvSpPr>
        <p:spPr>
          <a:xfrm>
            <a:off x="11061812" y="6406033"/>
            <a:ext cx="741021" cy="274873"/>
          </a:xfrm>
        </p:spPr>
        <p:txBody>
          <a:bodyPr/>
          <a:lstStyle/>
          <a:p>
            <a:fld id="{2219C294-65EE-4FC7-8E20-A88CF1C2EDAC}" type="slidenum">
              <a:rPr lang="it-IT" smtClean="0"/>
              <a:t>20</a:t>
            </a:fld>
            <a:endParaRPr lang="it-IT"/>
          </a:p>
        </p:txBody>
      </p:sp>
      <p:sp>
        <p:nvSpPr>
          <p:cNvPr id="51" name="Rectangular Callout 50"/>
          <p:cNvSpPr/>
          <p:nvPr/>
        </p:nvSpPr>
        <p:spPr>
          <a:xfrm>
            <a:off x="8743951" y="1322551"/>
            <a:ext cx="3058883" cy="2960960"/>
          </a:xfrm>
          <a:prstGeom prst="wedgeRectCallout">
            <a:avLst>
              <a:gd name="adj1" fmla="val -143209"/>
              <a:gd name="adj2" fmla="val -20647"/>
            </a:avLst>
          </a:prstGeom>
          <a:solidFill>
            <a:srgbClr val="9DC4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AAI solutions for Library Community</a:t>
            </a:r>
          </a:p>
          <a:p>
            <a:pPr algn="ctr"/>
            <a:endParaRPr lang="en-US" sz="1333" dirty="0">
              <a:solidFill>
                <a:schemeClr val="tx1"/>
              </a:solidFill>
            </a:endParaRPr>
          </a:p>
          <a:p>
            <a:pPr algn="ctr"/>
            <a:r>
              <a:rPr lang="en-US" sz="1333" dirty="0">
                <a:solidFill>
                  <a:schemeClr val="tx1"/>
                </a:solidFill>
              </a:rPr>
              <a:t>Establishing solutions to bridge SAML authentication with IP-address based access control which is still common practice at publishers</a:t>
            </a:r>
          </a:p>
          <a:p>
            <a:pPr algn="ctr"/>
            <a:endParaRPr lang="en-US" sz="1333" dirty="0">
              <a:solidFill>
                <a:schemeClr val="tx1"/>
              </a:solidFill>
            </a:endParaRPr>
          </a:p>
          <a:p>
            <a:pPr algn="ctr"/>
            <a:r>
              <a:rPr lang="en-US" sz="1333" dirty="0">
                <a:solidFill>
                  <a:schemeClr val="tx1"/>
                </a:solidFill>
              </a:rPr>
              <a:t>Showcase solutions to enable on-campus access for citizen scientists to library resources</a:t>
            </a:r>
          </a:p>
          <a:p>
            <a:pPr algn="ctr"/>
            <a:endParaRPr lang="en-US" sz="1333" dirty="0">
              <a:solidFill>
                <a:schemeClr val="tx1"/>
              </a:solidFill>
            </a:endParaRPr>
          </a:p>
          <a:p>
            <a:pPr algn="ctr"/>
            <a:r>
              <a:rPr lang="en-US" sz="1333" dirty="0">
                <a:solidFill>
                  <a:schemeClr val="tx1"/>
                </a:solidFill>
              </a:rPr>
              <a:t>Pilot a proxy between libraries and library </a:t>
            </a:r>
            <a:r>
              <a:rPr lang="en-US" sz="1333" dirty="0" err="1">
                <a:solidFill>
                  <a:schemeClr val="tx1"/>
                </a:solidFill>
              </a:rPr>
              <a:t>reource</a:t>
            </a:r>
            <a:r>
              <a:rPr lang="en-US" sz="1333" dirty="0">
                <a:solidFill>
                  <a:schemeClr val="tx1"/>
                </a:solidFill>
              </a:rPr>
              <a:t> providers to reduce interactions and complexity.</a:t>
            </a:r>
          </a:p>
        </p:txBody>
      </p:sp>
      <p:sp>
        <p:nvSpPr>
          <p:cNvPr id="53" name="TextBox 52"/>
          <p:cNvSpPr txBox="1"/>
          <p:nvPr/>
        </p:nvSpPr>
        <p:spPr>
          <a:xfrm>
            <a:off x="6410508" y="4530799"/>
            <a:ext cx="2998770" cy="297454"/>
          </a:xfrm>
          <a:prstGeom prst="rect">
            <a:avLst/>
          </a:prstGeom>
          <a:noFill/>
        </p:spPr>
        <p:txBody>
          <a:bodyPr wrap="none" rtlCol="0">
            <a:spAutoFit/>
          </a:bodyPr>
          <a:lstStyle/>
          <a:p>
            <a:r>
              <a:rPr lang="en-US" sz="1333" dirty="0"/>
              <a:t>TTS with CI-logon and VO portal </a:t>
            </a:r>
            <a:r>
              <a:rPr lang="en-US" sz="1333"/>
              <a:t>for Elixir</a:t>
            </a:r>
            <a:endParaRPr lang="en-US" sz="1333" dirty="0"/>
          </a:p>
        </p:txBody>
      </p:sp>
    </p:spTree>
    <p:extLst>
      <p:ext uri="{BB962C8B-B14F-4D97-AF65-F5344CB8AC3E}">
        <p14:creationId xmlns:p14="http://schemas.microsoft.com/office/powerpoint/2010/main" val="797086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AAI building blocks and pilots commenced </a:t>
            </a:r>
            <a:br>
              <a:rPr lang="en-US" dirty="0" smtClean="0"/>
            </a:br>
            <a:r>
              <a:rPr lang="en-US" dirty="0" smtClean="0"/>
              <a:t>First results expected at Q1 2016</a:t>
            </a:r>
            <a:endParaRPr lang="en-US" dirty="0"/>
          </a:p>
        </p:txBody>
      </p:sp>
      <p:sp>
        <p:nvSpPr>
          <p:cNvPr id="21" name="Rounded Rectangle 20"/>
          <p:cNvSpPr/>
          <p:nvPr/>
        </p:nvSpPr>
        <p:spPr>
          <a:xfrm>
            <a:off x="508636" y="2813259"/>
            <a:ext cx="1891664" cy="322216"/>
          </a:xfrm>
          <a:prstGeom prst="roundRect">
            <a:avLst/>
          </a:prstGeom>
          <a:solidFill>
            <a:srgbClr val="C6FB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Attribute Authorities</a:t>
            </a:r>
          </a:p>
        </p:txBody>
      </p:sp>
      <p:sp>
        <p:nvSpPr>
          <p:cNvPr id="22" name="Rounded Rectangle 21"/>
          <p:cNvSpPr/>
          <p:nvPr/>
        </p:nvSpPr>
        <p:spPr>
          <a:xfrm>
            <a:off x="508636" y="1718980"/>
            <a:ext cx="1891664" cy="32221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ysClr val="windowText" lastClr="000000"/>
                </a:solidFill>
              </a:rPr>
              <a:t>IdPs</a:t>
            </a:r>
            <a:endParaRPr lang="en-US" sz="1400" dirty="0">
              <a:solidFill>
                <a:sysClr val="windowText" lastClr="000000"/>
              </a:solidFill>
            </a:endParaRPr>
          </a:p>
        </p:txBody>
      </p:sp>
      <p:sp>
        <p:nvSpPr>
          <p:cNvPr id="24" name="Rounded Rectangle 23"/>
          <p:cNvSpPr/>
          <p:nvPr/>
        </p:nvSpPr>
        <p:spPr>
          <a:xfrm>
            <a:off x="508636" y="3205595"/>
            <a:ext cx="1891664" cy="32221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Proxy</a:t>
            </a:r>
          </a:p>
        </p:txBody>
      </p:sp>
      <p:sp>
        <p:nvSpPr>
          <p:cNvPr id="25" name="Rounded Rectangle 24"/>
          <p:cNvSpPr/>
          <p:nvPr/>
        </p:nvSpPr>
        <p:spPr>
          <a:xfrm>
            <a:off x="508636" y="4419084"/>
            <a:ext cx="1891664" cy="322216"/>
          </a:xfrm>
          <a:prstGeom prst="roundRect">
            <a:avLst/>
          </a:prstGeom>
          <a:solidFill>
            <a:srgbClr val="F897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Token Translation</a:t>
            </a:r>
          </a:p>
        </p:txBody>
      </p:sp>
      <p:sp>
        <p:nvSpPr>
          <p:cNvPr id="26" name="Rounded Rectangle 25"/>
          <p:cNvSpPr/>
          <p:nvPr/>
        </p:nvSpPr>
        <p:spPr>
          <a:xfrm>
            <a:off x="508636" y="5464419"/>
            <a:ext cx="1891664" cy="322216"/>
          </a:xfrm>
          <a:prstGeom prst="roundRect">
            <a:avLst/>
          </a:prstGeom>
          <a:solidFill>
            <a:srgbClr val="F0B9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ysClr val="windowText" lastClr="000000"/>
                </a:solidFill>
              </a:rPr>
              <a:t>Service Provider</a:t>
            </a:r>
            <a:endParaRPr lang="en-US" sz="1400" dirty="0">
              <a:solidFill>
                <a:sysClr val="windowText" lastClr="000000"/>
              </a:solidFill>
            </a:endParaRPr>
          </a:p>
        </p:txBody>
      </p:sp>
      <p:cxnSp>
        <p:nvCxnSpPr>
          <p:cNvPr id="28" name="Straight Arrow Connector 27"/>
          <p:cNvCxnSpPr/>
          <p:nvPr/>
        </p:nvCxnSpPr>
        <p:spPr>
          <a:xfrm>
            <a:off x="508637" y="2194409"/>
            <a:ext cx="5292089" cy="0"/>
          </a:xfrm>
          <a:prstGeom prst="straightConnector1">
            <a:avLst/>
          </a:prstGeom>
          <a:ln w="57150">
            <a:solidFill>
              <a:srgbClr val="9DC3E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08636" y="3692999"/>
            <a:ext cx="7434557" cy="0"/>
          </a:xfrm>
          <a:prstGeom prst="straightConnector1">
            <a:avLst/>
          </a:prstGeom>
          <a:ln w="57150">
            <a:gradFill>
              <a:gsLst>
                <a:gs pos="0">
                  <a:srgbClr val="FFD966"/>
                </a:gs>
                <a:gs pos="100000">
                  <a:srgbClr val="C7FBC6"/>
                </a:gs>
              </a:gsLst>
              <a:lin ang="0" scaled="0"/>
            </a:gra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08637" y="4924901"/>
            <a:ext cx="9102089" cy="0"/>
          </a:xfrm>
          <a:prstGeom prst="straightConnector1">
            <a:avLst/>
          </a:prstGeom>
          <a:ln w="57150">
            <a:solidFill>
              <a:srgbClr val="F9978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08637" y="5955787"/>
            <a:ext cx="11073764" cy="0"/>
          </a:xfrm>
          <a:prstGeom prst="straightConnector1">
            <a:avLst/>
          </a:prstGeom>
          <a:ln w="57150">
            <a:solidFill>
              <a:srgbClr val="F1B9C7"/>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257550" y="1594970"/>
            <a:ext cx="2276905" cy="502573"/>
          </a:xfrm>
          <a:prstGeom prst="rect">
            <a:avLst/>
          </a:prstGeom>
          <a:noFill/>
        </p:spPr>
        <p:txBody>
          <a:bodyPr wrap="none" rtlCol="0">
            <a:spAutoFit/>
          </a:bodyPr>
          <a:lstStyle/>
          <a:p>
            <a:r>
              <a:rPr lang="en-US" sz="1333" dirty="0"/>
              <a:t>Library, hybrid </a:t>
            </a:r>
            <a:r>
              <a:rPr lang="en-US" sz="1333" dirty="0" err="1"/>
              <a:t>AuthN</a:t>
            </a:r>
            <a:endParaRPr lang="en-US" sz="1333" dirty="0"/>
          </a:p>
          <a:p>
            <a:r>
              <a:rPr lang="en-US" sz="1333" dirty="0"/>
              <a:t>Library, </a:t>
            </a:r>
            <a:r>
              <a:rPr lang="en-US" sz="1333" dirty="0" err="1"/>
              <a:t>IdP</a:t>
            </a:r>
            <a:r>
              <a:rPr lang="en-US" sz="1333" dirty="0"/>
              <a:t>-SP proxy approach</a:t>
            </a:r>
          </a:p>
        </p:txBody>
      </p:sp>
      <p:sp>
        <p:nvSpPr>
          <p:cNvPr id="40" name="TextBox 39"/>
          <p:cNvSpPr txBox="1"/>
          <p:nvPr/>
        </p:nvSpPr>
        <p:spPr>
          <a:xfrm>
            <a:off x="4356103" y="3104572"/>
            <a:ext cx="3162917" cy="502573"/>
          </a:xfrm>
          <a:prstGeom prst="rect">
            <a:avLst/>
          </a:prstGeom>
          <a:noFill/>
        </p:spPr>
        <p:txBody>
          <a:bodyPr wrap="none" rtlCol="0">
            <a:spAutoFit/>
          </a:bodyPr>
          <a:lstStyle/>
          <a:p>
            <a:r>
              <a:rPr lang="en-US" sz="1333" dirty="0" err="1"/>
              <a:t>Perun</a:t>
            </a:r>
            <a:r>
              <a:rPr lang="en-US" sz="1333" dirty="0"/>
              <a:t> and </a:t>
            </a:r>
            <a:r>
              <a:rPr lang="en-US" sz="1333" dirty="0" err="1"/>
              <a:t>COmanage</a:t>
            </a:r>
            <a:r>
              <a:rPr lang="en-US" sz="1333" dirty="0"/>
              <a:t> AAs for BBMRI &amp; EGI</a:t>
            </a:r>
          </a:p>
          <a:p>
            <a:r>
              <a:rPr lang="en-US" sz="1333" dirty="0" err="1"/>
              <a:t>OpenConext</a:t>
            </a:r>
            <a:r>
              <a:rPr lang="en-US" sz="1333" dirty="0"/>
              <a:t> attribute aggregation</a:t>
            </a:r>
          </a:p>
        </p:txBody>
      </p:sp>
      <p:sp>
        <p:nvSpPr>
          <p:cNvPr id="43" name="TextBox 42"/>
          <p:cNvSpPr txBox="1"/>
          <p:nvPr/>
        </p:nvSpPr>
        <p:spPr>
          <a:xfrm>
            <a:off x="7949543" y="5347898"/>
            <a:ext cx="3207288" cy="502573"/>
          </a:xfrm>
          <a:prstGeom prst="rect">
            <a:avLst/>
          </a:prstGeom>
          <a:noFill/>
        </p:spPr>
        <p:txBody>
          <a:bodyPr wrap="none" rtlCol="0">
            <a:spAutoFit/>
          </a:bodyPr>
          <a:lstStyle/>
          <a:p>
            <a:r>
              <a:rPr lang="en-US" sz="1333" dirty="0" err="1"/>
              <a:t>ownCloud</a:t>
            </a:r>
            <a:r>
              <a:rPr lang="en-US" sz="1333" dirty="0"/>
              <a:t> &amp; </a:t>
            </a:r>
            <a:r>
              <a:rPr lang="en-US" sz="1333" dirty="0" err="1"/>
              <a:t>LibreOffice</a:t>
            </a:r>
            <a:r>
              <a:rPr lang="en-US" sz="1333" dirty="0"/>
              <a:t> SPs and Integration</a:t>
            </a:r>
          </a:p>
          <a:p>
            <a:r>
              <a:rPr lang="en-US" sz="1333" dirty="0"/>
              <a:t>ORCID SP</a:t>
            </a:r>
          </a:p>
        </p:txBody>
      </p:sp>
      <p:sp>
        <p:nvSpPr>
          <p:cNvPr id="49" name="Slide Number Placeholder 3"/>
          <p:cNvSpPr>
            <a:spLocks noGrp="1"/>
          </p:cNvSpPr>
          <p:nvPr>
            <p:ph type="sldNum" sz="quarter" idx="12"/>
          </p:nvPr>
        </p:nvSpPr>
        <p:spPr>
          <a:xfrm>
            <a:off x="11061812" y="6406033"/>
            <a:ext cx="741021" cy="274873"/>
          </a:xfrm>
        </p:spPr>
        <p:txBody>
          <a:bodyPr/>
          <a:lstStyle/>
          <a:p>
            <a:fld id="{2219C294-65EE-4FC7-8E20-A88CF1C2EDAC}" type="slidenum">
              <a:rPr lang="it-IT" smtClean="0"/>
              <a:t>21</a:t>
            </a:fld>
            <a:endParaRPr lang="it-IT"/>
          </a:p>
        </p:txBody>
      </p:sp>
      <p:sp>
        <p:nvSpPr>
          <p:cNvPr id="51" name="Rectangular Callout 50"/>
          <p:cNvSpPr/>
          <p:nvPr/>
        </p:nvSpPr>
        <p:spPr>
          <a:xfrm>
            <a:off x="8743951" y="1322551"/>
            <a:ext cx="3058883" cy="2960960"/>
          </a:xfrm>
          <a:prstGeom prst="wedgeRectCallout">
            <a:avLst>
              <a:gd name="adj1" fmla="val -74081"/>
              <a:gd name="adj2" fmla="val 30179"/>
            </a:avLst>
          </a:prstGeom>
          <a:solidFill>
            <a:srgbClr val="C6FB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AAI solutions for BBMRI community and EGI e-infrastructure</a:t>
            </a:r>
          </a:p>
          <a:p>
            <a:pPr algn="ctr"/>
            <a:endParaRPr lang="en-US" sz="1333" dirty="0">
              <a:solidFill>
                <a:schemeClr val="tx1"/>
              </a:solidFill>
            </a:endParaRPr>
          </a:p>
          <a:p>
            <a:pPr algn="ctr"/>
            <a:r>
              <a:rPr lang="en-US" sz="1333" dirty="0">
                <a:solidFill>
                  <a:schemeClr val="tx1"/>
                </a:solidFill>
              </a:rPr>
              <a:t>Manage </a:t>
            </a:r>
            <a:r>
              <a:rPr lang="en-US" sz="1333" dirty="0" err="1">
                <a:solidFill>
                  <a:schemeClr val="tx1"/>
                </a:solidFill>
              </a:rPr>
              <a:t>authorisations</a:t>
            </a:r>
            <a:r>
              <a:rPr lang="en-US" sz="1333" dirty="0">
                <a:solidFill>
                  <a:schemeClr val="tx1"/>
                </a:solidFill>
              </a:rPr>
              <a:t> on a central level to facilitate the sharing of biological BBMRI resources</a:t>
            </a:r>
          </a:p>
          <a:p>
            <a:pPr algn="ctr"/>
            <a:endParaRPr lang="en-US" sz="1333" dirty="0">
              <a:solidFill>
                <a:schemeClr val="tx1"/>
              </a:solidFill>
            </a:endParaRPr>
          </a:p>
          <a:p>
            <a:pPr algn="ctr"/>
            <a:r>
              <a:rPr lang="en-US" sz="1333" dirty="0">
                <a:solidFill>
                  <a:schemeClr val="tx1"/>
                </a:solidFill>
              </a:rPr>
              <a:t>Testing the usability of SAML based attribute authorities to regulate service access authorization within the EGI community</a:t>
            </a:r>
          </a:p>
        </p:txBody>
      </p:sp>
      <p:sp>
        <p:nvSpPr>
          <p:cNvPr id="18" name="TextBox 17"/>
          <p:cNvSpPr txBox="1"/>
          <p:nvPr/>
        </p:nvSpPr>
        <p:spPr>
          <a:xfrm>
            <a:off x="6410508" y="4530799"/>
            <a:ext cx="2998770" cy="297454"/>
          </a:xfrm>
          <a:prstGeom prst="rect">
            <a:avLst/>
          </a:prstGeom>
          <a:noFill/>
        </p:spPr>
        <p:txBody>
          <a:bodyPr wrap="none" rtlCol="0">
            <a:spAutoFit/>
          </a:bodyPr>
          <a:lstStyle/>
          <a:p>
            <a:r>
              <a:rPr lang="en-US" sz="1333" dirty="0"/>
              <a:t>TTS with CI-logon and VO portal </a:t>
            </a:r>
            <a:r>
              <a:rPr lang="en-US" sz="1333"/>
              <a:t>for Elixir</a:t>
            </a:r>
            <a:endParaRPr lang="en-US" sz="1333" dirty="0"/>
          </a:p>
        </p:txBody>
      </p:sp>
    </p:spTree>
    <p:extLst>
      <p:ext uri="{BB962C8B-B14F-4D97-AF65-F5344CB8AC3E}">
        <p14:creationId xmlns:p14="http://schemas.microsoft.com/office/powerpoint/2010/main" val="17802289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AAI building blocks and pilots commenced </a:t>
            </a:r>
            <a:br>
              <a:rPr lang="en-US" dirty="0" smtClean="0"/>
            </a:br>
            <a:r>
              <a:rPr lang="en-US" dirty="0" smtClean="0"/>
              <a:t>First results expected at Q1 2016</a:t>
            </a:r>
            <a:endParaRPr lang="en-US" dirty="0"/>
          </a:p>
        </p:txBody>
      </p:sp>
      <p:sp>
        <p:nvSpPr>
          <p:cNvPr id="21" name="Rounded Rectangle 20"/>
          <p:cNvSpPr/>
          <p:nvPr/>
        </p:nvSpPr>
        <p:spPr>
          <a:xfrm>
            <a:off x="508636" y="2813259"/>
            <a:ext cx="1891664" cy="322216"/>
          </a:xfrm>
          <a:prstGeom prst="roundRect">
            <a:avLst/>
          </a:prstGeom>
          <a:solidFill>
            <a:srgbClr val="C6FB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Attribute Authorities</a:t>
            </a:r>
          </a:p>
        </p:txBody>
      </p:sp>
      <p:sp>
        <p:nvSpPr>
          <p:cNvPr id="22" name="Rounded Rectangle 21"/>
          <p:cNvSpPr/>
          <p:nvPr/>
        </p:nvSpPr>
        <p:spPr>
          <a:xfrm>
            <a:off x="508636" y="1718980"/>
            <a:ext cx="1891664" cy="32221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ysClr val="windowText" lastClr="000000"/>
                </a:solidFill>
              </a:rPr>
              <a:t>IdPs</a:t>
            </a:r>
            <a:endParaRPr lang="en-US" sz="1400" dirty="0">
              <a:solidFill>
                <a:sysClr val="windowText" lastClr="000000"/>
              </a:solidFill>
            </a:endParaRPr>
          </a:p>
        </p:txBody>
      </p:sp>
      <p:sp>
        <p:nvSpPr>
          <p:cNvPr id="24" name="Rounded Rectangle 23"/>
          <p:cNvSpPr/>
          <p:nvPr/>
        </p:nvSpPr>
        <p:spPr>
          <a:xfrm>
            <a:off x="508636" y="3205595"/>
            <a:ext cx="1891664" cy="32221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Proxy</a:t>
            </a:r>
          </a:p>
        </p:txBody>
      </p:sp>
      <p:sp>
        <p:nvSpPr>
          <p:cNvPr id="25" name="Rounded Rectangle 24"/>
          <p:cNvSpPr/>
          <p:nvPr/>
        </p:nvSpPr>
        <p:spPr>
          <a:xfrm>
            <a:off x="508636" y="4419084"/>
            <a:ext cx="1891664" cy="322216"/>
          </a:xfrm>
          <a:prstGeom prst="roundRect">
            <a:avLst/>
          </a:prstGeom>
          <a:solidFill>
            <a:srgbClr val="F897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Token Translation</a:t>
            </a:r>
          </a:p>
        </p:txBody>
      </p:sp>
      <p:sp>
        <p:nvSpPr>
          <p:cNvPr id="26" name="Rounded Rectangle 25"/>
          <p:cNvSpPr/>
          <p:nvPr/>
        </p:nvSpPr>
        <p:spPr>
          <a:xfrm>
            <a:off x="508636" y="5464419"/>
            <a:ext cx="1891664" cy="322216"/>
          </a:xfrm>
          <a:prstGeom prst="roundRect">
            <a:avLst/>
          </a:prstGeom>
          <a:solidFill>
            <a:srgbClr val="F0B9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ysClr val="windowText" lastClr="000000"/>
                </a:solidFill>
              </a:rPr>
              <a:t>Service Provider</a:t>
            </a:r>
            <a:endParaRPr lang="en-US" sz="1400" dirty="0">
              <a:solidFill>
                <a:sysClr val="windowText" lastClr="000000"/>
              </a:solidFill>
            </a:endParaRPr>
          </a:p>
        </p:txBody>
      </p:sp>
      <p:cxnSp>
        <p:nvCxnSpPr>
          <p:cNvPr id="28" name="Straight Arrow Connector 27"/>
          <p:cNvCxnSpPr/>
          <p:nvPr/>
        </p:nvCxnSpPr>
        <p:spPr>
          <a:xfrm>
            <a:off x="508637" y="2194409"/>
            <a:ext cx="5292089" cy="0"/>
          </a:xfrm>
          <a:prstGeom prst="straightConnector1">
            <a:avLst/>
          </a:prstGeom>
          <a:ln w="57150">
            <a:solidFill>
              <a:srgbClr val="9DC3E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08636" y="3692999"/>
            <a:ext cx="7434557" cy="0"/>
          </a:xfrm>
          <a:prstGeom prst="straightConnector1">
            <a:avLst/>
          </a:prstGeom>
          <a:ln w="57150">
            <a:gradFill>
              <a:gsLst>
                <a:gs pos="0">
                  <a:srgbClr val="FFD966"/>
                </a:gs>
                <a:gs pos="100000">
                  <a:srgbClr val="C7FBC6"/>
                </a:gs>
              </a:gsLst>
              <a:lin ang="0" scaled="0"/>
            </a:gra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08637" y="4924901"/>
            <a:ext cx="9102089" cy="0"/>
          </a:xfrm>
          <a:prstGeom prst="straightConnector1">
            <a:avLst/>
          </a:prstGeom>
          <a:ln w="57150">
            <a:solidFill>
              <a:srgbClr val="F9978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08637" y="5955787"/>
            <a:ext cx="11073764" cy="0"/>
          </a:xfrm>
          <a:prstGeom prst="straightConnector1">
            <a:avLst/>
          </a:prstGeom>
          <a:ln w="57150">
            <a:solidFill>
              <a:srgbClr val="F1B9C7"/>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257550" y="1594970"/>
            <a:ext cx="2276905" cy="502573"/>
          </a:xfrm>
          <a:prstGeom prst="rect">
            <a:avLst/>
          </a:prstGeom>
          <a:noFill/>
        </p:spPr>
        <p:txBody>
          <a:bodyPr wrap="none" rtlCol="0">
            <a:spAutoFit/>
          </a:bodyPr>
          <a:lstStyle/>
          <a:p>
            <a:r>
              <a:rPr lang="en-US" sz="1333" dirty="0"/>
              <a:t>Library, hybrid </a:t>
            </a:r>
            <a:r>
              <a:rPr lang="en-US" sz="1333" dirty="0" err="1"/>
              <a:t>AuthN</a:t>
            </a:r>
            <a:endParaRPr lang="en-US" sz="1333" dirty="0"/>
          </a:p>
          <a:p>
            <a:r>
              <a:rPr lang="en-US" sz="1333" dirty="0"/>
              <a:t>Library, </a:t>
            </a:r>
            <a:r>
              <a:rPr lang="en-US" sz="1333" dirty="0" err="1"/>
              <a:t>IdP</a:t>
            </a:r>
            <a:r>
              <a:rPr lang="en-US" sz="1333" dirty="0"/>
              <a:t>-SP proxy approach</a:t>
            </a:r>
          </a:p>
        </p:txBody>
      </p:sp>
      <p:sp>
        <p:nvSpPr>
          <p:cNvPr id="40" name="TextBox 39"/>
          <p:cNvSpPr txBox="1"/>
          <p:nvPr/>
        </p:nvSpPr>
        <p:spPr>
          <a:xfrm>
            <a:off x="4356103" y="3104572"/>
            <a:ext cx="3162917" cy="502573"/>
          </a:xfrm>
          <a:prstGeom prst="rect">
            <a:avLst/>
          </a:prstGeom>
          <a:noFill/>
        </p:spPr>
        <p:txBody>
          <a:bodyPr wrap="none" rtlCol="0">
            <a:spAutoFit/>
          </a:bodyPr>
          <a:lstStyle/>
          <a:p>
            <a:r>
              <a:rPr lang="en-US" sz="1333" dirty="0" err="1"/>
              <a:t>Perun</a:t>
            </a:r>
            <a:r>
              <a:rPr lang="en-US" sz="1333" dirty="0"/>
              <a:t> and </a:t>
            </a:r>
            <a:r>
              <a:rPr lang="en-US" sz="1333" dirty="0" err="1"/>
              <a:t>COmanage</a:t>
            </a:r>
            <a:r>
              <a:rPr lang="en-US" sz="1333" dirty="0"/>
              <a:t> AAs for BBMRI &amp; EGI</a:t>
            </a:r>
          </a:p>
          <a:p>
            <a:r>
              <a:rPr lang="en-US" sz="1333" dirty="0" err="1"/>
              <a:t>OpenConext</a:t>
            </a:r>
            <a:r>
              <a:rPr lang="en-US" sz="1333" dirty="0"/>
              <a:t> attribute aggregation</a:t>
            </a:r>
          </a:p>
        </p:txBody>
      </p:sp>
      <p:sp>
        <p:nvSpPr>
          <p:cNvPr id="41" name="TextBox 40"/>
          <p:cNvSpPr txBox="1"/>
          <p:nvPr/>
        </p:nvSpPr>
        <p:spPr>
          <a:xfrm>
            <a:off x="6410508" y="4530799"/>
            <a:ext cx="2998770" cy="297454"/>
          </a:xfrm>
          <a:prstGeom prst="rect">
            <a:avLst/>
          </a:prstGeom>
          <a:noFill/>
        </p:spPr>
        <p:txBody>
          <a:bodyPr wrap="none" rtlCol="0">
            <a:spAutoFit/>
          </a:bodyPr>
          <a:lstStyle/>
          <a:p>
            <a:r>
              <a:rPr lang="en-US" sz="1333" dirty="0"/>
              <a:t>TTS with CI-logon and VO portal </a:t>
            </a:r>
            <a:r>
              <a:rPr lang="en-US" sz="1333"/>
              <a:t>for Elixir</a:t>
            </a:r>
            <a:endParaRPr lang="en-US" sz="1333" dirty="0"/>
          </a:p>
        </p:txBody>
      </p:sp>
      <p:sp>
        <p:nvSpPr>
          <p:cNvPr id="43" name="TextBox 42"/>
          <p:cNvSpPr txBox="1"/>
          <p:nvPr/>
        </p:nvSpPr>
        <p:spPr>
          <a:xfrm>
            <a:off x="7949543" y="5347898"/>
            <a:ext cx="3207288" cy="502573"/>
          </a:xfrm>
          <a:prstGeom prst="rect">
            <a:avLst/>
          </a:prstGeom>
          <a:noFill/>
        </p:spPr>
        <p:txBody>
          <a:bodyPr wrap="none" rtlCol="0">
            <a:spAutoFit/>
          </a:bodyPr>
          <a:lstStyle/>
          <a:p>
            <a:r>
              <a:rPr lang="en-US" sz="1333" dirty="0" err="1"/>
              <a:t>ownCloud</a:t>
            </a:r>
            <a:r>
              <a:rPr lang="en-US" sz="1333" dirty="0"/>
              <a:t> &amp; </a:t>
            </a:r>
            <a:r>
              <a:rPr lang="en-US" sz="1333" dirty="0" err="1"/>
              <a:t>LibreOffice</a:t>
            </a:r>
            <a:r>
              <a:rPr lang="en-US" sz="1333" dirty="0"/>
              <a:t> SPs and Integration</a:t>
            </a:r>
          </a:p>
          <a:p>
            <a:r>
              <a:rPr lang="en-US" sz="1333" dirty="0"/>
              <a:t>ORCID SP</a:t>
            </a:r>
          </a:p>
        </p:txBody>
      </p:sp>
      <p:sp>
        <p:nvSpPr>
          <p:cNvPr id="49" name="Slide Number Placeholder 3"/>
          <p:cNvSpPr>
            <a:spLocks noGrp="1"/>
          </p:cNvSpPr>
          <p:nvPr>
            <p:ph type="sldNum" sz="quarter" idx="12"/>
          </p:nvPr>
        </p:nvSpPr>
        <p:spPr>
          <a:xfrm>
            <a:off x="11061812" y="6406033"/>
            <a:ext cx="741021" cy="274873"/>
          </a:xfrm>
        </p:spPr>
        <p:txBody>
          <a:bodyPr/>
          <a:lstStyle/>
          <a:p>
            <a:fld id="{2219C294-65EE-4FC7-8E20-A88CF1C2EDAC}" type="slidenum">
              <a:rPr lang="it-IT" smtClean="0"/>
              <a:t>22</a:t>
            </a:fld>
            <a:endParaRPr lang="it-IT"/>
          </a:p>
        </p:txBody>
      </p:sp>
      <p:sp>
        <p:nvSpPr>
          <p:cNvPr id="51" name="Rectangular Callout 50"/>
          <p:cNvSpPr/>
          <p:nvPr/>
        </p:nvSpPr>
        <p:spPr>
          <a:xfrm>
            <a:off x="8743951" y="1322551"/>
            <a:ext cx="3058883" cy="2960960"/>
          </a:xfrm>
          <a:prstGeom prst="wedgeRectCallout">
            <a:avLst>
              <a:gd name="adj1" fmla="val -21456"/>
              <a:gd name="adj2" fmla="val 69103"/>
            </a:avLst>
          </a:prstGeom>
          <a:solidFill>
            <a:srgbClr val="F997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AAI solutions for the ELIXIR community</a:t>
            </a:r>
          </a:p>
          <a:p>
            <a:pPr algn="ctr"/>
            <a:endParaRPr lang="en-US" sz="1333" dirty="0">
              <a:solidFill>
                <a:schemeClr val="tx1"/>
              </a:solidFill>
            </a:endParaRPr>
          </a:p>
          <a:p>
            <a:pPr algn="ctr"/>
            <a:r>
              <a:rPr lang="en-US" sz="1333" dirty="0">
                <a:solidFill>
                  <a:schemeClr val="tx1"/>
                </a:solidFill>
              </a:rPr>
              <a:t>Demonstrate that a SAML based login can be used to obtain (command-line) access to cloud VMs and </a:t>
            </a:r>
            <a:r>
              <a:rPr lang="en-US" sz="1333" dirty="0" err="1">
                <a:solidFill>
                  <a:schemeClr val="tx1"/>
                </a:solidFill>
              </a:rPr>
              <a:t>GridFTP</a:t>
            </a:r>
            <a:r>
              <a:rPr lang="en-US" sz="1333" dirty="0">
                <a:solidFill>
                  <a:schemeClr val="tx1"/>
                </a:solidFill>
              </a:rPr>
              <a:t> (Globus) data transfer portal</a:t>
            </a:r>
          </a:p>
        </p:txBody>
      </p:sp>
    </p:spTree>
    <p:extLst>
      <p:ext uri="{BB962C8B-B14F-4D97-AF65-F5344CB8AC3E}">
        <p14:creationId xmlns:p14="http://schemas.microsoft.com/office/powerpoint/2010/main" val="15659775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AAI building blocks and pilots commenced </a:t>
            </a:r>
            <a:br>
              <a:rPr lang="en-US" dirty="0" smtClean="0"/>
            </a:br>
            <a:r>
              <a:rPr lang="en-US" dirty="0" smtClean="0"/>
              <a:t>First results expected at Q1 2016</a:t>
            </a:r>
            <a:endParaRPr lang="en-US" dirty="0"/>
          </a:p>
        </p:txBody>
      </p:sp>
      <p:sp>
        <p:nvSpPr>
          <p:cNvPr id="21" name="Rounded Rectangle 20"/>
          <p:cNvSpPr/>
          <p:nvPr/>
        </p:nvSpPr>
        <p:spPr>
          <a:xfrm>
            <a:off x="508636" y="2813259"/>
            <a:ext cx="1891664" cy="322216"/>
          </a:xfrm>
          <a:prstGeom prst="roundRect">
            <a:avLst/>
          </a:prstGeom>
          <a:solidFill>
            <a:srgbClr val="C6FB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Attribute Authorities</a:t>
            </a:r>
          </a:p>
        </p:txBody>
      </p:sp>
      <p:sp>
        <p:nvSpPr>
          <p:cNvPr id="22" name="Rounded Rectangle 21"/>
          <p:cNvSpPr/>
          <p:nvPr/>
        </p:nvSpPr>
        <p:spPr>
          <a:xfrm>
            <a:off x="508636" y="1718980"/>
            <a:ext cx="1891664" cy="32221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ysClr val="windowText" lastClr="000000"/>
                </a:solidFill>
              </a:rPr>
              <a:t>IdPs</a:t>
            </a:r>
            <a:endParaRPr lang="en-US" sz="1400" dirty="0">
              <a:solidFill>
                <a:sysClr val="windowText" lastClr="000000"/>
              </a:solidFill>
            </a:endParaRPr>
          </a:p>
        </p:txBody>
      </p:sp>
      <p:sp>
        <p:nvSpPr>
          <p:cNvPr id="24" name="Rounded Rectangle 23"/>
          <p:cNvSpPr/>
          <p:nvPr/>
        </p:nvSpPr>
        <p:spPr>
          <a:xfrm>
            <a:off x="508636" y="3205595"/>
            <a:ext cx="1891664" cy="32221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Proxy</a:t>
            </a:r>
          </a:p>
        </p:txBody>
      </p:sp>
      <p:sp>
        <p:nvSpPr>
          <p:cNvPr id="25" name="Rounded Rectangle 24"/>
          <p:cNvSpPr/>
          <p:nvPr/>
        </p:nvSpPr>
        <p:spPr>
          <a:xfrm>
            <a:off x="508636" y="4419084"/>
            <a:ext cx="1891664" cy="322216"/>
          </a:xfrm>
          <a:prstGeom prst="roundRect">
            <a:avLst/>
          </a:prstGeom>
          <a:solidFill>
            <a:srgbClr val="F897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Token Translation</a:t>
            </a:r>
          </a:p>
        </p:txBody>
      </p:sp>
      <p:sp>
        <p:nvSpPr>
          <p:cNvPr id="26" name="Rounded Rectangle 25"/>
          <p:cNvSpPr/>
          <p:nvPr/>
        </p:nvSpPr>
        <p:spPr>
          <a:xfrm>
            <a:off x="508636" y="5464419"/>
            <a:ext cx="1891664" cy="322216"/>
          </a:xfrm>
          <a:prstGeom prst="roundRect">
            <a:avLst/>
          </a:prstGeom>
          <a:solidFill>
            <a:srgbClr val="F0B9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ysClr val="windowText" lastClr="000000"/>
                </a:solidFill>
              </a:rPr>
              <a:t>Service Provider</a:t>
            </a:r>
            <a:endParaRPr lang="en-US" sz="1400" dirty="0">
              <a:solidFill>
                <a:sysClr val="windowText" lastClr="000000"/>
              </a:solidFill>
            </a:endParaRPr>
          </a:p>
        </p:txBody>
      </p:sp>
      <p:cxnSp>
        <p:nvCxnSpPr>
          <p:cNvPr id="28" name="Straight Arrow Connector 27"/>
          <p:cNvCxnSpPr/>
          <p:nvPr/>
        </p:nvCxnSpPr>
        <p:spPr>
          <a:xfrm>
            <a:off x="508637" y="2194409"/>
            <a:ext cx="5292089" cy="0"/>
          </a:xfrm>
          <a:prstGeom prst="straightConnector1">
            <a:avLst/>
          </a:prstGeom>
          <a:ln w="57150">
            <a:solidFill>
              <a:srgbClr val="9DC3E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08636" y="3692999"/>
            <a:ext cx="7434557" cy="0"/>
          </a:xfrm>
          <a:prstGeom prst="straightConnector1">
            <a:avLst/>
          </a:prstGeom>
          <a:ln w="57150">
            <a:gradFill>
              <a:gsLst>
                <a:gs pos="0">
                  <a:srgbClr val="FFD966"/>
                </a:gs>
                <a:gs pos="100000">
                  <a:srgbClr val="C7FBC6"/>
                </a:gs>
              </a:gsLst>
              <a:lin ang="0" scaled="0"/>
            </a:gra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08637" y="4924901"/>
            <a:ext cx="9102089" cy="0"/>
          </a:xfrm>
          <a:prstGeom prst="straightConnector1">
            <a:avLst/>
          </a:prstGeom>
          <a:ln w="57150">
            <a:solidFill>
              <a:srgbClr val="F9978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08637" y="5955787"/>
            <a:ext cx="11073764" cy="0"/>
          </a:xfrm>
          <a:prstGeom prst="straightConnector1">
            <a:avLst/>
          </a:prstGeom>
          <a:ln w="57150">
            <a:solidFill>
              <a:srgbClr val="F1B9C7"/>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257550" y="1594970"/>
            <a:ext cx="2276905" cy="502573"/>
          </a:xfrm>
          <a:prstGeom prst="rect">
            <a:avLst/>
          </a:prstGeom>
          <a:noFill/>
        </p:spPr>
        <p:txBody>
          <a:bodyPr wrap="none" rtlCol="0">
            <a:spAutoFit/>
          </a:bodyPr>
          <a:lstStyle/>
          <a:p>
            <a:r>
              <a:rPr lang="en-US" sz="1333" dirty="0"/>
              <a:t>Library, hybrid </a:t>
            </a:r>
            <a:r>
              <a:rPr lang="en-US" sz="1333" dirty="0" err="1"/>
              <a:t>AuthN</a:t>
            </a:r>
            <a:endParaRPr lang="en-US" sz="1333" dirty="0"/>
          </a:p>
          <a:p>
            <a:r>
              <a:rPr lang="en-US" sz="1333" dirty="0"/>
              <a:t>Library, </a:t>
            </a:r>
            <a:r>
              <a:rPr lang="en-US" sz="1333" dirty="0" err="1"/>
              <a:t>IdP</a:t>
            </a:r>
            <a:r>
              <a:rPr lang="en-US" sz="1333" dirty="0"/>
              <a:t>-SP proxy approach</a:t>
            </a:r>
          </a:p>
        </p:txBody>
      </p:sp>
      <p:sp>
        <p:nvSpPr>
          <p:cNvPr id="40" name="TextBox 39"/>
          <p:cNvSpPr txBox="1"/>
          <p:nvPr/>
        </p:nvSpPr>
        <p:spPr>
          <a:xfrm>
            <a:off x="4356103" y="3104572"/>
            <a:ext cx="3162917" cy="502573"/>
          </a:xfrm>
          <a:prstGeom prst="rect">
            <a:avLst/>
          </a:prstGeom>
          <a:noFill/>
        </p:spPr>
        <p:txBody>
          <a:bodyPr wrap="none" rtlCol="0">
            <a:spAutoFit/>
          </a:bodyPr>
          <a:lstStyle/>
          <a:p>
            <a:r>
              <a:rPr lang="en-US" sz="1333" dirty="0" err="1"/>
              <a:t>Perun</a:t>
            </a:r>
            <a:r>
              <a:rPr lang="en-US" sz="1333" dirty="0"/>
              <a:t> and </a:t>
            </a:r>
            <a:r>
              <a:rPr lang="en-US" sz="1333" dirty="0" err="1"/>
              <a:t>COmanage</a:t>
            </a:r>
            <a:r>
              <a:rPr lang="en-US" sz="1333" dirty="0"/>
              <a:t> AAs for BBMRI &amp; EGI</a:t>
            </a:r>
          </a:p>
          <a:p>
            <a:r>
              <a:rPr lang="en-US" sz="1333" dirty="0" err="1"/>
              <a:t>OpenConext</a:t>
            </a:r>
            <a:r>
              <a:rPr lang="en-US" sz="1333" dirty="0"/>
              <a:t> attribute aggregation</a:t>
            </a:r>
          </a:p>
        </p:txBody>
      </p:sp>
      <p:sp>
        <p:nvSpPr>
          <p:cNvPr id="43" name="TextBox 42"/>
          <p:cNvSpPr txBox="1"/>
          <p:nvPr/>
        </p:nvSpPr>
        <p:spPr>
          <a:xfrm>
            <a:off x="7949543" y="5347898"/>
            <a:ext cx="3207288" cy="502573"/>
          </a:xfrm>
          <a:prstGeom prst="rect">
            <a:avLst/>
          </a:prstGeom>
          <a:noFill/>
        </p:spPr>
        <p:txBody>
          <a:bodyPr wrap="none" rtlCol="0">
            <a:spAutoFit/>
          </a:bodyPr>
          <a:lstStyle/>
          <a:p>
            <a:r>
              <a:rPr lang="en-US" sz="1333" dirty="0" err="1"/>
              <a:t>ownCloud</a:t>
            </a:r>
            <a:r>
              <a:rPr lang="en-US" sz="1333" dirty="0"/>
              <a:t> &amp; </a:t>
            </a:r>
            <a:r>
              <a:rPr lang="en-US" sz="1333" dirty="0" err="1"/>
              <a:t>LibreOffice</a:t>
            </a:r>
            <a:r>
              <a:rPr lang="en-US" sz="1333" dirty="0"/>
              <a:t> SPs and Integration</a:t>
            </a:r>
          </a:p>
          <a:p>
            <a:r>
              <a:rPr lang="en-US" sz="1333" dirty="0"/>
              <a:t>ORCID SP</a:t>
            </a:r>
          </a:p>
        </p:txBody>
      </p:sp>
      <p:sp>
        <p:nvSpPr>
          <p:cNvPr id="49" name="Slide Number Placeholder 3"/>
          <p:cNvSpPr>
            <a:spLocks noGrp="1"/>
          </p:cNvSpPr>
          <p:nvPr>
            <p:ph type="sldNum" sz="quarter" idx="12"/>
          </p:nvPr>
        </p:nvSpPr>
        <p:spPr>
          <a:xfrm>
            <a:off x="11061812" y="6406033"/>
            <a:ext cx="741021" cy="274873"/>
          </a:xfrm>
        </p:spPr>
        <p:txBody>
          <a:bodyPr/>
          <a:lstStyle/>
          <a:p>
            <a:fld id="{2219C294-65EE-4FC7-8E20-A88CF1C2EDAC}" type="slidenum">
              <a:rPr lang="it-IT" smtClean="0"/>
              <a:t>23</a:t>
            </a:fld>
            <a:endParaRPr lang="it-IT"/>
          </a:p>
        </p:txBody>
      </p:sp>
      <p:sp>
        <p:nvSpPr>
          <p:cNvPr id="51" name="Rectangular Callout 50"/>
          <p:cNvSpPr/>
          <p:nvPr/>
        </p:nvSpPr>
        <p:spPr>
          <a:xfrm>
            <a:off x="8743951" y="1322551"/>
            <a:ext cx="3058883" cy="2960960"/>
          </a:xfrm>
          <a:prstGeom prst="wedgeRectCallout">
            <a:avLst>
              <a:gd name="adj1" fmla="val 41755"/>
              <a:gd name="adj2" fmla="val 105454"/>
            </a:avLst>
          </a:prstGeom>
          <a:solidFill>
            <a:srgbClr val="F1BA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AAI solutions for (commercial) service providers</a:t>
            </a:r>
          </a:p>
          <a:p>
            <a:pPr algn="ctr"/>
            <a:endParaRPr lang="en-US" sz="1333" dirty="0">
              <a:solidFill>
                <a:schemeClr val="tx1"/>
              </a:solidFill>
            </a:endParaRPr>
          </a:p>
          <a:p>
            <a:pPr algn="ctr"/>
            <a:r>
              <a:rPr lang="en-US" sz="1333" dirty="0">
                <a:solidFill>
                  <a:schemeClr val="tx1"/>
                </a:solidFill>
              </a:rPr>
              <a:t>Boost the adoption of AAI technologies by service providers in the public and non-public domain by showcasing the the added value of a </a:t>
            </a:r>
            <a:r>
              <a:rPr lang="en-US" sz="1333" dirty="0" err="1">
                <a:solidFill>
                  <a:schemeClr val="tx1"/>
                </a:solidFill>
              </a:rPr>
              <a:t>standardised</a:t>
            </a:r>
            <a:r>
              <a:rPr lang="en-US" sz="1333" dirty="0">
                <a:solidFill>
                  <a:schemeClr val="tx1"/>
                </a:solidFill>
              </a:rPr>
              <a:t> AAI for both research communities and service providers</a:t>
            </a:r>
          </a:p>
          <a:p>
            <a:pPr algn="ctr"/>
            <a:endParaRPr lang="en-US" sz="1333" dirty="0">
              <a:solidFill>
                <a:schemeClr val="tx1"/>
              </a:solidFill>
            </a:endParaRPr>
          </a:p>
        </p:txBody>
      </p:sp>
      <p:sp>
        <p:nvSpPr>
          <p:cNvPr id="18" name="TextBox 17"/>
          <p:cNvSpPr txBox="1"/>
          <p:nvPr/>
        </p:nvSpPr>
        <p:spPr>
          <a:xfrm>
            <a:off x="6410508" y="4530799"/>
            <a:ext cx="2998770" cy="297454"/>
          </a:xfrm>
          <a:prstGeom prst="rect">
            <a:avLst/>
          </a:prstGeom>
          <a:noFill/>
        </p:spPr>
        <p:txBody>
          <a:bodyPr wrap="none" rtlCol="0">
            <a:spAutoFit/>
          </a:bodyPr>
          <a:lstStyle/>
          <a:p>
            <a:r>
              <a:rPr lang="en-US" sz="1333" dirty="0"/>
              <a:t>TTS with CI-logon and VO portal </a:t>
            </a:r>
            <a:r>
              <a:rPr lang="en-US" sz="1333"/>
              <a:t>for Elixir</a:t>
            </a:r>
            <a:endParaRPr lang="en-US" sz="1333" dirty="0"/>
          </a:p>
        </p:txBody>
      </p:sp>
    </p:spTree>
    <p:extLst>
      <p:ext uri="{BB962C8B-B14F-4D97-AF65-F5344CB8AC3E}">
        <p14:creationId xmlns:p14="http://schemas.microsoft.com/office/powerpoint/2010/main" val="19721350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856049"/>
          </a:xfrm>
        </p:spPr>
        <p:txBody>
          <a:bodyPr>
            <a:normAutofit fontScale="90000"/>
          </a:bodyPr>
          <a:lstStyle/>
          <a:p>
            <a:r>
              <a:rPr lang="en-US" sz="3600" dirty="0" smtClean="0"/>
              <a:t/>
            </a:r>
            <a:br>
              <a:rPr lang="en-US" sz="3600" dirty="0" smtClean="0"/>
            </a:br>
            <a:r>
              <a:rPr lang="en-US" sz="4000" dirty="0" smtClean="0"/>
              <a:t>AARC 2</a:t>
            </a:r>
            <a:endParaRPr lang="en-US" sz="4000" dirty="0"/>
          </a:p>
        </p:txBody>
      </p:sp>
      <p:sp>
        <p:nvSpPr>
          <p:cNvPr id="3" name="Text Placeholder 2"/>
          <p:cNvSpPr>
            <a:spLocks noGrp="1"/>
          </p:cNvSpPr>
          <p:nvPr>
            <p:ph type="body" idx="1"/>
          </p:nvPr>
        </p:nvSpPr>
        <p:spPr>
          <a:xfrm>
            <a:off x="466165" y="1219200"/>
            <a:ext cx="11575635" cy="5183133"/>
          </a:xfrm>
        </p:spPr>
        <p:txBody>
          <a:bodyPr>
            <a:normAutofit/>
          </a:bodyPr>
          <a:lstStyle/>
          <a:p>
            <a:pPr marL="0" indent="0">
              <a:buNone/>
            </a:pPr>
            <a:r>
              <a:rPr lang="en-US" sz="2800" dirty="0" smtClean="0"/>
              <a:t>We are preparing the follow-up of AARC!</a:t>
            </a:r>
          </a:p>
          <a:p>
            <a:pPr marL="0" indent="0">
              <a:buNone/>
            </a:pPr>
            <a:endParaRPr lang="en-US" sz="2800" dirty="0" smtClean="0"/>
          </a:p>
        </p:txBody>
      </p:sp>
      <p:sp>
        <p:nvSpPr>
          <p:cNvPr id="4" name="Slide Number Placeholder 3"/>
          <p:cNvSpPr>
            <a:spLocks noGrp="1"/>
          </p:cNvSpPr>
          <p:nvPr>
            <p:ph type="sldNum" idx="12"/>
          </p:nvPr>
        </p:nvSpPr>
        <p:spPr/>
        <p:txBody>
          <a:bodyPr/>
          <a:lstStyle/>
          <a:p>
            <a:fld id="{00000000-1234-1234-1234-123412341234}" type="slidenum">
              <a:rPr lang="en" smtClean="0"/>
              <a:pPr/>
              <a:t>24</a:t>
            </a:fld>
            <a:endParaRPr lang="en"/>
          </a:p>
        </p:txBody>
      </p:sp>
      <p:pic>
        <p:nvPicPr>
          <p:cNvPr id="5" name="Picture 4"/>
          <p:cNvPicPr>
            <a:picLocks noChangeAspect="1"/>
          </p:cNvPicPr>
          <p:nvPr/>
        </p:nvPicPr>
        <p:blipFill>
          <a:blip r:embed="rId2"/>
          <a:stretch>
            <a:fillRect/>
          </a:stretch>
        </p:blipFill>
        <p:spPr>
          <a:xfrm>
            <a:off x="4264537" y="2377906"/>
            <a:ext cx="2584498" cy="2787906"/>
          </a:xfrm>
          <a:prstGeom prst="rect">
            <a:avLst/>
          </a:prstGeom>
        </p:spPr>
      </p:pic>
    </p:spTree>
    <p:extLst>
      <p:ext uri="{BB962C8B-B14F-4D97-AF65-F5344CB8AC3E}">
        <p14:creationId xmlns:p14="http://schemas.microsoft.com/office/powerpoint/2010/main" val="30762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6871" y="1214637"/>
            <a:ext cx="11754929" cy="5187696"/>
          </a:xfrm>
        </p:spPr>
        <p:txBody>
          <a:bodyPr/>
          <a:lstStyle/>
          <a:p>
            <a:r>
              <a:rPr lang="en-US" sz="2800" dirty="0"/>
              <a:t>Support User-Driven Innovation of Trust and Identity</a:t>
            </a:r>
          </a:p>
          <a:p>
            <a:pPr marL="342900" lvl="2" indent="0">
              <a:buNone/>
            </a:pPr>
            <a:r>
              <a:rPr lang="en-US" sz="2400" dirty="0"/>
              <a:t>Enable federated access for use-cases that meet data intensive and cross e-Infrastructure requirements</a:t>
            </a:r>
          </a:p>
          <a:p>
            <a:pPr marL="0" indent="0">
              <a:buNone/>
            </a:pPr>
            <a:r>
              <a:rPr lang="en-US" sz="2800" dirty="0"/>
              <a:t> </a:t>
            </a:r>
          </a:p>
          <a:p>
            <a:r>
              <a:rPr lang="en-US" sz="2800" dirty="0"/>
              <a:t>Deploy AARC/AARC2 Results</a:t>
            </a:r>
          </a:p>
          <a:p>
            <a:pPr marL="342900" lvl="2" indent="0">
              <a:buNone/>
            </a:pPr>
            <a:r>
              <a:rPr lang="en-US" sz="2400" dirty="0"/>
              <a:t>Support e-Infrastructures and research infrastructures to deploy AARC/AARC2 results to enable seamless service delivery to the users.</a:t>
            </a:r>
          </a:p>
          <a:p>
            <a:pPr marL="342900" lvl="2" indent="0">
              <a:buNone/>
            </a:pPr>
            <a:endParaRPr lang="en-US" sz="2800" dirty="0"/>
          </a:p>
          <a:p>
            <a:r>
              <a:rPr lang="en-US" sz="2800" dirty="0"/>
              <a:t>Training and outreach</a:t>
            </a:r>
          </a:p>
          <a:p>
            <a:pPr marL="342900" lvl="1" indent="0">
              <a:buNone/>
            </a:pPr>
            <a:r>
              <a:rPr lang="en-US" sz="2400" dirty="0"/>
              <a:t>Offer different level of training and reach out to different communities to promote AAI adoption when building new services.</a:t>
            </a:r>
          </a:p>
          <a:p>
            <a:endParaRPr lang="en-US" dirty="0"/>
          </a:p>
        </p:txBody>
      </p:sp>
      <p:sp>
        <p:nvSpPr>
          <p:cNvPr id="4" name="Slide Number Placeholder 3"/>
          <p:cNvSpPr>
            <a:spLocks noGrp="1"/>
          </p:cNvSpPr>
          <p:nvPr>
            <p:ph type="sldNum" idx="12"/>
          </p:nvPr>
        </p:nvSpPr>
        <p:spPr/>
        <p:txBody>
          <a:bodyPr/>
          <a:lstStyle/>
          <a:p>
            <a:fld id="{00000000-1234-1234-1234-123412341234}" type="slidenum">
              <a:rPr lang="en" smtClean="0"/>
              <a:pPr/>
              <a:t>25</a:t>
            </a:fld>
            <a:endParaRPr lang="en"/>
          </a:p>
        </p:txBody>
      </p:sp>
      <p:sp>
        <p:nvSpPr>
          <p:cNvPr id="5" name="Title 1"/>
          <p:cNvSpPr>
            <a:spLocks noGrp="1"/>
          </p:cNvSpPr>
          <p:nvPr>
            <p:ph type="title"/>
          </p:nvPr>
        </p:nvSpPr>
        <p:spPr/>
        <p:txBody>
          <a:bodyPr>
            <a:normAutofit fontScale="90000"/>
          </a:bodyPr>
          <a:lstStyle/>
          <a:p>
            <a:r>
              <a:rPr lang="en-US" sz="3600" dirty="0" smtClean="0"/>
              <a:t/>
            </a:r>
            <a:br>
              <a:rPr lang="en-US" sz="3600" dirty="0" smtClean="0"/>
            </a:br>
            <a:r>
              <a:rPr lang="en-US" sz="4000" dirty="0" smtClean="0"/>
              <a:t>AARC 2</a:t>
            </a:r>
            <a:endParaRPr lang="en-US" sz="4000" dirty="0"/>
          </a:p>
        </p:txBody>
      </p:sp>
    </p:spTree>
    <p:extLst>
      <p:ext uri="{BB962C8B-B14F-4D97-AF65-F5344CB8AC3E}">
        <p14:creationId xmlns:p14="http://schemas.microsoft.com/office/powerpoint/2010/main" val="3238772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GB" dirty="0" err="1" smtClean="0"/>
              <a:t>Alessandra.Scicchitano@geant.org</a:t>
            </a:r>
            <a:endParaRPr lang="en-GB" dirty="0"/>
          </a:p>
          <a:p>
            <a:endParaRPr lang="en-GB" dirty="0"/>
          </a:p>
        </p:txBody>
      </p:sp>
    </p:spTree>
    <p:extLst>
      <p:ext uri="{BB962C8B-B14F-4D97-AF65-F5344CB8AC3E}">
        <p14:creationId xmlns:p14="http://schemas.microsoft.com/office/powerpoint/2010/main" val="2157986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647" y="1400213"/>
            <a:ext cx="9583706" cy="3593294"/>
          </a:xfrm>
        </p:spPr>
        <p:txBody>
          <a:bodyPr>
            <a:normAutofit/>
          </a:bodyPr>
          <a:lstStyle/>
          <a:p>
            <a:r>
              <a:rPr lang="en-GB" sz="2800" dirty="0"/>
              <a:t>The growth of demand for federated access</a:t>
            </a:r>
          </a:p>
          <a:p>
            <a:r>
              <a:rPr lang="en-GB" sz="2800" dirty="0"/>
              <a:t>Many use cases for ID Feds</a:t>
            </a:r>
          </a:p>
          <a:p>
            <a:r>
              <a:rPr lang="en-GB" sz="2800" dirty="0"/>
              <a:t>Various existing AAIs</a:t>
            </a:r>
          </a:p>
          <a:p>
            <a:pPr marL="0" indent="0" algn="ctr">
              <a:buNone/>
            </a:pPr>
            <a:endParaRPr lang="en-GB" sz="2800" dirty="0"/>
          </a:p>
          <a:p>
            <a:pPr marL="0" indent="0" algn="ctr">
              <a:buNone/>
            </a:pPr>
            <a:endParaRPr lang="en-GB" sz="3200" dirty="0" smtClean="0"/>
          </a:p>
          <a:p>
            <a:pPr marL="0" indent="0" algn="ctr">
              <a:buNone/>
            </a:pPr>
            <a:r>
              <a:rPr lang="en-GB" sz="3200" dirty="0" smtClean="0"/>
              <a:t>Nice</a:t>
            </a:r>
            <a:r>
              <a:rPr lang="en-GB" sz="3200" dirty="0"/>
              <a:t>! BUT…</a:t>
            </a:r>
          </a:p>
        </p:txBody>
      </p:sp>
      <p:sp>
        <p:nvSpPr>
          <p:cNvPr id="3" name="Slide Number Placeholder 2"/>
          <p:cNvSpPr>
            <a:spLocks noGrp="1"/>
          </p:cNvSpPr>
          <p:nvPr>
            <p:ph type="sldNum" sz="quarter" idx="12"/>
          </p:nvPr>
        </p:nvSpPr>
        <p:spPr/>
        <p:txBody>
          <a:bodyPr/>
          <a:lstStyle/>
          <a:p>
            <a:fld id="{6F576E6A-F32A-4612-884C-86870357C6B4}" type="slidenum">
              <a:rPr lang="en-GB" smtClean="0"/>
              <a:pPr/>
              <a:t>3</a:t>
            </a:fld>
            <a:endParaRPr lang="en-GB"/>
          </a:p>
        </p:txBody>
      </p:sp>
      <p:sp>
        <p:nvSpPr>
          <p:cNvPr id="4" name="Title 3"/>
          <p:cNvSpPr>
            <a:spLocks noGrp="1"/>
          </p:cNvSpPr>
          <p:nvPr>
            <p:ph type="title"/>
          </p:nvPr>
        </p:nvSpPr>
        <p:spPr/>
        <p:txBody>
          <a:bodyPr>
            <a:normAutofit/>
          </a:bodyPr>
          <a:lstStyle/>
          <a:p>
            <a:r>
              <a:rPr lang="en-GB" sz="3600" dirty="0"/>
              <a:t>And where is this coming from????</a:t>
            </a:r>
          </a:p>
        </p:txBody>
      </p:sp>
      <p:pic>
        <p:nvPicPr>
          <p:cNvPr id="6" name="Picture 5"/>
          <p:cNvPicPr>
            <a:picLocks noChangeAspect="1"/>
          </p:cNvPicPr>
          <p:nvPr/>
        </p:nvPicPr>
        <p:blipFill>
          <a:blip r:embed="rId3"/>
          <a:stretch>
            <a:fillRect/>
          </a:stretch>
        </p:blipFill>
        <p:spPr>
          <a:xfrm>
            <a:off x="7466719" y="3711855"/>
            <a:ext cx="1424593" cy="2148567"/>
          </a:xfrm>
          <a:prstGeom prst="rect">
            <a:avLst/>
          </a:prstGeom>
        </p:spPr>
      </p:pic>
    </p:spTree>
    <p:extLst>
      <p:ext uri="{BB962C8B-B14F-4D97-AF65-F5344CB8AC3E}">
        <p14:creationId xmlns:p14="http://schemas.microsoft.com/office/powerpoint/2010/main" val="171600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57377" y="1588864"/>
            <a:ext cx="8181975" cy="1811886"/>
          </a:xfrm>
        </p:spPr>
        <p:txBody>
          <a:bodyPr>
            <a:normAutofit/>
          </a:bodyPr>
          <a:lstStyle/>
          <a:p>
            <a:pPr marL="0" indent="0" algn="ctr">
              <a:buNone/>
            </a:pPr>
            <a:r>
              <a:rPr lang="en-US" sz="4000" dirty="0"/>
              <a:t>It would be nicer if there was also compatibility &amp; interoperability</a:t>
            </a:r>
          </a:p>
        </p:txBody>
      </p:sp>
      <p:sp>
        <p:nvSpPr>
          <p:cNvPr id="3" name="Slide Number Placeholder 2"/>
          <p:cNvSpPr>
            <a:spLocks noGrp="1"/>
          </p:cNvSpPr>
          <p:nvPr>
            <p:ph type="sldNum" sz="quarter" idx="12"/>
          </p:nvPr>
        </p:nvSpPr>
        <p:spPr/>
        <p:txBody>
          <a:bodyPr/>
          <a:lstStyle/>
          <a:p>
            <a:fld id="{6F576E6A-F32A-4612-884C-86870357C6B4}" type="slidenum">
              <a:rPr lang="en-GB" smtClean="0"/>
              <a:pPr/>
              <a:t>4</a:t>
            </a:fld>
            <a:endParaRPr lang="en-GB"/>
          </a:p>
        </p:txBody>
      </p:sp>
      <p:sp>
        <p:nvSpPr>
          <p:cNvPr id="4" name="Title 3"/>
          <p:cNvSpPr>
            <a:spLocks noGrp="1"/>
          </p:cNvSpPr>
          <p:nvPr>
            <p:ph type="title"/>
          </p:nvPr>
        </p:nvSpPr>
        <p:spPr/>
        <p:txBody>
          <a:bodyPr/>
          <a:lstStyle/>
          <a:p>
            <a:endParaRPr lang="en-US" dirty="0"/>
          </a:p>
        </p:txBody>
      </p:sp>
      <p:pic>
        <p:nvPicPr>
          <p:cNvPr id="5" name="Picture 4" descr="smileys-shaking-hand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757" y="3185514"/>
            <a:ext cx="4487919" cy="2959513"/>
          </a:xfrm>
          <a:prstGeom prst="rect">
            <a:avLst/>
          </a:prstGeom>
        </p:spPr>
      </p:pic>
    </p:spTree>
    <p:extLst>
      <p:ext uri="{BB962C8B-B14F-4D97-AF65-F5344CB8AC3E}">
        <p14:creationId xmlns:p14="http://schemas.microsoft.com/office/powerpoint/2010/main" val="1758583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5</a:t>
            </a:fld>
            <a:endParaRPr lang="en-GB"/>
          </a:p>
        </p:txBody>
      </p:sp>
      <p:sp>
        <p:nvSpPr>
          <p:cNvPr id="4" name="Title 3"/>
          <p:cNvSpPr>
            <a:spLocks noGrp="1"/>
          </p:cNvSpPr>
          <p:nvPr>
            <p:ph type="title"/>
          </p:nvPr>
        </p:nvSpPr>
        <p:spPr/>
        <p:txBody>
          <a:bodyPr>
            <a:normAutofit/>
          </a:bodyPr>
          <a:lstStyle/>
          <a:p>
            <a:r>
              <a:rPr lang="en-GB" sz="3600" dirty="0"/>
              <a:t>Common challenges </a:t>
            </a:r>
          </a:p>
        </p:txBody>
      </p:sp>
      <p:pic>
        <p:nvPicPr>
          <p:cNvPr id="5" name="Picture 4"/>
          <p:cNvPicPr>
            <a:picLocks noChangeAspect="1"/>
          </p:cNvPicPr>
          <p:nvPr/>
        </p:nvPicPr>
        <p:blipFill>
          <a:blip r:embed="rId3"/>
          <a:stretch>
            <a:fillRect/>
          </a:stretch>
        </p:blipFill>
        <p:spPr>
          <a:xfrm>
            <a:off x="2437000" y="2492896"/>
            <a:ext cx="2971800" cy="2743200"/>
          </a:xfrm>
          <a:prstGeom prst="rect">
            <a:avLst/>
          </a:prstGeom>
          <a:solidFill>
            <a:srgbClr val="90A601"/>
          </a:solidFill>
        </p:spPr>
      </p:pic>
      <p:pic>
        <p:nvPicPr>
          <p:cNvPr id="6" name="Picture 5"/>
          <p:cNvPicPr>
            <a:picLocks noChangeAspect="1"/>
          </p:cNvPicPr>
          <p:nvPr/>
        </p:nvPicPr>
        <p:blipFill>
          <a:blip r:embed="rId3"/>
          <a:stretch>
            <a:fillRect/>
          </a:stretch>
        </p:blipFill>
        <p:spPr>
          <a:xfrm>
            <a:off x="3661137" y="1628801"/>
            <a:ext cx="2220247" cy="2049459"/>
          </a:xfrm>
          <a:prstGeom prst="rect">
            <a:avLst/>
          </a:prstGeom>
          <a:solidFill>
            <a:srgbClr val="90A601"/>
          </a:solidFill>
        </p:spPr>
      </p:pic>
      <p:sp>
        <p:nvSpPr>
          <p:cNvPr id="7" name="Rectangle 6"/>
          <p:cNvSpPr/>
          <p:nvPr/>
        </p:nvSpPr>
        <p:spPr>
          <a:xfrm>
            <a:off x="8322655" y="5018618"/>
            <a:ext cx="1777441" cy="769441"/>
          </a:xfrm>
          <a:prstGeom prst="rect">
            <a:avLst/>
          </a:prstGeom>
          <a:solidFill>
            <a:srgbClr val="BFDC00"/>
          </a:solidFill>
        </p:spPr>
        <p:txBody>
          <a:bodyPr wrap="square">
            <a:spAutoFit/>
          </a:bodyPr>
          <a:lstStyle/>
          <a:p>
            <a:pPr algn="ctr" eaLnBrk="0" hangingPunct="0">
              <a:defRPr/>
            </a:pPr>
            <a:r>
              <a:rPr lang="en-US" sz="2200" dirty="0">
                <a:latin typeface="Gill Sans Light"/>
                <a:cs typeface="Gill Sans Light"/>
              </a:rPr>
              <a:t>Non-web-browser</a:t>
            </a:r>
          </a:p>
        </p:txBody>
      </p:sp>
      <p:sp>
        <p:nvSpPr>
          <p:cNvPr id="8" name="Rectangle 7"/>
          <p:cNvSpPr/>
          <p:nvPr/>
        </p:nvSpPr>
        <p:spPr>
          <a:xfrm>
            <a:off x="8297525" y="3828355"/>
            <a:ext cx="1808252" cy="769441"/>
          </a:xfrm>
          <a:prstGeom prst="rect">
            <a:avLst/>
          </a:prstGeom>
          <a:solidFill>
            <a:srgbClr val="BFDC00"/>
          </a:solidFill>
        </p:spPr>
        <p:txBody>
          <a:bodyPr wrap="square">
            <a:spAutoFit/>
          </a:bodyPr>
          <a:lstStyle/>
          <a:p>
            <a:pPr algn="ctr" eaLnBrk="0" hangingPunct="0">
              <a:defRPr/>
            </a:pPr>
            <a:r>
              <a:rPr lang="en-US" sz="2200" dirty="0">
                <a:latin typeface="Gill Sans Light"/>
                <a:cs typeface="Gill Sans Light"/>
              </a:rPr>
              <a:t>Homeless</a:t>
            </a:r>
          </a:p>
          <a:p>
            <a:pPr algn="ctr" eaLnBrk="0" hangingPunct="0">
              <a:defRPr/>
            </a:pPr>
            <a:r>
              <a:rPr lang="en-US" sz="2200" dirty="0">
                <a:latin typeface="Gill Sans Light"/>
                <a:cs typeface="Gill Sans Light"/>
              </a:rPr>
              <a:t> users</a:t>
            </a:r>
          </a:p>
        </p:txBody>
      </p:sp>
      <p:sp>
        <p:nvSpPr>
          <p:cNvPr id="9" name="Rectangle 8"/>
          <p:cNvSpPr/>
          <p:nvPr/>
        </p:nvSpPr>
        <p:spPr>
          <a:xfrm>
            <a:off x="8307053" y="2651471"/>
            <a:ext cx="1807154" cy="769441"/>
          </a:xfrm>
          <a:prstGeom prst="rect">
            <a:avLst/>
          </a:prstGeom>
          <a:solidFill>
            <a:srgbClr val="BFDC00"/>
          </a:solidFill>
        </p:spPr>
        <p:txBody>
          <a:bodyPr wrap="square">
            <a:spAutoFit/>
          </a:bodyPr>
          <a:lstStyle/>
          <a:p>
            <a:pPr algn="ctr" eaLnBrk="0" hangingPunct="0">
              <a:defRPr/>
            </a:pPr>
            <a:r>
              <a:rPr lang="en-US" sz="2200" dirty="0">
                <a:latin typeface="Gill Sans Light"/>
                <a:cs typeface="Gill Sans Light"/>
              </a:rPr>
              <a:t>Attribute release</a:t>
            </a:r>
          </a:p>
        </p:txBody>
      </p:sp>
      <p:sp>
        <p:nvSpPr>
          <p:cNvPr id="10" name="Rectangle 9"/>
          <p:cNvSpPr/>
          <p:nvPr/>
        </p:nvSpPr>
        <p:spPr>
          <a:xfrm>
            <a:off x="6262448" y="2638690"/>
            <a:ext cx="1820448" cy="769441"/>
          </a:xfrm>
          <a:prstGeom prst="rect">
            <a:avLst/>
          </a:prstGeom>
          <a:solidFill>
            <a:srgbClr val="BFDC00"/>
          </a:solidFill>
        </p:spPr>
        <p:txBody>
          <a:bodyPr wrap="square">
            <a:spAutoFit/>
          </a:bodyPr>
          <a:lstStyle/>
          <a:p>
            <a:pPr algn="ctr" eaLnBrk="0" hangingPunct="0">
              <a:defRPr/>
            </a:pPr>
            <a:r>
              <a:rPr lang="en-US" sz="2200" dirty="0">
                <a:latin typeface="Gill Sans Light"/>
                <a:cs typeface="Gill Sans Light"/>
              </a:rPr>
              <a:t>Credential translation </a:t>
            </a:r>
          </a:p>
        </p:txBody>
      </p:sp>
      <p:sp>
        <p:nvSpPr>
          <p:cNvPr id="11" name="Rectangle 10"/>
          <p:cNvSpPr/>
          <p:nvPr/>
        </p:nvSpPr>
        <p:spPr>
          <a:xfrm>
            <a:off x="8300112" y="1471510"/>
            <a:ext cx="1799984" cy="769441"/>
          </a:xfrm>
          <a:prstGeom prst="rect">
            <a:avLst/>
          </a:prstGeom>
          <a:solidFill>
            <a:srgbClr val="BFDC00"/>
          </a:solidFill>
        </p:spPr>
        <p:txBody>
          <a:bodyPr wrap="square">
            <a:spAutoFit/>
          </a:bodyPr>
          <a:lstStyle/>
          <a:p>
            <a:pPr algn="ctr" eaLnBrk="0" hangingPunct="0">
              <a:defRPr/>
            </a:pPr>
            <a:r>
              <a:rPr lang="en-US" sz="2200" dirty="0">
                <a:latin typeface="Gill Sans Light"/>
                <a:cs typeface="Gill Sans Light"/>
              </a:rPr>
              <a:t>User</a:t>
            </a:r>
          </a:p>
          <a:p>
            <a:pPr algn="ctr" eaLnBrk="0" hangingPunct="0">
              <a:defRPr/>
            </a:pPr>
            <a:r>
              <a:rPr lang="en-US" sz="2200" dirty="0">
                <a:latin typeface="Gill Sans Light"/>
                <a:cs typeface="Gill Sans Light"/>
              </a:rPr>
              <a:t> friendliness</a:t>
            </a:r>
          </a:p>
        </p:txBody>
      </p:sp>
      <p:sp>
        <p:nvSpPr>
          <p:cNvPr id="12" name="Rectangle 11"/>
          <p:cNvSpPr/>
          <p:nvPr/>
        </p:nvSpPr>
        <p:spPr>
          <a:xfrm>
            <a:off x="6272932" y="1484918"/>
            <a:ext cx="1838038" cy="769441"/>
          </a:xfrm>
          <a:prstGeom prst="rect">
            <a:avLst/>
          </a:prstGeom>
          <a:solidFill>
            <a:srgbClr val="BFDC00"/>
          </a:solidFill>
        </p:spPr>
        <p:txBody>
          <a:bodyPr wrap="square">
            <a:spAutoFit/>
          </a:bodyPr>
          <a:lstStyle/>
          <a:p>
            <a:pPr algn="ctr" eaLnBrk="0" hangingPunct="0">
              <a:defRPr/>
            </a:pPr>
            <a:r>
              <a:rPr lang="en-US" sz="2200" dirty="0">
                <a:latin typeface="Gill Sans Light"/>
                <a:cs typeface="Gill Sans Light"/>
              </a:rPr>
              <a:t>Attribute aggregation </a:t>
            </a:r>
          </a:p>
        </p:txBody>
      </p:sp>
      <p:sp>
        <p:nvSpPr>
          <p:cNvPr id="13" name="Rectangle 12"/>
          <p:cNvSpPr/>
          <p:nvPr/>
        </p:nvSpPr>
        <p:spPr>
          <a:xfrm>
            <a:off x="6280957" y="3815688"/>
            <a:ext cx="1807076" cy="769441"/>
          </a:xfrm>
          <a:prstGeom prst="rect">
            <a:avLst/>
          </a:prstGeom>
          <a:solidFill>
            <a:srgbClr val="BFDC00"/>
          </a:solidFill>
        </p:spPr>
        <p:txBody>
          <a:bodyPr wrap="square">
            <a:spAutoFit/>
          </a:bodyPr>
          <a:lstStyle/>
          <a:p>
            <a:pPr algn="ctr" eaLnBrk="0" hangingPunct="0">
              <a:defRPr/>
            </a:pPr>
            <a:r>
              <a:rPr lang="en-US" sz="2200" dirty="0">
                <a:latin typeface="Gill Sans Light"/>
                <a:cs typeface="Gill Sans Light"/>
              </a:rPr>
              <a:t>Levels of Assurance </a:t>
            </a:r>
          </a:p>
        </p:txBody>
      </p:sp>
      <p:sp>
        <p:nvSpPr>
          <p:cNvPr id="14" name="Rectangle 13"/>
          <p:cNvSpPr/>
          <p:nvPr/>
        </p:nvSpPr>
        <p:spPr>
          <a:xfrm>
            <a:off x="6298798" y="5029038"/>
            <a:ext cx="1807076" cy="769441"/>
          </a:xfrm>
          <a:prstGeom prst="rect">
            <a:avLst/>
          </a:prstGeom>
          <a:solidFill>
            <a:srgbClr val="BFDC00"/>
          </a:solidFill>
        </p:spPr>
        <p:txBody>
          <a:bodyPr wrap="square">
            <a:spAutoFit/>
          </a:bodyPr>
          <a:lstStyle/>
          <a:p>
            <a:pPr algn="ctr" eaLnBrk="0" hangingPunct="0">
              <a:defRPr/>
            </a:pPr>
            <a:r>
              <a:rPr lang="en-US" sz="2200" dirty="0">
                <a:latin typeface="Gill Sans Light"/>
                <a:cs typeface="Gill Sans Light"/>
              </a:rPr>
              <a:t>Bridging Communities</a:t>
            </a:r>
          </a:p>
        </p:txBody>
      </p:sp>
    </p:spTree>
    <p:extLst>
      <p:ext uri="{BB962C8B-B14F-4D97-AF65-F5344CB8AC3E}">
        <p14:creationId xmlns:p14="http://schemas.microsoft.com/office/powerpoint/2010/main" val="94770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0.70"/>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strVal val="#ppt_w*0.70"/>
                                          </p:val>
                                        </p:tav>
                                        <p:tav tm="100000">
                                          <p:val>
                                            <p:strVal val="#ppt_w"/>
                                          </p:val>
                                        </p:tav>
                                      </p:tavLst>
                                    </p:anim>
                                    <p:anim calcmode="lin" valueType="num">
                                      <p:cBhvr>
                                        <p:cTn id="18" dur="1000" fill="hold"/>
                                        <p:tgtEl>
                                          <p:spTgt spid="10"/>
                                        </p:tgtEl>
                                        <p:attrNameLst>
                                          <p:attrName>ppt_h</p:attrName>
                                        </p:attrNameLst>
                                      </p:cBhvr>
                                      <p:tavLst>
                                        <p:tav tm="0">
                                          <p:val>
                                            <p:strVal val="#ppt_h"/>
                                          </p:val>
                                        </p:tav>
                                        <p:tav tm="100000">
                                          <p:val>
                                            <p:strVal val="#ppt_h"/>
                                          </p:val>
                                        </p:tav>
                                      </p:tavLst>
                                    </p:anim>
                                    <p:animEffect transition="in" filter="fade">
                                      <p:cBhvr>
                                        <p:cTn id="19" dur="1000"/>
                                        <p:tgtEl>
                                          <p:spTgt spid="10"/>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strVal val="#ppt_w*0.70"/>
                                          </p:val>
                                        </p:tav>
                                        <p:tav tm="100000">
                                          <p:val>
                                            <p:strVal val="#ppt_w"/>
                                          </p:val>
                                        </p:tav>
                                      </p:tavLst>
                                    </p:anim>
                                    <p:anim calcmode="lin" valueType="num">
                                      <p:cBhvr>
                                        <p:cTn id="23" dur="1000" fill="hold"/>
                                        <p:tgtEl>
                                          <p:spTgt spid="9"/>
                                        </p:tgtEl>
                                        <p:attrNameLst>
                                          <p:attrName>ppt_h</p:attrName>
                                        </p:attrNameLst>
                                      </p:cBhvr>
                                      <p:tavLst>
                                        <p:tav tm="0">
                                          <p:val>
                                            <p:strVal val="#ppt_h"/>
                                          </p:val>
                                        </p:tav>
                                        <p:tav tm="100000">
                                          <p:val>
                                            <p:strVal val="#ppt_h"/>
                                          </p:val>
                                        </p:tav>
                                      </p:tavLst>
                                    </p:anim>
                                    <p:animEffect transition="in" filter="fade">
                                      <p:cBhvr>
                                        <p:cTn id="24" dur="1000"/>
                                        <p:tgtEl>
                                          <p:spTgt spid="9"/>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1000" fill="hold"/>
                                        <p:tgtEl>
                                          <p:spTgt spid="13"/>
                                        </p:tgtEl>
                                        <p:attrNameLst>
                                          <p:attrName>ppt_w</p:attrName>
                                        </p:attrNameLst>
                                      </p:cBhvr>
                                      <p:tavLst>
                                        <p:tav tm="0">
                                          <p:val>
                                            <p:strVal val="#ppt_w*0.70"/>
                                          </p:val>
                                        </p:tav>
                                        <p:tav tm="100000">
                                          <p:val>
                                            <p:strVal val="#ppt_w"/>
                                          </p:val>
                                        </p:tav>
                                      </p:tavLst>
                                    </p:anim>
                                    <p:anim calcmode="lin" valueType="num">
                                      <p:cBhvr>
                                        <p:cTn id="28" dur="1000" fill="hold"/>
                                        <p:tgtEl>
                                          <p:spTgt spid="13"/>
                                        </p:tgtEl>
                                        <p:attrNameLst>
                                          <p:attrName>ppt_h</p:attrName>
                                        </p:attrNameLst>
                                      </p:cBhvr>
                                      <p:tavLst>
                                        <p:tav tm="0">
                                          <p:val>
                                            <p:strVal val="#ppt_h"/>
                                          </p:val>
                                        </p:tav>
                                        <p:tav tm="100000">
                                          <p:val>
                                            <p:strVal val="#ppt_h"/>
                                          </p:val>
                                        </p:tav>
                                      </p:tavLst>
                                    </p:anim>
                                    <p:animEffect transition="in" filter="fade">
                                      <p:cBhvr>
                                        <p:cTn id="29" dur="1000"/>
                                        <p:tgtEl>
                                          <p:spTgt spid="13"/>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ppt_w</p:attrName>
                                        </p:attrNameLst>
                                      </p:cBhvr>
                                      <p:tavLst>
                                        <p:tav tm="0">
                                          <p:val>
                                            <p:strVal val="#ppt_w*0.70"/>
                                          </p:val>
                                        </p:tav>
                                        <p:tav tm="100000">
                                          <p:val>
                                            <p:strVal val="#ppt_w"/>
                                          </p:val>
                                        </p:tav>
                                      </p:tavLst>
                                    </p:anim>
                                    <p:anim calcmode="lin" valueType="num">
                                      <p:cBhvr>
                                        <p:cTn id="33" dur="1000" fill="hold"/>
                                        <p:tgtEl>
                                          <p:spTgt spid="8"/>
                                        </p:tgtEl>
                                        <p:attrNameLst>
                                          <p:attrName>ppt_h</p:attrName>
                                        </p:attrNameLst>
                                      </p:cBhvr>
                                      <p:tavLst>
                                        <p:tav tm="0">
                                          <p:val>
                                            <p:strVal val="#ppt_h"/>
                                          </p:val>
                                        </p:tav>
                                        <p:tav tm="100000">
                                          <p:val>
                                            <p:strVal val="#ppt_h"/>
                                          </p:val>
                                        </p:tav>
                                      </p:tavLst>
                                    </p:anim>
                                    <p:animEffect transition="in" filter="fade">
                                      <p:cBhvr>
                                        <p:cTn id="34" dur="1000"/>
                                        <p:tgtEl>
                                          <p:spTgt spid="8"/>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strVal val="#ppt_w*0.70"/>
                                          </p:val>
                                        </p:tav>
                                        <p:tav tm="100000">
                                          <p:val>
                                            <p:strVal val="#ppt_w"/>
                                          </p:val>
                                        </p:tav>
                                      </p:tavLst>
                                    </p:anim>
                                    <p:anim calcmode="lin" valueType="num">
                                      <p:cBhvr>
                                        <p:cTn id="38" dur="1000" fill="hold"/>
                                        <p:tgtEl>
                                          <p:spTgt spid="14"/>
                                        </p:tgtEl>
                                        <p:attrNameLst>
                                          <p:attrName>ppt_h</p:attrName>
                                        </p:attrNameLst>
                                      </p:cBhvr>
                                      <p:tavLst>
                                        <p:tav tm="0">
                                          <p:val>
                                            <p:strVal val="#ppt_h"/>
                                          </p:val>
                                        </p:tav>
                                        <p:tav tm="100000">
                                          <p:val>
                                            <p:strVal val="#ppt_h"/>
                                          </p:val>
                                        </p:tav>
                                      </p:tavLst>
                                    </p:anim>
                                    <p:animEffect transition="in" filter="fade">
                                      <p:cBhvr>
                                        <p:cTn id="39" dur="1000"/>
                                        <p:tgtEl>
                                          <p:spTgt spid="14"/>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1000" fill="hold"/>
                                        <p:tgtEl>
                                          <p:spTgt spid="7"/>
                                        </p:tgtEl>
                                        <p:attrNameLst>
                                          <p:attrName>ppt_w</p:attrName>
                                        </p:attrNameLst>
                                      </p:cBhvr>
                                      <p:tavLst>
                                        <p:tav tm="0">
                                          <p:val>
                                            <p:strVal val="#ppt_w*0.70"/>
                                          </p:val>
                                        </p:tav>
                                        <p:tav tm="100000">
                                          <p:val>
                                            <p:strVal val="#ppt_w"/>
                                          </p:val>
                                        </p:tav>
                                      </p:tavLst>
                                    </p:anim>
                                    <p:anim calcmode="lin" valueType="num">
                                      <p:cBhvr>
                                        <p:cTn id="43" dur="1000" fill="hold"/>
                                        <p:tgtEl>
                                          <p:spTgt spid="7"/>
                                        </p:tgtEl>
                                        <p:attrNameLst>
                                          <p:attrName>ppt_h</p:attrName>
                                        </p:attrNameLst>
                                      </p:cBhvr>
                                      <p:tavLst>
                                        <p:tav tm="0">
                                          <p:val>
                                            <p:strVal val="#ppt_h"/>
                                          </p:val>
                                        </p:tav>
                                        <p:tav tm="100000">
                                          <p:val>
                                            <p:strVal val="#ppt_h"/>
                                          </p:val>
                                        </p:tav>
                                      </p:tavLst>
                                    </p:anim>
                                    <p:animEffect transition="in" filter="fade">
                                      <p:cBhvr>
                                        <p:cTn id="4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57376" y="1387930"/>
            <a:ext cx="8181975" cy="4789034"/>
          </a:xfrm>
        </p:spPr>
        <p:txBody>
          <a:bodyPr/>
          <a:lstStyle/>
          <a:p>
            <a:pPr marL="0" indent="0" algn="ctr">
              <a:buNone/>
            </a:pPr>
            <a:r>
              <a:rPr lang="en-US" sz="4000" dirty="0"/>
              <a:t>AARC addresses these challenges of interoperability and functional gaps. </a:t>
            </a:r>
          </a:p>
          <a:p>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6</a:t>
            </a:fld>
            <a:endParaRPr lang="en-GB"/>
          </a:p>
        </p:txBody>
      </p:sp>
      <p:sp>
        <p:nvSpPr>
          <p:cNvPr id="4" name="Title 3"/>
          <p:cNvSpPr>
            <a:spLocks noGrp="1"/>
          </p:cNvSpPr>
          <p:nvPr>
            <p:ph type="title"/>
          </p:nvPr>
        </p:nvSpPr>
        <p:spPr/>
        <p:txBody>
          <a:bodyPr/>
          <a:lstStyle/>
          <a:p>
            <a:endParaRPr lang="en-US"/>
          </a:p>
        </p:txBody>
      </p:sp>
      <p:pic>
        <p:nvPicPr>
          <p:cNvPr id="5" name="Picture 4" descr="smiley-face-thumbs-up-thank-you-9cpbk6Kc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8713" y="2949914"/>
            <a:ext cx="2757716" cy="3093905"/>
          </a:xfrm>
          <a:prstGeom prst="rect">
            <a:avLst/>
          </a:prstGeom>
        </p:spPr>
      </p:pic>
    </p:spTree>
    <p:extLst>
      <p:ext uri="{BB962C8B-B14F-4D97-AF65-F5344CB8AC3E}">
        <p14:creationId xmlns:p14="http://schemas.microsoft.com/office/powerpoint/2010/main" val="1053894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7</a:t>
            </a:fld>
            <a:endParaRPr lang="en-GB"/>
          </a:p>
        </p:txBody>
      </p:sp>
      <p:sp>
        <p:nvSpPr>
          <p:cNvPr id="4" name="Title 3"/>
          <p:cNvSpPr>
            <a:spLocks noGrp="1"/>
          </p:cNvSpPr>
          <p:nvPr>
            <p:ph type="title"/>
          </p:nvPr>
        </p:nvSpPr>
        <p:spPr/>
        <p:txBody>
          <a:bodyPr>
            <a:normAutofit/>
          </a:bodyPr>
          <a:lstStyle/>
          <a:p>
            <a:r>
              <a:rPr lang="en-US" sz="3600" dirty="0"/>
              <a:t>AARC - Objectives</a:t>
            </a:r>
          </a:p>
        </p:txBody>
      </p:sp>
      <p:sp>
        <p:nvSpPr>
          <p:cNvPr id="8" name="Rectangle 7"/>
          <p:cNvSpPr/>
          <p:nvPr/>
        </p:nvSpPr>
        <p:spPr>
          <a:xfrm>
            <a:off x="2336144" y="1729160"/>
            <a:ext cx="3119379" cy="769441"/>
          </a:xfrm>
          <a:prstGeom prst="rect">
            <a:avLst/>
          </a:prstGeom>
          <a:solidFill>
            <a:srgbClr val="FF6600"/>
          </a:solidFill>
          <a:ln>
            <a:solidFill>
              <a:schemeClr val="tx2">
                <a:lumMod val="75000"/>
              </a:schemeClr>
            </a:solidFill>
          </a:ln>
        </p:spPr>
        <p:txBody>
          <a:bodyPr wrap="square">
            <a:spAutoFit/>
          </a:bodyPr>
          <a:lstStyle/>
          <a:p>
            <a:pPr algn="ctr" eaLnBrk="0" hangingPunct="0">
              <a:defRPr/>
            </a:pPr>
            <a:r>
              <a:rPr lang="en-US" sz="2200" dirty="0">
                <a:latin typeface="Gill Sans"/>
                <a:cs typeface="Gill Sans"/>
              </a:rPr>
              <a:t>Improve adoption of federated access</a:t>
            </a:r>
          </a:p>
        </p:txBody>
      </p:sp>
      <p:sp>
        <p:nvSpPr>
          <p:cNvPr id="9" name="Rectangle 8"/>
          <p:cNvSpPr/>
          <p:nvPr/>
        </p:nvSpPr>
        <p:spPr>
          <a:xfrm>
            <a:off x="6116278" y="1744271"/>
            <a:ext cx="2871149" cy="769441"/>
          </a:xfrm>
          <a:prstGeom prst="rect">
            <a:avLst/>
          </a:prstGeom>
          <a:solidFill>
            <a:srgbClr val="FF6600"/>
          </a:solidFill>
          <a:ln>
            <a:solidFill>
              <a:schemeClr val="tx2">
                <a:lumMod val="75000"/>
              </a:schemeClr>
            </a:solidFill>
          </a:ln>
        </p:spPr>
        <p:txBody>
          <a:bodyPr wrap="square">
            <a:spAutoFit/>
          </a:bodyPr>
          <a:lstStyle/>
          <a:p>
            <a:pPr algn="ctr" eaLnBrk="0" hangingPunct="0"/>
            <a:r>
              <a:rPr lang="en-US" sz="2200" dirty="0">
                <a:solidFill>
                  <a:srgbClr val="000000"/>
                </a:solidFill>
                <a:latin typeface="Gill Sans"/>
                <a:cs typeface="Gill Sans"/>
              </a:rPr>
              <a:t>Pilot components to integrate existing AAIs </a:t>
            </a:r>
          </a:p>
        </p:txBody>
      </p:sp>
      <p:sp>
        <p:nvSpPr>
          <p:cNvPr id="12" name="Freeform 11"/>
          <p:cNvSpPr/>
          <p:nvPr/>
        </p:nvSpPr>
        <p:spPr>
          <a:xfrm>
            <a:off x="3635145" y="3054673"/>
            <a:ext cx="4891675" cy="1098311"/>
          </a:xfrm>
          <a:custGeom>
            <a:avLst/>
            <a:gdLst>
              <a:gd name="connsiteX0" fmla="*/ 0 w 3795662"/>
              <a:gd name="connsiteY0" fmla="*/ 0 h 2277397"/>
              <a:gd name="connsiteX1" fmla="*/ 3795662 w 3795662"/>
              <a:gd name="connsiteY1" fmla="*/ 0 h 2277397"/>
              <a:gd name="connsiteX2" fmla="*/ 3795662 w 3795662"/>
              <a:gd name="connsiteY2" fmla="*/ 2277397 h 2277397"/>
              <a:gd name="connsiteX3" fmla="*/ 0 w 3795662"/>
              <a:gd name="connsiteY3" fmla="*/ 2277397 h 2277397"/>
              <a:gd name="connsiteX4" fmla="*/ 0 w 3795662"/>
              <a:gd name="connsiteY4" fmla="*/ 0 h 227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5662" h="2277397">
                <a:moveTo>
                  <a:pt x="0" y="0"/>
                </a:moveTo>
                <a:lnTo>
                  <a:pt x="3795662" y="0"/>
                </a:lnTo>
                <a:lnTo>
                  <a:pt x="3795662" y="2277397"/>
                </a:lnTo>
                <a:lnTo>
                  <a:pt x="0" y="2277397"/>
                </a:lnTo>
                <a:lnTo>
                  <a:pt x="0" y="0"/>
                </a:lnTo>
                <a:close/>
              </a:path>
            </a:pathLst>
          </a:custGeom>
          <a:solidFill>
            <a:srgbClr val="1F3A69"/>
          </a:solidFill>
          <a:ln>
            <a:solidFill>
              <a:schemeClr val="tx1"/>
            </a:solidFill>
          </a:ln>
          <a:effectLst>
            <a:outerShdw blurRad="40000" dist="23000" dir="5400000" rotWithShape="0">
              <a:srgbClr val="000000">
                <a:alpha val="35000"/>
              </a:srgbClr>
            </a:outerShdw>
          </a:effectLst>
        </p:spPr>
        <p:txBody>
          <a:bodyPr spcFirstLastPara="0" vert="horz" wrap="square" lIns="68580" tIns="68580" rIns="68580" bIns="68580" numCol="1" spcCol="1270" anchor="t" anchorCtr="0">
            <a:noAutofit/>
          </a:bodyPr>
          <a:lstStyle/>
          <a:p>
            <a:pPr lvl="1" algn="ctr">
              <a:spcBef>
                <a:spcPct val="20000"/>
              </a:spcBef>
            </a:pPr>
            <a:r>
              <a:rPr lang="en-US" sz="2200" dirty="0">
                <a:solidFill>
                  <a:schemeClr val="bg1"/>
                </a:solidFill>
                <a:latin typeface="Gill Sans Light"/>
                <a:cs typeface="Gill Sans Light"/>
              </a:rPr>
              <a:t>Making identities ‘consumable’ by different e-Infrastructures to access different services  </a:t>
            </a:r>
          </a:p>
          <a:p>
            <a:pPr>
              <a:spcBef>
                <a:spcPct val="20000"/>
              </a:spcBef>
            </a:pPr>
            <a:endParaRPr lang="en-GB" sz="2000" kern="0" dirty="0">
              <a:solidFill>
                <a:schemeClr val="bg1"/>
              </a:solidFill>
              <a:latin typeface="Gill Sans Light"/>
              <a:ea typeface="ＭＳ Ｐゴシック"/>
            </a:endParaRPr>
          </a:p>
          <a:p>
            <a:pPr marL="0" lvl="1" defTabSz="622300">
              <a:lnSpc>
                <a:spcPct val="90000"/>
              </a:lnSpc>
              <a:spcBef>
                <a:spcPct val="0"/>
              </a:spcBef>
              <a:spcAft>
                <a:spcPts val="300"/>
              </a:spcAft>
              <a:defRPr/>
            </a:pPr>
            <a:endParaRPr lang="en-GB" sz="2200" dirty="0">
              <a:solidFill>
                <a:srgbClr val="FFFFFF"/>
              </a:solidFill>
              <a:latin typeface="Gill Sans Light"/>
            </a:endParaRPr>
          </a:p>
        </p:txBody>
      </p:sp>
      <p:sp>
        <p:nvSpPr>
          <p:cNvPr id="11" name="Rectangle 10"/>
          <p:cNvSpPr/>
          <p:nvPr/>
        </p:nvSpPr>
        <p:spPr>
          <a:xfrm>
            <a:off x="6101538" y="4584796"/>
            <a:ext cx="2879419" cy="769441"/>
          </a:xfrm>
          <a:prstGeom prst="rect">
            <a:avLst/>
          </a:prstGeom>
          <a:solidFill>
            <a:srgbClr val="FF6600"/>
          </a:solidFill>
          <a:ln>
            <a:solidFill>
              <a:schemeClr val="tx2">
                <a:lumMod val="75000"/>
              </a:schemeClr>
            </a:solidFill>
          </a:ln>
        </p:spPr>
        <p:txBody>
          <a:bodyPr wrap="square">
            <a:spAutoFit/>
          </a:bodyPr>
          <a:lstStyle/>
          <a:p>
            <a:pPr algn="ctr" eaLnBrk="0" hangingPunct="0"/>
            <a:r>
              <a:rPr lang="en-US" sz="2200" dirty="0">
                <a:solidFill>
                  <a:srgbClr val="000000"/>
                </a:solidFill>
                <a:latin typeface="Gill Sans"/>
                <a:cs typeface="Gill Sans"/>
              </a:rPr>
              <a:t>Develop Training packages</a:t>
            </a:r>
          </a:p>
        </p:txBody>
      </p:sp>
      <p:sp>
        <p:nvSpPr>
          <p:cNvPr id="10" name="Rectangle 9"/>
          <p:cNvSpPr/>
          <p:nvPr/>
        </p:nvSpPr>
        <p:spPr>
          <a:xfrm>
            <a:off x="2350911" y="4580080"/>
            <a:ext cx="3130444" cy="769441"/>
          </a:xfrm>
          <a:prstGeom prst="rect">
            <a:avLst/>
          </a:prstGeom>
          <a:solidFill>
            <a:srgbClr val="FF6600"/>
          </a:solidFill>
          <a:ln>
            <a:solidFill>
              <a:schemeClr val="tx2">
                <a:lumMod val="75000"/>
              </a:schemeClr>
            </a:solidFill>
          </a:ln>
        </p:spPr>
        <p:txBody>
          <a:bodyPr wrap="square">
            <a:spAutoFit/>
          </a:bodyPr>
          <a:lstStyle/>
          <a:p>
            <a:pPr algn="ctr" eaLnBrk="0" hangingPunct="0"/>
            <a:r>
              <a:rPr lang="en-US" sz="2200" dirty="0">
                <a:solidFill>
                  <a:srgbClr val="000000"/>
                </a:solidFill>
                <a:latin typeface="Gill Sans"/>
                <a:cs typeface="Gill Sans"/>
              </a:rPr>
              <a:t>Define policy frameworks and pilot them</a:t>
            </a:r>
          </a:p>
        </p:txBody>
      </p:sp>
    </p:spTree>
    <p:extLst>
      <p:ext uri="{BB962C8B-B14F-4D97-AF65-F5344CB8AC3E}">
        <p14:creationId xmlns:p14="http://schemas.microsoft.com/office/powerpoint/2010/main" val="1260244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3068" y="1504125"/>
            <a:ext cx="4055743" cy="2691452"/>
          </a:xfrm>
          <a:solidFill>
            <a:schemeClr val="accent5">
              <a:lumMod val="50000"/>
            </a:schemeClr>
          </a:solidFill>
        </p:spPr>
        <p:txBody>
          <a:bodyPr/>
          <a:lstStyle/>
          <a:p>
            <a:r>
              <a:rPr lang="en-GB" dirty="0" smtClean="0">
                <a:solidFill>
                  <a:schemeClr val="bg1"/>
                </a:solidFill>
                <a:latin typeface="Gill Sans"/>
                <a:cs typeface="Gill Sans"/>
              </a:rPr>
              <a:t>OUTREACH and TRAINING</a:t>
            </a:r>
          </a:p>
          <a:p>
            <a:endParaRPr lang="en-GB" dirty="0" smtClean="0">
              <a:solidFill>
                <a:schemeClr val="bg1"/>
              </a:solidFill>
              <a:latin typeface="Gill Sans"/>
              <a:cs typeface="Gill Sans"/>
            </a:endParaRPr>
          </a:p>
          <a:p>
            <a:pPr lvl="1"/>
            <a:r>
              <a:rPr lang="en-GB" dirty="0" smtClean="0">
                <a:solidFill>
                  <a:schemeClr val="bg1"/>
                </a:solidFill>
                <a:latin typeface="Gill Sans"/>
                <a:cs typeface="Gill Sans"/>
              </a:rPr>
              <a:t>To lower </a:t>
            </a:r>
            <a:r>
              <a:rPr lang="en-GB" dirty="0">
                <a:solidFill>
                  <a:schemeClr val="bg1"/>
                </a:solidFill>
                <a:latin typeface="Gill Sans"/>
                <a:cs typeface="Gill Sans"/>
              </a:rPr>
              <a:t>entry barriers for organisations to join national </a:t>
            </a:r>
            <a:r>
              <a:rPr lang="en-GB" dirty="0" smtClean="0">
                <a:solidFill>
                  <a:schemeClr val="bg1"/>
                </a:solidFill>
                <a:latin typeface="Gill Sans"/>
                <a:cs typeface="Gill Sans"/>
              </a:rPr>
              <a:t>federations</a:t>
            </a:r>
          </a:p>
          <a:p>
            <a:pPr lvl="1"/>
            <a:endParaRPr lang="en-GB" dirty="0" smtClean="0">
              <a:solidFill>
                <a:schemeClr val="bg1"/>
              </a:solidFill>
              <a:latin typeface="Gill Sans"/>
              <a:cs typeface="Gill Sans"/>
            </a:endParaRPr>
          </a:p>
          <a:p>
            <a:pPr lvl="1"/>
            <a:r>
              <a:rPr lang="en-GB" dirty="0" smtClean="0">
                <a:solidFill>
                  <a:schemeClr val="bg1"/>
                </a:solidFill>
                <a:latin typeface="Gill Sans"/>
                <a:cs typeface="Gill Sans"/>
              </a:rPr>
              <a:t>To improve penetration of federated access</a:t>
            </a:r>
            <a:endParaRPr lang="en-GB" dirty="0">
              <a:solidFill>
                <a:schemeClr val="bg1"/>
              </a:solidFill>
              <a:latin typeface="Gill Sans"/>
              <a:cs typeface="Gill Sans"/>
            </a:endParaRPr>
          </a:p>
        </p:txBody>
      </p:sp>
      <p:sp>
        <p:nvSpPr>
          <p:cNvPr id="3" name="Slide Number Placeholder 2"/>
          <p:cNvSpPr>
            <a:spLocks noGrp="1"/>
          </p:cNvSpPr>
          <p:nvPr>
            <p:ph type="sldNum" sz="quarter" idx="12"/>
          </p:nvPr>
        </p:nvSpPr>
        <p:spPr/>
        <p:txBody>
          <a:bodyPr/>
          <a:lstStyle/>
          <a:p>
            <a:fld id="{6F576E6A-F32A-4612-884C-86870357C6B4}" type="slidenum">
              <a:rPr lang="en-GB" smtClean="0"/>
              <a:pPr/>
              <a:t>8</a:t>
            </a:fld>
            <a:endParaRPr lang="en-GB"/>
          </a:p>
        </p:txBody>
      </p:sp>
      <p:sp>
        <p:nvSpPr>
          <p:cNvPr id="4" name="Title 3"/>
          <p:cNvSpPr>
            <a:spLocks noGrp="1"/>
          </p:cNvSpPr>
          <p:nvPr>
            <p:ph type="title"/>
          </p:nvPr>
        </p:nvSpPr>
        <p:spPr/>
        <p:txBody>
          <a:bodyPr>
            <a:normAutofit/>
          </a:bodyPr>
          <a:lstStyle/>
          <a:p>
            <a:r>
              <a:rPr lang="en-GB" sz="3600" dirty="0"/>
              <a:t>AARC - </a:t>
            </a:r>
            <a:r>
              <a:rPr lang="en-GB" sz="3600" dirty="0" err="1"/>
              <a:t>Workplan</a:t>
            </a:r>
            <a:endParaRPr lang="en-GB" sz="3600" dirty="0"/>
          </a:p>
        </p:txBody>
      </p:sp>
      <p:sp>
        <p:nvSpPr>
          <p:cNvPr id="5" name="Content Placeholder 1"/>
          <p:cNvSpPr txBox="1">
            <a:spLocks/>
          </p:cNvSpPr>
          <p:nvPr/>
        </p:nvSpPr>
        <p:spPr>
          <a:xfrm>
            <a:off x="6302433" y="1511850"/>
            <a:ext cx="4055743" cy="4612729"/>
          </a:xfrm>
          <a:prstGeom prst="rect">
            <a:avLst/>
          </a:prstGeom>
          <a:solidFill>
            <a:srgbClr val="FF6600"/>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4360"/>
                </a:solidFill>
                <a:latin typeface="Calibri"/>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4361"/>
                </a:solidFill>
                <a:latin typeface="Calibri"/>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ED1556"/>
                </a:solidFill>
                <a:latin typeface="Calibri"/>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i="1" kern="1200">
                <a:solidFill>
                  <a:srgbClr val="004360"/>
                </a:solidFill>
                <a:latin typeface="Calibri"/>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004360"/>
                </a:solidFill>
                <a:latin typeface="Calibri"/>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latin typeface="Gill Sans"/>
                <a:cs typeface="Gill Sans"/>
              </a:rPr>
              <a:t>TECHNICAL and POLICY  Work</a:t>
            </a:r>
          </a:p>
          <a:p>
            <a:endParaRPr lang="en-GB" dirty="0">
              <a:solidFill>
                <a:schemeClr val="bg1"/>
              </a:solidFill>
              <a:latin typeface="Gill Sans"/>
              <a:cs typeface="Gill Sans"/>
            </a:endParaRPr>
          </a:p>
          <a:p>
            <a:pPr lvl="1"/>
            <a:r>
              <a:rPr lang="en-GB" dirty="0">
                <a:solidFill>
                  <a:schemeClr val="bg1"/>
                </a:solidFill>
                <a:latin typeface="Gill Sans"/>
                <a:cs typeface="Gill Sans"/>
              </a:rPr>
              <a:t>To develop an integrated AAI built on production services (i.e. </a:t>
            </a:r>
            <a:r>
              <a:rPr lang="en-GB" dirty="0" err="1">
                <a:solidFill>
                  <a:schemeClr val="bg1"/>
                </a:solidFill>
                <a:latin typeface="Gill Sans"/>
                <a:cs typeface="Gill Sans"/>
              </a:rPr>
              <a:t>eduGAIN</a:t>
            </a:r>
            <a:r>
              <a:rPr lang="en-GB" dirty="0">
                <a:solidFill>
                  <a:schemeClr val="bg1"/>
                </a:solidFill>
                <a:latin typeface="Gill Sans"/>
                <a:cs typeface="Gill Sans"/>
              </a:rPr>
              <a:t>)</a:t>
            </a:r>
          </a:p>
          <a:p>
            <a:pPr lvl="1"/>
            <a:endParaRPr lang="en-GB" dirty="0">
              <a:solidFill>
                <a:schemeClr val="bg1"/>
              </a:solidFill>
              <a:latin typeface="Gill Sans"/>
              <a:cs typeface="Gill Sans"/>
            </a:endParaRPr>
          </a:p>
          <a:p>
            <a:pPr lvl="1"/>
            <a:r>
              <a:rPr lang="en-GB" dirty="0">
                <a:solidFill>
                  <a:schemeClr val="bg1"/>
                </a:solidFill>
                <a:latin typeface="Gill Sans"/>
                <a:cs typeface="Gill Sans"/>
              </a:rPr>
              <a:t>To define an incident response framework to work in a federated context</a:t>
            </a:r>
          </a:p>
          <a:p>
            <a:pPr lvl="1"/>
            <a:endParaRPr lang="en-GB" dirty="0">
              <a:solidFill>
                <a:schemeClr val="bg1"/>
              </a:solidFill>
              <a:latin typeface="Gill Sans"/>
              <a:cs typeface="Gill Sans"/>
            </a:endParaRPr>
          </a:p>
          <a:p>
            <a:pPr lvl="1"/>
            <a:r>
              <a:rPr lang="en-GB" dirty="0">
                <a:solidFill>
                  <a:schemeClr val="bg1"/>
                </a:solidFill>
                <a:latin typeface="Gill Sans"/>
                <a:cs typeface="Gill Sans"/>
              </a:rPr>
              <a:t>To agree on a </a:t>
            </a:r>
            <a:r>
              <a:rPr lang="en-GB" dirty="0" err="1">
                <a:solidFill>
                  <a:schemeClr val="bg1"/>
                </a:solidFill>
                <a:latin typeface="Gill Sans"/>
                <a:cs typeface="Gill Sans"/>
              </a:rPr>
              <a:t>LoA</a:t>
            </a:r>
            <a:r>
              <a:rPr lang="en-GB" dirty="0">
                <a:solidFill>
                  <a:schemeClr val="bg1"/>
                </a:solidFill>
                <a:latin typeface="Gill Sans"/>
                <a:cs typeface="Gill Sans"/>
              </a:rPr>
              <a:t> baseline for the R&amp;E community</a:t>
            </a:r>
          </a:p>
          <a:p>
            <a:pPr lvl="1"/>
            <a:endParaRPr lang="en-GB" dirty="0">
              <a:solidFill>
                <a:schemeClr val="bg1"/>
              </a:solidFill>
              <a:latin typeface="Gill Sans"/>
              <a:cs typeface="Gill Sans"/>
            </a:endParaRPr>
          </a:p>
          <a:p>
            <a:pPr lvl="1"/>
            <a:r>
              <a:rPr lang="en-GB" dirty="0">
                <a:solidFill>
                  <a:schemeClr val="bg1"/>
                </a:solidFill>
                <a:latin typeface="Gill Sans"/>
                <a:cs typeface="Gill Sans"/>
              </a:rPr>
              <a:t>To pilot new components and best practices guidelines in existing production services</a:t>
            </a:r>
          </a:p>
          <a:p>
            <a:pPr lvl="1"/>
            <a:endParaRPr lang="en-GB" dirty="0">
              <a:solidFill>
                <a:schemeClr val="bg1"/>
              </a:solidFill>
            </a:endParaRPr>
          </a:p>
        </p:txBody>
      </p:sp>
    </p:spTree>
    <p:extLst>
      <p:ext uri="{BB962C8B-B14F-4D97-AF65-F5344CB8AC3E}">
        <p14:creationId xmlns:p14="http://schemas.microsoft.com/office/powerpoint/2010/main" val="636581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9</a:t>
            </a:fld>
            <a:endParaRPr lang="en-GB"/>
          </a:p>
        </p:txBody>
      </p:sp>
      <p:sp>
        <p:nvSpPr>
          <p:cNvPr id="4" name="Title 3"/>
          <p:cNvSpPr>
            <a:spLocks noGrp="1"/>
          </p:cNvSpPr>
          <p:nvPr>
            <p:ph type="title"/>
          </p:nvPr>
        </p:nvSpPr>
        <p:spPr/>
        <p:txBody>
          <a:bodyPr/>
          <a:lstStyle/>
          <a:p>
            <a:r>
              <a:rPr lang="en-GB" sz="3600" dirty="0"/>
              <a:t>Approach </a:t>
            </a:r>
          </a:p>
        </p:txBody>
      </p:sp>
      <p:grpSp>
        <p:nvGrpSpPr>
          <p:cNvPr id="5" name="Group 4"/>
          <p:cNvGrpSpPr/>
          <p:nvPr/>
        </p:nvGrpSpPr>
        <p:grpSpPr>
          <a:xfrm>
            <a:off x="1973451" y="2012450"/>
            <a:ext cx="8820472" cy="3976771"/>
            <a:chOff x="323528" y="2061936"/>
            <a:chExt cx="8640960" cy="3976771"/>
          </a:xfrm>
        </p:grpSpPr>
        <p:sp>
          <p:nvSpPr>
            <p:cNvPr id="6" name="Notched Right Arrow 5"/>
            <p:cNvSpPr/>
            <p:nvPr/>
          </p:nvSpPr>
          <p:spPr>
            <a:xfrm>
              <a:off x="323528" y="2860136"/>
              <a:ext cx="8640960" cy="1929814"/>
            </a:xfrm>
            <a:prstGeom prst="notchedRightArrow">
              <a:avLst/>
            </a:prstGeom>
            <a:solidFill>
              <a:srgbClr val="623384"/>
            </a:soli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7" name="Freeform 6"/>
            <p:cNvSpPr/>
            <p:nvPr/>
          </p:nvSpPr>
          <p:spPr>
            <a:xfrm>
              <a:off x="399333" y="2061936"/>
              <a:ext cx="3020539" cy="1064630"/>
            </a:xfrm>
            <a:custGeom>
              <a:avLst/>
              <a:gdLst>
                <a:gd name="connsiteX0" fmla="*/ 0 w 2506215"/>
                <a:gd name="connsiteY0" fmla="*/ 0 h 1929814"/>
                <a:gd name="connsiteX1" fmla="*/ 2506215 w 2506215"/>
                <a:gd name="connsiteY1" fmla="*/ 0 h 1929814"/>
                <a:gd name="connsiteX2" fmla="*/ 2506215 w 2506215"/>
                <a:gd name="connsiteY2" fmla="*/ 1929814 h 1929814"/>
                <a:gd name="connsiteX3" fmla="*/ 0 w 2506215"/>
                <a:gd name="connsiteY3" fmla="*/ 1929814 h 1929814"/>
                <a:gd name="connsiteX4" fmla="*/ 0 w 2506215"/>
                <a:gd name="connsiteY4" fmla="*/ 0 h 1929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6215" h="1929814">
                  <a:moveTo>
                    <a:pt x="0" y="0"/>
                  </a:moveTo>
                  <a:lnTo>
                    <a:pt x="2506215" y="0"/>
                  </a:lnTo>
                  <a:lnTo>
                    <a:pt x="2506215" y="1929814"/>
                  </a:lnTo>
                  <a:lnTo>
                    <a:pt x="0" y="1929814"/>
                  </a:lnTo>
                  <a:lnTo>
                    <a:pt x="0" y="0"/>
                  </a:lnTo>
                  <a:close/>
                </a:path>
              </a:pathLst>
            </a:custGeom>
            <a:solidFill>
              <a:srgbClr val="A9D18E"/>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9136" tIns="199136" rIns="199136" bIns="199136" numCol="1" spcCol="1270" anchor="b" anchorCtr="1">
              <a:noAutofit/>
            </a:bodyPr>
            <a:lstStyle/>
            <a:p>
              <a:pPr lvl="1"/>
              <a:r>
                <a:rPr lang="en-GB" dirty="0">
                  <a:latin typeface="Gill Sans"/>
                  <a:cs typeface="Gill Sans"/>
                </a:rPr>
                <a:t>Use existing e-infrastructures in the delivery chain</a:t>
              </a:r>
            </a:p>
          </p:txBody>
        </p:sp>
        <p:sp>
          <p:nvSpPr>
            <p:cNvPr id="8" name="Oval 7"/>
            <p:cNvSpPr/>
            <p:nvPr/>
          </p:nvSpPr>
          <p:spPr>
            <a:xfrm>
              <a:off x="1339206" y="3583817"/>
              <a:ext cx="482453" cy="482453"/>
            </a:xfrm>
            <a:prstGeom prst="ellipse">
              <a:avLst/>
            </a:prstGeom>
            <a:solidFill>
              <a:schemeClr val="accent6">
                <a:lumMod val="60000"/>
                <a:lumOff val="40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Freeform 8"/>
            <p:cNvSpPr/>
            <p:nvPr/>
          </p:nvSpPr>
          <p:spPr>
            <a:xfrm>
              <a:off x="2771800" y="4581127"/>
              <a:ext cx="2952328" cy="1457580"/>
            </a:xfrm>
            <a:custGeom>
              <a:avLst/>
              <a:gdLst>
                <a:gd name="connsiteX0" fmla="*/ 0 w 2506215"/>
                <a:gd name="connsiteY0" fmla="*/ 0 h 1929814"/>
                <a:gd name="connsiteX1" fmla="*/ 2506215 w 2506215"/>
                <a:gd name="connsiteY1" fmla="*/ 0 h 1929814"/>
                <a:gd name="connsiteX2" fmla="*/ 2506215 w 2506215"/>
                <a:gd name="connsiteY2" fmla="*/ 1929814 h 1929814"/>
                <a:gd name="connsiteX3" fmla="*/ 0 w 2506215"/>
                <a:gd name="connsiteY3" fmla="*/ 1929814 h 1929814"/>
                <a:gd name="connsiteX4" fmla="*/ 0 w 2506215"/>
                <a:gd name="connsiteY4" fmla="*/ 0 h 1929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6215" h="1929814">
                  <a:moveTo>
                    <a:pt x="0" y="0"/>
                  </a:moveTo>
                  <a:lnTo>
                    <a:pt x="2506215" y="0"/>
                  </a:lnTo>
                  <a:lnTo>
                    <a:pt x="2506215" y="1929814"/>
                  </a:lnTo>
                  <a:lnTo>
                    <a:pt x="0" y="1929814"/>
                  </a:lnTo>
                  <a:lnTo>
                    <a:pt x="0" y="0"/>
                  </a:lnTo>
                  <a:close/>
                </a:path>
              </a:pathLst>
            </a:custGeom>
            <a:solidFill>
              <a:srgbClr val="A9D18E"/>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9136" tIns="199136" rIns="199136" bIns="199136" numCol="1" spcCol="1270" anchor="t" anchorCtr="1">
              <a:noAutofit/>
            </a:bodyPr>
            <a:lstStyle/>
            <a:p>
              <a:pPr defTabSz="1244600">
                <a:lnSpc>
                  <a:spcPct val="90000"/>
                </a:lnSpc>
                <a:spcBef>
                  <a:spcPct val="0"/>
                </a:spcBef>
                <a:spcAft>
                  <a:spcPct val="35000"/>
                </a:spcAft>
              </a:pPr>
              <a:r>
                <a:rPr lang="en-GB" dirty="0">
                  <a:solidFill>
                    <a:srgbClr val="000000"/>
                  </a:solidFill>
                  <a:latin typeface="Gill Sans"/>
                  <a:cs typeface="Gill Sans"/>
                </a:rPr>
                <a:t>Liaison with existing e-</a:t>
              </a:r>
              <a:r>
                <a:rPr lang="en-GB" dirty="0" err="1">
                  <a:solidFill>
                    <a:srgbClr val="000000"/>
                  </a:solidFill>
                  <a:latin typeface="Gill Sans"/>
                  <a:cs typeface="Gill Sans"/>
                </a:rPr>
                <a:t>Infras</a:t>
              </a:r>
              <a:r>
                <a:rPr lang="en-GB" dirty="0">
                  <a:solidFill>
                    <a:srgbClr val="000000"/>
                  </a:solidFill>
                  <a:latin typeface="Gill Sans"/>
                  <a:cs typeface="Gill Sans"/>
                </a:rPr>
                <a:t>, communities and initiatives to get feedback on the results</a:t>
              </a:r>
              <a:endParaRPr lang="en-GB" sz="2000" dirty="0">
                <a:solidFill>
                  <a:srgbClr val="000000"/>
                </a:solidFill>
                <a:latin typeface="Gill Sans"/>
                <a:cs typeface="Gill Sans"/>
              </a:endParaRPr>
            </a:p>
          </p:txBody>
        </p:sp>
        <p:sp>
          <p:nvSpPr>
            <p:cNvPr id="10" name="Oval 9"/>
            <p:cNvSpPr/>
            <p:nvPr/>
          </p:nvSpPr>
          <p:spPr>
            <a:xfrm>
              <a:off x="3970733" y="3583817"/>
              <a:ext cx="482453" cy="482453"/>
            </a:xfrm>
            <a:prstGeom prst="ellipse">
              <a:avLst/>
            </a:prstGeom>
            <a:solidFill>
              <a:srgbClr val="A9D18E"/>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Freeform 10"/>
            <p:cNvSpPr/>
            <p:nvPr/>
          </p:nvSpPr>
          <p:spPr>
            <a:xfrm>
              <a:off x="4536891" y="2111422"/>
              <a:ext cx="3347478" cy="1029545"/>
            </a:xfrm>
            <a:custGeom>
              <a:avLst/>
              <a:gdLst>
                <a:gd name="connsiteX0" fmla="*/ 0 w 2506215"/>
                <a:gd name="connsiteY0" fmla="*/ 0 h 1929814"/>
                <a:gd name="connsiteX1" fmla="*/ 2506215 w 2506215"/>
                <a:gd name="connsiteY1" fmla="*/ 0 h 1929814"/>
                <a:gd name="connsiteX2" fmla="*/ 2506215 w 2506215"/>
                <a:gd name="connsiteY2" fmla="*/ 1929814 h 1929814"/>
                <a:gd name="connsiteX3" fmla="*/ 0 w 2506215"/>
                <a:gd name="connsiteY3" fmla="*/ 1929814 h 1929814"/>
                <a:gd name="connsiteX4" fmla="*/ 0 w 2506215"/>
                <a:gd name="connsiteY4" fmla="*/ 0 h 1929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6215" h="1929814">
                  <a:moveTo>
                    <a:pt x="0" y="0"/>
                  </a:moveTo>
                  <a:lnTo>
                    <a:pt x="2506215" y="0"/>
                  </a:lnTo>
                  <a:lnTo>
                    <a:pt x="2506215" y="1929814"/>
                  </a:lnTo>
                  <a:lnTo>
                    <a:pt x="0" y="1929814"/>
                  </a:lnTo>
                  <a:lnTo>
                    <a:pt x="0" y="0"/>
                  </a:lnTo>
                  <a:close/>
                </a:path>
              </a:pathLst>
            </a:custGeom>
            <a:solidFill>
              <a:srgbClr val="A9D18E"/>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9136" tIns="199136" rIns="199136" bIns="199136" numCol="1" spcCol="1270" anchor="b" anchorCtr="1">
              <a:noAutofit/>
            </a:bodyPr>
            <a:lstStyle/>
            <a:p>
              <a:pPr lvl="1"/>
              <a:r>
                <a:rPr lang="en-GB" dirty="0">
                  <a:latin typeface="Gill Sans"/>
                  <a:cs typeface="Gill Sans"/>
                </a:rPr>
                <a:t>Deliver a cross-discipline framework built on federated access</a:t>
              </a:r>
            </a:p>
          </p:txBody>
        </p:sp>
        <p:sp>
          <p:nvSpPr>
            <p:cNvPr id="12" name="Oval 11"/>
            <p:cNvSpPr/>
            <p:nvPr/>
          </p:nvSpPr>
          <p:spPr>
            <a:xfrm>
              <a:off x="6602259" y="3583817"/>
              <a:ext cx="482453" cy="482453"/>
            </a:xfrm>
            <a:prstGeom prst="ellipse">
              <a:avLst/>
            </a:prstGeom>
            <a:solidFill>
              <a:srgbClr val="A9D18E"/>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spTree>
    <p:extLst>
      <p:ext uri="{BB962C8B-B14F-4D97-AF65-F5344CB8AC3E}">
        <p14:creationId xmlns:p14="http://schemas.microsoft.com/office/powerpoint/2010/main" val="768485128"/>
      </p:ext>
    </p:extLst>
  </p:cSld>
  <p:clrMapOvr>
    <a:masterClrMapping/>
  </p:clrMapOvr>
  <p:timing>
    <p:tnLst>
      <p:par>
        <p:cTn id="1" dur="indefinite" restart="never" nodeType="tmRoot"/>
      </p:par>
    </p:tnLst>
  </p:timing>
</p:sld>
</file>

<file path=ppt/theme/theme1.xml><?xml version="1.0" encoding="utf-8"?>
<a:theme xmlns:a="http://schemas.openxmlformats.org/drawingml/2006/main" name="GEANT Associ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D0992E-CCCF-45DB-AB26-A4F50B75E4D6}" vid="{C2252C9B-28CB-4431-8278-C26B15A769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5D342B61AA90142A8D5A114AFFAD389" ma:contentTypeVersion="1" ma:contentTypeDescription="Create a new document." ma:contentTypeScope="" ma:versionID="138dd77d572eb9aa87051d9216bdb443">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AA3960-760A-4B61-8C8B-DBF90F37C8C8}">
  <ds:schemaRefs>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http://purl.org/dc/terms/"/>
    <ds:schemaRef ds:uri="http://purl.org/dc/dcmitype/"/>
    <ds:schemaRef ds:uri="http://schemas.microsoft.com/sharepoint/v3"/>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F8F0BB2-8848-4E68-80B0-B0624BDBD5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C07721-32FF-48B6-9D36-E09F4CC3A6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Final GEANT Association template 16 9 widescreen</Template>
  <TotalTime>46675</TotalTime>
  <Words>1811</Words>
  <Application>Microsoft Macintosh PowerPoint</Application>
  <PresentationFormat>Widescreen</PresentationFormat>
  <Paragraphs>319</Paragraphs>
  <Slides>26</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Calibri</vt:lpstr>
      <vt:lpstr>Gill Sans</vt:lpstr>
      <vt:lpstr>Gill Sans Light</vt:lpstr>
      <vt:lpstr>ＭＳ Ｐゴシック</vt:lpstr>
      <vt:lpstr>Verdana</vt:lpstr>
      <vt:lpstr>Arial</vt:lpstr>
      <vt:lpstr>GEANT Association</vt:lpstr>
      <vt:lpstr>PowerPoint Presentation</vt:lpstr>
      <vt:lpstr>AARC – Authentication and Authorisation for Research and Collaboration  </vt:lpstr>
      <vt:lpstr>And where is this coming from????</vt:lpstr>
      <vt:lpstr>PowerPoint Presentation</vt:lpstr>
      <vt:lpstr>Common challenges </vt:lpstr>
      <vt:lpstr>PowerPoint Presentation</vt:lpstr>
      <vt:lpstr>AARC - Objectives</vt:lpstr>
      <vt:lpstr>AARC - Workplan</vt:lpstr>
      <vt:lpstr>Approach </vt:lpstr>
      <vt:lpstr>Almost a year has passed…</vt:lpstr>
      <vt:lpstr>Training and Outreach </vt:lpstr>
      <vt:lpstr>Training and Outreach </vt:lpstr>
      <vt:lpstr>Policy and Best Practices Harmonisation</vt:lpstr>
      <vt:lpstr>Key results that have already been adopted and completed</vt:lpstr>
      <vt:lpstr>But there are lots of challenges still open!</vt:lpstr>
      <vt:lpstr>Architectures for an integrated and interoperable AAI  </vt:lpstr>
      <vt:lpstr>Architectures for an integrated and interoperable AAI  </vt:lpstr>
      <vt:lpstr> Pilots</vt:lpstr>
      <vt:lpstr> Established a pilot platform *.pilots.aarc-project.eu </vt:lpstr>
      <vt:lpstr>AAI building blocks and pilots commenced  First results expected at Q1 2016</vt:lpstr>
      <vt:lpstr>AAI building blocks and pilots commenced  First results expected at Q1 2016</vt:lpstr>
      <vt:lpstr>AAI building blocks and pilots commenced  First results expected at Q1 2016</vt:lpstr>
      <vt:lpstr>AAI building blocks and pilots commenced  First results expected at Q1 2016</vt:lpstr>
      <vt:lpstr> AARC 2</vt:lpstr>
      <vt:lpstr> AARC 2</vt:lpstr>
      <vt:lpstr>PowerPoint Presentation</vt:lpstr>
    </vt:vector>
  </TitlesOfParts>
  <Company>DANTE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 Meyer</dc:creator>
  <cp:lastModifiedBy>Microsoft Office User</cp:lastModifiedBy>
  <cp:revision>98</cp:revision>
  <cp:lastPrinted>2015-05-01T10:30:08Z</cp:lastPrinted>
  <dcterms:created xsi:type="dcterms:W3CDTF">2015-04-29T14:13:57Z</dcterms:created>
  <dcterms:modified xsi:type="dcterms:W3CDTF">2016-03-15T01:58:53Z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0x01010015D342B61AA90142A8D5A114AFFAD389</vt:lpwstr>
  </property>
</Properties>
</file>