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pn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8" r:id="rId3"/>
    <p:sldId id="267" r:id="rId4"/>
    <p:sldId id="269" r:id="rId5"/>
    <p:sldId id="270" r:id="rId6"/>
    <p:sldId id="280" r:id="rId7"/>
    <p:sldId id="281" r:id="rId8"/>
    <p:sldId id="282" r:id="rId9"/>
    <p:sldId id="271" r:id="rId10"/>
    <p:sldId id="272" r:id="rId11"/>
    <p:sldId id="273" r:id="rId12"/>
    <p:sldId id="274" r:id="rId13"/>
    <p:sldId id="285" r:id="rId14"/>
    <p:sldId id="275" r:id="rId15"/>
    <p:sldId id="284" r:id="rId16"/>
    <p:sldId id="276" r:id="rId17"/>
    <p:sldId id="283" r:id="rId18"/>
    <p:sldId id="277" r:id="rId19"/>
    <p:sldId id="278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62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39216" autoAdjust="0"/>
    <p:restoredTop sz="94554" autoAdjust="0"/>
  </p:normalViewPr>
  <p:slideViewPr>
    <p:cSldViewPr showGuides="1">
      <p:cViewPr>
        <p:scale>
          <a:sx n="100" d="100"/>
          <a:sy n="100" d="100"/>
        </p:scale>
        <p:origin x="216" y="-232"/>
      </p:cViewPr>
      <p:guideLst>
        <p:guide orient="horz" pos="3136"/>
        <p:guide pos="2880"/>
      </p:guideLst>
    </p:cSldViewPr>
  </p:slideViewPr>
  <p:outlineViewPr>
    <p:cViewPr>
      <p:scale>
        <a:sx n="33" d="100"/>
        <a:sy n="33" d="100"/>
      </p:scale>
      <p:origin x="0" y="6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81F53-091E-EF46-A39F-CBE9CC847783}" type="datetimeFigureOut">
              <a:rPr lang="en-US" smtClean="0"/>
              <a:t>3/14/16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745B0-2311-E548-981E-0EE92189B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2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745B0-2311-E548-981E-0EE92189B5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8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745B0-2311-E548-981E-0EE92189B5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79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745B0-2311-E548-981E-0EE92189B5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0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227488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2800" b="1" baseline="0">
                <a:latin typeface="AppleGothic"/>
                <a:ea typeface="AppleGothic"/>
                <a:cs typeface="AppleGothic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ple Chancery"/>
              <a:ea typeface="AppleGothic"/>
              <a:cs typeface="Apple Chancery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105946" y="3804443"/>
            <a:ext cx="3657600" cy="1927225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latin typeface="AppleMyungjo"/>
                <a:ea typeface="AppleMyungjo"/>
                <a:cs typeface="AppleMyungjo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ppleMyungjo"/>
                <a:ea typeface="AppleMyungjo"/>
                <a:cs typeface="AppleMyungjo"/>
              </a:rPr>
              <a:t>Patrick Fuhrmann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ppleMyungjo"/>
                <a:ea typeface="AppleMyungjo"/>
                <a:cs typeface="AppleMyungjo"/>
              </a:rPr>
              <a:t>Paul Millar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ppleMyungjo"/>
              <a:ea typeface="AppleMyungjo"/>
              <a:cs typeface="AppleMyungjo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ppleMyungjo"/>
                <a:ea typeface="AppleMyungjo"/>
                <a:cs typeface="AppleMyungjo"/>
              </a:rPr>
              <a:t>On behave of the project team</a:t>
            </a:r>
          </a:p>
        </p:txBody>
      </p:sp>
      <p:pic>
        <p:nvPicPr>
          <p:cNvPr id="9" name="Picture 8" descr="logo-hgf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1400" y="5839212"/>
            <a:ext cx="1096173" cy="485388"/>
          </a:xfrm>
          <a:prstGeom prst="rect">
            <a:avLst/>
          </a:prstGeom>
        </p:spPr>
      </p:pic>
      <p:pic>
        <p:nvPicPr>
          <p:cNvPr id="10" name="Picture 9" descr="logo-desy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00" y="5816600"/>
            <a:ext cx="508000" cy="508000"/>
          </a:xfrm>
          <a:prstGeom prst="rect">
            <a:avLst/>
          </a:prstGeom>
        </p:spPr>
      </p:pic>
      <p:pic>
        <p:nvPicPr>
          <p:cNvPr id="12" name="Picture 11" descr="logo-ndgf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2050" y="5791200"/>
            <a:ext cx="1200150" cy="583648"/>
          </a:xfrm>
          <a:prstGeom prst="rect">
            <a:avLst/>
          </a:prstGeom>
        </p:spPr>
      </p:pic>
      <p:pic>
        <p:nvPicPr>
          <p:cNvPr id="13" name="Picture 12" descr="fermi-log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5100" y="5791200"/>
            <a:ext cx="520700" cy="5207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395536" y="1709688"/>
            <a:ext cx="6912768" cy="18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2800" b="0" baseline="0">
                <a:latin typeface="AppleMyungjo"/>
                <a:ea typeface="AppleMyungjo"/>
                <a:cs typeface="AppleMyungjo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halkboard"/>
                <a:ea typeface="AppleMyungjo"/>
                <a:cs typeface="Chalkboard"/>
              </a:rPr>
              <a:t>Macaroons and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halkboard"/>
                <a:ea typeface="AppleMyungjo"/>
                <a:cs typeface="Chalkboard"/>
              </a:rPr>
              <a:t>dCache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halkboard"/>
              <a:ea typeface="AppleMyungjo"/>
              <a:cs typeface="Chalkboard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halkboard"/>
              <a:ea typeface="AppleMyungjo"/>
              <a:cs typeface="Chalkboard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halkboard"/>
                <a:ea typeface="AppleMyungjo"/>
                <a:cs typeface="Chalkboard"/>
              </a:rPr>
              <a:t>… or delegating in a cloudy world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halkboard"/>
              <a:ea typeface="AppleMyungjo"/>
              <a:cs typeface="Chalkboard"/>
            </a:endParaRPr>
          </a:p>
        </p:txBody>
      </p:sp>
      <p:pic>
        <p:nvPicPr>
          <p:cNvPr id="15" name="Picture 14" descr="BMBF_Logo_EN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21717" y="5609673"/>
            <a:ext cx="1560083" cy="844280"/>
          </a:xfrm>
          <a:prstGeom prst="rect">
            <a:avLst/>
          </a:prstGeom>
        </p:spPr>
      </p:pic>
      <p:pic>
        <p:nvPicPr>
          <p:cNvPr id="14" name="Picture 13" descr="LSDMA-LOGO.tiff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46483" y="5660473"/>
            <a:ext cx="1703409" cy="664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356350"/>
            <a:ext cx="4343400" cy="365125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356350"/>
            <a:ext cx="4343400" cy="365125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10668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rgbClr val="77933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6400800" cy="9144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3/14/16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6356350"/>
            <a:ext cx="4343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3/14/16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6356350"/>
            <a:ext cx="4343400" cy="365125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3/14/16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6356350"/>
            <a:ext cx="4343400" cy="365125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3/14/16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6356350"/>
            <a:ext cx="4343400" cy="365125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3/14/16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6356350"/>
            <a:ext cx="4343400" cy="365125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3/14/16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6356350"/>
            <a:ext cx="4343400" cy="365125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s-dcache-picture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43400" y="152400"/>
            <a:ext cx="4800600" cy="1015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123728" y="6504801"/>
            <a:ext cx="6936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Macaroons and </a:t>
            </a:r>
            <a:r>
              <a:rPr lang="en-US" sz="1200" baseline="0" dirty="0" err="1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dCache</a:t>
            </a:r>
            <a:r>
              <a:rPr lang="en-US" sz="1200" baseline="0" dirty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 | Taipei | Patrick </a:t>
            </a:r>
            <a:r>
              <a:rPr lang="en-US" sz="1200" baseline="0" dirty="0" err="1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Fuhrmann</a:t>
            </a:r>
            <a:r>
              <a:rPr lang="en-US" sz="1200" baseline="0" dirty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, Paul Millar | 15 March 2016 | </a:t>
            </a:r>
            <a:fld id="{DABF8CE4-D918-424D-850E-C213E2724C69}" type="slidenum">
              <a:rPr lang="en-US" sz="1200" baseline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pPr/>
              <a:t>‹#›</a:t>
            </a:fld>
            <a:r>
              <a:rPr lang="en-US" sz="1200" baseline="0" dirty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 </a:t>
            </a:r>
            <a:endParaRPr lang="en-US" sz="1200" dirty="0">
              <a:solidFill>
                <a:schemeClr val="accent3">
                  <a:lumMod val="75000"/>
                </a:schemeClr>
              </a:solidFill>
              <a:latin typeface="AppleMyungjo"/>
              <a:ea typeface="AppleMyungjo"/>
              <a:cs typeface="AppleMyungjo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7000" y="6477000"/>
            <a:ext cx="8708400" cy="158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ndigo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7338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Bearer tokens for download </a:t>
            </a:r>
            <a:r>
              <a:rPr lang="en-US" b="1" dirty="0" err="1"/>
              <a:t>authz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124744"/>
            <a:ext cx="8295456" cy="914400"/>
          </a:xfrm>
        </p:spPr>
        <p:txBody>
          <a:bodyPr/>
          <a:lstStyle/>
          <a:p>
            <a:r>
              <a:rPr lang="en-US" dirty="0"/>
              <a:t>Redirection should work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without JavaScript</a:t>
            </a:r>
            <a:r>
              <a:rPr lang="en-US" dirty="0"/>
              <a:t>,</a:t>
            </a:r>
          </a:p>
          <a:p>
            <a:r>
              <a:rPr lang="en-US" dirty="0"/>
              <a:t>Simple: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embed token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in redirection URL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There are nicer ways of embedding the token, but the URL is the only thing we can control)</a:t>
            </a:r>
          </a:p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Complete token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always sent with the request.</a:t>
            </a:r>
          </a:p>
          <a:p>
            <a:r>
              <a:rPr lang="en-US" dirty="0"/>
              <a:t>What can we do to stop someone </a:t>
            </a:r>
            <a:r>
              <a:rPr lang="en-US" b="1" dirty="0"/>
              <a:t>stealing</a:t>
            </a:r>
            <a:r>
              <a:rPr lang="en-US" dirty="0"/>
              <a:t> this token?</a:t>
            </a:r>
          </a:p>
          <a:p>
            <a:r>
              <a:rPr lang="en-US" dirty="0"/>
              <a:t>… or make the token useless if they steal it.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4292" y="2397249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http://</a:t>
            </a:r>
            <a:r>
              <a:rPr lang="en-US" sz="2400" b="1" dirty="0" err="1" smtClean="0"/>
              <a:t>webdav.example.org</a:t>
            </a:r>
            <a:r>
              <a:rPr lang="en-US" sz="2400" b="1" dirty="0" smtClean="0"/>
              <a:t>/path/to/</a:t>
            </a:r>
            <a:r>
              <a:rPr lang="en-US" sz="2400" b="1" dirty="0" err="1" smtClean="0"/>
              <a:t>file?authz</a:t>
            </a:r>
            <a:r>
              <a:rPr lang="en-US" sz="2400" b="1" dirty="0" smtClean="0">
                <a:solidFill>
                  <a:srgbClr val="00B050"/>
                </a:solidFill>
              </a:rPr>
              <a:t>=&lt;TOKEN&gt;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Introducing Macaroons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96752"/>
            <a:ext cx="7706946" cy="5138575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15178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274638"/>
            <a:ext cx="8229600" cy="634082"/>
          </a:xfrm>
        </p:spPr>
        <p:txBody>
          <a:bodyPr/>
          <a:lstStyle/>
          <a:p>
            <a:r>
              <a:rPr lang="en-US" b="1" dirty="0"/>
              <a:t>Macaroons 101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511480" cy="1040904"/>
          </a:xfrm>
        </p:spPr>
        <p:txBody>
          <a:bodyPr/>
          <a:lstStyle/>
          <a:p>
            <a:r>
              <a:rPr lang="en-US" dirty="0"/>
              <a:t>Macaroon is a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bearer token</a:t>
            </a:r>
            <a:r>
              <a:rPr lang="en-US" dirty="0"/>
              <a:t>.</a:t>
            </a:r>
          </a:p>
          <a:p>
            <a:r>
              <a:rPr lang="en-US" dirty="0"/>
              <a:t>Macaroon contains zero or more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caveats</a:t>
            </a:r>
            <a:r>
              <a:rPr lang="en-US" dirty="0"/>
              <a:t>.</a:t>
            </a:r>
          </a:p>
          <a:p>
            <a:r>
              <a:rPr lang="en-US" dirty="0"/>
              <a:t>Each caveat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limits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something:</a:t>
            </a:r>
          </a:p>
          <a:p>
            <a:pPr lvl="1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who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can use it, or</a:t>
            </a:r>
          </a:p>
          <a:p>
            <a:pPr lvl="1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what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they do with it.</a:t>
            </a:r>
          </a:p>
          <a:p>
            <a:r>
              <a:rPr lang="en-US" dirty="0"/>
              <a:t>Anyone can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add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a caveat to a macaroon:</a:t>
            </a:r>
          </a:p>
          <a:p>
            <a:pPr lvl="1"/>
            <a:r>
              <a:rPr lang="en-US" dirty="0"/>
              <a:t>Create a new macaroon that is more limited.</a:t>
            </a:r>
          </a:p>
          <a:p>
            <a:r>
              <a:rPr lang="en-US" dirty="0"/>
              <a:t>Nobody can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remove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a caveat from a macaroon.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9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4864" y="221624"/>
            <a:ext cx="5690339" cy="1143000"/>
          </a:xfrm>
        </p:spPr>
        <p:txBody>
          <a:bodyPr/>
          <a:lstStyle/>
          <a:p>
            <a:r>
              <a:rPr lang="en-US" b="1"/>
              <a:t>Example: </a:t>
            </a:r>
            <a:r>
              <a:rPr lang="en-US" b="1" smtClean="0"/>
              <a:t>3</a:t>
            </a:r>
            <a:r>
              <a:rPr lang="en-US" b="1" baseline="30000" smtClean="0"/>
              <a:t>rd</a:t>
            </a:r>
            <a:r>
              <a:rPr lang="en-US" b="1" baseline="30000"/>
              <a:t> </a:t>
            </a:r>
            <a:r>
              <a:rPr lang="en-US" b="1" smtClean="0"/>
              <a:t> party </a:t>
            </a:r>
            <a:r>
              <a:rPr lang="en-US" b="1"/>
              <a:t>copy</a:t>
            </a: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3419872" y="1484784"/>
            <a:ext cx="2626320" cy="1444569"/>
            <a:chOff x="4211960" y="1444389"/>
            <a:chExt cx="1485317" cy="950575"/>
          </a:xfrm>
        </p:grpSpPr>
        <p:sp>
          <p:nvSpPr>
            <p:cNvPr id="5" name="Cube 4"/>
            <p:cNvSpPr/>
            <p:nvPr/>
          </p:nvSpPr>
          <p:spPr>
            <a:xfrm>
              <a:off x="4211960" y="1444389"/>
              <a:ext cx="1466070" cy="950575"/>
            </a:xfrm>
            <a:prstGeom prst="cube">
              <a:avLst>
                <a:gd name="adj" fmla="val 1213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TextBox 16"/>
            <p:cNvSpPr txBox="1">
              <a:spLocks noChangeArrowheads="1"/>
            </p:cNvSpPr>
            <p:nvPr/>
          </p:nvSpPr>
          <p:spPr bwMode="auto">
            <a:xfrm>
              <a:off x="4625452" y="1586540"/>
              <a:ext cx="1071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chemeClr val="bg1"/>
                  </a:solidFill>
                </a:rPr>
                <a:t>Portal</a:t>
              </a:r>
            </a:p>
          </p:txBody>
        </p:sp>
      </p:grpSp>
      <p:grpSp>
        <p:nvGrpSpPr>
          <p:cNvPr id="13" name="Group 45"/>
          <p:cNvGrpSpPr>
            <a:grpSpLocks/>
          </p:cNvGrpSpPr>
          <p:nvPr/>
        </p:nvGrpSpPr>
        <p:grpSpPr bwMode="auto">
          <a:xfrm>
            <a:off x="4498013" y="4648567"/>
            <a:ext cx="1201169" cy="1334099"/>
            <a:chOff x="7044400" y="2067487"/>
            <a:chExt cx="1200076" cy="2416999"/>
          </a:xfrm>
        </p:grpSpPr>
        <p:sp>
          <p:nvSpPr>
            <p:cNvPr id="14" name="Can 13"/>
            <p:cNvSpPr/>
            <p:nvPr/>
          </p:nvSpPr>
          <p:spPr>
            <a:xfrm>
              <a:off x="7044400" y="2067487"/>
              <a:ext cx="1187955" cy="2416999"/>
            </a:xfrm>
            <a:prstGeom prst="can">
              <a:avLst/>
            </a:prstGeom>
            <a:gradFill>
              <a:gsLst>
                <a:gs pos="0">
                  <a:srgbClr val="FFA214"/>
                </a:gs>
                <a:gs pos="100000">
                  <a:srgbClr val="FFFF00"/>
                </a:gs>
              </a:gsLst>
              <a:lin ang="10800000" scaled="0"/>
            </a:gra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7097870" y="2939012"/>
              <a:ext cx="1146606" cy="806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n-US" altLang="en-US" dirty="0">
                  <a:solidFill>
                    <a:srgbClr val="FF0000"/>
                  </a:solidFill>
                </a:rPr>
                <a:t>Storage</a:t>
              </a:r>
            </a:p>
            <a:p>
              <a:pPr algn="ctr" eaLnBrk="1" hangingPunct="1"/>
              <a:r>
                <a:rPr lang="en-US" altLang="en-US" dirty="0" smtClean="0">
                  <a:solidFill>
                    <a:srgbClr val="FF0000"/>
                  </a:solidFill>
                </a:rPr>
                <a:t>Pool</a:t>
              </a:r>
              <a:endParaRPr lang="en-US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467545" y="1599322"/>
            <a:ext cx="1201169" cy="1334099"/>
            <a:chOff x="7044400" y="2067487"/>
            <a:chExt cx="1200076" cy="2416999"/>
          </a:xfrm>
        </p:grpSpPr>
        <p:sp>
          <p:nvSpPr>
            <p:cNvPr id="17" name="Can 16"/>
            <p:cNvSpPr/>
            <p:nvPr/>
          </p:nvSpPr>
          <p:spPr>
            <a:xfrm>
              <a:off x="7044400" y="2067487"/>
              <a:ext cx="1187955" cy="2416999"/>
            </a:xfrm>
            <a:prstGeom prst="can">
              <a:avLst/>
            </a:prstGeom>
            <a:gradFill>
              <a:gsLst>
                <a:gs pos="0">
                  <a:srgbClr val="FFA214"/>
                </a:gs>
                <a:gs pos="100000">
                  <a:srgbClr val="FFFF00"/>
                </a:gs>
              </a:gsLst>
              <a:lin ang="10800000" scaled="0"/>
            </a:gra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7097870" y="2939012"/>
              <a:ext cx="1146606" cy="806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n-US" altLang="en-US" dirty="0">
                  <a:solidFill>
                    <a:srgbClr val="FF0000"/>
                  </a:solidFill>
                </a:rPr>
                <a:t>Storage</a:t>
              </a:r>
            </a:p>
            <a:p>
              <a:pPr algn="ctr" eaLnBrk="1" hangingPunct="1"/>
              <a:r>
                <a:rPr lang="en-US" altLang="en-US" dirty="0" smtClean="0">
                  <a:solidFill>
                    <a:srgbClr val="FF0000"/>
                  </a:solidFill>
                </a:rPr>
                <a:t>Pool</a:t>
              </a:r>
              <a:endParaRPr lang="en-US" alt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rot="10800000">
            <a:off x="1841057" y="1934033"/>
            <a:ext cx="1440000" cy="0"/>
          </a:xfrm>
          <a:prstGeom prst="straightConnector1">
            <a:avLst/>
          </a:prstGeom>
          <a:ln w="7302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840897" y="2245535"/>
            <a:ext cx="1440160" cy="708025"/>
            <a:chOff x="1840897" y="2245535"/>
            <a:chExt cx="1440160" cy="708025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1840897" y="2588999"/>
              <a:ext cx="1440160" cy="0"/>
            </a:xfrm>
            <a:prstGeom prst="straightConnector1">
              <a:avLst/>
            </a:prstGeom>
            <a:ln w="73025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3"/>
            <p:cNvGrpSpPr>
              <a:grpSpLocks/>
            </p:cNvGrpSpPr>
            <p:nvPr/>
          </p:nvGrpSpPr>
          <p:grpSpPr bwMode="auto">
            <a:xfrm>
              <a:off x="2175346" y="2245535"/>
              <a:ext cx="703262" cy="708025"/>
              <a:chOff x="2107103" y="3999296"/>
              <a:chExt cx="703672" cy="708745"/>
            </a:xfrm>
          </p:grpSpPr>
          <p:sp>
            <p:nvSpPr>
              <p:cNvPr id="23" name="7-Point Star 22"/>
              <p:cNvSpPr/>
              <p:nvPr/>
            </p:nvSpPr>
            <p:spPr>
              <a:xfrm>
                <a:off x="2107103" y="3999296"/>
                <a:ext cx="703672" cy="708745"/>
              </a:xfrm>
              <a:prstGeom prst="star7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4" name="TextBox 21"/>
              <p:cNvSpPr txBox="1">
                <a:spLocks noChangeArrowheads="1"/>
              </p:cNvSpPr>
              <p:nvPr/>
            </p:nvSpPr>
            <p:spPr bwMode="auto">
              <a:xfrm>
                <a:off x="2231229" y="4096672"/>
                <a:ext cx="47723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rgbClr val="DC4512"/>
                    </a:solidFill>
                    <a:latin typeface="Abadi MT Condensed Extra Bold" charset="0"/>
                    <a:ea typeface="Abadi MT Condensed Extra Bold" charset="0"/>
                    <a:cs typeface="Abadi MT Condensed Extra Bold" charset="0"/>
                  </a:rPr>
                  <a:t>M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4778464" y="3068960"/>
            <a:ext cx="628134" cy="1440000"/>
            <a:chOff x="4778464" y="3068960"/>
            <a:chExt cx="628134" cy="1440000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4393702" y="3788960"/>
              <a:ext cx="1440000" cy="0"/>
            </a:xfrm>
            <a:prstGeom prst="straightConnector1">
              <a:avLst/>
            </a:prstGeom>
            <a:ln w="73025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23"/>
            <p:cNvGrpSpPr>
              <a:grpSpLocks/>
            </p:cNvGrpSpPr>
            <p:nvPr/>
          </p:nvGrpSpPr>
          <p:grpSpPr bwMode="auto">
            <a:xfrm>
              <a:off x="4778464" y="3342167"/>
              <a:ext cx="628134" cy="710583"/>
              <a:chOff x="2107103" y="3999296"/>
              <a:chExt cx="703672" cy="708745"/>
            </a:xfrm>
          </p:grpSpPr>
          <p:sp>
            <p:nvSpPr>
              <p:cNvPr id="35" name="7-Point Star 34"/>
              <p:cNvSpPr/>
              <p:nvPr/>
            </p:nvSpPr>
            <p:spPr>
              <a:xfrm>
                <a:off x="2107103" y="3999296"/>
                <a:ext cx="703672" cy="708745"/>
              </a:xfrm>
              <a:prstGeom prst="star7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6" name="TextBox 21"/>
              <p:cNvSpPr txBox="1">
                <a:spLocks noChangeArrowheads="1"/>
              </p:cNvSpPr>
              <p:nvPr/>
            </p:nvSpPr>
            <p:spPr bwMode="auto">
              <a:xfrm>
                <a:off x="2220321" y="4033352"/>
                <a:ext cx="47723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n-US" altLang="en-US" sz="3200" dirty="0" smtClean="0">
                    <a:solidFill>
                      <a:srgbClr val="FFFF00"/>
                    </a:solidFill>
                    <a:latin typeface="Abadi MT Condensed Extra Bold" charset="0"/>
                    <a:ea typeface="Abadi MT Condensed Extra Bold" charset="0"/>
                    <a:cs typeface="Abadi MT Condensed Extra Bold" charset="0"/>
                  </a:rPr>
                  <a:t>m</a:t>
                </a:r>
                <a:endParaRPr lang="en-US" altLang="en-US" sz="3200" dirty="0">
                  <a:solidFill>
                    <a:srgbClr val="FFFF00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endParaRPr>
              </a:p>
            </p:txBody>
          </p:sp>
        </p:grpSp>
      </p:grpSp>
      <p:grpSp>
        <p:nvGrpSpPr>
          <p:cNvPr id="37" name="Group 23"/>
          <p:cNvGrpSpPr>
            <a:grpSpLocks/>
          </p:cNvGrpSpPr>
          <p:nvPr/>
        </p:nvGrpSpPr>
        <p:grpSpPr bwMode="auto">
          <a:xfrm>
            <a:off x="4363663" y="4533801"/>
            <a:ext cx="628134" cy="710583"/>
            <a:chOff x="2107103" y="3999296"/>
            <a:chExt cx="703672" cy="708745"/>
          </a:xfrm>
        </p:grpSpPr>
        <p:sp>
          <p:nvSpPr>
            <p:cNvPr id="38" name="7-Point Star 37"/>
            <p:cNvSpPr/>
            <p:nvPr/>
          </p:nvSpPr>
          <p:spPr>
            <a:xfrm>
              <a:off x="2107103" y="3999296"/>
              <a:ext cx="703672" cy="708745"/>
            </a:xfrm>
            <a:prstGeom prst="star7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TextBox 21"/>
            <p:cNvSpPr txBox="1">
              <a:spLocks noChangeArrowheads="1"/>
            </p:cNvSpPr>
            <p:nvPr/>
          </p:nvSpPr>
          <p:spPr bwMode="auto">
            <a:xfrm>
              <a:off x="2220321" y="4033352"/>
              <a:ext cx="47723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3200" dirty="0" smtClean="0">
                  <a:solidFill>
                    <a:srgbClr val="FFFF00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m</a:t>
              </a:r>
              <a:endParaRPr lang="en-US" altLang="en-US" sz="3200" dirty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76360" y="3747811"/>
            <a:ext cx="3600000" cy="710583"/>
            <a:chOff x="976360" y="3747811"/>
            <a:chExt cx="3600000" cy="710583"/>
          </a:xfrm>
        </p:grpSpPr>
        <p:cxnSp>
          <p:nvCxnSpPr>
            <p:cNvPr id="32" name="Straight Arrow Connector 31"/>
            <p:cNvCxnSpPr/>
            <p:nvPr/>
          </p:nvCxnSpPr>
          <p:spPr>
            <a:xfrm rot="12900000">
              <a:off x="976360" y="4195328"/>
              <a:ext cx="3600000" cy="0"/>
            </a:xfrm>
            <a:prstGeom prst="straightConnector1">
              <a:avLst/>
            </a:prstGeom>
            <a:ln w="73025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23"/>
            <p:cNvGrpSpPr>
              <a:grpSpLocks/>
            </p:cNvGrpSpPr>
            <p:nvPr/>
          </p:nvGrpSpPr>
          <p:grpSpPr bwMode="auto">
            <a:xfrm>
              <a:off x="2314928" y="3747811"/>
              <a:ext cx="628134" cy="710583"/>
              <a:chOff x="2107103" y="3999296"/>
              <a:chExt cx="703672" cy="708745"/>
            </a:xfrm>
          </p:grpSpPr>
          <p:sp>
            <p:nvSpPr>
              <p:cNvPr id="41" name="7-Point Star 40"/>
              <p:cNvSpPr/>
              <p:nvPr/>
            </p:nvSpPr>
            <p:spPr>
              <a:xfrm>
                <a:off x="2107103" y="3999296"/>
                <a:ext cx="703672" cy="708745"/>
              </a:xfrm>
              <a:prstGeom prst="star7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2" name="TextBox 21"/>
              <p:cNvSpPr txBox="1">
                <a:spLocks noChangeArrowheads="1"/>
              </p:cNvSpPr>
              <p:nvPr/>
            </p:nvSpPr>
            <p:spPr bwMode="auto">
              <a:xfrm>
                <a:off x="2220321" y="4033352"/>
                <a:ext cx="47723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n-US" altLang="en-US" sz="3200" dirty="0" smtClean="0">
                    <a:solidFill>
                      <a:srgbClr val="FFFF00"/>
                    </a:solidFill>
                    <a:latin typeface="Abadi MT Condensed Extra Bold" charset="0"/>
                    <a:ea typeface="Abadi MT Condensed Extra Bold" charset="0"/>
                    <a:cs typeface="Abadi MT Condensed Extra Bold" charset="0"/>
                  </a:rPr>
                  <a:t>m</a:t>
                </a:r>
                <a:endParaRPr lang="en-US" altLang="en-US" sz="3200" dirty="0">
                  <a:solidFill>
                    <a:srgbClr val="FFFF00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3583827" y="2132856"/>
            <a:ext cx="1842300" cy="750586"/>
            <a:chOff x="3583827" y="2132856"/>
            <a:chExt cx="1842300" cy="750586"/>
          </a:xfrm>
        </p:grpSpPr>
        <p:grpSp>
          <p:nvGrpSpPr>
            <p:cNvPr id="25" name="Group 23"/>
            <p:cNvGrpSpPr>
              <a:grpSpLocks/>
            </p:cNvGrpSpPr>
            <p:nvPr/>
          </p:nvGrpSpPr>
          <p:grpSpPr bwMode="auto">
            <a:xfrm>
              <a:off x="3583827" y="2132856"/>
              <a:ext cx="628134" cy="710583"/>
              <a:chOff x="2107103" y="3999296"/>
              <a:chExt cx="703672" cy="708745"/>
            </a:xfrm>
          </p:grpSpPr>
          <p:sp>
            <p:nvSpPr>
              <p:cNvPr id="26" name="7-Point Star 25"/>
              <p:cNvSpPr/>
              <p:nvPr/>
            </p:nvSpPr>
            <p:spPr>
              <a:xfrm>
                <a:off x="2107103" y="3999296"/>
                <a:ext cx="703672" cy="708745"/>
              </a:xfrm>
              <a:prstGeom prst="star7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7" name="TextBox 21"/>
              <p:cNvSpPr txBox="1">
                <a:spLocks noChangeArrowheads="1"/>
              </p:cNvSpPr>
              <p:nvPr/>
            </p:nvSpPr>
            <p:spPr bwMode="auto">
              <a:xfrm>
                <a:off x="2231229" y="4096672"/>
                <a:ext cx="47723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n-US" altLang="en-US" sz="3200" dirty="0">
                    <a:solidFill>
                      <a:srgbClr val="DC4512"/>
                    </a:solidFill>
                    <a:latin typeface="Abadi MT Condensed Extra Bold" charset="0"/>
                    <a:ea typeface="Abadi MT Condensed Extra Bold" charset="0"/>
                    <a:cs typeface="Abadi MT Condensed Extra Bold" charset="0"/>
                  </a:rPr>
                  <a:t>M</a:t>
                </a:r>
              </a:p>
            </p:txBody>
          </p:sp>
        </p:grpSp>
        <p:grpSp>
          <p:nvGrpSpPr>
            <p:cNvPr id="28" name="Group 23"/>
            <p:cNvGrpSpPr>
              <a:grpSpLocks/>
            </p:cNvGrpSpPr>
            <p:nvPr/>
          </p:nvGrpSpPr>
          <p:grpSpPr bwMode="auto">
            <a:xfrm>
              <a:off x="4797993" y="2172859"/>
              <a:ext cx="628134" cy="710583"/>
              <a:chOff x="2107103" y="3999296"/>
              <a:chExt cx="703672" cy="708745"/>
            </a:xfrm>
          </p:grpSpPr>
          <p:sp>
            <p:nvSpPr>
              <p:cNvPr id="29" name="7-Point Star 28"/>
              <p:cNvSpPr/>
              <p:nvPr/>
            </p:nvSpPr>
            <p:spPr>
              <a:xfrm>
                <a:off x="2107103" y="3999296"/>
                <a:ext cx="703672" cy="708745"/>
              </a:xfrm>
              <a:prstGeom prst="star7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0" name="TextBox 21"/>
              <p:cNvSpPr txBox="1">
                <a:spLocks noChangeArrowheads="1"/>
              </p:cNvSpPr>
              <p:nvPr/>
            </p:nvSpPr>
            <p:spPr bwMode="auto">
              <a:xfrm>
                <a:off x="2220321" y="4033352"/>
                <a:ext cx="47723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n-US" altLang="en-US" sz="3200" dirty="0" smtClean="0">
                    <a:solidFill>
                      <a:srgbClr val="FFFF00"/>
                    </a:solidFill>
                    <a:latin typeface="Abadi MT Condensed Extra Bold" charset="0"/>
                    <a:ea typeface="Abadi MT Condensed Extra Bold" charset="0"/>
                    <a:cs typeface="Abadi MT Condensed Extra Bold" charset="0"/>
                  </a:rPr>
                  <a:t>m</a:t>
                </a:r>
                <a:endParaRPr lang="en-US" altLang="en-US" sz="3200" dirty="0">
                  <a:solidFill>
                    <a:srgbClr val="FFFF00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endParaRPr>
              </a:p>
            </p:txBody>
          </p:sp>
        </p:grpSp>
        <p:sp>
          <p:nvSpPr>
            <p:cNvPr id="45" name="Right Arrow 44"/>
            <p:cNvSpPr/>
            <p:nvPr/>
          </p:nvSpPr>
          <p:spPr>
            <a:xfrm>
              <a:off x="4216614" y="2379152"/>
              <a:ext cx="576064" cy="321147"/>
            </a:xfrm>
            <a:prstGeom prst="rightArrow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27239" y="1844825"/>
            <a:ext cx="2559899" cy="1872207"/>
            <a:chOff x="6627239" y="1844825"/>
            <a:chExt cx="2559899" cy="1872207"/>
          </a:xfrm>
        </p:grpSpPr>
        <p:sp>
          <p:nvSpPr>
            <p:cNvPr id="44" name="Oval Callout 43"/>
            <p:cNvSpPr/>
            <p:nvPr/>
          </p:nvSpPr>
          <p:spPr>
            <a:xfrm>
              <a:off x="6627239" y="1844825"/>
              <a:ext cx="2481265" cy="1866978"/>
            </a:xfrm>
            <a:prstGeom prst="wedgeEllipseCallout">
              <a:avLst>
                <a:gd name="adj1" fmla="val -140774"/>
                <a:gd name="adj2" fmla="val -6462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04248" y="2147372"/>
              <a:ext cx="238289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Reducing 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Authz</a:t>
              </a:r>
              <a:endParaRPr lang="en-US" sz="2400" dirty="0" smtClean="0">
                <a:solidFill>
                  <a:srgbClr val="FF0000"/>
                </a:solidFill>
              </a:endParaRPr>
            </a:p>
            <a:p>
              <a:r>
                <a:rPr lang="en-US" dirty="0" smtClean="0"/>
                <a:t>only </a:t>
              </a:r>
              <a:r>
                <a:rPr lang="en-US" b="1" dirty="0"/>
                <a:t>WRITE</a:t>
              </a:r>
              <a:r>
                <a:rPr lang="en-US" dirty="0"/>
                <a:t>,</a:t>
              </a:r>
            </a:p>
            <a:p>
              <a:r>
                <a:rPr lang="en-US" dirty="0"/>
                <a:t>only from </a:t>
              </a:r>
              <a:r>
                <a:rPr lang="en-US" b="1" dirty="0"/>
                <a:t>&lt;IP </a:t>
              </a:r>
              <a:r>
                <a:rPr lang="en-US" b="1" dirty="0" err="1"/>
                <a:t>addr</a:t>
              </a:r>
              <a:r>
                <a:rPr lang="en-US" b="1" dirty="0" smtClean="0"/>
                <a:t>&gt;</a:t>
              </a:r>
              <a:r>
                <a:rPr lang="en-US" dirty="0" smtClean="0"/>
                <a:t>,</a:t>
              </a:r>
            </a:p>
            <a:p>
              <a:r>
                <a:rPr lang="en-US" dirty="0" smtClean="0"/>
                <a:t>only </a:t>
              </a:r>
              <a:r>
                <a:rPr lang="en-US" dirty="0"/>
                <a:t>for </a:t>
              </a:r>
              <a:r>
                <a:rPr lang="en-US" b="1" dirty="0"/>
                <a:t>10 minutes</a:t>
              </a:r>
              <a:r>
                <a:rPr lang="en-US" dirty="0"/>
                <a:t>.</a:t>
              </a:r>
            </a:p>
            <a:p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26127" y="3914115"/>
            <a:ext cx="3250329" cy="1963157"/>
            <a:chOff x="5426127" y="3914115"/>
            <a:chExt cx="3250329" cy="1963157"/>
          </a:xfrm>
        </p:grpSpPr>
        <p:sp>
          <p:nvSpPr>
            <p:cNvPr id="47" name="7-Point Star 46"/>
            <p:cNvSpPr/>
            <p:nvPr/>
          </p:nvSpPr>
          <p:spPr>
            <a:xfrm>
              <a:off x="6627239" y="3914115"/>
              <a:ext cx="2049217" cy="1963157"/>
            </a:xfrm>
            <a:prstGeom prst="star7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6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16"/>
            <p:cNvSpPr txBox="1">
              <a:spLocks noChangeArrowheads="1"/>
            </p:cNvSpPr>
            <p:nvPr/>
          </p:nvSpPr>
          <p:spPr bwMode="auto">
            <a:xfrm>
              <a:off x="7092280" y="4648567"/>
              <a:ext cx="142764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2400" dirty="0" smtClean="0">
                  <a:solidFill>
                    <a:schemeClr val="bg1"/>
                  </a:solidFill>
                </a:rPr>
                <a:t>Roque</a:t>
              </a:r>
            </a:p>
            <a:p>
              <a:pPr eaLnBrk="1" hangingPunct="1"/>
              <a:r>
                <a:rPr lang="en-US" altLang="en-US" sz="2400" dirty="0" smtClean="0">
                  <a:solidFill>
                    <a:schemeClr val="bg1"/>
                  </a:solidFill>
                </a:rPr>
                <a:t>Service</a:t>
              </a:r>
              <a:endParaRPr lang="en-US" alt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5426127" y="3962603"/>
              <a:ext cx="1323018" cy="759217"/>
            </a:xfrm>
            <a:prstGeom prst="straightConnector1">
              <a:avLst/>
            </a:prstGeom>
            <a:ln w="7302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23"/>
            <p:cNvGrpSpPr>
              <a:grpSpLocks/>
            </p:cNvGrpSpPr>
            <p:nvPr/>
          </p:nvGrpSpPr>
          <p:grpSpPr bwMode="auto">
            <a:xfrm>
              <a:off x="5818790" y="3960815"/>
              <a:ext cx="628134" cy="710583"/>
              <a:chOff x="2107103" y="3999296"/>
              <a:chExt cx="703672" cy="708745"/>
            </a:xfrm>
          </p:grpSpPr>
          <p:sp>
            <p:nvSpPr>
              <p:cNvPr id="53" name="7-Point Star 52"/>
              <p:cNvSpPr/>
              <p:nvPr/>
            </p:nvSpPr>
            <p:spPr>
              <a:xfrm>
                <a:off x="2107103" y="3999296"/>
                <a:ext cx="703672" cy="708745"/>
              </a:xfrm>
              <a:prstGeom prst="star7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54" name="TextBox 21"/>
              <p:cNvSpPr txBox="1">
                <a:spLocks noChangeArrowheads="1"/>
              </p:cNvSpPr>
              <p:nvPr/>
            </p:nvSpPr>
            <p:spPr bwMode="auto">
              <a:xfrm>
                <a:off x="2220321" y="4033352"/>
                <a:ext cx="47723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n-US" altLang="en-US" sz="3200" dirty="0" smtClean="0">
                    <a:solidFill>
                      <a:srgbClr val="FFFF00"/>
                    </a:solidFill>
                    <a:latin typeface="Abadi MT Condensed Extra Bold" charset="0"/>
                    <a:ea typeface="Abadi MT Condensed Extra Bold" charset="0"/>
                    <a:cs typeface="Abadi MT Condensed Extra Bold" charset="0"/>
                  </a:rPr>
                  <a:t>m</a:t>
                </a:r>
                <a:endParaRPr lang="en-US" altLang="en-US" sz="3200" dirty="0">
                  <a:solidFill>
                    <a:srgbClr val="FFFF00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55389" y="4401462"/>
            <a:ext cx="1817176" cy="1698490"/>
            <a:chOff x="255389" y="4401462"/>
            <a:chExt cx="1817176" cy="1698490"/>
          </a:xfrm>
        </p:grpSpPr>
        <p:sp>
          <p:nvSpPr>
            <p:cNvPr id="58" name="Oval Callout 57"/>
            <p:cNvSpPr/>
            <p:nvPr/>
          </p:nvSpPr>
          <p:spPr>
            <a:xfrm>
              <a:off x="255389" y="4401462"/>
              <a:ext cx="1766644" cy="1581204"/>
            </a:xfrm>
            <a:prstGeom prst="wedgeEllipseCallout">
              <a:avLst>
                <a:gd name="adj1" fmla="val 70130"/>
                <a:gd name="adj2" fmla="val -52480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6729" y="4622624"/>
              <a:ext cx="178583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Used to 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authorize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Subsequent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t</a:t>
              </a:r>
              <a:r>
                <a:rPr lang="en-US" dirty="0" smtClean="0">
                  <a:solidFill>
                    <a:srgbClr val="FF0000"/>
                  </a:solidFill>
                </a:rPr>
                <a:t>ransfer</a:t>
              </a:r>
              <a:endParaRPr lang="en-US" dirty="0"/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8256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party </a:t>
            </a:r>
            <a:r>
              <a:rPr lang="en-US" b="1" dirty="0"/>
              <a:t>caveats – extra cool!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1556792"/>
            <a:ext cx="8496944" cy="4536504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party </a:t>
            </a:r>
            <a:r>
              <a:rPr lang="en-US" dirty="0"/>
              <a:t>caveat can be satisfied by the client.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party caveat requires proof from some other service; e.g.</a:t>
            </a:r>
          </a:p>
          <a:p>
            <a:pPr lvl="1"/>
            <a:r>
              <a:rPr lang="en-US" dirty="0"/>
              <a:t>only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fred@facebook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only members of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VO ATLAS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only if not part of a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denial-of-service attack</a:t>
            </a:r>
            <a:r>
              <a:rPr lang="en-US" dirty="0"/>
              <a:t>.</a:t>
            </a:r>
          </a:p>
          <a:p>
            <a:r>
              <a:rPr lang="en-US" dirty="0"/>
              <a:t>The proof is another macaroon: a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discharge macaroon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9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2" t="7616" r="20435" b="9158"/>
          <a:stretch>
            <a:fillRect/>
          </a:stretch>
        </p:blipFill>
        <p:spPr bwMode="auto">
          <a:xfrm>
            <a:off x="4080802" y="4564691"/>
            <a:ext cx="1295774" cy="127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6" y="298376"/>
            <a:ext cx="5690339" cy="1143000"/>
          </a:xfrm>
        </p:spPr>
        <p:txBody>
          <a:bodyPr/>
          <a:lstStyle/>
          <a:p>
            <a:r>
              <a:rPr lang="en-US" b="1" dirty="0"/>
              <a:t>Example: download </a:t>
            </a:r>
            <a:r>
              <a:rPr lang="en-US" b="1" dirty="0" smtClean="0"/>
              <a:t>w/3</a:t>
            </a:r>
            <a:r>
              <a:rPr lang="en-US" b="1" baseline="30000" dirty="0" smtClean="0"/>
              <a:t>rd</a:t>
            </a:r>
            <a:r>
              <a:rPr lang="en-US" b="1" dirty="0" smtClean="0"/>
              <a:t>  </a:t>
            </a:r>
            <a:r>
              <a:rPr lang="en-US" b="1" dirty="0"/>
              <a:t>party caveat</a:t>
            </a:r>
            <a:br>
              <a:rPr lang="en-US" b="1" dirty="0"/>
            </a:br>
            <a:endParaRPr lang="en-US" b="1" dirty="0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3707904" y="1484784"/>
            <a:ext cx="2626320" cy="1444569"/>
            <a:chOff x="4211960" y="1444389"/>
            <a:chExt cx="1485317" cy="950575"/>
          </a:xfrm>
        </p:grpSpPr>
        <p:sp>
          <p:nvSpPr>
            <p:cNvPr id="5" name="Cube 4"/>
            <p:cNvSpPr/>
            <p:nvPr/>
          </p:nvSpPr>
          <p:spPr>
            <a:xfrm>
              <a:off x="4211960" y="1444389"/>
              <a:ext cx="1466070" cy="950575"/>
            </a:xfrm>
            <a:prstGeom prst="cube">
              <a:avLst>
                <a:gd name="adj" fmla="val 1213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TextBox 16"/>
            <p:cNvSpPr txBox="1">
              <a:spLocks noChangeArrowheads="1"/>
            </p:cNvSpPr>
            <p:nvPr/>
          </p:nvSpPr>
          <p:spPr bwMode="auto">
            <a:xfrm>
              <a:off x="4625452" y="1586540"/>
              <a:ext cx="1071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chemeClr val="bg1"/>
                  </a:solidFill>
                </a:rPr>
                <a:t>Portal</a:t>
              </a:r>
            </a:p>
          </p:txBody>
        </p:sp>
      </p:grp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467545" y="1599322"/>
            <a:ext cx="1201169" cy="1334099"/>
            <a:chOff x="7044400" y="2067487"/>
            <a:chExt cx="1200076" cy="2416999"/>
          </a:xfrm>
        </p:grpSpPr>
        <p:sp>
          <p:nvSpPr>
            <p:cNvPr id="17" name="Can 16"/>
            <p:cNvSpPr/>
            <p:nvPr/>
          </p:nvSpPr>
          <p:spPr>
            <a:xfrm>
              <a:off x="7044400" y="2067487"/>
              <a:ext cx="1187955" cy="2416999"/>
            </a:xfrm>
            <a:prstGeom prst="can">
              <a:avLst/>
            </a:prstGeom>
            <a:gradFill>
              <a:gsLst>
                <a:gs pos="0">
                  <a:srgbClr val="FFA214"/>
                </a:gs>
                <a:gs pos="100000">
                  <a:srgbClr val="FFFF00"/>
                </a:gs>
              </a:gsLst>
              <a:lin ang="10800000" scaled="0"/>
            </a:gra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7097870" y="2939012"/>
              <a:ext cx="1146606" cy="806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n-US" altLang="en-US" dirty="0">
                  <a:solidFill>
                    <a:srgbClr val="FF0000"/>
                  </a:solidFill>
                </a:rPr>
                <a:t>Storage</a:t>
              </a:r>
            </a:p>
            <a:p>
              <a:pPr algn="ctr" eaLnBrk="1" hangingPunct="1"/>
              <a:r>
                <a:rPr lang="en-US" altLang="en-US" dirty="0" smtClean="0">
                  <a:solidFill>
                    <a:srgbClr val="FF0000"/>
                  </a:solidFill>
                </a:rPr>
                <a:t>Pool</a:t>
              </a:r>
              <a:endParaRPr lang="en-US" alt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rot="10800000">
            <a:off x="1979872" y="1934033"/>
            <a:ext cx="1440000" cy="0"/>
          </a:xfrm>
          <a:prstGeom prst="straightConnector1">
            <a:avLst/>
          </a:prstGeom>
          <a:ln w="7302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1979712" y="2245535"/>
            <a:ext cx="1440160" cy="708025"/>
            <a:chOff x="1979712" y="2245535"/>
            <a:chExt cx="1440160" cy="708025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1979712" y="2588999"/>
              <a:ext cx="1440160" cy="0"/>
            </a:xfrm>
            <a:prstGeom prst="straightConnector1">
              <a:avLst/>
            </a:prstGeom>
            <a:ln w="73025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3"/>
            <p:cNvGrpSpPr>
              <a:grpSpLocks/>
            </p:cNvGrpSpPr>
            <p:nvPr/>
          </p:nvGrpSpPr>
          <p:grpSpPr bwMode="auto">
            <a:xfrm>
              <a:off x="2314161" y="2245535"/>
              <a:ext cx="703262" cy="708025"/>
              <a:chOff x="2107103" y="3999296"/>
              <a:chExt cx="703672" cy="708745"/>
            </a:xfrm>
          </p:grpSpPr>
          <p:sp>
            <p:nvSpPr>
              <p:cNvPr id="23" name="7-Point Star 22"/>
              <p:cNvSpPr/>
              <p:nvPr/>
            </p:nvSpPr>
            <p:spPr>
              <a:xfrm>
                <a:off x="2107103" y="3999296"/>
                <a:ext cx="703672" cy="708745"/>
              </a:xfrm>
              <a:prstGeom prst="star7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4" name="TextBox 21"/>
              <p:cNvSpPr txBox="1">
                <a:spLocks noChangeArrowheads="1"/>
              </p:cNvSpPr>
              <p:nvPr/>
            </p:nvSpPr>
            <p:spPr bwMode="auto">
              <a:xfrm>
                <a:off x="2231229" y="4096672"/>
                <a:ext cx="47723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rgbClr val="DC4512"/>
                    </a:solidFill>
                    <a:latin typeface="Abadi MT Condensed Extra Bold" charset="0"/>
                    <a:ea typeface="Abadi MT Condensed Extra Bold" charset="0"/>
                    <a:cs typeface="Abadi MT Condensed Extra Bold" charset="0"/>
                  </a:rPr>
                  <a:t>M</a:t>
                </a: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4756837" y="3070786"/>
            <a:ext cx="628134" cy="1440000"/>
            <a:chOff x="4756837" y="3070786"/>
            <a:chExt cx="628134" cy="1440000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4372075" y="3790786"/>
              <a:ext cx="1440000" cy="0"/>
            </a:xfrm>
            <a:prstGeom prst="straightConnector1">
              <a:avLst/>
            </a:prstGeom>
            <a:ln w="73025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23"/>
            <p:cNvGrpSpPr>
              <a:grpSpLocks/>
            </p:cNvGrpSpPr>
            <p:nvPr/>
          </p:nvGrpSpPr>
          <p:grpSpPr bwMode="auto">
            <a:xfrm>
              <a:off x="4756837" y="3343993"/>
              <a:ext cx="628134" cy="710583"/>
              <a:chOff x="2107103" y="3999296"/>
              <a:chExt cx="703672" cy="708745"/>
            </a:xfrm>
          </p:grpSpPr>
          <p:sp>
            <p:nvSpPr>
              <p:cNvPr id="35" name="7-Point Star 34"/>
              <p:cNvSpPr/>
              <p:nvPr/>
            </p:nvSpPr>
            <p:spPr>
              <a:xfrm>
                <a:off x="2107103" y="3999296"/>
                <a:ext cx="703672" cy="708745"/>
              </a:xfrm>
              <a:prstGeom prst="star7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6" name="TextBox 21"/>
              <p:cNvSpPr txBox="1">
                <a:spLocks noChangeArrowheads="1"/>
              </p:cNvSpPr>
              <p:nvPr/>
            </p:nvSpPr>
            <p:spPr bwMode="auto">
              <a:xfrm>
                <a:off x="2220321" y="4033352"/>
                <a:ext cx="47723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n-US" altLang="en-US" sz="3200" dirty="0" smtClean="0">
                    <a:solidFill>
                      <a:srgbClr val="FFFF00"/>
                    </a:solidFill>
                    <a:latin typeface="Abadi MT Condensed Extra Bold" charset="0"/>
                    <a:ea typeface="Abadi MT Condensed Extra Bold" charset="0"/>
                    <a:cs typeface="Abadi MT Condensed Extra Bold" charset="0"/>
                  </a:rPr>
                  <a:t>m</a:t>
                </a:r>
                <a:endParaRPr lang="en-US" altLang="en-US" sz="3200" dirty="0">
                  <a:solidFill>
                    <a:srgbClr val="FFFF00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endParaRPr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3871859" y="2132856"/>
            <a:ext cx="1842300" cy="750586"/>
            <a:chOff x="3871859" y="2132856"/>
            <a:chExt cx="1842300" cy="750586"/>
          </a:xfrm>
        </p:grpSpPr>
        <p:grpSp>
          <p:nvGrpSpPr>
            <p:cNvPr id="25" name="Group 23"/>
            <p:cNvGrpSpPr>
              <a:grpSpLocks/>
            </p:cNvGrpSpPr>
            <p:nvPr/>
          </p:nvGrpSpPr>
          <p:grpSpPr bwMode="auto">
            <a:xfrm>
              <a:off x="3871859" y="2132856"/>
              <a:ext cx="628134" cy="710583"/>
              <a:chOff x="2107103" y="3999296"/>
              <a:chExt cx="703672" cy="708745"/>
            </a:xfrm>
          </p:grpSpPr>
          <p:sp>
            <p:nvSpPr>
              <p:cNvPr id="26" name="7-Point Star 25"/>
              <p:cNvSpPr/>
              <p:nvPr/>
            </p:nvSpPr>
            <p:spPr>
              <a:xfrm>
                <a:off x="2107103" y="3999296"/>
                <a:ext cx="703672" cy="708745"/>
              </a:xfrm>
              <a:prstGeom prst="star7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7" name="TextBox 21"/>
              <p:cNvSpPr txBox="1">
                <a:spLocks noChangeArrowheads="1"/>
              </p:cNvSpPr>
              <p:nvPr/>
            </p:nvSpPr>
            <p:spPr bwMode="auto">
              <a:xfrm>
                <a:off x="2231229" y="4096672"/>
                <a:ext cx="47723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n-US" altLang="en-US" sz="3200" dirty="0">
                    <a:solidFill>
                      <a:srgbClr val="DC4512"/>
                    </a:solidFill>
                    <a:latin typeface="Abadi MT Condensed Extra Bold" charset="0"/>
                    <a:ea typeface="Abadi MT Condensed Extra Bold" charset="0"/>
                    <a:cs typeface="Abadi MT Condensed Extra Bold" charset="0"/>
                  </a:rPr>
                  <a:t>M</a:t>
                </a:r>
              </a:p>
            </p:txBody>
          </p:sp>
        </p:grpSp>
        <p:grpSp>
          <p:nvGrpSpPr>
            <p:cNvPr id="28" name="Group 23"/>
            <p:cNvGrpSpPr>
              <a:grpSpLocks/>
            </p:cNvGrpSpPr>
            <p:nvPr/>
          </p:nvGrpSpPr>
          <p:grpSpPr bwMode="auto">
            <a:xfrm>
              <a:off x="5086025" y="2172859"/>
              <a:ext cx="628134" cy="710583"/>
              <a:chOff x="2107103" y="3999296"/>
              <a:chExt cx="703672" cy="708745"/>
            </a:xfrm>
          </p:grpSpPr>
          <p:sp>
            <p:nvSpPr>
              <p:cNvPr id="29" name="7-Point Star 28"/>
              <p:cNvSpPr/>
              <p:nvPr/>
            </p:nvSpPr>
            <p:spPr>
              <a:xfrm>
                <a:off x="2107103" y="3999296"/>
                <a:ext cx="703672" cy="708745"/>
              </a:xfrm>
              <a:prstGeom prst="star7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0" name="TextBox 21"/>
              <p:cNvSpPr txBox="1">
                <a:spLocks noChangeArrowheads="1"/>
              </p:cNvSpPr>
              <p:nvPr/>
            </p:nvSpPr>
            <p:spPr bwMode="auto">
              <a:xfrm>
                <a:off x="2220321" y="4033352"/>
                <a:ext cx="47723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n-US" altLang="en-US" sz="3200" dirty="0" smtClean="0">
                    <a:solidFill>
                      <a:srgbClr val="FFFF00"/>
                    </a:solidFill>
                    <a:latin typeface="Abadi MT Condensed Extra Bold" charset="0"/>
                    <a:ea typeface="Abadi MT Condensed Extra Bold" charset="0"/>
                    <a:cs typeface="Abadi MT Condensed Extra Bold" charset="0"/>
                  </a:rPr>
                  <a:t>m</a:t>
                </a:r>
                <a:endParaRPr lang="en-US" altLang="en-US" sz="3200" dirty="0">
                  <a:solidFill>
                    <a:srgbClr val="FFFF00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endParaRPr>
              </a:p>
            </p:txBody>
          </p:sp>
        </p:grpSp>
        <p:sp>
          <p:nvSpPr>
            <p:cNvPr id="45" name="Right Arrow 44"/>
            <p:cNvSpPr/>
            <p:nvPr/>
          </p:nvSpPr>
          <p:spPr>
            <a:xfrm>
              <a:off x="4504646" y="2379152"/>
              <a:ext cx="576064" cy="321147"/>
            </a:xfrm>
            <a:prstGeom prst="rightArrow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653057" y="1061087"/>
            <a:ext cx="1794296" cy="1318065"/>
            <a:chOff x="6653057" y="1061087"/>
            <a:chExt cx="1794296" cy="1318065"/>
          </a:xfrm>
        </p:grpSpPr>
        <p:sp>
          <p:nvSpPr>
            <p:cNvPr id="44" name="Oval Callout 43"/>
            <p:cNvSpPr/>
            <p:nvPr/>
          </p:nvSpPr>
          <p:spPr>
            <a:xfrm>
              <a:off x="6705617" y="1061087"/>
              <a:ext cx="1689177" cy="1318065"/>
            </a:xfrm>
            <a:prstGeom prst="wedgeEllipseCallout">
              <a:avLst>
                <a:gd name="adj1" fmla="val -182126"/>
                <a:gd name="adj2" fmla="val 57131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653057" y="1234816"/>
              <a:ext cx="179429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Limiting</a:t>
              </a:r>
            </a:p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Permissions</a:t>
              </a:r>
            </a:p>
            <a:p>
              <a:endParaRPr lang="en-US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55389" y="4401462"/>
            <a:ext cx="1817176" cy="1698490"/>
            <a:chOff x="255389" y="4401462"/>
            <a:chExt cx="1817176" cy="1698490"/>
          </a:xfrm>
        </p:grpSpPr>
        <p:sp>
          <p:nvSpPr>
            <p:cNvPr id="58" name="Oval Callout 57"/>
            <p:cNvSpPr/>
            <p:nvPr/>
          </p:nvSpPr>
          <p:spPr>
            <a:xfrm>
              <a:off x="255389" y="4401462"/>
              <a:ext cx="1766644" cy="1581204"/>
            </a:xfrm>
            <a:prstGeom prst="wedgeEllipseCallout">
              <a:avLst>
                <a:gd name="adj1" fmla="val 70130"/>
                <a:gd name="adj2" fmla="val -52480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6729" y="4622624"/>
              <a:ext cx="178583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Used to 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Authenticate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Subsequent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Transfer</a:t>
              </a:r>
              <a:endParaRPr lang="en-US" dirty="0"/>
            </a:p>
            <a:p>
              <a:endParaRPr lang="en-US" dirty="0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>
            <a:off x="5842558" y="5013176"/>
            <a:ext cx="1440160" cy="0"/>
          </a:xfrm>
          <a:prstGeom prst="straightConnector1">
            <a:avLst/>
          </a:prstGeom>
          <a:ln w="7302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4627625" y="5472035"/>
            <a:ext cx="898322" cy="755656"/>
            <a:chOff x="4627625" y="5472035"/>
            <a:chExt cx="898322" cy="755656"/>
          </a:xfrm>
        </p:grpSpPr>
        <p:grpSp>
          <p:nvGrpSpPr>
            <p:cNvPr id="37" name="Group 23"/>
            <p:cNvGrpSpPr>
              <a:grpSpLocks/>
            </p:cNvGrpSpPr>
            <p:nvPr/>
          </p:nvGrpSpPr>
          <p:grpSpPr bwMode="auto">
            <a:xfrm>
              <a:off x="4627625" y="5472035"/>
              <a:ext cx="628134" cy="710583"/>
              <a:chOff x="2107103" y="3999296"/>
              <a:chExt cx="703672" cy="708745"/>
            </a:xfrm>
          </p:grpSpPr>
          <p:sp>
            <p:nvSpPr>
              <p:cNvPr id="38" name="7-Point Star 37"/>
              <p:cNvSpPr/>
              <p:nvPr/>
            </p:nvSpPr>
            <p:spPr>
              <a:xfrm>
                <a:off x="2107103" y="3999296"/>
                <a:ext cx="703672" cy="708745"/>
              </a:xfrm>
              <a:prstGeom prst="star7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9" name="TextBox 21"/>
              <p:cNvSpPr txBox="1">
                <a:spLocks noChangeArrowheads="1"/>
              </p:cNvSpPr>
              <p:nvPr/>
            </p:nvSpPr>
            <p:spPr bwMode="auto">
              <a:xfrm>
                <a:off x="2220321" y="4033352"/>
                <a:ext cx="47723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n-US" altLang="en-US" sz="3200" dirty="0" smtClean="0">
                    <a:solidFill>
                      <a:srgbClr val="FFFF00"/>
                    </a:solidFill>
                    <a:latin typeface="Abadi MT Condensed Extra Bold" charset="0"/>
                    <a:ea typeface="Abadi MT Condensed Extra Bold" charset="0"/>
                    <a:cs typeface="Abadi MT Condensed Extra Bold" charset="0"/>
                  </a:rPr>
                  <a:t>m</a:t>
                </a:r>
                <a:endParaRPr lang="en-US" altLang="en-US" sz="3200" dirty="0">
                  <a:solidFill>
                    <a:srgbClr val="FFFF00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4897813" y="5517108"/>
              <a:ext cx="628134" cy="710583"/>
              <a:chOff x="7714317" y="3484745"/>
              <a:chExt cx="628134" cy="710583"/>
            </a:xfrm>
          </p:grpSpPr>
          <p:sp>
            <p:nvSpPr>
              <p:cNvPr id="67" name="7-Point Star 66"/>
              <p:cNvSpPr/>
              <p:nvPr/>
            </p:nvSpPr>
            <p:spPr bwMode="auto">
              <a:xfrm>
                <a:off x="7714317" y="3484745"/>
                <a:ext cx="628134" cy="710583"/>
              </a:xfrm>
              <a:prstGeom prst="star7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68" name="TextBox 21"/>
              <p:cNvSpPr txBox="1">
                <a:spLocks noChangeArrowheads="1"/>
              </p:cNvSpPr>
              <p:nvPr/>
            </p:nvSpPr>
            <p:spPr bwMode="auto">
              <a:xfrm>
                <a:off x="7794209" y="3511744"/>
                <a:ext cx="426006" cy="586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n-US" altLang="en-US" sz="3200" dirty="0" smtClean="0">
                    <a:solidFill>
                      <a:srgbClr val="FFFF00"/>
                    </a:solidFill>
                    <a:latin typeface="Abadi MT Condensed Extra Bold" charset="0"/>
                    <a:ea typeface="Abadi MT Condensed Extra Bold" charset="0"/>
                    <a:cs typeface="Abadi MT Condensed Extra Bold" charset="0"/>
                  </a:rPr>
                  <a:t>m</a:t>
                </a:r>
                <a:endParaRPr lang="en-US" altLang="en-US" sz="3200" dirty="0">
                  <a:solidFill>
                    <a:srgbClr val="FFFF00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endParaRPr>
              </a:p>
            </p:txBody>
          </p:sp>
        </p:grpSp>
      </p:grpSp>
      <p:grpSp>
        <p:nvGrpSpPr>
          <p:cNvPr id="89" name="Group 88"/>
          <p:cNvGrpSpPr/>
          <p:nvPr/>
        </p:nvGrpSpPr>
        <p:grpSpPr>
          <a:xfrm>
            <a:off x="1301886" y="3162890"/>
            <a:ext cx="2643806" cy="1714173"/>
            <a:chOff x="1301886" y="3162890"/>
            <a:chExt cx="2643806" cy="1714173"/>
          </a:xfrm>
        </p:grpSpPr>
        <p:cxnSp>
          <p:nvCxnSpPr>
            <p:cNvPr id="32" name="Straight Arrow Connector 31"/>
            <p:cNvCxnSpPr/>
            <p:nvPr/>
          </p:nvCxnSpPr>
          <p:spPr>
            <a:xfrm flipH="1" flipV="1">
              <a:off x="1301886" y="3162890"/>
              <a:ext cx="2643806" cy="1714173"/>
            </a:xfrm>
            <a:prstGeom prst="straightConnector1">
              <a:avLst/>
            </a:prstGeom>
            <a:ln w="73025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23"/>
            <p:cNvGrpSpPr>
              <a:grpSpLocks/>
            </p:cNvGrpSpPr>
            <p:nvPr/>
          </p:nvGrpSpPr>
          <p:grpSpPr bwMode="auto">
            <a:xfrm>
              <a:off x="2314928" y="3747811"/>
              <a:ext cx="628134" cy="710583"/>
              <a:chOff x="2107103" y="3999296"/>
              <a:chExt cx="703672" cy="708745"/>
            </a:xfrm>
          </p:grpSpPr>
          <p:sp>
            <p:nvSpPr>
              <p:cNvPr id="41" name="7-Point Star 40"/>
              <p:cNvSpPr/>
              <p:nvPr/>
            </p:nvSpPr>
            <p:spPr>
              <a:xfrm>
                <a:off x="2107103" y="3999296"/>
                <a:ext cx="703672" cy="708745"/>
              </a:xfrm>
              <a:prstGeom prst="star7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2" name="TextBox 21"/>
              <p:cNvSpPr txBox="1">
                <a:spLocks noChangeArrowheads="1"/>
              </p:cNvSpPr>
              <p:nvPr/>
            </p:nvSpPr>
            <p:spPr bwMode="auto">
              <a:xfrm>
                <a:off x="2220321" y="4033352"/>
                <a:ext cx="47723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n-US" altLang="en-US" sz="3200" dirty="0" smtClean="0">
                    <a:solidFill>
                      <a:srgbClr val="FFFF00"/>
                    </a:solidFill>
                    <a:latin typeface="Abadi MT Condensed Extra Bold" charset="0"/>
                    <a:ea typeface="Abadi MT Condensed Extra Bold" charset="0"/>
                    <a:cs typeface="Abadi MT Condensed Extra Bold" charset="0"/>
                  </a:rPr>
                  <a:t>m</a:t>
                </a:r>
                <a:endParaRPr lang="en-US" altLang="en-US" sz="3200" dirty="0">
                  <a:solidFill>
                    <a:srgbClr val="FFFF00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2537879" y="4125260"/>
              <a:ext cx="628134" cy="710583"/>
              <a:chOff x="7714317" y="3484745"/>
              <a:chExt cx="628134" cy="710583"/>
            </a:xfrm>
          </p:grpSpPr>
          <p:sp>
            <p:nvSpPr>
              <p:cNvPr id="74" name="7-Point Star 73"/>
              <p:cNvSpPr/>
              <p:nvPr/>
            </p:nvSpPr>
            <p:spPr bwMode="auto">
              <a:xfrm>
                <a:off x="7714317" y="3484745"/>
                <a:ext cx="628134" cy="710583"/>
              </a:xfrm>
              <a:prstGeom prst="star7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75" name="TextBox 21"/>
              <p:cNvSpPr txBox="1">
                <a:spLocks noChangeArrowheads="1"/>
              </p:cNvSpPr>
              <p:nvPr/>
            </p:nvSpPr>
            <p:spPr bwMode="auto">
              <a:xfrm>
                <a:off x="7794209" y="3511744"/>
                <a:ext cx="426006" cy="586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n-US" altLang="en-US" sz="3200" dirty="0" smtClean="0">
                    <a:solidFill>
                      <a:srgbClr val="FFFF00"/>
                    </a:solidFill>
                    <a:latin typeface="Abadi MT Condensed Extra Bold" charset="0"/>
                    <a:ea typeface="Abadi MT Condensed Extra Bold" charset="0"/>
                    <a:cs typeface="Abadi MT Condensed Extra Bold" charset="0"/>
                  </a:rPr>
                  <a:t>m</a:t>
                </a:r>
                <a:endParaRPr lang="en-US" altLang="en-US" sz="3200" dirty="0">
                  <a:solidFill>
                    <a:srgbClr val="FFFF00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endParaRPr>
              </a:p>
            </p:txBody>
          </p:sp>
        </p:grpSp>
      </p:grpSp>
      <p:cxnSp>
        <p:nvCxnSpPr>
          <p:cNvPr id="77" name="Straight Arrow Connector 76"/>
          <p:cNvCxnSpPr/>
          <p:nvPr/>
        </p:nvCxnSpPr>
        <p:spPr>
          <a:xfrm rot="16200000">
            <a:off x="3779992" y="3790786"/>
            <a:ext cx="1440000" cy="0"/>
          </a:xfrm>
          <a:prstGeom prst="straightConnector1">
            <a:avLst/>
          </a:prstGeom>
          <a:ln w="7302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7282718" y="3830710"/>
            <a:ext cx="1398239" cy="2114462"/>
            <a:chOff x="7282718" y="3830710"/>
            <a:chExt cx="1398239" cy="2114462"/>
          </a:xfrm>
        </p:grpSpPr>
        <p:sp>
          <p:nvSpPr>
            <p:cNvPr id="60" name="Smiley Face 59"/>
            <p:cNvSpPr/>
            <p:nvPr/>
          </p:nvSpPr>
          <p:spPr>
            <a:xfrm>
              <a:off x="7384813" y="4738551"/>
              <a:ext cx="1296144" cy="1206621"/>
            </a:xfrm>
            <a:prstGeom prst="smileyFac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282718" y="3830710"/>
              <a:ext cx="13745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Group Service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796137" y="5305955"/>
            <a:ext cx="1440000" cy="710583"/>
            <a:chOff x="5796137" y="5305955"/>
            <a:chExt cx="1440000" cy="710583"/>
          </a:xfrm>
        </p:grpSpPr>
        <p:cxnSp>
          <p:nvCxnSpPr>
            <p:cNvPr id="62" name="Straight Arrow Connector 61"/>
            <p:cNvCxnSpPr/>
            <p:nvPr/>
          </p:nvCxnSpPr>
          <p:spPr>
            <a:xfrm rot="10800000">
              <a:off x="5796137" y="5661247"/>
              <a:ext cx="1440000" cy="0"/>
            </a:xfrm>
            <a:prstGeom prst="straightConnector1">
              <a:avLst/>
            </a:prstGeom>
            <a:ln w="73025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/>
            <p:cNvGrpSpPr/>
            <p:nvPr/>
          </p:nvGrpSpPr>
          <p:grpSpPr>
            <a:xfrm>
              <a:off x="6234810" y="5305955"/>
              <a:ext cx="628134" cy="710583"/>
              <a:chOff x="7714317" y="3484745"/>
              <a:chExt cx="628134" cy="710583"/>
            </a:xfrm>
          </p:grpSpPr>
          <p:sp>
            <p:nvSpPr>
              <p:cNvPr id="80" name="7-Point Star 79"/>
              <p:cNvSpPr/>
              <p:nvPr/>
            </p:nvSpPr>
            <p:spPr bwMode="auto">
              <a:xfrm>
                <a:off x="7714317" y="3484745"/>
                <a:ext cx="628134" cy="710583"/>
              </a:xfrm>
              <a:prstGeom prst="star7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81" name="TextBox 21"/>
              <p:cNvSpPr txBox="1">
                <a:spLocks noChangeArrowheads="1"/>
              </p:cNvSpPr>
              <p:nvPr/>
            </p:nvSpPr>
            <p:spPr bwMode="auto">
              <a:xfrm>
                <a:off x="7794209" y="3511744"/>
                <a:ext cx="426006" cy="586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n-US" altLang="en-US" sz="3200" dirty="0" smtClean="0">
                    <a:solidFill>
                      <a:srgbClr val="FFFF00"/>
                    </a:solidFill>
                    <a:latin typeface="Abadi MT Condensed Extra Bold" charset="0"/>
                    <a:ea typeface="Abadi MT Condensed Extra Bold" charset="0"/>
                    <a:cs typeface="Abadi MT Condensed Extra Bold" charset="0"/>
                  </a:rPr>
                  <a:t>m</a:t>
                </a:r>
                <a:endParaRPr lang="en-US" altLang="en-US" sz="3200" dirty="0">
                  <a:solidFill>
                    <a:srgbClr val="FFFF00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071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Discharge </a:t>
            </a:r>
            <a:r>
              <a:rPr lang="en-US" b="1" dirty="0" smtClean="0"/>
              <a:t>macaroons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439472" cy="914400"/>
          </a:xfrm>
        </p:spPr>
        <p:txBody>
          <a:bodyPr/>
          <a:lstStyle/>
          <a:p>
            <a:r>
              <a:rPr lang="en-US" dirty="0"/>
              <a:t>The client proves it satisfies a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/>
              <a:t>caveat by having a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discharge macaroon</a:t>
            </a:r>
            <a:r>
              <a:rPr lang="en-US" dirty="0" smtClean="0"/>
              <a:t>.</a:t>
            </a:r>
            <a:endParaRPr lang="en-US" baseline="30000" dirty="0"/>
          </a:p>
          <a:p>
            <a:r>
              <a:rPr lang="en-US" dirty="0"/>
              <a:t>The original macaroon is only useful with a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valid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discharge macaroon.</a:t>
            </a:r>
          </a:p>
          <a:p>
            <a:r>
              <a:rPr lang="en-US" dirty="0"/>
              <a:t>The discharge-macaroon can have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caveats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Short-lived discharge macaroon can be used to simulate X.509's certificate revocation list.</a:t>
            </a:r>
          </a:p>
          <a:p>
            <a:pPr lvl="1"/>
            <a:r>
              <a:rPr lang="en-US" dirty="0"/>
              <a:t>The discharge macaroon can have 3</a:t>
            </a:r>
            <a:r>
              <a:rPr lang="en-US" baseline="30000" dirty="0"/>
              <a:t>rd</a:t>
            </a:r>
            <a:r>
              <a:rPr lang="en-US" dirty="0"/>
              <a:t>-party caveats.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5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6790581" y="1124744"/>
            <a:ext cx="2220807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699792" y="1124744"/>
            <a:ext cx="3969624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07504" y="1124744"/>
            <a:ext cx="2461325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Solution revisited: macaroons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23354" y="1464727"/>
            <a:ext cx="1370013" cy="43405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9" t="16786" r="25468" b="16982"/>
          <a:stretch>
            <a:fillRect/>
          </a:stretch>
        </p:blipFill>
        <p:spPr bwMode="auto">
          <a:xfrm>
            <a:off x="193861" y="2632962"/>
            <a:ext cx="1183010" cy="115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2" t="7616" r="20435" b="9158"/>
          <a:stretch>
            <a:fillRect/>
          </a:stretch>
        </p:blipFill>
        <p:spPr bwMode="auto">
          <a:xfrm>
            <a:off x="245133" y="4079453"/>
            <a:ext cx="1080466" cy="106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5404" y="1124744"/>
            <a:ext cx="1512888" cy="180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+mj-lt"/>
                <a:ea typeface="ヒラギノ角ゴ Pro W3" pitchFamily="-103" charset="-128"/>
                <a:cs typeface="ヒラギノ角ゴ Pro W3" pitchFamily="-103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  <a:ea typeface="ヒラギノ角ゴ Pro W3" pitchFamily="-103" charset="-128"/>
                <a:cs typeface="ヒラギノ角ゴ Pro W3" pitchFamily="-10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  <a:ea typeface="ヒラギノ角ゴ Pro W3" pitchFamily="-103" charset="-128"/>
                <a:cs typeface="ヒラギノ角ゴ Pro W3" pitchFamily="-10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  <a:ea typeface="ヒラギノ角ゴ Pro W3" pitchFamily="-103" charset="-128"/>
                <a:cs typeface="ヒラギノ角ゴ Pro W3" pitchFamily="-10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  <a:ea typeface="ヒラギノ角ゴ Pro W3" pitchFamily="-103" charset="-128"/>
                <a:cs typeface="ヒラギノ角ゴ Pro W3" pitchFamily="-10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800" kern="0" dirty="0" smtClean="0"/>
              <a:t>Users</a:t>
            </a:r>
          </a:p>
          <a:p>
            <a:pPr algn="ctr">
              <a:defRPr/>
            </a:pPr>
            <a:r>
              <a:rPr lang="en-US" sz="1800" kern="0" dirty="0" smtClean="0"/>
              <a:t>Web</a:t>
            </a:r>
          </a:p>
          <a:p>
            <a:pPr algn="ctr">
              <a:defRPr/>
            </a:pPr>
            <a:r>
              <a:rPr lang="en-US" sz="1800" kern="0" dirty="0" err="1" smtClean="0"/>
              <a:t>Brouser</a:t>
            </a:r>
            <a:endParaRPr lang="en-US" sz="1800" kern="0" dirty="0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636242" y="1798316"/>
            <a:ext cx="2050009" cy="536575"/>
            <a:chOff x="1931840" y="1481676"/>
            <a:chExt cx="2310412" cy="536258"/>
          </a:xfrm>
        </p:grpSpPr>
        <p:sp>
          <p:nvSpPr>
            <p:cNvPr id="10" name="Left-Right Arrow 9"/>
            <p:cNvSpPr/>
            <p:nvPr/>
          </p:nvSpPr>
          <p:spPr>
            <a:xfrm>
              <a:off x="1931840" y="1481676"/>
              <a:ext cx="2215586" cy="536258"/>
            </a:xfrm>
            <a:prstGeom prst="leftRightArrow">
              <a:avLst/>
            </a:prstGeom>
            <a:gradFill>
              <a:gsLst>
                <a:gs pos="0">
                  <a:srgbClr val="FFA214"/>
                </a:gs>
                <a:gs pos="100000">
                  <a:srgbClr val="DC4512"/>
                </a:gs>
              </a:gsLst>
              <a:lin ang="108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TextBox 38"/>
            <p:cNvSpPr txBox="1">
              <a:spLocks noChangeArrowheads="1"/>
            </p:cNvSpPr>
            <p:nvPr/>
          </p:nvSpPr>
          <p:spPr bwMode="auto">
            <a:xfrm>
              <a:off x="2551863" y="1580528"/>
              <a:ext cx="16903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1600" dirty="0" smtClean="0">
                  <a:solidFill>
                    <a:srgbClr val="FFFF00"/>
                  </a:solidFill>
                </a:rPr>
                <a:t>LOGIN</a:t>
              </a:r>
              <a:endParaRPr lang="en-US" altLang="en-US" sz="16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3707905" y="2353644"/>
            <a:ext cx="1466850" cy="1444569"/>
            <a:chOff x="4211960" y="1444389"/>
            <a:chExt cx="1466070" cy="950575"/>
          </a:xfrm>
        </p:grpSpPr>
        <p:sp>
          <p:nvSpPr>
            <p:cNvPr id="13" name="Cube 12"/>
            <p:cNvSpPr/>
            <p:nvPr/>
          </p:nvSpPr>
          <p:spPr>
            <a:xfrm>
              <a:off x="4211960" y="1444389"/>
              <a:ext cx="1466070" cy="950575"/>
            </a:xfrm>
            <a:prstGeom prst="cube">
              <a:avLst>
                <a:gd name="adj" fmla="val 1213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TextBox 16"/>
            <p:cNvSpPr txBox="1">
              <a:spLocks noChangeArrowheads="1"/>
            </p:cNvSpPr>
            <p:nvPr/>
          </p:nvSpPr>
          <p:spPr bwMode="auto">
            <a:xfrm>
              <a:off x="4293337" y="1583101"/>
              <a:ext cx="1071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chemeClr val="bg1"/>
                  </a:solidFill>
                </a:rPr>
                <a:t>Portal</a:t>
              </a:r>
            </a:p>
          </p:txBody>
        </p:sp>
      </p:grpSp>
      <p:sp>
        <p:nvSpPr>
          <p:cNvPr id="16" name="Cube 15"/>
          <p:cNvSpPr/>
          <p:nvPr/>
        </p:nvSpPr>
        <p:spPr bwMode="auto">
          <a:xfrm>
            <a:off x="3740908" y="1637067"/>
            <a:ext cx="1706259" cy="747849"/>
          </a:xfrm>
          <a:prstGeom prst="cube">
            <a:avLst>
              <a:gd name="adj" fmla="val 121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707904" y="1877092"/>
            <a:ext cx="17062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Authentication</a:t>
            </a:r>
            <a:endParaRPr lang="en-US" altLang="en-US" dirty="0">
              <a:solidFill>
                <a:schemeClr val="bg1"/>
              </a:solidFill>
            </a:endParaRPr>
          </a:p>
        </p:txBody>
      </p:sp>
      <p:grpSp>
        <p:nvGrpSpPr>
          <p:cNvPr id="19" name="Group 45"/>
          <p:cNvGrpSpPr>
            <a:grpSpLocks/>
          </p:cNvGrpSpPr>
          <p:nvPr/>
        </p:nvGrpSpPr>
        <p:grpSpPr bwMode="auto">
          <a:xfrm>
            <a:off x="7491846" y="4725144"/>
            <a:ext cx="1201169" cy="1334099"/>
            <a:chOff x="7044400" y="2067487"/>
            <a:chExt cx="1200076" cy="2416999"/>
          </a:xfrm>
        </p:grpSpPr>
        <p:sp>
          <p:nvSpPr>
            <p:cNvPr id="20" name="Can 19"/>
            <p:cNvSpPr/>
            <p:nvPr/>
          </p:nvSpPr>
          <p:spPr>
            <a:xfrm>
              <a:off x="7044400" y="2067487"/>
              <a:ext cx="1187955" cy="2416999"/>
            </a:xfrm>
            <a:prstGeom prst="can">
              <a:avLst/>
            </a:prstGeom>
            <a:gradFill>
              <a:gsLst>
                <a:gs pos="0">
                  <a:srgbClr val="FFA214"/>
                </a:gs>
                <a:gs pos="100000">
                  <a:srgbClr val="FFFF00"/>
                </a:gs>
              </a:gsLst>
              <a:lin ang="10800000" scaled="0"/>
            </a:gra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7097870" y="2939012"/>
              <a:ext cx="1146606" cy="806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n-US" altLang="en-US" dirty="0">
                  <a:solidFill>
                    <a:srgbClr val="FF0000"/>
                  </a:solidFill>
                </a:rPr>
                <a:t>Storage</a:t>
              </a:r>
            </a:p>
            <a:p>
              <a:pPr algn="ctr" eaLnBrk="1" hangingPunct="1"/>
              <a:r>
                <a:rPr lang="en-US" altLang="en-US" dirty="0" smtClean="0">
                  <a:solidFill>
                    <a:srgbClr val="FF0000"/>
                  </a:solidFill>
                </a:rPr>
                <a:t>Pool</a:t>
              </a:r>
              <a:endParaRPr lang="en-US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Can 29"/>
          <p:cNvSpPr/>
          <p:nvPr/>
        </p:nvSpPr>
        <p:spPr>
          <a:xfrm>
            <a:off x="5580112" y="1340768"/>
            <a:ext cx="864096" cy="1031019"/>
          </a:xfrm>
          <a:prstGeom prst="can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625565" y="1600922"/>
            <a:ext cx="8261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chemeClr val="bg1"/>
                </a:solidFill>
              </a:rPr>
              <a:t>User</a:t>
            </a:r>
          </a:p>
          <a:p>
            <a:pPr algn="ctr" eaLnBrk="1" hangingPunct="1"/>
            <a:r>
              <a:rPr lang="en-US" altLang="en-US" dirty="0" smtClean="0">
                <a:solidFill>
                  <a:schemeClr val="bg1"/>
                </a:solidFill>
              </a:rPr>
              <a:t>DB</a:t>
            </a:r>
            <a:endParaRPr lang="en-US" altLang="en-US" dirty="0">
              <a:solidFill>
                <a:schemeClr val="bg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809180" y="5504210"/>
            <a:ext cx="5949351" cy="593754"/>
            <a:chOff x="5180187" y="4343325"/>
            <a:chExt cx="2133142" cy="593754"/>
          </a:xfrm>
        </p:grpSpPr>
        <p:sp>
          <p:nvSpPr>
            <p:cNvPr id="44" name="Right Arrow 43"/>
            <p:cNvSpPr/>
            <p:nvPr/>
          </p:nvSpPr>
          <p:spPr bwMode="auto">
            <a:xfrm rot="10800000">
              <a:off x="5180187" y="4343325"/>
              <a:ext cx="1919542" cy="593754"/>
            </a:xfrm>
            <a:prstGeom prst="rightArrow">
              <a:avLst/>
            </a:prstGeom>
            <a:gradFill>
              <a:gsLst>
                <a:gs pos="0">
                  <a:srgbClr val="FFA214"/>
                </a:gs>
                <a:gs pos="100000">
                  <a:srgbClr val="DC4512"/>
                </a:gs>
              </a:gsLst>
              <a:lin ang="108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5" name="TextBox 17"/>
            <p:cNvSpPr txBox="1">
              <a:spLocks noChangeArrowheads="1"/>
            </p:cNvSpPr>
            <p:nvPr/>
          </p:nvSpPr>
          <p:spPr bwMode="auto">
            <a:xfrm>
              <a:off x="5814507" y="4441703"/>
              <a:ext cx="14988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1600" dirty="0" smtClean="0">
                  <a:solidFill>
                    <a:srgbClr val="FFFF00"/>
                  </a:solidFill>
                </a:rPr>
                <a:t>Stream Data</a:t>
              </a:r>
              <a:endParaRPr lang="en-US" altLang="en-US" sz="16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6" name="Cube 35"/>
          <p:cNvSpPr/>
          <p:nvPr/>
        </p:nvSpPr>
        <p:spPr bwMode="auto">
          <a:xfrm>
            <a:off x="7344905" y="2708920"/>
            <a:ext cx="1602752" cy="1942022"/>
          </a:xfrm>
          <a:prstGeom prst="cube">
            <a:avLst>
              <a:gd name="adj" fmla="val 20738"/>
            </a:avLst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400548" y="3414077"/>
            <a:ext cx="11476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FF0000"/>
                </a:solidFill>
              </a:rPr>
              <a:t>http</a:t>
            </a:r>
            <a:endParaRPr lang="en-US" altLang="en-US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dirty="0" smtClean="0">
                <a:solidFill>
                  <a:srgbClr val="FF0000"/>
                </a:solidFill>
              </a:rPr>
              <a:t>WebDAV</a:t>
            </a:r>
            <a:endParaRPr lang="en-US" altLang="en-US" dirty="0">
              <a:solidFill>
                <a:srgbClr val="FF000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586000" y="2522352"/>
            <a:ext cx="2113110" cy="593754"/>
            <a:chOff x="5241877" y="2719293"/>
            <a:chExt cx="2113110" cy="593754"/>
          </a:xfrm>
        </p:grpSpPr>
        <p:sp>
          <p:nvSpPr>
            <p:cNvPr id="38" name="Right Arrow 37"/>
            <p:cNvSpPr/>
            <p:nvPr/>
          </p:nvSpPr>
          <p:spPr bwMode="auto">
            <a:xfrm>
              <a:off x="5288783" y="2719293"/>
              <a:ext cx="1919542" cy="593754"/>
            </a:xfrm>
            <a:prstGeom prst="rightArrow">
              <a:avLst/>
            </a:prstGeom>
            <a:gradFill>
              <a:gsLst>
                <a:gs pos="0">
                  <a:srgbClr val="FFA214"/>
                </a:gs>
                <a:gs pos="100000">
                  <a:srgbClr val="DC4512"/>
                </a:gs>
              </a:gsLst>
              <a:lin ang="108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TextBox 17"/>
            <p:cNvSpPr txBox="1">
              <a:spLocks noChangeArrowheads="1"/>
            </p:cNvSpPr>
            <p:nvPr/>
          </p:nvSpPr>
          <p:spPr bwMode="auto">
            <a:xfrm>
              <a:off x="5241877" y="2831128"/>
              <a:ext cx="21131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FF00"/>
                  </a:solidFill>
                </a:rPr>
                <a:t>Request </a:t>
              </a:r>
              <a:r>
                <a:rPr lang="en-US" altLang="en-US" sz="1600" dirty="0" smtClean="0">
                  <a:solidFill>
                    <a:srgbClr val="FFFF00"/>
                  </a:solidFill>
                </a:rPr>
                <a:t>Download</a:t>
              </a:r>
              <a:endParaRPr lang="en-US" altLang="en-US" sz="16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58" name="Picture 65" descr="dcacheorg.png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57" y="1327536"/>
            <a:ext cx="1026108" cy="102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7457238" y="2234356"/>
            <a:ext cx="11476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mtClean="0">
                <a:solidFill>
                  <a:srgbClr val="FF0000"/>
                </a:solidFill>
              </a:rPr>
              <a:t>dCache</a:t>
            </a:r>
            <a:endParaRPr lang="en-US" altLang="en-US" dirty="0">
              <a:solidFill>
                <a:srgbClr val="FF0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808695" y="4347414"/>
            <a:ext cx="5693476" cy="593754"/>
            <a:chOff x="5278048" y="3558781"/>
            <a:chExt cx="2050618" cy="593754"/>
          </a:xfrm>
        </p:grpSpPr>
        <p:sp>
          <p:nvSpPr>
            <p:cNvPr id="63" name="Right Arrow 62"/>
            <p:cNvSpPr/>
            <p:nvPr/>
          </p:nvSpPr>
          <p:spPr bwMode="auto">
            <a:xfrm rot="10800000">
              <a:off x="5278048" y="3558781"/>
              <a:ext cx="1919542" cy="593754"/>
            </a:xfrm>
            <a:prstGeom prst="rightArrow">
              <a:avLst/>
            </a:prstGeom>
            <a:gradFill>
              <a:gsLst>
                <a:gs pos="0">
                  <a:srgbClr val="FFA214"/>
                </a:gs>
                <a:gs pos="100000">
                  <a:srgbClr val="DC4512"/>
                </a:gs>
              </a:gsLst>
              <a:lin ang="108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4" name="TextBox 17"/>
            <p:cNvSpPr txBox="1">
              <a:spLocks noChangeArrowheads="1"/>
            </p:cNvSpPr>
            <p:nvPr/>
          </p:nvSpPr>
          <p:spPr bwMode="auto">
            <a:xfrm>
              <a:off x="5976872" y="3672716"/>
              <a:ext cx="135179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1600" dirty="0" smtClean="0">
                  <a:solidFill>
                    <a:srgbClr val="FFFF00"/>
                  </a:solidFill>
                </a:rPr>
                <a:t>Redirect</a:t>
              </a:r>
              <a:endParaRPr lang="en-US" altLang="en-US" sz="16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863537" y="4966670"/>
            <a:ext cx="5329473" cy="593754"/>
            <a:chOff x="5288783" y="2719293"/>
            <a:chExt cx="1919542" cy="593754"/>
          </a:xfrm>
        </p:grpSpPr>
        <p:sp>
          <p:nvSpPr>
            <p:cNvPr id="68" name="Right Arrow 67"/>
            <p:cNvSpPr/>
            <p:nvPr/>
          </p:nvSpPr>
          <p:spPr bwMode="auto">
            <a:xfrm>
              <a:off x="5288783" y="2719293"/>
              <a:ext cx="1919542" cy="593754"/>
            </a:xfrm>
            <a:prstGeom prst="rightArrow">
              <a:avLst/>
            </a:prstGeom>
            <a:gradFill>
              <a:gsLst>
                <a:gs pos="0">
                  <a:srgbClr val="FFA214"/>
                </a:gs>
                <a:gs pos="100000">
                  <a:srgbClr val="DC4512"/>
                </a:gs>
              </a:gsLst>
              <a:lin ang="108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9" name="TextBox 17"/>
            <p:cNvSpPr txBox="1">
              <a:spLocks noChangeArrowheads="1"/>
            </p:cNvSpPr>
            <p:nvPr/>
          </p:nvSpPr>
          <p:spPr bwMode="auto">
            <a:xfrm>
              <a:off x="5798152" y="2831324"/>
              <a:ext cx="7706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FF00"/>
                  </a:solidFill>
                </a:rPr>
                <a:t>Request </a:t>
              </a:r>
              <a:r>
                <a:rPr lang="en-US" altLang="en-US" sz="1600" smtClean="0">
                  <a:solidFill>
                    <a:srgbClr val="FFFF00"/>
                  </a:solidFill>
                </a:rPr>
                <a:t>Download</a:t>
              </a:r>
              <a:endParaRPr lang="en-US" altLang="en-US" sz="16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367934" y="2802457"/>
            <a:ext cx="2219659" cy="593754"/>
            <a:chOff x="5288783" y="2719293"/>
            <a:chExt cx="2219659" cy="593754"/>
          </a:xfrm>
        </p:grpSpPr>
        <p:sp>
          <p:nvSpPr>
            <p:cNvPr id="50" name="Right Arrow 49"/>
            <p:cNvSpPr/>
            <p:nvPr/>
          </p:nvSpPr>
          <p:spPr bwMode="auto">
            <a:xfrm>
              <a:off x="5288783" y="2719293"/>
              <a:ext cx="1919542" cy="593754"/>
            </a:xfrm>
            <a:prstGeom prst="rightArrow">
              <a:avLst/>
            </a:prstGeom>
            <a:gradFill>
              <a:gsLst>
                <a:gs pos="0">
                  <a:srgbClr val="FFA214"/>
                </a:gs>
                <a:gs pos="100000">
                  <a:srgbClr val="DC4512"/>
                </a:gs>
              </a:gsLst>
              <a:lin ang="108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1" name="TextBox 17"/>
            <p:cNvSpPr txBox="1">
              <a:spLocks noChangeArrowheads="1"/>
            </p:cNvSpPr>
            <p:nvPr/>
          </p:nvSpPr>
          <p:spPr bwMode="auto">
            <a:xfrm>
              <a:off x="5395332" y="2832298"/>
              <a:ext cx="21131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FF00"/>
                  </a:solidFill>
                </a:rPr>
                <a:t>Request </a:t>
              </a:r>
              <a:r>
                <a:rPr lang="en-US" altLang="en-US" sz="1600" dirty="0" smtClean="0">
                  <a:solidFill>
                    <a:srgbClr val="FFFF00"/>
                  </a:solidFill>
                </a:rPr>
                <a:t>Token</a:t>
              </a:r>
              <a:endParaRPr lang="en-US" altLang="en-US" sz="16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19943" y="3254016"/>
            <a:ext cx="2106910" cy="708025"/>
            <a:chOff x="5319943" y="3254016"/>
            <a:chExt cx="2106910" cy="708025"/>
          </a:xfrm>
        </p:grpSpPr>
        <p:grpSp>
          <p:nvGrpSpPr>
            <p:cNvPr id="55" name="Group 54"/>
            <p:cNvGrpSpPr/>
            <p:nvPr/>
          </p:nvGrpSpPr>
          <p:grpSpPr>
            <a:xfrm>
              <a:off x="5319943" y="3271956"/>
              <a:ext cx="2106910" cy="593754"/>
              <a:chOff x="5278048" y="3558781"/>
              <a:chExt cx="1919542" cy="593754"/>
            </a:xfrm>
          </p:grpSpPr>
          <p:sp>
            <p:nvSpPr>
              <p:cNvPr id="56" name="Right Arrow 55"/>
              <p:cNvSpPr/>
              <p:nvPr/>
            </p:nvSpPr>
            <p:spPr bwMode="auto">
              <a:xfrm rot="10800000">
                <a:off x="5278048" y="3558781"/>
                <a:ext cx="1919542" cy="593754"/>
              </a:xfrm>
              <a:prstGeom prst="rightArrow">
                <a:avLst/>
              </a:prstGeom>
              <a:gradFill>
                <a:gsLst>
                  <a:gs pos="0">
                    <a:srgbClr val="FFA214"/>
                  </a:gs>
                  <a:gs pos="100000">
                    <a:srgbClr val="DC4512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57" name="TextBox 17"/>
              <p:cNvSpPr txBox="1">
                <a:spLocks noChangeArrowheads="1"/>
              </p:cNvSpPr>
              <p:nvPr/>
            </p:nvSpPr>
            <p:spPr bwMode="auto">
              <a:xfrm>
                <a:off x="5449476" y="3673442"/>
                <a:ext cx="155803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n-US" altLang="en-US" sz="1600" dirty="0" smtClean="0">
                    <a:solidFill>
                      <a:srgbClr val="FFFF00"/>
                    </a:solidFill>
                  </a:rPr>
                  <a:t>Macaroon</a:t>
                </a:r>
                <a:endParaRPr lang="en-US" altLang="en-US" sz="16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73" name="Group 23"/>
            <p:cNvGrpSpPr>
              <a:grpSpLocks/>
            </p:cNvGrpSpPr>
            <p:nvPr/>
          </p:nvGrpSpPr>
          <p:grpSpPr bwMode="auto">
            <a:xfrm>
              <a:off x="6591424" y="3254016"/>
              <a:ext cx="703262" cy="708025"/>
              <a:chOff x="2107103" y="3999296"/>
              <a:chExt cx="703672" cy="708745"/>
            </a:xfrm>
          </p:grpSpPr>
          <p:sp>
            <p:nvSpPr>
              <p:cNvPr id="74" name="7-Point Star 73"/>
              <p:cNvSpPr/>
              <p:nvPr/>
            </p:nvSpPr>
            <p:spPr>
              <a:xfrm>
                <a:off x="2107103" y="3999296"/>
                <a:ext cx="703672" cy="708745"/>
              </a:xfrm>
              <a:prstGeom prst="star7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75" name="TextBox 21"/>
              <p:cNvSpPr txBox="1">
                <a:spLocks noChangeArrowheads="1"/>
              </p:cNvSpPr>
              <p:nvPr/>
            </p:nvSpPr>
            <p:spPr bwMode="auto">
              <a:xfrm>
                <a:off x="2231229" y="4096672"/>
                <a:ext cx="47723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rgbClr val="DC4512"/>
                    </a:solidFill>
                    <a:latin typeface="Abadi MT Condensed Extra Bold" charset="0"/>
                    <a:ea typeface="Abadi MT Condensed Extra Bold" charset="0"/>
                    <a:cs typeface="Abadi MT Condensed Extra Bold" charset="0"/>
                  </a:rPr>
                  <a:t>M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636250" y="3202342"/>
            <a:ext cx="1919542" cy="708025"/>
            <a:chOff x="1636250" y="3202342"/>
            <a:chExt cx="1919542" cy="708025"/>
          </a:xfrm>
        </p:grpSpPr>
        <p:grpSp>
          <p:nvGrpSpPr>
            <p:cNvPr id="46" name="Group 45"/>
            <p:cNvGrpSpPr/>
            <p:nvPr/>
          </p:nvGrpSpPr>
          <p:grpSpPr>
            <a:xfrm>
              <a:off x="1636250" y="3272037"/>
              <a:ext cx="1919542" cy="593754"/>
              <a:chOff x="5278048" y="3558781"/>
              <a:chExt cx="1919542" cy="593754"/>
            </a:xfrm>
          </p:grpSpPr>
          <p:sp>
            <p:nvSpPr>
              <p:cNvPr id="42" name="Right Arrow 41"/>
              <p:cNvSpPr/>
              <p:nvPr/>
            </p:nvSpPr>
            <p:spPr bwMode="auto">
              <a:xfrm rot="10800000">
                <a:off x="5278048" y="3558781"/>
                <a:ext cx="1919542" cy="593754"/>
              </a:xfrm>
              <a:prstGeom prst="rightArrow">
                <a:avLst/>
              </a:prstGeom>
              <a:gradFill>
                <a:gsLst>
                  <a:gs pos="0">
                    <a:srgbClr val="FFA214"/>
                  </a:gs>
                  <a:gs pos="100000">
                    <a:srgbClr val="DC4512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3" name="TextBox 17"/>
              <p:cNvSpPr txBox="1">
                <a:spLocks noChangeArrowheads="1"/>
              </p:cNvSpPr>
              <p:nvPr/>
            </p:nvSpPr>
            <p:spPr bwMode="auto">
              <a:xfrm>
                <a:off x="5421844" y="3673442"/>
                <a:ext cx="135179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n-US" altLang="en-US" sz="1600" dirty="0" smtClean="0">
                    <a:solidFill>
                      <a:srgbClr val="FFFF00"/>
                    </a:solidFill>
                  </a:rPr>
                  <a:t>Redirect</a:t>
                </a:r>
                <a:endParaRPr lang="en-US" altLang="en-US" sz="16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76" name="Group 23"/>
            <p:cNvGrpSpPr>
              <a:grpSpLocks/>
            </p:cNvGrpSpPr>
            <p:nvPr/>
          </p:nvGrpSpPr>
          <p:grpSpPr bwMode="auto">
            <a:xfrm>
              <a:off x="2738441" y="3202342"/>
              <a:ext cx="703262" cy="708025"/>
              <a:chOff x="2107103" y="3999296"/>
              <a:chExt cx="703672" cy="708745"/>
            </a:xfrm>
          </p:grpSpPr>
          <p:sp>
            <p:nvSpPr>
              <p:cNvPr id="77" name="7-Point Star 76"/>
              <p:cNvSpPr/>
              <p:nvPr/>
            </p:nvSpPr>
            <p:spPr>
              <a:xfrm>
                <a:off x="2107103" y="3999296"/>
                <a:ext cx="703672" cy="708745"/>
              </a:xfrm>
              <a:prstGeom prst="star7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78" name="TextBox 21"/>
              <p:cNvSpPr txBox="1">
                <a:spLocks noChangeArrowheads="1"/>
              </p:cNvSpPr>
              <p:nvPr/>
            </p:nvSpPr>
            <p:spPr bwMode="auto">
              <a:xfrm>
                <a:off x="2231229" y="4096672"/>
                <a:ext cx="47723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n-US" altLang="en-US" sz="3200" dirty="0" smtClean="0">
                    <a:solidFill>
                      <a:srgbClr val="DC4512"/>
                    </a:solidFill>
                    <a:latin typeface="Abadi MT Condensed Extra Bold" charset="0"/>
                    <a:ea typeface="Abadi MT Condensed Extra Bold" charset="0"/>
                    <a:cs typeface="Abadi MT Condensed Extra Bold" charset="0"/>
                  </a:rPr>
                  <a:t>m</a:t>
                </a:r>
                <a:endParaRPr lang="en-US" altLang="en-US" sz="3200" dirty="0">
                  <a:solidFill>
                    <a:srgbClr val="DC4512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808695" y="3798229"/>
            <a:ext cx="6003665" cy="708025"/>
            <a:chOff x="1808695" y="3798229"/>
            <a:chExt cx="6003665" cy="708025"/>
          </a:xfrm>
        </p:grpSpPr>
        <p:grpSp>
          <p:nvGrpSpPr>
            <p:cNvPr id="52" name="Group 51"/>
            <p:cNvGrpSpPr/>
            <p:nvPr/>
          </p:nvGrpSpPr>
          <p:grpSpPr>
            <a:xfrm>
              <a:off x="1808695" y="3899543"/>
              <a:ext cx="6003665" cy="593754"/>
              <a:chOff x="5288783" y="2719293"/>
              <a:chExt cx="2162369" cy="593754"/>
            </a:xfrm>
          </p:grpSpPr>
          <p:sp>
            <p:nvSpPr>
              <p:cNvPr id="53" name="Right Arrow 52"/>
              <p:cNvSpPr/>
              <p:nvPr/>
            </p:nvSpPr>
            <p:spPr bwMode="auto">
              <a:xfrm>
                <a:off x="5288783" y="2719293"/>
                <a:ext cx="1919542" cy="593754"/>
              </a:xfrm>
              <a:prstGeom prst="rightArrow">
                <a:avLst/>
              </a:prstGeom>
              <a:gradFill>
                <a:gsLst>
                  <a:gs pos="0">
                    <a:srgbClr val="FFA214"/>
                  </a:gs>
                  <a:gs pos="100000">
                    <a:srgbClr val="DC4512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54" name="TextBox 17"/>
              <p:cNvSpPr txBox="1">
                <a:spLocks noChangeArrowheads="1"/>
              </p:cNvSpPr>
              <p:nvPr/>
            </p:nvSpPr>
            <p:spPr bwMode="auto">
              <a:xfrm>
                <a:off x="5338042" y="2831128"/>
                <a:ext cx="211311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n-US" altLang="en-US" sz="1600" dirty="0">
                    <a:solidFill>
                      <a:srgbClr val="FFFF00"/>
                    </a:solidFill>
                  </a:rPr>
                  <a:t>Request </a:t>
                </a:r>
                <a:r>
                  <a:rPr lang="en-US" altLang="en-US" sz="1600" dirty="0" smtClean="0">
                    <a:solidFill>
                      <a:srgbClr val="FFFF00"/>
                    </a:solidFill>
                  </a:rPr>
                  <a:t>Download</a:t>
                </a:r>
                <a:endParaRPr lang="en-US" alt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9" name="Group 23"/>
            <p:cNvGrpSpPr>
              <a:grpSpLocks/>
            </p:cNvGrpSpPr>
            <p:nvPr/>
          </p:nvGrpSpPr>
          <p:grpSpPr bwMode="auto">
            <a:xfrm>
              <a:off x="4404054" y="3798229"/>
              <a:ext cx="703262" cy="708025"/>
              <a:chOff x="2107103" y="3999296"/>
              <a:chExt cx="703672" cy="708745"/>
            </a:xfrm>
          </p:grpSpPr>
          <p:sp>
            <p:nvSpPr>
              <p:cNvPr id="80" name="7-Point Star 79"/>
              <p:cNvSpPr/>
              <p:nvPr/>
            </p:nvSpPr>
            <p:spPr>
              <a:xfrm>
                <a:off x="2107103" y="3999296"/>
                <a:ext cx="703672" cy="708745"/>
              </a:xfrm>
              <a:prstGeom prst="star7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81" name="TextBox 21"/>
              <p:cNvSpPr txBox="1">
                <a:spLocks noChangeArrowheads="1"/>
              </p:cNvSpPr>
              <p:nvPr/>
            </p:nvSpPr>
            <p:spPr bwMode="auto">
              <a:xfrm>
                <a:off x="2231229" y="4096672"/>
                <a:ext cx="47723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n-US" altLang="en-US" sz="3200" dirty="0" smtClean="0">
                    <a:solidFill>
                      <a:srgbClr val="DC4512"/>
                    </a:solidFill>
                    <a:latin typeface="Abadi MT Condensed Extra Bold" charset="0"/>
                    <a:ea typeface="Abadi MT Condensed Extra Bold" charset="0"/>
                    <a:cs typeface="Abadi MT Condensed Extra Bold" charset="0"/>
                  </a:rPr>
                  <a:t>m</a:t>
                </a:r>
                <a:endParaRPr lang="en-US" altLang="en-US" sz="3200" dirty="0">
                  <a:solidFill>
                    <a:srgbClr val="DC4512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endParaRPr>
              </a:p>
            </p:txBody>
          </p:sp>
        </p:grpSp>
      </p:grp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682788" y="3132257"/>
            <a:ext cx="1393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600" dirty="0" smtClean="0">
                <a:solidFill>
                  <a:schemeClr val="bg1"/>
                </a:solidFill>
              </a:rPr>
              <a:t>Add Caveat to Macaroon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70" name="TextBox 38"/>
          <p:cNvSpPr txBox="1">
            <a:spLocks noChangeArrowheads="1"/>
          </p:cNvSpPr>
          <p:nvPr/>
        </p:nvSpPr>
        <p:spPr bwMode="auto">
          <a:xfrm>
            <a:off x="954695" y="6021288"/>
            <a:ext cx="1499868" cy="33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USER</a:t>
            </a: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" name="TextBox 38"/>
          <p:cNvSpPr txBox="1">
            <a:spLocks noChangeArrowheads="1"/>
          </p:cNvSpPr>
          <p:nvPr/>
        </p:nvSpPr>
        <p:spPr bwMode="auto">
          <a:xfrm>
            <a:off x="3102348" y="6026574"/>
            <a:ext cx="36298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Specific Service Stack</a:t>
            </a: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2" name="TextBox 38"/>
          <p:cNvSpPr txBox="1">
            <a:spLocks noChangeArrowheads="1"/>
          </p:cNvSpPr>
          <p:nvPr/>
        </p:nvSpPr>
        <p:spPr bwMode="auto">
          <a:xfrm>
            <a:off x="7267193" y="6051744"/>
            <a:ext cx="1514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Service</a:t>
            </a: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5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90" y="1052736"/>
            <a:ext cx="8229600" cy="1143000"/>
          </a:xfrm>
        </p:spPr>
        <p:txBody>
          <a:bodyPr/>
          <a:lstStyle/>
          <a:p>
            <a:r>
              <a:rPr lang="en-US" b="1" dirty="0"/>
              <a:t>For what else are macaroons good?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636912"/>
            <a:ext cx="612038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Enabling sharing: a new interface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268760"/>
            <a:ext cx="8655496" cy="1472952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Create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a macaroon:</a:t>
            </a:r>
          </a:p>
          <a:p>
            <a:pPr lvl="1"/>
            <a:r>
              <a:rPr lang="en-US" dirty="0"/>
              <a:t>Need to know the macaroon to access the file.</a:t>
            </a:r>
          </a:p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List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macaroons:</a:t>
            </a:r>
          </a:p>
          <a:p>
            <a:pPr lvl="1"/>
            <a:r>
              <a:rPr lang="en-US" dirty="0"/>
              <a:t>Facilitate sharing files.</a:t>
            </a:r>
          </a:p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Facilitate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adding caveats:</a:t>
            </a:r>
          </a:p>
          <a:p>
            <a:pPr lvl="1"/>
            <a:r>
              <a:rPr lang="en-US" dirty="0"/>
              <a:t>Purely in-browser or server-side?</a:t>
            </a:r>
          </a:p>
          <a:p>
            <a:pPr lvl="1"/>
            <a:r>
              <a:rPr lang="en-US" dirty="0"/>
              <a:t>Third-party caveats? (e.g., member-of-ATLAS caveat)</a:t>
            </a:r>
          </a:p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Destroy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macaroons:</a:t>
            </a:r>
          </a:p>
          <a:p>
            <a:pPr lvl="1"/>
            <a:r>
              <a:rPr lang="en-US" dirty="0"/>
              <a:t>Unclear if this really makes sense.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0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68760"/>
            <a:ext cx="8284133" cy="4660177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121153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206727"/>
            <a:ext cx="2655590" cy="2655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36712" y="142152"/>
            <a:ext cx="8229600" cy="667978"/>
          </a:xfrm>
        </p:spPr>
        <p:txBody>
          <a:bodyPr/>
          <a:lstStyle/>
          <a:p>
            <a:r>
              <a:rPr lang="en-US" sz="4000" dirty="0" smtClean="0"/>
              <a:t>The END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91" y="3333282"/>
            <a:ext cx="2529035" cy="25290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745094"/>
            <a:ext cx="228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Further reading :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96" y="1327988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On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dCache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6895" y="1206759"/>
            <a:ext cx="2734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www.dCache.org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55" y="1963561"/>
            <a:ext cx="3401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accent1">
                    <a:lumMod val="75000"/>
                  </a:schemeClr>
                </a:solidFill>
              </a:rPr>
              <a:t>On macaroons by Google: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1948287"/>
            <a:ext cx="3780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Macaroons: Cookies with Contextual Caveats for Decentralized Authorization in the Cloud.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45748" y="2859092"/>
            <a:ext cx="907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Paper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8496" y="2871617"/>
            <a:ext cx="1774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accent1">
                    <a:lumMod val="75000"/>
                  </a:schemeClr>
                </a:solidFill>
              </a:rPr>
              <a:t>Presentation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0432" y="5862317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http://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research.google.com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/pubs/pub41892.html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0608" y="188640"/>
            <a:ext cx="8229600" cy="1143000"/>
          </a:xfrm>
        </p:spPr>
        <p:txBody>
          <a:bodyPr/>
          <a:lstStyle/>
          <a:p>
            <a:r>
              <a:rPr lang="en-US" b="1" dirty="0"/>
              <a:t>AAI … </a:t>
            </a:r>
            <a:r>
              <a:rPr lang="en-US" b="1" dirty="0" smtClean="0"/>
              <a:t>but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2636912"/>
            <a:ext cx="9519592" cy="914400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This talk is about the second 'A':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Authorisation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2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Quick recap: which is which?</a:t>
            </a:r>
            <a:br>
              <a:rPr lang="en-US" b="1" dirty="0"/>
            </a:b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951874" y="1118654"/>
            <a:ext cx="5257048" cy="1923129"/>
            <a:chOff x="951874" y="1118654"/>
            <a:chExt cx="5257048" cy="19231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1874" y="1118654"/>
              <a:ext cx="3048000" cy="1923129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4269160" y="1700879"/>
              <a:ext cx="19397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5">
                      <a:lumMod val="50000"/>
                    </a:schemeClr>
                  </a:solidFill>
                </a:rPr>
                <a:t>Credential</a:t>
              </a:r>
              <a:endParaRPr lang="en-US" sz="32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70325" y="3323880"/>
            <a:ext cx="3326079" cy="2913779"/>
            <a:chOff x="5070325" y="3323880"/>
            <a:chExt cx="3326079" cy="291377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0325" y="4018541"/>
              <a:ext cx="3326079" cy="2219118"/>
            </a:xfrm>
            <a:prstGeom prst="rect">
              <a:avLst/>
            </a:prstGeom>
            <a:effectLst>
              <a:softEdge rad="2667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5471159" y="3323880"/>
              <a:ext cx="25244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5">
                      <a:lumMod val="50000"/>
                    </a:schemeClr>
                  </a:solidFill>
                </a:rPr>
                <a:t>Authorization</a:t>
              </a:r>
              <a:endParaRPr lang="en-US" sz="32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4755" y="3340767"/>
            <a:ext cx="3910125" cy="2896892"/>
            <a:chOff x="324755" y="3340767"/>
            <a:chExt cx="3910125" cy="28968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4755" y="4005064"/>
              <a:ext cx="3910125" cy="2232595"/>
            </a:xfrm>
            <a:prstGeom prst="rect">
              <a:avLst/>
            </a:prstGeom>
            <a:effectLst>
              <a:softEdge rad="16510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913032" y="3340767"/>
              <a:ext cx="27335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5">
                      <a:lumMod val="50000"/>
                    </a:schemeClr>
                  </a:solidFill>
                </a:rPr>
                <a:t>Authentication</a:t>
              </a:r>
              <a:endParaRPr lang="en-US" sz="32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14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244458"/>
            <a:ext cx="5760640" cy="1143000"/>
          </a:xfrm>
        </p:spPr>
        <p:txBody>
          <a:bodyPr/>
          <a:lstStyle/>
          <a:p>
            <a:r>
              <a:rPr lang="en-US" b="1" dirty="0" err="1"/>
              <a:t>Authorisation</a:t>
            </a:r>
            <a:r>
              <a:rPr lang="en-US" b="1" dirty="0"/>
              <a:t> without authentication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24239" y="5937036"/>
            <a:ext cx="3348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/>
            <a:r>
              <a:rPr lang="en-US" b="1" dirty="0">
                <a:solidFill>
                  <a:srgbClr val="FFFFFF"/>
                </a:solidFill>
                <a:latin typeface="Droid Sans" charset="0"/>
              </a:rPr>
              <a:t>Photo by Alan Cleaver (CC-BY)</a:t>
            </a:r>
            <a:endParaRPr lang="en-US" sz="2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9592" y="2871924"/>
            <a:ext cx="5760640" cy="1143000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7793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How ?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87458"/>
            <a:ext cx="6735231" cy="446449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41028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6815689" y="1124744"/>
            <a:ext cx="2220807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699792" y="1124744"/>
            <a:ext cx="3969624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07504" y="1124744"/>
            <a:ext cx="2461325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Photon Science portal use-case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23354" y="1464727"/>
            <a:ext cx="1370013" cy="43405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9" t="16786" r="25468" b="16982"/>
          <a:stretch>
            <a:fillRect/>
          </a:stretch>
        </p:blipFill>
        <p:spPr bwMode="auto">
          <a:xfrm>
            <a:off x="193861" y="2632962"/>
            <a:ext cx="1183010" cy="115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2" t="7616" r="20435" b="9158"/>
          <a:stretch>
            <a:fillRect/>
          </a:stretch>
        </p:blipFill>
        <p:spPr bwMode="auto">
          <a:xfrm>
            <a:off x="245133" y="4079453"/>
            <a:ext cx="1080466" cy="106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5404" y="1124744"/>
            <a:ext cx="1512888" cy="180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+mj-lt"/>
                <a:ea typeface="ヒラギノ角ゴ Pro W3" pitchFamily="-103" charset="-128"/>
                <a:cs typeface="ヒラギノ角ゴ Pro W3" pitchFamily="-103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  <a:ea typeface="ヒラギノ角ゴ Pro W3" pitchFamily="-103" charset="-128"/>
                <a:cs typeface="ヒラギノ角ゴ Pro W3" pitchFamily="-10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  <a:ea typeface="ヒラギノ角ゴ Pro W3" pitchFamily="-103" charset="-128"/>
                <a:cs typeface="ヒラギノ角ゴ Pro W3" pitchFamily="-10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  <a:ea typeface="ヒラギノ角ゴ Pro W3" pitchFamily="-103" charset="-128"/>
                <a:cs typeface="ヒラギノ角ゴ Pro W3" pitchFamily="-10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  <a:ea typeface="ヒラギノ角ゴ Pro W3" pitchFamily="-103" charset="-128"/>
                <a:cs typeface="ヒラギノ角ゴ Pro W3" pitchFamily="-10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800" kern="0" dirty="0" smtClean="0"/>
              <a:t>Users</a:t>
            </a:r>
          </a:p>
          <a:p>
            <a:pPr algn="ctr">
              <a:defRPr/>
            </a:pPr>
            <a:r>
              <a:rPr lang="en-US" sz="1800" kern="0" dirty="0" smtClean="0"/>
              <a:t>Web</a:t>
            </a:r>
          </a:p>
          <a:p>
            <a:pPr algn="ctr">
              <a:defRPr/>
            </a:pPr>
            <a:r>
              <a:rPr lang="en-US" sz="1800" kern="0" dirty="0" err="1" smtClean="0"/>
              <a:t>Brouser</a:t>
            </a:r>
            <a:endParaRPr lang="en-US" sz="1800" kern="0" dirty="0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636242" y="1812305"/>
            <a:ext cx="2050009" cy="536575"/>
            <a:chOff x="1931840" y="1481676"/>
            <a:chExt cx="2310412" cy="536258"/>
          </a:xfrm>
        </p:grpSpPr>
        <p:sp>
          <p:nvSpPr>
            <p:cNvPr id="10" name="Left-Right Arrow 9"/>
            <p:cNvSpPr/>
            <p:nvPr/>
          </p:nvSpPr>
          <p:spPr>
            <a:xfrm>
              <a:off x="1931840" y="1481676"/>
              <a:ext cx="2215586" cy="536258"/>
            </a:xfrm>
            <a:prstGeom prst="leftRightArrow">
              <a:avLst/>
            </a:prstGeom>
            <a:gradFill>
              <a:gsLst>
                <a:gs pos="0">
                  <a:srgbClr val="FFA214"/>
                </a:gs>
                <a:gs pos="100000">
                  <a:srgbClr val="DC4512"/>
                </a:gs>
              </a:gsLst>
              <a:lin ang="108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TextBox 38"/>
            <p:cNvSpPr txBox="1">
              <a:spLocks noChangeArrowheads="1"/>
            </p:cNvSpPr>
            <p:nvPr/>
          </p:nvSpPr>
          <p:spPr bwMode="auto">
            <a:xfrm>
              <a:off x="2551863" y="1580528"/>
              <a:ext cx="16903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1600" dirty="0" smtClean="0">
                  <a:solidFill>
                    <a:srgbClr val="FFFF00"/>
                  </a:solidFill>
                </a:rPr>
                <a:t>LOGIN</a:t>
              </a:r>
              <a:endParaRPr lang="en-US" altLang="en-US" sz="16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3707905" y="2353643"/>
            <a:ext cx="1466850" cy="3451621"/>
            <a:chOff x="4211960" y="1444388"/>
            <a:chExt cx="1466070" cy="2271282"/>
          </a:xfrm>
        </p:grpSpPr>
        <p:sp>
          <p:nvSpPr>
            <p:cNvPr id="13" name="Cube 12"/>
            <p:cNvSpPr/>
            <p:nvPr/>
          </p:nvSpPr>
          <p:spPr>
            <a:xfrm>
              <a:off x="4211960" y="1444388"/>
              <a:ext cx="1466070" cy="2271282"/>
            </a:xfrm>
            <a:prstGeom prst="cube">
              <a:avLst>
                <a:gd name="adj" fmla="val 1213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TextBox 16"/>
            <p:cNvSpPr txBox="1">
              <a:spLocks noChangeArrowheads="1"/>
            </p:cNvSpPr>
            <p:nvPr/>
          </p:nvSpPr>
          <p:spPr bwMode="auto">
            <a:xfrm>
              <a:off x="4375850" y="2043356"/>
              <a:ext cx="1071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chemeClr val="bg1"/>
                  </a:solidFill>
                </a:rPr>
                <a:t>Portal</a:t>
              </a:r>
            </a:p>
          </p:txBody>
        </p:sp>
      </p:grpSp>
      <p:sp>
        <p:nvSpPr>
          <p:cNvPr id="16" name="Cube 15"/>
          <p:cNvSpPr/>
          <p:nvPr/>
        </p:nvSpPr>
        <p:spPr bwMode="auto">
          <a:xfrm>
            <a:off x="3740908" y="1637067"/>
            <a:ext cx="1706259" cy="747849"/>
          </a:xfrm>
          <a:prstGeom prst="cube">
            <a:avLst>
              <a:gd name="adj" fmla="val 121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707904" y="1877092"/>
            <a:ext cx="17062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Authentication</a:t>
            </a:r>
            <a:endParaRPr lang="en-US" altLang="en-US" dirty="0">
              <a:solidFill>
                <a:schemeClr val="bg1"/>
              </a:solidFill>
            </a:endParaRPr>
          </a:p>
        </p:txBody>
      </p:sp>
      <p:grpSp>
        <p:nvGrpSpPr>
          <p:cNvPr id="19" name="Group 45"/>
          <p:cNvGrpSpPr>
            <a:grpSpLocks/>
          </p:cNvGrpSpPr>
          <p:nvPr/>
        </p:nvGrpSpPr>
        <p:grpSpPr bwMode="auto">
          <a:xfrm>
            <a:off x="7475287" y="3645024"/>
            <a:ext cx="1201169" cy="1936598"/>
            <a:chOff x="7044400" y="2067487"/>
            <a:chExt cx="1200076" cy="2416999"/>
          </a:xfrm>
        </p:grpSpPr>
        <p:sp>
          <p:nvSpPr>
            <p:cNvPr id="20" name="Can 19"/>
            <p:cNvSpPr/>
            <p:nvPr/>
          </p:nvSpPr>
          <p:spPr>
            <a:xfrm>
              <a:off x="7044400" y="2067487"/>
              <a:ext cx="1187955" cy="2416999"/>
            </a:xfrm>
            <a:prstGeom prst="can">
              <a:avLst/>
            </a:prstGeom>
            <a:gradFill>
              <a:gsLst>
                <a:gs pos="0">
                  <a:srgbClr val="FFA214"/>
                </a:gs>
                <a:gs pos="100000">
                  <a:srgbClr val="FFFF00"/>
                </a:gs>
              </a:gsLst>
              <a:lin ang="10800000" scaled="0"/>
            </a:gra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7097870" y="2939012"/>
              <a:ext cx="1146606" cy="806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n-US" altLang="en-US" dirty="0">
                  <a:solidFill>
                    <a:srgbClr val="FF0000"/>
                  </a:solidFill>
                </a:rPr>
                <a:t>Storage</a:t>
              </a:r>
            </a:p>
            <a:p>
              <a:pPr algn="ctr" eaLnBrk="1" hangingPunct="1"/>
              <a:r>
                <a:rPr lang="en-US" altLang="en-US" dirty="0" smtClean="0">
                  <a:solidFill>
                    <a:srgbClr val="FF0000"/>
                  </a:solidFill>
                </a:rPr>
                <a:t>Pool</a:t>
              </a:r>
              <a:endParaRPr lang="en-US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Can 29"/>
          <p:cNvSpPr/>
          <p:nvPr/>
        </p:nvSpPr>
        <p:spPr>
          <a:xfrm>
            <a:off x="5580112" y="1340768"/>
            <a:ext cx="864096" cy="1031019"/>
          </a:xfrm>
          <a:prstGeom prst="can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625565" y="1600922"/>
            <a:ext cx="8261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chemeClr val="bg1"/>
                </a:solidFill>
              </a:rPr>
              <a:t>User</a:t>
            </a:r>
          </a:p>
          <a:p>
            <a:pPr algn="ctr" eaLnBrk="1" hangingPunct="1"/>
            <a:r>
              <a:rPr lang="en-US" altLang="en-US" dirty="0" smtClean="0">
                <a:solidFill>
                  <a:schemeClr val="bg1"/>
                </a:solidFill>
              </a:rPr>
              <a:t>DB</a:t>
            </a:r>
            <a:endParaRPr lang="en-US" altLang="en-US" dirty="0">
              <a:solidFill>
                <a:schemeClr val="bg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572338" y="4843687"/>
            <a:ext cx="1919542" cy="593754"/>
            <a:chOff x="5180187" y="4343325"/>
            <a:chExt cx="1919542" cy="593754"/>
          </a:xfrm>
        </p:grpSpPr>
        <p:sp>
          <p:nvSpPr>
            <p:cNvPr id="44" name="Right Arrow 43"/>
            <p:cNvSpPr/>
            <p:nvPr/>
          </p:nvSpPr>
          <p:spPr bwMode="auto">
            <a:xfrm rot="10800000">
              <a:off x="5180187" y="4343325"/>
              <a:ext cx="1919542" cy="593754"/>
            </a:xfrm>
            <a:prstGeom prst="rightArrow">
              <a:avLst/>
            </a:prstGeom>
            <a:gradFill>
              <a:gsLst>
                <a:gs pos="0">
                  <a:srgbClr val="FFA214"/>
                </a:gs>
                <a:gs pos="100000">
                  <a:srgbClr val="DC4512"/>
                </a:gs>
              </a:gsLst>
              <a:lin ang="108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5" name="TextBox 17"/>
            <p:cNvSpPr txBox="1">
              <a:spLocks noChangeArrowheads="1"/>
            </p:cNvSpPr>
            <p:nvPr/>
          </p:nvSpPr>
          <p:spPr bwMode="auto">
            <a:xfrm>
              <a:off x="5593458" y="4440731"/>
              <a:ext cx="14988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1600" dirty="0" smtClean="0">
                  <a:solidFill>
                    <a:srgbClr val="FFFF00"/>
                  </a:solidFill>
                </a:rPr>
                <a:t>Stream Data</a:t>
              </a:r>
              <a:endParaRPr lang="en-US" altLang="en-US" sz="16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6" name="Cube 35"/>
          <p:cNvSpPr/>
          <p:nvPr/>
        </p:nvSpPr>
        <p:spPr bwMode="auto">
          <a:xfrm>
            <a:off x="7271980" y="2673432"/>
            <a:ext cx="1548492" cy="885349"/>
          </a:xfrm>
          <a:prstGeom prst="cube">
            <a:avLst>
              <a:gd name="adj" fmla="val 34471"/>
            </a:avLst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384789" y="2946869"/>
            <a:ext cx="11476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FF0000"/>
                </a:solidFill>
              </a:rPr>
              <a:t>http</a:t>
            </a:r>
            <a:endParaRPr lang="en-US" altLang="en-US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dirty="0" smtClean="0">
                <a:solidFill>
                  <a:srgbClr val="FF0000"/>
                </a:solidFill>
              </a:rPr>
              <a:t>WebDAV</a:t>
            </a:r>
            <a:endParaRPr lang="en-US" altLang="en-US" dirty="0">
              <a:solidFill>
                <a:srgbClr val="FF000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586000" y="2547214"/>
            <a:ext cx="2113110" cy="593754"/>
            <a:chOff x="5241877" y="2719293"/>
            <a:chExt cx="2113110" cy="593754"/>
          </a:xfrm>
        </p:grpSpPr>
        <p:sp>
          <p:nvSpPr>
            <p:cNvPr id="38" name="Right Arrow 37"/>
            <p:cNvSpPr/>
            <p:nvPr/>
          </p:nvSpPr>
          <p:spPr bwMode="auto">
            <a:xfrm>
              <a:off x="5288783" y="2719293"/>
              <a:ext cx="1919542" cy="593754"/>
            </a:xfrm>
            <a:prstGeom prst="rightArrow">
              <a:avLst/>
            </a:prstGeom>
            <a:gradFill>
              <a:gsLst>
                <a:gs pos="0">
                  <a:srgbClr val="FFA214"/>
                </a:gs>
                <a:gs pos="100000">
                  <a:srgbClr val="DC4512"/>
                </a:gs>
              </a:gsLst>
              <a:lin ang="108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TextBox 17"/>
            <p:cNvSpPr txBox="1">
              <a:spLocks noChangeArrowheads="1"/>
            </p:cNvSpPr>
            <p:nvPr/>
          </p:nvSpPr>
          <p:spPr bwMode="auto">
            <a:xfrm>
              <a:off x="5241877" y="2831128"/>
              <a:ext cx="21131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FF00"/>
                  </a:solidFill>
                </a:rPr>
                <a:t>Request </a:t>
              </a:r>
              <a:r>
                <a:rPr lang="en-US" altLang="en-US" sz="1600" dirty="0" smtClean="0">
                  <a:solidFill>
                    <a:srgbClr val="FFFF00"/>
                  </a:solidFill>
                </a:rPr>
                <a:t>Download</a:t>
              </a:r>
              <a:endParaRPr lang="en-US" altLang="en-US" sz="16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205874" y="3204459"/>
            <a:ext cx="1942056" cy="593754"/>
            <a:chOff x="5278048" y="3558781"/>
            <a:chExt cx="1942056" cy="593754"/>
          </a:xfrm>
        </p:grpSpPr>
        <p:sp>
          <p:nvSpPr>
            <p:cNvPr id="42" name="Right Arrow 41"/>
            <p:cNvSpPr/>
            <p:nvPr/>
          </p:nvSpPr>
          <p:spPr bwMode="auto">
            <a:xfrm rot="10800000">
              <a:off x="5278048" y="3558781"/>
              <a:ext cx="1919542" cy="593754"/>
            </a:xfrm>
            <a:prstGeom prst="rightArrow">
              <a:avLst/>
            </a:prstGeom>
            <a:gradFill>
              <a:gsLst>
                <a:gs pos="0">
                  <a:srgbClr val="FFA214"/>
                </a:gs>
                <a:gs pos="100000">
                  <a:srgbClr val="DC4512"/>
                </a:gs>
              </a:gsLst>
              <a:lin ang="108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3" name="TextBox 17"/>
            <p:cNvSpPr txBox="1">
              <a:spLocks noChangeArrowheads="1"/>
            </p:cNvSpPr>
            <p:nvPr/>
          </p:nvSpPr>
          <p:spPr bwMode="auto">
            <a:xfrm>
              <a:off x="5868310" y="3673442"/>
              <a:ext cx="135179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1600" dirty="0" smtClean="0">
                  <a:solidFill>
                    <a:srgbClr val="FFFF00"/>
                  </a:solidFill>
                </a:rPr>
                <a:t>Redirect</a:t>
              </a:r>
              <a:endParaRPr lang="en-US" altLang="en-US" sz="16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196980" y="2579937"/>
            <a:ext cx="2113110" cy="593754"/>
            <a:chOff x="5241877" y="2719293"/>
            <a:chExt cx="2113110" cy="593754"/>
          </a:xfrm>
        </p:grpSpPr>
        <p:sp>
          <p:nvSpPr>
            <p:cNvPr id="50" name="Right Arrow 49"/>
            <p:cNvSpPr/>
            <p:nvPr/>
          </p:nvSpPr>
          <p:spPr bwMode="auto">
            <a:xfrm>
              <a:off x="5288783" y="2719293"/>
              <a:ext cx="1919542" cy="593754"/>
            </a:xfrm>
            <a:prstGeom prst="rightArrow">
              <a:avLst/>
            </a:prstGeom>
            <a:gradFill>
              <a:gsLst>
                <a:gs pos="0">
                  <a:srgbClr val="FFA214"/>
                </a:gs>
                <a:gs pos="100000">
                  <a:srgbClr val="DC4512"/>
                </a:gs>
              </a:gsLst>
              <a:lin ang="108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1" name="TextBox 17"/>
            <p:cNvSpPr txBox="1">
              <a:spLocks noChangeArrowheads="1"/>
            </p:cNvSpPr>
            <p:nvPr/>
          </p:nvSpPr>
          <p:spPr bwMode="auto">
            <a:xfrm>
              <a:off x="5241877" y="2831128"/>
              <a:ext cx="21131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FF00"/>
                  </a:solidFill>
                </a:rPr>
                <a:t>Request </a:t>
              </a:r>
              <a:r>
                <a:rPr lang="en-US" altLang="en-US" sz="1600" dirty="0" smtClean="0">
                  <a:solidFill>
                    <a:srgbClr val="FFFF00"/>
                  </a:solidFill>
                </a:rPr>
                <a:t>Download</a:t>
              </a:r>
              <a:endParaRPr lang="en-US" altLang="en-US" sz="16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232463" y="3912875"/>
            <a:ext cx="2113110" cy="593754"/>
            <a:chOff x="5241877" y="2719293"/>
            <a:chExt cx="2113110" cy="593754"/>
          </a:xfrm>
        </p:grpSpPr>
        <p:sp>
          <p:nvSpPr>
            <p:cNvPr id="53" name="Right Arrow 52"/>
            <p:cNvSpPr/>
            <p:nvPr/>
          </p:nvSpPr>
          <p:spPr bwMode="auto">
            <a:xfrm>
              <a:off x="5288783" y="2719293"/>
              <a:ext cx="1919542" cy="593754"/>
            </a:xfrm>
            <a:prstGeom prst="rightArrow">
              <a:avLst/>
            </a:prstGeom>
            <a:gradFill>
              <a:gsLst>
                <a:gs pos="0">
                  <a:srgbClr val="FFA214"/>
                </a:gs>
                <a:gs pos="100000">
                  <a:srgbClr val="DC4512"/>
                </a:gs>
              </a:gsLst>
              <a:lin ang="108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4" name="TextBox 17"/>
            <p:cNvSpPr txBox="1">
              <a:spLocks noChangeArrowheads="1"/>
            </p:cNvSpPr>
            <p:nvPr/>
          </p:nvSpPr>
          <p:spPr bwMode="auto">
            <a:xfrm>
              <a:off x="5241877" y="2831128"/>
              <a:ext cx="21131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FF00"/>
                  </a:solidFill>
                </a:rPr>
                <a:t>Request </a:t>
              </a:r>
              <a:r>
                <a:rPr lang="en-US" altLang="en-US" sz="1600" dirty="0" smtClean="0">
                  <a:solidFill>
                    <a:srgbClr val="FFFF00"/>
                  </a:solidFill>
                </a:rPr>
                <a:t>Download</a:t>
              </a:r>
              <a:endParaRPr lang="en-US" altLang="en-US" sz="16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279369" y="4705555"/>
            <a:ext cx="1919542" cy="593754"/>
            <a:chOff x="5180187" y="4343325"/>
            <a:chExt cx="1919542" cy="593754"/>
          </a:xfrm>
        </p:grpSpPr>
        <p:sp>
          <p:nvSpPr>
            <p:cNvPr id="56" name="Right Arrow 55"/>
            <p:cNvSpPr/>
            <p:nvPr/>
          </p:nvSpPr>
          <p:spPr bwMode="auto">
            <a:xfrm rot="10800000">
              <a:off x="5180187" y="4343325"/>
              <a:ext cx="1919542" cy="593754"/>
            </a:xfrm>
            <a:prstGeom prst="rightArrow">
              <a:avLst/>
            </a:prstGeom>
            <a:gradFill>
              <a:gsLst>
                <a:gs pos="0">
                  <a:srgbClr val="FFA214"/>
                </a:gs>
                <a:gs pos="100000">
                  <a:srgbClr val="DC4512"/>
                </a:gs>
              </a:gsLst>
              <a:lin ang="108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" name="TextBox 17"/>
            <p:cNvSpPr txBox="1">
              <a:spLocks noChangeArrowheads="1"/>
            </p:cNvSpPr>
            <p:nvPr/>
          </p:nvSpPr>
          <p:spPr bwMode="auto">
            <a:xfrm>
              <a:off x="5593458" y="4440731"/>
              <a:ext cx="14988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1600" dirty="0" smtClean="0">
                  <a:solidFill>
                    <a:srgbClr val="FFFF00"/>
                  </a:solidFill>
                </a:rPr>
                <a:t>Stream Data</a:t>
              </a:r>
              <a:endParaRPr lang="en-US" altLang="en-US" sz="16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58" name="Picture 65" descr="dcacheorg.png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745" y="1346537"/>
            <a:ext cx="1026108" cy="102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7444667" y="2235980"/>
            <a:ext cx="11476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mtClean="0">
                <a:solidFill>
                  <a:srgbClr val="FF0000"/>
                </a:solidFill>
              </a:rPr>
              <a:t>dCache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63" name="TextBox 38"/>
          <p:cNvSpPr txBox="1">
            <a:spLocks noChangeArrowheads="1"/>
          </p:cNvSpPr>
          <p:nvPr/>
        </p:nvSpPr>
        <p:spPr bwMode="auto">
          <a:xfrm>
            <a:off x="954695" y="5952094"/>
            <a:ext cx="1499868" cy="33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USER</a:t>
            </a: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TextBox 38"/>
          <p:cNvSpPr txBox="1">
            <a:spLocks noChangeArrowheads="1"/>
          </p:cNvSpPr>
          <p:nvPr/>
        </p:nvSpPr>
        <p:spPr bwMode="auto">
          <a:xfrm>
            <a:off x="3102348" y="5957380"/>
            <a:ext cx="36298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Specific Service Stack</a:t>
            </a: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TextBox 38"/>
          <p:cNvSpPr txBox="1">
            <a:spLocks noChangeArrowheads="1"/>
          </p:cNvSpPr>
          <p:nvPr/>
        </p:nvSpPr>
        <p:spPr bwMode="auto">
          <a:xfrm>
            <a:off x="7306147" y="5957380"/>
            <a:ext cx="1514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Service</a:t>
            </a: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8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6815689" y="1124744"/>
            <a:ext cx="2220807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699792" y="1124744"/>
            <a:ext cx="3969624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07504" y="1124744"/>
            <a:ext cx="2461325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Desired: client downloads directly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23354" y="1464727"/>
            <a:ext cx="1370013" cy="43405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9" t="16786" r="25468" b="16982"/>
          <a:stretch>
            <a:fillRect/>
          </a:stretch>
        </p:blipFill>
        <p:spPr bwMode="auto">
          <a:xfrm>
            <a:off x="193861" y="2632962"/>
            <a:ext cx="1183010" cy="115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2" t="7616" r="20435" b="9158"/>
          <a:stretch>
            <a:fillRect/>
          </a:stretch>
        </p:blipFill>
        <p:spPr bwMode="auto">
          <a:xfrm>
            <a:off x="245133" y="4079453"/>
            <a:ext cx="1080466" cy="106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5404" y="1124744"/>
            <a:ext cx="1512888" cy="180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+mj-lt"/>
                <a:ea typeface="ヒラギノ角ゴ Pro W3" pitchFamily="-103" charset="-128"/>
                <a:cs typeface="ヒラギノ角ゴ Pro W3" pitchFamily="-103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  <a:ea typeface="ヒラギノ角ゴ Pro W3" pitchFamily="-103" charset="-128"/>
                <a:cs typeface="ヒラギノ角ゴ Pro W3" pitchFamily="-10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  <a:ea typeface="ヒラギノ角ゴ Pro W3" pitchFamily="-103" charset="-128"/>
                <a:cs typeface="ヒラギノ角ゴ Pro W3" pitchFamily="-10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  <a:ea typeface="ヒラギノ角ゴ Pro W3" pitchFamily="-103" charset="-128"/>
                <a:cs typeface="ヒラギノ角ゴ Pro W3" pitchFamily="-10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  <a:ea typeface="ヒラギノ角ゴ Pro W3" pitchFamily="-103" charset="-128"/>
                <a:cs typeface="ヒラギノ角ゴ Pro W3" pitchFamily="-10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800" kern="0" dirty="0" smtClean="0"/>
              <a:t>Users</a:t>
            </a:r>
          </a:p>
          <a:p>
            <a:pPr algn="ctr">
              <a:defRPr/>
            </a:pPr>
            <a:r>
              <a:rPr lang="en-US" sz="1800" kern="0" dirty="0" smtClean="0"/>
              <a:t>Web</a:t>
            </a:r>
          </a:p>
          <a:p>
            <a:pPr algn="ctr">
              <a:defRPr/>
            </a:pPr>
            <a:r>
              <a:rPr lang="en-US" sz="1800" kern="0" dirty="0" err="1" smtClean="0"/>
              <a:t>Brouser</a:t>
            </a:r>
            <a:endParaRPr lang="en-US" sz="1800" kern="0" dirty="0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636242" y="1798316"/>
            <a:ext cx="2050009" cy="536575"/>
            <a:chOff x="1931840" y="1481676"/>
            <a:chExt cx="2310412" cy="536258"/>
          </a:xfrm>
        </p:grpSpPr>
        <p:sp>
          <p:nvSpPr>
            <p:cNvPr id="10" name="Left-Right Arrow 9"/>
            <p:cNvSpPr/>
            <p:nvPr/>
          </p:nvSpPr>
          <p:spPr>
            <a:xfrm>
              <a:off x="1931840" y="1481676"/>
              <a:ext cx="2215586" cy="536258"/>
            </a:xfrm>
            <a:prstGeom prst="leftRightArrow">
              <a:avLst/>
            </a:prstGeom>
            <a:gradFill>
              <a:gsLst>
                <a:gs pos="0">
                  <a:srgbClr val="FFA214"/>
                </a:gs>
                <a:gs pos="100000">
                  <a:srgbClr val="DC4512"/>
                </a:gs>
              </a:gsLst>
              <a:lin ang="108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TextBox 38"/>
            <p:cNvSpPr txBox="1">
              <a:spLocks noChangeArrowheads="1"/>
            </p:cNvSpPr>
            <p:nvPr/>
          </p:nvSpPr>
          <p:spPr bwMode="auto">
            <a:xfrm>
              <a:off x="2551863" y="1580528"/>
              <a:ext cx="16903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1600" dirty="0" smtClean="0">
                  <a:solidFill>
                    <a:srgbClr val="FFFF00"/>
                  </a:solidFill>
                </a:rPr>
                <a:t>LOGIN</a:t>
              </a:r>
              <a:endParaRPr lang="en-US" altLang="en-US" sz="16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3707905" y="2353644"/>
            <a:ext cx="1466850" cy="1444569"/>
            <a:chOff x="4211960" y="1444389"/>
            <a:chExt cx="1466070" cy="950575"/>
          </a:xfrm>
        </p:grpSpPr>
        <p:sp>
          <p:nvSpPr>
            <p:cNvPr id="13" name="Cube 12"/>
            <p:cNvSpPr/>
            <p:nvPr/>
          </p:nvSpPr>
          <p:spPr>
            <a:xfrm>
              <a:off x="4211960" y="1444389"/>
              <a:ext cx="1466070" cy="950575"/>
            </a:xfrm>
            <a:prstGeom prst="cube">
              <a:avLst>
                <a:gd name="adj" fmla="val 1213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TextBox 16"/>
            <p:cNvSpPr txBox="1">
              <a:spLocks noChangeArrowheads="1"/>
            </p:cNvSpPr>
            <p:nvPr/>
          </p:nvSpPr>
          <p:spPr bwMode="auto">
            <a:xfrm>
              <a:off x="4377327" y="1715385"/>
              <a:ext cx="1071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chemeClr val="bg1"/>
                  </a:solidFill>
                </a:rPr>
                <a:t>Portal</a:t>
              </a:r>
            </a:p>
          </p:txBody>
        </p:sp>
      </p:grpSp>
      <p:sp>
        <p:nvSpPr>
          <p:cNvPr id="16" name="Cube 15"/>
          <p:cNvSpPr/>
          <p:nvPr/>
        </p:nvSpPr>
        <p:spPr bwMode="auto">
          <a:xfrm>
            <a:off x="3740908" y="1637067"/>
            <a:ext cx="1706259" cy="747849"/>
          </a:xfrm>
          <a:prstGeom prst="cube">
            <a:avLst>
              <a:gd name="adj" fmla="val 121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707904" y="1877092"/>
            <a:ext cx="17062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Authentication</a:t>
            </a:r>
            <a:endParaRPr lang="en-US" altLang="en-US" dirty="0">
              <a:solidFill>
                <a:schemeClr val="bg1"/>
              </a:solidFill>
            </a:endParaRPr>
          </a:p>
        </p:txBody>
      </p:sp>
      <p:grpSp>
        <p:nvGrpSpPr>
          <p:cNvPr id="19" name="Group 45"/>
          <p:cNvGrpSpPr>
            <a:grpSpLocks/>
          </p:cNvGrpSpPr>
          <p:nvPr/>
        </p:nvGrpSpPr>
        <p:grpSpPr bwMode="auto">
          <a:xfrm>
            <a:off x="7491846" y="4653136"/>
            <a:ext cx="1201169" cy="1334099"/>
            <a:chOff x="7044400" y="2067487"/>
            <a:chExt cx="1200076" cy="2416999"/>
          </a:xfrm>
        </p:grpSpPr>
        <p:sp>
          <p:nvSpPr>
            <p:cNvPr id="20" name="Can 19"/>
            <p:cNvSpPr/>
            <p:nvPr/>
          </p:nvSpPr>
          <p:spPr>
            <a:xfrm>
              <a:off x="7044400" y="2067487"/>
              <a:ext cx="1187955" cy="2416999"/>
            </a:xfrm>
            <a:prstGeom prst="can">
              <a:avLst/>
            </a:prstGeom>
            <a:gradFill>
              <a:gsLst>
                <a:gs pos="0">
                  <a:srgbClr val="FFA214"/>
                </a:gs>
                <a:gs pos="100000">
                  <a:srgbClr val="FFFF00"/>
                </a:gs>
              </a:gsLst>
              <a:lin ang="10800000" scaled="0"/>
            </a:gra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7097870" y="2939012"/>
              <a:ext cx="1146606" cy="806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n-US" altLang="en-US" dirty="0">
                  <a:solidFill>
                    <a:srgbClr val="FF0000"/>
                  </a:solidFill>
                </a:rPr>
                <a:t>Storage</a:t>
              </a:r>
            </a:p>
            <a:p>
              <a:pPr algn="ctr" eaLnBrk="1" hangingPunct="1"/>
              <a:r>
                <a:rPr lang="en-US" altLang="en-US" dirty="0" smtClean="0">
                  <a:solidFill>
                    <a:srgbClr val="FF0000"/>
                  </a:solidFill>
                </a:rPr>
                <a:t>Pool</a:t>
              </a:r>
              <a:endParaRPr lang="en-US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Can 29"/>
          <p:cNvSpPr/>
          <p:nvPr/>
        </p:nvSpPr>
        <p:spPr>
          <a:xfrm>
            <a:off x="5580112" y="1340768"/>
            <a:ext cx="864096" cy="1031019"/>
          </a:xfrm>
          <a:prstGeom prst="can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625565" y="1600922"/>
            <a:ext cx="8261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chemeClr val="bg1"/>
                </a:solidFill>
              </a:rPr>
              <a:t>User</a:t>
            </a:r>
          </a:p>
          <a:p>
            <a:pPr algn="ctr" eaLnBrk="1" hangingPunct="1"/>
            <a:r>
              <a:rPr lang="en-US" altLang="en-US" dirty="0" smtClean="0">
                <a:solidFill>
                  <a:schemeClr val="bg1"/>
                </a:solidFill>
              </a:rPr>
              <a:t>DB</a:t>
            </a:r>
            <a:endParaRPr lang="en-US" altLang="en-US" dirty="0">
              <a:solidFill>
                <a:schemeClr val="bg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809180" y="5504210"/>
            <a:ext cx="5949351" cy="593754"/>
            <a:chOff x="5180187" y="4343325"/>
            <a:chExt cx="2133142" cy="593754"/>
          </a:xfrm>
        </p:grpSpPr>
        <p:sp>
          <p:nvSpPr>
            <p:cNvPr id="44" name="Right Arrow 43"/>
            <p:cNvSpPr/>
            <p:nvPr/>
          </p:nvSpPr>
          <p:spPr bwMode="auto">
            <a:xfrm rot="10800000">
              <a:off x="5180187" y="4343325"/>
              <a:ext cx="1919542" cy="593754"/>
            </a:xfrm>
            <a:prstGeom prst="rightArrow">
              <a:avLst/>
            </a:prstGeom>
            <a:gradFill>
              <a:gsLst>
                <a:gs pos="0">
                  <a:srgbClr val="FFA214"/>
                </a:gs>
                <a:gs pos="100000">
                  <a:srgbClr val="DC4512"/>
                </a:gs>
              </a:gsLst>
              <a:lin ang="108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5" name="TextBox 17"/>
            <p:cNvSpPr txBox="1">
              <a:spLocks noChangeArrowheads="1"/>
            </p:cNvSpPr>
            <p:nvPr/>
          </p:nvSpPr>
          <p:spPr bwMode="auto">
            <a:xfrm>
              <a:off x="5814507" y="4441703"/>
              <a:ext cx="14988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1600" dirty="0" smtClean="0">
                  <a:solidFill>
                    <a:srgbClr val="FFFF00"/>
                  </a:solidFill>
                </a:rPr>
                <a:t>Stream Data</a:t>
              </a:r>
              <a:endParaRPr lang="en-US" altLang="en-US" sz="16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6" name="Cube 35"/>
          <p:cNvSpPr/>
          <p:nvPr/>
        </p:nvSpPr>
        <p:spPr bwMode="auto">
          <a:xfrm>
            <a:off x="7375975" y="3716548"/>
            <a:ext cx="1548492" cy="885349"/>
          </a:xfrm>
          <a:prstGeom prst="cube">
            <a:avLst>
              <a:gd name="adj" fmla="val 34471"/>
            </a:avLst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488784" y="3989985"/>
            <a:ext cx="11476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FF0000"/>
                </a:solidFill>
              </a:rPr>
              <a:t>http</a:t>
            </a:r>
            <a:endParaRPr lang="en-US" altLang="en-US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dirty="0" smtClean="0">
                <a:solidFill>
                  <a:srgbClr val="FF0000"/>
                </a:solidFill>
              </a:rPr>
              <a:t>WebDAV</a:t>
            </a:r>
            <a:endParaRPr lang="en-US" altLang="en-US" dirty="0">
              <a:solidFill>
                <a:srgbClr val="FF000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586000" y="2522352"/>
            <a:ext cx="2113110" cy="593754"/>
            <a:chOff x="5241877" y="2719293"/>
            <a:chExt cx="2113110" cy="593754"/>
          </a:xfrm>
        </p:grpSpPr>
        <p:sp>
          <p:nvSpPr>
            <p:cNvPr id="38" name="Right Arrow 37"/>
            <p:cNvSpPr/>
            <p:nvPr/>
          </p:nvSpPr>
          <p:spPr bwMode="auto">
            <a:xfrm>
              <a:off x="5288783" y="2719293"/>
              <a:ext cx="1919542" cy="593754"/>
            </a:xfrm>
            <a:prstGeom prst="rightArrow">
              <a:avLst/>
            </a:prstGeom>
            <a:gradFill>
              <a:gsLst>
                <a:gs pos="0">
                  <a:srgbClr val="FFA214"/>
                </a:gs>
                <a:gs pos="100000">
                  <a:srgbClr val="DC4512"/>
                </a:gs>
              </a:gsLst>
              <a:lin ang="108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TextBox 17"/>
            <p:cNvSpPr txBox="1">
              <a:spLocks noChangeArrowheads="1"/>
            </p:cNvSpPr>
            <p:nvPr/>
          </p:nvSpPr>
          <p:spPr bwMode="auto">
            <a:xfrm>
              <a:off x="5241877" y="2831128"/>
              <a:ext cx="21131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FF00"/>
                  </a:solidFill>
                </a:rPr>
                <a:t>Request </a:t>
              </a:r>
              <a:r>
                <a:rPr lang="en-US" altLang="en-US" sz="1600" dirty="0" smtClean="0">
                  <a:solidFill>
                    <a:srgbClr val="FFFF00"/>
                  </a:solidFill>
                </a:rPr>
                <a:t>Download</a:t>
              </a:r>
              <a:endParaRPr lang="en-US" altLang="en-US" sz="16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636250" y="3272037"/>
            <a:ext cx="1942056" cy="593754"/>
            <a:chOff x="5278048" y="3558781"/>
            <a:chExt cx="1942056" cy="593754"/>
          </a:xfrm>
        </p:grpSpPr>
        <p:sp>
          <p:nvSpPr>
            <p:cNvPr id="42" name="Right Arrow 41"/>
            <p:cNvSpPr/>
            <p:nvPr/>
          </p:nvSpPr>
          <p:spPr bwMode="auto">
            <a:xfrm rot="10800000">
              <a:off x="5278048" y="3558781"/>
              <a:ext cx="1919542" cy="593754"/>
            </a:xfrm>
            <a:prstGeom prst="rightArrow">
              <a:avLst/>
            </a:prstGeom>
            <a:gradFill>
              <a:gsLst>
                <a:gs pos="0">
                  <a:srgbClr val="FFA214"/>
                </a:gs>
                <a:gs pos="100000">
                  <a:srgbClr val="DC4512"/>
                </a:gs>
              </a:gsLst>
              <a:lin ang="108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3" name="TextBox 17"/>
            <p:cNvSpPr txBox="1">
              <a:spLocks noChangeArrowheads="1"/>
            </p:cNvSpPr>
            <p:nvPr/>
          </p:nvSpPr>
          <p:spPr bwMode="auto">
            <a:xfrm>
              <a:off x="5868310" y="3673442"/>
              <a:ext cx="135179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1600" dirty="0" smtClean="0">
                  <a:solidFill>
                    <a:srgbClr val="FFFF00"/>
                  </a:solidFill>
                </a:rPr>
                <a:t>Redirect</a:t>
              </a:r>
              <a:endParaRPr lang="en-US" altLang="en-US" sz="16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808695" y="3899543"/>
            <a:ext cx="6003665" cy="593754"/>
            <a:chOff x="5288783" y="2719293"/>
            <a:chExt cx="2162369" cy="593754"/>
          </a:xfrm>
        </p:grpSpPr>
        <p:sp>
          <p:nvSpPr>
            <p:cNvPr id="53" name="Right Arrow 52"/>
            <p:cNvSpPr/>
            <p:nvPr/>
          </p:nvSpPr>
          <p:spPr bwMode="auto">
            <a:xfrm>
              <a:off x="5288783" y="2719293"/>
              <a:ext cx="1919542" cy="593754"/>
            </a:xfrm>
            <a:prstGeom prst="rightArrow">
              <a:avLst/>
            </a:prstGeom>
            <a:gradFill>
              <a:gsLst>
                <a:gs pos="0">
                  <a:srgbClr val="FFA214"/>
                </a:gs>
                <a:gs pos="100000">
                  <a:srgbClr val="DC4512"/>
                </a:gs>
              </a:gsLst>
              <a:lin ang="108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4" name="TextBox 17"/>
            <p:cNvSpPr txBox="1">
              <a:spLocks noChangeArrowheads="1"/>
            </p:cNvSpPr>
            <p:nvPr/>
          </p:nvSpPr>
          <p:spPr bwMode="auto">
            <a:xfrm>
              <a:off x="5338042" y="2831128"/>
              <a:ext cx="21131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FF00"/>
                  </a:solidFill>
                </a:rPr>
                <a:t>Request </a:t>
              </a:r>
              <a:r>
                <a:rPr lang="en-US" altLang="en-US" sz="1600" dirty="0" smtClean="0">
                  <a:solidFill>
                    <a:srgbClr val="FFFF00"/>
                  </a:solidFill>
                </a:rPr>
                <a:t>Download   </a:t>
              </a:r>
              <a:r>
                <a:rPr lang="en-US" altLang="en-US" sz="1600" dirty="0" smtClean="0">
                  <a:solidFill>
                    <a:schemeClr val="bg1"/>
                  </a:solidFill>
                </a:rPr>
                <a:t>(How to authorize this request ?)</a:t>
              </a:r>
              <a:endParaRPr lang="en-US" alt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8" name="Picture 65" descr="dcacheorg.png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327" y="1739363"/>
            <a:ext cx="1026108" cy="102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7570249" y="2628806"/>
            <a:ext cx="11476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mtClean="0">
                <a:solidFill>
                  <a:srgbClr val="FF0000"/>
                </a:solidFill>
              </a:rPr>
              <a:t>dCache</a:t>
            </a:r>
            <a:endParaRPr lang="en-US" altLang="en-US" dirty="0">
              <a:solidFill>
                <a:srgbClr val="FF0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808695" y="4386568"/>
            <a:ext cx="5693476" cy="593754"/>
            <a:chOff x="5278048" y="3558781"/>
            <a:chExt cx="2050618" cy="593754"/>
          </a:xfrm>
        </p:grpSpPr>
        <p:sp>
          <p:nvSpPr>
            <p:cNvPr id="63" name="Right Arrow 62"/>
            <p:cNvSpPr/>
            <p:nvPr/>
          </p:nvSpPr>
          <p:spPr bwMode="auto">
            <a:xfrm rot="10800000">
              <a:off x="5278048" y="3558781"/>
              <a:ext cx="1919542" cy="593754"/>
            </a:xfrm>
            <a:prstGeom prst="rightArrow">
              <a:avLst/>
            </a:prstGeom>
            <a:gradFill>
              <a:gsLst>
                <a:gs pos="0">
                  <a:srgbClr val="FFA214"/>
                </a:gs>
                <a:gs pos="100000">
                  <a:srgbClr val="DC4512"/>
                </a:gs>
              </a:gsLst>
              <a:lin ang="108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4" name="TextBox 17"/>
            <p:cNvSpPr txBox="1">
              <a:spLocks noChangeArrowheads="1"/>
            </p:cNvSpPr>
            <p:nvPr/>
          </p:nvSpPr>
          <p:spPr bwMode="auto">
            <a:xfrm>
              <a:off x="5976872" y="3672716"/>
              <a:ext cx="135179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1600" dirty="0" smtClean="0">
                  <a:solidFill>
                    <a:srgbClr val="FFFF00"/>
                  </a:solidFill>
                </a:rPr>
                <a:t>Redirect</a:t>
              </a:r>
              <a:endParaRPr lang="en-US" altLang="en-US" sz="16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863537" y="4966670"/>
            <a:ext cx="5329473" cy="593754"/>
            <a:chOff x="5288783" y="2719293"/>
            <a:chExt cx="1919542" cy="593754"/>
          </a:xfrm>
        </p:grpSpPr>
        <p:sp>
          <p:nvSpPr>
            <p:cNvPr id="68" name="Right Arrow 67"/>
            <p:cNvSpPr/>
            <p:nvPr/>
          </p:nvSpPr>
          <p:spPr bwMode="auto">
            <a:xfrm>
              <a:off x="5288783" y="2719293"/>
              <a:ext cx="1919542" cy="593754"/>
            </a:xfrm>
            <a:prstGeom prst="rightArrow">
              <a:avLst/>
            </a:prstGeom>
            <a:gradFill>
              <a:gsLst>
                <a:gs pos="0">
                  <a:srgbClr val="FFA214"/>
                </a:gs>
                <a:gs pos="100000">
                  <a:srgbClr val="DC4512"/>
                </a:gs>
              </a:gsLst>
              <a:lin ang="108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9" name="TextBox 17"/>
            <p:cNvSpPr txBox="1">
              <a:spLocks noChangeArrowheads="1"/>
            </p:cNvSpPr>
            <p:nvPr/>
          </p:nvSpPr>
          <p:spPr bwMode="auto">
            <a:xfrm>
              <a:off x="5798152" y="2831324"/>
              <a:ext cx="7706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FF00"/>
                  </a:solidFill>
                </a:rPr>
                <a:t>Request </a:t>
              </a:r>
              <a:r>
                <a:rPr lang="en-US" altLang="en-US" sz="1600" dirty="0" smtClean="0">
                  <a:solidFill>
                    <a:srgbClr val="FFFF00"/>
                  </a:solidFill>
                </a:rPr>
                <a:t>Download</a:t>
              </a:r>
              <a:endParaRPr lang="en-US" altLang="en-US" sz="1600" dirty="0">
                <a:solidFill>
                  <a:srgbClr val="FFFF00"/>
                </a:solidFill>
              </a:endParaRPr>
            </a:p>
          </p:txBody>
        </p:sp>
      </p:grpSp>
      <p:sp>
        <p:nvSpPr>
          <p:cNvPr id="70" name="TextBox 38"/>
          <p:cNvSpPr txBox="1">
            <a:spLocks noChangeArrowheads="1"/>
          </p:cNvSpPr>
          <p:nvPr/>
        </p:nvSpPr>
        <p:spPr bwMode="auto">
          <a:xfrm>
            <a:off x="954695" y="6021288"/>
            <a:ext cx="1499868" cy="33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USER</a:t>
            </a: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" name="TextBox 38"/>
          <p:cNvSpPr txBox="1">
            <a:spLocks noChangeArrowheads="1"/>
          </p:cNvSpPr>
          <p:nvPr/>
        </p:nvSpPr>
        <p:spPr bwMode="auto">
          <a:xfrm>
            <a:off x="3102348" y="6026574"/>
            <a:ext cx="36298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Specific Service Stack</a:t>
            </a: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2" name="TextBox 38"/>
          <p:cNvSpPr txBox="1">
            <a:spLocks noChangeArrowheads="1"/>
          </p:cNvSpPr>
          <p:nvPr/>
        </p:nvSpPr>
        <p:spPr bwMode="auto">
          <a:xfrm>
            <a:off x="7306147" y="6026574"/>
            <a:ext cx="1514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Service</a:t>
            </a: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6790581" y="1124744"/>
            <a:ext cx="2220807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699792" y="1124744"/>
            <a:ext cx="3969624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07504" y="1124744"/>
            <a:ext cx="2461325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Desired: client downloads directly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23354" y="1464727"/>
            <a:ext cx="1370013" cy="43405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9" t="16786" r="25468" b="16982"/>
          <a:stretch>
            <a:fillRect/>
          </a:stretch>
        </p:blipFill>
        <p:spPr bwMode="auto">
          <a:xfrm>
            <a:off x="193861" y="2632962"/>
            <a:ext cx="1183010" cy="115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2" t="7616" r="20435" b="9158"/>
          <a:stretch>
            <a:fillRect/>
          </a:stretch>
        </p:blipFill>
        <p:spPr bwMode="auto">
          <a:xfrm>
            <a:off x="245133" y="4079453"/>
            <a:ext cx="1080466" cy="106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5404" y="1124744"/>
            <a:ext cx="1512888" cy="180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+mj-lt"/>
                <a:ea typeface="ヒラギノ角ゴ Pro W3" pitchFamily="-103" charset="-128"/>
                <a:cs typeface="ヒラギノ角ゴ Pro W3" pitchFamily="-103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  <a:ea typeface="ヒラギノ角ゴ Pro W3" pitchFamily="-103" charset="-128"/>
                <a:cs typeface="ヒラギノ角ゴ Pro W3" pitchFamily="-10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  <a:ea typeface="ヒラギノ角ゴ Pro W3" pitchFamily="-103" charset="-128"/>
                <a:cs typeface="ヒラギノ角ゴ Pro W3" pitchFamily="-10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  <a:ea typeface="ヒラギノ角ゴ Pro W3" pitchFamily="-103" charset="-128"/>
                <a:cs typeface="ヒラギノ角ゴ Pro W3" pitchFamily="-10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  <a:ea typeface="ヒラギノ角ゴ Pro W3" pitchFamily="-103" charset="-128"/>
                <a:cs typeface="ヒラギノ角ゴ Pro W3" pitchFamily="-10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800" kern="0" dirty="0" smtClean="0"/>
              <a:t>Users</a:t>
            </a:r>
          </a:p>
          <a:p>
            <a:pPr algn="ctr">
              <a:defRPr/>
            </a:pPr>
            <a:r>
              <a:rPr lang="en-US" sz="1800" kern="0" dirty="0" smtClean="0"/>
              <a:t>Web</a:t>
            </a:r>
          </a:p>
          <a:p>
            <a:pPr algn="ctr">
              <a:defRPr/>
            </a:pPr>
            <a:r>
              <a:rPr lang="en-US" sz="1800" kern="0" dirty="0" err="1" smtClean="0"/>
              <a:t>Brouser</a:t>
            </a:r>
            <a:endParaRPr lang="en-US" sz="1800" kern="0" dirty="0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636242" y="1798316"/>
            <a:ext cx="2050009" cy="536575"/>
            <a:chOff x="1931840" y="1481676"/>
            <a:chExt cx="2310412" cy="536258"/>
          </a:xfrm>
        </p:grpSpPr>
        <p:sp>
          <p:nvSpPr>
            <p:cNvPr id="10" name="Left-Right Arrow 9"/>
            <p:cNvSpPr/>
            <p:nvPr/>
          </p:nvSpPr>
          <p:spPr>
            <a:xfrm>
              <a:off x="1931840" y="1481676"/>
              <a:ext cx="2215586" cy="536258"/>
            </a:xfrm>
            <a:prstGeom prst="leftRightArrow">
              <a:avLst/>
            </a:prstGeom>
            <a:gradFill>
              <a:gsLst>
                <a:gs pos="0">
                  <a:srgbClr val="FFA214"/>
                </a:gs>
                <a:gs pos="100000">
                  <a:srgbClr val="DC4512"/>
                </a:gs>
              </a:gsLst>
              <a:lin ang="108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TextBox 38"/>
            <p:cNvSpPr txBox="1">
              <a:spLocks noChangeArrowheads="1"/>
            </p:cNvSpPr>
            <p:nvPr/>
          </p:nvSpPr>
          <p:spPr bwMode="auto">
            <a:xfrm>
              <a:off x="2551863" y="1580528"/>
              <a:ext cx="16903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1600" dirty="0" smtClean="0">
                  <a:solidFill>
                    <a:srgbClr val="FFFF00"/>
                  </a:solidFill>
                </a:rPr>
                <a:t>LOGIN</a:t>
              </a:r>
              <a:endParaRPr lang="en-US" altLang="en-US" sz="16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3707905" y="2353644"/>
            <a:ext cx="1466850" cy="1444569"/>
            <a:chOff x="4211960" y="1444389"/>
            <a:chExt cx="1466070" cy="950575"/>
          </a:xfrm>
        </p:grpSpPr>
        <p:sp>
          <p:nvSpPr>
            <p:cNvPr id="13" name="Cube 12"/>
            <p:cNvSpPr/>
            <p:nvPr/>
          </p:nvSpPr>
          <p:spPr>
            <a:xfrm>
              <a:off x="4211960" y="1444389"/>
              <a:ext cx="1466070" cy="950575"/>
            </a:xfrm>
            <a:prstGeom prst="cube">
              <a:avLst>
                <a:gd name="adj" fmla="val 1213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TextBox 16"/>
            <p:cNvSpPr txBox="1">
              <a:spLocks noChangeArrowheads="1"/>
            </p:cNvSpPr>
            <p:nvPr/>
          </p:nvSpPr>
          <p:spPr bwMode="auto">
            <a:xfrm>
              <a:off x="4377327" y="1715385"/>
              <a:ext cx="1071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chemeClr val="bg1"/>
                  </a:solidFill>
                </a:rPr>
                <a:t>Portal</a:t>
              </a:r>
            </a:p>
          </p:txBody>
        </p:sp>
      </p:grpSp>
      <p:sp>
        <p:nvSpPr>
          <p:cNvPr id="16" name="Cube 15"/>
          <p:cNvSpPr/>
          <p:nvPr/>
        </p:nvSpPr>
        <p:spPr bwMode="auto">
          <a:xfrm>
            <a:off x="3740908" y="1637067"/>
            <a:ext cx="1706259" cy="747849"/>
          </a:xfrm>
          <a:prstGeom prst="cube">
            <a:avLst>
              <a:gd name="adj" fmla="val 121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707904" y="1877092"/>
            <a:ext cx="17062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Authentication</a:t>
            </a:r>
            <a:endParaRPr lang="en-US" altLang="en-US" dirty="0">
              <a:solidFill>
                <a:schemeClr val="bg1"/>
              </a:solidFill>
            </a:endParaRPr>
          </a:p>
        </p:txBody>
      </p:sp>
      <p:grpSp>
        <p:nvGrpSpPr>
          <p:cNvPr id="19" name="Group 45"/>
          <p:cNvGrpSpPr>
            <a:grpSpLocks/>
          </p:cNvGrpSpPr>
          <p:nvPr/>
        </p:nvGrpSpPr>
        <p:grpSpPr bwMode="auto">
          <a:xfrm>
            <a:off x="7491846" y="4725144"/>
            <a:ext cx="1201169" cy="1334099"/>
            <a:chOff x="7044400" y="2067487"/>
            <a:chExt cx="1200076" cy="2416999"/>
          </a:xfrm>
        </p:grpSpPr>
        <p:sp>
          <p:nvSpPr>
            <p:cNvPr id="20" name="Can 19"/>
            <p:cNvSpPr/>
            <p:nvPr/>
          </p:nvSpPr>
          <p:spPr>
            <a:xfrm>
              <a:off x="7044400" y="2067487"/>
              <a:ext cx="1187955" cy="2416999"/>
            </a:xfrm>
            <a:prstGeom prst="can">
              <a:avLst/>
            </a:prstGeom>
            <a:gradFill>
              <a:gsLst>
                <a:gs pos="0">
                  <a:srgbClr val="FFA214"/>
                </a:gs>
                <a:gs pos="100000">
                  <a:srgbClr val="FFFF00"/>
                </a:gs>
              </a:gsLst>
              <a:lin ang="10800000" scaled="0"/>
            </a:gra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7097870" y="2939012"/>
              <a:ext cx="1146606" cy="806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n-US" altLang="en-US" dirty="0">
                  <a:solidFill>
                    <a:srgbClr val="FF0000"/>
                  </a:solidFill>
                </a:rPr>
                <a:t>Storage</a:t>
              </a:r>
            </a:p>
            <a:p>
              <a:pPr algn="ctr" eaLnBrk="1" hangingPunct="1"/>
              <a:r>
                <a:rPr lang="en-US" altLang="en-US" dirty="0" smtClean="0">
                  <a:solidFill>
                    <a:srgbClr val="FF0000"/>
                  </a:solidFill>
                </a:rPr>
                <a:t>Pool</a:t>
              </a:r>
              <a:endParaRPr lang="en-US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Can 29"/>
          <p:cNvSpPr/>
          <p:nvPr/>
        </p:nvSpPr>
        <p:spPr>
          <a:xfrm>
            <a:off x="5580112" y="1340768"/>
            <a:ext cx="864096" cy="1031019"/>
          </a:xfrm>
          <a:prstGeom prst="can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625565" y="1600922"/>
            <a:ext cx="8261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chemeClr val="bg1"/>
                </a:solidFill>
              </a:rPr>
              <a:t>User</a:t>
            </a:r>
          </a:p>
          <a:p>
            <a:pPr algn="ctr" eaLnBrk="1" hangingPunct="1"/>
            <a:r>
              <a:rPr lang="en-US" altLang="en-US" dirty="0" smtClean="0">
                <a:solidFill>
                  <a:schemeClr val="bg1"/>
                </a:solidFill>
              </a:rPr>
              <a:t>DB</a:t>
            </a:r>
            <a:endParaRPr lang="en-US" altLang="en-US" dirty="0">
              <a:solidFill>
                <a:schemeClr val="bg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809180" y="5504210"/>
            <a:ext cx="5949351" cy="593754"/>
            <a:chOff x="5180187" y="4343325"/>
            <a:chExt cx="2133142" cy="593754"/>
          </a:xfrm>
        </p:grpSpPr>
        <p:sp>
          <p:nvSpPr>
            <p:cNvPr id="44" name="Right Arrow 43"/>
            <p:cNvSpPr/>
            <p:nvPr/>
          </p:nvSpPr>
          <p:spPr bwMode="auto">
            <a:xfrm rot="10800000">
              <a:off x="5180187" y="4343325"/>
              <a:ext cx="1919542" cy="593754"/>
            </a:xfrm>
            <a:prstGeom prst="rightArrow">
              <a:avLst/>
            </a:prstGeom>
            <a:gradFill>
              <a:gsLst>
                <a:gs pos="0">
                  <a:srgbClr val="FFA214"/>
                </a:gs>
                <a:gs pos="100000">
                  <a:srgbClr val="DC4512"/>
                </a:gs>
              </a:gsLst>
              <a:lin ang="108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5" name="TextBox 17"/>
            <p:cNvSpPr txBox="1">
              <a:spLocks noChangeArrowheads="1"/>
            </p:cNvSpPr>
            <p:nvPr/>
          </p:nvSpPr>
          <p:spPr bwMode="auto">
            <a:xfrm>
              <a:off x="5814507" y="4441703"/>
              <a:ext cx="14988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1600" dirty="0" smtClean="0">
                  <a:solidFill>
                    <a:srgbClr val="FFFF00"/>
                  </a:solidFill>
                </a:rPr>
                <a:t>Stream Data</a:t>
              </a:r>
              <a:endParaRPr lang="en-US" altLang="en-US" sz="16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6" name="Cube 35"/>
          <p:cNvSpPr/>
          <p:nvPr/>
        </p:nvSpPr>
        <p:spPr bwMode="auto">
          <a:xfrm>
            <a:off x="7361736" y="2708920"/>
            <a:ext cx="1602752" cy="1942022"/>
          </a:xfrm>
          <a:prstGeom prst="cube">
            <a:avLst>
              <a:gd name="adj" fmla="val 20738"/>
            </a:avLst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400548" y="3632295"/>
            <a:ext cx="11476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FF0000"/>
                </a:solidFill>
              </a:rPr>
              <a:t>http</a:t>
            </a:r>
            <a:endParaRPr lang="en-US" altLang="en-US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dirty="0" smtClean="0">
                <a:solidFill>
                  <a:srgbClr val="FF0000"/>
                </a:solidFill>
              </a:rPr>
              <a:t>WebDAV</a:t>
            </a:r>
            <a:endParaRPr lang="en-US" altLang="en-US" dirty="0">
              <a:solidFill>
                <a:srgbClr val="FF000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586000" y="2522352"/>
            <a:ext cx="2113110" cy="593754"/>
            <a:chOff x="5241877" y="2719293"/>
            <a:chExt cx="2113110" cy="593754"/>
          </a:xfrm>
        </p:grpSpPr>
        <p:sp>
          <p:nvSpPr>
            <p:cNvPr id="38" name="Right Arrow 37"/>
            <p:cNvSpPr/>
            <p:nvPr/>
          </p:nvSpPr>
          <p:spPr bwMode="auto">
            <a:xfrm>
              <a:off x="5288783" y="2719293"/>
              <a:ext cx="1919542" cy="593754"/>
            </a:xfrm>
            <a:prstGeom prst="rightArrow">
              <a:avLst/>
            </a:prstGeom>
            <a:gradFill>
              <a:gsLst>
                <a:gs pos="0">
                  <a:srgbClr val="FFA214"/>
                </a:gs>
                <a:gs pos="100000">
                  <a:srgbClr val="DC4512"/>
                </a:gs>
              </a:gsLst>
              <a:lin ang="108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TextBox 17"/>
            <p:cNvSpPr txBox="1">
              <a:spLocks noChangeArrowheads="1"/>
            </p:cNvSpPr>
            <p:nvPr/>
          </p:nvSpPr>
          <p:spPr bwMode="auto">
            <a:xfrm>
              <a:off x="5241877" y="2831128"/>
              <a:ext cx="21131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FF00"/>
                  </a:solidFill>
                </a:rPr>
                <a:t>Request </a:t>
              </a:r>
              <a:r>
                <a:rPr lang="en-US" altLang="en-US" sz="1600" dirty="0" smtClean="0">
                  <a:solidFill>
                    <a:srgbClr val="FFFF00"/>
                  </a:solidFill>
                </a:rPr>
                <a:t>Download</a:t>
              </a:r>
              <a:endParaRPr lang="en-US" altLang="en-US" sz="16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58" name="Picture 65" descr="dcacheorg.png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57" y="1327536"/>
            <a:ext cx="1026108" cy="102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7457238" y="2234356"/>
            <a:ext cx="11476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mtClean="0">
                <a:solidFill>
                  <a:srgbClr val="FF0000"/>
                </a:solidFill>
              </a:rPr>
              <a:t>dCache</a:t>
            </a:r>
            <a:endParaRPr lang="en-US" altLang="en-US" dirty="0">
              <a:solidFill>
                <a:srgbClr val="FF0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808695" y="4347414"/>
            <a:ext cx="5693476" cy="593754"/>
            <a:chOff x="5278048" y="3558781"/>
            <a:chExt cx="2050618" cy="593754"/>
          </a:xfrm>
        </p:grpSpPr>
        <p:sp>
          <p:nvSpPr>
            <p:cNvPr id="63" name="Right Arrow 62"/>
            <p:cNvSpPr/>
            <p:nvPr/>
          </p:nvSpPr>
          <p:spPr bwMode="auto">
            <a:xfrm rot="10800000">
              <a:off x="5278048" y="3558781"/>
              <a:ext cx="1919542" cy="593754"/>
            </a:xfrm>
            <a:prstGeom prst="rightArrow">
              <a:avLst/>
            </a:prstGeom>
            <a:gradFill>
              <a:gsLst>
                <a:gs pos="0">
                  <a:srgbClr val="FFA214"/>
                </a:gs>
                <a:gs pos="100000">
                  <a:srgbClr val="DC4512"/>
                </a:gs>
              </a:gsLst>
              <a:lin ang="108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4" name="TextBox 17"/>
            <p:cNvSpPr txBox="1">
              <a:spLocks noChangeArrowheads="1"/>
            </p:cNvSpPr>
            <p:nvPr/>
          </p:nvSpPr>
          <p:spPr bwMode="auto">
            <a:xfrm>
              <a:off x="5976872" y="3672716"/>
              <a:ext cx="135179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1600" dirty="0" smtClean="0">
                  <a:solidFill>
                    <a:srgbClr val="FFFF00"/>
                  </a:solidFill>
                </a:rPr>
                <a:t>Redirect</a:t>
              </a:r>
              <a:endParaRPr lang="en-US" altLang="en-US" sz="16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863537" y="4966670"/>
            <a:ext cx="5329473" cy="593754"/>
            <a:chOff x="5288783" y="2719293"/>
            <a:chExt cx="1919542" cy="593754"/>
          </a:xfrm>
        </p:grpSpPr>
        <p:sp>
          <p:nvSpPr>
            <p:cNvPr id="68" name="Right Arrow 67"/>
            <p:cNvSpPr/>
            <p:nvPr/>
          </p:nvSpPr>
          <p:spPr bwMode="auto">
            <a:xfrm>
              <a:off x="5288783" y="2719293"/>
              <a:ext cx="1919542" cy="593754"/>
            </a:xfrm>
            <a:prstGeom prst="rightArrow">
              <a:avLst/>
            </a:prstGeom>
            <a:gradFill>
              <a:gsLst>
                <a:gs pos="0">
                  <a:srgbClr val="FFA214"/>
                </a:gs>
                <a:gs pos="100000">
                  <a:srgbClr val="DC4512"/>
                </a:gs>
              </a:gsLst>
              <a:lin ang="108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9" name="TextBox 17"/>
            <p:cNvSpPr txBox="1">
              <a:spLocks noChangeArrowheads="1"/>
            </p:cNvSpPr>
            <p:nvPr/>
          </p:nvSpPr>
          <p:spPr bwMode="auto">
            <a:xfrm>
              <a:off x="5798152" y="2831324"/>
              <a:ext cx="7706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FF00"/>
                  </a:solidFill>
                </a:rPr>
                <a:t>Request </a:t>
              </a:r>
              <a:r>
                <a:rPr lang="en-US" altLang="en-US" sz="1600" smtClean="0">
                  <a:solidFill>
                    <a:srgbClr val="FFFF00"/>
                  </a:solidFill>
                </a:rPr>
                <a:t>Download</a:t>
              </a:r>
              <a:endParaRPr lang="en-US" altLang="en-US" sz="16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367934" y="2802457"/>
            <a:ext cx="2219659" cy="593754"/>
            <a:chOff x="5288783" y="2719293"/>
            <a:chExt cx="2219659" cy="593754"/>
          </a:xfrm>
        </p:grpSpPr>
        <p:sp>
          <p:nvSpPr>
            <p:cNvPr id="50" name="Right Arrow 49"/>
            <p:cNvSpPr/>
            <p:nvPr/>
          </p:nvSpPr>
          <p:spPr bwMode="auto">
            <a:xfrm>
              <a:off x="5288783" y="2719293"/>
              <a:ext cx="1919542" cy="593754"/>
            </a:xfrm>
            <a:prstGeom prst="rightArrow">
              <a:avLst/>
            </a:prstGeom>
            <a:gradFill>
              <a:gsLst>
                <a:gs pos="0">
                  <a:srgbClr val="FFA214"/>
                </a:gs>
                <a:gs pos="100000">
                  <a:srgbClr val="DC4512"/>
                </a:gs>
              </a:gsLst>
              <a:lin ang="108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1" name="TextBox 17"/>
            <p:cNvSpPr txBox="1">
              <a:spLocks noChangeArrowheads="1"/>
            </p:cNvSpPr>
            <p:nvPr/>
          </p:nvSpPr>
          <p:spPr bwMode="auto">
            <a:xfrm>
              <a:off x="5395332" y="2832298"/>
              <a:ext cx="21131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FF00"/>
                  </a:solidFill>
                </a:rPr>
                <a:t>Request </a:t>
              </a:r>
              <a:r>
                <a:rPr lang="en-US" altLang="en-US" sz="1600" dirty="0" smtClean="0">
                  <a:solidFill>
                    <a:srgbClr val="FFFF00"/>
                  </a:solidFill>
                </a:rPr>
                <a:t>Token</a:t>
              </a:r>
              <a:endParaRPr lang="en-US" altLang="en-US" sz="16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19946" y="3237696"/>
            <a:ext cx="2009447" cy="708025"/>
            <a:chOff x="5319946" y="3237696"/>
            <a:chExt cx="2009447" cy="708025"/>
          </a:xfrm>
        </p:grpSpPr>
        <p:grpSp>
          <p:nvGrpSpPr>
            <p:cNvPr id="55" name="Group 54"/>
            <p:cNvGrpSpPr/>
            <p:nvPr/>
          </p:nvGrpSpPr>
          <p:grpSpPr>
            <a:xfrm>
              <a:off x="5319946" y="3271956"/>
              <a:ext cx="1919542" cy="593754"/>
              <a:chOff x="5278048" y="3558781"/>
              <a:chExt cx="1919542" cy="593754"/>
            </a:xfrm>
          </p:grpSpPr>
          <p:sp>
            <p:nvSpPr>
              <p:cNvPr id="56" name="Right Arrow 55"/>
              <p:cNvSpPr/>
              <p:nvPr/>
            </p:nvSpPr>
            <p:spPr bwMode="auto">
              <a:xfrm rot="10800000">
                <a:off x="5278048" y="3558781"/>
                <a:ext cx="1919542" cy="593754"/>
              </a:xfrm>
              <a:prstGeom prst="rightArrow">
                <a:avLst/>
              </a:prstGeom>
              <a:gradFill>
                <a:gsLst>
                  <a:gs pos="0">
                    <a:srgbClr val="FFA214"/>
                  </a:gs>
                  <a:gs pos="100000">
                    <a:srgbClr val="DC4512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57" name="TextBox 17"/>
              <p:cNvSpPr txBox="1">
                <a:spLocks noChangeArrowheads="1"/>
              </p:cNvSpPr>
              <p:nvPr/>
            </p:nvSpPr>
            <p:spPr bwMode="auto">
              <a:xfrm>
                <a:off x="5322190" y="3673442"/>
                <a:ext cx="155803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n-US" altLang="en-US" sz="1600" dirty="0" smtClean="0">
                    <a:solidFill>
                      <a:srgbClr val="FFFF00"/>
                    </a:solidFill>
                  </a:rPr>
                  <a:t>Supply Token</a:t>
                </a:r>
                <a:endParaRPr lang="en-US" altLang="en-US" sz="16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73" name="Group 23"/>
            <p:cNvGrpSpPr>
              <a:grpSpLocks/>
            </p:cNvGrpSpPr>
            <p:nvPr/>
          </p:nvGrpSpPr>
          <p:grpSpPr bwMode="auto">
            <a:xfrm>
              <a:off x="6626131" y="3237696"/>
              <a:ext cx="703262" cy="708025"/>
              <a:chOff x="2107103" y="3999296"/>
              <a:chExt cx="703672" cy="708745"/>
            </a:xfrm>
          </p:grpSpPr>
          <p:sp>
            <p:nvSpPr>
              <p:cNvPr id="74" name="7-Point Star 73"/>
              <p:cNvSpPr/>
              <p:nvPr/>
            </p:nvSpPr>
            <p:spPr>
              <a:xfrm>
                <a:off x="2107103" y="3999296"/>
                <a:ext cx="703672" cy="708745"/>
              </a:xfrm>
              <a:prstGeom prst="star7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75" name="TextBox 21"/>
              <p:cNvSpPr txBox="1">
                <a:spLocks noChangeArrowheads="1"/>
              </p:cNvSpPr>
              <p:nvPr/>
            </p:nvSpPr>
            <p:spPr bwMode="auto">
              <a:xfrm>
                <a:off x="2231229" y="4096672"/>
                <a:ext cx="47723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n-US" altLang="en-US" sz="3200" dirty="0" smtClean="0">
                    <a:solidFill>
                      <a:srgbClr val="DC4512"/>
                    </a:solidFill>
                    <a:latin typeface="Abadi MT Condensed Extra Bold" charset="0"/>
                    <a:ea typeface="Abadi MT Condensed Extra Bold" charset="0"/>
                    <a:cs typeface="Abadi MT Condensed Extra Bold" charset="0"/>
                  </a:rPr>
                  <a:t>T</a:t>
                </a:r>
                <a:endParaRPr lang="en-US" altLang="en-US" sz="3200" dirty="0">
                  <a:solidFill>
                    <a:srgbClr val="DC4512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636250" y="3202342"/>
            <a:ext cx="1919542" cy="708025"/>
            <a:chOff x="1636250" y="3202342"/>
            <a:chExt cx="1919542" cy="708025"/>
          </a:xfrm>
        </p:grpSpPr>
        <p:grpSp>
          <p:nvGrpSpPr>
            <p:cNvPr id="46" name="Group 45"/>
            <p:cNvGrpSpPr/>
            <p:nvPr/>
          </p:nvGrpSpPr>
          <p:grpSpPr>
            <a:xfrm>
              <a:off x="1636250" y="3272037"/>
              <a:ext cx="1919542" cy="593754"/>
              <a:chOff x="5278048" y="3558781"/>
              <a:chExt cx="1919542" cy="593754"/>
            </a:xfrm>
          </p:grpSpPr>
          <p:sp>
            <p:nvSpPr>
              <p:cNvPr id="42" name="Right Arrow 41"/>
              <p:cNvSpPr/>
              <p:nvPr/>
            </p:nvSpPr>
            <p:spPr bwMode="auto">
              <a:xfrm rot="10800000">
                <a:off x="5278048" y="3558781"/>
                <a:ext cx="1919542" cy="593754"/>
              </a:xfrm>
              <a:prstGeom prst="rightArrow">
                <a:avLst/>
              </a:prstGeom>
              <a:gradFill>
                <a:gsLst>
                  <a:gs pos="0">
                    <a:srgbClr val="FFA214"/>
                  </a:gs>
                  <a:gs pos="100000">
                    <a:srgbClr val="DC4512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3" name="TextBox 17"/>
              <p:cNvSpPr txBox="1">
                <a:spLocks noChangeArrowheads="1"/>
              </p:cNvSpPr>
              <p:nvPr/>
            </p:nvSpPr>
            <p:spPr bwMode="auto">
              <a:xfrm>
                <a:off x="5421844" y="3673442"/>
                <a:ext cx="135179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n-US" altLang="en-US" sz="1600" dirty="0" smtClean="0">
                    <a:solidFill>
                      <a:srgbClr val="FFFF00"/>
                    </a:solidFill>
                  </a:rPr>
                  <a:t>Redirect</a:t>
                </a:r>
                <a:endParaRPr lang="en-US" altLang="en-US" sz="16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76" name="Group 23"/>
            <p:cNvGrpSpPr>
              <a:grpSpLocks/>
            </p:cNvGrpSpPr>
            <p:nvPr/>
          </p:nvGrpSpPr>
          <p:grpSpPr bwMode="auto">
            <a:xfrm>
              <a:off x="2738441" y="3202342"/>
              <a:ext cx="703262" cy="708025"/>
              <a:chOff x="2107103" y="3999296"/>
              <a:chExt cx="703672" cy="708745"/>
            </a:xfrm>
          </p:grpSpPr>
          <p:sp>
            <p:nvSpPr>
              <p:cNvPr id="77" name="7-Point Star 76"/>
              <p:cNvSpPr/>
              <p:nvPr/>
            </p:nvSpPr>
            <p:spPr>
              <a:xfrm>
                <a:off x="2107103" y="3999296"/>
                <a:ext cx="703672" cy="708745"/>
              </a:xfrm>
              <a:prstGeom prst="star7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78" name="TextBox 21"/>
              <p:cNvSpPr txBox="1">
                <a:spLocks noChangeArrowheads="1"/>
              </p:cNvSpPr>
              <p:nvPr/>
            </p:nvSpPr>
            <p:spPr bwMode="auto">
              <a:xfrm>
                <a:off x="2231229" y="4096672"/>
                <a:ext cx="47723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n-US" altLang="en-US" sz="3200" dirty="0" smtClean="0">
                    <a:solidFill>
                      <a:srgbClr val="DC4512"/>
                    </a:solidFill>
                    <a:latin typeface="Abadi MT Condensed Extra Bold" charset="0"/>
                    <a:ea typeface="Abadi MT Condensed Extra Bold" charset="0"/>
                    <a:cs typeface="Abadi MT Condensed Extra Bold" charset="0"/>
                  </a:rPr>
                  <a:t>T</a:t>
                </a:r>
                <a:endParaRPr lang="en-US" altLang="en-US" sz="3200" dirty="0">
                  <a:solidFill>
                    <a:srgbClr val="DC4512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808695" y="3798229"/>
            <a:ext cx="6003665" cy="708025"/>
            <a:chOff x="1808695" y="3798229"/>
            <a:chExt cx="6003665" cy="708025"/>
          </a:xfrm>
        </p:grpSpPr>
        <p:grpSp>
          <p:nvGrpSpPr>
            <p:cNvPr id="52" name="Group 51"/>
            <p:cNvGrpSpPr/>
            <p:nvPr/>
          </p:nvGrpSpPr>
          <p:grpSpPr>
            <a:xfrm>
              <a:off x="1808695" y="3899543"/>
              <a:ext cx="6003665" cy="593754"/>
              <a:chOff x="5288783" y="2719293"/>
              <a:chExt cx="2162369" cy="593754"/>
            </a:xfrm>
          </p:grpSpPr>
          <p:sp>
            <p:nvSpPr>
              <p:cNvPr id="53" name="Right Arrow 52"/>
              <p:cNvSpPr/>
              <p:nvPr/>
            </p:nvSpPr>
            <p:spPr bwMode="auto">
              <a:xfrm>
                <a:off x="5288783" y="2719293"/>
                <a:ext cx="1919542" cy="593754"/>
              </a:xfrm>
              <a:prstGeom prst="rightArrow">
                <a:avLst/>
              </a:prstGeom>
              <a:gradFill>
                <a:gsLst>
                  <a:gs pos="0">
                    <a:srgbClr val="FFA214"/>
                  </a:gs>
                  <a:gs pos="100000">
                    <a:srgbClr val="DC4512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54" name="TextBox 17"/>
              <p:cNvSpPr txBox="1">
                <a:spLocks noChangeArrowheads="1"/>
              </p:cNvSpPr>
              <p:nvPr/>
            </p:nvSpPr>
            <p:spPr bwMode="auto">
              <a:xfrm>
                <a:off x="5338042" y="2831128"/>
                <a:ext cx="211311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n-US" altLang="en-US" sz="1600" dirty="0">
                    <a:solidFill>
                      <a:srgbClr val="FFFF00"/>
                    </a:solidFill>
                  </a:rPr>
                  <a:t>Request </a:t>
                </a:r>
                <a:r>
                  <a:rPr lang="en-US" altLang="en-US" sz="1600" dirty="0" smtClean="0">
                    <a:solidFill>
                      <a:srgbClr val="FFFF00"/>
                    </a:solidFill>
                  </a:rPr>
                  <a:t>Download</a:t>
                </a:r>
                <a:endParaRPr lang="en-US" alt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9" name="Group 23"/>
            <p:cNvGrpSpPr>
              <a:grpSpLocks/>
            </p:cNvGrpSpPr>
            <p:nvPr/>
          </p:nvGrpSpPr>
          <p:grpSpPr bwMode="auto">
            <a:xfrm>
              <a:off x="4404054" y="3798229"/>
              <a:ext cx="703262" cy="708025"/>
              <a:chOff x="2107103" y="3999296"/>
              <a:chExt cx="703672" cy="708745"/>
            </a:xfrm>
          </p:grpSpPr>
          <p:sp>
            <p:nvSpPr>
              <p:cNvPr id="80" name="7-Point Star 79"/>
              <p:cNvSpPr/>
              <p:nvPr/>
            </p:nvSpPr>
            <p:spPr>
              <a:xfrm>
                <a:off x="2107103" y="3999296"/>
                <a:ext cx="703672" cy="708745"/>
              </a:xfrm>
              <a:prstGeom prst="star7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81" name="TextBox 21"/>
              <p:cNvSpPr txBox="1">
                <a:spLocks noChangeArrowheads="1"/>
              </p:cNvSpPr>
              <p:nvPr/>
            </p:nvSpPr>
            <p:spPr bwMode="auto">
              <a:xfrm>
                <a:off x="2231229" y="4096672"/>
                <a:ext cx="47723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n-US" altLang="en-US" sz="3200" dirty="0" smtClean="0">
                    <a:solidFill>
                      <a:srgbClr val="DC4512"/>
                    </a:solidFill>
                    <a:latin typeface="Abadi MT Condensed Extra Bold" charset="0"/>
                    <a:ea typeface="Abadi MT Condensed Extra Bold" charset="0"/>
                    <a:cs typeface="Abadi MT Condensed Extra Bold" charset="0"/>
                  </a:rPr>
                  <a:t>T</a:t>
                </a:r>
                <a:endParaRPr lang="en-US" altLang="en-US" sz="3200" dirty="0">
                  <a:solidFill>
                    <a:srgbClr val="DC4512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endParaRPr>
              </a:p>
            </p:txBody>
          </p:sp>
        </p:grpSp>
      </p:grpSp>
      <p:sp>
        <p:nvSpPr>
          <p:cNvPr id="82" name="TextBox 38"/>
          <p:cNvSpPr txBox="1">
            <a:spLocks noChangeArrowheads="1"/>
          </p:cNvSpPr>
          <p:nvPr/>
        </p:nvSpPr>
        <p:spPr bwMode="auto">
          <a:xfrm>
            <a:off x="954695" y="6021288"/>
            <a:ext cx="1499868" cy="33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USER</a:t>
            </a: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3" name="TextBox 38"/>
          <p:cNvSpPr txBox="1">
            <a:spLocks noChangeArrowheads="1"/>
          </p:cNvSpPr>
          <p:nvPr/>
        </p:nvSpPr>
        <p:spPr bwMode="auto">
          <a:xfrm>
            <a:off x="3102348" y="6026574"/>
            <a:ext cx="36298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Specific Service Stack</a:t>
            </a: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TextBox 38"/>
          <p:cNvSpPr txBox="1">
            <a:spLocks noChangeArrowheads="1"/>
          </p:cNvSpPr>
          <p:nvPr/>
        </p:nvSpPr>
        <p:spPr bwMode="auto">
          <a:xfrm>
            <a:off x="7267193" y="6051744"/>
            <a:ext cx="1514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Service</a:t>
            </a: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are bearer tokens?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1124744"/>
            <a:ext cx="8007424" cy="914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Bearer token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/>
              <a:t>is something the user presents with a request so the server will </a:t>
            </a:r>
            <a:r>
              <a:rPr lang="en-US" sz="2400" dirty="0" err="1"/>
              <a:t>authorise</a:t>
            </a:r>
            <a:r>
              <a:rPr lang="en-US" sz="2400" dirty="0"/>
              <a:t> it.  There's no interaction between client and server.</a:t>
            </a:r>
          </a:p>
          <a:p>
            <a:pPr marL="0" indent="0">
              <a:buNone/>
            </a:pPr>
            <a:r>
              <a:rPr lang="en-US" sz="2400" dirty="0"/>
              <a:t>Examples of bearer tokens:</a:t>
            </a:r>
          </a:p>
          <a:p>
            <a:r>
              <a:rPr lang="en-US" sz="2400" dirty="0"/>
              <a:t>HTTP BASIC </a:t>
            </a:r>
            <a:r>
              <a:rPr lang="en-US" sz="2400" dirty="0" err="1"/>
              <a:t>authn</a:t>
            </a:r>
            <a:r>
              <a:rPr lang="en-US" sz="2400" dirty="0"/>
              <a:t>, </a:t>
            </a:r>
            <a:r>
              <a:rPr lang="en-US" sz="2400" dirty="0" smtClean="0"/>
              <a:t>anything stored </a:t>
            </a:r>
            <a:r>
              <a:rPr lang="en-US" sz="2400" dirty="0"/>
              <a:t>as a cookies.</a:t>
            </a:r>
          </a:p>
          <a:p>
            <a:pPr marL="0" indent="0">
              <a:buNone/>
            </a:pPr>
            <a:r>
              <a:rPr lang="en-US" sz="2400" dirty="0"/>
              <a:t>Counter-examples:</a:t>
            </a:r>
          </a:p>
          <a:p>
            <a:r>
              <a:rPr lang="en-US" sz="2400" dirty="0"/>
              <a:t>X.509 credential,</a:t>
            </a:r>
          </a:p>
          <a:p>
            <a:r>
              <a:rPr lang="en-US" sz="2400" dirty="0"/>
              <a:t>SAML,</a:t>
            </a:r>
          </a:p>
          <a:p>
            <a:r>
              <a:rPr lang="en-US" sz="2400" dirty="0"/>
              <a:t>Kerberos.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501008"/>
            <a:ext cx="4374729" cy="185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62638</TotalTime>
  <Words>666</Words>
  <Application>Microsoft Macintosh PowerPoint</Application>
  <PresentationFormat>On-screen Show (4:3)</PresentationFormat>
  <Paragraphs>219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Abadi MT Condensed Extra Bold</vt:lpstr>
      <vt:lpstr>Apple Chancery</vt:lpstr>
      <vt:lpstr>AppleGothic</vt:lpstr>
      <vt:lpstr>AppleMyungjo</vt:lpstr>
      <vt:lpstr>Calibri</vt:lpstr>
      <vt:lpstr>Chalkboard</vt:lpstr>
      <vt:lpstr>Droid Sans</vt:lpstr>
      <vt:lpstr>ヒラギノ角ゴ Pro W3</vt:lpstr>
      <vt:lpstr>Arial</vt:lpstr>
      <vt:lpstr>Office Theme</vt:lpstr>
      <vt:lpstr>PowerPoint Presentation</vt:lpstr>
      <vt:lpstr>PowerPoint Presentation</vt:lpstr>
      <vt:lpstr>AAI … but</vt:lpstr>
      <vt:lpstr>Quick recap: which is which? </vt:lpstr>
      <vt:lpstr>Authorisation without authentication?</vt:lpstr>
      <vt:lpstr>Photon Science portal use-case</vt:lpstr>
      <vt:lpstr>Desired: client downloads directly</vt:lpstr>
      <vt:lpstr>Desired: client downloads directly</vt:lpstr>
      <vt:lpstr>What are bearer tokens? </vt:lpstr>
      <vt:lpstr>Bearer tokens for download authz </vt:lpstr>
      <vt:lpstr>Introducing Macaroons </vt:lpstr>
      <vt:lpstr>Macaroons 101 </vt:lpstr>
      <vt:lpstr>Example: 3rd  party copy</vt:lpstr>
      <vt:lpstr>3rd party caveats – extra cool!</vt:lpstr>
      <vt:lpstr>Example: download w/3rd  party caveat </vt:lpstr>
      <vt:lpstr>Discharge macaroons</vt:lpstr>
      <vt:lpstr>Solution revisited: macaroons</vt:lpstr>
      <vt:lpstr>For what else are macaroons good? </vt:lpstr>
      <vt:lpstr>Enabling sharing: a new interface </vt:lpstr>
      <vt:lpstr>The END    </vt:lpstr>
    </vt:vector>
  </TitlesOfParts>
  <Company>DESY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Patrick Fuhrmann</dc:creator>
  <cp:lastModifiedBy>Patrick</cp:lastModifiedBy>
  <cp:revision>406</cp:revision>
  <cp:lastPrinted>2016-03-04T13:04:24Z</cp:lastPrinted>
  <dcterms:created xsi:type="dcterms:W3CDTF">2015-07-01T16:49:53Z</dcterms:created>
  <dcterms:modified xsi:type="dcterms:W3CDTF">2016-03-14T00:47:21Z</dcterms:modified>
</cp:coreProperties>
</file>