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6"/>
  </p:notesMasterIdLst>
  <p:handoutMasterIdLst>
    <p:handoutMasterId r:id="rId27"/>
  </p:handoutMasterIdLst>
  <p:sldIdLst>
    <p:sldId id="312" r:id="rId2"/>
    <p:sldId id="333" r:id="rId3"/>
    <p:sldId id="334" r:id="rId4"/>
    <p:sldId id="318" r:id="rId5"/>
    <p:sldId id="335" r:id="rId6"/>
    <p:sldId id="319" r:id="rId7"/>
    <p:sldId id="320" r:id="rId8"/>
    <p:sldId id="342" r:id="rId9"/>
    <p:sldId id="332" r:id="rId10"/>
    <p:sldId id="322" r:id="rId11"/>
    <p:sldId id="321" r:id="rId12"/>
    <p:sldId id="338" r:id="rId13"/>
    <p:sldId id="337" r:id="rId14"/>
    <p:sldId id="324" r:id="rId15"/>
    <p:sldId id="343" r:id="rId16"/>
    <p:sldId id="344" r:id="rId17"/>
    <p:sldId id="328" r:id="rId18"/>
    <p:sldId id="331" r:id="rId19"/>
    <p:sldId id="330" r:id="rId20"/>
    <p:sldId id="336" r:id="rId21"/>
    <p:sldId id="326" r:id="rId22"/>
    <p:sldId id="340" r:id="rId23"/>
    <p:sldId id="341" r:id="rId24"/>
    <p:sldId id="339" r:id="rId25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66"/>
    <a:srgbClr val="CC99FF"/>
    <a:srgbClr val="009900"/>
    <a:srgbClr val="66FF33"/>
    <a:srgbClr val="66FFFF"/>
    <a:srgbClr val="FF9999"/>
    <a:srgbClr val="00FF99"/>
    <a:srgbClr val="0B387C"/>
    <a:srgbClr val="B4D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6" autoAdjust="0"/>
    <p:restoredTop sz="92033" autoAdjust="0"/>
  </p:normalViewPr>
  <p:slideViewPr>
    <p:cSldViewPr snapToGrid="0" snapToObjects="1">
      <p:cViewPr varScale="1">
        <p:scale>
          <a:sx n="116" d="100"/>
          <a:sy n="116" d="100"/>
        </p:scale>
        <p:origin x="1104" y="184"/>
      </p:cViewPr>
      <p:guideLst>
        <p:guide orient="horz" pos="1620"/>
        <p:guide pos="2896"/>
        <p:guide orient="horz" pos="2160"/>
      </p:guideLst>
    </p:cSldViewPr>
  </p:slideViewPr>
  <p:outlineViewPr>
    <p:cViewPr>
      <p:scale>
        <a:sx n="33" d="100"/>
        <a:sy n="33" d="100"/>
      </p:scale>
      <p:origin x="0" y="371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36" d="100"/>
          <a:sy n="136" d="100"/>
        </p:scale>
        <p:origin x="-387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AD936-361E-E84D-A236-048C3027368A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76C6-362F-7847-B4F8-52995204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42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8CDB-4CDB-0047-B0A3-926A8FE44A35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EA63-43D2-E842-92EA-B304A8820A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12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EA63-43D2-E842-92EA-B304A8820A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47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D445C5-ADDE-8441-8722-06FD034535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D445C5-ADDE-8441-8722-06FD034535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EA63-43D2-E842-92EA-B304A8820A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50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A92B4-F3BC-A043-AECC-8935C871FF6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4"/>
            <a:ext cx="2520000" cy="24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25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7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3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80"/>
            <a:ext cx="8226854" cy="226403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5" y="2663940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4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80"/>
            <a:ext cx="8226854" cy="226403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5" y="2663940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4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62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5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80"/>
            <a:ext cx="8226854" cy="226403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33917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59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62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8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9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3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9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9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1269779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2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4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7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9" descr="bande-02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6150797"/>
            <a:ext cx="9464580" cy="7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1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0" y="1968501"/>
            <a:ext cx="9144000" cy="24616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Kipper – a Grid bridge</a:t>
            </a:r>
            <a:br>
              <a:rPr lang="en-US" dirty="0" smtClean="0"/>
            </a:br>
            <a:r>
              <a:rPr lang="en-US" dirty="0" smtClean="0"/>
              <a:t>to Identity Federation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367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Andrey </a:t>
            </a:r>
            <a:r>
              <a:rPr lang="en-US" sz="2400" dirty="0" err="1" smtClean="0"/>
              <a:t>Kiryanov</a:t>
            </a:r>
            <a:endParaRPr lang="ru-RU" sz="2400" dirty="0"/>
          </a:p>
        </p:txBody>
      </p:sp>
      <p:pic>
        <p:nvPicPr>
          <p:cNvPr id="1027" name="Picture 3" descr="D:\Documents\ISGC 2016\WLCG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latin typeface="Arial" charset="0"/>
              </a:rPr>
              <a:t>STS integration in a Web Application</a:t>
            </a:r>
            <a:endParaRPr lang="en-US" dirty="0"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34538" y="2324828"/>
            <a:ext cx="2468559" cy="1080000"/>
          </a:xfrm>
          <a:prstGeom prst="round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STS</a:t>
            </a:r>
          </a:p>
        </p:txBody>
      </p:sp>
      <p:sp>
        <p:nvSpPr>
          <p:cNvPr id="34" name="Rounded Rectangle 33"/>
          <p:cNvSpPr>
            <a:spLocks noChangeAspect="1"/>
          </p:cNvSpPr>
          <p:nvPr/>
        </p:nvSpPr>
        <p:spPr>
          <a:xfrm>
            <a:off x="7579097" y="1070752"/>
            <a:ext cx="1224000" cy="1224000"/>
          </a:xfrm>
          <a:prstGeom prst="roundRect">
            <a:avLst/>
          </a:prstGeom>
          <a:solidFill>
            <a:srgbClr val="CC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IOTA </a:t>
            </a:r>
            <a:r>
              <a:rPr lang="en-US" sz="2400" dirty="0" smtClean="0"/>
              <a:t>CA</a:t>
            </a:r>
            <a:endParaRPr lang="en-US" sz="2400" dirty="0"/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6334538" y="1068687"/>
            <a:ext cx="1224000" cy="1224000"/>
          </a:xfrm>
          <a:prstGeom prst="roundRect">
            <a:avLst/>
          </a:prstGeom>
          <a:solidFill>
            <a:srgbClr val="CC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VOMS</a:t>
            </a:r>
            <a:endParaRPr lang="en-US" sz="2400" dirty="0"/>
          </a:p>
        </p:txBody>
      </p:sp>
      <p:pic>
        <p:nvPicPr>
          <p:cNvPr id="22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  <p:sp>
        <p:nvSpPr>
          <p:cNvPr id="31" name="Rectangle 7"/>
          <p:cNvSpPr/>
          <p:nvPr/>
        </p:nvSpPr>
        <p:spPr>
          <a:xfrm>
            <a:off x="416793" y="3764604"/>
            <a:ext cx="2754423" cy="2361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416793" y="3764604"/>
            <a:ext cx="275442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Apache</a:t>
            </a:r>
          </a:p>
        </p:txBody>
      </p:sp>
      <p:sp>
        <p:nvSpPr>
          <p:cNvPr id="37" name="Snip Single Corner Rectangle 11"/>
          <p:cNvSpPr/>
          <p:nvPr/>
        </p:nvSpPr>
        <p:spPr>
          <a:xfrm flipH="1">
            <a:off x="1460040" y="5346884"/>
            <a:ext cx="1693718" cy="779319"/>
          </a:xfrm>
          <a:prstGeom prst="snip1Rect">
            <a:avLst>
              <a:gd name="adj" fmla="val 22558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SSO plug-in</a:t>
            </a:r>
          </a:p>
        </p:txBody>
      </p:sp>
      <p:sp>
        <p:nvSpPr>
          <p:cNvPr id="38" name="Notched Right Arrow 1"/>
          <p:cNvSpPr/>
          <p:nvPr/>
        </p:nvSpPr>
        <p:spPr>
          <a:xfrm rot="16200000">
            <a:off x="1464120" y="4685610"/>
            <a:ext cx="1139822" cy="586863"/>
          </a:xfrm>
          <a:prstGeom prst="notchedRightArrow">
            <a:avLst>
              <a:gd name="adj1" fmla="val 53541"/>
              <a:gd name="adj2" fmla="val 48229"/>
            </a:avLst>
          </a:prstGeom>
          <a:solidFill>
            <a:srgbClr val="00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Auth.</a:t>
            </a:r>
          </a:p>
        </p:txBody>
      </p:sp>
      <p:sp>
        <p:nvSpPr>
          <p:cNvPr id="39" name="Horizontal Scroll 16"/>
          <p:cNvSpPr/>
          <p:nvPr/>
        </p:nvSpPr>
        <p:spPr>
          <a:xfrm rot="16200000">
            <a:off x="2180976" y="4719267"/>
            <a:ext cx="1139823" cy="519545"/>
          </a:xfrm>
          <a:prstGeom prst="horizontalScroll">
            <a:avLst>
              <a:gd name="adj" fmla="val 22500"/>
            </a:avLst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SAML2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6"/>
          <p:cNvSpPr/>
          <p:nvPr/>
        </p:nvSpPr>
        <p:spPr>
          <a:xfrm>
            <a:off x="6334537" y="4086866"/>
            <a:ext cx="2468559" cy="2039336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B387C"/>
                </a:solidFill>
              </a:rPr>
              <a:t>SSO</a:t>
            </a:r>
          </a:p>
        </p:txBody>
      </p:sp>
      <p:sp>
        <p:nvSpPr>
          <p:cNvPr id="41" name="Right Arrow 8"/>
          <p:cNvSpPr/>
          <p:nvPr/>
        </p:nvSpPr>
        <p:spPr>
          <a:xfrm>
            <a:off x="3171216" y="4428754"/>
            <a:ext cx="3163321" cy="722168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Auth. </a:t>
            </a:r>
            <a:r>
              <a:rPr lang="en-US" dirty="0"/>
              <a:t>request (redirect)</a:t>
            </a:r>
          </a:p>
        </p:txBody>
      </p:sp>
      <p:sp>
        <p:nvSpPr>
          <p:cNvPr id="42" name="Left Arrow 9"/>
          <p:cNvSpPr/>
          <p:nvPr/>
        </p:nvSpPr>
        <p:spPr>
          <a:xfrm>
            <a:off x="3153756" y="5258565"/>
            <a:ext cx="3180782" cy="71697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SAML2 </a:t>
            </a:r>
            <a:r>
              <a:rPr lang="en-US" dirty="0"/>
              <a:t>Assertion</a:t>
            </a:r>
          </a:p>
        </p:txBody>
      </p:sp>
      <p:sp>
        <p:nvSpPr>
          <p:cNvPr id="43" name="Bevel 14"/>
          <p:cNvSpPr/>
          <p:nvPr/>
        </p:nvSpPr>
        <p:spPr>
          <a:xfrm>
            <a:off x="416792" y="2293194"/>
            <a:ext cx="2736965" cy="924792"/>
          </a:xfrm>
          <a:prstGeom prst="bevel">
            <a:avLst>
              <a:gd name="adj" fmla="val 13791"/>
            </a:avLst>
          </a:prstGeom>
          <a:solidFill>
            <a:srgbClr val="FF99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Web </a:t>
            </a:r>
            <a:r>
              <a:rPr lang="en-US" sz="2800" dirty="0" smtClean="0">
                <a:solidFill>
                  <a:schemeClr val="tx1"/>
                </a:solidFill>
              </a:rPr>
              <a:t>browser</a:t>
            </a:r>
          </a:p>
        </p:txBody>
      </p:sp>
      <p:sp>
        <p:nvSpPr>
          <p:cNvPr id="44" name="Up-Down Arrow 12"/>
          <p:cNvSpPr/>
          <p:nvPr/>
        </p:nvSpPr>
        <p:spPr>
          <a:xfrm>
            <a:off x="2256002" y="3243813"/>
            <a:ext cx="353067" cy="509156"/>
          </a:xfrm>
          <a:prstGeom prst="upDownArrow">
            <a:avLst>
              <a:gd name="adj1" fmla="val 50000"/>
              <a:gd name="adj2" fmla="val 36000"/>
            </a:avLst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2559827" y="3331849"/>
            <a:ext cx="1651930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HTTPS </a:t>
            </a:r>
            <a:r>
              <a:rPr lang="en-US" sz="1600" dirty="0"/>
              <a:t>session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694789" y="3217986"/>
            <a:ext cx="1352143" cy="534983"/>
          </a:xfrm>
          <a:prstGeom prst="upArrow">
            <a:avLst>
              <a:gd name="adj1" fmla="val 74272"/>
              <a:gd name="adj2" fmla="val 49626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SAML2</a:t>
            </a:r>
            <a:endParaRPr lang="ru-RU" dirty="0"/>
          </a:p>
        </p:txBody>
      </p:sp>
      <p:sp>
        <p:nvSpPr>
          <p:cNvPr id="47" name="Right Arrow 8"/>
          <p:cNvSpPr/>
          <p:nvPr/>
        </p:nvSpPr>
        <p:spPr>
          <a:xfrm>
            <a:off x="3171216" y="2804229"/>
            <a:ext cx="3146013" cy="576259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SAML2 Assertion</a:t>
            </a:r>
            <a:endParaRPr lang="en-US" dirty="0"/>
          </a:p>
        </p:txBody>
      </p:sp>
      <p:sp>
        <p:nvSpPr>
          <p:cNvPr id="48" name="Left Arrow 9"/>
          <p:cNvSpPr/>
          <p:nvPr/>
        </p:nvSpPr>
        <p:spPr>
          <a:xfrm>
            <a:off x="3153757" y="2289714"/>
            <a:ext cx="3146007" cy="63348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X.509 VOMS proxy</a:t>
            </a:r>
            <a:endParaRPr lang="en-US" dirty="0"/>
          </a:p>
        </p:txBody>
      </p:sp>
      <p:sp>
        <p:nvSpPr>
          <p:cNvPr id="4" name="Облако 3"/>
          <p:cNvSpPr/>
          <p:nvPr/>
        </p:nvSpPr>
        <p:spPr>
          <a:xfrm>
            <a:off x="533525" y="1068687"/>
            <a:ext cx="4724772" cy="740658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Grid</a:t>
            </a:r>
            <a:endParaRPr lang="ru-RU" sz="3200" dirty="0"/>
          </a:p>
        </p:txBody>
      </p:sp>
      <p:sp>
        <p:nvSpPr>
          <p:cNvPr id="49" name="Стрелка вверх 48"/>
          <p:cNvSpPr/>
          <p:nvPr/>
        </p:nvSpPr>
        <p:spPr>
          <a:xfrm>
            <a:off x="1658518" y="1751082"/>
            <a:ext cx="1352143" cy="534983"/>
          </a:xfrm>
          <a:prstGeom prst="upArrow">
            <a:avLst>
              <a:gd name="adj1" fmla="val 74272"/>
              <a:gd name="adj2" fmla="val 49626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X.509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23736" y="1751083"/>
            <a:ext cx="6076028" cy="2013522"/>
            <a:chOff x="223736" y="1751083"/>
            <a:chExt cx="6076028" cy="201352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23736" y="1751083"/>
              <a:ext cx="6076028" cy="2013522"/>
            </a:xfrm>
            <a:prstGeom prst="roundRect">
              <a:avLst/>
            </a:prstGeom>
            <a:solidFill>
              <a:srgbClr val="000000">
                <a:alpha val="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44222" y="1767038"/>
              <a:ext cx="13575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Kipper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7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 idx="4294967295"/>
          </p:nvPr>
        </p:nvSpPr>
        <p:spPr>
          <a:xfrm>
            <a:off x="0" y="225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IOTA CA</a:t>
            </a:r>
            <a:endParaRPr lang="en-US" dirty="0">
              <a:latin typeface="Arial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idx="4294967295"/>
          </p:nvPr>
        </p:nvSpPr>
        <p:spPr>
          <a:xfrm>
            <a:off x="243191" y="1371599"/>
            <a:ext cx="8638162" cy="4614335"/>
          </a:xfrm>
        </p:spPr>
        <p:txBody>
          <a:bodyPr>
            <a:noAutofit/>
          </a:bodyPr>
          <a:lstStyle/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IOTA CA (Identifier-Only Trust Assurance Certification Authority) issues short-living (days) X.509 certificates</a:t>
            </a:r>
            <a:endParaRPr lang="en-US" sz="2800" dirty="0"/>
          </a:p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First implementation was issuing certificates to any STS client (provided that it had a valid assertion)</a:t>
            </a:r>
          </a:p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Now STS can ask to sign certificates only for users registered in the configured VOMS</a:t>
            </a:r>
          </a:p>
          <a:p>
            <a:pPr lvl="1">
              <a:defRPr/>
            </a:pPr>
            <a:r>
              <a:rPr lang="en-US" sz="2400" dirty="0" smtClean="0"/>
              <a:t>Handy if you need a restricted set of </a:t>
            </a:r>
            <a:r>
              <a:rPr lang="en-US" sz="2400" dirty="0" err="1" smtClean="0"/>
              <a:t>eduGAIN</a:t>
            </a:r>
            <a:r>
              <a:rPr lang="en-US" sz="2400" dirty="0" smtClean="0"/>
              <a:t> members that would get a valid certificate</a:t>
            </a:r>
          </a:p>
        </p:txBody>
      </p:sp>
      <p:pic>
        <p:nvPicPr>
          <p:cNvPr id="6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DN uniqueness</a:t>
            </a:r>
            <a:endParaRPr lang="en-US" dirty="0">
              <a:latin typeface="Arial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idx="4294967295"/>
          </p:nvPr>
        </p:nvSpPr>
        <p:spPr>
          <a:xfrm>
            <a:off x="243190" y="1342416"/>
            <a:ext cx="8638163" cy="48361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IOTA CA should use an </a:t>
            </a:r>
            <a:r>
              <a:rPr lang="en-US" sz="3200" dirty="0" err="1" smtClean="0"/>
              <a:t>eduGAIN</a:t>
            </a:r>
            <a:r>
              <a:rPr lang="en-US" sz="3200" dirty="0" smtClean="0"/>
              <a:t> persistent identifier attribute to return a unique DN</a:t>
            </a:r>
          </a:p>
          <a:p>
            <a:pPr>
              <a:defRPr/>
            </a:pPr>
            <a:r>
              <a:rPr lang="en-US" sz="3200" dirty="0" smtClean="0"/>
              <a:t>Which attribute(s) can be considered persistent and unique in </a:t>
            </a:r>
            <a:r>
              <a:rPr lang="en-US" sz="3200" dirty="0" err="1" smtClean="0"/>
              <a:t>eduGAIN</a:t>
            </a:r>
            <a:r>
              <a:rPr lang="en-US" sz="3200" dirty="0" smtClean="0"/>
              <a:t>?</a:t>
            </a:r>
          </a:p>
          <a:p>
            <a:pPr lvl="1" eaLnBrk="1" hangingPunct="1">
              <a:defRPr/>
            </a:pPr>
            <a:r>
              <a:rPr lang="en-GB" sz="2800" i="1" dirty="0" err="1" smtClean="0"/>
              <a:t>eduPersonPrincipalName</a:t>
            </a:r>
            <a:r>
              <a:rPr lang="en-US" sz="2800" dirty="0" smtClean="0"/>
              <a:t> is considered unique in theory but it can be reassigned according to local policy</a:t>
            </a:r>
          </a:p>
          <a:p>
            <a:pPr lvl="1">
              <a:defRPr/>
            </a:pPr>
            <a:r>
              <a:rPr lang="en-US" sz="2800" dirty="0" smtClean="0"/>
              <a:t>Only </a:t>
            </a:r>
            <a:r>
              <a:rPr lang="en-US" sz="2800" dirty="0" smtClean="0"/>
              <a:t>Identity Providers that secure </a:t>
            </a:r>
            <a:r>
              <a:rPr lang="en-US" sz="2800" dirty="0" smtClean="0"/>
              <a:t>unique </a:t>
            </a:r>
            <a:r>
              <a:rPr lang="en-GB" sz="2800" i="1" dirty="0" err="1" smtClean="0"/>
              <a:t>eduPersonPrincipalName</a:t>
            </a:r>
            <a:r>
              <a:rPr lang="en-GB" sz="2800" i="1" dirty="0" smtClean="0"/>
              <a:t> </a:t>
            </a:r>
            <a:r>
              <a:rPr lang="en-US" sz="2800" dirty="0" smtClean="0"/>
              <a:t>will be enabled in STS</a:t>
            </a:r>
          </a:p>
        </p:txBody>
      </p:sp>
      <p:pic>
        <p:nvPicPr>
          <p:cNvPr id="6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idx="4294967295"/>
          </p:nvPr>
        </p:nvSpPr>
        <p:spPr>
          <a:xfrm>
            <a:off x="243191" y="1400783"/>
            <a:ext cx="8638161" cy="45851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A document containing all the details for the new CA at CERN has been prepared in 2015 by CERN IT </a:t>
            </a:r>
            <a:r>
              <a:rPr lang="en-US" sz="2800" dirty="0" err="1" smtClean="0"/>
              <a:t>IdF</a:t>
            </a:r>
            <a:r>
              <a:rPr lang="en-US" sz="2800" dirty="0" smtClean="0"/>
              <a:t> Team with help from us</a:t>
            </a:r>
          </a:p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The document went through the review process of </a:t>
            </a:r>
            <a:r>
              <a:rPr lang="en-US" sz="2800" dirty="0" err="1" smtClean="0"/>
              <a:t>EUGridPMA</a:t>
            </a:r>
            <a:r>
              <a:rPr lang="en-US" sz="2800" dirty="0" smtClean="0"/>
              <a:t> and was accepted</a:t>
            </a:r>
          </a:p>
          <a:p>
            <a:pPr>
              <a:defRPr/>
            </a:pPr>
            <a:r>
              <a:rPr lang="en-US" sz="2800" dirty="0" smtClean="0"/>
              <a:t>CERN </a:t>
            </a:r>
            <a:r>
              <a:rPr lang="en-US" sz="2800" dirty="0"/>
              <a:t>LCG IOTA CA </a:t>
            </a:r>
            <a:r>
              <a:rPr lang="en-US" sz="2800" dirty="0" smtClean="0"/>
              <a:t>is included </a:t>
            </a:r>
            <a:r>
              <a:rPr lang="en-US" sz="2800" dirty="0"/>
              <a:t>in </a:t>
            </a:r>
            <a:r>
              <a:rPr lang="en-US" sz="2800" dirty="0" smtClean="0"/>
              <a:t>IGTF </a:t>
            </a:r>
            <a:r>
              <a:rPr lang="en-US" sz="2800" dirty="0"/>
              <a:t>Trusted Anchor </a:t>
            </a:r>
            <a:r>
              <a:rPr lang="en-US" sz="2800" dirty="0" smtClean="0"/>
              <a:t>Distribution since </a:t>
            </a:r>
            <a:r>
              <a:rPr lang="en-US" sz="2800" dirty="0"/>
              <a:t>version </a:t>
            </a:r>
            <a:r>
              <a:rPr lang="en-US" sz="2800" dirty="0" smtClean="0"/>
              <a:t>1.72</a:t>
            </a:r>
          </a:p>
          <a:p>
            <a:pPr lvl="1">
              <a:defRPr/>
            </a:pPr>
            <a:r>
              <a:rPr lang="en-US" sz="2400" dirty="0" smtClean="0"/>
              <a:t>Deployed on virtually all WLCG sites now</a:t>
            </a:r>
          </a:p>
          <a:p>
            <a:pPr lvl="1">
              <a:defRPr/>
            </a:pPr>
            <a:r>
              <a:rPr lang="en-US" sz="2400" dirty="0" smtClean="0"/>
              <a:t>It should “just work” for you</a:t>
            </a:r>
            <a:endParaRPr lang="en-US" sz="2400" dirty="0"/>
          </a:p>
        </p:txBody>
      </p:sp>
      <p:pic>
        <p:nvPicPr>
          <p:cNvPr id="6" name="Picture 3" descr="D:\Documents\ISGC 2016\WLCG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" charset="0"/>
              </a:rPr>
              <a:t>CERN LCG IOTA CA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Open issues</a:t>
            </a:r>
            <a:endParaRPr lang="en-US" dirty="0">
              <a:latin typeface="Arial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idx="4294967295"/>
          </p:nvPr>
        </p:nvSpPr>
        <p:spPr>
          <a:xfrm>
            <a:off x="243192" y="1400783"/>
            <a:ext cx="8638161" cy="4513634"/>
          </a:xfrm>
        </p:spPr>
        <p:txBody>
          <a:bodyPr>
            <a:normAutofit/>
          </a:bodyPr>
          <a:lstStyle/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The new </a:t>
            </a:r>
            <a:r>
              <a:rPr lang="en-US" sz="2800" dirty="0" smtClean="0"/>
              <a:t>IOTA DN </a:t>
            </a:r>
            <a:r>
              <a:rPr lang="en-US" sz="2800" dirty="0" smtClean="0"/>
              <a:t>is </a:t>
            </a:r>
            <a:r>
              <a:rPr lang="en-US" sz="2800" dirty="0" smtClean="0"/>
              <a:t>associated </a:t>
            </a:r>
            <a:r>
              <a:rPr lang="en-US" sz="2800" dirty="0" smtClean="0"/>
              <a:t>to the already existing one in VOMS, but the grid middleware is not aware of this alias</a:t>
            </a:r>
          </a:p>
          <a:p>
            <a:pPr lvl="1">
              <a:defRPr/>
            </a:pPr>
            <a:r>
              <a:rPr lang="en-US" sz="2400" dirty="0" smtClean="0"/>
              <a:t>Two different users (not always an issue since proper VOMS extensions are included in the certificate)</a:t>
            </a:r>
          </a:p>
          <a:p>
            <a:pPr>
              <a:defRPr/>
            </a:pPr>
            <a:r>
              <a:rPr lang="en-US" sz="2800" dirty="0" smtClean="0"/>
              <a:t>Dedicated STS instance per each </a:t>
            </a:r>
            <a:r>
              <a:rPr lang="en-US" sz="2800" dirty="0" err="1" smtClean="0"/>
              <a:t>WebApp+VO</a:t>
            </a:r>
            <a:r>
              <a:rPr lang="en-US" sz="2800" dirty="0" smtClean="0"/>
              <a:t> combination</a:t>
            </a:r>
          </a:p>
          <a:p>
            <a:pPr lvl="1">
              <a:defRPr/>
            </a:pPr>
            <a:r>
              <a:rPr lang="en-US" sz="2400" dirty="0" smtClean="0"/>
              <a:t>VOMS DN mapping and checks</a:t>
            </a:r>
          </a:p>
          <a:p>
            <a:pPr lvl="1">
              <a:defRPr/>
            </a:pPr>
            <a:r>
              <a:rPr lang="en-US" sz="2400" dirty="0" err="1" smtClean="0"/>
              <a:t>WebApp</a:t>
            </a:r>
            <a:r>
              <a:rPr lang="en-US" sz="2400" dirty="0" smtClean="0"/>
              <a:t> and STS need to consume the same SAML2 assertion</a:t>
            </a:r>
          </a:p>
        </p:txBody>
      </p:sp>
      <p:pic>
        <p:nvPicPr>
          <p:cNvPr id="7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Use cases</a:t>
            </a:r>
            <a:endParaRPr lang="en-US" dirty="0">
              <a:latin typeface="Arial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idx="4294967295"/>
          </p:nvPr>
        </p:nvSpPr>
        <p:spPr>
          <a:xfrm>
            <a:off x="243192" y="1400783"/>
            <a:ext cx="8638161" cy="4513634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800" dirty="0" smtClean="0"/>
              <a:t>What kind of web applications could benefit from Kipper?</a:t>
            </a:r>
          </a:p>
          <a:p>
            <a:pPr lvl="1">
              <a:defRPr/>
            </a:pPr>
            <a:r>
              <a:rPr lang="en-US" sz="2400" dirty="0" smtClean="0"/>
              <a:t>All kinds of portals that need to talk directly to Grid resources with X.509 authentication</a:t>
            </a:r>
          </a:p>
          <a:p>
            <a:pPr lvl="1">
              <a:defRPr/>
            </a:pPr>
            <a:r>
              <a:rPr lang="en-US" sz="2400" dirty="0" smtClean="0"/>
              <a:t>Data and workload management interfaces</a:t>
            </a:r>
          </a:p>
          <a:p>
            <a:pPr>
              <a:defRPr/>
            </a:pPr>
            <a:r>
              <a:rPr lang="en-US" sz="2800" dirty="0" smtClean="0"/>
              <a:t>What are the benefits?</a:t>
            </a:r>
          </a:p>
          <a:p>
            <a:pPr lvl="1">
              <a:defRPr/>
            </a:pPr>
            <a:r>
              <a:rPr lang="en-US" sz="2400" dirty="0" smtClean="0"/>
              <a:t>Clear distinction between users (no catch-all robot proxies)</a:t>
            </a:r>
          </a:p>
          <a:p>
            <a:pPr lvl="1">
              <a:defRPr/>
            </a:pPr>
            <a:r>
              <a:rPr lang="en-US" sz="2400" dirty="0" smtClean="0"/>
              <a:t>No need to maintain App-specific user database</a:t>
            </a:r>
          </a:p>
          <a:p>
            <a:pPr lvl="1">
              <a:defRPr/>
            </a:pPr>
            <a:r>
              <a:rPr lang="en-US" sz="2400" dirty="0" smtClean="0"/>
              <a:t>Security, VOMS support</a:t>
            </a:r>
          </a:p>
          <a:p>
            <a:pPr>
              <a:defRPr/>
            </a:pPr>
            <a:r>
              <a:rPr lang="en-US" sz="2800" dirty="0" smtClean="0"/>
              <a:t>What needs to be changed in the </a:t>
            </a:r>
            <a:r>
              <a:rPr lang="en-US" sz="2800" dirty="0" err="1" smtClean="0"/>
              <a:t>WebApp</a:t>
            </a:r>
            <a:r>
              <a:rPr lang="en-US" sz="2800" dirty="0" smtClean="0"/>
              <a:t>?</a:t>
            </a:r>
          </a:p>
          <a:p>
            <a:pPr lvl="1">
              <a:defRPr/>
            </a:pPr>
            <a:r>
              <a:rPr lang="en-US" sz="2400" dirty="0" smtClean="0"/>
              <a:t>Backend web server needs to be Apache on Linux (no IIS yet)</a:t>
            </a:r>
          </a:p>
          <a:p>
            <a:pPr lvl="1">
              <a:defRPr/>
            </a:pPr>
            <a:r>
              <a:rPr lang="en-US" sz="2400" dirty="0" smtClean="0"/>
              <a:t>Server side needs to accept user proxies from browser via specific delegation mechanism</a:t>
            </a:r>
          </a:p>
          <a:p>
            <a:pPr lvl="1">
              <a:defRPr/>
            </a:pPr>
            <a:r>
              <a:rPr lang="en-US" sz="2400" dirty="0" smtClean="0"/>
              <a:t>A dedicated instance of STS needs to </a:t>
            </a:r>
            <a:r>
              <a:rPr lang="en-US" sz="2400" smtClean="0"/>
              <a:t>be deployed</a:t>
            </a:r>
            <a:endParaRPr lang="en-US" sz="2400" dirty="0" smtClean="0"/>
          </a:p>
        </p:txBody>
      </p:sp>
      <p:pic>
        <p:nvPicPr>
          <p:cNvPr id="7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</a:rPr>
              <a:t>Ongoing work</a:t>
            </a:r>
            <a:endParaRPr lang="en-US" dirty="0">
              <a:latin typeface="Arial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idx="4294967295"/>
          </p:nvPr>
        </p:nvSpPr>
        <p:spPr>
          <a:xfrm>
            <a:off x="243192" y="1400783"/>
            <a:ext cx="8638161" cy="45136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CERN </a:t>
            </a:r>
            <a:r>
              <a:rPr lang="en-US" sz="2800" dirty="0"/>
              <a:t>is developing a portal to enable </a:t>
            </a:r>
            <a:r>
              <a:rPr lang="en-US" sz="2800" dirty="0" err="1" smtClean="0"/>
              <a:t>eduGAIN</a:t>
            </a:r>
            <a:r>
              <a:rPr lang="en-US" sz="2800" dirty="0" smtClean="0"/>
              <a:t> </a:t>
            </a:r>
            <a:r>
              <a:rPr lang="en-US" sz="2800" dirty="0"/>
              <a:t>members </a:t>
            </a:r>
            <a:r>
              <a:rPr lang="en-US" sz="2800" dirty="0" smtClean="0"/>
              <a:t>that are also members of </a:t>
            </a:r>
            <a:r>
              <a:rPr lang="en-US" sz="2800" dirty="0"/>
              <a:t>LHC VOs to get a proxy certificate out of their </a:t>
            </a:r>
            <a:r>
              <a:rPr lang="en-US" sz="2800" dirty="0" err="1" smtClean="0"/>
              <a:t>eduGAIN</a:t>
            </a:r>
            <a:r>
              <a:rPr lang="en-US" sz="2800" dirty="0" smtClean="0"/>
              <a:t> credentials</a:t>
            </a:r>
          </a:p>
          <a:p>
            <a:pPr>
              <a:defRPr/>
            </a:pPr>
            <a:r>
              <a:rPr lang="en-US" sz="2800" dirty="0" smtClean="0"/>
              <a:t>There’s an ongoing integration of ATLAS</a:t>
            </a:r>
            <a:r>
              <a:rPr lang="en-US" sz="2800" dirty="0"/>
              <a:t> </a:t>
            </a:r>
            <a:r>
              <a:rPr lang="en-US" sz="2800" dirty="0" smtClean="0"/>
              <a:t>Panda </a:t>
            </a:r>
            <a:r>
              <a:rPr lang="en-US" sz="2800" dirty="0"/>
              <a:t>Monitor </a:t>
            </a:r>
            <a:r>
              <a:rPr lang="en-US" sz="2800" dirty="0" smtClean="0"/>
              <a:t>with </a:t>
            </a:r>
            <a:r>
              <a:rPr lang="en-US" sz="2800" dirty="0"/>
              <a:t>SSO </a:t>
            </a:r>
            <a:r>
              <a:rPr lang="en-US" sz="2800" dirty="0" smtClean="0"/>
              <a:t>which will </a:t>
            </a:r>
            <a:r>
              <a:rPr lang="en-US" sz="2800" dirty="0"/>
              <a:t>allow then exploiting Kipper to </a:t>
            </a:r>
            <a:r>
              <a:rPr lang="en-US" sz="2800" dirty="0" smtClean="0"/>
              <a:t>transparently access job/monitoring log files </a:t>
            </a:r>
            <a:r>
              <a:rPr lang="en-US" sz="2800" dirty="0"/>
              <a:t>stored </a:t>
            </a:r>
            <a:r>
              <a:rPr lang="en-US" sz="2800" dirty="0" smtClean="0"/>
              <a:t>on Grid </a:t>
            </a:r>
            <a:r>
              <a:rPr lang="en-US" sz="2800" dirty="0"/>
              <a:t>storage elements</a:t>
            </a:r>
            <a:endParaRPr lang="en-US" sz="2800" dirty="0" smtClean="0"/>
          </a:p>
        </p:txBody>
      </p:sp>
      <p:pic>
        <p:nvPicPr>
          <p:cNvPr id="7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243191" y="1712068"/>
            <a:ext cx="8638161" cy="388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>
                <a:latin typeface="+mj-lt"/>
              </a:rPr>
              <a:t>https://webfts.cern.ch</a:t>
            </a:r>
          </a:p>
          <a:p>
            <a:pPr eaLnBrk="1" hangingPunct="1">
              <a:defRPr/>
            </a:pPr>
            <a:r>
              <a:rPr lang="en-GB" sz="3200" dirty="0" smtClean="0">
                <a:latin typeface="+mj-lt"/>
              </a:rPr>
              <a:t>Web-based </a:t>
            </a:r>
            <a:r>
              <a:rPr lang="en-GB" sz="3200" dirty="0">
                <a:latin typeface="+mj-lt"/>
              </a:rPr>
              <a:t>tool to transfer files between </a:t>
            </a:r>
            <a:r>
              <a:rPr lang="en-GB" sz="3200" dirty="0" smtClean="0">
                <a:latin typeface="+mj-lt"/>
              </a:rPr>
              <a:t>Grid/cloud </a:t>
            </a:r>
            <a:r>
              <a:rPr lang="en-GB" sz="3200" dirty="0">
                <a:latin typeface="+mj-lt"/>
              </a:rPr>
              <a:t>storages</a:t>
            </a:r>
          </a:p>
          <a:p>
            <a:pPr eaLnBrk="1" hangingPunct="1">
              <a:defRPr/>
            </a:pPr>
            <a:r>
              <a:rPr lang="en-US" sz="3200" dirty="0">
                <a:latin typeface="+mj-lt"/>
              </a:rPr>
              <a:t>Modular protocol support</a:t>
            </a:r>
          </a:p>
          <a:p>
            <a:pPr lvl="1" eaLnBrk="1" hangingPunct="1">
              <a:defRPr/>
            </a:pPr>
            <a:r>
              <a:rPr lang="en-US" sz="2800" dirty="0" err="1">
                <a:latin typeface="+mj-lt"/>
              </a:rPr>
              <a:t>gsiftp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http/</a:t>
            </a:r>
            <a:r>
              <a:rPr lang="en-US" sz="2800" dirty="0" err="1" smtClean="0">
                <a:latin typeface="+mj-lt"/>
              </a:rPr>
              <a:t>dav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xroot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and </a:t>
            </a:r>
            <a:r>
              <a:rPr lang="en-US" sz="2800" dirty="0" err="1">
                <a:latin typeface="+mj-lt"/>
              </a:rPr>
              <a:t>srm</a:t>
            </a:r>
            <a:endParaRPr lang="en-US" sz="2800" dirty="0">
              <a:latin typeface="+mj-lt"/>
            </a:endParaRPr>
          </a:p>
          <a:p>
            <a:pPr lvl="1" eaLnBrk="1" hangingPunct="1">
              <a:defRPr/>
            </a:pPr>
            <a:r>
              <a:rPr lang="en-US" sz="2800" dirty="0">
                <a:latin typeface="+mj-lt"/>
              </a:rPr>
              <a:t>Cloud extensions: D</a:t>
            </a:r>
            <a:r>
              <a:rPr lang="en-US" sz="2800" dirty="0" smtClean="0">
                <a:latin typeface="+mj-lt"/>
              </a:rPr>
              <a:t>ropbox</a:t>
            </a:r>
            <a:endParaRPr lang="en-US" sz="2800" dirty="0">
              <a:latin typeface="+mj-lt"/>
            </a:endParaRPr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68" y="3211839"/>
            <a:ext cx="167322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Documents\ISGC 2016\WLCG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" charset="0"/>
              </a:rPr>
              <a:t>What is </a:t>
            </a:r>
            <a:r>
              <a:rPr lang="en-US" dirty="0" err="1" smtClean="0">
                <a:latin typeface="Arial" charset="0"/>
              </a:rPr>
              <a:t>WebFTS</a:t>
            </a:r>
            <a:r>
              <a:rPr lang="en-US" dirty="0" smtClean="0">
                <a:latin typeface="Arial" charset="0"/>
              </a:rPr>
              <a:t>?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Screenshot 2015-02-02 10.45.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7" y="959156"/>
            <a:ext cx="7301624" cy="523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Documents\ISGC 2016\WLCG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Arial" charset="0"/>
              </a:rPr>
              <a:t>WebFTS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pilot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243192" y="1391056"/>
            <a:ext cx="8638162" cy="46303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</a:rPr>
              <a:t>X.509 </a:t>
            </a:r>
            <a:r>
              <a:rPr lang="en-US" dirty="0">
                <a:latin typeface="Arial" charset="0"/>
              </a:rPr>
              <a:t>delegation is needed to let </a:t>
            </a:r>
            <a:r>
              <a:rPr lang="en-US" dirty="0" err="1" smtClean="0">
                <a:latin typeface="Arial" charset="0"/>
              </a:rPr>
              <a:t>WebFTS</a:t>
            </a:r>
            <a:r>
              <a:rPr lang="en-US" dirty="0" smtClean="0">
                <a:latin typeface="Arial" charset="0"/>
              </a:rPr>
              <a:t> access 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Grid resources on user’s behalf</a:t>
            </a:r>
          </a:p>
          <a:p>
            <a:pPr lvl="1"/>
            <a:r>
              <a:rPr lang="en-US" dirty="0" smtClean="0">
                <a:latin typeface="Arial" charset="0"/>
              </a:rPr>
              <a:t>User needs to make his private </a:t>
            </a:r>
            <a:r>
              <a:rPr lang="en-US" dirty="0">
                <a:latin typeface="Arial" charset="0"/>
              </a:rPr>
              <a:t>key available to </a:t>
            </a:r>
            <a:r>
              <a:rPr lang="en-US" dirty="0" smtClean="0">
                <a:latin typeface="Arial" charset="0"/>
              </a:rPr>
              <a:t>the browser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Browser </a:t>
            </a:r>
            <a:r>
              <a:rPr lang="en-US" dirty="0" err="1" smtClean="0">
                <a:latin typeface="Arial" charset="0"/>
              </a:rPr>
              <a:t>keystore</a:t>
            </a:r>
            <a:r>
              <a:rPr lang="en-US" dirty="0" smtClean="0">
                <a:latin typeface="Arial" charset="0"/>
              </a:rPr>
              <a:t> is not accessible </a:t>
            </a:r>
            <a:r>
              <a:rPr lang="en-US" dirty="0">
                <a:latin typeface="Arial" charset="0"/>
              </a:rPr>
              <a:t>via </a:t>
            </a:r>
            <a:r>
              <a:rPr lang="en-US" dirty="0" smtClean="0">
                <a:latin typeface="Arial" charset="0"/>
              </a:rPr>
              <a:t>JavaScript API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 first prototype integrated with STS and IOTA CA was implemented at the end of 2014</a:t>
            </a:r>
          </a:p>
          <a:p>
            <a:pPr lvl="1"/>
            <a:r>
              <a:rPr lang="en-US" dirty="0" err="1" smtClean="0">
                <a:latin typeface="Arial" charset="0"/>
              </a:rPr>
              <a:t>WebFTS</a:t>
            </a:r>
            <a:r>
              <a:rPr lang="en-US" dirty="0" smtClean="0">
                <a:latin typeface="Arial" charset="0"/>
              </a:rPr>
              <a:t>-specific solution, no Kipper yet</a:t>
            </a:r>
          </a:p>
          <a:p>
            <a:pPr lvl="1"/>
            <a:r>
              <a:rPr lang="en-US" dirty="0" smtClean="0">
                <a:latin typeface="Arial" charset="0"/>
              </a:rPr>
              <a:t>Initially STS returned a plain certificate then delegated to FTS3 which was in charge of requesting VOMS extensions</a:t>
            </a:r>
            <a:endParaRPr lang="en-US" dirty="0">
              <a:latin typeface="Arial" charset="0"/>
            </a:endParaRPr>
          </a:p>
        </p:txBody>
      </p:sp>
      <p:pic>
        <p:nvPicPr>
          <p:cNvPr id="6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" charset="0"/>
              </a:rPr>
              <a:t>“X.509-free” access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Arial" charset="0"/>
              </a:rPr>
              <a:t>Brief</a:t>
            </a:r>
            <a:endParaRPr lang="en-US" dirty="0">
              <a:latin typeface="Arial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idx="4294967295"/>
          </p:nvPr>
        </p:nvSpPr>
        <p:spPr>
          <a:xfrm>
            <a:off x="243191" y="1382185"/>
            <a:ext cx="8638162" cy="4779433"/>
          </a:xfrm>
          <a:extLst/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The </a:t>
            </a:r>
            <a:r>
              <a:rPr lang="en-US" dirty="0"/>
              <a:t>Kipper client software combines </a:t>
            </a:r>
            <a:r>
              <a:rPr lang="en-US" dirty="0" smtClean="0"/>
              <a:t>tools </a:t>
            </a:r>
            <a:r>
              <a:rPr lang="en-US" dirty="0"/>
              <a:t>and utilities to extend a Web Application to:</a:t>
            </a:r>
          </a:p>
          <a:p>
            <a:r>
              <a:rPr lang="en-US" dirty="0"/>
              <a:t>Enable login via </a:t>
            </a:r>
            <a:r>
              <a:rPr lang="en-US" dirty="0" smtClean="0"/>
              <a:t>federated SSO like </a:t>
            </a:r>
            <a:r>
              <a:rPr lang="en-US" dirty="0" err="1" smtClean="0"/>
              <a:t>eduGAIN</a:t>
            </a:r>
            <a:endParaRPr lang="en-US" dirty="0" smtClean="0"/>
          </a:p>
          <a:p>
            <a:r>
              <a:rPr lang="en-US" dirty="0" smtClean="0"/>
              <a:t>Retrieve a SAML2 Identity Assertion from SSO</a:t>
            </a:r>
          </a:p>
          <a:p>
            <a:r>
              <a:rPr lang="en-US" dirty="0"/>
              <a:t>Transform </a:t>
            </a:r>
            <a:r>
              <a:rPr lang="en-US" dirty="0" smtClean="0"/>
              <a:t>a </a:t>
            </a:r>
            <a:r>
              <a:rPr lang="en-US" dirty="0"/>
              <a:t>SAML2 Identity Assertion into an X.509 proxy certificate with VOMS </a:t>
            </a:r>
            <a:r>
              <a:rPr lang="en-US" dirty="0" smtClean="0"/>
              <a:t>extensions</a:t>
            </a:r>
            <a:endParaRPr lang="en-US" dirty="0"/>
          </a:p>
          <a:p>
            <a:r>
              <a:rPr lang="en-US" dirty="0" smtClean="0"/>
              <a:t>Do it all directly in browser context with JavaScript </a:t>
            </a:r>
            <a:r>
              <a:rPr lang="en-US" dirty="0" smtClean="0"/>
              <a:t>API</a:t>
            </a:r>
          </a:p>
          <a:p>
            <a:pPr marL="36576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result: “X.509-free” access to the Grid</a:t>
            </a:r>
            <a:endParaRPr lang="en-US" dirty="0"/>
          </a:p>
        </p:txBody>
      </p:sp>
      <p:pic>
        <p:nvPicPr>
          <p:cNvPr id="4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latin typeface="Arial" charset="0"/>
              </a:rPr>
              <a:t>Segregation of Kipper from </a:t>
            </a:r>
            <a:r>
              <a:rPr lang="en-US" dirty="0" err="1" smtClean="0">
                <a:latin typeface="Arial" charset="0"/>
              </a:rPr>
              <a:t>WebFTS</a:t>
            </a:r>
            <a:endParaRPr lang="en-US" dirty="0">
              <a:latin typeface="Arial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idx="4294967295"/>
          </p:nvPr>
        </p:nvSpPr>
        <p:spPr>
          <a:xfrm>
            <a:off x="243191" y="1350434"/>
            <a:ext cx="8638161" cy="462234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Detached codebase of STS and Kipper</a:t>
            </a:r>
          </a:p>
          <a:p>
            <a:pPr eaLnBrk="1" hangingPunct="1">
              <a:defRPr/>
            </a:pPr>
            <a:r>
              <a:rPr lang="en-US" sz="2800" dirty="0" err="1" smtClean="0"/>
              <a:t>WebFTS</a:t>
            </a:r>
            <a:r>
              <a:rPr lang="en-US" sz="2800" dirty="0" smtClean="0"/>
              <a:t> uses Kipper as a library</a:t>
            </a:r>
          </a:p>
          <a:p>
            <a:pPr eaLnBrk="1" hangingPunct="1">
              <a:defRPr/>
            </a:pPr>
            <a:r>
              <a:rPr lang="en-US" sz="2800" dirty="0" smtClean="0"/>
              <a:t>Following the changes in STS with the generation of VO-specific certificates, we have adapted </a:t>
            </a:r>
            <a:r>
              <a:rPr lang="en-US" sz="2800" dirty="0" err="1" smtClean="0"/>
              <a:t>WebFTS</a:t>
            </a:r>
            <a:r>
              <a:rPr lang="en-US" sz="2800" dirty="0" smtClean="0"/>
              <a:t> (and Kipper) to use proxy certificates and delegate them to FTS3</a:t>
            </a:r>
          </a:p>
          <a:p>
            <a:pPr lvl="1">
              <a:defRPr/>
            </a:pPr>
            <a:r>
              <a:rPr lang="en-US" sz="2400" dirty="0" smtClean="0"/>
              <a:t>Move to RFC proxy generation was needed</a:t>
            </a:r>
          </a:p>
          <a:p>
            <a:pPr lvl="1">
              <a:defRPr/>
            </a:pPr>
            <a:r>
              <a:rPr lang="en-US" sz="2400" dirty="0" smtClean="0"/>
              <a:t>Still both scenarios are supported</a:t>
            </a:r>
          </a:p>
          <a:p>
            <a:pPr>
              <a:defRPr/>
            </a:pPr>
            <a:r>
              <a:rPr lang="en-US" sz="2800" dirty="0" err="1" smtClean="0"/>
              <a:t>WebFTS</a:t>
            </a:r>
            <a:r>
              <a:rPr lang="en-US" sz="2800" dirty="0" smtClean="0"/>
              <a:t> is the first technology demonstrator</a:t>
            </a:r>
          </a:p>
        </p:txBody>
      </p:sp>
      <p:pic>
        <p:nvPicPr>
          <p:cNvPr id="6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</a:rPr>
              <a:t>Conclusions</a:t>
            </a:r>
            <a:endParaRPr lang="en-US" dirty="0">
              <a:latin typeface="Arial" charset="0"/>
            </a:endParaRPr>
          </a:p>
        </p:txBody>
      </p:sp>
      <p:sp>
        <p:nvSpPr>
          <p:cNvPr id="35842" name="Title 2"/>
          <p:cNvSpPr>
            <a:spLocks noGrp="1"/>
          </p:cNvSpPr>
          <p:nvPr>
            <p:ph idx="4294967295"/>
          </p:nvPr>
        </p:nvSpPr>
        <p:spPr>
          <a:xfrm>
            <a:off x="243192" y="1381328"/>
            <a:ext cx="8638161" cy="461730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Arial" charset="0"/>
              </a:rPr>
              <a:t>Kipper enables Federated Identity Web-based access to WLCG resources</a:t>
            </a:r>
          </a:p>
          <a:p>
            <a:r>
              <a:rPr lang="en-US" sz="3200" dirty="0" err="1" smtClean="0">
                <a:latin typeface="Arial" charset="0"/>
              </a:rPr>
              <a:t>IdF</a:t>
            </a:r>
            <a:r>
              <a:rPr lang="en-US" sz="3200" dirty="0" smtClean="0">
                <a:latin typeface="Arial" charset="0"/>
              </a:rPr>
              <a:t>-enabled </a:t>
            </a:r>
            <a:r>
              <a:rPr lang="en-US" sz="3200" dirty="0" err="1">
                <a:latin typeface="Arial" charset="0"/>
              </a:rPr>
              <a:t>WebFTS</a:t>
            </a:r>
            <a:r>
              <a:rPr lang="en-US" sz="3200" dirty="0">
                <a:latin typeface="Arial" charset="0"/>
              </a:rPr>
              <a:t> is a working prototype </a:t>
            </a:r>
            <a:r>
              <a:rPr lang="en-US" sz="3200" dirty="0" smtClean="0">
                <a:latin typeface="Arial" charset="0"/>
              </a:rPr>
              <a:t>(available only inside CERN so far)</a:t>
            </a:r>
            <a:endParaRPr lang="en-US" sz="3200" dirty="0">
              <a:latin typeface="Arial" charset="0"/>
            </a:endParaRPr>
          </a:p>
          <a:p>
            <a:pPr lvl="1"/>
            <a:r>
              <a:rPr lang="en-US" sz="2800" dirty="0" smtClean="0">
                <a:latin typeface="Arial" charset="0"/>
              </a:rPr>
              <a:t>ATLAS has kindly agreed to provide its VOMS for testing purposes</a:t>
            </a:r>
          </a:p>
          <a:p>
            <a:pPr lvl="1"/>
            <a:r>
              <a:rPr lang="en-US" sz="2800" dirty="0" smtClean="0">
                <a:latin typeface="Arial" charset="0"/>
              </a:rPr>
              <a:t>CERN LCG IOTA CA is globally deployed on WLCG sites</a:t>
            </a:r>
            <a:endParaRPr lang="en-US" sz="2800" dirty="0">
              <a:latin typeface="Arial" charset="0"/>
            </a:endParaRPr>
          </a:p>
          <a:p>
            <a:r>
              <a:rPr lang="en-US" sz="3200" dirty="0">
                <a:latin typeface="Arial" charset="0"/>
              </a:rPr>
              <a:t>This is an important step towards “X.509-free” access to Grid </a:t>
            </a:r>
            <a:r>
              <a:rPr lang="en-US" sz="3200" dirty="0" smtClean="0">
                <a:latin typeface="Arial" charset="0"/>
              </a:rPr>
              <a:t>resources</a:t>
            </a:r>
            <a:endParaRPr lang="en-US" sz="3200" dirty="0">
              <a:latin typeface="Arial" charset="0"/>
            </a:endParaRPr>
          </a:p>
        </p:txBody>
      </p:sp>
      <p:pic>
        <p:nvPicPr>
          <p:cNvPr id="4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</a:rPr>
              <a:t>Acknowledgements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025" y="1528285"/>
            <a:ext cx="7200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 smtClean="0"/>
              <a:t>Andrea </a:t>
            </a:r>
            <a:r>
              <a:rPr lang="en-US" sz="3600" dirty="0" err="1" smtClean="0"/>
              <a:t>Manzi</a:t>
            </a:r>
            <a:endParaRPr lang="en-US" sz="3600" dirty="0" smtClean="0"/>
          </a:p>
          <a:p>
            <a:pPr algn="ctr">
              <a:spcAft>
                <a:spcPts val="1200"/>
              </a:spcAft>
            </a:pPr>
            <a:r>
              <a:rPr lang="en-US" sz="3600" dirty="0" smtClean="0"/>
              <a:t>Oliver Keeble</a:t>
            </a:r>
          </a:p>
          <a:p>
            <a:pPr algn="ctr">
              <a:spcAft>
                <a:spcPts val="1200"/>
              </a:spcAft>
            </a:pPr>
            <a:r>
              <a:rPr lang="en-US" sz="3600" dirty="0" smtClean="0"/>
              <a:t>Henri </a:t>
            </a:r>
            <a:r>
              <a:rPr lang="en-US" sz="3600" dirty="0" err="1" smtClean="0"/>
              <a:t>Mikkonen</a:t>
            </a:r>
            <a:endParaRPr lang="en-US" sz="3600" dirty="0" smtClean="0"/>
          </a:p>
          <a:p>
            <a:pPr algn="ctr">
              <a:spcAft>
                <a:spcPts val="1200"/>
              </a:spcAft>
            </a:pPr>
            <a:r>
              <a:rPr lang="en-US" sz="3600" dirty="0" err="1" smtClean="0"/>
              <a:t>Romain</a:t>
            </a:r>
            <a:r>
              <a:rPr lang="en-US" sz="3600" dirty="0" smtClean="0"/>
              <a:t> </a:t>
            </a:r>
            <a:r>
              <a:rPr lang="en-US" sz="3600" dirty="0" err="1" smtClean="0"/>
              <a:t>Wartel</a:t>
            </a:r>
            <a:endParaRPr lang="en-US" sz="3600" dirty="0" smtClean="0"/>
          </a:p>
          <a:p>
            <a:pPr algn="ctr">
              <a:spcAft>
                <a:spcPts val="1200"/>
              </a:spcAft>
            </a:pPr>
            <a:r>
              <a:rPr lang="en-US" sz="3600" dirty="0" smtClean="0"/>
              <a:t>Emmanuel </a:t>
            </a:r>
            <a:r>
              <a:rPr lang="en-US" sz="3600" dirty="0" err="1" smtClean="0"/>
              <a:t>Ormancey</a:t>
            </a:r>
            <a:endParaRPr lang="en-US" sz="3600" dirty="0" smtClean="0"/>
          </a:p>
        </p:txBody>
      </p:sp>
      <p:pic>
        <p:nvPicPr>
          <p:cNvPr id="5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192" y="5590330"/>
            <a:ext cx="863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This work was funded in part by the Russian Ministry of  Education and </a:t>
            </a:r>
            <a:r>
              <a:rPr lang="en-US" sz="1600" dirty="0" smtClean="0">
                <a:latin typeface="+mj-lt"/>
              </a:rPr>
              <a:t>Science</a:t>
            </a:r>
          </a:p>
          <a:p>
            <a:pPr algn="ctr"/>
            <a:r>
              <a:rPr lang="en-US" sz="1600" dirty="0" smtClean="0">
                <a:latin typeface="+mj-lt"/>
              </a:rPr>
              <a:t>under </a:t>
            </a:r>
            <a:r>
              <a:rPr lang="en-US" sz="1600" dirty="0">
                <a:latin typeface="+mj-lt"/>
              </a:rPr>
              <a:t>contract </a:t>
            </a:r>
            <a:r>
              <a:rPr lang="en-US" sz="1600" dirty="0" smtClean="0">
                <a:latin typeface="+mj-lt"/>
              </a:rPr>
              <a:t>№</a:t>
            </a:r>
            <a:r>
              <a:rPr lang="en-US" sz="1600" dirty="0">
                <a:latin typeface="+mj-lt"/>
              </a:rPr>
              <a:t>14.Z50.31.0024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2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</a:rPr>
              <a:t>References</a:t>
            </a:r>
            <a:endParaRPr lang="en-US" dirty="0">
              <a:latin typeface="Arial" charset="0"/>
            </a:endParaRPr>
          </a:p>
        </p:txBody>
      </p:sp>
      <p:sp>
        <p:nvSpPr>
          <p:cNvPr id="35842" name="Title 2"/>
          <p:cNvSpPr>
            <a:spLocks noGrp="1"/>
          </p:cNvSpPr>
          <p:nvPr>
            <p:ph idx="4294967295"/>
          </p:nvPr>
        </p:nvSpPr>
        <p:spPr>
          <a:xfrm>
            <a:off x="238126" y="1981201"/>
            <a:ext cx="8648700" cy="401743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https://</a:t>
            </a:r>
            <a:r>
              <a:rPr lang="en-US" sz="3200" dirty="0" smtClean="0">
                <a:latin typeface="Arial" charset="0"/>
              </a:rPr>
              <a:t>gitlab.cern.ch/sts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charset="0"/>
              </a:rPr>
              <a:t>STS and Kipper sources</a:t>
            </a:r>
          </a:p>
          <a:p>
            <a:pPr marL="448056" lvl="1" indent="0">
              <a:buNone/>
            </a:pPr>
            <a:endParaRPr lang="en-US" sz="2800" dirty="0" smtClean="0">
              <a:latin typeface="Arial" charset="0"/>
            </a:endParaRPr>
          </a:p>
          <a:p>
            <a:r>
              <a:rPr lang="en-US" sz="3200" dirty="0">
                <a:latin typeface="Arial" charset="0"/>
              </a:rPr>
              <a:t>https://cafiles.cern.ch/cafiles</a:t>
            </a:r>
            <a:r>
              <a:rPr lang="en-US" sz="3200" dirty="0" smtClean="0">
                <a:latin typeface="Arial" charset="0"/>
              </a:rPr>
              <a:t>/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smtClean="0">
                <a:latin typeface="Arial" charset="0"/>
              </a:rPr>
              <a:t>CERN LCG IOTA </a:t>
            </a:r>
            <a:r>
              <a:rPr lang="en-US" sz="2800" dirty="0" smtClean="0">
                <a:latin typeface="Arial" charset="0"/>
              </a:rPr>
              <a:t>CA certificates and documents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2602302" y="2921168"/>
            <a:ext cx="39901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3" name="Picture 3" descr="D:\Documents\ISGC 2016\WLCG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WLCG </a:t>
            </a:r>
            <a:r>
              <a:rPr lang="en-US" sz="4800" dirty="0" smtClean="0"/>
              <a:t>pilot service</a:t>
            </a:r>
            <a:endParaRPr lang="en-US" dirty="0">
              <a:latin typeface="Arial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idx="4294967295"/>
          </p:nvPr>
        </p:nvSpPr>
        <p:spPr>
          <a:xfrm>
            <a:off x="243192" y="1371599"/>
            <a:ext cx="8638161" cy="4676661"/>
          </a:xfrm>
          <a:extLst/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 smtClean="0"/>
              <a:t>Goal: </a:t>
            </a:r>
            <a:r>
              <a:rPr lang="en-US" sz="3200" dirty="0"/>
              <a:t>give access to WLCG resources using home institute’s </a:t>
            </a:r>
            <a:r>
              <a:rPr lang="en-US" sz="3200" dirty="0" smtClean="0"/>
              <a:t>credentials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No </a:t>
            </a:r>
            <a:r>
              <a:rPr lang="en-US" sz="2800" dirty="0"/>
              <a:t>need for </a:t>
            </a:r>
            <a:r>
              <a:rPr lang="en-US" sz="2800" dirty="0" smtClean="0"/>
              <a:t>X.509 certificates</a:t>
            </a:r>
          </a:p>
          <a:p>
            <a:pPr lvl="1">
              <a:spcBef>
                <a:spcPts val="0"/>
              </a:spcBef>
              <a:defRPr/>
            </a:pPr>
            <a:endParaRPr lang="en-US" sz="1050" dirty="0" smtClean="0"/>
          </a:p>
          <a:p>
            <a:pPr>
              <a:spcBef>
                <a:spcPts val="0"/>
              </a:spcBef>
              <a:defRPr/>
            </a:pPr>
            <a:r>
              <a:rPr lang="en-US" sz="3200" dirty="0" smtClean="0"/>
              <a:t>WLCG working group dedicated to Identity Federation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CLI (job submission, admin tasks)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Web-</a:t>
            </a:r>
            <a:r>
              <a:rPr lang="en-US" sz="2800" dirty="0"/>
              <a:t>b</a:t>
            </a:r>
            <a:r>
              <a:rPr lang="en-US" sz="2800" dirty="0" smtClean="0"/>
              <a:t>ased (grid portals for job submission, data transfers, etc.)</a:t>
            </a:r>
          </a:p>
          <a:p>
            <a:pPr lvl="1">
              <a:spcBef>
                <a:spcPts val="0"/>
              </a:spcBef>
              <a:defRPr/>
            </a:pPr>
            <a:endParaRPr lang="en-US" sz="1050" dirty="0"/>
          </a:p>
          <a:p>
            <a:pPr>
              <a:spcBef>
                <a:spcPts val="0"/>
              </a:spcBef>
              <a:defRPr/>
            </a:pPr>
            <a:r>
              <a:rPr lang="en-US" sz="3200" dirty="0" smtClean="0"/>
              <a:t>Focus on the web-based solution</a:t>
            </a:r>
          </a:p>
        </p:txBody>
      </p:sp>
      <p:pic>
        <p:nvPicPr>
          <p:cNvPr id="4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GB" dirty="0" err="1">
                <a:latin typeface="Arial" charset="0"/>
              </a:rPr>
              <a:t>eduGAIN</a:t>
            </a:r>
            <a:endParaRPr lang="en-GB" dirty="0">
              <a:latin typeface="Arial" charset="0"/>
            </a:endParaRPr>
          </a:p>
        </p:txBody>
      </p:sp>
      <p:sp>
        <p:nvSpPr>
          <p:cNvPr id="9" name="Shape 135"/>
          <p:cNvSpPr txBox="1">
            <a:spLocks/>
          </p:cNvSpPr>
          <p:nvPr/>
        </p:nvSpPr>
        <p:spPr>
          <a:xfrm>
            <a:off x="1926111" y="5214038"/>
            <a:ext cx="7208195" cy="11284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News Gothic M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chemeClr val="tx1"/>
                </a:solidFill>
                <a:uFill>
                  <a:solidFill>
                    <a:srgbClr val="005493"/>
                  </a:solidFill>
                </a:uFill>
                <a:latin typeface="+mj-lt"/>
              </a:rPr>
              <a:t>Built on existing federations and infrastructures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chemeClr val="tx1"/>
                </a:solidFill>
                <a:uFill>
                  <a:solidFill>
                    <a:srgbClr val="005493"/>
                  </a:solidFill>
                </a:uFill>
                <a:latin typeface="+mj-lt"/>
              </a:rPr>
              <a:t>CERN participates in </a:t>
            </a:r>
            <a:r>
              <a:rPr lang="en-US" sz="2400" dirty="0" err="1" smtClean="0">
                <a:solidFill>
                  <a:schemeClr val="tx1"/>
                </a:solidFill>
                <a:uFill>
                  <a:solidFill>
                    <a:srgbClr val="005493"/>
                  </a:solidFill>
                </a:uFill>
                <a:latin typeface="+mj-lt"/>
              </a:rPr>
              <a:t>eduGAIN</a:t>
            </a:r>
            <a:r>
              <a:rPr lang="en-US" sz="2400" dirty="0" smtClean="0">
                <a:solidFill>
                  <a:schemeClr val="tx1"/>
                </a:solidFill>
                <a:uFill>
                  <a:solidFill>
                    <a:srgbClr val="005493"/>
                  </a:solidFill>
                </a:uFill>
                <a:latin typeface="+mj-lt"/>
              </a:rPr>
              <a:t> via </a:t>
            </a:r>
            <a:r>
              <a:rPr lang="en-US" sz="2400" dirty="0" err="1" smtClean="0">
                <a:solidFill>
                  <a:schemeClr val="tx1"/>
                </a:solidFill>
                <a:uFill>
                  <a:solidFill>
                    <a:srgbClr val="005493"/>
                  </a:solidFill>
                </a:uFill>
                <a:latin typeface="+mj-lt"/>
              </a:rPr>
              <a:t>SWITCHaai</a:t>
            </a:r>
            <a:endParaRPr lang="en-US" sz="2400" dirty="0">
              <a:solidFill>
                <a:schemeClr val="tx1"/>
              </a:solidFill>
              <a:uFill>
                <a:solidFill>
                  <a:srgbClr val="005493"/>
                </a:solidFill>
              </a:uFill>
              <a:latin typeface="+mj-lt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chemeClr val="tx1"/>
                </a:solidFill>
                <a:uFill>
                  <a:solidFill>
                    <a:srgbClr val="005493"/>
                  </a:solidFill>
                </a:uFill>
                <a:latin typeface="+mj-lt"/>
              </a:rPr>
              <a:t>Many NRENs participate in </a:t>
            </a:r>
            <a:r>
              <a:rPr lang="en-US" sz="2400" dirty="0" err="1" smtClean="0">
                <a:solidFill>
                  <a:schemeClr val="tx1"/>
                </a:solidFill>
                <a:uFill>
                  <a:solidFill>
                    <a:srgbClr val="005493"/>
                  </a:solidFill>
                </a:uFill>
                <a:latin typeface="+mj-lt"/>
              </a:rPr>
              <a:t>eduGAIN</a:t>
            </a:r>
            <a:r>
              <a:rPr lang="en-US" sz="2400" dirty="0" smtClean="0">
                <a:solidFill>
                  <a:schemeClr val="tx1"/>
                </a:solidFill>
                <a:uFill>
                  <a:solidFill>
                    <a:srgbClr val="005493"/>
                  </a:solidFill>
                </a:uFill>
                <a:latin typeface="+mj-lt"/>
              </a:rPr>
              <a:t> too</a:t>
            </a:r>
            <a:endParaRPr lang="en-US" sz="2400" dirty="0">
              <a:solidFill>
                <a:schemeClr val="tx1"/>
              </a:solidFill>
              <a:uFill>
                <a:solidFill>
                  <a:srgbClr val="005493"/>
                </a:solidFill>
              </a:uFill>
              <a:latin typeface="+mj-lt"/>
            </a:endParaRPr>
          </a:p>
        </p:txBody>
      </p:sp>
      <p:sp>
        <p:nvSpPr>
          <p:cNvPr id="10" name="Shape 136"/>
          <p:cNvSpPr txBox="1">
            <a:spLocks/>
          </p:cNvSpPr>
          <p:nvPr/>
        </p:nvSpPr>
        <p:spPr>
          <a:xfrm>
            <a:off x="9736138" y="6445252"/>
            <a:ext cx="171450" cy="2127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fld id="{97208682-1169-6741-939C-62843D3A7274}" type="slidenum">
              <a:rPr lang="en-US" sz="1600" smtClean="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>
                <a:defRPr sz="180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US" sz="16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  <p:pic>
        <p:nvPicPr>
          <p:cNvPr id="6" name="Picture 3" descr="D:\Documents\ISGC 2016\WLCG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3" y="908143"/>
            <a:ext cx="9153213" cy="46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Arial" charset="0"/>
              </a:rPr>
              <a:t>Access via CERN SSO</a:t>
            </a:r>
            <a:endParaRPr lang="en-GB" dirty="0">
              <a:latin typeface="Arial" charset="0"/>
            </a:endParaRPr>
          </a:p>
        </p:txBody>
      </p:sp>
      <p:sp>
        <p:nvSpPr>
          <p:cNvPr id="10" name="Shape 136"/>
          <p:cNvSpPr txBox="1">
            <a:spLocks/>
          </p:cNvSpPr>
          <p:nvPr/>
        </p:nvSpPr>
        <p:spPr>
          <a:xfrm>
            <a:off x="9736138" y="6445252"/>
            <a:ext cx="171450" cy="2127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fld id="{97208682-1169-6741-939C-62843D3A7274}" type="slidenum">
              <a:rPr lang="en-US" sz="1600" smtClean="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>
                <a:defRPr sz="180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US" sz="16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96" y="808436"/>
            <a:ext cx="7163264" cy="5636817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079872" y="3324224"/>
            <a:ext cx="6008704" cy="202720"/>
            <a:chOff x="797760" y="3119936"/>
            <a:chExt cx="6008704" cy="20272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797760" y="3142656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977760" y="3142656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154448" y="3139408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1334448" y="3139408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504656" y="3139408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684656" y="3139408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854864" y="3139408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2034864" y="3139408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205072" y="3139408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2385072" y="3139408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561760" y="3136160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2741760" y="3136160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911968" y="3136160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3091968" y="3136160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262176" y="3136160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3442176" y="3136160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615632" y="3129680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3795632" y="3129680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972320" y="3126432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152320" y="3126432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322528" y="3126432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502528" y="3126432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672736" y="3126432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4852736" y="3126432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032672" y="3126432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212672" y="3126432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389360" y="3123184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5569360" y="3123184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739568" y="3123184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5919568" y="3123184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089776" y="3123184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6269776" y="3123184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6446464" y="3119936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6626464" y="3119936"/>
              <a:ext cx="180000" cy="18000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3" descr="D:\Documents\ISGC 2016\WLCG-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 err="1">
                <a:latin typeface="Arial" charset="0"/>
              </a:rPr>
              <a:t>IdF</a:t>
            </a:r>
            <a:r>
              <a:rPr lang="en-US" dirty="0">
                <a:latin typeface="Arial" charset="0"/>
              </a:rPr>
              <a:t> and CERN SSO</a:t>
            </a:r>
          </a:p>
        </p:txBody>
      </p:sp>
      <p:sp>
        <p:nvSpPr>
          <p:cNvPr id="17" name="Title 2"/>
          <p:cNvSpPr>
            <a:spLocks noGrp="1"/>
          </p:cNvSpPr>
          <p:nvPr>
            <p:ph idx="4294967295"/>
          </p:nvPr>
        </p:nvSpPr>
        <p:spPr>
          <a:xfrm>
            <a:off x="243191" y="1382185"/>
            <a:ext cx="8638162" cy="4779433"/>
          </a:xfrm>
          <a:extLst/>
        </p:spPr>
        <p:txBody>
          <a:bodyPr>
            <a:normAutofit/>
          </a:bodyPr>
          <a:lstStyle/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</a:rPr>
              <a:t>CERN SSO service is based on Microsoft ADFS (Active Directory Federation Services)</a:t>
            </a:r>
          </a:p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</a:rPr>
              <a:t>In order to benefit from SSO your Apache web server needs a special plug-in:</a:t>
            </a:r>
          </a:p>
          <a:p>
            <a:pPr marL="905256"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</a:rPr>
              <a:t>Shibboleth – first solution supported by CERN, widespread, supports all possible standards, not easy to configure</a:t>
            </a:r>
            <a:endParaRPr lang="en-US" sz="2400" strike="sngStrike" dirty="0" smtClean="0">
              <a:ea typeface="+mn-ea"/>
            </a:endParaRPr>
          </a:p>
          <a:p>
            <a:pPr marL="905256"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ea typeface="+mn-ea"/>
              </a:rPr>
              <a:t>Mellon – pure SAML2 </a:t>
            </a:r>
            <a:r>
              <a:rPr lang="en-US" sz="2400" dirty="0" smtClean="0">
                <a:ea typeface="+mn-ea"/>
              </a:rPr>
              <a:t>Service Provider. </a:t>
            </a:r>
            <a:r>
              <a:rPr lang="en-US" sz="2400" dirty="0" smtClean="0">
                <a:ea typeface="+mn-ea"/>
              </a:rPr>
              <a:t>Minimal configuration, supported by CERN since 2015</a:t>
            </a:r>
          </a:p>
          <a:p>
            <a:pPr marL="448056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i="1" dirty="0" smtClean="0"/>
              <a:t>Kipper supports both natively</a:t>
            </a:r>
          </a:p>
        </p:txBody>
      </p:sp>
      <p:pic>
        <p:nvPicPr>
          <p:cNvPr id="4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69460" y="2549139"/>
            <a:ext cx="2369574" cy="2556594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0B387C"/>
                </a:solidFill>
              </a:rPr>
              <a:t>SSO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024" y="2549574"/>
            <a:ext cx="2754423" cy="25561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223447" y="3065961"/>
            <a:ext cx="3146012" cy="7221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Auth. </a:t>
            </a:r>
            <a:r>
              <a:rPr lang="en-US" dirty="0"/>
              <a:t>request (redirect)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223447" y="4123576"/>
            <a:ext cx="3146012" cy="71697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SAML2 </a:t>
            </a:r>
            <a:r>
              <a:rPr lang="en-US" dirty="0"/>
              <a:t>Assertion</a:t>
            </a:r>
          </a:p>
        </p:txBody>
      </p:sp>
      <p:sp>
        <p:nvSpPr>
          <p:cNvPr id="29713" name="TextBox 10"/>
          <p:cNvSpPr txBox="1">
            <a:spLocks noChangeArrowheads="1"/>
          </p:cNvSpPr>
          <p:nvPr/>
        </p:nvSpPr>
        <p:spPr bwMode="auto">
          <a:xfrm>
            <a:off x="469024" y="2549139"/>
            <a:ext cx="273696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/>
              <a:t>Apache</a:t>
            </a:r>
          </a:p>
        </p:txBody>
      </p:sp>
      <p:sp>
        <p:nvSpPr>
          <p:cNvPr id="12" name="Snip Single Corner Rectangle 11"/>
          <p:cNvSpPr/>
          <p:nvPr/>
        </p:nvSpPr>
        <p:spPr>
          <a:xfrm flipH="1">
            <a:off x="1512271" y="4326414"/>
            <a:ext cx="1693718" cy="779319"/>
          </a:xfrm>
          <a:prstGeom prst="snip1Rect">
            <a:avLst>
              <a:gd name="adj" fmla="val 22558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SSO plug-in</a:t>
            </a:r>
          </a:p>
        </p:txBody>
      </p:sp>
      <p:sp>
        <p:nvSpPr>
          <p:cNvPr id="2" name="Notched Right Arrow 1"/>
          <p:cNvSpPr/>
          <p:nvPr/>
        </p:nvSpPr>
        <p:spPr>
          <a:xfrm rot="16200000">
            <a:off x="1490315" y="3639105"/>
            <a:ext cx="1191893" cy="586863"/>
          </a:xfrm>
          <a:prstGeom prst="notchedRightArrow">
            <a:avLst>
              <a:gd name="adj1" fmla="val 53541"/>
              <a:gd name="adj2" fmla="val 48229"/>
            </a:avLst>
          </a:prstGeom>
          <a:solidFill>
            <a:srgbClr val="00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Auth.</a:t>
            </a:r>
          </a:p>
        </p:txBody>
      </p:sp>
      <p:sp>
        <p:nvSpPr>
          <p:cNvPr id="17" name="Horizontal Scroll 16"/>
          <p:cNvSpPr/>
          <p:nvPr/>
        </p:nvSpPr>
        <p:spPr>
          <a:xfrm rot="16200000">
            <a:off x="2207172" y="3672762"/>
            <a:ext cx="1191893" cy="519545"/>
          </a:xfrm>
          <a:prstGeom prst="horizontalScroll">
            <a:avLst>
              <a:gd name="adj" fmla="val 22500"/>
            </a:avLst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SAML2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Bevel 14"/>
          <p:cNvSpPr/>
          <p:nvPr/>
        </p:nvSpPr>
        <p:spPr>
          <a:xfrm>
            <a:off x="469025" y="1094843"/>
            <a:ext cx="2736964" cy="924792"/>
          </a:xfrm>
          <a:prstGeom prst="bevel">
            <a:avLst>
              <a:gd name="adj" fmla="val 13791"/>
            </a:avLst>
          </a:prstGeom>
          <a:solidFill>
            <a:srgbClr val="FF99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Web browser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1662935" y="2040415"/>
            <a:ext cx="353067" cy="509156"/>
          </a:xfrm>
          <a:prstGeom prst="upDownArrow">
            <a:avLst>
              <a:gd name="adj1" fmla="val 50000"/>
              <a:gd name="adj2" fmla="val 36000"/>
            </a:avLst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30" name="TextBox 13"/>
          <p:cNvSpPr txBox="1">
            <a:spLocks noChangeArrowheads="1"/>
          </p:cNvSpPr>
          <p:nvPr/>
        </p:nvSpPr>
        <p:spPr bwMode="auto">
          <a:xfrm>
            <a:off x="1966760" y="2128451"/>
            <a:ext cx="1651930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HTTPS </a:t>
            </a:r>
            <a:r>
              <a:rPr lang="en-US" sz="1600" dirty="0"/>
              <a:t>session</a:t>
            </a:r>
          </a:p>
        </p:txBody>
      </p:sp>
      <p:sp>
        <p:nvSpPr>
          <p:cNvPr id="29731" name="TextBox 10"/>
          <p:cNvSpPr txBox="1">
            <a:spLocks noChangeArrowheads="1"/>
          </p:cNvSpPr>
          <p:nvPr/>
        </p:nvSpPr>
        <p:spPr bwMode="auto">
          <a:xfrm>
            <a:off x="11017252" y="200025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9732" name="TextBox 13"/>
          <p:cNvSpPr txBox="1">
            <a:spLocks noChangeArrowheads="1"/>
          </p:cNvSpPr>
          <p:nvPr/>
        </p:nvSpPr>
        <p:spPr bwMode="auto">
          <a:xfrm>
            <a:off x="11366502" y="21113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18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Arial" charset="0"/>
              </a:rPr>
              <a:t>SSO log-in process</a:t>
            </a:r>
            <a:endParaRPr lang="en-GB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730" y="5291847"/>
            <a:ext cx="810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SAML2 assertion is an XML-formatted signed attribute list, which contains your name, e-mail address, e-groups, etc.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6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Arial" charset="0"/>
              </a:rPr>
              <a:t>Kipper cornerstones</a:t>
            </a:r>
            <a:endParaRPr lang="en-US" dirty="0">
              <a:latin typeface="Arial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idx="4294967295"/>
          </p:nvPr>
        </p:nvSpPr>
        <p:spPr>
          <a:xfrm>
            <a:off x="243191" y="1361871"/>
            <a:ext cx="8638162" cy="4799747"/>
          </a:xfrm>
          <a:extLst/>
        </p:spPr>
        <p:txBody>
          <a:bodyPr>
            <a:normAutofit/>
          </a:bodyPr>
          <a:lstStyle/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/>
              <a:t>SAML2 to X.509 translation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STS</a:t>
            </a:r>
          </a:p>
          <a:p>
            <a:pPr marL="493776" eaLnBrk="1" fontAlgn="auto" hangingPunct="1">
              <a:spcBef>
                <a:spcPts val="2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/>
              <a:t>Short-living X.509 certificates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IOTA CA</a:t>
            </a:r>
          </a:p>
          <a:p>
            <a:pPr marL="493776" eaLnBrk="1" fontAlgn="auto" hangingPunct="1">
              <a:spcBef>
                <a:spcPts val="2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/>
              <a:t>VO membership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3200" dirty="0" smtClean="0"/>
              <a:t>VOMS</a:t>
            </a:r>
          </a:p>
        </p:txBody>
      </p:sp>
      <p:pic>
        <p:nvPicPr>
          <p:cNvPr id="4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Arial" charset="0"/>
              </a:rPr>
              <a:t>STS </a:t>
            </a:r>
          </a:p>
        </p:txBody>
      </p:sp>
      <p:sp>
        <p:nvSpPr>
          <p:cNvPr id="7" name="Title 2"/>
          <p:cNvSpPr>
            <a:spLocks noGrp="1"/>
          </p:cNvSpPr>
          <p:nvPr>
            <p:ph idx="4294967295"/>
          </p:nvPr>
        </p:nvSpPr>
        <p:spPr>
          <a:xfrm>
            <a:off x="243191" y="1361872"/>
            <a:ext cx="8638161" cy="4824917"/>
          </a:xfrm>
        </p:spPr>
        <p:txBody>
          <a:bodyPr>
            <a:noAutofit/>
          </a:bodyPr>
          <a:lstStyle/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Security Token Service (STS) consumes SAML2 assertions and produces X.509 credentials in return</a:t>
            </a:r>
          </a:p>
          <a:p>
            <a:pPr lvl="1">
              <a:defRPr/>
            </a:pPr>
            <a:r>
              <a:rPr lang="en-US" sz="2400" dirty="0" smtClean="0"/>
              <a:t>STS is an implementation of WS-Trust OASIS standard and </a:t>
            </a:r>
            <a:r>
              <a:rPr lang="en-US" sz="2400" dirty="0"/>
              <a:t>i</a:t>
            </a:r>
            <a:r>
              <a:rPr lang="en-US" sz="2400" dirty="0" smtClean="0"/>
              <a:t>t speaks SOAP</a:t>
            </a:r>
          </a:p>
          <a:p>
            <a:pPr marL="493776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STS has been developed in the context of the EMI project and was extended at CERN to support:</a:t>
            </a:r>
          </a:p>
          <a:p>
            <a:pPr lvl="1">
              <a:defRPr/>
            </a:pPr>
            <a:r>
              <a:rPr lang="en-US" sz="2400" dirty="0" smtClean="0"/>
              <a:t>CERN IOTA CA specific client</a:t>
            </a:r>
          </a:p>
          <a:p>
            <a:pPr lvl="1">
              <a:defRPr/>
            </a:pPr>
            <a:r>
              <a:rPr lang="en-US" sz="2400" dirty="0" smtClean="0"/>
              <a:t>VOMS DN mapping registration and caching (IOTA DN is an alias to VOMS DN)</a:t>
            </a:r>
            <a:endParaRPr lang="en-US" sz="2800" dirty="0" smtClean="0"/>
          </a:p>
        </p:txBody>
      </p:sp>
      <p:pic>
        <p:nvPicPr>
          <p:cNvPr id="6" name="Picture 3" descr="D:\Documents\ISGC 2016\WLCG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0" y="6262638"/>
            <a:ext cx="510522" cy="5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1216" y="6517899"/>
            <a:ext cx="5972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4D4FA"/>
                </a:solidFill>
              </a:rPr>
              <a:t>ISGC 2016, </a:t>
            </a:r>
            <a:r>
              <a:rPr lang="en-GB" sz="1600" dirty="0">
                <a:solidFill>
                  <a:srgbClr val="B4D4FA"/>
                </a:solidFill>
              </a:rPr>
              <a:t>Academia </a:t>
            </a:r>
            <a:r>
              <a:rPr lang="en-GB" sz="1600" dirty="0" err="1">
                <a:solidFill>
                  <a:srgbClr val="B4D4FA"/>
                </a:solidFill>
              </a:rPr>
              <a:t>Sinica</a:t>
            </a:r>
            <a:r>
              <a:rPr lang="en-GB" sz="1600" dirty="0">
                <a:solidFill>
                  <a:srgbClr val="B4D4FA"/>
                </a:solidFill>
              </a:rPr>
              <a:t>, Taipei, Taiwan, 13-18 March 2016</a:t>
            </a:r>
            <a:endParaRPr lang="ru-RU" sz="1600" dirty="0">
              <a:solidFill>
                <a:srgbClr val="B4D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branding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9186</TotalTime>
  <Words>1356</Words>
  <Application>Microsoft Macintosh PowerPoint</Application>
  <PresentationFormat>Прозрачка</PresentationFormat>
  <Paragraphs>181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Calibri</vt:lpstr>
      <vt:lpstr>ＭＳ Ｐゴシック</vt:lpstr>
      <vt:lpstr>Optima</vt:lpstr>
      <vt:lpstr>Wingdings</vt:lpstr>
      <vt:lpstr>Arial</vt:lpstr>
      <vt:lpstr>CERNCobranding4-3</vt:lpstr>
      <vt:lpstr>Kipper – a Grid bridge to Identity Federation</vt:lpstr>
      <vt:lpstr>Brief</vt:lpstr>
      <vt:lpstr>WLCG pilot service</vt:lpstr>
      <vt:lpstr>eduGAIN</vt:lpstr>
      <vt:lpstr>Access via CERN SSO</vt:lpstr>
      <vt:lpstr>IdF and CERN SSO</vt:lpstr>
      <vt:lpstr>Презентация PowerPoint</vt:lpstr>
      <vt:lpstr>Kipper cornerstones</vt:lpstr>
      <vt:lpstr>STS </vt:lpstr>
      <vt:lpstr>STS integration in a Web Application</vt:lpstr>
      <vt:lpstr>IOTA CA</vt:lpstr>
      <vt:lpstr>DN uniqueness</vt:lpstr>
      <vt:lpstr>Презентация PowerPoint</vt:lpstr>
      <vt:lpstr>Open issues</vt:lpstr>
      <vt:lpstr>Use cases</vt:lpstr>
      <vt:lpstr>Ongoing work</vt:lpstr>
      <vt:lpstr>Презентация PowerPoint</vt:lpstr>
      <vt:lpstr>Презентация PowerPoint</vt:lpstr>
      <vt:lpstr>Презентация PowerPoint</vt:lpstr>
      <vt:lpstr>Segregation of Kipper from WebFTS</vt:lpstr>
      <vt:lpstr>Conclusions</vt:lpstr>
      <vt:lpstr>Acknowledgements</vt:lpstr>
      <vt:lpstr>References</vt:lpstr>
      <vt:lpstr>Презентация PowerPoint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пользователь Microsoft Office</cp:lastModifiedBy>
  <cp:revision>532</cp:revision>
  <cp:lastPrinted>2016-03-15T03:44:24Z</cp:lastPrinted>
  <dcterms:created xsi:type="dcterms:W3CDTF">2012-11-30T11:04:26Z</dcterms:created>
  <dcterms:modified xsi:type="dcterms:W3CDTF">2016-03-15T03:47:58Z</dcterms:modified>
</cp:coreProperties>
</file>