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59" r:id="rId4"/>
    <p:sldId id="268" r:id="rId5"/>
    <p:sldId id="258" r:id="rId6"/>
    <p:sldId id="261" r:id="rId7"/>
    <p:sldId id="262" r:id="rId8"/>
    <p:sldId id="269" r:id="rId9"/>
    <p:sldId id="263" r:id="rId10"/>
    <p:sldId id="270" r:id="rId11"/>
    <p:sldId id="264" r:id="rId12"/>
    <p:sldId id="265" r:id="rId13"/>
    <p:sldId id="266" r:id="rId14"/>
    <p:sldId id="271" r:id="rId15"/>
    <p:sldId id="267" r:id="rId16"/>
    <p:sldId id="26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85256"/>
  </p:normalViewPr>
  <p:slideViewPr>
    <p:cSldViewPr snapToGrid="0" snapToObjects="1">
      <p:cViewPr varScale="1">
        <p:scale>
          <a:sx n="91" d="100"/>
          <a:sy n="91"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0A590B-CE59-F442-859C-4370D31EB8B4}" type="datetimeFigureOut">
              <a:rPr lang="en-US" smtClean="0"/>
              <a:t>3/14/16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195EDF-C480-7540-B88A-9DDAFB21E3D1}" type="slidenum">
              <a:rPr lang="en-US" smtClean="0"/>
              <a:t>‹#›</a:t>
            </a:fld>
            <a:endParaRPr lang="en-US"/>
          </a:p>
        </p:txBody>
      </p:sp>
    </p:spTree>
    <p:extLst>
      <p:ext uri="{BB962C8B-B14F-4D97-AF65-F5344CB8AC3E}">
        <p14:creationId xmlns:p14="http://schemas.microsoft.com/office/powerpoint/2010/main" val="1435505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t>
            </a:r>
            <a:r>
              <a:rPr lang="en-US" sz="1200" b="0" i="1" kern="1200" dirty="0" smtClean="0">
                <a:solidFill>
                  <a:schemeClr val="tx1"/>
                </a:solidFill>
                <a:effectLst/>
                <a:latin typeface="+mn-lt"/>
                <a:ea typeface="+mn-ea"/>
                <a:cs typeface="+mn-cs"/>
              </a:rPr>
              <a:t>an open forum where experts from its community exchange information, knowledge, ideas and best practices about specific technical or other areas of business relevant to the research and education networking community</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 SCI (Security for Collaboration among Infrastructures) is a collaborative activity of information security officers from several large-scale infrastructures, including EGI, PRACE, EUDAT, WLCG, XSEDE and HBP</a:t>
            </a:r>
            <a:endParaRPr lang="en-US" dirty="0"/>
          </a:p>
        </p:txBody>
      </p:sp>
      <p:sp>
        <p:nvSpPr>
          <p:cNvPr id="4" name="Slide Number Placeholder 3"/>
          <p:cNvSpPr>
            <a:spLocks noGrp="1"/>
          </p:cNvSpPr>
          <p:nvPr>
            <p:ph type="sldNum" sz="quarter" idx="10"/>
          </p:nvPr>
        </p:nvSpPr>
        <p:spPr/>
        <p:txBody>
          <a:bodyPr/>
          <a:lstStyle/>
          <a:p>
            <a:fld id="{1F195EDF-C480-7540-B88A-9DDAFB21E3D1}" type="slidenum">
              <a:rPr lang="en-US" smtClean="0"/>
              <a:t>3</a:t>
            </a:fld>
            <a:endParaRPr lang="en-US"/>
          </a:p>
        </p:txBody>
      </p:sp>
    </p:spTree>
    <p:extLst>
      <p:ext uri="{BB962C8B-B14F-4D97-AF65-F5344CB8AC3E}">
        <p14:creationId xmlns:p14="http://schemas.microsoft.com/office/powerpoint/2010/main" val="1272610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195EDF-C480-7540-B88A-9DDAFB21E3D1}" type="slidenum">
              <a:rPr lang="en-US" smtClean="0"/>
              <a:t>5</a:t>
            </a:fld>
            <a:endParaRPr lang="en-US"/>
          </a:p>
        </p:txBody>
      </p:sp>
    </p:spTree>
    <p:extLst>
      <p:ext uri="{BB962C8B-B14F-4D97-AF65-F5344CB8AC3E}">
        <p14:creationId xmlns:p14="http://schemas.microsoft.com/office/powerpoint/2010/main" val="286901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aim of this work was</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to establish a common understanding of the security measures each infrastructure has implemented and to start work on guidelines for interoperation such as the exchange of information during security incident handling</a:t>
            </a:r>
            <a:endParaRPr lang="en-US" dirty="0"/>
          </a:p>
        </p:txBody>
      </p:sp>
      <p:sp>
        <p:nvSpPr>
          <p:cNvPr id="4" name="Slide Number Placeholder 3"/>
          <p:cNvSpPr>
            <a:spLocks noGrp="1"/>
          </p:cNvSpPr>
          <p:nvPr>
            <p:ph type="sldNum" sz="quarter" idx="10"/>
          </p:nvPr>
        </p:nvSpPr>
        <p:spPr/>
        <p:txBody>
          <a:bodyPr/>
          <a:lstStyle/>
          <a:p>
            <a:fld id="{1F195EDF-C480-7540-B88A-9DDAFB21E3D1}" type="slidenum">
              <a:rPr lang="en-US" smtClean="0"/>
              <a:t>7</a:t>
            </a:fld>
            <a:endParaRPr lang="en-US"/>
          </a:p>
        </p:txBody>
      </p:sp>
    </p:spTree>
    <p:extLst>
      <p:ext uri="{BB962C8B-B14F-4D97-AF65-F5344CB8AC3E}">
        <p14:creationId xmlns:p14="http://schemas.microsoft.com/office/powerpoint/2010/main" val="1712875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Several </a:t>
            </a:r>
            <a:r>
              <a:rPr lang="en-US" sz="1200" b="0" i="0" kern="1200" dirty="0" err="1" smtClean="0">
                <a:solidFill>
                  <a:schemeClr val="tx1"/>
                </a:solidFill>
                <a:effectLst/>
                <a:latin typeface="+mn-lt"/>
                <a:ea typeface="+mn-ea"/>
                <a:cs typeface="+mn-cs"/>
              </a:rPr>
              <a:t>organisations</a:t>
            </a:r>
            <a:r>
              <a:rPr lang="en-US" sz="1200" b="0" i="0" kern="1200" dirty="0" smtClean="0">
                <a:solidFill>
                  <a:schemeClr val="tx1"/>
                </a:solidFill>
                <a:effectLst/>
                <a:latin typeface="+mn-lt"/>
                <a:ea typeface="+mn-ea"/>
                <a:cs typeface="+mn-cs"/>
              </a:rPr>
              <a:t> already have some or several trainings in place, but not on all topics. Some others have to get started with a training </a:t>
            </a:r>
            <a:r>
              <a:rPr lang="en-US" sz="1200" b="0" i="0" kern="1200" dirty="0" err="1" smtClean="0">
                <a:solidFill>
                  <a:schemeClr val="tx1"/>
                </a:solidFill>
                <a:effectLst/>
                <a:latin typeface="+mn-lt"/>
                <a:ea typeface="+mn-ea"/>
                <a:cs typeface="+mn-cs"/>
              </a:rPr>
              <a:t>programme</a:t>
            </a:r>
            <a:r>
              <a:rPr lang="en-US" sz="1200" b="0" i="0" kern="1200" dirty="0" smtClean="0">
                <a:solidFill>
                  <a:schemeClr val="tx1"/>
                </a:solidFill>
                <a:effectLst/>
                <a:latin typeface="+mn-lt"/>
                <a:ea typeface="+mn-ea"/>
                <a:cs typeface="+mn-cs"/>
              </a:rPr>
              <a:t>. There is a lot of training in the commercial market and there is a lot of open source material available.</a:t>
            </a:r>
            <a:endParaRPr lang="en-US" dirty="0"/>
          </a:p>
        </p:txBody>
      </p:sp>
      <p:sp>
        <p:nvSpPr>
          <p:cNvPr id="4" name="Slide Number Placeholder 3"/>
          <p:cNvSpPr>
            <a:spLocks noGrp="1"/>
          </p:cNvSpPr>
          <p:nvPr>
            <p:ph type="sldNum" sz="quarter" idx="10"/>
          </p:nvPr>
        </p:nvSpPr>
        <p:spPr/>
        <p:txBody>
          <a:bodyPr/>
          <a:lstStyle/>
          <a:p>
            <a:fld id="{1F195EDF-C480-7540-B88A-9DDAFB21E3D1}" type="slidenum">
              <a:rPr lang="en-US" smtClean="0"/>
              <a:t>9</a:t>
            </a:fld>
            <a:endParaRPr lang="en-US"/>
          </a:p>
        </p:txBody>
      </p:sp>
    </p:spTree>
    <p:extLst>
      <p:ext uri="{BB962C8B-B14F-4D97-AF65-F5344CB8AC3E}">
        <p14:creationId xmlns:p14="http://schemas.microsoft.com/office/powerpoint/2010/main" val="427458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It is an important activity as part of the implementation of an Information Security Management System (ISMS). The implementation of effective security controls depends very much on a reliable risk assessment, so that the right measures can be taken. </a:t>
            </a:r>
            <a:endParaRPr lang="en-US" dirty="0"/>
          </a:p>
        </p:txBody>
      </p:sp>
      <p:sp>
        <p:nvSpPr>
          <p:cNvPr id="4" name="Slide Number Placeholder 3"/>
          <p:cNvSpPr>
            <a:spLocks noGrp="1"/>
          </p:cNvSpPr>
          <p:nvPr>
            <p:ph type="sldNum" sz="quarter" idx="10"/>
          </p:nvPr>
        </p:nvSpPr>
        <p:spPr/>
        <p:txBody>
          <a:bodyPr/>
          <a:lstStyle/>
          <a:p>
            <a:fld id="{1F195EDF-C480-7540-B88A-9DDAFB21E3D1}" type="slidenum">
              <a:rPr lang="en-US" smtClean="0"/>
              <a:t>11</a:t>
            </a:fld>
            <a:endParaRPr lang="en-US"/>
          </a:p>
        </p:txBody>
      </p:sp>
    </p:spTree>
    <p:extLst>
      <p:ext uri="{BB962C8B-B14F-4D97-AF65-F5344CB8AC3E}">
        <p14:creationId xmlns:p14="http://schemas.microsoft.com/office/powerpoint/2010/main" val="959117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To promote understanding, skills, and exchange of best practices regarding security audits and reviews among national research and education networking </a:t>
            </a:r>
            <a:r>
              <a:rPr lang="en-US" sz="1200" b="0" i="0" kern="1200" dirty="0" err="1" smtClean="0">
                <a:solidFill>
                  <a:schemeClr val="tx1"/>
                </a:solidFill>
                <a:effectLst/>
                <a:latin typeface="+mn-lt"/>
                <a:ea typeface="+mn-ea"/>
                <a:cs typeface="+mn-cs"/>
              </a:rPr>
              <a:t>organisations</a:t>
            </a:r>
            <a:r>
              <a:rPr lang="en-US" sz="1200" b="0" i="0" kern="1200" dirty="0" smtClean="0">
                <a:solidFill>
                  <a:schemeClr val="tx1"/>
                </a:solidFill>
                <a:effectLst/>
                <a:latin typeface="+mn-lt"/>
                <a:ea typeface="+mn-ea"/>
                <a:cs typeface="+mn-cs"/>
              </a:rPr>
              <a:t> (NRENs), research infrastructures, computing </a:t>
            </a:r>
            <a:r>
              <a:rPr lang="en-US" sz="1200" b="0" i="0" kern="1200" dirty="0" err="1" smtClean="0">
                <a:solidFill>
                  <a:schemeClr val="tx1"/>
                </a:solidFill>
                <a:effectLst/>
                <a:latin typeface="+mn-lt"/>
                <a:ea typeface="+mn-ea"/>
                <a:cs typeface="+mn-cs"/>
              </a:rPr>
              <a:t>centres</a:t>
            </a:r>
            <a:r>
              <a:rPr lang="en-US" sz="1200" b="0" i="0" kern="1200" dirty="0" smtClean="0">
                <a:solidFill>
                  <a:schemeClr val="tx1"/>
                </a:solidFill>
                <a:effectLst/>
                <a:latin typeface="+mn-lt"/>
                <a:ea typeface="+mn-ea"/>
                <a:cs typeface="+mn-cs"/>
              </a:rPr>
              <a:t> and related sites, a Security Review and Audit Working Group (SRA-WG) has been created</a:t>
            </a:r>
            <a:endParaRPr lang="en-US" dirty="0"/>
          </a:p>
        </p:txBody>
      </p:sp>
      <p:sp>
        <p:nvSpPr>
          <p:cNvPr id="4" name="Slide Number Placeholder 3"/>
          <p:cNvSpPr>
            <a:spLocks noGrp="1"/>
          </p:cNvSpPr>
          <p:nvPr>
            <p:ph type="sldNum" sz="quarter" idx="10"/>
          </p:nvPr>
        </p:nvSpPr>
        <p:spPr/>
        <p:txBody>
          <a:bodyPr/>
          <a:lstStyle/>
          <a:p>
            <a:fld id="{1F195EDF-C480-7540-B88A-9DDAFB21E3D1}" type="slidenum">
              <a:rPr lang="en-US" smtClean="0"/>
              <a:t>12</a:t>
            </a:fld>
            <a:endParaRPr lang="en-US"/>
          </a:p>
        </p:txBody>
      </p:sp>
    </p:spTree>
    <p:extLst>
      <p:ext uri="{BB962C8B-B14F-4D97-AF65-F5344CB8AC3E}">
        <p14:creationId xmlns:p14="http://schemas.microsoft.com/office/powerpoint/2010/main" val="1334743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Big data refers to large datasets that are not always public. Open data refers to datasets that are not necessarily large but are available to everyone and can be used and republished without restrictions. Large datasets from scientific research sources.</a:t>
            </a:r>
          </a:p>
          <a:p>
            <a:r>
              <a:rPr lang="en-US" dirty="0" smtClean="0"/>
              <a:t>S</a:t>
            </a:r>
            <a:r>
              <a:rPr lang="en-US" sz="1200" b="0" i="0" kern="1200" dirty="0" smtClean="0">
                <a:solidFill>
                  <a:schemeClr val="tx1"/>
                </a:solidFill>
                <a:effectLst/>
                <a:latin typeface="+mn-lt"/>
                <a:ea typeface="+mn-ea"/>
                <a:cs typeface="+mn-cs"/>
              </a:rPr>
              <a:t>ecurity issues in this context concentrate on confidentiality, integrity and availability. Confidentiality regulates access to the information, integrity assures that the information is trustworthy, i.e. has not been changed without </a:t>
            </a:r>
            <a:r>
              <a:rPr lang="en-US" sz="1200" b="0" i="0" kern="1200" dirty="0" err="1" smtClean="0">
                <a:solidFill>
                  <a:schemeClr val="tx1"/>
                </a:solidFill>
                <a:effectLst/>
                <a:latin typeface="+mn-lt"/>
                <a:ea typeface="+mn-ea"/>
                <a:cs typeface="+mn-cs"/>
              </a:rPr>
              <a:t>authorisation</a:t>
            </a:r>
            <a:r>
              <a:rPr lang="en-US" sz="1200" b="0" i="0" kern="1200" dirty="0" smtClean="0">
                <a:solidFill>
                  <a:schemeClr val="tx1"/>
                </a:solidFill>
                <a:effectLst/>
                <a:latin typeface="+mn-lt"/>
                <a:ea typeface="+mn-ea"/>
                <a:cs typeface="+mn-cs"/>
              </a:rPr>
              <a:t>, and availability guarantees access to the information by </a:t>
            </a:r>
            <a:r>
              <a:rPr lang="en-US" sz="1200" b="0" i="0" kern="1200" dirty="0" err="1" smtClean="0">
                <a:solidFill>
                  <a:schemeClr val="tx1"/>
                </a:solidFill>
                <a:effectLst/>
                <a:latin typeface="+mn-lt"/>
                <a:ea typeface="+mn-ea"/>
                <a:cs typeface="+mn-cs"/>
              </a:rPr>
              <a:t>authorised</a:t>
            </a:r>
            <a:r>
              <a:rPr lang="en-US" sz="1200" b="0" i="0" kern="1200" dirty="0" smtClean="0">
                <a:solidFill>
                  <a:schemeClr val="tx1"/>
                </a:solidFill>
                <a:effectLst/>
                <a:latin typeface="+mn-lt"/>
                <a:ea typeface="+mn-ea"/>
                <a:cs typeface="+mn-cs"/>
              </a:rPr>
              <a:t> people at any time.</a:t>
            </a:r>
            <a:endParaRPr lang="en-US" dirty="0"/>
          </a:p>
        </p:txBody>
      </p:sp>
      <p:sp>
        <p:nvSpPr>
          <p:cNvPr id="4" name="Slide Number Placeholder 3"/>
          <p:cNvSpPr>
            <a:spLocks noGrp="1"/>
          </p:cNvSpPr>
          <p:nvPr>
            <p:ph type="sldNum" sz="quarter" idx="10"/>
          </p:nvPr>
        </p:nvSpPr>
        <p:spPr/>
        <p:txBody>
          <a:bodyPr/>
          <a:lstStyle/>
          <a:p>
            <a:fld id="{1F195EDF-C480-7540-B88A-9DDAFB21E3D1}" type="slidenum">
              <a:rPr lang="en-US" smtClean="0"/>
              <a:t>13</a:t>
            </a:fld>
            <a:endParaRPr lang="en-US"/>
          </a:p>
        </p:txBody>
      </p:sp>
    </p:spTree>
    <p:extLst>
      <p:ext uri="{BB962C8B-B14F-4D97-AF65-F5344CB8AC3E}">
        <p14:creationId xmlns:p14="http://schemas.microsoft.com/office/powerpoint/2010/main" val="486011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nl-NL" smtClean="0"/>
              <a:t>Titelstijl van model bewerken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3/14/16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nl-NL" smtClean="0"/>
              <a:t>Titelstijl van model bewerken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Sleep de afbeelding naar de tijdelijke aanduiding of klik op het pictogram als u een afbeelding wilt toevoegen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446C117F-5CCF-4837-BE5F-2B92066CAFAF}" type="datetimeFigureOut">
              <a:rPr lang="en-US" dirty="0"/>
              <a:t>3/14/16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nl-NL" smtClean="0"/>
              <a:t>Titelstijl van model bewerken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84EB90BD-B6CE-46B7-997F-7313B992CCDC}" type="datetimeFigureOut">
              <a:rPr lang="en-US" dirty="0"/>
              <a:t>3/14/16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at met bijschrif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nl-NL" smtClean="0"/>
              <a:t>Titelstijl van model bewerken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CDB9D11F-B188-461D-B23F-39381795C052}" type="datetimeFigureOut">
              <a:rPr lang="en-US" dirty="0"/>
              <a:t>3/14/16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nl-NL" smtClean="0"/>
              <a:t>Titelstijl van model bewerken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52E6D8D9-55A2-4063-B0F3-121F44549695}" type="datetimeFigureOut">
              <a:rPr lang="en-US" dirty="0"/>
              <a:t>3/14/16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nl-NL" smtClean="0"/>
              <a:t>Titelstijl van model bewerken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3" name="Date Placeholder 2"/>
          <p:cNvSpPr>
            <a:spLocks noGrp="1"/>
          </p:cNvSpPr>
          <p:nvPr>
            <p:ph type="dt" sz="half" idx="10"/>
          </p:nvPr>
        </p:nvSpPr>
        <p:spPr/>
        <p:txBody>
          <a:bodyPr/>
          <a:lstStyle/>
          <a:p>
            <a:fld id="{D4B24536-994D-4021-A283-9F449C0DB509}" type="datetimeFigureOut">
              <a:rPr lang="en-US" dirty="0"/>
              <a:t>3/14/16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skolomme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nl-NL" smtClean="0"/>
              <a:t>Titelstijl van model bewerken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Sleep de afbeelding naar de tijdelijke aanduiding of klik op het pictogram als u een afbeelding wilt toevoegen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Sleep de afbeelding naar de tijdelijke aanduiding of klik op het pictogram als u een afbeelding wilt toevoegen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Sleep de afbeelding naar de tijdelijke aanduiding of klik op het pictogram als u een afbeelding wilt toevoegen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3" name="Date Placeholder 2"/>
          <p:cNvSpPr>
            <a:spLocks noGrp="1"/>
          </p:cNvSpPr>
          <p:nvPr>
            <p:ph type="dt" sz="half" idx="10"/>
          </p:nvPr>
        </p:nvSpPr>
        <p:spPr/>
        <p:txBody>
          <a:bodyPr/>
          <a:lstStyle/>
          <a:p>
            <a:fld id="{3CBBBB78-C96F-47B7-AB17-D852CA960AC9}" type="datetimeFigureOut">
              <a:rPr lang="en-US" dirty="0"/>
              <a:t>3/14/16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nl-NL" smtClean="0"/>
              <a:t>Titelstijl van model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3/14/16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nl-NL" smtClean="0"/>
              <a:t>Titelstijl van model bewerken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3/14/16</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smtClean="0"/>
              <a:t>Titelstijl van model bewerken</a:t>
            </a:r>
            <a:endParaRPr lang="en-US" dirty="0"/>
          </a:p>
        </p:txBody>
      </p:sp>
      <p:sp>
        <p:nvSpPr>
          <p:cNvPr id="3" name="Content Placeholder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3/14/16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nl-NL" smtClean="0"/>
              <a:t>Titelstijl van model bewerken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tekststijl van het model te bewerken</a:t>
            </a:r>
          </a:p>
        </p:txBody>
      </p:sp>
      <p:sp>
        <p:nvSpPr>
          <p:cNvPr id="4" name="Date Placeholder 3"/>
          <p:cNvSpPr>
            <a:spLocks noGrp="1"/>
          </p:cNvSpPr>
          <p:nvPr>
            <p:ph type="dt" sz="half" idx="10"/>
          </p:nvPr>
        </p:nvSpPr>
        <p:spPr/>
        <p:txBody>
          <a:bodyPr/>
          <a:lstStyle/>
          <a:p>
            <a:fld id="{30578ACC-22D6-47C1-A373-4FD133E34F3C}" type="datetimeFigureOut">
              <a:rPr lang="en-US" dirty="0"/>
              <a:t>3/14/16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smtClean="0"/>
              <a:t>Titelstijl van model bewerken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3/14/16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nl-NL" smtClean="0"/>
              <a:t>Titelstijl van model bewerken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Content Placeholder 3"/>
          <p:cNvSpPr>
            <a:spLocks noGrp="1"/>
          </p:cNvSpPr>
          <p:nvPr>
            <p:ph sz="half" idx="2"/>
          </p:nvPr>
        </p:nvSpPr>
        <p:spPr>
          <a:xfrm>
            <a:off x="680322" y="3030008"/>
            <a:ext cx="4698355" cy="2906179"/>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Content Placeholder 5"/>
          <p:cNvSpPr>
            <a:spLocks noGrp="1"/>
          </p:cNvSpPr>
          <p:nvPr>
            <p:ph sz="quarter" idx="4"/>
          </p:nvPr>
        </p:nvSpPr>
        <p:spPr>
          <a:xfrm>
            <a:off x="5594123" y="3030008"/>
            <a:ext cx="4700059" cy="2906179"/>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3/14/16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smtClean="0"/>
              <a:t>Titelstijl van model bewerken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3/14/16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3/14/16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nl-NL" smtClean="0"/>
              <a:t>Titelstijl van model bewerken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E331444B-B92B-4E27-8C94-BB93EAF5CB18}" type="datetimeFigureOut">
              <a:rPr lang="en-US" dirty="0"/>
              <a:t>3/14/16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nl-NL" smtClean="0"/>
              <a:t>Titelstijl van model bewerken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Sleep de afbeelding naar de tijdelijke aanduiding of klik op het pictogram als u een afbeelding wilt toevoegen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363EFA5E-FA76-400D-B3DC-F0BA90E6D107}" type="datetimeFigureOut">
              <a:rPr lang="en-US" dirty="0"/>
              <a:t>3/14/16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smtClean="0"/>
              <a:t>Titelstijl van model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3/14/16</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wise-community.org/risk-assessment/"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wise-community.org/review-and-audit/"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wise-community.org/security-in-big-and-open-data/"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iki.geant.org/display/WISE/Case+Statemen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iki.geant.org/display/SIGISM/SIG-ISM+Home" TargetMode="External"/><Relationship Id="rId4" Type="http://schemas.openxmlformats.org/officeDocument/2006/relationships/hyperlink" Target="https://www.eugridpma.org/sci/" TargetMode="External"/><Relationship Id="rId5" Type="http://schemas.openxmlformats.org/officeDocument/2006/relationships/hyperlink" Target="https://www.terena.org/activities/ism/wise-ws/"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NULL" TargetMode="External"/><Relationship Id="rId5" Type="http://schemas.openxmlformats.org/officeDocument/2006/relationships/hyperlink" Target="NULL" TargetMode="External"/><Relationship Id="rId6" Type="http://schemas.openxmlformats.org/officeDocument/2006/relationships/hyperlink" Target="https://wise-community.org/updating-the-sci-framework/"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wise-community.org/training-and-awarenes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ctr"/>
            <a:r>
              <a:rPr lang="nl-NL" dirty="0" err="1" smtClean="0"/>
              <a:t>Who</a:t>
            </a:r>
            <a:r>
              <a:rPr lang="nl-NL" dirty="0" smtClean="0"/>
              <a:t> </a:t>
            </a:r>
            <a:r>
              <a:rPr lang="nl-NL" dirty="0" err="1" smtClean="0"/>
              <a:t>doesn’t</a:t>
            </a:r>
            <a:r>
              <a:rPr lang="nl-NL" dirty="0" smtClean="0"/>
              <a:t> </a:t>
            </a:r>
            <a:r>
              <a:rPr lang="nl-NL" dirty="0" err="1" smtClean="0"/>
              <a:t>need</a:t>
            </a:r>
            <a:r>
              <a:rPr lang="nl-NL" dirty="0" smtClean="0"/>
              <a:t> </a:t>
            </a:r>
            <a:r>
              <a:rPr lang="nl-NL" dirty="0" err="1" smtClean="0"/>
              <a:t>to</a:t>
            </a:r>
            <a:r>
              <a:rPr lang="nl-NL" dirty="0" smtClean="0"/>
              <a:t> </a:t>
            </a:r>
            <a:r>
              <a:rPr lang="nl-NL" dirty="0" err="1" smtClean="0"/>
              <a:t>be</a:t>
            </a:r>
            <a:r>
              <a:rPr lang="nl-NL" dirty="0" smtClean="0"/>
              <a:t> WISE? </a:t>
            </a:r>
            <a:endParaRPr lang="nl-NL" dirty="0"/>
          </a:p>
        </p:txBody>
      </p:sp>
      <p:sp>
        <p:nvSpPr>
          <p:cNvPr id="3" name="Ondertitel 2"/>
          <p:cNvSpPr>
            <a:spLocks noGrp="1"/>
          </p:cNvSpPr>
          <p:nvPr>
            <p:ph type="subTitle" idx="1"/>
          </p:nvPr>
        </p:nvSpPr>
        <p:spPr>
          <a:xfrm>
            <a:off x="680322" y="4394039"/>
            <a:ext cx="8144134" cy="1622448"/>
          </a:xfrm>
        </p:spPr>
        <p:txBody>
          <a:bodyPr>
            <a:normAutofit/>
          </a:bodyPr>
          <a:lstStyle/>
          <a:p>
            <a:r>
              <a:rPr lang="en-US" b="1" i="1" dirty="0"/>
              <a:t>Bringing into reality global information security collaboration</a:t>
            </a:r>
            <a:endParaRPr lang="en-US" dirty="0"/>
          </a:p>
          <a:p>
            <a:endParaRPr lang="nl-NL" dirty="0" smtClean="0"/>
          </a:p>
          <a:p>
            <a:r>
              <a:rPr lang="nl-NL" dirty="0" err="1" smtClean="0"/>
              <a:t>Alessandra</a:t>
            </a:r>
            <a:r>
              <a:rPr lang="nl-NL" dirty="0" smtClean="0"/>
              <a:t> </a:t>
            </a:r>
            <a:r>
              <a:rPr lang="nl-NL" dirty="0" err="1" smtClean="0"/>
              <a:t>Scicchitano</a:t>
            </a:r>
            <a:endParaRPr lang="nl-NL" dirty="0" smtClean="0"/>
          </a:p>
          <a:p>
            <a:r>
              <a:rPr lang="nl-NL" dirty="0" smtClean="0"/>
              <a:t>GÉANT -  Project </a:t>
            </a:r>
            <a:r>
              <a:rPr lang="nl-NL" dirty="0"/>
              <a:t>D</a:t>
            </a:r>
            <a:r>
              <a:rPr lang="nl-NL" dirty="0" smtClean="0"/>
              <a:t>evelopment </a:t>
            </a:r>
            <a:r>
              <a:rPr lang="nl-NL" dirty="0" err="1" smtClean="0"/>
              <a:t>Officer</a:t>
            </a:r>
            <a:endParaRPr lang="nl-NL" dirty="0"/>
          </a:p>
          <a:p>
            <a:endParaRPr lang="nl-NL" dirty="0" smtClean="0"/>
          </a:p>
          <a:p>
            <a:endParaRPr lang="nl-NL" dirty="0"/>
          </a:p>
          <a:p>
            <a:endParaRPr lang="nl-NL" dirty="0"/>
          </a:p>
        </p:txBody>
      </p:sp>
    </p:spTree>
    <p:extLst>
      <p:ext uri="{BB962C8B-B14F-4D97-AF65-F5344CB8AC3E}">
        <p14:creationId xmlns:p14="http://schemas.microsoft.com/office/powerpoint/2010/main" val="1007141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STAA-WG</a:t>
            </a:r>
            <a:endParaRPr lang="en-US" dirty="0"/>
          </a:p>
        </p:txBody>
      </p:sp>
      <p:sp>
        <p:nvSpPr>
          <p:cNvPr id="3" name="Content Placeholder 2"/>
          <p:cNvSpPr>
            <a:spLocks noGrp="1"/>
          </p:cNvSpPr>
          <p:nvPr>
            <p:ph idx="1"/>
          </p:nvPr>
        </p:nvSpPr>
        <p:spPr/>
        <p:txBody>
          <a:bodyPr>
            <a:normAutofit/>
          </a:bodyPr>
          <a:lstStyle/>
          <a:p>
            <a:pPr marL="0" indent="0">
              <a:buNone/>
            </a:pPr>
            <a:r>
              <a:rPr lang="en-US" dirty="0"/>
              <a:t>The WG Security </a:t>
            </a:r>
            <a:r>
              <a:rPr lang="en-US" dirty="0" err="1"/>
              <a:t>Traijning</a:t>
            </a:r>
            <a:r>
              <a:rPr lang="en-US" dirty="0"/>
              <a:t> and Awareness will first do an inventory:</a:t>
            </a:r>
          </a:p>
          <a:p>
            <a:r>
              <a:rPr lang="en-US" dirty="0" smtClean="0"/>
              <a:t>What </a:t>
            </a:r>
            <a:r>
              <a:rPr lang="en-US" dirty="0"/>
              <a:t>are the target groups for security awareness? What materials </a:t>
            </a:r>
            <a:r>
              <a:rPr lang="en-US" dirty="0" smtClean="0"/>
              <a:t>are already </a:t>
            </a:r>
            <a:r>
              <a:rPr lang="en-US" dirty="0"/>
              <a:t>available and what </a:t>
            </a:r>
            <a:r>
              <a:rPr lang="en-US" dirty="0" err="1"/>
              <a:t>pratices</a:t>
            </a:r>
            <a:r>
              <a:rPr lang="en-US" dirty="0"/>
              <a:t> can NRENs share?</a:t>
            </a:r>
          </a:p>
          <a:p>
            <a:r>
              <a:rPr lang="en-US" dirty="0" smtClean="0"/>
              <a:t>What </a:t>
            </a:r>
            <a:r>
              <a:rPr lang="en-US" dirty="0"/>
              <a:t>are the most important subject for security training?</a:t>
            </a:r>
          </a:p>
          <a:p>
            <a:r>
              <a:rPr lang="en-US" dirty="0" smtClean="0"/>
              <a:t>Which </a:t>
            </a:r>
            <a:r>
              <a:rPr lang="en-US" dirty="0"/>
              <a:t>free/open training or trainings materials are available?</a:t>
            </a:r>
          </a:p>
          <a:p>
            <a:r>
              <a:rPr lang="en-US" dirty="0" smtClean="0"/>
              <a:t>Which </a:t>
            </a:r>
            <a:r>
              <a:rPr lang="en-US" dirty="0" err="1"/>
              <a:t>commercual</a:t>
            </a:r>
            <a:r>
              <a:rPr lang="en-US" dirty="0"/>
              <a:t> </a:t>
            </a:r>
            <a:r>
              <a:rPr lang="en-US" dirty="0" err="1"/>
              <a:t>rainings</a:t>
            </a:r>
            <a:r>
              <a:rPr lang="en-US" dirty="0"/>
              <a:t> are available?</a:t>
            </a:r>
          </a:p>
          <a:p>
            <a:r>
              <a:rPr lang="en-US" dirty="0"/>
              <a:t>The purpose is to identify the training needs and make a first </a:t>
            </a:r>
            <a:r>
              <a:rPr lang="en-US" dirty="0" smtClean="0"/>
              <a:t>match with </a:t>
            </a:r>
            <a:r>
              <a:rPr lang="en-US" dirty="0"/>
              <a:t>available training material.</a:t>
            </a:r>
            <a:endParaRPr lang="en-US" dirty="0"/>
          </a:p>
        </p:txBody>
      </p:sp>
    </p:spTree>
    <p:extLst>
      <p:ext uri="{BB962C8B-B14F-4D97-AF65-F5344CB8AC3E}">
        <p14:creationId xmlns:p14="http://schemas.microsoft.com/office/powerpoint/2010/main" val="980333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RAW-WG</a:t>
            </a:r>
            <a:endParaRPr lang="nl-NL" dirty="0"/>
          </a:p>
        </p:txBody>
      </p:sp>
      <p:sp>
        <p:nvSpPr>
          <p:cNvPr id="3" name="Tijdelijke aanduiding voor inhoud 2"/>
          <p:cNvSpPr>
            <a:spLocks noGrp="1"/>
          </p:cNvSpPr>
          <p:nvPr>
            <p:ph idx="1"/>
          </p:nvPr>
        </p:nvSpPr>
        <p:spPr>
          <a:xfrm>
            <a:off x="680321" y="2095500"/>
            <a:ext cx="9613861" cy="4051300"/>
          </a:xfrm>
        </p:spPr>
        <p:txBody>
          <a:bodyPr>
            <a:normAutofit fontScale="92500" lnSpcReduction="20000"/>
          </a:bodyPr>
          <a:lstStyle/>
          <a:p>
            <a:pPr marL="0" indent="0">
              <a:buNone/>
            </a:pPr>
            <a:r>
              <a:rPr lang="en-US" dirty="0"/>
              <a:t>Risk assessment WISE:</a:t>
            </a:r>
          </a:p>
          <a:p>
            <a:r>
              <a:rPr lang="en-GB" dirty="0"/>
              <a:t>Large e-infrastructures are vulnerable for high impact security incidents because of the relative easy way that an incident may spread among partner organizations because of the collaborative services that exist among the constituent organizations. So it is important that each member organization has a trusted level of implemented security procedures. </a:t>
            </a:r>
            <a:endParaRPr lang="en-US" dirty="0"/>
          </a:p>
          <a:p>
            <a:pPr marL="0" indent="0">
              <a:buNone/>
            </a:pPr>
            <a:endParaRPr lang="en-US" dirty="0"/>
          </a:p>
          <a:p>
            <a:r>
              <a:rPr lang="en-GB" dirty="0"/>
              <a:t>The objective of the WG is to provide e-infrastructures and their member organizations with guidelines on how Risk Assessments can be effectively </a:t>
            </a:r>
            <a:r>
              <a:rPr lang="en-GB" dirty="0" smtClean="0"/>
              <a:t>implemented.</a:t>
            </a:r>
          </a:p>
          <a:p>
            <a:endParaRPr lang="en-GB" dirty="0"/>
          </a:p>
          <a:p>
            <a:r>
              <a:rPr lang="en-GB" dirty="0">
                <a:hlinkClick r:id="rId3"/>
              </a:rPr>
              <a:t>https://wise-community.org/risk-assessment/</a:t>
            </a:r>
            <a:endParaRPr lang="en-US" dirty="0"/>
          </a:p>
        </p:txBody>
      </p:sp>
    </p:spTree>
    <p:extLst>
      <p:ext uri="{BB962C8B-B14F-4D97-AF65-F5344CB8AC3E}">
        <p14:creationId xmlns:p14="http://schemas.microsoft.com/office/powerpoint/2010/main" val="11361436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SRA-WG</a:t>
            </a:r>
            <a:endParaRPr lang="nl-NL" dirty="0"/>
          </a:p>
        </p:txBody>
      </p:sp>
      <p:sp>
        <p:nvSpPr>
          <p:cNvPr id="3" name="Tijdelijke aanduiding voor inhoud 2"/>
          <p:cNvSpPr>
            <a:spLocks noGrp="1"/>
          </p:cNvSpPr>
          <p:nvPr>
            <p:ph idx="1"/>
          </p:nvPr>
        </p:nvSpPr>
        <p:spPr>
          <a:xfrm>
            <a:off x="680321" y="2171700"/>
            <a:ext cx="9613861" cy="4388125"/>
          </a:xfrm>
        </p:spPr>
        <p:txBody>
          <a:bodyPr>
            <a:normAutofit lnSpcReduction="10000"/>
          </a:bodyPr>
          <a:lstStyle/>
          <a:p>
            <a:pPr marL="0" indent="0">
              <a:buNone/>
            </a:pPr>
            <a:r>
              <a:rPr lang="en-US" dirty="0"/>
              <a:t>Security Review and </a:t>
            </a:r>
            <a:r>
              <a:rPr lang="en-US" dirty="0" smtClean="0"/>
              <a:t>Audit:</a:t>
            </a:r>
            <a:endParaRPr lang="en-US" dirty="0"/>
          </a:p>
          <a:p>
            <a:r>
              <a:rPr lang="en-US" dirty="0"/>
              <a:t>A proven method to obtain objective and comprehensive information about the current state of information security is to perform security reviews and security audits</a:t>
            </a:r>
          </a:p>
          <a:p>
            <a:endParaRPr lang="en-US" dirty="0"/>
          </a:p>
          <a:p>
            <a:r>
              <a:rPr lang="en-US" dirty="0"/>
              <a:t>Some of the activities of the WG:</a:t>
            </a:r>
          </a:p>
          <a:p>
            <a:pPr lvl="1"/>
            <a:r>
              <a:rPr lang="en-US" dirty="0"/>
              <a:t>Follow and contribute to the development of security audits and reviews among the constituents</a:t>
            </a:r>
          </a:p>
          <a:p>
            <a:pPr lvl="1"/>
            <a:r>
              <a:rPr lang="en-US" dirty="0"/>
              <a:t>Share related best practices for implementations</a:t>
            </a:r>
          </a:p>
          <a:p>
            <a:pPr lvl="1"/>
            <a:r>
              <a:rPr lang="en-US" dirty="0"/>
              <a:t>Contribute to development of security standards and frameworks</a:t>
            </a:r>
          </a:p>
          <a:p>
            <a:pPr lvl="1"/>
            <a:endParaRPr lang="en-US" dirty="0"/>
          </a:p>
          <a:p>
            <a:r>
              <a:rPr lang="en-US" dirty="0">
                <a:hlinkClick r:id="rId3"/>
              </a:rPr>
              <a:t>https://wise-community.org/review-and-audit/</a:t>
            </a:r>
            <a:endParaRPr lang="en-US" dirty="0"/>
          </a:p>
        </p:txBody>
      </p:sp>
    </p:spTree>
    <p:extLst>
      <p:ext uri="{BB962C8B-B14F-4D97-AF65-F5344CB8AC3E}">
        <p14:creationId xmlns:p14="http://schemas.microsoft.com/office/powerpoint/2010/main" val="11062836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SBOD-WG</a:t>
            </a:r>
            <a:endParaRPr lang="nl-NL" dirty="0"/>
          </a:p>
        </p:txBody>
      </p:sp>
      <p:sp>
        <p:nvSpPr>
          <p:cNvPr id="3" name="Tijdelijke aanduiding voor inhoud 2"/>
          <p:cNvSpPr>
            <a:spLocks noGrp="1"/>
          </p:cNvSpPr>
          <p:nvPr>
            <p:ph idx="1"/>
          </p:nvPr>
        </p:nvSpPr>
        <p:spPr>
          <a:xfrm>
            <a:off x="680321" y="1981200"/>
            <a:ext cx="9613861" cy="4152900"/>
          </a:xfrm>
        </p:spPr>
        <p:txBody>
          <a:bodyPr>
            <a:normAutofit lnSpcReduction="10000"/>
          </a:bodyPr>
          <a:lstStyle/>
          <a:p>
            <a:pPr marL="0" indent="0">
              <a:buNone/>
            </a:pPr>
            <a:r>
              <a:rPr lang="en-US" dirty="0"/>
              <a:t>Security in Big and Open Data:</a:t>
            </a:r>
          </a:p>
          <a:p>
            <a:r>
              <a:rPr lang="en-US" dirty="0"/>
              <a:t>The WG focuses on security issues that arise when dealing with Big and Open data especially within the e-infrastructures. </a:t>
            </a:r>
          </a:p>
          <a:p>
            <a:endParaRPr lang="en-US" dirty="0"/>
          </a:p>
          <a:p>
            <a:r>
              <a:rPr lang="en-US" dirty="0"/>
              <a:t>Main activities of the WG:</a:t>
            </a:r>
          </a:p>
          <a:p>
            <a:pPr lvl="1"/>
            <a:r>
              <a:rPr lang="en-US" dirty="0"/>
              <a:t>list and discuss already existing studies and state of the art the starting point for the rest of the work.</a:t>
            </a:r>
          </a:p>
          <a:p>
            <a:pPr lvl="1"/>
            <a:r>
              <a:rPr lang="en-US" dirty="0"/>
              <a:t>work on a list of issues particularly important for e-infrastructures and on a set of recommendations on how to minimize the impact of these issues.</a:t>
            </a:r>
          </a:p>
          <a:p>
            <a:pPr marL="0" indent="0">
              <a:buNone/>
            </a:pPr>
            <a:endParaRPr lang="en-US" dirty="0"/>
          </a:p>
          <a:p>
            <a:r>
              <a:rPr lang="en-US" dirty="0">
                <a:hlinkClick r:id="rId3"/>
              </a:rPr>
              <a:t>https://wise-community.org/security-in-big-and-open-data/</a:t>
            </a:r>
            <a:endParaRPr lang="en-US" dirty="0"/>
          </a:p>
        </p:txBody>
      </p:sp>
    </p:spTree>
    <p:extLst>
      <p:ext uri="{BB962C8B-B14F-4D97-AF65-F5344CB8AC3E}">
        <p14:creationId xmlns:p14="http://schemas.microsoft.com/office/powerpoint/2010/main" val="11027756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SBOD-WG</a:t>
            </a:r>
            <a:endParaRPr lang="en-US" dirty="0"/>
          </a:p>
        </p:txBody>
      </p:sp>
      <p:sp>
        <p:nvSpPr>
          <p:cNvPr id="3" name="Content Placeholder 2"/>
          <p:cNvSpPr>
            <a:spLocks noGrp="1"/>
          </p:cNvSpPr>
          <p:nvPr>
            <p:ph idx="1"/>
          </p:nvPr>
        </p:nvSpPr>
        <p:spPr/>
        <p:txBody>
          <a:bodyPr/>
          <a:lstStyle/>
          <a:p>
            <a:r>
              <a:rPr lang="en-US" dirty="0" smtClean="0"/>
              <a:t>Published a draft of the case statement</a:t>
            </a:r>
            <a:br>
              <a:rPr lang="en-US" dirty="0" smtClean="0"/>
            </a:br>
            <a:r>
              <a:rPr lang="en-US" dirty="0" smtClean="0">
                <a:hlinkClick r:id="rId2"/>
              </a:rPr>
              <a:t>https</a:t>
            </a:r>
            <a:r>
              <a:rPr lang="en-US" dirty="0">
                <a:hlinkClick r:id="rId2"/>
              </a:rPr>
              <a:t>://</a:t>
            </a:r>
            <a:r>
              <a:rPr lang="en-US" dirty="0" smtClean="0">
                <a:hlinkClick r:id="rId2"/>
              </a:rPr>
              <a:t>wiki.geant.org/display/WISE/Case+Statement</a:t>
            </a:r>
            <a:endParaRPr lang="en-US" dirty="0" smtClean="0"/>
          </a:p>
          <a:p>
            <a:endParaRPr lang="en-US" dirty="0"/>
          </a:p>
          <a:p>
            <a:r>
              <a:rPr lang="en-US" dirty="0" smtClean="0"/>
              <a:t>Working on providing a </a:t>
            </a:r>
            <a:r>
              <a:rPr lang="en-US" dirty="0"/>
              <a:t>clear definition of what is big and open data for the WG.</a:t>
            </a:r>
            <a:endParaRPr lang="en-US" dirty="0"/>
          </a:p>
        </p:txBody>
      </p:sp>
    </p:spTree>
    <p:extLst>
      <p:ext uri="{BB962C8B-B14F-4D97-AF65-F5344CB8AC3E}">
        <p14:creationId xmlns:p14="http://schemas.microsoft.com/office/powerpoint/2010/main" val="651172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Participate</a:t>
            </a:r>
            <a:r>
              <a:rPr lang="nl-NL" dirty="0" smtClean="0"/>
              <a:t> in WISE</a:t>
            </a:r>
            <a:endParaRPr lang="nl-NL" dirty="0"/>
          </a:p>
        </p:txBody>
      </p:sp>
      <p:sp>
        <p:nvSpPr>
          <p:cNvPr id="3" name="Tijdelijke aanduiding voor inhoud 2"/>
          <p:cNvSpPr>
            <a:spLocks noGrp="1"/>
          </p:cNvSpPr>
          <p:nvPr>
            <p:ph idx="1"/>
          </p:nvPr>
        </p:nvSpPr>
        <p:spPr/>
        <p:txBody>
          <a:bodyPr/>
          <a:lstStyle/>
          <a:p>
            <a:r>
              <a:rPr lang="nl-NL" dirty="0" err="1" smtClean="0"/>
              <a:t>Interested</a:t>
            </a:r>
            <a:r>
              <a:rPr lang="nl-NL" dirty="0" smtClean="0"/>
              <a:t> in </a:t>
            </a:r>
            <a:r>
              <a:rPr lang="nl-NL" dirty="0" err="1" smtClean="0"/>
              <a:t>any</a:t>
            </a:r>
            <a:r>
              <a:rPr lang="nl-NL" dirty="0" smtClean="0"/>
              <a:t> of </a:t>
            </a:r>
            <a:r>
              <a:rPr lang="nl-NL" dirty="0" err="1" smtClean="0"/>
              <a:t>the</a:t>
            </a:r>
            <a:r>
              <a:rPr lang="nl-NL" dirty="0" smtClean="0"/>
              <a:t> </a:t>
            </a:r>
            <a:r>
              <a:rPr lang="nl-NL" dirty="0" err="1" smtClean="0"/>
              <a:t>the</a:t>
            </a:r>
            <a:r>
              <a:rPr lang="nl-NL" dirty="0" smtClean="0"/>
              <a:t> </a:t>
            </a:r>
            <a:r>
              <a:rPr lang="nl-NL" dirty="0" err="1" smtClean="0"/>
              <a:t>working</a:t>
            </a:r>
            <a:r>
              <a:rPr lang="nl-NL" dirty="0" smtClean="0"/>
              <a:t> </a:t>
            </a:r>
            <a:r>
              <a:rPr lang="nl-NL" dirty="0" err="1" smtClean="0"/>
              <a:t>group</a:t>
            </a:r>
            <a:r>
              <a:rPr lang="nl-NL" dirty="0" smtClean="0"/>
              <a:t> subjects?</a:t>
            </a:r>
          </a:p>
          <a:p>
            <a:r>
              <a:rPr lang="nl-NL" dirty="0" err="1"/>
              <a:t>Subscribe</a:t>
            </a:r>
            <a:r>
              <a:rPr lang="nl-NL" dirty="0"/>
              <a:t> </a:t>
            </a:r>
            <a:r>
              <a:rPr lang="nl-NL" dirty="0" err="1"/>
              <a:t>to</a:t>
            </a:r>
            <a:r>
              <a:rPr lang="nl-NL" dirty="0"/>
              <a:t> </a:t>
            </a:r>
            <a:r>
              <a:rPr lang="nl-NL" dirty="0" err="1"/>
              <a:t>the</a:t>
            </a:r>
            <a:r>
              <a:rPr lang="nl-NL" dirty="0"/>
              <a:t> </a:t>
            </a:r>
            <a:r>
              <a:rPr lang="nl-NL" dirty="0" err="1"/>
              <a:t>workgroup</a:t>
            </a:r>
            <a:r>
              <a:rPr lang="nl-NL" dirty="0"/>
              <a:t> mailinglist on </a:t>
            </a:r>
            <a:r>
              <a:rPr lang="nl-NL" dirty="0" err="1"/>
              <a:t>the</a:t>
            </a:r>
            <a:r>
              <a:rPr lang="nl-NL" dirty="0"/>
              <a:t> WISE </a:t>
            </a:r>
            <a:r>
              <a:rPr lang="nl-NL" dirty="0" smtClean="0"/>
              <a:t>website</a:t>
            </a:r>
          </a:p>
          <a:p>
            <a:r>
              <a:rPr lang="nl-NL" dirty="0" smtClean="0"/>
              <a:t>Contact </a:t>
            </a:r>
            <a:r>
              <a:rPr lang="nl-NL" dirty="0" err="1" smtClean="0"/>
              <a:t>the</a:t>
            </a:r>
            <a:r>
              <a:rPr lang="nl-NL" dirty="0" smtClean="0"/>
              <a:t> </a:t>
            </a:r>
            <a:r>
              <a:rPr lang="nl-NL" dirty="0" err="1" smtClean="0"/>
              <a:t>workgroup</a:t>
            </a:r>
            <a:r>
              <a:rPr lang="nl-NL" dirty="0" smtClean="0"/>
              <a:t> </a:t>
            </a:r>
            <a:r>
              <a:rPr lang="nl-NL" dirty="0" err="1" smtClean="0"/>
              <a:t>chair</a:t>
            </a:r>
            <a:r>
              <a:rPr lang="nl-NL" dirty="0" smtClean="0"/>
              <a:t> </a:t>
            </a:r>
            <a:r>
              <a:rPr lang="nl-NL" dirty="0" err="1" smtClean="0"/>
              <a:t>and</a:t>
            </a:r>
            <a:r>
              <a:rPr lang="nl-NL" dirty="0" smtClean="0"/>
              <a:t> </a:t>
            </a:r>
            <a:r>
              <a:rPr lang="nl-NL" dirty="0" err="1" smtClean="0"/>
              <a:t>let’s</a:t>
            </a:r>
            <a:r>
              <a:rPr lang="nl-NL" dirty="0" smtClean="0"/>
              <a:t> </a:t>
            </a:r>
            <a:r>
              <a:rPr lang="nl-NL" dirty="0" err="1" smtClean="0"/>
              <a:t>work</a:t>
            </a:r>
            <a:r>
              <a:rPr lang="nl-NL" dirty="0" smtClean="0"/>
              <a:t> </a:t>
            </a:r>
            <a:r>
              <a:rPr lang="nl-NL" dirty="0" err="1" smtClean="0"/>
              <a:t>together</a:t>
            </a:r>
            <a:endParaRPr lang="nl-NL" dirty="0" smtClean="0"/>
          </a:p>
          <a:p>
            <a:r>
              <a:rPr lang="nl-NL" dirty="0" smtClean="0"/>
              <a:t>The </a:t>
            </a:r>
            <a:r>
              <a:rPr lang="nl-NL" dirty="0" err="1" smtClean="0"/>
              <a:t>Working</a:t>
            </a:r>
            <a:r>
              <a:rPr lang="nl-NL" dirty="0" smtClean="0"/>
              <a:t> </a:t>
            </a:r>
            <a:r>
              <a:rPr lang="nl-NL" dirty="0" err="1" smtClean="0"/>
              <a:t>groups</a:t>
            </a:r>
            <a:r>
              <a:rPr lang="nl-NL" dirty="0" smtClean="0"/>
              <a:t> are </a:t>
            </a:r>
            <a:r>
              <a:rPr lang="nl-NL" dirty="0" err="1" smtClean="0"/>
              <a:t>starting</a:t>
            </a:r>
            <a:r>
              <a:rPr lang="nl-NL" dirty="0" smtClean="0"/>
              <a:t> </a:t>
            </a:r>
            <a:r>
              <a:rPr lang="nl-NL" dirty="0" err="1" smtClean="0"/>
              <a:t>their</a:t>
            </a:r>
            <a:r>
              <a:rPr lang="nl-NL" dirty="0" smtClean="0"/>
              <a:t> </a:t>
            </a:r>
            <a:r>
              <a:rPr lang="nl-NL" dirty="0" err="1" smtClean="0"/>
              <a:t>work</a:t>
            </a:r>
            <a:r>
              <a:rPr lang="nl-NL" dirty="0" smtClean="0"/>
              <a:t> </a:t>
            </a:r>
            <a:r>
              <a:rPr lang="nl-NL" dirty="0" err="1" smtClean="0"/>
              <a:t>now</a:t>
            </a:r>
            <a:endParaRPr lang="nl-NL" dirty="0" smtClean="0"/>
          </a:p>
          <a:p>
            <a:endParaRPr lang="nl-NL" sz="3600" dirty="0" smtClean="0"/>
          </a:p>
          <a:p>
            <a:pPr marL="0" indent="0" algn="ctr">
              <a:buNone/>
            </a:pPr>
            <a:r>
              <a:rPr lang="nl-NL" sz="3600" dirty="0" err="1" smtClean="0"/>
              <a:t>www.wise-community.org</a:t>
            </a:r>
            <a:endParaRPr lang="nl-NL" sz="3600" dirty="0"/>
          </a:p>
        </p:txBody>
      </p:sp>
    </p:spTree>
    <p:extLst>
      <p:ext uri="{BB962C8B-B14F-4D97-AF65-F5344CB8AC3E}">
        <p14:creationId xmlns:p14="http://schemas.microsoft.com/office/powerpoint/2010/main" val="2834484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Thank</a:t>
            </a:r>
            <a:r>
              <a:rPr lang="nl-NL" dirty="0" smtClean="0"/>
              <a:t> </a:t>
            </a:r>
            <a:r>
              <a:rPr lang="nl-NL" dirty="0" err="1" smtClean="0"/>
              <a:t>you</a:t>
            </a:r>
            <a:endParaRPr lang="nl-NL" dirty="0"/>
          </a:p>
        </p:txBody>
      </p:sp>
      <p:sp>
        <p:nvSpPr>
          <p:cNvPr id="3" name="Content Placeholder 2"/>
          <p:cNvSpPr>
            <a:spLocks noGrp="1"/>
          </p:cNvSpPr>
          <p:nvPr>
            <p:ph idx="1"/>
          </p:nvPr>
        </p:nvSpPr>
        <p:spPr/>
        <p:txBody>
          <a:bodyPr>
            <a:normAutofit/>
          </a:bodyPr>
          <a:lstStyle/>
          <a:p>
            <a:pPr marL="0" indent="0" algn="ctr">
              <a:buNone/>
            </a:pPr>
            <a:endParaRPr lang="en-US" sz="3600" dirty="0" smtClean="0"/>
          </a:p>
          <a:p>
            <a:pPr marL="0" indent="0" algn="ctr">
              <a:buNone/>
            </a:pPr>
            <a:r>
              <a:rPr lang="en-US" sz="4000" dirty="0" smtClean="0"/>
              <a:t>Questions?</a:t>
            </a:r>
          </a:p>
          <a:p>
            <a:pPr marL="0" indent="0" algn="ctr">
              <a:buNone/>
            </a:pPr>
            <a:endParaRPr lang="en-US" sz="3600" dirty="0" smtClean="0"/>
          </a:p>
          <a:p>
            <a:pPr marL="0" indent="0" algn="ctr">
              <a:buNone/>
            </a:pPr>
            <a:r>
              <a:rPr lang="en-US" dirty="0" err="1"/>
              <a:t>a</a:t>
            </a:r>
            <a:r>
              <a:rPr lang="en-US" dirty="0" err="1" smtClean="0"/>
              <a:t>lessandra.scicchitano@geant.org</a:t>
            </a:r>
            <a:endParaRPr lang="en-US" dirty="0"/>
          </a:p>
        </p:txBody>
      </p:sp>
    </p:spTree>
    <p:extLst>
      <p:ext uri="{BB962C8B-B14F-4D97-AF65-F5344CB8AC3E}">
        <p14:creationId xmlns:p14="http://schemas.microsoft.com/office/powerpoint/2010/main" val="842521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smtClean="0"/>
              <a:t>WISE – </a:t>
            </a:r>
            <a:r>
              <a:rPr lang="nl-NL" dirty="0" err="1" smtClean="0"/>
              <a:t>what</a:t>
            </a:r>
            <a:r>
              <a:rPr lang="nl-NL" dirty="0" smtClean="0"/>
              <a:t> is </a:t>
            </a:r>
            <a:r>
              <a:rPr lang="nl-NL" dirty="0" err="1" smtClean="0"/>
              <a:t>it</a:t>
            </a:r>
            <a:r>
              <a:rPr lang="nl-NL" dirty="0" smtClean="0"/>
              <a:t>?</a:t>
            </a:r>
            <a:endParaRPr lang="nl-NL" dirty="0"/>
          </a:p>
        </p:txBody>
      </p:sp>
      <p:sp>
        <p:nvSpPr>
          <p:cNvPr id="5" name="Tijdelijke aanduiding voor inhoud 4"/>
          <p:cNvSpPr>
            <a:spLocks noGrp="1"/>
          </p:cNvSpPr>
          <p:nvPr>
            <p:ph idx="1"/>
          </p:nvPr>
        </p:nvSpPr>
        <p:spPr/>
        <p:txBody>
          <a:bodyPr/>
          <a:lstStyle/>
          <a:p>
            <a:endParaRPr lang="en-US" dirty="0" smtClean="0"/>
          </a:p>
          <a:p>
            <a:r>
              <a:rPr lang="en-US" dirty="0" smtClean="0"/>
              <a:t>Wise </a:t>
            </a:r>
            <a:r>
              <a:rPr lang="en-US" dirty="0"/>
              <a:t>Information Security for Collaborating E-infrastructure</a:t>
            </a:r>
          </a:p>
          <a:p>
            <a:endParaRPr lang="en-US" dirty="0"/>
          </a:p>
          <a:p>
            <a:r>
              <a:rPr lang="en-US" dirty="0" smtClean="0"/>
              <a:t>A trusted </a:t>
            </a:r>
            <a:r>
              <a:rPr lang="en-US" dirty="0"/>
              <a:t>global framework where security experts can share information on different topics like risk management, experiences about certification process and threat </a:t>
            </a:r>
            <a:r>
              <a:rPr lang="en-US" dirty="0" smtClean="0"/>
              <a:t>intelligence keeping a special focus on e-infrastructures.</a:t>
            </a:r>
            <a:r>
              <a:rPr lang="en-US" dirty="0"/>
              <a:t> </a:t>
            </a:r>
          </a:p>
        </p:txBody>
      </p:sp>
    </p:spTree>
    <p:extLst>
      <p:ext uri="{BB962C8B-B14F-4D97-AF65-F5344CB8AC3E}">
        <p14:creationId xmlns:p14="http://schemas.microsoft.com/office/powerpoint/2010/main" val="2474276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How </a:t>
            </a:r>
            <a:r>
              <a:rPr lang="nl-NL" dirty="0" err="1" smtClean="0"/>
              <a:t>everything</a:t>
            </a:r>
            <a:r>
              <a:rPr lang="nl-NL" dirty="0" smtClean="0"/>
              <a:t> </a:t>
            </a:r>
            <a:r>
              <a:rPr lang="nl-NL" dirty="0" err="1" smtClean="0"/>
              <a:t>started</a:t>
            </a:r>
            <a:endParaRPr lang="nl-NL" dirty="0"/>
          </a:p>
        </p:txBody>
      </p:sp>
      <p:sp>
        <p:nvSpPr>
          <p:cNvPr id="3" name="Tijdelijke aanduiding voor inhoud 2"/>
          <p:cNvSpPr>
            <a:spLocks noGrp="1"/>
          </p:cNvSpPr>
          <p:nvPr>
            <p:ph idx="1"/>
          </p:nvPr>
        </p:nvSpPr>
        <p:spPr>
          <a:xfrm>
            <a:off x="508000" y="2070100"/>
            <a:ext cx="9918699" cy="4368800"/>
          </a:xfrm>
        </p:spPr>
        <p:txBody>
          <a:bodyPr>
            <a:normAutofit/>
          </a:bodyPr>
          <a:lstStyle/>
          <a:p>
            <a:r>
              <a:rPr lang="en-US" dirty="0" smtClean="0"/>
              <a:t>Joint </a:t>
            </a:r>
            <a:r>
              <a:rPr lang="en-US" dirty="0"/>
              <a:t>effort of </a:t>
            </a:r>
            <a:r>
              <a:rPr lang="en-US" dirty="0" smtClean="0">
                <a:hlinkClick r:id="rId3"/>
              </a:rPr>
              <a:t>GEANT SIG-ISM </a:t>
            </a:r>
            <a:r>
              <a:rPr lang="en-US" dirty="0"/>
              <a:t>(Special Interest Group on Information Security Management) and </a:t>
            </a:r>
            <a:r>
              <a:rPr lang="en-US" dirty="0">
                <a:hlinkClick r:id="rId4"/>
              </a:rPr>
              <a:t>SCI</a:t>
            </a:r>
            <a:r>
              <a:rPr lang="en-US" dirty="0"/>
              <a:t> (Security for Collaboration among Infrastructures</a:t>
            </a:r>
            <a:r>
              <a:rPr lang="en-US" dirty="0" smtClean="0"/>
              <a:t>)</a:t>
            </a:r>
          </a:p>
          <a:p>
            <a:endParaRPr lang="en-US" dirty="0"/>
          </a:p>
          <a:p>
            <a:r>
              <a:rPr lang="en-US" dirty="0">
                <a:hlinkClick r:id="rId5"/>
              </a:rPr>
              <a:t>Workshop</a:t>
            </a:r>
            <a:r>
              <a:rPr lang="en-US" dirty="0"/>
              <a:t> in Barcelona Spain, October 2015.</a:t>
            </a:r>
          </a:p>
          <a:p>
            <a:endParaRPr lang="en-US" dirty="0" smtClean="0"/>
          </a:p>
          <a:p>
            <a:r>
              <a:rPr lang="en-US" dirty="0" smtClean="0"/>
              <a:t>50 participants</a:t>
            </a:r>
            <a:endParaRPr lang="en-US" dirty="0"/>
          </a:p>
          <a:p>
            <a:endParaRPr lang="en-US" dirty="0"/>
          </a:p>
          <a:p>
            <a:endParaRPr lang="en-US" dirty="0"/>
          </a:p>
          <a:p>
            <a:endParaRPr lang="nl-NL" dirty="0" smtClean="0"/>
          </a:p>
          <a:p>
            <a:endParaRPr lang="nl-NL" dirty="0" smtClean="0"/>
          </a:p>
          <a:p>
            <a:endParaRPr lang="nl-NL" dirty="0"/>
          </a:p>
        </p:txBody>
      </p:sp>
    </p:spTree>
    <p:extLst>
      <p:ext uri="{BB962C8B-B14F-4D97-AF65-F5344CB8AC3E}">
        <p14:creationId xmlns:p14="http://schemas.microsoft.com/office/powerpoint/2010/main" val="629055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everything started</a:t>
            </a:r>
            <a:endParaRPr lang="en-US" dirty="0"/>
          </a:p>
        </p:txBody>
      </p:sp>
      <p:sp>
        <p:nvSpPr>
          <p:cNvPr id="3" name="Content Placeholder 2"/>
          <p:cNvSpPr>
            <a:spLocks noGrp="1"/>
          </p:cNvSpPr>
          <p:nvPr>
            <p:ph idx="1"/>
          </p:nvPr>
        </p:nvSpPr>
        <p:spPr/>
        <p:txBody>
          <a:bodyPr/>
          <a:lstStyle/>
          <a:p>
            <a:r>
              <a:rPr lang="en-US" dirty="0" smtClean="0"/>
              <a:t>Main idea: 4 </a:t>
            </a:r>
            <a:r>
              <a:rPr lang="en-US" dirty="0"/>
              <a:t>big e-infrastructures EGI, EUDAT, GEANT and PRACE getting together to facilitate the exchange of experience and knowledge on security. </a:t>
            </a:r>
          </a:p>
          <a:p>
            <a:endParaRPr lang="en-US" dirty="0"/>
          </a:p>
          <a:p>
            <a:r>
              <a:rPr lang="en-US" dirty="0" smtClean="0"/>
              <a:t>But also NRENs</a:t>
            </a:r>
            <a:r>
              <a:rPr lang="en-US" dirty="0"/>
              <a:t>, XSEDE, NCSA, CTSC and communities like HEP/CERN, HBP and many others participated. </a:t>
            </a:r>
          </a:p>
          <a:p>
            <a:endParaRPr lang="en-US" dirty="0" smtClean="0"/>
          </a:p>
          <a:p>
            <a:r>
              <a:rPr lang="en-US" dirty="0" smtClean="0"/>
              <a:t>A profound </a:t>
            </a:r>
            <a:r>
              <a:rPr lang="en-US" dirty="0"/>
              <a:t>need for a real collaboration became evident</a:t>
            </a:r>
          </a:p>
        </p:txBody>
      </p:sp>
    </p:spTree>
    <p:extLst>
      <p:ext uri="{BB962C8B-B14F-4D97-AF65-F5344CB8AC3E}">
        <p14:creationId xmlns:p14="http://schemas.microsoft.com/office/powerpoint/2010/main" val="1089808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WISE – The new born community</a:t>
            </a:r>
            <a:endParaRPr lang="nl-NL" dirty="0"/>
          </a:p>
        </p:txBody>
      </p:sp>
      <p:pic>
        <p:nvPicPr>
          <p:cNvPr id="6"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44001" y="2091462"/>
            <a:ext cx="6286499" cy="3970445"/>
          </a:xfrm>
          <a:prstGeom prst="rect">
            <a:avLst/>
          </a:prstGeom>
        </p:spPr>
      </p:pic>
      <p:sp>
        <p:nvSpPr>
          <p:cNvPr id="7" name="TextBox 6"/>
          <p:cNvSpPr txBox="1"/>
          <p:nvPr/>
        </p:nvSpPr>
        <p:spPr>
          <a:xfrm>
            <a:off x="1798222" y="6319203"/>
            <a:ext cx="7378056" cy="369332"/>
          </a:xfrm>
          <a:prstGeom prst="rect">
            <a:avLst/>
          </a:prstGeom>
          <a:noFill/>
        </p:spPr>
        <p:txBody>
          <a:bodyPr wrap="square" rtlCol="0">
            <a:spAutoFit/>
          </a:bodyPr>
          <a:lstStyle/>
          <a:p>
            <a:r>
              <a:rPr lang="en-US" i="1" dirty="0" smtClean="0"/>
              <a:t>WISE Workshop – Barcelona Supercomputing Center – October 2015</a:t>
            </a:r>
            <a:endParaRPr lang="en-US" i="1" dirty="0"/>
          </a:p>
        </p:txBody>
      </p:sp>
    </p:spTree>
    <p:extLst>
      <p:ext uri="{BB962C8B-B14F-4D97-AF65-F5344CB8AC3E}">
        <p14:creationId xmlns:p14="http://schemas.microsoft.com/office/powerpoint/2010/main" val="689521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Activities</a:t>
            </a:r>
            <a:endParaRPr lang="nl-NL" dirty="0"/>
          </a:p>
        </p:txBody>
      </p:sp>
      <p:sp>
        <p:nvSpPr>
          <p:cNvPr id="3" name="Tijdelijke aanduiding voor inhoud 2"/>
          <p:cNvSpPr>
            <a:spLocks noGrp="1"/>
          </p:cNvSpPr>
          <p:nvPr>
            <p:ph idx="1"/>
          </p:nvPr>
        </p:nvSpPr>
        <p:spPr>
          <a:xfrm>
            <a:off x="680320" y="2095572"/>
            <a:ext cx="9613861" cy="4241727"/>
          </a:xfrm>
        </p:spPr>
        <p:txBody>
          <a:bodyPr>
            <a:normAutofit/>
          </a:bodyPr>
          <a:lstStyle/>
          <a:p>
            <a:r>
              <a:rPr lang="en-US" dirty="0" smtClean="0"/>
              <a:t>Led by a Steering Committee</a:t>
            </a:r>
          </a:p>
          <a:p>
            <a:r>
              <a:rPr lang="en-US" dirty="0" smtClean="0"/>
              <a:t>Two </a:t>
            </a:r>
            <a:r>
              <a:rPr lang="en-US" dirty="0"/>
              <a:t>face-to-face meetings a </a:t>
            </a:r>
            <a:r>
              <a:rPr lang="en-US" dirty="0" smtClean="0"/>
              <a:t>year</a:t>
            </a:r>
            <a:endParaRPr lang="en-US" dirty="0"/>
          </a:p>
          <a:p>
            <a:r>
              <a:rPr lang="en-US" dirty="0"/>
              <a:t>The main work happens through working groups. </a:t>
            </a:r>
          </a:p>
          <a:p>
            <a:r>
              <a:rPr lang="en-US" dirty="0" smtClean="0"/>
              <a:t>Five WGs:</a:t>
            </a:r>
            <a:endParaRPr lang="en-US" dirty="0"/>
          </a:p>
          <a:p>
            <a:pPr lvl="1"/>
            <a:r>
              <a:rPr lang="en-US" dirty="0">
                <a:solidFill>
                  <a:srgbClr val="FFC000"/>
                </a:solidFill>
              </a:rPr>
              <a:t>Updating the SCI framework (SCIV2-WG)</a:t>
            </a:r>
          </a:p>
          <a:p>
            <a:pPr lvl="1"/>
            <a:r>
              <a:rPr lang="en-US" dirty="0">
                <a:solidFill>
                  <a:srgbClr val="FFC000"/>
                </a:solidFill>
              </a:rPr>
              <a:t>Security Training and Awareness (STAA-WG)</a:t>
            </a:r>
          </a:p>
          <a:p>
            <a:pPr lvl="1"/>
            <a:r>
              <a:rPr lang="en-US" dirty="0">
                <a:solidFill>
                  <a:srgbClr val="FFC000"/>
                </a:solidFill>
              </a:rPr>
              <a:t>Security Review and Audit (SRA-WG)</a:t>
            </a:r>
          </a:p>
          <a:p>
            <a:pPr lvl="1"/>
            <a:r>
              <a:rPr lang="en-US" dirty="0">
                <a:solidFill>
                  <a:srgbClr val="FFC000"/>
                </a:solidFill>
              </a:rPr>
              <a:t>Risk Assessment WISE (RAW-WG)</a:t>
            </a:r>
          </a:p>
          <a:p>
            <a:pPr lvl="1"/>
            <a:r>
              <a:rPr lang="en-US" dirty="0">
                <a:solidFill>
                  <a:srgbClr val="FFC000"/>
                </a:solidFill>
              </a:rPr>
              <a:t>Security in Big and Open Data (SBOD-WG)</a:t>
            </a:r>
            <a:endParaRPr lang="nl-NL" dirty="0">
              <a:solidFill>
                <a:srgbClr val="FFC000"/>
              </a:solidFill>
            </a:endParaRPr>
          </a:p>
        </p:txBody>
      </p:sp>
    </p:spTree>
    <p:extLst>
      <p:ext uri="{BB962C8B-B14F-4D97-AF65-F5344CB8AC3E}">
        <p14:creationId xmlns:p14="http://schemas.microsoft.com/office/powerpoint/2010/main" val="11114138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SCIV2-WG</a:t>
            </a:r>
            <a:endParaRPr lang="nl-NL" dirty="0"/>
          </a:p>
        </p:txBody>
      </p:sp>
      <p:sp>
        <p:nvSpPr>
          <p:cNvPr id="3" name="Tijdelijke aanduiding voor inhoud 2"/>
          <p:cNvSpPr>
            <a:spLocks noGrp="1"/>
          </p:cNvSpPr>
          <p:nvPr>
            <p:ph idx="1"/>
          </p:nvPr>
        </p:nvSpPr>
        <p:spPr>
          <a:xfrm>
            <a:off x="680321" y="2108200"/>
            <a:ext cx="9613861" cy="3827989"/>
          </a:xfrm>
        </p:spPr>
        <p:txBody>
          <a:bodyPr>
            <a:normAutofit lnSpcReduction="10000"/>
          </a:bodyPr>
          <a:lstStyle/>
          <a:p>
            <a:pPr marL="0" indent="0">
              <a:buNone/>
            </a:pPr>
            <a:r>
              <a:rPr lang="en-US" dirty="0" smtClean="0"/>
              <a:t>Updating </a:t>
            </a:r>
            <a:r>
              <a:rPr lang="en-US" dirty="0"/>
              <a:t>the SCI framework</a:t>
            </a:r>
            <a:r>
              <a:rPr lang="en-US" dirty="0" smtClean="0"/>
              <a:t>:</a:t>
            </a:r>
            <a:endParaRPr lang="en-US" dirty="0"/>
          </a:p>
          <a:p>
            <a:r>
              <a:rPr lang="en-US" dirty="0" smtClean="0"/>
              <a:t>Already existing framework created by the SCI group</a:t>
            </a:r>
            <a:r>
              <a:rPr lang="en-US" dirty="0"/>
              <a:t> </a:t>
            </a:r>
            <a:r>
              <a:rPr lang="en-US" u="sng" dirty="0" smtClean="0">
                <a:hlinkClick r:id="rId3" invalidUrl="http://pos.sissa.it/archive/conferences/179/011/ISGC 2013_011.pdf"/>
              </a:rPr>
              <a:t>http</a:t>
            </a:r>
            <a:r>
              <a:rPr lang="en-US" u="sng" dirty="0">
                <a:hlinkClick r:id="rId4" invalidUrl="http://pos.sissa.it/archive/conferences/179/011/ISGC 2013_011.pdf"/>
              </a:rPr>
              <a:t>://</a:t>
            </a:r>
            <a:r>
              <a:rPr lang="en-US" u="sng" dirty="0" smtClean="0">
                <a:hlinkClick r:id="rId5" invalidUrl="http://pos.sissa.it/archive/conferences/179/011/ISGC 2013_011.pdf"/>
              </a:rPr>
              <a:t>pos.sissa.it/archive/conferences/179/011/ISGC%202013_011.pdf</a:t>
            </a:r>
            <a:endParaRPr lang="en-US" u="sng" dirty="0" smtClean="0"/>
          </a:p>
          <a:p>
            <a:r>
              <a:rPr lang="en-US" dirty="0" smtClean="0"/>
              <a:t>SCIV2-WG </a:t>
            </a:r>
            <a:r>
              <a:rPr lang="en-US" dirty="0"/>
              <a:t>will work towards version 2 of the SCI </a:t>
            </a:r>
            <a:r>
              <a:rPr lang="en-US" dirty="0" smtClean="0"/>
              <a:t>document that will become the 1</a:t>
            </a:r>
            <a:r>
              <a:rPr lang="en-US" baseline="30000" dirty="0" smtClean="0"/>
              <a:t>st</a:t>
            </a:r>
            <a:r>
              <a:rPr lang="en-US" dirty="0" smtClean="0"/>
              <a:t> WISE framework defining </a:t>
            </a:r>
            <a:r>
              <a:rPr lang="en-US" dirty="0"/>
              <a:t>best practices, trust and policy standards for </a:t>
            </a:r>
            <a:r>
              <a:rPr lang="en-US" dirty="0" smtClean="0"/>
              <a:t>collaboration.</a:t>
            </a:r>
            <a:endParaRPr lang="en-US" dirty="0"/>
          </a:p>
          <a:p>
            <a:r>
              <a:rPr lang="nl-NL" dirty="0" smtClean="0"/>
              <a:t>A </a:t>
            </a:r>
            <a:r>
              <a:rPr lang="nl-NL" dirty="0" err="1" smtClean="0"/>
              <a:t>wider</a:t>
            </a:r>
            <a:r>
              <a:rPr lang="nl-NL" dirty="0" smtClean="0"/>
              <a:t> </a:t>
            </a:r>
            <a:r>
              <a:rPr lang="nl-NL" dirty="0"/>
              <a:t>range of stakeholders </a:t>
            </a:r>
            <a:r>
              <a:rPr lang="nl-NL" dirty="0" err="1" smtClean="0"/>
              <a:t>will</a:t>
            </a:r>
            <a:r>
              <a:rPr lang="nl-NL" dirty="0" smtClean="0"/>
              <a:t> </a:t>
            </a:r>
            <a:r>
              <a:rPr lang="nl-NL" dirty="0" err="1" smtClean="0"/>
              <a:t>be</a:t>
            </a:r>
            <a:r>
              <a:rPr lang="nl-NL" dirty="0" smtClean="0"/>
              <a:t> </a:t>
            </a:r>
            <a:r>
              <a:rPr lang="nl-NL" dirty="0" err="1"/>
              <a:t>involved</a:t>
            </a:r>
            <a:r>
              <a:rPr lang="nl-NL" dirty="0"/>
              <a:t>, </a:t>
            </a:r>
            <a:r>
              <a:rPr lang="nl-NL" dirty="0" err="1"/>
              <a:t>specifically</a:t>
            </a:r>
            <a:r>
              <a:rPr lang="nl-NL" dirty="0"/>
              <a:t> </a:t>
            </a:r>
            <a:r>
              <a:rPr lang="nl-NL" dirty="0" err="1"/>
              <a:t>the</a:t>
            </a:r>
            <a:r>
              <a:rPr lang="nl-NL" dirty="0"/>
              <a:t> </a:t>
            </a:r>
            <a:r>
              <a:rPr lang="nl-NL" dirty="0" err="1" smtClean="0"/>
              <a:t>NRENs</a:t>
            </a:r>
            <a:r>
              <a:rPr lang="nl-NL" dirty="0" smtClean="0"/>
              <a:t>, </a:t>
            </a:r>
            <a:r>
              <a:rPr lang="nl-NL" dirty="0" err="1" smtClean="0"/>
              <a:t>whose</a:t>
            </a:r>
            <a:r>
              <a:rPr lang="nl-NL" dirty="0" smtClean="0"/>
              <a:t> security issues </a:t>
            </a:r>
            <a:r>
              <a:rPr lang="nl-NL" dirty="0" err="1" smtClean="0"/>
              <a:t>were</a:t>
            </a:r>
            <a:r>
              <a:rPr lang="nl-NL" dirty="0" smtClean="0"/>
              <a:t> </a:t>
            </a:r>
            <a:r>
              <a:rPr lang="nl-NL" dirty="0" err="1" smtClean="0"/>
              <a:t>not</a:t>
            </a:r>
            <a:r>
              <a:rPr lang="nl-NL" dirty="0" smtClean="0"/>
              <a:t> present </a:t>
            </a:r>
            <a:r>
              <a:rPr lang="nl-NL" dirty="0"/>
              <a:t>in </a:t>
            </a:r>
            <a:r>
              <a:rPr lang="nl-NL" dirty="0" err="1" smtClean="0"/>
              <a:t>the</a:t>
            </a:r>
            <a:r>
              <a:rPr lang="nl-NL" dirty="0" smtClean="0"/>
              <a:t> first </a:t>
            </a:r>
            <a:r>
              <a:rPr lang="nl-NL" dirty="0" err="1" smtClean="0"/>
              <a:t>version</a:t>
            </a:r>
            <a:r>
              <a:rPr lang="nl-NL" dirty="0" smtClean="0"/>
              <a:t>.</a:t>
            </a:r>
            <a:endParaRPr lang="nl-NL" dirty="0"/>
          </a:p>
          <a:p>
            <a:r>
              <a:rPr lang="en-US" dirty="0">
                <a:hlinkClick r:id="rId6"/>
              </a:rPr>
              <a:t>https://wise-community.org/updating-the-sci-framework/</a:t>
            </a:r>
            <a:endParaRPr lang="en-US" dirty="0"/>
          </a:p>
          <a:p>
            <a:endParaRPr lang="nl-NL" dirty="0"/>
          </a:p>
        </p:txBody>
      </p:sp>
    </p:spTree>
    <p:extLst>
      <p:ext uri="{BB962C8B-B14F-4D97-AF65-F5344CB8AC3E}">
        <p14:creationId xmlns:p14="http://schemas.microsoft.com/office/powerpoint/2010/main" val="20329567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SCIv2-WG</a:t>
            </a:r>
            <a:endParaRPr lang="en-US" dirty="0"/>
          </a:p>
        </p:txBody>
      </p:sp>
      <p:sp>
        <p:nvSpPr>
          <p:cNvPr id="3" name="Content Placeholder 2"/>
          <p:cNvSpPr>
            <a:spLocks noGrp="1"/>
          </p:cNvSpPr>
          <p:nvPr>
            <p:ph idx="1"/>
          </p:nvPr>
        </p:nvSpPr>
        <p:spPr/>
        <p:txBody>
          <a:bodyPr/>
          <a:lstStyle/>
          <a:p>
            <a:pPr marL="0" indent="0">
              <a:buNone/>
            </a:pPr>
            <a:r>
              <a:rPr lang="en-US" dirty="0" smtClean="0"/>
              <a:t>The WG has just defined the direction of the work and chose the first topic the group will focus on:</a:t>
            </a:r>
          </a:p>
          <a:p>
            <a:r>
              <a:rPr lang="en-US" dirty="0"/>
              <a:t> </a:t>
            </a:r>
            <a:r>
              <a:rPr lang="en-US" dirty="0" smtClean="0"/>
              <a:t>How to share vulnerabilities among e-infrastructures</a:t>
            </a:r>
            <a:endParaRPr lang="en-US" dirty="0"/>
          </a:p>
        </p:txBody>
      </p:sp>
    </p:spTree>
    <p:extLst>
      <p:ext uri="{BB962C8B-B14F-4D97-AF65-F5344CB8AC3E}">
        <p14:creationId xmlns:p14="http://schemas.microsoft.com/office/powerpoint/2010/main" val="1720517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STAA-WG</a:t>
            </a:r>
            <a:endParaRPr lang="nl-NL" dirty="0"/>
          </a:p>
        </p:txBody>
      </p:sp>
      <p:sp>
        <p:nvSpPr>
          <p:cNvPr id="3" name="Tijdelijke aanduiding voor inhoud 2"/>
          <p:cNvSpPr>
            <a:spLocks noGrp="1"/>
          </p:cNvSpPr>
          <p:nvPr>
            <p:ph idx="1"/>
          </p:nvPr>
        </p:nvSpPr>
        <p:spPr>
          <a:xfrm>
            <a:off x="680321" y="2082800"/>
            <a:ext cx="9613861" cy="4211983"/>
          </a:xfrm>
        </p:spPr>
        <p:txBody>
          <a:bodyPr>
            <a:normAutofit fontScale="92500" lnSpcReduction="10000"/>
          </a:bodyPr>
          <a:lstStyle/>
          <a:p>
            <a:pPr marL="0" indent="0">
              <a:buNone/>
            </a:pPr>
            <a:r>
              <a:rPr lang="en-US" dirty="0"/>
              <a:t>Security Training and Awareness:</a:t>
            </a:r>
          </a:p>
          <a:p>
            <a:r>
              <a:rPr lang="en-US" dirty="0"/>
              <a:t>Training is wanted and needed for security professionals, systems and network managers and engineers, users of the infrastructures and for decision makers, for a wide range of topics.</a:t>
            </a:r>
          </a:p>
          <a:p>
            <a:endParaRPr lang="en-US" dirty="0"/>
          </a:p>
          <a:p>
            <a:r>
              <a:rPr lang="en-US" dirty="0"/>
              <a:t>Main activities of the WG:</a:t>
            </a:r>
          </a:p>
          <a:p>
            <a:pPr lvl="1"/>
            <a:r>
              <a:rPr lang="en-US" dirty="0"/>
              <a:t>Collecting good training practices</a:t>
            </a:r>
          </a:p>
          <a:p>
            <a:pPr lvl="1"/>
            <a:r>
              <a:rPr lang="en-US" dirty="0"/>
              <a:t>Collecting information about relevant existing trainings at the infrastructures</a:t>
            </a:r>
          </a:p>
          <a:p>
            <a:pPr lvl="1"/>
            <a:r>
              <a:rPr lang="en-US" dirty="0"/>
              <a:t>Set up a basic training and awareness program for organizations in the WISE community, identifying which trainings are needed</a:t>
            </a:r>
          </a:p>
          <a:p>
            <a:pPr lvl="1"/>
            <a:endParaRPr lang="en-US" dirty="0"/>
          </a:p>
          <a:p>
            <a:r>
              <a:rPr lang="en-US" dirty="0">
                <a:hlinkClick r:id="rId3"/>
              </a:rPr>
              <a:t>https://wise-community.org/training-and-awareness/</a:t>
            </a:r>
            <a:endParaRPr lang="en-US" dirty="0"/>
          </a:p>
        </p:txBody>
      </p:sp>
    </p:spTree>
    <p:extLst>
      <p:ext uri="{BB962C8B-B14F-4D97-AF65-F5344CB8AC3E}">
        <p14:creationId xmlns:p14="http://schemas.microsoft.com/office/powerpoint/2010/main" val="278451384"/>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j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5639</TotalTime>
  <Words>991</Words>
  <Application>Microsoft Macintosh PowerPoint</Application>
  <PresentationFormat>Widescreen</PresentationFormat>
  <Paragraphs>121</Paragraphs>
  <Slides>16</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Trebuchet MS</vt:lpstr>
      <vt:lpstr>Arial</vt:lpstr>
      <vt:lpstr>Berlijn</vt:lpstr>
      <vt:lpstr>Who doesn’t need to be WISE? </vt:lpstr>
      <vt:lpstr>WISE – what is it?</vt:lpstr>
      <vt:lpstr>How everything started</vt:lpstr>
      <vt:lpstr>How everything started</vt:lpstr>
      <vt:lpstr>WISE – The new born community</vt:lpstr>
      <vt:lpstr>Activities</vt:lpstr>
      <vt:lpstr>SCIV2-WG</vt:lpstr>
      <vt:lpstr>SCIv2-WG</vt:lpstr>
      <vt:lpstr>STAA-WG</vt:lpstr>
      <vt:lpstr>STAA-WG</vt:lpstr>
      <vt:lpstr>RAW-WG</vt:lpstr>
      <vt:lpstr>SRA-WG</vt:lpstr>
      <vt:lpstr>SBOD-WG</vt:lpstr>
      <vt:lpstr>SBOD-WG</vt:lpstr>
      <vt:lpstr>Participate in WISE</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Alf Moens</dc:creator>
  <cp:lastModifiedBy>Microsoft Office User</cp:lastModifiedBy>
  <cp:revision>31</cp:revision>
  <dcterms:created xsi:type="dcterms:W3CDTF">2016-01-22T15:44:02Z</dcterms:created>
  <dcterms:modified xsi:type="dcterms:W3CDTF">2016-03-15T03:20:18Z</dcterms:modified>
</cp:coreProperties>
</file>