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6" r:id="rId2"/>
    <p:sldId id="334" r:id="rId3"/>
    <p:sldId id="367" r:id="rId4"/>
    <p:sldId id="366" r:id="rId5"/>
    <p:sldId id="333" r:id="rId6"/>
    <p:sldId id="335" r:id="rId7"/>
    <p:sldId id="342" r:id="rId8"/>
    <p:sldId id="337" r:id="rId9"/>
    <p:sldId id="336" r:id="rId10"/>
    <p:sldId id="331" r:id="rId11"/>
    <p:sldId id="338" r:id="rId12"/>
    <p:sldId id="339" r:id="rId13"/>
    <p:sldId id="332" r:id="rId14"/>
    <p:sldId id="323" r:id="rId15"/>
    <p:sldId id="259" r:id="rId16"/>
    <p:sldId id="340" r:id="rId17"/>
    <p:sldId id="260" r:id="rId18"/>
    <p:sldId id="317" r:id="rId19"/>
    <p:sldId id="261" r:id="rId20"/>
    <p:sldId id="262" r:id="rId21"/>
    <p:sldId id="264" r:id="rId22"/>
    <p:sldId id="270" r:id="rId23"/>
    <p:sldId id="296" r:id="rId24"/>
    <p:sldId id="297" r:id="rId25"/>
    <p:sldId id="271" r:id="rId26"/>
    <p:sldId id="272" r:id="rId27"/>
    <p:sldId id="273" r:id="rId28"/>
    <p:sldId id="274" r:id="rId29"/>
    <p:sldId id="275" r:id="rId30"/>
    <p:sldId id="276" r:id="rId31"/>
    <p:sldId id="277" r:id="rId32"/>
    <p:sldId id="278" r:id="rId33"/>
    <p:sldId id="279" r:id="rId34"/>
    <p:sldId id="280" r:id="rId35"/>
    <p:sldId id="281" r:id="rId36"/>
    <p:sldId id="285" r:id="rId37"/>
    <p:sldId id="283" r:id="rId38"/>
    <p:sldId id="284" r:id="rId39"/>
    <p:sldId id="292" r:id="rId40"/>
    <p:sldId id="294" r:id="rId41"/>
    <p:sldId id="295" r:id="rId42"/>
    <p:sldId id="293" r:id="rId43"/>
    <p:sldId id="365" r:id="rId44"/>
    <p:sldId id="356"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7" r:id="rId59"/>
    <p:sldId id="358" r:id="rId60"/>
    <p:sldId id="359" r:id="rId61"/>
    <p:sldId id="360" r:id="rId62"/>
    <p:sldId id="361" r:id="rId63"/>
    <p:sldId id="362" r:id="rId64"/>
    <p:sldId id="363" r:id="rId65"/>
    <p:sldId id="364" r:id="rId66"/>
    <p:sldId id="368"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944" y="-1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F6DD8F-24D8-DD4D-B668-5129BB85CF09}" type="datetimeFigureOut">
              <a:rPr kumimoji="1" lang="ja-JP" altLang="en-US" smtClean="0"/>
              <a:t>3/16/16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1AA8E6-84DB-2A47-9C11-A6E41E6CCD02}" type="slidenum">
              <a:rPr kumimoji="1" lang="ja-JP" altLang="en-US" smtClean="0"/>
              <a:t>‹#›</a:t>
            </a:fld>
            <a:endParaRPr kumimoji="1" lang="ja-JP" altLang="en-US"/>
          </a:p>
        </p:txBody>
      </p:sp>
    </p:spTree>
    <p:extLst>
      <p:ext uri="{BB962C8B-B14F-4D97-AF65-F5344CB8AC3E}">
        <p14:creationId xmlns:p14="http://schemas.microsoft.com/office/powerpoint/2010/main" val="3760188821"/>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Technology </a:t>
            </a:r>
            <a:endParaRPr kumimoji="1" lang="ja-JP" altLang="en-US" dirty="0"/>
          </a:p>
        </p:txBody>
      </p:sp>
      <p:sp>
        <p:nvSpPr>
          <p:cNvPr id="4" name="スライド番号プレースホルダー 3"/>
          <p:cNvSpPr>
            <a:spLocks noGrp="1"/>
          </p:cNvSpPr>
          <p:nvPr>
            <p:ph type="sldNum" sz="quarter" idx="10"/>
          </p:nvPr>
        </p:nvSpPr>
        <p:spPr/>
        <p:txBody>
          <a:bodyPr/>
          <a:lstStyle/>
          <a:p>
            <a:fld id="{B61AA8E6-84DB-2A47-9C11-A6E41E6CCD02}" type="slidenum">
              <a:rPr kumimoji="1" lang="ja-JP" altLang="en-US" smtClean="0"/>
              <a:t>15</a:t>
            </a:fld>
            <a:endParaRPr kumimoji="1" lang="ja-JP" altLang="en-US"/>
          </a:p>
        </p:txBody>
      </p:sp>
    </p:spTree>
    <p:extLst>
      <p:ext uri="{BB962C8B-B14F-4D97-AF65-F5344CB8AC3E}">
        <p14:creationId xmlns:p14="http://schemas.microsoft.com/office/powerpoint/2010/main" val="124562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of the normal curve are so-called</a:t>
            </a:r>
            <a:r>
              <a:rPr lang="en-US" baseline="0" dirty="0" smtClean="0"/>
              <a:t> elite in top schools in the nation.</a:t>
            </a:r>
          </a:p>
          <a:p>
            <a:r>
              <a:rPr lang="en-US" baseline="0" dirty="0" smtClean="0"/>
              <a:t>They will perform in high quality what they are told to do.</a:t>
            </a:r>
          </a:p>
          <a:p>
            <a:r>
              <a:rPr lang="en-US" baseline="0" dirty="0" smtClean="0"/>
              <a:t>However, they cannot think critically or creatively.</a:t>
            </a:r>
          </a:p>
          <a:p>
            <a:r>
              <a:rPr lang="en-US" baseline="0" dirty="0" smtClean="0"/>
              <a:t>Their mission is to maintain the status quo of the cultural values.</a:t>
            </a:r>
            <a:endParaRPr lang="en-US" dirty="0" smtClean="0"/>
          </a:p>
          <a:p>
            <a:endParaRPr lang="en-US" dirty="0" smtClean="0"/>
          </a:p>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30</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31</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32</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33</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34</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35</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36</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noProof="0" dirty="0" smtClean="0">
                <a:solidFill>
                  <a:schemeClr val="tx1"/>
                </a:solidFill>
                <a:latin typeface="+mn-lt"/>
                <a:ea typeface="ＭＳ Ｐゴシック" charset="-128"/>
                <a:cs typeface="ＭＳ Ｐゴシック" charset="-128"/>
              </a:rPr>
              <a:t>Again I put only the key concept on screen and then talk about it.</a:t>
            </a:r>
          </a:p>
          <a:p>
            <a:r>
              <a:rPr lang="en-US" sz="1200" kern="1200" noProof="0" dirty="0" smtClean="0">
                <a:solidFill>
                  <a:schemeClr val="tx1"/>
                </a:solidFill>
                <a:latin typeface="+mn-lt"/>
                <a:ea typeface="ＭＳ Ｐゴシック" charset="-128"/>
                <a:cs typeface="ＭＳ Ｐゴシック" charset="-128"/>
              </a:rPr>
              <a:t> </a:t>
            </a:r>
          </a:p>
          <a:p>
            <a:r>
              <a:rPr lang="en-US" sz="1200" b="1" kern="1200" noProof="0" dirty="0" smtClean="0">
                <a:solidFill>
                  <a:schemeClr val="tx1"/>
                </a:solidFill>
                <a:latin typeface="+mn-lt"/>
                <a:ea typeface="ＭＳ Ｐゴシック" charset="-128"/>
                <a:cs typeface="ＭＳ Ｐゴシック" charset="-128"/>
              </a:rPr>
              <a:t>Slide Note:</a:t>
            </a:r>
            <a:endParaRPr lang="en-US" sz="1200" kern="1200" noProof="0" dirty="0" smtClean="0">
              <a:solidFill>
                <a:schemeClr val="tx1"/>
              </a:solidFill>
              <a:latin typeface="+mn-lt"/>
              <a:ea typeface="ＭＳ Ｐゴシック" charset="-128"/>
              <a:cs typeface="ＭＳ Ｐゴシック" charset="-128"/>
            </a:endParaRPr>
          </a:p>
          <a:p>
            <a:pPr lvl="1"/>
            <a:r>
              <a:rPr lang="en-US" sz="1200" i="1" kern="1200" noProof="0" dirty="0" smtClean="0">
                <a:solidFill>
                  <a:schemeClr val="tx1"/>
                </a:solidFill>
                <a:latin typeface="+mn-lt"/>
                <a:ea typeface="ＭＳ Ｐゴシック" charset="-128"/>
                <a:cs typeface="ＭＳ Ｐゴシック" charset="-128"/>
              </a:rPr>
              <a:t>This slide illustrates the alignment with a new topic using color. Note that it uses a color-coded</a:t>
            </a:r>
            <a:r>
              <a:rPr lang="en-US" sz="1200" i="1" kern="1200" baseline="0" noProof="0" dirty="0" smtClean="0">
                <a:solidFill>
                  <a:schemeClr val="tx1"/>
                </a:solidFill>
                <a:latin typeface="+mn-lt"/>
                <a:ea typeface="ＭＳ Ｐゴシック" charset="-128"/>
                <a:cs typeface="ＭＳ Ｐゴシック" charset="-128"/>
              </a:rPr>
              <a:t> Section Header layout.</a:t>
            </a:r>
            <a:endParaRPr lang="en-US" sz="1200" i="1" kern="1200" noProof="0" dirty="0" smtClean="0">
              <a:solidFill>
                <a:schemeClr val="tx1"/>
              </a:solidFill>
              <a:latin typeface="+mn-lt"/>
              <a:ea typeface="ＭＳ Ｐゴシック" charset="-128"/>
              <a:cs typeface="ＭＳ Ｐゴシック" charset="-128"/>
            </a:endParaRPr>
          </a:p>
          <a:p>
            <a:endParaRPr lang="en-US" noProof="0"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19</a:t>
            </a:fld>
            <a:endParaRPr lang="en-US"/>
          </a:p>
        </p:txBody>
      </p:sp>
    </p:spTree>
    <p:extLst>
      <p:ext uri="{BB962C8B-B14F-4D97-AF65-F5344CB8AC3E}">
        <p14:creationId xmlns:p14="http://schemas.microsoft.com/office/powerpoint/2010/main" val="375628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www.iftf.org</a:t>
            </a:r>
            <a:r>
              <a:rPr kumimoji="1" lang="en-US" altLang="ja-JP" dirty="0" smtClean="0"/>
              <a:t>/uploads/media/IFTF_FutureWorkSkillsSummary_01.gif</a:t>
            </a:r>
            <a:endParaRPr kumimoji="1" lang="ja-JP" altLang="en-US" dirty="0"/>
          </a:p>
        </p:txBody>
      </p:sp>
      <p:sp>
        <p:nvSpPr>
          <p:cNvPr id="4" name="スライド番号プレースホルダー 3"/>
          <p:cNvSpPr>
            <a:spLocks noGrp="1"/>
          </p:cNvSpPr>
          <p:nvPr>
            <p:ph type="sldNum" sz="quarter" idx="10"/>
          </p:nvPr>
        </p:nvSpPr>
        <p:spPr/>
        <p:txBody>
          <a:bodyPr/>
          <a:lstStyle/>
          <a:p>
            <a:fld id="{B36BCB27-A446-4242-994B-61F6F8572BA8}" type="slidenum">
              <a:rPr lang="en-US" smtClean="0"/>
              <a:pPr/>
              <a:t>20</a:t>
            </a:fld>
            <a:endParaRPr lang="en-US"/>
          </a:p>
        </p:txBody>
      </p:sp>
    </p:spTree>
    <p:extLst>
      <p:ext uri="{BB962C8B-B14F-4D97-AF65-F5344CB8AC3E}">
        <p14:creationId xmlns:p14="http://schemas.microsoft.com/office/powerpoint/2010/main" val="170759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Sensemaking</a:t>
            </a:r>
            <a:endParaRPr kumimoji="1" lang="en-US" altLang="ja-JP" dirty="0" smtClean="0"/>
          </a:p>
          <a:p>
            <a:r>
              <a:rPr kumimoji="1" lang="en-US" altLang="ja-JP" dirty="0" smtClean="0"/>
              <a:t>Social Intelligence</a:t>
            </a:r>
          </a:p>
          <a:p>
            <a:r>
              <a:rPr kumimoji="1" lang="en-US" altLang="ja-JP" dirty="0" smtClean="0"/>
              <a:t>Novel &amp; Adaptive Thinking</a:t>
            </a:r>
          </a:p>
          <a:p>
            <a:r>
              <a:rPr kumimoji="1" lang="en-US" altLang="ja-JP" dirty="0" smtClean="0"/>
              <a:t>Cross-Cultural</a:t>
            </a:r>
            <a:r>
              <a:rPr kumimoji="1" lang="en-US" altLang="ja-JP" baseline="0" dirty="0" smtClean="0"/>
              <a:t> Competencies</a:t>
            </a:r>
          </a:p>
          <a:p>
            <a:r>
              <a:rPr kumimoji="1" lang="en-US" altLang="ja-JP" baseline="0" dirty="0" smtClean="0"/>
              <a:t>Computational Thinking</a:t>
            </a:r>
          </a:p>
          <a:p>
            <a:r>
              <a:rPr kumimoji="1" lang="en-US" altLang="ja-JP" baseline="0" dirty="0" smtClean="0"/>
              <a:t>New Media Literacy</a:t>
            </a:r>
          </a:p>
          <a:p>
            <a:r>
              <a:rPr kumimoji="1" lang="en-US" altLang="ja-JP" dirty="0" err="1" smtClean="0"/>
              <a:t>Transdisciplinarity</a:t>
            </a:r>
            <a:endParaRPr kumimoji="1" lang="en-US" altLang="ja-JP" dirty="0" smtClean="0"/>
          </a:p>
          <a:p>
            <a:r>
              <a:rPr kumimoji="1" lang="en-US" altLang="ja-JP" dirty="0" smtClean="0"/>
              <a:t>Design Mindset</a:t>
            </a:r>
          </a:p>
          <a:p>
            <a:r>
              <a:rPr kumimoji="1" lang="en-US" altLang="ja-JP" dirty="0" smtClean="0"/>
              <a:t>Cognitive Load Management</a:t>
            </a:r>
          </a:p>
          <a:p>
            <a:r>
              <a:rPr kumimoji="1" lang="en-US" altLang="ja-JP" dirty="0" smtClean="0"/>
              <a:t>Virtual Collaboration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B36BCB27-A446-4242-994B-61F6F8572BA8}" type="slidenum">
              <a:rPr lang="en-US" smtClean="0"/>
              <a:pPr/>
              <a:t>21</a:t>
            </a:fld>
            <a:endParaRPr lang="en-US"/>
          </a:p>
        </p:txBody>
      </p:sp>
    </p:spTree>
    <p:extLst>
      <p:ext uri="{BB962C8B-B14F-4D97-AF65-F5344CB8AC3E}">
        <p14:creationId xmlns:p14="http://schemas.microsoft.com/office/powerpoint/2010/main" val="110063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25</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26</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27</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28</a:t>
            </a:fld>
            <a:endParaRPr lang="en-US"/>
          </a:p>
        </p:txBody>
      </p:sp>
    </p:spTree>
    <p:extLst>
      <p:ext uri="{BB962C8B-B14F-4D97-AF65-F5344CB8AC3E}">
        <p14:creationId xmlns:p14="http://schemas.microsoft.com/office/powerpoint/2010/main" val="59749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to rich text</a:t>
            </a:r>
            <a:endParaRPr lang="en-US" dirty="0"/>
          </a:p>
        </p:txBody>
      </p:sp>
      <p:sp>
        <p:nvSpPr>
          <p:cNvPr id="4" name="Slide Number Placeholder 3"/>
          <p:cNvSpPr>
            <a:spLocks noGrp="1"/>
          </p:cNvSpPr>
          <p:nvPr>
            <p:ph type="sldNum" sz="quarter" idx="10"/>
          </p:nvPr>
        </p:nvSpPr>
        <p:spPr/>
        <p:txBody>
          <a:bodyPr/>
          <a:lstStyle/>
          <a:p>
            <a:fld id="{B36BCB27-A446-4242-994B-61F6F8572BA8}" type="slidenum">
              <a:rPr lang="en-US" smtClean="0"/>
              <a:pPr/>
              <a:t>29</a:t>
            </a:fld>
            <a:endParaRPr lang="en-US"/>
          </a:p>
        </p:txBody>
      </p:sp>
    </p:spTree>
    <p:extLst>
      <p:ext uri="{BB962C8B-B14F-4D97-AF65-F5344CB8AC3E}">
        <p14:creationId xmlns:p14="http://schemas.microsoft.com/office/powerpoint/2010/main" val="597497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ja-JP" altLang="en-US" smtClean="0"/>
              <a:t>マスター タイトルの書式設定</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ja-JP" altLang="en-US" smtClean="0"/>
              <a:t>マスター タイトルの書式設定</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ja-JP" altLang="en-US" smtClean="0"/>
              <a:t>マスター テキストの書式設定</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3/16/16</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の上に図">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ja-JP" altLang="en-US" smtClean="0"/>
              <a:t>マスター タイトルの書式設定</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85AC8A2-C63C-49A4-89E9-2E4420D2ECA8}" type="datetimeFigureOut">
              <a:rPr lang="en-US" smtClean="0"/>
              <a:t>3/16/16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スライドの終わり">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3/16/16</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Vertical Text Placeholder 2"/>
          <p:cNvSpPr>
            <a:spLocks noGrp="1"/>
          </p:cNvSpPr>
          <p:nvPr>
            <p:ph type="body" orient="vert" idx="1"/>
          </p:nvPr>
        </p:nvSpPr>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3/16/16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tatement with Two-Level Tag, 2">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077200" cy="2057400"/>
          </a:xfrm>
        </p:spPr>
        <p:txBody>
          <a:bodyPr anchor="b" anchorCtr="0">
            <a:noAutofit/>
          </a:bodyPr>
          <a:lstStyle>
            <a:lvl1pPr algn="l">
              <a:defRPr sz="6600" b="1" cap="none" baseline="0"/>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533400" y="3733800"/>
            <a:ext cx="8077200" cy="1500188"/>
          </a:xfrm>
        </p:spPr>
        <p:txBody>
          <a:bodyPr anchor="t" anchorCtr="0">
            <a:normAutofit/>
          </a:bodyPr>
          <a:lstStyle>
            <a:lvl1pPr marL="0" indent="0">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7" name="Round Same Side Corner Rectangle 6"/>
          <p:cNvSpPr/>
          <p:nvPr/>
        </p:nvSpPr>
        <p:spPr>
          <a:xfrm rot="10800000">
            <a:off x="6053328" y="-155448"/>
            <a:ext cx="2505456" cy="1581912"/>
          </a:xfrm>
          <a:prstGeom prst="round2SameRect">
            <a:avLst>
              <a:gd name="adj1" fmla="val 4210"/>
              <a:gd name="adj2" fmla="val 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Text Placeholder 11"/>
          <p:cNvSpPr>
            <a:spLocks noGrp="1"/>
          </p:cNvSpPr>
          <p:nvPr>
            <p:ph type="body" sz="quarter" idx="13" hasCustomPrompt="1"/>
          </p:nvPr>
        </p:nvSpPr>
        <p:spPr>
          <a:xfrm>
            <a:off x="6053138" y="304800"/>
            <a:ext cx="2505075" cy="533400"/>
          </a:xfrm>
        </p:spPr>
        <p:txBody>
          <a:bodyPr anchor="b" anchorCtr="0">
            <a:noAutofit/>
          </a:bodyPr>
          <a:lstStyle>
            <a:lvl1pPr marL="0" indent="0" algn="ctr">
              <a:buNone/>
              <a:defRPr sz="32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Text Placeholder 13"/>
          <p:cNvSpPr>
            <a:spLocks noGrp="1"/>
          </p:cNvSpPr>
          <p:nvPr>
            <p:ph type="body" sz="quarter" idx="14" hasCustomPrompt="1"/>
          </p:nvPr>
        </p:nvSpPr>
        <p:spPr>
          <a:xfrm>
            <a:off x="6053138" y="838200"/>
            <a:ext cx="2505075" cy="533400"/>
          </a:xfrm>
        </p:spPr>
        <p:txBody>
          <a:bodyPr>
            <a:noAutofit/>
          </a:bodyPr>
          <a:lstStyle>
            <a:lvl1pPr marL="0" indent="0" algn="ctr">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(Subtext)</a:t>
            </a:r>
            <a:endParaRPr lang="en-US" dirty="0"/>
          </a:p>
        </p:txBody>
      </p:sp>
      <p:sp>
        <p:nvSpPr>
          <p:cNvPr id="10" name="Rechteck 5"/>
          <p:cNvSpPr/>
          <p:nvPr/>
        </p:nvSpPr>
        <p:spPr>
          <a:xfrm flipH="1">
            <a:off x="0" y="0"/>
            <a:ext cx="144463" cy="6858000"/>
          </a:xfrm>
          <a:prstGeom prst="rect">
            <a:avLst/>
          </a:prstGeom>
          <a:gradFill rotWithShape="1">
            <a:gsLst>
              <a:gs pos="0">
                <a:schemeClr val="accent2"/>
              </a:gs>
              <a:gs pos="100000">
                <a:schemeClr val="accent2">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918879584"/>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tatement with Tag, 1">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2"/>
            <a:ext cx="8077200" cy="2057400"/>
          </a:xfrm>
        </p:spPr>
        <p:txBody>
          <a:bodyPr anchor="b" anchorCtr="0">
            <a:noAutofit/>
          </a:bodyPr>
          <a:lstStyle>
            <a:lvl1pPr algn="ctr">
              <a:defRPr sz="5400"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33400" y="4291012"/>
            <a:ext cx="8077200" cy="1500188"/>
          </a:xfrm>
        </p:spPr>
        <p:txBody>
          <a:bodyPr anchor="t" anchorCtr="0">
            <a:normAutofit/>
          </a:bodyPr>
          <a:lstStyle>
            <a:lvl1pPr marL="0" indent="0" algn="ctr">
              <a:buNone/>
              <a:defRPr sz="3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en-US" smtClean="0"/>
              <a:t>© your company name. All rights reserved.</a:t>
            </a:r>
            <a:endParaRPr lang="en-US"/>
          </a:p>
        </p:txBody>
      </p:sp>
      <p:sp>
        <p:nvSpPr>
          <p:cNvPr id="5" name="Footer Placeholder 4"/>
          <p:cNvSpPr>
            <a:spLocks noGrp="1"/>
          </p:cNvSpPr>
          <p:nvPr>
            <p:ph type="ftr" sz="quarter" idx="11"/>
          </p:nvPr>
        </p:nvSpPr>
        <p:spPr/>
        <p:txBody>
          <a:bodyPr/>
          <a:lstStyle/>
          <a:p>
            <a:r>
              <a:rPr lang="en-US" smtClean="0"/>
              <a:t>Title of your presentation</a:t>
            </a:r>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0" name="Round Same Side Corner Rectangle 9"/>
          <p:cNvSpPr/>
          <p:nvPr/>
        </p:nvSpPr>
        <p:spPr>
          <a:xfrm rot="10800000">
            <a:off x="6858000" y="-155448"/>
            <a:ext cx="1655064" cy="1078992"/>
          </a:xfrm>
          <a:prstGeom prst="round2SameRect">
            <a:avLst>
              <a:gd name="adj1" fmla="val 421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smtClean="0"/>
              <a:t>Text</a:t>
            </a:r>
            <a:endParaRPr lang="en-US" dirty="0"/>
          </a:p>
        </p:txBody>
      </p:sp>
      <p:sp>
        <p:nvSpPr>
          <p:cNvPr id="9" name="Rechteck 5"/>
          <p:cNvSpPr/>
          <p:nvPr/>
        </p:nvSpPr>
        <p:spPr>
          <a:xfrm flipH="1">
            <a:off x="0" y="0"/>
            <a:ext cx="144463" cy="6858000"/>
          </a:xfrm>
          <a:prstGeom prst="rect">
            <a:avLst/>
          </a:prstGeom>
          <a:gradFill rotWithShape="1">
            <a:gsLst>
              <a:gs pos="0">
                <a:schemeClr val="accent1"/>
              </a:gs>
              <a:gs pos="100000">
                <a:schemeClr val="accent1">
                  <a:lumMod val="20000"/>
                  <a:lumOff val="80000"/>
                </a:scheme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154090010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idx="1"/>
          </p:nvPr>
        </p:nvSpPr>
        <p:spPr/>
        <p:txBody>
          <a:bodyPr/>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図付きタイトル スライド">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ja-JP" altLang="en-US" smtClean="0"/>
              <a:t>マスター タイトルの書式設定</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3/16/16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ja-JP" altLang="en-US" smtClean="0"/>
              <a:t>プレースホルダーまでドラッグするかアイコンをクリックして図を追加</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85AC8A2-C63C-49A4-89E9-2E4420D2ECA8}" type="datetimeFigureOut">
              <a:rPr lang="en-US" smtClean="0"/>
              <a:t>3/16/16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D85AC8A2-C63C-49A4-89E9-2E4420D2ECA8}" type="datetimeFigureOut">
              <a:rPr lang="en-US" smtClean="0"/>
              <a:t>3/16/16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7" name="Date Placeholder 6"/>
          <p:cNvSpPr>
            <a:spLocks noGrp="1"/>
          </p:cNvSpPr>
          <p:nvPr>
            <p:ph type="dt" sz="half" idx="10"/>
          </p:nvPr>
        </p:nvSpPr>
        <p:spPr/>
        <p:txBody>
          <a:bodyPr/>
          <a:lstStyle/>
          <a:p>
            <a:fld id="{D85AC8A2-C63C-49A4-89E9-2E4420D2ECA8}" type="datetimeFigureOut">
              <a:rPr lang="en-US" smtClean="0"/>
              <a:t>3/16/16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3/16/16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3/16/16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ja-JP" altLang="en-US" smtClean="0"/>
              <a:t>マスター タイトルの書式設定</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3/16/16</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ja-JP" altLang="en-US" smtClean="0"/>
              <a:t>マスター タイトルの書式設定</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3/16/16</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kumimoji="1"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kumimoji="1"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kumimoji="1"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kumimoji="1"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kumimoji="1"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kumimoji="1"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kumimoji="1"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kumimoji="1"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kumimoji="1"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kumimoji="1"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1.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Educational Informatics</a:t>
            </a:r>
            <a:endParaRPr kumimoji="1" lang="ja-JP" altLang="en-US" dirty="0"/>
          </a:p>
        </p:txBody>
      </p:sp>
      <p:sp>
        <p:nvSpPr>
          <p:cNvPr id="3" name="サブタイトル 2"/>
          <p:cNvSpPr>
            <a:spLocks noGrp="1"/>
          </p:cNvSpPr>
          <p:nvPr>
            <p:ph type="subTitle" idx="1"/>
          </p:nvPr>
        </p:nvSpPr>
        <p:spPr/>
        <p:txBody>
          <a:bodyPr>
            <a:normAutofit/>
          </a:bodyPr>
          <a:lstStyle/>
          <a:p>
            <a:r>
              <a:rPr kumimoji="1" lang="en-US" altLang="ja-JP" sz="2800" dirty="0" smtClean="0"/>
              <a:t>A Paradigm Shift for IT-enhanced Education</a:t>
            </a:r>
          </a:p>
          <a:p>
            <a:endParaRPr lang="en-US" altLang="ja-JP" dirty="0"/>
          </a:p>
          <a:p>
            <a:r>
              <a:rPr lang="en-US" altLang="ja-JP" b="1" dirty="0">
                <a:solidFill>
                  <a:schemeClr val="bg1">
                    <a:lumMod val="50000"/>
                  </a:schemeClr>
                </a:solidFill>
              </a:rPr>
              <a:t>Tosh Yamamoto  (Kansai University, JP)</a:t>
            </a:r>
          </a:p>
          <a:p>
            <a:r>
              <a:rPr lang="en-US" altLang="ja-JP" b="1" dirty="0">
                <a:solidFill>
                  <a:schemeClr val="bg1">
                    <a:lumMod val="50000"/>
                  </a:schemeClr>
                </a:solidFill>
              </a:rPr>
              <a:t>Ti-Chuang (Timothy) Chiang (National Taiwan University</a:t>
            </a:r>
            <a:r>
              <a:rPr lang="en-US" altLang="ja-JP" b="1" dirty="0" smtClean="0">
                <a:solidFill>
                  <a:schemeClr val="bg1">
                    <a:lumMod val="50000"/>
                  </a:schemeClr>
                </a:solidFill>
              </a:rPr>
              <a:t>)</a:t>
            </a:r>
            <a:endParaRPr lang="en-US" altLang="ja-JP" b="1" dirty="0">
              <a:solidFill>
                <a:schemeClr val="bg1">
                  <a:lumMod val="50000"/>
                </a:schemeClr>
              </a:solidFill>
            </a:endParaRPr>
          </a:p>
          <a:p>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41366677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9462" y="62753"/>
            <a:ext cx="8364537" cy="1283167"/>
          </a:xfrm>
        </p:spPr>
        <p:txBody>
          <a:bodyPr/>
          <a:lstStyle/>
          <a:p>
            <a:r>
              <a:rPr lang="en-US" altLang="ja-JP" dirty="0"/>
              <a:t>SOFIEE   </a:t>
            </a:r>
            <a:r>
              <a:rPr lang="en-US" altLang="ja-JP" dirty="0" smtClean="0"/>
              <a:t/>
            </a:r>
            <a:br>
              <a:rPr lang="en-US" altLang="ja-JP" dirty="0" smtClean="0"/>
            </a:br>
            <a:r>
              <a:rPr lang="en-US" altLang="ja-JP" dirty="0" smtClean="0"/>
              <a:t>http</a:t>
            </a:r>
            <a:r>
              <a:rPr lang="en-US" altLang="ja-JP" dirty="0"/>
              <a:t>://</a:t>
            </a:r>
            <a:r>
              <a:rPr lang="en-US" altLang="ja-JP" dirty="0" err="1"/>
              <a:t>www.sofiee.org</a:t>
            </a:r>
            <a:r>
              <a:rPr lang="en-US" altLang="ja-JP" dirty="0"/>
              <a:t>/</a:t>
            </a:r>
            <a:endParaRPr kumimoji="1" lang="ja-JP" altLang="en-US" dirty="0"/>
          </a:p>
        </p:txBody>
      </p:sp>
      <p:pic>
        <p:nvPicPr>
          <p:cNvPr id="5" name="図 4"/>
          <p:cNvPicPr>
            <a:picLocks noChangeAspect="1"/>
          </p:cNvPicPr>
          <p:nvPr/>
        </p:nvPicPr>
        <p:blipFill>
          <a:blip r:embed="rId2"/>
          <a:stretch>
            <a:fillRect/>
          </a:stretch>
        </p:blipFill>
        <p:spPr>
          <a:xfrm>
            <a:off x="1022672" y="1463992"/>
            <a:ext cx="7090231" cy="5166997"/>
          </a:xfrm>
          <a:prstGeom prst="rect">
            <a:avLst/>
          </a:prstGeom>
        </p:spPr>
      </p:pic>
    </p:spTree>
    <p:extLst>
      <p:ext uri="{BB962C8B-B14F-4D97-AF65-F5344CB8AC3E}">
        <p14:creationId xmlns:p14="http://schemas.microsoft.com/office/powerpoint/2010/main" val="34918652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1202536" y="389680"/>
            <a:ext cx="6828260" cy="6468320"/>
          </a:xfrm>
          <a:prstGeom prst="rect">
            <a:avLst/>
          </a:prstGeom>
        </p:spPr>
      </p:pic>
    </p:spTree>
    <p:extLst>
      <p:ext uri="{BB962C8B-B14F-4D97-AF65-F5344CB8AC3E}">
        <p14:creationId xmlns:p14="http://schemas.microsoft.com/office/powerpoint/2010/main" val="33193970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1202536" y="389680"/>
            <a:ext cx="6828260" cy="6468320"/>
          </a:xfrm>
          <a:prstGeom prst="rect">
            <a:avLst/>
          </a:prstGeom>
        </p:spPr>
      </p:pic>
      <p:sp>
        <p:nvSpPr>
          <p:cNvPr id="4" name="角丸四角形 3"/>
          <p:cNvSpPr/>
          <p:nvPr/>
        </p:nvSpPr>
        <p:spPr>
          <a:xfrm>
            <a:off x="1599439" y="1345920"/>
            <a:ext cx="3116122"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599439" y="1639760"/>
            <a:ext cx="4372704"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599439" y="2791898"/>
            <a:ext cx="4372704"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599438" y="3074778"/>
            <a:ext cx="4561867"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603206" y="3375788"/>
            <a:ext cx="4895891"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593462" y="3933488"/>
            <a:ext cx="4895891"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579950" y="4217198"/>
            <a:ext cx="4895891"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70206" y="4815428"/>
            <a:ext cx="5982799"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600998" y="4521998"/>
            <a:ext cx="4895891"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1597230" y="5666558"/>
            <a:ext cx="4895891"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1600998" y="5967568"/>
            <a:ext cx="4895891"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1591254" y="6241558"/>
            <a:ext cx="5448309"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1595022" y="6515548"/>
            <a:ext cx="5448309" cy="28288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角丸四角形吹き出し 2"/>
          <p:cNvSpPr/>
          <p:nvPr/>
        </p:nvSpPr>
        <p:spPr>
          <a:xfrm>
            <a:off x="4377771" y="891658"/>
            <a:ext cx="4766230" cy="2080536"/>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t>Most of Topics are in the realm of Active Learning, PBL, TBL </a:t>
            </a:r>
            <a:br>
              <a:rPr kumimoji="1" lang="en-US" altLang="ja-JP" sz="2400" dirty="0" smtClean="0"/>
            </a:br>
            <a:r>
              <a:rPr kumimoji="1" lang="en-US" altLang="ja-JP" sz="2400" dirty="0" smtClean="0"/>
              <a:t> –  </a:t>
            </a:r>
            <a:r>
              <a:rPr kumimoji="1" lang="en-US" altLang="ja-JP" sz="2400" dirty="0"/>
              <a:t>Social Constructivism – </a:t>
            </a:r>
            <a:endParaRPr kumimoji="1" lang="ja-JP" altLang="en-US" sz="2400" dirty="0"/>
          </a:p>
        </p:txBody>
      </p:sp>
    </p:spTree>
    <p:extLst>
      <p:ext uri="{BB962C8B-B14F-4D97-AF65-F5344CB8AC3E}">
        <p14:creationId xmlns:p14="http://schemas.microsoft.com/office/powerpoint/2010/main" val="29590252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572550" y="203200"/>
            <a:ext cx="7885734" cy="6438900"/>
          </a:xfrm>
          <a:prstGeom prst="rect">
            <a:avLst/>
          </a:prstGeom>
        </p:spPr>
      </p:pic>
      <p:sp>
        <p:nvSpPr>
          <p:cNvPr id="7" name="角丸四角形 6"/>
          <p:cNvSpPr/>
          <p:nvPr/>
        </p:nvSpPr>
        <p:spPr>
          <a:xfrm>
            <a:off x="680646" y="6106508"/>
            <a:ext cx="5642803" cy="418809"/>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30169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Learners’ Needs</a:t>
            </a:r>
            <a:endParaRPr kumimoji="1" lang="ja-JP" altLang="en-US" dirty="0"/>
          </a:p>
        </p:txBody>
      </p:sp>
      <p:sp>
        <p:nvSpPr>
          <p:cNvPr id="3" name="コンテンツ プレースホルダー 2"/>
          <p:cNvSpPr>
            <a:spLocks noGrp="1"/>
          </p:cNvSpPr>
          <p:nvPr>
            <p:ph idx="1"/>
          </p:nvPr>
        </p:nvSpPr>
        <p:spPr>
          <a:xfrm>
            <a:off x="779462" y="1828800"/>
            <a:ext cx="8124705" cy="4297363"/>
          </a:xfrm>
        </p:spPr>
        <p:txBody>
          <a:bodyPr>
            <a:normAutofit/>
          </a:bodyPr>
          <a:lstStyle/>
          <a:p>
            <a:r>
              <a:rPr lang="en-US" altLang="ja-JP" dirty="0"/>
              <a:t>E</a:t>
            </a:r>
            <a:r>
              <a:rPr kumimoji="1" lang="en-US" altLang="ja-JP" dirty="0" smtClean="0"/>
              <a:t>ducational </a:t>
            </a:r>
            <a:r>
              <a:rPr kumimoji="1" lang="en-US" altLang="ja-JP" dirty="0" smtClean="0"/>
              <a:t>tools </a:t>
            </a:r>
            <a:r>
              <a:rPr kumimoji="1" lang="en-US" altLang="ja-JP" dirty="0" smtClean="0"/>
              <a:t>to enhance TBL, PBL, Active Learning </a:t>
            </a:r>
          </a:p>
          <a:p>
            <a:pPr lvl="1"/>
            <a:r>
              <a:rPr kumimoji="1" lang="en-US" altLang="ja-JP" dirty="0" smtClean="0"/>
              <a:t>to incorporate new knowledge information, </a:t>
            </a:r>
          </a:p>
          <a:p>
            <a:pPr lvl="1"/>
            <a:r>
              <a:rPr kumimoji="1" lang="en-US" altLang="ja-JP" dirty="0" smtClean="0"/>
              <a:t>to share, discuss, and define the problem on the same page, </a:t>
            </a:r>
          </a:p>
          <a:p>
            <a:pPr lvl="1"/>
            <a:r>
              <a:rPr kumimoji="1" lang="en-US" altLang="ja-JP" dirty="0" smtClean="0"/>
              <a:t>to share the learning process (either face-to-face or online),</a:t>
            </a:r>
          </a:p>
          <a:p>
            <a:pPr lvl="1"/>
            <a:r>
              <a:rPr lang="en-US" altLang="ja-JP" dirty="0" smtClean="0"/>
              <a:t>to share the accomplishment with others teams (the entire class)</a:t>
            </a:r>
          </a:p>
          <a:p>
            <a:r>
              <a:rPr lang="en-US" altLang="ja-JP" dirty="0" smtClean="0"/>
              <a:t>Needs for </a:t>
            </a:r>
            <a:r>
              <a:rPr lang="en-US" altLang="ja-JP" dirty="0" smtClean="0">
                <a:solidFill>
                  <a:srgbClr val="000090"/>
                </a:solidFill>
              </a:rPr>
              <a:t>richer</a:t>
            </a:r>
            <a:r>
              <a:rPr lang="en-US" altLang="ja-JP" dirty="0" smtClean="0"/>
              <a:t> channels for communication enhanced by  ICT</a:t>
            </a:r>
            <a:endParaRPr lang="en-US" altLang="ja-JP" dirty="0"/>
          </a:p>
        </p:txBody>
      </p:sp>
      <p:pic>
        <p:nvPicPr>
          <p:cNvPr id="4" name="図 3"/>
          <p:cNvPicPr>
            <a:picLocks noChangeAspect="1"/>
          </p:cNvPicPr>
          <p:nvPr/>
        </p:nvPicPr>
        <p:blipFill>
          <a:blip r:embed="rId2"/>
          <a:stretch>
            <a:fillRect/>
          </a:stretch>
        </p:blipFill>
        <p:spPr>
          <a:xfrm>
            <a:off x="5640485" y="4824645"/>
            <a:ext cx="2502307" cy="1980353"/>
          </a:xfrm>
          <a:prstGeom prst="rect">
            <a:avLst/>
          </a:prstGeom>
        </p:spPr>
      </p:pic>
      <p:pic>
        <p:nvPicPr>
          <p:cNvPr id="5" name="図 4"/>
          <p:cNvPicPr>
            <a:picLocks noChangeAspect="1"/>
          </p:cNvPicPr>
          <p:nvPr/>
        </p:nvPicPr>
        <p:blipFill>
          <a:blip r:embed="rId3">
            <a:clrChange>
              <a:clrFrom>
                <a:srgbClr val="ABAB9A"/>
              </a:clrFrom>
              <a:clrTo>
                <a:srgbClr val="ABAB9A">
                  <a:alpha val="0"/>
                </a:srgbClr>
              </a:clrTo>
            </a:clrChange>
          </a:blip>
          <a:stretch>
            <a:fillRect/>
          </a:stretch>
        </p:blipFill>
        <p:spPr>
          <a:xfrm>
            <a:off x="2124643" y="4824645"/>
            <a:ext cx="2388244" cy="1682619"/>
          </a:xfrm>
          <a:prstGeom prst="rect">
            <a:avLst/>
          </a:prstGeom>
        </p:spPr>
      </p:pic>
    </p:spTree>
    <p:extLst>
      <p:ext uri="{BB962C8B-B14F-4D97-AF65-F5344CB8AC3E}">
        <p14:creationId xmlns:p14="http://schemas.microsoft.com/office/powerpoint/2010/main" val="1578604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6318" y="2633194"/>
            <a:ext cx="5048451" cy="2094089"/>
          </a:xfrm>
          <a:prstGeom prst="rect">
            <a:avLst/>
          </a:prstGeom>
        </p:spPr>
      </p:pic>
      <p:sp>
        <p:nvSpPr>
          <p:cNvPr id="2" name="タイトル 1"/>
          <p:cNvSpPr>
            <a:spLocks noGrp="1"/>
          </p:cNvSpPr>
          <p:nvPr>
            <p:ph type="title"/>
          </p:nvPr>
        </p:nvSpPr>
        <p:spPr/>
        <p:txBody>
          <a:bodyPr/>
          <a:lstStyle/>
          <a:p>
            <a:r>
              <a:rPr kumimoji="1" lang="en-US" altLang="ja-JP" sz="3600" dirty="0" smtClean="0"/>
              <a:t>To name a few . . . </a:t>
            </a:r>
            <a:endParaRPr kumimoji="1" lang="ja-JP" altLang="en-US" sz="3600" dirty="0"/>
          </a:p>
        </p:txBody>
      </p:sp>
      <p:pic>
        <p:nvPicPr>
          <p:cNvPr id="7" name="図 6"/>
          <p:cNvPicPr>
            <a:picLocks noChangeAspect="1"/>
          </p:cNvPicPr>
          <p:nvPr/>
        </p:nvPicPr>
        <p:blipFill>
          <a:blip r:embed="rId4"/>
          <a:stretch>
            <a:fillRect/>
          </a:stretch>
        </p:blipFill>
        <p:spPr>
          <a:xfrm>
            <a:off x="2616200" y="5029200"/>
            <a:ext cx="3911600" cy="838200"/>
          </a:xfrm>
          <a:prstGeom prst="rect">
            <a:avLst/>
          </a:prstGeom>
        </p:spPr>
      </p:pic>
      <p:pic>
        <p:nvPicPr>
          <p:cNvPr id="8" name="図 7"/>
          <p:cNvPicPr>
            <a:picLocks noChangeAspect="1"/>
          </p:cNvPicPr>
          <p:nvPr/>
        </p:nvPicPr>
        <p:blipFill>
          <a:blip r:embed="rId5"/>
          <a:stretch>
            <a:fillRect/>
          </a:stretch>
        </p:blipFill>
        <p:spPr>
          <a:xfrm>
            <a:off x="563079" y="1269545"/>
            <a:ext cx="3410210" cy="1609439"/>
          </a:xfrm>
          <a:prstGeom prst="rect">
            <a:avLst/>
          </a:prstGeom>
        </p:spPr>
      </p:pic>
      <p:pic>
        <p:nvPicPr>
          <p:cNvPr id="10" name="図 9"/>
          <p:cNvPicPr>
            <a:picLocks noChangeAspect="1"/>
          </p:cNvPicPr>
          <p:nvPr/>
        </p:nvPicPr>
        <p:blipFill>
          <a:blip r:embed="rId6"/>
          <a:stretch>
            <a:fillRect/>
          </a:stretch>
        </p:blipFill>
        <p:spPr>
          <a:xfrm>
            <a:off x="4920121" y="6038850"/>
            <a:ext cx="4711700" cy="1422400"/>
          </a:xfrm>
          <a:prstGeom prst="rect">
            <a:avLst/>
          </a:prstGeom>
        </p:spPr>
      </p:pic>
      <p:pic>
        <p:nvPicPr>
          <p:cNvPr id="11" name="図 10"/>
          <p:cNvPicPr>
            <a:picLocks noChangeAspect="1"/>
          </p:cNvPicPr>
          <p:nvPr/>
        </p:nvPicPr>
        <p:blipFill>
          <a:blip r:embed="rId7"/>
          <a:stretch>
            <a:fillRect/>
          </a:stretch>
        </p:blipFill>
        <p:spPr>
          <a:xfrm>
            <a:off x="6318" y="6038850"/>
            <a:ext cx="2974189" cy="1287968"/>
          </a:xfrm>
          <a:prstGeom prst="rect">
            <a:avLst/>
          </a:prstGeom>
        </p:spPr>
      </p:pic>
      <p:pic>
        <p:nvPicPr>
          <p:cNvPr id="13" name="図 12"/>
          <p:cNvPicPr>
            <a:picLocks noChangeAspect="1"/>
          </p:cNvPicPr>
          <p:nvPr/>
        </p:nvPicPr>
        <p:blipFill>
          <a:blip r:embed="rId8"/>
          <a:stretch>
            <a:fillRect/>
          </a:stretch>
        </p:blipFill>
        <p:spPr>
          <a:xfrm>
            <a:off x="-90711" y="4019550"/>
            <a:ext cx="4064000" cy="2019300"/>
          </a:xfrm>
          <a:prstGeom prst="rect">
            <a:avLst/>
          </a:prstGeom>
        </p:spPr>
      </p:pic>
      <p:pic>
        <p:nvPicPr>
          <p:cNvPr id="14" name="図 13"/>
          <p:cNvPicPr>
            <a:picLocks noChangeAspect="1"/>
          </p:cNvPicPr>
          <p:nvPr/>
        </p:nvPicPr>
        <p:blipFill>
          <a:blip r:embed="rId9"/>
          <a:stretch>
            <a:fillRect/>
          </a:stretch>
        </p:blipFill>
        <p:spPr>
          <a:xfrm>
            <a:off x="3410210" y="3956050"/>
            <a:ext cx="5994400" cy="2146300"/>
          </a:xfrm>
          <a:prstGeom prst="rect">
            <a:avLst/>
          </a:prstGeom>
        </p:spPr>
      </p:pic>
      <p:pic>
        <p:nvPicPr>
          <p:cNvPr id="15" name="図 14"/>
          <p:cNvPicPr>
            <a:picLocks noChangeAspect="1"/>
          </p:cNvPicPr>
          <p:nvPr/>
        </p:nvPicPr>
        <p:blipFill>
          <a:blip r:embed="rId10"/>
          <a:stretch>
            <a:fillRect/>
          </a:stretch>
        </p:blipFill>
        <p:spPr>
          <a:xfrm>
            <a:off x="2717969" y="6038850"/>
            <a:ext cx="2336800" cy="1079500"/>
          </a:xfrm>
          <a:prstGeom prst="rect">
            <a:avLst/>
          </a:prstGeom>
        </p:spPr>
      </p:pic>
      <p:pic>
        <p:nvPicPr>
          <p:cNvPr id="3" name="図 2"/>
          <p:cNvPicPr>
            <a:picLocks noChangeAspect="1"/>
          </p:cNvPicPr>
          <p:nvPr/>
        </p:nvPicPr>
        <p:blipFill>
          <a:blip r:embed="rId11"/>
          <a:stretch>
            <a:fillRect/>
          </a:stretch>
        </p:blipFill>
        <p:spPr>
          <a:xfrm>
            <a:off x="5223232" y="2342695"/>
            <a:ext cx="3588700" cy="1938619"/>
          </a:xfrm>
          <a:prstGeom prst="rect">
            <a:avLst/>
          </a:prstGeom>
        </p:spPr>
      </p:pic>
      <p:pic>
        <p:nvPicPr>
          <p:cNvPr id="12" name="図 11"/>
          <p:cNvPicPr>
            <a:picLocks noChangeAspect="1"/>
          </p:cNvPicPr>
          <p:nvPr/>
        </p:nvPicPr>
        <p:blipFill>
          <a:blip r:embed="rId12"/>
          <a:stretch>
            <a:fillRect/>
          </a:stretch>
        </p:blipFill>
        <p:spPr>
          <a:xfrm>
            <a:off x="4349492" y="4401949"/>
            <a:ext cx="2057918" cy="1766703"/>
          </a:xfrm>
          <a:prstGeom prst="rect">
            <a:avLst/>
          </a:prstGeom>
        </p:spPr>
      </p:pic>
      <p:pic>
        <p:nvPicPr>
          <p:cNvPr id="9" name="図 8"/>
          <p:cNvPicPr>
            <a:picLocks noChangeAspect="1"/>
          </p:cNvPicPr>
          <p:nvPr/>
        </p:nvPicPr>
        <p:blipFill>
          <a:blip r:embed="rId13"/>
          <a:stretch>
            <a:fillRect/>
          </a:stretch>
        </p:blipFill>
        <p:spPr>
          <a:xfrm>
            <a:off x="6407410" y="1269545"/>
            <a:ext cx="2882900" cy="2146300"/>
          </a:xfrm>
          <a:prstGeom prst="rect">
            <a:avLst/>
          </a:prstGeom>
        </p:spPr>
      </p:pic>
      <p:pic>
        <p:nvPicPr>
          <p:cNvPr id="5" name="図 4"/>
          <p:cNvPicPr>
            <a:picLocks noChangeAspect="1"/>
          </p:cNvPicPr>
          <p:nvPr/>
        </p:nvPicPr>
        <p:blipFill>
          <a:blip r:embed="rId14"/>
          <a:stretch>
            <a:fillRect/>
          </a:stretch>
        </p:blipFill>
        <p:spPr>
          <a:xfrm>
            <a:off x="4770913" y="1269545"/>
            <a:ext cx="1352641" cy="1327669"/>
          </a:xfrm>
          <a:prstGeom prst="rect">
            <a:avLst/>
          </a:prstGeom>
        </p:spPr>
      </p:pic>
    </p:spTree>
    <p:extLst>
      <p:ext uri="{BB962C8B-B14F-4D97-AF65-F5344CB8AC3E}">
        <p14:creationId xmlns:p14="http://schemas.microsoft.com/office/powerpoint/2010/main" val="31009828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日付プレースホルダー 3"/>
          <p:cNvSpPr>
            <a:spLocks noGrp="1"/>
          </p:cNvSpPr>
          <p:nvPr>
            <p:ph type="dt" sz="half" idx="10"/>
          </p:nvPr>
        </p:nvSpPr>
        <p:spPr/>
        <p:txBody>
          <a:bodyPr/>
          <a:lstStyle/>
          <a:p>
            <a:r>
              <a:rPr lang="en-US" smtClean="0"/>
              <a:t>© your company name. All rights reserved.</a:t>
            </a:r>
            <a:endParaRPr lang="en-US"/>
          </a:p>
        </p:txBody>
      </p:sp>
      <p:sp>
        <p:nvSpPr>
          <p:cNvPr id="7" name="正方形/長方形 6"/>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6781800" y="-76200"/>
            <a:ext cx="1752600" cy="861774"/>
          </a:xfrm>
          <a:prstGeom prst="rect">
            <a:avLst/>
          </a:prstGeom>
        </p:spPr>
        <p:txBody>
          <a:bodyPr wrap="square">
            <a:spAutoFit/>
          </a:bodyPr>
          <a:lstStyle/>
          <a:p>
            <a:pPr lvl="0" algn="ctr"/>
            <a:r>
              <a:rPr lang="en-US" altLang="ja-JP" sz="1600" dirty="0"/>
              <a:t>The Future,</a:t>
            </a:r>
          </a:p>
          <a:p>
            <a:pPr lvl="0" algn="ctr"/>
            <a:r>
              <a:rPr lang="en-US" altLang="ja-JP" sz="1600" dirty="0"/>
              <a:t>Better Life,</a:t>
            </a:r>
          </a:p>
          <a:p>
            <a:pPr lvl="0" algn="ctr"/>
            <a:r>
              <a:rPr lang="en-US" altLang="ja-JP" sz="1600" dirty="0" err="1"/>
              <a:t>Transcendency</a:t>
            </a:r>
            <a:endParaRPr lang="en-US" altLang="ja-JP" sz="1600" dirty="0"/>
          </a:p>
        </p:txBody>
      </p:sp>
      <p:pic>
        <p:nvPicPr>
          <p:cNvPr id="2" name="図 1"/>
          <p:cNvPicPr>
            <a:picLocks noChangeAspect="1"/>
          </p:cNvPicPr>
          <p:nvPr/>
        </p:nvPicPr>
        <p:blipFill>
          <a:blip r:embed="rId2"/>
          <a:stretch>
            <a:fillRect/>
          </a:stretch>
        </p:blipFill>
        <p:spPr>
          <a:xfrm>
            <a:off x="1143000" y="1135932"/>
            <a:ext cx="7315200" cy="5477787"/>
          </a:xfrm>
          <a:prstGeom prst="rect">
            <a:avLst/>
          </a:prstGeom>
        </p:spPr>
      </p:pic>
      <p:sp>
        <p:nvSpPr>
          <p:cNvPr id="3" name="正方形/長方形 2"/>
          <p:cNvSpPr/>
          <p:nvPr/>
        </p:nvSpPr>
        <p:spPr>
          <a:xfrm>
            <a:off x="609600" y="381000"/>
            <a:ext cx="4572000" cy="646331"/>
          </a:xfrm>
          <a:prstGeom prst="rect">
            <a:avLst/>
          </a:prstGeom>
        </p:spPr>
        <p:txBody>
          <a:bodyPr>
            <a:spAutoFit/>
          </a:bodyPr>
          <a:lstStyle/>
          <a:p>
            <a:r>
              <a:rPr lang="en-US" altLang="ja-JP" dirty="0"/>
              <a:t>http://</a:t>
            </a:r>
            <a:r>
              <a:rPr lang="en-US" altLang="ja-JP" dirty="0" err="1"/>
              <a:t>catlintucker.com</a:t>
            </a:r>
            <a:r>
              <a:rPr lang="en-US" altLang="ja-JP" dirty="0"/>
              <a:t>/</a:t>
            </a:r>
            <a:r>
              <a:rPr lang="en-US" altLang="ja-JP" dirty="0" err="1"/>
              <a:t>wp</a:t>
            </a:r>
            <a:r>
              <a:rPr lang="en-US" altLang="ja-JP" dirty="0"/>
              <a:t>-content/uploads/2012/04/Blooms-with-</a:t>
            </a:r>
            <a:r>
              <a:rPr lang="en-US" altLang="ja-JP" dirty="0" err="1"/>
              <a:t>notes.png</a:t>
            </a:r>
            <a:endParaRPr lang="ja-JP" altLang="en-US" dirty="0"/>
          </a:p>
        </p:txBody>
      </p:sp>
    </p:spTree>
    <p:extLst>
      <p:ext uri="{BB962C8B-B14F-4D97-AF65-F5344CB8AC3E}">
        <p14:creationId xmlns:p14="http://schemas.microsoft.com/office/powerpoint/2010/main" val="1517437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descr="Screen Shot2014-08-07 17_32_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4114"/>
            <a:ext cx="7891650" cy="5912050"/>
          </a:xfrm>
          <a:prstGeom prst="rect">
            <a:avLst/>
          </a:prstGeom>
        </p:spPr>
      </p:pic>
      <p:sp>
        <p:nvSpPr>
          <p:cNvPr id="5" name="角丸四角形吹き出し 4"/>
          <p:cNvSpPr/>
          <p:nvPr/>
        </p:nvSpPr>
        <p:spPr>
          <a:xfrm>
            <a:off x="8009023" y="2891135"/>
            <a:ext cx="1134977" cy="1188878"/>
          </a:xfrm>
          <a:prstGeom prst="wedgeRoundRectCallout">
            <a:avLst>
              <a:gd name="adj1" fmla="val -101785"/>
              <a:gd name="adj2" fmla="val 3409"/>
              <a:gd name="adj3" fmla="val 16667"/>
            </a:avLst>
          </a:prstGeom>
          <a:solidFill>
            <a:srgbClr val="FF0000"/>
          </a:solid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t>+ Global  </a:t>
            </a:r>
            <a:endParaRPr kumimoji="1" lang="ja-JP" altLang="en-US" sz="1600" dirty="0"/>
          </a:p>
        </p:txBody>
      </p:sp>
    </p:spTree>
    <p:extLst>
      <p:ext uri="{BB962C8B-B14F-4D97-AF65-F5344CB8AC3E}">
        <p14:creationId xmlns:p14="http://schemas.microsoft.com/office/powerpoint/2010/main" val="34943101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Future Generation learner </a:t>
            </a:r>
            <a:endParaRPr kumimoji="1" lang="ja-JP" altLang="en-US" dirty="0"/>
          </a:p>
        </p:txBody>
      </p:sp>
      <p:pic>
        <p:nvPicPr>
          <p:cNvPr id="6" name="図 5"/>
          <p:cNvPicPr>
            <a:picLocks noChangeAspect="1"/>
          </p:cNvPicPr>
          <p:nvPr/>
        </p:nvPicPr>
        <p:blipFill>
          <a:blip r:embed="rId2"/>
          <a:stretch>
            <a:fillRect/>
          </a:stretch>
        </p:blipFill>
        <p:spPr>
          <a:xfrm>
            <a:off x="0" y="1218047"/>
            <a:ext cx="9144000" cy="5639953"/>
          </a:xfrm>
          <a:prstGeom prst="rect">
            <a:avLst/>
          </a:prstGeom>
        </p:spPr>
      </p:pic>
    </p:spTree>
    <p:extLst>
      <p:ext uri="{BB962C8B-B14F-4D97-AF65-F5344CB8AC3E}">
        <p14:creationId xmlns:p14="http://schemas.microsoft.com/office/powerpoint/2010/main" val="34756423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The Future, Better Life, </a:t>
            </a:r>
            <a:r>
              <a:rPr lang="en-US" sz="6000" dirty="0" err="1" smtClean="0"/>
              <a:t>Transcendency</a:t>
            </a:r>
            <a:endParaRPr lang="en-US" sz="6000" dirty="0"/>
          </a:p>
        </p:txBody>
      </p:sp>
      <p:sp>
        <p:nvSpPr>
          <p:cNvPr id="3" name="Text Placeholder 2"/>
          <p:cNvSpPr>
            <a:spLocks noGrp="1"/>
          </p:cNvSpPr>
          <p:nvPr>
            <p:ph type="body" idx="1"/>
          </p:nvPr>
        </p:nvSpPr>
        <p:spPr/>
        <p:txBody>
          <a:bodyPr/>
          <a:lstStyle/>
          <a:p>
            <a:r>
              <a:rPr lang="en-US" dirty="0" smtClean="0">
                <a:solidFill>
                  <a:srgbClr val="D9D9D9"/>
                </a:solidFill>
              </a:rPr>
              <a:t>Isn’t Learning for making the world / life better?</a:t>
            </a:r>
            <a:endParaRPr lang="en-US" dirty="0">
              <a:solidFill>
                <a:srgbClr val="D9D9D9"/>
              </a:solidFill>
            </a:endParaRPr>
          </a:p>
        </p:txBody>
      </p:sp>
      <p:sp>
        <p:nvSpPr>
          <p:cNvPr id="4" name="Date Placeholder 3"/>
          <p:cNvSpPr>
            <a:spLocks noGrp="1"/>
          </p:cNvSpPr>
          <p:nvPr>
            <p:ph type="dt" sz="half" idx="10"/>
          </p:nvPr>
        </p:nvSpPr>
        <p:spPr/>
        <p:txBody>
          <a:bodyPr/>
          <a:lstStyle/>
          <a:p>
            <a:r>
              <a:rPr lang="en-US" altLang="ja-JP" dirty="0"/>
              <a:t>© Tshlab, Kansai Univ. All rights reserved.</a:t>
            </a:r>
          </a:p>
        </p:txBody>
      </p:sp>
      <p:sp>
        <p:nvSpPr>
          <p:cNvPr id="5" name="Footer Placeholder 4"/>
          <p:cNvSpPr>
            <a:spLocks noGrp="1"/>
          </p:cNvSpPr>
          <p:nvPr>
            <p:ph type="ftr" sz="quarter" idx="11"/>
          </p:nvPr>
        </p:nvSpPr>
        <p:spPr/>
        <p:txBody>
          <a:bodyPr/>
          <a:lstStyle/>
          <a:p>
            <a:r>
              <a:rPr lang="en-US" altLang="ja-JP" dirty="0"/>
              <a:t>MOOC and Flipped Classroom, APAN 38, 2014</a:t>
            </a:r>
          </a:p>
          <a:p>
            <a:endParaRPr lang="en-US" dirty="0"/>
          </a:p>
        </p:txBody>
      </p:sp>
      <p:sp>
        <p:nvSpPr>
          <p:cNvPr id="8" name="正方形/長方形 7"/>
          <p:cNvSpPr/>
          <p:nvPr/>
        </p:nvSpPr>
        <p:spPr>
          <a:xfrm>
            <a:off x="6096000" y="-152400"/>
            <a:ext cx="2438400" cy="15240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Text Placeholder 5"/>
          <p:cNvSpPr>
            <a:spLocks noGrp="1"/>
          </p:cNvSpPr>
          <p:nvPr>
            <p:ph type="body" sz="quarter" idx="13"/>
          </p:nvPr>
        </p:nvSpPr>
        <p:spPr>
          <a:xfrm>
            <a:off x="6053138" y="304800"/>
            <a:ext cx="2505075" cy="533400"/>
          </a:xfrm>
        </p:spPr>
        <p:txBody>
          <a:bodyPr>
            <a:noAutofit/>
          </a:bodyPr>
          <a:lstStyle/>
          <a:p>
            <a:pPr lvl="0"/>
            <a:r>
              <a:rPr lang="en-US" altLang="ja-JP" sz="1800" dirty="0"/>
              <a:t>The Future,</a:t>
            </a:r>
          </a:p>
          <a:p>
            <a:pPr lvl="0"/>
            <a:r>
              <a:rPr lang="en-US" altLang="ja-JP" sz="1800" dirty="0"/>
              <a:t>Better Life,</a:t>
            </a:r>
          </a:p>
          <a:p>
            <a:pPr lvl="0"/>
            <a:r>
              <a:rPr lang="en-US" altLang="ja-JP" sz="1800" dirty="0" err="1"/>
              <a:t>Transcendency</a:t>
            </a:r>
            <a:endParaRPr lang="en-US" altLang="ja-JP" sz="1800" dirty="0"/>
          </a:p>
        </p:txBody>
      </p:sp>
      <p:sp>
        <p:nvSpPr>
          <p:cNvPr id="14" name="Text Placeholder 6"/>
          <p:cNvSpPr>
            <a:spLocks noGrp="1"/>
          </p:cNvSpPr>
          <p:nvPr>
            <p:ph type="body" sz="quarter" idx="14"/>
          </p:nvPr>
        </p:nvSpPr>
        <p:spPr>
          <a:xfrm>
            <a:off x="6053138" y="838200"/>
            <a:ext cx="2505075" cy="533400"/>
          </a:xfrm>
        </p:spPr>
        <p:txBody>
          <a:bodyPr/>
          <a:lstStyle/>
          <a:p>
            <a:r>
              <a:rPr lang="en-US" dirty="0" smtClean="0"/>
              <a:t>(Future Goal)</a:t>
            </a:r>
            <a:endParaRPr lang="en-US" dirty="0"/>
          </a:p>
        </p:txBody>
      </p:sp>
      <p:pic>
        <p:nvPicPr>
          <p:cNvPr id="9" name="図 8"/>
          <p:cNvPicPr>
            <a:picLocks noChangeAspect="1"/>
          </p:cNvPicPr>
          <p:nvPr/>
        </p:nvPicPr>
        <p:blipFill>
          <a:blip r:embed="rId3"/>
          <a:stretch>
            <a:fillRect/>
          </a:stretch>
        </p:blipFill>
        <p:spPr>
          <a:xfrm>
            <a:off x="7924800" y="5715000"/>
            <a:ext cx="1003300" cy="1003300"/>
          </a:xfrm>
          <a:prstGeom prst="rect">
            <a:avLst/>
          </a:prstGeom>
        </p:spPr>
      </p:pic>
    </p:spTree>
    <p:extLst>
      <p:ext uri="{BB962C8B-B14F-4D97-AF65-F5344CB8AC3E}">
        <p14:creationId xmlns:p14="http://schemas.microsoft.com/office/powerpoint/2010/main" val="362878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779462" y="1828800"/>
            <a:ext cx="7976077" cy="4297363"/>
          </a:xfrm>
        </p:spPr>
        <p:txBody>
          <a:bodyPr>
            <a:normAutofit lnSpcReduction="10000"/>
          </a:bodyPr>
          <a:lstStyle/>
          <a:p>
            <a:pPr algn="just"/>
            <a:r>
              <a:rPr lang="en-US" altLang="ja-JP" b="1" i="1" dirty="0">
                <a:effectLst/>
              </a:rPr>
              <a:t>Abstract</a:t>
            </a:r>
            <a:r>
              <a:rPr lang="en-US" altLang="ja-JP" b="1" dirty="0">
                <a:effectLst/>
              </a:rPr>
              <a:t>—This paper proposes a new realm of research field for ICT-enhanced learning, called educational informatics. While arguing the pros and cons of the current issues surrounding the ICT-enhanced education, it is proposed that there should be a need for a research field to measure and visualize the learning effectiveness in the scientific way. In order to achieve such goal, there should be an immediate need for achieving consensus on SOP for educational informatics.</a:t>
            </a:r>
            <a:endParaRPr lang="en-US" altLang="ja-JP" dirty="0">
              <a:effectLst/>
            </a:endParaRPr>
          </a:p>
          <a:p>
            <a:pPr algn="just"/>
            <a:r>
              <a:rPr lang="en-US" altLang="ja-JP" b="1" i="1" dirty="0">
                <a:effectLst/>
              </a:rPr>
              <a:t>Key Words</a:t>
            </a:r>
            <a:r>
              <a:rPr lang="en-US" altLang="ja-JP" b="1" dirty="0">
                <a:effectLst/>
              </a:rPr>
              <a:t>:  Constructivism, Educational Paradigm Shift, Educational Informatics, ICT, SNS, SOP.</a:t>
            </a:r>
            <a:endParaRPr lang="en-US" altLang="ja-JP" dirty="0">
              <a:effectLst/>
            </a:endParaRPr>
          </a:p>
          <a:p>
            <a:pPr algn="just"/>
            <a:endParaRPr kumimoji="1" lang="ja-JP" altLang="en-US" dirty="0"/>
          </a:p>
        </p:txBody>
      </p:sp>
    </p:spTree>
    <p:extLst>
      <p:ext uri="{BB962C8B-B14F-4D97-AF65-F5344CB8AC3E}">
        <p14:creationId xmlns:p14="http://schemas.microsoft.com/office/powerpoint/2010/main" val="18298083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日付プレースホルダー 3"/>
          <p:cNvSpPr>
            <a:spLocks noGrp="1"/>
          </p:cNvSpPr>
          <p:nvPr>
            <p:ph type="dt" sz="half" idx="10"/>
          </p:nvPr>
        </p:nvSpPr>
        <p:spPr/>
        <p:txBody>
          <a:bodyPr/>
          <a:lstStyle/>
          <a:p>
            <a:r>
              <a:rPr lang="en-US" smtClean="0"/>
              <a:t>© your company name. All rights reserved.</a:t>
            </a:r>
            <a:endParaRPr lang="en-US"/>
          </a:p>
        </p:txBody>
      </p:sp>
      <p:sp>
        <p:nvSpPr>
          <p:cNvPr id="5" name="フッター プレースホルダー 4"/>
          <p:cNvSpPr>
            <a:spLocks noGrp="1"/>
          </p:cNvSpPr>
          <p:nvPr>
            <p:ph type="ftr" sz="quarter" idx="11"/>
          </p:nvPr>
        </p:nvSpPr>
        <p:spPr/>
        <p:txBody>
          <a:bodyPr/>
          <a:lstStyle/>
          <a:p>
            <a:r>
              <a:rPr lang="en-US" smtClean="0"/>
              <a:t>Title of your presentation</a:t>
            </a:r>
            <a:endParaRPr lang="en-US"/>
          </a:p>
        </p:txBody>
      </p:sp>
      <p:sp>
        <p:nvSpPr>
          <p:cNvPr id="7" name="コンテンツ プレースホルダー 6"/>
          <p:cNvSpPr>
            <a:spLocks noGrp="1"/>
          </p:cNvSpPr>
          <p:nvPr>
            <p:ph idx="1"/>
          </p:nvPr>
        </p:nvSpPr>
        <p:spPr/>
        <p:txBody>
          <a:bodyPr/>
          <a:lstStyle/>
          <a:p>
            <a:endParaRPr kumimoji="1" lang="ja-JP" altLang="en-US" dirty="0"/>
          </a:p>
        </p:txBody>
      </p:sp>
      <p:pic>
        <p:nvPicPr>
          <p:cNvPr id="8" name="図 7" descr="Screen Shot2014-08-08 20_57_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016"/>
            <a:ext cx="9144000" cy="6064984"/>
          </a:xfrm>
          <a:prstGeom prst="rect">
            <a:avLst/>
          </a:prstGeom>
        </p:spPr>
      </p:pic>
      <p:sp>
        <p:nvSpPr>
          <p:cNvPr id="10" name="正方形/長方形 9"/>
          <p:cNvSpPr/>
          <p:nvPr/>
        </p:nvSpPr>
        <p:spPr>
          <a:xfrm>
            <a:off x="76200" y="240268"/>
            <a:ext cx="8229600" cy="338554"/>
          </a:xfrm>
          <a:prstGeom prst="rect">
            <a:avLst/>
          </a:prstGeom>
        </p:spPr>
        <p:txBody>
          <a:bodyPr wrap="square">
            <a:spAutoFit/>
          </a:bodyPr>
          <a:lstStyle/>
          <a:p>
            <a:r>
              <a:rPr lang="en-US" altLang="ja-JP" sz="1600" dirty="0"/>
              <a:t>http://</a:t>
            </a:r>
            <a:r>
              <a:rPr lang="en-US" altLang="ja-JP" sz="1600" dirty="0" err="1"/>
              <a:t>www.iftf.org</a:t>
            </a:r>
            <a:r>
              <a:rPr lang="en-US" altLang="ja-JP" sz="1600" dirty="0"/>
              <a:t>/uploads/media/IFTF_FutureWorkSkillsSummary_01.gif</a:t>
            </a:r>
            <a:endParaRPr lang="ja-JP" altLang="en-US" sz="1600" dirty="0"/>
          </a:p>
        </p:txBody>
      </p:sp>
      <p:sp>
        <p:nvSpPr>
          <p:cNvPr id="11" name="正方形/長方形 10"/>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6781800" y="-76200"/>
            <a:ext cx="1752600" cy="861774"/>
          </a:xfrm>
          <a:prstGeom prst="rect">
            <a:avLst/>
          </a:prstGeom>
        </p:spPr>
        <p:txBody>
          <a:bodyPr wrap="square">
            <a:spAutoFit/>
          </a:bodyPr>
          <a:lstStyle/>
          <a:p>
            <a:pPr lvl="0" algn="ctr"/>
            <a:r>
              <a:rPr lang="en-US" altLang="ja-JP" sz="1600" dirty="0"/>
              <a:t>The Future,</a:t>
            </a:r>
          </a:p>
          <a:p>
            <a:pPr lvl="0" algn="ctr"/>
            <a:r>
              <a:rPr lang="en-US" altLang="ja-JP" sz="1600" dirty="0"/>
              <a:t>Better Life,</a:t>
            </a:r>
          </a:p>
          <a:p>
            <a:pPr lvl="0" algn="ctr"/>
            <a:r>
              <a:rPr lang="en-US" altLang="ja-JP" sz="1600" dirty="0" err="1"/>
              <a:t>Transcendency</a:t>
            </a:r>
            <a:endParaRPr lang="en-US" altLang="ja-JP" sz="1600" dirty="0"/>
          </a:p>
        </p:txBody>
      </p:sp>
    </p:spTree>
    <p:extLst>
      <p:ext uri="{BB962C8B-B14F-4D97-AF65-F5344CB8AC3E}">
        <p14:creationId xmlns:p14="http://schemas.microsoft.com/office/powerpoint/2010/main" val="5899781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r>
              <a:rPr lang="en-US" altLang="ja-JP" dirty="0"/>
              <a:t>© Tshlab, Kansai Univ. All rights reserved.</a:t>
            </a:r>
          </a:p>
        </p:txBody>
      </p:sp>
      <p:pic>
        <p:nvPicPr>
          <p:cNvPr id="6" name="図 5" descr="Screen Shot2014-08-08 20_38_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501256"/>
            <a:ext cx="3581400" cy="3284953"/>
          </a:xfrm>
          <a:prstGeom prst="rect">
            <a:avLst/>
          </a:prstGeom>
        </p:spPr>
      </p:pic>
      <p:sp>
        <p:nvSpPr>
          <p:cNvPr id="7" name="正方形/長方形 6"/>
          <p:cNvSpPr/>
          <p:nvPr/>
        </p:nvSpPr>
        <p:spPr>
          <a:xfrm>
            <a:off x="304800" y="76200"/>
            <a:ext cx="8839200" cy="261610"/>
          </a:xfrm>
          <a:prstGeom prst="rect">
            <a:avLst/>
          </a:prstGeom>
        </p:spPr>
        <p:txBody>
          <a:bodyPr wrap="square">
            <a:spAutoFit/>
          </a:bodyPr>
          <a:lstStyle/>
          <a:p>
            <a:r>
              <a:rPr lang="en-US" altLang="ja-JP" sz="1100" dirty="0"/>
              <a:t>http://</a:t>
            </a:r>
            <a:r>
              <a:rPr lang="en-US" altLang="ja-JP" sz="1100" dirty="0" err="1"/>
              <a:t>www.forbes.com</a:t>
            </a:r>
            <a:r>
              <a:rPr lang="en-US" altLang="ja-JP" sz="1100" dirty="0"/>
              <a:t>/sites/sap/2014/05/12/are-you-ready-here-are-the-top-10-skills-for-the-future/2/</a:t>
            </a:r>
            <a:endParaRPr lang="ja-JP" altLang="en-US" sz="1100" dirty="0"/>
          </a:p>
        </p:txBody>
      </p:sp>
      <p:pic>
        <p:nvPicPr>
          <p:cNvPr id="8" name="図 7" descr="Screen Shot2014-08-08 20_38_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828800"/>
            <a:ext cx="3489217" cy="3200400"/>
          </a:xfrm>
          <a:prstGeom prst="rect">
            <a:avLst/>
          </a:prstGeom>
        </p:spPr>
      </p:pic>
      <p:pic>
        <p:nvPicPr>
          <p:cNvPr id="9" name="図 8" descr="Screen Shot2014-08-08 20_38_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657600"/>
            <a:ext cx="3285707" cy="3013736"/>
          </a:xfrm>
          <a:prstGeom prst="rect">
            <a:avLst/>
          </a:prstGeom>
        </p:spPr>
      </p:pic>
      <p:sp>
        <p:nvSpPr>
          <p:cNvPr id="12" name="テキスト ボックス 11"/>
          <p:cNvSpPr txBox="1"/>
          <p:nvPr/>
        </p:nvSpPr>
        <p:spPr>
          <a:xfrm>
            <a:off x="2057400" y="1219200"/>
            <a:ext cx="4874176" cy="4955203"/>
          </a:xfrm>
          <a:prstGeom prst="rect">
            <a:avLst/>
          </a:prstGeom>
          <a:solidFill>
            <a:srgbClr val="800000">
              <a:alpha val="58000"/>
            </a:srgbClr>
          </a:solidFill>
        </p:spPr>
        <p:txBody>
          <a:bodyPr wrap="none" rtlCol="0">
            <a:spAutoFit/>
          </a:bodyPr>
          <a:lstStyle/>
          <a:p>
            <a:r>
              <a:rPr kumimoji="1" lang="en-US" altLang="ja-JP" sz="2800" dirty="0" err="1"/>
              <a:t>Sensemaking</a:t>
            </a:r>
            <a:endParaRPr kumimoji="1" lang="en-US" altLang="ja-JP" sz="2800" dirty="0"/>
          </a:p>
          <a:p>
            <a:r>
              <a:rPr kumimoji="1" lang="en-US" altLang="ja-JP" sz="2800" dirty="0"/>
              <a:t>Social Intelligence</a:t>
            </a:r>
          </a:p>
          <a:p>
            <a:r>
              <a:rPr kumimoji="1" lang="en-US" altLang="ja-JP" sz="2800" dirty="0"/>
              <a:t>Novel &amp; Adaptive Thinking</a:t>
            </a:r>
          </a:p>
          <a:p>
            <a:r>
              <a:rPr kumimoji="1" lang="en-US" altLang="ja-JP" sz="2800" dirty="0"/>
              <a:t>Cross-Cultural Competencies</a:t>
            </a:r>
          </a:p>
          <a:p>
            <a:r>
              <a:rPr kumimoji="1" lang="en-US" altLang="ja-JP" sz="2800" dirty="0"/>
              <a:t>Computational Thinking</a:t>
            </a:r>
          </a:p>
          <a:p>
            <a:r>
              <a:rPr kumimoji="1" lang="en-US" altLang="ja-JP" sz="2800" dirty="0"/>
              <a:t>New Media Literacy</a:t>
            </a:r>
          </a:p>
          <a:p>
            <a:r>
              <a:rPr kumimoji="1" lang="en-US" altLang="ja-JP" sz="2800" dirty="0" err="1"/>
              <a:t>Transdisciplinarity</a:t>
            </a:r>
            <a:endParaRPr kumimoji="1" lang="en-US" altLang="ja-JP" sz="2800" dirty="0"/>
          </a:p>
          <a:p>
            <a:r>
              <a:rPr kumimoji="1" lang="en-US" altLang="ja-JP" sz="2800" dirty="0"/>
              <a:t>Design Mindset</a:t>
            </a:r>
          </a:p>
          <a:p>
            <a:r>
              <a:rPr kumimoji="1" lang="en-US" altLang="ja-JP" sz="2800" dirty="0"/>
              <a:t>Cognitive Load Management</a:t>
            </a:r>
          </a:p>
          <a:p>
            <a:r>
              <a:rPr kumimoji="1" lang="en-US" altLang="ja-JP" sz="2800" dirty="0"/>
              <a:t>Virtual Collaboration</a:t>
            </a:r>
          </a:p>
          <a:p>
            <a:endParaRPr kumimoji="1" lang="ja-JP" altLang="en-US" sz="3600" dirty="0"/>
          </a:p>
        </p:txBody>
      </p:sp>
      <p:sp>
        <p:nvSpPr>
          <p:cNvPr id="13" name="正方形/長方形 12"/>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6781800" y="-76200"/>
            <a:ext cx="1752600" cy="861774"/>
          </a:xfrm>
          <a:prstGeom prst="rect">
            <a:avLst/>
          </a:prstGeom>
        </p:spPr>
        <p:txBody>
          <a:bodyPr wrap="square">
            <a:spAutoFit/>
          </a:bodyPr>
          <a:lstStyle/>
          <a:p>
            <a:pPr lvl="0" algn="ctr"/>
            <a:r>
              <a:rPr lang="en-US" altLang="ja-JP" sz="1600" dirty="0"/>
              <a:t>The Future,</a:t>
            </a:r>
          </a:p>
          <a:p>
            <a:pPr lvl="0" algn="ctr"/>
            <a:r>
              <a:rPr lang="en-US" altLang="ja-JP" sz="1600" dirty="0"/>
              <a:t>Better Life,</a:t>
            </a:r>
          </a:p>
          <a:p>
            <a:pPr lvl="0" algn="ctr"/>
            <a:r>
              <a:rPr lang="en-US" altLang="ja-JP" sz="1600" dirty="0" err="1"/>
              <a:t>Transcendency</a:t>
            </a:r>
            <a:endParaRPr lang="en-US" altLang="ja-JP" sz="1600" dirty="0"/>
          </a:p>
        </p:txBody>
      </p:sp>
    </p:spTree>
    <p:extLst>
      <p:ext uri="{BB962C8B-B14F-4D97-AF65-F5344CB8AC3E}">
        <p14:creationId xmlns:p14="http://schemas.microsoft.com/office/powerpoint/2010/main" val="8378739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6781800" y="-76200"/>
            <a:ext cx="1752600" cy="861774"/>
          </a:xfrm>
          <a:prstGeom prst="rect">
            <a:avLst/>
          </a:prstGeom>
        </p:spPr>
        <p:txBody>
          <a:bodyPr wrap="square">
            <a:spAutoFit/>
          </a:bodyPr>
          <a:lstStyle/>
          <a:p>
            <a:pPr lvl="0" algn="ctr"/>
            <a:r>
              <a:rPr lang="en-US" altLang="ja-JP" sz="1600" dirty="0"/>
              <a:t>The Future,</a:t>
            </a:r>
          </a:p>
          <a:p>
            <a:pPr lvl="0" algn="ctr"/>
            <a:r>
              <a:rPr lang="en-US" altLang="ja-JP" sz="1600" dirty="0"/>
              <a:t>Better Life,</a:t>
            </a:r>
          </a:p>
          <a:p>
            <a:pPr lvl="0" algn="ctr"/>
            <a:r>
              <a:rPr lang="en-US" altLang="ja-JP" sz="1600" dirty="0" err="1"/>
              <a:t>Transcendency</a:t>
            </a:r>
            <a:endParaRPr lang="en-US" altLang="ja-JP" sz="1600" dirty="0"/>
          </a:p>
        </p:txBody>
      </p:sp>
      <p:pic>
        <p:nvPicPr>
          <p:cNvPr id="2" name="図 1"/>
          <p:cNvPicPr>
            <a:picLocks noChangeAspect="1"/>
          </p:cNvPicPr>
          <p:nvPr/>
        </p:nvPicPr>
        <p:blipFill>
          <a:blip r:embed="rId2">
            <a:clrChange>
              <a:clrFrom>
                <a:srgbClr val="A1A18D"/>
              </a:clrFrom>
              <a:clrTo>
                <a:srgbClr val="A1A18D">
                  <a:alpha val="0"/>
                </a:srgbClr>
              </a:clrTo>
            </a:clrChange>
          </a:blip>
          <a:stretch>
            <a:fillRect/>
          </a:stretch>
        </p:blipFill>
        <p:spPr>
          <a:xfrm>
            <a:off x="739188" y="1027331"/>
            <a:ext cx="7315200" cy="5477787"/>
          </a:xfrm>
          <a:prstGeom prst="rect">
            <a:avLst/>
          </a:prstGeom>
        </p:spPr>
      </p:pic>
      <p:sp>
        <p:nvSpPr>
          <p:cNvPr id="3" name="正方形/長方形 2"/>
          <p:cNvSpPr/>
          <p:nvPr/>
        </p:nvSpPr>
        <p:spPr>
          <a:xfrm>
            <a:off x="609600" y="381000"/>
            <a:ext cx="4572000" cy="646331"/>
          </a:xfrm>
          <a:prstGeom prst="rect">
            <a:avLst/>
          </a:prstGeom>
        </p:spPr>
        <p:txBody>
          <a:bodyPr>
            <a:spAutoFit/>
          </a:bodyPr>
          <a:lstStyle/>
          <a:p>
            <a:r>
              <a:rPr lang="en-US" altLang="ja-JP" dirty="0"/>
              <a:t>http://</a:t>
            </a:r>
            <a:r>
              <a:rPr lang="en-US" altLang="ja-JP" dirty="0" err="1"/>
              <a:t>catlintucker.com</a:t>
            </a:r>
            <a:r>
              <a:rPr lang="en-US" altLang="ja-JP" dirty="0"/>
              <a:t>/</a:t>
            </a:r>
            <a:r>
              <a:rPr lang="en-US" altLang="ja-JP" dirty="0" err="1"/>
              <a:t>wp</a:t>
            </a:r>
            <a:r>
              <a:rPr lang="en-US" altLang="ja-JP" dirty="0"/>
              <a:t>-content/uploads/2012/04/Blooms-with-</a:t>
            </a:r>
            <a:r>
              <a:rPr lang="en-US" altLang="ja-JP" dirty="0" err="1"/>
              <a:t>notes.png</a:t>
            </a:r>
            <a:endParaRPr lang="ja-JP" altLang="en-US" dirty="0"/>
          </a:p>
        </p:txBody>
      </p:sp>
    </p:spTree>
    <p:extLst>
      <p:ext uri="{BB962C8B-B14F-4D97-AF65-F5344CB8AC3E}">
        <p14:creationId xmlns:p14="http://schemas.microsoft.com/office/powerpoint/2010/main" val="21494739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6781800" y="-76200"/>
            <a:ext cx="1752600" cy="861774"/>
          </a:xfrm>
          <a:prstGeom prst="rect">
            <a:avLst/>
          </a:prstGeom>
        </p:spPr>
        <p:txBody>
          <a:bodyPr wrap="square">
            <a:spAutoFit/>
          </a:bodyPr>
          <a:lstStyle/>
          <a:p>
            <a:pPr lvl="0" algn="ctr"/>
            <a:r>
              <a:rPr lang="en-US" altLang="ja-JP" sz="1600" dirty="0"/>
              <a:t>The Future,</a:t>
            </a:r>
          </a:p>
          <a:p>
            <a:pPr lvl="0" algn="ctr"/>
            <a:r>
              <a:rPr lang="en-US" altLang="ja-JP" sz="1600" dirty="0"/>
              <a:t>Better Life,</a:t>
            </a:r>
          </a:p>
          <a:p>
            <a:pPr lvl="0" algn="ctr"/>
            <a:r>
              <a:rPr lang="en-US" altLang="ja-JP" sz="1600" dirty="0" err="1"/>
              <a:t>Transcendency</a:t>
            </a:r>
            <a:endParaRPr lang="en-US" altLang="ja-JP" sz="1600" dirty="0"/>
          </a:p>
        </p:txBody>
      </p:sp>
      <p:pic>
        <p:nvPicPr>
          <p:cNvPr id="2" name="図 1"/>
          <p:cNvPicPr>
            <a:picLocks noChangeAspect="1"/>
          </p:cNvPicPr>
          <p:nvPr/>
        </p:nvPicPr>
        <p:blipFill>
          <a:blip r:embed="rId2">
            <a:clrChange>
              <a:clrFrom>
                <a:srgbClr val="A1A18D"/>
              </a:clrFrom>
              <a:clrTo>
                <a:srgbClr val="A1A18D">
                  <a:alpha val="0"/>
                </a:srgbClr>
              </a:clrTo>
            </a:clrChange>
          </a:blip>
          <a:stretch>
            <a:fillRect/>
          </a:stretch>
        </p:blipFill>
        <p:spPr>
          <a:xfrm>
            <a:off x="739188" y="1027331"/>
            <a:ext cx="7315200" cy="5477787"/>
          </a:xfrm>
          <a:prstGeom prst="rect">
            <a:avLst/>
          </a:prstGeom>
        </p:spPr>
      </p:pic>
      <p:sp>
        <p:nvSpPr>
          <p:cNvPr id="3" name="正方形/長方形 2"/>
          <p:cNvSpPr/>
          <p:nvPr/>
        </p:nvSpPr>
        <p:spPr>
          <a:xfrm>
            <a:off x="609600" y="381000"/>
            <a:ext cx="4572000" cy="646331"/>
          </a:xfrm>
          <a:prstGeom prst="rect">
            <a:avLst/>
          </a:prstGeom>
        </p:spPr>
        <p:txBody>
          <a:bodyPr>
            <a:spAutoFit/>
          </a:bodyPr>
          <a:lstStyle/>
          <a:p>
            <a:r>
              <a:rPr lang="en-US" altLang="ja-JP" dirty="0"/>
              <a:t>http://</a:t>
            </a:r>
            <a:r>
              <a:rPr lang="en-US" altLang="ja-JP" dirty="0" err="1"/>
              <a:t>catlintucker.com</a:t>
            </a:r>
            <a:r>
              <a:rPr lang="en-US" altLang="ja-JP" dirty="0"/>
              <a:t>/</a:t>
            </a:r>
            <a:r>
              <a:rPr lang="en-US" altLang="ja-JP" dirty="0" err="1"/>
              <a:t>wp</a:t>
            </a:r>
            <a:r>
              <a:rPr lang="en-US" altLang="ja-JP" dirty="0"/>
              <a:t>-content/uploads/2012/04/Blooms-with-</a:t>
            </a:r>
            <a:r>
              <a:rPr lang="en-US" altLang="ja-JP" dirty="0" err="1"/>
              <a:t>notes.png</a:t>
            </a:r>
            <a:endParaRPr lang="ja-JP" altLang="en-US" dirty="0"/>
          </a:p>
        </p:txBody>
      </p:sp>
      <p:sp>
        <p:nvSpPr>
          <p:cNvPr id="6" name="正方形/長方形 5"/>
          <p:cNvSpPr/>
          <p:nvPr/>
        </p:nvSpPr>
        <p:spPr>
          <a:xfrm>
            <a:off x="739188" y="6025451"/>
            <a:ext cx="7113799" cy="47966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smtClean="0"/>
              <a:t>WiFi</a:t>
            </a:r>
            <a:endParaRPr kumimoji="1" lang="ja-JP" altLang="en-US" dirty="0"/>
          </a:p>
        </p:txBody>
      </p:sp>
    </p:spTree>
    <p:extLst>
      <p:ext uri="{BB962C8B-B14F-4D97-AF65-F5344CB8AC3E}">
        <p14:creationId xmlns:p14="http://schemas.microsoft.com/office/powerpoint/2010/main" val="14249343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6781800" y="-76200"/>
            <a:ext cx="1752600" cy="861774"/>
          </a:xfrm>
          <a:prstGeom prst="rect">
            <a:avLst/>
          </a:prstGeom>
        </p:spPr>
        <p:txBody>
          <a:bodyPr wrap="square">
            <a:spAutoFit/>
          </a:bodyPr>
          <a:lstStyle/>
          <a:p>
            <a:pPr lvl="0" algn="ctr"/>
            <a:r>
              <a:rPr lang="en-US" altLang="ja-JP" sz="1600" dirty="0"/>
              <a:t>The Future,</a:t>
            </a:r>
          </a:p>
          <a:p>
            <a:pPr lvl="0" algn="ctr"/>
            <a:r>
              <a:rPr lang="en-US" altLang="ja-JP" sz="1600" dirty="0"/>
              <a:t>Better Life,</a:t>
            </a:r>
          </a:p>
          <a:p>
            <a:pPr lvl="0" algn="ctr"/>
            <a:r>
              <a:rPr lang="en-US" altLang="ja-JP" sz="1600" dirty="0" err="1"/>
              <a:t>Transcendency</a:t>
            </a:r>
            <a:endParaRPr lang="en-US" altLang="ja-JP" sz="1600" dirty="0"/>
          </a:p>
        </p:txBody>
      </p:sp>
      <p:pic>
        <p:nvPicPr>
          <p:cNvPr id="2" name="図 1"/>
          <p:cNvPicPr>
            <a:picLocks noChangeAspect="1"/>
          </p:cNvPicPr>
          <p:nvPr/>
        </p:nvPicPr>
        <p:blipFill>
          <a:blip r:embed="rId2">
            <a:clrChange>
              <a:clrFrom>
                <a:srgbClr val="A1A18D"/>
              </a:clrFrom>
              <a:clrTo>
                <a:srgbClr val="A1A18D">
                  <a:alpha val="0"/>
                </a:srgbClr>
              </a:clrTo>
            </a:clrChange>
          </a:blip>
          <a:stretch>
            <a:fillRect/>
          </a:stretch>
        </p:blipFill>
        <p:spPr>
          <a:xfrm>
            <a:off x="739188" y="1027331"/>
            <a:ext cx="7315200" cy="5477787"/>
          </a:xfrm>
          <a:prstGeom prst="rect">
            <a:avLst/>
          </a:prstGeom>
        </p:spPr>
      </p:pic>
      <p:sp>
        <p:nvSpPr>
          <p:cNvPr id="3" name="正方形/長方形 2"/>
          <p:cNvSpPr/>
          <p:nvPr/>
        </p:nvSpPr>
        <p:spPr>
          <a:xfrm>
            <a:off x="609600" y="381000"/>
            <a:ext cx="4572000" cy="646331"/>
          </a:xfrm>
          <a:prstGeom prst="rect">
            <a:avLst/>
          </a:prstGeom>
        </p:spPr>
        <p:txBody>
          <a:bodyPr>
            <a:spAutoFit/>
          </a:bodyPr>
          <a:lstStyle/>
          <a:p>
            <a:r>
              <a:rPr lang="en-US" altLang="ja-JP" dirty="0"/>
              <a:t>http://</a:t>
            </a:r>
            <a:r>
              <a:rPr lang="en-US" altLang="ja-JP" dirty="0" err="1"/>
              <a:t>catlintucker.com</a:t>
            </a:r>
            <a:r>
              <a:rPr lang="en-US" altLang="ja-JP" dirty="0"/>
              <a:t>/</a:t>
            </a:r>
            <a:r>
              <a:rPr lang="en-US" altLang="ja-JP" dirty="0" err="1"/>
              <a:t>wp</a:t>
            </a:r>
            <a:r>
              <a:rPr lang="en-US" altLang="ja-JP" dirty="0"/>
              <a:t>-content/uploads/2012/04/Blooms-with-</a:t>
            </a:r>
            <a:r>
              <a:rPr lang="en-US" altLang="ja-JP" dirty="0" err="1"/>
              <a:t>notes.png</a:t>
            </a:r>
            <a:endParaRPr lang="ja-JP" altLang="en-US" dirty="0"/>
          </a:p>
        </p:txBody>
      </p:sp>
      <p:sp>
        <p:nvSpPr>
          <p:cNvPr id="6" name="正方形/長方形 5"/>
          <p:cNvSpPr/>
          <p:nvPr/>
        </p:nvSpPr>
        <p:spPr>
          <a:xfrm>
            <a:off x="739188" y="6025451"/>
            <a:ext cx="7113799" cy="47966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smtClean="0"/>
              <a:t>WiFi</a:t>
            </a:r>
            <a:endParaRPr kumimoji="1" lang="ja-JP" altLang="en-US" dirty="0"/>
          </a:p>
        </p:txBody>
      </p:sp>
      <p:sp>
        <p:nvSpPr>
          <p:cNvPr id="10" name="正方形/長方形 9"/>
          <p:cNvSpPr/>
          <p:nvPr/>
        </p:nvSpPr>
        <p:spPr>
          <a:xfrm>
            <a:off x="749039" y="6449969"/>
            <a:ext cx="7113799" cy="4796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Battery !</a:t>
            </a:r>
            <a:endParaRPr kumimoji="1" lang="ja-JP" altLang="en-US" dirty="0"/>
          </a:p>
        </p:txBody>
      </p:sp>
    </p:spTree>
    <p:extLst>
      <p:ext uri="{BB962C8B-B14F-4D97-AF65-F5344CB8AC3E}">
        <p14:creationId xmlns:p14="http://schemas.microsoft.com/office/powerpoint/2010/main" val="14249343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dirty="0"/>
              <a:t>© Tshlab, Kansai Univ. All rights reserved.</a:t>
            </a:r>
          </a:p>
        </p:txBody>
      </p:sp>
      <p:sp>
        <p:nvSpPr>
          <p:cNvPr id="22" name="Text Placeholder 21"/>
          <p:cNvSpPr>
            <a:spLocks noGrp="1"/>
          </p:cNvSpPr>
          <p:nvPr>
            <p:ph type="body" sz="quarter" idx="13"/>
          </p:nvPr>
        </p:nvSpPr>
        <p:spPr/>
        <p:txBody>
          <a:bodyPr/>
          <a:lstStyle/>
          <a:p>
            <a:r>
              <a:rPr lang="en-US" dirty="0" smtClean="0"/>
              <a:t>Learners</a:t>
            </a:r>
            <a:endParaRPr lang="en-US" dirty="0"/>
          </a:p>
        </p:txBody>
      </p:sp>
      <p:sp>
        <p:nvSpPr>
          <p:cNvPr id="2" name="タイトル 1"/>
          <p:cNvSpPr>
            <a:spLocks noGrp="1"/>
          </p:cNvSpPr>
          <p:nvPr>
            <p:ph type="title"/>
          </p:nvPr>
        </p:nvSpPr>
        <p:spPr>
          <a:xfrm>
            <a:off x="533400" y="381000"/>
            <a:ext cx="8077200" cy="2057400"/>
          </a:xfrm>
        </p:spPr>
        <p:txBody>
          <a:bodyPr/>
          <a:lstStyle/>
          <a:p>
            <a:r>
              <a:rPr kumimoji="1" lang="en-US" altLang="ja-JP" sz="4400" dirty="0" smtClean="0"/>
              <a:t>Bloom’s taxonomy</a:t>
            </a:r>
            <a:br>
              <a:rPr kumimoji="1" lang="en-US" altLang="ja-JP" sz="4400" dirty="0" smtClean="0"/>
            </a:br>
            <a:r>
              <a:rPr kumimoji="1" lang="en-US" altLang="ja-JP" sz="4400" dirty="0" smtClean="0"/>
              <a:t>Learner’s Activities</a:t>
            </a:r>
            <a:endParaRPr kumimoji="1" lang="ja-JP" altLang="en-US" sz="4400" dirty="0"/>
          </a:p>
        </p:txBody>
      </p:sp>
      <p:pic>
        <p:nvPicPr>
          <p:cNvPr id="8" name="図 7"/>
          <p:cNvPicPr>
            <a:picLocks noChangeAspect="1"/>
          </p:cNvPicPr>
          <p:nvPr/>
        </p:nvPicPr>
        <p:blipFill>
          <a:blip r:embed="rId3"/>
          <a:stretch>
            <a:fillRect/>
          </a:stretch>
        </p:blipFill>
        <p:spPr>
          <a:xfrm>
            <a:off x="2256756" y="2438400"/>
            <a:ext cx="4677444" cy="4038600"/>
          </a:xfrm>
          <a:prstGeom prst="rect">
            <a:avLst/>
          </a:prstGeom>
        </p:spPr>
      </p:pic>
    </p:spTree>
    <p:extLst>
      <p:ext uri="{BB962C8B-B14F-4D97-AF65-F5344CB8AC3E}">
        <p14:creationId xmlns:p14="http://schemas.microsoft.com/office/powerpoint/2010/main" val="38326168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dirty="0"/>
              <a:t>© Tshlab, Kansai Univ. All rights reserved.</a:t>
            </a:r>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4" name="図 3" descr="Screen Shot2014-08-07 22_26_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905000"/>
            <a:ext cx="6540500" cy="1600200"/>
          </a:xfrm>
          <a:prstGeom prst="rect">
            <a:avLst/>
          </a:prstGeom>
        </p:spPr>
      </p:pic>
      <p:pic>
        <p:nvPicPr>
          <p:cNvPr id="9" name="図 8"/>
          <p:cNvPicPr>
            <a:picLocks noChangeAspect="1"/>
          </p:cNvPicPr>
          <p:nvPr/>
        </p:nvPicPr>
        <p:blipFill>
          <a:blip r:embed="rId4"/>
          <a:stretch>
            <a:fillRect/>
          </a:stretch>
        </p:blipFill>
        <p:spPr>
          <a:xfrm>
            <a:off x="152400" y="228600"/>
            <a:ext cx="2438400" cy="2105364"/>
          </a:xfrm>
          <a:prstGeom prst="rect">
            <a:avLst/>
          </a:prstGeom>
        </p:spPr>
      </p:pic>
      <p:sp>
        <p:nvSpPr>
          <p:cNvPr id="2" name="下カーブ矢印 1"/>
          <p:cNvSpPr/>
          <p:nvPr/>
        </p:nvSpPr>
        <p:spPr>
          <a:xfrm rot="1613347">
            <a:off x="1858099" y="634531"/>
            <a:ext cx="2997550" cy="1183112"/>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799859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dirty="0"/>
              <a:t>© Tshlab, Kansai Univ. All rights reserved.</a:t>
            </a:r>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4" name="図 3" descr="Screen Shot2014-08-07 22_26_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905000"/>
            <a:ext cx="6540500" cy="1600200"/>
          </a:xfrm>
          <a:prstGeom prst="rect">
            <a:avLst/>
          </a:prstGeom>
        </p:spPr>
      </p:pic>
      <p:pic>
        <p:nvPicPr>
          <p:cNvPr id="9" name="図 8"/>
          <p:cNvPicPr>
            <a:picLocks noChangeAspect="1"/>
          </p:cNvPicPr>
          <p:nvPr/>
        </p:nvPicPr>
        <p:blipFill>
          <a:blip r:embed="rId4"/>
          <a:stretch>
            <a:fillRect/>
          </a:stretch>
        </p:blipFill>
        <p:spPr>
          <a:xfrm>
            <a:off x="152400" y="228600"/>
            <a:ext cx="2438400" cy="2105364"/>
          </a:xfrm>
          <a:prstGeom prst="rect">
            <a:avLst/>
          </a:prstGeom>
        </p:spPr>
      </p:pic>
      <p:pic>
        <p:nvPicPr>
          <p:cNvPr id="2" name="図 1" descr="Screen Shot2014-08-07 22_27_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1905000"/>
            <a:ext cx="6540500" cy="1765300"/>
          </a:xfrm>
          <a:prstGeom prst="rect">
            <a:avLst/>
          </a:prstGeom>
        </p:spPr>
      </p:pic>
      <p:sp>
        <p:nvSpPr>
          <p:cNvPr id="10" name="下カーブ矢印 9"/>
          <p:cNvSpPr/>
          <p:nvPr/>
        </p:nvSpPr>
        <p:spPr>
          <a:xfrm rot="1613347">
            <a:off x="1858099" y="634531"/>
            <a:ext cx="2997550" cy="1183112"/>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左大かっこ 2"/>
          <p:cNvSpPr/>
          <p:nvPr/>
        </p:nvSpPr>
        <p:spPr>
          <a:xfrm rot="16200000">
            <a:off x="3048000" y="2438400"/>
            <a:ext cx="838200" cy="2057400"/>
          </a:xfrm>
          <a:prstGeom prst="leftBracket">
            <a:avLst/>
          </a:prstGeom>
          <a:ln w="63500">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1" name="左大かっこ 10"/>
          <p:cNvSpPr/>
          <p:nvPr/>
        </p:nvSpPr>
        <p:spPr>
          <a:xfrm rot="16200000">
            <a:off x="6286500" y="1333500"/>
            <a:ext cx="838200" cy="4267200"/>
          </a:xfrm>
          <a:prstGeom prst="leftBracket">
            <a:avLst/>
          </a:prstGeom>
          <a:ln w="63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Tree>
    <p:extLst>
      <p:ext uri="{BB962C8B-B14F-4D97-AF65-F5344CB8AC3E}">
        <p14:creationId xmlns:p14="http://schemas.microsoft.com/office/powerpoint/2010/main" val="36537755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dirty="0"/>
              <a:t>© Tshlab, Kansai Univ. All rights reserved.</a:t>
            </a:r>
          </a:p>
        </p:txBody>
      </p:sp>
      <p:sp>
        <p:nvSpPr>
          <p:cNvPr id="6" name="Footer Placeholder 5"/>
          <p:cNvSpPr>
            <a:spLocks noGrp="1"/>
          </p:cNvSpPr>
          <p:nvPr>
            <p:ph type="ftr" sz="quarter" idx="11"/>
          </p:nvPr>
        </p:nvSpPr>
        <p:spPr/>
        <p:txBody>
          <a:bodyPr/>
          <a:lstStyle/>
          <a:p>
            <a:r>
              <a:rPr lang="en-US" altLang="ja-JP" dirty="0"/>
              <a:t>MOOC and Flipped Classroom, APAN 38, 2014</a:t>
            </a:r>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9" name="図 8"/>
          <p:cNvPicPr>
            <a:picLocks noChangeAspect="1"/>
          </p:cNvPicPr>
          <p:nvPr/>
        </p:nvPicPr>
        <p:blipFill>
          <a:blip r:embed="rId3"/>
          <a:stretch>
            <a:fillRect/>
          </a:stretch>
        </p:blipFill>
        <p:spPr>
          <a:xfrm>
            <a:off x="284063" y="560473"/>
            <a:ext cx="2230537" cy="1925891"/>
          </a:xfrm>
          <a:prstGeom prst="rect">
            <a:avLst/>
          </a:prstGeom>
        </p:spPr>
      </p:pic>
      <p:pic>
        <p:nvPicPr>
          <p:cNvPr id="2" name="図 1" descr="Screen Shot2014-08-07 22_27_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838200"/>
            <a:ext cx="6540500" cy="1765300"/>
          </a:xfrm>
          <a:prstGeom prst="rect">
            <a:avLst/>
          </a:prstGeom>
        </p:spPr>
      </p:pic>
      <p:pic>
        <p:nvPicPr>
          <p:cNvPr id="3" name="図 2" descr="Screen Shot2014-08-07 22_27_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514600"/>
            <a:ext cx="1981200" cy="4203700"/>
          </a:xfrm>
          <a:prstGeom prst="rect">
            <a:avLst/>
          </a:prstGeom>
        </p:spPr>
      </p:pic>
    </p:spTree>
    <p:extLst>
      <p:ext uri="{BB962C8B-B14F-4D97-AF65-F5344CB8AC3E}">
        <p14:creationId xmlns:p14="http://schemas.microsoft.com/office/powerpoint/2010/main" val="24865817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Tree>
    <p:extLst>
      <p:ext uri="{BB962C8B-B14F-4D97-AF65-F5344CB8AC3E}">
        <p14:creationId xmlns:p14="http://schemas.microsoft.com/office/powerpoint/2010/main" val="12265556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rcRect t="16336" b="16336"/>
          <a:stretch>
            <a:fillRect/>
          </a:stretch>
        </p:blipFill>
        <p:spPr/>
      </p:pic>
      <p:pic>
        <p:nvPicPr>
          <p:cNvPr id="5" name="図 4"/>
          <p:cNvPicPr>
            <a:picLocks noChangeAspect="1"/>
          </p:cNvPicPr>
          <p:nvPr/>
        </p:nvPicPr>
        <p:blipFill>
          <a:blip r:embed="rId2"/>
          <a:stretch>
            <a:fillRect/>
          </a:stretch>
        </p:blipFill>
        <p:spPr>
          <a:xfrm>
            <a:off x="495300" y="62753"/>
            <a:ext cx="8148234" cy="6858000"/>
          </a:xfrm>
          <a:prstGeom prst="rect">
            <a:avLst/>
          </a:prstGeom>
        </p:spPr>
      </p:pic>
    </p:spTree>
    <p:extLst>
      <p:ext uri="{BB962C8B-B14F-4D97-AF65-F5344CB8AC3E}">
        <p14:creationId xmlns:p14="http://schemas.microsoft.com/office/powerpoint/2010/main" val="28250358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
        <p:nvSpPr>
          <p:cNvPr id="8" name="角丸四角形 7"/>
          <p:cNvSpPr/>
          <p:nvPr/>
        </p:nvSpPr>
        <p:spPr>
          <a:xfrm>
            <a:off x="2286000" y="2743201"/>
            <a:ext cx="2197947" cy="1925010"/>
          </a:xfrm>
          <a:prstGeom prst="roundRect">
            <a:avLst/>
          </a:prstGeom>
          <a:solidFill>
            <a:srgbClr val="4D4D4D">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dirty="0"/>
          </a:p>
        </p:txBody>
      </p:sp>
      <p:sp>
        <p:nvSpPr>
          <p:cNvPr id="9" name="角丸四角形吹き出し 8"/>
          <p:cNvSpPr/>
          <p:nvPr/>
        </p:nvSpPr>
        <p:spPr>
          <a:xfrm>
            <a:off x="2631440" y="2878666"/>
            <a:ext cx="1398694" cy="1617134"/>
          </a:xfrm>
          <a:prstGeom prst="wedgeRoundRectCallout">
            <a:avLst>
              <a:gd name="adj1" fmla="val -15530"/>
              <a:gd name="adj2" fmla="val 5184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600" b="1"/>
              <a:t>Most K-12</a:t>
            </a:r>
            <a:r>
              <a:rPr kumimoji="1" lang="en-US" altLang="ja-JP" sz="1600" b="1" baseline="0"/>
              <a:t> </a:t>
            </a:r>
          </a:p>
          <a:p>
            <a:pPr algn="ctr"/>
            <a:r>
              <a:rPr kumimoji="1" lang="en-US" altLang="ja-JP" sz="1600" b="1" baseline="0"/>
              <a:t>&amp;</a:t>
            </a:r>
          </a:p>
          <a:p>
            <a:pPr algn="ctr"/>
            <a:r>
              <a:rPr kumimoji="1" lang="en-US" altLang="ja-JP" sz="1600" b="1" baseline="0"/>
              <a:t>University </a:t>
            </a:r>
          </a:p>
          <a:p>
            <a:pPr algn="ctr"/>
            <a:r>
              <a:rPr kumimoji="1" lang="en-US" altLang="ja-JP" sz="1600" b="1" baseline="0"/>
              <a:t>Curriculum</a:t>
            </a:r>
            <a:endParaRPr kumimoji="1" lang="ja-JP" altLang="en-US" sz="1600" b="1"/>
          </a:p>
        </p:txBody>
      </p:sp>
    </p:spTree>
    <p:extLst>
      <p:ext uri="{BB962C8B-B14F-4D97-AF65-F5344CB8AC3E}">
        <p14:creationId xmlns:p14="http://schemas.microsoft.com/office/powerpoint/2010/main" val="25585034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
        <p:nvSpPr>
          <p:cNvPr id="10" name="角丸四角形 9"/>
          <p:cNvSpPr/>
          <p:nvPr/>
        </p:nvSpPr>
        <p:spPr>
          <a:xfrm>
            <a:off x="2286000" y="2743200"/>
            <a:ext cx="6324600" cy="3886200"/>
          </a:xfrm>
          <a:prstGeom prst="roundRect">
            <a:avLst/>
          </a:prstGeom>
          <a:solidFill>
            <a:srgbClr val="4D4D4D">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dirty="0"/>
          </a:p>
        </p:txBody>
      </p:sp>
      <p:sp>
        <p:nvSpPr>
          <p:cNvPr id="12" name="角丸四角形吹き出し 11"/>
          <p:cNvSpPr/>
          <p:nvPr/>
        </p:nvSpPr>
        <p:spPr>
          <a:xfrm>
            <a:off x="2819400" y="3581400"/>
            <a:ext cx="5181600" cy="2819400"/>
          </a:xfrm>
          <a:prstGeom prst="wedgeRoundRectCallout">
            <a:avLst>
              <a:gd name="adj1" fmla="val -15530"/>
              <a:gd name="adj2" fmla="val 5184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2000" b="1" dirty="0" smtClean="0">
                <a:solidFill>
                  <a:schemeClr val="tx1">
                    <a:lumMod val="95000"/>
                  </a:schemeClr>
                </a:solidFill>
              </a:rPr>
              <a:t>Ideally Speaking . . . </a:t>
            </a:r>
          </a:p>
          <a:p>
            <a:pPr algn="ctr"/>
            <a:endParaRPr kumimoji="1" lang="en-US" altLang="ja-JP" sz="2000" b="1" dirty="0">
              <a:solidFill>
                <a:schemeClr val="tx1">
                  <a:lumMod val="95000"/>
                </a:schemeClr>
              </a:solidFill>
            </a:endParaRPr>
          </a:p>
          <a:p>
            <a:pPr algn="ctr"/>
            <a:r>
              <a:rPr kumimoji="1" lang="en-US" altLang="ja-JP" sz="2000" b="1" u="sng" dirty="0" smtClean="0">
                <a:solidFill>
                  <a:schemeClr val="tx1">
                    <a:lumMod val="95000"/>
                  </a:schemeClr>
                </a:solidFill>
              </a:rPr>
              <a:t>The Learner can </a:t>
            </a:r>
            <a:r>
              <a:rPr kumimoji="1" lang="en-US" altLang="ja-JP" sz="2000" b="1" dirty="0" smtClean="0">
                <a:solidFill>
                  <a:schemeClr val="tx1">
                    <a:lumMod val="95000"/>
                  </a:schemeClr>
                </a:solidFill>
              </a:rPr>
              <a:t>:</a:t>
            </a:r>
          </a:p>
          <a:p>
            <a:pPr lvl="1"/>
            <a:r>
              <a:rPr kumimoji="1" lang="ja-JP" altLang="en-US" sz="2000" b="1" dirty="0" smtClean="0">
                <a:solidFill>
                  <a:schemeClr val="tx1">
                    <a:lumMod val="95000"/>
                  </a:schemeClr>
                </a:solidFill>
              </a:rPr>
              <a:t>・</a:t>
            </a:r>
            <a:r>
              <a:rPr kumimoji="1" lang="en-US" altLang="ja-JP" sz="2000" b="1" dirty="0" smtClean="0">
                <a:solidFill>
                  <a:schemeClr val="tx1">
                    <a:lumMod val="95000"/>
                  </a:schemeClr>
                </a:solidFill>
              </a:rPr>
              <a:t>Think critically and creatively</a:t>
            </a:r>
          </a:p>
          <a:p>
            <a:pPr lvl="1"/>
            <a:r>
              <a:rPr kumimoji="1" lang="ja-JP" altLang="en-US" sz="2000" b="1" dirty="0">
                <a:solidFill>
                  <a:schemeClr val="tx1">
                    <a:lumMod val="95000"/>
                  </a:schemeClr>
                </a:solidFill>
              </a:rPr>
              <a:t>・</a:t>
            </a:r>
            <a:r>
              <a:rPr kumimoji="1" lang="en-US" altLang="ja-JP" sz="2000" b="1" dirty="0" smtClean="0">
                <a:solidFill>
                  <a:schemeClr val="tx1">
                    <a:lumMod val="95000"/>
                  </a:schemeClr>
                </a:solidFill>
              </a:rPr>
              <a:t>Reflect upon their learning meta-cognitively</a:t>
            </a:r>
          </a:p>
          <a:p>
            <a:pPr lvl="1"/>
            <a:r>
              <a:rPr kumimoji="1" lang="ja-JP" altLang="en-US" sz="2000" b="1" dirty="0">
                <a:solidFill>
                  <a:schemeClr val="tx1">
                    <a:lumMod val="95000"/>
                  </a:schemeClr>
                </a:solidFill>
              </a:rPr>
              <a:t>・</a:t>
            </a:r>
            <a:r>
              <a:rPr kumimoji="1" lang="en-US" altLang="ja-JP" sz="2000" b="1" dirty="0" smtClean="0">
                <a:solidFill>
                  <a:schemeClr val="tx1">
                    <a:lumMod val="95000"/>
                  </a:schemeClr>
                </a:solidFill>
              </a:rPr>
              <a:t>View where they stand </a:t>
            </a:r>
          </a:p>
          <a:p>
            <a:pPr lvl="1"/>
            <a:r>
              <a:rPr kumimoji="1" lang="ja-JP" altLang="en-US" sz="2000" b="1" dirty="0" smtClean="0">
                <a:solidFill>
                  <a:schemeClr val="tx1">
                    <a:lumMod val="95000"/>
                  </a:schemeClr>
                </a:solidFill>
              </a:rPr>
              <a:t>・</a:t>
            </a:r>
            <a:r>
              <a:rPr kumimoji="1" lang="en-US" altLang="ja-JP" sz="2000" b="1" dirty="0" smtClean="0">
                <a:solidFill>
                  <a:schemeClr val="tx1">
                    <a:lumMod val="95000"/>
                  </a:schemeClr>
                </a:solidFill>
              </a:rPr>
              <a:t>comprehensively with a bird’s eye view</a:t>
            </a:r>
          </a:p>
          <a:p>
            <a:pPr lvl="1"/>
            <a:r>
              <a:rPr kumimoji="1" lang="ja-JP" altLang="en-US" sz="2000" b="1" dirty="0">
                <a:solidFill>
                  <a:schemeClr val="tx1">
                    <a:lumMod val="95000"/>
                  </a:schemeClr>
                </a:solidFill>
              </a:rPr>
              <a:t>・</a:t>
            </a:r>
            <a:r>
              <a:rPr kumimoji="1" lang="en-US" altLang="ja-JP" sz="2000" b="1" dirty="0" smtClean="0">
                <a:solidFill>
                  <a:schemeClr val="tx1">
                    <a:lumMod val="95000"/>
                  </a:schemeClr>
                </a:solidFill>
              </a:rPr>
              <a:t>Appreciate the value in life and the beauty of life </a:t>
            </a:r>
          </a:p>
          <a:p>
            <a:pPr algn="ctr"/>
            <a:endParaRPr kumimoji="1" lang="en-US" altLang="ja-JP" sz="1600" b="1" dirty="0" smtClean="0"/>
          </a:p>
          <a:p>
            <a:pPr algn="ctr"/>
            <a:endParaRPr kumimoji="1" lang="en-US" altLang="ja-JP" sz="1600" b="1" dirty="0" smtClean="0"/>
          </a:p>
          <a:p>
            <a:pPr algn="ctr"/>
            <a:endParaRPr kumimoji="1" lang="ja-JP" altLang="en-US" sz="1600" b="1" dirty="0"/>
          </a:p>
        </p:txBody>
      </p:sp>
    </p:spTree>
    <p:extLst>
      <p:ext uri="{BB962C8B-B14F-4D97-AF65-F5344CB8AC3E}">
        <p14:creationId xmlns:p14="http://schemas.microsoft.com/office/powerpoint/2010/main" val="21047096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
        <p:nvSpPr>
          <p:cNvPr id="10" name="角丸四角形 9"/>
          <p:cNvSpPr/>
          <p:nvPr/>
        </p:nvSpPr>
        <p:spPr>
          <a:xfrm>
            <a:off x="2286000" y="2743200"/>
            <a:ext cx="6324600" cy="3886200"/>
          </a:xfrm>
          <a:prstGeom prst="roundRect">
            <a:avLst/>
          </a:prstGeom>
          <a:solidFill>
            <a:srgbClr val="4D4D4D">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dirty="0"/>
          </a:p>
        </p:txBody>
      </p:sp>
      <p:sp>
        <p:nvSpPr>
          <p:cNvPr id="12" name="角丸四角形吹き出し 11"/>
          <p:cNvSpPr/>
          <p:nvPr/>
        </p:nvSpPr>
        <p:spPr>
          <a:xfrm>
            <a:off x="2133600" y="3581400"/>
            <a:ext cx="7543800" cy="2819400"/>
          </a:xfrm>
          <a:prstGeom prst="wedgeRoundRectCallout">
            <a:avLst>
              <a:gd name="adj1" fmla="val -15530"/>
              <a:gd name="adj2" fmla="val 5184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2000" b="1" dirty="0" smtClean="0"/>
              <a:t>Social Constructivism</a:t>
            </a:r>
          </a:p>
          <a:p>
            <a:pPr algn="ctr"/>
            <a:r>
              <a:rPr kumimoji="1" lang="en-US" altLang="ja-JP" sz="2000" b="1" dirty="0" smtClean="0"/>
              <a:t>PBL thru TBL</a:t>
            </a:r>
          </a:p>
          <a:p>
            <a:pPr algn="ctr"/>
            <a:r>
              <a:rPr kumimoji="1" lang="en-US" altLang="ja-JP" sz="2000" b="1" dirty="0" smtClean="0"/>
              <a:t>Problem/Project Based Learning</a:t>
            </a:r>
          </a:p>
          <a:p>
            <a:pPr algn="ctr"/>
            <a:r>
              <a:rPr kumimoji="1" lang="en-US" altLang="ja-JP" sz="2000" b="1" dirty="0" smtClean="0"/>
              <a:t>Thru</a:t>
            </a:r>
          </a:p>
          <a:p>
            <a:pPr algn="ctr"/>
            <a:r>
              <a:rPr kumimoji="1" lang="en-US" altLang="ja-JP" sz="2000" b="1" dirty="0" smtClean="0"/>
              <a:t>Team Based Consensus Agreement</a:t>
            </a:r>
          </a:p>
          <a:p>
            <a:pPr algn="ctr"/>
            <a:endParaRPr kumimoji="1" lang="en-US" altLang="ja-JP" sz="2000" b="1" dirty="0"/>
          </a:p>
          <a:p>
            <a:pPr lvl="2"/>
            <a:r>
              <a:rPr kumimoji="1" lang="en-US" altLang="ja-JP" sz="2000" b="1" dirty="0" smtClean="0"/>
              <a:t>Classroom and Beyond . . .</a:t>
            </a:r>
            <a:br>
              <a:rPr kumimoji="1" lang="en-US" altLang="ja-JP" sz="2000" b="1" dirty="0" smtClean="0"/>
            </a:br>
            <a:r>
              <a:rPr kumimoji="1" lang="ja-JP" altLang="en-US" sz="2000" b="1" dirty="0">
                <a:solidFill>
                  <a:schemeClr val="tx1">
                    <a:lumMod val="95000"/>
                  </a:schemeClr>
                </a:solidFill>
              </a:rPr>
              <a:t>・</a:t>
            </a:r>
            <a:r>
              <a:rPr kumimoji="1" lang="en-US" altLang="ja-JP" sz="2000" b="1" dirty="0" smtClean="0"/>
              <a:t>No borders in Learning !</a:t>
            </a:r>
          </a:p>
          <a:p>
            <a:pPr lvl="2"/>
            <a:r>
              <a:rPr kumimoji="1" lang="ja-JP" altLang="en-US" sz="2000" b="1" dirty="0">
                <a:solidFill>
                  <a:schemeClr val="tx1">
                    <a:lumMod val="95000"/>
                  </a:schemeClr>
                </a:solidFill>
              </a:rPr>
              <a:t>・</a:t>
            </a:r>
            <a:r>
              <a:rPr kumimoji="1" lang="en-US" altLang="ja-JP" sz="2000" b="1" dirty="0" smtClean="0"/>
              <a:t>Involving All Stakeholders in the School Community . . .  </a:t>
            </a:r>
            <a:br>
              <a:rPr kumimoji="1" lang="en-US" altLang="ja-JP" sz="2000" b="1" dirty="0" smtClean="0"/>
            </a:br>
            <a:r>
              <a:rPr kumimoji="1" lang="en-US" altLang="ja-JP" sz="2000" b="1" dirty="0" smtClean="0"/>
              <a:t>e.g.</a:t>
            </a:r>
            <a:r>
              <a:rPr kumimoji="1" lang="ja-JP" altLang="en-US" sz="2000" b="1" dirty="0" smtClean="0"/>
              <a:t>　</a:t>
            </a:r>
            <a:r>
              <a:rPr kumimoji="1" lang="en-US" altLang="ja-JP" sz="2000" b="1" dirty="0" smtClean="0"/>
              <a:t>Regional Partnership</a:t>
            </a:r>
          </a:p>
          <a:p>
            <a:pPr lvl="2"/>
            <a:r>
              <a:rPr kumimoji="1" lang="ja-JP" altLang="en-US" sz="2000" b="1" dirty="0" smtClean="0"/>
              <a:t>　　　　</a:t>
            </a:r>
            <a:r>
              <a:rPr kumimoji="1" lang="en-US" altLang="ja-JP" sz="2000" b="1" dirty="0" smtClean="0"/>
              <a:t>Business/Industry-Academia Partnership</a:t>
            </a:r>
          </a:p>
          <a:p>
            <a:pPr algn="ctr"/>
            <a:endParaRPr kumimoji="1" lang="en-US" altLang="ja-JP" sz="2000" b="1" dirty="0" smtClean="0"/>
          </a:p>
          <a:p>
            <a:pPr algn="ctr"/>
            <a:endParaRPr kumimoji="1" lang="ja-JP" altLang="en-US" sz="2000" b="1" dirty="0"/>
          </a:p>
        </p:txBody>
      </p:sp>
    </p:spTree>
    <p:extLst>
      <p:ext uri="{BB962C8B-B14F-4D97-AF65-F5344CB8AC3E}">
        <p14:creationId xmlns:p14="http://schemas.microsoft.com/office/powerpoint/2010/main" val="18543629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dirty="0"/>
              <a:t>© Tshlab, Kansai Univ. All rights reserved.</a:t>
            </a:r>
          </a:p>
        </p:txBody>
      </p:sp>
      <p:sp>
        <p:nvSpPr>
          <p:cNvPr id="6" name="Footer Placeholder 5"/>
          <p:cNvSpPr>
            <a:spLocks noGrp="1"/>
          </p:cNvSpPr>
          <p:nvPr>
            <p:ph type="ftr" sz="quarter" idx="11"/>
          </p:nvPr>
        </p:nvSpPr>
        <p:spPr/>
        <p:txBody>
          <a:bodyPr/>
          <a:lstStyle/>
          <a:p>
            <a:r>
              <a:rPr lang="en-US" altLang="ja-JP" dirty="0"/>
              <a:t>MOOC and Flipped Classroom, APAN 38, 2014</a:t>
            </a:r>
          </a:p>
        </p:txBody>
      </p:sp>
      <p:sp>
        <p:nvSpPr>
          <p:cNvPr id="22" name="Text Placeholder 21"/>
          <p:cNvSpPr>
            <a:spLocks noGrp="1"/>
          </p:cNvSpPr>
          <p:nvPr>
            <p:ph type="body" sz="quarter" idx="13"/>
          </p:nvPr>
        </p:nvSpPr>
        <p:spPr/>
        <p:txBody>
          <a:bodyPr/>
          <a:lstStyle/>
          <a:p>
            <a:r>
              <a:rPr lang="en-US" dirty="0" smtClean="0"/>
              <a:t>Learners</a:t>
            </a:r>
            <a:endParaRPr lang="en-US" dirty="0"/>
          </a:p>
        </p:txBody>
      </p:sp>
      <p:sp>
        <p:nvSpPr>
          <p:cNvPr id="2" name="タイトル 1"/>
          <p:cNvSpPr>
            <a:spLocks noGrp="1"/>
          </p:cNvSpPr>
          <p:nvPr>
            <p:ph type="title"/>
          </p:nvPr>
        </p:nvSpPr>
        <p:spPr>
          <a:xfrm>
            <a:off x="533400" y="3048000"/>
            <a:ext cx="8077200" cy="2057400"/>
          </a:xfrm>
        </p:spPr>
        <p:txBody>
          <a:bodyPr/>
          <a:lstStyle/>
          <a:p>
            <a:r>
              <a:rPr kumimoji="1" lang="en-US" altLang="ja-JP" dirty="0" smtClean="0"/>
              <a:t>In other words,</a:t>
            </a:r>
            <a:br>
              <a:rPr kumimoji="1" lang="en-US" altLang="ja-JP" dirty="0" smtClean="0"/>
            </a:br>
            <a:r>
              <a:rPr kumimoji="1" lang="en-US" altLang="ja-JP" dirty="0" smtClean="0"/>
              <a:t/>
            </a:r>
            <a:br>
              <a:rPr kumimoji="1" lang="en-US" altLang="ja-JP" dirty="0" smtClean="0"/>
            </a:br>
            <a:r>
              <a:rPr lang="en-US" altLang="ja-JP" dirty="0" smtClean="0"/>
              <a:t>Learners must be outside of the fish bowl!</a:t>
            </a:r>
            <a:endParaRPr kumimoji="1" lang="ja-JP" altLang="en-US" dirty="0"/>
          </a:p>
        </p:txBody>
      </p:sp>
    </p:spTree>
    <p:extLst>
      <p:ext uri="{BB962C8B-B14F-4D97-AF65-F5344CB8AC3E}">
        <p14:creationId xmlns:p14="http://schemas.microsoft.com/office/powerpoint/2010/main" val="25310867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
        <p:nvSpPr>
          <p:cNvPr id="8" name="角丸四角形 7"/>
          <p:cNvSpPr/>
          <p:nvPr/>
        </p:nvSpPr>
        <p:spPr>
          <a:xfrm>
            <a:off x="0" y="990600"/>
            <a:ext cx="9296400" cy="6019800"/>
          </a:xfrm>
          <a:prstGeom prst="roundRect">
            <a:avLst/>
          </a:prstGeom>
          <a:solidFill>
            <a:srgbClr val="4D4D4D">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smtClean="0"/>
              <a:t>Image: </a:t>
            </a:r>
            <a:r>
              <a:rPr kumimoji="1" lang="en-US" altLang="ja-JP" sz="1100" dirty="0" err="1" smtClean="0"/>
              <a:t>ilovetranto.com</a:t>
            </a:r>
            <a:endParaRPr kumimoji="1" lang="ja-JP" altLang="en-US" sz="1100" dirty="0"/>
          </a:p>
        </p:txBody>
      </p:sp>
      <p:pic>
        <p:nvPicPr>
          <p:cNvPr id="9" name="図 8"/>
          <p:cNvPicPr>
            <a:picLocks noChangeAspect="1"/>
          </p:cNvPicPr>
          <p:nvPr/>
        </p:nvPicPr>
        <p:blipFill>
          <a:blip r:embed="rId5"/>
          <a:stretch>
            <a:fillRect/>
          </a:stretch>
        </p:blipFill>
        <p:spPr>
          <a:xfrm>
            <a:off x="2310490" y="2743200"/>
            <a:ext cx="2250829" cy="1869579"/>
          </a:xfrm>
          <a:prstGeom prst="rect">
            <a:avLst/>
          </a:prstGeom>
        </p:spPr>
      </p:pic>
      <p:sp>
        <p:nvSpPr>
          <p:cNvPr id="10" name="テキスト ボックス 9"/>
          <p:cNvSpPr txBox="1"/>
          <p:nvPr/>
        </p:nvSpPr>
        <p:spPr>
          <a:xfrm>
            <a:off x="838200" y="7086600"/>
            <a:ext cx="8268647" cy="646331"/>
          </a:xfrm>
          <a:prstGeom prst="rect">
            <a:avLst/>
          </a:prstGeom>
          <a:noFill/>
        </p:spPr>
        <p:txBody>
          <a:bodyPr wrap="none" rtlCol="0">
            <a:spAutoFit/>
          </a:bodyPr>
          <a:lstStyle/>
          <a:p>
            <a:r>
              <a:rPr kumimoji="1" lang="en-US" altLang="ja-JP" dirty="0" smtClean="0"/>
              <a:t>Image source: </a:t>
            </a:r>
            <a:r>
              <a:rPr kumimoji="1" lang="en-US" altLang="ja-JP" dirty="0" err="1" smtClean="0"/>
              <a:t>ilovetronto.com</a:t>
            </a:r>
            <a:r>
              <a:rPr kumimoji="1" lang="en-US" altLang="ja-JP" dirty="0" smtClean="0"/>
              <a:t>, </a:t>
            </a:r>
            <a:r>
              <a:rPr kumimoji="1" lang="en-US" altLang="ja-JP" dirty="0" err="1" smtClean="0"/>
              <a:t>www.okeanosgroup.com</a:t>
            </a:r>
            <a:r>
              <a:rPr kumimoji="1" lang="en-US" altLang="ja-JP" dirty="0" smtClean="0"/>
              <a:t>,</a:t>
            </a:r>
            <a:r>
              <a:rPr kumimoji="1" lang="en-US" altLang="ja-JP" dirty="0"/>
              <a:t/>
            </a:r>
            <a:br>
              <a:rPr kumimoji="1" lang="en-US" altLang="ja-JP" dirty="0"/>
            </a:br>
            <a:r>
              <a:rPr kumimoji="1" lang="en-US" altLang="ja-JP" dirty="0" smtClean="0"/>
              <a:t>leap</a:t>
            </a:r>
            <a:r>
              <a:rPr kumimoji="1" lang="en-US" altLang="ja-JP" dirty="0"/>
              <a:t>-</a:t>
            </a:r>
            <a:r>
              <a:rPr kumimoji="1" lang="en-US" altLang="ja-JP" dirty="0" err="1"/>
              <a:t>va.org</a:t>
            </a:r>
            <a:r>
              <a:rPr kumimoji="1" lang="en-US" altLang="ja-JP" dirty="0"/>
              <a:t>/</a:t>
            </a:r>
            <a:r>
              <a:rPr kumimoji="1" lang="en-US" altLang="ja-JP" dirty="0" err="1"/>
              <a:t>wp</a:t>
            </a:r>
            <a:r>
              <a:rPr kumimoji="1" lang="en-US" altLang="ja-JP" dirty="0"/>
              <a:t>-content/uploads/2013/03/fish-bowl-jumping-Leap-Day-2012.jpg</a:t>
            </a:r>
            <a:endParaRPr kumimoji="1" lang="ja-JP" altLang="en-US" dirty="0"/>
          </a:p>
        </p:txBody>
      </p:sp>
      <p:sp>
        <p:nvSpPr>
          <p:cNvPr id="13" name="角丸四角形吹き出し 12"/>
          <p:cNvSpPr/>
          <p:nvPr/>
        </p:nvSpPr>
        <p:spPr>
          <a:xfrm>
            <a:off x="4648200" y="4495800"/>
            <a:ext cx="3733800" cy="1752600"/>
          </a:xfrm>
          <a:prstGeom prst="wedgeRoundRectCallout">
            <a:avLst>
              <a:gd name="adj1" fmla="val -96832"/>
              <a:gd name="adj2" fmla="val -8154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dirty="0" smtClean="0">
                <a:solidFill>
                  <a:schemeClr val="tx1">
                    <a:lumMod val="85000"/>
                  </a:schemeClr>
                </a:solidFill>
              </a:rPr>
              <a:t>Who chose the school to be inside the fish bowl? </a:t>
            </a:r>
            <a:endParaRPr kumimoji="1" lang="ja-JP" altLang="en-US" sz="3200" dirty="0">
              <a:solidFill>
                <a:schemeClr val="tx1">
                  <a:lumMod val="85000"/>
                </a:schemeClr>
              </a:solidFill>
            </a:endParaRPr>
          </a:p>
        </p:txBody>
      </p:sp>
      <p:sp>
        <p:nvSpPr>
          <p:cNvPr id="14" name="正方形/長方形 13"/>
          <p:cNvSpPr/>
          <p:nvPr/>
        </p:nvSpPr>
        <p:spPr>
          <a:xfrm>
            <a:off x="914400" y="6488668"/>
            <a:ext cx="4288353" cy="369332"/>
          </a:xfrm>
          <a:prstGeom prst="rect">
            <a:avLst/>
          </a:prstGeom>
        </p:spPr>
        <p:txBody>
          <a:bodyPr wrap="none">
            <a:spAutoFit/>
          </a:bodyPr>
          <a:lstStyle/>
          <a:p>
            <a:r>
              <a:rPr lang="en-US" altLang="ja-JP" dirty="0" smtClean="0"/>
              <a:t>image source: </a:t>
            </a:r>
            <a:r>
              <a:rPr lang="en-US" altLang="ja-JP" dirty="0" err="1" smtClean="0"/>
              <a:t>www.okeanosgroup.com</a:t>
            </a:r>
            <a:r>
              <a:rPr lang="en-US" altLang="ja-JP" dirty="0"/>
              <a:t>/</a:t>
            </a:r>
            <a:endParaRPr lang="ja-JP" altLang="en-US" dirty="0"/>
          </a:p>
        </p:txBody>
      </p:sp>
      <p:sp>
        <p:nvSpPr>
          <p:cNvPr id="2" name="四角形吹き出し 1"/>
          <p:cNvSpPr/>
          <p:nvPr/>
        </p:nvSpPr>
        <p:spPr>
          <a:xfrm>
            <a:off x="914400" y="0"/>
            <a:ext cx="6600445" cy="1362670"/>
          </a:xfrm>
          <a:prstGeom prst="wedgeRectCallout">
            <a:avLst>
              <a:gd name="adj1" fmla="val -16023"/>
              <a:gd name="adj2" fmla="val 140170"/>
            </a:avLst>
          </a:prstGeom>
          <a:solidFill>
            <a:schemeClr val="tx1">
              <a:lumMod val="85000"/>
            </a:schemeClr>
          </a:solidFill>
          <a:ln w="635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200" dirty="0">
                <a:solidFill>
                  <a:schemeClr val="bg1"/>
                </a:solidFill>
              </a:rPr>
              <a:t>Learners must be outside of the fish bowl!</a:t>
            </a:r>
            <a:endParaRPr kumimoji="1" lang="ja-JP" altLang="en-US" sz="3200" dirty="0">
              <a:solidFill>
                <a:schemeClr val="bg1"/>
              </a:solidFill>
            </a:endParaRPr>
          </a:p>
        </p:txBody>
      </p:sp>
    </p:spTree>
    <p:extLst>
      <p:ext uri="{BB962C8B-B14F-4D97-AF65-F5344CB8AC3E}">
        <p14:creationId xmlns:p14="http://schemas.microsoft.com/office/powerpoint/2010/main" val="30908611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
        <p:nvSpPr>
          <p:cNvPr id="8" name="角丸四角形 7"/>
          <p:cNvSpPr/>
          <p:nvPr/>
        </p:nvSpPr>
        <p:spPr>
          <a:xfrm>
            <a:off x="0" y="990600"/>
            <a:ext cx="9296400" cy="6019800"/>
          </a:xfrm>
          <a:prstGeom prst="roundRect">
            <a:avLst/>
          </a:prstGeom>
          <a:solidFill>
            <a:srgbClr val="4D4D4D">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smtClean="0"/>
              <a:t>Image: </a:t>
            </a:r>
            <a:r>
              <a:rPr kumimoji="1" lang="en-US" altLang="ja-JP" sz="1100" dirty="0" err="1" smtClean="0"/>
              <a:t>ilovetranto.com</a:t>
            </a:r>
            <a:endParaRPr kumimoji="1" lang="ja-JP" altLang="en-US" sz="1100" dirty="0"/>
          </a:p>
        </p:txBody>
      </p:sp>
      <p:pic>
        <p:nvPicPr>
          <p:cNvPr id="11" name="図 10"/>
          <p:cNvPicPr>
            <a:picLocks noChangeAspect="1"/>
          </p:cNvPicPr>
          <p:nvPr/>
        </p:nvPicPr>
        <p:blipFill>
          <a:blip r:embed="rId5">
            <a:clrChange>
              <a:clrFrom>
                <a:srgbClr val="FFFFFF"/>
              </a:clrFrom>
              <a:clrTo>
                <a:srgbClr val="FFFFFF">
                  <a:alpha val="0"/>
                </a:srgbClr>
              </a:clrTo>
            </a:clrChange>
          </a:blip>
          <a:stretch>
            <a:fillRect/>
          </a:stretch>
        </p:blipFill>
        <p:spPr>
          <a:xfrm>
            <a:off x="896417" y="1108004"/>
            <a:ext cx="5105400" cy="3892586"/>
          </a:xfrm>
          <a:prstGeom prst="rect">
            <a:avLst/>
          </a:prstGeom>
        </p:spPr>
      </p:pic>
      <p:pic>
        <p:nvPicPr>
          <p:cNvPr id="3" name="図 2"/>
          <p:cNvPicPr>
            <a:picLocks noChangeAspect="1"/>
          </p:cNvPicPr>
          <p:nvPr/>
        </p:nvPicPr>
        <p:blipFill>
          <a:blip r:embed="rId6"/>
          <a:stretch>
            <a:fillRect/>
          </a:stretch>
        </p:blipFill>
        <p:spPr>
          <a:xfrm>
            <a:off x="3276600" y="3276599"/>
            <a:ext cx="6019799" cy="3616375"/>
          </a:xfrm>
          <a:prstGeom prst="rect">
            <a:avLst/>
          </a:prstGeom>
        </p:spPr>
      </p:pic>
      <p:sp>
        <p:nvSpPr>
          <p:cNvPr id="12" name="角丸四角形吹き出し 11"/>
          <p:cNvSpPr/>
          <p:nvPr/>
        </p:nvSpPr>
        <p:spPr>
          <a:xfrm>
            <a:off x="4267200" y="76200"/>
            <a:ext cx="3733800" cy="1752600"/>
          </a:xfrm>
          <a:prstGeom prst="wedgeRoundRectCallout">
            <a:avLst>
              <a:gd name="adj1" fmla="val 29554"/>
              <a:gd name="adj2" fmla="val 150177"/>
              <a:gd name="adj3" fmla="val 16667"/>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dirty="0" smtClean="0">
                <a:solidFill>
                  <a:srgbClr val="D9D9D9"/>
                </a:solidFill>
              </a:rPr>
              <a:t>There is a bigger world outside the fish bowl !</a:t>
            </a:r>
            <a:endParaRPr kumimoji="1" lang="ja-JP" altLang="en-US" sz="3200" dirty="0">
              <a:solidFill>
                <a:srgbClr val="D9D9D9"/>
              </a:solidFill>
            </a:endParaRPr>
          </a:p>
        </p:txBody>
      </p:sp>
      <p:sp>
        <p:nvSpPr>
          <p:cNvPr id="13" name="正方形/長方形 12"/>
          <p:cNvSpPr/>
          <p:nvPr/>
        </p:nvSpPr>
        <p:spPr>
          <a:xfrm>
            <a:off x="228600" y="6488668"/>
            <a:ext cx="7599832" cy="307777"/>
          </a:xfrm>
          <a:prstGeom prst="rect">
            <a:avLst/>
          </a:prstGeom>
        </p:spPr>
        <p:txBody>
          <a:bodyPr wrap="none">
            <a:spAutoFit/>
          </a:bodyPr>
          <a:lstStyle/>
          <a:p>
            <a:r>
              <a:rPr lang="en-US" altLang="ja-JP" sz="1400" dirty="0" smtClean="0"/>
              <a:t>image source</a:t>
            </a:r>
            <a:r>
              <a:rPr lang="en-US" altLang="ja-JP" sz="1400" dirty="0"/>
              <a:t>: </a:t>
            </a:r>
            <a:r>
              <a:rPr lang="en-US" altLang="ja-JP" sz="1400" dirty="0" smtClean="0"/>
              <a:t>leap</a:t>
            </a:r>
            <a:r>
              <a:rPr lang="en-US" altLang="ja-JP" sz="1400" dirty="0"/>
              <a:t>-</a:t>
            </a:r>
            <a:r>
              <a:rPr lang="en-US" altLang="ja-JP" sz="1400" dirty="0" err="1"/>
              <a:t>va.org</a:t>
            </a:r>
            <a:r>
              <a:rPr lang="en-US" altLang="ja-JP" sz="1400" dirty="0"/>
              <a:t>/</a:t>
            </a:r>
            <a:r>
              <a:rPr lang="en-US" altLang="ja-JP" sz="1400" dirty="0" err="1"/>
              <a:t>wp</a:t>
            </a:r>
            <a:r>
              <a:rPr lang="en-US" altLang="ja-JP" sz="1400" dirty="0"/>
              <a:t>-content/uploads/2013/03/fish-bowl-jumping-Leap-Day-2012.jpg</a:t>
            </a:r>
            <a:endParaRPr lang="ja-JP" altLang="en-US" sz="1400" dirty="0"/>
          </a:p>
        </p:txBody>
      </p:sp>
      <p:sp>
        <p:nvSpPr>
          <p:cNvPr id="14" name="正方形/長方形 13"/>
          <p:cNvSpPr/>
          <p:nvPr/>
        </p:nvSpPr>
        <p:spPr>
          <a:xfrm>
            <a:off x="213383" y="6245423"/>
            <a:ext cx="3368017" cy="307777"/>
          </a:xfrm>
          <a:prstGeom prst="rect">
            <a:avLst/>
          </a:prstGeom>
        </p:spPr>
        <p:txBody>
          <a:bodyPr wrap="none">
            <a:spAutoFit/>
          </a:bodyPr>
          <a:lstStyle/>
          <a:p>
            <a:r>
              <a:rPr lang="en-US" altLang="ja-JP" sz="1400" dirty="0" smtClean="0"/>
              <a:t>image source: </a:t>
            </a:r>
            <a:r>
              <a:rPr lang="en-US" altLang="ja-JP" sz="1400" dirty="0" err="1" smtClean="0"/>
              <a:t>www.okeanosgroup.com</a:t>
            </a:r>
            <a:r>
              <a:rPr lang="en-US" altLang="ja-JP" sz="1400" dirty="0"/>
              <a:t>/</a:t>
            </a:r>
            <a:endParaRPr lang="ja-JP" altLang="en-US" sz="1400" dirty="0"/>
          </a:p>
        </p:txBody>
      </p:sp>
    </p:spTree>
    <p:extLst>
      <p:ext uri="{BB962C8B-B14F-4D97-AF65-F5344CB8AC3E}">
        <p14:creationId xmlns:p14="http://schemas.microsoft.com/office/powerpoint/2010/main" val="30174586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 your company name. All rights reserved.</a:t>
            </a:r>
            <a:endParaRPr lang="en-US"/>
          </a:p>
        </p:txBody>
      </p:sp>
      <p:sp>
        <p:nvSpPr>
          <p:cNvPr id="6" name="Footer Placeholder 5"/>
          <p:cNvSpPr>
            <a:spLocks noGrp="1"/>
          </p:cNvSpPr>
          <p:nvPr>
            <p:ph type="ftr" sz="quarter" idx="11"/>
          </p:nvPr>
        </p:nvSpPr>
        <p:spPr/>
        <p:txBody>
          <a:bodyPr/>
          <a:lstStyle/>
          <a:p>
            <a:r>
              <a:rPr lang="en-US" smtClean="0"/>
              <a:t>Title of your presentation</a:t>
            </a:r>
            <a:endParaRPr lang="en-US"/>
          </a:p>
        </p:txBody>
      </p:sp>
      <p:sp>
        <p:nvSpPr>
          <p:cNvPr id="22" name="Text Placeholder 21"/>
          <p:cNvSpPr>
            <a:spLocks noGrp="1"/>
          </p:cNvSpPr>
          <p:nvPr>
            <p:ph type="body" sz="quarter" idx="13"/>
          </p:nvPr>
        </p:nvSpPr>
        <p:spPr/>
        <p:txBody>
          <a:bodyPr/>
          <a:lstStyle/>
          <a:p>
            <a:r>
              <a:rPr lang="en-US" dirty="0" smtClean="0"/>
              <a:t>Learners</a:t>
            </a:r>
            <a:endParaRPr lang="en-US" dirty="0"/>
          </a:p>
        </p:txBody>
      </p:sp>
      <p:pic>
        <p:nvPicPr>
          <p:cNvPr id="7" name="図 6"/>
          <p:cNvPicPr>
            <a:picLocks noChangeAspect="1"/>
          </p:cNvPicPr>
          <p:nvPr/>
        </p:nvPicPr>
        <p:blipFill>
          <a:blip r:embed="rId3"/>
          <a:stretch>
            <a:fillRect/>
          </a:stretch>
        </p:blipFill>
        <p:spPr>
          <a:xfrm>
            <a:off x="7924800" y="5715000"/>
            <a:ext cx="1003300" cy="1003300"/>
          </a:xfrm>
          <a:prstGeom prst="rect">
            <a:avLst/>
          </a:prstGeom>
        </p:spPr>
      </p:pic>
      <p:pic>
        <p:nvPicPr>
          <p:cNvPr id="4" name="図 3" descr="Screen Shot2014-08-07 22_28_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66573"/>
            <a:ext cx="8726466" cy="5739027"/>
          </a:xfrm>
          <a:prstGeom prst="rect">
            <a:avLst/>
          </a:prstGeom>
        </p:spPr>
      </p:pic>
      <p:sp>
        <p:nvSpPr>
          <p:cNvPr id="8" name="角丸四角形 7"/>
          <p:cNvSpPr/>
          <p:nvPr/>
        </p:nvSpPr>
        <p:spPr>
          <a:xfrm>
            <a:off x="0" y="990600"/>
            <a:ext cx="9296400" cy="6019800"/>
          </a:xfrm>
          <a:prstGeom prst="roundRect">
            <a:avLst/>
          </a:prstGeom>
          <a:solidFill>
            <a:srgbClr val="4D4D4D">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smtClean="0"/>
              <a:t>Image: </a:t>
            </a:r>
            <a:r>
              <a:rPr kumimoji="1" lang="en-US" altLang="ja-JP" sz="1100" dirty="0" err="1" smtClean="0"/>
              <a:t>ilovetranto.com</a:t>
            </a:r>
            <a:endParaRPr kumimoji="1" lang="ja-JP" altLang="en-US" sz="1100" dirty="0"/>
          </a:p>
        </p:txBody>
      </p:sp>
      <p:pic>
        <p:nvPicPr>
          <p:cNvPr id="11" name="図 10"/>
          <p:cNvPicPr>
            <a:picLocks noChangeAspect="1"/>
          </p:cNvPicPr>
          <p:nvPr/>
        </p:nvPicPr>
        <p:blipFill>
          <a:blip r:embed="rId5">
            <a:clrChange>
              <a:clrFrom>
                <a:srgbClr val="FFFFFF"/>
              </a:clrFrom>
              <a:clrTo>
                <a:srgbClr val="FFFFFF">
                  <a:alpha val="0"/>
                </a:srgbClr>
              </a:clrTo>
            </a:clrChange>
          </a:blip>
          <a:stretch>
            <a:fillRect/>
          </a:stretch>
        </p:blipFill>
        <p:spPr>
          <a:xfrm>
            <a:off x="896417" y="1108004"/>
            <a:ext cx="5105400" cy="3892586"/>
          </a:xfrm>
          <a:prstGeom prst="rect">
            <a:avLst/>
          </a:prstGeom>
        </p:spPr>
      </p:pic>
      <p:pic>
        <p:nvPicPr>
          <p:cNvPr id="3" name="図 2"/>
          <p:cNvPicPr>
            <a:picLocks noChangeAspect="1"/>
          </p:cNvPicPr>
          <p:nvPr/>
        </p:nvPicPr>
        <p:blipFill>
          <a:blip r:embed="rId6"/>
          <a:stretch>
            <a:fillRect/>
          </a:stretch>
        </p:blipFill>
        <p:spPr>
          <a:xfrm>
            <a:off x="3276600" y="3276599"/>
            <a:ext cx="6019799" cy="3616375"/>
          </a:xfrm>
          <a:prstGeom prst="rect">
            <a:avLst/>
          </a:prstGeom>
        </p:spPr>
      </p:pic>
      <p:sp>
        <p:nvSpPr>
          <p:cNvPr id="13" name="正方形/長方形 12"/>
          <p:cNvSpPr/>
          <p:nvPr/>
        </p:nvSpPr>
        <p:spPr>
          <a:xfrm>
            <a:off x="228600" y="6488668"/>
            <a:ext cx="7599832" cy="307777"/>
          </a:xfrm>
          <a:prstGeom prst="rect">
            <a:avLst/>
          </a:prstGeom>
        </p:spPr>
        <p:txBody>
          <a:bodyPr wrap="none">
            <a:spAutoFit/>
          </a:bodyPr>
          <a:lstStyle/>
          <a:p>
            <a:r>
              <a:rPr lang="en-US" altLang="ja-JP" sz="1400" dirty="0" smtClean="0"/>
              <a:t>image source</a:t>
            </a:r>
            <a:r>
              <a:rPr lang="en-US" altLang="ja-JP" sz="1400" dirty="0"/>
              <a:t>: </a:t>
            </a:r>
            <a:r>
              <a:rPr lang="en-US" altLang="ja-JP" sz="1400" dirty="0" smtClean="0"/>
              <a:t>leap</a:t>
            </a:r>
            <a:r>
              <a:rPr lang="en-US" altLang="ja-JP" sz="1400" dirty="0"/>
              <a:t>-</a:t>
            </a:r>
            <a:r>
              <a:rPr lang="en-US" altLang="ja-JP" sz="1400" dirty="0" err="1"/>
              <a:t>va.org</a:t>
            </a:r>
            <a:r>
              <a:rPr lang="en-US" altLang="ja-JP" sz="1400" dirty="0"/>
              <a:t>/</a:t>
            </a:r>
            <a:r>
              <a:rPr lang="en-US" altLang="ja-JP" sz="1400" dirty="0" err="1"/>
              <a:t>wp</a:t>
            </a:r>
            <a:r>
              <a:rPr lang="en-US" altLang="ja-JP" sz="1400" dirty="0"/>
              <a:t>-content/uploads/2013/03/fish-bowl-jumping-Leap-Day-2012.jpg</a:t>
            </a:r>
            <a:endParaRPr lang="ja-JP" altLang="en-US" sz="1400" dirty="0"/>
          </a:p>
        </p:txBody>
      </p:sp>
      <p:sp>
        <p:nvSpPr>
          <p:cNvPr id="14" name="正方形/長方形 13"/>
          <p:cNvSpPr/>
          <p:nvPr/>
        </p:nvSpPr>
        <p:spPr>
          <a:xfrm>
            <a:off x="213383" y="6245423"/>
            <a:ext cx="3368017" cy="307777"/>
          </a:xfrm>
          <a:prstGeom prst="rect">
            <a:avLst/>
          </a:prstGeom>
        </p:spPr>
        <p:txBody>
          <a:bodyPr wrap="none">
            <a:spAutoFit/>
          </a:bodyPr>
          <a:lstStyle/>
          <a:p>
            <a:r>
              <a:rPr lang="en-US" altLang="ja-JP" sz="1400" dirty="0" smtClean="0"/>
              <a:t>image source: </a:t>
            </a:r>
            <a:r>
              <a:rPr lang="en-US" altLang="ja-JP" sz="1400" dirty="0" err="1" smtClean="0"/>
              <a:t>www.okeanosgroup.com</a:t>
            </a:r>
            <a:r>
              <a:rPr lang="en-US" altLang="ja-JP" sz="1400" dirty="0"/>
              <a:t>/</a:t>
            </a:r>
            <a:endParaRPr lang="ja-JP" altLang="en-US" sz="1400" dirty="0"/>
          </a:p>
        </p:txBody>
      </p:sp>
      <p:sp>
        <p:nvSpPr>
          <p:cNvPr id="16" name="角丸四角形吹き出し 15"/>
          <p:cNvSpPr/>
          <p:nvPr/>
        </p:nvSpPr>
        <p:spPr>
          <a:xfrm>
            <a:off x="3686880" y="3998708"/>
            <a:ext cx="4629873" cy="2003764"/>
          </a:xfrm>
          <a:prstGeom prst="wedgeRoundRectCallout">
            <a:avLst>
              <a:gd name="adj1" fmla="val 76823"/>
              <a:gd name="adj2" fmla="val 11792"/>
              <a:gd name="adj3" fmla="val 16667"/>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dirty="0" smtClean="0">
                <a:solidFill>
                  <a:schemeClr val="tx1">
                    <a:lumMod val="95000"/>
                  </a:schemeClr>
                </a:solidFill>
              </a:rPr>
              <a:t>Learning must happen here!</a:t>
            </a:r>
            <a:endParaRPr kumimoji="1" lang="ja-JP" altLang="en-US" sz="4000" dirty="0">
              <a:solidFill>
                <a:schemeClr val="tx1">
                  <a:lumMod val="95000"/>
                </a:schemeClr>
              </a:solidFill>
            </a:endParaRPr>
          </a:p>
        </p:txBody>
      </p:sp>
    </p:spTree>
    <p:extLst>
      <p:ext uri="{BB962C8B-B14F-4D97-AF65-F5344CB8AC3E}">
        <p14:creationId xmlns:p14="http://schemas.microsoft.com/office/powerpoint/2010/main" val="25256312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3352800"/>
            <a:ext cx="8077200" cy="2057400"/>
          </a:xfrm>
        </p:spPr>
        <p:txBody>
          <a:bodyPr/>
          <a:lstStyle/>
          <a:p>
            <a:r>
              <a:rPr kumimoji="1" lang="en-US" altLang="ja-JP" dirty="0" smtClean="0"/>
              <a:t>Learners must find values of what they learn,</a:t>
            </a:r>
            <a:br>
              <a:rPr kumimoji="1" lang="en-US" altLang="ja-JP" dirty="0" smtClean="0"/>
            </a:br>
            <a:r>
              <a:rPr lang="en-US" altLang="ja-JP" dirty="0" smtClean="0"/>
              <a:t>Not pre-fabricated values by teachers!</a:t>
            </a:r>
            <a:endParaRPr kumimoji="1" lang="ja-JP" altLang="en-US" dirty="0"/>
          </a:p>
        </p:txBody>
      </p:sp>
      <p:sp>
        <p:nvSpPr>
          <p:cNvPr id="3" name="テキスト プレースホルダー 2"/>
          <p:cNvSpPr>
            <a:spLocks noGrp="1"/>
          </p:cNvSpPr>
          <p:nvPr>
            <p:ph type="body" idx="1"/>
          </p:nvPr>
        </p:nvSpPr>
        <p:spPr>
          <a:xfrm>
            <a:off x="533400" y="5510212"/>
            <a:ext cx="8077200" cy="1500188"/>
          </a:xfrm>
        </p:spPr>
        <p:txBody>
          <a:bodyPr/>
          <a:lstStyle/>
          <a:p>
            <a:r>
              <a:rPr kumimoji="1" lang="en-US" altLang="ja-JP" dirty="0" smtClean="0">
                <a:solidFill>
                  <a:schemeClr val="tx1">
                    <a:lumMod val="65000"/>
                  </a:schemeClr>
                </a:solidFill>
              </a:rPr>
              <a:t>Tosh Yamamoto (2014)</a:t>
            </a:r>
            <a:endParaRPr kumimoji="1" lang="ja-JP" altLang="en-US" dirty="0">
              <a:solidFill>
                <a:schemeClr val="tx1">
                  <a:lumMod val="65000"/>
                </a:schemeClr>
              </a:solidFill>
            </a:endParaRPr>
          </a:p>
        </p:txBody>
      </p:sp>
      <p:sp>
        <p:nvSpPr>
          <p:cNvPr id="4" name="日付プレースホルダー 3"/>
          <p:cNvSpPr>
            <a:spLocks noGrp="1"/>
          </p:cNvSpPr>
          <p:nvPr>
            <p:ph type="dt" sz="half" idx="10"/>
          </p:nvPr>
        </p:nvSpPr>
        <p:spPr/>
        <p:txBody>
          <a:bodyPr/>
          <a:lstStyle/>
          <a:p>
            <a:r>
              <a:rPr lang="en-US" altLang="ja-JP" dirty="0"/>
              <a:t>© Tshlab, Kansai Univ. All rights reserved.</a:t>
            </a:r>
          </a:p>
        </p:txBody>
      </p:sp>
      <p:sp>
        <p:nvSpPr>
          <p:cNvPr id="5" name="フッター プレースホルダー 4"/>
          <p:cNvSpPr>
            <a:spLocks noGrp="1"/>
          </p:cNvSpPr>
          <p:nvPr>
            <p:ph type="ftr" sz="quarter" idx="11"/>
          </p:nvPr>
        </p:nvSpPr>
        <p:spPr/>
        <p:txBody>
          <a:bodyPr/>
          <a:lstStyle/>
          <a:p>
            <a:r>
              <a:rPr lang="en-US" altLang="ja-JP" dirty="0"/>
              <a:t>MOOC and Flipped Classroom, APAN 38, 2014</a:t>
            </a:r>
          </a:p>
        </p:txBody>
      </p:sp>
    </p:spTree>
    <p:extLst>
      <p:ext uri="{BB962C8B-B14F-4D97-AF65-F5344CB8AC3E}">
        <p14:creationId xmlns:p14="http://schemas.microsoft.com/office/powerpoint/2010/main" val="12082779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Then, </a:t>
            </a:r>
            <a:r>
              <a:rPr kumimoji="1" lang="en-US" altLang="ja-JP" dirty="0" smtClean="0"/>
              <a:t>what values are not fabricated yet ?</a:t>
            </a:r>
            <a:endParaRPr kumimoji="1" lang="ja-JP" altLang="en-US" dirty="0"/>
          </a:p>
        </p:txBody>
      </p:sp>
      <p:sp>
        <p:nvSpPr>
          <p:cNvPr id="4" name="日付プレースホルダー 3"/>
          <p:cNvSpPr>
            <a:spLocks noGrp="1"/>
          </p:cNvSpPr>
          <p:nvPr>
            <p:ph type="dt" sz="half" idx="10"/>
          </p:nvPr>
        </p:nvSpPr>
        <p:spPr/>
        <p:txBody>
          <a:bodyPr/>
          <a:lstStyle/>
          <a:p>
            <a:r>
              <a:rPr lang="en-US" altLang="ja-JP" dirty="0"/>
              <a:t>© Tshlab, Kansai Univ. All rights reserved.</a:t>
            </a:r>
          </a:p>
        </p:txBody>
      </p:sp>
      <p:sp>
        <p:nvSpPr>
          <p:cNvPr id="5" name="フッター プレースホルダー 4"/>
          <p:cNvSpPr>
            <a:spLocks noGrp="1"/>
          </p:cNvSpPr>
          <p:nvPr>
            <p:ph type="ftr" sz="quarter" idx="11"/>
          </p:nvPr>
        </p:nvSpPr>
        <p:spPr/>
        <p:txBody>
          <a:bodyPr/>
          <a:lstStyle/>
          <a:p>
            <a:r>
              <a:rPr lang="en-US" altLang="ja-JP" dirty="0"/>
              <a:t>MOOC and Flipped Classroom, APAN 38, 2014</a:t>
            </a:r>
          </a:p>
        </p:txBody>
      </p:sp>
    </p:spTree>
    <p:extLst>
      <p:ext uri="{BB962C8B-B14F-4D97-AF65-F5344CB8AC3E}">
        <p14:creationId xmlns:p14="http://schemas.microsoft.com/office/powerpoint/2010/main" val="9099096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p:nvPr>
        </p:nvSpPr>
        <p:spPr>
          <a:xfrm>
            <a:off x="779463" y="62753"/>
            <a:ext cx="7583488" cy="1283167"/>
          </a:xfrm>
        </p:spPr>
        <p:txBody>
          <a:bodyPr/>
          <a:lstStyle/>
          <a:p>
            <a:r>
              <a:rPr kumimoji="1" lang="en-US" altLang="ja-JP" dirty="0" smtClean="0"/>
              <a:t>Where we are in </a:t>
            </a:r>
            <a:r>
              <a:rPr kumimoji="1" lang="en-US" altLang="ja-JP" dirty="0" err="1" smtClean="0"/>
              <a:t>edu</a:t>
            </a:r>
            <a:r>
              <a:rPr kumimoji="1" lang="en-US" altLang="ja-JP" dirty="0" smtClean="0"/>
              <a:t> Today</a:t>
            </a:r>
            <a:endParaRPr kumimoji="1" lang="ja-JP" altLang="en-US" dirty="0"/>
          </a:p>
        </p:txBody>
      </p:sp>
      <p:pic>
        <p:nvPicPr>
          <p:cNvPr id="11" name="図 10"/>
          <p:cNvPicPr>
            <a:picLocks noChangeAspect="1"/>
          </p:cNvPicPr>
          <p:nvPr/>
        </p:nvPicPr>
        <p:blipFill>
          <a:blip r:embed="rId2"/>
          <a:stretch>
            <a:fillRect/>
          </a:stretch>
        </p:blipFill>
        <p:spPr>
          <a:xfrm>
            <a:off x="0" y="1439011"/>
            <a:ext cx="8362951" cy="5194082"/>
          </a:xfrm>
          <a:prstGeom prst="rect">
            <a:avLst/>
          </a:prstGeom>
        </p:spPr>
      </p:pic>
      <p:sp>
        <p:nvSpPr>
          <p:cNvPr id="4" name="角丸四角形吹き出し 3"/>
          <p:cNvSpPr/>
          <p:nvPr/>
        </p:nvSpPr>
        <p:spPr>
          <a:xfrm>
            <a:off x="8009023" y="3093785"/>
            <a:ext cx="1134977" cy="1188878"/>
          </a:xfrm>
          <a:prstGeom prst="wedgeRoundRectCallout">
            <a:avLst>
              <a:gd name="adj1" fmla="val -94642"/>
              <a:gd name="adj2" fmla="val 0"/>
              <a:gd name="adj3" fmla="val 16667"/>
            </a:avLst>
          </a:prstGeom>
          <a:solidFill>
            <a:srgbClr val="FF0000"/>
          </a:solid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t>+ </a:t>
            </a:r>
            <a:r>
              <a:rPr kumimoji="1" lang="en-US" altLang="ja-JP" sz="1600" b="1" dirty="0" smtClean="0"/>
              <a:t>Global</a:t>
            </a:r>
            <a:r>
              <a:rPr kumimoji="1" lang="en-US" altLang="ja-JP" sz="1600" dirty="0" smtClean="0"/>
              <a:t>  </a:t>
            </a:r>
            <a:endParaRPr kumimoji="1" lang="ja-JP" altLang="en-US" sz="1600" dirty="0"/>
          </a:p>
        </p:txBody>
      </p:sp>
    </p:spTree>
    <p:extLst>
      <p:ext uri="{BB962C8B-B14F-4D97-AF65-F5344CB8AC3E}">
        <p14:creationId xmlns:p14="http://schemas.microsoft.com/office/powerpoint/2010/main" val="338113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図 6"/>
          <p:cNvPicPr>
            <a:picLocks noChangeAspect="1"/>
          </p:cNvPicPr>
          <p:nvPr/>
        </p:nvPicPr>
        <p:blipFill>
          <a:blip r:embed="rId2"/>
          <a:stretch>
            <a:fillRect/>
          </a:stretch>
        </p:blipFill>
        <p:spPr>
          <a:xfrm>
            <a:off x="779463" y="0"/>
            <a:ext cx="7487164" cy="7065557"/>
          </a:xfrm>
          <a:prstGeom prst="rect">
            <a:avLst/>
          </a:prstGeom>
        </p:spPr>
      </p:pic>
    </p:spTree>
    <p:extLst>
      <p:ext uri="{BB962C8B-B14F-4D97-AF65-F5344CB8AC3E}">
        <p14:creationId xmlns:p14="http://schemas.microsoft.com/office/powerpoint/2010/main" val="1120662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927100" y="1577480"/>
            <a:ext cx="7289800" cy="5092700"/>
          </a:xfrm>
          <a:prstGeom prst="rect">
            <a:avLst/>
          </a:prstGeom>
        </p:spPr>
      </p:pic>
    </p:spTree>
    <p:extLst>
      <p:ext uri="{BB962C8B-B14F-4D97-AF65-F5344CB8AC3E}">
        <p14:creationId xmlns:p14="http://schemas.microsoft.com/office/powerpoint/2010/main" val="930501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310718" y="62753"/>
            <a:ext cx="5819287" cy="4065390"/>
          </a:xfrm>
          <a:prstGeom prst="rect">
            <a:avLst/>
          </a:prstGeom>
        </p:spPr>
      </p:pic>
      <p:pic>
        <p:nvPicPr>
          <p:cNvPr id="3" name="図 2"/>
          <p:cNvPicPr>
            <a:picLocks noChangeAspect="1"/>
          </p:cNvPicPr>
          <p:nvPr/>
        </p:nvPicPr>
        <p:blipFill>
          <a:blip r:embed="rId3"/>
          <a:stretch>
            <a:fillRect/>
          </a:stretch>
        </p:blipFill>
        <p:spPr>
          <a:xfrm>
            <a:off x="2103286" y="5603380"/>
            <a:ext cx="2381078" cy="711200"/>
          </a:xfrm>
          <a:prstGeom prst="rect">
            <a:avLst/>
          </a:prstGeom>
        </p:spPr>
      </p:pic>
      <p:pic>
        <p:nvPicPr>
          <p:cNvPr id="5" name="図 4"/>
          <p:cNvPicPr>
            <a:picLocks noChangeAspect="1"/>
          </p:cNvPicPr>
          <p:nvPr/>
        </p:nvPicPr>
        <p:blipFill>
          <a:blip r:embed="rId4"/>
          <a:stretch>
            <a:fillRect/>
          </a:stretch>
        </p:blipFill>
        <p:spPr>
          <a:xfrm>
            <a:off x="1984231" y="4128143"/>
            <a:ext cx="3903783" cy="3977750"/>
          </a:xfrm>
          <a:prstGeom prst="rect">
            <a:avLst/>
          </a:prstGeom>
        </p:spPr>
      </p:pic>
      <p:sp>
        <p:nvSpPr>
          <p:cNvPr id="6" name="角丸四角形吹き出し 5"/>
          <p:cNvSpPr/>
          <p:nvPr/>
        </p:nvSpPr>
        <p:spPr>
          <a:xfrm>
            <a:off x="3902322" y="2884097"/>
            <a:ext cx="5241678" cy="1891862"/>
          </a:xfrm>
          <a:prstGeom prst="wedgeRoundRectCallout">
            <a:avLst>
              <a:gd name="adj1" fmla="val -80644"/>
              <a:gd name="adj2" fmla="val 4851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We will be focusing on the ICT enhanced learning in a </a:t>
            </a:r>
            <a:r>
              <a:rPr kumimoji="1" lang="en-US" altLang="ja-JP" smtClean="0"/>
              <a:t>course today.</a:t>
            </a:r>
            <a:endParaRPr kumimoji="1" lang="ja-JP" altLang="en-US"/>
          </a:p>
        </p:txBody>
      </p:sp>
    </p:spTree>
    <p:extLst>
      <p:ext uri="{BB962C8B-B14F-4D97-AF65-F5344CB8AC3E}">
        <p14:creationId xmlns:p14="http://schemas.microsoft.com/office/powerpoint/2010/main" val="522287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Enhancement by ICT</a:t>
            </a:r>
            <a:endParaRPr kumimoji="1" lang="ja-JP" altLang="en-US" dirty="0"/>
          </a:p>
        </p:txBody>
      </p:sp>
      <p:sp>
        <p:nvSpPr>
          <p:cNvPr id="3" name="コンテンツ プレースホルダー 2"/>
          <p:cNvSpPr>
            <a:spLocks noGrp="1"/>
          </p:cNvSpPr>
          <p:nvPr>
            <p:ph idx="1"/>
          </p:nvPr>
        </p:nvSpPr>
        <p:spPr>
          <a:xfrm>
            <a:off x="779462" y="1828800"/>
            <a:ext cx="8057147" cy="4297363"/>
          </a:xfrm>
        </p:spPr>
        <p:txBody>
          <a:bodyPr>
            <a:normAutofit fontScale="62500" lnSpcReduction="20000"/>
          </a:bodyPr>
          <a:lstStyle/>
          <a:p>
            <a:r>
              <a:rPr kumimoji="1" lang="en-US" altLang="ja-JP" b="1" dirty="0" smtClean="0"/>
              <a:t>Course Level </a:t>
            </a:r>
          </a:p>
          <a:p>
            <a:pPr lvl="1"/>
            <a:r>
              <a:rPr lang="en-US" altLang="ja-JP" dirty="0" smtClean="0"/>
              <a:t>PBL </a:t>
            </a:r>
            <a:r>
              <a:rPr lang="en-US" altLang="ja-JP" dirty="0"/>
              <a:t>through </a:t>
            </a:r>
            <a:r>
              <a:rPr lang="en-US" altLang="ja-JP" dirty="0" smtClean="0"/>
              <a:t>TBL</a:t>
            </a:r>
          </a:p>
          <a:p>
            <a:pPr lvl="1"/>
            <a:r>
              <a:rPr lang="en-US" altLang="ja-JP" dirty="0" smtClean="0"/>
              <a:t>Communication and Sharing via Rich </a:t>
            </a:r>
            <a:r>
              <a:rPr lang="en-US" altLang="ja-JP" dirty="0"/>
              <a:t>M</a:t>
            </a:r>
            <a:r>
              <a:rPr lang="en-US" altLang="ja-JP" dirty="0" smtClean="0"/>
              <a:t>edia </a:t>
            </a:r>
          </a:p>
          <a:p>
            <a:pPr lvl="1"/>
            <a:r>
              <a:rPr kumimoji="1" lang="en-US" altLang="ja-JP" dirty="0" smtClean="0"/>
              <a:t>Virtual Learning Environment (24/7)</a:t>
            </a:r>
          </a:p>
          <a:p>
            <a:pPr lvl="1"/>
            <a:r>
              <a:rPr lang="en-US" altLang="ja-JP" dirty="0" smtClean="0"/>
              <a:t>Strong Linkage between the learning environment and the daily life (Physical life – SNS – Learning Environment)</a:t>
            </a:r>
          </a:p>
          <a:p>
            <a:r>
              <a:rPr lang="en-US" altLang="ja-JP" b="1" dirty="0" smtClean="0"/>
              <a:t>Curriculum Level</a:t>
            </a:r>
          </a:p>
          <a:p>
            <a:pPr lvl="1"/>
            <a:r>
              <a:rPr lang="en-US" altLang="ja-JP" dirty="0" smtClean="0"/>
              <a:t>Visualization of the relation between the learning objectives in courses and the visions of the school or departments</a:t>
            </a:r>
          </a:p>
          <a:p>
            <a:pPr lvl="1"/>
            <a:r>
              <a:rPr lang="en-US" altLang="ja-JP" dirty="0" smtClean="0"/>
              <a:t>Curriculum mapping </a:t>
            </a:r>
          </a:p>
          <a:p>
            <a:pPr lvl="1"/>
            <a:r>
              <a:rPr lang="en-US" altLang="ja-JP" dirty="0" smtClean="0"/>
              <a:t>Matrix for Learning Contents – Vision Components</a:t>
            </a:r>
          </a:p>
          <a:p>
            <a:r>
              <a:rPr lang="en-US" altLang="ja-JP" b="1" dirty="0" smtClean="0"/>
              <a:t>Institutional Level</a:t>
            </a:r>
          </a:p>
          <a:p>
            <a:pPr lvl="1"/>
            <a:r>
              <a:rPr lang="en-US" altLang="ja-JP" dirty="0" smtClean="0"/>
              <a:t>Visualization of where we stand as an institution</a:t>
            </a:r>
          </a:p>
          <a:p>
            <a:pPr lvl="2"/>
            <a:r>
              <a:rPr lang="en-US" altLang="ja-JP" dirty="0" smtClean="0"/>
              <a:t>IR : e-Portfolio incorporating Carrier Design </a:t>
            </a:r>
          </a:p>
          <a:p>
            <a:pPr lvl="2"/>
            <a:r>
              <a:rPr lang="en-US" altLang="ja-JP" dirty="0" smtClean="0"/>
              <a:t>Proof of Education:  students’ growth of fundamental human skills in order to be a  member of the global society. i.e. School Mission = Graduating Students’ Accomplishment.  </a:t>
            </a:r>
          </a:p>
          <a:p>
            <a:pPr lvl="1"/>
            <a:endParaRPr kumimoji="1" lang="en-US" altLang="ja-JP" dirty="0" smtClean="0"/>
          </a:p>
        </p:txBody>
      </p:sp>
      <p:pic>
        <p:nvPicPr>
          <p:cNvPr id="5" name="図 4"/>
          <p:cNvPicPr>
            <a:picLocks noChangeAspect="1"/>
          </p:cNvPicPr>
          <p:nvPr/>
        </p:nvPicPr>
        <p:blipFill>
          <a:blip r:embed="rId2"/>
          <a:stretch>
            <a:fillRect/>
          </a:stretch>
        </p:blipFill>
        <p:spPr>
          <a:xfrm>
            <a:off x="6084154" y="4015537"/>
            <a:ext cx="2382688" cy="1185803"/>
          </a:xfrm>
          <a:prstGeom prst="rect">
            <a:avLst/>
          </a:prstGeom>
        </p:spPr>
      </p:pic>
    </p:spTree>
    <p:extLst>
      <p:ext uri="{BB962C8B-B14F-4D97-AF65-F5344CB8AC3E}">
        <p14:creationId xmlns:p14="http://schemas.microsoft.com/office/powerpoint/2010/main" val="1726527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Concluding Remarks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In order to make this realm of research a field of science, we need to define:</a:t>
            </a:r>
          </a:p>
          <a:p>
            <a:pPr lvl="1"/>
            <a:r>
              <a:rPr lang="en-US" altLang="ja-JP" dirty="0" smtClean="0"/>
              <a:t>The realm of research for the educational paradigm</a:t>
            </a:r>
          </a:p>
          <a:p>
            <a:pPr lvl="1"/>
            <a:r>
              <a:rPr kumimoji="1" lang="en-US" altLang="ja-JP" dirty="0" smtClean="0"/>
              <a:t>Methodology: andragogy</a:t>
            </a:r>
          </a:p>
          <a:p>
            <a:pPr lvl="1"/>
            <a:r>
              <a:rPr lang="en-US" altLang="ja-JP" dirty="0" smtClean="0"/>
              <a:t>Standard Operating Procedures for how to tackle with this field. </a:t>
            </a:r>
            <a:r>
              <a:rPr kumimoji="1" lang="en-US" altLang="ja-JP" dirty="0" smtClean="0"/>
              <a:t> </a:t>
            </a:r>
            <a:endParaRPr kumimoji="1" lang="ja-JP" altLang="en-US" dirty="0"/>
          </a:p>
        </p:txBody>
      </p:sp>
    </p:spTree>
    <p:extLst>
      <p:ext uri="{BB962C8B-B14F-4D97-AF65-F5344CB8AC3E}">
        <p14:creationId xmlns:p14="http://schemas.microsoft.com/office/powerpoint/2010/main" val="1963627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400" dirty="0" smtClean="0"/>
              <a:t>Example : Course Level</a:t>
            </a:r>
            <a:endParaRPr kumimoji="1" lang="ja-JP" altLang="en-US" sz="4400" dirty="0"/>
          </a:p>
        </p:txBody>
      </p:sp>
      <p:sp>
        <p:nvSpPr>
          <p:cNvPr id="3" name="コンテンツ プレースホルダー 2"/>
          <p:cNvSpPr>
            <a:spLocks noGrp="1"/>
          </p:cNvSpPr>
          <p:nvPr>
            <p:ph idx="1"/>
          </p:nvPr>
        </p:nvSpPr>
        <p:spPr/>
        <p:txBody>
          <a:bodyPr/>
          <a:lstStyle/>
          <a:p>
            <a:r>
              <a:rPr kumimoji="1" lang="en-US" altLang="ja-JP" dirty="0" smtClean="0"/>
              <a:t>For the course level, KU has accomplished a course with Japanese students and foreign students in teams.</a:t>
            </a:r>
            <a:endParaRPr kumimoji="1" lang="ja-JP" altLang="en-US" dirty="0"/>
          </a:p>
        </p:txBody>
      </p:sp>
    </p:spTree>
    <p:extLst>
      <p:ext uri="{BB962C8B-B14F-4D97-AF65-F5344CB8AC3E}">
        <p14:creationId xmlns:p14="http://schemas.microsoft.com/office/powerpoint/2010/main" val="1924792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smtClean="0"/>
              <a:t>How to enhance communication ?</a:t>
            </a:r>
            <a:endParaRPr kumimoji="1" lang="ja-JP" altLang="en-US" sz="3600" dirty="0"/>
          </a:p>
        </p:txBody>
      </p:sp>
      <p:sp>
        <p:nvSpPr>
          <p:cNvPr id="3" name="コンテンツ プレースホルダー 2"/>
          <p:cNvSpPr>
            <a:spLocks noGrp="1"/>
          </p:cNvSpPr>
          <p:nvPr>
            <p:ph sz="quarter" idx="4294967295"/>
          </p:nvPr>
        </p:nvSpPr>
        <p:spPr>
          <a:xfrm>
            <a:off x="274320" y="1821383"/>
            <a:ext cx="8595360" cy="4937760"/>
          </a:xfrm>
          <a:prstGeom prst="rect">
            <a:avLst/>
          </a:prstGeom>
        </p:spPr>
        <p:txBody>
          <a:bodyPr>
            <a:normAutofit/>
          </a:bodyPr>
          <a:lstStyle/>
          <a:p>
            <a:r>
              <a:rPr kumimoji="1" lang="en-US" altLang="ja-JP" b="1" dirty="0" smtClean="0">
                <a:solidFill>
                  <a:srgbClr val="800000"/>
                </a:solidFill>
              </a:rPr>
              <a:t>Project-Based Learning through Team-Based Learning</a:t>
            </a:r>
          </a:p>
          <a:p>
            <a:r>
              <a:rPr kumimoji="1" lang="en-US" altLang="ja-JP" dirty="0" smtClean="0"/>
              <a:t>Class meets once a week.</a:t>
            </a:r>
            <a:br>
              <a:rPr kumimoji="1" lang="en-US" altLang="ja-JP" dirty="0" smtClean="0"/>
            </a:br>
            <a:r>
              <a:rPr kumimoji="1" lang="en-US" altLang="ja-JP" dirty="0" smtClean="0"/>
              <a:t>   Everybody meets Face-to-Face</a:t>
            </a:r>
          </a:p>
          <a:p>
            <a:r>
              <a:rPr lang="en-US" altLang="ja-JP" dirty="0" smtClean="0"/>
              <a:t>Field Study : over the weekend</a:t>
            </a:r>
            <a:br>
              <a:rPr lang="en-US" altLang="ja-JP" dirty="0" smtClean="0"/>
            </a:br>
            <a:r>
              <a:rPr lang="en-US" altLang="ja-JP" dirty="0" smtClean="0"/>
              <a:t>   Only a few members from each team</a:t>
            </a:r>
          </a:p>
          <a:p>
            <a:r>
              <a:rPr kumimoji="1" lang="en-US" altLang="ja-JP" dirty="0" smtClean="0"/>
              <a:t>Team Projects:</a:t>
            </a:r>
            <a:br>
              <a:rPr kumimoji="1" lang="en-US" altLang="ja-JP" dirty="0" smtClean="0"/>
            </a:br>
            <a:r>
              <a:rPr kumimoji="1" lang="en-US" altLang="ja-JP" dirty="0" smtClean="0"/>
              <a:t>    Product Design</a:t>
            </a:r>
            <a:br>
              <a:rPr kumimoji="1" lang="en-US" altLang="ja-JP" dirty="0" smtClean="0"/>
            </a:br>
            <a:r>
              <a:rPr kumimoji="1" lang="en-US" altLang="ja-JP" dirty="0" smtClean="0"/>
              <a:t>    Final Team Report</a:t>
            </a:r>
            <a:r>
              <a:rPr lang="en-US" altLang="ja-JP" dirty="0"/>
              <a:t> </a:t>
            </a:r>
            <a:r>
              <a:rPr lang="en-US" altLang="ja-JP" dirty="0" smtClean="0"/>
              <a:t>(Concept Design to Marketing    </a:t>
            </a:r>
            <a:br>
              <a:rPr lang="en-US" altLang="ja-JP" dirty="0" smtClean="0"/>
            </a:br>
            <a:r>
              <a:rPr lang="en-US" altLang="ja-JP" dirty="0" smtClean="0"/>
              <a:t>                                      Strategies &amp; Promotion)</a:t>
            </a:r>
            <a:r>
              <a:rPr kumimoji="1" lang="en-US" altLang="ja-JP" dirty="0" smtClean="0"/>
              <a:t>   </a:t>
            </a:r>
            <a:br>
              <a:rPr kumimoji="1" lang="en-US" altLang="ja-JP" dirty="0" smtClean="0"/>
            </a:br>
            <a:r>
              <a:rPr kumimoji="1" lang="en-US" altLang="ja-JP" dirty="0" smtClean="0"/>
              <a:t>    Presentation Materials / Promotion </a:t>
            </a:r>
            <a:r>
              <a:rPr kumimoji="1" lang="en-US" altLang="ja-JP" dirty="0" smtClean="0"/>
              <a:t>Videos</a:t>
            </a:r>
            <a:r>
              <a:rPr lang="en-US" altLang="ja-JP" dirty="0"/>
              <a:t/>
            </a:r>
            <a:br>
              <a:rPr lang="en-US" altLang="ja-JP" dirty="0"/>
            </a:br>
            <a:r>
              <a:rPr lang="en-US" altLang="ja-JP" dirty="0" smtClean="0"/>
              <a:t>    </a:t>
            </a:r>
            <a:endParaRPr kumimoji="1" lang="en-US" altLang="ja-JP" dirty="0" smtClean="0"/>
          </a:p>
        </p:txBody>
      </p:sp>
    </p:spTree>
    <p:extLst>
      <p:ext uri="{BB962C8B-B14F-4D97-AF65-F5344CB8AC3E}">
        <p14:creationId xmlns:p14="http://schemas.microsoft.com/office/powerpoint/2010/main" val="886264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0" y="1164551"/>
            <a:ext cx="9144000" cy="5741108"/>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340536" y="2351987"/>
            <a:ext cx="7827533" cy="4217895"/>
          </a:xfrm>
          <a:prstGeom prst="roundRect">
            <a:avLst/>
          </a:prstGeom>
          <a:solidFill>
            <a:schemeClr val="bg1">
              <a:lumMod val="65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52400" y="28061"/>
            <a:ext cx="8591550" cy="1066801"/>
          </a:xfrm>
        </p:spPr>
        <p:txBody>
          <a:bodyPr/>
          <a:lstStyle/>
          <a:p>
            <a:r>
              <a:rPr kumimoji="1" lang="en-US" altLang="ja-JP" dirty="0" smtClean="0"/>
              <a:t>Use of ICT :  LINE</a:t>
            </a:r>
            <a:endParaRPr kumimoji="1" lang="ja-JP" altLang="en-US" dirty="0"/>
          </a:p>
        </p:txBody>
      </p:sp>
      <p:sp>
        <p:nvSpPr>
          <p:cNvPr id="3" name="コンテンツ プレースホルダー 2"/>
          <p:cNvSpPr>
            <a:spLocks noGrp="1"/>
          </p:cNvSpPr>
          <p:nvPr>
            <p:ph sz="quarter" idx="4294967295"/>
          </p:nvPr>
        </p:nvSpPr>
        <p:spPr>
          <a:xfrm>
            <a:off x="274320" y="1298448"/>
            <a:ext cx="8595360" cy="4937760"/>
          </a:xfrm>
          <a:prstGeom prst="rect">
            <a:avLst/>
          </a:prstGeom>
        </p:spPr>
        <p:txBody>
          <a:bodyPr/>
          <a:lstStyle/>
          <a:p>
            <a:r>
              <a:rPr kumimoji="1" lang="en-US" altLang="ja-JP" dirty="0" smtClean="0"/>
              <a:t>For the entire class</a:t>
            </a:r>
          </a:p>
          <a:p>
            <a:pPr marL="0" indent="0">
              <a:buNone/>
            </a:pPr>
            <a:endParaRPr lang="en-US" altLang="ja-JP" dirty="0"/>
          </a:p>
          <a:p>
            <a:r>
              <a:rPr lang="en-US" altLang="ja-JP" dirty="0" smtClean="0">
                <a:solidFill>
                  <a:schemeClr val="accent6">
                    <a:lumMod val="40000"/>
                    <a:lumOff val="60000"/>
                  </a:schemeClr>
                </a:solidFill>
              </a:rPr>
              <a:t>For teams:  each team has its own LINE group</a:t>
            </a:r>
            <a:endParaRPr kumimoji="1" lang="ja-JP" altLang="en-US" dirty="0">
              <a:solidFill>
                <a:schemeClr val="accent6">
                  <a:lumMod val="40000"/>
                  <a:lumOff val="60000"/>
                </a:schemeClr>
              </a:solidFill>
            </a:endParaRPr>
          </a:p>
        </p:txBody>
      </p:sp>
      <p:pic>
        <p:nvPicPr>
          <p:cNvPr id="4" name="図 3"/>
          <p:cNvPicPr>
            <a:picLocks noChangeAspect="1"/>
          </p:cNvPicPr>
          <p:nvPr/>
        </p:nvPicPr>
        <p:blipFill>
          <a:blip r:embed="rId2"/>
          <a:stretch>
            <a:fillRect/>
          </a:stretch>
        </p:blipFill>
        <p:spPr>
          <a:xfrm>
            <a:off x="3333997" y="1251408"/>
            <a:ext cx="3543300" cy="927100"/>
          </a:xfrm>
          <a:prstGeom prst="rect">
            <a:avLst/>
          </a:prstGeom>
        </p:spPr>
      </p:pic>
      <p:grpSp>
        <p:nvGrpSpPr>
          <p:cNvPr id="13" name="図形グループ 12"/>
          <p:cNvGrpSpPr/>
          <p:nvPr/>
        </p:nvGrpSpPr>
        <p:grpSpPr>
          <a:xfrm>
            <a:off x="805481" y="3268139"/>
            <a:ext cx="7198235" cy="2768600"/>
            <a:chOff x="1043994" y="3616359"/>
            <a:chExt cx="8252335" cy="3289300"/>
          </a:xfrm>
        </p:grpSpPr>
        <p:pic>
          <p:nvPicPr>
            <p:cNvPr id="9" name="図 8"/>
            <p:cNvPicPr>
              <a:picLocks noChangeAspect="1"/>
            </p:cNvPicPr>
            <p:nvPr/>
          </p:nvPicPr>
          <p:blipFill>
            <a:blip r:embed="rId3"/>
            <a:stretch>
              <a:fillRect/>
            </a:stretch>
          </p:blipFill>
          <p:spPr>
            <a:xfrm>
              <a:off x="1043994" y="3616359"/>
              <a:ext cx="3251200" cy="939800"/>
            </a:xfrm>
            <a:prstGeom prst="rect">
              <a:avLst/>
            </a:prstGeom>
          </p:spPr>
        </p:pic>
        <p:pic>
          <p:nvPicPr>
            <p:cNvPr id="6" name="図 5"/>
            <p:cNvPicPr>
              <a:picLocks noChangeAspect="1"/>
            </p:cNvPicPr>
            <p:nvPr/>
          </p:nvPicPr>
          <p:blipFill>
            <a:blip r:embed="rId4"/>
            <a:stretch>
              <a:fillRect/>
            </a:stretch>
          </p:blipFill>
          <p:spPr>
            <a:xfrm>
              <a:off x="1980291" y="4273901"/>
              <a:ext cx="3581400" cy="914400"/>
            </a:xfrm>
            <a:prstGeom prst="rect">
              <a:avLst/>
            </a:prstGeom>
          </p:spPr>
        </p:pic>
        <p:pic>
          <p:nvPicPr>
            <p:cNvPr id="7" name="図 6"/>
            <p:cNvPicPr>
              <a:picLocks noChangeAspect="1"/>
            </p:cNvPicPr>
            <p:nvPr/>
          </p:nvPicPr>
          <p:blipFill>
            <a:blip r:embed="rId5"/>
            <a:stretch>
              <a:fillRect/>
            </a:stretch>
          </p:blipFill>
          <p:spPr>
            <a:xfrm>
              <a:off x="3473451" y="4987959"/>
              <a:ext cx="2971800" cy="965200"/>
            </a:xfrm>
            <a:prstGeom prst="rect">
              <a:avLst/>
            </a:prstGeom>
          </p:spPr>
        </p:pic>
        <p:pic>
          <p:nvPicPr>
            <p:cNvPr id="5" name="図 4"/>
            <p:cNvPicPr>
              <a:picLocks noChangeAspect="1"/>
            </p:cNvPicPr>
            <p:nvPr/>
          </p:nvPicPr>
          <p:blipFill>
            <a:blip r:embed="rId6"/>
            <a:stretch>
              <a:fillRect/>
            </a:stretch>
          </p:blipFill>
          <p:spPr>
            <a:xfrm>
              <a:off x="4838629" y="5521359"/>
              <a:ext cx="3403600" cy="863600"/>
            </a:xfrm>
            <a:prstGeom prst="rect">
              <a:avLst/>
            </a:prstGeom>
          </p:spPr>
        </p:pic>
        <p:pic>
          <p:nvPicPr>
            <p:cNvPr id="8" name="図 7"/>
            <p:cNvPicPr>
              <a:picLocks noChangeAspect="1"/>
            </p:cNvPicPr>
            <p:nvPr/>
          </p:nvPicPr>
          <p:blipFill>
            <a:blip r:embed="rId7"/>
            <a:stretch>
              <a:fillRect/>
            </a:stretch>
          </p:blipFill>
          <p:spPr>
            <a:xfrm>
              <a:off x="6540429" y="5953159"/>
              <a:ext cx="2755900" cy="952500"/>
            </a:xfrm>
            <a:prstGeom prst="rect">
              <a:avLst/>
            </a:prstGeom>
          </p:spPr>
        </p:pic>
      </p:grpSp>
    </p:spTree>
    <p:extLst>
      <p:ext uri="{BB962C8B-B14F-4D97-AF65-F5344CB8AC3E}">
        <p14:creationId xmlns:p14="http://schemas.microsoft.com/office/powerpoint/2010/main" val="18008218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284053" y="1295401"/>
            <a:ext cx="9808183" cy="5610258"/>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kumimoji="1" lang="en-US" altLang="ja-JP" sz="4400" dirty="0" smtClean="0"/>
              <a:t>Field Study: </a:t>
            </a:r>
            <a:br>
              <a:rPr kumimoji="1" lang="en-US" altLang="ja-JP" sz="4400" dirty="0" smtClean="0"/>
            </a:br>
            <a:r>
              <a:rPr kumimoji="1" lang="en-US" altLang="ja-JP" sz="4400" dirty="0" smtClean="0"/>
              <a:t>Outside Class Learning </a:t>
            </a:r>
            <a:endParaRPr kumimoji="1" lang="ja-JP" altLang="en-US" sz="4400" dirty="0"/>
          </a:p>
        </p:txBody>
      </p:sp>
      <p:pic>
        <p:nvPicPr>
          <p:cNvPr id="6" name="図 5"/>
          <p:cNvPicPr>
            <a:picLocks noChangeAspect="1"/>
          </p:cNvPicPr>
          <p:nvPr/>
        </p:nvPicPr>
        <p:blipFill>
          <a:blip r:embed="rId2"/>
          <a:stretch>
            <a:fillRect/>
          </a:stretch>
        </p:blipFill>
        <p:spPr>
          <a:xfrm>
            <a:off x="119955" y="1461479"/>
            <a:ext cx="2354221" cy="4423760"/>
          </a:xfrm>
          <a:prstGeom prst="rect">
            <a:avLst/>
          </a:prstGeom>
        </p:spPr>
      </p:pic>
      <p:pic>
        <p:nvPicPr>
          <p:cNvPr id="9" name="図 8"/>
          <p:cNvPicPr>
            <a:picLocks noChangeAspect="1"/>
          </p:cNvPicPr>
          <p:nvPr/>
        </p:nvPicPr>
        <p:blipFill>
          <a:blip r:embed="rId3"/>
          <a:stretch>
            <a:fillRect/>
          </a:stretch>
        </p:blipFill>
        <p:spPr>
          <a:xfrm>
            <a:off x="2612134" y="1767966"/>
            <a:ext cx="1970444" cy="3829761"/>
          </a:xfrm>
          <a:prstGeom prst="rect">
            <a:avLst/>
          </a:prstGeom>
        </p:spPr>
      </p:pic>
      <p:pic>
        <p:nvPicPr>
          <p:cNvPr id="12" name="図 11"/>
          <p:cNvPicPr>
            <a:picLocks noChangeAspect="1"/>
          </p:cNvPicPr>
          <p:nvPr/>
        </p:nvPicPr>
        <p:blipFill>
          <a:blip r:embed="rId4"/>
          <a:stretch>
            <a:fillRect/>
          </a:stretch>
        </p:blipFill>
        <p:spPr>
          <a:xfrm>
            <a:off x="4622683" y="1616236"/>
            <a:ext cx="2304775" cy="4269003"/>
          </a:xfrm>
          <a:prstGeom prst="rect">
            <a:avLst/>
          </a:prstGeom>
        </p:spPr>
      </p:pic>
      <p:pic>
        <p:nvPicPr>
          <p:cNvPr id="15" name="図 14"/>
          <p:cNvPicPr>
            <a:picLocks noChangeAspect="1"/>
          </p:cNvPicPr>
          <p:nvPr/>
        </p:nvPicPr>
        <p:blipFill>
          <a:blip r:embed="rId5"/>
          <a:stretch>
            <a:fillRect/>
          </a:stretch>
        </p:blipFill>
        <p:spPr>
          <a:xfrm>
            <a:off x="7058741" y="1617133"/>
            <a:ext cx="2085259" cy="3866302"/>
          </a:xfrm>
          <a:prstGeom prst="rect">
            <a:avLst/>
          </a:prstGeom>
        </p:spPr>
      </p:pic>
    </p:spTree>
    <p:extLst>
      <p:ext uri="{BB962C8B-B14F-4D97-AF65-F5344CB8AC3E}">
        <p14:creationId xmlns:p14="http://schemas.microsoft.com/office/powerpoint/2010/main" val="23319745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284053" y="1295401"/>
            <a:ext cx="9808183" cy="5610258"/>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kumimoji="1" lang="en-US" altLang="ja-JP" sz="4400" dirty="0" smtClean="0"/>
              <a:t>Field Study: </a:t>
            </a:r>
            <a:br>
              <a:rPr kumimoji="1" lang="en-US" altLang="ja-JP" sz="4400" dirty="0" smtClean="0"/>
            </a:br>
            <a:r>
              <a:rPr kumimoji="1" lang="en-US" altLang="ja-JP" sz="4400" dirty="0" smtClean="0"/>
              <a:t>Outside Class Learning </a:t>
            </a:r>
            <a:endParaRPr kumimoji="1" lang="ja-JP" altLang="en-US" sz="4400" dirty="0"/>
          </a:p>
        </p:txBody>
      </p:sp>
      <p:pic>
        <p:nvPicPr>
          <p:cNvPr id="6" name="図 5"/>
          <p:cNvPicPr>
            <a:picLocks noChangeAspect="1"/>
          </p:cNvPicPr>
          <p:nvPr/>
        </p:nvPicPr>
        <p:blipFill>
          <a:blip r:embed="rId2"/>
          <a:stretch>
            <a:fillRect/>
          </a:stretch>
        </p:blipFill>
        <p:spPr>
          <a:xfrm>
            <a:off x="119955" y="1461479"/>
            <a:ext cx="2420715" cy="4285320"/>
          </a:xfrm>
          <a:prstGeom prst="rect">
            <a:avLst/>
          </a:prstGeom>
        </p:spPr>
      </p:pic>
      <p:pic>
        <p:nvPicPr>
          <p:cNvPr id="9" name="図 8"/>
          <p:cNvPicPr>
            <a:picLocks noChangeAspect="1"/>
          </p:cNvPicPr>
          <p:nvPr/>
        </p:nvPicPr>
        <p:blipFill>
          <a:blip r:embed="rId3"/>
          <a:stretch>
            <a:fillRect/>
          </a:stretch>
        </p:blipFill>
        <p:spPr>
          <a:xfrm>
            <a:off x="1626912" y="2442202"/>
            <a:ext cx="1970444" cy="3443037"/>
          </a:xfrm>
          <a:prstGeom prst="rect">
            <a:avLst/>
          </a:prstGeom>
        </p:spPr>
      </p:pic>
      <p:pic>
        <p:nvPicPr>
          <p:cNvPr id="12" name="図 11"/>
          <p:cNvPicPr>
            <a:picLocks noChangeAspect="1"/>
          </p:cNvPicPr>
          <p:nvPr/>
        </p:nvPicPr>
        <p:blipFill>
          <a:blip r:embed="rId4"/>
          <a:stretch>
            <a:fillRect/>
          </a:stretch>
        </p:blipFill>
        <p:spPr>
          <a:xfrm>
            <a:off x="3086271" y="3162651"/>
            <a:ext cx="2304775" cy="4269003"/>
          </a:xfrm>
          <a:prstGeom prst="rect">
            <a:avLst/>
          </a:prstGeom>
        </p:spPr>
      </p:pic>
      <p:pic>
        <p:nvPicPr>
          <p:cNvPr id="15" name="図 14"/>
          <p:cNvPicPr>
            <a:picLocks noChangeAspect="1"/>
          </p:cNvPicPr>
          <p:nvPr/>
        </p:nvPicPr>
        <p:blipFill>
          <a:blip r:embed="rId5"/>
          <a:stretch>
            <a:fillRect/>
          </a:stretch>
        </p:blipFill>
        <p:spPr>
          <a:xfrm>
            <a:off x="4979729" y="3718240"/>
            <a:ext cx="2085259" cy="3866302"/>
          </a:xfrm>
          <a:prstGeom prst="rect">
            <a:avLst/>
          </a:prstGeom>
        </p:spPr>
      </p:pic>
      <p:sp>
        <p:nvSpPr>
          <p:cNvPr id="3" name="角丸四角形吹き出し 2"/>
          <p:cNvSpPr/>
          <p:nvPr/>
        </p:nvSpPr>
        <p:spPr>
          <a:xfrm>
            <a:off x="1851404" y="2268025"/>
            <a:ext cx="7556314" cy="3478774"/>
          </a:xfrm>
          <a:prstGeom prst="wedgeRoundRectCallout">
            <a:avLst>
              <a:gd name="adj1" fmla="val -43625"/>
              <a:gd name="adj2" fmla="val -62481"/>
              <a:gd name="adj3" fmla="val 16667"/>
            </a:avLst>
          </a:prstGeom>
          <a:solidFill>
            <a:srgbClr val="000090">
              <a:alpha val="77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571500" indent="-571500">
              <a:buFontTx/>
              <a:buChar char="-"/>
            </a:pPr>
            <a:r>
              <a:rPr kumimoji="1" lang="en-US" altLang="ja-JP" sz="3600" dirty="0" smtClean="0"/>
              <a:t>Announcing who will participate in the Field Study over the weekend.</a:t>
            </a:r>
          </a:p>
          <a:p>
            <a:pPr marL="571500" indent="-571500">
              <a:buFontTx/>
              <a:buChar char="-"/>
            </a:pPr>
            <a:r>
              <a:rPr kumimoji="1" lang="en-US" altLang="ja-JP" sz="3600" dirty="0" smtClean="0"/>
              <a:t>Sharing plans for activities</a:t>
            </a:r>
          </a:p>
          <a:p>
            <a:pPr marL="571500" indent="-571500">
              <a:buFontTx/>
              <a:buChar char="-"/>
            </a:pPr>
            <a:r>
              <a:rPr kumimoji="1" lang="en-US" altLang="ja-JP" sz="3200" dirty="0" smtClean="0"/>
              <a:t>Sharing the Field Study Experience in class</a:t>
            </a:r>
            <a:endParaRPr kumimoji="1" lang="ja-JP" altLang="en-US" sz="3200" dirty="0"/>
          </a:p>
        </p:txBody>
      </p:sp>
    </p:spTree>
    <p:extLst>
      <p:ext uri="{BB962C8B-B14F-4D97-AF65-F5344CB8AC3E}">
        <p14:creationId xmlns:p14="http://schemas.microsoft.com/office/powerpoint/2010/main" val="260540625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Organic Farm</a:t>
            </a:r>
            <a:endParaRPr kumimoji="1" lang="ja-JP" altLang="en-US" dirty="0"/>
          </a:p>
        </p:txBody>
      </p:sp>
      <p:pic>
        <p:nvPicPr>
          <p:cNvPr id="5" name="図 4"/>
          <p:cNvPicPr>
            <a:picLocks noChangeAspect="1"/>
          </p:cNvPicPr>
          <p:nvPr/>
        </p:nvPicPr>
        <p:blipFill>
          <a:blip r:embed="rId2"/>
          <a:stretch>
            <a:fillRect/>
          </a:stretch>
        </p:blipFill>
        <p:spPr>
          <a:xfrm>
            <a:off x="155152" y="1536700"/>
            <a:ext cx="7035800" cy="5321300"/>
          </a:xfrm>
          <a:prstGeom prst="rect">
            <a:avLst/>
          </a:prstGeom>
        </p:spPr>
      </p:pic>
      <p:pic>
        <p:nvPicPr>
          <p:cNvPr id="8" name="図 7"/>
          <p:cNvPicPr>
            <a:picLocks noChangeAspect="1"/>
          </p:cNvPicPr>
          <p:nvPr/>
        </p:nvPicPr>
        <p:blipFill>
          <a:blip r:embed="rId3"/>
          <a:stretch>
            <a:fillRect/>
          </a:stretch>
        </p:blipFill>
        <p:spPr>
          <a:xfrm>
            <a:off x="6034039" y="4333447"/>
            <a:ext cx="3002935" cy="2524553"/>
          </a:xfrm>
          <a:prstGeom prst="rect">
            <a:avLst/>
          </a:prstGeom>
          <a:ln w="66675">
            <a:solidFill>
              <a:schemeClr val="tx1"/>
            </a:solidFill>
          </a:ln>
        </p:spPr>
      </p:pic>
    </p:spTree>
    <p:extLst>
      <p:ext uri="{BB962C8B-B14F-4D97-AF65-F5344CB8AC3E}">
        <p14:creationId xmlns:p14="http://schemas.microsoft.com/office/powerpoint/2010/main" val="175693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kumimoji="1" lang="en-US" altLang="ja-JP" b="1" dirty="0" smtClean="0"/>
              <a:t>Before: </a:t>
            </a:r>
          </a:p>
          <a:p>
            <a:r>
              <a:rPr lang="en-US" altLang="ja-JP" dirty="0" smtClean="0"/>
              <a:t>Focus on Education Technology </a:t>
            </a:r>
            <a:r>
              <a:rPr lang="en-US" altLang="ja-JP" dirty="0" smtClean="0">
                <a:solidFill>
                  <a:srgbClr val="000090"/>
                </a:solidFill>
              </a:rPr>
              <a:t>from the engineer’s point of view</a:t>
            </a:r>
            <a:r>
              <a:rPr lang="en-US" altLang="ja-JP" dirty="0" smtClean="0"/>
              <a:t>.</a:t>
            </a:r>
          </a:p>
          <a:p>
            <a:r>
              <a:rPr kumimoji="1" lang="en-US" altLang="ja-JP" dirty="0" smtClean="0"/>
              <a:t>Educators are the last to voice their opinions about the educational technology.-</a:t>
            </a:r>
            <a:r>
              <a:rPr kumimoji="1" lang="en-US" altLang="ja-JP" dirty="0" smtClean="0">
                <a:sym typeface="Wingdings"/>
              </a:rPr>
              <a:t> Not in our classes!</a:t>
            </a:r>
          </a:p>
          <a:p>
            <a:r>
              <a:rPr lang="en-US" altLang="ja-JP" dirty="0">
                <a:sym typeface="Wingdings"/>
              </a:rPr>
              <a:t> </a:t>
            </a:r>
            <a:r>
              <a:rPr lang="en-US" altLang="ja-JP" dirty="0" smtClean="0">
                <a:sym typeface="Wingdings"/>
              </a:rPr>
              <a:t>Teachers’ needs are not reflected.</a:t>
            </a:r>
            <a:endParaRPr kumimoji="1" lang="ja-JP" altLang="en-US" dirty="0"/>
          </a:p>
        </p:txBody>
      </p:sp>
    </p:spTree>
    <p:extLst>
      <p:ext uri="{BB962C8B-B14F-4D97-AF65-F5344CB8AC3E}">
        <p14:creationId xmlns:p14="http://schemas.microsoft.com/office/powerpoint/2010/main" val="20036517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Organic</a:t>
            </a:r>
            <a:r>
              <a:rPr kumimoji="1" lang="ja-JP" altLang="en-US" dirty="0" smtClean="0"/>
              <a:t>　</a:t>
            </a:r>
            <a:r>
              <a:rPr kumimoji="1" lang="en-US" altLang="ja-JP" dirty="0" smtClean="0"/>
              <a:t>Farm</a:t>
            </a:r>
            <a:endParaRPr kumimoji="1" lang="ja-JP" altLang="en-US" dirty="0"/>
          </a:p>
        </p:txBody>
      </p:sp>
      <p:pic>
        <p:nvPicPr>
          <p:cNvPr id="7" name="図 6"/>
          <p:cNvPicPr>
            <a:picLocks noChangeAspect="1"/>
          </p:cNvPicPr>
          <p:nvPr/>
        </p:nvPicPr>
        <p:blipFill>
          <a:blip r:embed="rId2"/>
          <a:stretch>
            <a:fillRect/>
          </a:stretch>
        </p:blipFill>
        <p:spPr>
          <a:xfrm>
            <a:off x="920591" y="1469925"/>
            <a:ext cx="7124700" cy="5321300"/>
          </a:xfrm>
          <a:prstGeom prst="rect">
            <a:avLst/>
          </a:prstGeom>
        </p:spPr>
      </p:pic>
      <p:sp>
        <p:nvSpPr>
          <p:cNvPr id="3" name="角丸四角形吹き出し 2"/>
          <p:cNvSpPr/>
          <p:nvPr/>
        </p:nvSpPr>
        <p:spPr>
          <a:xfrm>
            <a:off x="4477815" y="5580958"/>
            <a:ext cx="4300210" cy="790067"/>
          </a:xfrm>
          <a:prstGeom prst="wedgeRoundRectCallout">
            <a:avLst/>
          </a:prstGeom>
          <a:solidFill>
            <a:srgbClr val="008000">
              <a:alpha val="62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dirty="0" smtClean="0"/>
              <a:t>Local Farmer’s Advice</a:t>
            </a:r>
            <a:endParaRPr kumimoji="1" lang="ja-JP" altLang="en-US" sz="3200" dirty="0"/>
          </a:p>
        </p:txBody>
      </p:sp>
    </p:spTree>
    <p:extLst>
      <p:ext uri="{BB962C8B-B14F-4D97-AF65-F5344CB8AC3E}">
        <p14:creationId xmlns:p14="http://schemas.microsoft.com/office/powerpoint/2010/main" val="2299080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52400" y="2938015"/>
            <a:ext cx="9022860" cy="3967644"/>
          </a:xfrm>
          <a:prstGeom prst="roundRect">
            <a:avLst/>
          </a:prstGeom>
          <a:solidFill>
            <a:schemeClr val="bg1">
              <a:lumMod val="65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52400" y="28061"/>
            <a:ext cx="8591550" cy="1066801"/>
          </a:xfrm>
        </p:spPr>
        <p:txBody>
          <a:bodyPr/>
          <a:lstStyle/>
          <a:p>
            <a:r>
              <a:rPr kumimoji="1" lang="en-US" altLang="ja-JP" dirty="0" smtClean="0"/>
              <a:t>Use of ICT :  LINE</a:t>
            </a:r>
            <a:endParaRPr kumimoji="1" lang="ja-JP" altLang="en-US" dirty="0"/>
          </a:p>
        </p:txBody>
      </p:sp>
      <p:sp>
        <p:nvSpPr>
          <p:cNvPr id="3" name="コンテンツ プレースホルダー 2"/>
          <p:cNvSpPr>
            <a:spLocks noGrp="1"/>
          </p:cNvSpPr>
          <p:nvPr>
            <p:ph sz="quarter" idx="4294967295"/>
          </p:nvPr>
        </p:nvSpPr>
        <p:spPr>
          <a:xfrm>
            <a:off x="274320" y="1298448"/>
            <a:ext cx="8595360" cy="4937760"/>
          </a:xfrm>
          <a:prstGeom prst="rect">
            <a:avLst/>
          </a:prstGeom>
        </p:spPr>
        <p:txBody>
          <a:bodyPr/>
          <a:lstStyle/>
          <a:p>
            <a:pPr marL="0" indent="0">
              <a:buNone/>
            </a:pPr>
            <a:endParaRPr lang="en-US" altLang="ja-JP" dirty="0"/>
          </a:p>
          <a:p>
            <a:r>
              <a:rPr lang="en-US" altLang="ja-JP" dirty="0" smtClean="0"/>
              <a:t>For teams:  each team has its own LINE group</a:t>
            </a:r>
            <a:endParaRPr kumimoji="1" lang="ja-JP" altLang="en-US" dirty="0"/>
          </a:p>
        </p:txBody>
      </p:sp>
      <p:pic>
        <p:nvPicPr>
          <p:cNvPr id="9" name="図 8"/>
          <p:cNvPicPr>
            <a:picLocks noChangeAspect="1"/>
          </p:cNvPicPr>
          <p:nvPr/>
        </p:nvPicPr>
        <p:blipFill>
          <a:blip r:embed="rId2"/>
          <a:stretch>
            <a:fillRect/>
          </a:stretch>
        </p:blipFill>
        <p:spPr>
          <a:xfrm>
            <a:off x="1043994" y="3616359"/>
            <a:ext cx="3251200" cy="939800"/>
          </a:xfrm>
          <a:prstGeom prst="rect">
            <a:avLst/>
          </a:prstGeom>
        </p:spPr>
      </p:pic>
      <p:pic>
        <p:nvPicPr>
          <p:cNvPr id="6" name="図 5"/>
          <p:cNvPicPr>
            <a:picLocks noChangeAspect="1"/>
          </p:cNvPicPr>
          <p:nvPr/>
        </p:nvPicPr>
        <p:blipFill>
          <a:blip r:embed="rId3"/>
          <a:stretch>
            <a:fillRect/>
          </a:stretch>
        </p:blipFill>
        <p:spPr>
          <a:xfrm>
            <a:off x="1980291" y="4273901"/>
            <a:ext cx="3581400" cy="914400"/>
          </a:xfrm>
          <a:prstGeom prst="rect">
            <a:avLst/>
          </a:prstGeom>
        </p:spPr>
      </p:pic>
      <p:pic>
        <p:nvPicPr>
          <p:cNvPr id="7" name="図 6"/>
          <p:cNvPicPr>
            <a:picLocks noChangeAspect="1"/>
          </p:cNvPicPr>
          <p:nvPr/>
        </p:nvPicPr>
        <p:blipFill>
          <a:blip r:embed="rId4"/>
          <a:stretch>
            <a:fillRect/>
          </a:stretch>
        </p:blipFill>
        <p:spPr>
          <a:xfrm>
            <a:off x="3473451" y="4987959"/>
            <a:ext cx="2971800" cy="965200"/>
          </a:xfrm>
          <a:prstGeom prst="rect">
            <a:avLst/>
          </a:prstGeom>
        </p:spPr>
      </p:pic>
      <p:pic>
        <p:nvPicPr>
          <p:cNvPr id="5" name="図 4"/>
          <p:cNvPicPr>
            <a:picLocks noChangeAspect="1"/>
          </p:cNvPicPr>
          <p:nvPr/>
        </p:nvPicPr>
        <p:blipFill>
          <a:blip r:embed="rId5"/>
          <a:stretch>
            <a:fillRect/>
          </a:stretch>
        </p:blipFill>
        <p:spPr>
          <a:xfrm>
            <a:off x="4838629" y="5521359"/>
            <a:ext cx="3403600" cy="863600"/>
          </a:xfrm>
          <a:prstGeom prst="rect">
            <a:avLst/>
          </a:prstGeom>
        </p:spPr>
      </p:pic>
      <p:pic>
        <p:nvPicPr>
          <p:cNvPr id="8" name="図 7"/>
          <p:cNvPicPr>
            <a:picLocks noChangeAspect="1"/>
          </p:cNvPicPr>
          <p:nvPr/>
        </p:nvPicPr>
        <p:blipFill>
          <a:blip r:embed="rId6"/>
          <a:stretch>
            <a:fillRect/>
          </a:stretch>
        </p:blipFill>
        <p:spPr>
          <a:xfrm>
            <a:off x="6540429" y="5953159"/>
            <a:ext cx="2755900" cy="952500"/>
          </a:xfrm>
          <a:prstGeom prst="rect">
            <a:avLst/>
          </a:prstGeom>
        </p:spPr>
      </p:pic>
    </p:spTree>
    <p:extLst>
      <p:ext uri="{BB962C8B-B14F-4D97-AF65-F5344CB8AC3E}">
        <p14:creationId xmlns:p14="http://schemas.microsoft.com/office/powerpoint/2010/main" val="29071692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200" dirty="0" smtClean="0"/>
              <a:t>Team activity : TEAM LINE for Discussion (outside class)</a:t>
            </a:r>
            <a:endParaRPr kumimoji="1" lang="ja-JP" altLang="en-US" sz="3200" dirty="0"/>
          </a:p>
        </p:txBody>
      </p:sp>
      <p:pic>
        <p:nvPicPr>
          <p:cNvPr id="5" name="図 4"/>
          <p:cNvPicPr>
            <a:picLocks noChangeAspect="1"/>
          </p:cNvPicPr>
          <p:nvPr/>
        </p:nvPicPr>
        <p:blipFill>
          <a:blip r:embed="rId2"/>
          <a:stretch>
            <a:fillRect/>
          </a:stretch>
        </p:blipFill>
        <p:spPr>
          <a:xfrm>
            <a:off x="779463" y="1453107"/>
            <a:ext cx="2643482" cy="5200163"/>
          </a:xfrm>
          <a:prstGeom prst="rect">
            <a:avLst/>
          </a:prstGeom>
        </p:spPr>
      </p:pic>
      <p:pic>
        <p:nvPicPr>
          <p:cNvPr id="8" name="図 7"/>
          <p:cNvPicPr>
            <a:picLocks noChangeAspect="1"/>
          </p:cNvPicPr>
          <p:nvPr/>
        </p:nvPicPr>
        <p:blipFill>
          <a:blip r:embed="rId3"/>
          <a:stretch>
            <a:fillRect/>
          </a:stretch>
        </p:blipFill>
        <p:spPr>
          <a:xfrm>
            <a:off x="4251721" y="1453107"/>
            <a:ext cx="3821264" cy="5284727"/>
          </a:xfrm>
          <a:prstGeom prst="rect">
            <a:avLst/>
          </a:prstGeom>
        </p:spPr>
      </p:pic>
    </p:spTree>
    <p:extLst>
      <p:ext uri="{BB962C8B-B14F-4D97-AF65-F5344CB8AC3E}">
        <p14:creationId xmlns:p14="http://schemas.microsoft.com/office/powerpoint/2010/main" val="39657485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200" dirty="0" smtClean="0"/>
              <a:t>Team activity : LINE for Discussion (outside class)</a:t>
            </a:r>
            <a:endParaRPr kumimoji="1" lang="ja-JP" altLang="en-US" sz="3200" dirty="0"/>
          </a:p>
        </p:txBody>
      </p:sp>
      <p:pic>
        <p:nvPicPr>
          <p:cNvPr id="5" name="図 4"/>
          <p:cNvPicPr>
            <a:picLocks noChangeAspect="1"/>
          </p:cNvPicPr>
          <p:nvPr/>
        </p:nvPicPr>
        <p:blipFill>
          <a:blip r:embed="rId2"/>
          <a:stretch>
            <a:fillRect/>
          </a:stretch>
        </p:blipFill>
        <p:spPr>
          <a:xfrm>
            <a:off x="779463" y="1453107"/>
            <a:ext cx="2643482" cy="5200163"/>
          </a:xfrm>
          <a:prstGeom prst="rect">
            <a:avLst/>
          </a:prstGeom>
        </p:spPr>
      </p:pic>
      <p:pic>
        <p:nvPicPr>
          <p:cNvPr id="8" name="図 7"/>
          <p:cNvPicPr>
            <a:picLocks noChangeAspect="1"/>
          </p:cNvPicPr>
          <p:nvPr/>
        </p:nvPicPr>
        <p:blipFill>
          <a:blip r:embed="rId3"/>
          <a:stretch>
            <a:fillRect/>
          </a:stretch>
        </p:blipFill>
        <p:spPr>
          <a:xfrm>
            <a:off x="4251721" y="1453107"/>
            <a:ext cx="3821264" cy="5284727"/>
          </a:xfrm>
          <a:prstGeom prst="rect">
            <a:avLst/>
          </a:prstGeom>
        </p:spPr>
      </p:pic>
      <p:sp>
        <p:nvSpPr>
          <p:cNvPr id="6" name="角丸四角形吹き出し 5"/>
          <p:cNvSpPr/>
          <p:nvPr/>
        </p:nvSpPr>
        <p:spPr>
          <a:xfrm>
            <a:off x="1291677" y="2841133"/>
            <a:ext cx="7556314" cy="3711204"/>
          </a:xfrm>
          <a:prstGeom prst="wedgeRoundRectCallout">
            <a:avLst>
              <a:gd name="adj1" fmla="val -20833"/>
              <a:gd name="adj2" fmla="val -67060"/>
              <a:gd name="adj3" fmla="val 16667"/>
            </a:avLst>
          </a:prstGeom>
          <a:solidFill>
            <a:srgbClr val="000090">
              <a:alpha val="77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571500" indent="-571500">
              <a:buFontTx/>
              <a:buChar char="-"/>
            </a:pPr>
            <a:r>
              <a:rPr kumimoji="1" lang="en-US" altLang="ja-JP" sz="3200" dirty="0" smtClean="0"/>
              <a:t>Assigning Tasks among members</a:t>
            </a:r>
          </a:p>
          <a:p>
            <a:pPr marL="571500" indent="-571500">
              <a:buFontTx/>
              <a:buChar char="-"/>
            </a:pPr>
            <a:r>
              <a:rPr kumimoji="1" lang="en-US" altLang="ja-JP" sz="3200" dirty="0" smtClean="0"/>
              <a:t>Sharing plans for activities</a:t>
            </a:r>
          </a:p>
          <a:p>
            <a:pPr marL="571500" indent="-571500">
              <a:buFontTx/>
              <a:buChar char="-"/>
            </a:pPr>
            <a:r>
              <a:rPr kumimoji="1" lang="en-US" altLang="ja-JP" sz="3200" dirty="0" smtClean="0"/>
              <a:t>Sharing Learning Experience among team members</a:t>
            </a:r>
          </a:p>
          <a:p>
            <a:pPr marL="571500" indent="-571500">
              <a:buFontTx/>
              <a:buChar char="-"/>
            </a:pPr>
            <a:r>
              <a:rPr kumimoji="1" lang="en-US" altLang="ja-JP" sz="3200" dirty="0" smtClean="0"/>
              <a:t>Preparing for the Team Presentation </a:t>
            </a:r>
          </a:p>
          <a:p>
            <a:r>
              <a:rPr kumimoji="1" lang="en-US" altLang="ja-JP" sz="3200" dirty="0" smtClean="0"/>
              <a:t>-   Preparing for the Team Report</a:t>
            </a:r>
            <a:endParaRPr kumimoji="1" lang="ja-JP" altLang="en-US" sz="3200" dirty="0"/>
          </a:p>
        </p:txBody>
      </p:sp>
      <p:sp>
        <p:nvSpPr>
          <p:cNvPr id="7" name="テキスト ボックス 6"/>
          <p:cNvSpPr txBox="1"/>
          <p:nvPr/>
        </p:nvSpPr>
        <p:spPr>
          <a:xfrm rot="922152">
            <a:off x="4010160" y="751819"/>
            <a:ext cx="4951395" cy="584776"/>
          </a:xfrm>
          <a:prstGeom prst="rect">
            <a:avLst/>
          </a:prstGeom>
          <a:noFill/>
        </p:spPr>
        <p:txBody>
          <a:bodyPr wrap="none" rtlCol="0">
            <a:spAutoFit/>
          </a:bodyPr>
          <a:lstStyle/>
          <a:p>
            <a:r>
              <a:rPr kumimoji="1" lang="en-US" altLang="ja-JP" sz="3200" dirty="0" smtClean="0">
                <a:solidFill>
                  <a:srgbClr val="FF6600"/>
                </a:solidFill>
              </a:rPr>
              <a:t>What has been done so far?</a:t>
            </a:r>
            <a:endParaRPr kumimoji="1" lang="ja-JP" altLang="en-US" sz="3200" dirty="0">
              <a:solidFill>
                <a:srgbClr val="FF6600"/>
              </a:solidFill>
            </a:endParaRPr>
          </a:p>
        </p:txBody>
      </p:sp>
    </p:spTree>
    <p:extLst>
      <p:ext uri="{BB962C8B-B14F-4D97-AF65-F5344CB8AC3E}">
        <p14:creationId xmlns:p14="http://schemas.microsoft.com/office/powerpoint/2010/main" val="19052535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t>Google  Drive </a:t>
            </a:r>
            <a:br>
              <a:rPr kumimoji="1" lang="en-US" altLang="ja-JP" sz="3600" dirty="0" smtClean="0"/>
            </a:br>
            <a:r>
              <a:rPr kumimoji="1" lang="en-US" altLang="ja-JP" sz="3600" dirty="0" smtClean="0"/>
              <a:t>Share/Edit</a:t>
            </a:r>
            <a:endParaRPr kumimoji="1" lang="ja-JP" altLang="en-US" sz="3600" dirty="0"/>
          </a:p>
        </p:txBody>
      </p:sp>
      <p:pic>
        <p:nvPicPr>
          <p:cNvPr id="5" name="図 4"/>
          <p:cNvPicPr>
            <a:picLocks noChangeAspect="1"/>
          </p:cNvPicPr>
          <p:nvPr/>
        </p:nvPicPr>
        <p:blipFill>
          <a:blip r:embed="rId2"/>
          <a:stretch>
            <a:fillRect/>
          </a:stretch>
        </p:blipFill>
        <p:spPr>
          <a:xfrm>
            <a:off x="0" y="1352741"/>
            <a:ext cx="2869903" cy="1524090"/>
          </a:xfrm>
          <a:prstGeom prst="rect">
            <a:avLst/>
          </a:prstGeom>
        </p:spPr>
      </p:pic>
      <p:pic>
        <p:nvPicPr>
          <p:cNvPr id="7" name="図 6"/>
          <p:cNvPicPr>
            <a:picLocks noChangeAspect="1"/>
          </p:cNvPicPr>
          <p:nvPr/>
        </p:nvPicPr>
        <p:blipFill>
          <a:blip r:embed="rId3"/>
          <a:stretch>
            <a:fillRect/>
          </a:stretch>
        </p:blipFill>
        <p:spPr>
          <a:xfrm>
            <a:off x="3574204" y="1352741"/>
            <a:ext cx="3750696" cy="3236160"/>
          </a:xfrm>
          <a:prstGeom prst="rect">
            <a:avLst/>
          </a:prstGeom>
          <a:ln w="60325">
            <a:solidFill>
              <a:schemeClr val="accent6">
                <a:lumMod val="60000"/>
                <a:lumOff val="40000"/>
              </a:schemeClr>
            </a:solidFill>
          </a:ln>
        </p:spPr>
      </p:pic>
      <p:pic>
        <p:nvPicPr>
          <p:cNvPr id="8" name="図 7"/>
          <p:cNvPicPr>
            <a:picLocks noChangeAspect="1"/>
          </p:cNvPicPr>
          <p:nvPr/>
        </p:nvPicPr>
        <p:blipFill>
          <a:blip r:embed="rId4"/>
          <a:stretch>
            <a:fillRect/>
          </a:stretch>
        </p:blipFill>
        <p:spPr>
          <a:xfrm>
            <a:off x="127187" y="3785408"/>
            <a:ext cx="3911585" cy="3219124"/>
          </a:xfrm>
          <a:prstGeom prst="rect">
            <a:avLst/>
          </a:prstGeom>
          <a:ln w="50800">
            <a:solidFill>
              <a:srgbClr val="000090"/>
            </a:solidFill>
          </a:ln>
        </p:spPr>
      </p:pic>
      <p:pic>
        <p:nvPicPr>
          <p:cNvPr id="9" name="図 8"/>
          <p:cNvPicPr>
            <a:picLocks noChangeAspect="1"/>
          </p:cNvPicPr>
          <p:nvPr/>
        </p:nvPicPr>
        <p:blipFill>
          <a:blip r:embed="rId5"/>
          <a:stretch>
            <a:fillRect/>
          </a:stretch>
        </p:blipFill>
        <p:spPr>
          <a:xfrm>
            <a:off x="4640695" y="3910035"/>
            <a:ext cx="4381182" cy="2947965"/>
          </a:xfrm>
          <a:prstGeom prst="rect">
            <a:avLst/>
          </a:prstGeom>
          <a:ln w="76200">
            <a:solidFill>
              <a:srgbClr val="008000"/>
            </a:solidFill>
          </a:ln>
        </p:spPr>
      </p:pic>
      <p:sp>
        <p:nvSpPr>
          <p:cNvPr id="11" name="角丸四角形吹き出し 10"/>
          <p:cNvSpPr/>
          <p:nvPr/>
        </p:nvSpPr>
        <p:spPr>
          <a:xfrm>
            <a:off x="5837505" y="1819438"/>
            <a:ext cx="2337739" cy="842559"/>
          </a:xfrm>
          <a:prstGeom prst="wedgeRoundRectCallou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bg2">
                    <a:lumMod val="10000"/>
                  </a:schemeClr>
                </a:solidFill>
              </a:rPr>
              <a:t>Team presentation videos</a:t>
            </a:r>
          </a:p>
          <a:p>
            <a:pPr algn="ctr"/>
            <a:r>
              <a:rPr kumimoji="1" lang="en-US" altLang="ja-JP" dirty="0" smtClean="0">
                <a:solidFill>
                  <a:schemeClr val="bg2">
                    <a:lumMod val="10000"/>
                  </a:schemeClr>
                </a:solidFill>
              </a:rPr>
              <a:t>comments</a:t>
            </a:r>
            <a:endParaRPr kumimoji="1" lang="ja-JP" altLang="en-US" dirty="0">
              <a:solidFill>
                <a:schemeClr val="bg2">
                  <a:lumMod val="10000"/>
                </a:schemeClr>
              </a:solidFill>
            </a:endParaRPr>
          </a:p>
        </p:txBody>
      </p:sp>
      <p:sp>
        <p:nvSpPr>
          <p:cNvPr id="12" name="角丸四角形吹き出し 11"/>
          <p:cNvSpPr/>
          <p:nvPr/>
        </p:nvSpPr>
        <p:spPr>
          <a:xfrm>
            <a:off x="1701033" y="4594769"/>
            <a:ext cx="2337739" cy="842559"/>
          </a:xfrm>
          <a:prstGeom prst="wedgeRound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Team Reports</a:t>
            </a:r>
          </a:p>
          <a:p>
            <a:pPr algn="ctr"/>
            <a:r>
              <a:rPr kumimoji="1" lang="en-US" altLang="ja-JP" dirty="0" smtClean="0"/>
              <a:t>All can edit online.</a:t>
            </a:r>
            <a:endParaRPr kumimoji="1" lang="ja-JP" altLang="en-US" dirty="0"/>
          </a:p>
        </p:txBody>
      </p:sp>
      <p:sp>
        <p:nvSpPr>
          <p:cNvPr id="13" name="角丸四角形吹き出し 12"/>
          <p:cNvSpPr/>
          <p:nvPr/>
        </p:nvSpPr>
        <p:spPr>
          <a:xfrm>
            <a:off x="5434498" y="3801054"/>
            <a:ext cx="2337739" cy="842559"/>
          </a:xfrm>
          <a:prstGeom prst="wedgeRoundRectCallo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Team presentation slides </a:t>
            </a:r>
          </a:p>
          <a:p>
            <a:pPr algn="ctr"/>
            <a:r>
              <a:rPr kumimoji="1" lang="en-US" altLang="ja-JP" dirty="0" smtClean="0"/>
              <a:t>All can edit online</a:t>
            </a:r>
            <a:endParaRPr kumimoji="1" lang="ja-JP" altLang="en-US" dirty="0"/>
          </a:p>
        </p:txBody>
      </p:sp>
      <p:sp>
        <p:nvSpPr>
          <p:cNvPr id="14" name="円形吹き出し 13"/>
          <p:cNvSpPr/>
          <p:nvPr/>
        </p:nvSpPr>
        <p:spPr>
          <a:xfrm>
            <a:off x="1915213" y="3158258"/>
            <a:ext cx="2466896" cy="908577"/>
          </a:xfrm>
          <a:prstGeom prst="wedgeEllipseCallout">
            <a:avLst>
              <a:gd name="adj1" fmla="val -32219"/>
              <a:gd name="adj2" fmla="val 124322"/>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5" name="円形吹き出し 14"/>
          <p:cNvSpPr/>
          <p:nvPr/>
        </p:nvSpPr>
        <p:spPr>
          <a:xfrm>
            <a:off x="1777741" y="3018170"/>
            <a:ext cx="2466896" cy="908577"/>
          </a:xfrm>
          <a:prstGeom prst="wedgeEllipseCallout">
            <a:avLst>
              <a:gd name="adj1" fmla="val 116296"/>
              <a:gd name="adj2" fmla="val -92057"/>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6" name="円形吹き出し 15"/>
          <p:cNvSpPr/>
          <p:nvPr/>
        </p:nvSpPr>
        <p:spPr>
          <a:xfrm>
            <a:off x="1446458" y="2599278"/>
            <a:ext cx="3241271" cy="1248038"/>
          </a:xfrm>
          <a:prstGeom prst="wedgeEllipseCallout">
            <a:avLst>
              <a:gd name="adj1" fmla="val 73597"/>
              <a:gd name="adj2" fmla="val 98638"/>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Tree>
    <p:extLst>
      <p:ext uri="{BB962C8B-B14F-4D97-AF65-F5344CB8AC3E}">
        <p14:creationId xmlns:p14="http://schemas.microsoft.com/office/powerpoint/2010/main" val="35481689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t>Google Drive Share/Edit</a:t>
            </a:r>
            <a:endParaRPr kumimoji="1" lang="ja-JP" altLang="en-US" sz="3600" dirty="0"/>
          </a:p>
        </p:txBody>
      </p:sp>
      <p:pic>
        <p:nvPicPr>
          <p:cNvPr id="5" name="図 4"/>
          <p:cNvPicPr>
            <a:picLocks noChangeAspect="1"/>
          </p:cNvPicPr>
          <p:nvPr/>
        </p:nvPicPr>
        <p:blipFill>
          <a:blip r:embed="rId2"/>
          <a:stretch>
            <a:fillRect/>
          </a:stretch>
        </p:blipFill>
        <p:spPr>
          <a:xfrm>
            <a:off x="0" y="1352741"/>
            <a:ext cx="2869903" cy="1524090"/>
          </a:xfrm>
          <a:prstGeom prst="rect">
            <a:avLst/>
          </a:prstGeom>
        </p:spPr>
      </p:pic>
      <p:pic>
        <p:nvPicPr>
          <p:cNvPr id="7" name="図 6"/>
          <p:cNvPicPr>
            <a:picLocks noChangeAspect="1"/>
          </p:cNvPicPr>
          <p:nvPr/>
        </p:nvPicPr>
        <p:blipFill>
          <a:blip r:embed="rId3"/>
          <a:stretch>
            <a:fillRect/>
          </a:stretch>
        </p:blipFill>
        <p:spPr>
          <a:xfrm>
            <a:off x="3574204" y="1352741"/>
            <a:ext cx="3750696" cy="3236160"/>
          </a:xfrm>
          <a:prstGeom prst="rect">
            <a:avLst/>
          </a:prstGeom>
        </p:spPr>
      </p:pic>
      <p:pic>
        <p:nvPicPr>
          <p:cNvPr id="8" name="図 7"/>
          <p:cNvPicPr>
            <a:picLocks noChangeAspect="1"/>
          </p:cNvPicPr>
          <p:nvPr/>
        </p:nvPicPr>
        <p:blipFill>
          <a:blip r:embed="rId4"/>
          <a:stretch>
            <a:fillRect/>
          </a:stretch>
        </p:blipFill>
        <p:spPr>
          <a:xfrm>
            <a:off x="127187" y="3785408"/>
            <a:ext cx="3911585" cy="3219124"/>
          </a:xfrm>
          <a:prstGeom prst="rect">
            <a:avLst/>
          </a:prstGeom>
        </p:spPr>
      </p:pic>
      <p:pic>
        <p:nvPicPr>
          <p:cNvPr id="9" name="図 8"/>
          <p:cNvPicPr>
            <a:picLocks noChangeAspect="1"/>
          </p:cNvPicPr>
          <p:nvPr/>
        </p:nvPicPr>
        <p:blipFill>
          <a:blip r:embed="rId5"/>
          <a:stretch>
            <a:fillRect/>
          </a:stretch>
        </p:blipFill>
        <p:spPr>
          <a:xfrm>
            <a:off x="4640695" y="3910035"/>
            <a:ext cx="4381182" cy="2947965"/>
          </a:xfrm>
          <a:prstGeom prst="rect">
            <a:avLst/>
          </a:prstGeom>
        </p:spPr>
      </p:pic>
      <p:sp>
        <p:nvSpPr>
          <p:cNvPr id="11" name="角丸四角形吹き出し 10"/>
          <p:cNvSpPr/>
          <p:nvPr/>
        </p:nvSpPr>
        <p:spPr>
          <a:xfrm>
            <a:off x="5837505" y="1819438"/>
            <a:ext cx="2337739" cy="842559"/>
          </a:xfrm>
          <a:prstGeom prst="wedgeRoundRectCallou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rgbClr val="921F07"/>
                </a:solidFill>
              </a:rPr>
              <a:t>Team presentation videos</a:t>
            </a:r>
          </a:p>
          <a:p>
            <a:pPr algn="ctr"/>
            <a:r>
              <a:rPr kumimoji="1" lang="en-US" altLang="ja-JP" dirty="0" smtClean="0">
                <a:solidFill>
                  <a:srgbClr val="921F07"/>
                </a:solidFill>
              </a:rPr>
              <a:t>comments</a:t>
            </a:r>
            <a:endParaRPr kumimoji="1" lang="ja-JP" altLang="en-US" dirty="0">
              <a:solidFill>
                <a:srgbClr val="921F07"/>
              </a:solidFill>
            </a:endParaRPr>
          </a:p>
        </p:txBody>
      </p:sp>
      <p:sp>
        <p:nvSpPr>
          <p:cNvPr id="12" name="角丸四角形吹き出し 11"/>
          <p:cNvSpPr/>
          <p:nvPr/>
        </p:nvSpPr>
        <p:spPr>
          <a:xfrm>
            <a:off x="1701033" y="4594769"/>
            <a:ext cx="2337739" cy="842559"/>
          </a:xfrm>
          <a:prstGeom prst="wedgeRound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Team Reports</a:t>
            </a:r>
          </a:p>
          <a:p>
            <a:pPr algn="ctr"/>
            <a:r>
              <a:rPr kumimoji="1" lang="en-US" altLang="ja-JP" dirty="0" smtClean="0"/>
              <a:t>All can edit online.</a:t>
            </a:r>
            <a:endParaRPr kumimoji="1" lang="ja-JP" altLang="en-US" dirty="0"/>
          </a:p>
        </p:txBody>
      </p:sp>
      <p:sp>
        <p:nvSpPr>
          <p:cNvPr id="13" name="角丸四角形吹き出し 12"/>
          <p:cNvSpPr/>
          <p:nvPr/>
        </p:nvSpPr>
        <p:spPr>
          <a:xfrm>
            <a:off x="5434498" y="3801054"/>
            <a:ext cx="2337739" cy="842559"/>
          </a:xfrm>
          <a:prstGeom prst="wedgeRoundRectCallo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Team presentation slides </a:t>
            </a:r>
          </a:p>
          <a:p>
            <a:pPr algn="ctr"/>
            <a:r>
              <a:rPr kumimoji="1" lang="en-US" altLang="ja-JP" dirty="0" smtClean="0"/>
              <a:t>All can edit online</a:t>
            </a:r>
            <a:endParaRPr kumimoji="1" lang="ja-JP" altLang="en-US" dirty="0"/>
          </a:p>
        </p:txBody>
      </p:sp>
      <p:sp>
        <p:nvSpPr>
          <p:cNvPr id="14" name="円形吹き出し 13"/>
          <p:cNvSpPr/>
          <p:nvPr/>
        </p:nvSpPr>
        <p:spPr>
          <a:xfrm>
            <a:off x="1915213" y="3001458"/>
            <a:ext cx="2466896" cy="908577"/>
          </a:xfrm>
          <a:prstGeom prst="wedgeEllipseCallout">
            <a:avLst>
              <a:gd name="adj1" fmla="val -32219"/>
              <a:gd name="adj2" fmla="val 124322"/>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5" name="円形吹き出し 14"/>
          <p:cNvSpPr/>
          <p:nvPr/>
        </p:nvSpPr>
        <p:spPr>
          <a:xfrm>
            <a:off x="2012911" y="3001458"/>
            <a:ext cx="2466896" cy="908577"/>
          </a:xfrm>
          <a:prstGeom prst="wedgeEllipseCallout">
            <a:avLst>
              <a:gd name="adj1" fmla="val 116296"/>
              <a:gd name="adj2" fmla="val -92057"/>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6" name="円形吹き出し 15"/>
          <p:cNvSpPr/>
          <p:nvPr/>
        </p:nvSpPr>
        <p:spPr>
          <a:xfrm>
            <a:off x="2012911" y="3001458"/>
            <a:ext cx="2466896" cy="908577"/>
          </a:xfrm>
          <a:prstGeom prst="wedgeEllipseCallout">
            <a:avLst>
              <a:gd name="adj1" fmla="val 68276"/>
              <a:gd name="adj2" fmla="val 192865"/>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0" name="正方形/長方形 9"/>
          <p:cNvSpPr/>
          <p:nvPr/>
        </p:nvSpPr>
        <p:spPr>
          <a:xfrm>
            <a:off x="-24424" y="1356218"/>
            <a:ext cx="9144000" cy="5651791"/>
          </a:xfrm>
          <a:prstGeom prst="rect">
            <a:avLst/>
          </a:prstGeom>
          <a:solidFill>
            <a:schemeClr val="bg1">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stretch>
            <a:fillRect/>
          </a:stretch>
        </p:blipFill>
        <p:spPr>
          <a:xfrm>
            <a:off x="-432537" y="2799400"/>
            <a:ext cx="4267140" cy="3981169"/>
          </a:xfrm>
          <a:prstGeom prst="rect">
            <a:avLst/>
          </a:prstGeom>
        </p:spPr>
      </p:pic>
      <p:pic>
        <p:nvPicPr>
          <p:cNvPr id="4" name="図 3"/>
          <p:cNvPicPr>
            <a:picLocks noChangeAspect="1"/>
          </p:cNvPicPr>
          <p:nvPr/>
        </p:nvPicPr>
        <p:blipFill>
          <a:blip r:embed="rId7"/>
          <a:stretch>
            <a:fillRect/>
          </a:stretch>
        </p:blipFill>
        <p:spPr>
          <a:xfrm>
            <a:off x="3371687" y="1417273"/>
            <a:ext cx="3022255" cy="3168369"/>
          </a:xfrm>
          <a:prstGeom prst="rect">
            <a:avLst/>
          </a:prstGeom>
        </p:spPr>
      </p:pic>
      <p:pic>
        <p:nvPicPr>
          <p:cNvPr id="6" name="図 5"/>
          <p:cNvPicPr>
            <a:picLocks noChangeAspect="1"/>
          </p:cNvPicPr>
          <p:nvPr/>
        </p:nvPicPr>
        <p:blipFill>
          <a:blip r:embed="rId8"/>
          <a:stretch>
            <a:fillRect/>
          </a:stretch>
        </p:blipFill>
        <p:spPr>
          <a:xfrm>
            <a:off x="5332783" y="3354006"/>
            <a:ext cx="4160096" cy="3650526"/>
          </a:xfrm>
          <a:prstGeom prst="rect">
            <a:avLst/>
          </a:prstGeom>
        </p:spPr>
      </p:pic>
      <p:pic>
        <p:nvPicPr>
          <p:cNvPr id="17" name="図 16"/>
          <p:cNvPicPr>
            <a:picLocks noChangeAspect="1"/>
          </p:cNvPicPr>
          <p:nvPr/>
        </p:nvPicPr>
        <p:blipFill>
          <a:blip r:embed="rId9"/>
          <a:stretch>
            <a:fillRect/>
          </a:stretch>
        </p:blipFill>
        <p:spPr>
          <a:xfrm>
            <a:off x="346472" y="124012"/>
            <a:ext cx="1016000" cy="1066800"/>
          </a:xfrm>
          <a:prstGeom prst="rect">
            <a:avLst/>
          </a:prstGeom>
        </p:spPr>
      </p:pic>
    </p:spTree>
    <p:extLst>
      <p:ext uri="{BB962C8B-B14F-4D97-AF65-F5344CB8AC3E}">
        <p14:creationId xmlns:p14="http://schemas.microsoft.com/office/powerpoint/2010/main" val="20665164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t>Google Drive </a:t>
            </a:r>
            <a:br>
              <a:rPr kumimoji="1" lang="en-US" altLang="ja-JP" sz="3600" dirty="0" smtClean="0"/>
            </a:br>
            <a:r>
              <a:rPr kumimoji="1" lang="en-US" altLang="ja-JP" sz="3600" dirty="0" smtClean="0"/>
              <a:t>Share/Edit</a:t>
            </a:r>
            <a:endParaRPr kumimoji="1" lang="ja-JP" altLang="en-US" sz="3600" dirty="0"/>
          </a:p>
        </p:txBody>
      </p:sp>
      <p:pic>
        <p:nvPicPr>
          <p:cNvPr id="5" name="図 4"/>
          <p:cNvPicPr>
            <a:picLocks noChangeAspect="1"/>
          </p:cNvPicPr>
          <p:nvPr/>
        </p:nvPicPr>
        <p:blipFill>
          <a:blip r:embed="rId2"/>
          <a:stretch>
            <a:fillRect/>
          </a:stretch>
        </p:blipFill>
        <p:spPr>
          <a:xfrm>
            <a:off x="0" y="1352741"/>
            <a:ext cx="2869903" cy="1524090"/>
          </a:xfrm>
          <a:prstGeom prst="rect">
            <a:avLst/>
          </a:prstGeom>
        </p:spPr>
      </p:pic>
      <p:pic>
        <p:nvPicPr>
          <p:cNvPr id="7" name="図 6"/>
          <p:cNvPicPr>
            <a:picLocks noChangeAspect="1"/>
          </p:cNvPicPr>
          <p:nvPr/>
        </p:nvPicPr>
        <p:blipFill>
          <a:blip r:embed="rId3"/>
          <a:stretch>
            <a:fillRect/>
          </a:stretch>
        </p:blipFill>
        <p:spPr>
          <a:xfrm>
            <a:off x="3574204" y="1352741"/>
            <a:ext cx="3750696" cy="3236160"/>
          </a:xfrm>
          <a:prstGeom prst="rect">
            <a:avLst/>
          </a:prstGeom>
        </p:spPr>
      </p:pic>
      <p:pic>
        <p:nvPicPr>
          <p:cNvPr id="8" name="図 7"/>
          <p:cNvPicPr>
            <a:picLocks noChangeAspect="1"/>
          </p:cNvPicPr>
          <p:nvPr/>
        </p:nvPicPr>
        <p:blipFill>
          <a:blip r:embed="rId4"/>
          <a:stretch>
            <a:fillRect/>
          </a:stretch>
        </p:blipFill>
        <p:spPr>
          <a:xfrm>
            <a:off x="127187" y="3785408"/>
            <a:ext cx="3911585" cy="3219124"/>
          </a:xfrm>
          <a:prstGeom prst="rect">
            <a:avLst/>
          </a:prstGeom>
        </p:spPr>
      </p:pic>
      <p:pic>
        <p:nvPicPr>
          <p:cNvPr id="9" name="図 8"/>
          <p:cNvPicPr>
            <a:picLocks noChangeAspect="1"/>
          </p:cNvPicPr>
          <p:nvPr/>
        </p:nvPicPr>
        <p:blipFill>
          <a:blip r:embed="rId5"/>
          <a:stretch>
            <a:fillRect/>
          </a:stretch>
        </p:blipFill>
        <p:spPr>
          <a:xfrm>
            <a:off x="4640695" y="3910035"/>
            <a:ext cx="4381182" cy="2947965"/>
          </a:xfrm>
          <a:prstGeom prst="rect">
            <a:avLst/>
          </a:prstGeom>
        </p:spPr>
      </p:pic>
      <p:sp>
        <p:nvSpPr>
          <p:cNvPr id="11" name="角丸四角形吹き出し 10"/>
          <p:cNvSpPr/>
          <p:nvPr/>
        </p:nvSpPr>
        <p:spPr>
          <a:xfrm>
            <a:off x="5837505" y="1819438"/>
            <a:ext cx="2337739" cy="842559"/>
          </a:xfrm>
          <a:prstGeom prst="wedgeRoundRectCallou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rgbClr val="921F07"/>
                </a:solidFill>
              </a:rPr>
              <a:t>Team presentation videos</a:t>
            </a:r>
          </a:p>
          <a:p>
            <a:pPr algn="ctr"/>
            <a:r>
              <a:rPr kumimoji="1" lang="en-US" altLang="ja-JP" dirty="0" smtClean="0">
                <a:solidFill>
                  <a:srgbClr val="921F07"/>
                </a:solidFill>
              </a:rPr>
              <a:t>comments</a:t>
            </a:r>
            <a:endParaRPr kumimoji="1" lang="ja-JP" altLang="en-US" dirty="0">
              <a:solidFill>
                <a:srgbClr val="921F07"/>
              </a:solidFill>
            </a:endParaRPr>
          </a:p>
        </p:txBody>
      </p:sp>
      <p:sp>
        <p:nvSpPr>
          <p:cNvPr id="12" name="角丸四角形吹き出し 11"/>
          <p:cNvSpPr/>
          <p:nvPr/>
        </p:nvSpPr>
        <p:spPr>
          <a:xfrm>
            <a:off x="1701033" y="4594769"/>
            <a:ext cx="2337739" cy="842559"/>
          </a:xfrm>
          <a:prstGeom prst="wedgeRound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Team Reports</a:t>
            </a:r>
          </a:p>
          <a:p>
            <a:pPr algn="ctr"/>
            <a:r>
              <a:rPr kumimoji="1" lang="en-US" altLang="ja-JP" dirty="0" smtClean="0"/>
              <a:t>All can edit online.</a:t>
            </a:r>
            <a:endParaRPr kumimoji="1" lang="ja-JP" altLang="en-US" dirty="0"/>
          </a:p>
        </p:txBody>
      </p:sp>
      <p:sp>
        <p:nvSpPr>
          <p:cNvPr id="13" name="角丸四角形吹き出し 12"/>
          <p:cNvSpPr/>
          <p:nvPr/>
        </p:nvSpPr>
        <p:spPr>
          <a:xfrm>
            <a:off x="5434498" y="3801054"/>
            <a:ext cx="2337739" cy="842559"/>
          </a:xfrm>
          <a:prstGeom prst="wedgeRoundRectCallo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Team presentation slides </a:t>
            </a:r>
          </a:p>
          <a:p>
            <a:pPr algn="ctr"/>
            <a:r>
              <a:rPr kumimoji="1" lang="en-US" altLang="ja-JP" dirty="0" smtClean="0"/>
              <a:t>All can edit online</a:t>
            </a:r>
            <a:endParaRPr kumimoji="1" lang="ja-JP" altLang="en-US" dirty="0"/>
          </a:p>
        </p:txBody>
      </p:sp>
      <p:sp>
        <p:nvSpPr>
          <p:cNvPr id="14" name="円形吹き出し 13"/>
          <p:cNvSpPr/>
          <p:nvPr/>
        </p:nvSpPr>
        <p:spPr>
          <a:xfrm>
            <a:off x="1915213" y="3001458"/>
            <a:ext cx="2466896" cy="908577"/>
          </a:xfrm>
          <a:prstGeom prst="wedgeEllipseCallout">
            <a:avLst>
              <a:gd name="adj1" fmla="val -32219"/>
              <a:gd name="adj2" fmla="val 124322"/>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5" name="円形吹き出し 14"/>
          <p:cNvSpPr/>
          <p:nvPr/>
        </p:nvSpPr>
        <p:spPr>
          <a:xfrm>
            <a:off x="2012911" y="3001458"/>
            <a:ext cx="2466896" cy="908577"/>
          </a:xfrm>
          <a:prstGeom prst="wedgeEllipseCallout">
            <a:avLst>
              <a:gd name="adj1" fmla="val 116296"/>
              <a:gd name="adj2" fmla="val -92057"/>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6" name="円形吹き出し 15"/>
          <p:cNvSpPr/>
          <p:nvPr/>
        </p:nvSpPr>
        <p:spPr>
          <a:xfrm>
            <a:off x="2012911" y="3001458"/>
            <a:ext cx="2466896" cy="908577"/>
          </a:xfrm>
          <a:prstGeom prst="wedgeEllipseCallout">
            <a:avLst>
              <a:gd name="adj1" fmla="val 68276"/>
              <a:gd name="adj2" fmla="val 192865"/>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All linked with TEAM LINE</a:t>
            </a:r>
            <a:endParaRPr kumimoji="1" lang="ja-JP" altLang="en-US" dirty="0"/>
          </a:p>
        </p:txBody>
      </p:sp>
      <p:sp>
        <p:nvSpPr>
          <p:cNvPr id="10" name="正方形/長方形 9"/>
          <p:cNvSpPr/>
          <p:nvPr/>
        </p:nvSpPr>
        <p:spPr>
          <a:xfrm>
            <a:off x="-24424" y="1356218"/>
            <a:ext cx="9144000" cy="5651791"/>
          </a:xfrm>
          <a:prstGeom prst="rect">
            <a:avLst/>
          </a:prstGeom>
          <a:solidFill>
            <a:schemeClr val="bg1">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stretch>
            <a:fillRect/>
          </a:stretch>
        </p:blipFill>
        <p:spPr>
          <a:xfrm>
            <a:off x="-432537" y="2799400"/>
            <a:ext cx="4267140" cy="3981169"/>
          </a:xfrm>
          <a:prstGeom prst="rect">
            <a:avLst/>
          </a:prstGeom>
        </p:spPr>
      </p:pic>
      <p:pic>
        <p:nvPicPr>
          <p:cNvPr id="4" name="図 3"/>
          <p:cNvPicPr>
            <a:picLocks noChangeAspect="1"/>
          </p:cNvPicPr>
          <p:nvPr/>
        </p:nvPicPr>
        <p:blipFill>
          <a:blip r:embed="rId7"/>
          <a:stretch>
            <a:fillRect/>
          </a:stretch>
        </p:blipFill>
        <p:spPr>
          <a:xfrm>
            <a:off x="3371687" y="1417273"/>
            <a:ext cx="3022255" cy="3168369"/>
          </a:xfrm>
          <a:prstGeom prst="rect">
            <a:avLst/>
          </a:prstGeom>
        </p:spPr>
      </p:pic>
      <p:pic>
        <p:nvPicPr>
          <p:cNvPr id="6" name="図 5"/>
          <p:cNvPicPr>
            <a:picLocks noChangeAspect="1"/>
          </p:cNvPicPr>
          <p:nvPr/>
        </p:nvPicPr>
        <p:blipFill>
          <a:blip r:embed="rId8"/>
          <a:stretch>
            <a:fillRect/>
          </a:stretch>
        </p:blipFill>
        <p:spPr>
          <a:xfrm>
            <a:off x="5332783" y="3354006"/>
            <a:ext cx="4160096" cy="3650526"/>
          </a:xfrm>
          <a:prstGeom prst="rect">
            <a:avLst/>
          </a:prstGeom>
        </p:spPr>
      </p:pic>
      <p:sp>
        <p:nvSpPr>
          <p:cNvPr id="17" name="角丸四角形吹き出し 16"/>
          <p:cNvSpPr/>
          <p:nvPr/>
        </p:nvSpPr>
        <p:spPr>
          <a:xfrm>
            <a:off x="967598" y="2277661"/>
            <a:ext cx="7722891" cy="3492949"/>
          </a:xfrm>
          <a:prstGeom prst="wedgeRoundRectCallout">
            <a:avLst/>
          </a:prstGeom>
          <a:solidFill>
            <a:srgbClr val="040404">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5400" dirty="0" err="1" smtClean="0"/>
              <a:t>Gurantees</a:t>
            </a:r>
            <a:r>
              <a:rPr kumimoji="1" lang="en-US" altLang="ja-JP" sz="5400" dirty="0" smtClean="0"/>
              <a:t> 24/7 team learning environment</a:t>
            </a:r>
            <a:endParaRPr kumimoji="1" lang="ja-JP" altLang="en-US" sz="5400" dirty="0"/>
          </a:p>
        </p:txBody>
      </p:sp>
    </p:spTree>
    <p:extLst>
      <p:ext uri="{BB962C8B-B14F-4D97-AF65-F5344CB8AC3E}">
        <p14:creationId xmlns:p14="http://schemas.microsoft.com/office/powerpoint/2010/main" val="41139435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Next Step</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Targeting </a:t>
            </a:r>
            <a:r>
              <a:rPr lang="en-US" altLang="ja-JP" dirty="0"/>
              <a:t>at universities in the ASEAN Region: </a:t>
            </a:r>
            <a:r>
              <a:rPr lang="en-US" altLang="ja-JP" dirty="0" smtClean="0"/>
              <a:t/>
            </a:r>
            <a:br>
              <a:rPr lang="en-US" altLang="ja-JP" dirty="0" smtClean="0"/>
            </a:br>
            <a:r>
              <a:rPr lang="en-US" altLang="ja-JP" dirty="0" smtClean="0"/>
              <a:t>universities with mutual agreement.</a:t>
            </a:r>
            <a:endParaRPr lang="en-US" altLang="ja-JP" dirty="0"/>
          </a:p>
          <a:p>
            <a:r>
              <a:rPr lang="en-US" altLang="ja-JP" dirty="0" err="1" smtClean="0">
                <a:solidFill>
                  <a:srgbClr val="800000"/>
                </a:solidFill>
              </a:rPr>
              <a:t>eCulture</a:t>
            </a:r>
            <a:r>
              <a:rPr lang="en-US" altLang="ja-JP" dirty="0" smtClean="0"/>
              <a:t> </a:t>
            </a:r>
            <a:r>
              <a:rPr lang="en-US" altLang="ja-JP" dirty="0"/>
              <a:t>for mutual </a:t>
            </a:r>
            <a:r>
              <a:rPr lang="en-US" altLang="ja-JP" dirty="0">
                <a:solidFill>
                  <a:srgbClr val="800000"/>
                </a:solidFill>
              </a:rPr>
              <a:t>understanding</a:t>
            </a:r>
            <a:r>
              <a:rPr lang="en-US" altLang="ja-JP" dirty="0"/>
              <a:t> and sharing of cultural values, daily life, life style, food, school life, rituals, etc.</a:t>
            </a:r>
          </a:p>
          <a:p>
            <a:r>
              <a:rPr lang="en-US" altLang="ja-JP" dirty="0" smtClean="0">
                <a:solidFill>
                  <a:srgbClr val="0000FF"/>
                </a:solidFill>
              </a:rPr>
              <a:t>social </a:t>
            </a:r>
            <a:r>
              <a:rPr lang="en-US" altLang="ja-JP" dirty="0">
                <a:solidFill>
                  <a:srgbClr val="0000FF"/>
                </a:solidFill>
              </a:rPr>
              <a:t>entrepreneurship </a:t>
            </a:r>
            <a:r>
              <a:rPr lang="en-US" altLang="ja-JP" dirty="0"/>
              <a:t>for </a:t>
            </a:r>
            <a:r>
              <a:rPr lang="en-US" altLang="ja-JP" dirty="0">
                <a:solidFill>
                  <a:srgbClr val="0000FF"/>
                </a:solidFill>
              </a:rPr>
              <a:t>problem-solving</a:t>
            </a:r>
            <a:r>
              <a:rPr lang="en-US" altLang="ja-JP" dirty="0"/>
              <a:t> in the society, issues in life. water, food, transportation, school system, concept design of new products, use of IT etc.</a:t>
            </a:r>
          </a:p>
          <a:p>
            <a:pPr marL="0" indent="0">
              <a:buNone/>
            </a:pPr>
            <a:endParaRPr lang="ja-JP" altLang="en-US" dirty="0"/>
          </a:p>
          <a:p>
            <a:endParaRPr kumimoji="1" lang="ja-JP" altLang="en-US" dirty="0"/>
          </a:p>
        </p:txBody>
      </p:sp>
    </p:spTree>
    <p:extLst>
      <p:ext uri="{BB962C8B-B14F-4D97-AF65-F5344CB8AC3E}">
        <p14:creationId xmlns:p14="http://schemas.microsoft.com/office/powerpoint/2010/main" val="2234152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474839" y="1484292"/>
            <a:ext cx="8142714" cy="5479600"/>
          </a:xfrm>
          <a:prstGeom prst="rect">
            <a:avLst/>
          </a:prstGeom>
        </p:spPr>
      </p:pic>
    </p:spTree>
    <p:extLst>
      <p:ext uri="{BB962C8B-B14F-4D97-AF65-F5344CB8AC3E}">
        <p14:creationId xmlns:p14="http://schemas.microsoft.com/office/powerpoint/2010/main" val="2774774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228622" y="1630819"/>
            <a:ext cx="8778973" cy="3357995"/>
          </a:xfrm>
          <a:prstGeom prst="rect">
            <a:avLst/>
          </a:prstGeom>
        </p:spPr>
      </p:pic>
    </p:spTree>
    <p:extLst>
      <p:ext uri="{BB962C8B-B14F-4D97-AF65-F5344CB8AC3E}">
        <p14:creationId xmlns:p14="http://schemas.microsoft.com/office/powerpoint/2010/main" val="243006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NOW</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en-US" altLang="ja-JP" b="1" dirty="0" smtClean="0"/>
              <a:t>After:</a:t>
            </a:r>
          </a:p>
          <a:p>
            <a:r>
              <a:rPr kumimoji="1" lang="en-US" altLang="ja-JP" dirty="0" smtClean="0"/>
              <a:t>Learner-oriented : Active Learning</a:t>
            </a:r>
          </a:p>
          <a:p>
            <a:r>
              <a:rPr lang="en-US" altLang="ja-JP" dirty="0" smtClean="0"/>
              <a:t>Focus of education :</a:t>
            </a:r>
            <a:br>
              <a:rPr lang="en-US" altLang="ja-JP" dirty="0" smtClean="0"/>
            </a:br>
            <a:r>
              <a:rPr lang="en-US" altLang="ja-JP" dirty="0" smtClean="0"/>
              <a:t> individual students </a:t>
            </a:r>
            <a:r>
              <a:rPr lang="en-US" altLang="ja-JP" dirty="0" smtClean="0">
                <a:sym typeface="Wingdings"/>
              </a:rPr>
              <a:t> learners in teams</a:t>
            </a:r>
            <a:r>
              <a:rPr kumimoji="1" lang="en-US" altLang="ja-JP" dirty="0" smtClean="0"/>
              <a:t> </a:t>
            </a:r>
            <a:br>
              <a:rPr kumimoji="1" lang="en-US" altLang="ja-JP" dirty="0" smtClean="0"/>
            </a:br>
            <a:r>
              <a:rPr kumimoji="1" lang="en-US" altLang="ja-JP" dirty="0" smtClean="0"/>
              <a:t>(video : a rabbit and a turtle)</a:t>
            </a:r>
          </a:p>
          <a:p>
            <a:r>
              <a:rPr kumimoji="1" lang="en-US" altLang="ja-JP" dirty="0" smtClean="0"/>
              <a:t>Pre-fabricated knowledge and values </a:t>
            </a:r>
            <a:br>
              <a:rPr kumimoji="1" lang="en-US" altLang="ja-JP" dirty="0" smtClean="0"/>
            </a:br>
            <a:r>
              <a:rPr kumimoji="1" lang="en-US" altLang="ja-JP" dirty="0" smtClean="0"/>
              <a:t>  </a:t>
            </a:r>
            <a:r>
              <a:rPr kumimoji="1" lang="en-US" altLang="ja-JP" dirty="0" smtClean="0">
                <a:sym typeface="Wingdings"/>
              </a:rPr>
              <a:t> Learners explore and gain knowledge and values </a:t>
            </a:r>
            <a:br>
              <a:rPr kumimoji="1" lang="en-US" altLang="ja-JP" dirty="0" smtClean="0">
                <a:sym typeface="Wingdings"/>
              </a:rPr>
            </a:br>
            <a:r>
              <a:rPr kumimoji="1" lang="en-US" altLang="ja-JP" dirty="0" smtClean="0">
                <a:sym typeface="Wingdings"/>
              </a:rPr>
              <a:t>        through learning experience.</a:t>
            </a:r>
          </a:p>
          <a:p>
            <a:r>
              <a:rPr lang="en-US" altLang="ja-JP" dirty="0">
                <a:sym typeface="Wingdings"/>
              </a:rPr>
              <a:t>Pedagogy  </a:t>
            </a:r>
            <a:r>
              <a:rPr lang="en-US" altLang="ja-JP" dirty="0" smtClean="0">
                <a:sym typeface="Wingdings"/>
              </a:rPr>
              <a:t>Andragogy</a:t>
            </a:r>
            <a:endParaRPr kumimoji="1" lang="ja-JP" altLang="en-US" dirty="0"/>
          </a:p>
        </p:txBody>
      </p:sp>
    </p:spTree>
    <p:extLst>
      <p:ext uri="{BB962C8B-B14F-4D97-AF65-F5344CB8AC3E}">
        <p14:creationId xmlns:p14="http://schemas.microsoft.com/office/powerpoint/2010/main" val="11611049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256091" y="1707793"/>
            <a:ext cx="8569991" cy="3125526"/>
          </a:xfrm>
          <a:prstGeom prst="rect">
            <a:avLst/>
          </a:prstGeom>
        </p:spPr>
      </p:pic>
    </p:spTree>
    <p:extLst>
      <p:ext uri="{BB962C8B-B14F-4D97-AF65-F5344CB8AC3E}">
        <p14:creationId xmlns:p14="http://schemas.microsoft.com/office/powerpoint/2010/main" val="1244811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666890" y="1484034"/>
            <a:ext cx="7587817" cy="5264468"/>
          </a:xfrm>
          <a:prstGeom prst="rect">
            <a:avLst/>
          </a:prstGeom>
        </p:spPr>
      </p:pic>
    </p:spTree>
    <p:extLst>
      <p:ext uri="{BB962C8B-B14F-4D97-AF65-F5344CB8AC3E}">
        <p14:creationId xmlns:p14="http://schemas.microsoft.com/office/powerpoint/2010/main" val="3131260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371426" y="1345920"/>
            <a:ext cx="8388671" cy="5649806"/>
          </a:xfrm>
          <a:prstGeom prst="rect">
            <a:avLst/>
          </a:prstGeom>
        </p:spPr>
      </p:pic>
    </p:spTree>
    <p:extLst>
      <p:ext uri="{BB962C8B-B14F-4D97-AF65-F5344CB8AC3E}">
        <p14:creationId xmlns:p14="http://schemas.microsoft.com/office/powerpoint/2010/main" val="3683245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527707" y="1534833"/>
            <a:ext cx="8094418" cy="5250433"/>
          </a:xfrm>
          <a:prstGeom prst="rect">
            <a:avLst/>
          </a:prstGeom>
        </p:spPr>
      </p:pic>
    </p:spTree>
    <p:extLst>
      <p:ext uri="{BB962C8B-B14F-4D97-AF65-F5344CB8AC3E}">
        <p14:creationId xmlns:p14="http://schemas.microsoft.com/office/powerpoint/2010/main" val="1870296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655225" y="1101228"/>
            <a:ext cx="7547647" cy="5726253"/>
          </a:xfrm>
          <a:prstGeom prst="rect">
            <a:avLst/>
          </a:prstGeom>
        </p:spPr>
      </p:pic>
    </p:spTree>
    <p:extLst>
      <p:ext uri="{BB962C8B-B14F-4D97-AF65-F5344CB8AC3E}">
        <p14:creationId xmlns:p14="http://schemas.microsoft.com/office/powerpoint/2010/main" val="2977871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474839" y="1484292"/>
            <a:ext cx="8142714" cy="5479600"/>
          </a:xfrm>
          <a:prstGeom prst="rect">
            <a:avLst/>
          </a:prstGeom>
        </p:spPr>
      </p:pic>
    </p:spTree>
    <p:extLst>
      <p:ext uri="{BB962C8B-B14F-4D97-AF65-F5344CB8AC3E}">
        <p14:creationId xmlns:p14="http://schemas.microsoft.com/office/powerpoint/2010/main" val="2159296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Educational Informatics</a:t>
            </a:r>
            <a:endParaRPr kumimoji="1" lang="ja-JP" altLang="en-US" dirty="0"/>
          </a:p>
        </p:txBody>
      </p:sp>
      <p:sp>
        <p:nvSpPr>
          <p:cNvPr id="3" name="サブタイトル 2"/>
          <p:cNvSpPr>
            <a:spLocks noGrp="1"/>
          </p:cNvSpPr>
          <p:nvPr>
            <p:ph type="subTitle" idx="1"/>
          </p:nvPr>
        </p:nvSpPr>
        <p:spPr/>
        <p:txBody>
          <a:bodyPr/>
          <a:lstStyle/>
          <a:p>
            <a:r>
              <a:rPr kumimoji="1" lang="en-US" altLang="ja-JP" sz="2800" dirty="0" smtClean="0"/>
              <a:t>A Paradigm Shift for IT-enhanced Education</a:t>
            </a:r>
          </a:p>
          <a:p>
            <a:endParaRPr lang="en-US" altLang="ja-JP" dirty="0"/>
          </a:p>
          <a:p>
            <a:r>
              <a:rPr lang="en-US" altLang="ja-JP" b="1" dirty="0">
                <a:solidFill>
                  <a:schemeClr val="bg1">
                    <a:lumMod val="50000"/>
                  </a:schemeClr>
                </a:solidFill>
              </a:rPr>
              <a:t>Tosh Yamamoto  (Kansai University, JP)</a:t>
            </a:r>
          </a:p>
          <a:p>
            <a:r>
              <a:rPr lang="en-US" altLang="ja-JP" b="1" dirty="0">
                <a:solidFill>
                  <a:schemeClr val="bg1">
                    <a:lumMod val="50000"/>
                  </a:schemeClr>
                </a:solidFill>
              </a:rPr>
              <a:t>Ti-Chuang (Timothy) Chiang (National Taiwan University)</a:t>
            </a:r>
          </a:p>
          <a:p>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186363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Active Learning</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Social Constructivism</a:t>
            </a:r>
          </a:p>
          <a:p>
            <a:r>
              <a:rPr kumimoji="1" lang="en-US" altLang="ja-JP" dirty="0" smtClean="0"/>
              <a:t>(Video : A Rabbit and A Turtle) </a:t>
            </a:r>
            <a:endParaRPr kumimoji="1" lang="ja-JP" altLang="en-US" dirty="0"/>
          </a:p>
        </p:txBody>
      </p:sp>
      <p:pic>
        <p:nvPicPr>
          <p:cNvPr id="4" name="図 3"/>
          <p:cNvPicPr>
            <a:picLocks noChangeAspect="1"/>
          </p:cNvPicPr>
          <p:nvPr/>
        </p:nvPicPr>
        <p:blipFill>
          <a:blip r:embed="rId2"/>
          <a:stretch>
            <a:fillRect/>
          </a:stretch>
        </p:blipFill>
        <p:spPr>
          <a:xfrm>
            <a:off x="2469179" y="3081770"/>
            <a:ext cx="4081645" cy="3254407"/>
          </a:xfrm>
          <a:prstGeom prst="rect">
            <a:avLst/>
          </a:prstGeom>
        </p:spPr>
      </p:pic>
    </p:spTree>
    <p:extLst>
      <p:ext uri="{BB962C8B-B14F-4D97-AF65-F5344CB8AC3E}">
        <p14:creationId xmlns:p14="http://schemas.microsoft.com/office/powerpoint/2010/main" val="21108660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3560" y="329254"/>
            <a:ext cx="7824792" cy="1323044"/>
          </a:xfrm>
          <a:ln/>
        </p:spPr>
        <p:txBody>
          <a:bodyPr/>
          <a:lstStyle/>
          <a:p>
            <a:pPr algn="ctr"/>
            <a:r>
              <a:rPr sz="3200" dirty="0"/>
              <a:t>Traditional vs. </a:t>
            </a:r>
            <a:r>
              <a:rPr lang="en-US" sz="3200" dirty="0" smtClean="0"/>
              <a:t>New Paradigm</a:t>
            </a:r>
            <a:endParaRPr sz="3200" dirty="0"/>
          </a:p>
        </p:txBody>
      </p:sp>
      <p:sp>
        <p:nvSpPr>
          <p:cNvPr id="5" name="コンテンツ プレースホルダ 5"/>
          <p:cNvSpPr>
            <a:spLocks noGrp="1"/>
          </p:cNvSpPr>
          <p:nvPr>
            <p:ph sz="half" idx="4294967295"/>
          </p:nvPr>
        </p:nvSpPr>
        <p:spPr>
          <a:xfrm>
            <a:off x="580806" y="2567396"/>
            <a:ext cx="3657600" cy="3678235"/>
          </a:xfrm>
          <a:prstGeom prst="rect">
            <a:avLst/>
          </a:prstGeom>
          <a:ln>
            <a:solidFill>
              <a:schemeClr val="accent6">
                <a:lumMod val="75000"/>
              </a:schemeClr>
            </a:solidFill>
          </a:ln>
        </p:spPr>
        <p:txBody>
          <a:bodyPr rtlCol="0">
            <a:normAutofit/>
          </a:bodyPr>
          <a:lstStyle/>
          <a:p>
            <a:pPr>
              <a:buFont typeface="Wingdings"/>
              <a:buChar char="n"/>
            </a:pPr>
            <a:r>
              <a:rPr sz="2000" dirty="0">
                <a:solidFill>
                  <a:srgbClr val="000090"/>
                </a:solidFill>
                <a:cs typeface="+mn-cs"/>
              </a:rPr>
              <a:t>Goal (set by the professor)</a:t>
            </a:r>
          </a:p>
        </p:txBody>
      </p:sp>
      <p:pic>
        <p:nvPicPr>
          <p:cNvPr id="6" name="コンテンツ プレースホルダ 18"/>
          <p:cNvPicPr>
            <a:picLocks noGrp="1" noChangeAspect="1"/>
          </p:cNvPicPr>
          <p:nvPr>
            <p:ph sz="quarter" idx="4294967295"/>
          </p:nvPr>
        </p:nvPicPr>
        <p:blipFill>
          <a:blip r:embed="rId2"/>
          <a:srcRect l="-15087" r="-15087"/>
          <a:stretch>
            <a:fillRect/>
          </a:stretch>
        </p:blipFill>
        <p:spPr>
          <a:xfrm>
            <a:off x="4484684" y="2566992"/>
            <a:ext cx="3657600" cy="3678235"/>
          </a:xfrm>
          <a:prstGeom prst="rect">
            <a:avLst/>
          </a:prstGeom>
          <a:ln>
            <a:solidFill>
              <a:srgbClr val="000090"/>
            </a:solidFill>
          </a:ln>
        </p:spPr>
      </p:pic>
      <p:sp>
        <p:nvSpPr>
          <p:cNvPr id="7" name="テキスト プレースホルダ 4"/>
          <p:cNvSpPr txBox="1">
            <a:spLocks/>
          </p:cNvSpPr>
          <p:nvPr/>
        </p:nvSpPr>
        <p:spPr>
          <a:xfrm>
            <a:off x="580806" y="2189573"/>
            <a:ext cx="3657600" cy="323854"/>
          </a:xfrm>
          <a:prstGeom prst="rect">
            <a:avLst/>
          </a:prstGeom>
          <a:solidFill>
            <a:schemeClr val="accent6">
              <a:lumMod val="60000"/>
              <a:lumOff val="40000"/>
            </a:schemeClr>
          </a:solidFill>
          <a:ln w="12700" cap="sq" cmpd="sng" algn="ctr">
            <a:noFill/>
          </a:ln>
        </p:spPr>
        <p:txBody>
          <a:bodyPr lIns="91440" rtlCol="0" anchor="b" anchorCtr="0">
            <a:normAutofit fontScale="77500" lnSpcReduction="20000"/>
          </a:bodyPr>
          <a:lstStyle/>
          <a:p>
            <a:pPr indent="0">
              <a:buNone/>
            </a:pPr>
            <a:r>
              <a:rPr sz="2400" b="1" cap="none" dirty="0">
                <a:solidFill>
                  <a:srgbClr val="000090"/>
                </a:solidFill>
                <a:latin typeface="+mj-lt"/>
                <a:ea typeface="+mj-ea"/>
                <a:cs typeface="+mn-cs"/>
              </a:rPr>
              <a:t>Traditional Education</a:t>
            </a:r>
          </a:p>
        </p:txBody>
      </p:sp>
      <p:sp>
        <p:nvSpPr>
          <p:cNvPr id="8" name="テキスト プレースホルダ 6"/>
          <p:cNvSpPr txBox="1">
            <a:spLocks/>
          </p:cNvSpPr>
          <p:nvPr/>
        </p:nvSpPr>
        <p:spPr>
          <a:xfrm>
            <a:off x="4484475" y="2189573"/>
            <a:ext cx="3657600" cy="323854"/>
          </a:xfrm>
          <a:prstGeom prst="rect">
            <a:avLst/>
          </a:prstGeom>
          <a:solidFill>
            <a:srgbClr val="C0504D"/>
          </a:solidFill>
          <a:ln w="12700" cap="sq" cmpd="sng" algn="ctr">
            <a:noFill/>
          </a:ln>
        </p:spPr>
        <p:txBody>
          <a:bodyPr lIns="91440" rtlCol="0" anchor="b" anchorCtr="0">
            <a:normAutofit fontScale="77500" lnSpcReduction="20000"/>
          </a:bodyPr>
          <a:lstStyle/>
          <a:p>
            <a:pPr indent="0">
              <a:buNone/>
            </a:pPr>
            <a:r>
              <a:rPr lang="en-US" sz="2400" b="1" dirty="0" smtClean="0">
                <a:solidFill>
                  <a:srgbClr val="FFFFFF"/>
                </a:solidFill>
                <a:latin typeface="+mj-lt"/>
                <a:ea typeface="+mj-ea"/>
              </a:rPr>
              <a:t>New Paradigm</a:t>
            </a:r>
            <a:endParaRPr sz="2400" b="1" cap="none" dirty="0">
              <a:solidFill>
                <a:srgbClr val="FFFFFF"/>
              </a:solidFill>
              <a:latin typeface="+mj-lt"/>
              <a:ea typeface="+mj-ea"/>
              <a:cs typeface="+mn-cs"/>
            </a:endParaRPr>
          </a:p>
        </p:txBody>
      </p:sp>
      <p:pic>
        <p:nvPicPr>
          <p:cNvPr id="9" name="図 8"/>
          <p:cNvPicPr>
            <a:picLocks noChangeAspect="1"/>
          </p:cNvPicPr>
          <p:nvPr/>
        </p:nvPicPr>
        <p:blipFill>
          <a:blip r:embed="rId3"/>
          <a:stretch>
            <a:fillRect/>
          </a:stretch>
        </p:blipFill>
        <p:spPr>
          <a:xfrm>
            <a:off x="4484475" y="2567396"/>
            <a:ext cx="4140877" cy="3100457"/>
          </a:xfrm>
          <a:prstGeom prst="rect">
            <a:avLst/>
          </a:prstGeom>
        </p:spPr>
      </p:pic>
      <p:pic>
        <p:nvPicPr>
          <p:cNvPr id="10" name="図 9"/>
          <p:cNvPicPr>
            <a:picLocks noChangeAspect="1"/>
          </p:cNvPicPr>
          <p:nvPr/>
        </p:nvPicPr>
        <p:blipFill>
          <a:blip r:embed="rId4"/>
          <a:stretch>
            <a:fillRect/>
          </a:stretch>
        </p:blipFill>
        <p:spPr>
          <a:xfrm>
            <a:off x="5210374" y="5267720"/>
            <a:ext cx="2644317" cy="1401221"/>
          </a:xfrm>
          <a:prstGeom prst="rect">
            <a:avLst/>
          </a:prstGeom>
        </p:spPr>
      </p:pic>
      <p:pic>
        <p:nvPicPr>
          <p:cNvPr id="11" name="図 10"/>
          <p:cNvPicPr>
            <a:picLocks noChangeAspect="1"/>
          </p:cNvPicPr>
          <p:nvPr/>
        </p:nvPicPr>
        <p:blipFill>
          <a:blip r:embed="rId5">
            <a:clrChange>
              <a:clrFrom>
                <a:srgbClr val="FFFFFF"/>
              </a:clrFrom>
              <a:clrTo>
                <a:srgbClr val="FFFFFF">
                  <a:alpha val="0"/>
                </a:srgbClr>
              </a:clrTo>
            </a:clrChange>
          </a:blip>
          <a:stretch>
            <a:fillRect/>
          </a:stretch>
        </p:blipFill>
        <p:spPr>
          <a:xfrm>
            <a:off x="814254" y="3056500"/>
            <a:ext cx="3165727" cy="2021778"/>
          </a:xfrm>
          <a:prstGeom prst="rect">
            <a:avLst/>
          </a:prstGeom>
        </p:spPr>
      </p:pic>
      <p:sp>
        <p:nvSpPr>
          <p:cNvPr id="12" name="テキスト ボックス 11"/>
          <p:cNvSpPr txBox="1"/>
          <p:nvPr/>
        </p:nvSpPr>
        <p:spPr>
          <a:xfrm>
            <a:off x="1018744" y="3735874"/>
            <a:ext cx="1181969" cy="369326"/>
          </a:xfrm>
          <a:prstGeom prst="rect">
            <a:avLst/>
          </a:prstGeom>
          <a:noFill/>
          <a:ln/>
        </p:spPr>
        <p:txBody>
          <a:bodyPr wrap="square" rtlCol="0">
            <a:spAutoFit/>
          </a:bodyPr>
          <a:lstStyle/>
          <a:p>
            <a:r>
              <a:rPr dirty="0"/>
              <a:t>student</a:t>
            </a:r>
          </a:p>
        </p:txBody>
      </p:sp>
      <p:sp>
        <p:nvSpPr>
          <p:cNvPr id="13" name="テキスト ボックス 12"/>
          <p:cNvSpPr txBox="1"/>
          <p:nvPr/>
        </p:nvSpPr>
        <p:spPr>
          <a:xfrm>
            <a:off x="6751423" y="4067389"/>
            <a:ext cx="2781304" cy="1200331"/>
          </a:xfrm>
          <a:prstGeom prst="rect">
            <a:avLst/>
          </a:prstGeom>
          <a:solidFill>
            <a:schemeClr val="accent5">
              <a:lumMod val="40000"/>
              <a:lumOff val="60000"/>
            </a:schemeClr>
          </a:solidFill>
          <a:ln/>
        </p:spPr>
        <p:txBody>
          <a:bodyPr wrap="square" rtlCol="0">
            <a:spAutoFit/>
          </a:bodyPr>
          <a:lstStyle/>
          <a:p>
            <a:r>
              <a:rPr b="1" dirty="0">
                <a:solidFill>
                  <a:srgbClr val="000090"/>
                </a:solidFill>
              </a:rPr>
              <a:t>Learner as a pilot / navigator of his/her own learning</a:t>
            </a:r>
          </a:p>
          <a:p>
            <a:r>
              <a:rPr b="1" dirty="0">
                <a:solidFill>
                  <a:srgbClr val="000090"/>
                </a:solidFill>
              </a:rPr>
              <a:t>Teacher as the co-pilot</a:t>
            </a:r>
          </a:p>
        </p:txBody>
      </p:sp>
      <p:sp>
        <p:nvSpPr>
          <p:cNvPr id="14" name="テキスト ボックス 13"/>
          <p:cNvSpPr txBox="1"/>
          <p:nvPr/>
        </p:nvSpPr>
        <p:spPr>
          <a:xfrm>
            <a:off x="4807114" y="2974381"/>
            <a:ext cx="3335169" cy="369332"/>
          </a:xfrm>
          <a:prstGeom prst="rect">
            <a:avLst/>
          </a:prstGeom>
          <a:noFill/>
          <a:ln/>
        </p:spPr>
        <p:txBody>
          <a:bodyPr wrap="square" rtlCol="0">
            <a:spAutoFit/>
          </a:bodyPr>
          <a:lstStyle/>
          <a:p>
            <a:r>
              <a:rPr lang="en-US" dirty="0" smtClean="0">
                <a:solidFill>
                  <a:srgbClr val="800000"/>
                </a:solidFill>
              </a:rPr>
              <a:t>◆　</a:t>
            </a:r>
            <a:r>
              <a:rPr dirty="0" smtClean="0">
                <a:solidFill>
                  <a:srgbClr val="800000"/>
                </a:solidFill>
              </a:rPr>
              <a:t>goal </a:t>
            </a:r>
            <a:r>
              <a:rPr dirty="0">
                <a:solidFill>
                  <a:srgbClr val="800000"/>
                </a:solidFill>
              </a:rPr>
              <a:t>(set by </a:t>
            </a:r>
            <a:r>
              <a:rPr dirty="0" smtClean="0">
                <a:solidFill>
                  <a:srgbClr val="800000"/>
                </a:solidFill>
              </a:rPr>
              <a:t>the</a:t>
            </a:r>
            <a:r>
              <a:rPr lang="en-US" dirty="0" smtClean="0">
                <a:solidFill>
                  <a:srgbClr val="800000"/>
                </a:solidFill>
              </a:rPr>
              <a:t> </a:t>
            </a:r>
            <a:r>
              <a:rPr dirty="0" smtClean="0">
                <a:solidFill>
                  <a:srgbClr val="800000"/>
                </a:solidFill>
              </a:rPr>
              <a:t>learner</a:t>
            </a:r>
            <a:r>
              <a:rPr dirty="0">
                <a:solidFill>
                  <a:srgbClr val="800000"/>
                </a:solidFill>
              </a:rPr>
              <a:t>)</a:t>
            </a:r>
          </a:p>
        </p:txBody>
      </p:sp>
      <p:sp>
        <p:nvSpPr>
          <p:cNvPr id="15" name="テキスト ボックス 14"/>
          <p:cNvSpPr txBox="1"/>
          <p:nvPr/>
        </p:nvSpPr>
        <p:spPr>
          <a:xfrm>
            <a:off x="2871982" y="5648724"/>
            <a:ext cx="1314380" cy="369326"/>
          </a:xfrm>
          <a:prstGeom prst="rect">
            <a:avLst/>
          </a:prstGeom>
          <a:noFill/>
          <a:ln/>
        </p:spPr>
        <p:txBody>
          <a:bodyPr wrap="square" rtlCol="0">
            <a:spAutoFit/>
          </a:bodyPr>
          <a:lstStyle/>
          <a:p>
            <a:r>
              <a:rPr/>
              <a:t>professor</a:t>
            </a:r>
          </a:p>
        </p:txBody>
      </p:sp>
      <p:pic>
        <p:nvPicPr>
          <p:cNvPr id="17" name="図 16"/>
          <p:cNvPicPr>
            <a:picLocks noChangeAspect="1"/>
          </p:cNvPicPr>
          <p:nvPr/>
        </p:nvPicPr>
        <p:blipFill>
          <a:blip r:embed="rId6">
            <a:clrChange>
              <a:clrFrom>
                <a:srgbClr val="FFFFFF"/>
              </a:clrFrom>
              <a:clrTo>
                <a:srgbClr val="FFFFFF">
                  <a:alpha val="0"/>
                </a:srgbClr>
              </a:clrTo>
            </a:clrChange>
          </a:blip>
          <a:stretch>
            <a:fillRect/>
          </a:stretch>
        </p:blipFill>
        <p:spPr>
          <a:xfrm>
            <a:off x="2418583" y="3195725"/>
            <a:ext cx="1819823" cy="2071995"/>
          </a:xfrm>
          <a:prstGeom prst="rect">
            <a:avLst/>
          </a:prstGeom>
        </p:spPr>
      </p:pic>
      <p:pic>
        <p:nvPicPr>
          <p:cNvPr id="18" name="図 17"/>
          <p:cNvPicPr>
            <a:picLocks noChangeAspect="1"/>
          </p:cNvPicPr>
          <p:nvPr/>
        </p:nvPicPr>
        <p:blipFill>
          <a:blip r:embed="rId7"/>
          <a:stretch>
            <a:fillRect/>
          </a:stretch>
        </p:blipFill>
        <p:spPr>
          <a:xfrm>
            <a:off x="1609729" y="3195725"/>
            <a:ext cx="479161" cy="448981"/>
          </a:xfrm>
          <a:prstGeom prst="rect">
            <a:avLst/>
          </a:prstGeom>
        </p:spPr>
      </p:pic>
      <p:cxnSp>
        <p:nvCxnSpPr>
          <p:cNvPr id="4" name="直線矢印コネクタ 3"/>
          <p:cNvCxnSpPr/>
          <p:nvPr/>
        </p:nvCxnSpPr>
        <p:spPr>
          <a:xfrm flipH="1" flipV="1">
            <a:off x="5107399" y="3343713"/>
            <a:ext cx="1026884" cy="946150"/>
          </a:xfrm>
          <a:prstGeom prst="straightConnector1">
            <a:avLst/>
          </a:prstGeom>
          <a:ln w="38100">
            <a:prstDash val="sysDot"/>
            <a:tailEnd type="arrow"/>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flipH="1" flipV="1">
            <a:off x="918791" y="2974381"/>
            <a:ext cx="1499793" cy="1093009"/>
          </a:xfrm>
          <a:prstGeom prst="straightConnector1">
            <a:avLst/>
          </a:prstGeom>
          <a:ln w="38100">
            <a:solidFill>
              <a:srgbClr val="0000FF"/>
            </a:solidFill>
            <a:prstDash val="sysDot"/>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1304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It follows that …</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We need: </a:t>
            </a:r>
            <a:br>
              <a:rPr kumimoji="1" lang="en-US" altLang="ja-JP" dirty="0" smtClean="0"/>
            </a:br>
            <a:r>
              <a:rPr kumimoji="1" lang="en-US" altLang="ja-JP" dirty="0" smtClean="0"/>
              <a:t>NOT  Educational Engineers</a:t>
            </a:r>
            <a:br>
              <a:rPr kumimoji="1" lang="en-US" altLang="ja-JP" dirty="0" smtClean="0"/>
            </a:br>
            <a:r>
              <a:rPr kumimoji="1" lang="en-US" altLang="ja-JP" dirty="0" smtClean="0"/>
              <a:t>BUT   The realm of ICT-Enhanced Education to promote Active Learning from the learner’s point of view.</a:t>
            </a:r>
            <a:r>
              <a:rPr lang="en-US" altLang="ja-JP" dirty="0"/>
              <a:t> </a:t>
            </a:r>
            <a:r>
              <a:rPr lang="en-US" altLang="ja-JP" dirty="0" smtClean="0"/>
              <a:t>i.e. Social Constructivism</a:t>
            </a:r>
            <a:endParaRPr kumimoji="1" lang="ja-JP" altLang="en-US" dirty="0"/>
          </a:p>
        </p:txBody>
      </p:sp>
    </p:spTree>
    <p:extLst>
      <p:ext uri="{BB962C8B-B14F-4D97-AF65-F5344CB8AC3E}">
        <p14:creationId xmlns:p14="http://schemas.microsoft.com/office/powerpoint/2010/main" val="128198038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プラクティス">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プラクティス.thmx</Template>
  <TotalTime>4284</TotalTime>
  <Words>1752</Words>
  <Application>Microsoft Macintosh PowerPoint</Application>
  <PresentationFormat>画面に合わせる (4:3)</PresentationFormat>
  <Paragraphs>312</Paragraphs>
  <Slides>66</Slides>
  <Notes>16</Notes>
  <HiddenSlides>0</HiddenSlides>
  <MMClips>0</MMClips>
  <ScaleCrop>false</ScaleCrop>
  <HeadingPairs>
    <vt:vector size="4" baseType="variant">
      <vt:variant>
        <vt:lpstr>テーマ</vt:lpstr>
      </vt:variant>
      <vt:variant>
        <vt:i4>1</vt:i4>
      </vt:variant>
      <vt:variant>
        <vt:lpstr>スライド タイトル</vt:lpstr>
      </vt:variant>
      <vt:variant>
        <vt:i4>66</vt:i4>
      </vt:variant>
    </vt:vector>
  </HeadingPairs>
  <TitlesOfParts>
    <vt:vector size="67" baseType="lpstr">
      <vt:lpstr>プラクティス</vt:lpstr>
      <vt:lpstr>Educational Informatics</vt:lpstr>
      <vt:lpstr>PowerPoint プレゼンテーション</vt:lpstr>
      <vt:lpstr>PowerPoint プレゼンテーション</vt:lpstr>
      <vt:lpstr>PowerPoint プレゼンテーション</vt:lpstr>
      <vt:lpstr>PowerPoint プレゼンテーション</vt:lpstr>
      <vt:lpstr>NOW</vt:lpstr>
      <vt:lpstr>Active Learning</vt:lpstr>
      <vt:lpstr>Traditional vs. New Paradigm</vt:lpstr>
      <vt:lpstr>It follows that …</vt:lpstr>
      <vt:lpstr>SOFIEE    http://www.sofiee.org/</vt:lpstr>
      <vt:lpstr>PowerPoint プレゼンテーション</vt:lpstr>
      <vt:lpstr>PowerPoint プレゼンテーション</vt:lpstr>
      <vt:lpstr>PowerPoint プレゼンテーション</vt:lpstr>
      <vt:lpstr>Learners’ Needs</vt:lpstr>
      <vt:lpstr>To name a few . . . </vt:lpstr>
      <vt:lpstr>PowerPoint プレゼンテーション</vt:lpstr>
      <vt:lpstr>PowerPoint プレゼンテーション</vt:lpstr>
      <vt:lpstr>Future Generation learner </vt:lpstr>
      <vt:lpstr>The Future, Better Life, Transcendency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Bloom’s taxonomy Learner’s Activities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In other words,  Learners must be outside of the fish bowl!</vt:lpstr>
      <vt:lpstr>PowerPoint プレゼンテーション</vt:lpstr>
      <vt:lpstr>PowerPoint プレゼンテーション</vt:lpstr>
      <vt:lpstr>PowerPoint プレゼンテーション</vt:lpstr>
      <vt:lpstr>Learners must find values of what they learn, Not pre-fabricated values by teachers!</vt:lpstr>
      <vt:lpstr>Then, what values are not fabricated yet ?</vt:lpstr>
      <vt:lpstr>Where we are in edu Today</vt:lpstr>
      <vt:lpstr>PowerPoint プレゼンテーション</vt:lpstr>
      <vt:lpstr>PowerPoint プレゼンテーション</vt:lpstr>
      <vt:lpstr>Enhancement by ICT</vt:lpstr>
      <vt:lpstr>Concluding Remarks</vt:lpstr>
      <vt:lpstr>Example : Course Level</vt:lpstr>
      <vt:lpstr>How to enhance communication ?</vt:lpstr>
      <vt:lpstr>Use of ICT :  LINE</vt:lpstr>
      <vt:lpstr>Field Study:  Outside Class Learning </vt:lpstr>
      <vt:lpstr>Field Study:  Outside Class Learning </vt:lpstr>
      <vt:lpstr>Organic Farm</vt:lpstr>
      <vt:lpstr>Organic　Farm</vt:lpstr>
      <vt:lpstr>Use of ICT :  LINE</vt:lpstr>
      <vt:lpstr>Team activity : TEAM LINE for Discussion (outside class)</vt:lpstr>
      <vt:lpstr>Team activity : LINE for Discussion (outside class)</vt:lpstr>
      <vt:lpstr>Google  Drive  Share/Edit</vt:lpstr>
      <vt:lpstr>Google Drive Share/Edit</vt:lpstr>
      <vt:lpstr>Google Drive  Share/Edit</vt:lpstr>
      <vt:lpstr>Next Step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Educational Informatics</vt:lpstr>
    </vt:vector>
  </TitlesOfParts>
  <Company>KU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macbook air 2013 tshlab</dc:creator>
  <cp:lastModifiedBy>macbook air 2013 tshlab</cp:lastModifiedBy>
  <cp:revision>96</cp:revision>
  <dcterms:created xsi:type="dcterms:W3CDTF">2016-03-12T00:05:02Z</dcterms:created>
  <dcterms:modified xsi:type="dcterms:W3CDTF">2016-03-17T05:35:24Z</dcterms:modified>
</cp:coreProperties>
</file>