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7" r:id="rId2"/>
    <p:sldId id="258" r:id="rId3"/>
    <p:sldId id="323" r:id="rId4"/>
    <p:sldId id="288" r:id="rId5"/>
    <p:sldId id="316" r:id="rId6"/>
    <p:sldId id="259" r:id="rId7"/>
    <p:sldId id="319" r:id="rId8"/>
    <p:sldId id="320" r:id="rId9"/>
    <p:sldId id="318" r:id="rId10"/>
    <p:sldId id="309" r:id="rId11"/>
    <p:sldId id="260" r:id="rId12"/>
    <p:sldId id="317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70" r:id="rId21"/>
    <p:sldId id="296" r:id="rId22"/>
    <p:sldId id="297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5" r:id="rId35"/>
    <p:sldId id="283" r:id="rId36"/>
    <p:sldId id="284" r:id="rId37"/>
    <p:sldId id="292" r:id="rId38"/>
    <p:sldId id="294" r:id="rId39"/>
    <p:sldId id="295" r:id="rId40"/>
    <p:sldId id="287" r:id="rId41"/>
    <p:sldId id="286" r:id="rId42"/>
    <p:sldId id="269" r:id="rId43"/>
    <p:sldId id="329" r:id="rId44"/>
    <p:sldId id="330" r:id="rId45"/>
    <p:sldId id="324" r:id="rId46"/>
    <p:sldId id="325" r:id="rId47"/>
    <p:sldId id="326" r:id="rId48"/>
    <p:sldId id="327" r:id="rId49"/>
    <p:sldId id="328" r:id="rId50"/>
    <p:sldId id="336" r:id="rId51"/>
    <p:sldId id="335" r:id="rId52"/>
    <p:sldId id="334" r:id="rId53"/>
    <p:sldId id="290" r:id="rId54"/>
    <p:sldId id="332" r:id="rId55"/>
    <p:sldId id="333" r:id="rId56"/>
    <p:sldId id="337" r:id="rId57"/>
    <p:sldId id="338" r:id="rId58"/>
    <p:sldId id="339" r:id="rId59"/>
    <p:sldId id="331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9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6DD8F-24D8-DD4D-B668-5129BB85CF09}" type="datetimeFigureOut">
              <a:rPr kumimoji="1" lang="ja-JP" altLang="en-US" smtClean="0"/>
              <a:t>3/17/16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AA8E6-84DB-2A47-9C11-A6E41E6CCD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18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Technology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AA8E6-84DB-2A47-9C11-A6E41E6CCD0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626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top of the normal curve are so-called</a:t>
            </a:r>
            <a:r>
              <a:rPr lang="en-US" baseline="0" dirty="0" smtClean="0"/>
              <a:t> elite in top schools in the nation.</a:t>
            </a:r>
          </a:p>
          <a:p>
            <a:r>
              <a:rPr lang="en-US" baseline="0" dirty="0" smtClean="0"/>
              <a:t>They will perform in high quality what they are told to do.</a:t>
            </a:r>
          </a:p>
          <a:p>
            <a:r>
              <a:rPr lang="en-US" baseline="0" dirty="0" smtClean="0"/>
              <a:t>However, they cannot think critically or creatively.</a:t>
            </a:r>
          </a:p>
          <a:p>
            <a:r>
              <a:rPr lang="en-US" baseline="0" dirty="0" smtClean="0"/>
              <a:t>Their mission is to maintain the status quo of the cultural values.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Technology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AA8E6-84DB-2A47-9C11-A6E41E6CCD02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62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noProof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Again I put only the key concept on screen and then talk about it.</a:t>
            </a:r>
          </a:p>
          <a:p>
            <a:r>
              <a:rPr lang="en-US" sz="1200" kern="1200" noProof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200" b="1" kern="1200" noProof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Slide Note:</a:t>
            </a:r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lvl="1"/>
            <a:r>
              <a:rPr lang="en-US" sz="1200" i="1" kern="1200" noProof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This slide illustrates the alignment with a new topic using color. Note that it uses a color-coded</a:t>
            </a:r>
            <a:r>
              <a:rPr lang="en-US" sz="1200" i="1" kern="1200" baseline="0" noProof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Section Header layout.</a:t>
            </a:r>
            <a:endParaRPr lang="en-US" sz="1200" i="1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84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www.iftf.org</a:t>
            </a:r>
            <a:r>
              <a:rPr kumimoji="1" lang="en-US" altLang="ja-JP" dirty="0" smtClean="0"/>
              <a:t>/uploads/media/IFTF_FutureWorkSkillsSummary_01.gif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96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Sensemaking</a:t>
            </a:r>
            <a:endParaRPr kumimoji="1" lang="en-US" altLang="ja-JP" dirty="0" smtClean="0"/>
          </a:p>
          <a:p>
            <a:r>
              <a:rPr kumimoji="1" lang="en-US" altLang="ja-JP" dirty="0" smtClean="0"/>
              <a:t>Social Intelligence</a:t>
            </a:r>
          </a:p>
          <a:p>
            <a:r>
              <a:rPr kumimoji="1" lang="en-US" altLang="ja-JP" dirty="0" smtClean="0"/>
              <a:t>Novel &amp; Adaptive Thinking</a:t>
            </a:r>
          </a:p>
          <a:p>
            <a:r>
              <a:rPr kumimoji="1" lang="en-US" altLang="ja-JP" dirty="0" smtClean="0"/>
              <a:t>Cross-Cultural</a:t>
            </a:r>
            <a:r>
              <a:rPr kumimoji="1" lang="en-US" altLang="ja-JP" baseline="0" dirty="0" smtClean="0"/>
              <a:t> Competencies</a:t>
            </a:r>
          </a:p>
          <a:p>
            <a:r>
              <a:rPr kumimoji="1" lang="en-US" altLang="ja-JP" baseline="0" dirty="0" smtClean="0"/>
              <a:t>Computational Thinking</a:t>
            </a:r>
          </a:p>
          <a:p>
            <a:r>
              <a:rPr kumimoji="1" lang="en-US" altLang="ja-JP" baseline="0" dirty="0" smtClean="0"/>
              <a:t>New Media Literacy</a:t>
            </a:r>
          </a:p>
          <a:p>
            <a:r>
              <a:rPr kumimoji="1" lang="en-US" altLang="ja-JP" dirty="0" err="1" smtClean="0"/>
              <a:t>Transdisciplinarity</a:t>
            </a:r>
            <a:endParaRPr kumimoji="1" lang="en-US" altLang="ja-JP" dirty="0" smtClean="0"/>
          </a:p>
          <a:p>
            <a:r>
              <a:rPr kumimoji="1" lang="en-US" altLang="ja-JP" dirty="0" smtClean="0"/>
              <a:t>Design Mindset</a:t>
            </a:r>
          </a:p>
          <a:p>
            <a:r>
              <a:rPr kumimoji="1" lang="en-US" altLang="ja-JP" dirty="0" smtClean="0"/>
              <a:t>Cognitive Load Management</a:t>
            </a:r>
          </a:p>
          <a:p>
            <a:r>
              <a:rPr kumimoji="1" lang="en-US" altLang="ja-JP" dirty="0" smtClean="0"/>
              <a:t>Virtual Collaboration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3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only to rich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スライドの終わ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with Two-Level Tag,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6053328" y="-155448"/>
            <a:ext cx="2505456" cy="158191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87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with Tag,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33612"/>
            <a:ext cx="8077200" cy="2057400"/>
          </a:xfrm>
        </p:spPr>
        <p:txBody>
          <a:bodyPr anchor="b" anchorCtr="0">
            <a:noAutofit/>
          </a:bodyPr>
          <a:lstStyle>
            <a:lvl1pPr algn="ctr">
              <a:defRPr sz="5400" b="1" cap="none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91012"/>
            <a:ext cx="8077200" cy="15001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90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kumimoji="1"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kumimoji="1"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kumimoji="1"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kumimoji="1"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kumimoji="1"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kumimoji="1"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kumimoji="1"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0.png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0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1651" y="4242258"/>
            <a:ext cx="8643418" cy="2013195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</a:rPr>
              <a:t>Tosh Yamamoto </a:t>
            </a:r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</a:rPr>
              <a:t>(Kansai University, JP</a:t>
            </a:r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</a:rPr>
              <a:t>Ti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</a:rPr>
              <a:t>-Chuang (Timothy) Chiang (National Taiwan </a:t>
            </a:r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</a:rPr>
              <a:t>University)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1" y="1473203"/>
            <a:ext cx="87757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96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Strong features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CLICA</a:t>
            </a:r>
          </a:p>
          <a:p>
            <a:r>
              <a:rPr kumimoji="1" lang="en-US" altLang="ja-JP" dirty="0" smtClean="0"/>
              <a:t>Instant Poll &amp; </a:t>
            </a:r>
            <a:r>
              <a:rPr lang="en-US" altLang="ja-JP" dirty="0" smtClean="0"/>
              <a:t>Visualization</a:t>
            </a:r>
          </a:p>
          <a:p>
            <a:pPr lvl="1"/>
            <a:r>
              <a:rPr kumimoji="1" lang="en-US" altLang="ja-JP" dirty="0" smtClean="0"/>
              <a:t>Instant Poll even in a large size class</a:t>
            </a:r>
          </a:p>
          <a:p>
            <a:pPr lvl="1"/>
            <a:r>
              <a:rPr lang="en-US" altLang="ja-JP" dirty="0" smtClean="0"/>
              <a:t>Instant Probe for students’ readiness</a:t>
            </a:r>
          </a:p>
          <a:p>
            <a:pPr lvl="1"/>
            <a:r>
              <a:rPr lang="en-US" altLang="ja-JP" dirty="0" smtClean="0"/>
              <a:t>Increasing students’ feeling of involvement</a:t>
            </a:r>
          </a:p>
          <a:p>
            <a:r>
              <a:rPr lang="en-US" altLang="ja-JP" dirty="0" smtClean="0"/>
              <a:t> Twitter like communication tool</a:t>
            </a:r>
          </a:p>
          <a:p>
            <a:pPr lvl="1"/>
            <a:r>
              <a:rPr kumimoji="1" lang="en-US" altLang="ja-JP" dirty="0" smtClean="0"/>
              <a:t>Closed for your students only : Safe!  No Public Access</a:t>
            </a:r>
            <a:r>
              <a:rPr lang="en-US" altLang="ja-JP" dirty="0" smtClean="0"/>
              <a:t>!</a:t>
            </a:r>
          </a:p>
          <a:p>
            <a:pPr lvl="1"/>
            <a:r>
              <a:rPr kumimoji="1" lang="en-US" altLang="ja-JP" dirty="0" smtClean="0"/>
              <a:t>Available for outside class discussions : linkage to the next week class.</a:t>
            </a:r>
          </a:p>
          <a:p>
            <a:pPr lvl="1"/>
            <a:r>
              <a:rPr lang="en-US" altLang="ja-JP" dirty="0" smtClean="0"/>
              <a:t>Even in the lecture class, students can share their views among themselves : Peer learning/teaching for unclear concepts</a:t>
            </a:r>
          </a:p>
          <a:p>
            <a:pPr lvl="1"/>
            <a:r>
              <a:rPr kumimoji="1" lang="en-US" altLang="ja-JP" dirty="0" smtClean="0"/>
              <a:t>(students) a team-based discussion without getting together face-to-face outside class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775" y="1165705"/>
            <a:ext cx="28829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4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Screen Shot2014-08-07 17_32_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97" y="214113"/>
            <a:ext cx="8496591" cy="63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1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Generation learner 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047"/>
            <a:ext cx="9144000" cy="56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The Future, Better Life, </a:t>
            </a:r>
            <a:r>
              <a:rPr lang="en-US" sz="6000" dirty="0" err="1" smtClean="0"/>
              <a:t>Transcendency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9D9D9"/>
                </a:solidFill>
              </a:rPr>
              <a:t>Isn’t Learning for making the world / life better?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MOOC and Flipped Classroom, APAN 38, 2014</a:t>
            </a:r>
          </a:p>
          <a:p>
            <a:endParaRPr 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096000" y="-152400"/>
            <a:ext cx="2438400" cy="1524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53138" y="304800"/>
            <a:ext cx="2505075" cy="533400"/>
          </a:xfrm>
        </p:spPr>
        <p:txBody>
          <a:bodyPr>
            <a:noAutofit/>
          </a:bodyPr>
          <a:lstStyle/>
          <a:p>
            <a:pPr lvl="0"/>
            <a:r>
              <a:rPr lang="en-US" altLang="ja-JP" sz="1800" dirty="0"/>
              <a:t>The Future,</a:t>
            </a:r>
          </a:p>
          <a:p>
            <a:pPr lvl="0"/>
            <a:r>
              <a:rPr lang="en-US" altLang="ja-JP" sz="1800" dirty="0"/>
              <a:t>Better Life,</a:t>
            </a:r>
          </a:p>
          <a:p>
            <a:pPr lvl="0"/>
            <a:r>
              <a:rPr lang="en-US" altLang="ja-JP" sz="1800" dirty="0" err="1"/>
              <a:t>Transcendency</a:t>
            </a:r>
            <a:endParaRPr lang="en-US" altLang="ja-JP" sz="1800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53138" y="838200"/>
            <a:ext cx="2505075" cy="533400"/>
          </a:xfrm>
        </p:spPr>
        <p:txBody>
          <a:bodyPr/>
          <a:lstStyle/>
          <a:p>
            <a:r>
              <a:rPr lang="en-US" dirty="0" smtClean="0"/>
              <a:t>(Future Goal)</a:t>
            </a:r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 descr="Screen Shot2014-08-08 20_57_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016"/>
            <a:ext cx="9144000" cy="6064984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76200" y="240268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http://</a:t>
            </a:r>
            <a:r>
              <a:rPr lang="en-US" altLang="ja-JP" sz="1600" dirty="0" err="1"/>
              <a:t>www.iftf.org</a:t>
            </a:r>
            <a:r>
              <a:rPr lang="en-US" altLang="ja-JP" sz="1600" dirty="0"/>
              <a:t>/uploads/media/IFTF_FutureWorkSkillsSummary_01.gif</a:t>
            </a:r>
            <a:endParaRPr lang="ja-JP" altLang="en-US" sz="1600" dirty="0"/>
          </a:p>
        </p:txBody>
      </p:sp>
      <p:sp>
        <p:nvSpPr>
          <p:cNvPr id="11" name="正方形/長方形 10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58997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pic>
        <p:nvPicPr>
          <p:cNvPr id="6" name="図 5" descr="Screen Shot2014-08-08 20_39_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97773"/>
            <a:ext cx="6934200" cy="6360227"/>
          </a:xfrm>
          <a:prstGeom prst="rect">
            <a:avLst/>
          </a:prstGeom>
        </p:spPr>
      </p:pic>
      <p:pic>
        <p:nvPicPr>
          <p:cNvPr id="10" name="図 9" descr="Screen Shot2014-08-08 20_45_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66800"/>
            <a:ext cx="4267200" cy="57912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04800" y="76200"/>
            <a:ext cx="8839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/>
              <a:t>http://</a:t>
            </a:r>
            <a:r>
              <a:rPr lang="en-US" altLang="ja-JP" sz="1100" dirty="0" err="1"/>
              <a:t>www.forbes.com</a:t>
            </a:r>
            <a:r>
              <a:rPr lang="en-US" altLang="ja-JP" sz="1100" dirty="0"/>
              <a:t>/sites/sap/2014/05/12/are-you-ready-here-are-the-top-10-skills-for-the-future/2/</a:t>
            </a:r>
            <a:endParaRPr lang="ja-JP" altLang="en-US" sz="1100" dirty="0"/>
          </a:p>
        </p:txBody>
      </p:sp>
      <p:sp>
        <p:nvSpPr>
          <p:cNvPr id="12" name="正方形/長方形 11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2589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pic>
        <p:nvPicPr>
          <p:cNvPr id="6" name="図 5" descr="Screen Shot2014-08-08 20_38_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501256"/>
            <a:ext cx="3581400" cy="328495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04800" y="76200"/>
            <a:ext cx="8839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/>
              <a:t>http://</a:t>
            </a:r>
            <a:r>
              <a:rPr lang="en-US" altLang="ja-JP" sz="1100" dirty="0" err="1"/>
              <a:t>www.forbes.com</a:t>
            </a:r>
            <a:r>
              <a:rPr lang="en-US" altLang="ja-JP" sz="1100" dirty="0"/>
              <a:t>/sites/sap/2014/05/12/are-you-ready-here-are-the-top-10-skills-for-the-future/2/</a:t>
            </a:r>
            <a:endParaRPr lang="ja-JP" altLang="en-US" sz="1100" dirty="0"/>
          </a:p>
        </p:txBody>
      </p:sp>
      <p:pic>
        <p:nvPicPr>
          <p:cNvPr id="8" name="図 7" descr="Screen Shot2014-08-08 20_38_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3489217" cy="3200400"/>
          </a:xfrm>
          <a:prstGeom prst="rect">
            <a:avLst/>
          </a:prstGeom>
        </p:spPr>
      </p:pic>
      <p:pic>
        <p:nvPicPr>
          <p:cNvPr id="9" name="図 8" descr="Screen Shot2014-08-08 20_38_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657600"/>
            <a:ext cx="3285707" cy="301373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057400" y="1219200"/>
            <a:ext cx="4874176" cy="4955203"/>
          </a:xfrm>
          <a:prstGeom prst="rect">
            <a:avLst/>
          </a:prstGeom>
          <a:solidFill>
            <a:srgbClr val="800000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/>
              <a:t>Sensemaking</a:t>
            </a:r>
            <a:endParaRPr kumimoji="1" lang="en-US" altLang="ja-JP" sz="2800" dirty="0"/>
          </a:p>
          <a:p>
            <a:r>
              <a:rPr kumimoji="1" lang="en-US" altLang="ja-JP" sz="2800" dirty="0"/>
              <a:t>Social Intelligence</a:t>
            </a:r>
          </a:p>
          <a:p>
            <a:r>
              <a:rPr kumimoji="1" lang="en-US" altLang="ja-JP" sz="2800" dirty="0"/>
              <a:t>Novel &amp; Adaptive Thinking</a:t>
            </a:r>
          </a:p>
          <a:p>
            <a:r>
              <a:rPr kumimoji="1" lang="en-US" altLang="ja-JP" sz="2800" dirty="0"/>
              <a:t>Cross-Cultural Competencies</a:t>
            </a:r>
          </a:p>
          <a:p>
            <a:r>
              <a:rPr kumimoji="1" lang="en-US" altLang="ja-JP" sz="2800" dirty="0"/>
              <a:t>Computational Thinking</a:t>
            </a:r>
          </a:p>
          <a:p>
            <a:r>
              <a:rPr kumimoji="1" lang="en-US" altLang="ja-JP" sz="2800" dirty="0"/>
              <a:t>New Media Literacy</a:t>
            </a:r>
          </a:p>
          <a:p>
            <a:r>
              <a:rPr kumimoji="1" lang="en-US" altLang="ja-JP" sz="2800" dirty="0" err="1"/>
              <a:t>Transdisciplinarity</a:t>
            </a:r>
            <a:endParaRPr kumimoji="1" lang="en-US" altLang="ja-JP" sz="2800" dirty="0"/>
          </a:p>
          <a:p>
            <a:r>
              <a:rPr kumimoji="1" lang="en-US" altLang="ja-JP" sz="2800" dirty="0"/>
              <a:t>Design Mindset</a:t>
            </a:r>
          </a:p>
          <a:p>
            <a:r>
              <a:rPr kumimoji="1" lang="en-US" altLang="ja-JP" sz="2800" dirty="0"/>
              <a:t>Cognitive Load Management</a:t>
            </a:r>
          </a:p>
          <a:p>
            <a:r>
              <a:rPr kumimoji="1" lang="en-US" altLang="ja-JP" sz="2800" dirty="0"/>
              <a:t>Virtual Collaboration</a:t>
            </a:r>
          </a:p>
          <a:p>
            <a:endParaRPr kumimoji="1" lang="ja-JP" altLang="en-US" sz="3600" dirty="0"/>
          </a:p>
        </p:txBody>
      </p:sp>
      <p:sp>
        <p:nvSpPr>
          <p:cNvPr id="13" name="正方形/長方形 12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83787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MOOC and Flipped Classroom, APAN 38, 2014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76200"/>
            <a:ext cx="8839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/>
              <a:t>http://</a:t>
            </a:r>
            <a:r>
              <a:rPr lang="en-US" altLang="ja-JP" sz="1100" dirty="0" err="1"/>
              <a:t>www.forbes.com</a:t>
            </a:r>
            <a:r>
              <a:rPr lang="en-US" altLang="ja-JP" sz="1100" dirty="0"/>
              <a:t>/sites/sap/2014/05/12/are-you-ready-here-are-the-top-10-skills-for-the-future/2/</a:t>
            </a:r>
            <a:endParaRPr lang="ja-JP" altLang="en-US" sz="1100" dirty="0"/>
          </a:p>
        </p:txBody>
      </p:sp>
      <p:pic>
        <p:nvPicPr>
          <p:cNvPr id="8" name="図 7" descr="Screen Shot2014-08-08 21_01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900"/>
            <a:ext cx="3733800" cy="5499100"/>
          </a:xfrm>
          <a:prstGeom prst="rect">
            <a:avLst/>
          </a:prstGeom>
        </p:spPr>
      </p:pic>
      <p:pic>
        <p:nvPicPr>
          <p:cNvPr id="9" name="図 8" descr="Screen Shot2014-08-08 21_01_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43" y="965200"/>
            <a:ext cx="5473700" cy="2921000"/>
          </a:xfrm>
          <a:prstGeom prst="rect">
            <a:avLst/>
          </a:prstGeom>
        </p:spPr>
      </p:pic>
      <p:pic>
        <p:nvPicPr>
          <p:cNvPr id="10" name="図 9" descr="Screen Shot2014-08-08 21_01_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4267200"/>
            <a:ext cx="5473700" cy="19939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403709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MOOC and Flipped Classroom, APAN 38, 2014</a:t>
            </a:r>
          </a:p>
          <a:p>
            <a:endParaRPr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04800" y="76200"/>
            <a:ext cx="8839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/>
              <a:t>http://</a:t>
            </a:r>
            <a:r>
              <a:rPr lang="en-US" altLang="ja-JP" sz="1100" dirty="0" err="1"/>
              <a:t>www.forbes.com</a:t>
            </a:r>
            <a:r>
              <a:rPr lang="en-US" altLang="ja-JP" sz="1100" dirty="0"/>
              <a:t>/sites/sap/2014/05/12/are-you-ready-here-are-the-top-10-skills-for-the-future/2/</a:t>
            </a:r>
            <a:endParaRPr lang="ja-JP" altLang="en-US" sz="1100" dirty="0"/>
          </a:p>
        </p:txBody>
      </p:sp>
      <p:pic>
        <p:nvPicPr>
          <p:cNvPr id="7" name="図 6" descr="Screen Shot2014-08-08 21_01_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5473700" cy="1790700"/>
          </a:xfrm>
          <a:prstGeom prst="rect">
            <a:avLst/>
          </a:prstGeom>
        </p:spPr>
      </p:pic>
      <p:pic>
        <p:nvPicPr>
          <p:cNvPr id="8" name="図 7" descr="Screen Shot2014-08-08 21_02_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6" y="2514600"/>
            <a:ext cx="5473700" cy="2171700"/>
          </a:xfrm>
          <a:prstGeom prst="rect">
            <a:avLst/>
          </a:prstGeom>
        </p:spPr>
      </p:pic>
      <p:pic>
        <p:nvPicPr>
          <p:cNvPr id="9" name="図 8" descr="Screen Shot2014-08-08 21_02_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" y="4800600"/>
            <a:ext cx="5473700" cy="1600200"/>
          </a:xfrm>
          <a:prstGeom prst="rect">
            <a:avLst/>
          </a:prstGeom>
        </p:spPr>
      </p:pic>
      <p:pic>
        <p:nvPicPr>
          <p:cNvPr id="10" name="図 9" descr="Screen Shot2014-08-08 21_02_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66800"/>
            <a:ext cx="5905500" cy="965200"/>
          </a:xfrm>
          <a:prstGeom prst="rect">
            <a:avLst/>
          </a:prstGeom>
        </p:spPr>
      </p:pic>
      <p:pic>
        <p:nvPicPr>
          <p:cNvPr id="12" name="図 11" descr="Screen Shot2014-08-08 21_03_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447800"/>
            <a:ext cx="3657600" cy="18288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335674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MOOC and Flipped Classroom, APAN 38, 2014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04800" y="76200"/>
            <a:ext cx="8839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/>
              <a:t>http://</a:t>
            </a:r>
            <a:r>
              <a:rPr lang="en-US" altLang="ja-JP" sz="1100" dirty="0" err="1"/>
              <a:t>www.forbes.com</a:t>
            </a:r>
            <a:r>
              <a:rPr lang="en-US" altLang="ja-JP" sz="1100" dirty="0"/>
              <a:t>/sites/sap/2014/05/12/are-you-ready-here-are-the-top-10-skills-for-the-future/2/</a:t>
            </a:r>
            <a:endParaRPr lang="ja-JP" altLang="en-US" sz="1100" dirty="0"/>
          </a:p>
        </p:txBody>
      </p:sp>
      <p:pic>
        <p:nvPicPr>
          <p:cNvPr id="7" name="図 6" descr="Screen Shot2014-08-08 21_03_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381000"/>
            <a:ext cx="5575300" cy="2514600"/>
          </a:xfrm>
          <a:prstGeom prst="rect">
            <a:avLst/>
          </a:prstGeom>
        </p:spPr>
      </p:pic>
      <p:pic>
        <p:nvPicPr>
          <p:cNvPr id="8" name="図 7" descr="Screen Shot2014-08-08 21_03_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276600"/>
            <a:ext cx="3797300" cy="2971800"/>
          </a:xfrm>
          <a:prstGeom prst="rect">
            <a:avLst/>
          </a:prstGeom>
        </p:spPr>
      </p:pic>
      <p:pic>
        <p:nvPicPr>
          <p:cNvPr id="9" name="図 8" descr="Screen Shot2014-08-08 21_04_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2463800"/>
            <a:ext cx="3797300" cy="43942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424342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Instructors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ja-JP" altLang="en-US" b="1" dirty="0" smtClean="0">
                <a:solidFill>
                  <a:srgbClr val="800000"/>
                </a:solidFill>
              </a:rPr>
              <a:t>・　</a:t>
            </a:r>
            <a:r>
              <a:rPr lang="en-US" altLang="ja-JP" b="1" dirty="0" smtClean="0">
                <a:solidFill>
                  <a:srgbClr val="800000"/>
                </a:solidFill>
              </a:rPr>
              <a:t>Moderator</a:t>
            </a:r>
            <a:r>
              <a:rPr lang="ja-JP" altLang="en-US" b="1" dirty="0" smtClean="0">
                <a:solidFill>
                  <a:srgbClr val="800000"/>
                </a:solidFill>
              </a:rPr>
              <a:t>　・・・　</a:t>
            </a:r>
            <a:r>
              <a:rPr lang="en-US" altLang="ja-JP" b="1" dirty="0" smtClean="0">
                <a:solidFill>
                  <a:srgbClr val="800000"/>
                </a:solidFill>
              </a:rPr>
              <a:t>Tosh </a:t>
            </a:r>
            <a:r>
              <a:rPr lang="en-US" altLang="ja-JP" b="1" dirty="0">
                <a:solidFill>
                  <a:srgbClr val="800000"/>
                </a:solidFill>
              </a:rPr>
              <a:t>Yamamoto </a:t>
            </a:r>
            <a:r>
              <a:rPr lang="en-US" altLang="ja-JP" b="1" dirty="0" smtClean="0">
                <a:solidFill>
                  <a:srgbClr val="800000"/>
                </a:solidFill>
              </a:rPr>
              <a:t>(Kansai University)</a:t>
            </a:r>
            <a:endParaRPr lang="en-US" altLang="ja-JP" b="1" dirty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ja-JP" b="1" dirty="0" smtClean="0">
                <a:solidFill>
                  <a:srgbClr val="800000"/>
                </a:solidFill>
              </a:rPr>
              <a:t>CLICA </a:t>
            </a:r>
            <a:r>
              <a:rPr lang="ja-JP" altLang="en-US" b="1" dirty="0" smtClean="0">
                <a:solidFill>
                  <a:srgbClr val="800000"/>
                </a:solidFill>
              </a:rPr>
              <a:t>・・・</a:t>
            </a:r>
            <a:r>
              <a:rPr lang="en-US" altLang="ja-JP" b="1" dirty="0" smtClean="0">
                <a:solidFill>
                  <a:srgbClr val="800000"/>
                </a:solidFill>
              </a:rPr>
              <a:t> </a:t>
            </a:r>
            <a:r>
              <a:rPr lang="en-US" altLang="ja-JP" b="1" dirty="0" err="1" smtClean="0">
                <a:solidFill>
                  <a:srgbClr val="800000"/>
                </a:solidFill>
              </a:rPr>
              <a:t>Kentaro</a:t>
            </a:r>
            <a:r>
              <a:rPr lang="en-US" altLang="ja-JP" b="1" dirty="0" smtClean="0">
                <a:solidFill>
                  <a:srgbClr val="800000"/>
                </a:solidFill>
              </a:rPr>
              <a:t> Kobayashi, Tosh Yamamoto (onsite)</a:t>
            </a:r>
          </a:p>
          <a:p>
            <a:pPr>
              <a:lnSpc>
                <a:spcPct val="90000"/>
              </a:lnSpc>
            </a:pPr>
            <a:r>
              <a:rPr lang="en-US" altLang="ja-JP" b="1" dirty="0" err="1" smtClean="0">
                <a:solidFill>
                  <a:srgbClr val="800000"/>
                </a:solidFill>
              </a:rPr>
              <a:t>Manaba</a:t>
            </a:r>
            <a:r>
              <a:rPr lang="en-US" altLang="ja-JP" b="1" dirty="0" smtClean="0">
                <a:solidFill>
                  <a:srgbClr val="800000"/>
                </a:solidFill>
              </a:rPr>
              <a:t>: COLLAAJ</a:t>
            </a:r>
            <a:r>
              <a:rPr lang="ja-JP" altLang="en-US" b="1" dirty="0" smtClean="0">
                <a:solidFill>
                  <a:srgbClr val="800000"/>
                </a:solidFill>
              </a:rPr>
              <a:t>・・・</a:t>
            </a:r>
            <a:r>
              <a:rPr lang="en-US" altLang="ja-JP" b="1" dirty="0" smtClean="0">
                <a:solidFill>
                  <a:srgbClr val="800000"/>
                </a:solidFill>
              </a:rPr>
              <a:t>Masaru Komatsu</a:t>
            </a:r>
            <a:r>
              <a:rPr lang="ja-JP" altLang="en-US" b="1" dirty="0" smtClean="0">
                <a:solidFill>
                  <a:srgbClr val="800000"/>
                </a:solidFill>
              </a:rPr>
              <a:t>、</a:t>
            </a:r>
            <a:r>
              <a:rPr lang="en-US" altLang="ja-JP" b="1" dirty="0" err="1" smtClean="0">
                <a:solidFill>
                  <a:srgbClr val="800000"/>
                </a:solidFill>
              </a:rPr>
              <a:t>Yuiko</a:t>
            </a:r>
            <a:r>
              <a:rPr lang="en-US" altLang="ja-JP" b="1" dirty="0" smtClean="0">
                <a:solidFill>
                  <a:srgbClr val="800000"/>
                </a:solidFill>
              </a:rPr>
              <a:t> </a:t>
            </a:r>
            <a:r>
              <a:rPr lang="en-US" altLang="ja-JP" b="1" dirty="0" err="1" smtClean="0">
                <a:solidFill>
                  <a:srgbClr val="800000"/>
                </a:solidFill>
              </a:rPr>
              <a:t>Fujii</a:t>
            </a:r>
            <a:r>
              <a:rPr lang="en-US" altLang="ja-JP" b="1" dirty="0" smtClean="0">
                <a:solidFill>
                  <a:srgbClr val="800000"/>
                </a:solidFill>
              </a:rPr>
              <a:t> </a:t>
            </a:r>
            <a:r>
              <a:rPr lang="en-US" altLang="ja-JP" b="1" dirty="0">
                <a:solidFill>
                  <a:srgbClr val="800000"/>
                </a:solidFill>
              </a:rPr>
              <a:t>(</a:t>
            </a:r>
            <a:r>
              <a:rPr lang="en-US" altLang="ja-JP" b="1" dirty="0">
                <a:solidFill>
                  <a:srgbClr val="000090"/>
                </a:solidFill>
              </a:rPr>
              <a:t>online</a:t>
            </a:r>
            <a:r>
              <a:rPr lang="en-US" altLang="ja-JP" b="1" dirty="0" smtClean="0">
                <a:solidFill>
                  <a:srgbClr val="8000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altLang="ja-JP" b="1" dirty="0" err="1" smtClean="0">
                <a:solidFill>
                  <a:srgbClr val="800000"/>
                </a:solidFill>
              </a:rPr>
              <a:t>Vidyo</a:t>
            </a:r>
            <a:r>
              <a:rPr lang="en-US" altLang="ja-JP" b="1" dirty="0" smtClean="0">
                <a:solidFill>
                  <a:srgbClr val="800000"/>
                </a:solidFill>
              </a:rPr>
              <a:t> : </a:t>
            </a:r>
            <a:r>
              <a:rPr lang="en-US" altLang="ja-JP" b="1" dirty="0">
                <a:solidFill>
                  <a:srgbClr val="800000"/>
                </a:solidFill>
              </a:rPr>
              <a:t>Lawrence Lawrence </a:t>
            </a:r>
            <a:r>
              <a:rPr lang="en-US" altLang="ja-JP" b="1" dirty="0" smtClean="0">
                <a:solidFill>
                  <a:srgbClr val="800000"/>
                </a:solidFill>
              </a:rPr>
              <a:t>Hsiao (G.M</a:t>
            </a:r>
            <a:r>
              <a:rPr lang="en-US" altLang="ja-JP" b="1" dirty="0">
                <a:solidFill>
                  <a:srgbClr val="800000"/>
                </a:solidFill>
              </a:rPr>
              <a:t>. of Taiwan </a:t>
            </a:r>
            <a:r>
              <a:rPr lang="en-US" altLang="ja-JP" b="1" dirty="0" err="1">
                <a:solidFill>
                  <a:srgbClr val="800000"/>
                </a:solidFill>
              </a:rPr>
              <a:t>VCTech</a:t>
            </a:r>
            <a:r>
              <a:rPr lang="en-US" altLang="ja-JP" b="1" dirty="0">
                <a:solidFill>
                  <a:srgbClr val="800000"/>
                </a:solidFill>
              </a:rPr>
              <a:t> Co., Ltd</a:t>
            </a:r>
            <a:r>
              <a:rPr lang="en-US" altLang="ja-JP" b="1" dirty="0" smtClean="0">
                <a:solidFill>
                  <a:srgbClr val="800000"/>
                </a:solidFill>
              </a:rPr>
              <a:t>.), Eric Hung (Engineer) (onsite)</a:t>
            </a:r>
          </a:p>
          <a:p>
            <a:pPr>
              <a:lnSpc>
                <a:spcPct val="90000"/>
              </a:lnSpc>
            </a:pPr>
            <a:r>
              <a:rPr lang="en-US" altLang="ja-JP" b="1" dirty="0" err="1" smtClean="0">
                <a:solidFill>
                  <a:srgbClr val="800000"/>
                </a:solidFill>
              </a:rPr>
              <a:t>Binumi</a:t>
            </a:r>
            <a:r>
              <a:rPr lang="en-US" altLang="ja-JP" b="1" dirty="0" smtClean="0">
                <a:solidFill>
                  <a:srgbClr val="800000"/>
                </a:solidFill>
              </a:rPr>
              <a:t> : Gladys (onsite) </a:t>
            </a:r>
          </a:p>
          <a:p>
            <a:pPr>
              <a:lnSpc>
                <a:spcPct val="90000"/>
              </a:lnSpc>
            </a:pPr>
            <a:r>
              <a:rPr lang="en-US" altLang="ja-JP" b="1" dirty="0" err="1">
                <a:solidFill>
                  <a:srgbClr val="800000"/>
                </a:solidFill>
              </a:rPr>
              <a:t>TurnItIn</a:t>
            </a:r>
            <a:r>
              <a:rPr lang="en-US" altLang="ja-JP" b="1" dirty="0">
                <a:solidFill>
                  <a:srgbClr val="800000"/>
                </a:solidFill>
              </a:rPr>
              <a:t> </a:t>
            </a:r>
            <a:r>
              <a:rPr lang="ja-JP" altLang="en-US" b="1" dirty="0">
                <a:solidFill>
                  <a:srgbClr val="800000"/>
                </a:solidFill>
              </a:rPr>
              <a:t>・・・・　</a:t>
            </a:r>
            <a:r>
              <a:rPr lang="en-US" altLang="ja-JP" b="1" dirty="0">
                <a:solidFill>
                  <a:srgbClr val="800000"/>
                </a:solidFill>
              </a:rPr>
              <a:t>Masaki </a:t>
            </a:r>
            <a:r>
              <a:rPr lang="en-US" altLang="ja-JP" b="1" dirty="0" smtClean="0">
                <a:solidFill>
                  <a:srgbClr val="800000"/>
                </a:solidFill>
              </a:rPr>
              <a:t>Watanabe,  </a:t>
            </a:r>
            <a:r>
              <a:rPr lang="en-US" altLang="ja-JP" b="1" dirty="0">
                <a:solidFill>
                  <a:srgbClr val="800000"/>
                </a:solidFill>
              </a:rPr>
              <a:t>(onsite</a:t>
            </a:r>
            <a:r>
              <a:rPr lang="en-US" altLang="ja-JP" b="1" dirty="0" smtClean="0">
                <a:solidFill>
                  <a:srgbClr val="8000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altLang="ja-JP" b="1" dirty="0" smtClean="0">
                <a:solidFill>
                  <a:srgbClr val="800000"/>
                </a:solidFill>
              </a:rPr>
              <a:t>Google File Share </a:t>
            </a:r>
            <a:r>
              <a:rPr lang="ja-JP" altLang="en-US" b="1" dirty="0" smtClean="0">
                <a:solidFill>
                  <a:srgbClr val="800000"/>
                </a:solidFill>
              </a:rPr>
              <a:t>・・・</a:t>
            </a:r>
            <a:r>
              <a:rPr lang="ja-JP" altLang="en-US" b="1" dirty="0">
                <a:solidFill>
                  <a:srgbClr val="800000"/>
                </a:solidFill>
              </a:rPr>
              <a:t>　</a:t>
            </a:r>
            <a:r>
              <a:rPr lang="en-US" altLang="ja-JP" b="1" dirty="0">
                <a:solidFill>
                  <a:srgbClr val="800000"/>
                </a:solidFill>
              </a:rPr>
              <a:t>Tosh Yamamoto (Kansai University</a:t>
            </a:r>
            <a:r>
              <a:rPr lang="en-US" altLang="ja-JP" b="1" dirty="0" smtClean="0">
                <a:solidFill>
                  <a:srgbClr val="8000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altLang="ja-JP" b="1" dirty="0" err="1" smtClean="0">
                <a:solidFill>
                  <a:srgbClr val="800000"/>
                </a:solidFill>
              </a:rPr>
              <a:t>Tomoya</a:t>
            </a:r>
            <a:r>
              <a:rPr lang="en-US" altLang="ja-JP" b="1" dirty="0" smtClean="0">
                <a:solidFill>
                  <a:srgbClr val="800000"/>
                </a:solidFill>
              </a:rPr>
              <a:t> </a:t>
            </a:r>
            <a:r>
              <a:rPr lang="en-US" altLang="ja-JP" b="1" dirty="0" err="1">
                <a:solidFill>
                  <a:srgbClr val="800000"/>
                </a:solidFill>
              </a:rPr>
              <a:t>Ikezawa</a:t>
            </a:r>
            <a:r>
              <a:rPr lang="en-US" altLang="ja-JP" b="1" dirty="0">
                <a:solidFill>
                  <a:srgbClr val="800000"/>
                </a:solidFill>
              </a:rPr>
              <a:t> (Facilitator)</a:t>
            </a:r>
          </a:p>
          <a:p>
            <a:pPr>
              <a:lnSpc>
                <a:spcPct val="90000"/>
              </a:lnSpc>
            </a:pPr>
            <a:endParaRPr lang="en-US" altLang="ja-JP" b="1" dirty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306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clrChange>
              <a:clrFrom>
                <a:srgbClr val="A1A18D"/>
              </a:clrFrom>
              <a:clrTo>
                <a:srgbClr val="A1A18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88" y="1027331"/>
            <a:ext cx="7315200" cy="547778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09600" y="38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catlintucker.com</a:t>
            </a:r>
            <a:r>
              <a:rPr lang="en-US" altLang="ja-JP" dirty="0"/>
              <a:t>/</a:t>
            </a:r>
            <a:r>
              <a:rPr lang="en-US" altLang="ja-JP" dirty="0" err="1"/>
              <a:t>wp</a:t>
            </a:r>
            <a:r>
              <a:rPr lang="en-US" altLang="ja-JP" dirty="0"/>
              <a:t>-content/uploads/2012/04/Blooms-with-</a:t>
            </a:r>
            <a:r>
              <a:rPr lang="en-US" altLang="ja-JP" dirty="0" err="1"/>
              <a:t>notes.png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947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clrChange>
              <a:clrFrom>
                <a:srgbClr val="A1A18D"/>
              </a:clrFrom>
              <a:clrTo>
                <a:srgbClr val="A1A18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88" y="1027331"/>
            <a:ext cx="7315200" cy="547778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09600" y="38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catlintucker.com</a:t>
            </a:r>
            <a:r>
              <a:rPr lang="en-US" altLang="ja-JP" dirty="0"/>
              <a:t>/</a:t>
            </a:r>
            <a:r>
              <a:rPr lang="en-US" altLang="ja-JP" dirty="0" err="1"/>
              <a:t>wp</a:t>
            </a:r>
            <a:r>
              <a:rPr lang="en-US" altLang="ja-JP" dirty="0"/>
              <a:t>-content/uploads/2012/04/Blooms-with-</a:t>
            </a:r>
            <a:r>
              <a:rPr lang="en-US" altLang="ja-JP" dirty="0" err="1"/>
              <a:t>notes.png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739188" y="6025451"/>
            <a:ext cx="7113799" cy="47966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 smtClean="0"/>
              <a:t>WiFi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93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clrChange>
              <a:clrFrom>
                <a:srgbClr val="A1A18D"/>
              </a:clrFrom>
              <a:clrTo>
                <a:srgbClr val="A1A18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88" y="1027331"/>
            <a:ext cx="7315200" cy="547778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09600" y="38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catlintucker.com</a:t>
            </a:r>
            <a:r>
              <a:rPr lang="en-US" altLang="ja-JP" dirty="0"/>
              <a:t>/</a:t>
            </a:r>
            <a:r>
              <a:rPr lang="en-US" altLang="ja-JP" dirty="0" err="1"/>
              <a:t>wp</a:t>
            </a:r>
            <a:r>
              <a:rPr lang="en-US" altLang="ja-JP" dirty="0"/>
              <a:t>-content/uploads/2012/04/Blooms-with-</a:t>
            </a:r>
            <a:r>
              <a:rPr lang="en-US" altLang="ja-JP" dirty="0" err="1"/>
              <a:t>notes.png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739188" y="6025451"/>
            <a:ext cx="7113799" cy="47966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 smtClean="0"/>
              <a:t>WiFi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49039" y="6449969"/>
            <a:ext cx="7113799" cy="479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Battery 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93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2057400"/>
          </a:xfrm>
        </p:spPr>
        <p:txBody>
          <a:bodyPr/>
          <a:lstStyle/>
          <a:p>
            <a:r>
              <a:rPr kumimoji="1" lang="en-US" altLang="ja-JP" sz="4400" dirty="0" smtClean="0"/>
              <a:t>Bloom’s taxonomy</a:t>
            </a:r>
            <a:br>
              <a:rPr kumimoji="1" lang="en-US" altLang="ja-JP" sz="4400" dirty="0" smtClean="0"/>
            </a:br>
            <a:r>
              <a:rPr kumimoji="1" lang="en-US" altLang="ja-JP" sz="4400" dirty="0" smtClean="0"/>
              <a:t>Learner’s Activities</a:t>
            </a:r>
            <a:endParaRPr kumimoji="1" lang="ja-JP" altLang="en-US" sz="4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756" y="2438400"/>
            <a:ext cx="467744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1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4" name="図 3" descr="Screen Shot2014-08-07 22_26_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6540500" cy="16002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28600"/>
            <a:ext cx="2438400" cy="2105364"/>
          </a:xfrm>
          <a:prstGeom prst="rect">
            <a:avLst/>
          </a:prstGeom>
        </p:spPr>
      </p:pic>
      <p:sp>
        <p:nvSpPr>
          <p:cNvPr id="2" name="下カーブ矢印 1"/>
          <p:cNvSpPr/>
          <p:nvPr/>
        </p:nvSpPr>
        <p:spPr>
          <a:xfrm rot="1613347">
            <a:off x="1858099" y="634531"/>
            <a:ext cx="2997550" cy="118311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8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4" name="図 3" descr="Screen Shot2014-08-07 22_26_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6540500" cy="16002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28600"/>
            <a:ext cx="2438400" cy="2105364"/>
          </a:xfrm>
          <a:prstGeom prst="rect">
            <a:avLst/>
          </a:prstGeom>
        </p:spPr>
      </p:pic>
      <p:pic>
        <p:nvPicPr>
          <p:cNvPr id="2" name="図 1" descr="Screen Shot2014-08-07 22_27_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6540500" cy="1765300"/>
          </a:xfrm>
          <a:prstGeom prst="rect">
            <a:avLst/>
          </a:prstGeom>
        </p:spPr>
      </p:pic>
      <p:sp>
        <p:nvSpPr>
          <p:cNvPr id="10" name="下カーブ矢印 9"/>
          <p:cNvSpPr/>
          <p:nvPr/>
        </p:nvSpPr>
        <p:spPr>
          <a:xfrm rot="1613347">
            <a:off x="1858099" y="634531"/>
            <a:ext cx="2997550" cy="118311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左大かっこ 2"/>
          <p:cNvSpPr/>
          <p:nvPr/>
        </p:nvSpPr>
        <p:spPr>
          <a:xfrm rot="16200000">
            <a:off x="3048000" y="2438400"/>
            <a:ext cx="838200" cy="2057400"/>
          </a:xfrm>
          <a:prstGeom prst="leftBracket">
            <a:avLst/>
          </a:prstGeom>
          <a:ln w="635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左大かっこ 10"/>
          <p:cNvSpPr/>
          <p:nvPr/>
        </p:nvSpPr>
        <p:spPr>
          <a:xfrm rot="16200000">
            <a:off x="6286500" y="1333500"/>
            <a:ext cx="838200" cy="4267200"/>
          </a:xfrm>
          <a:prstGeom prst="leftBracket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377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MOOC and Flipped Classroom, APAN 38, 2014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3" y="560473"/>
            <a:ext cx="2230537" cy="1925891"/>
          </a:xfrm>
          <a:prstGeom prst="rect">
            <a:avLst/>
          </a:prstGeom>
        </p:spPr>
      </p:pic>
      <p:pic>
        <p:nvPicPr>
          <p:cNvPr id="2" name="図 1" descr="Screen Shot2014-08-07 22_27_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38200"/>
            <a:ext cx="6540500" cy="1765300"/>
          </a:xfrm>
          <a:prstGeom prst="rect">
            <a:avLst/>
          </a:prstGeom>
        </p:spPr>
      </p:pic>
      <p:pic>
        <p:nvPicPr>
          <p:cNvPr id="3" name="図 2" descr="Screen Shot2014-08-07 22_27_3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4600"/>
            <a:ext cx="19812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8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4" name="図 3" descr="Screen Shot2014-08-07 22_28_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66573"/>
            <a:ext cx="8726466" cy="5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5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4" name="図 3" descr="Screen Shot2014-08-07 22_28_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66573"/>
            <a:ext cx="8726466" cy="5739027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2286000" y="2743201"/>
            <a:ext cx="2197947" cy="1925010"/>
          </a:xfrm>
          <a:prstGeom prst="roundRect">
            <a:avLst/>
          </a:prstGeom>
          <a:solidFill>
            <a:srgbClr val="4D4D4D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100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2631440" y="2878666"/>
            <a:ext cx="1398694" cy="1617134"/>
          </a:xfrm>
          <a:prstGeom prst="wedgeRoundRectCallout">
            <a:avLst>
              <a:gd name="adj1" fmla="val -15530"/>
              <a:gd name="adj2" fmla="val 518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600" b="1"/>
              <a:t>Most K-12</a:t>
            </a:r>
            <a:r>
              <a:rPr kumimoji="1" lang="en-US" altLang="ja-JP" sz="1600" b="1" baseline="0"/>
              <a:t> </a:t>
            </a:r>
          </a:p>
          <a:p>
            <a:pPr algn="ctr"/>
            <a:r>
              <a:rPr kumimoji="1" lang="en-US" altLang="ja-JP" sz="1600" b="1" baseline="0"/>
              <a:t>&amp;</a:t>
            </a:r>
          </a:p>
          <a:p>
            <a:pPr algn="ctr"/>
            <a:r>
              <a:rPr kumimoji="1" lang="en-US" altLang="ja-JP" sz="1600" b="1" baseline="0"/>
              <a:t>University </a:t>
            </a:r>
          </a:p>
          <a:p>
            <a:pPr algn="ctr"/>
            <a:r>
              <a:rPr kumimoji="1" lang="en-US" altLang="ja-JP" sz="1600" b="1" baseline="0"/>
              <a:t>Curriculum</a:t>
            </a:r>
            <a:endParaRPr kumimoji="1" lang="ja-JP" altLang="en-US" sz="1600" b="1"/>
          </a:p>
        </p:txBody>
      </p:sp>
    </p:spTree>
    <p:extLst>
      <p:ext uri="{BB962C8B-B14F-4D97-AF65-F5344CB8AC3E}">
        <p14:creationId xmlns:p14="http://schemas.microsoft.com/office/powerpoint/2010/main" val="255850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4" name="図 3" descr="Screen Shot2014-08-07 22_28_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66573"/>
            <a:ext cx="8726466" cy="5739027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2286000" y="2743200"/>
            <a:ext cx="6324600" cy="3886200"/>
          </a:xfrm>
          <a:prstGeom prst="roundRect">
            <a:avLst/>
          </a:prstGeom>
          <a:solidFill>
            <a:srgbClr val="4D4D4D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100" dirty="0"/>
          </a:p>
        </p:txBody>
      </p:sp>
      <p:sp>
        <p:nvSpPr>
          <p:cNvPr id="12" name="角丸四角形吹き出し 11"/>
          <p:cNvSpPr/>
          <p:nvPr/>
        </p:nvSpPr>
        <p:spPr>
          <a:xfrm>
            <a:off x="2819400" y="3581400"/>
            <a:ext cx="5181600" cy="2819400"/>
          </a:xfrm>
          <a:prstGeom prst="wedgeRoundRectCallout">
            <a:avLst>
              <a:gd name="adj1" fmla="val -15530"/>
              <a:gd name="adj2" fmla="val 518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000" b="1" dirty="0" smtClean="0">
                <a:solidFill>
                  <a:schemeClr val="tx1">
                    <a:lumMod val="95000"/>
                  </a:schemeClr>
                </a:solidFill>
              </a:rPr>
              <a:t>Ideally Speaking . . . </a:t>
            </a:r>
          </a:p>
          <a:p>
            <a:pPr algn="ctr"/>
            <a:endParaRPr kumimoji="1" lang="en-US" altLang="ja-JP" sz="2000" b="1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kumimoji="1" lang="en-US" altLang="ja-JP" sz="2000" b="1" u="sng" dirty="0" smtClean="0">
                <a:solidFill>
                  <a:schemeClr val="tx1">
                    <a:lumMod val="95000"/>
                  </a:schemeClr>
                </a:solidFill>
              </a:rPr>
              <a:t>The Learner can </a:t>
            </a:r>
            <a:r>
              <a:rPr kumimoji="1" lang="en-US" altLang="ja-JP" sz="2000" b="1" dirty="0" smtClean="0">
                <a:solidFill>
                  <a:schemeClr val="tx1">
                    <a:lumMod val="95000"/>
                  </a:schemeClr>
                </a:solidFill>
              </a:rPr>
              <a:t>:</a:t>
            </a:r>
          </a:p>
          <a:p>
            <a:pPr lvl="1"/>
            <a:r>
              <a:rPr kumimoji="1" lang="ja-JP" altLang="en-US" sz="2000" b="1" dirty="0" smtClean="0">
                <a:solidFill>
                  <a:schemeClr val="tx1">
                    <a:lumMod val="95000"/>
                  </a:schemeClr>
                </a:solidFill>
              </a:rPr>
              <a:t>・</a:t>
            </a:r>
            <a:r>
              <a:rPr kumimoji="1" lang="en-US" altLang="ja-JP" sz="2000" b="1" dirty="0" smtClean="0">
                <a:solidFill>
                  <a:schemeClr val="tx1">
                    <a:lumMod val="95000"/>
                  </a:schemeClr>
                </a:solidFill>
              </a:rPr>
              <a:t>Think critically and creatively</a:t>
            </a:r>
          </a:p>
          <a:p>
            <a:pPr lvl="1"/>
            <a:r>
              <a:rPr kumimoji="1" lang="ja-JP" altLang="en-US" sz="2000" b="1" dirty="0">
                <a:solidFill>
                  <a:schemeClr val="tx1">
                    <a:lumMod val="95000"/>
                  </a:schemeClr>
                </a:solidFill>
              </a:rPr>
              <a:t>・</a:t>
            </a:r>
            <a:r>
              <a:rPr kumimoji="1" lang="en-US" altLang="ja-JP" sz="2000" b="1" dirty="0" smtClean="0">
                <a:solidFill>
                  <a:schemeClr val="tx1">
                    <a:lumMod val="95000"/>
                  </a:schemeClr>
                </a:solidFill>
              </a:rPr>
              <a:t>Reflect upon their learning meta-cognitively</a:t>
            </a:r>
          </a:p>
          <a:p>
            <a:pPr lvl="1"/>
            <a:r>
              <a:rPr kumimoji="1" lang="ja-JP" altLang="en-US" sz="2000" b="1" dirty="0">
                <a:solidFill>
                  <a:schemeClr val="tx1">
                    <a:lumMod val="95000"/>
                  </a:schemeClr>
                </a:solidFill>
              </a:rPr>
              <a:t>・</a:t>
            </a:r>
            <a:r>
              <a:rPr kumimoji="1" lang="en-US" altLang="ja-JP" sz="2000" b="1" dirty="0" smtClean="0">
                <a:solidFill>
                  <a:schemeClr val="tx1">
                    <a:lumMod val="95000"/>
                  </a:schemeClr>
                </a:solidFill>
              </a:rPr>
              <a:t>View where they stand </a:t>
            </a:r>
          </a:p>
          <a:p>
            <a:pPr lvl="1"/>
            <a:r>
              <a:rPr kumimoji="1" lang="ja-JP" altLang="en-US" sz="2000" b="1" dirty="0" smtClean="0">
                <a:solidFill>
                  <a:schemeClr val="tx1">
                    <a:lumMod val="95000"/>
                  </a:schemeClr>
                </a:solidFill>
              </a:rPr>
              <a:t>・</a:t>
            </a:r>
            <a:r>
              <a:rPr kumimoji="1" lang="en-US" altLang="ja-JP" sz="2000" b="1" dirty="0" smtClean="0">
                <a:solidFill>
                  <a:schemeClr val="tx1">
                    <a:lumMod val="95000"/>
                  </a:schemeClr>
                </a:solidFill>
              </a:rPr>
              <a:t>comprehensively with a bird’s eye view</a:t>
            </a:r>
          </a:p>
          <a:p>
            <a:pPr lvl="1"/>
            <a:r>
              <a:rPr kumimoji="1" lang="ja-JP" altLang="en-US" sz="2000" b="1" dirty="0">
                <a:solidFill>
                  <a:schemeClr val="tx1">
                    <a:lumMod val="95000"/>
                  </a:schemeClr>
                </a:solidFill>
              </a:rPr>
              <a:t>・</a:t>
            </a:r>
            <a:r>
              <a:rPr kumimoji="1" lang="en-US" altLang="ja-JP" sz="2000" b="1" dirty="0" smtClean="0">
                <a:solidFill>
                  <a:schemeClr val="tx1">
                    <a:lumMod val="95000"/>
                  </a:schemeClr>
                </a:solidFill>
              </a:rPr>
              <a:t>Appreciate the value in life and the beauty of life </a:t>
            </a:r>
          </a:p>
          <a:p>
            <a:pPr algn="ctr"/>
            <a:endParaRPr kumimoji="1" lang="en-US" altLang="ja-JP" sz="1600" b="1" dirty="0" smtClean="0"/>
          </a:p>
          <a:p>
            <a:pPr algn="ctr"/>
            <a:endParaRPr kumimoji="1" lang="en-US" altLang="ja-JP" sz="1600" b="1" dirty="0" smtClean="0"/>
          </a:p>
          <a:p>
            <a:pPr algn="ctr"/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0470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Goal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To better understand educational tools for rich-media information/knowledge</a:t>
            </a:r>
          </a:p>
          <a:p>
            <a:r>
              <a:rPr lang="en-US" altLang="ja-JP" dirty="0" smtClean="0"/>
              <a:t>To design and create a learning module for your own course</a:t>
            </a:r>
            <a:endParaRPr lang="en-US" altLang="ja-JP" dirty="0"/>
          </a:p>
          <a:p>
            <a:pPr lvl="1"/>
            <a:r>
              <a:rPr lang="en-US" altLang="ja-JP" dirty="0" smtClean="0"/>
              <a:t>Active Learning </a:t>
            </a:r>
          </a:p>
          <a:p>
            <a:pPr lvl="1"/>
            <a:r>
              <a:rPr lang="en-US" altLang="ja-JP" dirty="0" smtClean="0"/>
              <a:t>PBL through TBL</a:t>
            </a:r>
          </a:p>
        </p:txBody>
      </p:sp>
    </p:spTree>
    <p:extLst>
      <p:ext uri="{BB962C8B-B14F-4D97-AF65-F5344CB8AC3E}">
        <p14:creationId xmlns:p14="http://schemas.microsoft.com/office/powerpoint/2010/main" val="157860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4" name="図 3" descr="Screen Shot2014-08-07 22_28_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66573"/>
            <a:ext cx="8726466" cy="5739027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2286000" y="2743200"/>
            <a:ext cx="6324600" cy="3886200"/>
          </a:xfrm>
          <a:prstGeom prst="roundRect">
            <a:avLst/>
          </a:prstGeom>
          <a:solidFill>
            <a:srgbClr val="4D4D4D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100" dirty="0"/>
          </a:p>
        </p:txBody>
      </p:sp>
      <p:sp>
        <p:nvSpPr>
          <p:cNvPr id="12" name="角丸四角形吹き出し 11"/>
          <p:cNvSpPr/>
          <p:nvPr/>
        </p:nvSpPr>
        <p:spPr>
          <a:xfrm>
            <a:off x="2133600" y="3581400"/>
            <a:ext cx="7543800" cy="2819400"/>
          </a:xfrm>
          <a:prstGeom prst="wedgeRoundRectCallout">
            <a:avLst>
              <a:gd name="adj1" fmla="val -15530"/>
              <a:gd name="adj2" fmla="val 518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000" b="1" dirty="0" smtClean="0"/>
              <a:t>Social Constructivism</a:t>
            </a:r>
          </a:p>
          <a:p>
            <a:pPr algn="ctr"/>
            <a:r>
              <a:rPr kumimoji="1" lang="en-US" altLang="ja-JP" sz="2000" b="1" dirty="0" smtClean="0"/>
              <a:t>PBL thru TBL</a:t>
            </a:r>
          </a:p>
          <a:p>
            <a:pPr algn="ctr"/>
            <a:r>
              <a:rPr kumimoji="1" lang="en-US" altLang="ja-JP" sz="2000" b="1" dirty="0" smtClean="0"/>
              <a:t>Problem/Project Based Learning</a:t>
            </a:r>
          </a:p>
          <a:p>
            <a:pPr algn="ctr"/>
            <a:r>
              <a:rPr kumimoji="1" lang="en-US" altLang="ja-JP" sz="2000" b="1" dirty="0" smtClean="0"/>
              <a:t>Thru</a:t>
            </a:r>
          </a:p>
          <a:p>
            <a:pPr algn="ctr"/>
            <a:r>
              <a:rPr kumimoji="1" lang="en-US" altLang="ja-JP" sz="2000" b="1" dirty="0" smtClean="0"/>
              <a:t>Team Based Consensus Agreement</a:t>
            </a:r>
          </a:p>
          <a:p>
            <a:pPr algn="ctr"/>
            <a:endParaRPr kumimoji="1" lang="en-US" altLang="ja-JP" sz="2000" b="1" dirty="0"/>
          </a:p>
          <a:p>
            <a:pPr lvl="2"/>
            <a:r>
              <a:rPr kumimoji="1" lang="en-US" altLang="ja-JP" sz="2000" b="1" dirty="0" smtClean="0"/>
              <a:t>Classroom and Beyond . . .</a:t>
            </a:r>
            <a:br>
              <a:rPr kumimoji="1" lang="en-US" altLang="ja-JP" sz="2000" b="1" dirty="0" smtClean="0"/>
            </a:br>
            <a:r>
              <a:rPr kumimoji="1" lang="ja-JP" altLang="en-US" sz="2000" b="1" dirty="0">
                <a:solidFill>
                  <a:schemeClr val="tx1">
                    <a:lumMod val="95000"/>
                  </a:schemeClr>
                </a:solidFill>
              </a:rPr>
              <a:t>・</a:t>
            </a:r>
            <a:r>
              <a:rPr kumimoji="1" lang="en-US" altLang="ja-JP" sz="2000" b="1" dirty="0" smtClean="0"/>
              <a:t>No borders in Learning !</a:t>
            </a:r>
          </a:p>
          <a:p>
            <a:pPr lvl="2"/>
            <a:r>
              <a:rPr kumimoji="1" lang="ja-JP" altLang="en-US" sz="2000" b="1" dirty="0">
                <a:solidFill>
                  <a:schemeClr val="tx1">
                    <a:lumMod val="95000"/>
                  </a:schemeClr>
                </a:solidFill>
              </a:rPr>
              <a:t>・</a:t>
            </a:r>
            <a:r>
              <a:rPr kumimoji="1" lang="en-US" altLang="ja-JP" sz="2000" b="1" dirty="0" smtClean="0"/>
              <a:t>Involving All Stakeholders in the School Community . . .  </a:t>
            </a:r>
            <a:br>
              <a:rPr kumimoji="1" lang="en-US" altLang="ja-JP" sz="2000" b="1" dirty="0" smtClean="0"/>
            </a:br>
            <a:r>
              <a:rPr kumimoji="1" lang="en-US" altLang="ja-JP" sz="2000" b="1" dirty="0" smtClean="0"/>
              <a:t>e.g.</a:t>
            </a:r>
            <a:r>
              <a:rPr kumimoji="1" lang="ja-JP" altLang="en-US" sz="2000" b="1" dirty="0" smtClean="0"/>
              <a:t>　</a:t>
            </a:r>
            <a:r>
              <a:rPr kumimoji="1" lang="en-US" altLang="ja-JP" sz="2000" b="1" dirty="0" smtClean="0"/>
              <a:t>Regional Partnership</a:t>
            </a:r>
          </a:p>
          <a:p>
            <a:pPr lvl="2"/>
            <a:r>
              <a:rPr kumimoji="1" lang="ja-JP" altLang="en-US" sz="2000" b="1" dirty="0" smtClean="0"/>
              <a:t>　　　　</a:t>
            </a:r>
            <a:r>
              <a:rPr kumimoji="1" lang="en-US" altLang="ja-JP" sz="2000" b="1" dirty="0" smtClean="0"/>
              <a:t>Business/Industry-Academia Partnership</a:t>
            </a:r>
          </a:p>
          <a:p>
            <a:pPr algn="ctr"/>
            <a:endParaRPr kumimoji="1" lang="en-US" altLang="ja-JP" sz="2000" b="1" dirty="0" smtClean="0"/>
          </a:p>
          <a:p>
            <a:pPr algn="ctr"/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5436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MOOC and Flipped Classroom, APAN 38, 2014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3048000"/>
            <a:ext cx="8077200" cy="2057400"/>
          </a:xfrm>
        </p:spPr>
        <p:txBody>
          <a:bodyPr/>
          <a:lstStyle/>
          <a:p>
            <a:r>
              <a:rPr kumimoji="1" lang="en-US" altLang="ja-JP" dirty="0" smtClean="0"/>
              <a:t>In other words,</a:t>
            </a:r>
            <a:br>
              <a:rPr kumimoji="1" lang="en-US" altLang="ja-JP" dirty="0" smtClean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Learners must be outside of the fish bowl!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108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4" name="図 3" descr="Screen Shot2014-08-07 22_28_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66573"/>
            <a:ext cx="8726466" cy="5739027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0" y="990600"/>
            <a:ext cx="9296400" cy="6019800"/>
          </a:xfrm>
          <a:prstGeom prst="roundRect">
            <a:avLst/>
          </a:prstGeom>
          <a:solidFill>
            <a:srgbClr val="4D4D4D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100" dirty="0" smtClean="0"/>
              <a:t>Image: </a:t>
            </a:r>
            <a:r>
              <a:rPr kumimoji="1" lang="en-US" altLang="ja-JP" sz="1100" dirty="0" err="1" smtClean="0"/>
              <a:t>ilovetranto.com</a:t>
            </a:r>
            <a:endParaRPr kumimoji="1" lang="ja-JP" altLang="en-US" sz="11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230" y="2743200"/>
            <a:ext cx="2436089" cy="186957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38200" y="7086600"/>
            <a:ext cx="8268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Image source: </a:t>
            </a:r>
            <a:r>
              <a:rPr kumimoji="1" lang="en-US" altLang="ja-JP" dirty="0" err="1" smtClean="0"/>
              <a:t>ilovetronto.com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www.okeanosgroup.com</a:t>
            </a:r>
            <a:r>
              <a:rPr kumimoji="1" lang="en-US" altLang="ja-JP" dirty="0" smtClean="0"/>
              <a:t>,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dirty="0" smtClean="0"/>
              <a:t>leap</a:t>
            </a:r>
            <a:r>
              <a:rPr kumimoji="1" lang="en-US" altLang="ja-JP" dirty="0"/>
              <a:t>-</a:t>
            </a:r>
            <a:r>
              <a:rPr kumimoji="1" lang="en-US" altLang="ja-JP" dirty="0" err="1"/>
              <a:t>va.org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wp</a:t>
            </a:r>
            <a:r>
              <a:rPr kumimoji="1" lang="en-US" altLang="ja-JP" dirty="0"/>
              <a:t>-content/uploads/2013/03/fish-bowl-jumping-Leap-Day-2012.jpg</a:t>
            </a:r>
            <a:endParaRPr kumimoji="1" lang="ja-JP" altLang="en-US" dirty="0"/>
          </a:p>
        </p:txBody>
      </p:sp>
      <p:sp>
        <p:nvSpPr>
          <p:cNvPr id="13" name="角丸四角形吹き出し 12"/>
          <p:cNvSpPr/>
          <p:nvPr/>
        </p:nvSpPr>
        <p:spPr>
          <a:xfrm>
            <a:off x="4648200" y="4495800"/>
            <a:ext cx="3733800" cy="1752600"/>
          </a:xfrm>
          <a:prstGeom prst="wedgeRoundRectCallout">
            <a:avLst>
              <a:gd name="adj1" fmla="val -96832"/>
              <a:gd name="adj2" fmla="val -8154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>
                    <a:lumMod val="85000"/>
                  </a:schemeClr>
                </a:solidFill>
              </a:rPr>
              <a:t>Who chose the school to be inside the fish bowl? </a:t>
            </a:r>
            <a:endParaRPr kumimoji="1" lang="ja-JP" altLang="en-US" sz="32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914400" y="6488668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image source: </a:t>
            </a:r>
            <a:r>
              <a:rPr lang="en-US" altLang="ja-JP" dirty="0" err="1" smtClean="0"/>
              <a:t>www.okeanosgroup.com</a:t>
            </a:r>
            <a:r>
              <a:rPr lang="en-US" altLang="ja-JP" dirty="0"/>
              <a:t>/</a:t>
            </a:r>
            <a:endParaRPr lang="ja-JP" altLang="en-US" dirty="0"/>
          </a:p>
        </p:txBody>
      </p:sp>
      <p:sp>
        <p:nvSpPr>
          <p:cNvPr id="2" name="四角形吹き出し 1"/>
          <p:cNvSpPr/>
          <p:nvPr/>
        </p:nvSpPr>
        <p:spPr>
          <a:xfrm>
            <a:off x="914400" y="0"/>
            <a:ext cx="6600445" cy="1362670"/>
          </a:xfrm>
          <a:prstGeom prst="wedgeRectCallout">
            <a:avLst>
              <a:gd name="adj1" fmla="val -16023"/>
              <a:gd name="adj2" fmla="val 140170"/>
            </a:avLst>
          </a:prstGeom>
          <a:solidFill>
            <a:schemeClr val="tx1">
              <a:lumMod val="85000"/>
            </a:schemeClr>
          </a:solidFill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Learners must be outside of the fish bowl!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6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4" name="図 3" descr="Screen Shot2014-08-07 22_28_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66573"/>
            <a:ext cx="8726466" cy="5739027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0" y="990600"/>
            <a:ext cx="9296400" cy="6019800"/>
          </a:xfrm>
          <a:prstGeom prst="roundRect">
            <a:avLst/>
          </a:prstGeom>
          <a:solidFill>
            <a:srgbClr val="4D4D4D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100" dirty="0" smtClean="0"/>
              <a:t>Image: </a:t>
            </a:r>
            <a:r>
              <a:rPr kumimoji="1" lang="en-US" altLang="ja-JP" sz="1100" dirty="0" err="1" smtClean="0"/>
              <a:t>ilovetranto.com</a:t>
            </a:r>
            <a:endParaRPr kumimoji="1" lang="ja-JP" altLang="en-US" sz="11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417" y="1108004"/>
            <a:ext cx="5105400" cy="389258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276599"/>
            <a:ext cx="6019799" cy="3616375"/>
          </a:xfrm>
          <a:prstGeom prst="rect">
            <a:avLst/>
          </a:prstGeom>
        </p:spPr>
      </p:pic>
      <p:sp>
        <p:nvSpPr>
          <p:cNvPr id="12" name="角丸四角形吹き出し 11"/>
          <p:cNvSpPr/>
          <p:nvPr/>
        </p:nvSpPr>
        <p:spPr>
          <a:xfrm>
            <a:off x="4267200" y="76200"/>
            <a:ext cx="3733800" cy="1752600"/>
          </a:xfrm>
          <a:prstGeom prst="wedgeRoundRectCallout">
            <a:avLst>
              <a:gd name="adj1" fmla="val 29554"/>
              <a:gd name="adj2" fmla="val 150177"/>
              <a:gd name="adj3" fmla="val 16667"/>
            </a:avLst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rgbClr val="D9D9D9"/>
                </a:solidFill>
              </a:rPr>
              <a:t>There is a bigger world outside the fish bowl !</a:t>
            </a:r>
            <a:endParaRPr kumimoji="1" lang="ja-JP" altLang="en-US" sz="3200" dirty="0">
              <a:solidFill>
                <a:srgbClr val="D9D9D9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28600" y="6488668"/>
            <a:ext cx="7599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image source</a:t>
            </a:r>
            <a:r>
              <a:rPr lang="en-US" altLang="ja-JP" sz="1400" dirty="0"/>
              <a:t>: </a:t>
            </a:r>
            <a:r>
              <a:rPr lang="en-US" altLang="ja-JP" sz="1400" dirty="0" smtClean="0"/>
              <a:t>leap</a:t>
            </a:r>
            <a:r>
              <a:rPr lang="en-US" altLang="ja-JP" sz="1400" dirty="0"/>
              <a:t>-</a:t>
            </a:r>
            <a:r>
              <a:rPr lang="en-US" altLang="ja-JP" sz="1400" dirty="0" err="1"/>
              <a:t>va.org</a:t>
            </a:r>
            <a:r>
              <a:rPr lang="en-US" altLang="ja-JP" sz="1400" dirty="0"/>
              <a:t>/</a:t>
            </a:r>
            <a:r>
              <a:rPr lang="en-US" altLang="ja-JP" sz="1400" dirty="0" err="1"/>
              <a:t>wp</a:t>
            </a:r>
            <a:r>
              <a:rPr lang="en-US" altLang="ja-JP" sz="1400" dirty="0"/>
              <a:t>-content/uploads/2013/03/fish-bowl-jumping-Leap-Day-2012.jpg</a:t>
            </a:r>
            <a:endParaRPr lang="ja-JP" altLang="en-US" sz="1400" dirty="0"/>
          </a:p>
        </p:txBody>
      </p:sp>
      <p:sp>
        <p:nvSpPr>
          <p:cNvPr id="14" name="正方形/長方形 13"/>
          <p:cNvSpPr/>
          <p:nvPr/>
        </p:nvSpPr>
        <p:spPr>
          <a:xfrm>
            <a:off x="213383" y="6245423"/>
            <a:ext cx="33680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image source: </a:t>
            </a:r>
            <a:r>
              <a:rPr lang="en-US" altLang="ja-JP" sz="1400" dirty="0" err="1" smtClean="0"/>
              <a:t>www.okeanosgroup.com</a:t>
            </a:r>
            <a:r>
              <a:rPr lang="en-US" altLang="ja-JP" sz="1400" dirty="0"/>
              <a:t>/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1745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Learners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  <p:pic>
        <p:nvPicPr>
          <p:cNvPr id="4" name="図 3" descr="Screen Shot2014-08-07 22_28_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66573"/>
            <a:ext cx="8726466" cy="5739027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0" y="990600"/>
            <a:ext cx="9296400" cy="6019800"/>
          </a:xfrm>
          <a:prstGeom prst="roundRect">
            <a:avLst/>
          </a:prstGeom>
          <a:solidFill>
            <a:srgbClr val="4D4D4D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100" dirty="0" smtClean="0"/>
              <a:t>Image: </a:t>
            </a:r>
            <a:r>
              <a:rPr kumimoji="1" lang="en-US" altLang="ja-JP" sz="1100" dirty="0" err="1" smtClean="0"/>
              <a:t>ilovetranto.com</a:t>
            </a:r>
            <a:endParaRPr kumimoji="1" lang="ja-JP" altLang="en-US" sz="11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417" y="1108004"/>
            <a:ext cx="5105400" cy="389258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276599"/>
            <a:ext cx="6019799" cy="3616375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228600" y="6488668"/>
            <a:ext cx="7599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image source</a:t>
            </a:r>
            <a:r>
              <a:rPr lang="en-US" altLang="ja-JP" sz="1400" dirty="0"/>
              <a:t>: </a:t>
            </a:r>
            <a:r>
              <a:rPr lang="en-US" altLang="ja-JP" sz="1400" dirty="0" smtClean="0"/>
              <a:t>leap</a:t>
            </a:r>
            <a:r>
              <a:rPr lang="en-US" altLang="ja-JP" sz="1400" dirty="0"/>
              <a:t>-</a:t>
            </a:r>
            <a:r>
              <a:rPr lang="en-US" altLang="ja-JP" sz="1400" dirty="0" err="1"/>
              <a:t>va.org</a:t>
            </a:r>
            <a:r>
              <a:rPr lang="en-US" altLang="ja-JP" sz="1400" dirty="0"/>
              <a:t>/</a:t>
            </a:r>
            <a:r>
              <a:rPr lang="en-US" altLang="ja-JP" sz="1400" dirty="0" err="1"/>
              <a:t>wp</a:t>
            </a:r>
            <a:r>
              <a:rPr lang="en-US" altLang="ja-JP" sz="1400" dirty="0"/>
              <a:t>-content/uploads/2013/03/fish-bowl-jumping-Leap-Day-2012.jpg</a:t>
            </a:r>
            <a:endParaRPr lang="ja-JP" altLang="en-US" sz="1400" dirty="0"/>
          </a:p>
        </p:txBody>
      </p:sp>
      <p:sp>
        <p:nvSpPr>
          <p:cNvPr id="14" name="正方形/長方形 13"/>
          <p:cNvSpPr/>
          <p:nvPr/>
        </p:nvSpPr>
        <p:spPr>
          <a:xfrm>
            <a:off x="213383" y="6245423"/>
            <a:ext cx="33680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image source: </a:t>
            </a:r>
            <a:r>
              <a:rPr lang="en-US" altLang="ja-JP" sz="1400" dirty="0" err="1" smtClean="0"/>
              <a:t>www.okeanosgroup.com</a:t>
            </a:r>
            <a:r>
              <a:rPr lang="en-US" altLang="ja-JP" sz="1400" dirty="0"/>
              <a:t>/</a:t>
            </a:r>
            <a:endParaRPr lang="ja-JP" altLang="en-US" sz="1400" dirty="0"/>
          </a:p>
        </p:txBody>
      </p:sp>
      <p:sp>
        <p:nvSpPr>
          <p:cNvPr id="16" name="角丸四角形吹き出し 15"/>
          <p:cNvSpPr/>
          <p:nvPr/>
        </p:nvSpPr>
        <p:spPr>
          <a:xfrm>
            <a:off x="3686880" y="3998708"/>
            <a:ext cx="4629873" cy="2003764"/>
          </a:xfrm>
          <a:prstGeom prst="wedgeRoundRectCallout">
            <a:avLst>
              <a:gd name="adj1" fmla="val 76823"/>
              <a:gd name="adj2" fmla="val 11792"/>
              <a:gd name="adj3" fmla="val 16667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>
                    <a:lumMod val="95000"/>
                  </a:schemeClr>
                </a:solidFill>
              </a:rPr>
              <a:t>Learning must happen here!</a:t>
            </a:r>
            <a:endParaRPr kumimoji="1" lang="ja-JP" altLang="en-US" sz="4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3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3352800"/>
            <a:ext cx="8077200" cy="2057400"/>
          </a:xfrm>
        </p:spPr>
        <p:txBody>
          <a:bodyPr/>
          <a:lstStyle/>
          <a:p>
            <a:r>
              <a:rPr kumimoji="1" lang="en-US" altLang="ja-JP" dirty="0" smtClean="0"/>
              <a:t>Learners must find values of what they learn,</a:t>
            </a:r>
            <a:br>
              <a:rPr kumimoji="1" lang="en-US" altLang="ja-JP" dirty="0" smtClean="0"/>
            </a:br>
            <a:r>
              <a:rPr lang="en-US" altLang="ja-JP" dirty="0" smtClean="0"/>
              <a:t>Not pre-fabricated values by teachers!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33400" y="5510212"/>
            <a:ext cx="8077200" cy="1500188"/>
          </a:xfrm>
        </p:spPr>
        <p:txBody>
          <a:bodyPr/>
          <a:lstStyle/>
          <a:p>
            <a:r>
              <a:rPr kumimoji="1" lang="en-US" altLang="ja-JP" dirty="0" smtClean="0"/>
              <a:t>Tosh Yamamoto (2014)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MOOC and Flipped Classroom, APAN 38, 2014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5715000"/>
            <a:ext cx="1003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7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Them, what values are not fabricated yet ?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Let’s go to the Future Section !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© Tshlab, Kansai Univ. All rights reserved.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MOOC and Flipped Classroom, APAN 38, 2014</a:t>
            </a:r>
          </a:p>
        </p:txBody>
      </p:sp>
    </p:spTree>
    <p:extLst>
      <p:ext uri="{BB962C8B-B14F-4D97-AF65-F5344CB8AC3E}">
        <p14:creationId xmlns:p14="http://schemas.microsoft.com/office/powerpoint/2010/main" val="909909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kumimoji="1" lang="en-US" altLang="ja-JP" dirty="0" smtClean="0"/>
              <a:t>Where we are in </a:t>
            </a:r>
            <a:r>
              <a:rPr kumimoji="1" lang="en-US" altLang="ja-JP" dirty="0" err="1" smtClean="0"/>
              <a:t>edu</a:t>
            </a:r>
            <a:r>
              <a:rPr kumimoji="1" lang="en-US" altLang="ja-JP" dirty="0" smtClean="0"/>
              <a:t> Today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011"/>
            <a:ext cx="9144000" cy="519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37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577480"/>
            <a:ext cx="72898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1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718" y="62753"/>
            <a:ext cx="5819287" cy="406539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286" y="5603380"/>
            <a:ext cx="2381078" cy="711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231" y="4128143"/>
            <a:ext cx="3903783" cy="3977750"/>
          </a:xfrm>
          <a:prstGeom prst="rect">
            <a:avLst/>
          </a:prstGeom>
        </p:spPr>
      </p:pic>
      <p:sp>
        <p:nvSpPr>
          <p:cNvPr id="6" name="角丸四角形吹き出し 5"/>
          <p:cNvSpPr/>
          <p:nvPr/>
        </p:nvSpPr>
        <p:spPr>
          <a:xfrm>
            <a:off x="3902322" y="2884097"/>
            <a:ext cx="5241678" cy="1891862"/>
          </a:xfrm>
          <a:prstGeom prst="wedgeRoundRectCallout">
            <a:avLst>
              <a:gd name="adj1" fmla="val -80644"/>
              <a:gd name="adj2" fmla="val 4851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We will be focusing on the ICT enhanced learning in a </a:t>
            </a:r>
            <a:r>
              <a:rPr kumimoji="1" lang="en-US" altLang="ja-JP" smtClean="0"/>
              <a:t>course today.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28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9463" y="1530767"/>
            <a:ext cx="7583488" cy="4297363"/>
          </a:xfrm>
        </p:spPr>
        <p:txBody>
          <a:bodyPr/>
          <a:lstStyle/>
          <a:p>
            <a:r>
              <a:rPr kumimoji="1" lang="en-US" altLang="ja-JP" dirty="0" smtClean="0"/>
              <a:t>Morning Session:  ICT Technology Blast!</a:t>
            </a:r>
          </a:p>
          <a:p>
            <a:pPr lvl="2"/>
            <a:r>
              <a:rPr lang="en-US" altLang="ja-JP" dirty="0" smtClean="0"/>
              <a:t>Defining Today’s Mission in Workshop</a:t>
            </a:r>
          </a:p>
          <a:p>
            <a:pPr lvl="2"/>
            <a:r>
              <a:rPr lang="en-US" altLang="ja-JP" dirty="0" smtClean="0"/>
              <a:t>Focus on Rich Media</a:t>
            </a:r>
          </a:p>
          <a:p>
            <a:pPr lvl="2"/>
            <a:r>
              <a:rPr lang="en-US" altLang="ja-JP" dirty="0" smtClean="0"/>
              <a:t>From the </a:t>
            </a:r>
            <a:r>
              <a:rPr lang="en-US" altLang="ja-JP" dirty="0" smtClean="0">
                <a:solidFill>
                  <a:srgbClr val="921F07"/>
                </a:solidFill>
              </a:rPr>
              <a:t>learner</a:t>
            </a:r>
            <a:r>
              <a:rPr lang="en-US" altLang="ja-JP" dirty="0" smtClean="0"/>
              <a:t>’s perspective</a:t>
            </a:r>
          </a:p>
          <a:p>
            <a:pPr lvl="2"/>
            <a:endParaRPr kumimoji="1" lang="en-US" altLang="ja-JP" dirty="0" smtClean="0"/>
          </a:p>
          <a:p>
            <a:r>
              <a:rPr lang="en-US" altLang="ja-JP" dirty="0" smtClean="0"/>
              <a:t>Afternoon Session:</a:t>
            </a:r>
          </a:p>
          <a:p>
            <a:pPr lvl="2"/>
            <a:r>
              <a:rPr kumimoji="1" lang="en-US" altLang="ja-JP" dirty="0" smtClean="0"/>
              <a:t>Hands on &amp; Heads on: Design your own learning module from your course</a:t>
            </a:r>
          </a:p>
          <a:p>
            <a:pPr lvl="2"/>
            <a:r>
              <a:rPr lang="en-US" altLang="ja-JP" dirty="0"/>
              <a:t>F</a:t>
            </a:r>
            <a:r>
              <a:rPr kumimoji="1" lang="en-US" altLang="ja-JP" dirty="0" smtClean="0"/>
              <a:t>rom the </a:t>
            </a:r>
            <a:r>
              <a:rPr kumimoji="1" lang="en-US" altLang="ja-JP" dirty="0" smtClean="0">
                <a:solidFill>
                  <a:srgbClr val="000090"/>
                </a:solidFill>
              </a:rPr>
              <a:t>educator</a:t>
            </a:r>
            <a:r>
              <a:rPr kumimoji="1" lang="en-US" altLang="ja-JP" dirty="0" smtClean="0"/>
              <a:t>’s viewpoint</a:t>
            </a:r>
          </a:p>
          <a:p>
            <a:pPr lvl="2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496" y="4592546"/>
            <a:ext cx="1840140" cy="112955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86686" y="593467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dirty="0">
                <a:solidFill>
                  <a:schemeClr val="tx1">
                    <a:lumMod val="85000"/>
                  </a:schemeClr>
                </a:solidFill>
              </a:rPr>
              <a:t>http://</a:t>
            </a:r>
            <a:r>
              <a:rPr lang="en-US" altLang="ja-JP" sz="1100" dirty="0" err="1">
                <a:solidFill>
                  <a:schemeClr val="tx1">
                    <a:lumMod val="85000"/>
                  </a:schemeClr>
                </a:solidFill>
              </a:rPr>
              <a:t>nahar-is.org</a:t>
            </a:r>
            <a:r>
              <a:rPr lang="en-US" altLang="ja-JP" sz="1100" dirty="0">
                <a:solidFill>
                  <a:schemeClr val="tx1">
                    <a:lumMod val="85000"/>
                  </a:schemeClr>
                </a:solidFill>
              </a:rPr>
              <a:t>/</a:t>
            </a:r>
            <a:r>
              <a:rPr lang="en-US" altLang="ja-JP" sz="1100" dirty="0" err="1">
                <a:solidFill>
                  <a:schemeClr val="tx1">
                    <a:lumMod val="85000"/>
                  </a:schemeClr>
                </a:solidFill>
              </a:rPr>
              <a:t>wp</a:t>
            </a:r>
            <a:r>
              <a:rPr lang="en-US" altLang="ja-JP" sz="1100" dirty="0">
                <a:solidFill>
                  <a:schemeClr val="tx1">
                    <a:lumMod val="85000"/>
                  </a:schemeClr>
                </a:solidFill>
              </a:rPr>
              <a:t>-content/uploads/2016/01/800x529xCommunity-learning.jpg.pagespeed.ic.DCyfN62PFR.jpg</a:t>
            </a:r>
            <a:endParaRPr lang="ja-JP" altLang="en-US" sz="11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883" y="5264380"/>
            <a:ext cx="2224041" cy="15517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601" y="1996565"/>
            <a:ext cx="2502307" cy="198035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clrChange>
              <a:clrFrom>
                <a:srgbClr val="ABAB9A"/>
              </a:clrFrom>
              <a:clrTo>
                <a:srgbClr val="ABAB9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9109" y="2986742"/>
            <a:ext cx="1256996" cy="88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58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6853272" y="-181560"/>
            <a:ext cx="1681128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MOOC and Flipped Classroom, APAN 38, 2014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934200" y="-152400"/>
            <a:ext cx="1524000" cy="10288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781800" y="-76200"/>
            <a:ext cx="175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600" dirty="0"/>
              <a:t>The Future,</a:t>
            </a:r>
          </a:p>
          <a:p>
            <a:pPr lvl="0" algn="ctr"/>
            <a:r>
              <a:rPr lang="en-US" altLang="ja-JP" sz="1600" dirty="0"/>
              <a:t>Better Life,</a:t>
            </a:r>
          </a:p>
          <a:p>
            <a:pPr lvl="0" algn="ctr"/>
            <a:r>
              <a:rPr lang="en-US" altLang="ja-JP" sz="1600" dirty="0" err="1"/>
              <a:t>Transcendency</a:t>
            </a:r>
            <a:endParaRPr lang="en-US" altLang="ja-JP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73812"/>
            <a:ext cx="7315200" cy="547778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09600" y="38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catlintucker.com</a:t>
            </a:r>
            <a:r>
              <a:rPr lang="en-US" altLang="ja-JP" dirty="0"/>
              <a:t>/</a:t>
            </a:r>
            <a:r>
              <a:rPr lang="en-US" altLang="ja-JP" dirty="0" err="1"/>
              <a:t>wp</a:t>
            </a:r>
            <a:r>
              <a:rPr lang="en-US" altLang="ja-JP" dirty="0"/>
              <a:t>-content/uploads/2012/04/Blooms-with-</a:t>
            </a:r>
            <a:r>
              <a:rPr lang="en-US" altLang="ja-JP" dirty="0" err="1"/>
              <a:t>notes.png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6958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 smtClean="0"/>
              <a:t>Cutting Edge Technology in </a:t>
            </a:r>
            <a:r>
              <a:rPr kumimoji="1" lang="en-US" altLang="ja-JP" sz="3600" dirty="0" err="1" smtClean="0"/>
              <a:t>Edu</a:t>
            </a:r>
            <a:r>
              <a:rPr kumimoji="1" lang="en-US" altLang="ja-JP" sz="3600" dirty="0" smtClean="0"/>
              <a:t> </a:t>
            </a:r>
            <a:endParaRPr kumimoji="1" lang="ja-JP" altLang="en-US" sz="36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1397000"/>
            <a:ext cx="4127500" cy="40513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5029200"/>
            <a:ext cx="3911600" cy="838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95905"/>
            <a:ext cx="3848100" cy="18161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775" y="1165705"/>
            <a:ext cx="2882900" cy="21463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50" y="5435600"/>
            <a:ext cx="4711700" cy="14224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247" y="4902200"/>
            <a:ext cx="4457700" cy="19304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900" y="3416300"/>
            <a:ext cx="4064000" cy="20193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2275" y="3829050"/>
            <a:ext cx="5994400" cy="21463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2346" y="1345920"/>
            <a:ext cx="2336800" cy="10795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1800" y="2471678"/>
            <a:ext cx="5664200" cy="23495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608" y="3653777"/>
            <a:ext cx="1602141" cy="13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98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Active Learning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Social Constructivism</a:t>
            </a:r>
          </a:p>
          <a:p>
            <a:r>
              <a:rPr kumimoji="1" lang="en-US" altLang="ja-JP" dirty="0" smtClean="0"/>
              <a:t>(Video : A Rabbit and A Turtle)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6" y="3087774"/>
            <a:ext cx="2691917" cy="21305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421" y="3892368"/>
            <a:ext cx="2745963" cy="22337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809" y="4757198"/>
            <a:ext cx="2691105" cy="21624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508" y="2689981"/>
            <a:ext cx="4081645" cy="325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61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Educational ICT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/>
              <a:t>9:00 – 9:30    General Introduction</a:t>
            </a:r>
            <a:br>
              <a:rPr lang="en-US" altLang="ja-JP" dirty="0"/>
            </a:br>
            <a:r>
              <a:rPr lang="en-US" altLang="ja-JP" dirty="0"/>
              <a:t>	             ICT in a new Educational Paradigm</a:t>
            </a:r>
            <a:br>
              <a:rPr lang="en-US" altLang="ja-JP" dirty="0"/>
            </a:br>
            <a:r>
              <a:rPr lang="en-US" altLang="ja-JP" dirty="0"/>
              <a:t>                       Active Learning Enhanced through Team-Based Learning</a:t>
            </a:r>
            <a:br>
              <a:rPr lang="en-US" altLang="ja-JP" dirty="0"/>
            </a:br>
            <a:r>
              <a:rPr lang="en-US" altLang="ja-JP" dirty="0"/>
              <a:t>                       Rich Media</a:t>
            </a:r>
          </a:p>
          <a:p>
            <a:r>
              <a:rPr lang="en-US" altLang="ja-JP" dirty="0"/>
              <a:t>9:30 – 10:00   </a:t>
            </a:r>
            <a:r>
              <a:rPr lang="en-US" altLang="ja-JP" dirty="0" err="1"/>
              <a:t>Collaaj</a:t>
            </a:r>
            <a:endParaRPr lang="en-US" altLang="ja-JP" dirty="0"/>
          </a:p>
          <a:p>
            <a:r>
              <a:rPr lang="en-US" altLang="ja-JP" dirty="0"/>
              <a:t>10:00 – 10:30   </a:t>
            </a:r>
            <a:r>
              <a:rPr lang="en-US" altLang="ja-JP" dirty="0" err="1"/>
              <a:t>Vidyo</a:t>
            </a:r>
            <a:endParaRPr lang="en-US" altLang="ja-JP" dirty="0"/>
          </a:p>
          <a:p>
            <a:r>
              <a:rPr lang="en-US" altLang="ja-JP" dirty="0">
                <a:solidFill>
                  <a:schemeClr val="bg1"/>
                </a:solidFill>
              </a:rPr>
              <a:t>10:30 – 11:00    Coffee  Break</a:t>
            </a:r>
          </a:p>
          <a:p>
            <a:r>
              <a:rPr lang="en-US" altLang="ja-JP" dirty="0"/>
              <a:t>11:00 – 11:40    </a:t>
            </a:r>
            <a:r>
              <a:rPr lang="en-US" altLang="ja-JP" dirty="0" err="1"/>
              <a:t>binumi</a:t>
            </a:r>
            <a:r>
              <a:rPr lang="en-US" altLang="ja-JP" dirty="0"/>
              <a:t>, </a:t>
            </a:r>
            <a:r>
              <a:rPr lang="en-US" altLang="ja-JP" dirty="0" err="1"/>
              <a:t>TurnItIn</a:t>
            </a:r>
            <a:endParaRPr lang="en-US" altLang="ja-JP" dirty="0"/>
          </a:p>
          <a:p>
            <a:r>
              <a:rPr lang="en-US" altLang="ja-JP" dirty="0"/>
              <a:t>11:40 – 12:00     Google Doc Share</a:t>
            </a:r>
          </a:p>
          <a:p>
            <a:r>
              <a:rPr lang="en-US" altLang="ja-JP" dirty="0"/>
              <a:t>12:00 − 12:30    ICT Integrated! 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388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Strong features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CLICA</a:t>
            </a:r>
          </a:p>
          <a:p>
            <a:r>
              <a:rPr kumimoji="1" lang="en-US" altLang="ja-JP" dirty="0" smtClean="0"/>
              <a:t>Instant Poll &amp; </a:t>
            </a:r>
            <a:r>
              <a:rPr lang="en-US" altLang="ja-JP" dirty="0" smtClean="0"/>
              <a:t>Visualization</a:t>
            </a:r>
          </a:p>
          <a:p>
            <a:pPr lvl="1"/>
            <a:r>
              <a:rPr kumimoji="1" lang="en-US" altLang="ja-JP" dirty="0" smtClean="0"/>
              <a:t>Instant Poll even in a large size class</a:t>
            </a:r>
          </a:p>
          <a:p>
            <a:pPr lvl="1"/>
            <a:r>
              <a:rPr lang="en-US" altLang="ja-JP" dirty="0" smtClean="0"/>
              <a:t>Instant Probe for students’ readiness</a:t>
            </a:r>
          </a:p>
          <a:p>
            <a:pPr lvl="1"/>
            <a:r>
              <a:rPr lang="en-US" altLang="ja-JP" dirty="0" smtClean="0"/>
              <a:t>Increasing students’ feeling of involvement</a:t>
            </a:r>
          </a:p>
          <a:p>
            <a:r>
              <a:rPr lang="en-US" altLang="ja-JP" dirty="0" smtClean="0"/>
              <a:t> Twitter like communication tool</a:t>
            </a:r>
          </a:p>
          <a:p>
            <a:pPr lvl="1"/>
            <a:r>
              <a:rPr kumimoji="1" lang="en-US" altLang="ja-JP" dirty="0" smtClean="0"/>
              <a:t>Closed for your students only : Safe!  No Public Access</a:t>
            </a:r>
            <a:r>
              <a:rPr lang="en-US" altLang="ja-JP" dirty="0" smtClean="0"/>
              <a:t>!</a:t>
            </a:r>
          </a:p>
          <a:p>
            <a:pPr lvl="1"/>
            <a:r>
              <a:rPr kumimoji="1" lang="en-US" altLang="ja-JP" dirty="0" smtClean="0"/>
              <a:t>Available for outside class discussions : linkage to the next week class.</a:t>
            </a:r>
          </a:p>
          <a:p>
            <a:pPr lvl="1"/>
            <a:r>
              <a:rPr lang="en-US" altLang="ja-JP" dirty="0" smtClean="0"/>
              <a:t>Even in the lecture class, students can share their views among themselves : Peer learning/teaching for unclear concepts</a:t>
            </a:r>
          </a:p>
          <a:p>
            <a:pPr lvl="1"/>
            <a:r>
              <a:rPr kumimoji="1" lang="en-US" altLang="ja-JP" dirty="0" smtClean="0"/>
              <a:t>(students) a team-based discussion without getting together face-to-face outside class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775" y="1165705"/>
            <a:ext cx="28829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0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Strong features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en-US" altLang="ja-JP" dirty="0" err="1" smtClean="0"/>
              <a:t>Vidyo</a:t>
            </a:r>
            <a:endParaRPr kumimoji="1" lang="en-US" altLang="ja-JP" dirty="0" smtClean="0"/>
          </a:p>
          <a:p>
            <a:r>
              <a:rPr lang="en-US" altLang="ja-JP" dirty="0" smtClean="0"/>
              <a:t>In-class students &amp; Online students can share learning in the same virtual classroom (the feeling of being there)</a:t>
            </a:r>
          </a:p>
          <a:p>
            <a:r>
              <a:rPr kumimoji="1" lang="en-US" altLang="ja-JP" dirty="0" smtClean="0"/>
              <a:t>No complicated set-ups or expensive equipment needed: PC or any mobile devices can moderate a session</a:t>
            </a:r>
          </a:p>
          <a:p>
            <a:r>
              <a:rPr lang="en-US" altLang="ja-JP" dirty="0" smtClean="0"/>
              <a:t>Students who missed a class can catch up with the learning via on-demand video archive</a:t>
            </a:r>
          </a:p>
          <a:p>
            <a:r>
              <a:rPr kumimoji="1" lang="en-US" altLang="ja-JP" dirty="0" smtClean="0"/>
              <a:t>(students) online team discussions can be recorded and shared with the entire class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003" y="1050178"/>
            <a:ext cx="3299615" cy="15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8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Strong features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 err="1" smtClean="0"/>
              <a:t>Collaaj</a:t>
            </a:r>
            <a:r>
              <a:rPr lang="en-US" altLang="ja-JP" dirty="0" smtClean="0"/>
              <a:t> (Lecture Capture)</a:t>
            </a:r>
          </a:p>
          <a:p>
            <a:r>
              <a:rPr lang="en-US" altLang="ja-JP" dirty="0" smtClean="0"/>
              <a:t>Easy operation</a:t>
            </a:r>
          </a:p>
          <a:p>
            <a:r>
              <a:rPr lang="en-US" altLang="ja-JP" dirty="0" smtClean="0"/>
              <a:t>No fancy and expensive devices</a:t>
            </a:r>
          </a:p>
          <a:p>
            <a:r>
              <a:rPr lang="en-US" altLang="ja-JP" dirty="0" smtClean="0"/>
              <a:t>Can create an online lecture session on the fly!</a:t>
            </a:r>
          </a:p>
          <a:p>
            <a:r>
              <a:rPr lang="en-US" altLang="ja-JP" dirty="0" smtClean="0"/>
              <a:t>Can share the created contents with your students instantly!</a:t>
            </a:r>
          </a:p>
          <a:p>
            <a:r>
              <a:rPr kumimoji="1" lang="en-US" altLang="ja-JP" dirty="0" smtClean="0"/>
              <a:t>(students) team reports in rich media can be shared with the entire class</a:t>
            </a: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573" y="1180902"/>
            <a:ext cx="2539494" cy="7666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18" y="1180902"/>
            <a:ext cx="1811855" cy="83699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468" y="1209331"/>
            <a:ext cx="2532532" cy="10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6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Strong features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/>
              <a:t>b</a:t>
            </a:r>
            <a:r>
              <a:rPr kumimoji="1" lang="en-US" altLang="ja-JP" dirty="0" err="1" smtClean="0"/>
              <a:t>inumi</a:t>
            </a:r>
            <a:endParaRPr kumimoji="1" lang="en-US" altLang="ja-JP" dirty="0" smtClean="0"/>
          </a:p>
          <a:p>
            <a:r>
              <a:rPr kumimoji="1" lang="en-US" altLang="ja-JP" dirty="0" smtClean="0"/>
              <a:t>Good Tool for</a:t>
            </a:r>
            <a:br>
              <a:rPr kumimoji="1" lang="en-US" altLang="ja-JP" dirty="0" smtClean="0"/>
            </a:br>
            <a:r>
              <a:rPr kumimoji="1" lang="en-US" altLang="ja-JP" dirty="0" smtClean="0"/>
              <a:t>meta cognitive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learning activities</a:t>
            </a:r>
          </a:p>
          <a:p>
            <a:r>
              <a:rPr lang="en-US" altLang="ja-JP" dirty="0" smtClean="0"/>
              <a:t>Tool for Reflection in learning</a:t>
            </a:r>
          </a:p>
          <a:p>
            <a:r>
              <a:rPr lang="en-US" altLang="ja-JP" dirty="0" smtClean="0"/>
              <a:t>Organizing what the student acquired in the form of Public Announcement to share with the rest of the class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0" y="1013002"/>
            <a:ext cx="56642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9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Strong features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1526" y="1595557"/>
            <a:ext cx="8628571" cy="4297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Google</a:t>
            </a:r>
          </a:p>
          <a:p>
            <a:r>
              <a:rPr lang="en-US" altLang="ja-JP" dirty="0" smtClean="0"/>
              <a:t>Team-based Preparation for:</a:t>
            </a:r>
          </a:p>
          <a:p>
            <a:pPr lvl="1"/>
            <a:r>
              <a:rPr lang="en-US" altLang="ja-JP" dirty="0" smtClean="0"/>
              <a:t>Team Discussion Log</a:t>
            </a:r>
          </a:p>
          <a:p>
            <a:pPr lvl="1"/>
            <a:r>
              <a:rPr lang="en-US" altLang="ja-JP" dirty="0" smtClean="0"/>
              <a:t>Team Report</a:t>
            </a:r>
          </a:p>
          <a:p>
            <a:pPr lvl="1"/>
            <a:r>
              <a:rPr lang="en-US" altLang="ja-JP" dirty="0" smtClean="0"/>
              <a:t>Team Presentation Slides</a:t>
            </a:r>
          </a:p>
          <a:p>
            <a:pPr lvl="1"/>
            <a:r>
              <a:rPr lang="en-US" altLang="ja-JP" dirty="0" smtClean="0"/>
              <a:t>Archiving &amp; Sharing the Results and Progress of the Team Learning Activities</a:t>
            </a:r>
          </a:p>
          <a:p>
            <a:pPr lvl="1"/>
            <a:r>
              <a:rPr lang="en-US" altLang="ja-JP" dirty="0" smtClean="0"/>
              <a:t>(Add examples)</a:t>
            </a:r>
          </a:p>
          <a:p>
            <a:pPr lvl="1"/>
            <a:r>
              <a:rPr lang="en-US" altLang="ja-JP" dirty="0" smtClean="0"/>
              <a:t>(Two-Tiered Communication: Dividing Tasks of Team Communication)</a:t>
            </a:r>
          </a:p>
          <a:p>
            <a:pPr lvl="1"/>
            <a:endParaRPr lang="en-US" altLang="ja-JP" dirty="0" smtClean="0"/>
          </a:p>
          <a:p>
            <a:pPr lvl="1"/>
            <a:r>
              <a:rPr lang="en-US" altLang="ja-JP" dirty="0" smtClean="0"/>
              <a:t>TO DO</a:t>
            </a:r>
          </a:p>
          <a:p>
            <a:pPr lvl="1"/>
            <a:r>
              <a:rPr lang="en-US" altLang="ja-JP" dirty="0" smtClean="0"/>
              <a:t>(Create a shared folder for participants)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835" y="1345920"/>
            <a:ext cx="3793279" cy="20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Strong features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Powerful</a:t>
            </a:r>
            <a:br>
              <a:rPr kumimoji="1" lang="en-US" altLang="ja-JP" dirty="0" smtClean="0"/>
            </a:br>
            <a:r>
              <a:rPr kumimoji="1" lang="en-US" altLang="ja-JP" dirty="0" smtClean="0"/>
              <a:t>Plagiarism</a:t>
            </a:r>
            <a:br>
              <a:rPr kumimoji="1" lang="en-US" altLang="ja-JP" dirty="0" smtClean="0"/>
            </a:br>
            <a:r>
              <a:rPr kumimoji="1" lang="en-US" altLang="ja-JP" dirty="0" smtClean="0"/>
              <a:t>Detection</a:t>
            </a:r>
          </a:p>
          <a:p>
            <a:r>
              <a:rPr lang="en-US" altLang="ja-JP" dirty="0" smtClean="0"/>
              <a:t>Easy and Convenient</a:t>
            </a:r>
            <a:br>
              <a:rPr lang="en-US" altLang="ja-JP" dirty="0" smtClean="0"/>
            </a:br>
            <a:r>
              <a:rPr lang="en-US" altLang="ja-JP" dirty="0" smtClean="0"/>
              <a:t>Editorial Comments</a:t>
            </a:r>
            <a:r>
              <a:rPr kumimoji="1" lang="en-US" altLang="ja-JP" dirty="0" smtClean="0"/>
              <a:t> with</a:t>
            </a:r>
            <a:br>
              <a:rPr kumimoji="1" lang="en-US" altLang="ja-JP" dirty="0" smtClean="0"/>
            </a:br>
            <a:r>
              <a:rPr kumimoji="1" lang="en-US" altLang="ja-JP" dirty="0" smtClean="0"/>
              <a:t>Markers</a:t>
            </a:r>
          </a:p>
          <a:p>
            <a:r>
              <a:rPr lang="en-US" altLang="ja-JP" dirty="0" smtClean="0"/>
              <a:t>Rubric Assessment</a:t>
            </a:r>
          </a:p>
          <a:p>
            <a:r>
              <a:rPr kumimoji="1" lang="en-US" altLang="ja-JP" dirty="0" smtClean="0"/>
              <a:t>Grading </a:t>
            </a:r>
          </a:p>
          <a:p>
            <a:r>
              <a:rPr lang="en-US" altLang="ja-JP" dirty="0" smtClean="0"/>
              <a:t>All above in one single account!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3293052"/>
            <a:ext cx="4064000" cy="20193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1146752"/>
            <a:ext cx="5994400" cy="21463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668" y="5312352"/>
            <a:ext cx="1602141" cy="13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6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Morning Session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9463" y="1828800"/>
            <a:ext cx="8252768" cy="4297363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9:00 – 9:30    General Introduction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	             ICT in a new Educational Paradigm</a:t>
            </a:r>
            <a:br>
              <a:rPr kumimoji="1" lang="en-US" altLang="ja-JP" dirty="0" smtClean="0"/>
            </a:br>
            <a:r>
              <a:rPr kumimoji="1" lang="en-US" altLang="ja-JP" dirty="0" smtClean="0"/>
              <a:t>                       Active Learning Enhanced through Team-Based Learning</a:t>
            </a:r>
            <a:br>
              <a:rPr kumimoji="1" lang="en-US" altLang="ja-JP" dirty="0" smtClean="0"/>
            </a:br>
            <a:r>
              <a:rPr kumimoji="1" lang="en-US" altLang="ja-JP" dirty="0" smtClean="0"/>
              <a:t>                       Rich Media</a:t>
            </a:r>
          </a:p>
          <a:p>
            <a:r>
              <a:rPr lang="en-US" altLang="ja-JP" dirty="0" smtClean="0"/>
              <a:t>9:30 – 10:00   </a:t>
            </a:r>
            <a:r>
              <a:rPr lang="en-US" altLang="ja-JP" dirty="0" err="1" smtClean="0"/>
              <a:t>Collaaj</a:t>
            </a:r>
            <a:endParaRPr lang="en-US" altLang="ja-JP" dirty="0" smtClean="0"/>
          </a:p>
          <a:p>
            <a:r>
              <a:rPr lang="en-US" altLang="ja-JP" dirty="0" smtClean="0"/>
              <a:t>10:00 – 10:30   </a:t>
            </a:r>
            <a:r>
              <a:rPr lang="en-US" altLang="ja-JP" dirty="0" err="1" smtClean="0"/>
              <a:t>Vidyo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chemeClr val="bg1"/>
                </a:solidFill>
              </a:rPr>
              <a:t>10:30 – 11:00    Coffee  Break</a:t>
            </a:r>
          </a:p>
          <a:p>
            <a:r>
              <a:rPr lang="en-US" altLang="ja-JP" dirty="0" smtClean="0"/>
              <a:t>11:00 – 11:40    </a:t>
            </a:r>
            <a:r>
              <a:rPr lang="en-US" altLang="ja-JP" dirty="0" err="1" smtClean="0"/>
              <a:t>binumi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TurnItIn</a:t>
            </a:r>
            <a:endParaRPr lang="en-US" altLang="ja-JP" dirty="0" smtClean="0"/>
          </a:p>
          <a:p>
            <a:r>
              <a:rPr lang="en-US" altLang="ja-JP" dirty="0" smtClean="0"/>
              <a:t>11:40 – 12:00     Google Doc Share</a:t>
            </a:r>
          </a:p>
          <a:p>
            <a:r>
              <a:rPr lang="en-US" altLang="ja-JP" dirty="0" smtClean="0"/>
              <a:t>12:00 − 12:30    ICT Integrated! </a:t>
            </a:r>
          </a:p>
        </p:txBody>
      </p:sp>
    </p:spTree>
    <p:extLst>
      <p:ext uri="{BB962C8B-B14F-4D97-AF65-F5344CB8AC3E}">
        <p14:creationId xmlns:p14="http://schemas.microsoft.com/office/powerpoint/2010/main" val="2623603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End of Morning Session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3600" dirty="0" smtClean="0"/>
              <a:t>Thank you for attending</a:t>
            </a:r>
            <a:br>
              <a:rPr kumimoji="1" lang="en-US" altLang="ja-JP" sz="3600" dirty="0" smtClean="0"/>
            </a:br>
            <a:r>
              <a:rPr kumimoji="1" lang="en-US" altLang="ja-JP" sz="3600" dirty="0" smtClean="0"/>
              <a:t> the morning session!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93903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Lunch Break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We will start the afternoon session at 2:00 pm.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72671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Afternoon Session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2:00 pm – 5:30 pm</a:t>
            </a:r>
          </a:p>
          <a:p>
            <a:r>
              <a:rPr kumimoji="1" lang="en-US" altLang="ja-JP" sz="3600" dirty="0" smtClean="0"/>
              <a:t>Hands </a:t>
            </a:r>
            <a:r>
              <a:rPr kumimoji="1" lang="en-US" altLang="ja-JP" sz="3600" dirty="0" smtClean="0"/>
              <a:t>on session to create your own learning module.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443001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Sample module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4248" y="1828800"/>
            <a:ext cx="8532195" cy="4297363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effectLst/>
              </a:rPr>
              <a:t>You will receive </a:t>
            </a:r>
            <a:r>
              <a:rPr lang="en-US" altLang="ja-JP" dirty="0" smtClean="0">
                <a:effectLst/>
              </a:rPr>
              <a:t>email. </a:t>
            </a:r>
          </a:p>
          <a:p>
            <a:r>
              <a:rPr kumimoji="1" lang="en-US" altLang="ja-JP" dirty="0" smtClean="0">
                <a:effectLst/>
              </a:rPr>
              <a:t>Please </a:t>
            </a:r>
            <a:r>
              <a:rPr kumimoji="1" lang="en-US" altLang="ja-JP" dirty="0" smtClean="0">
                <a:effectLst/>
              </a:rPr>
              <a:t>check your email and download the worksheet.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19" y="2978328"/>
            <a:ext cx="3161578" cy="37715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1" y="4001766"/>
            <a:ext cx="41656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Designing Your Course Module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11" y="1686639"/>
            <a:ext cx="5219565" cy="392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404" y="4386910"/>
            <a:ext cx="39751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46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Sample Module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1" y="1595125"/>
            <a:ext cx="9144000" cy="465492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364536" y="5512069"/>
            <a:ext cx="3412488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Your Course design Module here</a:t>
            </a:r>
          </a:p>
        </p:txBody>
      </p:sp>
    </p:spTree>
    <p:extLst>
      <p:ext uri="{BB962C8B-B14F-4D97-AF65-F5344CB8AC3E}">
        <p14:creationId xmlns:p14="http://schemas.microsoft.com/office/powerpoint/2010/main" val="522233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Check your email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You will have trial account information for the rich media software or cloud services that are introduced in the morning by email.</a:t>
            </a:r>
          </a:p>
          <a:p>
            <a:r>
              <a:rPr lang="en-US" altLang="ja-JP" dirty="0" smtClean="0"/>
              <a:t>Check your email account and set up the learning environment that will best fit to into your learning module.</a:t>
            </a:r>
            <a:endParaRPr kumimoji="1"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20" y="5133789"/>
            <a:ext cx="1926302" cy="14341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512" y="5542256"/>
            <a:ext cx="2173235" cy="102565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635" y="4477935"/>
            <a:ext cx="2020351" cy="60991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530" y="4573840"/>
            <a:ext cx="2014812" cy="8725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721" y="4040262"/>
            <a:ext cx="3793279" cy="204913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0986" y="5446351"/>
            <a:ext cx="3032809" cy="125800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8220" y="4928382"/>
            <a:ext cx="1909778" cy="16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58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Hands-On session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Tech Assistants on the floor will assist you if you have any problems or questions.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4453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Wrapping up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If time allows, share your module with others in the session.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5585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1651" y="4242258"/>
            <a:ext cx="8643418" cy="2013195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</a:rPr>
              <a:t>Tosh Yamamoto </a:t>
            </a:r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</a:rPr>
              <a:t>(Kansai University, JP</a:t>
            </a:r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</a:rPr>
              <a:t>Ti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</a:rPr>
              <a:t>-Chuang (Timothy) Chiang (National Taiwan </a:t>
            </a:r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</a:rPr>
              <a:t>University)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1" y="1473203"/>
            <a:ext cx="8775700" cy="1473200"/>
          </a:xfrm>
          <a:prstGeom prst="rect">
            <a:avLst/>
          </a:prstGeom>
        </p:spPr>
      </p:pic>
      <p:sp>
        <p:nvSpPr>
          <p:cNvPr id="2" name="角丸四角形吹き出し 1"/>
          <p:cNvSpPr/>
          <p:nvPr/>
        </p:nvSpPr>
        <p:spPr>
          <a:xfrm>
            <a:off x="1775515" y="1217126"/>
            <a:ext cx="7211836" cy="3458553"/>
          </a:xfrm>
          <a:prstGeom prst="wedgeRoundRectCallout">
            <a:avLst>
              <a:gd name="adj1" fmla="val -20833"/>
              <a:gd name="adj2" fmla="val 51953"/>
              <a:gd name="adj3" fmla="val 16667"/>
            </a:avLst>
          </a:prstGeom>
          <a:solidFill>
            <a:srgbClr val="000090">
              <a:alpha val="6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400" dirty="0" smtClean="0"/>
              <a:t>Thank you for your active participation and engagement!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452093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" y="2633194"/>
            <a:ext cx="5048451" cy="209408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 smtClean="0"/>
              <a:t>Cutting Edge Technology in </a:t>
            </a:r>
            <a:r>
              <a:rPr kumimoji="1" lang="en-US" altLang="ja-JP" sz="3600" dirty="0" err="1" smtClean="0"/>
              <a:t>Edu</a:t>
            </a:r>
            <a:r>
              <a:rPr kumimoji="1" lang="en-US" altLang="ja-JP" sz="3600" dirty="0" smtClean="0"/>
              <a:t> </a:t>
            </a:r>
            <a:endParaRPr kumimoji="1" lang="ja-JP" altLang="en-US" sz="36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5029200"/>
            <a:ext cx="3911600" cy="838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79" y="1269545"/>
            <a:ext cx="3410210" cy="160943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121" y="6038850"/>
            <a:ext cx="4711700" cy="14224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" y="6038850"/>
            <a:ext cx="2974189" cy="128796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0711" y="4019550"/>
            <a:ext cx="4064000" cy="20193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0210" y="3956050"/>
            <a:ext cx="5994400" cy="21463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7969" y="6038850"/>
            <a:ext cx="2336800" cy="1079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3232" y="2342695"/>
            <a:ext cx="3588700" cy="193861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9492" y="4401949"/>
            <a:ext cx="2057918" cy="176670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7410" y="1269545"/>
            <a:ext cx="2882900" cy="21463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0913" y="1269545"/>
            <a:ext cx="1352641" cy="13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CLICA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677" y="1964509"/>
            <a:ext cx="4041347" cy="385828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21535" y="1756296"/>
            <a:ext cx="439474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From your smart phone</a:t>
            </a:r>
          </a:p>
          <a:p>
            <a:endParaRPr kumimoji="1" lang="en-US" altLang="ja-JP" dirty="0"/>
          </a:p>
          <a:p>
            <a:r>
              <a:rPr kumimoji="1" lang="en-US" altLang="ja-JP" sz="4800" dirty="0" err="1" smtClean="0"/>
              <a:t>clica.jp</a:t>
            </a:r>
            <a:endParaRPr kumimoji="1" lang="en-US" altLang="ja-JP" sz="4800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ユーザー名</a:t>
            </a:r>
            <a:r>
              <a:rPr kumimoji="1" lang="en-US" altLang="ja-JP" dirty="0" smtClean="0"/>
              <a:t> (user name)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           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clica-guest-ISGC2016</a:t>
            </a:r>
            <a:endParaRPr kumimoji="1" lang="en-US" altLang="ja-JP" dirty="0" smtClean="0">
              <a:solidFill>
                <a:srgbClr val="000090"/>
              </a:solidFill>
            </a:endParaRPr>
          </a:p>
          <a:p>
            <a:endParaRPr kumimoji="1" lang="en-US" altLang="ja-JP" dirty="0"/>
          </a:p>
          <a:p>
            <a:r>
              <a:rPr kumimoji="1" lang="ja-JP" altLang="en-US" dirty="0" smtClean="0"/>
              <a:t>パスワード</a:t>
            </a:r>
            <a:r>
              <a:rPr kumimoji="1" lang="en-US" altLang="ja-JP" dirty="0" smtClean="0"/>
              <a:t> (password)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           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ISGC2016</a:t>
            </a:r>
            <a:endParaRPr kumimoji="1" lang="en-US" altLang="ja-JP" sz="3200" dirty="0">
              <a:solidFill>
                <a:schemeClr val="bg1"/>
              </a:solidFill>
            </a:endParaRPr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ログイン</a:t>
            </a:r>
            <a:r>
              <a:rPr kumimoji="1" lang="en-US" altLang="ja-JP" dirty="0" smtClean="0"/>
              <a:t>(Log In)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453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CLICA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96" y="1331045"/>
            <a:ext cx="3316996" cy="46663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361" y="2048603"/>
            <a:ext cx="2922999" cy="420144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035" y="2583332"/>
            <a:ext cx="3006845" cy="408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3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CLICA APPs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Download CLICA APP from </a:t>
            </a:r>
            <a:br>
              <a:rPr lang="en-US" altLang="ja-JP" dirty="0" smtClean="0"/>
            </a:br>
            <a:r>
              <a:rPr lang="en-US" altLang="ja-JP" dirty="0" smtClean="0"/>
              <a:t>https</a:t>
            </a:r>
            <a:r>
              <a:rPr lang="en-US" altLang="ja-JP" dirty="0"/>
              <a:t>://</a:t>
            </a:r>
            <a:r>
              <a:rPr lang="en-US" altLang="ja-JP" dirty="0" err="1"/>
              <a:t>www.digital-knowledge.co.jp</a:t>
            </a:r>
            <a:r>
              <a:rPr lang="en-US" altLang="ja-JP" dirty="0"/>
              <a:t>/product/</a:t>
            </a:r>
            <a:r>
              <a:rPr lang="en-US" altLang="ja-JP" dirty="0" err="1"/>
              <a:t>clica</a:t>
            </a:r>
            <a:r>
              <a:rPr lang="en-US" altLang="ja-JP" dirty="0" smtClean="0"/>
              <a:t>/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068" y="2896946"/>
            <a:ext cx="3835782" cy="279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959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プラクティス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プラクティス.thmx</Template>
  <TotalTime>2683</TotalTime>
  <Words>1959</Words>
  <Application>Microsoft Macintosh PowerPoint</Application>
  <PresentationFormat>画面に合わせる (4:3)</PresentationFormat>
  <Paragraphs>350</Paragraphs>
  <Slides>59</Slides>
  <Notes>17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0" baseType="lpstr">
      <vt:lpstr>プラクティス</vt:lpstr>
      <vt:lpstr>PowerPoint プレゼンテーション</vt:lpstr>
      <vt:lpstr>Instructors</vt:lpstr>
      <vt:lpstr>Goal</vt:lpstr>
      <vt:lpstr>Schedule</vt:lpstr>
      <vt:lpstr>Morning Session</vt:lpstr>
      <vt:lpstr>Cutting Edge Technology in Edu </vt:lpstr>
      <vt:lpstr>CLICA</vt:lpstr>
      <vt:lpstr>CLICA</vt:lpstr>
      <vt:lpstr>CLICA APPs</vt:lpstr>
      <vt:lpstr>Strong features</vt:lpstr>
      <vt:lpstr>PowerPoint プレゼンテーション</vt:lpstr>
      <vt:lpstr>Future Generation learner </vt:lpstr>
      <vt:lpstr>The Future, Better Life, Transcendency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Bloom’s taxonomy Learner’s Activities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In other words,  Learners must be outside of the fish bowl!</vt:lpstr>
      <vt:lpstr>PowerPoint プレゼンテーション</vt:lpstr>
      <vt:lpstr>PowerPoint プレゼンテーション</vt:lpstr>
      <vt:lpstr>PowerPoint プレゼンテーション</vt:lpstr>
      <vt:lpstr>Learners must find values of what they learn, Not pre-fabricated values by teachers!</vt:lpstr>
      <vt:lpstr>Them, what values are not fabricated yet ?</vt:lpstr>
      <vt:lpstr>Where we are in edu Today</vt:lpstr>
      <vt:lpstr>PowerPoint プレゼンテーション</vt:lpstr>
      <vt:lpstr>PowerPoint プレゼンテーション</vt:lpstr>
      <vt:lpstr>PowerPoint プレゼンテーション</vt:lpstr>
      <vt:lpstr>Cutting Edge Technology in Edu </vt:lpstr>
      <vt:lpstr>Active Learning</vt:lpstr>
      <vt:lpstr>Educational ICT</vt:lpstr>
      <vt:lpstr>Strong features</vt:lpstr>
      <vt:lpstr>Strong features</vt:lpstr>
      <vt:lpstr>Strong features</vt:lpstr>
      <vt:lpstr>Strong features</vt:lpstr>
      <vt:lpstr>Strong features</vt:lpstr>
      <vt:lpstr>Strong features</vt:lpstr>
      <vt:lpstr>End of Morning Session</vt:lpstr>
      <vt:lpstr>Lunch Break</vt:lpstr>
      <vt:lpstr>Afternoon Session</vt:lpstr>
      <vt:lpstr>Sample module</vt:lpstr>
      <vt:lpstr>Designing Your Course Module</vt:lpstr>
      <vt:lpstr>Sample Module</vt:lpstr>
      <vt:lpstr>Check your email</vt:lpstr>
      <vt:lpstr>Hands-On session</vt:lpstr>
      <vt:lpstr>Wrapping up</vt:lpstr>
      <vt:lpstr>PowerPoint プレゼンテーション</vt:lpstr>
    </vt:vector>
  </TitlesOfParts>
  <Company>KU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macbook air 2013 tshlab</dc:creator>
  <cp:lastModifiedBy>macbook air 2013 tshlab</cp:lastModifiedBy>
  <cp:revision>77</cp:revision>
  <dcterms:created xsi:type="dcterms:W3CDTF">2016-03-12T00:05:02Z</dcterms:created>
  <dcterms:modified xsi:type="dcterms:W3CDTF">2016-03-17T05:21:27Z</dcterms:modified>
</cp:coreProperties>
</file>