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sldIdLst>
    <p:sldId id="280" r:id="rId3"/>
    <p:sldId id="305" r:id="rId4"/>
    <p:sldId id="333" r:id="rId5"/>
    <p:sldId id="322" r:id="rId6"/>
    <p:sldId id="323" r:id="rId7"/>
    <p:sldId id="308" r:id="rId8"/>
    <p:sldId id="336" r:id="rId9"/>
    <p:sldId id="315" r:id="rId10"/>
    <p:sldId id="334" r:id="rId11"/>
    <p:sldId id="316" r:id="rId12"/>
    <p:sldId id="317" r:id="rId13"/>
    <p:sldId id="318" r:id="rId14"/>
    <p:sldId id="326" r:id="rId15"/>
    <p:sldId id="328" r:id="rId16"/>
    <p:sldId id="337" r:id="rId17"/>
    <p:sldId id="329" r:id="rId18"/>
    <p:sldId id="330" r:id="rId19"/>
    <p:sldId id="331" r:id="rId20"/>
    <p:sldId id="332" r:id="rId21"/>
    <p:sldId id="335" r:id="rId22"/>
    <p:sldId id="324" r:id="rId23"/>
    <p:sldId id="320" r:id="rId24"/>
    <p:sldId id="321" r:id="rId25"/>
    <p:sldId id="304" r:id="rId26"/>
  </p:sldIdLst>
  <p:sldSz cx="9144000" cy="6858000" type="screen4x3"/>
  <p:notesSz cx="6807200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4C99485D-5058-4DF6-9B1C-1B49554EC7F8}">
          <p14:sldIdLst>
            <p14:sldId id="280"/>
            <p14:sldId id="305"/>
            <p14:sldId id="333"/>
            <p14:sldId id="322"/>
            <p14:sldId id="323"/>
            <p14:sldId id="308"/>
            <p14:sldId id="336"/>
            <p14:sldId id="315"/>
            <p14:sldId id="334"/>
            <p14:sldId id="316"/>
            <p14:sldId id="317"/>
            <p14:sldId id="318"/>
            <p14:sldId id="326"/>
            <p14:sldId id="328"/>
            <p14:sldId id="337"/>
            <p14:sldId id="329"/>
            <p14:sldId id="330"/>
            <p14:sldId id="331"/>
            <p14:sldId id="332"/>
            <p14:sldId id="335"/>
            <p14:sldId id="324"/>
            <p14:sldId id="320"/>
            <p14:sldId id="321"/>
            <p14:sldId id="30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보통 스타일 3 - 강조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098" autoAdjust="0"/>
    <p:restoredTop sz="94660"/>
  </p:normalViewPr>
  <p:slideViewPr>
    <p:cSldViewPr>
      <p:cViewPr varScale="1">
        <p:scale>
          <a:sx n="92" d="100"/>
          <a:sy n="92" d="100"/>
        </p:scale>
        <p:origin x="84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20B43A-E203-412F-B5B5-2905683CCEA0}" type="datetimeFigureOut">
              <a:rPr lang="ko-KR" altLang="en-US" smtClean="0"/>
              <a:t>2016-03-13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1F770F-EFD6-4D4F-96BB-41EBAAEDAB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745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F770F-EFD6-4D4F-96BB-41EBAAEDAB6F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5581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54022-8871-4EBF-ACA5-04394B303E76}" type="slidenum">
              <a:rPr lang="ko-KR" altLang="en-US" smtClean="0">
                <a:solidFill>
                  <a:prstClr val="black"/>
                </a:solidFill>
              </a:rPr>
              <a:pPr/>
              <a:t>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385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54022-8871-4EBF-ACA5-04394B303E76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1159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54022-8871-4EBF-ACA5-04394B303E76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1159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F770F-EFD6-4D4F-96BB-41EBAAEDAB6F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1776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B7E90-9B32-4D81-AF61-C992FEDDF192}" type="datetime1">
              <a:rPr lang="ko-KR" altLang="en-US" smtClean="0"/>
              <a:t>2016-03-13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LHCOPN-ONE Workshop in Taipei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DE42-B3B5-43ED-B470-872FE7706785}" type="slidenum">
              <a:rPr lang="ko-KR" altLang="en-US" smtClean="0"/>
              <a:pPr/>
              <a:t>‹#›</a:t>
            </a:fld>
            <a:r>
              <a:rPr lang="en-US" altLang="ko-KR" dirty="0" smtClean="0"/>
              <a:t>/24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84693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59B1D-DAE2-4687-BE0D-017B45E295FE}" type="datetime1">
              <a:rPr lang="ko-KR" altLang="en-US" smtClean="0"/>
              <a:t>2016-03-13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LHCOPN-ONE Workshop in Taipei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DE42-B3B5-43ED-B470-872FE77067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4647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5A543-6C0C-49F0-ADA4-65F35F6D6A1A}" type="datetime1">
              <a:rPr lang="ko-KR" altLang="en-US" smtClean="0"/>
              <a:t>2016-03-13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LHCOPN-ONE Workshop in Taipei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DE42-B3B5-43ED-B470-872FE77067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3373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b="1" cap="all" baseline="0"/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CF3BD-89E8-437F-B486-47A7CCE776C9}" type="datetime1">
              <a:rPr lang="ko-KR" altLang="en-US" smtClean="0"/>
              <a:t>2016-03-13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LHCOPN-ONE Workshop in Taipei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F659D-CEC2-46AC-B200-059F9C5935E3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7531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19932-9C5F-412E-937B-D0824D639E67}" type="datetime1">
              <a:rPr lang="ko-KR" altLang="en-US" smtClean="0"/>
              <a:t>2016-03-13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LHCOPN-ONE Workshop in Taipei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F659D-CEC2-46AC-B200-059F9C5935E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3040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1" cap="all"/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C4A1E-870D-411D-9248-156EA319F2AF}" type="datetime1">
              <a:rPr lang="ko-KR" altLang="en-US" smtClean="0"/>
              <a:t>2016-03-13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LHCOPN-ONE Workshop in Taipei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F659D-CEC2-46AC-B200-059F9C5935E3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22112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5263F-8969-4E3C-A5B5-9777206AED8F}" type="datetime1">
              <a:rPr lang="ko-KR" altLang="en-US" smtClean="0"/>
              <a:t>2016-03-13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LHCOPN-ONE Workshop in Taipei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F659D-CEC2-46AC-B200-059F9C5935E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9780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24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6024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524024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286024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31B8-80BF-4A70-ABEE-2A8CEC327696}" type="datetime1">
              <a:rPr lang="ko-KR" altLang="en-US" smtClean="0"/>
              <a:t>2016-03-13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LHCOPN-ONE Workshop in Taipei</a:t>
            </a:r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F659D-CEC2-46AC-B200-059F9C5935E3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4572794" y="1547624"/>
            <a:ext cx="0" cy="46896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4038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8AFE-CE2A-4438-AEAA-BA398A499AD6}" type="datetime1">
              <a:rPr lang="ko-KR" altLang="en-US" smtClean="0"/>
              <a:t>2016-03-13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LHCOPN-ONE Workshop in Taipei</a:t>
            </a:r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F659D-CEC2-46AC-B200-059F9C5935E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6642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DDFFA-717D-4634-ADA6-616F36821494}" type="datetime1">
              <a:rPr lang="ko-KR" altLang="en-US" smtClean="0"/>
              <a:t>2016-03-13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LHCOPN-ONE Workshop in Taipei</a:t>
            </a: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F659D-CEC2-46AC-B200-059F9C5935E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4852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1"/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5D96E-10B4-4A06-9DEF-59C6EBBBDB0F}" type="datetime1">
              <a:rPr lang="ko-KR" altLang="en-US" smtClean="0"/>
              <a:t>2016-03-13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LHCOPN-ONE Workshop in Taipei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F659D-CEC2-46AC-B200-059F9C5935E3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0642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1FB8-A440-4DEF-A016-4E81FDFA8129}" type="datetime1">
              <a:rPr lang="ko-KR" altLang="en-US" smtClean="0"/>
              <a:t>2016-03-13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LHCOPN-ONE Workshop in Taipei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DE42-B3B5-43ED-B470-872FE77067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3962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0C27A-4F78-4D30-B392-3701EDB3832E}" type="datetime1">
              <a:rPr lang="ko-KR" altLang="en-US" smtClean="0"/>
              <a:t>2016-03-13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LHCOPN-ONE Workshop in Taipei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F659D-CEC2-46AC-B200-059F9C5935E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2186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AD0A6-8879-490C-A6B3-98456974760B}" type="datetime1">
              <a:rPr lang="ko-KR" altLang="en-US" smtClean="0"/>
              <a:t>2016-03-13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LHCOPN-ONE Workshop in Taipei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F659D-CEC2-46AC-B200-059F9C5935E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7248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>
            <a:lvl1pPr>
              <a:defRPr b="1"/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8B564-FF4A-4500-B4D7-EECC24DAB97D}" type="datetime1">
              <a:rPr lang="ko-KR" altLang="en-US" smtClean="0"/>
              <a:t>2016-03-13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LHCOPN-ONE Workshop in Taipei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F659D-CEC2-46AC-B200-059F9C5935E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3755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D7CA0-6988-46F7-8871-46C73BC9715D}" type="datetime1">
              <a:rPr lang="ko-KR" altLang="en-US" smtClean="0"/>
              <a:t>2016-03-13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LHCOPN-ONE Workshop in Taipei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DE42-B3B5-43ED-B470-872FE77067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7623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F92F9-41DB-4719-931C-EA8D414A3DCA}" type="datetime1">
              <a:rPr lang="ko-KR" altLang="en-US" smtClean="0"/>
              <a:t>2016-03-13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LHCOPN-ONE Workshop in Taipei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DE42-B3B5-43ED-B470-872FE77067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9843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C4750-FBA7-457E-B91A-C4D1C2084FA8}" type="datetime1">
              <a:rPr lang="ko-KR" altLang="en-US" smtClean="0"/>
              <a:t>2016-03-13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LHCOPN-ONE Workshop in Taipei</a:t>
            </a: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DE42-B3B5-43ED-B470-872FE77067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1156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700C-F0A7-4FA9-80D4-E2AA815437C3}" type="datetime1">
              <a:rPr lang="ko-KR" altLang="en-US" smtClean="0"/>
              <a:t>2016-03-13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LHCOPN-ONE Workshop in Taipei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DE42-B3B5-43ED-B470-872FE77067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9904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4F45D-82C0-480E-95C9-C61DCFD72BC4}" type="datetime1">
              <a:rPr lang="ko-KR" altLang="en-US" smtClean="0"/>
              <a:t>2016-03-13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LHCOPN-ONE Workshop in Taipei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DE42-B3B5-43ED-B470-872FE77067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6377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01DB1-EAD0-4AF2-B4F6-807A07287BF5}" type="datetime1">
              <a:rPr lang="ko-KR" altLang="en-US" smtClean="0"/>
              <a:t>2016-03-13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LHCOPN-ONE Workshop in Taipei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DE42-B3B5-43ED-B470-872FE77067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2823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09C67-05C8-4988-82C8-81884530E543}" type="datetime1">
              <a:rPr lang="ko-KR" altLang="en-US" smtClean="0"/>
              <a:t>2016-03-13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LHCOPN-ONE Workshop in Taipei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DE42-B3B5-43ED-B470-872FE77067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5117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6237312"/>
            <a:ext cx="9144000" cy="457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0F050-DEFF-45BD-9E92-40CC2F92039C}" type="datetime1">
              <a:rPr lang="ko-KR" altLang="en-US" smtClean="0"/>
              <a:t>2016-03-13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en-US" altLang="ko-KR" smtClean="0"/>
              <a:t>LHCOPN-ONE Workshop in Taipei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DDE42-B3B5-43ED-B470-872FE7706785}" type="slidenum">
              <a:rPr lang="ko-KR" altLang="en-US" smtClean="0"/>
              <a:pPr/>
              <a:t>‹#›</a:t>
            </a:fld>
            <a:r>
              <a:rPr lang="ko-KR" altLang="en-US" dirty="0" smtClean="0"/>
              <a:t> </a:t>
            </a:r>
            <a:r>
              <a:rPr lang="en-US" altLang="ko-KR" dirty="0" smtClean="0"/>
              <a:t>/24</a:t>
            </a:r>
            <a:endParaRPr lang="ko-KR" altLang="en-US" dirty="0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" y="5868"/>
            <a:ext cx="977142" cy="613805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5542"/>
            <a:ext cx="615763" cy="61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602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>
              <a:lumMod val="65000"/>
              <a:lumOff val="35000"/>
            </a:schemeClr>
          </a:solidFill>
          <a:latin typeface="Arial Unicode MS" panose="020B0604020202020204" pitchFamily="50" charset="-127"/>
          <a:ea typeface="Arial Unicode MS" panose="020B0604020202020204" pitchFamily="50" charset="-127"/>
          <a:cs typeface="Arial Unicode MS" panose="020B0604020202020204" pitchFamily="50" charset="-127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 Unicode MS" panose="020B0604020202020204" pitchFamily="50" charset="-127"/>
          <a:ea typeface="Arial Unicode MS" panose="020B0604020202020204" pitchFamily="50" charset="-127"/>
          <a:cs typeface="Arial Unicode MS" panose="020B0604020202020204" pitchFamily="50" charset="-127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 Unicode MS" panose="020B0604020202020204" pitchFamily="50" charset="-127"/>
          <a:ea typeface="Arial Unicode MS" panose="020B0604020202020204" pitchFamily="50" charset="-127"/>
          <a:cs typeface="Arial Unicode MS" panose="020B0604020202020204" pitchFamily="50" charset="-127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Unicode MS" panose="020B0604020202020204" pitchFamily="50" charset="-127"/>
          <a:ea typeface="Arial Unicode MS" panose="020B0604020202020204" pitchFamily="50" charset="-127"/>
          <a:cs typeface="Arial Unicode MS" panose="020B0604020202020204" pitchFamily="50" charset="-127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 Unicode MS" panose="020B0604020202020204" pitchFamily="50" charset="-127"/>
          <a:ea typeface="Arial Unicode MS" panose="020B0604020202020204" pitchFamily="50" charset="-127"/>
          <a:cs typeface="Arial Unicode MS" panose="020B0604020202020204" pitchFamily="50" charset="-127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 Unicode MS" panose="020B0604020202020204" pitchFamily="50" charset="-127"/>
          <a:ea typeface="Arial Unicode MS" panose="020B0604020202020204" pitchFamily="50" charset="-127"/>
          <a:cs typeface="Arial Unicode MS" panose="020B0604020202020204" pitchFamily="50" charset="-127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4674E2A-4EA8-4BFD-83D1-7A75C73E0332}" type="datetime1">
              <a:rPr lang="ko-KR" altLang="en-US" smtClean="0"/>
              <a:t>2016-03-13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altLang="ko-KR" smtClean="0"/>
              <a:t>LHCOPN-ONE Workshop in Taipei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A531B37-BE38-4E68-927D-1F80EBF08AC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6283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  <p:txStyles>
    <p:titleStyle>
      <a:lvl1pPr algn="l" defTabSz="914400" rtl="0" eaLnBrk="1" latinLnBrk="1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1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1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1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sz="5400" dirty="0" smtClean="0"/>
              <a:t>KISTI activities and plans</a:t>
            </a:r>
            <a:endParaRPr lang="ko-KR" altLang="en-US" sz="5400" dirty="0"/>
          </a:p>
        </p:txBody>
      </p:sp>
      <p:sp>
        <p:nvSpPr>
          <p:cNvPr id="6" name="부제목 5"/>
          <p:cNvSpPr>
            <a:spLocks noGrp="1"/>
          </p:cNvSpPr>
          <p:nvPr>
            <p:ph type="subTitle" idx="1"/>
          </p:nvPr>
        </p:nvSpPr>
        <p:spPr>
          <a:xfrm>
            <a:off x="539552" y="3886200"/>
            <a:ext cx="7992888" cy="1752600"/>
          </a:xfrm>
        </p:spPr>
        <p:txBody>
          <a:bodyPr/>
          <a:lstStyle/>
          <a:p>
            <a:pPr algn="r"/>
            <a:r>
              <a:rPr lang="en-US" altLang="ko-KR" sz="2800" b="1" dirty="0" smtClean="0">
                <a:solidFill>
                  <a:srgbClr val="FF0000"/>
                </a:solidFill>
              </a:rPr>
              <a:t>G</a:t>
            </a:r>
            <a:r>
              <a:rPr lang="en-US" altLang="ko-KR" sz="2800" b="1" dirty="0" smtClean="0">
                <a:solidFill>
                  <a:schemeClr val="tx1"/>
                </a:solidFill>
              </a:rPr>
              <a:t>lobal experiment </a:t>
            </a:r>
            <a:r>
              <a:rPr lang="en-US" altLang="ko-KR" sz="2800" b="1" dirty="0" smtClean="0">
                <a:solidFill>
                  <a:srgbClr val="FF0000"/>
                </a:solidFill>
              </a:rPr>
              <a:t>S</a:t>
            </a:r>
            <a:r>
              <a:rPr lang="en-US" altLang="ko-KR" sz="2800" b="1" dirty="0" smtClean="0">
                <a:solidFill>
                  <a:schemeClr val="tx1"/>
                </a:solidFill>
              </a:rPr>
              <a:t>cience </a:t>
            </a:r>
            <a:r>
              <a:rPr lang="en-US" altLang="ko-KR" sz="2800" b="1" dirty="0" smtClean="0">
                <a:solidFill>
                  <a:srgbClr val="FF0000"/>
                </a:solidFill>
              </a:rPr>
              <a:t>D</a:t>
            </a:r>
            <a:r>
              <a:rPr lang="en-US" altLang="ko-KR" sz="2800" b="1" dirty="0" smtClean="0">
                <a:solidFill>
                  <a:schemeClr val="tx1"/>
                </a:solidFill>
              </a:rPr>
              <a:t>ata hub </a:t>
            </a:r>
            <a:r>
              <a:rPr lang="en-US" altLang="ko-KR" sz="2800" b="1" dirty="0" smtClean="0">
                <a:solidFill>
                  <a:srgbClr val="FF0000"/>
                </a:solidFill>
              </a:rPr>
              <a:t>C</a:t>
            </a:r>
            <a:r>
              <a:rPr lang="en-US" altLang="ko-KR" sz="2800" b="1" dirty="0" smtClean="0">
                <a:solidFill>
                  <a:schemeClr val="tx1"/>
                </a:solidFill>
              </a:rPr>
              <a:t>enter</a:t>
            </a:r>
          </a:p>
          <a:p>
            <a:pPr algn="r"/>
            <a:r>
              <a:rPr lang="en-US" altLang="ko-KR" sz="2800" b="1" dirty="0" err="1" smtClean="0">
                <a:solidFill>
                  <a:schemeClr val="tx1"/>
                </a:solidFill>
              </a:rPr>
              <a:t>Jin</a:t>
            </a:r>
            <a:r>
              <a:rPr lang="en-US" altLang="ko-KR" sz="2800" b="1" dirty="0" smtClean="0">
                <a:solidFill>
                  <a:schemeClr val="tx1"/>
                </a:solidFill>
              </a:rPr>
              <a:t> Kim</a:t>
            </a:r>
          </a:p>
          <a:p>
            <a:pPr algn="r"/>
            <a:r>
              <a:rPr lang="en-US" altLang="ko-KR" sz="2800" b="1" dirty="0" smtClean="0">
                <a:solidFill>
                  <a:schemeClr val="tx1"/>
                </a:solidFill>
              </a:rPr>
              <a:t>jkim@kisti.re.kr</a:t>
            </a:r>
            <a:endParaRPr lang="ko-KR" altLang="en-US" sz="2800" b="1" dirty="0">
              <a:solidFill>
                <a:schemeClr val="tx1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LHCOPN-ONE Workshop in Taipei</a:t>
            </a:r>
            <a:endParaRPr lang="ko-KR" altLang="en-US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DE42-B3B5-43ED-B470-872FE7706785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077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LHCOPN-ONE Workshop in Taipei</a:t>
            </a:r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52099" y="395952"/>
            <a:ext cx="80750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2400">
                <a:solidFill>
                  <a:schemeClr val="tx1">
                    <a:lumMod val="75000"/>
                    <a:lumOff val="25000"/>
                    <a:alpha val="99000"/>
                  </a:schemeClr>
                </a:solidFill>
                <a:latin typeface="Rix고딕 B" pitchFamily="18" charset="-127"/>
                <a:ea typeface="Rix고딕 B" pitchFamily="18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3200" b="1" dirty="0" smtClean="0">
                <a:solidFill>
                  <a:prstClr val="black">
                    <a:lumMod val="75000"/>
                    <a:lumOff val="25000"/>
                    <a:alpha val="99000"/>
                  </a:prstClr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LHCONE in Asia</a:t>
            </a:r>
            <a:endParaRPr kumimoji="1" lang="ko-KR" altLang="en-US" sz="3200" b="1" dirty="0">
              <a:solidFill>
                <a:prstClr val="black">
                  <a:lumMod val="75000"/>
                  <a:lumOff val="25000"/>
                  <a:alpha val="99000"/>
                </a:prstClr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cxnSp>
        <p:nvCxnSpPr>
          <p:cNvPr id="6" name="직선 연결선 14"/>
          <p:cNvCxnSpPr/>
          <p:nvPr/>
        </p:nvCxnSpPr>
        <p:spPr>
          <a:xfrm>
            <a:off x="448006" y="908720"/>
            <a:ext cx="328437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15"/>
          <p:cNvCxnSpPr/>
          <p:nvPr/>
        </p:nvCxnSpPr>
        <p:spPr>
          <a:xfrm>
            <a:off x="3788529" y="908720"/>
            <a:ext cx="4904544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" descr="alic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2" y="1988840"/>
            <a:ext cx="6176712" cy="4439756"/>
          </a:xfrm>
          <a:prstGeom prst="rect">
            <a:avLst/>
          </a:prstGeom>
        </p:spPr>
      </p:pic>
      <p:pic>
        <p:nvPicPr>
          <p:cNvPr id="9" name="Picture 2" descr="alice1.tif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395" y="1340768"/>
            <a:ext cx="3696135" cy="2448272"/>
          </a:xfrm>
          <a:prstGeom prst="rect">
            <a:avLst/>
          </a:prstGeom>
        </p:spPr>
      </p:pic>
      <p:sp>
        <p:nvSpPr>
          <p:cNvPr id="10" name="Oval 3"/>
          <p:cNvSpPr/>
          <p:nvPr/>
        </p:nvSpPr>
        <p:spPr>
          <a:xfrm>
            <a:off x="3890156" y="3009847"/>
            <a:ext cx="864096" cy="136815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4458" y="1115452"/>
            <a:ext cx="46528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A consensus for LHCONE inter-VRF connection among KREONet2/GLORIAD-KR(KISTI),  ASGC and TEIN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12" name="Rectangle 18"/>
          <p:cNvSpPr/>
          <p:nvPr/>
        </p:nvSpPr>
        <p:spPr>
          <a:xfrm>
            <a:off x="6274814" y="5733256"/>
            <a:ext cx="2414635" cy="6052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aseline="30000" dirty="0"/>
              <a:t>Asia Tier Center </a:t>
            </a:r>
            <a:r>
              <a:rPr lang="en-US" sz="2000" baseline="30000" dirty="0" smtClean="0"/>
              <a:t>Forum, </a:t>
            </a:r>
            <a:br>
              <a:rPr lang="en-US" sz="2000" baseline="30000" dirty="0" smtClean="0"/>
            </a:br>
            <a:r>
              <a:rPr lang="en-US" sz="2000" baseline="30000" dirty="0" smtClean="0"/>
              <a:t>KISTI </a:t>
            </a:r>
            <a:r>
              <a:rPr lang="en-US" sz="2000" baseline="30000" dirty="0"/>
              <a:t>22-24 September 2015</a:t>
            </a:r>
            <a:endParaRPr lang="en-US" sz="2000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DE42-B3B5-43ED-B470-872FE7706785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6048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LHCOPN-ONE Workshop in Taipei</a:t>
            </a:r>
            <a:endParaRPr lang="ko-KR" altLang="en-US"/>
          </a:p>
        </p:txBody>
      </p:sp>
      <p:cxnSp>
        <p:nvCxnSpPr>
          <p:cNvPr id="5" name="직선 연결선 4"/>
          <p:cNvCxnSpPr/>
          <p:nvPr/>
        </p:nvCxnSpPr>
        <p:spPr>
          <a:xfrm>
            <a:off x="448006" y="908720"/>
            <a:ext cx="328437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/>
        </p:nvCxnSpPr>
        <p:spPr>
          <a:xfrm>
            <a:off x="3788529" y="908720"/>
            <a:ext cx="4904544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95539" y="1269915"/>
            <a:ext cx="83529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altLang="ko-KR" sz="2000" b="1" dirty="0" smtClean="0"/>
              <a:t>Both are col-located in </a:t>
            </a:r>
            <a:r>
              <a:rPr lang="en-US" altLang="ko-KR" sz="2000" b="1" dirty="0" err="1" smtClean="0"/>
              <a:t>Megai</a:t>
            </a:r>
            <a:r>
              <a:rPr lang="en-US" altLang="ko-KR" sz="2000" b="1" dirty="0" smtClean="0"/>
              <a:t>-advantage</a:t>
            </a:r>
          </a:p>
          <a:p>
            <a:pPr marL="800100" lvl="1" indent="-342900">
              <a:lnSpc>
                <a:spcPct val="120000"/>
              </a:lnSpc>
              <a:buFont typeface="Wingdings" charset="2"/>
              <a:buChar char="ü"/>
            </a:pPr>
            <a:r>
              <a:rPr lang="en-US" altLang="ko-KR" sz="2000" b="1" dirty="0" smtClean="0"/>
              <a:t>GLORIAD-KR MX960: MEGA-TOP(32/F</a:t>
            </a:r>
            <a:r>
              <a:rPr lang="en-US" altLang="ko-KR" sz="2000" b="1" dirty="0"/>
              <a:t>) </a:t>
            </a:r>
            <a:endParaRPr lang="en-US" altLang="ko-KR" sz="2000" b="1" dirty="0" smtClean="0"/>
          </a:p>
          <a:p>
            <a:pPr marL="800100" lvl="1" indent="-342900">
              <a:lnSpc>
                <a:spcPct val="120000"/>
              </a:lnSpc>
              <a:buFont typeface="Wingdings" charset="2"/>
              <a:buChar char="ü"/>
            </a:pPr>
            <a:r>
              <a:rPr lang="en-US" altLang="ko-KR" sz="2000" b="1" dirty="0" smtClean="0"/>
              <a:t>TEIN M120: 8/F</a:t>
            </a:r>
          </a:p>
          <a:p>
            <a:pPr lvl="1">
              <a:lnSpc>
                <a:spcPct val="120000"/>
              </a:lnSpc>
            </a:pPr>
            <a:endParaRPr lang="en-US" altLang="ko-KR" sz="2000" b="1" dirty="0"/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altLang="ko-KR" sz="2000" b="1" dirty="0" smtClean="0"/>
              <a:t>Interconnection : 1G -&gt; 10G</a:t>
            </a:r>
          </a:p>
          <a:p>
            <a:pPr marL="800100" lvl="1" indent="-342900">
              <a:lnSpc>
                <a:spcPct val="120000"/>
              </a:lnSpc>
              <a:buFont typeface="Wingdings" charset="2"/>
              <a:buChar char="ü"/>
            </a:pPr>
            <a:r>
              <a:rPr lang="en-US" altLang="ko-KR" sz="2000" b="1" dirty="0" smtClean="0"/>
              <a:t>Short-term: 1G</a:t>
            </a:r>
          </a:p>
          <a:p>
            <a:pPr lvl="1">
              <a:lnSpc>
                <a:spcPct val="120000"/>
              </a:lnSpc>
            </a:pPr>
            <a:endParaRPr lang="en-US" altLang="ko-KR" sz="2000" b="1" dirty="0"/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085" y="3861048"/>
            <a:ext cx="6713361" cy="225354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52098" y="385500"/>
            <a:ext cx="8791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2400">
                <a:solidFill>
                  <a:schemeClr val="tx1">
                    <a:lumMod val="75000"/>
                    <a:lumOff val="25000"/>
                    <a:alpha val="99000"/>
                  </a:schemeClr>
                </a:solidFill>
                <a:latin typeface="Rix고딕 B" pitchFamily="18" charset="-127"/>
                <a:ea typeface="Rix고딕 B" pitchFamily="18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2800" b="1" dirty="0" smtClean="0">
                <a:solidFill>
                  <a:prstClr val="black">
                    <a:lumMod val="75000"/>
                    <a:lumOff val="25000"/>
                    <a:alpha val="99000"/>
                  </a:prstClr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TEIN-GLORIAD-KR</a:t>
            </a:r>
            <a:r>
              <a:rPr lang="ko-KR" altLang="en-US" sz="2800" b="1" dirty="0" smtClean="0">
                <a:solidFill>
                  <a:prstClr val="black">
                    <a:lumMod val="75000"/>
                    <a:lumOff val="25000"/>
                    <a:alpha val="99000"/>
                  </a:prstClr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</a:t>
            </a:r>
            <a:r>
              <a:rPr lang="en-US" altLang="ko-KR" sz="2800" b="1" dirty="0" smtClean="0">
                <a:solidFill>
                  <a:prstClr val="black">
                    <a:lumMod val="75000"/>
                    <a:lumOff val="25000"/>
                    <a:alpha val="99000"/>
                  </a:prstClr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(KREONet2) Interconnection</a:t>
            </a:r>
            <a:endParaRPr kumimoji="1" lang="ko-KR" altLang="en-US" sz="2800" b="1" dirty="0">
              <a:solidFill>
                <a:prstClr val="black">
                  <a:lumMod val="75000"/>
                  <a:lumOff val="25000"/>
                  <a:alpha val="99000"/>
                </a:prstClr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DE42-B3B5-43ED-B470-872FE7706785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5251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LHCOPN-ONE Workshop in Taipei</a:t>
            </a:r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52099" y="692697"/>
            <a:ext cx="8673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2400">
                <a:solidFill>
                  <a:schemeClr val="tx1">
                    <a:lumMod val="75000"/>
                    <a:lumOff val="25000"/>
                    <a:alpha val="99000"/>
                  </a:schemeClr>
                </a:solidFill>
                <a:latin typeface="Rix고딕 B" pitchFamily="18" charset="-127"/>
                <a:ea typeface="Rix고딕 B" pitchFamily="18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3200" b="1" dirty="0" smtClean="0">
                <a:solidFill>
                  <a:prstClr val="black">
                    <a:lumMod val="75000"/>
                    <a:lumOff val="25000"/>
                    <a:alpha val="99000"/>
                  </a:prstClr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TEIN-GLORIAD-KR Interconnection</a:t>
            </a:r>
            <a:endParaRPr kumimoji="1" lang="ko-KR" altLang="en-US" sz="3200" b="1" dirty="0">
              <a:solidFill>
                <a:prstClr val="black">
                  <a:lumMod val="75000"/>
                  <a:lumOff val="25000"/>
                  <a:alpha val="99000"/>
                </a:prstClr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448006" y="1268760"/>
            <a:ext cx="328437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3788529" y="1268760"/>
            <a:ext cx="4904544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66351"/>
            <a:ext cx="9143998" cy="3122889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9" name="직선 연결선 67"/>
          <p:cNvCxnSpPr>
            <a:endCxn id="39" idx="1"/>
          </p:cNvCxnSpPr>
          <p:nvPr/>
        </p:nvCxnSpPr>
        <p:spPr>
          <a:xfrm flipV="1">
            <a:off x="5998214" y="2872727"/>
            <a:ext cx="2002786" cy="447600"/>
          </a:xfrm>
          <a:prstGeom prst="bentConnector3">
            <a:avLst>
              <a:gd name="adj1" fmla="val 50000"/>
            </a:avLst>
          </a:prstGeom>
          <a:ln w="50800" cap="sq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타원 9"/>
          <p:cNvSpPr/>
          <p:nvPr/>
        </p:nvSpPr>
        <p:spPr>
          <a:xfrm>
            <a:off x="72430" y="3183886"/>
            <a:ext cx="3078178" cy="2326414"/>
          </a:xfrm>
          <a:prstGeom prst="ellipse">
            <a:avLst/>
          </a:prstGeom>
          <a:solidFill>
            <a:schemeClr val="bg2">
              <a:alpha val="40000"/>
            </a:schemeClr>
          </a:solidFill>
          <a:ln w="952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1" name="직선 연결선 10"/>
          <p:cNvCxnSpPr>
            <a:endCxn id="13" idx="1"/>
          </p:cNvCxnSpPr>
          <p:nvPr/>
        </p:nvCxnSpPr>
        <p:spPr>
          <a:xfrm flipV="1">
            <a:off x="2545414" y="3320327"/>
            <a:ext cx="3119108" cy="1"/>
          </a:xfrm>
          <a:prstGeom prst="line">
            <a:avLst/>
          </a:prstGeom>
          <a:ln w="50800" cap="flat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496121" y="3355263"/>
            <a:ext cx="55335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b="1" dirty="0" smtClean="0">
                <a:latin typeface="+mn-ea"/>
              </a:rPr>
              <a:t>10Gbps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5664522" y="3260260"/>
            <a:ext cx="333692" cy="120133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4" name="그룹 13"/>
          <p:cNvGrpSpPr/>
          <p:nvPr/>
        </p:nvGrpSpPr>
        <p:grpSpPr>
          <a:xfrm>
            <a:off x="713050" y="3789040"/>
            <a:ext cx="1975141" cy="1513041"/>
            <a:chOff x="677363" y="3792309"/>
            <a:chExt cx="1975141" cy="1513041"/>
          </a:xfrm>
        </p:grpSpPr>
        <p:cxnSp>
          <p:nvCxnSpPr>
            <p:cNvPr id="15" name="꺾인 연결선 14"/>
            <p:cNvCxnSpPr/>
            <p:nvPr/>
          </p:nvCxnSpPr>
          <p:spPr>
            <a:xfrm flipV="1">
              <a:off x="1944025" y="4199060"/>
              <a:ext cx="182225" cy="847430"/>
            </a:xfrm>
            <a:prstGeom prst="bentConnector2">
              <a:avLst/>
            </a:prstGeom>
            <a:ln w="50800">
              <a:solidFill>
                <a:srgbClr val="FF0000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꺾인 연결선 15"/>
            <p:cNvCxnSpPr>
              <a:endCxn id="26" idx="0"/>
            </p:cNvCxnSpPr>
            <p:nvPr/>
          </p:nvCxnSpPr>
          <p:spPr>
            <a:xfrm>
              <a:off x="1685734" y="4516413"/>
              <a:ext cx="131815" cy="456405"/>
            </a:xfrm>
            <a:prstGeom prst="bentConnector2">
              <a:avLst/>
            </a:prstGeom>
            <a:ln w="9525">
              <a:solidFill>
                <a:srgbClr val="FF0000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꺾인 연결선 16"/>
            <p:cNvCxnSpPr/>
            <p:nvPr/>
          </p:nvCxnSpPr>
          <p:spPr>
            <a:xfrm>
              <a:off x="960986" y="4137041"/>
              <a:ext cx="856563" cy="807396"/>
            </a:xfrm>
            <a:prstGeom prst="bentConnector2">
              <a:avLst/>
            </a:prstGeom>
            <a:ln w="28575">
              <a:solidFill>
                <a:srgbClr val="FF0000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꺾인 연결선 17"/>
            <p:cNvCxnSpPr/>
            <p:nvPr/>
          </p:nvCxnSpPr>
          <p:spPr>
            <a:xfrm>
              <a:off x="677363" y="3792309"/>
              <a:ext cx="1140186" cy="1166775"/>
            </a:xfrm>
            <a:prstGeom prst="bentConnector2">
              <a:avLst/>
            </a:prstGeom>
            <a:ln w="3175">
              <a:solidFill>
                <a:srgbClr val="FF0000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꺾인 연결선 18"/>
            <p:cNvCxnSpPr>
              <a:endCxn id="26" idx="2"/>
            </p:cNvCxnSpPr>
            <p:nvPr/>
          </p:nvCxnSpPr>
          <p:spPr>
            <a:xfrm rot="10800000">
              <a:off x="1817550" y="5120163"/>
              <a:ext cx="314219" cy="185187"/>
            </a:xfrm>
            <a:prstGeom prst="bentConnector2">
              <a:avLst/>
            </a:prstGeom>
            <a:ln w="19050">
              <a:solidFill>
                <a:srgbClr val="FF0000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꺾인 연결선 19"/>
            <p:cNvCxnSpPr/>
            <p:nvPr/>
          </p:nvCxnSpPr>
          <p:spPr>
            <a:xfrm rot="5400000">
              <a:off x="2308625" y="3781167"/>
              <a:ext cx="267311" cy="420447"/>
            </a:xfrm>
            <a:prstGeom prst="bentConnector2">
              <a:avLst/>
            </a:prstGeom>
            <a:ln w="31750">
              <a:solidFill>
                <a:srgbClr val="FF0000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직사각형 20"/>
          <p:cNvSpPr/>
          <p:nvPr/>
        </p:nvSpPr>
        <p:spPr>
          <a:xfrm>
            <a:off x="2030530" y="4051032"/>
            <a:ext cx="276508" cy="148028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1434683" y="4439971"/>
            <a:ext cx="251052" cy="152883"/>
          </a:xfrm>
          <a:prstGeom prst="rect">
            <a:avLst/>
          </a:prstGeom>
          <a:solidFill>
            <a:schemeClr val="bg2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243281" y="3723357"/>
            <a:ext cx="434083" cy="165372"/>
          </a:xfrm>
          <a:prstGeom prst="rect">
            <a:avLst/>
          </a:prstGeom>
          <a:solidFill>
            <a:schemeClr val="bg2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2131768" y="5228404"/>
            <a:ext cx="555084" cy="153890"/>
          </a:xfrm>
          <a:prstGeom prst="rect">
            <a:avLst/>
          </a:prstGeom>
          <a:solidFill>
            <a:schemeClr val="bg2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5" name="그룹 24"/>
          <p:cNvGrpSpPr/>
          <p:nvPr/>
        </p:nvGrpSpPr>
        <p:grpSpPr>
          <a:xfrm>
            <a:off x="1583548" y="4936306"/>
            <a:ext cx="488147" cy="215444"/>
            <a:chOff x="1833151" y="4392478"/>
            <a:chExt cx="488147" cy="215444"/>
          </a:xfrm>
        </p:grpSpPr>
        <p:sp>
          <p:nvSpPr>
            <p:cNvPr id="26" name="직사각형 25"/>
            <p:cNvSpPr/>
            <p:nvPr/>
          </p:nvSpPr>
          <p:spPr>
            <a:xfrm>
              <a:off x="1898142" y="4428990"/>
              <a:ext cx="338021" cy="147344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833151" y="4392478"/>
              <a:ext cx="48814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 b="1" dirty="0" smtClean="0"/>
                <a:t>SG</a:t>
              </a:r>
            </a:p>
          </p:txBody>
        </p:sp>
      </p:grpSp>
      <p:grpSp>
        <p:nvGrpSpPr>
          <p:cNvPr id="28" name="그룹 27"/>
          <p:cNvGrpSpPr/>
          <p:nvPr/>
        </p:nvGrpSpPr>
        <p:grpSpPr>
          <a:xfrm>
            <a:off x="2539065" y="3667286"/>
            <a:ext cx="404192" cy="215444"/>
            <a:chOff x="2932045" y="2865460"/>
            <a:chExt cx="404192" cy="215444"/>
          </a:xfrm>
        </p:grpSpPr>
        <p:sp>
          <p:nvSpPr>
            <p:cNvPr id="29" name="직사각형 28"/>
            <p:cNvSpPr/>
            <p:nvPr/>
          </p:nvSpPr>
          <p:spPr>
            <a:xfrm>
              <a:off x="2991366" y="2895207"/>
              <a:ext cx="258199" cy="160702"/>
            </a:xfrm>
            <a:prstGeom prst="rect">
              <a:avLst/>
            </a:prstGeom>
            <a:solidFill>
              <a:schemeClr val="bg2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932045" y="2865460"/>
              <a:ext cx="40419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" b="1" dirty="0" smtClean="0"/>
                <a:t>JP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061368" y="5194359"/>
            <a:ext cx="6962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 dirty="0" smtClean="0"/>
              <a:t>Indonesia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362015" y="4397726"/>
            <a:ext cx="3957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 dirty="0" smtClean="0"/>
              <a:t>TH</a:t>
            </a:r>
          </a:p>
        </p:txBody>
      </p:sp>
      <p:grpSp>
        <p:nvGrpSpPr>
          <p:cNvPr id="33" name="그룹 32"/>
          <p:cNvGrpSpPr/>
          <p:nvPr/>
        </p:nvGrpSpPr>
        <p:grpSpPr>
          <a:xfrm>
            <a:off x="650679" y="4051550"/>
            <a:ext cx="419787" cy="215444"/>
            <a:chOff x="601451" y="3674179"/>
            <a:chExt cx="419787" cy="215444"/>
          </a:xfrm>
        </p:grpSpPr>
        <p:sp>
          <p:nvSpPr>
            <p:cNvPr id="34" name="직사각형 33"/>
            <p:cNvSpPr/>
            <p:nvPr/>
          </p:nvSpPr>
          <p:spPr>
            <a:xfrm>
              <a:off x="673407" y="3712657"/>
              <a:ext cx="238352" cy="150788"/>
            </a:xfrm>
            <a:prstGeom prst="rect">
              <a:avLst/>
            </a:prstGeom>
            <a:solidFill>
              <a:schemeClr val="bg2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01451" y="3674179"/>
              <a:ext cx="41978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" b="1" dirty="0" smtClean="0"/>
                <a:t>IN</a:t>
              </a:r>
            </a:p>
          </p:txBody>
        </p:sp>
      </p:grpSp>
      <p:cxnSp>
        <p:nvCxnSpPr>
          <p:cNvPr id="36" name="직선 연결선 35"/>
          <p:cNvCxnSpPr>
            <a:stCxn id="42" idx="2"/>
            <a:endCxn id="21" idx="0"/>
          </p:cNvCxnSpPr>
          <p:nvPr/>
        </p:nvCxnSpPr>
        <p:spPr>
          <a:xfrm flipH="1">
            <a:off x="2168785" y="3514435"/>
            <a:ext cx="1" cy="536599"/>
          </a:xfrm>
          <a:prstGeom prst="line">
            <a:avLst/>
          </a:prstGeom>
          <a:ln w="50800" cap="flat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연결선 67"/>
          <p:cNvCxnSpPr>
            <a:stCxn id="43" idx="0"/>
            <a:endCxn id="40" idx="3"/>
          </p:cNvCxnSpPr>
          <p:nvPr/>
        </p:nvCxnSpPr>
        <p:spPr>
          <a:xfrm rot="16200000" flipV="1">
            <a:off x="8489643" y="2999012"/>
            <a:ext cx="328536" cy="67873"/>
          </a:xfrm>
          <a:prstGeom prst="bentConnector2">
            <a:avLst/>
          </a:prstGeom>
          <a:ln w="50800" cap="sq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모서리가 둥근 직사각형 37"/>
          <p:cNvSpPr/>
          <p:nvPr/>
        </p:nvSpPr>
        <p:spPr>
          <a:xfrm>
            <a:off x="8390146" y="3220568"/>
            <a:ext cx="523809" cy="194108"/>
          </a:xfrm>
          <a:prstGeom prst="roundRect">
            <a:avLst>
              <a:gd name="adj" fmla="val 33256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9" name="직사각형 38"/>
          <p:cNvSpPr/>
          <p:nvPr/>
        </p:nvSpPr>
        <p:spPr>
          <a:xfrm>
            <a:off x="8001000" y="2812661"/>
            <a:ext cx="505092" cy="120133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TextBox 39"/>
          <p:cNvSpPr txBox="1"/>
          <p:nvPr/>
        </p:nvSpPr>
        <p:spPr>
          <a:xfrm>
            <a:off x="7906678" y="2768653"/>
            <a:ext cx="71329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700" b="1" dirty="0" smtClean="0"/>
              <a:t>Amsterdam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980658" y="2665754"/>
            <a:ext cx="55335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b="1" dirty="0" smtClean="0">
                <a:latin typeface="+mn-ea"/>
              </a:rPr>
              <a:t>10Gbps</a:t>
            </a:r>
          </a:p>
        </p:txBody>
      </p:sp>
      <p:sp>
        <p:nvSpPr>
          <p:cNvPr id="42" name="모서리가 둥근 직사각형 41"/>
          <p:cNvSpPr/>
          <p:nvPr/>
        </p:nvSpPr>
        <p:spPr>
          <a:xfrm>
            <a:off x="1798889" y="3126220"/>
            <a:ext cx="739791" cy="388215"/>
          </a:xfrm>
          <a:prstGeom prst="roundRect">
            <a:avLst>
              <a:gd name="adj" fmla="val 33256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8427198" y="3197217"/>
            <a:ext cx="5212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/>
              <a:t>CERN</a:t>
            </a:r>
            <a:endParaRPr lang="ko-KR" altLang="en-US" sz="10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1973271" y="4014720"/>
            <a:ext cx="3963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b="1" dirty="0" smtClean="0"/>
              <a:t>HK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68682" y="3687101"/>
            <a:ext cx="6135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 dirty="0" smtClean="0"/>
              <a:t>Pakistan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538774" y="3209900"/>
            <a:ext cx="6051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b="1" dirty="0" smtClean="0"/>
              <a:t>Chicago</a:t>
            </a:r>
          </a:p>
        </p:txBody>
      </p:sp>
      <p:sp>
        <p:nvSpPr>
          <p:cNvPr id="47" name="TextBox 46"/>
          <p:cNvSpPr txBox="1">
            <a:spLocks/>
          </p:cNvSpPr>
          <p:nvPr/>
        </p:nvSpPr>
        <p:spPr>
          <a:xfrm>
            <a:off x="646569" y="5132076"/>
            <a:ext cx="760144" cy="21544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800" b="1" dirty="0" smtClean="0">
                <a:latin typeface="+mn-ea"/>
              </a:rPr>
              <a:t>1 ~ 10Gbps</a:t>
            </a:r>
            <a:endParaRPr lang="ko-KR" altLang="en-US" sz="800" b="1" dirty="0">
              <a:latin typeface="+mn-ea"/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4173366" y="3955036"/>
            <a:ext cx="2454028" cy="54122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9" name="직선 연결선 48"/>
          <p:cNvCxnSpPr/>
          <p:nvPr/>
        </p:nvCxnSpPr>
        <p:spPr>
          <a:xfrm>
            <a:off x="4245375" y="4361956"/>
            <a:ext cx="3600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615754" y="4203319"/>
            <a:ext cx="17226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sz="1000" b="1" dirty="0"/>
          </a:p>
        </p:txBody>
      </p:sp>
      <p:cxnSp>
        <p:nvCxnSpPr>
          <p:cNvPr id="51" name="직선 연결선 50"/>
          <p:cNvCxnSpPr/>
          <p:nvPr/>
        </p:nvCxnSpPr>
        <p:spPr>
          <a:xfrm>
            <a:off x="4247121" y="4059272"/>
            <a:ext cx="36004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615756" y="3939133"/>
            <a:ext cx="20840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/>
              <a:t>KISTI-CERN LHCOPN</a:t>
            </a:r>
          </a:p>
          <a:p>
            <a:r>
              <a:rPr lang="en-US" altLang="ko-KR" sz="1000" b="1" dirty="0" smtClean="0"/>
              <a:t>GLORIAD-KR</a:t>
            </a:r>
          </a:p>
          <a:p>
            <a:r>
              <a:rPr lang="en-US" altLang="ko-KR" sz="1000" b="1" dirty="0" smtClean="0"/>
              <a:t>TEIN</a:t>
            </a:r>
            <a:endParaRPr lang="en-US" altLang="ko-KR" sz="10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1884051" y="3120271"/>
            <a:ext cx="5277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/>
              <a:t>KISTI</a:t>
            </a:r>
          </a:p>
          <a:p>
            <a:r>
              <a:rPr lang="en-US" altLang="ko-KR" sz="1000" b="1" dirty="0" smtClean="0"/>
              <a:t>GSDC</a:t>
            </a:r>
          </a:p>
        </p:txBody>
      </p:sp>
      <p:cxnSp>
        <p:nvCxnSpPr>
          <p:cNvPr id="54" name="꺾인 연결선 53"/>
          <p:cNvCxnSpPr/>
          <p:nvPr/>
        </p:nvCxnSpPr>
        <p:spPr>
          <a:xfrm rot="16200000" flipH="1">
            <a:off x="3918956" y="1357394"/>
            <a:ext cx="89629" cy="3702240"/>
          </a:xfrm>
          <a:prstGeom prst="bentConnector3">
            <a:avLst>
              <a:gd name="adj1" fmla="val -255051"/>
            </a:avLst>
          </a:prstGeom>
          <a:ln w="69850" cap="flat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직사각형 54"/>
          <p:cNvSpPr/>
          <p:nvPr/>
        </p:nvSpPr>
        <p:spPr>
          <a:xfrm>
            <a:off x="4710810" y="3063109"/>
            <a:ext cx="333692" cy="120133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TextBox 55"/>
          <p:cNvSpPr txBox="1"/>
          <p:nvPr/>
        </p:nvSpPr>
        <p:spPr>
          <a:xfrm>
            <a:off x="4585062" y="3012749"/>
            <a:ext cx="6051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b="1" dirty="0" smtClean="0"/>
              <a:t>Seattle</a:t>
            </a:r>
          </a:p>
        </p:txBody>
      </p:sp>
      <p:cxnSp>
        <p:nvCxnSpPr>
          <p:cNvPr id="57" name="직선 연결선 56"/>
          <p:cNvCxnSpPr/>
          <p:nvPr/>
        </p:nvCxnSpPr>
        <p:spPr>
          <a:xfrm>
            <a:off x="2477967" y="3126561"/>
            <a:ext cx="2232843" cy="0"/>
          </a:xfrm>
          <a:prstGeom prst="line">
            <a:avLst/>
          </a:prstGeom>
          <a:ln w="50800" cap="flat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직선 연결선 57"/>
          <p:cNvCxnSpPr/>
          <p:nvPr/>
        </p:nvCxnSpPr>
        <p:spPr>
          <a:xfrm>
            <a:off x="4247618" y="4200445"/>
            <a:ext cx="3600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3231709" y="2966472"/>
            <a:ext cx="55335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b="1" dirty="0" smtClean="0">
                <a:latin typeface="+mn-ea"/>
              </a:rPr>
              <a:t>10Gbps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533133" y="2671653"/>
            <a:ext cx="61266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b="1" dirty="0" smtClean="0">
                <a:latin typeface="+mn-ea"/>
              </a:rPr>
              <a:t>100Gbps</a:t>
            </a:r>
          </a:p>
        </p:txBody>
      </p:sp>
      <p:sp>
        <p:nvSpPr>
          <p:cNvPr id="61" name="오른쪽으로 구부러진 화살표 60"/>
          <p:cNvSpPr/>
          <p:nvPr/>
        </p:nvSpPr>
        <p:spPr>
          <a:xfrm>
            <a:off x="1492922" y="1349212"/>
            <a:ext cx="541052" cy="2869974"/>
          </a:xfrm>
          <a:prstGeom prst="curved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647368" y="3596326"/>
            <a:ext cx="55335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b="1" dirty="0" smtClean="0">
                <a:latin typeface="+mn-ea"/>
              </a:rPr>
              <a:t>10Gbps</a:t>
            </a:r>
          </a:p>
        </p:txBody>
      </p:sp>
      <p:cxnSp>
        <p:nvCxnSpPr>
          <p:cNvPr id="63" name="꺾인 연결선 62"/>
          <p:cNvCxnSpPr>
            <a:stCxn id="43" idx="2"/>
            <a:endCxn id="46" idx="2"/>
          </p:cNvCxnSpPr>
          <p:nvPr/>
        </p:nvCxnSpPr>
        <p:spPr>
          <a:xfrm rot="5400000" flipH="1">
            <a:off x="7255557" y="2011148"/>
            <a:ext cx="18094" cy="2846486"/>
          </a:xfrm>
          <a:prstGeom prst="bentConnector3">
            <a:avLst>
              <a:gd name="adj1" fmla="val -1263402"/>
            </a:avLst>
          </a:prstGeom>
          <a:ln w="50800" cap="flat" cmpd="sng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꺾인 연결선 3"/>
          <p:cNvCxnSpPr>
            <a:stCxn id="46" idx="2"/>
            <a:endCxn id="40" idx="2"/>
          </p:cNvCxnSpPr>
          <p:nvPr/>
        </p:nvCxnSpPr>
        <p:spPr>
          <a:xfrm rot="5400000" flipH="1" flipV="1">
            <a:off x="6824024" y="1986043"/>
            <a:ext cx="456637" cy="2421966"/>
          </a:xfrm>
          <a:prstGeom prst="bentConnector3">
            <a:avLst>
              <a:gd name="adj1" fmla="val -50062"/>
            </a:avLst>
          </a:prstGeom>
          <a:ln w="50800" cap="flat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6898413" y="3739762"/>
            <a:ext cx="55335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b="1" dirty="0" smtClean="0">
                <a:latin typeface="+mn-ea"/>
              </a:rPr>
              <a:t>10Gbps</a:t>
            </a:r>
          </a:p>
        </p:txBody>
      </p:sp>
      <p:cxnSp>
        <p:nvCxnSpPr>
          <p:cNvPr id="66" name="직선 연결선 56"/>
          <p:cNvCxnSpPr/>
          <p:nvPr/>
        </p:nvCxnSpPr>
        <p:spPr>
          <a:xfrm>
            <a:off x="118583" y="4171810"/>
            <a:ext cx="62591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DE42-B3B5-43ED-B470-872FE7706785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5569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Traceroute test</a:t>
            </a:r>
            <a:endParaRPr lang="ko-KR" altLang="en-US" dirty="0"/>
          </a:p>
        </p:txBody>
      </p:sp>
      <p:sp>
        <p:nvSpPr>
          <p:cNvPr id="5" name="부제목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LHCOPN-ONE Workshop in Taipei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DE42-B3B5-43ED-B470-872FE7706785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4914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Test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 lnSpcReduction="10000"/>
          </a:bodyPr>
          <a:lstStyle/>
          <a:p>
            <a:r>
              <a:rPr lang="en-US" altLang="ko-KR" dirty="0" smtClean="0"/>
              <a:t>alice-t1-vobox.sdfarm.kr</a:t>
            </a:r>
          </a:p>
          <a:p>
            <a:pPr lvl="1"/>
            <a:r>
              <a:rPr lang="en-US" altLang="ko-KR" dirty="0" smtClean="0"/>
              <a:t>IP : 134.75.125.152</a:t>
            </a:r>
          </a:p>
          <a:p>
            <a:pPr lvl="1"/>
            <a:r>
              <a:rPr lang="en-US" altLang="ko-KR" dirty="0" smtClean="0"/>
              <a:t>VM Host IP : 134.75.125.27 (alice-prd-ovirt-03.sdfarm.kr)</a:t>
            </a:r>
          </a:p>
          <a:p>
            <a:r>
              <a:rPr lang="en-US" altLang="ko-KR" dirty="0" err="1" smtClean="0"/>
              <a:t>tracepath</a:t>
            </a:r>
            <a:r>
              <a:rPr lang="en-US" altLang="ko-KR" dirty="0" smtClean="0"/>
              <a:t> to</a:t>
            </a:r>
            <a:r>
              <a:rPr lang="ko-KR" altLang="en-US" dirty="0" smtClean="0"/>
              <a:t> </a:t>
            </a:r>
            <a:r>
              <a:rPr lang="en-US" altLang="ko-KR" dirty="0" smtClean="0"/>
              <a:t>Asian ALICE sites</a:t>
            </a:r>
          </a:p>
          <a:p>
            <a:pPr lvl="1"/>
            <a:r>
              <a:rPr lang="en-US" altLang="ko-KR" dirty="0" smtClean="0"/>
              <a:t>SUT (TH)</a:t>
            </a:r>
          </a:p>
          <a:p>
            <a:pPr lvl="1"/>
            <a:r>
              <a:rPr lang="en-US" altLang="ko-KR" dirty="0" smtClean="0"/>
              <a:t>COMSATS, PAKGRID (PK)</a:t>
            </a:r>
          </a:p>
          <a:p>
            <a:pPr lvl="1"/>
            <a:r>
              <a:rPr lang="en-US" altLang="ko-KR" dirty="0" smtClean="0"/>
              <a:t>Kolkata (IN)</a:t>
            </a:r>
          </a:p>
          <a:p>
            <a:pPr lvl="1"/>
            <a:r>
              <a:rPr lang="en-US" altLang="ko-KR" dirty="0" smtClean="0"/>
              <a:t>Cibinong, Bandung (ID)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LHCOPN-ONE Workshop in Taipei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DE42-B3B5-43ED-B470-872FE7706785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7247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Test Summary 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270454"/>
            <a:ext cx="3970784" cy="3268959"/>
          </a:xfrm>
        </p:spPr>
        <p:txBody>
          <a:bodyPr vert="horz">
            <a:normAutofit fontScale="62500" lnSpcReduction="20000"/>
          </a:bodyPr>
          <a:lstStyle/>
          <a:p>
            <a:r>
              <a:rPr lang="en-US" altLang="ko-KR" dirty="0" smtClean="0"/>
              <a:t>Thailand</a:t>
            </a:r>
          </a:p>
          <a:p>
            <a:pPr lvl="1"/>
            <a:r>
              <a:rPr lang="en-US" altLang="ko-KR" dirty="0"/>
              <a:t>SUT : 202.28.43.133</a:t>
            </a:r>
          </a:p>
          <a:p>
            <a:pPr lvl="2"/>
            <a:r>
              <a:rPr lang="en-US" altLang="ko-KR" dirty="0"/>
              <a:t> </a:t>
            </a:r>
            <a:r>
              <a:rPr lang="en-US" altLang="ko-KR" dirty="0" smtClean="0"/>
              <a:t>Latency </a:t>
            </a:r>
            <a:r>
              <a:rPr lang="en-US" altLang="ko-KR" dirty="0"/>
              <a:t>= 157.702 </a:t>
            </a:r>
            <a:r>
              <a:rPr lang="en-US" altLang="ko-KR" dirty="0" err="1"/>
              <a:t>ms</a:t>
            </a:r>
            <a:endParaRPr lang="en-US" altLang="ko-KR" dirty="0"/>
          </a:p>
          <a:p>
            <a:pPr lvl="2"/>
            <a:r>
              <a:rPr lang="en-US" altLang="ko-KR" dirty="0"/>
              <a:t> </a:t>
            </a:r>
            <a:r>
              <a:rPr lang="en-US" altLang="ko-KR" dirty="0" smtClean="0"/>
              <a:t>Hops </a:t>
            </a:r>
            <a:r>
              <a:rPr lang="en-US" altLang="ko-KR" dirty="0"/>
              <a:t>= </a:t>
            </a:r>
            <a:r>
              <a:rPr lang="en-US" altLang="ko-KR" dirty="0" smtClean="0"/>
              <a:t>10</a:t>
            </a:r>
          </a:p>
          <a:p>
            <a:r>
              <a:rPr lang="en-US" altLang="ko-KR" dirty="0" smtClean="0"/>
              <a:t>Pakistan</a:t>
            </a:r>
          </a:p>
          <a:p>
            <a:pPr lvl="1"/>
            <a:r>
              <a:rPr lang="en-US" altLang="ko-KR" dirty="0" smtClean="0"/>
              <a:t>PAKGRID </a:t>
            </a:r>
            <a:r>
              <a:rPr lang="en-US" altLang="ko-KR" dirty="0"/>
              <a:t>: 111.68.99.138</a:t>
            </a:r>
          </a:p>
          <a:p>
            <a:pPr marL="1200150" lvl="2" indent="-342900"/>
            <a:r>
              <a:rPr lang="en-US" altLang="ko-KR" dirty="0"/>
              <a:t>Latency = 287.264 </a:t>
            </a:r>
            <a:r>
              <a:rPr lang="en-US" altLang="ko-KR" dirty="0" err="1"/>
              <a:t>ms</a:t>
            </a:r>
            <a:r>
              <a:rPr lang="en-US" altLang="ko-KR" dirty="0"/>
              <a:t> (over 400ms)</a:t>
            </a:r>
          </a:p>
          <a:p>
            <a:pPr marL="1200150" lvl="2" indent="-342900"/>
            <a:r>
              <a:rPr lang="en-US" altLang="ko-KR" dirty="0"/>
              <a:t>Hop = 10 (-9</a:t>
            </a:r>
            <a:r>
              <a:rPr lang="en-US" altLang="ko-KR" dirty="0" smtClean="0"/>
              <a:t>)</a:t>
            </a:r>
          </a:p>
          <a:p>
            <a:pPr lvl="1"/>
            <a:r>
              <a:rPr lang="en-US" altLang="ko-KR" dirty="0"/>
              <a:t>COMSATS : 210.56.24.242</a:t>
            </a:r>
          </a:p>
          <a:p>
            <a:pPr marL="1200150" lvl="2" indent="-342900"/>
            <a:r>
              <a:rPr lang="en-US" altLang="ko-KR" dirty="0"/>
              <a:t>Latency = 424.073 </a:t>
            </a:r>
            <a:r>
              <a:rPr lang="en-US" altLang="ko-KR" dirty="0" err="1"/>
              <a:t>ms</a:t>
            </a:r>
            <a:endParaRPr lang="en-US" altLang="ko-KR" dirty="0"/>
          </a:p>
          <a:p>
            <a:pPr marL="1200150" lvl="2" indent="-342900"/>
            <a:r>
              <a:rPr lang="en-US" altLang="ko-KR" dirty="0"/>
              <a:t>Hop = </a:t>
            </a:r>
            <a:r>
              <a:rPr lang="en-US" altLang="ko-KR" dirty="0" smtClean="0"/>
              <a:t>21</a:t>
            </a:r>
          </a:p>
          <a:p>
            <a:pPr marL="1200150" lvl="2" indent="-342900"/>
            <a:endParaRPr lang="ko-KR" altLang="en-US" dirty="0"/>
          </a:p>
          <a:p>
            <a:pPr marL="1200150" lvl="2" indent="-342900"/>
            <a:endParaRPr lang="ko-KR" altLang="en-US" dirty="0"/>
          </a:p>
          <a:p>
            <a:pPr marL="1200150" lvl="2" indent="-342900"/>
            <a:endParaRPr lang="ko-KR" altLang="en-US" dirty="0"/>
          </a:p>
          <a:p>
            <a:pPr marL="1200150" lvl="2" indent="-342900"/>
            <a:endParaRPr lang="en-US" altLang="ko-KR" dirty="0" smtClean="0"/>
          </a:p>
          <a:p>
            <a:pPr marL="400050"/>
            <a:endParaRPr lang="ko-KR" altLang="en-US" dirty="0"/>
          </a:p>
          <a:p>
            <a:pPr lvl="2"/>
            <a:endParaRPr lang="en-US" altLang="ko-KR" dirty="0" smtClean="0"/>
          </a:p>
          <a:p>
            <a:endParaRPr lang="ko-KR" altLang="en-US" dirty="0"/>
          </a:p>
          <a:p>
            <a:endParaRPr lang="en-US" altLang="ko-KR" dirty="0" smtClean="0"/>
          </a:p>
          <a:p>
            <a:pPr lvl="1"/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LHCOPN-ONE Workshop in Taipei</a:t>
            </a:r>
            <a:endParaRPr lang="ko-KR" altLang="en-US"/>
          </a:p>
        </p:txBody>
      </p:sp>
      <p:sp>
        <p:nvSpPr>
          <p:cNvPr id="5" name="세로 텍스트 개체 틀 2"/>
          <p:cNvSpPr txBox="1">
            <a:spLocks/>
          </p:cNvSpPr>
          <p:nvPr/>
        </p:nvSpPr>
        <p:spPr>
          <a:xfrm>
            <a:off x="4777680" y="1268760"/>
            <a:ext cx="3970784" cy="326895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India</a:t>
            </a:r>
          </a:p>
          <a:p>
            <a:pPr lvl="1"/>
            <a:r>
              <a:rPr lang="en-US" altLang="ko-KR" dirty="0" smtClean="0"/>
              <a:t>Kolkata : 144.16.112.13</a:t>
            </a:r>
          </a:p>
          <a:p>
            <a:pPr marL="1200150" lvl="2" indent="-342900"/>
            <a:r>
              <a:rPr lang="en-US" altLang="ko-KR" dirty="0" smtClean="0"/>
              <a:t>Latency = 305.338 </a:t>
            </a:r>
            <a:r>
              <a:rPr lang="en-US" altLang="ko-KR" dirty="0" err="1" smtClean="0"/>
              <a:t>ms</a:t>
            </a:r>
            <a:endParaRPr lang="en-US" altLang="ko-KR" dirty="0" smtClean="0"/>
          </a:p>
          <a:p>
            <a:pPr marL="1200150" lvl="2" indent="-342900"/>
            <a:r>
              <a:rPr lang="en-US" altLang="ko-KR" dirty="0" smtClean="0"/>
              <a:t>Hop = 11</a:t>
            </a:r>
          </a:p>
          <a:p>
            <a:r>
              <a:rPr lang="en-US" altLang="ko-KR" dirty="0" smtClean="0"/>
              <a:t>Indonesia </a:t>
            </a:r>
          </a:p>
          <a:p>
            <a:pPr lvl="1"/>
            <a:r>
              <a:rPr lang="en-US" altLang="ko-KR" dirty="0" smtClean="0"/>
              <a:t>Bandung : 203.160.128.98</a:t>
            </a:r>
          </a:p>
          <a:p>
            <a:pPr marL="1200150" lvl="2" indent="-342900"/>
            <a:r>
              <a:rPr lang="en-US" altLang="ko-KR" dirty="0" smtClean="0"/>
              <a:t>Latency = </a:t>
            </a:r>
            <a:r>
              <a:rPr lang="en-US" altLang="ko-KR" dirty="0" smtClean="0"/>
              <a:t>127.573 </a:t>
            </a:r>
            <a:r>
              <a:rPr lang="en-US" altLang="ko-KR" dirty="0" err="1" smtClean="0"/>
              <a:t>ms</a:t>
            </a:r>
            <a:endParaRPr lang="en-US" altLang="ko-KR" dirty="0" smtClean="0"/>
          </a:p>
          <a:p>
            <a:pPr marL="1200150" lvl="2" indent="-342900"/>
            <a:r>
              <a:rPr lang="en-US" altLang="ko-KR" dirty="0" smtClean="0"/>
              <a:t>Hop = </a:t>
            </a:r>
            <a:r>
              <a:rPr lang="en-US" altLang="ko-KR" dirty="0" smtClean="0"/>
              <a:t>19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Cibinong : 203.160.128.89</a:t>
            </a:r>
          </a:p>
          <a:p>
            <a:pPr marL="1200150" lvl="2" indent="-342900"/>
            <a:r>
              <a:rPr lang="en-US" altLang="ko-KR" dirty="0" smtClean="0"/>
              <a:t>Latency = </a:t>
            </a:r>
            <a:r>
              <a:rPr lang="en-US" altLang="ko-KR" dirty="0" smtClean="0"/>
              <a:t>109.401 </a:t>
            </a:r>
            <a:r>
              <a:rPr lang="en-US" altLang="ko-KR" dirty="0" err="1" smtClean="0"/>
              <a:t>ms</a:t>
            </a:r>
            <a:endParaRPr lang="en-US" altLang="ko-KR" dirty="0" smtClean="0"/>
          </a:p>
          <a:p>
            <a:pPr marL="1200150" lvl="2" indent="-342900"/>
            <a:r>
              <a:rPr lang="en-US" altLang="ko-KR" dirty="0" smtClean="0"/>
              <a:t>Hop = </a:t>
            </a:r>
            <a:r>
              <a:rPr lang="en-US" altLang="ko-KR" dirty="0" smtClean="0"/>
              <a:t>16</a:t>
            </a:r>
            <a:endParaRPr lang="ko-KR" altLang="en-US" dirty="0" smtClean="0"/>
          </a:p>
          <a:p>
            <a:pPr marL="1200150" lvl="2" indent="-342900"/>
            <a:endParaRPr lang="ko-KR" altLang="en-US" dirty="0" smtClean="0"/>
          </a:p>
          <a:p>
            <a:pPr marL="1200150" lvl="2" indent="-342900"/>
            <a:endParaRPr lang="ko-KR" altLang="en-US" dirty="0" smtClean="0"/>
          </a:p>
          <a:p>
            <a:pPr marL="1200150" lvl="2" indent="-342900"/>
            <a:endParaRPr lang="ko-KR" altLang="en-US" dirty="0" smtClean="0"/>
          </a:p>
          <a:p>
            <a:pPr marL="1200150" lvl="2" indent="-342900"/>
            <a:endParaRPr lang="en-US" altLang="ko-KR" dirty="0" smtClean="0"/>
          </a:p>
          <a:p>
            <a:pPr marL="400050"/>
            <a:endParaRPr lang="ko-KR" altLang="en-US" dirty="0" smtClean="0"/>
          </a:p>
          <a:p>
            <a:pPr lvl="2"/>
            <a:endParaRPr lang="en-US" altLang="ko-KR" dirty="0" smtClean="0"/>
          </a:p>
          <a:p>
            <a:endParaRPr lang="ko-KR" altLang="en-US" dirty="0" smtClean="0"/>
          </a:p>
          <a:p>
            <a:endParaRPr lang="en-US" altLang="ko-KR" dirty="0" smtClean="0"/>
          </a:p>
          <a:p>
            <a:pPr lvl="1"/>
            <a:endParaRPr lang="ko-KR" altLang="en-US" dirty="0"/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91001"/>
              </p:ext>
            </p:extLst>
          </p:nvPr>
        </p:nvGraphicFramePr>
        <p:xfrm>
          <a:off x="107503" y="4473425"/>
          <a:ext cx="8949681" cy="1945525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224137"/>
                <a:gridCol w="720080"/>
                <a:gridCol w="1224136"/>
                <a:gridCol w="1080120"/>
                <a:gridCol w="1080120"/>
                <a:gridCol w="1152128"/>
                <a:gridCol w="1152128"/>
                <a:gridCol w="1316832"/>
              </a:tblGrid>
              <a:tr h="328043">
                <a:tc gridSpan="2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Thailand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Pakistan 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India 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Indonesia 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328043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Site</a:t>
                      </a:r>
                      <a:endParaRPr lang="ko-KR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SUT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</a:rPr>
                        <a:t>PAKGRID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COMSATS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</a:rPr>
                        <a:t>Kolkata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</a:rPr>
                        <a:t>Bandung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err="1" smtClean="0">
                          <a:solidFill>
                            <a:schemeClr val="tx1"/>
                          </a:solidFill>
                        </a:rPr>
                        <a:t>Chibinong</a:t>
                      </a:r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22802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Latency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Now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157.702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194.064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424.073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305.338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127.573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109.401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22802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pre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450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450.04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351.38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289.84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82485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Hops </a:t>
                      </a:r>
                      <a:endParaRPr lang="ko-KR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DE42-B3B5-43ED-B470-872FE7706785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4175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Thailand</a:t>
            </a:r>
            <a:endParaRPr lang="ko-KR" altLang="en-US" dirty="0"/>
          </a:p>
        </p:txBody>
      </p:sp>
      <p:pic>
        <p:nvPicPr>
          <p:cNvPr id="1026" name="Picture 2" descr="Z:\sahn\Desktop\스크린샷 2016-03-11 13.40.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967" y="3064622"/>
            <a:ext cx="720090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600" y="1767826"/>
            <a:ext cx="27523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SUT : 202.28.43.133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- Latency = 157.702 </a:t>
            </a:r>
            <a:r>
              <a:rPr lang="en-US" altLang="ko-KR" dirty="0" err="1" smtClean="0"/>
              <a:t>ms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- Hops = 10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LHCOPN-ONE Workshop in Taipei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DE42-B3B5-43ED-B470-872FE7706785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5325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Pakistan</a:t>
            </a:r>
            <a:endParaRPr lang="ko-KR" altLang="en-US" dirty="0"/>
          </a:p>
        </p:txBody>
      </p:sp>
      <p:pic>
        <p:nvPicPr>
          <p:cNvPr id="2050" name="Picture 2" descr="Z:\sahn\Desktop\스크린샷 2016-03-11 13.40.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185" y="3212976"/>
            <a:ext cx="3843810" cy="280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85185" y="2001614"/>
            <a:ext cx="28597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COMSATS : 210.56.24.242</a:t>
            </a:r>
          </a:p>
          <a:p>
            <a:pPr marL="285750" indent="-285750">
              <a:buFontTx/>
              <a:buChar char="-"/>
            </a:pPr>
            <a:r>
              <a:rPr lang="en-US" altLang="ko-KR" dirty="0" smtClean="0"/>
              <a:t>Latency = 424.073 </a:t>
            </a:r>
            <a:r>
              <a:rPr lang="en-US" altLang="ko-KR" dirty="0" err="1" smtClean="0"/>
              <a:t>ms</a:t>
            </a:r>
            <a:endParaRPr lang="en-US" altLang="ko-KR" dirty="0" smtClean="0"/>
          </a:p>
          <a:p>
            <a:pPr marL="285750" indent="-285750">
              <a:buFontTx/>
              <a:buChar char="-"/>
            </a:pPr>
            <a:r>
              <a:rPr lang="en-US" altLang="ko-KR" dirty="0" smtClean="0"/>
              <a:t>Hop = 21</a:t>
            </a:r>
            <a:endParaRPr lang="ko-KR" altLang="en-US" dirty="0"/>
          </a:p>
        </p:txBody>
      </p:sp>
      <p:pic>
        <p:nvPicPr>
          <p:cNvPr id="2051" name="Picture 3" descr="Z:\sahn\Desktop\스크린샷 2016-03-11 13.40.1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07" y="3212976"/>
            <a:ext cx="4596241" cy="197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4707" y="1988840"/>
            <a:ext cx="42240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PAKGRID : 111.68.99.138</a:t>
            </a:r>
          </a:p>
          <a:p>
            <a:pPr marL="285750" indent="-285750">
              <a:buFontTx/>
              <a:buChar char="-"/>
            </a:pPr>
            <a:r>
              <a:rPr lang="en-US" altLang="ko-KR" dirty="0" smtClean="0"/>
              <a:t>Latency = 287.264 </a:t>
            </a:r>
            <a:r>
              <a:rPr lang="en-US" altLang="ko-KR" dirty="0" err="1" smtClean="0"/>
              <a:t>ms</a:t>
            </a:r>
            <a:r>
              <a:rPr lang="en-US" altLang="ko-KR" dirty="0" smtClean="0"/>
              <a:t> (over 400ms)</a:t>
            </a:r>
          </a:p>
          <a:p>
            <a:pPr marL="285750" indent="-285750">
              <a:buFontTx/>
              <a:buChar char="-"/>
            </a:pPr>
            <a:r>
              <a:rPr lang="en-US" altLang="ko-KR" dirty="0" smtClean="0"/>
              <a:t>Hop = 10 (-9)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LHCOPN-ONE Workshop in Taipei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DE42-B3B5-43ED-B470-872FE7706785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2446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India</a:t>
            </a:r>
            <a:endParaRPr lang="ko-KR" altLang="en-US" dirty="0"/>
          </a:p>
        </p:txBody>
      </p:sp>
      <p:pic>
        <p:nvPicPr>
          <p:cNvPr id="3074" name="Picture 2" descr="Z:\sahn\Desktop\스크린샷 2016-03-11 13.39.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913" y="2708920"/>
            <a:ext cx="6638925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81913" y="1533167"/>
            <a:ext cx="27828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Kolkata : 144.16.112.13</a:t>
            </a:r>
          </a:p>
          <a:p>
            <a:pPr marL="285750" indent="-285750">
              <a:buFontTx/>
              <a:buChar char="-"/>
            </a:pPr>
            <a:r>
              <a:rPr lang="en-US" altLang="ko-KR" dirty="0" smtClean="0"/>
              <a:t>Latency = 305.338 </a:t>
            </a:r>
            <a:r>
              <a:rPr lang="en-US" altLang="ko-KR" dirty="0" err="1" smtClean="0"/>
              <a:t>ms</a:t>
            </a:r>
            <a:endParaRPr lang="en-US" altLang="ko-KR" dirty="0" smtClean="0"/>
          </a:p>
          <a:p>
            <a:pPr marL="285750" indent="-285750">
              <a:buFontTx/>
              <a:buChar char="-"/>
            </a:pPr>
            <a:r>
              <a:rPr lang="en-US" altLang="ko-KR" dirty="0" smtClean="0"/>
              <a:t>Hop = 11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43260" y="1793460"/>
            <a:ext cx="1253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450.04 </a:t>
            </a:r>
            <a:r>
              <a:rPr lang="en-US" altLang="ko-KR" dirty="0" err="1" smtClean="0"/>
              <a:t>ms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LHCOPN-ONE Workshop in Taipei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DE42-B3B5-43ED-B470-872FE7706785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5638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Indonesia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85185" y="1988840"/>
            <a:ext cx="28597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Cibinong : 203.160.128.89</a:t>
            </a:r>
          </a:p>
          <a:p>
            <a:pPr marL="285750" indent="-285750">
              <a:buFontTx/>
              <a:buChar char="-"/>
            </a:pPr>
            <a:r>
              <a:rPr lang="en-US" altLang="ko-KR" dirty="0" smtClean="0"/>
              <a:t>Latency = </a:t>
            </a:r>
            <a:r>
              <a:rPr lang="en-US" altLang="ko-KR" dirty="0"/>
              <a:t>109.401 </a:t>
            </a:r>
            <a:r>
              <a:rPr lang="en-US" altLang="ko-KR" dirty="0" err="1"/>
              <a:t>ms</a:t>
            </a:r>
            <a:endParaRPr lang="en-US" altLang="ko-KR" dirty="0" smtClean="0"/>
          </a:p>
          <a:p>
            <a:pPr marL="285750" indent="-285750">
              <a:buFontTx/>
              <a:buChar char="-"/>
            </a:pPr>
            <a:r>
              <a:rPr lang="en-US" altLang="ko-KR" dirty="0" smtClean="0"/>
              <a:t>Hop = 17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4707" y="2079364"/>
            <a:ext cx="28793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Bandung : 203.160.128.98</a:t>
            </a:r>
          </a:p>
          <a:p>
            <a:pPr marL="285750" indent="-285750">
              <a:buFontTx/>
              <a:buChar char="-"/>
            </a:pPr>
            <a:r>
              <a:rPr lang="en-US" altLang="ko-KR" dirty="0" smtClean="0"/>
              <a:t>Latency = </a:t>
            </a:r>
            <a:r>
              <a:rPr lang="en-US" altLang="ko-KR" dirty="0"/>
              <a:t>127.573 </a:t>
            </a:r>
            <a:r>
              <a:rPr lang="en-US" altLang="ko-KR" dirty="0" err="1"/>
              <a:t>ms</a:t>
            </a:r>
            <a:endParaRPr lang="en-US" altLang="ko-KR" dirty="0" smtClean="0"/>
          </a:p>
          <a:p>
            <a:pPr marL="285750" indent="-285750">
              <a:buFontTx/>
              <a:buChar char="-"/>
            </a:pPr>
            <a:r>
              <a:rPr lang="en-US" altLang="ko-KR" dirty="0" smtClean="0"/>
              <a:t>Hop = 19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13841" y="2356363"/>
            <a:ext cx="1253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351.38 </a:t>
            </a:r>
            <a:r>
              <a:rPr lang="en-US" altLang="ko-KR" dirty="0" err="1" smtClean="0"/>
              <a:t>ms</a:t>
            </a:r>
            <a:endParaRPr lang="ko-KR" altLang="en-US" dirty="0"/>
          </a:p>
        </p:txBody>
      </p:sp>
      <p:pic>
        <p:nvPicPr>
          <p:cNvPr id="4098" name="Picture 2" descr="Z:\sahn\Desktop\스크린샷 2016-03-11 13.39.2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710" y="3375063"/>
            <a:ext cx="4338165" cy="264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844942" y="2267580"/>
            <a:ext cx="1253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289.84 </a:t>
            </a:r>
            <a:r>
              <a:rPr lang="en-US" altLang="ko-KR" dirty="0" err="1" smtClean="0"/>
              <a:t>ms</a:t>
            </a:r>
            <a:endParaRPr lang="ko-KR" altLang="en-US" dirty="0"/>
          </a:p>
        </p:txBody>
      </p:sp>
      <p:pic>
        <p:nvPicPr>
          <p:cNvPr id="4099" name="Picture 3" descr="Z:\sahn\Desktop\스크린샷 2016-03-11 13.39.3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07" y="3375063"/>
            <a:ext cx="3935508" cy="264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모서리가 둥근 직사각형 4"/>
          <p:cNvSpPr/>
          <p:nvPr/>
        </p:nvSpPr>
        <p:spPr>
          <a:xfrm>
            <a:off x="323528" y="4437112"/>
            <a:ext cx="3384376" cy="72008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4932040" y="4437112"/>
            <a:ext cx="3384376" cy="72008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모서리가 둥근 직사각형 7"/>
          <p:cNvSpPr/>
          <p:nvPr/>
        </p:nvSpPr>
        <p:spPr>
          <a:xfrm>
            <a:off x="3487590" y="5567660"/>
            <a:ext cx="2160240" cy="7920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KR-JP-SG</a:t>
            </a:r>
            <a:endParaRPr lang="ko-KR" altLang="en-US" dirty="0"/>
          </a:p>
        </p:txBody>
      </p:sp>
      <p:sp>
        <p:nvSpPr>
          <p:cNvPr id="11" name="바닥글 개체 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LHCOPN-ONE Workshop in Taipei</a:t>
            </a:r>
            <a:endParaRPr lang="ko-KR" alt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DE42-B3B5-43ED-B470-872FE7706785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6357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Agenda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KISTI GSDC</a:t>
            </a:r>
          </a:p>
          <a:p>
            <a:r>
              <a:rPr lang="en-US" altLang="ko-KR" dirty="0" smtClean="0"/>
              <a:t>GSDC system overview</a:t>
            </a:r>
          </a:p>
          <a:p>
            <a:r>
              <a:rPr lang="en-US" altLang="ko-KR" dirty="0" smtClean="0"/>
              <a:t>GSDC &amp; network</a:t>
            </a:r>
          </a:p>
          <a:p>
            <a:pPr lvl="1"/>
            <a:r>
              <a:rPr lang="en-US" altLang="ko-KR" dirty="0" smtClean="0"/>
              <a:t>Internal &amp; External</a:t>
            </a:r>
          </a:p>
          <a:p>
            <a:r>
              <a:rPr lang="en-US" altLang="ko-KR" dirty="0" smtClean="0"/>
              <a:t>GLORIAD &amp; TEIN</a:t>
            </a:r>
          </a:p>
          <a:p>
            <a:pPr lvl="1"/>
            <a:r>
              <a:rPr lang="en-US" altLang="ko-KR" dirty="0" smtClean="0"/>
              <a:t>Test</a:t>
            </a:r>
          </a:p>
          <a:p>
            <a:r>
              <a:rPr lang="en-US" altLang="ko-KR" dirty="0" smtClean="0"/>
              <a:t>Submarine  cable issue</a:t>
            </a:r>
          </a:p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LHCOPN-ONE Workshop in Taipei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DE42-B3B5-43ED-B470-872FE7706785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1532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Submarine cable issue</a:t>
            </a:r>
            <a:endParaRPr lang="ko-KR" altLang="en-US" dirty="0"/>
          </a:p>
        </p:txBody>
      </p:sp>
      <p:sp>
        <p:nvSpPr>
          <p:cNvPr id="7" name="부제목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LHCOPN-ONE Workshop in Taipei</a:t>
            </a:r>
            <a:endParaRPr lang="ko-KR" altLang="en-US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DE42-B3B5-43ED-B470-872FE7706785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1666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Submarine cable Disable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First disable</a:t>
            </a:r>
          </a:p>
          <a:p>
            <a:pPr lvl="1"/>
            <a:r>
              <a:rPr lang="en-US" altLang="ko-KR" dirty="0" smtClean="0"/>
              <a:t>2015. 8. 14 sub-cable cut (HK-Taiwan)</a:t>
            </a:r>
          </a:p>
          <a:p>
            <a:pPr lvl="1"/>
            <a:r>
              <a:rPr lang="en-US" altLang="ko-KR" dirty="0" smtClean="0"/>
              <a:t>2015. 9. 19 main-cable cut (</a:t>
            </a:r>
            <a:r>
              <a:rPr lang="en-US" altLang="ko-KR" dirty="0" err="1" smtClean="0"/>
              <a:t>Kor</a:t>
            </a:r>
            <a:r>
              <a:rPr lang="en-US" altLang="ko-KR" dirty="0" smtClean="0"/>
              <a:t> – Jap)</a:t>
            </a:r>
          </a:p>
          <a:p>
            <a:pPr lvl="1"/>
            <a:r>
              <a:rPr lang="en-US" altLang="ko-KR" dirty="0" smtClean="0"/>
              <a:t>Total disable time: 29H 56M</a:t>
            </a:r>
          </a:p>
          <a:p>
            <a:r>
              <a:rPr lang="en-US" altLang="ko-KR" dirty="0" smtClean="0"/>
              <a:t>Second disable</a:t>
            </a:r>
          </a:p>
          <a:p>
            <a:pPr lvl="1"/>
            <a:r>
              <a:rPr lang="en-US" altLang="ko-KR" dirty="0" smtClean="0"/>
              <a:t>2016. 1. 1 main-cable cut (</a:t>
            </a:r>
            <a:r>
              <a:rPr lang="en-US" altLang="ko-KR" dirty="0" err="1" smtClean="0"/>
              <a:t>Kor</a:t>
            </a:r>
            <a:r>
              <a:rPr lang="en-US" altLang="ko-KR" dirty="0" smtClean="0"/>
              <a:t>-Jap)</a:t>
            </a:r>
          </a:p>
          <a:p>
            <a:pPr lvl="1"/>
            <a:r>
              <a:rPr lang="en-US" altLang="ko-KR" dirty="0" smtClean="0"/>
              <a:t>2016. 1. 19 sub-cable cut (HK-Taiwan)</a:t>
            </a:r>
          </a:p>
          <a:p>
            <a:pPr lvl="1"/>
            <a:r>
              <a:rPr lang="en-US" altLang="ko-KR" dirty="0" smtClean="0"/>
              <a:t>Total disable time: 9H 14M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LHCOPN-ONE Workshop in Taipei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DE42-B3B5-43ED-B470-872FE7706785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1675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Submarine cable Issue (1/2)</a:t>
            </a:r>
            <a:endParaRPr lang="ko-KR" alt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84" y="1457788"/>
            <a:ext cx="7392432" cy="4734586"/>
          </a:xfrm>
        </p:spPr>
      </p:pic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LHCOPN-ONE Workshop in Taipei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DE42-B3B5-43ED-B470-872FE7706785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5216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Submarine cable Issue </a:t>
            </a:r>
            <a:r>
              <a:rPr lang="en-US" altLang="ko-KR" dirty="0" smtClean="0"/>
              <a:t>(2/2</a:t>
            </a:r>
            <a:r>
              <a:rPr lang="en-US" altLang="ko-KR" dirty="0"/>
              <a:t>)</a:t>
            </a:r>
            <a:endParaRPr lang="ko-KR" alt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75" y="1412875"/>
            <a:ext cx="7291650" cy="4824413"/>
          </a:xfrm>
        </p:spPr>
      </p:pic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LHCOPN-ONE Workshop in Taipei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DE42-B3B5-43ED-B470-872FE7706785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9500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LHCOPN-ONE Workshop in Taipei</a:t>
            </a:r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Thank You (Q or C)</a:t>
            </a:r>
            <a:endParaRPr lang="ko-KR" altLang="en-US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DE42-B3B5-43ED-B470-872FE7706785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3110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KISTI GSDC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1628800"/>
            <a:ext cx="5616624" cy="1724139"/>
          </a:xfrm>
        </p:spPr>
        <p:txBody>
          <a:bodyPr>
            <a:normAutofit/>
          </a:bodyPr>
          <a:lstStyle/>
          <a:p>
            <a:r>
              <a:rPr lang="en-US" altLang="ko-KR" sz="1400" dirty="0"/>
              <a:t>G</a:t>
            </a:r>
            <a:r>
              <a:rPr lang="en-US" altLang="ko-KR" sz="1400" dirty="0" smtClean="0"/>
              <a:t>overnment funding research institute for IT founded in 1962</a:t>
            </a:r>
          </a:p>
          <a:p>
            <a:pPr lvl="1"/>
            <a:r>
              <a:rPr lang="en-US" altLang="ko-KR" sz="1100" dirty="0" smtClean="0"/>
              <a:t>600 people working for National Information Service</a:t>
            </a:r>
            <a:r>
              <a:rPr lang="en-US" altLang="ko-KR" sz="800" dirty="0" smtClean="0"/>
              <a:t>(distribution &amp; analysis)</a:t>
            </a:r>
            <a:r>
              <a:rPr lang="en-US" altLang="ko-KR" sz="1100" dirty="0" smtClean="0"/>
              <a:t>, </a:t>
            </a:r>
            <a:r>
              <a:rPr lang="en-US" altLang="ko-KR" sz="1100" b="1" dirty="0" smtClean="0">
                <a:solidFill>
                  <a:srgbClr val="FF0000"/>
                </a:solidFill>
              </a:rPr>
              <a:t>Supercomputing and Networking</a:t>
            </a:r>
            <a:r>
              <a:rPr lang="en-US" altLang="ko-KR" sz="1100" b="1" dirty="0" smtClean="0"/>
              <a:t>  </a:t>
            </a:r>
          </a:p>
          <a:p>
            <a:pPr marL="182880" lvl="1"/>
            <a:r>
              <a:rPr lang="en-US" altLang="ko-KR" sz="1400" dirty="0" smtClean="0"/>
              <a:t>Operating 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Supercomputing</a:t>
            </a:r>
            <a:r>
              <a:rPr lang="en-US" altLang="ko-KR" sz="1400" dirty="0"/>
              <a:t> </a:t>
            </a:r>
            <a:r>
              <a:rPr lang="en-US" altLang="ko-KR" sz="1400" dirty="0" smtClean="0"/>
              <a:t>and 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NREN Infrastructure</a:t>
            </a:r>
            <a:endParaRPr lang="en-US" altLang="ko-KR" sz="900" dirty="0" smtClean="0"/>
          </a:p>
          <a:p>
            <a:pPr lvl="1"/>
            <a:r>
              <a:rPr lang="en-US" altLang="ko-KR" sz="1100" dirty="0" smtClean="0"/>
              <a:t>Supercomputer: </a:t>
            </a:r>
            <a:r>
              <a:rPr lang="en-US" altLang="ko-KR" sz="1100" b="1" dirty="0" smtClean="0">
                <a:solidFill>
                  <a:srgbClr val="FF0000"/>
                </a:solidFill>
              </a:rPr>
              <a:t>307.4 </a:t>
            </a:r>
            <a:r>
              <a:rPr lang="en-US" altLang="ko-KR" sz="1100" b="1" dirty="0" err="1" smtClean="0">
                <a:solidFill>
                  <a:srgbClr val="FF0000"/>
                </a:solidFill>
              </a:rPr>
              <a:t>TFlops</a:t>
            </a:r>
            <a:r>
              <a:rPr lang="en-US" altLang="ko-KR" sz="1100" b="1" dirty="0" smtClean="0">
                <a:solidFill>
                  <a:srgbClr val="FF0000"/>
                </a:solidFill>
              </a:rPr>
              <a:t> </a:t>
            </a:r>
            <a:r>
              <a:rPr lang="en-US" altLang="ko-KR" sz="1100" dirty="0" smtClean="0"/>
              <a:t>at peak</a:t>
            </a:r>
            <a:r>
              <a:rPr lang="en-US" altLang="ko-KR" sz="800" dirty="0" smtClean="0"/>
              <a:t>(14</a:t>
            </a:r>
            <a:r>
              <a:rPr lang="en-US" altLang="ko-KR" sz="800" baseline="30000" dirty="0" smtClean="0"/>
              <a:t>th</a:t>
            </a:r>
            <a:r>
              <a:rPr lang="en-US" altLang="ko-KR" sz="800" dirty="0" smtClean="0"/>
              <a:t> ranked at Top500 in 2009; 201</a:t>
            </a:r>
            <a:r>
              <a:rPr lang="en-US" altLang="ko-KR" sz="800" baseline="30000" dirty="0" smtClean="0"/>
              <a:t>st</a:t>
            </a:r>
            <a:r>
              <a:rPr lang="en-US" altLang="ko-KR" sz="800" dirty="0" smtClean="0"/>
              <a:t> now)</a:t>
            </a:r>
          </a:p>
          <a:p>
            <a:pPr lvl="1"/>
            <a:r>
              <a:rPr lang="en-US" altLang="ko-KR" sz="1100" dirty="0" smtClean="0"/>
              <a:t>NREN Infrastructure: KREONet2 </a:t>
            </a:r>
          </a:p>
          <a:p>
            <a:pPr lvl="2"/>
            <a:r>
              <a:rPr lang="en-US" altLang="ko-KR" sz="900" dirty="0" smtClean="0"/>
              <a:t>Domestic: </a:t>
            </a:r>
            <a:r>
              <a:rPr lang="en-US" altLang="ko-KR" sz="900" b="1" dirty="0" smtClean="0">
                <a:solidFill>
                  <a:srgbClr val="FF0000"/>
                </a:solidFill>
              </a:rPr>
              <a:t>Seoul </a:t>
            </a:r>
            <a:r>
              <a:rPr lang="en-US" altLang="ko-KR" sz="900" b="1" dirty="0">
                <a:solidFill>
                  <a:srgbClr val="FF0000"/>
                </a:solidFill>
                <a:latin typeface="맑은 고딕"/>
                <a:ea typeface="맑은 고딕"/>
              </a:rPr>
              <a:t>←(</a:t>
            </a:r>
            <a:r>
              <a:rPr lang="en-US" altLang="ko-KR" sz="900" b="1" dirty="0" smtClean="0">
                <a:solidFill>
                  <a:srgbClr val="FF0000"/>
                </a:solidFill>
                <a:latin typeface="맑은 고딕"/>
                <a:ea typeface="맑은 고딕"/>
              </a:rPr>
              <a:t>100G</a:t>
            </a:r>
            <a:r>
              <a:rPr lang="en-US" altLang="ko-KR" sz="900" b="1" dirty="0">
                <a:solidFill>
                  <a:srgbClr val="FF0000"/>
                </a:solidFill>
                <a:latin typeface="맑은 고딕"/>
                <a:ea typeface="맑은 고딕"/>
              </a:rPr>
              <a:t>)→ </a:t>
            </a:r>
            <a:r>
              <a:rPr lang="en-US" altLang="ko-KR" sz="900" b="1" dirty="0" smtClean="0">
                <a:solidFill>
                  <a:srgbClr val="FF0000"/>
                </a:solidFill>
                <a:latin typeface="맑은 고딕"/>
                <a:ea typeface="맑은 고딕"/>
              </a:rPr>
              <a:t>Daejeon</a:t>
            </a:r>
            <a:endParaRPr lang="en-US" altLang="ko-KR" sz="900" dirty="0" smtClean="0"/>
          </a:p>
          <a:p>
            <a:pPr lvl="2"/>
            <a:r>
              <a:rPr lang="en-US" altLang="ko-KR" sz="900" dirty="0" smtClean="0"/>
              <a:t>International: </a:t>
            </a:r>
            <a:r>
              <a:rPr lang="en-US" altLang="ko-KR" sz="900" b="1" dirty="0" smtClean="0">
                <a:solidFill>
                  <a:srgbClr val="FF0000"/>
                </a:solidFill>
              </a:rPr>
              <a:t>HK </a:t>
            </a:r>
            <a:r>
              <a:rPr lang="en-US" altLang="ko-KR" sz="900" b="1" dirty="0" smtClean="0">
                <a:solidFill>
                  <a:srgbClr val="FF0000"/>
                </a:solidFill>
                <a:latin typeface="맑은 고딕"/>
                <a:ea typeface="맑은 고딕"/>
              </a:rPr>
              <a:t>←(10G)→ Chicago/Seattle</a:t>
            </a:r>
            <a:r>
              <a:rPr lang="en-US" altLang="ko-KR" sz="600" dirty="0" smtClean="0">
                <a:latin typeface="맑은 고딕"/>
                <a:ea typeface="맑은 고딕"/>
              </a:rPr>
              <a:t>(</a:t>
            </a:r>
            <a:r>
              <a:rPr lang="en-US" altLang="ko-KR" sz="600" dirty="0" smtClean="0"/>
              <a:t>Member of GLORIAD)</a:t>
            </a:r>
            <a:endParaRPr lang="en-US" altLang="ko-KR" sz="9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23528" y="1434262"/>
            <a:ext cx="43428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solidFill>
                  <a:srgbClr val="292934"/>
                </a:solidFill>
              </a:rPr>
              <a:t>KISTI </a:t>
            </a:r>
            <a:r>
              <a:rPr lang="en-US" altLang="ko-KR" sz="1000" b="1" dirty="0" smtClean="0">
                <a:solidFill>
                  <a:srgbClr val="292934"/>
                </a:solidFill>
              </a:rPr>
              <a:t>(Korea Institute of Science and Technology Information)</a:t>
            </a:r>
            <a:endParaRPr lang="ko-KR" altLang="en-US" sz="1000" b="1" dirty="0">
              <a:solidFill>
                <a:srgbClr val="292934"/>
              </a:solidFill>
            </a:endParaRPr>
          </a:p>
          <a:p>
            <a:endParaRPr lang="ko-KR" altLang="en-US" sz="1600" b="1" dirty="0">
              <a:solidFill>
                <a:srgbClr val="29293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5085184"/>
            <a:ext cx="17924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solidFill>
                  <a:srgbClr val="292934"/>
                </a:solidFill>
              </a:rPr>
              <a:t>History of GSDC</a:t>
            </a:r>
            <a:endParaRPr lang="ko-KR" altLang="en-US" sz="1600" b="1" dirty="0">
              <a:solidFill>
                <a:srgbClr val="292934"/>
              </a:solidFill>
            </a:endParaRPr>
          </a:p>
        </p:txBody>
      </p:sp>
      <p:sp>
        <p:nvSpPr>
          <p:cNvPr id="9" name="내용 개체 틀 2"/>
          <p:cNvSpPr txBox="1">
            <a:spLocks/>
          </p:cNvSpPr>
          <p:nvPr/>
        </p:nvSpPr>
        <p:spPr>
          <a:xfrm>
            <a:off x="467544" y="5304029"/>
            <a:ext cx="5112568" cy="5732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3A299"/>
              </a:buClr>
            </a:pPr>
            <a:r>
              <a:rPr lang="en-US" altLang="ko-KR" sz="1400" dirty="0">
                <a:solidFill>
                  <a:srgbClr val="292934"/>
                </a:solidFill>
              </a:rPr>
              <a:t>7</a:t>
            </a:r>
            <a:r>
              <a:rPr lang="en-US" altLang="ko-KR" sz="1400" dirty="0" smtClean="0">
                <a:solidFill>
                  <a:srgbClr val="292934"/>
                </a:solidFill>
              </a:rPr>
              <a:t> years of the experience running grid computing </a:t>
            </a:r>
            <a:r>
              <a:rPr lang="en-US" altLang="ko-KR" sz="1400" dirty="0" err="1" smtClean="0">
                <a:solidFill>
                  <a:srgbClr val="292934"/>
                </a:solidFill>
              </a:rPr>
              <a:t>centre</a:t>
            </a:r>
            <a:r>
              <a:rPr lang="en-US" altLang="ko-KR" sz="1400" dirty="0" smtClean="0">
                <a:solidFill>
                  <a:srgbClr val="292934"/>
                </a:solidFill>
              </a:rPr>
              <a:t> with the collaboration with the ALICE experiment and WLCG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3528" y="3306470"/>
            <a:ext cx="52565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rgbClr val="292934"/>
                </a:solidFill>
              </a:rPr>
              <a:t>GSDC </a:t>
            </a:r>
            <a:r>
              <a:rPr lang="en-US" altLang="ko-KR" sz="1000" b="1" dirty="0" smtClean="0">
                <a:solidFill>
                  <a:srgbClr val="292934"/>
                </a:solidFill>
              </a:rPr>
              <a:t>(Global Science experiment Data hub Center)</a:t>
            </a:r>
            <a:endParaRPr lang="ko-KR" altLang="en-US" sz="1000" b="1" dirty="0">
              <a:solidFill>
                <a:srgbClr val="292934"/>
              </a:solidFill>
            </a:endParaRPr>
          </a:p>
        </p:txBody>
      </p:sp>
      <p:sp>
        <p:nvSpPr>
          <p:cNvPr id="22" name="내용 개체 틀 2"/>
          <p:cNvSpPr txBox="1">
            <a:spLocks/>
          </p:cNvSpPr>
          <p:nvPr/>
        </p:nvSpPr>
        <p:spPr>
          <a:xfrm>
            <a:off x="323528" y="3501008"/>
            <a:ext cx="5638410" cy="165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3A299"/>
              </a:buClr>
            </a:pPr>
            <a:r>
              <a:rPr lang="en-US" altLang="ko-KR" sz="1400" dirty="0" smtClean="0">
                <a:solidFill>
                  <a:srgbClr val="292934"/>
                </a:solidFill>
              </a:rPr>
              <a:t>Government funding project to promote research experiment providing computing power and storage</a:t>
            </a:r>
          </a:p>
          <a:p>
            <a:pPr lvl="1">
              <a:buClr>
                <a:srgbClr val="93A299"/>
              </a:buClr>
            </a:pPr>
            <a:r>
              <a:rPr lang="en-US" altLang="ko-KR" sz="1100" dirty="0" smtClean="0">
                <a:solidFill>
                  <a:srgbClr val="292934"/>
                </a:solidFill>
              </a:rPr>
              <a:t>HEP: ALICE, CMS, Belle, RENO</a:t>
            </a:r>
          </a:p>
          <a:p>
            <a:pPr lvl="1">
              <a:buClr>
                <a:srgbClr val="93A299"/>
              </a:buClr>
            </a:pPr>
            <a:r>
              <a:rPr lang="en-US" altLang="ko-KR" sz="1100" dirty="0" smtClean="0">
                <a:solidFill>
                  <a:srgbClr val="292934"/>
                </a:solidFill>
              </a:rPr>
              <a:t>Others: LIGO, Bioinformatics, electronic telescope.</a:t>
            </a:r>
          </a:p>
          <a:p>
            <a:pPr>
              <a:buClr>
                <a:srgbClr val="93A299"/>
              </a:buClr>
            </a:pPr>
            <a:r>
              <a:rPr lang="en-US" altLang="ko-KR" sz="1400" dirty="0" smtClean="0">
                <a:solidFill>
                  <a:srgbClr val="292934"/>
                </a:solidFill>
              </a:rPr>
              <a:t>Running 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Data-Intensive Computing Facility</a:t>
            </a:r>
          </a:p>
          <a:p>
            <a:pPr lvl="1">
              <a:buClr>
                <a:srgbClr val="93A299"/>
              </a:buClr>
            </a:pPr>
            <a:r>
              <a:rPr lang="en-US" altLang="ko-KR" sz="1100" dirty="0" smtClean="0">
                <a:solidFill>
                  <a:srgbClr val="292934"/>
                </a:solidFill>
              </a:rPr>
              <a:t>15 </a:t>
            </a:r>
            <a:r>
              <a:rPr lang="en-US" altLang="ko-KR" sz="1100" dirty="0">
                <a:solidFill>
                  <a:srgbClr val="292934"/>
                </a:solidFill>
              </a:rPr>
              <a:t>s</a:t>
            </a:r>
            <a:r>
              <a:rPr lang="en-US" altLang="ko-KR" sz="1100" dirty="0" smtClean="0">
                <a:solidFill>
                  <a:srgbClr val="292934"/>
                </a:solidFill>
              </a:rPr>
              <a:t>taffs: sysadmin, experiment support, external-relation, administration</a:t>
            </a:r>
          </a:p>
          <a:p>
            <a:pPr lvl="1">
              <a:buClr>
                <a:srgbClr val="93A299"/>
              </a:buClr>
            </a:pPr>
            <a:r>
              <a:rPr lang="en-US" altLang="ko-KR" sz="1100" dirty="0" smtClean="0">
                <a:solidFill>
                  <a:srgbClr val="292934"/>
                </a:solidFill>
              </a:rPr>
              <a:t>Total 6,000 cores, 6,500 TB disk and 1,500 TB tape storage</a:t>
            </a:r>
            <a:endParaRPr lang="en-US" altLang="ko-KR" sz="800" dirty="0" smtClean="0">
              <a:solidFill>
                <a:srgbClr val="292934"/>
              </a:solidFill>
            </a:endParaRPr>
          </a:p>
        </p:txBody>
      </p:sp>
      <p:grpSp>
        <p:nvGrpSpPr>
          <p:cNvPr id="31" name="그룹 30"/>
          <p:cNvGrpSpPr/>
          <p:nvPr/>
        </p:nvGrpSpPr>
        <p:grpSpPr>
          <a:xfrm>
            <a:off x="5808210" y="4161780"/>
            <a:ext cx="3300294" cy="1545497"/>
            <a:chOff x="6516216" y="2914855"/>
            <a:chExt cx="2541918" cy="1906439"/>
          </a:xfrm>
        </p:grpSpPr>
        <p:pic>
          <p:nvPicPr>
            <p:cNvPr id="29" name="그림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6216" y="2914855"/>
              <a:ext cx="2541918" cy="190643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7517097" y="4438636"/>
              <a:ext cx="1029449" cy="24622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>
                  <a:solidFill>
                    <a:srgbClr val="292934"/>
                  </a:solidFill>
                </a:rPr>
                <a:t>GSDC Facility</a:t>
              </a:r>
              <a:endParaRPr lang="ko-KR" altLang="en-US" sz="1000" b="1" dirty="0">
                <a:solidFill>
                  <a:srgbClr val="292934"/>
                </a:solidFill>
              </a:endParaRPr>
            </a:p>
          </p:txBody>
        </p:sp>
      </p:grpSp>
      <p:pic>
        <p:nvPicPr>
          <p:cNvPr id="28" name="Picture 4" descr="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08211" y="396156"/>
            <a:ext cx="3300294" cy="18708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0" name="Picture 3" descr="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08211" y="2308622"/>
            <a:ext cx="3300294" cy="18015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179512" y="5752997"/>
            <a:ext cx="8829411" cy="583154"/>
          </a:xfrm>
          <a:prstGeom prst="rightArrow">
            <a:avLst>
              <a:gd name="adj1" fmla="val 60907"/>
              <a:gd name="adj2" fmla="val 49607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  <a:alpha val="35000"/>
                </a:srgbClr>
              </a:gs>
            </a:gsLst>
            <a:lin ang="10800000" scaled="1"/>
            <a:tileRect/>
          </a:gradFill>
          <a:ln>
            <a:solidFill>
              <a:schemeClr val="tx1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2"/>
          </a:lnRef>
          <a:fillRef idx="1002">
            <a:schemeClr val="dk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ko-KR" alt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298128" y="5936580"/>
            <a:ext cx="360040" cy="235976"/>
          </a:xfrm>
          <a:prstGeom prst="roundRect">
            <a:avLst/>
          </a:prstGeom>
          <a:solidFill>
            <a:schemeClr val="accent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41" name="모서리가 둥근 직사각형 40"/>
          <p:cNvSpPr/>
          <p:nvPr/>
        </p:nvSpPr>
        <p:spPr>
          <a:xfrm>
            <a:off x="8134878" y="5928149"/>
            <a:ext cx="360040" cy="235976"/>
          </a:xfrm>
          <a:prstGeom prst="roundRect">
            <a:avLst/>
          </a:prstGeom>
          <a:solidFill>
            <a:schemeClr val="accent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35" name="모서리가 둥근 직사각형 34"/>
          <p:cNvSpPr/>
          <p:nvPr/>
        </p:nvSpPr>
        <p:spPr>
          <a:xfrm>
            <a:off x="1510142" y="5936580"/>
            <a:ext cx="360040" cy="235976"/>
          </a:xfrm>
          <a:prstGeom prst="roundRect">
            <a:avLst/>
          </a:prstGeom>
          <a:solidFill>
            <a:schemeClr val="accent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36" name="모서리가 둥근 직사각형 35"/>
          <p:cNvSpPr/>
          <p:nvPr/>
        </p:nvSpPr>
        <p:spPr>
          <a:xfrm>
            <a:off x="2843808" y="5936580"/>
            <a:ext cx="360040" cy="235976"/>
          </a:xfrm>
          <a:prstGeom prst="roundRect">
            <a:avLst/>
          </a:prstGeom>
          <a:solidFill>
            <a:schemeClr val="accent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37" name="모서리가 둥근 직사각형 36"/>
          <p:cNvSpPr/>
          <p:nvPr/>
        </p:nvSpPr>
        <p:spPr>
          <a:xfrm>
            <a:off x="4171702" y="5927526"/>
            <a:ext cx="360040" cy="235976"/>
          </a:xfrm>
          <a:prstGeom prst="roundRect">
            <a:avLst/>
          </a:prstGeom>
          <a:solidFill>
            <a:schemeClr val="accent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38" name="모서리가 둥근 직사각형 37"/>
          <p:cNvSpPr/>
          <p:nvPr/>
        </p:nvSpPr>
        <p:spPr>
          <a:xfrm>
            <a:off x="5495404" y="5937203"/>
            <a:ext cx="360040" cy="235976"/>
          </a:xfrm>
          <a:prstGeom prst="roundRect">
            <a:avLst/>
          </a:prstGeom>
          <a:solidFill>
            <a:schemeClr val="accent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40" name="모서리가 둥근 직사각형 39"/>
          <p:cNvSpPr/>
          <p:nvPr/>
        </p:nvSpPr>
        <p:spPr>
          <a:xfrm>
            <a:off x="6816948" y="5937203"/>
            <a:ext cx="360040" cy="235976"/>
          </a:xfrm>
          <a:prstGeom prst="roundRect">
            <a:avLst/>
          </a:prstGeom>
          <a:solidFill>
            <a:schemeClr val="accent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200672" y="5787912"/>
            <a:ext cx="573028" cy="534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00" tIns="180000" rIns="180000" bIns="180000" anchor="ctr" anchorCtr="1"/>
          <a:lstStyle/>
          <a:p>
            <a:r>
              <a:rPr lang="en-US" altLang="ko-KR" sz="1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</a:rPr>
              <a:t>2007</a:t>
            </a:r>
            <a:endParaRPr lang="en-US" altLang="ko-KR" sz="1200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pitchFamily="34" charset="0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1403648" y="5787912"/>
            <a:ext cx="573028" cy="534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00" tIns="180000" rIns="180000" bIns="180000" anchor="ctr" anchorCtr="1"/>
          <a:lstStyle/>
          <a:p>
            <a:r>
              <a:rPr lang="en-US" altLang="ko-KR" sz="1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</a:rPr>
              <a:t>2009</a:t>
            </a:r>
            <a:endParaRPr lang="en-US" altLang="ko-KR" sz="1200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pitchFamily="34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6710454" y="5787912"/>
            <a:ext cx="573028" cy="534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00" tIns="180000" rIns="180000" bIns="180000" anchor="ctr" anchorCtr="1"/>
          <a:lstStyle/>
          <a:p>
            <a:r>
              <a:rPr lang="en-US" altLang="ko-KR" sz="1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</a:rPr>
              <a:t>2013</a:t>
            </a:r>
            <a:endParaRPr lang="en-US" altLang="ko-KR" sz="1200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pitchFamily="34" charset="0"/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5388910" y="5787912"/>
            <a:ext cx="573028" cy="534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00" tIns="180000" rIns="180000" bIns="180000" anchor="ctr" anchorCtr="1"/>
          <a:lstStyle/>
          <a:p>
            <a:r>
              <a:rPr lang="en-US" altLang="ko-KR" sz="1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</a:rPr>
              <a:t>2012</a:t>
            </a:r>
            <a:endParaRPr lang="en-US" altLang="ko-KR" sz="1200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pitchFamily="34" charset="0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4065208" y="5787912"/>
            <a:ext cx="573028" cy="534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00" tIns="180000" rIns="180000" bIns="180000" anchor="ctr" anchorCtr="1"/>
          <a:lstStyle/>
          <a:p>
            <a:r>
              <a:rPr lang="en-US" altLang="ko-KR" sz="1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</a:rPr>
              <a:t>2011</a:t>
            </a:r>
            <a:endParaRPr lang="en-US" altLang="ko-KR" sz="1200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pitchFamily="34" charset="0"/>
            </a:endParaRP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2737314" y="5788268"/>
            <a:ext cx="573028" cy="534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00" tIns="180000" rIns="180000" bIns="180000" anchor="ctr" anchorCtr="1"/>
          <a:lstStyle/>
          <a:p>
            <a:r>
              <a:rPr lang="en-US" altLang="ko-KR" sz="1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</a:rPr>
              <a:t>2010</a:t>
            </a:r>
            <a:endParaRPr lang="en-US" altLang="ko-KR" sz="1200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pitchFamily="34" charset="0"/>
            </a:endParaRPr>
          </a:p>
        </p:txBody>
      </p:sp>
      <p:sp>
        <p:nvSpPr>
          <p:cNvPr id="32" name="Rectangle 10"/>
          <p:cNvSpPr>
            <a:spLocks noChangeArrowheads="1"/>
          </p:cNvSpPr>
          <p:nvPr/>
        </p:nvSpPr>
        <p:spPr bwMode="auto">
          <a:xfrm>
            <a:off x="8028384" y="5787912"/>
            <a:ext cx="573028" cy="534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00" tIns="180000" rIns="180000" bIns="180000" anchor="ctr" anchorCtr="1"/>
          <a:lstStyle/>
          <a:p>
            <a:r>
              <a:rPr lang="en-US" altLang="ko-KR" sz="1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</a:rPr>
              <a:t>2014</a:t>
            </a:r>
            <a:endParaRPr lang="en-US" altLang="ko-KR" sz="1200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pitchFamily="34" charset="0"/>
            </a:endParaRPr>
          </a:p>
        </p:txBody>
      </p:sp>
      <p:cxnSp>
        <p:nvCxnSpPr>
          <p:cNvPr id="52" name="꺾인 연결선 51"/>
          <p:cNvCxnSpPr>
            <a:stCxn id="26" idx="0"/>
            <a:endCxn id="6" idx="2"/>
          </p:cNvCxnSpPr>
          <p:nvPr/>
        </p:nvCxnSpPr>
        <p:spPr>
          <a:xfrm rot="16200000" flipV="1">
            <a:off x="518947" y="6131757"/>
            <a:ext cx="258314" cy="339912"/>
          </a:xfrm>
          <a:prstGeom prst="bentConnector3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꺾인 연결선 54"/>
          <p:cNvCxnSpPr>
            <a:stCxn id="44" idx="0"/>
            <a:endCxn id="35" idx="2"/>
          </p:cNvCxnSpPr>
          <p:nvPr/>
        </p:nvCxnSpPr>
        <p:spPr>
          <a:xfrm rot="16200000" flipV="1">
            <a:off x="1845514" y="6017204"/>
            <a:ext cx="351574" cy="662278"/>
          </a:xfrm>
          <a:prstGeom prst="bentConnector3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꺾인 연결선 56"/>
          <p:cNvCxnSpPr>
            <a:stCxn id="45" idx="0"/>
            <a:endCxn id="36" idx="2"/>
          </p:cNvCxnSpPr>
          <p:nvPr/>
        </p:nvCxnSpPr>
        <p:spPr>
          <a:xfrm rot="16200000" flipV="1">
            <a:off x="3235763" y="5960622"/>
            <a:ext cx="351573" cy="775441"/>
          </a:xfrm>
          <a:prstGeom prst="bentConnector3">
            <a:avLst>
              <a:gd name="adj1" fmla="val 50000"/>
            </a:avLst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꺾인 연결선 58"/>
          <p:cNvCxnSpPr>
            <a:stCxn id="46" idx="0"/>
            <a:endCxn id="37" idx="2"/>
          </p:cNvCxnSpPr>
          <p:nvPr/>
        </p:nvCxnSpPr>
        <p:spPr>
          <a:xfrm rot="16200000" flipV="1">
            <a:off x="4578193" y="5937032"/>
            <a:ext cx="353315" cy="806256"/>
          </a:xfrm>
          <a:prstGeom prst="bentConnector3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꺾인 연결선 60"/>
          <p:cNvCxnSpPr>
            <a:stCxn id="47" idx="0"/>
            <a:endCxn id="38" idx="2"/>
          </p:cNvCxnSpPr>
          <p:nvPr/>
        </p:nvCxnSpPr>
        <p:spPr>
          <a:xfrm rot="16200000" flipV="1">
            <a:off x="5931658" y="5916945"/>
            <a:ext cx="350346" cy="862813"/>
          </a:xfrm>
          <a:prstGeom prst="bentConnector3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꺾인 연결선 62"/>
          <p:cNvCxnSpPr>
            <a:stCxn id="48" idx="0"/>
            <a:endCxn id="40" idx="2"/>
          </p:cNvCxnSpPr>
          <p:nvPr/>
        </p:nvCxnSpPr>
        <p:spPr>
          <a:xfrm rot="16200000" flipV="1">
            <a:off x="7199653" y="5970494"/>
            <a:ext cx="351202" cy="756571"/>
          </a:xfrm>
          <a:prstGeom prst="bentConnector3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꺾인 연결선 66"/>
          <p:cNvCxnSpPr>
            <a:stCxn id="49" idx="0"/>
            <a:endCxn id="41" idx="2"/>
          </p:cNvCxnSpPr>
          <p:nvPr/>
        </p:nvCxnSpPr>
        <p:spPr>
          <a:xfrm rot="16200000" flipV="1">
            <a:off x="8296889" y="6182135"/>
            <a:ext cx="358437" cy="322417"/>
          </a:xfrm>
          <a:prstGeom prst="bentConnector3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그룹 83"/>
          <p:cNvGrpSpPr/>
          <p:nvPr/>
        </p:nvGrpSpPr>
        <p:grpSpPr>
          <a:xfrm>
            <a:off x="1509212" y="6483480"/>
            <a:ext cx="1685077" cy="246221"/>
            <a:chOff x="1475656" y="6484694"/>
            <a:chExt cx="1685077" cy="246221"/>
          </a:xfrm>
        </p:grpSpPr>
        <p:sp>
          <p:nvSpPr>
            <p:cNvPr id="44" name="모서리가 둥근 직사각형 43"/>
            <p:cNvSpPr/>
            <p:nvPr/>
          </p:nvSpPr>
          <p:spPr>
            <a:xfrm>
              <a:off x="1528613" y="6525344"/>
              <a:ext cx="1580541" cy="163710"/>
            </a:xfrm>
            <a:prstGeom prst="round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FFFF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475656" y="6484694"/>
              <a:ext cx="168507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>
                  <a:solidFill>
                    <a:srgbClr val="292934"/>
                  </a:solidFill>
                </a:rPr>
                <a:t>ALICE T2 operation start</a:t>
              </a:r>
              <a:endParaRPr lang="ko-KR" altLang="en-US" sz="1000" b="1" dirty="0">
                <a:solidFill>
                  <a:srgbClr val="292934"/>
                </a:solidFill>
              </a:endParaRPr>
            </a:p>
          </p:txBody>
        </p:sp>
      </p:grpSp>
      <p:grpSp>
        <p:nvGrpSpPr>
          <p:cNvPr id="85" name="그룹 84"/>
          <p:cNvGrpSpPr/>
          <p:nvPr/>
        </p:nvGrpSpPr>
        <p:grpSpPr>
          <a:xfrm>
            <a:off x="113380" y="6407143"/>
            <a:ext cx="1409360" cy="400110"/>
            <a:chOff x="113379" y="6407750"/>
            <a:chExt cx="1409360" cy="400110"/>
          </a:xfrm>
        </p:grpSpPr>
        <p:sp>
          <p:nvSpPr>
            <p:cNvPr id="26" name="모서리가 둥근 직사각형 25"/>
            <p:cNvSpPr/>
            <p:nvPr/>
          </p:nvSpPr>
          <p:spPr>
            <a:xfrm>
              <a:off x="179512" y="6431477"/>
              <a:ext cx="1277094" cy="351443"/>
            </a:xfrm>
            <a:prstGeom prst="round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FFFF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13379" y="6407750"/>
              <a:ext cx="14093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>
                  <a:solidFill>
                    <a:srgbClr val="292934"/>
                  </a:solidFill>
                </a:rPr>
                <a:t>Formation of GSDC</a:t>
              </a:r>
            </a:p>
            <a:p>
              <a:r>
                <a:rPr lang="en-US" altLang="ko-KR" sz="1000" b="1" dirty="0" smtClean="0">
                  <a:solidFill>
                    <a:srgbClr val="292934"/>
                  </a:solidFill>
                </a:rPr>
                <a:t>ALICE T2 Test-bed</a:t>
              </a:r>
              <a:endParaRPr lang="ko-KR" altLang="en-US" sz="1000" b="1" dirty="0">
                <a:solidFill>
                  <a:srgbClr val="292934"/>
                </a:solidFill>
              </a:endParaRPr>
            </a:p>
          </p:txBody>
        </p:sp>
      </p:grpSp>
      <p:grpSp>
        <p:nvGrpSpPr>
          <p:cNvPr id="83" name="그룹 82"/>
          <p:cNvGrpSpPr/>
          <p:nvPr/>
        </p:nvGrpSpPr>
        <p:grpSpPr>
          <a:xfrm>
            <a:off x="3131840" y="6483479"/>
            <a:ext cx="1322798" cy="246221"/>
            <a:chOff x="2771800" y="6484694"/>
            <a:chExt cx="1322798" cy="246221"/>
          </a:xfrm>
        </p:grpSpPr>
        <p:sp>
          <p:nvSpPr>
            <p:cNvPr id="45" name="모서리가 둥근 직사각형 44"/>
            <p:cNvSpPr/>
            <p:nvPr/>
          </p:nvSpPr>
          <p:spPr>
            <a:xfrm>
              <a:off x="2843807" y="6525344"/>
              <a:ext cx="1190843" cy="163710"/>
            </a:xfrm>
            <a:prstGeom prst="round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FFFF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771800" y="6484694"/>
              <a:ext cx="13227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>
                  <a:solidFill>
                    <a:srgbClr val="292934"/>
                  </a:solidFill>
                </a:rPr>
                <a:t>ALICE T1 Test-bed</a:t>
              </a:r>
              <a:endParaRPr lang="ko-KR" altLang="en-US" sz="1000" b="1" dirty="0">
                <a:solidFill>
                  <a:srgbClr val="292934"/>
                </a:solidFill>
              </a:endParaRPr>
            </a:p>
          </p:txBody>
        </p:sp>
      </p:grpSp>
      <p:grpSp>
        <p:nvGrpSpPr>
          <p:cNvPr id="86" name="그룹 85"/>
          <p:cNvGrpSpPr/>
          <p:nvPr/>
        </p:nvGrpSpPr>
        <p:grpSpPr>
          <a:xfrm>
            <a:off x="4394536" y="6482873"/>
            <a:ext cx="1545616" cy="246221"/>
            <a:chOff x="4127830" y="6491400"/>
            <a:chExt cx="1545616" cy="246221"/>
          </a:xfrm>
        </p:grpSpPr>
        <p:sp>
          <p:nvSpPr>
            <p:cNvPr id="46" name="모서리가 둥근 직사각형 45"/>
            <p:cNvSpPr/>
            <p:nvPr/>
          </p:nvSpPr>
          <p:spPr>
            <a:xfrm>
              <a:off x="4171701" y="6525344"/>
              <a:ext cx="1439141" cy="163710"/>
            </a:xfrm>
            <a:prstGeom prst="round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FFFF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127830" y="6491400"/>
              <a:ext cx="154561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>
                  <a:solidFill>
                    <a:srgbClr val="FFFF00"/>
                  </a:solidFill>
                </a:rPr>
                <a:t>KISTI Analysis Facility</a:t>
              </a:r>
              <a:endParaRPr lang="ko-KR" altLang="en-US" sz="10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87" name="그룹 86"/>
          <p:cNvGrpSpPr/>
          <p:nvPr/>
        </p:nvGrpSpPr>
        <p:grpSpPr>
          <a:xfrm>
            <a:off x="5868144" y="6482874"/>
            <a:ext cx="1385316" cy="246221"/>
            <a:chOff x="5451137" y="6484694"/>
            <a:chExt cx="1385316" cy="246221"/>
          </a:xfrm>
        </p:grpSpPr>
        <p:sp>
          <p:nvSpPr>
            <p:cNvPr id="47" name="모서리가 둥근 직사각형 46"/>
            <p:cNvSpPr/>
            <p:nvPr/>
          </p:nvSpPr>
          <p:spPr>
            <a:xfrm>
              <a:off x="5495403" y="6525345"/>
              <a:ext cx="1251653" cy="163710"/>
            </a:xfrm>
            <a:prstGeom prst="round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FFFF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451137" y="6484694"/>
              <a:ext cx="138531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>
                  <a:solidFill>
                    <a:srgbClr val="292934"/>
                  </a:solidFill>
                </a:rPr>
                <a:t>ALICE T1 candidate</a:t>
              </a:r>
              <a:endParaRPr lang="ko-KR" altLang="en-US" sz="1000" b="1" dirty="0">
                <a:solidFill>
                  <a:srgbClr val="292934"/>
                </a:solidFill>
              </a:endParaRPr>
            </a:p>
          </p:txBody>
        </p:sp>
      </p:grpSp>
      <p:grpSp>
        <p:nvGrpSpPr>
          <p:cNvPr id="88" name="그룹 87"/>
          <p:cNvGrpSpPr/>
          <p:nvPr/>
        </p:nvGrpSpPr>
        <p:grpSpPr>
          <a:xfrm>
            <a:off x="7164288" y="6484087"/>
            <a:ext cx="1223412" cy="246221"/>
            <a:chOff x="6788484" y="6485050"/>
            <a:chExt cx="1223412" cy="246221"/>
          </a:xfrm>
        </p:grpSpPr>
        <p:sp>
          <p:nvSpPr>
            <p:cNvPr id="48" name="모서리가 둥근 직사각형 47"/>
            <p:cNvSpPr/>
            <p:nvPr/>
          </p:nvSpPr>
          <p:spPr>
            <a:xfrm>
              <a:off x="6816948" y="6525344"/>
              <a:ext cx="1121573" cy="163712"/>
            </a:xfrm>
            <a:prstGeom prst="round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FFFF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6788484" y="6485050"/>
              <a:ext cx="12234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>
                  <a:solidFill>
                    <a:srgbClr val="FFFFFF"/>
                  </a:solidFill>
                </a:rPr>
                <a:t>Full T1 for ALICE</a:t>
              </a:r>
              <a:endParaRPr lang="ko-KR" altLang="en-US" sz="10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89" name="그룹 88"/>
          <p:cNvGrpSpPr/>
          <p:nvPr/>
        </p:nvGrpSpPr>
        <p:grpSpPr>
          <a:xfrm>
            <a:off x="8310142" y="6482268"/>
            <a:ext cx="654346" cy="246221"/>
            <a:chOff x="8096966" y="6485050"/>
            <a:chExt cx="654346" cy="246221"/>
          </a:xfrm>
        </p:grpSpPr>
        <p:sp>
          <p:nvSpPr>
            <p:cNvPr id="49" name="모서리가 둥근 직사각형 48"/>
            <p:cNvSpPr/>
            <p:nvPr/>
          </p:nvSpPr>
          <p:spPr>
            <a:xfrm>
              <a:off x="8153350" y="6525344"/>
              <a:ext cx="541578" cy="163712"/>
            </a:xfrm>
            <a:prstGeom prst="round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FFFF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8096966" y="6485050"/>
              <a:ext cx="65434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>
                  <a:solidFill>
                    <a:srgbClr val="FFFF00"/>
                  </a:solidFill>
                </a:rPr>
                <a:t>CMS T3</a:t>
              </a:r>
              <a:endParaRPr lang="ko-KR" altLang="en-US" sz="10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LHCOPN-ONE Workshop in Taipei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F659D-CEC2-46AC-B200-059F9C5935E3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9379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모서리가 둥근 직사각형 30"/>
          <p:cNvSpPr/>
          <p:nvPr/>
        </p:nvSpPr>
        <p:spPr>
          <a:xfrm>
            <a:off x="6403300" y="3981139"/>
            <a:ext cx="2703003" cy="1392077"/>
          </a:xfrm>
          <a:prstGeom prst="roundRect">
            <a:avLst/>
          </a:prstGeom>
          <a:solidFill>
            <a:schemeClr val="bg2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0" name="모서리가 둥근 직사각형 29"/>
          <p:cNvSpPr/>
          <p:nvPr/>
        </p:nvSpPr>
        <p:spPr>
          <a:xfrm>
            <a:off x="313344" y="4077072"/>
            <a:ext cx="2160240" cy="1155955"/>
          </a:xfrm>
          <a:prstGeom prst="roundRect">
            <a:avLst/>
          </a:prstGeom>
          <a:solidFill>
            <a:schemeClr val="bg2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모서리가 둥근 직사각형 24"/>
          <p:cNvSpPr/>
          <p:nvPr/>
        </p:nvSpPr>
        <p:spPr>
          <a:xfrm>
            <a:off x="5250984" y="1381418"/>
            <a:ext cx="843548" cy="288032"/>
          </a:xfrm>
          <a:prstGeom prst="roundRect">
            <a:avLst/>
          </a:prstGeom>
          <a:solidFill>
            <a:schemeClr val="bg2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모서리가 둥근 직사각형 23"/>
          <p:cNvSpPr/>
          <p:nvPr/>
        </p:nvSpPr>
        <p:spPr>
          <a:xfrm>
            <a:off x="2329478" y="1392138"/>
            <a:ext cx="730444" cy="288032"/>
          </a:xfrm>
          <a:prstGeom prst="roundRect">
            <a:avLst/>
          </a:prstGeom>
          <a:solidFill>
            <a:schemeClr val="bg2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GSDC System Overview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LHCOPN-ONE Workshop in Taipei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F659D-CEC2-46AC-B200-059F9C5935E3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9" name="_x132272552" descr="EMB000014e07b9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60228" y="1700808"/>
            <a:ext cx="6841434" cy="5040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Picture 23" descr="C:\Users\sahn\AppData\Local\Temp\vmware-sahn\VMwareDnD\83a5864a\HTCondor_red_bl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4118169"/>
            <a:ext cx="1979443" cy="60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C:\Users\sahn\AppData\Local\Temp\vmware-sahn\VMwareDnD\02a405cb\pbsguy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109412"/>
            <a:ext cx="1200951" cy="116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그룹 18"/>
          <p:cNvGrpSpPr/>
          <p:nvPr/>
        </p:nvGrpSpPr>
        <p:grpSpPr>
          <a:xfrm>
            <a:off x="1564078" y="5916107"/>
            <a:ext cx="574196" cy="246221"/>
            <a:chOff x="1619672" y="6597352"/>
            <a:chExt cx="574196" cy="246221"/>
          </a:xfrm>
        </p:grpSpPr>
        <p:sp>
          <p:nvSpPr>
            <p:cNvPr id="35" name="직사각형 34"/>
            <p:cNvSpPr/>
            <p:nvPr/>
          </p:nvSpPr>
          <p:spPr>
            <a:xfrm>
              <a:off x="1665528" y="6628697"/>
              <a:ext cx="482484" cy="182235"/>
            </a:xfrm>
            <a:prstGeom prst="rect">
              <a:avLst/>
            </a:prstGeom>
            <a:solidFill>
              <a:srgbClr val="FFFF00"/>
            </a:solidFill>
            <a:ln w="127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19672" y="6597352"/>
              <a:ext cx="57419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/>
                <a:t>1.5 PB</a:t>
              </a:r>
              <a:endParaRPr lang="ko-KR" altLang="en-US" sz="1000" b="1" dirty="0"/>
            </a:p>
          </p:txBody>
        </p:sp>
      </p:grpSp>
      <p:sp>
        <p:nvSpPr>
          <p:cNvPr id="27" name="직사각형 26"/>
          <p:cNvSpPr/>
          <p:nvPr/>
        </p:nvSpPr>
        <p:spPr>
          <a:xfrm>
            <a:off x="5385661" y="2148551"/>
            <a:ext cx="482484" cy="182235"/>
          </a:xfrm>
          <a:prstGeom prst="rect">
            <a:avLst/>
          </a:prstGeom>
          <a:solidFill>
            <a:srgbClr val="FFFF00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7437727" y="4717415"/>
            <a:ext cx="174278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000" b="1" dirty="0" smtClean="0"/>
              <a:t>Torque/MAUI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000" b="1" dirty="0" smtClean="0"/>
              <a:t>3,500 slots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000" b="1" dirty="0" smtClean="0"/>
              <a:t>ALICE T1, Belle, RENO</a:t>
            </a:r>
            <a:endParaRPr lang="ko-KR" altLang="en-US" sz="10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323528" y="4720126"/>
            <a:ext cx="158088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000" b="1" dirty="0" err="1" smtClean="0"/>
              <a:t>HTCondor</a:t>
            </a:r>
            <a:endParaRPr lang="en-US" altLang="ko-KR" sz="1000" b="1" dirty="0" smtClean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000" b="1" dirty="0" smtClean="0"/>
              <a:t>2,500 slots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000" b="1" dirty="0" smtClean="0"/>
              <a:t>CMS T3, LIGO, KIAF</a:t>
            </a:r>
            <a:endParaRPr lang="ko-KR" altLang="en-US" sz="1000" b="1" dirty="0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218516" y="1865073"/>
            <a:ext cx="1873902" cy="995414"/>
          </a:xfrm>
          <a:prstGeom prst="roundRect">
            <a:avLst/>
          </a:prstGeom>
          <a:solidFill>
            <a:srgbClr val="FFFF00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2278018" y="136131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Public</a:t>
            </a:r>
            <a:endParaRPr lang="ko-KR" alt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220072" y="1340768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Private</a:t>
            </a:r>
            <a:endParaRPr lang="ko-KR" altLang="en-US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5354838" y="2126833"/>
            <a:ext cx="5741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/>
              <a:t>1.5 PB</a:t>
            </a:r>
            <a:endParaRPr lang="ko-KR" altLang="en-US" sz="1000" b="1" dirty="0"/>
          </a:p>
        </p:txBody>
      </p:sp>
      <p:grpSp>
        <p:nvGrpSpPr>
          <p:cNvPr id="13" name="그룹 12"/>
          <p:cNvGrpSpPr/>
          <p:nvPr/>
        </p:nvGrpSpPr>
        <p:grpSpPr>
          <a:xfrm>
            <a:off x="6806116" y="5949280"/>
            <a:ext cx="574196" cy="246221"/>
            <a:chOff x="6814522" y="6525344"/>
            <a:chExt cx="574196" cy="246221"/>
          </a:xfrm>
        </p:grpSpPr>
        <p:sp>
          <p:nvSpPr>
            <p:cNvPr id="33" name="직사각형 32"/>
            <p:cNvSpPr/>
            <p:nvPr/>
          </p:nvSpPr>
          <p:spPr>
            <a:xfrm>
              <a:off x="6850104" y="6556157"/>
              <a:ext cx="482484" cy="182235"/>
            </a:xfrm>
            <a:prstGeom prst="rect">
              <a:avLst/>
            </a:prstGeom>
            <a:solidFill>
              <a:srgbClr val="FFFF00"/>
            </a:solidFill>
            <a:ln w="127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814522" y="6525344"/>
              <a:ext cx="57419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/>
                <a:t>4.0 PB</a:t>
              </a:r>
              <a:endParaRPr lang="ko-KR" altLang="en-US" sz="1000" b="1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360228" y="6618255"/>
            <a:ext cx="1101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/>
              <a:t>IBM TSM/GPFS</a:t>
            </a:r>
            <a:endParaRPr lang="ko-KR" altLang="en-US" sz="1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812360" y="5909210"/>
            <a:ext cx="12939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/>
              <a:t>HITACHI USP/VSP</a:t>
            </a:r>
          </a:p>
          <a:p>
            <a:r>
              <a:rPr lang="en-US" altLang="ko-KR" sz="1000" b="1" dirty="0" smtClean="0"/>
              <a:t>EMC </a:t>
            </a:r>
            <a:r>
              <a:rPr lang="en-US" altLang="ko-KR" sz="1000" b="1" dirty="0" err="1" smtClean="0"/>
              <a:t>Clariion</a:t>
            </a:r>
            <a:r>
              <a:rPr lang="en-US" altLang="ko-KR" sz="1000" b="1" dirty="0" smtClean="0"/>
              <a:t>/VNX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019605" y="2049888"/>
            <a:ext cx="1104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/>
              <a:t>HITACHI HNAS</a:t>
            </a:r>
          </a:p>
          <a:p>
            <a:r>
              <a:rPr lang="en-US" altLang="ko-KR" sz="1000" b="1" dirty="0" smtClean="0"/>
              <a:t>EMC ICILON</a:t>
            </a:r>
            <a:endParaRPr lang="ko-KR" altLang="en-US" sz="10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180417" y="1844824"/>
            <a:ext cx="19704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rgbClr val="FF0000"/>
                </a:solidFill>
              </a:rPr>
              <a:t>      4</a:t>
            </a:r>
            <a:r>
              <a:rPr lang="en-US" altLang="ko-KR" sz="1200" b="1" dirty="0" smtClean="0"/>
              <a:t> Spine switches</a:t>
            </a:r>
          </a:p>
          <a:p>
            <a:r>
              <a:rPr lang="en-US" altLang="ko-KR" sz="1200" b="1" dirty="0" smtClean="0">
                <a:solidFill>
                  <a:srgbClr val="FF0000"/>
                </a:solidFill>
              </a:rPr>
              <a:t>    74</a:t>
            </a:r>
            <a:r>
              <a:rPr lang="en-US" altLang="ko-KR" sz="1200" b="1" dirty="0" smtClean="0"/>
              <a:t> Leaf switches</a:t>
            </a:r>
          </a:p>
          <a:p>
            <a:r>
              <a:rPr lang="en-US" altLang="ko-KR" sz="1200" b="1" dirty="0" smtClean="0">
                <a:solidFill>
                  <a:srgbClr val="FF0000"/>
                </a:solidFill>
              </a:rPr>
              <a:t>500+</a:t>
            </a:r>
            <a:r>
              <a:rPr lang="en-US" altLang="ko-KR" sz="1200" b="1" dirty="0" smtClean="0"/>
              <a:t> Servers in 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22</a:t>
            </a:r>
            <a:r>
              <a:rPr lang="en-US" altLang="ko-KR" sz="1200" b="1" dirty="0" smtClean="0"/>
              <a:t> racks</a:t>
            </a:r>
          </a:p>
          <a:p>
            <a:r>
              <a:rPr lang="en-US" altLang="ko-KR" sz="1200" b="1" dirty="0" smtClean="0">
                <a:solidFill>
                  <a:srgbClr val="FF0000"/>
                </a:solidFill>
              </a:rPr>
              <a:t>    14 </a:t>
            </a:r>
            <a:r>
              <a:rPr lang="en-US" altLang="ko-KR" sz="1200" b="1" dirty="0" smtClean="0"/>
              <a:t>Storage racks</a:t>
            </a:r>
          </a:p>
          <a:p>
            <a:r>
              <a:rPr lang="en-US" altLang="ko-KR" sz="1200" b="1" dirty="0"/>
              <a:t> </a:t>
            </a:r>
            <a:r>
              <a:rPr lang="en-US" altLang="ko-KR" sz="1200" b="1" dirty="0" smtClean="0"/>
              <a:t>     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4</a:t>
            </a:r>
            <a:r>
              <a:rPr lang="en-US" altLang="ko-KR" sz="1200" b="1" dirty="0" smtClean="0"/>
              <a:t> tape frames</a:t>
            </a:r>
            <a:endParaRPr lang="ko-KR" altLang="en-US" sz="1200" b="1" dirty="0"/>
          </a:p>
        </p:txBody>
      </p:sp>
      <p:sp>
        <p:nvSpPr>
          <p:cNvPr id="4" name="모서리가 둥근 직사각형 3"/>
          <p:cNvSpPr/>
          <p:nvPr/>
        </p:nvSpPr>
        <p:spPr>
          <a:xfrm>
            <a:off x="2915816" y="4717415"/>
            <a:ext cx="3103984" cy="17359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/>
              <a:t>40 computing racks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71396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모서리가 둥근 직사각형 30"/>
          <p:cNvSpPr/>
          <p:nvPr/>
        </p:nvSpPr>
        <p:spPr>
          <a:xfrm>
            <a:off x="6403300" y="3981139"/>
            <a:ext cx="2703003" cy="1392077"/>
          </a:xfrm>
          <a:prstGeom prst="roundRect">
            <a:avLst/>
          </a:prstGeom>
          <a:solidFill>
            <a:schemeClr val="bg2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0" name="모서리가 둥근 직사각형 29"/>
          <p:cNvSpPr/>
          <p:nvPr/>
        </p:nvSpPr>
        <p:spPr>
          <a:xfrm>
            <a:off x="313344" y="4077072"/>
            <a:ext cx="2160240" cy="1155955"/>
          </a:xfrm>
          <a:prstGeom prst="roundRect">
            <a:avLst/>
          </a:prstGeom>
          <a:solidFill>
            <a:schemeClr val="bg2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모서리가 둥근 직사각형 24"/>
          <p:cNvSpPr/>
          <p:nvPr/>
        </p:nvSpPr>
        <p:spPr>
          <a:xfrm>
            <a:off x="5250984" y="1381418"/>
            <a:ext cx="843548" cy="288032"/>
          </a:xfrm>
          <a:prstGeom prst="roundRect">
            <a:avLst/>
          </a:prstGeom>
          <a:solidFill>
            <a:schemeClr val="bg2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GSDC System Overview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LHCOPN-ONE Workshop in Taipei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F659D-CEC2-46AC-B200-059F9C5935E3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9" name="_x132272552" descr="EMB000014e07b9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60228" y="1700808"/>
            <a:ext cx="6841434" cy="5040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Picture 23" descr="C:\Users\sahn\AppData\Local\Temp\vmware-sahn\VMwareDnD\83a5864a\HTCondor_red_bl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4118169"/>
            <a:ext cx="1979443" cy="60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C:\Users\sahn\AppData\Local\Temp\vmware-sahn\VMwareDnD\02a405cb\pbsguy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109412"/>
            <a:ext cx="1200951" cy="116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그룹 18"/>
          <p:cNvGrpSpPr/>
          <p:nvPr/>
        </p:nvGrpSpPr>
        <p:grpSpPr>
          <a:xfrm>
            <a:off x="1564078" y="5916107"/>
            <a:ext cx="574196" cy="246221"/>
            <a:chOff x="1619672" y="6597352"/>
            <a:chExt cx="574196" cy="246221"/>
          </a:xfrm>
        </p:grpSpPr>
        <p:sp>
          <p:nvSpPr>
            <p:cNvPr id="35" name="직사각형 34"/>
            <p:cNvSpPr/>
            <p:nvPr/>
          </p:nvSpPr>
          <p:spPr>
            <a:xfrm>
              <a:off x="1665528" y="6628697"/>
              <a:ext cx="482484" cy="182235"/>
            </a:xfrm>
            <a:prstGeom prst="rect">
              <a:avLst/>
            </a:prstGeom>
            <a:solidFill>
              <a:srgbClr val="FFFF00"/>
            </a:solidFill>
            <a:ln w="127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19672" y="6597352"/>
              <a:ext cx="57419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/>
                <a:t>1.5 PB</a:t>
              </a:r>
              <a:endParaRPr lang="ko-KR" altLang="en-US" sz="1000" b="1" dirty="0"/>
            </a:p>
          </p:txBody>
        </p:sp>
      </p:grpSp>
      <p:sp>
        <p:nvSpPr>
          <p:cNvPr id="27" name="직사각형 26"/>
          <p:cNvSpPr/>
          <p:nvPr/>
        </p:nvSpPr>
        <p:spPr>
          <a:xfrm>
            <a:off x="5385661" y="2148551"/>
            <a:ext cx="482484" cy="182235"/>
          </a:xfrm>
          <a:prstGeom prst="rect">
            <a:avLst/>
          </a:prstGeom>
          <a:solidFill>
            <a:srgbClr val="FFFF00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7437727" y="4717415"/>
            <a:ext cx="174278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000" b="1" dirty="0" smtClean="0"/>
              <a:t>Torque/MAUI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000" b="1" dirty="0" smtClean="0"/>
              <a:t>3,500 slots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000" b="1" dirty="0" smtClean="0"/>
              <a:t>ALICE T1, Belle, RENO</a:t>
            </a:r>
            <a:endParaRPr lang="ko-KR" altLang="en-US" sz="10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323528" y="4720126"/>
            <a:ext cx="158088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000" b="1" dirty="0" err="1" smtClean="0"/>
              <a:t>HTCondor</a:t>
            </a:r>
            <a:endParaRPr lang="en-US" altLang="ko-KR" sz="1000" b="1" dirty="0" smtClean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000" b="1" dirty="0" smtClean="0"/>
              <a:t>2,500 slots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000" b="1" dirty="0" smtClean="0"/>
              <a:t>CMS T3, LIGO, KIAF</a:t>
            </a:r>
            <a:endParaRPr lang="ko-KR" altLang="en-US" sz="1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220072" y="1340768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Private</a:t>
            </a:r>
            <a:endParaRPr lang="ko-KR" altLang="en-US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5354838" y="2126833"/>
            <a:ext cx="5741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/>
              <a:t>1.5 PB</a:t>
            </a:r>
            <a:endParaRPr lang="ko-KR" altLang="en-US" sz="1000" b="1" dirty="0"/>
          </a:p>
        </p:txBody>
      </p:sp>
      <p:grpSp>
        <p:nvGrpSpPr>
          <p:cNvPr id="13" name="그룹 12"/>
          <p:cNvGrpSpPr/>
          <p:nvPr/>
        </p:nvGrpSpPr>
        <p:grpSpPr>
          <a:xfrm>
            <a:off x="6806116" y="5949280"/>
            <a:ext cx="574196" cy="246221"/>
            <a:chOff x="6814522" y="6525344"/>
            <a:chExt cx="574196" cy="246221"/>
          </a:xfrm>
        </p:grpSpPr>
        <p:sp>
          <p:nvSpPr>
            <p:cNvPr id="33" name="직사각형 32"/>
            <p:cNvSpPr/>
            <p:nvPr/>
          </p:nvSpPr>
          <p:spPr>
            <a:xfrm>
              <a:off x="6850104" y="6556157"/>
              <a:ext cx="482484" cy="182235"/>
            </a:xfrm>
            <a:prstGeom prst="rect">
              <a:avLst/>
            </a:prstGeom>
            <a:solidFill>
              <a:srgbClr val="FFFF00"/>
            </a:solidFill>
            <a:ln w="127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814522" y="6525344"/>
              <a:ext cx="57419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/>
                <a:t>4.0 PB</a:t>
              </a:r>
              <a:endParaRPr lang="ko-KR" altLang="en-US" sz="1000" b="1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360228" y="6618255"/>
            <a:ext cx="1101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/>
              <a:t>IBM TSM/GPFS</a:t>
            </a:r>
            <a:endParaRPr lang="ko-KR" altLang="en-US" sz="1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812360" y="5909210"/>
            <a:ext cx="12939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/>
              <a:t>HITACHI USP/VSP</a:t>
            </a:r>
          </a:p>
          <a:p>
            <a:r>
              <a:rPr lang="en-US" altLang="ko-KR" sz="1000" b="1" dirty="0" smtClean="0"/>
              <a:t>EMC </a:t>
            </a:r>
            <a:r>
              <a:rPr lang="en-US" altLang="ko-KR" sz="1000" b="1" dirty="0" err="1" smtClean="0"/>
              <a:t>Clariion</a:t>
            </a:r>
            <a:r>
              <a:rPr lang="en-US" altLang="ko-KR" sz="1000" b="1" dirty="0" smtClean="0"/>
              <a:t>/VNX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019605" y="2049888"/>
            <a:ext cx="1104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/>
              <a:t>HITACHI HNAS</a:t>
            </a:r>
          </a:p>
          <a:p>
            <a:r>
              <a:rPr lang="en-US" altLang="ko-KR" sz="1000" b="1" dirty="0" smtClean="0"/>
              <a:t>EMC ICILON</a:t>
            </a:r>
            <a:endParaRPr lang="ko-KR" altLang="en-US" sz="1000" b="1" dirty="0"/>
          </a:p>
        </p:txBody>
      </p:sp>
      <p:sp>
        <p:nvSpPr>
          <p:cNvPr id="8" name="직사각형 7"/>
          <p:cNvSpPr/>
          <p:nvPr/>
        </p:nvSpPr>
        <p:spPr>
          <a:xfrm>
            <a:off x="1" y="3861048"/>
            <a:ext cx="7956376" cy="29969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4048180" y="1320958"/>
            <a:ext cx="5104471" cy="5537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0" name="그룹 19"/>
          <p:cNvGrpSpPr/>
          <p:nvPr/>
        </p:nvGrpSpPr>
        <p:grpSpPr>
          <a:xfrm>
            <a:off x="4598203" y="4746959"/>
            <a:ext cx="4104456" cy="1759550"/>
            <a:chOff x="4860032" y="1525434"/>
            <a:chExt cx="4104456" cy="1759550"/>
          </a:xfrm>
        </p:grpSpPr>
        <p:sp>
          <p:nvSpPr>
            <p:cNvPr id="10" name="사각형 설명선 9"/>
            <p:cNvSpPr/>
            <p:nvPr/>
          </p:nvSpPr>
          <p:spPr>
            <a:xfrm>
              <a:off x="4860032" y="1525434"/>
              <a:ext cx="4104456" cy="1759550"/>
            </a:xfrm>
            <a:prstGeom prst="wedgeRectCallout">
              <a:avLst>
                <a:gd name="adj1" fmla="val -84651"/>
                <a:gd name="adj2" fmla="val -139416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2" name="그림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2040" y="1679377"/>
              <a:ext cx="3923928" cy="1456904"/>
            </a:xfrm>
            <a:prstGeom prst="rect">
              <a:avLst/>
            </a:prstGeom>
          </p:spPr>
        </p:pic>
      </p:grpSp>
      <p:grpSp>
        <p:nvGrpSpPr>
          <p:cNvPr id="18" name="그룹 17"/>
          <p:cNvGrpSpPr/>
          <p:nvPr/>
        </p:nvGrpSpPr>
        <p:grpSpPr>
          <a:xfrm>
            <a:off x="313344" y="4746959"/>
            <a:ext cx="4104456" cy="1759550"/>
            <a:chOff x="4860032" y="3966998"/>
            <a:chExt cx="4104456" cy="1759550"/>
          </a:xfrm>
        </p:grpSpPr>
        <p:sp>
          <p:nvSpPr>
            <p:cNvPr id="37" name="사각형 설명선 36"/>
            <p:cNvSpPr/>
            <p:nvPr/>
          </p:nvSpPr>
          <p:spPr>
            <a:xfrm>
              <a:off x="4860032" y="3966998"/>
              <a:ext cx="4104456" cy="1759550"/>
            </a:xfrm>
            <a:prstGeom prst="wedgeRectCallout">
              <a:avLst>
                <a:gd name="adj1" fmla="val -2732"/>
                <a:gd name="adj2" fmla="val -137794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6" name="그림 1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2040" y="4182474"/>
              <a:ext cx="3893840" cy="1444260"/>
            </a:xfrm>
            <a:prstGeom prst="rect">
              <a:avLst/>
            </a:prstGeom>
          </p:spPr>
        </p:pic>
      </p:grpSp>
      <p:sp>
        <p:nvSpPr>
          <p:cNvPr id="11" name="모서리가 둥근 사각형 설명선 10"/>
          <p:cNvSpPr/>
          <p:nvPr/>
        </p:nvSpPr>
        <p:spPr>
          <a:xfrm>
            <a:off x="6019800" y="3278841"/>
            <a:ext cx="2682859" cy="702298"/>
          </a:xfrm>
          <a:prstGeom prst="wedgeRoundRectCallout">
            <a:avLst>
              <a:gd name="adj1" fmla="val -51431"/>
              <a:gd name="adj2" fmla="val 185157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Dedicated SW for ALICE Tier 1 center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01571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LHCOPN-ONE Workshop in Taipei</a:t>
            </a:r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52098" y="332656"/>
            <a:ext cx="647984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2400">
                <a:solidFill>
                  <a:schemeClr val="tx1">
                    <a:lumMod val="75000"/>
                    <a:lumOff val="25000"/>
                    <a:alpha val="99000"/>
                  </a:schemeClr>
                </a:solidFill>
                <a:latin typeface="Rix고딕 B" pitchFamily="18" charset="-127"/>
                <a:ea typeface="Rix고딕 B" pitchFamily="18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3200" b="1" dirty="0">
                <a:solidFill>
                  <a:prstClr val="black">
                    <a:lumMod val="75000"/>
                    <a:lumOff val="25000"/>
                    <a:alpha val="99000"/>
                  </a:prstClr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LHCOPN</a:t>
            </a:r>
            <a:r>
              <a:rPr lang="en-US" altLang="ko-KR" sz="3200" b="1" dirty="0" smtClean="0">
                <a:solidFill>
                  <a:prstClr val="black">
                    <a:lumMod val="75000"/>
                    <a:lumOff val="25000"/>
                    <a:alpha val="99000"/>
                  </a:prstClr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 (GSDC/KISTI ~ CERN)</a:t>
            </a:r>
            <a:endParaRPr kumimoji="1" lang="ko-KR" altLang="en-US" sz="3200" b="1" dirty="0">
              <a:solidFill>
                <a:prstClr val="black">
                  <a:lumMod val="75000"/>
                  <a:lumOff val="25000"/>
                  <a:alpha val="99000"/>
                </a:prstClr>
              </a:solidFill>
              <a:latin typeface="HY수평선B" panose="02030600000101010101" pitchFamily="18" charset="-127"/>
              <a:ea typeface="HY수평선B" panose="02030600000101010101" pitchFamily="18" charset="-127"/>
            </a:endParaRPr>
          </a:p>
        </p:txBody>
      </p:sp>
      <p:sp>
        <p:nvSpPr>
          <p:cNvPr id="6" name="슬라이드 번호 개체 틀 3"/>
          <p:cNvSpPr txBox="1">
            <a:spLocks/>
          </p:cNvSpPr>
          <p:nvPr/>
        </p:nvSpPr>
        <p:spPr>
          <a:xfrm>
            <a:off x="8693077" y="6520267"/>
            <a:ext cx="398814" cy="365125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charset="-127"/>
                <a:cs typeface="+mn-cs"/>
              </a:defRPr>
            </a:lvl9pPr>
          </a:lstStyle>
          <a:p>
            <a:r>
              <a:rPr lang="en-US" altLang="ko-KR" sz="1100" b="1" dirty="0" smtClean="0"/>
              <a:t>34</a:t>
            </a:r>
          </a:p>
        </p:txBody>
      </p:sp>
      <p:cxnSp>
        <p:nvCxnSpPr>
          <p:cNvPr id="7" name="직선 연결선 6"/>
          <p:cNvCxnSpPr/>
          <p:nvPr/>
        </p:nvCxnSpPr>
        <p:spPr>
          <a:xfrm>
            <a:off x="448006" y="908720"/>
            <a:ext cx="328437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3788529" y="908720"/>
            <a:ext cx="4904544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슬라이드 번호 개체 틀 1"/>
          <p:cNvSpPr txBox="1">
            <a:spLocks/>
          </p:cNvSpPr>
          <p:nvPr/>
        </p:nvSpPr>
        <p:spPr>
          <a:xfrm>
            <a:off x="8543282" y="6356358"/>
            <a:ext cx="561975" cy="365125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8E9FD90-FACF-D645-84A1-4EF62C445E55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" name="그림 2" descr="세계지도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4852"/>
            <a:ext cx="9144000" cy="4168939"/>
          </a:xfrm>
          <a:prstGeom prst="rect">
            <a:avLst/>
          </a:prstGeom>
        </p:spPr>
      </p:pic>
      <p:sp>
        <p:nvSpPr>
          <p:cNvPr id="11" name="타원 3"/>
          <p:cNvSpPr/>
          <p:nvPr/>
        </p:nvSpPr>
        <p:spPr>
          <a:xfrm>
            <a:off x="285720" y="4697876"/>
            <a:ext cx="71438" cy="7143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타원 4"/>
          <p:cNvSpPr/>
          <p:nvPr/>
        </p:nvSpPr>
        <p:spPr>
          <a:xfrm>
            <a:off x="4835085" y="4483562"/>
            <a:ext cx="71438" cy="7143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타원 5"/>
          <p:cNvSpPr/>
          <p:nvPr/>
        </p:nvSpPr>
        <p:spPr>
          <a:xfrm>
            <a:off x="7707719" y="3983496"/>
            <a:ext cx="71438" cy="7143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타원 6"/>
          <p:cNvSpPr/>
          <p:nvPr/>
        </p:nvSpPr>
        <p:spPr>
          <a:xfrm>
            <a:off x="7832052" y="4235595"/>
            <a:ext cx="71438" cy="7143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4286" y="4483570"/>
            <a:ext cx="642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KISTI</a:t>
            </a:r>
            <a:endParaRPr lang="ko-KR" altLang="en-US" sz="1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15272" y="3769182"/>
            <a:ext cx="10001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NetherLight</a:t>
            </a:r>
            <a:endParaRPr lang="ko-KR" altLang="en-US" sz="1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91801" y="4053256"/>
            <a:ext cx="10001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CERN</a:t>
            </a:r>
            <a:endParaRPr lang="ko-KR" altLang="en-US" sz="1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hape 17"/>
          <p:cNvCxnSpPr>
            <a:endCxn id="12" idx="3"/>
          </p:cNvCxnSpPr>
          <p:nvPr/>
        </p:nvCxnSpPr>
        <p:spPr>
          <a:xfrm flipV="1">
            <a:off x="357162" y="4544538"/>
            <a:ext cx="4488385" cy="224776"/>
          </a:xfrm>
          <a:prstGeom prst="curvedConnector2">
            <a:avLst/>
          </a:prstGeom>
          <a:ln w="222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hape 23"/>
          <p:cNvCxnSpPr/>
          <p:nvPr/>
        </p:nvCxnSpPr>
        <p:spPr>
          <a:xfrm flipV="1">
            <a:off x="4906519" y="4054934"/>
            <a:ext cx="2808752" cy="500066"/>
          </a:xfrm>
          <a:prstGeom prst="curvedConnector3">
            <a:avLst>
              <a:gd name="adj1" fmla="val 50000"/>
            </a:avLst>
          </a:prstGeom>
          <a:ln w="222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구부러진 연결선 12"/>
          <p:cNvCxnSpPr>
            <a:stCxn id="13" idx="5"/>
            <a:endCxn id="14" idx="1"/>
          </p:cNvCxnSpPr>
          <p:nvPr/>
        </p:nvCxnSpPr>
        <p:spPr>
          <a:xfrm rot="16200000" flipH="1">
            <a:off x="7704814" y="4108352"/>
            <a:ext cx="201585" cy="73823"/>
          </a:xfrm>
          <a:prstGeom prst="curvedConnector3">
            <a:avLst>
              <a:gd name="adj1" fmla="val 50000"/>
            </a:avLst>
          </a:prstGeom>
          <a:ln w="222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051724" y="4488856"/>
            <a:ext cx="20002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1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10Gbps (protection)</a:t>
            </a:r>
            <a:endParaRPr lang="ko-KR" altLang="en-US" sz="11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직사각형 14"/>
          <p:cNvSpPr/>
          <p:nvPr/>
        </p:nvSpPr>
        <p:spPr>
          <a:xfrm>
            <a:off x="4325782" y="4201825"/>
            <a:ext cx="497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/>
              <a:t> </a:t>
            </a:r>
          </a:p>
        </p:txBody>
      </p:sp>
      <p:sp>
        <p:nvSpPr>
          <p:cNvPr id="23" name="TextBox 13"/>
          <p:cNvSpPr txBox="1"/>
          <p:nvPr/>
        </p:nvSpPr>
        <p:spPr>
          <a:xfrm>
            <a:off x="4630650" y="4119171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KRLight</a:t>
            </a:r>
            <a:r>
              <a:rPr lang="en-US" altLang="ko-KR" sz="1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altLang="ko-KR" sz="1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(Chicago)</a:t>
            </a:r>
            <a:endParaRPr lang="ko-KR" altLang="en-US" sz="1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13638" y="3959716"/>
            <a:ext cx="10001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1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10Gbps</a:t>
            </a:r>
            <a:endParaRPr lang="ko-KR" altLang="en-US" sz="11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2" descr="C:\Users\home\Pictures\map-lhcop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455" y="836720"/>
            <a:ext cx="3656094" cy="281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13"/>
          <p:cNvSpPr txBox="1"/>
          <p:nvPr/>
        </p:nvSpPr>
        <p:spPr>
          <a:xfrm>
            <a:off x="258651" y="4119171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KRLight</a:t>
            </a:r>
            <a:r>
              <a:rPr lang="en-US" altLang="ko-KR" sz="1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altLang="ko-KR" sz="1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(Daejeon)</a:t>
            </a:r>
            <a:endParaRPr lang="ko-KR" altLang="en-US" sz="1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3" descr="C:\Users\buseungcho\Pictures\lhc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204" y="5444035"/>
            <a:ext cx="2213796" cy="144135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28" name="Picture 2" descr="C:\Users\buseungcho\Pictures\lh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444034"/>
            <a:ext cx="2195798" cy="144135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cxnSp>
        <p:nvCxnSpPr>
          <p:cNvPr id="29" name="직선 연결선 22"/>
          <p:cNvCxnSpPr/>
          <p:nvPr/>
        </p:nvCxnSpPr>
        <p:spPr>
          <a:xfrm flipH="1">
            <a:off x="4716020" y="4319234"/>
            <a:ext cx="3175785" cy="1124801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 23"/>
          <p:cNvCxnSpPr/>
          <p:nvPr/>
        </p:nvCxnSpPr>
        <p:spPr>
          <a:xfrm>
            <a:off x="7903490" y="4319234"/>
            <a:ext cx="1240510" cy="1124801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타원 24"/>
          <p:cNvSpPr/>
          <p:nvPr/>
        </p:nvSpPr>
        <p:spPr>
          <a:xfrm>
            <a:off x="5724128" y="1867550"/>
            <a:ext cx="648072" cy="409322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Rectangle 2"/>
          <p:cNvSpPr/>
          <p:nvPr/>
        </p:nvSpPr>
        <p:spPr>
          <a:xfrm>
            <a:off x="450927" y="1118864"/>
            <a:ext cx="4918700" cy="1515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ko-KR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LHC Optical Private Network</a:t>
            </a:r>
          </a:p>
          <a:p>
            <a:pPr>
              <a:lnSpc>
                <a:spcPct val="125000"/>
              </a:lnSpc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GSDC (Global Science Data hub Center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) in KISTI as CERN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LHC Alice Tier 1 center Since 2013</a:t>
            </a:r>
          </a:p>
        </p:txBody>
      </p:sp>
      <p:sp>
        <p:nvSpPr>
          <p:cNvPr id="33" name="슬라이드 번호 개체 틀 3"/>
          <p:cNvSpPr txBox="1">
            <a:spLocks/>
          </p:cNvSpPr>
          <p:nvPr/>
        </p:nvSpPr>
        <p:spPr>
          <a:xfrm>
            <a:off x="8693074" y="6520260"/>
            <a:ext cx="398814" cy="365125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charset="-127"/>
                <a:cs typeface="+mn-cs"/>
              </a:defRPr>
            </a:lvl9pPr>
          </a:lstStyle>
          <a:p>
            <a:r>
              <a:rPr lang="en-US" altLang="ko-KR" sz="1100" b="1" dirty="0" smtClean="0"/>
              <a:t>10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DE42-B3B5-43ED-B470-872FE7706785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0101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Maintain the LHCOPN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1008112"/>
          </a:xfrm>
        </p:spPr>
        <p:txBody>
          <a:bodyPr/>
          <a:lstStyle/>
          <a:p>
            <a:r>
              <a:rPr lang="en-US" altLang="ko-KR" dirty="0" smtClean="0"/>
              <a:t>Report by ISP (SKB) once in a month</a:t>
            </a:r>
          </a:p>
          <a:p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LHCOPN-ONE Workshop in Taipei</a:t>
            </a:r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635909"/>
            <a:ext cx="4189711" cy="1984600"/>
          </a:xfrm>
          <a:prstGeom prst="rect">
            <a:avLst/>
          </a:prstGeom>
          <a:ln w="31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932975"/>
            <a:ext cx="3100164" cy="824038"/>
          </a:xfrm>
          <a:prstGeom prst="rect">
            <a:avLst/>
          </a:prstGeom>
          <a:ln w="31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내용 개체 틀 2"/>
          <p:cNvSpPr txBox="1">
            <a:spLocks/>
          </p:cNvSpPr>
          <p:nvPr/>
        </p:nvSpPr>
        <p:spPr>
          <a:xfrm>
            <a:off x="457200" y="2076953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Latency check every hour</a:t>
            </a:r>
          </a:p>
          <a:p>
            <a:endParaRPr lang="ko-KR" altLang="en-US" dirty="0"/>
          </a:p>
        </p:txBody>
      </p:sp>
      <p:sp>
        <p:nvSpPr>
          <p:cNvPr id="9" name="모서리가 둥근 사각형 설명선 8"/>
          <p:cNvSpPr/>
          <p:nvPr/>
        </p:nvSpPr>
        <p:spPr>
          <a:xfrm>
            <a:off x="6019800" y="2986096"/>
            <a:ext cx="2224608" cy="946960"/>
          </a:xfrm>
          <a:prstGeom prst="wedgeRoundRectCallout">
            <a:avLst>
              <a:gd name="adj1" fmla="val -118922"/>
              <a:gd name="adj2" fmla="val -13213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Disable is </a:t>
            </a:r>
            <a:r>
              <a:rPr lang="en-US" altLang="ko-KR" dirty="0" err="1" smtClean="0"/>
              <a:t>occured</a:t>
            </a:r>
            <a:endParaRPr lang="ko-KR" altLang="en-US" dirty="0"/>
          </a:p>
        </p:txBody>
      </p:sp>
      <p:sp>
        <p:nvSpPr>
          <p:cNvPr id="10" name="내용 개체 틀 2"/>
          <p:cNvSpPr txBox="1">
            <a:spLocks/>
          </p:cNvSpPr>
          <p:nvPr/>
        </p:nvSpPr>
        <p:spPr>
          <a:xfrm>
            <a:off x="457200" y="4778418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MRTG graph check</a:t>
            </a:r>
          </a:p>
          <a:p>
            <a:pPr lvl="1"/>
            <a:r>
              <a:rPr lang="en-US" altLang="ko-KR" sz="2000" dirty="0" smtClean="0"/>
              <a:t>Chicago and KISTI backbone</a:t>
            </a:r>
          </a:p>
          <a:p>
            <a:endParaRPr lang="ko-KR" altLang="en-US" dirty="0"/>
          </a:p>
        </p:txBody>
      </p:sp>
      <p:pic>
        <p:nvPicPr>
          <p:cNvPr id="11" name="내용 개체 틀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891995"/>
            <a:ext cx="3203848" cy="1189547"/>
          </a:xfrm>
          <a:prstGeom prst="rect">
            <a:avLst/>
          </a:prstGeom>
        </p:spPr>
      </p:pic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DE42-B3B5-43ED-B470-872FE7706785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7894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LHCOPN-ONE Workshop in Taipei</a:t>
            </a:r>
            <a:endParaRPr lang="ko-KR" altLang="en-US"/>
          </a:p>
        </p:txBody>
      </p:sp>
      <p:cxnSp>
        <p:nvCxnSpPr>
          <p:cNvPr id="5" name="직선 연결선 4"/>
          <p:cNvCxnSpPr/>
          <p:nvPr/>
        </p:nvCxnSpPr>
        <p:spPr>
          <a:xfrm>
            <a:off x="448006" y="908720"/>
            <a:ext cx="328437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/>
        </p:nvCxnSpPr>
        <p:spPr>
          <a:xfrm>
            <a:off x="3788529" y="908720"/>
            <a:ext cx="4904544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직사각형 73"/>
          <p:cNvSpPr/>
          <p:nvPr/>
        </p:nvSpPr>
        <p:spPr>
          <a:xfrm>
            <a:off x="1891116" y="4558203"/>
            <a:ext cx="5208132" cy="21632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구름 4"/>
          <p:cNvSpPr/>
          <p:nvPr/>
        </p:nvSpPr>
        <p:spPr>
          <a:xfrm>
            <a:off x="3860732" y="4763748"/>
            <a:ext cx="1575545" cy="75674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KREONet2</a:t>
            </a:r>
          </a:p>
          <a:p>
            <a:pPr algn="ctr"/>
            <a:r>
              <a:rPr lang="en-US" altLang="ko-KR" sz="1000" dirty="0" smtClean="0"/>
              <a:t>Seattle, Chicago, Hong Kong</a:t>
            </a:r>
          </a:p>
          <a:p>
            <a:pPr algn="ctr"/>
            <a:r>
              <a:rPr lang="en-US" altLang="ko-KR" sz="1000" dirty="0" err="1" smtClean="0"/>
              <a:t>Daejeon</a:t>
            </a:r>
            <a:endParaRPr lang="ko-KR" altLang="en-US" sz="1000" dirty="0"/>
          </a:p>
        </p:txBody>
      </p:sp>
      <p:sp>
        <p:nvSpPr>
          <p:cNvPr id="9" name="구름 5"/>
          <p:cNvSpPr/>
          <p:nvPr/>
        </p:nvSpPr>
        <p:spPr>
          <a:xfrm>
            <a:off x="4997640" y="1572201"/>
            <a:ext cx="1454545" cy="756745"/>
          </a:xfrm>
          <a:prstGeom prst="cloud">
            <a:avLst/>
          </a:prstGeom>
          <a:ln>
            <a:solidFill>
              <a:schemeClr val="tx2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/>
              <a:t>US </a:t>
            </a:r>
            <a:r>
              <a:rPr lang="en-US" altLang="ko-KR" sz="1200" dirty="0" err="1"/>
              <a:t>LHCNet</a:t>
            </a:r>
            <a:endParaRPr lang="ko-KR" altLang="en-US" sz="1200" dirty="0"/>
          </a:p>
        </p:txBody>
      </p:sp>
      <p:sp>
        <p:nvSpPr>
          <p:cNvPr id="10" name="구름 7"/>
          <p:cNvSpPr/>
          <p:nvPr/>
        </p:nvSpPr>
        <p:spPr>
          <a:xfrm>
            <a:off x="1376193" y="2731944"/>
            <a:ext cx="1575545" cy="75674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err="1" smtClean="0"/>
              <a:t>ESnet</a:t>
            </a:r>
            <a:endParaRPr lang="en-US" altLang="ko-KR" sz="1200" dirty="0" smtClean="0"/>
          </a:p>
          <a:p>
            <a:pPr algn="ctr"/>
            <a:r>
              <a:rPr lang="en-US" altLang="ko-KR" sz="1200" dirty="0" smtClean="0"/>
              <a:t>USA</a:t>
            </a:r>
            <a:endParaRPr lang="ko-KR" altLang="en-US" sz="1200" dirty="0"/>
          </a:p>
        </p:txBody>
      </p:sp>
      <p:sp>
        <p:nvSpPr>
          <p:cNvPr id="11" name="구름 8"/>
          <p:cNvSpPr/>
          <p:nvPr/>
        </p:nvSpPr>
        <p:spPr>
          <a:xfrm>
            <a:off x="6142733" y="2674732"/>
            <a:ext cx="1575545" cy="75674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Internet2</a:t>
            </a:r>
          </a:p>
          <a:p>
            <a:pPr algn="ctr"/>
            <a:r>
              <a:rPr lang="en-US" altLang="ko-KR" sz="1200" dirty="0" smtClean="0"/>
              <a:t>USA</a:t>
            </a:r>
            <a:endParaRPr lang="ko-KR" altLang="en-US" sz="1200" dirty="0"/>
          </a:p>
        </p:txBody>
      </p:sp>
      <p:sp>
        <p:nvSpPr>
          <p:cNvPr id="12" name="육각형 9"/>
          <p:cNvSpPr/>
          <p:nvPr/>
        </p:nvSpPr>
        <p:spPr>
          <a:xfrm>
            <a:off x="5406399" y="3902721"/>
            <a:ext cx="637027" cy="382737"/>
          </a:xfrm>
          <a:prstGeom prst="hex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5436278" y="3964603"/>
            <a:ext cx="63702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 smtClean="0"/>
              <a:t>Chicago</a:t>
            </a:r>
          </a:p>
        </p:txBody>
      </p:sp>
      <p:sp>
        <p:nvSpPr>
          <p:cNvPr id="14" name="육각형 11"/>
          <p:cNvSpPr/>
          <p:nvPr/>
        </p:nvSpPr>
        <p:spPr>
          <a:xfrm>
            <a:off x="3103815" y="3902721"/>
            <a:ext cx="637027" cy="382737"/>
          </a:xfrm>
          <a:prstGeom prst="hex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3163572" y="3964603"/>
            <a:ext cx="6370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 smtClean="0"/>
              <a:t>Seattle</a:t>
            </a:r>
          </a:p>
        </p:txBody>
      </p:sp>
      <p:cxnSp>
        <p:nvCxnSpPr>
          <p:cNvPr id="16" name="직선 연결선 14"/>
          <p:cNvCxnSpPr/>
          <p:nvPr/>
        </p:nvCxnSpPr>
        <p:spPr>
          <a:xfrm flipH="1" flipV="1">
            <a:off x="3422329" y="4285458"/>
            <a:ext cx="623663" cy="54549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7" name="구름 15"/>
          <p:cNvSpPr/>
          <p:nvPr/>
        </p:nvSpPr>
        <p:spPr>
          <a:xfrm>
            <a:off x="6603390" y="340863"/>
            <a:ext cx="1454545" cy="75674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/>
              <a:t>CERN</a:t>
            </a:r>
          </a:p>
          <a:p>
            <a:pPr algn="ctr"/>
            <a:r>
              <a:rPr lang="en-US" altLang="ko-KR" sz="1200" dirty="0"/>
              <a:t>Geneva</a:t>
            </a:r>
            <a:endParaRPr lang="ko-KR" altLang="en-US" sz="1200" dirty="0"/>
          </a:p>
        </p:txBody>
      </p:sp>
      <p:cxnSp>
        <p:nvCxnSpPr>
          <p:cNvPr id="18" name="직선 연결선 17"/>
          <p:cNvCxnSpPr/>
          <p:nvPr/>
        </p:nvCxnSpPr>
        <p:spPr>
          <a:xfrm flipV="1">
            <a:off x="5196306" y="4285459"/>
            <a:ext cx="558485" cy="47828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" name="직선 연결선 19"/>
          <p:cNvCxnSpPr>
            <a:stCxn id="14" idx="4"/>
          </p:cNvCxnSpPr>
          <p:nvPr/>
        </p:nvCxnSpPr>
        <p:spPr>
          <a:xfrm flipH="1" flipV="1">
            <a:off x="2342929" y="3488689"/>
            <a:ext cx="849210" cy="414033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0" name="직선 연결선 21"/>
          <p:cNvCxnSpPr/>
          <p:nvPr/>
        </p:nvCxnSpPr>
        <p:spPr>
          <a:xfrm flipH="1">
            <a:off x="3435751" y="3431476"/>
            <a:ext cx="866884" cy="468999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1" name="직선 연결선 25"/>
          <p:cNvCxnSpPr>
            <a:endCxn id="14" idx="5"/>
          </p:cNvCxnSpPr>
          <p:nvPr/>
        </p:nvCxnSpPr>
        <p:spPr>
          <a:xfrm flipH="1">
            <a:off x="3652519" y="3309645"/>
            <a:ext cx="2619405" cy="593076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2" name="직선 연결선 21"/>
          <p:cNvCxnSpPr>
            <a:stCxn id="11" idx="1"/>
            <a:endCxn id="12" idx="5"/>
          </p:cNvCxnSpPr>
          <p:nvPr/>
        </p:nvCxnSpPr>
        <p:spPr>
          <a:xfrm flipH="1">
            <a:off x="5955103" y="3430671"/>
            <a:ext cx="975403" cy="472051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3" name="직선 연결선 31"/>
          <p:cNvCxnSpPr/>
          <p:nvPr/>
        </p:nvCxnSpPr>
        <p:spPr>
          <a:xfrm>
            <a:off x="4818797" y="3430671"/>
            <a:ext cx="906116" cy="472051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4" name="직선 연결선 34"/>
          <p:cNvCxnSpPr>
            <a:endCxn id="12" idx="4"/>
          </p:cNvCxnSpPr>
          <p:nvPr/>
        </p:nvCxnSpPr>
        <p:spPr>
          <a:xfrm>
            <a:off x="2767534" y="3309645"/>
            <a:ext cx="2727189" cy="593076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5" name="직선 연결선 37"/>
          <p:cNvCxnSpPr>
            <a:stCxn id="9" idx="1"/>
          </p:cNvCxnSpPr>
          <p:nvPr/>
        </p:nvCxnSpPr>
        <p:spPr>
          <a:xfrm>
            <a:off x="5724912" y="2328139"/>
            <a:ext cx="70338" cy="1572336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6" name="육각형 41"/>
          <p:cNvSpPr/>
          <p:nvPr/>
        </p:nvSpPr>
        <p:spPr>
          <a:xfrm>
            <a:off x="7099250" y="1567836"/>
            <a:ext cx="637027" cy="382737"/>
          </a:xfrm>
          <a:prstGeom prst="hex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7144067" y="1636093"/>
            <a:ext cx="6370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 smtClean="0"/>
              <a:t>Geneva</a:t>
            </a:r>
          </a:p>
        </p:txBody>
      </p:sp>
      <p:cxnSp>
        <p:nvCxnSpPr>
          <p:cNvPr id="28" name="직선 연결선 43"/>
          <p:cNvCxnSpPr>
            <a:endCxn id="26" idx="3"/>
          </p:cNvCxnSpPr>
          <p:nvPr/>
        </p:nvCxnSpPr>
        <p:spPr>
          <a:xfrm flipV="1">
            <a:off x="6442804" y="1759204"/>
            <a:ext cx="656445" cy="61504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9" name="직선 연결선 46"/>
          <p:cNvCxnSpPr>
            <a:stCxn id="9" idx="3"/>
          </p:cNvCxnSpPr>
          <p:nvPr/>
        </p:nvCxnSpPr>
        <p:spPr>
          <a:xfrm flipV="1">
            <a:off x="5724912" y="954860"/>
            <a:ext cx="935430" cy="66060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0" name="직선 연결선 49"/>
          <p:cNvCxnSpPr>
            <a:stCxn id="17" idx="1"/>
          </p:cNvCxnSpPr>
          <p:nvPr/>
        </p:nvCxnSpPr>
        <p:spPr>
          <a:xfrm>
            <a:off x="7330662" y="1096802"/>
            <a:ext cx="131917" cy="471035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1" name="구름 52"/>
          <p:cNvSpPr/>
          <p:nvPr/>
        </p:nvSpPr>
        <p:spPr>
          <a:xfrm>
            <a:off x="4031024" y="340863"/>
            <a:ext cx="1575545" cy="75674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SARA</a:t>
            </a:r>
          </a:p>
          <a:p>
            <a:pPr algn="ctr"/>
            <a:r>
              <a:rPr lang="en-US" altLang="ko-KR" sz="1200" dirty="0" smtClean="0"/>
              <a:t>Netherlands</a:t>
            </a:r>
            <a:endParaRPr lang="ko-KR" altLang="en-US" sz="1200" dirty="0"/>
          </a:p>
        </p:txBody>
      </p:sp>
      <p:cxnSp>
        <p:nvCxnSpPr>
          <p:cNvPr id="32" name="직선 연결선 53"/>
          <p:cNvCxnSpPr/>
          <p:nvPr/>
        </p:nvCxnSpPr>
        <p:spPr>
          <a:xfrm flipV="1">
            <a:off x="4228387" y="1096801"/>
            <a:ext cx="220962" cy="64292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3" name="육각형 54"/>
          <p:cNvSpPr/>
          <p:nvPr/>
        </p:nvSpPr>
        <p:spPr>
          <a:xfrm>
            <a:off x="3888924" y="1739721"/>
            <a:ext cx="637027" cy="382737"/>
          </a:xfrm>
          <a:prstGeom prst="hex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3824375" y="1807976"/>
            <a:ext cx="8613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 smtClean="0"/>
              <a:t>Amsterdam</a:t>
            </a:r>
          </a:p>
        </p:txBody>
      </p:sp>
      <p:cxnSp>
        <p:nvCxnSpPr>
          <p:cNvPr id="35" name="직선 연결선 57"/>
          <p:cNvCxnSpPr>
            <a:stCxn id="9" idx="2"/>
          </p:cNvCxnSpPr>
          <p:nvPr/>
        </p:nvCxnSpPr>
        <p:spPr>
          <a:xfrm flipH="1">
            <a:off x="4525950" y="1950573"/>
            <a:ext cx="476201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6" name="구름 60"/>
          <p:cNvSpPr/>
          <p:nvPr/>
        </p:nvSpPr>
        <p:spPr>
          <a:xfrm>
            <a:off x="260163" y="5421665"/>
            <a:ext cx="464386" cy="175389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37" name="TextBox 36"/>
          <p:cNvSpPr txBox="1"/>
          <p:nvPr/>
        </p:nvSpPr>
        <p:spPr>
          <a:xfrm>
            <a:off x="763924" y="5404793"/>
            <a:ext cx="16306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 smtClean="0"/>
              <a:t>LHCONE VPN Domain</a:t>
            </a:r>
          </a:p>
        </p:txBody>
      </p:sp>
      <p:sp>
        <p:nvSpPr>
          <p:cNvPr id="38" name="구름 64"/>
          <p:cNvSpPr/>
          <p:nvPr/>
        </p:nvSpPr>
        <p:spPr>
          <a:xfrm>
            <a:off x="3641797" y="5840608"/>
            <a:ext cx="1575545" cy="75674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KREONET</a:t>
            </a:r>
          </a:p>
          <a:p>
            <a:pPr algn="ctr"/>
            <a:r>
              <a:rPr lang="en-US" altLang="ko-KR" sz="1200" dirty="0" smtClean="0"/>
              <a:t>CERN CMS Network</a:t>
            </a:r>
            <a:endParaRPr lang="ko-KR" altLang="en-US" sz="1200" dirty="0"/>
          </a:p>
        </p:txBody>
      </p:sp>
      <p:cxnSp>
        <p:nvCxnSpPr>
          <p:cNvPr id="39" name="직선 연결선 65"/>
          <p:cNvCxnSpPr>
            <a:stCxn id="55" idx="3"/>
            <a:endCxn id="8" idx="1"/>
          </p:cNvCxnSpPr>
          <p:nvPr/>
        </p:nvCxnSpPr>
        <p:spPr>
          <a:xfrm flipV="1">
            <a:off x="2694312" y="5519686"/>
            <a:ext cx="1954193" cy="39458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0" name="육각형 70"/>
          <p:cNvSpPr/>
          <p:nvPr/>
        </p:nvSpPr>
        <p:spPr>
          <a:xfrm>
            <a:off x="308613" y="5700072"/>
            <a:ext cx="367486" cy="191368"/>
          </a:xfrm>
          <a:prstGeom prst="hex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/>
          </a:p>
        </p:txBody>
      </p:sp>
      <p:sp>
        <p:nvSpPr>
          <p:cNvPr id="41" name="TextBox 40"/>
          <p:cNvSpPr txBox="1"/>
          <p:nvPr/>
        </p:nvSpPr>
        <p:spPr>
          <a:xfrm>
            <a:off x="763924" y="5672646"/>
            <a:ext cx="18140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 smtClean="0"/>
              <a:t>R&amp;E International Exchanges</a:t>
            </a:r>
          </a:p>
        </p:txBody>
      </p:sp>
      <p:sp>
        <p:nvSpPr>
          <p:cNvPr id="42" name="자유형 76"/>
          <p:cNvSpPr/>
          <p:nvPr/>
        </p:nvSpPr>
        <p:spPr>
          <a:xfrm>
            <a:off x="5427862" y="1780249"/>
            <a:ext cx="2648018" cy="3374379"/>
          </a:xfrm>
          <a:custGeom>
            <a:avLst/>
            <a:gdLst>
              <a:gd name="connsiteX0" fmla="*/ 0 w 2868686"/>
              <a:gd name="connsiteY0" fmla="*/ 3374379 h 3374379"/>
              <a:gd name="connsiteX1" fmla="*/ 2298138 w 2868686"/>
              <a:gd name="connsiteY1" fmla="*/ 2427610 h 3374379"/>
              <a:gd name="connsiteX2" fmla="*/ 2864580 w 2868686"/>
              <a:gd name="connsiteY2" fmla="*/ 1173345 h 3374379"/>
              <a:gd name="connsiteX3" fmla="*/ 2508531 w 2868686"/>
              <a:gd name="connsiteY3" fmla="*/ 0 h 3374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68686" h="3374379">
                <a:moveTo>
                  <a:pt x="0" y="3374379"/>
                </a:moveTo>
                <a:cubicBezTo>
                  <a:pt x="910354" y="3084414"/>
                  <a:pt x="1820708" y="2794449"/>
                  <a:pt x="2298138" y="2427610"/>
                </a:cubicBezTo>
                <a:cubicBezTo>
                  <a:pt x="2775568" y="2060771"/>
                  <a:pt x="2829515" y="1577947"/>
                  <a:pt x="2864580" y="1173345"/>
                </a:cubicBezTo>
                <a:cubicBezTo>
                  <a:pt x="2899645" y="768743"/>
                  <a:pt x="2704088" y="384371"/>
                  <a:pt x="2508531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7128323" y="6593881"/>
            <a:ext cx="19801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 smtClean="0"/>
              <a:t>Original by Bill Johnston, </a:t>
            </a:r>
            <a:r>
              <a:rPr lang="en-US" altLang="ko-KR" sz="1000" dirty="0" err="1" smtClean="0"/>
              <a:t>Esnet</a:t>
            </a:r>
            <a:endParaRPr lang="en-US" altLang="ko-KR" sz="1000" dirty="0" smtClean="0"/>
          </a:p>
        </p:txBody>
      </p:sp>
      <p:sp>
        <p:nvSpPr>
          <p:cNvPr id="44" name="TextBox 43"/>
          <p:cNvSpPr txBox="1"/>
          <p:nvPr/>
        </p:nvSpPr>
        <p:spPr>
          <a:xfrm>
            <a:off x="7144067" y="5602899"/>
            <a:ext cx="158533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b="1" dirty="0" smtClean="0"/>
              <a:t>Korea LHC CMS/ALICE, KEK Belle Community</a:t>
            </a:r>
          </a:p>
        </p:txBody>
      </p:sp>
      <p:cxnSp>
        <p:nvCxnSpPr>
          <p:cNvPr id="45" name="직선 연결선 83"/>
          <p:cNvCxnSpPr>
            <a:stCxn id="8" idx="2"/>
          </p:cNvCxnSpPr>
          <p:nvPr/>
        </p:nvCxnSpPr>
        <p:spPr>
          <a:xfrm flipH="1" flipV="1">
            <a:off x="2649713" y="5084342"/>
            <a:ext cx="1215906" cy="57778"/>
          </a:xfrm>
          <a:prstGeom prst="lin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6" name="TextBox 45"/>
          <p:cNvSpPr txBox="1"/>
          <p:nvPr/>
        </p:nvSpPr>
        <p:spPr>
          <a:xfrm>
            <a:off x="1762985" y="4941168"/>
            <a:ext cx="99703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b="1" dirty="0" smtClean="0"/>
              <a:t>GSDC/KISTI</a:t>
            </a:r>
          </a:p>
        </p:txBody>
      </p:sp>
      <p:sp>
        <p:nvSpPr>
          <p:cNvPr id="47" name="TextBox 46"/>
          <p:cNvSpPr txBox="1"/>
          <p:nvPr/>
        </p:nvSpPr>
        <p:spPr>
          <a:xfrm rot="19375929">
            <a:off x="7268502" y="4180819"/>
            <a:ext cx="79958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b="1" dirty="0" smtClean="0"/>
              <a:t>LHCOPN</a:t>
            </a:r>
          </a:p>
        </p:txBody>
      </p:sp>
      <p:sp>
        <p:nvSpPr>
          <p:cNvPr id="48" name="육각형 11"/>
          <p:cNvSpPr/>
          <p:nvPr/>
        </p:nvSpPr>
        <p:spPr>
          <a:xfrm>
            <a:off x="2076033" y="3910627"/>
            <a:ext cx="637027" cy="382737"/>
          </a:xfrm>
          <a:prstGeom prst="hex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800" dirty="0" smtClean="0"/>
              <a:t>Hong Kong</a:t>
            </a:r>
            <a:endParaRPr lang="ko-KR" altLang="en-US" sz="800" dirty="0"/>
          </a:p>
        </p:txBody>
      </p:sp>
      <p:cxnSp>
        <p:nvCxnSpPr>
          <p:cNvPr id="49" name="직선 연결선 14"/>
          <p:cNvCxnSpPr>
            <a:endCxn id="48" idx="0"/>
          </p:cNvCxnSpPr>
          <p:nvPr/>
        </p:nvCxnSpPr>
        <p:spPr>
          <a:xfrm flipH="1" flipV="1">
            <a:off x="2713060" y="4101996"/>
            <a:ext cx="1175863" cy="839173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0" name="구름 7"/>
          <p:cNvSpPr/>
          <p:nvPr/>
        </p:nvSpPr>
        <p:spPr>
          <a:xfrm>
            <a:off x="131969" y="3429002"/>
            <a:ext cx="1575545" cy="1368151"/>
          </a:xfrm>
          <a:prstGeom prst="cloud">
            <a:avLst/>
          </a:prstGeom>
          <a:ln>
            <a:solidFill>
              <a:schemeClr val="tx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TEIN, </a:t>
            </a:r>
          </a:p>
          <a:p>
            <a:pPr algn="ctr"/>
            <a:r>
              <a:rPr lang="en-US" altLang="ko-KR" sz="1200" dirty="0" err="1" smtClean="0"/>
              <a:t>ASGCnet</a:t>
            </a:r>
            <a:endParaRPr lang="en-US" altLang="ko-KR" sz="1200" dirty="0" smtClean="0"/>
          </a:p>
          <a:p>
            <a:pPr algn="ctr"/>
            <a:r>
              <a:rPr lang="en-US" altLang="ko-KR" sz="1200" dirty="0" smtClean="0"/>
              <a:t>(Asian NREN and CERN </a:t>
            </a:r>
            <a:r>
              <a:rPr lang="en-US" altLang="ko-KR" sz="1200" dirty="0" err="1" smtClean="0"/>
              <a:t>TierX</a:t>
            </a:r>
            <a:r>
              <a:rPr lang="en-US" altLang="ko-KR" sz="1200" dirty="0" smtClean="0"/>
              <a:t> network)</a:t>
            </a:r>
            <a:endParaRPr lang="ko-KR" altLang="en-US" sz="1200" dirty="0"/>
          </a:p>
        </p:txBody>
      </p:sp>
      <p:cxnSp>
        <p:nvCxnSpPr>
          <p:cNvPr id="51" name="직선 연결선 19"/>
          <p:cNvCxnSpPr>
            <a:stCxn id="48" idx="3"/>
            <a:endCxn id="50" idx="0"/>
          </p:cNvCxnSpPr>
          <p:nvPr/>
        </p:nvCxnSpPr>
        <p:spPr>
          <a:xfrm flipH="1">
            <a:off x="1706201" y="4101995"/>
            <a:ext cx="369831" cy="11082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 rot="1921991">
            <a:off x="2785137" y="4610704"/>
            <a:ext cx="12093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 dirty="0" smtClean="0"/>
              <a:t>GLORIAD-KR</a:t>
            </a:r>
          </a:p>
        </p:txBody>
      </p:sp>
      <p:sp>
        <p:nvSpPr>
          <p:cNvPr id="53" name="TextBox 52"/>
          <p:cNvSpPr txBox="1"/>
          <p:nvPr/>
        </p:nvSpPr>
        <p:spPr>
          <a:xfrm rot="2466216">
            <a:off x="3426362" y="4537854"/>
            <a:ext cx="12093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 dirty="0" smtClean="0"/>
              <a:t>GLORIAD-KR</a:t>
            </a:r>
          </a:p>
        </p:txBody>
      </p:sp>
      <p:sp>
        <p:nvSpPr>
          <p:cNvPr id="54" name="TextBox 53"/>
          <p:cNvSpPr txBox="1"/>
          <p:nvPr/>
        </p:nvSpPr>
        <p:spPr>
          <a:xfrm rot="19290098">
            <a:off x="5074591" y="4389412"/>
            <a:ext cx="12093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 dirty="0" smtClean="0"/>
              <a:t>GLORIAD-KR</a:t>
            </a:r>
          </a:p>
        </p:txBody>
      </p:sp>
      <p:sp>
        <p:nvSpPr>
          <p:cNvPr id="55" name="구름 66"/>
          <p:cNvSpPr/>
          <p:nvPr/>
        </p:nvSpPr>
        <p:spPr>
          <a:xfrm>
            <a:off x="1906540" y="5871007"/>
            <a:ext cx="1575545" cy="75674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KREONET,</a:t>
            </a:r>
          </a:p>
          <a:p>
            <a:pPr algn="ctr"/>
            <a:r>
              <a:rPr lang="en-US" altLang="ko-KR" sz="1200" dirty="0" smtClean="0"/>
              <a:t>CERN ALICE Network</a:t>
            </a:r>
            <a:endParaRPr lang="ko-KR" altLang="en-US" sz="1200" dirty="0"/>
          </a:p>
        </p:txBody>
      </p:sp>
      <p:cxnSp>
        <p:nvCxnSpPr>
          <p:cNvPr id="56" name="직선 연결선 67"/>
          <p:cNvCxnSpPr>
            <a:stCxn id="38" idx="3"/>
            <a:endCxn id="8" idx="1"/>
          </p:cNvCxnSpPr>
          <p:nvPr/>
        </p:nvCxnSpPr>
        <p:spPr>
          <a:xfrm flipV="1">
            <a:off x="4429569" y="5519687"/>
            <a:ext cx="218935" cy="364189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7" name="구름 68"/>
          <p:cNvSpPr/>
          <p:nvPr/>
        </p:nvSpPr>
        <p:spPr>
          <a:xfrm>
            <a:off x="5354806" y="5795756"/>
            <a:ext cx="1575545" cy="756745"/>
          </a:xfrm>
          <a:prstGeom prst="cloud">
            <a:avLst/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KREONET</a:t>
            </a:r>
          </a:p>
          <a:p>
            <a:pPr algn="ctr"/>
            <a:r>
              <a:rPr lang="en-US" altLang="ko-KR" sz="1200" dirty="0" smtClean="0"/>
              <a:t>HEP(KEK Belle…) Network …</a:t>
            </a:r>
            <a:endParaRPr lang="ko-KR" altLang="en-US" sz="1200" dirty="0"/>
          </a:p>
        </p:txBody>
      </p:sp>
      <p:cxnSp>
        <p:nvCxnSpPr>
          <p:cNvPr id="58" name="직선 연결선 69"/>
          <p:cNvCxnSpPr>
            <a:stCxn id="57" idx="3"/>
            <a:endCxn id="8" idx="1"/>
          </p:cNvCxnSpPr>
          <p:nvPr/>
        </p:nvCxnSpPr>
        <p:spPr>
          <a:xfrm flipH="1" flipV="1">
            <a:off x="4648505" y="5519687"/>
            <a:ext cx="1494074" cy="319337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9" name="직선 연결선 71"/>
          <p:cNvCxnSpPr>
            <a:stCxn id="33" idx="1"/>
          </p:cNvCxnSpPr>
          <p:nvPr/>
        </p:nvCxnSpPr>
        <p:spPr>
          <a:xfrm>
            <a:off x="4437627" y="2122457"/>
            <a:ext cx="1317163" cy="177801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0" name="구름 6"/>
          <p:cNvSpPr/>
          <p:nvPr/>
        </p:nvSpPr>
        <p:spPr>
          <a:xfrm>
            <a:off x="3830854" y="2674733"/>
            <a:ext cx="1575545" cy="75674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CANARIE</a:t>
            </a:r>
          </a:p>
          <a:p>
            <a:pPr algn="ctr"/>
            <a:r>
              <a:rPr lang="en-US" altLang="ko-KR" sz="1200" dirty="0" smtClean="0"/>
              <a:t>Canada</a:t>
            </a:r>
            <a:endParaRPr lang="ko-KR" altLang="en-US" sz="1200" dirty="0"/>
          </a:p>
        </p:txBody>
      </p:sp>
      <p:sp>
        <p:nvSpPr>
          <p:cNvPr id="61" name="TextBox 60"/>
          <p:cNvSpPr txBox="1"/>
          <p:nvPr/>
        </p:nvSpPr>
        <p:spPr>
          <a:xfrm rot="3205779">
            <a:off x="4300151" y="2323046"/>
            <a:ext cx="9722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 dirty="0" smtClean="0"/>
              <a:t>GLORIAD-KR</a:t>
            </a:r>
          </a:p>
        </p:txBody>
      </p:sp>
      <p:sp>
        <p:nvSpPr>
          <p:cNvPr id="62" name="직사각형 74"/>
          <p:cNvSpPr/>
          <p:nvPr/>
        </p:nvSpPr>
        <p:spPr>
          <a:xfrm>
            <a:off x="0" y="335558"/>
            <a:ext cx="464261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b="1" dirty="0">
                <a:solidFill>
                  <a:prstClr val="black">
                    <a:lumMod val="75000"/>
                    <a:lumOff val="25000"/>
                    <a:alpha val="99000"/>
                  </a:prstClr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KISTI’s LHCONE </a:t>
            </a:r>
          </a:p>
          <a:p>
            <a:r>
              <a:rPr lang="en-US" altLang="ko-KR" sz="3200" b="1" dirty="0">
                <a:solidFill>
                  <a:prstClr val="black">
                    <a:lumMod val="75000"/>
                    <a:lumOff val="25000"/>
                    <a:alpha val="99000"/>
                  </a:prstClr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Implementation (2016.3)</a:t>
            </a:r>
          </a:p>
        </p:txBody>
      </p:sp>
      <p:cxnSp>
        <p:nvCxnSpPr>
          <p:cNvPr id="63" name="직선 연결선 34"/>
          <p:cNvCxnSpPr>
            <a:stCxn id="15" idx="3"/>
            <a:endCxn id="12" idx="3"/>
          </p:cNvCxnSpPr>
          <p:nvPr/>
        </p:nvCxnSpPr>
        <p:spPr>
          <a:xfrm>
            <a:off x="3800599" y="4087713"/>
            <a:ext cx="1605800" cy="6377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DE42-B3B5-43ED-B470-872FE7706785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7770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그림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" y="1180863"/>
            <a:ext cx="9144000" cy="34296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3" name="자유형 82"/>
          <p:cNvSpPr/>
          <p:nvPr/>
        </p:nvSpPr>
        <p:spPr>
          <a:xfrm>
            <a:off x="556591" y="1586405"/>
            <a:ext cx="6452910" cy="2442001"/>
          </a:xfrm>
          <a:custGeom>
            <a:avLst/>
            <a:gdLst>
              <a:gd name="connsiteX0" fmla="*/ 2146852 w 6452910"/>
              <a:gd name="connsiteY0" fmla="*/ 628601 h 2442001"/>
              <a:gd name="connsiteX1" fmla="*/ 4378897 w 6452910"/>
              <a:gd name="connsiteY1" fmla="*/ 355985 h 2442001"/>
              <a:gd name="connsiteX2" fmla="*/ 5571593 w 6452910"/>
              <a:gd name="connsiteY2" fmla="*/ 9535 h 2442001"/>
              <a:gd name="connsiteX3" fmla="*/ 6423518 w 6452910"/>
              <a:gd name="connsiteY3" fmla="*/ 123125 h 2442001"/>
              <a:gd name="connsiteX4" fmla="*/ 6253133 w 6452910"/>
              <a:gd name="connsiteY4" fmla="*/ 395742 h 2442001"/>
              <a:gd name="connsiteX5" fmla="*/ 6219056 w 6452910"/>
              <a:gd name="connsiteY5" fmla="*/ 571806 h 2442001"/>
              <a:gd name="connsiteX6" fmla="*/ 6190659 w 6452910"/>
              <a:gd name="connsiteY6" fmla="*/ 674037 h 2442001"/>
              <a:gd name="connsiteX7" fmla="*/ 6082748 w 6452910"/>
              <a:gd name="connsiteY7" fmla="*/ 742191 h 2442001"/>
              <a:gd name="connsiteX8" fmla="*/ 5639747 w 6452910"/>
              <a:gd name="connsiteY8" fmla="*/ 736512 h 2442001"/>
              <a:gd name="connsiteX9" fmla="*/ 4270987 w 6452910"/>
              <a:gd name="connsiteY9" fmla="*/ 571806 h 2442001"/>
              <a:gd name="connsiteX10" fmla="*/ 2726162 w 6452910"/>
              <a:gd name="connsiteY10" fmla="*/ 679717 h 2442001"/>
              <a:gd name="connsiteX11" fmla="*/ 1800403 w 6452910"/>
              <a:gd name="connsiteY11" fmla="*/ 1349898 h 2442001"/>
              <a:gd name="connsiteX12" fmla="*/ 1737928 w 6452910"/>
              <a:gd name="connsiteY12" fmla="*/ 2031438 h 2442001"/>
              <a:gd name="connsiteX13" fmla="*/ 1516428 w 6452910"/>
              <a:gd name="connsiteY13" fmla="*/ 2417645 h 2442001"/>
              <a:gd name="connsiteX14" fmla="*/ 1164298 w 6452910"/>
              <a:gd name="connsiteY14" fmla="*/ 2213183 h 2442001"/>
              <a:gd name="connsiteX15" fmla="*/ 0 w 6452910"/>
              <a:gd name="connsiteY15" fmla="*/ 696755 h 244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452910" h="2442001">
                <a:moveTo>
                  <a:pt x="2146852" y="628601"/>
                </a:moveTo>
                <a:cubicBezTo>
                  <a:pt x="2977479" y="543882"/>
                  <a:pt x="3808107" y="459163"/>
                  <a:pt x="4378897" y="355985"/>
                </a:cubicBezTo>
                <a:cubicBezTo>
                  <a:pt x="4949687" y="252807"/>
                  <a:pt x="5230823" y="48345"/>
                  <a:pt x="5571593" y="9535"/>
                </a:cubicBezTo>
                <a:cubicBezTo>
                  <a:pt x="5912363" y="-29275"/>
                  <a:pt x="6309928" y="58757"/>
                  <a:pt x="6423518" y="123125"/>
                </a:cubicBezTo>
                <a:cubicBezTo>
                  <a:pt x="6537108" y="187493"/>
                  <a:pt x="6287210" y="320962"/>
                  <a:pt x="6253133" y="395742"/>
                </a:cubicBezTo>
                <a:cubicBezTo>
                  <a:pt x="6219056" y="470522"/>
                  <a:pt x="6229468" y="525423"/>
                  <a:pt x="6219056" y="571806"/>
                </a:cubicBezTo>
                <a:cubicBezTo>
                  <a:pt x="6208644" y="618188"/>
                  <a:pt x="6213377" y="645640"/>
                  <a:pt x="6190659" y="674037"/>
                </a:cubicBezTo>
                <a:cubicBezTo>
                  <a:pt x="6167941" y="702434"/>
                  <a:pt x="6174567" y="731778"/>
                  <a:pt x="6082748" y="742191"/>
                </a:cubicBezTo>
                <a:cubicBezTo>
                  <a:pt x="5990929" y="752604"/>
                  <a:pt x="5941707" y="764909"/>
                  <a:pt x="5639747" y="736512"/>
                </a:cubicBezTo>
                <a:cubicBezTo>
                  <a:pt x="5337787" y="708115"/>
                  <a:pt x="4756584" y="581272"/>
                  <a:pt x="4270987" y="571806"/>
                </a:cubicBezTo>
                <a:cubicBezTo>
                  <a:pt x="3785390" y="562340"/>
                  <a:pt x="3137926" y="550035"/>
                  <a:pt x="2726162" y="679717"/>
                </a:cubicBezTo>
                <a:cubicBezTo>
                  <a:pt x="2314398" y="809399"/>
                  <a:pt x="1965109" y="1124611"/>
                  <a:pt x="1800403" y="1349898"/>
                </a:cubicBezTo>
                <a:cubicBezTo>
                  <a:pt x="1635697" y="1575185"/>
                  <a:pt x="1785257" y="1853480"/>
                  <a:pt x="1737928" y="2031438"/>
                </a:cubicBezTo>
                <a:cubicBezTo>
                  <a:pt x="1690599" y="2209396"/>
                  <a:pt x="1612033" y="2387354"/>
                  <a:pt x="1516428" y="2417645"/>
                </a:cubicBezTo>
                <a:cubicBezTo>
                  <a:pt x="1420823" y="2447936"/>
                  <a:pt x="1417036" y="2499998"/>
                  <a:pt x="1164298" y="2213183"/>
                </a:cubicBezTo>
                <a:cubicBezTo>
                  <a:pt x="911560" y="1926368"/>
                  <a:pt x="455780" y="1311561"/>
                  <a:pt x="0" y="69675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0" name="직사각형 69"/>
          <p:cNvSpPr/>
          <p:nvPr/>
        </p:nvSpPr>
        <p:spPr>
          <a:xfrm>
            <a:off x="6664011" y="2377018"/>
            <a:ext cx="253447" cy="183732"/>
          </a:xfrm>
          <a:prstGeom prst="rect">
            <a:avLst/>
          </a:prstGeom>
          <a:solidFill>
            <a:schemeClr val="bg2">
              <a:alpha val="7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2455808" y="1832493"/>
            <a:ext cx="573069" cy="313825"/>
          </a:xfrm>
          <a:prstGeom prst="rect">
            <a:avLst/>
          </a:prstGeom>
          <a:solidFill>
            <a:schemeClr val="bg2">
              <a:alpha val="7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3202516" y="2355584"/>
            <a:ext cx="430747" cy="156912"/>
          </a:xfrm>
          <a:prstGeom prst="rect">
            <a:avLst/>
          </a:prstGeom>
          <a:solidFill>
            <a:schemeClr val="bg2">
              <a:alpha val="7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1763226" y="4079869"/>
            <a:ext cx="623546" cy="156913"/>
          </a:xfrm>
          <a:prstGeom prst="rect">
            <a:avLst/>
          </a:prstGeom>
          <a:solidFill>
            <a:schemeClr val="bg2">
              <a:alpha val="7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7162572" y="1673913"/>
            <a:ext cx="470163" cy="183732"/>
          </a:xfrm>
          <a:prstGeom prst="rect">
            <a:avLst/>
          </a:prstGeom>
          <a:solidFill>
            <a:schemeClr val="bg2">
              <a:alpha val="7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227180" y="1863443"/>
            <a:ext cx="664502" cy="313825"/>
          </a:xfrm>
          <a:prstGeom prst="rect">
            <a:avLst/>
          </a:prstGeom>
          <a:solidFill>
            <a:schemeClr val="bg2">
              <a:alpha val="7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>
          <a:xfrm>
            <a:off x="474238" y="13378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Example: Previous Status</a:t>
            </a:r>
            <a:endParaRPr lang="ko-KR" altLang="en-US" dirty="0"/>
          </a:p>
        </p:txBody>
      </p:sp>
      <p:pic>
        <p:nvPicPr>
          <p:cNvPr id="4" name="Picture 3" descr="C:\Users\sahn\AppData\Local\Temp\vmware-sahn\VMwareDnD\83b089a0\스크린샷 2015-09-16 오후 5.10.2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103" y="3645024"/>
            <a:ext cx="1603605" cy="275128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sahn\AppData\Local\Temp\vmware-sahn\VMwareDnD\cecd15c9\스크린샷 2015-09-16 오후 5.10.2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47" y="4715843"/>
            <a:ext cx="3255398" cy="203619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그룹 17"/>
          <p:cNvGrpSpPr/>
          <p:nvPr/>
        </p:nvGrpSpPr>
        <p:grpSpPr>
          <a:xfrm>
            <a:off x="491398" y="1642019"/>
            <a:ext cx="6572300" cy="2437850"/>
            <a:chOff x="2231026" y="3711631"/>
            <a:chExt cx="6572300" cy="2437850"/>
          </a:xfrm>
        </p:grpSpPr>
        <p:sp>
          <p:nvSpPr>
            <p:cNvPr id="8" name="순서도: 연결자 7"/>
            <p:cNvSpPr/>
            <p:nvPr/>
          </p:nvSpPr>
          <p:spPr>
            <a:xfrm>
              <a:off x="4378882" y="4215182"/>
              <a:ext cx="153347" cy="150507"/>
            </a:xfrm>
            <a:prstGeom prst="flowChartConnector">
              <a:avLst/>
            </a:prstGeom>
            <a:solidFill>
              <a:srgbClr val="FFFF0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순서도: 연결자 8"/>
            <p:cNvSpPr/>
            <p:nvPr/>
          </p:nvSpPr>
          <p:spPr>
            <a:xfrm>
              <a:off x="8649979" y="3711631"/>
              <a:ext cx="153347" cy="150507"/>
            </a:xfrm>
            <a:prstGeom prst="flowChartConnector">
              <a:avLst/>
            </a:prstGeom>
            <a:solidFill>
              <a:srgbClr val="FFFF0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순서도: 연결자 9"/>
            <p:cNvSpPr/>
            <p:nvPr/>
          </p:nvSpPr>
          <p:spPr>
            <a:xfrm>
              <a:off x="4949442" y="4264879"/>
              <a:ext cx="153347" cy="150507"/>
            </a:xfrm>
            <a:prstGeom prst="flowChartConnector">
              <a:avLst/>
            </a:prstGeom>
            <a:solidFill>
              <a:srgbClr val="FFFF0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순서도: 연결자 10"/>
            <p:cNvSpPr/>
            <p:nvPr/>
          </p:nvSpPr>
          <p:spPr>
            <a:xfrm>
              <a:off x="3737955" y="5998974"/>
              <a:ext cx="153347" cy="150507"/>
            </a:xfrm>
            <a:prstGeom prst="flowChartConnector">
              <a:avLst/>
            </a:prstGeom>
            <a:solidFill>
              <a:srgbClr val="FFFF0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순서도: 연결자 11"/>
            <p:cNvSpPr/>
            <p:nvPr/>
          </p:nvSpPr>
          <p:spPr>
            <a:xfrm>
              <a:off x="2231026" y="4285145"/>
              <a:ext cx="153347" cy="150507"/>
            </a:xfrm>
            <a:prstGeom prst="flowChartConnector">
              <a:avLst/>
            </a:prstGeom>
            <a:solidFill>
              <a:srgbClr val="FFFF0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864783" y="1227339"/>
            <a:ext cx="2944717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prstClr val="black"/>
                </a:solidFill>
              </a:rPr>
              <a:t>KISTI(KR) ↔ </a:t>
            </a:r>
            <a:r>
              <a:rPr lang="en-US" altLang="ko-KR" dirty="0"/>
              <a:t>PAKGRID </a:t>
            </a:r>
            <a:r>
              <a:rPr lang="en-US" altLang="ko-KR" dirty="0" smtClean="0">
                <a:solidFill>
                  <a:prstClr val="black"/>
                </a:solidFill>
              </a:rPr>
              <a:t>(PK)</a:t>
            </a: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53859" y="4835999"/>
            <a:ext cx="1027845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prstClr val="black"/>
                </a:solidFill>
              </a:rPr>
              <a:t>30 hops</a:t>
            </a: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83831" y="5410775"/>
            <a:ext cx="2218684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ko-KR" dirty="0" err="1" smtClean="0">
                <a:solidFill>
                  <a:prstClr val="black"/>
                </a:solidFill>
              </a:rPr>
              <a:t>Tracepath</a:t>
            </a:r>
            <a:endParaRPr lang="en-US" altLang="ko-KR" dirty="0" smtClean="0">
              <a:solidFill>
                <a:prstClr val="black"/>
              </a:solidFill>
            </a:endParaRPr>
          </a:p>
          <a:p>
            <a:r>
              <a:rPr lang="en-US" altLang="ko-KR" dirty="0" smtClean="0">
                <a:solidFill>
                  <a:prstClr val="black"/>
                </a:solidFill>
              </a:rPr>
              <a:t>over 400ms latency</a:t>
            </a:r>
          </a:p>
        </p:txBody>
      </p:sp>
      <p:cxnSp>
        <p:nvCxnSpPr>
          <p:cNvPr id="23" name="직선 화살표 연결선 22"/>
          <p:cNvCxnSpPr>
            <a:stCxn id="20" idx="3"/>
            <a:endCxn id="4" idx="1"/>
          </p:cNvCxnSpPr>
          <p:nvPr/>
        </p:nvCxnSpPr>
        <p:spPr>
          <a:xfrm>
            <a:off x="6781704" y="5020665"/>
            <a:ext cx="440399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화살표 연결선 23"/>
          <p:cNvCxnSpPr>
            <a:stCxn id="5" idx="3"/>
            <a:endCxn id="21" idx="1"/>
          </p:cNvCxnSpPr>
          <p:nvPr/>
        </p:nvCxnSpPr>
        <p:spPr>
          <a:xfrm>
            <a:off x="3557545" y="5733941"/>
            <a:ext cx="526286" cy="0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399942" y="1789351"/>
            <a:ext cx="684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>
                <a:solidFill>
                  <a:prstClr val="black"/>
                </a:solidFill>
              </a:rPr>
              <a:t>KISTI</a:t>
            </a:r>
          </a:p>
          <a:p>
            <a:r>
              <a:rPr lang="en-US" altLang="ko-KR" sz="1000" b="1" dirty="0" smtClean="0">
                <a:solidFill>
                  <a:prstClr val="black"/>
                </a:solidFill>
              </a:rPr>
              <a:t>Daejeon</a:t>
            </a:r>
            <a:endParaRPr lang="ko-KR" altLang="en-US" sz="1000" b="1" dirty="0">
              <a:solidFill>
                <a:prstClr val="black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138006" y="2310930"/>
            <a:ext cx="5597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>
                <a:solidFill>
                  <a:prstClr val="black"/>
                </a:solidFill>
              </a:rPr>
              <a:t>Tokyo</a:t>
            </a:r>
            <a:endParaRPr lang="ko-KR" altLang="en-US" sz="1000" b="1" dirty="0">
              <a:solidFill>
                <a:prstClr val="black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674890" y="4035214"/>
            <a:ext cx="8002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>
                <a:solidFill>
                  <a:prstClr val="black"/>
                </a:solidFill>
              </a:rPr>
              <a:t>Singapore</a:t>
            </a:r>
            <a:endParaRPr lang="ko-KR" altLang="en-US" sz="1000" b="1" dirty="0">
              <a:solidFill>
                <a:prstClr val="black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65556" y="1815423"/>
            <a:ext cx="748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>
                <a:solidFill>
                  <a:prstClr val="black"/>
                </a:solidFill>
              </a:rPr>
              <a:t>PAKGRID</a:t>
            </a:r>
          </a:p>
          <a:p>
            <a:r>
              <a:rPr lang="en-US" altLang="ko-KR" sz="1000" b="1" dirty="0" smtClean="0">
                <a:solidFill>
                  <a:prstClr val="black"/>
                </a:solidFill>
              </a:rPr>
              <a:t>(PK)</a:t>
            </a:r>
            <a:endParaRPr lang="ko-KR" altLang="en-US" sz="1000" b="1" dirty="0">
              <a:solidFill>
                <a:prstClr val="black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901817" y="1773962"/>
            <a:ext cx="64793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b="1" dirty="0" smtClean="0">
                <a:solidFill>
                  <a:prstClr val="black"/>
                </a:solidFill>
              </a:rPr>
              <a:t>KREONET</a:t>
            </a:r>
            <a:endParaRPr lang="ko-KR" altLang="en-US" sz="800" b="1" dirty="0">
              <a:solidFill>
                <a:prstClr val="black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873559" y="2310930"/>
            <a:ext cx="72327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b="1" dirty="0" smtClean="0">
                <a:solidFill>
                  <a:prstClr val="black"/>
                </a:solidFill>
              </a:rPr>
              <a:t>TRANSPAC</a:t>
            </a:r>
            <a:endParaRPr lang="ko-KR" altLang="en-US" sz="800" b="1" dirty="0">
              <a:solidFill>
                <a:prstClr val="black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923832" y="1850232"/>
            <a:ext cx="86914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b="1" dirty="0" smtClean="0">
                <a:solidFill>
                  <a:prstClr val="black"/>
                </a:solidFill>
              </a:rPr>
              <a:t>PACIFICWAVE</a:t>
            </a:r>
            <a:endParaRPr lang="ko-KR" altLang="en-US" sz="800" b="1" dirty="0">
              <a:solidFill>
                <a:prstClr val="black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639886" y="2895693"/>
            <a:ext cx="62228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b="1" dirty="0" smtClean="0">
                <a:solidFill>
                  <a:prstClr val="black"/>
                </a:solidFill>
              </a:rPr>
              <a:t>APAN-JP</a:t>
            </a:r>
            <a:endParaRPr lang="ko-KR" altLang="en-US" sz="800" b="1" dirty="0">
              <a:solidFill>
                <a:prstClr val="black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176731" y="3706061"/>
            <a:ext cx="4122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b="1" dirty="0" smtClean="0">
                <a:solidFill>
                  <a:prstClr val="black"/>
                </a:solidFill>
              </a:rPr>
              <a:t>TEIN</a:t>
            </a:r>
            <a:endParaRPr lang="ko-KR" altLang="en-US" sz="800" b="1" dirty="0">
              <a:solidFill>
                <a:prstClr val="black"/>
              </a:solidFill>
            </a:endParaRPr>
          </a:p>
        </p:txBody>
      </p:sp>
      <p:sp>
        <p:nvSpPr>
          <p:cNvPr id="67" name="순서도: 연결자 66"/>
          <p:cNvSpPr/>
          <p:nvPr/>
        </p:nvSpPr>
        <p:spPr>
          <a:xfrm>
            <a:off x="6696434" y="2160423"/>
            <a:ext cx="153347" cy="15050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620656" y="2345774"/>
            <a:ext cx="3401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>
                <a:solidFill>
                  <a:prstClr val="black"/>
                </a:solidFill>
              </a:rPr>
              <a:t>LA</a:t>
            </a:r>
            <a:endParaRPr lang="ko-KR" altLang="en-US" sz="1000" b="1" dirty="0">
              <a:solidFill>
                <a:prstClr val="black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096931" y="1642669"/>
            <a:ext cx="6014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>
                <a:solidFill>
                  <a:prstClr val="black"/>
                </a:solidFill>
              </a:rPr>
              <a:t>Seattle</a:t>
            </a:r>
            <a:endParaRPr lang="ko-KR" altLang="en-US" sz="1000" b="1" dirty="0">
              <a:solidFill>
                <a:prstClr val="black"/>
              </a:solidFill>
            </a:endParaRPr>
          </a:p>
        </p:txBody>
      </p:sp>
      <p:sp>
        <p:nvSpPr>
          <p:cNvPr id="80" name="순서도: 연결자 79"/>
          <p:cNvSpPr/>
          <p:nvPr/>
        </p:nvSpPr>
        <p:spPr>
          <a:xfrm>
            <a:off x="2286318" y="2852109"/>
            <a:ext cx="153347" cy="15050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81" name="직사각형 80"/>
          <p:cNvSpPr/>
          <p:nvPr/>
        </p:nvSpPr>
        <p:spPr>
          <a:xfrm>
            <a:off x="2232368" y="2651211"/>
            <a:ext cx="261246" cy="156912"/>
          </a:xfrm>
          <a:prstGeom prst="rect">
            <a:avLst/>
          </a:prstGeom>
          <a:solidFill>
            <a:schemeClr val="bg2">
              <a:alpha val="7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176777" y="2606556"/>
            <a:ext cx="3674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>
                <a:solidFill>
                  <a:prstClr val="black"/>
                </a:solidFill>
              </a:rPr>
              <a:t>HK</a:t>
            </a:r>
            <a:endParaRPr lang="ko-KR" altLang="en-US" sz="1000" b="1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51920" y="6237312"/>
            <a:ext cx="3109121" cy="36933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KISTI-CERN 250ms latency</a:t>
            </a:r>
            <a:endParaRPr lang="ko-KR" altLang="en-US" b="1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LHCOPN-ONE Workshop in Taipei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DE42-B3B5-43ED-B470-872FE7706785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7354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투명도">
  <a:themeElements>
    <a:clrScheme name="투명도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클래식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투명도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7817</TotalTime>
  <Words>1047</Words>
  <Application>Microsoft Office PowerPoint</Application>
  <PresentationFormat>화면 슬라이드 쇼(4:3)</PresentationFormat>
  <Paragraphs>372</Paragraphs>
  <Slides>24</Slides>
  <Notes>5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24</vt:i4>
      </vt:variant>
    </vt:vector>
  </HeadingPairs>
  <TitlesOfParts>
    <vt:vector size="33" baseType="lpstr">
      <vt:lpstr>Arial Unicode MS</vt:lpstr>
      <vt:lpstr>HY수평선B</vt:lpstr>
      <vt:lpstr>굴림</vt:lpstr>
      <vt:lpstr>돋움</vt:lpstr>
      <vt:lpstr>맑은 고딕</vt:lpstr>
      <vt:lpstr>Arial</vt:lpstr>
      <vt:lpstr>Wingdings</vt:lpstr>
      <vt:lpstr>Office 테마</vt:lpstr>
      <vt:lpstr>투명도</vt:lpstr>
      <vt:lpstr>KISTI activities and plans</vt:lpstr>
      <vt:lpstr>Agenda</vt:lpstr>
      <vt:lpstr>KISTI GSDC</vt:lpstr>
      <vt:lpstr>GSDC System Overview</vt:lpstr>
      <vt:lpstr>GSDC System Overview</vt:lpstr>
      <vt:lpstr>PowerPoint 프레젠테이션</vt:lpstr>
      <vt:lpstr>Maintain the LHCOPN</vt:lpstr>
      <vt:lpstr>PowerPoint 프레젠테이션</vt:lpstr>
      <vt:lpstr>Example: Previous Status</vt:lpstr>
      <vt:lpstr>PowerPoint 프레젠테이션</vt:lpstr>
      <vt:lpstr>PowerPoint 프레젠테이션</vt:lpstr>
      <vt:lpstr>PowerPoint 프레젠테이션</vt:lpstr>
      <vt:lpstr>Traceroute test</vt:lpstr>
      <vt:lpstr>Test</vt:lpstr>
      <vt:lpstr>Test Summary </vt:lpstr>
      <vt:lpstr>Thailand</vt:lpstr>
      <vt:lpstr>Pakistan</vt:lpstr>
      <vt:lpstr>India</vt:lpstr>
      <vt:lpstr>Indonesia</vt:lpstr>
      <vt:lpstr>Submarine cable issue</vt:lpstr>
      <vt:lpstr>Submarine cable Disable</vt:lpstr>
      <vt:lpstr>Submarine cable Issue (1/2)</vt:lpstr>
      <vt:lpstr>Submarine cable Issue (2/2)</vt:lpstr>
      <vt:lpstr>Thank You (Q or C)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jkim</dc:creator>
  <cp:lastModifiedBy>jin kim</cp:lastModifiedBy>
  <cp:revision>139</cp:revision>
  <cp:lastPrinted>2015-12-16T02:59:46Z</cp:lastPrinted>
  <dcterms:created xsi:type="dcterms:W3CDTF">2015-12-15T02:20:35Z</dcterms:created>
  <dcterms:modified xsi:type="dcterms:W3CDTF">2016-03-13T07:39:27Z</dcterms:modified>
</cp:coreProperties>
</file>