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9" r:id="rId4"/>
    <p:sldId id="257" r:id="rId5"/>
    <p:sldId id="271" r:id="rId6"/>
    <p:sldId id="265" r:id="rId7"/>
    <p:sldId id="267" r:id="rId8"/>
    <p:sldId id="268" r:id="rId9"/>
    <p:sldId id="269" r:id="rId10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2"/>
      <p:bold r:id="rId13"/>
    </p:embeddedFont>
    <p:embeddedFont>
      <p:font typeface="Arial Unicode MS" panose="020B0604020202020204" pitchFamily="50" charset="-127"/>
      <p:regular r:id="rId14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42" d="100"/>
          <a:sy n="142" d="100"/>
        </p:scale>
        <p:origin x="-45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96FD0F7-C20D-49A1-818F-D842CD1B7048}" type="datetimeFigureOut">
              <a:rPr lang="ko-KR" altLang="en-US"/>
              <a:pPr>
                <a:defRPr/>
              </a:pPr>
              <a:t>2016-03-13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9B05E85-D69F-465D-8485-7CB75A3525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430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In this slide I summarized our site availability based on WLCG monthly report.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Monthly target for reliability is ninety seven percent.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red line on the bottom plot represents the monthly target,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and you can see the history of KISTI Tier1 site availability and reliability,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of OPS and ALICE VO on every months since March two thousand twelve.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As you can see, it has shown gradual increase of overall availability.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In particular, for the last year, mostly we achieved the monthly target in spite of a few unscheduled downtime.</a:t>
            </a:r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B0C04E-67DE-4193-A293-78266EBFAF63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fld id="{EBEC686F-66D6-43FD-AB7C-DD7A56BF063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692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E8E6-CB91-4007-9346-B955BA44BDD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16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02B6-BEEF-4589-A297-4D920136D4E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9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0070C0"/>
              </a:buClr>
              <a:buFont typeface="Wingdings" panose="05000000000000000000" pitchFamily="2" charset="2"/>
              <a:buChar char="Ø"/>
              <a:defRPr sz="2000"/>
            </a:lvl2pPr>
            <a:lvl3pPr>
              <a:buClr>
                <a:srgbClr val="0070C0"/>
              </a:buCl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238A-1E95-442C-A1A0-FB4D473B9E4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545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2420888"/>
            <a:ext cx="7772400" cy="786011"/>
          </a:xfrm>
        </p:spPr>
        <p:txBody>
          <a:bodyPr anchor="t"/>
          <a:lstStyle>
            <a:lvl1pPr algn="r">
              <a:defRPr sz="4000" b="1" cap="all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321297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1091-4A1C-4165-9F6A-AEA28B0266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11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B0C3-5E3A-44E3-9C92-5FEEAA42A2B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915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C2E7-2733-4714-BE31-590C28DCE09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423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4D03-A4BD-44CD-BE1E-1CB97AC983A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347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D552-FAF5-430C-914E-B69FADDE9B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29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4124-C448-46B0-87CE-00C42903D02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67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35C5-5808-4254-A76E-7A75820E8C5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241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820150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323850" y="1052513"/>
            <a:ext cx="8569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624638"/>
            <a:ext cx="2700338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2016-03-13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771775" y="6624638"/>
            <a:ext cx="360045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LHCOPN-LHCONE Meeting @Taiwan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43663" y="6624638"/>
            <a:ext cx="2700337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fld id="{59B19053-239B-4724-94CB-C28ED7C0A77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pic>
        <p:nvPicPr>
          <p:cNvPr id="1031" name="그림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11875"/>
            <a:ext cx="25606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그림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4450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 latinLnBrk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1pPr>
      <a:lvl2pPr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1pPr>
      <a:lvl2pPr marL="914400" indent="-457200" algn="l" rtl="0" fontAlgn="base" latinLnBrk="1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Ø"/>
        <a:defRPr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rgbClr val="0070C0"/>
        </a:buClr>
        <a:buFont typeface="Arial" charset="0"/>
        <a:buChar char="•"/>
        <a:defRPr sz="16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Arial Unicode MS" panose="020B06040202020202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39565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21875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5400" b="1" dirty="0" smtClean="0">
                <a:solidFill>
                  <a:schemeClr val="tx1"/>
                </a:solidFill>
              </a:rPr>
              <a:t>KISTI-GSDC Tier-1 SITE REPORT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ko-KR" sz="1800" dirty="0" smtClean="0"/>
              <a:t>@ </a:t>
            </a:r>
            <a:r>
              <a:rPr lang="en-US" altLang="ko-KR" sz="1800" dirty="0" err="1" smtClean="0"/>
              <a:t>Acamedia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Sinica</a:t>
            </a:r>
            <a:r>
              <a:rPr lang="en-US" altLang="ko-KR" sz="1800" dirty="0" smtClean="0"/>
              <a:t>, Taipei, Taiwan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sz="1800" dirty="0" smtClean="0"/>
              <a:t>13 – 14 March 2016</a:t>
            </a:r>
          </a:p>
          <a:p>
            <a:pPr algn="l" fontAlgn="auto">
              <a:spcAft>
                <a:spcPts val="0"/>
              </a:spcAft>
              <a:defRPr/>
            </a:pPr>
            <a:endParaRPr lang="en-US" altLang="ko-KR" sz="1800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sz="1800" dirty="0" err="1" smtClean="0"/>
              <a:t>Byungyun</a:t>
            </a:r>
            <a:r>
              <a:rPr lang="en-US" altLang="ko-KR" sz="1800" dirty="0" smtClean="0"/>
              <a:t> KONG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ko-KR" sz="1800" dirty="0" smtClean="0"/>
              <a:t>on the behalf of KISTI-GSDC</a:t>
            </a:r>
            <a:endParaRPr lang="ko-KR" altLang="en-US" sz="1800" dirty="0"/>
          </a:p>
        </p:txBody>
      </p:sp>
      <p:sp>
        <p:nvSpPr>
          <p:cNvPr id="5124" name="날짜 개체 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2016-03-13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125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LHCOPN-LHCONE Meeting @Taiwan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74EA55-104F-44A6-862A-DFA7FE84DDEC}" type="slidenum">
              <a:rPr lang="ko-KR" altLang="en-US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7772400" cy="7858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4800" cap="none" dirty="0" smtClean="0"/>
              <a:t>Tier-1 Operations</a:t>
            </a:r>
            <a:endParaRPr lang="ko-KR" altLang="en-US" sz="4800" cap="none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1371600" y="3213100"/>
            <a:ext cx="7772400" cy="1500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148" name="날짜 개체 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2016-03-13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6149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LHCOPN-LHCONE Meeting @Taiwan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6150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231C5A-124B-403E-A27D-444E39CC82EB}" type="slidenum">
              <a:rPr lang="ko-KR" altLang="en-US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4400" dirty="0" smtClean="0"/>
              <a:t>Jobs</a:t>
            </a:r>
            <a:endParaRPr lang="ko-KR" altLang="en-US" sz="4400" dirty="0"/>
          </a:p>
        </p:txBody>
      </p:sp>
      <p:sp>
        <p:nvSpPr>
          <p:cNvPr id="7171" name="날짜 개체 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2016-03-13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7172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LHCOPN-LHCONE Meeting @Taiwan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7173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EC4ED4-7C25-462B-B66F-158E680E46CA}" type="slidenum">
              <a:rPr lang="ko-KR" altLang="en-US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05038"/>
            <a:ext cx="65547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3176588"/>
            <a:ext cx="2446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535488"/>
            <a:ext cx="24463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7" name="그룹 9"/>
          <p:cNvGrpSpPr>
            <a:grpSpLocks/>
          </p:cNvGrpSpPr>
          <p:nvPr/>
        </p:nvGrpSpPr>
        <p:grpSpPr bwMode="auto">
          <a:xfrm>
            <a:off x="107950" y="908050"/>
            <a:ext cx="4938712" cy="1379538"/>
            <a:chOff x="107504" y="1552890"/>
            <a:chExt cx="4939943" cy="1378482"/>
          </a:xfrm>
        </p:grpSpPr>
        <p:graphicFrame>
          <p:nvGraphicFramePr>
            <p:cNvPr id="11" name="내용 개체 틀 8"/>
            <p:cNvGraphicFramePr>
              <a:graphicFrameLocks/>
            </p:cNvGraphicFramePr>
            <p:nvPr/>
          </p:nvGraphicFramePr>
          <p:xfrm>
            <a:off x="107504" y="2077932"/>
            <a:ext cx="4939943" cy="8534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234678"/>
                  <a:gridCol w="1234678"/>
                  <a:gridCol w="1234678"/>
                  <a:gridCol w="1234678"/>
                </a:tblGrid>
                <a:tr h="366040">
                  <a:tc>
                    <a:txBody>
                      <a:bodyPr/>
                      <a:lstStyle/>
                      <a:p>
                        <a:pPr latinLnBrk="1"/>
                        <a:endParaRPr lang="ko-KR" altLang="en-US" sz="1800" dirty="0"/>
                      </a:p>
                    </a:txBody>
                    <a:tcPr marL="91417" marR="91417" marT="45755" marB="45755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800" dirty="0" smtClean="0"/>
                          <a:t>2014</a:t>
                        </a:r>
                        <a:endParaRPr lang="ko-KR" altLang="en-US" sz="1800" dirty="0"/>
                      </a:p>
                    </a:txBody>
                    <a:tcPr marL="91417" marR="91417" marT="45755" marB="45755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800" dirty="0" smtClean="0"/>
                          <a:t>2015</a:t>
                        </a:r>
                        <a:endParaRPr lang="ko-KR" altLang="en-US" sz="1800" dirty="0"/>
                      </a:p>
                    </a:txBody>
                    <a:tcPr marL="91417" marR="91417" marT="45755" marB="45755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800" dirty="0" smtClean="0"/>
                          <a:t>2016</a:t>
                        </a:r>
                        <a:endParaRPr lang="ko-KR" altLang="en-US" sz="1800" dirty="0"/>
                      </a:p>
                    </a:txBody>
                    <a:tcPr marL="91417" marR="91417" marT="45755" marB="45755"/>
                  </a:tc>
                </a:tr>
                <a:tr h="488054">
                  <a:tc>
                    <a:txBody>
                      <a:bodyPr/>
                      <a:lstStyle/>
                      <a:p>
                        <a:pPr algn="r" latinLnBrk="1"/>
                        <a:r>
                          <a:rPr lang="en-US" altLang="ko-KR" sz="1400" dirty="0" smtClean="0"/>
                          <a:t>CORE(HS06)</a:t>
                        </a:r>
                      </a:p>
                      <a:p>
                        <a:pPr algn="r" latinLnBrk="1"/>
                        <a:r>
                          <a:rPr lang="en-US" altLang="ko-KR" sz="1200" dirty="0" smtClean="0"/>
                          <a:t>(Installed)</a:t>
                        </a:r>
                        <a:endParaRPr lang="ko-KR" altLang="en-US" sz="1200" dirty="0"/>
                      </a:p>
                    </a:txBody>
                    <a:tcPr marL="91417" marR="91417" marT="45755" marB="45755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400" dirty="0" smtClean="0"/>
                          <a:t>25,000</a:t>
                        </a:r>
                      </a:p>
                      <a:p>
                        <a:pPr algn="ctr" latinLnBrk="1"/>
                        <a:r>
                          <a:rPr lang="en-US" altLang="ko-KR" sz="1200" dirty="0" smtClean="0"/>
                          <a:t>(28,800)</a:t>
                        </a:r>
                        <a:endParaRPr lang="ko-KR" altLang="en-US" sz="1200" dirty="0"/>
                      </a:p>
                    </a:txBody>
                    <a:tcPr marL="91417" marR="91417" marT="45755" marB="45755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400" dirty="0" smtClean="0"/>
                          <a:t>28,000</a:t>
                        </a:r>
                      </a:p>
                      <a:p>
                        <a:pPr algn="ctr" latinLnBrk="1"/>
                        <a:r>
                          <a:rPr lang="en-US" altLang="ko-KR" sz="1200" dirty="0" smtClean="0"/>
                          <a:t>(28,800)</a:t>
                        </a:r>
                        <a:endParaRPr lang="ko-KR" altLang="en-US" sz="1200" dirty="0"/>
                      </a:p>
                    </a:txBody>
                    <a:tcPr marL="91417" marR="91417" marT="45755" marB="45755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400" dirty="0" smtClean="0"/>
                          <a:t>31,000</a:t>
                        </a:r>
                        <a:endParaRPr lang="en-US" altLang="ko-KR" sz="1200" dirty="0" smtClean="0"/>
                      </a:p>
                      <a:p>
                        <a:pPr algn="ctr" latinLnBrk="1"/>
                        <a:r>
                          <a:rPr lang="en-US" altLang="ko-KR" sz="1200" dirty="0" smtClean="0"/>
                          <a:t>(31,000)</a:t>
                        </a:r>
                        <a:endParaRPr lang="ko-KR" altLang="en-US" sz="1200" dirty="0"/>
                      </a:p>
                    </a:txBody>
                    <a:tcPr marL="91417" marR="91417" marT="45755" marB="45755"/>
                  </a:tc>
                </a:tr>
              </a:tbl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107504" y="1552890"/>
              <a:ext cx="3096397" cy="461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• Pledges</a:t>
              </a:r>
              <a:endParaRPr kumimoji="0"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5219700" y="1525588"/>
            <a:ext cx="3832225" cy="750887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/>
                </a:solidFill>
              </a:rPr>
              <a:t>Participated in </a:t>
            </a:r>
            <a:r>
              <a:rPr kumimoji="0" lang="en-US" altLang="ko-KR" b="1" dirty="0">
                <a:solidFill>
                  <a:srgbClr val="FF0000"/>
                </a:solidFill>
              </a:rPr>
              <a:t>Hi </a:t>
            </a:r>
            <a:r>
              <a:rPr kumimoji="0" lang="en-US" altLang="ko-KR" b="1" dirty="0" err="1">
                <a:solidFill>
                  <a:srgbClr val="FF0000"/>
                </a:solidFill>
              </a:rPr>
              <a:t>Reco</a:t>
            </a:r>
            <a:r>
              <a:rPr kumimoji="0" lang="en-US" altLang="ko-KR" b="1" dirty="0">
                <a:solidFill>
                  <a:srgbClr val="FF0000"/>
                </a:solidFill>
              </a:rPr>
              <a:t> Run </a:t>
            </a:r>
            <a:br>
              <a:rPr kumimoji="0" lang="en-US" altLang="ko-KR" b="1" dirty="0">
                <a:solidFill>
                  <a:srgbClr val="FF0000"/>
                </a:solidFill>
              </a:rPr>
            </a:br>
            <a:r>
              <a:rPr kumimoji="0" lang="en-US" altLang="ko-KR" sz="1400" b="1" dirty="0">
                <a:solidFill>
                  <a:schemeClr val="tx1"/>
                </a:solidFill>
              </a:rPr>
              <a:t>with </a:t>
            </a:r>
            <a:r>
              <a:rPr kumimoji="0" lang="en-US" altLang="ko-KR" sz="1400" b="1" dirty="0">
                <a:solidFill>
                  <a:srgbClr val="FF0000"/>
                </a:solidFill>
              </a:rPr>
              <a:t>6GB</a:t>
            </a:r>
            <a:r>
              <a:rPr kumimoji="0" lang="en-US" altLang="ko-KR" sz="1400" b="1" dirty="0">
                <a:solidFill>
                  <a:schemeClr val="tx1"/>
                </a:solidFill>
              </a:rPr>
              <a:t> memory (Doubled)</a:t>
            </a:r>
            <a:endParaRPr kumimoji="0" lang="ko-KR" altLang="en-US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450" y="5059363"/>
            <a:ext cx="3313113" cy="400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0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Maximum 1,344 concurrent jobs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0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&gt; 5GB memory available per job for Hi </a:t>
            </a:r>
            <a:r>
              <a:rPr kumimoji="0" lang="en-US" sz="1000" b="1" dirty="0" err="1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Reco</a:t>
            </a:r>
            <a:r>
              <a:rPr kumimoji="0" lang="en-US" sz="10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Run</a:t>
            </a:r>
          </a:p>
        </p:txBody>
      </p:sp>
      <p:cxnSp>
        <p:nvCxnSpPr>
          <p:cNvPr id="18" name="Straight Connector 19"/>
          <p:cNvCxnSpPr/>
          <p:nvPr/>
        </p:nvCxnSpPr>
        <p:spPr>
          <a:xfrm flipV="1">
            <a:off x="2627313" y="3540125"/>
            <a:ext cx="0" cy="1519238"/>
          </a:xfrm>
          <a:prstGeom prst="line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81" name="그룹 22"/>
          <p:cNvGrpSpPr>
            <a:grpSpLocks/>
          </p:cNvGrpSpPr>
          <p:nvPr/>
        </p:nvGrpSpPr>
        <p:grpSpPr bwMode="auto">
          <a:xfrm>
            <a:off x="6364288" y="2324100"/>
            <a:ext cx="1663700" cy="400050"/>
            <a:chOff x="2175943" y="3403686"/>
            <a:chExt cx="1742873" cy="579476"/>
          </a:xfrm>
        </p:grpSpPr>
        <p:cxnSp>
          <p:nvCxnSpPr>
            <p:cNvPr id="24" name="Straight Connector 19"/>
            <p:cNvCxnSpPr>
              <a:stCxn id="25" idx="1"/>
            </p:cNvCxnSpPr>
            <p:nvPr/>
          </p:nvCxnSpPr>
          <p:spPr>
            <a:xfrm flipH="1">
              <a:off x="2175943" y="3693424"/>
              <a:ext cx="535501" cy="0"/>
            </a:xfrm>
            <a:prstGeom prst="line">
              <a:avLst/>
            </a:prstGeom>
            <a:ln w="1905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11444" y="3403686"/>
              <a:ext cx="1207372" cy="579476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Maximum 2,688 concurrent jobs</a:t>
              </a:r>
              <a:endParaRPr kumimoji="0" lang="en-US" sz="8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7182" name="직사각형 19"/>
          <p:cNvSpPr>
            <a:spLocks noChangeArrowheads="1"/>
          </p:cNvSpPr>
          <p:nvPr/>
        </p:nvSpPr>
        <p:spPr bwMode="auto">
          <a:xfrm>
            <a:off x="2571750" y="3090863"/>
            <a:ext cx="1352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en-US" altLang="ko-KR" sz="1600" b="1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Hi Reco Run</a:t>
            </a:r>
            <a:endParaRPr kumimoji="0" lang="ko-KR" altLang="en-US" sz="160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4400" dirty="0"/>
              <a:t>Storage</a:t>
            </a:r>
            <a:endParaRPr lang="ko-KR" altLang="en-US" sz="4400" dirty="0"/>
          </a:p>
        </p:txBody>
      </p:sp>
      <p:sp>
        <p:nvSpPr>
          <p:cNvPr id="8195" name="날짜 개체 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2016-03-13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8196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LHCOPN-LHCONE Meeting @Taiwan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8197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64D8DF-1E4B-4C1C-BC08-4DBADA848367}" type="slidenum">
              <a:rPr lang="ko-KR" altLang="en-US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78125"/>
            <a:ext cx="64801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5056187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716338"/>
            <a:ext cx="259238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그룹 8"/>
          <p:cNvGrpSpPr>
            <a:grpSpLocks/>
          </p:cNvGrpSpPr>
          <p:nvPr/>
        </p:nvGrpSpPr>
        <p:grpSpPr bwMode="auto">
          <a:xfrm>
            <a:off x="107950" y="908050"/>
            <a:ext cx="4938712" cy="1866901"/>
            <a:chOff x="107504" y="1552890"/>
            <a:chExt cx="4939943" cy="1866163"/>
          </a:xfrm>
        </p:grpSpPr>
        <p:graphicFrame>
          <p:nvGraphicFramePr>
            <p:cNvPr id="12" name="내용 개체 틀 8"/>
            <p:cNvGraphicFramePr>
              <a:graphicFrameLocks/>
            </p:cNvGraphicFramePr>
            <p:nvPr/>
          </p:nvGraphicFramePr>
          <p:xfrm>
            <a:off x="107504" y="2077932"/>
            <a:ext cx="4939943" cy="1341121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234678"/>
                  <a:gridCol w="1234678"/>
                  <a:gridCol w="1234678"/>
                  <a:gridCol w="1234678"/>
                </a:tblGrid>
                <a:tr h="365905">
                  <a:tc>
                    <a:txBody>
                      <a:bodyPr/>
                      <a:lstStyle/>
                      <a:p>
                        <a:pPr latinLnBrk="1"/>
                        <a:endParaRPr lang="ko-KR" altLang="en-US" sz="1800" dirty="0"/>
                      </a:p>
                    </a:txBody>
                    <a:tcPr marL="91417" marR="91417" marT="45738" marB="45738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800" dirty="0" smtClean="0"/>
                          <a:t>2014</a:t>
                        </a:r>
                        <a:endParaRPr lang="ko-KR" altLang="en-US" sz="1800" dirty="0"/>
                      </a:p>
                    </a:txBody>
                    <a:tcPr marL="91417" marR="91417" marT="45738" marB="45738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800" dirty="0" smtClean="0"/>
                          <a:t>2015</a:t>
                        </a:r>
                        <a:endParaRPr lang="ko-KR" altLang="en-US" sz="1800" dirty="0"/>
                      </a:p>
                    </a:txBody>
                    <a:tcPr marL="91417" marR="91417" marT="45738" marB="45738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800" dirty="0" smtClean="0"/>
                          <a:t>2016</a:t>
                        </a:r>
                        <a:endParaRPr lang="ko-KR" altLang="en-US" sz="1800" dirty="0"/>
                      </a:p>
                    </a:txBody>
                    <a:tcPr marL="91417" marR="91417" marT="45738" marB="45738"/>
                  </a:tc>
                </a:tr>
                <a:tr h="487873">
                  <a:tc>
                    <a:txBody>
                      <a:bodyPr/>
                      <a:lstStyle/>
                      <a:p>
                        <a:pPr algn="r" latinLnBrk="1"/>
                        <a:r>
                          <a:rPr lang="en-US" altLang="ko-KR" sz="1400" dirty="0" smtClean="0"/>
                          <a:t>Tape(TB)</a:t>
                        </a:r>
                      </a:p>
                      <a:p>
                        <a:pPr algn="r" latinLnBrk="1"/>
                        <a:r>
                          <a:rPr lang="en-US" altLang="ko-KR" sz="1200" dirty="0" smtClean="0"/>
                          <a:t>(Installed)</a:t>
                        </a:r>
                        <a:endParaRPr lang="ko-KR" altLang="en-US" sz="1200" dirty="0"/>
                      </a:p>
                    </a:txBody>
                    <a:tcPr marL="91417" marR="91417" marT="45738" marB="45738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400" dirty="0" smtClean="0"/>
                          <a:t>1,500</a:t>
                        </a:r>
                      </a:p>
                      <a:p>
                        <a:pPr algn="ctr" latinLnBrk="1"/>
                        <a:r>
                          <a:rPr lang="en-US" altLang="ko-KR" sz="1200" dirty="0" smtClean="0"/>
                          <a:t>(1,000)</a:t>
                        </a:r>
                        <a:endParaRPr lang="ko-KR" altLang="en-US" sz="1200" dirty="0"/>
                      </a:p>
                    </a:txBody>
                    <a:tcPr marL="91417" marR="91417" marT="45738" marB="45738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400" dirty="0" smtClean="0"/>
                          <a:t>1,500</a:t>
                        </a:r>
                      </a:p>
                      <a:p>
                        <a:pPr algn="ctr" latinLnBrk="1"/>
                        <a:r>
                          <a:rPr lang="en-US" altLang="ko-KR" sz="1200" dirty="0" smtClean="0"/>
                          <a:t>(1,500)</a:t>
                        </a:r>
                        <a:endParaRPr lang="ko-KR" altLang="en-US" sz="1200" dirty="0"/>
                      </a:p>
                    </a:txBody>
                    <a:tcPr marL="91417" marR="91417" marT="45738" marB="45738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400" dirty="0" smtClean="0"/>
                          <a:t>1,500</a:t>
                        </a:r>
                      </a:p>
                      <a:p>
                        <a:pPr algn="ctr" latinLnBrk="1"/>
                        <a:r>
                          <a:rPr lang="en-US" altLang="ko-KR" sz="1200" dirty="0" smtClean="0"/>
                          <a:t>(1,500)</a:t>
                        </a:r>
                        <a:endParaRPr lang="ko-KR" altLang="en-US" sz="1200" dirty="0"/>
                      </a:p>
                    </a:txBody>
                    <a:tcPr marL="91417" marR="91417" marT="45738" marB="45738"/>
                  </a:tc>
                </a:tr>
                <a:tr h="487873">
                  <a:tc>
                    <a:txBody>
                      <a:bodyPr/>
                      <a:lstStyle/>
                      <a:p>
                        <a:pPr algn="r" latinLnBrk="1"/>
                        <a:r>
                          <a:rPr lang="en-US" altLang="ko-KR" sz="1400" dirty="0" smtClean="0"/>
                          <a:t>Disk(TB)</a:t>
                        </a:r>
                      </a:p>
                      <a:p>
                        <a:pPr algn="r" latinLnBrk="1"/>
                        <a:r>
                          <a:rPr lang="en-US" altLang="ko-KR" sz="1200" dirty="0" smtClean="0"/>
                          <a:t>(Installed)</a:t>
                        </a:r>
                        <a:endParaRPr lang="ko-KR" altLang="en-US" sz="1400" dirty="0"/>
                      </a:p>
                    </a:txBody>
                    <a:tcPr marL="91417" marR="91417" marT="45738" marB="45738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400" dirty="0" smtClean="0"/>
                          <a:t>1,000</a:t>
                        </a:r>
                      </a:p>
                      <a:p>
                        <a:pPr algn="ctr" latinLnBrk="1"/>
                        <a:r>
                          <a:rPr lang="en-US" altLang="ko-KR" sz="1200" dirty="0" smtClean="0"/>
                          <a:t>(1,000)</a:t>
                        </a:r>
                        <a:endParaRPr lang="ko-KR" altLang="en-US" sz="1200" dirty="0"/>
                      </a:p>
                    </a:txBody>
                    <a:tcPr marL="91417" marR="91417" marT="45738" marB="45738"/>
                  </a:tc>
                  <a:tc>
                    <a:txBody>
                      <a:bodyPr/>
                      <a:lstStyle/>
                      <a:p>
                        <a:pPr algn="ctr" latinLnBrk="1"/>
                        <a:r>
                          <a:rPr lang="en-US" altLang="ko-KR" sz="1400" dirty="0" smtClean="0"/>
                          <a:t>1,000</a:t>
                        </a:r>
                      </a:p>
                      <a:p>
                        <a:pPr algn="ctr" latinLnBrk="1"/>
                        <a:r>
                          <a:rPr lang="en-US" altLang="ko-KR" sz="1200" dirty="0" smtClean="0"/>
                          <a:t>(1,000)</a:t>
                        </a:r>
                        <a:endParaRPr lang="ko-KR" altLang="en-US" sz="1200" dirty="0"/>
                      </a:p>
                    </a:txBody>
                    <a:tcPr marL="91417" marR="91417" marT="45738" marB="45738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altLang="ko-KR" sz="1400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a:t>1,500</a:t>
                        </a:r>
                      </a:p>
                      <a:p>
                        <a:pPr algn="ctr" latinLnBrk="1"/>
                        <a:r>
                          <a:rPr lang="en-US" altLang="ko-KR" sz="1200" dirty="0" smtClean="0"/>
                          <a:t>(1,500)</a:t>
                        </a:r>
                        <a:endParaRPr lang="ko-KR" altLang="en-US" sz="1200" dirty="0"/>
                      </a:p>
                    </a:txBody>
                    <a:tcPr marL="91417" marR="91417" marT="45738" marB="45738"/>
                  </a:tc>
                </a:tr>
              </a:tbl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07504" y="1552890"/>
              <a:ext cx="3096397" cy="4617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• Pledges</a:t>
              </a:r>
              <a:endParaRPr kumimoji="0"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27763" y="5732463"/>
            <a:ext cx="1296987" cy="2476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0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Run2 Data Taking</a:t>
            </a:r>
          </a:p>
        </p:txBody>
      </p:sp>
      <p:cxnSp>
        <p:nvCxnSpPr>
          <p:cNvPr id="16" name="Straight Connector 19"/>
          <p:cNvCxnSpPr/>
          <p:nvPr/>
        </p:nvCxnSpPr>
        <p:spPr>
          <a:xfrm flipV="1">
            <a:off x="7524750" y="5719763"/>
            <a:ext cx="122238" cy="192087"/>
          </a:xfrm>
          <a:prstGeom prst="line">
            <a:avLst/>
          </a:prstGeom>
          <a:ln w="952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04" name="그룹 17"/>
          <p:cNvGrpSpPr>
            <a:grpSpLocks/>
          </p:cNvGrpSpPr>
          <p:nvPr/>
        </p:nvGrpSpPr>
        <p:grpSpPr bwMode="auto">
          <a:xfrm>
            <a:off x="7019925" y="3694113"/>
            <a:ext cx="1720850" cy="246062"/>
            <a:chOff x="2643716" y="3647401"/>
            <a:chExt cx="1803244" cy="356600"/>
          </a:xfrm>
        </p:grpSpPr>
        <p:cxnSp>
          <p:nvCxnSpPr>
            <p:cNvPr id="19" name="Straight Connector 19"/>
            <p:cNvCxnSpPr>
              <a:stCxn id="20" idx="3"/>
            </p:cNvCxnSpPr>
            <p:nvPr/>
          </p:nvCxnSpPr>
          <p:spPr>
            <a:xfrm>
              <a:off x="4227377" y="3826852"/>
              <a:ext cx="219583" cy="0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43716" y="3647401"/>
              <a:ext cx="1583661" cy="356600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000" b="1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1.465 PB Used (Tape) </a:t>
              </a:r>
              <a:endParaRPr kumimoji="0" lang="en-US" sz="8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8205" name="그룹 20"/>
          <p:cNvGrpSpPr>
            <a:grpSpLocks/>
          </p:cNvGrpSpPr>
          <p:nvPr/>
        </p:nvGrpSpPr>
        <p:grpSpPr bwMode="auto">
          <a:xfrm>
            <a:off x="6499225" y="4702175"/>
            <a:ext cx="2460625" cy="246063"/>
            <a:chOff x="2636176" y="3603793"/>
            <a:chExt cx="2577991" cy="356600"/>
          </a:xfrm>
        </p:grpSpPr>
        <p:cxnSp>
          <p:nvCxnSpPr>
            <p:cNvPr id="22" name="Straight Connector 19"/>
            <p:cNvCxnSpPr>
              <a:stCxn id="23" idx="3"/>
            </p:cNvCxnSpPr>
            <p:nvPr/>
          </p:nvCxnSpPr>
          <p:spPr>
            <a:xfrm>
              <a:off x="4163012" y="3783243"/>
              <a:ext cx="1051155" cy="0"/>
            </a:xfrm>
            <a:prstGeom prst="line">
              <a:avLst/>
            </a:prstGeom>
            <a:ln w="9525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36176" y="3603793"/>
              <a:ext cx="1526836" cy="356600"/>
            </a:xfrm>
            <a:prstGeom prst="rect">
              <a:avLst/>
            </a:prstGeom>
            <a:solidFill>
              <a:schemeClr val="lt1">
                <a:alpha val="51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000" b="1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852.7 TB Used (Disk) </a:t>
              </a:r>
              <a:endParaRPr kumimoji="0" lang="en-US" sz="8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4140200" y="1835150"/>
            <a:ext cx="576263" cy="1522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219700" y="1525588"/>
            <a:ext cx="3832225" cy="1111250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Tape used almost </a:t>
            </a:r>
            <a:r>
              <a:rPr kumimoji="0" lang="en-US" altLang="ko-KR" b="1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1,500TB</a:t>
            </a:r>
            <a:r>
              <a:rPr kumimoji="0" lang="en-US" altLang="ko-KR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500TB</a:t>
            </a:r>
            <a:r>
              <a:rPr kumimoji="0" lang="en-US" altLang="ko-KR" sz="14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will be installed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99% </a:t>
            </a:r>
            <a:r>
              <a:rPr kumimoji="0" lang="en-US" altLang="ko-KR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availability during 6 months </a:t>
            </a:r>
            <a:endParaRPr kumimoji="0" lang="ko-KR" altLang="en-US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820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764088"/>
            <a:ext cx="374491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87725"/>
            <a:ext cx="37449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직사각형 30"/>
          <p:cNvSpPr/>
          <p:nvPr/>
        </p:nvSpPr>
        <p:spPr>
          <a:xfrm>
            <a:off x="3455988" y="4325938"/>
            <a:ext cx="360362" cy="398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455988" y="5694363"/>
            <a:ext cx="360362" cy="398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57200" y="1125538"/>
            <a:ext cx="8291513" cy="49672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1800" b="1" dirty="0">
                <a:solidFill>
                  <a:srgbClr val="FF0000"/>
                </a:solidFill>
              </a:rPr>
              <a:t>100%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Reliability </a:t>
            </a:r>
            <a:r>
              <a:rPr lang="en-US" altLang="ko-KR" sz="1800" dirty="0"/>
              <a:t>for the last 6 month </a:t>
            </a:r>
            <a:r>
              <a:rPr lang="en-US" altLang="ko-KR" sz="1400" dirty="0" smtClean="0"/>
              <a:t>(target : 97%)</a:t>
            </a:r>
            <a:endParaRPr lang="en-US" altLang="ko-KR" sz="1400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ko-KR" sz="18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ko-KR" sz="1800" dirty="0"/>
              <a:t>On track for a stable and reliable site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ko-KR" sz="1400" dirty="0"/>
              <a:t>Participating in weekly WLCG operations </a:t>
            </a:r>
            <a:r>
              <a:rPr lang="en-US" altLang="ko-KR" sz="1400" dirty="0" smtClean="0"/>
              <a:t>meetings</a:t>
            </a:r>
            <a:r>
              <a:rPr lang="en-US" altLang="ko-KR" sz="1000" dirty="0"/>
              <a:t> </a:t>
            </a:r>
            <a:r>
              <a:rPr lang="en-US" altLang="ko-KR" sz="1000" dirty="0" smtClean="0"/>
              <a:t>: </a:t>
            </a:r>
            <a:r>
              <a:rPr lang="en-US" altLang="ko-KR" sz="1400" dirty="0" smtClean="0"/>
              <a:t>reporting </a:t>
            </a:r>
            <a:r>
              <a:rPr lang="en-US" altLang="ko-KR" sz="1400" dirty="0"/>
              <a:t>operation-related </a:t>
            </a:r>
            <a:r>
              <a:rPr lang="en-US" altLang="ko-KR" sz="1400" dirty="0" smtClean="0"/>
              <a:t>issues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ko-KR" sz="1400" dirty="0" smtClean="0"/>
              <a:t>24/7 monitoring &amp; maintenance contract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ko-KR" sz="1400" smtClean="0"/>
              <a:t>2 </a:t>
            </a:r>
            <a:r>
              <a:rPr lang="en-US" altLang="ko-KR" sz="1400" smtClean="0"/>
              <a:t>people </a:t>
            </a:r>
            <a:r>
              <a:rPr lang="en-US" altLang="ko-KR" sz="1400" dirty="0" smtClean="0"/>
              <a:t>responsible for on-call</a:t>
            </a:r>
            <a:endParaRPr lang="en-US" altLang="ko-KR" sz="1200" dirty="0"/>
          </a:p>
          <a:p>
            <a:pPr fontAlgn="auto">
              <a:spcAft>
                <a:spcPts val="0"/>
              </a:spcAft>
              <a:defRPr/>
            </a:pPr>
            <a:endParaRPr lang="ko-KR" altLang="en-US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4400" dirty="0"/>
              <a:t>Site </a:t>
            </a:r>
            <a:r>
              <a:rPr lang="en-US" altLang="ko-KR" sz="4400" dirty="0" smtClean="0"/>
              <a:t>Availability-Reliability</a:t>
            </a:r>
            <a:endParaRPr lang="ko-KR" altLang="en-US" sz="4400" b="1" dirty="0"/>
          </a:p>
        </p:txBody>
      </p:sp>
      <p:sp>
        <p:nvSpPr>
          <p:cNvPr id="9220" name="내용 개체 틀 2"/>
          <p:cNvSpPr txBox="1">
            <a:spLocks/>
          </p:cNvSpPr>
          <p:nvPr/>
        </p:nvSpPr>
        <p:spPr bwMode="auto">
          <a:xfrm>
            <a:off x="457200" y="1700213"/>
            <a:ext cx="82296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 marL="742950" indent="-285750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2pPr>
            <a:lvl3pPr marL="1143000" indent="-228600">
              <a:spcBef>
                <a:spcPct val="20000"/>
              </a:spcBef>
              <a:buClr>
                <a:srgbClr val="0070C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9pPr>
          </a:lstStyle>
          <a:p>
            <a:pPr>
              <a:buClrTx/>
              <a:buFont typeface="Arial" charset="0"/>
              <a:buChar char="•"/>
            </a:pPr>
            <a:endParaRPr kumimoji="0"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39750" y="3911600"/>
          <a:ext cx="7920041" cy="111283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64178"/>
                <a:gridCol w="962643"/>
                <a:gridCol w="962643"/>
                <a:gridCol w="962643"/>
                <a:gridCol w="962643"/>
                <a:gridCol w="962643"/>
                <a:gridCol w="962643"/>
                <a:gridCol w="1080005"/>
              </a:tblGrid>
              <a:tr h="370946"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Aug</a:t>
                      </a:r>
                      <a:endParaRPr lang="ko-KR" altLang="en-US" sz="1200" b="1" kern="1200" dirty="0" smtClean="0">
                        <a:solidFill>
                          <a:schemeClr val="lt1"/>
                        </a:solidFill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Sep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Oct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Nov</a:t>
                      </a:r>
                      <a:endParaRPr lang="ko-KR" altLang="en-US" sz="1200" b="1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Dec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Jan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Average(6M)</a:t>
                      </a:r>
                      <a:endParaRPr kumimoji="0" lang="ko-KR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Reliability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Availability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94</a:t>
                      </a:r>
                      <a:endParaRPr kumimoji="0" lang="ko-KR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100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99</a:t>
                      </a:r>
                      <a:endParaRPr lang="ko-KR" altLang="en-US" sz="12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30" marR="91430" marT="45733" marB="45733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3425" y="3656013"/>
            <a:ext cx="2428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&lt; Monthly Availability-Reliability (%) &gt;</a:t>
            </a:r>
            <a:endParaRPr kumimoji="0" lang="ko-KR" altLang="en-US" sz="105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" name="직사각형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36096" y="2708920"/>
            <a:ext cx="2952328" cy="7307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ko-KR" altLang="en-US">
                <a:noFill/>
              </a:rPr>
              <a:t> </a:t>
            </a:r>
          </a:p>
        </p:txBody>
      </p:sp>
      <p:sp>
        <p:nvSpPr>
          <p:cNvPr id="9254" name="날짜 개체 틀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2016-03-13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9255" name="바닥글 개체 틀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LHCOPN-LHCONE Meeting @Taiwan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9256" name="슬라이드 번호 개체 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60DEC0-F66C-42DC-A9D4-E8DDF7247A48}" type="slidenum">
              <a:rPr lang="ko-KR" altLang="en-US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40200" y="5229225"/>
            <a:ext cx="4264025" cy="876300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The </a:t>
            </a:r>
            <a:r>
              <a:rPr kumimoji="0" lang="en-US" altLang="ko-KR" sz="2000" b="1" dirty="0">
                <a:solidFill>
                  <a:srgbClr val="FF0000"/>
                </a:solidFill>
              </a:rPr>
              <a:t>stable operating 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for a high </a:t>
            </a:r>
            <a:r>
              <a:rPr kumimoji="0" lang="en-US" altLang="ko-KR" sz="2000" b="1" dirty="0">
                <a:solidFill>
                  <a:srgbClr val="FF0000"/>
                </a:solidFill>
              </a:rPr>
              <a:t>reliability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 and </a:t>
            </a:r>
            <a:r>
              <a:rPr kumimoji="0" lang="en-US" altLang="ko-KR" sz="2000" b="1" dirty="0" smtClean="0">
                <a:solidFill>
                  <a:srgbClr val="FF0000"/>
                </a:solidFill>
              </a:rPr>
              <a:t>availability</a:t>
            </a:r>
            <a:r>
              <a:rPr kumimoji="0" lang="en-US" altLang="ko-KR" sz="2000" b="1" dirty="0" smtClean="0">
                <a:solidFill>
                  <a:schemeClr val="tx1"/>
                </a:solidFill>
              </a:rPr>
              <a:t> site</a:t>
            </a:r>
            <a:endParaRPr kumimoji="0" lang="ko-KR" altLang="en-US" sz="20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7772400" cy="7858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4800" cap="none" dirty="0" smtClean="0"/>
              <a:t>Asia Tier Center Forum</a:t>
            </a:r>
            <a:endParaRPr lang="ko-KR" altLang="en-US" sz="4800" cap="none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1371600" y="3213100"/>
            <a:ext cx="7772400" cy="1500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244" name="날짜 개체 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2016-03-13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0245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LHCOPN-LHCONE Meeting @Taiwan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024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A4DB34-5972-44D3-B9E1-F19F3FECC280}" type="slidenum">
              <a:rPr lang="ko-KR" altLang="en-US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Asia Tier Center </a:t>
            </a:r>
            <a:r>
              <a:rPr lang="en-US" altLang="ko-KR" dirty="0" smtClean="0"/>
              <a:t>Forum</a:t>
            </a:r>
            <a:endParaRPr lang="ko-KR" altLang="en-US" dirty="0"/>
          </a:p>
        </p:txBody>
      </p:sp>
      <p:sp>
        <p:nvSpPr>
          <p:cNvPr id="11267" name="내용 개체 틀 9"/>
          <p:cNvSpPr>
            <a:spLocks noGrp="1"/>
          </p:cNvSpPr>
          <p:nvPr>
            <p:ph sz="half" idx="2"/>
          </p:nvPr>
        </p:nvSpPr>
        <p:spPr>
          <a:xfrm>
            <a:off x="179388" y="981075"/>
            <a:ext cx="4752975" cy="5616575"/>
          </a:xfrm>
        </p:spPr>
        <p:txBody>
          <a:bodyPr/>
          <a:lstStyle/>
          <a:p>
            <a:r>
              <a:rPr lang="en-US" altLang="ko-KR" sz="2400" smtClean="0"/>
              <a:t>22 – 24, September, 2015</a:t>
            </a:r>
            <a:br>
              <a:rPr lang="en-US" altLang="ko-KR" sz="2400" smtClean="0"/>
            </a:br>
            <a:r>
              <a:rPr lang="en-US" altLang="ko-KR" sz="2400" smtClean="0"/>
              <a:t>at KISTI, South Korea</a:t>
            </a:r>
          </a:p>
          <a:p>
            <a:endParaRPr lang="ko-KR" altLang="en-US" smtClean="0"/>
          </a:p>
        </p:txBody>
      </p:sp>
      <p:sp>
        <p:nvSpPr>
          <p:cNvPr id="11268" name="날짜 개체 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2016-03-13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1269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LHCOPN-LHCONE Meeting @Taiwan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1270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CCF668-854D-4DAD-94BB-A8A9EF331654}" type="slidenum">
              <a:rPr lang="ko-KR" altLang="en-US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pic>
        <p:nvPicPr>
          <p:cNvPr id="11271" name="내용 개체 틀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3"/>
          <a:stretch>
            <a:fillRect/>
          </a:stretch>
        </p:blipFill>
        <p:spPr>
          <a:xfrm>
            <a:off x="539750" y="1773238"/>
            <a:ext cx="3271838" cy="4248150"/>
          </a:xfrm>
        </p:spPr>
      </p:pic>
      <p:sp>
        <p:nvSpPr>
          <p:cNvPr id="11272" name="직사각형 1"/>
          <p:cNvSpPr>
            <a:spLocks noChangeArrowheads="1"/>
          </p:cNvSpPr>
          <p:nvPr/>
        </p:nvSpPr>
        <p:spPr bwMode="auto">
          <a:xfrm>
            <a:off x="4910138" y="6237288"/>
            <a:ext cx="4233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b="1">
                <a:hlinkClick r:id="rId3"/>
              </a:rPr>
              <a:t>https://indico.cern.ch/event/395656</a:t>
            </a:r>
            <a:endParaRPr kumimoji="0" lang="ko-KR" altLang="en-US" b="1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367213" y="4983163"/>
            <a:ext cx="4537075" cy="1109662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Agreed to implement </a:t>
            </a:r>
            <a:r>
              <a:rPr kumimoji="0" lang="en-US" altLang="ko-KR" sz="2000" b="1" dirty="0">
                <a:solidFill>
                  <a:srgbClr val="FF0000"/>
                </a:solidFill>
              </a:rPr>
              <a:t>LHCONE VRF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 in their networks</a:t>
            </a:r>
            <a:endParaRPr kumimoji="0"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1274" name="Picture 2" descr="C:\Users\admin\Desktop\업무\01.웹사이트 구축\2015 사진\09.23\IMG_5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2680" r="20309"/>
          <a:stretch>
            <a:fillRect/>
          </a:stretch>
        </p:blipFill>
        <p:spPr bwMode="auto">
          <a:xfrm>
            <a:off x="4357688" y="1052513"/>
            <a:ext cx="455612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타원 2"/>
          <p:cNvSpPr/>
          <p:nvPr/>
        </p:nvSpPr>
        <p:spPr>
          <a:xfrm>
            <a:off x="7092950" y="1916113"/>
            <a:ext cx="852488" cy="7921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admin\Desktop\업무\01.웹사이트 구축\2015 사진\09.23\IMG_50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7" t="38618" r="39009" b="24932"/>
          <a:stretch/>
        </p:blipFill>
        <p:spPr bwMode="auto">
          <a:xfrm>
            <a:off x="6581478" y="1340768"/>
            <a:ext cx="1874621" cy="1859412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5988E-6 L -0.10955 0.294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4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</a:t>
            </a:r>
            <a:r>
              <a:rPr lang="en-US" altLang="ko-KR" dirty="0"/>
              <a:t>Asia Tier Center </a:t>
            </a:r>
            <a:r>
              <a:rPr lang="en-US" altLang="ko-KR" dirty="0" smtClean="0"/>
              <a:t>Forum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539750" y="1206500"/>
            <a:ext cx="53276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accent4"/>
                </a:solidFill>
              </a:rPr>
              <a:t>Where? </a:t>
            </a:r>
            <a:r>
              <a:rPr lang="en-US" altLang="ko-KR" dirty="0"/>
              <a:t>SUT, </a:t>
            </a:r>
            <a:r>
              <a:rPr lang="en-US" altLang="ko-KR" dirty="0" smtClean="0"/>
              <a:t>Thailand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accent4"/>
                </a:solidFill>
              </a:rPr>
              <a:t>When? </a:t>
            </a:r>
            <a:r>
              <a:rPr lang="en-US" altLang="ko-KR" dirty="0" smtClean="0"/>
              <a:t>Fall, 2016</a:t>
            </a:r>
            <a:br>
              <a:rPr lang="en-US" altLang="ko-KR" dirty="0" smtClean="0"/>
            </a:br>
            <a:r>
              <a:rPr lang="en-US" altLang="ko-KR" dirty="0" smtClean="0"/>
              <a:t>→</a:t>
            </a:r>
            <a:r>
              <a:rPr lang="en-US" altLang="ko-KR" sz="2000" dirty="0" smtClean="0"/>
              <a:t>be fixed at steering meeting in April</a:t>
            </a:r>
            <a:endParaRPr lang="en-US" altLang="ko-K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accent4"/>
                </a:solidFill>
              </a:rPr>
              <a:t>Mailing-list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sz="2400" dirty="0"/>
              <a:t>	</a:t>
            </a:r>
            <a:r>
              <a:rPr lang="en-US" altLang="ko-KR" sz="2400" dirty="0" smtClean="0"/>
              <a:t>→</a:t>
            </a:r>
            <a:r>
              <a:rPr lang="en-US" altLang="ko-KR" sz="2400" dirty="0" err="1" smtClean="0"/>
              <a:t>asia</a:t>
            </a:r>
            <a:r>
              <a:rPr lang="en-US" altLang="ko-KR" sz="2400" dirty="0" smtClean="0"/>
              <a:t>-tier-center-forum</a:t>
            </a:r>
            <a:br>
              <a:rPr lang="en-US" altLang="ko-KR" sz="2400" dirty="0" smtClean="0"/>
            </a:br>
            <a:r>
              <a:rPr lang="en-US" altLang="ko-KR" sz="2400" dirty="0" smtClean="0"/>
              <a:t>	  </a:t>
            </a:r>
            <a:r>
              <a:rPr lang="en-US" altLang="ko-KR" sz="2000" baseline="30000" dirty="0" smtClean="0"/>
              <a:t>(CERN e-groups)</a:t>
            </a:r>
            <a:endParaRPr lang="en-US" altLang="ko-KR" sz="2400" baseline="30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accent4"/>
                </a:solidFill>
              </a:rPr>
              <a:t>Website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ko-KR" dirty="0"/>
              <a:t>	 </a:t>
            </a:r>
            <a:r>
              <a:rPr lang="en-US" altLang="ko-KR" dirty="0" smtClean="0"/>
              <a:t>→atcforum.org</a:t>
            </a:r>
          </a:p>
        </p:txBody>
      </p:sp>
      <p:sp>
        <p:nvSpPr>
          <p:cNvPr id="12292" name="날짜 개체 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2016-03-13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2293" name="바닥글 개체 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LHCOPN-LHCONE Meeting @Taiwan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2294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7F396-7890-4CCD-B537-9FB9093357D2}" type="slidenum">
              <a:rPr lang="ko-KR" altLang="en-US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pic>
        <p:nvPicPr>
          <p:cNvPr id="12295" name="내용 개체 틀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206500"/>
            <a:ext cx="3394075" cy="4525963"/>
          </a:xfrm>
        </p:spPr>
      </p:pic>
      <p:sp>
        <p:nvSpPr>
          <p:cNvPr id="12296" name="직사각형 9"/>
          <p:cNvSpPr>
            <a:spLocks noChangeArrowheads="1"/>
          </p:cNvSpPr>
          <p:nvPr/>
        </p:nvSpPr>
        <p:spPr bwMode="auto">
          <a:xfrm>
            <a:off x="4868863" y="5795963"/>
            <a:ext cx="3519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en-US" altLang="ko-KR"/>
              <a:t>Thanks to Prof. Chinorat Kobdaj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65188"/>
            <a:ext cx="5327650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날짜 개체 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2016-03-13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3315" name="바닥글 개체 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t>LHCOPN-LHCONE Meeting @Taiwan</a:t>
            </a:r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651533-E026-44E1-8293-51D735D811EB}" type="slidenum">
              <a:rPr lang="ko-KR" altLang="en-US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ko-KR" altLang="en-US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871663"/>
            <a:ext cx="31813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4975</TotalTime>
  <Words>427</Words>
  <Application>Microsoft Office PowerPoint</Application>
  <PresentationFormat>화면 슬라이드 쇼(4:3)</PresentationFormat>
  <Paragraphs>133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굴림</vt:lpstr>
      <vt:lpstr>Arial</vt:lpstr>
      <vt:lpstr>맑은 고딕</vt:lpstr>
      <vt:lpstr>Wingdings</vt:lpstr>
      <vt:lpstr>Arial Unicode MS</vt:lpstr>
      <vt:lpstr>Office 테마</vt:lpstr>
      <vt:lpstr>KISTI-GSDC Tier-1 SITE REPORT</vt:lpstr>
      <vt:lpstr>Tier-1 Operations</vt:lpstr>
      <vt:lpstr>Jobs</vt:lpstr>
      <vt:lpstr>Storage</vt:lpstr>
      <vt:lpstr>Site Availability-Reliability</vt:lpstr>
      <vt:lpstr>Asia Tier Center Forum</vt:lpstr>
      <vt:lpstr>1st Asia Tier Center Forum</vt:lpstr>
      <vt:lpstr>2nd Asia Tier Center Forum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kong91</dc:creator>
  <cp:lastModifiedBy>Kong</cp:lastModifiedBy>
  <cp:revision>75</cp:revision>
  <dcterms:created xsi:type="dcterms:W3CDTF">2016-03-06T14:47:34Z</dcterms:created>
  <dcterms:modified xsi:type="dcterms:W3CDTF">2016-03-13T07:41:18Z</dcterms:modified>
</cp:coreProperties>
</file>