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04" r:id="rId2"/>
    <p:sldId id="360" r:id="rId3"/>
    <p:sldId id="305" r:id="rId4"/>
    <p:sldId id="333" r:id="rId5"/>
    <p:sldId id="344" r:id="rId6"/>
    <p:sldId id="355" r:id="rId7"/>
    <p:sldId id="328" r:id="rId8"/>
    <p:sldId id="327" r:id="rId9"/>
    <p:sldId id="326" r:id="rId10"/>
    <p:sldId id="329" r:id="rId11"/>
    <p:sldId id="335" r:id="rId12"/>
    <p:sldId id="330" r:id="rId13"/>
    <p:sldId id="331" r:id="rId14"/>
    <p:sldId id="345" r:id="rId15"/>
    <p:sldId id="346" r:id="rId16"/>
    <p:sldId id="336" r:id="rId17"/>
    <p:sldId id="347" r:id="rId18"/>
    <p:sldId id="348" r:id="rId19"/>
    <p:sldId id="349" r:id="rId20"/>
    <p:sldId id="350" r:id="rId21"/>
    <p:sldId id="351" r:id="rId22"/>
    <p:sldId id="352" r:id="rId23"/>
    <p:sldId id="356" r:id="rId24"/>
    <p:sldId id="342" r:id="rId25"/>
    <p:sldId id="337" r:id="rId26"/>
    <p:sldId id="354" r:id="rId27"/>
    <p:sldId id="338" r:id="rId28"/>
    <p:sldId id="343" r:id="rId29"/>
    <p:sldId id="358" r:id="rId30"/>
    <p:sldId id="357" r:id="rId31"/>
    <p:sldId id="341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24E"/>
    <a:srgbClr val="0318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4" autoAdjust="0"/>
    <p:restoredTop sz="86364" autoAdjust="0"/>
  </p:normalViewPr>
  <p:slideViewPr>
    <p:cSldViewPr snapToGrid="0" snapToObjects="1">
      <p:cViewPr varScale="1">
        <p:scale>
          <a:sx n="70" d="100"/>
          <a:sy n="70" d="100"/>
        </p:scale>
        <p:origin x="-7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75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9648A-82FD-8D4D-850D-E944A24EC042}" type="datetimeFigureOut">
              <a:rPr lang="en-US" smtClean="0"/>
              <a:t>16/3/18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BF7BC-03F5-AE4B-A0EE-E326F3942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419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32858-B958-8148-8307-B447B2F40F97}" type="datetimeFigureOut">
              <a:rPr lang="en-US" smtClean="0"/>
              <a:t>16/3/18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CCCA8-7823-0746-B28A-E3795C6CF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991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25169D7-CB15-4862-8476-54E0BF278211}" type="slidenum">
              <a:t>16</a:t>
            </a:fld>
            <a:endParaRPr lang="it-IT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 sz="2810"/>
          </a:p>
        </p:txBody>
      </p:sp>
    </p:spTree>
    <p:extLst>
      <p:ext uri="{BB962C8B-B14F-4D97-AF65-F5344CB8AC3E}">
        <p14:creationId xmlns:p14="http://schemas.microsoft.com/office/powerpoint/2010/main" val="2689877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252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9376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20/10/15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ISGC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0254-A9A4-6246-BE68-2343117E6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65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701" y="130310"/>
            <a:ext cx="8859985" cy="9458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20/10/15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ISGC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0254-A9A4-6246-BE68-2343117E6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13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6151" y="1135385"/>
            <a:ext cx="2057400" cy="457498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962" y="1135384"/>
            <a:ext cx="6681927" cy="4574982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20/10/15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ISGC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0254-A9A4-6246-BE68-2343117E6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25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701" y="130310"/>
            <a:ext cx="8859985" cy="9458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20/10/15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ISGC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0254-A9A4-6246-BE68-2343117E6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96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ISGC 2016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7597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7578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20/10/15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0254-A9A4-6246-BE68-2343117E6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066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79" y="130310"/>
            <a:ext cx="8869607" cy="94588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079" y="1200151"/>
            <a:ext cx="4370721" cy="45729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346486" cy="45729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20/10/15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ISGC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0254-A9A4-6246-BE68-2343117E6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119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58" y="111067"/>
            <a:ext cx="8899854" cy="96658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58" y="1215231"/>
            <a:ext cx="438193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58" y="1972487"/>
            <a:ext cx="4381930" cy="38198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15231"/>
            <a:ext cx="437028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972487"/>
            <a:ext cx="4370285" cy="38198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20/10/15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ISGC 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0254-A9A4-6246-BE68-2343117E6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02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130310"/>
            <a:ext cx="8851811" cy="94588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20/10/15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ISGC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0254-A9A4-6246-BE68-2343117E6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11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20/10/15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ISGC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0254-A9A4-6246-BE68-2343117E6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68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197" y="105841"/>
            <a:ext cx="2301318" cy="9525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5841"/>
            <a:ext cx="5449884" cy="5686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080" y="1164248"/>
            <a:ext cx="3340436" cy="46943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20/10/15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ISGC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0254-A9A4-6246-BE68-2343117E6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749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319506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1681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886244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20/10/15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ISGC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0254-A9A4-6246-BE68-2343117E6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36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de-interne-2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3318"/>
            <a:ext cx="9144000" cy="109728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5726409"/>
            <a:ext cx="9144000" cy="235212"/>
          </a:xfrm>
          <a:prstGeom prst="rect">
            <a:avLst/>
          </a:prstGeom>
          <a:gradFill>
            <a:gsLst>
              <a:gs pos="0">
                <a:srgbClr val="01124E">
                  <a:alpha val="0"/>
                </a:srgbClr>
              </a:gs>
              <a:gs pos="100000">
                <a:schemeClr val="bg1">
                  <a:alpha val="0"/>
                </a:schemeClr>
              </a:gs>
              <a:gs pos="13000">
                <a:srgbClr val="01124E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748713" y="6632351"/>
            <a:ext cx="5660440" cy="24228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47000"/>
                </a:schemeClr>
              </a:gs>
              <a:gs pos="32000">
                <a:schemeClr val="tx1">
                  <a:alpha val="4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4" name="Picture 13" descr="page_bg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263"/>
            <a:ext cx="9144000" cy="56228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14982" y="130310"/>
            <a:ext cx="7379704" cy="94588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701" y="1231602"/>
            <a:ext cx="8859986" cy="454554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79296" y="6632351"/>
            <a:ext cx="829857" cy="228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  <a:latin typeface="+mn-lt"/>
                <a:cs typeface="Arial"/>
              </a:defRPr>
            </a:lvl1pPr>
          </a:lstStyle>
          <a:p>
            <a:r>
              <a:rPr lang="it-IT" smtClean="0"/>
              <a:t>20/10/15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31" y="6627873"/>
            <a:ext cx="3610459" cy="230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2"/>
                </a:solidFill>
                <a:latin typeface="+mn-lt"/>
                <a:cs typeface="Arial"/>
              </a:defRPr>
            </a:lvl1pPr>
          </a:lstStyle>
          <a:p>
            <a:r>
              <a:rPr lang="en-US" smtClean="0"/>
              <a:t>ISGC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5729" y="6267227"/>
            <a:ext cx="572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2"/>
                </a:solidFill>
                <a:latin typeface="+mn-lt"/>
                <a:cs typeface="Arial"/>
              </a:defRPr>
            </a:lvl1pPr>
          </a:lstStyle>
          <a:p>
            <a:fld id="{C1050254-A9A4-6246-BE68-2343117E65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939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2"/>
          </a:solidFill>
          <a:latin typeface="+mn-lt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2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2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2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2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2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ern.ch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1590"/>
            <a:ext cx="7772400" cy="2000957"/>
          </a:xfrm>
        </p:spPr>
        <p:txBody>
          <a:bodyPr>
            <a:normAutofit fontScale="90000"/>
          </a:bodyPr>
          <a:lstStyle/>
          <a:p>
            <a:pPr lvl="0"/>
            <a:r>
              <a:rPr lang="en-US" noProof="0" dirty="0" smtClean="0"/>
              <a:t>Elastic CNAF Datacenter extension via</a:t>
            </a:r>
            <a:br>
              <a:rPr lang="en-US" noProof="0" dirty="0" smtClean="0"/>
            </a:br>
            <a:r>
              <a:rPr lang="en-US" noProof="0" dirty="0" smtClean="0"/>
              <a:t>opportunistic resources</a:t>
            </a:r>
            <a:endParaRPr lang="en-US" b="1" i="1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 smtClean="0"/>
              <a:t>INFN-CNAF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65542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The use-case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en-US" noProof="0" dirty="0" smtClean="0"/>
              <a:t>Early agreement CNAF - Aruba</a:t>
            </a:r>
          </a:p>
          <a:p>
            <a:pPr lvl="1">
              <a:buSzPct val="45000"/>
              <a:buFont typeface="StarSymbol"/>
              <a:buChar char="●"/>
            </a:pPr>
            <a:r>
              <a:rPr lang="en-US" noProof="0" dirty="0" smtClean="0">
                <a:highlight>
                  <a:scrgbClr r="0" g="0" b="0">
                    <a:alpha val="0"/>
                  </a:scrgbClr>
                </a:highlight>
              </a:rPr>
              <a:t>ARUBA provides an amount of Virtual resources (CPU cycles, RAM, DISK) to deploy a remote testbed</a:t>
            </a:r>
          </a:p>
          <a:p>
            <a:pPr lvl="2">
              <a:buSzPct val="45000"/>
              <a:buFont typeface="StarSymbol"/>
              <a:buChar char="●"/>
            </a:pPr>
            <a:r>
              <a:rPr lang="en-US" noProof="0" dirty="0" smtClean="0">
                <a:highlight>
                  <a:scrgbClr r="0" g="0" b="0">
                    <a:alpha val="0"/>
                  </a:scrgbClr>
                </a:highlight>
              </a:rPr>
              <a:t>VMWare dashboard</a:t>
            </a:r>
          </a:p>
          <a:p>
            <a:pPr lvl="1">
              <a:buSzPct val="45000"/>
              <a:buFont typeface="StarSymbol"/>
              <a:buChar char="●"/>
            </a:pPr>
            <a:r>
              <a:rPr lang="en-US" sz="3200" noProof="0" dirty="0" smtClean="0">
                <a:highlight>
                  <a:scrgbClr r="0" g="0" b="0">
                    <a:alpha val="0"/>
                  </a:scrgbClr>
                </a:highlight>
              </a:rPr>
              <a:t>When Aruba customers require more resources, the CPU Freq. of the provided VMs in the testbed is lowered down to a few MHz </a:t>
            </a:r>
            <a:r>
              <a:rPr lang="en-US" sz="3200" b="1" noProof="0" dirty="0" smtClean="0">
                <a:solidFill>
                  <a:schemeClr val="accent6">
                    <a:lumMod val="75000"/>
                  </a:schemeClr>
                </a:solidFill>
                <a:highlight>
                  <a:scrgbClr r="0" g="0" b="0">
                    <a:alpha val="0"/>
                  </a:scrgbClr>
                </a:highlight>
              </a:rPr>
              <a:t>(not destroyed!)</a:t>
            </a:r>
          </a:p>
          <a:p>
            <a:pPr>
              <a:buSzPct val="45000"/>
              <a:buFont typeface="StarSymbol"/>
              <a:buChar char="●"/>
            </a:pPr>
            <a:r>
              <a:rPr lang="en-US" noProof="0" dirty="0" smtClean="0"/>
              <a:t>Goal</a:t>
            </a:r>
          </a:p>
          <a:p>
            <a:pPr lvl="1">
              <a:buSzPct val="45000"/>
              <a:buFont typeface="StarSymbol"/>
              <a:buChar char="●"/>
            </a:pPr>
            <a:r>
              <a:rPr lang="en-US" noProof="0" dirty="0" smtClean="0">
                <a:highlight>
                  <a:scrgbClr r="0" g="0" b="0">
                    <a:alpha val="0"/>
                  </a:scrgbClr>
                </a:highlight>
              </a:rPr>
              <a:t>Transparently join these external resources “as if they were” in the local cluster, and have LSF dispatching jobs there when available</a:t>
            </a:r>
          </a:p>
          <a:p>
            <a:pPr lvl="1">
              <a:buSzPct val="45000"/>
              <a:buFont typeface="StarSymbol"/>
              <a:buChar char="●"/>
            </a:pPr>
            <a:r>
              <a:rPr lang="en-US" sz="3200" noProof="0" dirty="0" smtClean="0">
                <a:highlight>
                  <a:scrgbClr r="0" g="0" b="0">
                    <a:alpha val="0"/>
                  </a:scrgbClr>
                </a:highlight>
              </a:rPr>
              <a:t>Tied to CMS-only specifications for the moment</a:t>
            </a:r>
          </a:p>
          <a:p>
            <a:pPr lvl="1">
              <a:buSzPct val="45000"/>
              <a:buFont typeface="StarSymbol"/>
              <a:buChar char="●"/>
            </a:pPr>
            <a:r>
              <a:rPr lang="en-US" sz="3200" noProof="0" dirty="0" smtClean="0">
                <a:highlight>
                  <a:scrgbClr r="0" g="0" b="0">
                    <a:alpha val="0"/>
                  </a:scrgbClr>
                </a:highlight>
              </a:rPr>
              <a:t>Once fully tested and verified, extension to other experiments is</a:t>
            </a:r>
          </a:p>
          <a:p>
            <a:pPr lvl="2">
              <a:buSzPct val="45000"/>
              <a:buFont typeface="StarSymbol"/>
              <a:buChar char="●"/>
            </a:pPr>
            <a:r>
              <a:rPr lang="en-US" dirty="0">
                <a:highlight>
                  <a:scrgbClr r="0" g="0" b="0">
                    <a:alpha val="0"/>
                  </a:scrgbClr>
                </a:highlight>
              </a:rPr>
              <a:t>Trivial </a:t>
            </a:r>
            <a:r>
              <a:rPr lang="en-US" dirty="0" smtClean="0">
                <a:highlight>
                  <a:scrgbClr r="0" g="0" b="0">
                    <a:alpha val="0"/>
                  </a:scrgbClr>
                </a:highlight>
              </a:rPr>
              <a:t>for </a:t>
            </a:r>
            <a:r>
              <a:rPr lang="en-US" dirty="0">
                <a:highlight>
                  <a:scrgbClr r="0" g="0" b="0">
                    <a:alpha val="0"/>
                  </a:scrgbClr>
                </a:highlight>
              </a:rPr>
              <a:t>other LHC experiments</a:t>
            </a:r>
          </a:p>
          <a:p>
            <a:pPr lvl="2">
              <a:buSzPct val="45000"/>
              <a:buFont typeface="StarSymbol"/>
              <a:buChar char="●"/>
            </a:pPr>
            <a:r>
              <a:rPr lang="en-US" dirty="0">
                <a:highlight>
                  <a:scrgbClr r="0" g="0" b="0">
                    <a:alpha val="0"/>
                  </a:scrgbClr>
                </a:highlight>
              </a:rPr>
              <a:t>To be studied for </a:t>
            </a:r>
            <a:r>
              <a:rPr lang="en-US" dirty="0" smtClean="0">
                <a:highlight>
                  <a:scrgbClr r="0" g="0" b="0">
                    <a:alpha val="0"/>
                  </a:scrgbClr>
                </a:highlight>
              </a:rPr>
              <a:t>non-LHC </a:t>
            </a:r>
            <a:r>
              <a:rPr lang="en-US" dirty="0">
                <a:highlight>
                  <a:scrgbClr r="0" g="0" b="0">
                    <a:alpha val="0"/>
                  </a:scrgbClr>
                </a:highlight>
              </a:rPr>
              <a:t>VOs</a:t>
            </a:r>
          </a:p>
          <a:p>
            <a:pPr lvl="1">
              <a:buSzPct val="45000"/>
              <a:buFont typeface="StarSymbol"/>
              <a:buChar char="●"/>
            </a:pPr>
            <a:endParaRPr lang="en-US" sz="3200" noProof="0" dirty="0" smtClean="0">
              <a:highlight>
                <a:scrgbClr r="0" g="0" b="0">
                  <a:alpha val="0"/>
                </a:scrgbClr>
              </a:highlight>
            </a:endParaRPr>
          </a:p>
          <a:p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ISGC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0254-A9A4-6246-BE68-2343117E65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70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VM Management via VMWare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Proved to be rock solid and extremely versatile</a:t>
            </a:r>
          </a:p>
          <a:p>
            <a:endParaRPr lang="it-IT" dirty="0" smtClean="0"/>
          </a:p>
          <a:p>
            <a:r>
              <a:rPr lang="it-IT" dirty="0" smtClean="0"/>
              <a:t>Imported seamlessly a WN image from our WN-on-demand system (WNoDeS)</a:t>
            </a:r>
          </a:p>
          <a:p>
            <a:pPr lvl="0"/>
            <a:endParaRPr lang="it-IT" dirty="0" smtClean="0"/>
          </a:p>
          <a:p>
            <a:pPr lvl="0"/>
            <a:r>
              <a:rPr lang="it-IT" dirty="0" smtClean="0"/>
              <a:t>Adapted and contextualized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ISGC 2016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019" y="1076190"/>
            <a:ext cx="6421348" cy="4363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16" y="1408825"/>
            <a:ext cx="8575954" cy="31957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01" y="1864699"/>
            <a:ext cx="8424809" cy="35731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87889" y="4158833"/>
            <a:ext cx="3812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Resources allocated to our Data center</a:t>
            </a:r>
            <a:endParaRPr lang="it-IT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554858" y="3400747"/>
            <a:ext cx="304793" cy="7580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643794" y="3412033"/>
            <a:ext cx="0" cy="746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518290" y="3412032"/>
            <a:ext cx="106002" cy="7468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0254-A9A4-6246-BE68-2343117E65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18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>
                <a:latin typeface="+mj-lt"/>
              </a:rPr>
              <a:t>The CMS workflow at CNAF</a:t>
            </a:r>
            <a:endParaRPr lang="en-US" noProof="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en-US" noProof="0" dirty="0" smtClean="0"/>
              <a:t>Grid pilot jobs submitted to CREAM CEs</a:t>
            </a:r>
          </a:p>
          <a:p>
            <a:pPr lvl="1">
              <a:buSzPct val="45000"/>
              <a:buFont typeface="StarSymbol"/>
              <a:buChar char="●"/>
            </a:pPr>
            <a:r>
              <a:rPr lang="en-US" noProof="0" dirty="0" smtClean="0">
                <a:highlight>
                  <a:scrgbClr r="0" g="0" b="0">
                    <a:alpha val="0"/>
                  </a:scrgbClr>
                </a:highlight>
              </a:rPr>
              <a:t>Late binding: we cannot know in advance what kind of activity it's going to perform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 noProof="0" dirty="0" smtClean="0">
                <a:solidFill>
                  <a:schemeClr val="accent6">
                    <a:lumMod val="75000"/>
                  </a:schemeClr>
                </a:solidFill>
              </a:rPr>
              <a:t>Multicore</a:t>
            </a:r>
            <a:r>
              <a:rPr lang="en-US" noProof="0" dirty="0" smtClean="0"/>
              <a:t> only</a:t>
            </a:r>
          </a:p>
          <a:p>
            <a:pPr lvl="1">
              <a:buSzPct val="45000"/>
              <a:buFont typeface="StarSymbol"/>
              <a:buChar char="●"/>
            </a:pPr>
            <a:r>
              <a:rPr lang="en-US" noProof="0" dirty="0" smtClean="0">
                <a:highlight>
                  <a:scrgbClr r="0" g="0" b="0">
                    <a:alpha val="0"/>
                  </a:scrgbClr>
                </a:highlight>
              </a:rPr>
              <a:t>8 core </a:t>
            </a:r>
            <a:r>
              <a:rPr lang="en-US" dirty="0" smtClean="0">
                <a:highlight>
                  <a:scrgbClr r="0" g="0" b="0">
                    <a:alpha val="0"/>
                  </a:scrgbClr>
                </a:highlight>
              </a:rPr>
              <a:t>(or 8 slot) jobs</a:t>
            </a:r>
            <a:r>
              <a:rPr lang="en-US" noProof="0" dirty="0" smtClean="0">
                <a:highlight>
                  <a:scrgbClr r="0" g="0" b="0">
                    <a:alpha val="0"/>
                  </a:scrgbClr>
                </a:highlight>
              </a:rPr>
              <a:t>: CNAF dedicates a dynamic partition of WNs to such jobs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 noProof="0" dirty="0" smtClean="0"/>
              <a:t>SQUID proxy for Software and Condition DB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 noProof="0" dirty="0" smtClean="0"/>
              <a:t>Input files on local GPFS disk, fallback via </a:t>
            </a:r>
            <a:r>
              <a:rPr lang="en-US" noProof="0" dirty="0" err="1" smtClean="0"/>
              <a:t>Xrootd</a:t>
            </a:r>
            <a:r>
              <a:rPr lang="en-US" noProof="0" dirty="0" smtClean="0"/>
              <a:t>, O(GB) file size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 noProof="0" dirty="0" smtClean="0"/>
              <a:t>Output file staged through </a:t>
            </a:r>
            <a:r>
              <a:rPr lang="en-US" dirty="0" smtClean="0"/>
              <a:t>SRM</a:t>
            </a:r>
            <a:r>
              <a:rPr lang="en-US" noProof="0" dirty="0" smtClean="0"/>
              <a:t> (</a:t>
            </a:r>
            <a:r>
              <a:rPr lang="en-US" noProof="0" dirty="0" err="1" smtClean="0"/>
              <a:t>StoRM</a:t>
            </a:r>
            <a:r>
              <a:rPr lang="en-US" noProof="0" dirty="0" smtClean="0"/>
              <a:t>) at CNAF.</a:t>
            </a:r>
          </a:p>
          <a:p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ISGC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0254-A9A4-6246-BE68-2343117E65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87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T</a:t>
            </a:r>
            <a:r>
              <a:rPr lang="en-US" noProof="0" dirty="0" smtClean="0">
                <a:latin typeface="+mj-lt"/>
              </a:rPr>
              <a:t>he dynamic Multicore partition</a:t>
            </a:r>
            <a:endParaRPr lang="en-US" noProof="0" dirty="0"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ISGC 2016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057649" y="1315816"/>
            <a:ext cx="4748145" cy="3792134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34700" y="1306156"/>
            <a:ext cx="376578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CMS jobs run in a dynamic subset  of hosts dedicated to </a:t>
            </a:r>
            <a:r>
              <a:rPr lang="en-US" sz="2800" dirty="0" smtClean="0">
                <a:solidFill>
                  <a:schemeClr val="bg1"/>
                </a:solidFill>
              </a:rPr>
              <a:t>multicore-only </a:t>
            </a:r>
            <a:r>
              <a:rPr lang="en-US" sz="2800" dirty="0">
                <a:solidFill>
                  <a:schemeClr val="bg1"/>
                </a:solidFill>
              </a:rPr>
              <a:t>jobs. 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Elastic </a:t>
            </a:r>
            <a:r>
              <a:rPr lang="en-US" sz="2800" dirty="0">
                <a:solidFill>
                  <a:schemeClr val="bg1"/>
                </a:solidFill>
              </a:rPr>
              <a:t>resources shall be member of this subset.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0254-A9A4-6246-BE68-2343117E65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85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Adapting CMS for </a:t>
            </a:r>
            <a:r>
              <a:rPr lang="en-US" dirty="0" smtClean="0"/>
              <a:t>Aruba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Main idea: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transparent</a:t>
            </a:r>
            <a:r>
              <a:rPr lang="en-US" dirty="0"/>
              <a:t> extension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Remote WN join the LSF cluster at boot “as if” local to the cluster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Problems: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Remote Virtual WN need </a:t>
            </a:r>
            <a:r>
              <a:rPr lang="en-US" dirty="0" smtClean="0"/>
              <a:t>read-only </a:t>
            </a:r>
            <a:r>
              <a:rPr lang="en-US" dirty="0"/>
              <a:t>access to the cluster shared fs (/</a:t>
            </a:r>
            <a:r>
              <a:rPr lang="en-US" dirty="0" err="1"/>
              <a:t>usr</a:t>
            </a:r>
            <a:r>
              <a:rPr lang="en-US" dirty="0"/>
              <a:t>/share/</a:t>
            </a:r>
            <a:r>
              <a:rPr lang="en-US" dirty="0" err="1"/>
              <a:t>lsf</a:t>
            </a:r>
            <a:r>
              <a:rPr lang="en-US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VMs </a:t>
            </a:r>
            <a:r>
              <a:rPr lang="en-US" dirty="0"/>
              <a:t>have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private IP</a:t>
            </a:r>
            <a:r>
              <a:rPr lang="en-US" dirty="0"/>
              <a:t>, are behind NAT &amp; FW, outbound connectivity only, but have to be reachable by LSF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LSF needs host resolution (IP ↔ hostname) but no DNS available for such hosts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ISGC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0254-A9A4-6246-BE68-2343117E65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00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Adapting CMS for </a:t>
            </a:r>
            <a:r>
              <a:rPr lang="en-US" dirty="0" smtClean="0"/>
              <a:t>Aruba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Solutions: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Read-only </a:t>
            </a:r>
            <a:r>
              <a:rPr lang="en-US" dirty="0"/>
              <a:t>access to the cluster shared fs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Provided through GPFS/AFM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Host resolution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LSF has his own version of /</a:t>
            </a:r>
            <a:r>
              <a:rPr lang="en-US" dirty="0" err="1"/>
              <a:t>etc</a:t>
            </a:r>
            <a:r>
              <a:rPr lang="en-US" dirty="0"/>
              <a:t>/hosts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This requires to declare a fixed set of Virtual nodes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Networking problems solved using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dynfarm</a:t>
            </a:r>
            <a:r>
              <a:rPr lang="en-US" dirty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/>
              <a:t>Service developed at CNAF to provide integration between LSF and virtualized computing resources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ISGC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0254-A9A4-6246-BE68-2343117E65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57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98317" y="294583"/>
            <a:ext cx="7555415" cy="1115498"/>
          </a:xfrm>
        </p:spPr>
        <p:txBody>
          <a:bodyPr>
            <a:normAutofit fontScale="90000"/>
          </a:bodyPr>
          <a:lstStyle/>
          <a:p>
            <a:pPr lvl="0"/>
            <a:r>
              <a:rPr lang="it-IT" dirty="0">
                <a:latin typeface="+mj-lt"/>
              </a:rPr>
              <a:t>Remote data access via GPFS AFM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body" idx="4294967295"/>
          </p:nvPr>
        </p:nvSpPr>
        <p:spPr>
          <a:xfrm>
            <a:off x="185738" y="1359302"/>
            <a:ext cx="4528682" cy="4516203"/>
          </a:xfrm>
        </p:spPr>
        <p:txBody>
          <a:bodyPr>
            <a:normAutofit fontScale="70000" lnSpcReduction="20000"/>
          </a:bodyPr>
          <a:lstStyle/>
          <a:p>
            <a:pPr marL="457527" indent="-457200">
              <a:spcBef>
                <a:spcPts val="581"/>
              </a:spcBef>
              <a:buFont typeface="Arial" panose="020B0604020202020204" pitchFamily="34" charset="0"/>
              <a:buChar char="•"/>
              <a:tabLst>
                <a:tab pos="311208" algn="l"/>
              </a:tabLst>
            </a:pPr>
            <a:r>
              <a:rPr lang="en-US" dirty="0"/>
              <a:t>GPFS AFM </a:t>
            </a:r>
          </a:p>
          <a:p>
            <a:pPr marL="857577" lvl="1" indent="-457200">
              <a:spcBef>
                <a:spcPts val="581"/>
              </a:spcBef>
              <a:buFont typeface="Arial" panose="020B0604020202020204" pitchFamily="34" charset="0"/>
              <a:buChar char="•"/>
              <a:tabLst>
                <a:tab pos="311208" algn="l"/>
              </a:tabLst>
            </a:pPr>
            <a:r>
              <a:rPr lang="en-US" dirty="0"/>
              <a:t>A cache providing </a:t>
            </a:r>
            <a:r>
              <a:rPr lang="en-US" dirty="0" smtClean="0"/>
              <a:t>geographic </a:t>
            </a:r>
            <a:r>
              <a:rPr lang="en-US" dirty="0"/>
              <a:t>replica of  a </a:t>
            </a:r>
            <a:r>
              <a:rPr lang="en-US" dirty="0" smtClean="0"/>
              <a:t>file system</a:t>
            </a:r>
            <a:endParaRPr lang="en-US" dirty="0"/>
          </a:p>
          <a:p>
            <a:pPr marL="857577" lvl="1" indent="-457200">
              <a:spcBef>
                <a:spcPts val="581"/>
              </a:spcBef>
              <a:buFont typeface="Arial" panose="020B0604020202020204" pitchFamily="34" charset="0"/>
              <a:buChar char="•"/>
              <a:tabLst>
                <a:tab pos="311208" algn="l"/>
              </a:tabLst>
            </a:pPr>
            <a:r>
              <a:rPr lang="en-US" dirty="0"/>
              <a:t>manages RW access to cache</a:t>
            </a:r>
          </a:p>
          <a:p>
            <a:pPr marL="457527" indent="-457200">
              <a:spcBef>
                <a:spcPts val="581"/>
              </a:spcBef>
              <a:buFont typeface="Arial" panose="020B0604020202020204" pitchFamily="34" charset="0"/>
              <a:buChar char="•"/>
              <a:tabLst>
                <a:tab pos="311208" algn="l"/>
              </a:tabLst>
            </a:pPr>
            <a:r>
              <a:rPr lang="en-US" dirty="0"/>
              <a:t>Two sides</a:t>
            </a:r>
          </a:p>
          <a:p>
            <a:pPr marL="857577" lvl="1" indent="-457200">
              <a:spcBef>
                <a:spcPts val="581"/>
              </a:spcBef>
              <a:buFont typeface="Arial" panose="020B0604020202020204" pitchFamily="34" charset="0"/>
              <a:buChar char="•"/>
              <a:tabLst>
                <a:tab pos="311208" algn="l"/>
              </a:tabLst>
            </a:pPr>
            <a:r>
              <a:rPr lang="en-US" dirty="0"/>
              <a:t>Home - where the information lives</a:t>
            </a:r>
          </a:p>
          <a:p>
            <a:pPr marL="857577" lvl="1" indent="-457200">
              <a:spcBef>
                <a:spcPts val="581"/>
              </a:spcBef>
              <a:buFont typeface="Arial" panose="020B0604020202020204" pitchFamily="34" charset="0"/>
              <a:buChar char="•"/>
              <a:tabLst>
                <a:tab pos="311208" algn="l"/>
              </a:tabLst>
            </a:pPr>
            <a:r>
              <a:rPr lang="en-US" dirty="0"/>
              <a:t>Cache</a:t>
            </a:r>
          </a:p>
          <a:p>
            <a:pPr marL="857577" lvl="1" indent="-457200">
              <a:spcBef>
                <a:spcPts val="581"/>
              </a:spcBef>
              <a:buFont typeface="Arial" panose="020B0604020202020204" pitchFamily="34" charset="0"/>
              <a:buChar char="•"/>
              <a:tabLst>
                <a:tab pos="311208" algn="l"/>
              </a:tabLst>
            </a:pPr>
            <a:r>
              <a:rPr lang="en-US" dirty="0"/>
              <a:t>Data written to the cache is copied back to home as quickly as possible</a:t>
            </a:r>
          </a:p>
          <a:p>
            <a:pPr marL="857577" lvl="1" indent="-457200">
              <a:spcBef>
                <a:spcPts val="581"/>
              </a:spcBef>
              <a:buFont typeface="Arial" panose="020B0604020202020204" pitchFamily="34" charset="0"/>
              <a:buChar char="•"/>
              <a:tabLst>
                <a:tab pos="311208" algn="l"/>
              </a:tabLst>
            </a:pPr>
            <a:r>
              <a:rPr lang="en-US" dirty="0"/>
              <a:t>Data is copied to the cache when requested</a:t>
            </a:r>
          </a:p>
          <a:p>
            <a:pPr marL="457527" indent="-457200">
              <a:spcBef>
                <a:spcPts val="581"/>
              </a:spcBef>
              <a:buFont typeface="Arial" panose="020B0604020202020204" pitchFamily="34" charset="0"/>
              <a:buChar char="•"/>
              <a:tabLst>
                <a:tab pos="311208" algn="l"/>
              </a:tabLst>
            </a:pPr>
            <a:r>
              <a:rPr lang="en-US" dirty="0"/>
              <a:t>Configured as </a:t>
            </a:r>
            <a:r>
              <a:rPr lang="en-US" dirty="0" smtClean="0"/>
              <a:t>Read-only </a:t>
            </a:r>
            <a:r>
              <a:rPr lang="en-US" dirty="0"/>
              <a:t>for site extension</a:t>
            </a:r>
            <a:endParaRPr lang="it-IT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4294967295"/>
          </p:nvPr>
        </p:nvSpPr>
        <p:spPr>
          <a:xfrm>
            <a:off x="3123789" y="6356352"/>
            <a:ext cx="2894876" cy="364758"/>
          </a:xfrm>
          <a:prstGeom prst="rect">
            <a:avLst/>
          </a:prstGeom>
          <a:noFill/>
          <a:ln>
            <a:noFill/>
          </a:ln>
        </p:spPr>
        <p:txBody>
          <a:bodyPr vert="horz" wrap="square" lIns="82944" tIns="41472" rIns="82944" bIns="41472" rtlCol="0" anchor="ctr" anchorCtr="0">
            <a:noAutofit/>
          </a:bodyPr>
          <a:lstStyle/>
          <a:p>
            <a:pPr lvl="0" algn="ctr"/>
            <a:r>
              <a:rPr lang="it-IT" sz="1089" smtClean="0">
                <a:solidFill>
                  <a:srgbClr val="8B8B8B"/>
                </a:solidFill>
                <a:latin typeface="Calibri"/>
              </a:rPr>
              <a:t>ISGC 2016</a:t>
            </a:r>
            <a:endParaRPr lang="it-IT" sz="1089">
              <a:solidFill>
                <a:srgbClr val="8B8B8B"/>
              </a:solidFill>
              <a:latin typeface="Calibri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714420" y="1410081"/>
            <a:ext cx="4319292" cy="3984578"/>
          </a:xfrm>
          <a:prstGeom prst="rect">
            <a:avLst/>
          </a:prstGeom>
          <a:noFill/>
          <a:ln>
            <a:noFill/>
          </a:ln>
          <a:effectLst>
            <a:outerShdw dist="37675" dir="2700000" algn="tl">
              <a:srgbClr val="000000">
                <a:alpha val="43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0254-A9A4-6246-BE68-2343117E65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8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Dynfarm</a:t>
            </a:r>
            <a:r>
              <a:rPr lang="en-US" dirty="0"/>
              <a:t> </a:t>
            </a:r>
            <a:r>
              <a:rPr lang="en-US" dirty="0" smtClean="0"/>
              <a:t>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VM at boot connects to a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OpenVPN</a:t>
            </a:r>
            <a:r>
              <a:rPr lang="en-US" dirty="0"/>
              <a:t> based service at </a:t>
            </a:r>
            <a:r>
              <a:rPr lang="en-US" dirty="0" smtClean="0"/>
              <a:t>CNAF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It authenticates the connection </a:t>
            </a:r>
            <a:r>
              <a:rPr lang="en-US" dirty="0" smtClean="0"/>
              <a:t>(X.509)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Delivers parameters to setup a tunnel with  (only) the </a:t>
            </a:r>
            <a:r>
              <a:rPr lang="en-US" dirty="0" smtClean="0"/>
              <a:t>required </a:t>
            </a:r>
            <a:r>
              <a:rPr lang="en-US" dirty="0"/>
              <a:t>services at CNAF (LSF, CEs, Argus)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Routes are defined on each server to  the private IPs of the VMs (GRE Tunnels)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Other traffic flows through general </a:t>
            </a:r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ISGC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0254-A9A4-6246-BE68-2343117E65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16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Dynfarm</a:t>
            </a:r>
            <a:r>
              <a:rPr lang="en-US" dirty="0"/>
              <a:t> </a:t>
            </a:r>
            <a:r>
              <a:rPr lang="en-US" dirty="0" smtClean="0"/>
              <a:t>deployment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VPN Server side,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two</a:t>
            </a:r>
            <a:r>
              <a:rPr lang="en-US" dirty="0"/>
              <a:t> </a:t>
            </a:r>
            <a:r>
              <a:rPr lang="en-US" dirty="0" smtClean="0"/>
              <a:t>RPMs: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dynfarm</a:t>
            </a:r>
            <a:r>
              <a:rPr lang="en-US" dirty="0"/>
              <a:t>-server, </a:t>
            </a:r>
            <a:r>
              <a:rPr lang="en-US" dirty="0" err="1"/>
              <a:t>dynfarm</a:t>
            </a:r>
            <a:r>
              <a:rPr lang="en-US" dirty="0"/>
              <a:t>-client-server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In the VPN server at CNAF. First install creates one </a:t>
            </a:r>
            <a:r>
              <a:rPr lang="en-US" dirty="0" err="1"/>
              <a:t>dynfarm_cred.rpm</a:t>
            </a:r>
            <a:r>
              <a:rPr lang="en-US" dirty="0"/>
              <a:t> which must be present in the VMs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VM side,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two</a:t>
            </a:r>
            <a:r>
              <a:rPr lang="en-US" dirty="0"/>
              <a:t> </a:t>
            </a:r>
            <a:r>
              <a:rPr lang="en-US" dirty="0" smtClean="0"/>
              <a:t>RPMs: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dynfarm_client</a:t>
            </a:r>
            <a:r>
              <a:rPr lang="en-US" dirty="0"/>
              <a:t>, </a:t>
            </a:r>
            <a:r>
              <a:rPr lang="en-US" dirty="0" err="1"/>
              <a:t>dynfarm_cred</a:t>
            </a:r>
            <a:r>
              <a:rPr lang="en-US" dirty="0"/>
              <a:t> (contains </a:t>
            </a:r>
            <a:r>
              <a:rPr lang="en-US" dirty="0" smtClean="0"/>
              <a:t>CA certificate used by VPN server and a key used by </a:t>
            </a:r>
            <a:r>
              <a:rPr lang="en-US" dirty="0" err="1" smtClean="0"/>
              <a:t>dynfarm</a:t>
            </a:r>
            <a:r>
              <a:rPr lang="en-US" smtClean="0"/>
              <a:t>-server)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Management: </a:t>
            </a:r>
            <a:r>
              <a:rPr lang="en-US" dirty="0" err="1"/>
              <a:t>remote_control</a:t>
            </a:r>
            <a:r>
              <a:rPr lang="en-US" dirty="0"/>
              <a:t> &lt;</a:t>
            </a:r>
            <a:r>
              <a:rPr lang="en-US" dirty="0" err="1"/>
              <a:t>cmd</a:t>
            </a:r>
            <a:r>
              <a:rPr lang="en-US" dirty="0"/>
              <a:t>&gt; &lt;</a:t>
            </a:r>
            <a:r>
              <a:rPr lang="en-US" dirty="0" err="1"/>
              <a:t>args</a:t>
            </a:r>
            <a:r>
              <a:rPr lang="en-US" dirty="0"/>
              <a:t>&gt;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ISGC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0254-A9A4-6246-BE68-2343117E65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13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Dynfarm</a:t>
            </a:r>
            <a:r>
              <a:rPr lang="en-US" dirty="0" smtClean="0"/>
              <a:t> workflow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ISGC 2016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54" y="1324304"/>
            <a:ext cx="8268768" cy="380080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0254-A9A4-6246-BE68-2343117E65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05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28" y="133620"/>
            <a:ext cx="7379704" cy="945880"/>
          </a:xfrm>
        </p:spPr>
        <p:txBody>
          <a:bodyPr/>
          <a:lstStyle/>
          <a:p>
            <a:r>
              <a:rPr lang="it-IT" dirty="0" smtClean="0"/>
              <a:t>INFN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National Institute for Nuclear Physics</a:t>
            </a:r>
            <a:r>
              <a:rPr lang="en-US" b="1" dirty="0" smtClean="0"/>
              <a:t> </a:t>
            </a:r>
            <a:r>
              <a:rPr lang="en-US" dirty="0"/>
              <a:t>(</a:t>
            </a:r>
            <a:r>
              <a:rPr lang="en-US" dirty="0" smtClean="0"/>
              <a:t>INFN) is a research institute funded by the </a:t>
            </a:r>
            <a:r>
              <a:rPr lang="en-US" smtClean="0"/>
              <a:t>Italian government</a:t>
            </a:r>
            <a:endParaRPr lang="en-US" dirty="0" smtClean="0"/>
          </a:p>
          <a:p>
            <a:r>
              <a:rPr lang="en-US" dirty="0" smtClean="0"/>
              <a:t>Composed by several units </a:t>
            </a:r>
          </a:p>
          <a:p>
            <a:pPr lvl="1"/>
            <a:r>
              <a:rPr lang="en-US" dirty="0" smtClean="0"/>
              <a:t>20 units dislocated in the main </a:t>
            </a:r>
            <a:r>
              <a:rPr lang="en-US" dirty="0"/>
              <a:t>Italian University Physics Departments </a:t>
            </a:r>
            <a:endParaRPr lang="en-US" dirty="0" smtClean="0"/>
          </a:p>
          <a:p>
            <a:pPr lvl="1"/>
            <a:r>
              <a:rPr lang="en-US" dirty="0" smtClean="0"/>
              <a:t>4 Laboratories </a:t>
            </a:r>
          </a:p>
          <a:p>
            <a:pPr lvl="1"/>
            <a:r>
              <a:rPr lang="en-US" dirty="0" smtClean="0"/>
              <a:t>3 National Centers dedicated to specific tasks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CNAF is a National Center dedicated to computing applications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0254-A9A4-6246-BE68-2343117E65E5}" type="slidenum">
              <a:rPr lang="it-IT" smtClean="0"/>
              <a:t>2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ISGC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87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701" y="1231602"/>
            <a:ext cx="8859986" cy="1311573"/>
          </a:xfrm>
        </p:spPr>
        <p:txBody>
          <a:bodyPr/>
          <a:lstStyle/>
          <a:p>
            <a:r>
              <a:rPr lang="en-US" dirty="0"/>
              <a:t>Early </a:t>
            </a:r>
            <a:r>
              <a:rPr lang="en-US" dirty="0" smtClean="0"/>
              <a:t>successful </a:t>
            </a:r>
            <a:r>
              <a:rPr lang="en-US" dirty="0"/>
              <a:t>attempts from Jun 2015</a:t>
            </a:r>
          </a:p>
          <a:p>
            <a:r>
              <a:rPr lang="en-US" dirty="0"/>
              <a:t>Different configurations (tuning) have followed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ISGC 2016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232" y="2386013"/>
            <a:ext cx="5773802" cy="333633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0254-A9A4-6246-BE68-2343117E65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97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701" y="1231602"/>
            <a:ext cx="8859986" cy="149731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160GHz total amount of CPU (Intel 2697-v3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Assuming </a:t>
            </a:r>
            <a:r>
              <a:rPr lang="en-US" dirty="0"/>
              <a:t>2GHz/core → 10 x 8-cores VMs (possible overbooking)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ISGC 2016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354" y="2600325"/>
            <a:ext cx="6992738" cy="30177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0254-A9A4-6246-BE68-2343117E65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28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Currently the remote VM run the very same jobs delivered to CNAF by </a:t>
            </a:r>
            <a:r>
              <a:rPr lang="en-US" dirty="0" err="1"/>
              <a:t>GlideinWMS</a:t>
            </a:r>
            <a:endParaRPr lang="en-US" dirty="0"/>
          </a:p>
          <a:p>
            <a:r>
              <a:rPr lang="en-US" dirty="0"/>
              <a:t>Job efficiency on elastic resources can be very good for certain type of jobs (MC)</a:t>
            </a:r>
          </a:p>
          <a:p>
            <a:r>
              <a:rPr lang="en-US" dirty="0"/>
              <a:t>Special configuration at </a:t>
            </a:r>
            <a:r>
              <a:rPr lang="en-US" dirty="0" err="1"/>
              <a:t>GlideIN</a:t>
            </a:r>
            <a:r>
              <a:rPr lang="en-US" dirty="0"/>
              <a:t> can specialize delivery for these resources.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ISGC 2016</a:t>
            </a:r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459749"/>
              </p:ext>
            </p:extLst>
          </p:nvPr>
        </p:nvGraphicFramePr>
        <p:xfrm>
          <a:off x="549906" y="4529600"/>
          <a:ext cx="80295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082">
                  <a:extLst>
                    <a:ext uri="{9D8B030D-6E8A-4147-A177-3AD203B41FA5}">
                      <a16:colId xmlns:a16="http://schemas.microsoft.com/office/drawing/2014/main" xmlns="" val="2848550439"/>
                    </a:ext>
                  </a:extLst>
                </a:gridCol>
                <a:gridCol w="1147082">
                  <a:extLst>
                    <a:ext uri="{9D8B030D-6E8A-4147-A177-3AD203B41FA5}">
                      <a16:colId xmlns:a16="http://schemas.microsoft.com/office/drawing/2014/main" xmlns="" val="440137389"/>
                    </a:ext>
                  </a:extLst>
                </a:gridCol>
                <a:gridCol w="1147082">
                  <a:extLst>
                    <a:ext uri="{9D8B030D-6E8A-4147-A177-3AD203B41FA5}">
                      <a16:colId xmlns:a16="http://schemas.microsoft.com/office/drawing/2014/main" xmlns="" val="3775016077"/>
                    </a:ext>
                  </a:extLst>
                </a:gridCol>
                <a:gridCol w="1147082">
                  <a:extLst>
                    <a:ext uri="{9D8B030D-6E8A-4147-A177-3AD203B41FA5}">
                      <a16:colId xmlns:a16="http://schemas.microsoft.com/office/drawing/2014/main" xmlns="" val="2581889354"/>
                    </a:ext>
                  </a:extLst>
                </a:gridCol>
                <a:gridCol w="1147082">
                  <a:extLst>
                    <a:ext uri="{9D8B030D-6E8A-4147-A177-3AD203B41FA5}">
                      <a16:colId xmlns:a16="http://schemas.microsoft.com/office/drawing/2014/main" xmlns="" val="834540833"/>
                    </a:ext>
                  </a:extLst>
                </a:gridCol>
                <a:gridCol w="1147082">
                  <a:extLst>
                    <a:ext uri="{9D8B030D-6E8A-4147-A177-3AD203B41FA5}">
                      <a16:colId xmlns:a16="http://schemas.microsoft.com/office/drawing/2014/main" xmlns="" val="3586327557"/>
                    </a:ext>
                  </a:extLst>
                </a:gridCol>
                <a:gridCol w="1147082">
                  <a:extLst>
                    <a:ext uri="{9D8B030D-6E8A-4147-A177-3AD203B41FA5}">
                      <a16:colId xmlns:a16="http://schemas.microsoft.com/office/drawing/2014/main" xmlns="" val="32512046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Queue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Njobs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Avg_eff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Max_eff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Avc_wct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Avg_cpt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5791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CMS_mc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2984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0.602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0.912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199.805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130.482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5572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CMS_mc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41412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0.707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0.926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117.296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93.203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38619235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0254-A9A4-6246-BE68-2343117E65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46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1590"/>
            <a:ext cx="7772400" cy="2000957"/>
          </a:xfrm>
        </p:spPr>
        <p:txBody>
          <a:bodyPr>
            <a:normAutofit/>
          </a:bodyPr>
          <a:lstStyle/>
          <a:p>
            <a:pPr lvl="0"/>
            <a:r>
              <a:rPr lang="en-US" noProof="0" dirty="0" smtClean="0"/>
              <a:t>Use-case 2: </a:t>
            </a:r>
            <a:r>
              <a:rPr lang="en-US" noProof="0" dirty="0" err="1" smtClean="0"/>
              <a:t>ReCaS</a:t>
            </a:r>
            <a:r>
              <a:rPr lang="en-US" noProof="0" dirty="0" smtClean="0"/>
              <a:t>/Bari</a:t>
            </a:r>
            <a:endParaRPr lang="en-US" b="1" i="1" noProof="0" dirty="0"/>
          </a:p>
        </p:txBody>
      </p:sp>
    </p:spTree>
    <p:extLst>
      <p:ext uri="{BB962C8B-B14F-4D97-AF65-F5344CB8AC3E}">
        <p14:creationId xmlns:p14="http://schemas.microsoft.com/office/powerpoint/2010/main" val="3492810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extension to </a:t>
            </a:r>
            <a:r>
              <a:rPr lang="en-US" dirty="0" err="1" smtClean="0"/>
              <a:t>ReCaS</a:t>
            </a:r>
            <a:r>
              <a:rPr lang="en-US" dirty="0" smtClean="0"/>
              <a:t>/Bari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~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17.5k </a:t>
            </a:r>
            <a:r>
              <a:rPr lang="en-US" dirty="0" smtClean="0"/>
              <a:t>HS06</a:t>
            </a:r>
            <a:r>
              <a:rPr lang="en-US" dirty="0"/>
              <a:t>, </a:t>
            </a:r>
            <a:r>
              <a:rPr lang="en-US" dirty="0" smtClean="0"/>
              <a:t>~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30</a:t>
            </a:r>
            <a:r>
              <a:rPr lang="en-US" dirty="0" smtClean="0"/>
              <a:t>WN</a:t>
            </a:r>
            <a:r>
              <a:rPr lang="en-US" dirty="0"/>
              <a:t>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64</a:t>
            </a:r>
            <a:r>
              <a:rPr lang="en-US" dirty="0"/>
              <a:t> core,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256</a:t>
            </a:r>
            <a:r>
              <a:rPr lang="en-US" dirty="0"/>
              <a:t>GB RAM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1 </a:t>
            </a:r>
            <a:r>
              <a:rPr lang="en-US" dirty="0"/>
              <a:t>core / 1 slot, 4GB/slot, 8,53 HS06/slot (546HS06/WN)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Dedicated network connection with CNAF: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VPN lev. 3,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20</a:t>
            </a:r>
            <a:r>
              <a:rPr lang="en-US" dirty="0" smtClean="0"/>
              <a:t>Gb/s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Routing through CNAF, IP of remote hosts in the </a:t>
            </a:r>
            <a:r>
              <a:rPr lang="en-US" dirty="0" smtClean="0"/>
              <a:t>same network </a:t>
            </a:r>
            <a:r>
              <a:rPr lang="en-US" dirty="0"/>
              <a:t>range (plus 10.10.x.y for </a:t>
            </a:r>
            <a:r>
              <a:rPr lang="en-US" dirty="0" err="1"/>
              <a:t>ipmi</a:t>
            </a:r>
            <a:r>
              <a:rPr lang="en-US" dirty="0"/>
              <a:t> access)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Similar to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CERN/Wigner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extension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Direct and </a:t>
            </a:r>
            <a:r>
              <a:rPr lang="en-US" i="1" dirty="0" smtClean="0"/>
              <a:t>transparent access </a:t>
            </a:r>
            <a:r>
              <a:rPr lang="en-US" i="1" dirty="0"/>
              <a:t>from CNAF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ISGC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0254-A9A4-6246-BE68-2343117E65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20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Two infrastructure </a:t>
            </a:r>
            <a:r>
              <a:rPr lang="en-US" dirty="0" smtClean="0"/>
              <a:t>VMs to offload network link: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CVMFS </a:t>
            </a:r>
            <a:r>
              <a:rPr lang="en-US" dirty="0"/>
              <a:t>and Frontier </a:t>
            </a:r>
            <a:r>
              <a:rPr lang="en-US" dirty="0" smtClean="0"/>
              <a:t>SQUID </a:t>
            </a:r>
            <a:r>
              <a:rPr lang="en-US" dirty="0"/>
              <a:t>(used by ATLAS and </a:t>
            </a:r>
            <a:r>
              <a:rPr lang="en-US" dirty="0" smtClean="0"/>
              <a:t>CMS)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SQUID </a:t>
            </a:r>
            <a:r>
              <a:rPr lang="en-US" dirty="0"/>
              <a:t>requests are redirected to the local </a:t>
            </a:r>
            <a:r>
              <a:rPr lang="en-US" dirty="0" smtClean="0"/>
              <a:t>VMs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Cache storage </a:t>
            </a:r>
            <a:r>
              <a:rPr lang="en-US" dirty="0" smtClean="0"/>
              <a:t>GPFS/AFM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dirty="0" smtClean="0"/>
              <a:t> </a:t>
            </a:r>
            <a:r>
              <a:rPr lang="en-US" dirty="0"/>
              <a:t>server, 10 </a:t>
            </a:r>
            <a:r>
              <a:rPr lang="en-US" dirty="0" err="1" smtClean="0"/>
              <a:t>Gbit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330</a:t>
            </a:r>
            <a:r>
              <a:rPr lang="en-US" dirty="0" smtClean="0"/>
              <a:t>TB </a:t>
            </a:r>
            <a:r>
              <a:rPr lang="en-US" dirty="0"/>
              <a:t>(Atlas, CMS, </a:t>
            </a:r>
            <a:r>
              <a:rPr lang="en-US" dirty="0" err="1" smtClean="0"/>
              <a:t>LHCb</a:t>
            </a:r>
            <a:r>
              <a:rPr lang="en-US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LSF shared file system </a:t>
            </a:r>
            <a:r>
              <a:rPr lang="en-US" dirty="0"/>
              <a:t>also replicated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ISGC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0254-A9A4-6246-BE68-2343117E65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373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Network traffic </a:t>
            </a:r>
            <a:r>
              <a:rPr lang="en-US" dirty="0" smtClean="0"/>
              <a:t>(4 weeks)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ISGC 2016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50" y="2211252"/>
            <a:ext cx="8443162" cy="22796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0254-A9A4-6246-BE68-2343117E65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975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issues and tuning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atencies </a:t>
            </a:r>
            <a:r>
              <a:rPr lang="en-US" dirty="0"/>
              <a:t>in the shared fs can cause </a:t>
            </a:r>
            <a:r>
              <a:rPr lang="en-US" dirty="0" smtClean="0"/>
              <a:t>troubles</a:t>
            </a:r>
          </a:p>
          <a:p>
            <a:pPr lvl="1"/>
            <a:r>
              <a:rPr lang="en-US" dirty="0" smtClean="0"/>
              <a:t>Intense </a:t>
            </a:r>
            <a:r>
              <a:rPr lang="en-US" dirty="0"/>
              <a:t>I/O can lead to timeout 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ba-3-x-y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Feb  8 22:56:51 ba-3-9-18 kernel: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nfs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server nfs-ba.cr.cnaf.infn.it not responding, timed out</a:t>
            </a:r>
          </a:p>
          <a:p>
            <a:endParaRPr lang="en-US" dirty="0" smtClean="0"/>
          </a:p>
          <a:p>
            <a:r>
              <a:rPr lang="en-US" dirty="0" smtClean="0"/>
              <a:t>CMS</a:t>
            </a:r>
            <a:r>
              <a:rPr lang="en-US" dirty="0"/>
              <a:t>: fallback to </a:t>
            </a:r>
            <a:r>
              <a:rPr lang="en-US" dirty="0" err="1"/>
              <a:t>X</a:t>
            </a:r>
            <a:r>
              <a:rPr lang="en-US" dirty="0" err="1" smtClean="0"/>
              <a:t>rootd</a:t>
            </a:r>
            <a:r>
              <a:rPr lang="en-US" dirty="0" smtClean="0"/>
              <a:t> </a:t>
            </a:r>
            <a:r>
              <a:rPr lang="en-US" dirty="0"/>
              <a:t>(excessive load </a:t>
            </a:r>
            <a:r>
              <a:rPr lang="en-US" dirty="0" smtClean="0"/>
              <a:t>on </a:t>
            </a:r>
            <a:r>
              <a:rPr lang="en-US" dirty="0"/>
              <a:t>the </a:t>
            </a:r>
            <a:r>
              <a:rPr lang="en-US" dirty="0" smtClean="0"/>
              <a:t>AFM cache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ISGC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0254-A9A4-6246-BE68-2343117E65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47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Comparative Results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8596665"/>
              </p:ext>
            </p:extLst>
          </p:nvPr>
        </p:nvGraphicFramePr>
        <p:xfrm>
          <a:off x="134938" y="1231900"/>
          <a:ext cx="8859838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825">
                  <a:extLst>
                    <a:ext uri="{9D8B030D-6E8A-4147-A177-3AD203B41FA5}">
                      <a16:colId xmlns:a16="http://schemas.microsoft.com/office/drawing/2014/main" xmlns="" val="326847554"/>
                    </a:ext>
                  </a:extLst>
                </a:gridCol>
                <a:gridCol w="1137558">
                  <a:extLst>
                    <a:ext uri="{9D8B030D-6E8A-4147-A177-3AD203B41FA5}">
                      <a16:colId xmlns:a16="http://schemas.microsoft.com/office/drawing/2014/main" xmlns="" val="1599764847"/>
                    </a:ext>
                  </a:extLst>
                </a:gridCol>
                <a:gridCol w="1265691">
                  <a:extLst>
                    <a:ext uri="{9D8B030D-6E8A-4147-A177-3AD203B41FA5}">
                      <a16:colId xmlns:a16="http://schemas.microsoft.com/office/drawing/2014/main" xmlns="" val="2160910011"/>
                    </a:ext>
                  </a:extLst>
                </a:gridCol>
                <a:gridCol w="1265691">
                  <a:extLst>
                    <a:ext uri="{9D8B030D-6E8A-4147-A177-3AD203B41FA5}">
                      <a16:colId xmlns:a16="http://schemas.microsoft.com/office/drawing/2014/main" xmlns="" val="814904489"/>
                    </a:ext>
                  </a:extLst>
                </a:gridCol>
                <a:gridCol w="1265691">
                  <a:extLst>
                    <a:ext uri="{9D8B030D-6E8A-4147-A177-3AD203B41FA5}">
                      <a16:colId xmlns:a16="http://schemas.microsoft.com/office/drawing/2014/main" xmlns="" val="1088119956"/>
                    </a:ext>
                  </a:extLst>
                </a:gridCol>
                <a:gridCol w="1265691">
                  <a:extLst>
                    <a:ext uri="{9D8B030D-6E8A-4147-A177-3AD203B41FA5}">
                      <a16:colId xmlns:a16="http://schemas.microsoft.com/office/drawing/2014/main" xmlns="" val="2371793062"/>
                    </a:ext>
                  </a:extLst>
                </a:gridCol>
                <a:gridCol w="1265691">
                  <a:extLst>
                    <a:ext uri="{9D8B030D-6E8A-4147-A177-3AD203B41FA5}">
                      <a16:colId xmlns:a16="http://schemas.microsoft.com/office/drawing/2014/main" xmlns="" val="32230169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Queue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Nodetype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Njobs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Avg_eff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Max_eff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Avg_wct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Avg_cpt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13579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Cms_mc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2984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0.602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0.912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199.805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130.482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0423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98451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0.848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0.953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16.433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13.942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81141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Atlas_sc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1211890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0.922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0.972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1.247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1.153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9065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Cms_mc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41412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0.707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0.926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117.296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93.203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50428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Lhcb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102008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0.960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0.985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23.593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22.631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72037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Atlas_mc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38157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0.803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0.988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19.289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18.239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80793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25492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0.725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0.966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14.446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10.592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52785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Atlas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15263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0.738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0.979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1.439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1.077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20714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Cms_mcore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2261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0.444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0.805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146.952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69.735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43207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Lhcb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13873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0.916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0.967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12.998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11.013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19624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Atlas_sc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20268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0.685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0.878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24.378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15.658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16675230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ISGC 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0254-A9A4-6246-BE68-2343117E65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226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1590"/>
            <a:ext cx="7772400" cy="2000957"/>
          </a:xfrm>
        </p:spPr>
        <p:txBody>
          <a:bodyPr>
            <a:normAutofit/>
          </a:bodyPr>
          <a:lstStyle/>
          <a:p>
            <a:pPr lvl="0"/>
            <a:r>
              <a:rPr lang="en-US" noProof="0" dirty="0" smtClean="0"/>
              <a:t>Conclusions</a:t>
            </a:r>
            <a:endParaRPr lang="en-US" b="1" i="1" noProof="0" dirty="0"/>
          </a:p>
        </p:txBody>
      </p:sp>
    </p:spTree>
    <p:extLst>
      <p:ext uri="{BB962C8B-B14F-4D97-AF65-F5344CB8AC3E}">
        <p14:creationId xmlns:p14="http://schemas.microsoft.com/office/powerpoint/2010/main" val="2429575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842" y="92350"/>
            <a:ext cx="7379704" cy="945880"/>
          </a:xfrm>
        </p:spPr>
        <p:txBody>
          <a:bodyPr/>
          <a:lstStyle/>
          <a:p>
            <a:r>
              <a:rPr lang="en-US" noProof="0" dirty="0" smtClean="0"/>
              <a:t>The Tier-1 at INFN-CNAF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en-US" noProof="0" dirty="0" smtClean="0"/>
              <a:t>WLCG Grid site dedicated to HEP computing for LHC experiments (ATLAS, CMS, </a:t>
            </a:r>
            <a:r>
              <a:rPr lang="en-US" noProof="0" dirty="0" err="1" smtClean="0"/>
              <a:t>LHCb</a:t>
            </a:r>
            <a:r>
              <a:rPr lang="en-US" noProof="0" dirty="0" smtClean="0"/>
              <a:t>, ALICE) works with </a:t>
            </a:r>
            <a:br>
              <a:rPr lang="en-US" noProof="0" dirty="0" smtClean="0"/>
            </a:br>
            <a:r>
              <a:rPr lang="en-US" noProof="0" dirty="0" smtClean="0"/>
              <a:t>~30 other scientific groups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 noProof="0" dirty="0" smtClean="0">
                <a:solidFill>
                  <a:schemeClr val="accent6">
                    <a:lumMod val="75000"/>
                  </a:schemeClr>
                </a:solidFill>
              </a:rPr>
              <a:t>1.000</a:t>
            </a:r>
            <a:r>
              <a:rPr lang="en-US" noProof="0" dirty="0" smtClean="0"/>
              <a:t> WNs , </a:t>
            </a:r>
            <a:r>
              <a:rPr lang="en-US" noProof="0" dirty="0" smtClean="0">
                <a:solidFill>
                  <a:schemeClr val="accent6">
                    <a:lumMod val="75000"/>
                  </a:schemeClr>
                </a:solidFill>
              </a:rPr>
              <a:t>20.000</a:t>
            </a:r>
            <a:r>
              <a:rPr lang="en-US" noProof="0" dirty="0" smtClean="0"/>
              <a:t> computing slots, </a:t>
            </a:r>
            <a:r>
              <a:rPr lang="en-US" noProof="0" dirty="0" smtClean="0">
                <a:solidFill>
                  <a:schemeClr val="accent6">
                    <a:lumMod val="75000"/>
                  </a:schemeClr>
                </a:solidFill>
              </a:rPr>
              <a:t>200</a:t>
            </a:r>
            <a:r>
              <a:rPr lang="en-US" noProof="0" dirty="0" smtClean="0"/>
              <a:t>k HS06 and counting. </a:t>
            </a:r>
          </a:p>
          <a:p>
            <a:pPr lvl="1">
              <a:buSzPct val="45000"/>
              <a:buFont typeface="StarSymbol"/>
              <a:buChar char="●"/>
            </a:pPr>
            <a:r>
              <a:rPr lang="en-US" noProof="0" dirty="0" smtClean="0"/>
              <a:t>LSF as current Batch System, Condor migration foreseen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22</a:t>
            </a:r>
            <a:r>
              <a:rPr lang="en-US" noProof="0" dirty="0" smtClean="0"/>
              <a:t>PB SAN disk (GPFS), </a:t>
            </a:r>
            <a:r>
              <a:rPr lang="en-US" noProof="0" dirty="0" smtClean="0">
                <a:solidFill>
                  <a:schemeClr val="accent6">
                    <a:lumMod val="75000"/>
                  </a:schemeClr>
                </a:solidFill>
              </a:rPr>
              <a:t>27</a:t>
            </a:r>
            <a:r>
              <a:rPr lang="en-US" noProof="0" dirty="0" smtClean="0"/>
              <a:t>PB on tape (TSM) integrated as an HSM</a:t>
            </a:r>
          </a:p>
          <a:p>
            <a:pPr lvl="1">
              <a:buSzPct val="45000"/>
              <a:buFont typeface="StarSymbol"/>
              <a:buChar char="●"/>
            </a:pPr>
            <a:r>
              <a:rPr lang="en-US" dirty="0" smtClean="0"/>
              <a:t>Also supporting LTDP for CDF experiment</a:t>
            </a:r>
            <a:endParaRPr lang="en-US" noProof="0" dirty="0" smtClean="0"/>
          </a:p>
          <a:p>
            <a:pPr lvl="0">
              <a:buSzPct val="45000"/>
              <a:buFont typeface="StarSymbol"/>
              <a:buChar char="●"/>
            </a:pPr>
            <a:r>
              <a:rPr lang="en-US" noProof="0" dirty="0" smtClean="0"/>
              <a:t>Dedicated network channel (LHC </a:t>
            </a:r>
            <a:r>
              <a:rPr lang="en-US" dirty="0" smtClean="0"/>
              <a:t>OPN</a:t>
            </a:r>
            <a:r>
              <a:rPr lang="en-US" noProof="0" dirty="0" smtClean="0"/>
              <a:t>, </a:t>
            </a:r>
            <a:r>
              <a:rPr lang="en-US" noProof="0" dirty="0" smtClean="0">
                <a:solidFill>
                  <a:schemeClr val="accent6">
                    <a:lumMod val="75000"/>
                  </a:schemeClr>
                </a:solidFill>
              </a:rPr>
              <a:t>20</a:t>
            </a:r>
            <a:r>
              <a:rPr lang="en-US" noProof="0" dirty="0" smtClean="0"/>
              <a:t>Gb/s) with CERN Tier-0 and T1s, plus </a:t>
            </a:r>
            <a:r>
              <a:rPr lang="en-US" noProof="0" dirty="0" smtClean="0">
                <a:solidFill>
                  <a:schemeClr val="accent6">
                    <a:lumMod val="75000"/>
                  </a:schemeClr>
                </a:solidFill>
              </a:rPr>
              <a:t>20</a:t>
            </a:r>
            <a:r>
              <a:rPr lang="en-US" noProof="0" dirty="0" smtClean="0"/>
              <a:t>GB/s (LHC ONE) with most of the T2s</a:t>
            </a:r>
          </a:p>
          <a:p>
            <a:pPr lvl="1">
              <a:buSzPct val="45000"/>
              <a:buFont typeface="StarSymbol"/>
              <a:buChar char="●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100</a:t>
            </a:r>
            <a:r>
              <a:rPr lang="en-US" dirty="0" smtClean="0"/>
              <a:t>Gbps connection in 2017</a:t>
            </a:r>
          </a:p>
          <a:p>
            <a:pPr>
              <a:buSzPct val="45000"/>
              <a:buFont typeface="StarSymbol"/>
              <a:buChar char="●"/>
            </a:pPr>
            <a:r>
              <a:rPr lang="en-US" dirty="0" smtClean="0"/>
              <a:t>Member of </a:t>
            </a:r>
            <a:r>
              <a:rPr lang="en-US" dirty="0" err="1" smtClean="0"/>
              <a:t>HNSciCloud</a:t>
            </a:r>
            <a:r>
              <a:rPr lang="en-US" dirty="0" smtClean="0"/>
              <a:t> European project for testing hybrid clouds for scientific computing</a:t>
            </a:r>
            <a:endParaRPr lang="en-US" noProof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ISGC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0254-A9A4-6246-BE68-2343117E65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85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Aruba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Got the opportunity to test our setup on a pure commercial cloud provider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Developed </a:t>
            </a:r>
            <a:r>
              <a:rPr lang="en-US" dirty="0" err="1"/>
              <a:t>dynfarm</a:t>
            </a:r>
            <a:r>
              <a:rPr lang="en-US" dirty="0"/>
              <a:t> to extend our network </a:t>
            </a:r>
            <a:r>
              <a:rPr lang="en-US" dirty="0" smtClean="0"/>
              <a:t>setup</a:t>
            </a:r>
          </a:p>
          <a:p>
            <a:pPr lvl="2">
              <a:buFont typeface="Arial" charset="0"/>
              <a:buChar char="•"/>
            </a:pPr>
            <a:r>
              <a:rPr lang="en-US" dirty="0" smtClean="0"/>
              <a:t>Core </a:t>
            </a:r>
            <a:r>
              <a:rPr lang="en-US" dirty="0" err="1"/>
              <a:t>dynfarm</a:t>
            </a:r>
            <a:r>
              <a:rPr lang="en-US" dirty="0"/>
              <a:t> concept should be adaptable to other Batch </a:t>
            </a:r>
            <a:r>
              <a:rPr lang="en-US" dirty="0" smtClean="0"/>
              <a:t>Systems</a:t>
            </a:r>
            <a:endParaRPr lang="en-US" dirty="0"/>
          </a:p>
          <a:p>
            <a:pPr lvl="1">
              <a:buFont typeface="Arial" charset="0"/>
              <a:buChar char="•"/>
            </a:pPr>
            <a:r>
              <a:rPr lang="en-US" dirty="0"/>
              <a:t>Gained experience on yet another Cloud Infrastructure: </a:t>
            </a:r>
            <a:r>
              <a:rPr lang="en-US" dirty="0" err="1" smtClean="0"/>
              <a:t>Vmware</a:t>
            </a: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smtClean="0">
                <a:solidFill>
                  <a:schemeClr val="accent6">
                    <a:lumMod val="75000"/>
                  </a:schemeClr>
                </a:solidFill>
              </a:rPr>
              <a:t>Job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efficiency encouraging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Even </a:t>
            </a:r>
            <a:r>
              <a:rPr lang="en-US" dirty="0"/>
              <a:t>better when we will be able to </a:t>
            </a:r>
            <a:r>
              <a:rPr lang="en-US" dirty="0" smtClean="0"/>
              <a:t>forward to Aruba </a:t>
            </a:r>
            <a:r>
              <a:rPr lang="en-US" dirty="0"/>
              <a:t>only </a:t>
            </a:r>
            <a:r>
              <a:rPr lang="en-US" dirty="0" smtClean="0"/>
              <a:t>non-IO </a:t>
            </a:r>
            <a:r>
              <a:rPr lang="en-US" dirty="0"/>
              <a:t>intensive jobs</a:t>
            </a:r>
          </a:p>
          <a:p>
            <a:pPr>
              <a:buFont typeface="Arial" charset="0"/>
              <a:buChar char="•"/>
            </a:pPr>
            <a:r>
              <a:rPr lang="en-US" dirty="0"/>
              <a:t>Scale of the test quite small,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did not reach any bottleneck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Tested with CMS, other LHC experiments may join in future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Accounting problematic due to possible GHz reduction</a:t>
            </a: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 smtClean="0"/>
              <a:t>Good exercise for </a:t>
            </a:r>
            <a:r>
              <a:rPr lang="en-US" dirty="0" err="1" smtClean="0"/>
              <a:t>HNSciCloud</a:t>
            </a:r>
            <a:r>
              <a:rPr lang="en-US" dirty="0" smtClean="0"/>
              <a:t> too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ISGC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0254-A9A4-6246-BE68-2343117E65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576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ReCaS</a:t>
            </a:r>
            <a:r>
              <a:rPr lang="en-US" dirty="0" smtClean="0"/>
              <a:t>/Bari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T1-Bari farm extension “similar” to CERN-Wigner</a:t>
            </a:r>
          </a:p>
          <a:p>
            <a:r>
              <a:rPr lang="en-US" dirty="0" smtClean="0"/>
              <a:t>Job efficiency (compared to native T1)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highly depending on storage usage</a:t>
            </a:r>
          </a:p>
          <a:p>
            <a:pPr lvl="1"/>
            <a:r>
              <a:rPr lang="en-US" dirty="0" smtClean="0"/>
              <a:t>Better efficiency means job on WN is mainly </a:t>
            </a:r>
            <a:r>
              <a:rPr lang="en-US" smtClean="0"/>
              <a:t>CPU bound (or input file already in cache before start)</a:t>
            </a:r>
            <a:endParaRPr lang="en-US" dirty="0" smtClean="0"/>
          </a:p>
          <a:p>
            <a:r>
              <a:rPr lang="en-US" dirty="0" smtClean="0"/>
              <a:t>General scalability limited by the width of dedicated T1→BA link (20Gb/s) </a:t>
            </a:r>
          </a:p>
          <a:p>
            <a:r>
              <a:rPr lang="en-US" dirty="0" smtClean="0"/>
              <a:t>Assistance on faulty nodes somehow problematic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ISGC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0254-A9A4-6246-BE68-2343117E65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28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333119"/>
            <a:ext cx="8229600" cy="1143000"/>
          </a:xfrm>
        </p:spPr>
        <p:txBody>
          <a:bodyPr/>
          <a:lstStyle/>
          <a:p>
            <a:r>
              <a:rPr lang="it-IT" dirty="0" smtClean="0"/>
              <a:t>WAN@CNAF</a:t>
            </a:r>
            <a:endParaRPr lang="it-IT" dirty="0"/>
          </a:p>
        </p:txBody>
      </p:sp>
      <p:sp>
        <p:nvSpPr>
          <p:cNvPr id="6" name="Cloud 50"/>
          <p:cNvSpPr/>
          <p:nvPr/>
        </p:nvSpPr>
        <p:spPr bwMode="auto">
          <a:xfrm>
            <a:off x="2247900" y="4176106"/>
            <a:ext cx="3594100" cy="2286000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it-IT" altLang="it-IT" sz="1400" b="1" smtClean="0">
              <a:solidFill>
                <a:srgbClr val="1F497D"/>
              </a:solidFill>
              <a:ea typeface="ヒラギノ角ゴ Pro W3" charset="-128"/>
            </a:endParaRPr>
          </a:p>
        </p:txBody>
      </p:sp>
      <p:grpSp>
        <p:nvGrpSpPr>
          <p:cNvPr id="285" name="Group 284"/>
          <p:cNvGrpSpPr/>
          <p:nvPr/>
        </p:nvGrpSpPr>
        <p:grpSpPr>
          <a:xfrm>
            <a:off x="4273550" y="4411056"/>
            <a:ext cx="876300" cy="450850"/>
            <a:chOff x="4273550" y="4806950"/>
            <a:chExt cx="876300" cy="450850"/>
          </a:xfrm>
        </p:grpSpPr>
        <p:grpSp>
          <p:nvGrpSpPr>
            <p:cNvPr id="8" name="Group 11"/>
            <p:cNvGrpSpPr>
              <a:grpSpLocks/>
            </p:cNvGrpSpPr>
            <p:nvPr/>
          </p:nvGrpSpPr>
          <p:grpSpPr bwMode="auto">
            <a:xfrm>
              <a:off x="4273550" y="4806950"/>
              <a:ext cx="876300" cy="440536"/>
              <a:chOff x="2260" y="940"/>
              <a:chExt cx="402" cy="234"/>
            </a:xfrm>
          </p:grpSpPr>
          <p:sp>
            <p:nvSpPr>
              <p:cNvPr id="11" name="Rectangle 12"/>
              <p:cNvSpPr>
                <a:spLocks noChangeArrowheads="1"/>
              </p:cNvSpPr>
              <p:nvPr/>
            </p:nvSpPr>
            <p:spPr bwMode="auto">
              <a:xfrm>
                <a:off x="2268" y="1023"/>
                <a:ext cx="394" cy="80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>
                  <a:latin typeface="Calibri" charset="0"/>
                </a:endParaRPr>
              </a:p>
            </p:txBody>
          </p:sp>
          <p:sp>
            <p:nvSpPr>
              <p:cNvPr id="12" name="Oval 13"/>
              <p:cNvSpPr>
                <a:spLocks noChangeArrowheads="1"/>
              </p:cNvSpPr>
              <p:nvPr/>
            </p:nvSpPr>
            <p:spPr bwMode="auto">
              <a:xfrm>
                <a:off x="2272" y="1031"/>
                <a:ext cx="390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latin typeface="Calibri" charset="0"/>
                </a:endParaRPr>
              </a:p>
            </p:txBody>
          </p:sp>
          <p:sp>
            <p:nvSpPr>
              <p:cNvPr id="13" name="Oval 14"/>
              <p:cNvSpPr>
                <a:spLocks noChangeArrowheads="1"/>
              </p:cNvSpPr>
              <p:nvPr/>
            </p:nvSpPr>
            <p:spPr bwMode="auto">
              <a:xfrm>
                <a:off x="2272" y="951"/>
                <a:ext cx="390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latin typeface="Calibri" charset="0"/>
                </a:endParaRPr>
              </a:p>
            </p:txBody>
          </p:sp>
          <p:sp>
            <p:nvSpPr>
              <p:cNvPr id="14" name="Rectangle 15"/>
              <p:cNvSpPr>
                <a:spLocks noChangeArrowheads="1"/>
              </p:cNvSpPr>
              <p:nvPr/>
            </p:nvSpPr>
            <p:spPr bwMode="auto">
              <a:xfrm>
                <a:off x="2260" y="1012"/>
                <a:ext cx="394" cy="79"/>
              </a:xfrm>
              <a:prstGeom prst="rect">
                <a:avLst/>
              </a:prstGeom>
              <a:solidFill>
                <a:srgbClr val="5F67B3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>
                  <a:latin typeface="Calibri" charset="0"/>
                </a:endParaRPr>
              </a:p>
            </p:txBody>
          </p:sp>
          <p:sp>
            <p:nvSpPr>
              <p:cNvPr id="15" name="Oval 16"/>
              <p:cNvSpPr>
                <a:spLocks noChangeArrowheads="1"/>
              </p:cNvSpPr>
              <p:nvPr/>
            </p:nvSpPr>
            <p:spPr bwMode="auto">
              <a:xfrm>
                <a:off x="2264" y="1020"/>
                <a:ext cx="390" cy="143"/>
              </a:xfrm>
              <a:prstGeom prst="ellipse">
                <a:avLst/>
              </a:prstGeom>
              <a:solidFill>
                <a:srgbClr val="5F67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latin typeface="Calibri" charset="0"/>
                </a:endParaRPr>
              </a:p>
            </p:txBody>
          </p:sp>
          <p:sp>
            <p:nvSpPr>
              <p:cNvPr id="16" name="Oval 17"/>
              <p:cNvSpPr>
                <a:spLocks noChangeArrowheads="1"/>
              </p:cNvSpPr>
              <p:nvPr/>
            </p:nvSpPr>
            <p:spPr bwMode="auto">
              <a:xfrm>
                <a:off x="2264" y="940"/>
                <a:ext cx="390" cy="144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latin typeface="Calibri" charset="0"/>
                </a:endParaRPr>
              </a:p>
            </p:txBody>
          </p:sp>
          <p:sp>
            <p:nvSpPr>
              <p:cNvPr id="17" name="Freeform 18"/>
              <p:cNvSpPr>
                <a:spLocks/>
              </p:cNvSpPr>
              <p:nvPr/>
            </p:nvSpPr>
            <p:spPr bwMode="auto">
              <a:xfrm>
                <a:off x="2337" y="960"/>
                <a:ext cx="111" cy="41"/>
              </a:xfrm>
              <a:custGeom>
                <a:avLst/>
                <a:gdLst>
                  <a:gd name="T0" fmla="*/ 0 w 413"/>
                  <a:gd name="T1" fmla="*/ 0 h 156"/>
                  <a:gd name="T2" fmla="*/ 0 w 413"/>
                  <a:gd name="T3" fmla="*/ 0 h 156"/>
                  <a:gd name="T4" fmla="*/ 0 w 413"/>
                  <a:gd name="T5" fmla="*/ 0 h 156"/>
                  <a:gd name="T6" fmla="*/ 0 w 413"/>
                  <a:gd name="T7" fmla="*/ 0 h 156"/>
                  <a:gd name="T8" fmla="*/ 0 w 413"/>
                  <a:gd name="T9" fmla="*/ 0 h 156"/>
                  <a:gd name="T10" fmla="*/ 0 w 413"/>
                  <a:gd name="T11" fmla="*/ 0 h 156"/>
                  <a:gd name="T12" fmla="*/ 0 w 413"/>
                  <a:gd name="T13" fmla="*/ 0 h 156"/>
                  <a:gd name="T14" fmla="*/ 0 w 413"/>
                  <a:gd name="T15" fmla="*/ 0 h 1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3"/>
                  <a:gd name="T25" fmla="*/ 0 h 156"/>
                  <a:gd name="T26" fmla="*/ 413 w 413"/>
                  <a:gd name="T27" fmla="*/ 156 h 15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3" h="156">
                    <a:moveTo>
                      <a:pt x="0" y="28"/>
                    </a:moveTo>
                    <a:lnTo>
                      <a:pt x="100" y="0"/>
                    </a:lnTo>
                    <a:lnTo>
                      <a:pt x="313" y="85"/>
                    </a:lnTo>
                    <a:lnTo>
                      <a:pt x="413" y="56"/>
                    </a:lnTo>
                    <a:lnTo>
                      <a:pt x="385" y="156"/>
                    </a:lnTo>
                    <a:lnTo>
                      <a:pt x="100" y="156"/>
                    </a:lnTo>
                    <a:lnTo>
                      <a:pt x="229" y="127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" name="Freeform 19"/>
              <p:cNvSpPr>
                <a:spLocks/>
              </p:cNvSpPr>
              <p:nvPr/>
            </p:nvSpPr>
            <p:spPr bwMode="auto">
              <a:xfrm>
                <a:off x="2337" y="960"/>
                <a:ext cx="111" cy="41"/>
              </a:xfrm>
              <a:custGeom>
                <a:avLst/>
                <a:gdLst>
                  <a:gd name="T0" fmla="*/ 0 w 413"/>
                  <a:gd name="T1" fmla="*/ 0 h 156"/>
                  <a:gd name="T2" fmla="*/ 0 w 413"/>
                  <a:gd name="T3" fmla="*/ 0 h 156"/>
                  <a:gd name="T4" fmla="*/ 0 w 413"/>
                  <a:gd name="T5" fmla="*/ 0 h 156"/>
                  <a:gd name="T6" fmla="*/ 0 w 413"/>
                  <a:gd name="T7" fmla="*/ 0 h 156"/>
                  <a:gd name="T8" fmla="*/ 0 w 413"/>
                  <a:gd name="T9" fmla="*/ 0 h 156"/>
                  <a:gd name="T10" fmla="*/ 0 w 413"/>
                  <a:gd name="T11" fmla="*/ 0 h 156"/>
                  <a:gd name="T12" fmla="*/ 0 w 413"/>
                  <a:gd name="T13" fmla="*/ 0 h 156"/>
                  <a:gd name="T14" fmla="*/ 0 w 413"/>
                  <a:gd name="T15" fmla="*/ 0 h 1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3"/>
                  <a:gd name="T25" fmla="*/ 0 h 156"/>
                  <a:gd name="T26" fmla="*/ 413 w 413"/>
                  <a:gd name="T27" fmla="*/ 156 h 15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3" h="156">
                    <a:moveTo>
                      <a:pt x="0" y="28"/>
                    </a:moveTo>
                    <a:lnTo>
                      <a:pt x="100" y="0"/>
                    </a:lnTo>
                    <a:lnTo>
                      <a:pt x="313" y="85"/>
                    </a:lnTo>
                    <a:lnTo>
                      <a:pt x="413" y="56"/>
                    </a:lnTo>
                    <a:lnTo>
                      <a:pt x="385" y="156"/>
                    </a:lnTo>
                    <a:lnTo>
                      <a:pt x="100" y="156"/>
                    </a:lnTo>
                    <a:lnTo>
                      <a:pt x="229" y="127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9" name="Freeform 20"/>
              <p:cNvSpPr>
                <a:spLocks/>
              </p:cNvSpPr>
              <p:nvPr/>
            </p:nvSpPr>
            <p:spPr bwMode="auto">
              <a:xfrm>
                <a:off x="2467" y="1027"/>
                <a:ext cx="115" cy="38"/>
              </a:xfrm>
              <a:custGeom>
                <a:avLst/>
                <a:gdLst>
                  <a:gd name="T0" fmla="*/ 0 w 429"/>
                  <a:gd name="T1" fmla="*/ 0 h 142"/>
                  <a:gd name="T2" fmla="*/ 0 w 429"/>
                  <a:gd name="T3" fmla="*/ 0 h 142"/>
                  <a:gd name="T4" fmla="*/ 0 w 429"/>
                  <a:gd name="T5" fmla="*/ 0 h 142"/>
                  <a:gd name="T6" fmla="*/ 0 w 429"/>
                  <a:gd name="T7" fmla="*/ 0 h 142"/>
                  <a:gd name="T8" fmla="*/ 0 w 429"/>
                  <a:gd name="T9" fmla="*/ 0 h 142"/>
                  <a:gd name="T10" fmla="*/ 0 w 429"/>
                  <a:gd name="T11" fmla="*/ 0 h 142"/>
                  <a:gd name="T12" fmla="*/ 0 w 429"/>
                  <a:gd name="T13" fmla="*/ 0 h 142"/>
                  <a:gd name="T14" fmla="*/ 0 w 429"/>
                  <a:gd name="T15" fmla="*/ 0 h 14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9"/>
                  <a:gd name="T25" fmla="*/ 0 h 142"/>
                  <a:gd name="T26" fmla="*/ 429 w 429"/>
                  <a:gd name="T27" fmla="*/ 142 h 14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9" h="142">
                    <a:moveTo>
                      <a:pt x="429" y="114"/>
                    </a:moveTo>
                    <a:lnTo>
                      <a:pt x="329" y="142"/>
                    </a:lnTo>
                    <a:lnTo>
                      <a:pt x="100" y="71"/>
                    </a:lnTo>
                    <a:lnTo>
                      <a:pt x="0" y="114"/>
                    </a:lnTo>
                    <a:lnTo>
                      <a:pt x="29" y="0"/>
                    </a:lnTo>
                    <a:lnTo>
                      <a:pt x="329" y="0"/>
                    </a:lnTo>
                    <a:lnTo>
                      <a:pt x="215" y="43"/>
                    </a:lnTo>
                    <a:lnTo>
                      <a:pt x="429" y="1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" name="Freeform 21"/>
              <p:cNvSpPr>
                <a:spLocks/>
              </p:cNvSpPr>
              <p:nvPr/>
            </p:nvSpPr>
            <p:spPr bwMode="auto">
              <a:xfrm>
                <a:off x="2467" y="1027"/>
                <a:ext cx="115" cy="38"/>
              </a:xfrm>
              <a:custGeom>
                <a:avLst/>
                <a:gdLst>
                  <a:gd name="T0" fmla="*/ 0 w 429"/>
                  <a:gd name="T1" fmla="*/ 0 h 142"/>
                  <a:gd name="T2" fmla="*/ 0 w 429"/>
                  <a:gd name="T3" fmla="*/ 0 h 142"/>
                  <a:gd name="T4" fmla="*/ 0 w 429"/>
                  <a:gd name="T5" fmla="*/ 0 h 142"/>
                  <a:gd name="T6" fmla="*/ 0 w 429"/>
                  <a:gd name="T7" fmla="*/ 0 h 142"/>
                  <a:gd name="T8" fmla="*/ 0 w 429"/>
                  <a:gd name="T9" fmla="*/ 0 h 142"/>
                  <a:gd name="T10" fmla="*/ 0 w 429"/>
                  <a:gd name="T11" fmla="*/ 0 h 142"/>
                  <a:gd name="T12" fmla="*/ 0 w 429"/>
                  <a:gd name="T13" fmla="*/ 0 h 142"/>
                  <a:gd name="T14" fmla="*/ 0 w 429"/>
                  <a:gd name="T15" fmla="*/ 0 h 14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9"/>
                  <a:gd name="T25" fmla="*/ 0 h 142"/>
                  <a:gd name="T26" fmla="*/ 429 w 429"/>
                  <a:gd name="T27" fmla="*/ 142 h 14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9" h="142">
                    <a:moveTo>
                      <a:pt x="429" y="114"/>
                    </a:moveTo>
                    <a:lnTo>
                      <a:pt x="329" y="142"/>
                    </a:lnTo>
                    <a:lnTo>
                      <a:pt x="100" y="71"/>
                    </a:lnTo>
                    <a:lnTo>
                      <a:pt x="0" y="114"/>
                    </a:lnTo>
                    <a:lnTo>
                      <a:pt x="29" y="0"/>
                    </a:lnTo>
                    <a:lnTo>
                      <a:pt x="329" y="0"/>
                    </a:lnTo>
                    <a:lnTo>
                      <a:pt x="215" y="43"/>
                    </a:lnTo>
                    <a:lnTo>
                      <a:pt x="429" y="1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1" name="Freeform 22"/>
              <p:cNvSpPr>
                <a:spLocks/>
              </p:cNvSpPr>
              <p:nvPr/>
            </p:nvSpPr>
            <p:spPr bwMode="auto">
              <a:xfrm>
                <a:off x="2459" y="960"/>
                <a:ext cx="115" cy="41"/>
              </a:xfrm>
              <a:custGeom>
                <a:avLst/>
                <a:gdLst>
                  <a:gd name="T0" fmla="*/ 0 w 430"/>
                  <a:gd name="T1" fmla="*/ 0 h 156"/>
                  <a:gd name="T2" fmla="*/ 0 w 430"/>
                  <a:gd name="T3" fmla="*/ 0 h 156"/>
                  <a:gd name="T4" fmla="*/ 0 w 430"/>
                  <a:gd name="T5" fmla="*/ 0 h 156"/>
                  <a:gd name="T6" fmla="*/ 0 w 430"/>
                  <a:gd name="T7" fmla="*/ 0 h 156"/>
                  <a:gd name="T8" fmla="*/ 0 w 430"/>
                  <a:gd name="T9" fmla="*/ 0 h 156"/>
                  <a:gd name="T10" fmla="*/ 0 w 430"/>
                  <a:gd name="T11" fmla="*/ 0 h 156"/>
                  <a:gd name="T12" fmla="*/ 0 w 430"/>
                  <a:gd name="T13" fmla="*/ 0 h 156"/>
                  <a:gd name="T14" fmla="*/ 0 w 430"/>
                  <a:gd name="T15" fmla="*/ 0 h 1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30"/>
                  <a:gd name="T25" fmla="*/ 0 h 156"/>
                  <a:gd name="T26" fmla="*/ 430 w 430"/>
                  <a:gd name="T27" fmla="*/ 156 h 15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30" h="156">
                    <a:moveTo>
                      <a:pt x="0" y="127"/>
                    </a:moveTo>
                    <a:lnTo>
                      <a:pt x="101" y="156"/>
                    </a:lnTo>
                    <a:lnTo>
                      <a:pt x="315" y="56"/>
                    </a:lnTo>
                    <a:lnTo>
                      <a:pt x="430" y="85"/>
                    </a:lnTo>
                    <a:lnTo>
                      <a:pt x="387" y="0"/>
                    </a:lnTo>
                    <a:lnTo>
                      <a:pt x="101" y="0"/>
                    </a:lnTo>
                    <a:lnTo>
                      <a:pt x="244" y="28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2" name="Freeform 23"/>
              <p:cNvSpPr>
                <a:spLocks/>
              </p:cNvSpPr>
              <p:nvPr/>
            </p:nvSpPr>
            <p:spPr bwMode="auto">
              <a:xfrm>
                <a:off x="2459" y="960"/>
                <a:ext cx="115" cy="41"/>
              </a:xfrm>
              <a:custGeom>
                <a:avLst/>
                <a:gdLst>
                  <a:gd name="T0" fmla="*/ 0 w 430"/>
                  <a:gd name="T1" fmla="*/ 0 h 156"/>
                  <a:gd name="T2" fmla="*/ 0 w 430"/>
                  <a:gd name="T3" fmla="*/ 0 h 156"/>
                  <a:gd name="T4" fmla="*/ 0 w 430"/>
                  <a:gd name="T5" fmla="*/ 0 h 156"/>
                  <a:gd name="T6" fmla="*/ 0 w 430"/>
                  <a:gd name="T7" fmla="*/ 0 h 156"/>
                  <a:gd name="T8" fmla="*/ 0 w 430"/>
                  <a:gd name="T9" fmla="*/ 0 h 156"/>
                  <a:gd name="T10" fmla="*/ 0 w 430"/>
                  <a:gd name="T11" fmla="*/ 0 h 156"/>
                  <a:gd name="T12" fmla="*/ 0 w 430"/>
                  <a:gd name="T13" fmla="*/ 0 h 156"/>
                  <a:gd name="T14" fmla="*/ 0 w 430"/>
                  <a:gd name="T15" fmla="*/ 0 h 1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30"/>
                  <a:gd name="T25" fmla="*/ 0 h 156"/>
                  <a:gd name="T26" fmla="*/ 430 w 430"/>
                  <a:gd name="T27" fmla="*/ 156 h 15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30" h="156">
                    <a:moveTo>
                      <a:pt x="0" y="127"/>
                    </a:moveTo>
                    <a:lnTo>
                      <a:pt x="101" y="156"/>
                    </a:lnTo>
                    <a:lnTo>
                      <a:pt x="315" y="56"/>
                    </a:lnTo>
                    <a:lnTo>
                      <a:pt x="430" y="85"/>
                    </a:lnTo>
                    <a:lnTo>
                      <a:pt x="387" y="0"/>
                    </a:lnTo>
                    <a:lnTo>
                      <a:pt x="101" y="0"/>
                    </a:lnTo>
                    <a:lnTo>
                      <a:pt x="244" y="28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" name="Freeform 24"/>
              <p:cNvSpPr>
                <a:spLocks/>
              </p:cNvSpPr>
              <p:nvPr/>
            </p:nvSpPr>
            <p:spPr bwMode="auto">
              <a:xfrm>
                <a:off x="2345" y="1020"/>
                <a:ext cx="110" cy="45"/>
              </a:xfrm>
              <a:custGeom>
                <a:avLst/>
                <a:gdLst>
                  <a:gd name="T0" fmla="*/ 0 w 413"/>
                  <a:gd name="T1" fmla="*/ 0 h 170"/>
                  <a:gd name="T2" fmla="*/ 0 w 413"/>
                  <a:gd name="T3" fmla="*/ 0 h 170"/>
                  <a:gd name="T4" fmla="*/ 0 w 413"/>
                  <a:gd name="T5" fmla="*/ 0 h 170"/>
                  <a:gd name="T6" fmla="*/ 0 w 413"/>
                  <a:gd name="T7" fmla="*/ 0 h 170"/>
                  <a:gd name="T8" fmla="*/ 0 w 413"/>
                  <a:gd name="T9" fmla="*/ 0 h 170"/>
                  <a:gd name="T10" fmla="*/ 0 w 413"/>
                  <a:gd name="T11" fmla="*/ 0 h 170"/>
                  <a:gd name="T12" fmla="*/ 0 w 413"/>
                  <a:gd name="T13" fmla="*/ 0 h 170"/>
                  <a:gd name="T14" fmla="*/ 0 w 413"/>
                  <a:gd name="T15" fmla="*/ 0 h 17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3"/>
                  <a:gd name="T25" fmla="*/ 0 h 170"/>
                  <a:gd name="T26" fmla="*/ 413 w 413"/>
                  <a:gd name="T27" fmla="*/ 170 h 17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3" h="170">
                    <a:moveTo>
                      <a:pt x="413" y="28"/>
                    </a:moveTo>
                    <a:lnTo>
                      <a:pt x="313" y="0"/>
                    </a:lnTo>
                    <a:lnTo>
                      <a:pt x="100" y="99"/>
                    </a:lnTo>
                    <a:lnTo>
                      <a:pt x="0" y="71"/>
                    </a:lnTo>
                    <a:lnTo>
                      <a:pt x="28" y="170"/>
                    </a:lnTo>
                    <a:lnTo>
                      <a:pt x="313" y="170"/>
                    </a:lnTo>
                    <a:lnTo>
                      <a:pt x="186" y="142"/>
                    </a:lnTo>
                    <a:lnTo>
                      <a:pt x="413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" name="Freeform 25"/>
              <p:cNvSpPr>
                <a:spLocks/>
              </p:cNvSpPr>
              <p:nvPr/>
            </p:nvSpPr>
            <p:spPr bwMode="auto">
              <a:xfrm>
                <a:off x="2345" y="1020"/>
                <a:ext cx="110" cy="45"/>
              </a:xfrm>
              <a:custGeom>
                <a:avLst/>
                <a:gdLst>
                  <a:gd name="T0" fmla="*/ 0 w 413"/>
                  <a:gd name="T1" fmla="*/ 0 h 170"/>
                  <a:gd name="T2" fmla="*/ 0 w 413"/>
                  <a:gd name="T3" fmla="*/ 0 h 170"/>
                  <a:gd name="T4" fmla="*/ 0 w 413"/>
                  <a:gd name="T5" fmla="*/ 0 h 170"/>
                  <a:gd name="T6" fmla="*/ 0 w 413"/>
                  <a:gd name="T7" fmla="*/ 0 h 170"/>
                  <a:gd name="T8" fmla="*/ 0 w 413"/>
                  <a:gd name="T9" fmla="*/ 0 h 170"/>
                  <a:gd name="T10" fmla="*/ 0 w 413"/>
                  <a:gd name="T11" fmla="*/ 0 h 170"/>
                  <a:gd name="T12" fmla="*/ 0 w 413"/>
                  <a:gd name="T13" fmla="*/ 0 h 170"/>
                  <a:gd name="T14" fmla="*/ 0 w 413"/>
                  <a:gd name="T15" fmla="*/ 0 h 17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3"/>
                  <a:gd name="T25" fmla="*/ 0 h 170"/>
                  <a:gd name="T26" fmla="*/ 413 w 413"/>
                  <a:gd name="T27" fmla="*/ 170 h 17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3" h="170">
                    <a:moveTo>
                      <a:pt x="413" y="28"/>
                    </a:moveTo>
                    <a:lnTo>
                      <a:pt x="313" y="0"/>
                    </a:lnTo>
                    <a:lnTo>
                      <a:pt x="100" y="99"/>
                    </a:lnTo>
                    <a:lnTo>
                      <a:pt x="0" y="71"/>
                    </a:lnTo>
                    <a:lnTo>
                      <a:pt x="28" y="170"/>
                    </a:lnTo>
                    <a:lnTo>
                      <a:pt x="313" y="170"/>
                    </a:lnTo>
                    <a:lnTo>
                      <a:pt x="186" y="142"/>
                    </a:lnTo>
                    <a:lnTo>
                      <a:pt x="413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9" name="Text Box 26"/>
            <p:cNvSpPr txBox="1">
              <a:spLocks noChangeArrowheads="1"/>
            </p:cNvSpPr>
            <p:nvPr/>
          </p:nvSpPr>
          <p:spPr bwMode="auto">
            <a:xfrm>
              <a:off x="4465531" y="5042689"/>
              <a:ext cx="473759" cy="215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defTabSz="4572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defTabSz="4572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defTabSz="45720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defTabSz="45720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defTabSz="457200" eaLnBrk="0" hangingPunct="0">
                <a:buFont typeface="Wingdings" charset="0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defTabSz="457200" eaLnBrk="0" hangingPunct="0">
                <a:buFont typeface="Wingdings" charset="0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defTabSz="457200" eaLnBrk="0" hangingPunct="0">
                <a:buFont typeface="Wingdings" charset="0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defTabSz="457200" eaLnBrk="0" hangingPunct="0">
                <a:buFont typeface="Wingdings" charset="0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it-IT" sz="800" b="1">
                  <a:solidFill>
                    <a:schemeClr val="bg1"/>
                  </a:solidFill>
                  <a:latin typeface="Calibri" charset="0"/>
                  <a:cs typeface="ＭＳ Ｐゴシック" charset="0"/>
                </a:rPr>
                <a:t>NEXUS</a:t>
              </a:r>
            </a:p>
          </p:txBody>
        </p:sp>
        <p:sp>
          <p:nvSpPr>
            <p:cNvPr id="10" name="Text Box 27"/>
            <p:cNvSpPr txBox="1">
              <a:spLocks noChangeArrowheads="1"/>
            </p:cNvSpPr>
            <p:nvPr/>
          </p:nvSpPr>
          <p:spPr bwMode="auto">
            <a:xfrm>
              <a:off x="4642030" y="5014695"/>
              <a:ext cx="179595" cy="198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defTabSz="4572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defTabSz="4572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defTabSz="45720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defTabSz="45720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defTabSz="457200" eaLnBrk="0" hangingPunct="0">
                <a:buFont typeface="Wingdings" charset="0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defTabSz="457200" eaLnBrk="0" hangingPunct="0">
                <a:buFont typeface="Wingdings" charset="0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defTabSz="457200" eaLnBrk="0" hangingPunct="0">
                <a:buFont typeface="Wingdings" charset="0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defTabSz="457200" eaLnBrk="0" hangingPunct="0">
                <a:buFont typeface="Wingdings" charset="0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endParaRPr lang="it-IT" sz="800" b="1">
                <a:solidFill>
                  <a:schemeClr val="bg1"/>
                </a:solidFill>
                <a:latin typeface="Calibri" charset="0"/>
                <a:cs typeface="ＭＳ Ｐゴシック" charset="0"/>
              </a:endParaRPr>
            </a:p>
          </p:txBody>
        </p:sp>
      </p:grpSp>
      <p:grpSp>
        <p:nvGrpSpPr>
          <p:cNvPr id="345" name="Group 344"/>
          <p:cNvGrpSpPr/>
          <p:nvPr/>
        </p:nvGrpSpPr>
        <p:grpSpPr>
          <a:xfrm>
            <a:off x="3200400" y="4404706"/>
            <a:ext cx="876300" cy="450850"/>
            <a:chOff x="3200400" y="4800600"/>
            <a:chExt cx="876300" cy="450850"/>
          </a:xfrm>
        </p:grpSpPr>
        <p:grpSp>
          <p:nvGrpSpPr>
            <p:cNvPr id="26" name="Group 11"/>
            <p:cNvGrpSpPr>
              <a:grpSpLocks/>
            </p:cNvGrpSpPr>
            <p:nvPr/>
          </p:nvGrpSpPr>
          <p:grpSpPr bwMode="auto">
            <a:xfrm>
              <a:off x="3200400" y="4800600"/>
              <a:ext cx="876300" cy="440536"/>
              <a:chOff x="2260" y="940"/>
              <a:chExt cx="402" cy="234"/>
            </a:xfrm>
          </p:grpSpPr>
          <p:sp>
            <p:nvSpPr>
              <p:cNvPr id="29" name="Rectangle 12"/>
              <p:cNvSpPr>
                <a:spLocks noChangeArrowheads="1"/>
              </p:cNvSpPr>
              <p:nvPr/>
            </p:nvSpPr>
            <p:spPr bwMode="auto">
              <a:xfrm>
                <a:off x="2268" y="1023"/>
                <a:ext cx="394" cy="80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>
                  <a:latin typeface="Calibri" charset="0"/>
                </a:endParaRPr>
              </a:p>
            </p:txBody>
          </p:sp>
          <p:sp>
            <p:nvSpPr>
              <p:cNvPr id="30" name="Oval 13"/>
              <p:cNvSpPr>
                <a:spLocks noChangeArrowheads="1"/>
              </p:cNvSpPr>
              <p:nvPr/>
            </p:nvSpPr>
            <p:spPr bwMode="auto">
              <a:xfrm>
                <a:off x="2272" y="1031"/>
                <a:ext cx="390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latin typeface="Calibri" charset="0"/>
                </a:endParaRPr>
              </a:p>
            </p:txBody>
          </p:sp>
          <p:sp>
            <p:nvSpPr>
              <p:cNvPr id="31" name="Oval 14"/>
              <p:cNvSpPr>
                <a:spLocks noChangeArrowheads="1"/>
              </p:cNvSpPr>
              <p:nvPr/>
            </p:nvSpPr>
            <p:spPr bwMode="auto">
              <a:xfrm>
                <a:off x="2272" y="951"/>
                <a:ext cx="390" cy="14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latin typeface="Calibri" charset="0"/>
                </a:endParaRPr>
              </a:p>
            </p:txBody>
          </p:sp>
          <p:sp>
            <p:nvSpPr>
              <p:cNvPr id="32" name="Rectangle 15"/>
              <p:cNvSpPr>
                <a:spLocks noChangeArrowheads="1"/>
              </p:cNvSpPr>
              <p:nvPr/>
            </p:nvSpPr>
            <p:spPr bwMode="auto">
              <a:xfrm>
                <a:off x="2260" y="1012"/>
                <a:ext cx="394" cy="79"/>
              </a:xfrm>
              <a:prstGeom prst="rect">
                <a:avLst/>
              </a:prstGeom>
              <a:solidFill>
                <a:srgbClr val="5F67B3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>
                  <a:latin typeface="Calibri" charset="0"/>
                </a:endParaRPr>
              </a:p>
            </p:txBody>
          </p:sp>
          <p:sp>
            <p:nvSpPr>
              <p:cNvPr id="33" name="Oval 16"/>
              <p:cNvSpPr>
                <a:spLocks noChangeArrowheads="1"/>
              </p:cNvSpPr>
              <p:nvPr/>
            </p:nvSpPr>
            <p:spPr bwMode="auto">
              <a:xfrm>
                <a:off x="2264" y="1020"/>
                <a:ext cx="390" cy="143"/>
              </a:xfrm>
              <a:prstGeom prst="ellipse">
                <a:avLst/>
              </a:prstGeom>
              <a:solidFill>
                <a:srgbClr val="5F67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>
                  <a:latin typeface="Calibri" charset="0"/>
                </a:endParaRPr>
              </a:p>
            </p:txBody>
          </p:sp>
          <p:sp>
            <p:nvSpPr>
              <p:cNvPr id="34" name="Oval 17"/>
              <p:cNvSpPr>
                <a:spLocks noChangeArrowheads="1"/>
              </p:cNvSpPr>
              <p:nvPr/>
            </p:nvSpPr>
            <p:spPr bwMode="auto">
              <a:xfrm>
                <a:off x="2264" y="940"/>
                <a:ext cx="390" cy="144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>
                  <a:latin typeface="Calibri" charset="0"/>
                </a:endParaRPr>
              </a:p>
            </p:txBody>
          </p:sp>
          <p:sp>
            <p:nvSpPr>
              <p:cNvPr id="35" name="Freeform 18"/>
              <p:cNvSpPr>
                <a:spLocks/>
              </p:cNvSpPr>
              <p:nvPr/>
            </p:nvSpPr>
            <p:spPr bwMode="auto">
              <a:xfrm>
                <a:off x="2337" y="960"/>
                <a:ext cx="111" cy="41"/>
              </a:xfrm>
              <a:custGeom>
                <a:avLst/>
                <a:gdLst>
                  <a:gd name="T0" fmla="*/ 0 w 413"/>
                  <a:gd name="T1" fmla="*/ 0 h 156"/>
                  <a:gd name="T2" fmla="*/ 0 w 413"/>
                  <a:gd name="T3" fmla="*/ 0 h 156"/>
                  <a:gd name="T4" fmla="*/ 0 w 413"/>
                  <a:gd name="T5" fmla="*/ 0 h 156"/>
                  <a:gd name="T6" fmla="*/ 0 w 413"/>
                  <a:gd name="T7" fmla="*/ 0 h 156"/>
                  <a:gd name="T8" fmla="*/ 0 w 413"/>
                  <a:gd name="T9" fmla="*/ 0 h 156"/>
                  <a:gd name="T10" fmla="*/ 0 w 413"/>
                  <a:gd name="T11" fmla="*/ 0 h 156"/>
                  <a:gd name="T12" fmla="*/ 0 w 413"/>
                  <a:gd name="T13" fmla="*/ 0 h 156"/>
                  <a:gd name="T14" fmla="*/ 0 w 413"/>
                  <a:gd name="T15" fmla="*/ 0 h 1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3"/>
                  <a:gd name="T25" fmla="*/ 0 h 156"/>
                  <a:gd name="T26" fmla="*/ 413 w 413"/>
                  <a:gd name="T27" fmla="*/ 156 h 15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3" h="156">
                    <a:moveTo>
                      <a:pt x="0" y="28"/>
                    </a:moveTo>
                    <a:lnTo>
                      <a:pt x="100" y="0"/>
                    </a:lnTo>
                    <a:lnTo>
                      <a:pt x="313" y="85"/>
                    </a:lnTo>
                    <a:lnTo>
                      <a:pt x="413" y="56"/>
                    </a:lnTo>
                    <a:lnTo>
                      <a:pt x="385" y="156"/>
                    </a:lnTo>
                    <a:lnTo>
                      <a:pt x="100" y="156"/>
                    </a:lnTo>
                    <a:lnTo>
                      <a:pt x="229" y="127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6" name="Freeform 19"/>
              <p:cNvSpPr>
                <a:spLocks/>
              </p:cNvSpPr>
              <p:nvPr/>
            </p:nvSpPr>
            <p:spPr bwMode="auto">
              <a:xfrm>
                <a:off x="2337" y="960"/>
                <a:ext cx="111" cy="41"/>
              </a:xfrm>
              <a:custGeom>
                <a:avLst/>
                <a:gdLst>
                  <a:gd name="T0" fmla="*/ 0 w 413"/>
                  <a:gd name="T1" fmla="*/ 0 h 156"/>
                  <a:gd name="T2" fmla="*/ 0 w 413"/>
                  <a:gd name="T3" fmla="*/ 0 h 156"/>
                  <a:gd name="T4" fmla="*/ 0 w 413"/>
                  <a:gd name="T5" fmla="*/ 0 h 156"/>
                  <a:gd name="T6" fmla="*/ 0 w 413"/>
                  <a:gd name="T7" fmla="*/ 0 h 156"/>
                  <a:gd name="T8" fmla="*/ 0 w 413"/>
                  <a:gd name="T9" fmla="*/ 0 h 156"/>
                  <a:gd name="T10" fmla="*/ 0 w 413"/>
                  <a:gd name="T11" fmla="*/ 0 h 156"/>
                  <a:gd name="T12" fmla="*/ 0 w 413"/>
                  <a:gd name="T13" fmla="*/ 0 h 156"/>
                  <a:gd name="T14" fmla="*/ 0 w 413"/>
                  <a:gd name="T15" fmla="*/ 0 h 1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3"/>
                  <a:gd name="T25" fmla="*/ 0 h 156"/>
                  <a:gd name="T26" fmla="*/ 413 w 413"/>
                  <a:gd name="T27" fmla="*/ 156 h 15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3" h="156">
                    <a:moveTo>
                      <a:pt x="0" y="28"/>
                    </a:moveTo>
                    <a:lnTo>
                      <a:pt x="100" y="0"/>
                    </a:lnTo>
                    <a:lnTo>
                      <a:pt x="313" y="85"/>
                    </a:lnTo>
                    <a:lnTo>
                      <a:pt x="413" y="56"/>
                    </a:lnTo>
                    <a:lnTo>
                      <a:pt x="385" y="156"/>
                    </a:lnTo>
                    <a:lnTo>
                      <a:pt x="100" y="156"/>
                    </a:lnTo>
                    <a:lnTo>
                      <a:pt x="229" y="127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7" name="Freeform 20"/>
              <p:cNvSpPr>
                <a:spLocks/>
              </p:cNvSpPr>
              <p:nvPr/>
            </p:nvSpPr>
            <p:spPr bwMode="auto">
              <a:xfrm>
                <a:off x="2467" y="1027"/>
                <a:ext cx="115" cy="38"/>
              </a:xfrm>
              <a:custGeom>
                <a:avLst/>
                <a:gdLst>
                  <a:gd name="T0" fmla="*/ 0 w 429"/>
                  <a:gd name="T1" fmla="*/ 0 h 142"/>
                  <a:gd name="T2" fmla="*/ 0 w 429"/>
                  <a:gd name="T3" fmla="*/ 0 h 142"/>
                  <a:gd name="T4" fmla="*/ 0 w 429"/>
                  <a:gd name="T5" fmla="*/ 0 h 142"/>
                  <a:gd name="T6" fmla="*/ 0 w 429"/>
                  <a:gd name="T7" fmla="*/ 0 h 142"/>
                  <a:gd name="T8" fmla="*/ 0 w 429"/>
                  <a:gd name="T9" fmla="*/ 0 h 142"/>
                  <a:gd name="T10" fmla="*/ 0 w 429"/>
                  <a:gd name="T11" fmla="*/ 0 h 142"/>
                  <a:gd name="T12" fmla="*/ 0 w 429"/>
                  <a:gd name="T13" fmla="*/ 0 h 142"/>
                  <a:gd name="T14" fmla="*/ 0 w 429"/>
                  <a:gd name="T15" fmla="*/ 0 h 14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9"/>
                  <a:gd name="T25" fmla="*/ 0 h 142"/>
                  <a:gd name="T26" fmla="*/ 429 w 429"/>
                  <a:gd name="T27" fmla="*/ 142 h 14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9" h="142">
                    <a:moveTo>
                      <a:pt x="429" y="114"/>
                    </a:moveTo>
                    <a:lnTo>
                      <a:pt x="329" y="142"/>
                    </a:lnTo>
                    <a:lnTo>
                      <a:pt x="100" y="71"/>
                    </a:lnTo>
                    <a:lnTo>
                      <a:pt x="0" y="114"/>
                    </a:lnTo>
                    <a:lnTo>
                      <a:pt x="29" y="0"/>
                    </a:lnTo>
                    <a:lnTo>
                      <a:pt x="329" y="0"/>
                    </a:lnTo>
                    <a:lnTo>
                      <a:pt x="215" y="43"/>
                    </a:lnTo>
                    <a:lnTo>
                      <a:pt x="429" y="1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" name="Freeform 21"/>
              <p:cNvSpPr>
                <a:spLocks/>
              </p:cNvSpPr>
              <p:nvPr/>
            </p:nvSpPr>
            <p:spPr bwMode="auto">
              <a:xfrm>
                <a:off x="2467" y="1027"/>
                <a:ext cx="115" cy="38"/>
              </a:xfrm>
              <a:custGeom>
                <a:avLst/>
                <a:gdLst>
                  <a:gd name="T0" fmla="*/ 0 w 429"/>
                  <a:gd name="T1" fmla="*/ 0 h 142"/>
                  <a:gd name="T2" fmla="*/ 0 w 429"/>
                  <a:gd name="T3" fmla="*/ 0 h 142"/>
                  <a:gd name="T4" fmla="*/ 0 w 429"/>
                  <a:gd name="T5" fmla="*/ 0 h 142"/>
                  <a:gd name="T6" fmla="*/ 0 w 429"/>
                  <a:gd name="T7" fmla="*/ 0 h 142"/>
                  <a:gd name="T8" fmla="*/ 0 w 429"/>
                  <a:gd name="T9" fmla="*/ 0 h 142"/>
                  <a:gd name="T10" fmla="*/ 0 w 429"/>
                  <a:gd name="T11" fmla="*/ 0 h 142"/>
                  <a:gd name="T12" fmla="*/ 0 w 429"/>
                  <a:gd name="T13" fmla="*/ 0 h 142"/>
                  <a:gd name="T14" fmla="*/ 0 w 429"/>
                  <a:gd name="T15" fmla="*/ 0 h 14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9"/>
                  <a:gd name="T25" fmla="*/ 0 h 142"/>
                  <a:gd name="T26" fmla="*/ 429 w 429"/>
                  <a:gd name="T27" fmla="*/ 142 h 14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9" h="142">
                    <a:moveTo>
                      <a:pt x="429" y="114"/>
                    </a:moveTo>
                    <a:lnTo>
                      <a:pt x="329" y="142"/>
                    </a:lnTo>
                    <a:lnTo>
                      <a:pt x="100" y="71"/>
                    </a:lnTo>
                    <a:lnTo>
                      <a:pt x="0" y="114"/>
                    </a:lnTo>
                    <a:lnTo>
                      <a:pt x="29" y="0"/>
                    </a:lnTo>
                    <a:lnTo>
                      <a:pt x="329" y="0"/>
                    </a:lnTo>
                    <a:lnTo>
                      <a:pt x="215" y="43"/>
                    </a:lnTo>
                    <a:lnTo>
                      <a:pt x="429" y="1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9" name="Freeform 22"/>
              <p:cNvSpPr>
                <a:spLocks/>
              </p:cNvSpPr>
              <p:nvPr/>
            </p:nvSpPr>
            <p:spPr bwMode="auto">
              <a:xfrm>
                <a:off x="2459" y="960"/>
                <a:ext cx="115" cy="41"/>
              </a:xfrm>
              <a:custGeom>
                <a:avLst/>
                <a:gdLst>
                  <a:gd name="T0" fmla="*/ 0 w 430"/>
                  <a:gd name="T1" fmla="*/ 0 h 156"/>
                  <a:gd name="T2" fmla="*/ 0 w 430"/>
                  <a:gd name="T3" fmla="*/ 0 h 156"/>
                  <a:gd name="T4" fmla="*/ 0 w 430"/>
                  <a:gd name="T5" fmla="*/ 0 h 156"/>
                  <a:gd name="T6" fmla="*/ 0 w 430"/>
                  <a:gd name="T7" fmla="*/ 0 h 156"/>
                  <a:gd name="T8" fmla="*/ 0 w 430"/>
                  <a:gd name="T9" fmla="*/ 0 h 156"/>
                  <a:gd name="T10" fmla="*/ 0 w 430"/>
                  <a:gd name="T11" fmla="*/ 0 h 156"/>
                  <a:gd name="T12" fmla="*/ 0 w 430"/>
                  <a:gd name="T13" fmla="*/ 0 h 156"/>
                  <a:gd name="T14" fmla="*/ 0 w 430"/>
                  <a:gd name="T15" fmla="*/ 0 h 1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30"/>
                  <a:gd name="T25" fmla="*/ 0 h 156"/>
                  <a:gd name="T26" fmla="*/ 430 w 430"/>
                  <a:gd name="T27" fmla="*/ 156 h 15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30" h="156">
                    <a:moveTo>
                      <a:pt x="0" y="127"/>
                    </a:moveTo>
                    <a:lnTo>
                      <a:pt x="101" y="156"/>
                    </a:lnTo>
                    <a:lnTo>
                      <a:pt x="315" y="56"/>
                    </a:lnTo>
                    <a:lnTo>
                      <a:pt x="430" y="85"/>
                    </a:lnTo>
                    <a:lnTo>
                      <a:pt x="387" y="0"/>
                    </a:lnTo>
                    <a:lnTo>
                      <a:pt x="101" y="0"/>
                    </a:lnTo>
                    <a:lnTo>
                      <a:pt x="244" y="28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0" name="Freeform 23"/>
              <p:cNvSpPr>
                <a:spLocks/>
              </p:cNvSpPr>
              <p:nvPr/>
            </p:nvSpPr>
            <p:spPr bwMode="auto">
              <a:xfrm>
                <a:off x="2459" y="960"/>
                <a:ext cx="115" cy="41"/>
              </a:xfrm>
              <a:custGeom>
                <a:avLst/>
                <a:gdLst>
                  <a:gd name="T0" fmla="*/ 0 w 430"/>
                  <a:gd name="T1" fmla="*/ 0 h 156"/>
                  <a:gd name="T2" fmla="*/ 0 w 430"/>
                  <a:gd name="T3" fmla="*/ 0 h 156"/>
                  <a:gd name="T4" fmla="*/ 0 w 430"/>
                  <a:gd name="T5" fmla="*/ 0 h 156"/>
                  <a:gd name="T6" fmla="*/ 0 w 430"/>
                  <a:gd name="T7" fmla="*/ 0 h 156"/>
                  <a:gd name="T8" fmla="*/ 0 w 430"/>
                  <a:gd name="T9" fmla="*/ 0 h 156"/>
                  <a:gd name="T10" fmla="*/ 0 w 430"/>
                  <a:gd name="T11" fmla="*/ 0 h 156"/>
                  <a:gd name="T12" fmla="*/ 0 w 430"/>
                  <a:gd name="T13" fmla="*/ 0 h 156"/>
                  <a:gd name="T14" fmla="*/ 0 w 430"/>
                  <a:gd name="T15" fmla="*/ 0 h 1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30"/>
                  <a:gd name="T25" fmla="*/ 0 h 156"/>
                  <a:gd name="T26" fmla="*/ 430 w 430"/>
                  <a:gd name="T27" fmla="*/ 156 h 15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30" h="156">
                    <a:moveTo>
                      <a:pt x="0" y="127"/>
                    </a:moveTo>
                    <a:lnTo>
                      <a:pt x="101" y="156"/>
                    </a:lnTo>
                    <a:lnTo>
                      <a:pt x="315" y="56"/>
                    </a:lnTo>
                    <a:lnTo>
                      <a:pt x="430" y="85"/>
                    </a:lnTo>
                    <a:lnTo>
                      <a:pt x="387" y="0"/>
                    </a:lnTo>
                    <a:lnTo>
                      <a:pt x="101" y="0"/>
                    </a:lnTo>
                    <a:lnTo>
                      <a:pt x="244" y="28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" name="Freeform 24"/>
              <p:cNvSpPr>
                <a:spLocks/>
              </p:cNvSpPr>
              <p:nvPr/>
            </p:nvSpPr>
            <p:spPr bwMode="auto">
              <a:xfrm>
                <a:off x="2345" y="1020"/>
                <a:ext cx="110" cy="45"/>
              </a:xfrm>
              <a:custGeom>
                <a:avLst/>
                <a:gdLst>
                  <a:gd name="T0" fmla="*/ 0 w 413"/>
                  <a:gd name="T1" fmla="*/ 0 h 170"/>
                  <a:gd name="T2" fmla="*/ 0 w 413"/>
                  <a:gd name="T3" fmla="*/ 0 h 170"/>
                  <a:gd name="T4" fmla="*/ 0 w 413"/>
                  <a:gd name="T5" fmla="*/ 0 h 170"/>
                  <a:gd name="T6" fmla="*/ 0 w 413"/>
                  <a:gd name="T7" fmla="*/ 0 h 170"/>
                  <a:gd name="T8" fmla="*/ 0 w 413"/>
                  <a:gd name="T9" fmla="*/ 0 h 170"/>
                  <a:gd name="T10" fmla="*/ 0 w 413"/>
                  <a:gd name="T11" fmla="*/ 0 h 170"/>
                  <a:gd name="T12" fmla="*/ 0 w 413"/>
                  <a:gd name="T13" fmla="*/ 0 h 170"/>
                  <a:gd name="T14" fmla="*/ 0 w 413"/>
                  <a:gd name="T15" fmla="*/ 0 h 17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3"/>
                  <a:gd name="T25" fmla="*/ 0 h 170"/>
                  <a:gd name="T26" fmla="*/ 413 w 413"/>
                  <a:gd name="T27" fmla="*/ 170 h 17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3" h="170">
                    <a:moveTo>
                      <a:pt x="413" y="28"/>
                    </a:moveTo>
                    <a:lnTo>
                      <a:pt x="313" y="0"/>
                    </a:lnTo>
                    <a:lnTo>
                      <a:pt x="100" y="99"/>
                    </a:lnTo>
                    <a:lnTo>
                      <a:pt x="0" y="71"/>
                    </a:lnTo>
                    <a:lnTo>
                      <a:pt x="28" y="170"/>
                    </a:lnTo>
                    <a:lnTo>
                      <a:pt x="313" y="170"/>
                    </a:lnTo>
                    <a:lnTo>
                      <a:pt x="186" y="142"/>
                    </a:lnTo>
                    <a:lnTo>
                      <a:pt x="413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" name="Freeform 25"/>
              <p:cNvSpPr>
                <a:spLocks/>
              </p:cNvSpPr>
              <p:nvPr/>
            </p:nvSpPr>
            <p:spPr bwMode="auto">
              <a:xfrm>
                <a:off x="2345" y="1020"/>
                <a:ext cx="110" cy="45"/>
              </a:xfrm>
              <a:custGeom>
                <a:avLst/>
                <a:gdLst>
                  <a:gd name="T0" fmla="*/ 0 w 413"/>
                  <a:gd name="T1" fmla="*/ 0 h 170"/>
                  <a:gd name="T2" fmla="*/ 0 w 413"/>
                  <a:gd name="T3" fmla="*/ 0 h 170"/>
                  <a:gd name="T4" fmla="*/ 0 w 413"/>
                  <a:gd name="T5" fmla="*/ 0 h 170"/>
                  <a:gd name="T6" fmla="*/ 0 w 413"/>
                  <a:gd name="T7" fmla="*/ 0 h 170"/>
                  <a:gd name="T8" fmla="*/ 0 w 413"/>
                  <a:gd name="T9" fmla="*/ 0 h 170"/>
                  <a:gd name="T10" fmla="*/ 0 w 413"/>
                  <a:gd name="T11" fmla="*/ 0 h 170"/>
                  <a:gd name="T12" fmla="*/ 0 w 413"/>
                  <a:gd name="T13" fmla="*/ 0 h 170"/>
                  <a:gd name="T14" fmla="*/ 0 w 413"/>
                  <a:gd name="T15" fmla="*/ 0 h 17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3"/>
                  <a:gd name="T25" fmla="*/ 0 h 170"/>
                  <a:gd name="T26" fmla="*/ 413 w 413"/>
                  <a:gd name="T27" fmla="*/ 170 h 17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3" h="170">
                    <a:moveTo>
                      <a:pt x="413" y="28"/>
                    </a:moveTo>
                    <a:lnTo>
                      <a:pt x="313" y="0"/>
                    </a:lnTo>
                    <a:lnTo>
                      <a:pt x="100" y="99"/>
                    </a:lnTo>
                    <a:lnTo>
                      <a:pt x="0" y="71"/>
                    </a:lnTo>
                    <a:lnTo>
                      <a:pt x="28" y="170"/>
                    </a:lnTo>
                    <a:lnTo>
                      <a:pt x="313" y="170"/>
                    </a:lnTo>
                    <a:lnTo>
                      <a:pt x="186" y="142"/>
                    </a:lnTo>
                    <a:lnTo>
                      <a:pt x="413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3352127" y="5036339"/>
              <a:ext cx="610004" cy="215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defTabSz="4572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defTabSz="4572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defTabSz="45720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defTabSz="45720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defTabSz="457200" eaLnBrk="0" hangingPunct="0">
                <a:buFont typeface="Wingdings" charset="0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defTabSz="457200" eaLnBrk="0" hangingPunct="0">
                <a:buFont typeface="Wingdings" charset="0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defTabSz="457200" eaLnBrk="0" hangingPunct="0">
                <a:buFont typeface="Wingdings" charset="0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defTabSz="457200" eaLnBrk="0" hangingPunct="0">
                <a:buFont typeface="Wingdings" charset="0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it-IT" sz="800" b="1">
                  <a:solidFill>
                    <a:schemeClr val="bg1"/>
                  </a:solidFill>
                  <a:latin typeface="Calibri" charset="0"/>
                  <a:cs typeface="ＭＳ Ｐゴシック" charset="0"/>
                </a:rPr>
                <a:t>Cisco7600</a:t>
              </a:r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auto">
            <a:xfrm>
              <a:off x="3568880" y="5008345"/>
              <a:ext cx="179595" cy="198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defTabSz="45720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defTabSz="4572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defTabSz="45720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defTabSz="45720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defTabSz="457200" eaLnBrk="0" hangingPunct="0">
                <a:buFont typeface="Wingdings" charset="0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defTabSz="457200" eaLnBrk="0" hangingPunct="0">
                <a:buFont typeface="Wingdings" charset="0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defTabSz="457200" eaLnBrk="0" hangingPunct="0">
                <a:buFont typeface="Wingdings" charset="0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defTabSz="457200" eaLnBrk="0" hangingPunct="0">
                <a:buFont typeface="Wingdings" charset="0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endParaRPr lang="it-IT" sz="800" b="1">
                <a:solidFill>
                  <a:schemeClr val="bg1"/>
                </a:solidFill>
                <a:latin typeface="Calibri" charset="0"/>
                <a:cs typeface="ＭＳ Ｐゴシック" charset="0"/>
              </a:endParaRPr>
            </a:p>
          </p:txBody>
        </p:sp>
      </p:grpSp>
      <p:cxnSp>
        <p:nvCxnSpPr>
          <p:cNvPr id="43" name="Straight Connector 108"/>
          <p:cNvCxnSpPr>
            <a:cxnSpLocks noChangeShapeType="1"/>
            <a:stCxn id="34" idx="0"/>
            <a:endCxn id="315" idx="3"/>
          </p:cNvCxnSpPr>
          <p:nvPr/>
        </p:nvCxnSpPr>
        <p:spPr bwMode="auto">
          <a:xfrm rot="5400000" flipH="1" flipV="1">
            <a:off x="3618707" y="3789550"/>
            <a:ext cx="630237" cy="600075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Straight Connector 117"/>
          <p:cNvCxnSpPr>
            <a:cxnSpLocks noChangeShapeType="1"/>
          </p:cNvCxnSpPr>
          <p:nvPr/>
        </p:nvCxnSpPr>
        <p:spPr bwMode="auto">
          <a:xfrm>
            <a:off x="4076700" y="4688869"/>
            <a:ext cx="196850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Straight Connector 120"/>
          <p:cNvCxnSpPr>
            <a:cxnSpLocks noChangeShapeType="1"/>
          </p:cNvCxnSpPr>
          <p:nvPr/>
        </p:nvCxnSpPr>
        <p:spPr bwMode="auto">
          <a:xfrm>
            <a:off x="4070350" y="4639656"/>
            <a:ext cx="196850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" name="Oval 7"/>
          <p:cNvSpPr>
            <a:spLocks noChangeArrowheads="1"/>
          </p:cNvSpPr>
          <p:nvPr/>
        </p:nvSpPr>
        <p:spPr bwMode="auto">
          <a:xfrm>
            <a:off x="1582738" y="525649"/>
            <a:ext cx="7158037" cy="260191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it-IT" altLang="it-IT" sz="1800" smtClean="0">
              <a:latin typeface="Calibri" charset="0"/>
              <a:ea typeface="+mn-ea"/>
            </a:endParaRPr>
          </a:p>
        </p:txBody>
      </p:sp>
      <p:pic>
        <p:nvPicPr>
          <p:cNvPr id="47" name="Picture 1224" descr="cern7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115406"/>
            <a:ext cx="8128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 Box 1238"/>
          <p:cNvSpPr txBox="1">
            <a:spLocks noChangeArrowheads="1"/>
          </p:cNvSpPr>
          <p:nvPr/>
        </p:nvSpPr>
        <p:spPr bwMode="auto">
          <a:xfrm>
            <a:off x="6545263" y="718309"/>
            <a:ext cx="179863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45720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defTabSz="4572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defTabSz="4572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defTabSz="4572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defTabSz="4572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it-IT" sz="1800" b="1" dirty="0" smtClean="0">
                <a:latin typeface="Calibri" charset="0"/>
                <a:cs typeface="ＭＳ Ｐゴシック" charset="0"/>
              </a:rPr>
              <a:t>RAL</a:t>
            </a:r>
          </a:p>
          <a:p>
            <a:r>
              <a:rPr lang="it-IT" sz="1800" b="1" dirty="0" smtClean="0">
                <a:latin typeface="Calibri" charset="0"/>
                <a:cs typeface="ＭＳ Ｐゴシック" charset="0"/>
              </a:rPr>
              <a:t>SARA</a:t>
            </a:r>
            <a:endParaRPr lang="it-IT" sz="1800" b="1" dirty="0">
              <a:latin typeface="Calibri" charset="0"/>
              <a:cs typeface="ＭＳ Ｐゴシック" charset="0"/>
            </a:endParaRPr>
          </a:p>
          <a:p>
            <a:r>
              <a:rPr lang="it-IT" sz="1800" b="1" dirty="0">
                <a:latin typeface="Calibri" charset="0"/>
                <a:cs typeface="ＭＳ Ｐゴシック" charset="0"/>
              </a:rPr>
              <a:t>PIC</a:t>
            </a:r>
          </a:p>
          <a:p>
            <a:pPr marL="0" lvl="4"/>
            <a:r>
              <a:rPr lang="it-IT" sz="1800" b="1" dirty="0">
                <a:latin typeface="Calibri" charset="0"/>
                <a:ea typeface="ＭＳ Ｐゴシック" charset="0"/>
                <a:cs typeface="ＭＳ Ｐゴシック" charset="0"/>
              </a:rPr>
              <a:t>TRIUMPH</a:t>
            </a:r>
            <a:endParaRPr lang="it-IT" sz="1400" b="1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it-IT" sz="1800" b="1" dirty="0">
                <a:latin typeface="Calibri" charset="0"/>
                <a:cs typeface="ＭＳ Ｐゴシック" charset="0"/>
              </a:rPr>
              <a:t>BNL</a:t>
            </a:r>
          </a:p>
          <a:p>
            <a:r>
              <a:rPr lang="it-IT" sz="1800" b="1" dirty="0">
                <a:latin typeface="Calibri" charset="0"/>
                <a:cs typeface="ＭＳ Ｐゴシック" charset="0"/>
              </a:rPr>
              <a:t>FNAL</a:t>
            </a:r>
          </a:p>
          <a:p>
            <a:r>
              <a:rPr lang="it-IT" sz="1800" b="1" dirty="0">
                <a:latin typeface="Calibri" charset="0"/>
                <a:cs typeface="ＭＳ Ｐゴシック" charset="0"/>
              </a:rPr>
              <a:t>TW-ASGC</a:t>
            </a:r>
          </a:p>
          <a:p>
            <a:r>
              <a:rPr lang="it-IT" sz="1800" b="1" dirty="0">
                <a:latin typeface="Calibri" charset="0"/>
                <a:cs typeface="ＭＳ Ｐゴシック" charset="0"/>
              </a:rPr>
              <a:t>NDGF</a:t>
            </a:r>
          </a:p>
        </p:txBody>
      </p:sp>
      <p:cxnSp>
        <p:nvCxnSpPr>
          <p:cNvPr id="49" name="Straight Arrow Connector 124"/>
          <p:cNvCxnSpPr>
            <a:cxnSpLocks noChangeShapeType="1"/>
          </p:cNvCxnSpPr>
          <p:nvPr/>
        </p:nvCxnSpPr>
        <p:spPr bwMode="auto">
          <a:xfrm flipV="1">
            <a:off x="5140325" y="999519"/>
            <a:ext cx="1519238" cy="4635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stealth" w="med" len="med"/>
            <a:tailEnd type="stealth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Straight Arrow Connector 126"/>
          <p:cNvCxnSpPr>
            <a:cxnSpLocks noChangeShapeType="1"/>
          </p:cNvCxnSpPr>
          <p:nvPr/>
        </p:nvCxnSpPr>
        <p:spPr bwMode="auto">
          <a:xfrm flipV="1">
            <a:off x="5140325" y="1210656"/>
            <a:ext cx="1527175" cy="252413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stealth" w="med" len="med"/>
            <a:tailEnd type="stealth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Straight Arrow Connector 128"/>
          <p:cNvCxnSpPr>
            <a:cxnSpLocks noChangeShapeType="1"/>
          </p:cNvCxnSpPr>
          <p:nvPr/>
        </p:nvCxnSpPr>
        <p:spPr bwMode="auto">
          <a:xfrm>
            <a:off x="5151438" y="1482119"/>
            <a:ext cx="1508125" cy="1746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stealth" w="med" len="med"/>
            <a:tailEnd type="stealth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Straight Arrow Connector 130"/>
          <p:cNvCxnSpPr>
            <a:cxnSpLocks noChangeShapeType="1"/>
          </p:cNvCxnSpPr>
          <p:nvPr/>
        </p:nvCxnSpPr>
        <p:spPr bwMode="auto">
          <a:xfrm>
            <a:off x="5118100" y="1482119"/>
            <a:ext cx="1516063" cy="3048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stealth" w="med" len="med"/>
            <a:tailEnd type="stealth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Straight Arrow Connector 133"/>
          <p:cNvCxnSpPr>
            <a:cxnSpLocks noChangeShapeType="1"/>
          </p:cNvCxnSpPr>
          <p:nvPr/>
        </p:nvCxnSpPr>
        <p:spPr bwMode="auto">
          <a:xfrm>
            <a:off x="5160963" y="1490056"/>
            <a:ext cx="1481137" cy="56832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stealth" w="med" len="med"/>
            <a:tailEnd type="stealth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Straight Arrow Connector 135"/>
          <p:cNvCxnSpPr>
            <a:cxnSpLocks noChangeShapeType="1"/>
          </p:cNvCxnSpPr>
          <p:nvPr/>
        </p:nvCxnSpPr>
        <p:spPr bwMode="auto">
          <a:xfrm>
            <a:off x="5143500" y="1490056"/>
            <a:ext cx="1506538" cy="8636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stealth" w="med" len="med"/>
            <a:tailEnd type="stealth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Straight Arrow Connector 137"/>
          <p:cNvCxnSpPr>
            <a:cxnSpLocks noChangeShapeType="1"/>
          </p:cNvCxnSpPr>
          <p:nvPr/>
        </p:nvCxnSpPr>
        <p:spPr bwMode="auto">
          <a:xfrm>
            <a:off x="5140325" y="1463069"/>
            <a:ext cx="1519238" cy="11874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stealth" w="med" len="med"/>
            <a:tailEnd type="stealth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AutoShape 795"/>
          <p:cNvSpPr>
            <a:spLocks noChangeArrowheads="1"/>
          </p:cNvSpPr>
          <p:nvPr/>
        </p:nvSpPr>
        <p:spPr bwMode="auto">
          <a:xfrm>
            <a:off x="3506788" y="5404831"/>
            <a:ext cx="180975" cy="266700"/>
          </a:xfrm>
          <a:prstGeom prst="can">
            <a:avLst>
              <a:gd name="adj" fmla="val 4042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grpSp>
        <p:nvGrpSpPr>
          <p:cNvPr id="346" name="Group 345"/>
          <p:cNvGrpSpPr/>
          <p:nvPr/>
        </p:nvGrpSpPr>
        <p:grpSpPr>
          <a:xfrm>
            <a:off x="3960813" y="5473094"/>
            <a:ext cx="881062" cy="276225"/>
            <a:chOff x="3960813" y="5868988"/>
            <a:chExt cx="881062" cy="276225"/>
          </a:xfrm>
        </p:grpSpPr>
        <p:grpSp>
          <p:nvGrpSpPr>
            <p:cNvPr id="63" name="Group 822"/>
            <p:cNvGrpSpPr>
              <a:grpSpLocks/>
            </p:cNvGrpSpPr>
            <p:nvPr/>
          </p:nvGrpSpPr>
          <p:grpSpPr bwMode="auto">
            <a:xfrm>
              <a:off x="3962327" y="6062121"/>
              <a:ext cx="879548" cy="83092"/>
              <a:chOff x="528" y="3090"/>
              <a:chExt cx="2362" cy="278"/>
            </a:xfrm>
          </p:grpSpPr>
          <p:sp>
            <p:nvSpPr>
              <p:cNvPr id="224" name="Rectangle 823"/>
              <p:cNvSpPr>
                <a:spLocks noChangeArrowheads="1"/>
              </p:cNvSpPr>
              <p:nvPr/>
            </p:nvSpPr>
            <p:spPr bwMode="auto">
              <a:xfrm>
                <a:off x="528" y="3090"/>
                <a:ext cx="2362" cy="211"/>
              </a:xfrm>
              <a:prstGeom prst="rect">
                <a:avLst/>
              </a:prstGeom>
              <a:solidFill>
                <a:schemeClr val="bg2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bg2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it-IT">
                  <a:latin typeface="Calibri" charset="0"/>
                </a:endParaRPr>
              </a:p>
            </p:txBody>
          </p:sp>
          <p:grpSp>
            <p:nvGrpSpPr>
              <p:cNvPr id="225" name="Group 824"/>
              <p:cNvGrpSpPr>
                <a:grpSpLocks/>
              </p:cNvGrpSpPr>
              <p:nvPr/>
            </p:nvGrpSpPr>
            <p:grpSpPr bwMode="auto">
              <a:xfrm>
                <a:off x="528" y="3158"/>
                <a:ext cx="2362" cy="210"/>
                <a:chOff x="528" y="3158"/>
                <a:chExt cx="2362" cy="210"/>
              </a:xfrm>
            </p:grpSpPr>
            <p:sp>
              <p:nvSpPr>
                <p:cNvPr id="226" name="Rectangle 825"/>
                <p:cNvSpPr>
                  <a:spLocks noChangeArrowheads="1"/>
                </p:cNvSpPr>
                <p:nvPr/>
              </p:nvSpPr>
              <p:spPr bwMode="auto">
                <a:xfrm>
                  <a:off x="528" y="3158"/>
                  <a:ext cx="2362" cy="21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>
                    <a:latin typeface="Calibri" charset="0"/>
                  </a:endParaRPr>
                </a:p>
              </p:txBody>
            </p:sp>
            <p:grpSp>
              <p:nvGrpSpPr>
                <p:cNvPr id="227" name="Group 826"/>
                <p:cNvGrpSpPr>
                  <a:grpSpLocks/>
                </p:cNvGrpSpPr>
                <p:nvPr/>
              </p:nvGrpSpPr>
              <p:grpSpPr bwMode="auto">
                <a:xfrm>
                  <a:off x="2338" y="3297"/>
                  <a:ext cx="282" cy="46"/>
                  <a:chOff x="2304" y="3888"/>
                  <a:chExt cx="384" cy="88"/>
                </a:xfrm>
              </p:grpSpPr>
              <p:sp>
                <p:nvSpPr>
                  <p:cNvPr id="260" name="Rectangle 827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3888"/>
                    <a:ext cx="384" cy="48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>
                      <a:latin typeface="Calibri" charset="0"/>
                    </a:endParaRPr>
                  </a:p>
                </p:txBody>
              </p:sp>
              <p:sp>
                <p:nvSpPr>
                  <p:cNvPr id="261" name="Rectangle 828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3911"/>
                    <a:ext cx="96" cy="48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>
                      <a:latin typeface="Calibri" charset="0"/>
                    </a:endParaRPr>
                  </a:p>
                </p:txBody>
              </p:sp>
              <p:sp>
                <p:nvSpPr>
                  <p:cNvPr id="262" name="Rectangle 829"/>
                  <p:cNvSpPr>
                    <a:spLocks noChangeArrowheads="1"/>
                  </p:cNvSpPr>
                  <p:nvPr/>
                </p:nvSpPr>
                <p:spPr bwMode="auto">
                  <a:xfrm>
                    <a:off x="2603" y="3949"/>
                    <a:ext cx="48" cy="27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>
                      <a:latin typeface="Calibri" charset="0"/>
                    </a:endParaRPr>
                  </a:p>
                </p:txBody>
              </p:sp>
            </p:grpSp>
            <p:sp>
              <p:nvSpPr>
                <p:cNvPr id="228" name="Oval 830"/>
                <p:cNvSpPr>
                  <a:spLocks noChangeArrowheads="1"/>
                </p:cNvSpPr>
                <p:nvPr/>
              </p:nvSpPr>
              <p:spPr bwMode="auto">
                <a:xfrm>
                  <a:off x="2814" y="3209"/>
                  <a:ext cx="28" cy="23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>
                    <a:latin typeface="Calibri" charset="0"/>
                  </a:endParaRPr>
                </a:p>
              </p:txBody>
            </p:sp>
            <p:sp>
              <p:nvSpPr>
                <p:cNvPr id="229" name="Oval 831"/>
                <p:cNvSpPr>
                  <a:spLocks noChangeArrowheads="1"/>
                </p:cNvSpPr>
                <p:nvPr/>
              </p:nvSpPr>
              <p:spPr bwMode="auto">
                <a:xfrm>
                  <a:off x="2765" y="3209"/>
                  <a:ext cx="28" cy="23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>
                    <a:latin typeface="Calibri" charset="0"/>
                  </a:endParaRPr>
                </a:p>
              </p:txBody>
            </p:sp>
            <p:sp>
              <p:nvSpPr>
                <p:cNvPr id="230" name="Oval 832"/>
                <p:cNvSpPr>
                  <a:spLocks noChangeArrowheads="1"/>
                </p:cNvSpPr>
                <p:nvPr/>
              </p:nvSpPr>
              <p:spPr bwMode="auto">
                <a:xfrm>
                  <a:off x="2765" y="3235"/>
                  <a:ext cx="28" cy="24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>
                    <a:latin typeface="Calibri" charset="0"/>
                  </a:endParaRPr>
                </a:p>
              </p:txBody>
            </p:sp>
            <p:grpSp>
              <p:nvGrpSpPr>
                <p:cNvPr id="231" name="Group 833"/>
                <p:cNvGrpSpPr>
                  <a:grpSpLocks/>
                </p:cNvGrpSpPr>
                <p:nvPr/>
              </p:nvGrpSpPr>
              <p:grpSpPr bwMode="auto">
                <a:xfrm>
                  <a:off x="2816" y="3302"/>
                  <a:ext cx="39" cy="41"/>
                  <a:chOff x="3552" y="3486"/>
                  <a:chExt cx="56" cy="74"/>
                </a:xfrm>
              </p:grpSpPr>
              <p:sp>
                <p:nvSpPr>
                  <p:cNvPr id="258" name="Oval 834"/>
                  <p:cNvSpPr>
                    <a:spLocks noChangeArrowheads="1"/>
                  </p:cNvSpPr>
                  <p:nvPr/>
                </p:nvSpPr>
                <p:spPr bwMode="auto">
                  <a:xfrm>
                    <a:off x="3552" y="3504"/>
                    <a:ext cx="56" cy="56"/>
                  </a:xfrm>
                  <a:prstGeom prst="ellipse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>
                      <a:latin typeface="Calibri" charset="0"/>
                    </a:endParaRPr>
                  </a:p>
                </p:txBody>
              </p:sp>
              <p:sp>
                <p:nvSpPr>
                  <p:cNvPr id="259" name="Line 835"/>
                  <p:cNvSpPr>
                    <a:spLocks noChangeShapeType="1"/>
                  </p:cNvSpPr>
                  <p:nvPr/>
                </p:nvSpPr>
                <p:spPr bwMode="auto">
                  <a:xfrm>
                    <a:off x="3580" y="3486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232" name="Group 836"/>
                <p:cNvGrpSpPr>
                  <a:grpSpLocks/>
                </p:cNvGrpSpPr>
                <p:nvPr/>
              </p:nvGrpSpPr>
              <p:grpSpPr bwMode="auto">
                <a:xfrm>
                  <a:off x="2242" y="3210"/>
                  <a:ext cx="492" cy="77"/>
                  <a:chOff x="2296" y="3104"/>
                  <a:chExt cx="480" cy="104"/>
                </a:xfrm>
              </p:grpSpPr>
              <p:grpSp>
                <p:nvGrpSpPr>
                  <p:cNvPr id="253" name="Group 837"/>
                  <p:cNvGrpSpPr>
                    <a:grpSpLocks/>
                  </p:cNvGrpSpPr>
                  <p:nvPr/>
                </p:nvGrpSpPr>
                <p:grpSpPr bwMode="auto">
                  <a:xfrm>
                    <a:off x="2310" y="3120"/>
                    <a:ext cx="448" cy="72"/>
                    <a:chOff x="2310" y="3120"/>
                    <a:chExt cx="432" cy="48"/>
                  </a:xfrm>
                </p:grpSpPr>
                <p:sp>
                  <p:nvSpPr>
                    <p:cNvPr id="255" name="Rectangle 8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10" y="3120"/>
                      <a:ext cx="432" cy="48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it-IT">
                        <a:latin typeface="Calibri" charset="0"/>
                      </a:endParaRPr>
                    </a:p>
                  </p:txBody>
                </p:sp>
                <p:sp>
                  <p:nvSpPr>
                    <p:cNvPr id="256" name="Rectangle 8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08" y="3126"/>
                      <a:ext cx="48" cy="42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it-IT">
                        <a:latin typeface="Calibri" charset="0"/>
                      </a:endParaRPr>
                    </a:p>
                  </p:txBody>
                </p:sp>
                <p:sp>
                  <p:nvSpPr>
                    <p:cNvPr id="257" name="Rectangle 8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60" y="3126"/>
                      <a:ext cx="38" cy="27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it-IT">
                        <a:latin typeface="Calibri" charset="0"/>
                      </a:endParaRPr>
                    </a:p>
                  </p:txBody>
                </p:sp>
              </p:grpSp>
              <p:sp>
                <p:nvSpPr>
                  <p:cNvPr id="254" name="Rectangle 841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3104"/>
                    <a:ext cx="480" cy="104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>
                      <a:latin typeface="Calibri" charset="0"/>
                    </a:endParaRPr>
                  </a:p>
                </p:txBody>
              </p:sp>
            </p:grpSp>
            <p:grpSp>
              <p:nvGrpSpPr>
                <p:cNvPr id="233" name="Group 842"/>
                <p:cNvGrpSpPr>
                  <a:grpSpLocks/>
                </p:cNvGrpSpPr>
                <p:nvPr/>
              </p:nvGrpSpPr>
              <p:grpSpPr bwMode="auto">
                <a:xfrm>
                  <a:off x="577" y="3205"/>
                  <a:ext cx="599" cy="116"/>
                  <a:chOff x="1680" y="2536"/>
                  <a:chExt cx="584" cy="160"/>
                </a:xfrm>
              </p:grpSpPr>
              <p:sp>
                <p:nvSpPr>
                  <p:cNvPr id="244" name="Rectangle 843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2536"/>
                    <a:ext cx="584" cy="160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>
                      <a:latin typeface="Calibri" charset="0"/>
                    </a:endParaRPr>
                  </a:p>
                </p:txBody>
              </p:sp>
              <p:sp>
                <p:nvSpPr>
                  <p:cNvPr id="245" name="Line 844"/>
                  <p:cNvSpPr>
                    <a:spLocks noChangeShapeType="1"/>
                  </p:cNvSpPr>
                  <p:nvPr/>
                </p:nvSpPr>
                <p:spPr bwMode="auto">
                  <a:xfrm>
                    <a:off x="1680" y="2568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46" name="Line 845"/>
                  <p:cNvSpPr>
                    <a:spLocks noChangeShapeType="1"/>
                  </p:cNvSpPr>
                  <p:nvPr/>
                </p:nvSpPr>
                <p:spPr bwMode="auto">
                  <a:xfrm>
                    <a:off x="1680" y="2600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grpSp>
                <p:nvGrpSpPr>
                  <p:cNvPr id="247" name="Group 846"/>
                  <p:cNvGrpSpPr>
                    <a:grpSpLocks/>
                  </p:cNvGrpSpPr>
                  <p:nvPr/>
                </p:nvGrpSpPr>
                <p:grpSpPr bwMode="auto">
                  <a:xfrm>
                    <a:off x="1688" y="2648"/>
                    <a:ext cx="576" cy="32"/>
                    <a:chOff x="2496" y="2624"/>
                    <a:chExt cx="576" cy="32"/>
                  </a:xfrm>
                </p:grpSpPr>
                <p:sp>
                  <p:nvSpPr>
                    <p:cNvPr id="251" name="Line 8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2624"/>
                      <a:ext cx="57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52" name="Line 8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2656"/>
                      <a:ext cx="57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248" name="Group 849"/>
                  <p:cNvGrpSpPr>
                    <a:grpSpLocks/>
                  </p:cNvGrpSpPr>
                  <p:nvPr/>
                </p:nvGrpSpPr>
                <p:grpSpPr bwMode="auto">
                  <a:xfrm>
                    <a:off x="1696" y="2592"/>
                    <a:ext cx="320" cy="64"/>
                    <a:chOff x="1336" y="1856"/>
                    <a:chExt cx="320" cy="64"/>
                  </a:xfrm>
                </p:grpSpPr>
                <p:sp>
                  <p:nvSpPr>
                    <p:cNvPr id="249" name="Rectangle 8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36" y="1856"/>
                      <a:ext cx="264" cy="64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 w="9525">
                      <a:solidFill>
                        <a:schemeClr val="tx2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it-IT">
                        <a:latin typeface="Calibri" charset="0"/>
                      </a:endParaRPr>
                    </a:p>
                  </p:txBody>
                </p:sp>
                <p:sp>
                  <p:nvSpPr>
                    <p:cNvPr id="250" name="Rectangle 8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08" y="1856"/>
                      <a:ext cx="48" cy="64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it-IT">
                        <a:latin typeface="Calibri" charset="0"/>
                      </a:endParaRPr>
                    </a:p>
                  </p:txBody>
                </p:sp>
              </p:grpSp>
            </p:grpSp>
            <p:grpSp>
              <p:nvGrpSpPr>
                <p:cNvPr id="234" name="Group 852"/>
                <p:cNvGrpSpPr>
                  <a:grpSpLocks/>
                </p:cNvGrpSpPr>
                <p:nvPr/>
              </p:nvGrpSpPr>
              <p:grpSpPr bwMode="auto">
                <a:xfrm>
                  <a:off x="1242" y="3205"/>
                  <a:ext cx="598" cy="116"/>
                  <a:chOff x="1680" y="2536"/>
                  <a:chExt cx="584" cy="160"/>
                </a:xfrm>
              </p:grpSpPr>
              <p:sp>
                <p:nvSpPr>
                  <p:cNvPr id="235" name="Rectangle 853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2536"/>
                    <a:ext cx="584" cy="160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>
                      <a:latin typeface="Calibri" charset="0"/>
                    </a:endParaRPr>
                  </a:p>
                </p:txBody>
              </p:sp>
              <p:sp>
                <p:nvSpPr>
                  <p:cNvPr id="236" name="Line 854"/>
                  <p:cNvSpPr>
                    <a:spLocks noChangeShapeType="1"/>
                  </p:cNvSpPr>
                  <p:nvPr/>
                </p:nvSpPr>
                <p:spPr bwMode="auto">
                  <a:xfrm>
                    <a:off x="1680" y="2568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37" name="Line 855"/>
                  <p:cNvSpPr>
                    <a:spLocks noChangeShapeType="1"/>
                  </p:cNvSpPr>
                  <p:nvPr/>
                </p:nvSpPr>
                <p:spPr bwMode="auto">
                  <a:xfrm>
                    <a:off x="1680" y="2600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grpSp>
                <p:nvGrpSpPr>
                  <p:cNvPr id="238" name="Group 856"/>
                  <p:cNvGrpSpPr>
                    <a:grpSpLocks/>
                  </p:cNvGrpSpPr>
                  <p:nvPr/>
                </p:nvGrpSpPr>
                <p:grpSpPr bwMode="auto">
                  <a:xfrm>
                    <a:off x="1688" y="2648"/>
                    <a:ext cx="576" cy="32"/>
                    <a:chOff x="2496" y="2624"/>
                    <a:chExt cx="576" cy="32"/>
                  </a:xfrm>
                </p:grpSpPr>
                <p:sp>
                  <p:nvSpPr>
                    <p:cNvPr id="242" name="Line 8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2624"/>
                      <a:ext cx="57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43" name="Line 8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2656"/>
                      <a:ext cx="57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239" name="Group 859"/>
                  <p:cNvGrpSpPr>
                    <a:grpSpLocks/>
                  </p:cNvGrpSpPr>
                  <p:nvPr/>
                </p:nvGrpSpPr>
                <p:grpSpPr bwMode="auto">
                  <a:xfrm>
                    <a:off x="1696" y="2592"/>
                    <a:ext cx="320" cy="64"/>
                    <a:chOff x="1336" y="1856"/>
                    <a:chExt cx="320" cy="64"/>
                  </a:xfrm>
                </p:grpSpPr>
                <p:sp>
                  <p:nvSpPr>
                    <p:cNvPr id="240" name="Rectangle 8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36" y="1856"/>
                      <a:ext cx="264" cy="64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 w="9525">
                      <a:solidFill>
                        <a:schemeClr val="tx2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it-IT">
                        <a:latin typeface="Calibri" charset="0"/>
                      </a:endParaRPr>
                    </a:p>
                  </p:txBody>
                </p:sp>
                <p:sp>
                  <p:nvSpPr>
                    <p:cNvPr id="241" name="Rectangle 8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08" y="1856"/>
                      <a:ext cx="48" cy="64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it-IT">
                        <a:latin typeface="Calibri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64" name="Group 862"/>
            <p:cNvGrpSpPr>
              <a:grpSpLocks/>
            </p:cNvGrpSpPr>
            <p:nvPr/>
          </p:nvGrpSpPr>
          <p:grpSpPr bwMode="auto">
            <a:xfrm>
              <a:off x="3962327" y="6031804"/>
              <a:ext cx="879548" cy="61758"/>
              <a:chOff x="528" y="3158"/>
              <a:chExt cx="2362" cy="210"/>
            </a:xfrm>
          </p:grpSpPr>
          <p:sp>
            <p:nvSpPr>
              <p:cNvPr id="185" name="Rectangle 863"/>
              <p:cNvSpPr>
                <a:spLocks noChangeArrowheads="1"/>
              </p:cNvSpPr>
              <p:nvPr/>
            </p:nvSpPr>
            <p:spPr bwMode="auto">
              <a:xfrm>
                <a:off x="528" y="3158"/>
                <a:ext cx="2362" cy="210"/>
              </a:xfrm>
              <a:prstGeom prst="rect">
                <a:avLst/>
              </a:prstGeom>
              <a:solidFill>
                <a:schemeClr val="bg2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bg2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it-IT">
                  <a:latin typeface="Calibri" charset="0"/>
                </a:endParaRPr>
              </a:p>
            </p:txBody>
          </p:sp>
          <p:grpSp>
            <p:nvGrpSpPr>
              <p:cNvPr id="186" name="Group 864"/>
              <p:cNvGrpSpPr>
                <a:grpSpLocks/>
              </p:cNvGrpSpPr>
              <p:nvPr/>
            </p:nvGrpSpPr>
            <p:grpSpPr bwMode="auto">
              <a:xfrm>
                <a:off x="528" y="3158"/>
                <a:ext cx="2362" cy="210"/>
                <a:chOff x="528" y="3158"/>
                <a:chExt cx="2362" cy="210"/>
              </a:xfrm>
            </p:grpSpPr>
            <p:sp>
              <p:nvSpPr>
                <p:cNvPr id="187" name="Rectangle 865"/>
                <p:cNvSpPr>
                  <a:spLocks noChangeArrowheads="1"/>
                </p:cNvSpPr>
                <p:nvPr/>
              </p:nvSpPr>
              <p:spPr bwMode="auto">
                <a:xfrm>
                  <a:off x="528" y="3158"/>
                  <a:ext cx="2362" cy="21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>
                    <a:latin typeface="Calibri" charset="0"/>
                  </a:endParaRPr>
                </a:p>
              </p:txBody>
            </p:sp>
            <p:grpSp>
              <p:nvGrpSpPr>
                <p:cNvPr id="188" name="Group 866"/>
                <p:cNvGrpSpPr>
                  <a:grpSpLocks/>
                </p:cNvGrpSpPr>
                <p:nvPr/>
              </p:nvGrpSpPr>
              <p:grpSpPr bwMode="auto">
                <a:xfrm>
                  <a:off x="2338" y="3297"/>
                  <a:ext cx="282" cy="46"/>
                  <a:chOff x="2304" y="3888"/>
                  <a:chExt cx="384" cy="88"/>
                </a:xfrm>
              </p:grpSpPr>
              <p:sp>
                <p:nvSpPr>
                  <p:cNvPr id="221" name="Rectangle 867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3888"/>
                    <a:ext cx="384" cy="48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>
                      <a:latin typeface="Calibri" charset="0"/>
                    </a:endParaRPr>
                  </a:p>
                </p:txBody>
              </p:sp>
              <p:sp>
                <p:nvSpPr>
                  <p:cNvPr id="222" name="Rectangle 868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3911"/>
                    <a:ext cx="96" cy="48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>
                      <a:latin typeface="Calibri" charset="0"/>
                    </a:endParaRPr>
                  </a:p>
                </p:txBody>
              </p:sp>
              <p:sp>
                <p:nvSpPr>
                  <p:cNvPr id="223" name="Rectangle 869"/>
                  <p:cNvSpPr>
                    <a:spLocks noChangeArrowheads="1"/>
                  </p:cNvSpPr>
                  <p:nvPr/>
                </p:nvSpPr>
                <p:spPr bwMode="auto">
                  <a:xfrm>
                    <a:off x="2603" y="3949"/>
                    <a:ext cx="48" cy="27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>
                      <a:latin typeface="Calibri" charset="0"/>
                    </a:endParaRPr>
                  </a:p>
                </p:txBody>
              </p:sp>
            </p:grpSp>
            <p:sp>
              <p:nvSpPr>
                <p:cNvPr id="189" name="Oval 870"/>
                <p:cNvSpPr>
                  <a:spLocks noChangeArrowheads="1"/>
                </p:cNvSpPr>
                <p:nvPr/>
              </p:nvSpPr>
              <p:spPr bwMode="auto">
                <a:xfrm>
                  <a:off x="2814" y="3209"/>
                  <a:ext cx="28" cy="23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>
                    <a:latin typeface="Calibri" charset="0"/>
                  </a:endParaRPr>
                </a:p>
              </p:txBody>
            </p:sp>
            <p:sp>
              <p:nvSpPr>
                <p:cNvPr id="190" name="Oval 871"/>
                <p:cNvSpPr>
                  <a:spLocks noChangeArrowheads="1"/>
                </p:cNvSpPr>
                <p:nvPr/>
              </p:nvSpPr>
              <p:spPr bwMode="auto">
                <a:xfrm>
                  <a:off x="2765" y="3209"/>
                  <a:ext cx="28" cy="23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>
                    <a:latin typeface="Calibri" charset="0"/>
                  </a:endParaRPr>
                </a:p>
              </p:txBody>
            </p:sp>
            <p:sp>
              <p:nvSpPr>
                <p:cNvPr id="191" name="Oval 872"/>
                <p:cNvSpPr>
                  <a:spLocks noChangeArrowheads="1"/>
                </p:cNvSpPr>
                <p:nvPr/>
              </p:nvSpPr>
              <p:spPr bwMode="auto">
                <a:xfrm>
                  <a:off x="2765" y="3235"/>
                  <a:ext cx="28" cy="24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>
                    <a:latin typeface="Calibri" charset="0"/>
                  </a:endParaRPr>
                </a:p>
              </p:txBody>
            </p:sp>
            <p:grpSp>
              <p:nvGrpSpPr>
                <p:cNvPr id="192" name="Group 873"/>
                <p:cNvGrpSpPr>
                  <a:grpSpLocks/>
                </p:cNvGrpSpPr>
                <p:nvPr/>
              </p:nvGrpSpPr>
              <p:grpSpPr bwMode="auto">
                <a:xfrm>
                  <a:off x="2816" y="3302"/>
                  <a:ext cx="39" cy="41"/>
                  <a:chOff x="3552" y="3486"/>
                  <a:chExt cx="56" cy="74"/>
                </a:xfrm>
              </p:grpSpPr>
              <p:sp>
                <p:nvSpPr>
                  <p:cNvPr id="219" name="Oval 874"/>
                  <p:cNvSpPr>
                    <a:spLocks noChangeArrowheads="1"/>
                  </p:cNvSpPr>
                  <p:nvPr/>
                </p:nvSpPr>
                <p:spPr bwMode="auto">
                  <a:xfrm>
                    <a:off x="3552" y="3504"/>
                    <a:ext cx="56" cy="56"/>
                  </a:xfrm>
                  <a:prstGeom prst="ellipse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>
                      <a:latin typeface="Calibri" charset="0"/>
                    </a:endParaRPr>
                  </a:p>
                </p:txBody>
              </p:sp>
              <p:sp>
                <p:nvSpPr>
                  <p:cNvPr id="220" name="Line 875"/>
                  <p:cNvSpPr>
                    <a:spLocks noChangeShapeType="1"/>
                  </p:cNvSpPr>
                  <p:nvPr/>
                </p:nvSpPr>
                <p:spPr bwMode="auto">
                  <a:xfrm>
                    <a:off x="3580" y="3486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93" name="Group 876"/>
                <p:cNvGrpSpPr>
                  <a:grpSpLocks/>
                </p:cNvGrpSpPr>
                <p:nvPr/>
              </p:nvGrpSpPr>
              <p:grpSpPr bwMode="auto">
                <a:xfrm>
                  <a:off x="2242" y="3210"/>
                  <a:ext cx="492" cy="77"/>
                  <a:chOff x="2296" y="3104"/>
                  <a:chExt cx="480" cy="104"/>
                </a:xfrm>
              </p:grpSpPr>
              <p:grpSp>
                <p:nvGrpSpPr>
                  <p:cNvPr id="214" name="Group 877"/>
                  <p:cNvGrpSpPr>
                    <a:grpSpLocks/>
                  </p:cNvGrpSpPr>
                  <p:nvPr/>
                </p:nvGrpSpPr>
                <p:grpSpPr bwMode="auto">
                  <a:xfrm>
                    <a:off x="2310" y="3120"/>
                    <a:ext cx="448" cy="72"/>
                    <a:chOff x="2310" y="3120"/>
                    <a:chExt cx="432" cy="48"/>
                  </a:xfrm>
                </p:grpSpPr>
                <p:sp>
                  <p:nvSpPr>
                    <p:cNvPr id="216" name="Rectangle 8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10" y="3120"/>
                      <a:ext cx="432" cy="48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it-IT">
                        <a:latin typeface="Calibri" charset="0"/>
                      </a:endParaRPr>
                    </a:p>
                  </p:txBody>
                </p:sp>
                <p:sp>
                  <p:nvSpPr>
                    <p:cNvPr id="217" name="Rectangle 8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08" y="3126"/>
                      <a:ext cx="48" cy="42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it-IT">
                        <a:latin typeface="Calibri" charset="0"/>
                      </a:endParaRPr>
                    </a:p>
                  </p:txBody>
                </p:sp>
                <p:sp>
                  <p:nvSpPr>
                    <p:cNvPr id="218" name="Rectangle 8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60" y="3126"/>
                      <a:ext cx="38" cy="27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it-IT">
                        <a:latin typeface="Calibri" charset="0"/>
                      </a:endParaRPr>
                    </a:p>
                  </p:txBody>
                </p:sp>
              </p:grpSp>
              <p:sp>
                <p:nvSpPr>
                  <p:cNvPr id="215" name="Rectangle 881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3104"/>
                    <a:ext cx="480" cy="104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>
                      <a:latin typeface="Calibri" charset="0"/>
                    </a:endParaRPr>
                  </a:p>
                </p:txBody>
              </p:sp>
            </p:grpSp>
            <p:grpSp>
              <p:nvGrpSpPr>
                <p:cNvPr id="194" name="Group 882"/>
                <p:cNvGrpSpPr>
                  <a:grpSpLocks/>
                </p:cNvGrpSpPr>
                <p:nvPr/>
              </p:nvGrpSpPr>
              <p:grpSpPr bwMode="auto">
                <a:xfrm>
                  <a:off x="577" y="3205"/>
                  <a:ext cx="599" cy="116"/>
                  <a:chOff x="1680" y="2536"/>
                  <a:chExt cx="584" cy="160"/>
                </a:xfrm>
              </p:grpSpPr>
              <p:sp>
                <p:nvSpPr>
                  <p:cNvPr id="205" name="Rectangle 883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2536"/>
                    <a:ext cx="584" cy="160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>
                      <a:latin typeface="Calibri" charset="0"/>
                    </a:endParaRPr>
                  </a:p>
                </p:txBody>
              </p:sp>
              <p:sp>
                <p:nvSpPr>
                  <p:cNvPr id="206" name="Line 884"/>
                  <p:cNvSpPr>
                    <a:spLocks noChangeShapeType="1"/>
                  </p:cNvSpPr>
                  <p:nvPr/>
                </p:nvSpPr>
                <p:spPr bwMode="auto">
                  <a:xfrm>
                    <a:off x="1680" y="2568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07" name="Line 885"/>
                  <p:cNvSpPr>
                    <a:spLocks noChangeShapeType="1"/>
                  </p:cNvSpPr>
                  <p:nvPr/>
                </p:nvSpPr>
                <p:spPr bwMode="auto">
                  <a:xfrm>
                    <a:off x="1680" y="2600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grpSp>
                <p:nvGrpSpPr>
                  <p:cNvPr id="208" name="Group 886"/>
                  <p:cNvGrpSpPr>
                    <a:grpSpLocks/>
                  </p:cNvGrpSpPr>
                  <p:nvPr/>
                </p:nvGrpSpPr>
                <p:grpSpPr bwMode="auto">
                  <a:xfrm>
                    <a:off x="1688" y="2648"/>
                    <a:ext cx="576" cy="32"/>
                    <a:chOff x="2496" y="2624"/>
                    <a:chExt cx="576" cy="32"/>
                  </a:xfrm>
                </p:grpSpPr>
                <p:sp>
                  <p:nvSpPr>
                    <p:cNvPr id="212" name="Line 8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2624"/>
                      <a:ext cx="57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13" name="Line 8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2656"/>
                      <a:ext cx="57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209" name="Group 889"/>
                  <p:cNvGrpSpPr>
                    <a:grpSpLocks/>
                  </p:cNvGrpSpPr>
                  <p:nvPr/>
                </p:nvGrpSpPr>
                <p:grpSpPr bwMode="auto">
                  <a:xfrm>
                    <a:off x="1696" y="2592"/>
                    <a:ext cx="320" cy="64"/>
                    <a:chOff x="1336" y="1856"/>
                    <a:chExt cx="320" cy="64"/>
                  </a:xfrm>
                </p:grpSpPr>
                <p:sp>
                  <p:nvSpPr>
                    <p:cNvPr id="210" name="Rectangle 8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36" y="1856"/>
                      <a:ext cx="264" cy="64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 w="9525">
                      <a:solidFill>
                        <a:schemeClr val="tx2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it-IT">
                        <a:latin typeface="Calibri" charset="0"/>
                      </a:endParaRPr>
                    </a:p>
                  </p:txBody>
                </p:sp>
                <p:sp>
                  <p:nvSpPr>
                    <p:cNvPr id="211" name="Rectangle 8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08" y="1856"/>
                      <a:ext cx="48" cy="64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it-IT">
                        <a:latin typeface="Calibri" charset="0"/>
                      </a:endParaRPr>
                    </a:p>
                  </p:txBody>
                </p:sp>
              </p:grpSp>
            </p:grpSp>
            <p:grpSp>
              <p:nvGrpSpPr>
                <p:cNvPr id="195" name="Group 892"/>
                <p:cNvGrpSpPr>
                  <a:grpSpLocks/>
                </p:cNvGrpSpPr>
                <p:nvPr/>
              </p:nvGrpSpPr>
              <p:grpSpPr bwMode="auto">
                <a:xfrm>
                  <a:off x="1242" y="3205"/>
                  <a:ext cx="598" cy="116"/>
                  <a:chOff x="1680" y="2536"/>
                  <a:chExt cx="584" cy="160"/>
                </a:xfrm>
              </p:grpSpPr>
              <p:sp>
                <p:nvSpPr>
                  <p:cNvPr id="196" name="Rectangle 893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2536"/>
                    <a:ext cx="584" cy="160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>
                      <a:latin typeface="Calibri" charset="0"/>
                    </a:endParaRPr>
                  </a:p>
                </p:txBody>
              </p:sp>
              <p:sp>
                <p:nvSpPr>
                  <p:cNvPr id="197" name="Line 894"/>
                  <p:cNvSpPr>
                    <a:spLocks noChangeShapeType="1"/>
                  </p:cNvSpPr>
                  <p:nvPr/>
                </p:nvSpPr>
                <p:spPr bwMode="auto">
                  <a:xfrm>
                    <a:off x="1680" y="2568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98" name="Line 895"/>
                  <p:cNvSpPr>
                    <a:spLocks noChangeShapeType="1"/>
                  </p:cNvSpPr>
                  <p:nvPr/>
                </p:nvSpPr>
                <p:spPr bwMode="auto">
                  <a:xfrm>
                    <a:off x="1680" y="2600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grpSp>
                <p:nvGrpSpPr>
                  <p:cNvPr id="199" name="Group 896"/>
                  <p:cNvGrpSpPr>
                    <a:grpSpLocks/>
                  </p:cNvGrpSpPr>
                  <p:nvPr/>
                </p:nvGrpSpPr>
                <p:grpSpPr bwMode="auto">
                  <a:xfrm>
                    <a:off x="1688" y="2648"/>
                    <a:ext cx="576" cy="32"/>
                    <a:chOff x="2496" y="2624"/>
                    <a:chExt cx="576" cy="32"/>
                  </a:xfrm>
                </p:grpSpPr>
                <p:sp>
                  <p:nvSpPr>
                    <p:cNvPr id="203" name="Line 8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2624"/>
                      <a:ext cx="57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04" name="Line 8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2656"/>
                      <a:ext cx="57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200" name="Group 899"/>
                  <p:cNvGrpSpPr>
                    <a:grpSpLocks/>
                  </p:cNvGrpSpPr>
                  <p:nvPr/>
                </p:nvGrpSpPr>
                <p:grpSpPr bwMode="auto">
                  <a:xfrm>
                    <a:off x="1696" y="2592"/>
                    <a:ext cx="320" cy="64"/>
                    <a:chOff x="1336" y="1856"/>
                    <a:chExt cx="320" cy="64"/>
                  </a:xfrm>
                </p:grpSpPr>
                <p:sp>
                  <p:nvSpPr>
                    <p:cNvPr id="201" name="Rectangle 9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36" y="1856"/>
                      <a:ext cx="264" cy="64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 w="9525">
                      <a:solidFill>
                        <a:schemeClr val="tx2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it-IT">
                        <a:latin typeface="Calibri" charset="0"/>
                      </a:endParaRPr>
                    </a:p>
                  </p:txBody>
                </p:sp>
                <p:sp>
                  <p:nvSpPr>
                    <p:cNvPr id="202" name="Rectangle 9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08" y="1856"/>
                      <a:ext cx="48" cy="64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it-IT">
                        <a:latin typeface="Calibri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65" name="Group 902"/>
            <p:cNvGrpSpPr>
              <a:grpSpLocks/>
            </p:cNvGrpSpPr>
            <p:nvPr/>
          </p:nvGrpSpPr>
          <p:grpSpPr bwMode="auto">
            <a:xfrm>
              <a:off x="3960813" y="5972292"/>
              <a:ext cx="881062" cy="62880"/>
              <a:chOff x="528" y="3158"/>
              <a:chExt cx="2362" cy="210"/>
            </a:xfrm>
          </p:grpSpPr>
          <p:sp>
            <p:nvSpPr>
              <p:cNvPr id="146" name="Rectangle 903"/>
              <p:cNvSpPr>
                <a:spLocks noChangeArrowheads="1"/>
              </p:cNvSpPr>
              <p:nvPr/>
            </p:nvSpPr>
            <p:spPr bwMode="auto">
              <a:xfrm>
                <a:off x="528" y="3158"/>
                <a:ext cx="2362" cy="210"/>
              </a:xfrm>
              <a:prstGeom prst="rect">
                <a:avLst/>
              </a:prstGeom>
              <a:solidFill>
                <a:schemeClr val="bg2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bg2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it-IT">
                  <a:latin typeface="Calibri" charset="0"/>
                </a:endParaRPr>
              </a:p>
            </p:txBody>
          </p:sp>
          <p:grpSp>
            <p:nvGrpSpPr>
              <p:cNvPr id="147" name="Group 904"/>
              <p:cNvGrpSpPr>
                <a:grpSpLocks/>
              </p:cNvGrpSpPr>
              <p:nvPr/>
            </p:nvGrpSpPr>
            <p:grpSpPr bwMode="auto">
              <a:xfrm>
                <a:off x="528" y="3158"/>
                <a:ext cx="2362" cy="210"/>
                <a:chOff x="528" y="3158"/>
                <a:chExt cx="2362" cy="210"/>
              </a:xfrm>
            </p:grpSpPr>
            <p:sp>
              <p:nvSpPr>
                <p:cNvPr id="148" name="Rectangle 905"/>
                <p:cNvSpPr>
                  <a:spLocks noChangeArrowheads="1"/>
                </p:cNvSpPr>
                <p:nvPr/>
              </p:nvSpPr>
              <p:spPr bwMode="auto">
                <a:xfrm>
                  <a:off x="528" y="3158"/>
                  <a:ext cx="2362" cy="21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>
                    <a:latin typeface="Calibri" charset="0"/>
                  </a:endParaRPr>
                </a:p>
              </p:txBody>
            </p:sp>
            <p:grpSp>
              <p:nvGrpSpPr>
                <p:cNvPr id="149" name="Group 906"/>
                <p:cNvGrpSpPr>
                  <a:grpSpLocks/>
                </p:cNvGrpSpPr>
                <p:nvPr/>
              </p:nvGrpSpPr>
              <p:grpSpPr bwMode="auto">
                <a:xfrm>
                  <a:off x="2338" y="3297"/>
                  <a:ext cx="282" cy="46"/>
                  <a:chOff x="2304" y="3888"/>
                  <a:chExt cx="384" cy="88"/>
                </a:xfrm>
              </p:grpSpPr>
              <p:sp>
                <p:nvSpPr>
                  <p:cNvPr id="182" name="Rectangle 907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3888"/>
                    <a:ext cx="384" cy="48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>
                      <a:latin typeface="Calibri" charset="0"/>
                    </a:endParaRPr>
                  </a:p>
                </p:txBody>
              </p:sp>
              <p:sp>
                <p:nvSpPr>
                  <p:cNvPr id="183" name="Rectangle 908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3911"/>
                    <a:ext cx="96" cy="48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>
                      <a:latin typeface="Calibri" charset="0"/>
                    </a:endParaRPr>
                  </a:p>
                </p:txBody>
              </p:sp>
              <p:sp>
                <p:nvSpPr>
                  <p:cNvPr id="184" name="Rectangle 909"/>
                  <p:cNvSpPr>
                    <a:spLocks noChangeArrowheads="1"/>
                  </p:cNvSpPr>
                  <p:nvPr/>
                </p:nvSpPr>
                <p:spPr bwMode="auto">
                  <a:xfrm>
                    <a:off x="2603" y="3949"/>
                    <a:ext cx="48" cy="27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>
                      <a:latin typeface="Calibri" charset="0"/>
                    </a:endParaRPr>
                  </a:p>
                </p:txBody>
              </p:sp>
            </p:grpSp>
            <p:sp>
              <p:nvSpPr>
                <p:cNvPr id="150" name="Oval 910"/>
                <p:cNvSpPr>
                  <a:spLocks noChangeArrowheads="1"/>
                </p:cNvSpPr>
                <p:nvPr/>
              </p:nvSpPr>
              <p:spPr bwMode="auto">
                <a:xfrm>
                  <a:off x="2814" y="3209"/>
                  <a:ext cx="28" cy="23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>
                    <a:latin typeface="Calibri" charset="0"/>
                  </a:endParaRPr>
                </a:p>
              </p:txBody>
            </p:sp>
            <p:sp>
              <p:nvSpPr>
                <p:cNvPr id="151" name="Oval 911"/>
                <p:cNvSpPr>
                  <a:spLocks noChangeArrowheads="1"/>
                </p:cNvSpPr>
                <p:nvPr/>
              </p:nvSpPr>
              <p:spPr bwMode="auto">
                <a:xfrm>
                  <a:off x="2765" y="3209"/>
                  <a:ext cx="28" cy="23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>
                    <a:latin typeface="Calibri" charset="0"/>
                  </a:endParaRPr>
                </a:p>
              </p:txBody>
            </p:sp>
            <p:sp>
              <p:nvSpPr>
                <p:cNvPr id="152" name="Oval 912"/>
                <p:cNvSpPr>
                  <a:spLocks noChangeArrowheads="1"/>
                </p:cNvSpPr>
                <p:nvPr/>
              </p:nvSpPr>
              <p:spPr bwMode="auto">
                <a:xfrm>
                  <a:off x="2765" y="3235"/>
                  <a:ext cx="28" cy="24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>
                    <a:latin typeface="Calibri" charset="0"/>
                  </a:endParaRPr>
                </a:p>
              </p:txBody>
            </p:sp>
            <p:grpSp>
              <p:nvGrpSpPr>
                <p:cNvPr id="153" name="Group 913"/>
                <p:cNvGrpSpPr>
                  <a:grpSpLocks/>
                </p:cNvGrpSpPr>
                <p:nvPr/>
              </p:nvGrpSpPr>
              <p:grpSpPr bwMode="auto">
                <a:xfrm>
                  <a:off x="2816" y="3302"/>
                  <a:ext cx="39" cy="41"/>
                  <a:chOff x="3552" y="3486"/>
                  <a:chExt cx="56" cy="74"/>
                </a:xfrm>
              </p:grpSpPr>
              <p:sp>
                <p:nvSpPr>
                  <p:cNvPr id="180" name="Oval 914"/>
                  <p:cNvSpPr>
                    <a:spLocks noChangeArrowheads="1"/>
                  </p:cNvSpPr>
                  <p:nvPr/>
                </p:nvSpPr>
                <p:spPr bwMode="auto">
                  <a:xfrm>
                    <a:off x="3552" y="3504"/>
                    <a:ext cx="56" cy="56"/>
                  </a:xfrm>
                  <a:prstGeom prst="ellipse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>
                      <a:latin typeface="Calibri" charset="0"/>
                    </a:endParaRPr>
                  </a:p>
                </p:txBody>
              </p:sp>
              <p:sp>
                <p:nvSpPr>
                  <p:cNvPr id="181" name="Line 915"/>
                  <p:cNvSpPr>
                    <a:spLocks noChangeShapeType="1"/>
                  </p:cNvSpPr>
                  <p:nvPr/>
                </p:nvSpPr>
                <p:spPr bwMode="auto">
                  <a:xfrm>
                    <a:off x="3580" y="3486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54" name="Group 916"/>
                <p:cNvGrpSpPr>
                  <a:grpSpLocks/>
                </p:cNvGrpSpPr>
                <p:nvPr/>
              </p:nvGrpSpPr>
              <p:grpSpPr bwMode="auto">
                <a:xfrm>
                  <a:off x="2242" y="3210"/>
                  <a:ext cx="492" cy="77"/>
                  <a:chOff x="2296" y="3104"/>
                  <a:chExt cx="480" cy="104"/>
                </a:xfrm>
              </p:grpSpPr>
              <p:grpSp>
                <p:nvGrpSpPr>
                  <p:cNvPr id="175" name="Group 917"/>
                  <p:cNvGrpSpPr>
                    <a:grpSpLocks/>
                  </p:cNvGrpSpPr>
                  <p:nvPr/>
                </p:nvGrpSpPr>
                <p:grpSpPr bwMode="auto">
                  <a:xfrm>
                    <a:off x="2310" y="3120"/>
                    <a:ext cx="448" cy="72"/>
                    <a:chOff x="2310" y="3120"/>
                    <a:chExt cx="432" cy="48"/>
                  </a:xfrm>
                </p:grpSpPr>
                <p:sp>
                  <p:nvSpPr>
                    <p:cNvPr id="177" name="Rectangle 9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10" y="3120"/>
                      <a:ext cx="432" cy="48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it-IT">
                        <a:latin typeface="Calibri" charset="0"/>
                      </a:endParaRPr>
                    </a:p>
                  </p:txBody>
                </p:sp>
                <p:sp>
                  <p:nvSpPr>
                    <p:cNvPr id="178" name="Rectangle 9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08" y="3126"/>
                      <a:ext cx="48" cy="42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it-IT">
                        <a:latin typeface="Calibri" charset="0"/>
                      </a:endParaRPr>
                    </a:p>
                  </p:txBody>
                </p:sp>
                <p:sp>
                  <p:nvSpPr>
                    <p:cNvPr id="179" name="Rectangle 9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60" y="3126"/>
                      <a:ext cx="38" cy="27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it-IT">
                        <a:latin typeface="Calibri" charset="0"/>
                      </a:endParaRPr>
                    </a:p>
                  </p:txBody>
                </p:sp>
              </p:grpSp>
              <p:sp>
                <p:nvSpPr>
                  <p:cNvPr id="176" name="Rectangle 921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3104"/>
                    <a:ext cx="480" cy="104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>
                      <a:latin typeface="Calibri" charset="0"/>
                    </a:endParaRPr>
                  </a:p>
                </p:txBody>
              </p:sp>
            </p:grpSp>
            <p:grpSp>
              <p:nvGrpSpPr>
                <p:cNvPr id="155" name="Group 922"/>
                <p:cNvGrpSpPr>
                  <a:grpSpLocks/>
                </p:cNvGrpSpPr>
                <p:nvPr/>
              </p:nvGrpSpPr>
              <p:grpSpPr bwMode="auto">
                <a:xfrm>
                  <a:off x="577" y="3205"/>
                  <a:ext cx="599" cy="116"/>
                  <a:chOff x="1680" y="2536"/>
                  <a:chExt cx="584" cy="160"/>
                </a:xfrm>
              </p:grpSpPr>
              <p:sp>
                <p:nvSpPr>
                  <p:cNvPr id="166" name="Rectangle 923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2536"/>
                    <a:ext cx="584" cy="160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>
                      <a:latin typeface="Calibri" charset="0"/>
                    </a:endParaRPr>
                  </a:p>
                </p:txBody>
              </p:sp>
              <p:sp>
                <p:nvSpPr>
                  <p:cNvPr id="167" name="Line 924"/>
                  <p:cNvSpPr>
                    <a:spLocks noChangeShapeType="1"/>
                  </p:cNvSpPr>
                  <p:nvPr/>
                </p:nvSpPr>
                <p:spPr bwMode="auto">
                  <a:xfrm>
                    <a:off x="1680" y="2568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68" name="Line 925"/>
                  <p:cNvSpPr>
                    <a:spLocks noChangeShapeType="1"/>
                  </p:cNvSpPr>
                  <p:nvPr/>
                </p:nvSpPr>
                <p:spPr bwMode="auto">
                  <a:xfrm>
                    <a:off x="1680" y="2600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grpSp>
                <p:nvGrpSpPr>
                  <p:cNvPr id="169" name="Group 926"/>
                  <p:cNvGrpSpPr>
                    <a:grpSpLocks/>
                  </p:cNvGrpSpPr>
                  <p:nvPr/>
                </p:nvGrpSpPr>
                <p:grpSpPr bwMode="auto">
                  <a:xfrm>
                    <a:off x="1688" y="2648"/>
                    <a:ext cx="576" cy="32"/>
                    <a:chOff x="2496" y="2624"/>
                    <a:chExt cx="576" cy="32"/>
                  </a:xfrm>
                </p:grpSpPr>
                <p:sp>
                  <p:nvSpPr>
                    <p:cNvPr id="173" name="Line 9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2624"/>
                      <a:ext cx="57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74" name="Line 9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2656"/>
                      <a:ext cx="57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170" name="Group 929"/>
                  <p:cNvGrpSpPr>
                    <a:grpSpLocks/>
                  </p:cNvGrpSpPr>
                  <p:nvPr/>
                </p:nvGrpSpPr>
                <p:grpSpPr bwMode="auto">
                  <a:xfrm>
                    <a:off x="1696" y="2592"/>
                    <a:ext cx="320" cy="64"/>
                    <a:chOff x="1336" y="1856"/>
                    <a:chExt cx="320" cy="64"/>
                  </a:xfrm>
                </p:grpSpPr>
                <p:sp>
                  <p:nvSpPr>
                    <p:cNvPr id="171" name="Rectangle 9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36" y="1856"/>
                      <a:ext cx="264" cy="64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 w="9525">
                      <a:solidFill>
                        <a:schemeClr val="tx2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it-IT">
                        <a:latin typeface="Calibri" charset="0"/>
                      </a:endParaRPr>
                    </a:p>
                  </p:txBody>
                </p:sp>
                <p:sp>
                  <p:nvSpPr>
                    <p:cNvPr id="172" name="Rectangle 9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08" y="1856"/>
                      <a:ext cx="48" cy="64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it-IT">
                        <a:latin typeface="Calibri" charset="0"/>
                      </a:endParaRPr>
                    </a:p>
                  </p:txBody>
                </p:sp>
              </p:grpSp>
            </p:grpSp>
            <p:grpSp>
              <p:nvGrpSpPr>
                <p:cNvPr id="156" name="Group 932"/>
                <p:cNvGrpSpPr>
                  <a:grpSpLocks/>
                </p:cNvGrpSpPr>
                <p:nvPr/>
              </p:nvGrpSpPr>
              <p:grpSpPr bwMode="auto">
                <a:xfrm>
                  <a:off x="1242" y="3205"/>
                  <a:ext cx="598" cy="116"/>
                  <a:chOff x="1680" y="2536"/>
                  <a:chExt cx="584" cy="160"/>
                </a:xfrm>
              </p:grpSpPr>
              <p:sp>
                <p:nvSpPr>
                  <p:cNvPr id="157" name="Rectangle 933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2536"/>
                    <a:ext cx="584" cy="160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>
                      <a:latin typeface="Calibri" charset="0"/>
                    </a:endParaRPr>
                  </a:p>
                </p:txBody>
              </p:sp>
              <p:sp>
                <p:nvSpPr>
                  <p:cNvPr id="158" name="Line 934"/>
                  <p:cNvSpPr>
                    <a:spLocks noChangeShapeType="1"/>
                  </p:cNvSpPr>
                  <p:nvPr/>
                </p:nvSpPr>
                <p:spPr bwMode="auto">
                  <a:xfrm>
                    <a:off x="1680" y="2568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9" name="Line 935"/>
                  <p:cNvSpPr>
                    <a:spLocks noChangeShapeType="1"/>
                  </p:cNvSpPr>
                  <p:nvPr/>
                </p:nvSpPr>
                <p:spPr bwMode="auto">
                  <a:xfrm>
                    <a:off x="1680" y="2600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grpSp>
                <p:nvGrpSpPr>
                  <p:cNvPr id="160" name="Group 936"/>
                  <p:cNvGrpSpPr>
                    <a:grpSpLocks/>
                  </p:cNvGrpSpPr>
                  <p:nvPr/>
                </p:nvGrpSpPr>
                <p:grpSpPr bwMode="auto">
                  <a:xfrm>
                    <a:off x="1688" y="2648"/>
                    <a:ext cx="576" cy="32"/>
                    <a:chOff x="2496" y="2624"/>
                    <a:chExt cx="576" cy="32"/>
                  </a:xfrm>
                </p:grpSpPr>
                <p:sp>
                  <p:nvSpPr>
                    <p:cNvPr id="164" name="Line 9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2624"/>
                      <a:ext cx="57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65" name="Line 9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2656"/>
                      <a:ext cx="57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161" name="Group 939"/>
                  <p:cNvGrpSpPr>
                    <a:grpSpLocks/>
                  </p:cNvGrpSpPr>
                  <p:nvPr/>
                </p:nvGrpSpPr>
                <p:grpSpPr bwMode="auto">
                  <a:xfrm>
                    <a:off x="1696" y="2592"/>
                    <a:ext cx="320" cy="64"/>
                    <a:chOff x="1336" y="1856"/>
                    <a:chExt cx="320" cy="64"/>
                  </a:xfrm>
                </p:grpSpPr>
                <p:sp>
                  <p:nvSpPr>
                    <p:cNvPr id="162" name="Rectangle 9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36" y="1856"/>
                      <a:ext cx="264" cy="64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 w="9525">
                      <a:solidFill>
                        <a:schemeClr val="tx2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it-IT">
                        <a:latin typeface="Calibri" charset="0"/>
                      </a:endParaRPr>
                    </a:p>
                  </p:txBody>
                </p:sp>
                <p:sp>
                  <p:nvSpPr>
                    <p:cNvPr id="163" name="Rectangle 9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08" y="1856"/>
                      <a:ext cx="48" cy="64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it-IT">
                        <a:latin typeface="Calibri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66" name="Group 942"/>
            <p:cNvGrpSpPr>
              <a:grpSpLocks/>
            </p:cNvGrpSpPr>
            <p:nvPr/>
          </p:nvGrpSpPr>
          <p:grpSpPr bwMode="auto">
            <a:xfrm>
              <a:off x="3962327" y="5924008"/>
              <a:ext cx="879548" cy="61758"/>
              <a:chOff x="528" y="3158"/>
              <a:chExt cx="2362" cy="210"/>
            </a:xfrm>
          </p:grpSpPr>
          <p:sp>
            <p:nvSpPr>
              <p:cNvPr id="107" name="Rectangle 943"/>
              <p:cNvSpPr>
                <a:spLocks noChangeArrowheads="1"/>
              </p:cNvSpPr>
              <p:nvPr/>
            </p:nvSpPr>
            <p:spPr bwMode="auto">
              <a:xfrm>
                <a:off x="528" y="3158"/>
                <a:ext cx="2362" cy="210"/>
              </a:xfrm>
              <a:prstGeom prst="rect">
                <a:avLst/>
              </a:prstGeom>
              <a:solidFill>
                <a:schemeClr val="bg2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bg2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it-IT">
                  <a:latin typeface="Calibri" charset="0"/>
                </a:endParaRPr>
              </a:p>
            </p:txBody>
          </p:sp>
          <p:grpSp>
            <p:nvGrpSpPr>
              <p:cNvPr id="108" name="Group 944"/>
              <p:cNvGrpSpPr>
                <a:grpSpLocks/>
              </p:cNvGrpSpPr>
              <p:nvPr/>
            </p:nvGrpSpPr>
            <p:grpSpPr bwMode="auto">
              <a:xfrm>
                <a:off x="528" y="3158"/>
                <a:ext cx="2362" cy="210"/>
                <a:chOff x="528" y="3158"/>
                <a:chExt cx="2362" cy="210"/>
              </a:xfrm>
            </p:grpSpPr>
            <p:sp>
              <p:nvSpPr>
                <p:cNvPr id="109" name="Rectangle 945"/>
                <p:cNvSpPr>
                  <a:spLocks noChangeArrowheads="1"/>
                </p:cNvSpPr>
                <p:nvPr/>
              </p:nvSpPr>
              <p:spPr bwMode="auto">
                <a:xfrm>
                  <a:off x="528" y="3158"/>
                  <a:ext cx="2362" cy="21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>
                    <a:latin typeface="Calibri" charset="0"/>
                  </a:endParaRPr>
                </a:p>
              </p:txBody>
            </p:sp>
            <p:grpSp>
              <p:nvGrpSpPr>
                <p:cNvPr id="110" name="Group 946"/>
                <p:cNvGrpSpPr>
                  <a:grpSpLocks/>
                </p:cNvGrpSpPr>
                <p:nvPr/>
              </p:nvGrpSpPr>
              <p:grpSpPr bwMode="auto">
                <a:xfrm>
                  <a:off x="2338" y="3297"/>
                  <a:ext cx="282" cy="46"/>
                  <a:chOff x="2304" y="3888"/>
                  <a:chExt cx="384" cy="88"/>
                </a:xfrm>
              </p:grpSpPr>
              <p:sp>
                <p:nvSpPr>
                  <p:cNvPr id="143" name="Rectangle 947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3888"/>
                    <a:ext cx="384" cy="48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>
                      <a:latin typeface="Calibri" charset="0"/>
                    </a:endParaRPr>
                  </a:p>
                </p:txBody>
              </p:sp>
              <p:sp>
                <p:nvSpPr>
                  <p:cNvPr id="144" name="Rectangle 948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3911"/>
                    <a:ext cx="96" cy="48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>
                      <a:latin typeface="Calibri" charset="0"/>
                    </a:endParaRPr>
                  </a:p>
                </p:txBody>
              </p:sp>
              <p:sp>
                <p:nvSpPr>
                  <p:cNvPr id="145" name="Rectangle 949"/>
                  <p:cNvSpPr>
                    <a:spLocks noChangeArrowheads="1"/>
                  </p:cNvSpPr>
                  <p:nvPr/>
                </p:nvSpPr>
                <p:spPr bwMode="auto">
                  <a:xfrm>
                    <a:off x="2603" y="3949"/>
                    <a:ext cx="48" cy="27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>
                      <a:latin typeface="Calibri" charset="0"/>
                    </a:endParaRPr>
                  </a:p>
                </p:txBody>
              </p:sp>
            </p:grpSp>
            <p:sp>
              <p:nvSpPr>
                <p:cNvPr id="111" name="Oval 950"/>
                <p:cNvSpPr>
                  <a:spLocks noChangeArrowheads="1"/>
                </p:cNvSpPr>
                <p:nvPr/>
              </p:nvSpPr>
              <p:spPr bwMode="auto">
                <a:xfrm>
                  <a:off x="2814" y="3209"/>
                  <a:ext cx="28" cy="23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>
                    <a:latin typeface="Calibri" charset="0"/>
                  </a:endParaRPr>
                </a:p>
              </p:txBody>
            </p:sp>
            <p:sp>
              <p:nvSpPr>
                <p:cNvPr id="112" name="Oval 951"/>
                <p:cNvSpPr>
                  <a:spLocks noChangeArrowheads="1"/>
                </p:cNvSpPr>
                <p:nvPr/>
              </p:nvSpPr>
              <p:spPr bwMode="auto">
                <a:xfrm>
                  <a:off x="2765" y="3209"/>
                  <a:ext cx="28" cy="23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>
                    <a:latin typeface="Calibri" charset="0"/>
                  </a:endParaRPr>
                </a:p>
              </p:txBody>
            </p:sp>
            <p:sp>
              <p:nvSpPr>
                <p:cNvPr id="113" name="Oval 952"/>
                <p:cNvSpPr>
                  <a:spLocks noChangeArrowheads="1"/>
                </p:cNvSpPr>
                <p:nvPr/>
              </p:nvSpPr>
              <p:spPr bwMode="auto">
                <a:xfrm>
                  <a:off x="2765" y="3235"/>
                  <a:ext cx="28" cy="24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>
                    <a:latin typeface="Calibri" charset="0"/>
                  </a:endParaRPr>
                </a:p>
              </p:txBody>
            </p:sp>
            <p:grpSp>
              <p:nvGrpSpPr>
                <p:cNvPr id="114" name="Group 953"/>
                <p:cNvGrpSpPr>
                  <a:grpSpLocks/>
                </p:cNvGrpSpPr>
                <p:nvPr/>
              </p:nvGrpSpPr>
              <p:grpSpPr bwMode="auto">
                <a:xfrm>
                  <a:off x="2816" y="3302"/>
                  <a:ext cx="39" cy="41"/>
                  <a:chOff x="3552" y="3486"/>
                  <a:chExt cx="56" cy="74"/>
                </a:xfrm>
              </p:grpSpPr>
              <p:sp>
                <p:nvSpPr>
                  <p:cNvPr id="141" name="Oval 954"/>
                  <p:cNvSpPr>
                    <a:spLocks noChangeArrowheads="1"/>
                  </p:cNvSpPr>
                  <p:nvPr/>
                </p:nvSpPr>
                <p:spPr bwMode="auto">
                  <a:xfrm>
                    <a:off x="3552" y="3504"/>
                    <a:ext cx="56" cy="56"/>
                  </a:xfrm>
                  <a:prstGeom prst="ellipse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>
                      <a:latin typeface="Calibri" charset="0"/>
                    </a:endParaRPr>
                  </a:p>
                </p:txBody>
              </p:sp>
              <p:sp>
                <p:nvSpPr>
                  <p:cNvPr id="142" name="Line 955"/>
                  <p:cNvSpPr>
                    <a:spLocks noChangeShapeType="1"/>
                  </p:cNvSpPr>
                  <p:nvPr/>
                </p:nvSpPr>
                <p:spPr bwMode="auto">
                  <a:xfrm>
                    <a:off x="3580" y="3486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15" name="Group 956"/>
                <p:cNvGrpSpPr>
                  <a:grpSpLocks/>
                </p:cNvGrpSpPr>
                <p:nvPr/>
              </p:nvGrpSpPr>
              <p:grpSpPr bwMode="auto">
                <a:xfrm>
                  <a:off x="2242" y="3210"/>
                  <a:ext cx="492" cy="77"/>
                  <a:chOff x="2296" y="3104"/>
                  <a:chExt cx="480" cy="104"/>
                </a:xfrm>
              </p:grpSpPr>
              <p:grpSp>
                <p:nvGrpSpPr>
                  <p:cNvPr id="136" name="Group 957"/>
                  <p:cNvGrpSpPr>
                    <a:grpSpLocks/>
                  </p:cNvGrpSpPr>
                  <p:nvPr/>
                </p:nvGrpSpPr>
                <p:grpSpPr bwMode="auto">
                  <a:xfrm>
                    <a:off x="2310" y="3120"/>
                    <a:ext cx="448" cy="72"/>
                    <a:chOff x="2310" y="3120"/>
                    <a:chExt cx="432" cy="48"/>
                  </a:xfrm>
                </p:grpSpPr>
                <p:sp>
                  <p:nvSpPr>
                    <p:cNvPr id="138" name="Rectangle 9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10" y="3120"/>
                      <a:ext cx="432" cy="48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it-IT">
                        <a:latin typeface="Calibri" charset="0"/>
                      </a:endParaRPr>
                    </a:p>
                  </p:txBody>
                </p:sp>
                <p:sp>
                  <p:nvSpPr>
                    <p:cNvPr id="139" name="Rectangle 9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08" y="3126"/>
                      <a:ext cx="48" cy="42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it-IT">
                        <a:latin typeface="Calibri" charset="0"/>
                      </a:endParaRPr>
                    </a:p>
                  </p:txBody>
                </p:sp>
                <p:sp>
                  <p:nvSpPr>
                    <p:cNvPr id="140" name="Rectangle 9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60" y="3126"/>
                      <a:ext cx="38" cy="27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it-IT">
                        <a:latin typeface="Calibri" charset="0"/>
                      </a:endParaRPr>
                    </a:p>
                  </p:txBody>
                </p:sp>
              </p:grpSp>
              <p:sp>
                <p:nvSpPr>
                  <p:cNvPr id="137" name="Rectangle 961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3104"/>
                    <a:ext cx="480" cy="104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>
                      <a:latin typeface="Calibri" charset="0"/>
                    </a:endParaRPr>
                  </a:p>
                </p:txBody>
              </p:sp>
            </p:grpSp>
            <p:grpSp>
              <p:nvGrpSpPr>
                <p:cNvPr id="116" name="Group 962"/>
                <p:cNvGrpSpPr>
                  <a:grpSpLocks/>
                </p:cNvGrpSpPr>
                <p:nvPr/>
              </p:nvGrpSpPr>
              <p:grpSpPr bwMode="auto">
                <a:xfrm>
                  <a:off x="577" y="3205"/>
                  <a:ext cx="599" cy="116"/>
                  <a:chOff x="1680" y="2536"/>
                  <a:chExt cx="584" cy="160"/>
                </a:xfrm>
              </p:grpSpPr>
              <p:sp>
                <p:nvSpPr>
                  <p:cNvPr id="127" name="Rectangle 963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2536"/>
                    <a:ext cx="584" cy="160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>
                      <a:latin typeface="Calibri" charset="0"/>
                    </a:endParaRPr>
                  </a:p>
                </p:txBody>
              </p:sp>
              <p:sp>
                <p:nvSpPr>
                  <p:cNvPr id="128" name="Line 964"/>
                  <p:cNvSpPr>
                    <a:spLocks noChangeShapeType="1"/>
                  </p:cNvSpPr>
                  <p:nvPr/>
                </p:nvSpPr>
                <p:spPr bwMode="auto">
                  <a:xfrm>
                    <a:off x="1680" y="2568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9" name="Line 965"/>
                  <p:cNvSpPr>
                    <a:spLocks noChangeShapeType="1"/>
                  </p:cNvSpPr>
                  <p:nvPr/>
                </p:nvSpPr>
                <p:spPr bwMode="auto">
                  <a:xfrm>
                    <a:off x="1680" y="2600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grpSp>
                <p:nvGrpSpPr>
                  <p:cNvPr id="130" name="Group 966"/>
                  <p:cNvGrpSpPr>
                    <a:grpSpLocks/>
                  </p:cNvGrpSpPr>
                  <p:nvPr/>
                </p:nvGrpSpPr>
                <p:grpSpPr bwMode="auto">
                  <a:xfrm>
                    <a:off x="1688" y="2648"/>
                    <a:ext cx="576" cy="32"/>
                    <a:chOff x="2496" y="2624"/>
                    <a:chExt cx="576" cy="32"/>
                  </a:xfrm>
                </p:grpSpPr>
                <p:sp>
                  <p:nvSpPr>
                    <p:cNvPr id="134" name="Line 9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2624"/>
                      <a:ext cx="57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35" name="Line 9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2656"/>
                      <a:ext cx="57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131" name="Group 969"/>
                  <p:cNvGrpSpPr>
                    <a:grpSpLocks/>
                  </p:cNvGrpSpPr>
                  <p:nvPr/>
                </p:nvGrpSpPr>
                <p:grpSpPr bwMode="auto">
                  <a:xfrm>
                    <a:off x="1696" y="2592"/>
                    <a:ext cx="320" cy="64"/>
                    <a:chOff x="1336" y="1856"/>
                    <a:chExt cx="320" cy="64"/>
                  </a:xfrm>
                </p:grpSpPr>
                <p:sp>
                  <p:nvSpPr>
                    <p:cNvPr id="132" name="Rectangle 9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36" y="1856"/>
                      <a:ext cx="264" cy="64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 w="9525">
                      <a:solidFill>
                        <a:schemeClr val="tx2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it-IT">
                        <a:latin typeface="Calibri" charset="0"/>
                      </a:endParaRPr>
                    </a:p>
                  </p:txBody>
                </p:sp>
                <p:sp>
                  <p:nvSpPr>
                    <p:cNvPr id="133" name="Rectangle 9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08" y="1856"/>
                      <a:ext cx="48" cy="64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it-IT">
                        <a:latin typeface="Calibri" charset="0"/>
                      </a:endParaRPr>
                    </a:p>
                  </p:txBody>
                </p:sp>
              </p:grpSp>
            </p:grpSp>
            <p:grpSp>
              <p:nvGrpSpPr>
                <p:cNvPr id="117" name="Group 972"/>
                <p:cNvGrpSpPr>
                  <a:grpSpLocks/>
                </p:cNvGrpSpPr>
                <p:nvPr/>
              </p:nvGrpSpPr>
              <p:grpSpPr bwMode="auto">
                <a:xfrm>
                  <a:off x="1242" y="3205"/>
                  <a:ext cx="598" cy="116"/>
                  <a:chOff x="1680" y="2536"/>
                  <a:chExt cx="584" cy="160"/>
                </a:xfrm>
              </p:grpSpPr>
              <p:sp>
                <p:nvSpPr>
                  <p:cNvPr id="118" name="Rectangle 973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2536"/>
                    <a:ext cx="584" cy="160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>
                      <a:latin typeface="Calibri" charset="0"/>
                    </a:endParaRPr>
                  </a:p>
                </p:txBody>
              </p:sp>
              <p:sp>
                <p:nvSpPr>
                  <p:cNvPr id="119" name="Line 974"/>
                  <p:cNvSpPr>
                    <a:spLocks noChangeShapeType="1"/>
                  </p:cNvSpPr>
                  <p:nvPr/>
                </p:nvSpPr>
                <p:spPr bwMode="auto">
                  <a:xfrm>
                    <a:off x="1680" y="2568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20" name="Line 975"/>
                  <p:cNvSpPr>
                    <a:spLocks noChangeShapeType="1"/>
                  </p:cNvSpPr>
                  <p:nvPr/>
                </p:nvSpPr>
                <p:spPr bwMode="auto">
                  <a:xfrm>
                    <a:off x="1680" y="2600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grpSp>
                <p:nvGrpSpPr>
                  <p:cNvPr id="121" name="Group 976"/>
                  <p:cNvGrpSpPr>
                    <a:grpSpLocks/>
                  </p:cNvGrpSpPr>
                  <p:nvPr/>
                </p:nvGrpSpPr>
                <p:grpSpPr bwMode="auto">
                  <a:xfrm>
                    <a:off x="1688" y="2648"/>
                    <a:ext cx="576" cy="32"/>
                    <a:chOff x="2496" y="2624"/>
                    <a:chExt cx="576" cy="32"/>
                  </a:xfrm>
                </p:grpSpPr>
                <p:sp>
                  <p:nvSpPr>
                    <p:cNvPr id="125" name="Line 9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2624"/>
                      <a:ext cx="57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26" name="Line 9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2656"/>
                      <a:ext cx="57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122" name="Group 979"/>
                  <p:cNvGrpSpPr>
                    <a:grpSpLocks/>
                  </p:cNvGrpSpPr>
                  <p:nvPr/>
                </p:nvGrpSpPr>
                <p:grpSpPr bwMode="auto">
                  <a:xfrm>
                    <a:off x="1696" y="2592"/>
                    <a:ext cx="320" cy="64"/>
                    <a:chOff x="1336" y="1856"/>
                    <a:chExt cx="320" cy="64"/>
                  </a:xfrm>
                </p:grpSpPr>
                <p:sp>
                  <p:nvSpPr>
                    <p:cNvPr id="123" name="Rectangle 9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36" y="1856"/>
                      <a:ext cx="264" cy="64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 w="9525">
                      <a:solidFill>
                        <a:schemeClr val="tx2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it-IT">
                        <a:latin typeface="Calibri" charset="0"/>
                      </a:endParaRPr>
                    </a:p>
                  </p:txBody>
                </p:sp>
                <p:sp>
                  <p:nvSpPr>
                    <p:cNvPr id="124" name="Rectangle 9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08" y="1856"/>
                      <a:ext cx="48" cy="64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it-IT">
                        <a:latin typeface="Calibri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67" name="Group 982"/>
            <p:cNvGrpSpPr>
              <a:grpSpLocks/>
            </p:cNvGrpSpPr>
            <p:nvPr/>
          </p:nvGrpSpPr>
          <p:grpSpPr bwMode="auto">
            <a:xfrm>
              <a:off x="3962327" y="5868988"/>
              <a:ext cx="879548" cy="62880"/>
              <a:chOff x="528" y="3158"/>
              <a:chExt cx="2362" cy="210"/>
            </a:xfrm>
          </p:grpSpPr>
          <p:sp>
            <p:nvSpPr>
              <p:cNvPr id="68" name="Rectangle 983"/>
              <p:cNvSpPr>
                <a:spLocks noChangeArrowheads="1"/>
              </p:cNvSpPr>
              <p:nvPr/>
            </p:nvSpPr>
            <p:spPr bwMode="auto">
              <a:xfrm>
                <a:off x="528" y="3158"/>
                <a:ext cx="2362" cy="210"/>
              </a:xfrm>
              <a:prstGeom prst="rect">
                <a:avLst/>
              </a:prstGeom>
              <a:solidFill>
                <a:schemeClr val="bg2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bg2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it-IT">
                  <a:latin typeface="Calibri" charset="0"/>
                </a:endParaRPr>
              </a:p>
            </p:txBody>
          </p:sp>
          <p:grpSp>
            <p:nvGrpSpPr>
              <p:cNvPr id="69" name="Group 984"/>
              <p:cNvGrpSpPr>
                <a:grpSpLocks/>
              </p:cNvGrpSpPr>
              <p:nvPr/>
            </p:nvGrpSpPr>
            <p:grpSpPr bwMode="auto">
              <a:xfrm>
                <a:off x="528" y="3158"/>
                <a:ext cx="2362" cy="210"/>
                <a:chOff x="528" y="3158"/>
                <a:chExt cx="2362" cy="210"/>
              </a:xfrm>
            </p:grpSpPr>
            <p:sp>
              <p:nvSpPr>
                <p:cNvPr id="70" name="Rectangle 985"/>
                <p:cNvSpPr>
                  <a:spLocks noChangeArrowheads="1"/>
                </p:cNvSpPr>
                <p:nvPr/>
              </p:nvSpPr>
              <p:spPr bwMode="auto">
                <a:xfrm>
                  <a:off x="528" y="3158"/>
                  <a:ext cx="2362" cy="21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>
                    <a:latin typeface="Calibri" charset="0"/>
                  </a:endParaRPr>
                </a:p>
              </p:txBody>
            </p:sp>
            <p:grpSp>
              <p:nvGrpSpPr>
                <p:cNvPr id="71" name="Group 986"/>
                <p:cNvGrpSpPr>
                  <a:grpSpLocks/>
                </p:cNvGrpSpPr>
                <p:nvPr/>
              </p:nvGrpSpPr>
              <p:grpSpPr bwMode="auto">
                <a:xfrm>
                  <a:off x="2338" y="3297"/>
                  <a:ext cx="282" cy="46"/>
                  <a:chOff x="2304" y="3888"/>
                  <a:chExt cx="384" cy="88"/>
                </a:xfrm>
              </p:grpSpPr>
              <p:sp>
                <p:nvSpPr>
                  <p:cNvPr id="104" name="Rectangle 987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3888"/>
                    <a:ext cx="384" cy="48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>
                      <a:latin typeface="Calibri" charset="0"/>
                    </a:endParaRPr>
                  </a:p>
                </p:txBody>
              </p:sp>
              <p:sp>
                <p:nvSpPr>
                  <p:cNvPr id="105" name="Rectangle 988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3911"/>
                    <a:ext cx="96" cy="48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>
                      <a:latin typeface="Calibri" charset="0"/>
                    </a:endParaRPr>
                  </a:p>
                </p:txBody>
              </p:sp>
              <p:sp>
                <p:nvSpPr>
                  <p:cNvPr id="106" name="Rectangle 989"/>
                  <p:cNvSpPr>
                    <a:spLocks noChangeArrowheads="1"/>
                  </p:cNvSpPr>
                  <p:nvPr/>
                </p:nvSpPr>
                <p:spPr bwMode="auto">
                  <a:xfrm>
                    <a:off x="2603" y="3949"/>
                    <a:ext cx="48" cy="27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>
                      <a:latin typeface="Calibri" charset="0"/>
                    </a:endParaRPr>
                  </a:p>
                </p:txBody>
              </p:sp>
            </p:grpSp>
            <p:sp>
              <p:nvSpPr>
                <p:cNvPr id="72" name="Oval 990"/>
                <p:cNvSpPr>
                  <a:spLocks noChangeArrowheads="1"/>
                </p:cNvSpPr>
                <p:nvPr/>
              </p:nvSpPr>
              <p:spPr bwMode="auto">
                <a:xfrm>
                  <a:off x="2814" y="3209"/>
                  <a:ext cx="28" cy="23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>
                    <a:latin typeface="Calibri" charset="0"/>
                  </a:endParaRPr>
                </a:p>
              </p:txBody>
            </p:sp>
            <p:sp>
              <p:nvSpPr>
                <p:cNvPr id="73" name="Oval 991"/>
                <p:cNvSpPr>
                  <a:spLocks noChangeArrowheads="1"/>
                </p:cNvSpPr>
                <p:nvPr/>
              </p:nvSpPr>
              <p:spPr bwMode="auto">
                <a:xfrm>
                  <a:off x="2765" y="3209"/>
                  <a:ext cx="28" cy="23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>
                    <a:latin typeface="Calibri" charset="0"/>
                  </a:endParaRPr>
                </a:p>
              </p:txBody>
            </p:sp>
            <p:sp>
              <p:nvSpPr>
                <p:cNvPr id="74" name="Oval 992"/>
                <p:cNvSpPr>
                  <a:spLocks noChangeArrowheads="1"/>
                </p:cNvSpPr>
                <p:nvPr/>
              </p:nvSpPr>
              <p:spPr bwMode="auto">
                <a:xfrm>
                  <a:off x="2765" y="3235"/>
                  <a:ext cx="28" cy="24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>
                    <a:latin typeface="Calibri" charset="0"/>
                  </a:endParaRPr>
                </a:p>
              </p:txBody>
            </p:sp>
            <p:grpSp>
              <p:nvGrpSpPr>
                <p:cNvPr id="75" name="Group 993"/>
                <p:cNvGrpSpPr>
                  <a:grpSpLocks/>
                </p:cNvGrpSpPr>
                <p:nvPr/>
              </p:nvGrpSpPr>
              <p:grpSpPr bwMode="auto">
                <a:xfrm>
                  <a:off x="2816" y="3302"/>
                  <a:ext cx="39" cy="41"/>
                  <a:chOff x="3552" y="3486"/>
                  <a:chExt cx="56" cy="74"/>
                </a:xfrm>
              </p:grpSpPr>
              <p:sp>
                <p:nvSpPr>
                  <p:cNvPr id="102" name="Oval 994"/>
                  <p:cNvSpPr>
                    <a:spLocks noChangeArrowheads="1"/>
                  </p:cNvSpPr>
                  <p:nvPr/>
                </p:nvSpPr>
                <p:spPr bwMode="auto">
                  <a:xfrm>
                    <a:off x="3552" y="3504"/>
                    <a:ext cx="56" cy="56"/>
                  </a:xfrm>
                  <a:prstGeom prst="ellipse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>
                      <a:latin typeface="Calibri" charset="0"/>
                    </a:endParaRPr>
                  </a:p>
                </p:txBody>
              </p:sp>
              <p:sp>
                <p:nvSpPr>
                  <p:cNvPr id="103" name="Line 995"/>
                  <p:cNvSpPr>
                    <a:spLocks noChangeShapeType="1"/>
                  </p:cNvSpPr>
                  <p:nvPr/>
                </p:nvSpPr>
                <p:spPr bwMode="auto">
                  <a:xfrm>
                    <a:off x="3580" y="3486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76" name="Group 996"/>
                <p:cNvGrpSpPr>
                  <a:grpSpLocks/>
                </p:cNvGrpSpPr>
                <p:nvPr/>
              </p:nvGrpSpPr>
              <p:grpSpPr bwMode="auto">
                <a:xfrm>
                  <a:off x="2242" y="3210"/>
                  <a:ext cx="492" cy="77"/>
                  <a:chOff x="2296" y="3104"/>
                  <a:chExt cx="480" cy="104"/>
                </a:xfrm>
              </p:grpSpPr>
              <p:grpSp>
                <p:nvGrpSpPr>
                  <p:cNvPr id="97" name="Group 997"/>
                  <p:cNvGrpSpPr>
                    <a:grpSpLocks/>
                  </p:cNvGrpSpPr>
                  <p:nvPr/>
                </p:nvGrpSpPr>
                <p:grpSpPr bwMode="auto">
                  <a:xfrm>
                    <a:off x="2310" y="3120"/>
                    <a:ext cx="448" cy="72"/>
                    <a:chOff x="2310" y="3120"/>
                    <a:chExt cx="432" cy="48"/>
                  </a:xfrm>
                </p:grpSpPr>
                <p:sp>
                  <p:nvSpPr>
                    <p:cNvPr id="99" name="Rectangle 9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10" y="3120"/>
                      <a:ext cx="432" cy="48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it-IT">
                        <a:latin typeface="Calibri" charset="0"/>
                      </a:endParaRPr>
                    </a:p>
                  </p:txBody>
                </p:sp>
                <p:sp>
                  <p:nvSpPr>
                    <p:cNvPr id="100" name="Rectangle 9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08" y="3126"/>
                      <a:ext cx="48" cy="42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it-IT">
                        <a:latin typeface="Calibri" charset="0"/>
                      </a:endParaRPr>
                    </a:p>
                  </p:txBody>
                </p:sp>
                <p:sp>
                  <p:nvSpPr>
                    <p:cNvPr id="101" name="Rectangle 10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60" y="3126"/>
                      <a:ext cx="38" cy="27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it-IT">
                        <a:latin typeface="Calibri" charset="0"/>
                      </a:endParaRPr>
                    </a:p>
                  </p:txBody>
                </p:sp>
              </p:grpSp>
              <p:sp>
                <p:nvSpPr>
                  <p:cNvPr id="98" name="Rectangle 1001"/>
                  <p:cNvSpPr>
                    <a:spLocks noChangeArrowheads="1"/>
                  </p:cNvSpPr>
                  <p:nvPr/>
                </p:nvSpPr>
                <p:spPr bwMode="auto">
                  <a:xfrm>
                    <a:off x="2296" y="3104"/>
                    <a:ext cx="480" cy="104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>
                      <a:latin typeface="Calibri" charset="0"/>
                    </a:endParaRPr>
                  </a:p>
                </p:txBody>
              </p:sp>
            </p:grpSp>
            <p:grpSp>
              <p:nvGrpSpPr>
                <p:cNvPr id="77" name="Group 1002"/>
                <p:cNvGrpSpPr>
                  <a:grpSpLocks/>
                </p:cNvGrpSpPr>
                <p:nvPr/>
              </p:nvGrpSpPr>
              <p:grpSpPr bwMode="auto">
                <a:xfrm>
                  <a:off x="577" y="3205"/>
                  <a:ext cx="599" cy="116"/>
                  <a:chOff x="1680" y="2536"/>
                  <a:chExt cx="584" cy="160"/>
                </a:xfrm>
              </p:grpSpPr>
              <p:sp>
                <p:nvSpPr>
                  <p:cNvPr id="88" name="Rectangle 1003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2536"/>
                    <a:ext cx="584" cy="160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>
                      <a:latin typeface="Calibri" charset="0"/>
                    </a:endParaRPr>
                  </a:p>
                </p:txBody>
              </p:sp>
              <p:sp>
                <p:nvSpPr>
                  <p:cNvPr id="89" name="Line 1004"/>
                  <p:cNvSpPr>
                    <a:spLocks noChangeShapeType="1"/>
                  </p:cNvSpPr>
                  <p:nvPr/>
                </p:nvSpPr>
                <p:spPr bwMode="auto">
                  <a:xfrm>
                    <a:off x="1680" y="2568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0" name="Line 1005"/>
                  <p:cNvSpPr>
                    <a:spLocks noChangeShapeType="1"/>
                  </p:cNvSpPr>
                  <p:nvPr/>
                </p:nvSpPr>
                <p:spPr bwMode="auto">
                  <a:xfrm>
                    <a:off x="1680" y="2600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grpSp>
                <p:nvGrpSpPr>
                  <p:cNvPr id="91" name="Group 1006"/>
                  <p:cNvGrpSpPr>
                    <a:grpSpLocks/>
                  </p:cNvGrpSpPr>
                  <p:nvPr/>
                </p:nvGrpSpPr>
                <p:grpSpPr bwMode="auto">
                  <a:xfrm>
                    <a:off x="1688" y="2648"/>
                    <a:ext cx="576" cy="32"/>
                    <a:chOff x="2496" y="2624"/>
                    <a:chExt cx="576" cy="32"/>
                  </a:xfrm>
                </p:grpSpPr>
                <p:sp>
                  <p:nvSpPr>
                    <p:cNvPr id="95" name="Line 10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2624"/>
                      <a:ext cx="57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96" name="Line 10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2656"/>
                      <a:ext cx="57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92" name="Group 1009"/>
                  <p:cNvGrpSpPr>
                    <a:grpSpLocks/>
                  </p:cNvGrpSpPr>
                  <p:nvPr/>
                </p:nvGrpSpPr>
                <p:grpSpPr bwMode="auto">
                  <a:xfrm>
                    <a:off x="1696" y="2592"/>
                    <a:ext cx="320" cy="64"/>
                    <a:chOff x="1336" y="1856"/>
                    <a:chExt cx="320" cy="64"/>
                  </a:xfrm>
                </p:grpSpPr>
                <p:sp>
                  <p:nvSpPr>
                    <p:cNvPr id="93" name="Rectangle 10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36" y="1856"/>
                      <a:ext cx="264" cy="64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 w="9525">
                      <a:solidFill>
                        <a:schemeClr val="tx2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it-IT">
                        <a:latin typeface="Calibri" charset="0"/>
                      </a:endParaRPr>
                    </a:p>
                  </p:txBody>
                </p:sp>
                <p:sp>
                  <p:nvSpPr>
                    <p:cNvPr id="94" name="Rectangle 10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08" y="1856"/>
                      <a:ext cx="48" cy="64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it-IT">
                        <a:latin typeface="Calibri" charset="0"/>
                      </a:endParaRPr>
                    </a:p>
                  </p:txBody>
                </p:sp>
              </p:grpSp>
            </p:grpSp>
            <p:grpSp>
              <p:nvGrpSpPr>
                <p:cNvPr id="78" name="Group 1012"/>
                <p:cNvGrpSpPr>
                  <a:grpSpLocks/>
                </p:cNvGrpSpPr>
                <p:nvPr/>
              </p:nvGrpSpPr>
              <p:grpSpPr bwMode="auto">
                <a:xfrm>
                  <a:off x="1242" y="3205"/>
                  <a:ext cx="598" cy="116"/>
                  <a:chOff x="1680" y="2536"/>
                  <a:chExt cx="584" cy="160"/>
                </a:xfrm>
              </p:grpSpPr>
              <p:sp>
                <p:nvSpPr>
                  <p:cNvPr id="79" name="Rectangle 1013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2536"/>
                    <a:ext cx="584" cy="160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>
                      <a:latin typeface="Calibri" charset="0"/>
                    </a:endParaRPr>
                  </a:p>
                </p:txBody>
              </p:sp>
              <p:sp>
                <p:nvSpPr>
                  <p:cNvPr id="80" name="Line 1014"/>
                  <p:cNvSpPr>
                    <a:spLocks noChangeShapeType="1"/>
                  </p:cNvSpPr>
                  <p:nvPr/>
                </p:nvSpPr>
                <p:spPr bwMode="auto">
                  <a:xfrm>
                    <a:off x="1680" y="2568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1" name="Line 1015"/>
                  <p:cNvSpPr>
                    <a:spLocks noChangeShapeType="1"/>
                  </p:cNvSpPr>
                  <p:nvPr/>
                </p:nvSpPr>
                <p:spPr bwMode="auto">
                  <a:xfrm>
                    <a:off x="1680" y="2600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grpSp>
                <p:nvGrpSpPr>
                  <p:cNvPr id="82" name="Group 1016"/>
                  <p:cNvGrpSpPr>
                    <a:grpSpLocks/>
                  </p:cNvGrpSpPr>
                  <p:nvPr/>
                </p:nvGrpSpPr>
                <p:grpSpPr bwMode="auto">
                  <a:xfrm>
                    <a:off x="1688" y="2648"/>
                    <a:ext cx="576" cy="32"/>
                    <a:chOff x="2496" y="2624"/>
                    <a:chExt cx="576" cy="32"/>
                  </a:xfrm>
                </p:grpSpPr>
                <p:sp>
                  <p:nvSpPr>
                    <p:cNvPr id="86" name="Line 10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2624"/>
                      <a:ext cx="57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87" name="Line 10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6" y="2656"/>
                      <a:ext cx="57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83" name="Group 1019"/>
                  <p:cNvGrpSpPr>
                    <a:grpSpLocks/>
                  </p:cNvGrpSpPr>
                  <p:nvPr/>
                </p:nvGrpSpPr>
                <p:grpSpPr bwMode="auto">
                  <a:xfrm>
                    <a:off x="1696" y="2592"/>
                    <a:ext cx="320" cy="64"/>
                    <a:chOff x="1336" y="1856"/>
                    <a:chExt cx="320" cy="64"/>
                  </a:xfrm>
                </p:grpSpPr>
                <p:sp>
                  <p:nvSpPr>
                    <p:cNvPr id="84" name="Rectangle 10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36" y="1856"/>
                      <a:ext cx="264" cy="64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 w="9525">
                      <a:solidFill>
                        <a:schemeClr val="tx2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it-IT">
                        <a:latin typeface="Calibri" charset="0"/>
                      </a:endParaRPr>
                    </a:p>
                  </p:txBody>
                </p:sp>
                <p:sp>
                  <p:nvSpPr>
                    <p:cNvPr id="85" name="Rectangle 10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08" y="1856"/>
                      <a:ext cx="48" cy="64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it-IT">
                        <a:latin typeface="Calibri" charset="0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263" name="AutoShape 795"/>
          <p:cNvSpPr>
            <a:spLocks noChangeArrowheads="1"/>
          </p:cNvSpPr>
          <p:nvPr/>
        </p:nvSpPr>
        <p:spPr bwMode="auto">
          <a:xfrm>
            <a:off x="3433763" y="5566756"/>
            <a:ext cx="180975" cy="266700"/>
          </a:xfrm>
          <a:prstGeom prst="can">
            <a:avLst>
              <a:gd name="adj" fmla="val 4042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264" name="AutoShape 795"/>
          <p:cNvSpPr>
            <a:spLocks noChangeArrowheads="1"/>
          </p:cNvSpPr>
          <p:nvPr/>
        </p:nvSpPr>
        <p:spPr bwMode="auto">
          <a:xfrm>
            <a:off x="3597275" y="5519131"/>
            <a:ext cx="180975" cy="266700"/>
          </a:xfrm>
          <a:prstGeom prst="can">
            <a:avLst>
              <a:gd name="adj" fmla="val 4042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charset="0"/>
            </a:endParaRPr>
          </a:p>
        </p:txBody>
      </p:sp>
      <p:sp>
        <p:nvSpPr>
          <p:cNvPr id="265" name="Oval 7"/>
          <p:cNvSpPr>
            <a:spLocks noChangeArrowheads="1"/>
          </p:cNvSpPr>
          <p:nvPr/>
        </p:nvSpPr>
        <p:spPr bwMode="auto">
          <a:xfrm>
            <a:off x="1582738" y="1915506"/>
            <a:ext cx="2552700" cy="1181100"/>
          </a:xfrm>
          <a:prstGeom prst="ellipse">
            <a:avLst/>
          </a:prstGeom>
          <a:solidFill>
            <a:srgbClr val="FFC1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it-IT">
              <a:latin typeface="Calibri" charset="0"/>
            </a:endParaRPr>
          </a:p>
        </p:txBody>
      </p:sp>
      <p:sp>
        <p:nvSpPr>
          <p:cNvPr id="266" name="Text Box 1238"/>
          <p:cNvSpPr txBox="1">
            <a:spLocks noChangeArrowheads="1"/>
          </p:cNvSpPr>
          <p:nvPr/>
        </p:nvSpPr>
        <p:spPr bwMode="auto">
          <a:xfrm>
            <a:off x="2023382" y="2077884"/>
            <a:ext cx="13511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45720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4572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4572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4572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4572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it-IT" sz="2000" b="1" dirty="0">
                <a:latin typeface="Calibri" charset="0"/>
                <a:cs typeface="ＭＳ Ｐゴシック" charset="0"/>
              </a:rPr>
              <a:t>LHC ONE</a:t>
            </a:r>
          </a:p>
        </p:txBody>
      </p:sp>
      <p:sp>
        <p:nvSpPr>
          <p:cNvPr id="267" name="Text Box 1238"/>
          <p:cNvSpPr txBox="1">
            <a:spLocks noChangeArrowheads="1"/>
          </p:cNvSpPr>
          <p:nvPr/>
        </p:nvSpPr>
        <p:spPr bwMode="auto">
          <a:xfrm>
            <a:off x="4686300" y="610581"/>
            <a:ext cx="13922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45720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4572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4572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4572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4572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it-IT" sz="1800" b="1" dirty="0">
                <a:latin typeface="Calibri" charset="0"/>
                <a:cs typeface="ＭＳ Ｐゴシック" charset="0"/>
              </a:rPr>
              <a:t>LHC OPN</a:t>
            </a:r>
          </a:p>
        </p:txBody>
      </p:sp>
      <p:cxnSp>
        <p:nvCxnSpPr>
          <p:cNvPr id="268" name="Straight Arrow Connector 417"/>
          <p:cNvCxnSpPr>
            <a:cxnSpLocks noChangeShapeType="1"/>
          </p:cNvCxnSpPr>
          <p:nvPr/>
        </p:nvCxnSpPr>
        <p:spPr bwMode="auto">
          <a:xfrm rot="5400000" flipH="1" flipV="1">
            <a:off x="3045619" y="3530787"/>
            <a:ext cx="3429000" cy="20638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 type="stealth" w="med" len="med"/>
            <a:tailEnd type="stealth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9" name="Freeform 428"/>
          <p:cNvSpPr>
            <a:spLocks/>
          </p:cNvSpPr>
          <p:nvPr/>
        </p:nvSpPr>
        <p:spPr bwMode="auto">
          <a:xfrm>
            <a:off x="3173413" y="2263169"/>
            <a:ext cx="1477962" cy="3005137"/>
          </a:xfrm>
          <a:custGeom>
            <a:avLst/>
            <a:gdLst>
              <a:gd name="T0" fmla="*/ 1412356 w 1515926"/>
              <a:gd name="T1" fmla="*/ 3005137 h 2025804"/>
              <a:gd name="T2" fmla="*/ 1348932 w 1515926"/>
              <a:gd name="T3" fmla="*/ 357078 h 2025804"/>
              <a:gd name="T4" fmla="*/ 0 w 1515926"/>
              <a:gd name="T5" fmla="*/ 0 h 202580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15926" h="2025804">
                <a:moveTo>
                  <a:pt x="1449107" y="2025804"/>
                </a:moveTo>
                <a:cubicBezTo>
                  <a:pt x="1466746" y="1582715"/>
                  <a:pt x="1623922" y="544100"/>
                  <a:pt x="1384033" y="240711"/>
                </a:cubicBezTo>
                <a:cubicBezTo>
                  <a:pt x="1144144" y="-62678"/>
                  <a:pt x="156633" y="39511"/>
                  <a:pt x="0" y="0"/>
                </a:cubicBezTo>
              </a:path>
            </a:pathLst>
          </a:custGeom>
          <a:noFill/>
          <a:ln w="38100">
            <a:solidFill>
              <a:srgbClr val="CB841B"/>
            </a:solidFill>
            <a:round/>
            <a:headEnd type="stealth" w="med" len="med"/>
            <a:tailEnd type="stealth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it-IT"/>
          </a:p>
        </p:txBody>
      </p:sp>
      <p:sp>
        <p:nvSpPr>
          <p:cNvPr id="270" name="Freeform 429"/>
          <p:cNvSpPr>
            <a:spLocks/>
          </p:cNvSpPr>
          <p:nvPr/>
        </p:nvSpPr>
        <p:spPr bwMode="auto">
          <a:xfrm>
            <a:off x="2552700" y="3312506"/>
            <a:ext cx="1798638" cy="1092200"/>
          </a:xfrm>
          <a:custGeom>
            <a:avLst/>
            <a:gdLst>
              <a:gd name="T0" fmla="*/ 974030 w 1854200"/>
              <a:gd name="T1" fmla="*/ 1548661 h 917223"/>
              <a:gd name="T2" fmla="*/ 1530618 w 1854200"/>
              <a:gd name="T3" fmla="*/ 247786 h 917223"/>
              <a:gd name="T4" fmla="*/ 0 w 1854200"/>
              <a:gd name="T5" fmla="*/ 61947 h 917223"/>
              <a:gd name="T6" fmla="*/ 0 60000 65536"/>
              <a:gd name="T7" fmla="*/ 0 60000 65536"/>
              <a:gd name="T8" fmla="*/ 0 60000 65536"/>
              <a:gd name="T9" fmla="*/ 0 w 1854200"/>
              <a:gd name="T10" fmla="*/ 0 h 917223"/>
              <a:gd name="T11" fmla="*/ 1854200 w 1854200"/>
              <a:gd name="T12" fmla="*/ 917223 h 9172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54200" h="917223">
                <a:moveTo>
                  <a:pt x="1066800" y="917223"/>
                </a:moveTo>
                <a:cubicBezTo>
                  <a:pt x="1524000" y="651228"/>
                  <a:pt x="1854200" y="293512"/>
                  <a:pt x="1676400" y="146756"/>
                </a:cubicBezTo>
                <a:cubicBezTo>
                  <a:pt x="1498600" y="0"/>
                  <a:pt x="131233" y="23990"/>
                  <a:pt x="0" y="36690"/>
                </a:cubicBezTo>
              </a:path>
            </a:pathLst>
          </a:custGeom>
          <a:noFill/>
          <a:ln w="38100">
            <a:solidFill>
              <a:srgbClr val="7F7F7F"/>
            </a:solidFill>
            <a:round/>
            <a:headEnd type="stealth" w="med" len="med"/>
            <a:tailEnd type="stealth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it-IT"/>
          </a:p>
        </p:txBody>
      </p:sp>
      <p:sp>
        <p:nvSpPr>
          <p:cNvPr id="271" name="Text Box 1238"/>
          <p:cNvSpPr txBox="1">
            <a:spLocks noChangeArrowheads="1"/>
          </p:cNvSpPr>
          <p:nvPr/>
        </p:nvSpPr>
        <p:spPr bwMode="auto">
          <a:xfrm>
            <a:off x="1465263" y="3137881"/>
            <a:ext cx="12271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45720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4572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4572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4572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4572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it-IT" sz="1800" b="1">
                <a:latin typeface="Calibri" charset="0"/>
                <a:cs typeface="ＭＳ Ｐゴシック" charset="0"/>
              </a:rPr>
              <a:t>General IP</a:t>
            </a:r>
          </a:p>
        </p:txBody>
      </p:sp>
      <p:cxnSp>
        <p:nvCxnSpPr>
          <p:cNvPr id="273" name="Straight Connector 425"/>
          <p:cNvCxnSpPr>
            <a:cxnSpLocks noChangeShapeType="1"/>
          </p:cNvCxnSpPr>
          <p:nvPr/>
        </p:nvCxnSpPr>
        <p:spPr bwMode="auto">
          <a:xfrm rot="5400000" flipH="1" flipV="1">
            <a:off x="4441825" y="4114194"/>
            <a:ext cx="585787" cy="15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4" name="Rectangle 60"/>
          <p:cNvSpPr>
            <a:spLocks noChangeArrowheads="1"/>
          </p:cNvSpPr>
          <p:nvPr/>
        </p:nvSpPr>
        <p:spPr bwMode="auto">
          <a:xfrm rot="16200000">
            <a:off x="4114800" y="4085619"/>
            <a:ext cx="6985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sz="1000" b="1" dirty="0" smtClean="0">
                <a:latin typeface="Calibri" charset="0"/>
              </a:rPr>
              <a:t>40Gb</a:t>
            </a:r>
            <a:r>
              <a:rPr lang="it-IT" sz="1000" b="1" dirty="0">
                <a:latin typeface="Calibri" charset="0"/>
              </a:rPr>
              <a:t>/</a:t>
            </a:r>
            <a:r>
              <a:rPr lang="it-IT" sz="1000" b="1" dirty="0" err="1">
                <a:latin typeface="Calibri" charset="0"/>
              </a:rPr>
              <a:t>s</a:t>
            </a:r>
            <a:endParaRPr lang="en-US" sz="1000" b="1" dirty="0">
              <a:latin typeface="Calibri" charset="0"/>
            </a:endParaRPr>
          </a:p>
        </p:txBody>
      </p:sp>
      <p:sp>
        <p:nvSpPr>
          <p:cNvPr id="275" name="Rectangle 60"/>
          <p:cNvSpPr>
            <a:spLocks noChangeArrowheads="1"/>
          </p:cNvSpPr>
          <p:nvPr/>
        </p:nvSpPr>
        <p:spPr bwMode="auto">
          <a:xfrm>
            <a:off x="3225800" y="3971319"/>
            <a:ext cx="6985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sz="1000" b="1" dirty="0">
                <a:latin typeface="Calibri" charset="0"/>
              </a:rPr>
              <a:t>2</a:t>
            </a:r>
            <a:r>
              <a:rPr lang="it-IT" sz="1000" b="1" dirty="0" smtClean="0">
                <a:latin typeface="Calibri" charset="0"/>
              </a:rPr>
              <a:t>0Gb</a:t>
            </a:r>
            <a:r>
              <a:rPr lang="it-IT" sz="1000" b="1" dirty="0">
                <a:latin typeface="Calibri" charset="0"/>
              </a:rPr>
              <a:t>/</a:t>
            </a:r>
            <a:r>
              <a:rPr lang="it-IT" sz="1000" b="1" dirty="0" err="1">
                <a:latin typeface="Calibri" charset="0"/>
              </a:rPr>
              <a:t>s</a:t>
            </a:r>
            <a:endParaRPr lang="en-US" sz="1000" b="1" dirty="0">
              <a:latin typeface="Calibri" charset="0"/>
            </a:endParaRPr>
          </a:p>
        </p:txBody>
      </p:sp>
      <p:sp>
        <p:nvSpPr>
          <p:cNvPr id="277" name="Text Box 71"/>
          <p:cNvSpPr txBox="1">
            <a:spLocks noChangeArrowheads="1"/>
          </p:cNvSpPr>
          <p:nvPr/>
        </p:nvSpPr>
        <p:spPr bwMode="auto">
          <a:xfrm>
            <a:off x="5708121" y="4112882"/>
            <a:ext cx="36052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defTabSz="4572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45720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4572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4572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4572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4572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800" dirty="0" smtClean="0">
                <a:cs typeface="ＭＳ Ｐゴシック" charset="0"/>
              </a:rPr>
              <a:t>40 </a:t>
            </a:r>
            <a:r>
              <a:rPr lang="en-US" sz="1800" dirty="0">
                <a:cs typeface="ＭＳ Ｐゴシック" charset="0"/>
              </a:rPr>
              <a:t>Gb Physical Link </a:t>
            </a:r>
            <a:r>
              <a:rPr lang="en-US" sz="1800" dirty="0" smtClean="0">
                <a:cs typeface="ＭＳ Ｐゴシック" charset="0"/>
              </a:rPr>
              <a:t>(4x10Gb</a:t>
            </a:r>
            <a:r>
              <a:rPr lang="en-US" sz="1800" dirty="0">
                <a:cs typeface="ＭＳ Ｐゴシック" charset="0"/>
              </a:rPr>
              <a:t>)</a:t>
            </a:r>
          </a:p>
          <a:p>
            <a:r>
              <a:rPr lang="en-US" sz="1800" u="sng" dirty="0">
                <a:cs typeface="ＭＳ Ｐゴシック" charset="0"/>
              </a:rPr>
              <a:t>Shared</a:t>
            </a:r>
            <a:r>
              <a:rPr lang="en-US" sz="1800" dirty="0">
                <a:cs typeface="ＭＳ Ｐゴシック" charset="0"/>
              </a:rPr>
              <a:t> by LHCOPN </a:t>
            </a:r>
            <a:r>
              <a:rPr lang="en-US" sz="1800" dirty="0" smtClean="0">
                <a:cs typeface="ＭＳ Ｐゴシック" charset="0"/>
              </a:rPr>
              <a:t>and</a:t>
            </a:r>
          </a:p>
          <a:p>
            <a:r>
              <a:rPr lang="en-US" sz="1800" dirty="0" smtClean="0">
                <a:cs typeface="ＭＳ Ｐゴシック" charset="0"/>
              </a:rPr>
              <a:t>LHCONE</a:t>
            </a:r>
            <a:r>
              <a:rPr lang="en-US" sz="1800" dirty="0">
                <a:cs typeface="ＭＳ Ｐゴシック" charset="0"/>
              </a:rPr>
              <a:t>.</a:t>
            </a:r>
          </a:p>
        </p:txBody>
      </p:sp>
      <p:cxnSp>
        <p:nvCxnSpPr>
          <p:cNvPr id="278" name="Straight Connector 439"/>
          <p:cNvCxnSpPr>
            <a:cxnSpLocks noChangeShapeType="1"/>
          </p:cNvCxnSpPr>
          <p:nvPr/>
        </p:nvCxnSpPr>
        <p:spPr bwMode="auto">
          <a:xfrm rot="5400000" flipH="1" flipV="1">
            <a:off x="4530726" y="4117368"/>
            <a:ext cx="671512" cy="476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9" name="Rectangle 60"/>
          <p:cNvSpPr>
            <a:spLocks noChangeArrowheads="1"/>
          </p:cNvSpPr>
          <p:nvPr/>
        </p:nvSpPr>
        <p:spPr bwMode="auto">
          <a:xfrm>
            <a:off x="4749800" y="4098319"/>
            <a:ext cx="6985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sz="1000" b="1">
                <a:latin typeface="Calibri" charset="0"/>
              </a:rPr>
              <a:t>10Gb/s</a:t>
            </a:r>
            <a:endParaRPr lang="en-US" sz="1000" b="1">
              <a:latin typeface="Calibri" charset="0"/>
            </a:endParaRPr>
          </a:p>
        </p:txBody>
      </p:sp>
      <p:sp>
        <p:nvSpPr>
          <p:cNvPr id="280" name="Text Box 71"/>
          <p:cNvSpPr txBox="1">
            <a:spLocks noChangeArrowheads="1"/>
          </p:cNvSpPr>
          <p:nvPr/>
        </p:nvSpPr>
        <p:spPr bwMode="auto">
          <a:xfrm>
            <a:off x="63500" y="3737956"/>
            <a:ext cx="3890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45720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4572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4572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4572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4572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800" dirty="0">
                <a:cs typeface="ＭＳ Ｐゴシック" charset="0"/>
              </a:rPr>
              <a:t>2</a:t>
            </a:r>
            <a:r>
              <a:rPr lang="en-US" sz="1800" dirty="0" smtClean="0">
                <a:cs typeface="ＭＳ Ｐゴシック" charset="0"/>
              </a:rPr>
              <a:t>0 </a:t>
            </a:r>
            <a:r>
              <a:rPr lang="en-US" sz="1800" dirty="0">
                <a:cs typeface="ＭＳ Ｐゴシック" charset="0"/>
              </a:rPr>
              <a:t>Gb/s For General IP Connectivity</a:t>
            </a:r>
          </a:p>
        </p:txBody>
      </p:sp>
      <p:cxnSp>
        <p:nvCxnSpPr>
          <p:cNvPr id="283" name="Straight Arrow Connector 356"/>
          <p:cNvCxnSpPr>
            <a:cxnSpLocks noChangeShapeType="1"/>
          </p:cNvCxnSpPr>
          <p:nvPr/>
        </p:nvCxnSpPr>
        <p:spPr bwMode="auto">
          <a:xfrm rot="5400000" flipH="1" flipV="1">
            <a:off x="2969419" y="3530787"/>
            <a:ext cx="3429000" cy="20638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 type="stealth" w="med" len="med"/>
            <a:tailEnd type="stealth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47" name="Group 346"/>
          <p:cNvGrpSpPr/>
          <p:nvPr/>
        </p:nvGrpSpPr>
        <p:grpSpPr>
          <a:xfrm>
            <a:off x="4135438" y="2134581"/>
            <a:ext cx="914400" cy="419100"/>
            <a:chOff x="4135438" y="2530475"/>
            <a:chExt cx="914400" cy="419100"/>
          </a:xfrm>
        </p:grpSpPr>
        <p:sp>
          <p:nvSpPr>
            <p:cNvPr id="287" name="Oval 30"/>
            <p:cNvSpPr>
              <a:spLocks noChangeArrowheads="1"/>
            </p:cNvSpPr>
            <p:nvPr/>
          </p:nvSpPr>
          <p:spPr bwMode="auto">
            <a:xfrm>
              <a:off x="4138219" y="2705328"/>
              <a:ext cx="911619" cy="244247"/>
            </a:xfrm>
            <a:prstGeom prst="ellipse">
              <a:avLst/>
            </a:prstGeom>
            <a:solidFill>
              <a:srgbClr val="0078AA"/>
            </a:solidFill>
            <a:ln w="1270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88" name="Rectangle 31"/>
            <p:cNvSpPr>
              <a:spLocks noChangeArrowheads="1"/>
            </p:cNvSpPr>
            <p:nvPr/>
          </p:nvSpPr>
          <p:spPr bwMode="auto">
            <a:xfrm>
              <a:off x="4135438" y="2655058"/>
              <a:ext cx="911619" cy="174306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89" name="Rectangle 32"/>
            <p:cNvSpPr>
              <a:spLocks noChangeArrowheads="1"/>
            </p:cNvSpPr>
            <p:nvPr/>
          </p:nvSpPr>
          <p:spPr bwMode="auto">
            <a:xfrm>
              <a:off x="4135438" y="2655058"/>
              <a:ext cx="911619" cy="174306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290" name="Oval 33"/>
            <p:cNvSpPr>
              <a:spLocks noChangeArrowheads="1"/>
            </p:cNvSpPr>
            <p:nvPr/>
          </p:nvSpPr>
          <p:spPr bwMode="auto">
            <a:xfrm>
              <a:off x="4138219" y="2530475"/>
              <a:ext cx="911619" cy="244247"/>
            </a:xfrm>
            <a:prstGeom prst="ellipse">
              <a:avLst/>
            </a:prstGeom>
            <a:solidFill>
              <a:srgbClr val="00B4FF"/>
            </a:solidFill>
            <a:ln w="1270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Calibri" charset="0"/>
              </a:endParaRPr>
            </a:p>
          </p:txBody>
        </p:sp>
        <p:grpSp>
          <p:nvGrpSpPr>
            <p:cNvPr id="291" name="Group 34"/>
            <p:cNvGrpSpPr>
              <a:grpSpLocks/>
            </p:cNvGrpSpPr>
            <p:nvPr/>
          </p:nvGrpSpPr>
          <p:grpSpPr bwMode="auto">
            <a:xfrm>
              <a:off x="4274510" y="2558889"/>
              <a:ext cx="633474" cy="187420"/>
              <a:chOff x="2420" y="1684"/>
              <a:chExt cx="911" cy="343"/>
            </a:xfrm>
          </p:grpSpPr>
          <p:grpSp>
            <p:nvGrpSpPr>
              <p:cNvPr id="294" name="Group 35"/>
              <p:cNvGrpSpPr>
                <a:grpSpLocks/>
              </p:cNvGrpSpPr>
              <p:nvPr/>
            </p:nvGrpSpPr>
            <p:grpSpPr bwMode="auto">
              <a:xfrm>
                <a:off x="2420" y="1684"/>
                <a:ext cx="903" cy="335"/>
                <a:chOff x="2420" y="1684"/>
                <a:chExt cx="903" cy="335"/>
              </a:xfrm>
            </p:grpSpPr>
            <p:sp>
              <p:nvSpPr>
                <p:cNvPr id="304" name="Freeform 36"/>
                <p:cNvSpPr>
                  <a:spLocks/>
                </p:cNvSpPr>
                <p:nvPr/>
              </p:nvSpPr>
              <p:spPr bwMode="auto">
                <a:xfrm>
                  <a:off x="2891" y="1692"/>
                  <a:ext cx="432" cy="144"/>
                </a:xfrm>
                <a:custGeom>
                  <a:avLst/>
                  <a:gdLst>
                    <a:gd name="T0" fmla="*/ 0 w 432"/>
                    <a:gd name="T1" fmla="*/ 112 h 144"/>
                    <a:gd name="T2" fmla="*/ 96 w 432"/>
                    <a:gd name="T3" fmla="*/ 144 h 144"/>
                    <a:gd name="T4" fmla="*/ 328 w 432"/>
                    <a:gd name="T5" fmla="*/ 48 h 144"/>
                    <a:gd name="T6" fmla="*/ 432 w 432"/>
                    <a:gd name="T7" fmla="*/ 80 h 144"/>
                    <a:gd name="T8" fmla="*/ 376 w 432"/>
                    <a:gd name="T9" fmla="*/ 0 h 144"/>
                    <a:gd name="T10" fmla="*/ 104 w 432"/>
                    <a:gd name="T11" fmla="*/ 0 h 144"/>
                    <a:gd name="T12" fmla="*/ 216 w 432"/>
                    <a:gd name="T13" fmla="*/ 24 h 144"/>
                    <a:gd name="T14" fmla="*/ 0 w 432"/>
                    <a:gd name="T15" fmla="*/ 112 h 1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32"/>
                    <a:gd name="T25" fmla="*/ 0 h 144"/>
                    <a:gd name="T26" fmla="*/ 432 w 432"/>
                    <a:gd name="T27" fmla="*/ 144 h 1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32" h="144">
                      <a:moveTo>
                        <a:pt x="0" y="112"/>
                      </a:moveTo>
                      <a:lnTo>
                        <a:pt x="96" y="144"/>
                      </a:lnTo>
                      <a:lnTo>
                        <a:pt x="328" y="48"/>
                      </a:lnTo>
                      <a:lnTo>
                        <a:pt x="432" y="80"/>
                      </a:lnTo>
                      <a:lnTo>
                        <a:pt x="376" y="0"/>
                      </a:lnTo>
                      <a:lnTo>
                        <a:pt x="104" y="0"/>
                      </a:lnTo>
                      <a:lnTo>
                        <a:pt x="216" y="24"/>
                      </a:lnTo>
                      <a:lnTo>
                        <a:pt x="0" y="1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05" name="Freeform 37"/>
                <p:cNvSpPr>
                  <a:spLocks/>
                </p:cNvSpPr>
                <p:nvPr/>
              </p:nvSpPr>
              <p:spPr bwMode="auto">
                <a:xfrm>
                  <a:off x="2891" y="1692"/>
                  <a:ext cx="432" cy="144"/>
                </a:xfrm>
                <a:custGeom>
                  <a:avLst/>
                  <a:gdLst>
                    <a:gd name="T0" fmla="*/ 0 w 432"/>
                    <a:gd name="T1" fmla="*/ 112 h 144"/>
                    <a:gd name="T2" fmla="*/ 96 w 432"/>
                    <a:gd name="T3" fmla="*/ 144 h 144"/>
                    <a:gd name="T4" fmla="*/ 328 w 432"/>
                    <a:gd name="T5" fmla="*/ 48 h 144"/>
                    <a:gd name="T6" fmla="*/ 432 w 432"/>
                    <a:gd name="T7" fmla="*/ 80 h 144"/>
                    <a:gd name="T8" fmla="*/ 376 w 432"/>
                    <a:gd name="T9" fmla="*/ 0 h 144"/>
                    <a:gd name="T10" fmla="*/ 104 w 432"/>
                    <a:gd name="T11" fmla="*/ 0 h 144"/>
                    <a:gd name="T12" fmla="*/ 216 w 432"/>
                    <a:gd name="T13" fmla="*/ 24 h 144"/>
                    <a:gd name="T14" fmla="*/ 0 w 432"/>
                    <a:gd name="T15" fmla="*/ 112 h 1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32"/>
                    <a:gd name="T25" fmla="*/ 0 h 144"/>
                    <a:gd name="T26" fmla="*/ 432 w 432"/>
                    <a:gd name="T27" fmla="*/ 144 h 1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32" h="144">
                      <a:moveTo>
                        <a:pt x="0" y="112"/>
                      </a:moveTo>
                      <a:lnTo>
                        <a:pt x="96" y="144"/>
                      </a:lnTo>
                      <a:lnTo>
                        <a:pt x="328" y="48"/>
                      </a:lnTo>
                      <a:lnTo>
                        <a:pt x="432" y="80"/>
                      </a:lnTo>
                      <a:lnTo>
                        <a:pt x="376" y="0"/>
                      </a:lnTo>
                      <a:lnTo>
                        <a:pt x="104" y="0"/>
                      </a:lnTo>
                      <a:lnTo>
                        <a:pt x="216" y="24"/>
                      </a:lnTo>
                      <a:lnTo>
                        <a:pt x="0" y="1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06" name="Freeform 38"/>
                <p:cNvSpPr>
                  <a:spLocks/>
                </p:cNvSpPr>
                <p:nvPr/>
              </p:nvSpPr>
              <p:spPr bwMode="auto">
                <a:xfrm>
                  <a:off x="2420" y="1860"/>
                  <a:ext cx="432" cy="152"/>
                </a:xfrm>
                <a:custGeom>
                  <a:avLst/>
                  <a:gdLst>
                    <a:gd name="T0" fmla="*/ 432 w 432"/>
                    <a:gd name="T1" fmla="*/ 32 h 152"/>
                    <a:gd name="T2" fmla="*/ 336 w 432"/>
                    <a:gd name="T3" fmla="*/ 0 h 152"/>
                    <a:gd name="T4" fmla="*/ 112 w 432"/>
                    <a:gd name="T5" fmla="*/ 96 h 152"/>
                    <a:gd name="T6" fmla="*/ 0 w 432"/>
                    <a:gd name="T7" fmla="*/ 64 h 152"/>
                    <a:gd name="T8" fmla="*/ 56 w 432"/>
                    <a:gd name="T9" fmla="*/ 152 h 152"/>
                    <a:gd name="T10" fmla="*/ 336 w 432"/>
                    <a:gd name="T11" fmla="*/ 152 h 152"/>
                    <a:gd name="T12" fmla="*/ 216 w 432"/>
                    <a:gd name="T13" fmla="*/ 120 h 152"/>
                    <a:gd name="T14" fmla="*/ 432 w 432"/>
                    <a:gd name="T15" fmla="*/ 32 h 15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32"/>
                    <a:gd name="T25" fmla="*/ 0 h 152"/>
                    <a:gd name="T26" fmla="*/ 432 w 432"/>
                    <a:gd name="T27" fmla="*/ 152 h 15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32" h="152">
                      <a:moveTo>
                        <a:pt x="432" y="32"/>
                      </a:moveTo>
                      <a:lnTo>
                        <a:pt x="336" y="0"/>
                      </a:lnTo>
                      <a:lnTo>
                        <a:pt x="112" y="96"/>
                      </a:lnTo>
                      <a:lnTo>
                        <a:pt x="0" y="64"/>
                      </a:lnTo>
                      <a:lnTo>
                        <a:pt x="56" y="152"/>
                      </a:lnTo>
                      <a:lnTo>
                        <a:pt x="336" y="152"/>
                      </a:lnTo>
                      <a:lnTo>
                        <a:pt x="216" y="120"/>
                      </a:lnTo>
                      <a:lnTo>
                        <a:pt x="432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07" name="Freeform 39"/>
                <p:cNvSpPr>
                  <a:spLocks/>
                </p:cNvSpPr>
                <p:nvPr/>
              </p:nvSpPr>
              <p:spPr bwMode="auto">
                <a:xfrm>
                  <a:off x="2420" y="1860"/>
                  <a:ext cx="432" cy="152"/>
                </a:xfrm>
                <a:custGeom>
                  <a:avLst/>
                  <a:gdLst>
                    <a:gd name="T0" fmla="*/ 432 w 432"/>
                    <a:gd name="T1" fmla="*/ 32 h 152"/>
                    <a:gd name="T2" fmla="*/ 336 w 432"/>
                    <a:gd name="T3" fmla="*/ 0 h 152"/>
                    <a:gd name="T4" fmla="*/ 112 w 432"/>
                    <a:gd name="T5" fmla="*/ 96 h 152"/>
                    <a:gd name="T6" fmla="*/ 0 w 432"/>
                    <a:gd name="T7" fmla="*/ 64 h 152"/>
                    <a:gd name="T8" fmla="*/ 56 w 432"/>
                    <a:gd name="T9" fmla="*/ 152 h 152"/>
                    <a:gd name="T10" fmla="*/ 336 w 432"/>
                    <a:gd name="T11" fmla="*/ 152 h 152"/>
                    <a:gd name="T12" fmla="*/ 216 w 432"/>
                    <a:gd name="T13" fmla="*/ 120 h 152"/>
                    <a:gd name="T14" fmla="*/ 432 w 432"/>
                    <a:gd name="T15" fmla="*/ 32 h 15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32"/>
                    <a:gd name="T25" fmla="*/ 0 h 152"/>
                    <a:gd name="T26" fmla="*/ 432 w 432"/>
                    <a:gd name="T27" fmla="*/ 152 h 15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32" h="152">
                      <a:moveTo>
                        <a:pt x="432" y="32"/>
                      </a:moveTo>
                      <a:lnTo>
                        <a:pt x="336" y="0"/>
                      </a:lnTo>
                      <a:lnTo>
                        <a:pt x="112" y="96"/>
                      </a:lnTo>
                      <a:lnTo>
                        <a:pt x="0" y="64"/>
                      </a:lnTo>
                      <a:lnTo>
                        <a:pt x="56" y="152"/>
                      </a:lnTo>
                      <a:lnTo>
                        <a:pt x="336" y="152"/>
                      </a:lnTo>
                      <a:lnTo>
                        <a:pt x="216" y="120"/>
                      </a:lnTo>
                      <a:lnTo>
                        <a:pt x="432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08" name="Freeform 40"/>
                <p:cNvSpPr>
                  <a:spLocks/>
                </p:cNvSpPr>
                <p:nvPr/>
              </p:nvSpPr>
              <p:spPr bwMode="auto">
                <a:xfrm>
                  <a:off x="2444" y="1684"/>
                  <a:ext cx="432" cy="144"/>
                </a:xfrm>
                <a:custGeom>
                  <a:avLst/>
                  <a:gdLst>
                    <a:gd name="T0" fmla="*/ 0 w 432"/>
                    <a:gd name="T1" fmla="*/ 32 h 144"/>
                    <a:gd name="T2" fmla="*/ 96 w 432"/>
                    <a:gd name="T3" fmla="*/ 0 h 144"/>
                    <a:gd name="T4" fmla="*/ 328 w 432"/>
                    <a:gd name="T5" fmla="*/ 88 h 144"/>
                    <a:gd name="T6" fmla="*/ 432 w 432"/>
                    <a:gd name="T7" fmla="*/ 64 h 144"/>
                    <a:gd name="T8" fmla="*/ 376 w 432"/>
                    <a:gd name="T9" fmla="*/ 144 h 144"/>
                    <a:gd name="T10" fmla="*/ 104 w 432"/>
                    <a:gd name="T11" fmla="*/ 144 h 144"/>
                    <a:gd name="T12" fmla="*/ 216 w 432"/>
                    <a:gd name="T13" fmla="*/ 120 h 144"/>
                    <a:gd name="T14" fmla="*/ 0 w 432"/>
                    <a:gd name="T15" fmla="*/ 32 h 1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32"/>
                    <a:gd name="T25" fmla="*/ 0 h 144"/>
                    <a:gd name="T26" fmla="*/ 432 w 432"/>
                    <a:gd name="T27" fmla="*/ 144 h 1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32" h="144">
                      <a:moveTo>
                        <a:pt x="0" y="32"/>
                      </a:moveTo>
                      <a:lnTo>
                        <a:pt x="96" y="0"/>
                      </a:lnTo>
                      <a:lnTo>
                        <a:pt x="328" y="88"/>
                      </a:lnTo>
                      <a:lnTo>
                        <a:pt x="432" y="64"/>
                      </a:lnTo>
                      <a:lnTo>
                        <a:pt x="376" y="144"/>
                      </a:lnTo>
                      <a:lnTo>
                        <a:pt x="104" y="144"/>
                      </a:lnTo>
                      <a:lnTo>
                        <a:pt x="216" y="120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09" name="Freeform 41"/>
                <p:cNvSpPr>
                  <a:spLocks/>
                </p:cNvSpPr>
                <p:nvPr/>
              </p:nvSpPr>
              <p:spPr bwMode="auto">
                <a:xfrm>
                  <a:off x="2444" y="1684"/>
                  <a:ext cx="432" cy="144"/>
                </a:xfrm>
                <a:custGeom>
                  <a:avLst/>
                  <a:gdLst>
                    <a:gd name="T0" fmla="*/ 0 w 432"/>
                    <a:gd name="T1" fmla="*/ 32 h 144"/>
                    <a:gd name="T2" fmla="*/ 96 w 432"/>
                    <a:gd name="T3" fmla="*/ 0 h 144"/>
                    <a:gd name="T4" fmla="*/ 328 w 432"/>
                    <a:gd name="T5" fmla="*/ 88 h 144"/>
                    <a:gd name="T6" fmla="*/ 432 w 432"/>
                    <a:gd name="T7" fmla="*/ 64 h 144"/>
                    <a:gd name="T8" fmla="*/ 376 w 432"/>
                    <a:gd name="T9" fmla="*/ 144 h 144"/>
                    <a:gd name="T10" fmla="*/ 104 w 432"/>
                    <a:gd name="T11" fmla="*/ 144 h 144"/>
                    <a:gd name="T12" fmla="*/ 216 w 432"/>
                    <a:gd name="T13" fmla="*/ 120 h 144"/>
                    <a:gd name="T14" fmla="*/ 0 w 432"/>
                    <a:gd name="T15" fmla="*/ 32 h 1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32"/>
                    <a:gd name="T25" fmla="*/ 0 h 144"/>
                    <a:gd name="T26" fmla="*/ 432 w 432"/>
                    <a:gd name="T27" fmla="*/ 144 h 1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32" h="144">
                      <a:moveTo>
                        <a:pt x="0" y="32"/>
                      </a:moveTo>
                      <a:lnTo>
                        <a:pt x="96" y="0"/>
                      </a:lnTo>
                      <a:lnTo>
                        <a:pt x="328" y="88"/>
                      </a:lnTo>
                      <a:lnTo>
                        <a:pt x="432" y="64"/>
                      </a:lnTo>
                      <a:lnTo>
                        <a:pt x="376" y="144"/>
                      </a:lnTo>
                      <a:lnTo>
                        <a:pt x="104" y="144"/>
                      </a:lnTo>
                      <a:lnTo>
                        <a:pt x="216" y="120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10" name="Freeform 42"/>
                <p:cNvSpPr>
                  <a:spLocks/>
                </p:cNvSpPr>
                <p:nvPr/>
              </p:nvSpPr>
              <p:spPr bwMode="auto">
                <a:xfrm>
                  <a:off x="2876" y="1876"/>
                  <a:ext cx="431" cy="143"/>
                </a:xfrm>
                <a:custGeom>
                  <a:avLst/>
                  <a:gdLst>
                    <a:gd name="T0" fmla="*/ 431 w 431"/>
                    <a:gd name="T1" fmla="*/ 112 h 143"/>
                    <a:gd name="T2" fmla="*/ 335 w 431"/>
                    <a:gd name="T3" fmla="*/ 143 h 143"/>
                    <a:gd name="T4" fmla="*/ 111 w 431"/>
                    <a:gd name="T5" fmla="*/ 48 h 143"/>
                    <a:gd name="T6" fmla="*/ 0 w 431"/>
                    <a:gd name="T7" fmla="*/ 80 h 143"/>
                    <a:gd name="T8" fmla="*/ 55 w 431"/>
                    <a:gd name="T9" fmla="*/ 0 h 143"/>
                    <a:gd name="T10" fmla="*/ 335 w 431"/>
                    <a:gd name="T11" fmla="*/ 0 h 143"/>
                    <a:gd name="T12" fmla="*/ 215 w 431"/>
                    <a:gd name="T13" fmla="*/ 24 h 143"/>
                    <a:gd name="T14" fmla="*/ 431 w 431"/>
                    <a:gd name="T15" fmla="*/ 112 h 14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31"/>
                    <a:gd name="T25" fmla="*/ 0 h 143"/>
                    <a:gd name="T26" fmla="*/ 431 w 431"/>
                    <a:gd name="T27" fmla="*/ 143 h 14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31" h="143">
                      <a:moveTo>
                        <a:pt x="431" y="112"/>
                      </a:moveTo>
                      <a:lnTo>
                        <a:pt x="335" y="143"/>
                      </a:lnTo>
                      <a:lnTo>
                        <a:pt x="111" y="48"/>
                      </a:lnTo>
                      <a:lnTo>
                        <a:pt x="0" y="80"/>
                      </a:lnTo>
                      <a:lnTo>
                        <a:pt x="55" y="0"/>
                      </a:lnTo>
                      <a:lnTo>
                        <a:pt x="335" y="0"/>
                      </a:lnTo>
                      <a:lnTo>
                        <a:pt x="215" y="24"/>
                      </a:lnTo>
                      <a:lnTo>
                        <a:pt x="431" y="1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11" name="Freeform 43"/>
                <p:cNvSpPr>
                  <a:spLocks/>
                </p:cNvSpPr>
                <p:nvPr/>
              </p:nvSpPr>
              <p:spPr bwMode="auto">
                <a:xfrm>
                  <a:off x="2876" y="1876"/>
                  <a:ext cx="431" cy="143"/>
                </a:xfrm>
                <a:custGeom>
                  <a:avLst/>
                  <a:gdLst>
                    <a:gd name="T0" fmla="*/ 431 w 431"/>
                    <a:gd name="T1" fmla="*/ 112 h 143"/>
                    <a:gd name="T2" fmla="*/ 335 w 431"/>
                    <a:gd name="T3" fmla="*/ 143 h 143"/>
                    <a:gd name="T4" fmla="*/ 111 w 431"/>
                    <a:gd name="T5" fmla="*/ 48 h 143"/>
                    <a:gd name="T6" fmla="*/ 0 w 431"/>
                    <a:gd name="T7" fmla="*/ 80 h 143"/>
                    <a:gd name="T8" fmla="*/ 55 w 431"/>
                    <a:gd name="T9" fmla="*/ 0 h 143"/>
                    <a:gd name="T10" fmla="*/ 335 w 431"/>
                    <a:gd name="T11" fmla="*/ 0 h 143"/>
                    <a:gd name="T12" fmla="*/ 215 w 431"/>
                    <a:gd name="T13" fmla="*/ 24 h 143"/>
                    <a:gd name="T14" fmla="*/ 431 w 431"/>
                    <a:gd name="T15" fmla="*/ 112 h 14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31"/>
                    <a:gd name="T25" fmla="*/ 0 h 143"/>
                    <a:gd name="T26" fmla="*/ 431 w 431"/>
                    <a:gd name="T27" fmla="*/ 143 h 14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31" h="143">
                      <a:moveTo>
                        <a:pt x="431" y="112"/>
                      </a:moveTo>
                      <a:lnTo>
                        <a:pt x="335" y="143"/>
                      </a:lnTo>
                      <a:lnTo>
                        <a:pt x="111" y="48"/>
                      </a:lnTo>
                      <a:lnTo>
                        <a:pt x="0" y="80"/>
                      </a:lnTo>
                      <a:lnTo>
                        <a:pt x="55" y="0"/>
                      </a:lnTo>
                      <a:lnTo>
                        <a:pt x="335" y="0"/>
                      </a:lnTo>
                      <a:lnTo>
                        <a:pt x="215" y="24"/>
                      </a:lnTo>
                      <a:lnTo>
                        <a:pt x="431" y="1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295" name="Group 44"/>
              <p:cNvGrpSpPr>
                <a:grpSpLocks/>
              </p:cNvGrpSpPr>
              <p:nvPr/>
            </p:nvGrpSpPr>
            <p:grpSpPr bwMode="auto">
              <a:xfrm>
                <a:off x="2428" y="1692"/>
                <a:ext cx="903" cy="335"/>
                <a:chOff x="2428" y="1692"/>
                <a:chExt cx="903" cy="335"/>
              </a:xfrm>
            </p:grpSpPr>
            <p:sp>
              <p:nvSpPr>
                <p:cNvPr id="296" name="Freeform 45"/>
                <p:cNvSpPr>
                  <a:spLocks/>
                </p:cNvSpPr>
                <p:nvPr/>
              </p:nvSpPr>
              <p:spPr bwMode="auto">
                <a:xfrm>
                  <a:off x="2899" y="1700"/>
                  <a:ext cx="432" cy="144"/>
                </a:xfrm>
                <a:custGeom>
                  <a:avLst/>
                  <a:gdLst>
                    <a:gd name="T0" fmla="*/ 0 w 432"/>
                    <a:gd name="T1" fmla="*/ 112 h 144"/>
                    <a:gd name="T2" fmla="*/ 96 w 432"/>
                    <a:gd name="T3" fmla="*/ 144 h 144"/>
                    <a:gd name="T4" fmla="*/ 328 w 432"/>
                    <a:gd name="T5" fmla="*/ 48 h 144"/>
                    <a:gd name="T6" fmla="*/ 432 w 432"/>
                    <a:gd name="T7" fmla="*/ 80 h 144"/>
                    <a:gd name="T8" fmla="*/ 376 w 432"/>
                    <a:gd name="T9" fmla="*/ 0 h 144"/>
                    <a:gd name="T10" fmla="*/ 104 w 432"/>
                    <a:gd name="T11" fmla="*/ 0 h 144"/>
                    <a:gd name="T12" fmla="*/ 216 w 432"/>
                    <a:gd name="T13" fmla="*/ 24 h 144"/>
                    <a:gd name="T14" fmla="*/ 0 w 432"/>
                    <a:gd name="T15" fmla="*/ 112 h 1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32"/>
                    <a:gd name="T25" fmla="*/ 0 h 144"/>
                    <a:gd name="T26" fmla="*/ 432 w 432"/>
                    <a:gd name="T27" fmla="*/ 144 h 1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32" h="144">
                      <a:moveTo>
                        <a:pt x="0" y="112"/>
                      </a:moveTo>
                      <a:lnTo>
                        <a:pt x="96" y="144"/>
                      </a:lnTo>
                      <a:lnTo>
                        <a:pt x="328" y="48"/>
                      </a:lnTo>
                      <a:lnTo>
                        <a:pt x="432" y="80"/>
                      </a:lnTo>
                      <a:lnTo>
                        <a:pt x="376" y="0"/>
                      </a:lnTo>
                      <a:lnTo>
                        <a:pt x="104" y="0"/>
                      </a:lnTo>
                      <a:lnTo>
                        <a:pt x="216" y="24"/>
                      </a:lnTo>
                      <a:lnTo>
                        <a:pt x="0" y="1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97" name="Freeform 46"/>
                <p:cNvSpPr>
                  <a:spLocks/>
                </p:cNvSpPr>
                <p:nvPr/>
              </p:nvSpPr>
              <p:spPr bwMode="auto">
                <a:xfrm>
                  <a:off x="2899" y="1700"/>
                  <a:ext cx="432" cy="144"/>
                </a:xfrm>
                <a:custGeom>
                  <a:avLst/>
                  <a:gdLst>
                    <a:gd name="T0" fmla="*/ 0 w 432"/>
                    <a:gd name="T1" fmla="*/ 112 h 144"/>
                    <a:gd name="T2" fmla="*/ 96 w 432"/>
                    <a:gd name="T3" fmla="*/ 144 h 144"/>
                    <a:gd name="T4" fmla="*/ 328 w 432"/>
                    <a:gd name="T5" fmla="*/ 48 h 144"/>
                    <a:gd name="T6" fmla="*/ 432 w 432"/>
                    <a:gd name="T7" fmla="*/ 80 h 144"/>
                    <a:gd name="T8" fmla="*/ 376 w 432"/>
                    <a:gd name="T9" fmla="*/ 0 h 144"/>
                    <a:gd name="T10" fmla="*/ 104 w 432"/>
                    <a:gd name="T11" fmla="*/ 0 h 144"/>
                    <a:gd name="T12" fmla="*/ 216 w 432"/>
                    <a:gd name="T13" fmla="*/ 24 h 144"/>
                    <a:gd name="T14" fmla="*/ 0 w 432"/>
                    <a:gd name="T15" fmla="*/ 112 h 1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32"/>
                    <a:gd name="T25" fmla="*/ 0 h 144"/>
                    <a:gd name="T26" fmla="*/ 432 w 432"/>
                    <a:gd name="T27" fmla="*/ 144 h 1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32" h="144">
                      <a:moveTo>
                        <a:pt x="0" y="112"/>
                      </a:moveTo>
                      <a:lnTo>
                        <a:pt x="96" y="144"/>
                      </a:lnTo>
                      <a:lnTo>
                        <a:pt x="328" y="48"/>
                      </a:lnTo>
                      <a:lnTo>
                        <a:pt x="432" y="80"/>
                      </a:lnTo>
                      <a:lnTo>
                        <a:pt x="376" y="0"/>
                      </a:lnTo>
                      <a:lnTo>
                        <a:pt x="104" y="0"/>
                      </a:lnTo>
                      <a:lnTo>
                        <a:pt x="216" y="24"/>
                      </a:lnTo>
                      <a:lnTo>
                        <a:pt x="0" y="1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98" name="Freeform 47"/>
                <p:cNvSpPr>
                  <a:spLocks/>
                </p:cNvSpPr>
                <p:nvPr/>
              </p:nvSpPr>
              <p:spPr bwMode="auto">
                <a:xfrm>
                  <a:off x="2428" y="1868"/>
                  <a:ext cx="432" cy="151"/>
                </a:xfrm>
                <a:custGeom>
                  <a:avLst/>
                  <a:gdLst>
                    <a:gd name="T0" fmla="*/ 432 w 432"/>
                    <a:gd name="T1" fmla="*/ 32 h 151"/>
                    <a:gd name="T2" fmla="*/ 336 w 432"/>
                    <a:gd name="T3" fmla="*/ 0 h 151"/>
                    <a:gd name="T4" fmla="*/ 112 w 432"/>
                    <a:gd name="T5" fmla="*/ 96 h 151"/>
                    <a:gd name="T6" fmla="*/ 0 w 432"/>
                    <a:gd name="T7" fmla="*/ 64 h 151"/>
                    <a:gd name="T8" fmla="*/ 56 w 432"/>
                    <a:gd name="T9" fmla="*/ 151 h 151"/>
                    <a:gd name="T10" fmla="*/ 336 w 432"/>
                    <a:gd name="T11" fmla="*/ 151 h 151"/>
                    <a:gd name="T12" fmla="*/ 216 w 432"/>
                    <a:gd name="T13" fmla="*/ 120 h 151"/>
                    <a:gd name="T14" fmla="*/ 432 w 432"/>
                    <a:gd name="T15" fmla="*/ 32 h 15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32"/>
                    <a:gd name="T25" fmla="*/ 0 h 151"/>
                    <a:gd name="T26" fmla="*/ 432 w 432"/>
                    <a:gd name="T27" fmla="*/ 151 h 15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32" h="151">
                      <a:moveTo>
                        <a:pt x="432" y="32"/>
                      </a:moveTo>
                      <a:lnTo>
                        <a:pt x="336" y="0"/>
                      </a:lnTo>
                      <a:lnTo>
                        <a:pt x="112" y="96"/>
                      </a:lnTo>
                      <a:lnTo>
                        <a:pt x="0" y="64"/>
                      </a:lnTo>
                      <a:lnTo>
                        <a:pt x="56" y="151"/>
                      </a:lnTo>
                      <a:lnTo>
                        <a:pt x="336" y="151"/>
                      </a:lnTo>
                      <a:lnTo>
                        <a:pt x="216" y="120"/>
                      </a:lnTo>
                      <a:lnTo>
                        <a:pt x="432" y="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99" name="Freeform 48"/>
                <p:cNvSpPr>
                  <a:spLocks/>
                </p:cNvSpPr>
                <p:nvPr/>
              </p:nvSpPr>
              <p:spPr bwMode="auto">
                <a:xfrm>
                  <a:off x="2428" y="1868"/>
                  <a:ext cx="432" cy="151"/>
                </a:xfrm>
                <a:custGeom>
                  <a:avLst/>
                  <a:gdLst>
                    <a:gd name="T0" fmla="*/ 432 w 432"/>
                    <a:gd name="T1" fmla="*/ 32 h 151"/>
                    <a:gd name="T2" fmla="*/ 336 w 432"/>
                    <a:gd name="T3" fmla="*/ 0 h 151"/>
                    <a:gd name="T4" fmla="*/ 112 w 432"/>
                    <a:gd name="T5" fmla="*/ 96 h 151"/>
                    <a:gd name="T6" fmla="*/ 0 w 432"/>
                    <a:gd name="T7" fmla="*/ 64 h 151"/>
                    <a:gd name="T8" fmla="*/ 56 w 432"/>
                    <a:gd name="T9" fmla="*/ 151 h 151"/>
                    <a:gd name="T10" fmla="*/ 336 w 432"/>
                    <a:gd name="T11" fmla="*/ 151 h 151"/>
                    <a:gd name="T12" fmla="*/ 216 w 432"/>
                    <a:gd name="T13" fmla="*/ 120 h 151"/>
                    <a:gd name="T14" fmla="*/ 432 w 432"/>
                    <a:gd name="T15" fmla="*/ 32 h 15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32"/>
                    <a:gd name="T25" fmla="*/ 0 h 151"/>
                    <a:gd name="T26" fmla="*/ 432 w 432"/>
                    <a:gd name="T27" fmla="*/ 151 h 15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32" h="151">
                      <a:moveTo>
                        <a:pt x="432" y="32"/>
                      </a:moveTo>
                      <a:lnTo>
                        <a:pt x="336" y="0"/>
                      </a:lnTo>
                      <a:lnTo>
                        <a:pt x="112" y="96"/>
                      </a:lnTo>
                      <a:lnTo>
                        <a:pt x="0" y="64"/>
                      </a:lnTo>
                      <a:lnTo>
                        <a:pt x="56" y="151"/>
                      </a:lnTo>
                      <a:lnTo>
                        <a:pt x="336" y="151"/>
                      </a:lnTo>
                      <a:lnTo>
                        <a:pt x="216" y="120"/>
                      </a:lnTo>
                      <a:lnTo>
                        <a:pt x="432" y="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00" name="Freeform 49"/>
                <p:cNvSpPr>
                  <a:spLocks/>
                </p:cNvSpPr>
                <p:nvPr/>
              </p:nvSpPr>
              <p:spPr bwMode="auto">
                <a:xfrm>
                  <a:off x="2452" y="1692"/>
                  <a:ext cx="431" cy="144"/>
                </a:xfrm>
                <a:custGeom>
                  <a:avLst/>
                  <a:gdLst>
                    <a:gd name="T0" fmla="*/ 0 w 431"/>
                    <a:gd name="T1" fmla="*/ 32 h 144"/>
                    <a:gd name="T2" fmla="*/ 96 w 431"/>
                    <a:gd name="T3" fmla="*/ 0 h 144"/>
                    <a:gd name="T4" fmla="*/ 328 w 431"/>
                    <a:gd name="T5" fmla="*/ 88 h 144"/>
                    <a:gd name="T6" fmla="*/ 431 w 431"/>
                    <a:gd name="T7" fmla="*/ 64 h 144"/>
                    <a:gd name="T8" fmla="*/ 376 w 431"/>
                    <a:gd name="T9" fmla="*/ 144 h 144"/>
                    <a:gd name="T10" fmla="*/ 104 w 431"/>
                    <a:gd name="T11" fmla="*/ 144 h 144"/>
                    <a:gd name="T12" fmla="*/ 216 w 431"/>
                    <a:gd name="T13" fmla="*/ 120 h 144"/>
                    <a:gd name="T14" fmla="*/ 0 w 431"/>
                    <a:gd name="T15" fmla="*/ 32 h 1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31"/>
                    <a:gd name="T25" fmla="*/ 0 h 144"/>
                    <a:gd name="T26" fmla="*/ 431 w 431"/>
                    <a:gd name="T27" fmla="*/ 144 h 1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31" h="144">
                      <a:moveTo>
                        <a:pt x="0" y="32"/>
                      </a:moveTo>
                      <a:lnTo>
                        <a:pt x="96" y="0"/>
                      </a:lnTo>
                      <a:lnTo>
                        <a:pt x="328" y="88"/>
                      </a:lnTo>
                      <a:lnTo>
                        <a:pt x="431" y="64"/>
                      </a:lnTo>
                      <a:lnTo>
                        <a:pt x="376" y="144"/>
                      </a:lnTo>
                      <a:lnTo>
                        <a:pt x="104" y="144"/>
                      </a:lnTo>
                      <a:lnTo>
                        <a:pt x="216" y="120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01" name="Freeform 50"/>
                <p:cNvSpPr>
                  <a:spLocks/>
                </p:cNvSpPr>
                <p:nvPr/>
              </p:nvSpPr>
              <p:spPr bwMode="auto">
                <a:xfrm>
                  <a:off x="2452" y="1692"/>
                  <a:ext cx="431" cy="144"/>
                </a:xfrm>
                <a:custGeom>
                  <a:avLst/>
                  <a:gdLst>
                    <a:gd name="T0" fmla="*/ 0 w 431"/>
                    <a:gd name="T1" fmla="*/ 32 h 144"/>
                    <a:gd name="T2" fmla="*/ 96 w 431"/>
                    <a:gd name="T3" fmla="*/ 0 h 144"/>
                    <a:gd name="T4" fmla="*/ 328 w 431"/>
                    <a:gd name="T5" fmla="*/ 88 h 144"/>
                    <a:gd name="T6" fmla="*/ 431 w 431"/>
                    <a:gd name="T7" fmla="*/ 64 h 144"/>
                    <a:gd name="T8" fmla="*/ 376 w 431"/>
                    <a:gd name="T9" fmla="*/ 144 h 144"/>
                    <a:gd name="T10" fmla="*/ 104 w 431"/>
                    <a:gd name="T11" fmla="*/ 144 h 144"/>
                    <a:gd name="T12" fmla="*/ 216 w 431"/>
                    <a:gd name="T13" fmla="*/ 120 h 144"/>
                    <a:gd name="T14" fmla="*/ 0 w 431"/>
                    <a:gd name="T15" fmla="*/ 32 h 1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31"/>
                    <a:gd name="T25" fmla="*/ 0 h 144"/>
                    <a:gd name="T26" fmla="*/ 431 w 431"/>
                    <a:gd name="T27" fmla="*/ 144 h 1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31" h="144">
                      <a:moveTo>
                        <a:pt x="0" y="32"/>
                      </a:moveTo>
                      <a:lnTo>
                        <a:pt x="96" y="0"/>
                      </a:lnTo>
                      <a:lnTo>
                        <a:pt x="328" y="88"/>
                      </a:lnTo>
                      <a:lnTo>
                        <a:pt x="431" y="64"/>
                      </a:lnTo>
                      <a:lnTo>
                        <a:pt x="376" y="144"/>
                      </a:lnTo>
                      <a:lnTo>
                        <a:pt x="104" y="144"/>
                      </a:lnTo>
                      <a:lnTo>
                        <a:pt x="216" y="120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02" name="Freeform 51"/>
                <p:cNvSpPr>
                  <a:spLocks/>
                </p:cNvSpPr>
                <p:nvPr/>
              </p:nvSpPr>
              <p:spPr bwMode="auto">
                <a:xfrm>
                  <a:off x="2883" y="1884"/>
                  <a:ext cx="432" cy="143"/>
                </a:xfrm>
                <a:custGeom>
                  <a:avLst/>
                  <a:gdLst>
                    <a:gd name="T0" fmla="*/ 432 w 432"/>
                    <a:gd name="T1" fmla="*/ 112 h 143"/>
                    <a:gd name="T2" fmla="*/ 336 w 432"/>
                    <a:gd name="T3" fmla="*/ 143 h 143"/>
                    <a:gd name="T4" fmla="*/ 112 w 432"/>
                    <a:gd name="T5" fmla="*/ 48 h 143"/>
                    <a:gd name="T6" fmla="*/ 0 w 432"/>
                    <a:gd name="T7" fmla="*/ 80 h 143"/>
                    <a:gd name="T8" fmla="*/ 56 w 432"/>
                    <a:gd name="T9" fmla="*/ 0 h 143"/>
                    <a:gd name="T10" fmla="*/ 336 w 432"/>
                    <a:gd name="T11" fmla="*/ 0 h 143"/>
                    <a:gd name="T12" fmla="*/ 216 w 432"/>
                    <a:gd name="T13" fmla="*/ 24 h 143"/>
                    <a:gd name="T14" fmla="*/ 432 w 432"/>
                    <a:gd name="T15" fmla="*/ 112 h 14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32"/>
                    <a:gd name="T25" fmla="*/ 0 h 143"/>
                    <a:gd name="T26" fmla="*/ 432 w 432"/>
                    <a:gd name="T27" fmla="*/ 143 h 14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32" h="143">
                      <a:moveTo>
                        <a:pt x="432" y="112"/>
                      </a:moveTo>
                      <a:lnTo>
                        <a:pt x="336" y="143"/>
                      </a:lnTo>
                      <a:lnTo>
                        <a:pt x="112" y="48"/>
                      </a:lnTo>
                      <a:lnTo>
                        <a:pt x="0" y="80"/>
                      </a:lnTo>
                      <a:lnTo>
                        <a:pt x="56" y="0"/>
                      </a:lnTo>
                      <a:lnTo>
                        <a:pt x="336" y="0"/>
                      </a:lnTo>
                      <a:lnTo>
                        <a:pt x="216" y="24"/>
                      </a:lnTo>
                      <a:lnTo>
                        <a:pt x="432" y="1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03" name="Freeform 52"/>
                <p:cNvSpPr>
                  <a:spLocks/>
                </p:cNvSpPr>
                <p:nvPr/>
              </p:nvSpPr>
              <p:spPr bwMode="auto">
                <a:xfrm>
                  <a:off x="2883" y="1884"/>
                  <a:ext cx="432" cy="143"/>
                </a:xfrm>
                <a:custGeom>
                  <a:avLst/>
                  <a:gdLst>
                    <a:gd name="T0" fmla="*/ 432 w 432"/>
                    <a:gd name="T1" fmla="*/ 112 h 143"/>
                    <a:gd name="T2" fmla="*/ 336 w 432"/>
                    <a:gd name="T3" fmla="*/ 143 h 143"/>
                    <a:gd name="T4" fmla="*/ 112 w 432"/>
                    <a:gd name="T5" fmla="*/ 48 h 143"/>
                    <a:gd name="T6" fmla="*/ 0 w 432"/>
                    <a:gd name="T7" fmla="*/ 80 h 143"/>
                    <a:gd name="T8" fmla="*/ 56 w 432"/>
                    <a:gd name="T9" fmla="*/ 0 h 143"/>
                    <a:gd name="T10" fmla="*/ 336 w 432"/>
                    <a:gd name="T11" fmla="*/ 0 h 143"/>
                    <a:gd name="T12" fmla="*/ 216 w 432"/>
                    <a:gd name="T13" fmla="*/ 24 h 143"/>
                    <a:gd name="T14" fmla="*/ 432 w 432"/>
                    <a:gd name="T15" fmla="*/ 112 h 14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32"/>
                    <a:gd name="T25" fmla="*/ 0 h 143"/>
                    <a:gd name="T26" fmla="*/ 432 w 432"/>
                    <a:gd name="T27" fmla="*/ 143 h 14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32" h="143">
                      <a:moveTo>
                        <a:pt x="432" y="112"/>
                      </a:moveTo>
                      <a:lnTo>
                        <a:pt x="336" y="143"/>
                      </a:lnTo>
                      <a:lnTo>
                        <a:pt x="112" y="48"/>
                      </a:lnTo>
                      <a:lnTo>
                        <a:pt x="0" y="80"/>
                      </a:lnTo>
                      <a:lnTo>
                        <a:pt x="56" y="0"/>
                      </a:lnTo>
                      <a:lnTo>
                        <a:pt x="336" y="0"/>
                      </a:lnTo>
                      <a:lnTo>
                        <a:pt x="216" y="24"/>
                      </a:lnTo>
                      <a:lnTo>
                        <a:pt x="432" y="1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  <p:sp>
          <p:nvSpPr>
            <p:cNvPr id="292" name="Line 53"/>
            <p:cNvSpPr>
              <a:spLocks noChangeShapeType="1"/>
            </p:cNvSpPr>
            <p:nvPr/>
          </p:nvSpPr>
          <p:spPr bwMode="auto">
            <a:xfrm>
              <a:off x="4135438" y="2650686"/>
              <a:ext cx="695" cy="174306"/>
            </a:xfrm>
            <a:prstGeom prst="line">
              <a:avLst/>
            </a:prstGeom>
            <a:noFill/>
            <a:ln w="12700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93" name="Line 54"/>
            <p:cNvSpPr>
              <a:spLocks noChangeShapeType="1"/>
            </p:cNvSpPr>
            <p:nvPr/>
          </p:nvSpPr>
          <p:spPr bwMode="auto">
            <a:xfrm>
              <a:off x="5047057" y="2650686"/>
              <a:ext cx="695" cy="174306"/>
            </a:xfrm>
            <a:prstGeom prst="line">
              <a:avLst/>
            </a:prstGeom>
            <a:noFill/>
            <a:ln w="12700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12" name="Text Box 26"/>
          <p:cNvSpPr txBox="1">
            <a:spLocks noChangeArrowheads="1"/>
          </p:cNvSpPr>
          <p:nvPr/>
        </p:nvSpPr>
        <p:spPr bwMode="auto">
          <a:xfrm>
            <a:off x="4229100" y="3585556"/>
            <a:ext cx="6207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45720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4572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4572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4572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4572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it-IT" sz="800" b="1">
                <a:solidFill>
                  <a:schemeClr val="bg1"/>
                </a:solidFill>
                <a:latin typeface="Calibri" charset="0"/>
                <a:cs typeface="ＭＳ Ｐゴシック" charset="0"/>
              </a:rPr>
              <a:t>GARR Bo1</a:t>
            </a:r>
          </a:p>
        </p:txBody>
      </p:sp>
      <p:sp>
        <p:nvSpPr>
          <p:cNvPr id="313" name="Text Box 26"/>
          <p:cNvSpPr txBox="1">
            <a:spLocks noChangeArrowheads="1"/>
          </p:cNvSpPr>
          <p:nvPr/>
        </p:nvSpPr>
        <p:spPr bwMode="auto">
          <a:xfrm>
            <a:off x="4286250" y="2334606"/>
            <a:ext cx="6207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45720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4572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4572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4572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4572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it-IT" sz="800" b="1">
                <a:solidFill>
                  <a:schemeClr val="bg1"/>
                </a:solidFill>
                <a:latin typeface="Calibri" charset="0"/>
                <a:cs typeface="ＭＳ Ｐゴシック" charset="0"/>
              </a:rPr>
              <a:t>GARR Mi1</a:t>
            </a:r>
          </a:p>
        </p:txBody>
      </p:sp>
      <p:grpSp>
        <p:nvGrpSpPr>
          <p:cNvPr id="348" name="Group 347"/>
          <p:cNvGrpSpPr/>
          <p:nvPr/>
        </p:nvGrpSpPr>
        <p:grpSpPr>
          <a:xfrm>
            <a:off x="4097338" y="3391881"/>
            <a:ext cx="914400" cy="419100"/>
            <a:chOff x="4097338" y="3787775"/>
            <a:chExt cx="914400" cy="419100"/>
          </a:xfrm>
        </p:grpSpPr>
        <p:sp>
          <p:nvSpPr>
            <p:cNvPr id="315" name="Oval 30"/>
            <p:cNvSpPr>
              <a:spLocks noChangeArrowheads="1"/>
            </p:cNvSpPr>
            <p:nvPr/>
          </p:nvSpPr>
          <p:spPr bwMode="auto">
            <a:xfrm>
              <a:off x="4100119" y="3962628"/>
              <a:ext cx="911619" cy="244247"/>
            </a:xfrm>
            <a:prstGeom prst="ellipse">
              <a:avLst/>
            </a:prstGeom>
            <a:solidFill>
              <a:srgbClr val="0078AA"/>
            </a:solidFill>
            <a:ln w="1270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316" name="Rectangle 31"/>
            <p:cNvSpPr>
              <a:spLocks noChangeArrowheads="1"/>
            </p:cNvSpPr>
            <p:nvPr/>
          </p:nvSpPr>
          <p:spPr bwMode="auto">
            <a:xfrm>
              <a:off x="4097338" y="3912358"/>
              <a:ext cx="911619" cy="174306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317" name="Rectangle 32"/>
            <p:cNvSpPr>
              <a:spLocks noChangeArrowheads="1"/>
            </p:cNvSpPr>
            <p:nvPr/>
          </p:nvSpPr>
          <p:spPr bwMode="auto">
            <a:xfrm>
              <a:off x="4097338" y="3912358"/>
              <a:ext cx="911619" cy="174306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>
                <a:latin typeface="Calibri" charset="0"/>
              </a:endParaRPr>
            </a:p>
          </p:txBody>
        </p:sp>
        <p:sp>
          <p:nvSpPr>
            <p:cNvPr id="318" name="Oval 33"/>
            <p:cNvSpPr>
              <a:spLocks noChangeArrowheads="1"/>
            </p:cNvSpPr>
            <p:nvPr/>
          </p:nvSpPr>
          <p:spPr bwMode="auto">
            <a:xfrm>
              <a:off x="4100119" y="3787775"/>
              <a:ext cx="911619" cy="244247"/>
            </a:xfrm>
            <a:prstGeom prst="ellipse">
              <a:avLst/>
            </a:prstGeom>
            <a:solidFill>
              <a:srgbClr val="00B4FF"/>
            </a:solidFill>
            <a:ln w="12700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latin typeface="Calibri" charset="0"/>
              </a:endParaRPr>
            </a:p>
          </p:txBody>
        </p:sp>
        <p:grpSp>
          <p:nvGrpSpPr>
            <p:cNvPr id="319" name="Group 34"/>
            <p:cNvGrpSpPr>
              <a:grpSpLocks/>
            </p:cNvGrpSpPr>
            <p:nvPr/>
          </p:nvGrpSpPr>
          <p:grpSpPr bwMode="auto">
            <a:xfrm>
              <a:off x="4236410" y="3816189"/>
              <a:ext cx="633474" cy="187420"/>
              <a:chOff x="2420" y="1684"/>
              <a:chExt cx="911" cy="343"/>
            </a:xfrm>
          </p:grpSpPr>
          <p:grpSp>
            <p:nvGrpSpPr>
              <p:cNvPr id="322" name="Group 35"/>
              <p:cNvGrpSpPr>
                <a:grpSpLocks/>
              </p:cNvGrpSpPr>
              <p:nvPr/>
            </p:nvGrpSpPr>
            <p:grpSpPr bwMode="auto">
              <a:xfrm>
                <a:off x="2420" y="1684"/>
                <a:ext cx="903" cy="335"/>
                <a:chOff x="2420" y="1684"/>
                <a:chExt cx="903" cy="335"/>
              </a:xfrm>
            </p:grpSpPr>
            <p:sp>
              <p:nvSpPr>
                <p:cNvPr id="332" name="Freeform 36"/>
                <p:cNvSpPr>
                  <a:spLocks/>
                </p:cNvSpPr>
                <p:nvPr/>
              </p:nvSpPr>
              <p:spPr bwMode="auto">
                <a:xfrm>
                  <a:off x="2891" y="1692"/>
                  <a:ext cx="432" cy="144"/>
                </a:xfrm>
                <a:custGeom>
                  <a:avLst/>
                  <a:gdLst>
                    <a:gd name="T0" fmla="*/ 0 w 432"/>
                    <a:gd name="T1" fmla="*/ 112 h 144"/>
                    <a:gd name="T2" fmla="*/ 96 w 432"/>
                    <a:gd name="T3" fmla="*/ 144 h 144"/>
                    <a:gd name="T4" fmla="*/ 328 w 432"/>
                    <a:gd name="T5" fmla="*/ 48 h 144"/>
                    <a:gd name="T6" fmla="*/ 432 w 432"/>
                    <a:gd name="T7" fmla="*/ 80 h 144"/>
                    <a:gd name="T8" fmla="*/ 376 w 432"/>
                    <a:gd name="T9" fmla="*/ 0 h 144"/>
                    <a:gd name="T10" fmla="*/ 104 w 432"/>
                    <a:gd name="T11" fmla="*/ 0 h 144"/>
                    <a:gd name="T12" fmla="*/ 216 w 432"/>
                    <a:gd name="T13" fmla="*/ 24 h 144"/>
                    <a:gd name="T14" fmla="*/ 0 w 432"/>
                    <a:gd name="T15" fmla="*/ 112 h 1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32"/>
                    <a:gd name="T25" fmla="*/ 0 h 144"/>
                    <a:gd name="T26" fmla="*/ 432 w 432"/>
                    <a:gd name="T27" fmla="*/ 144 h 1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32" h="144">
                      <a:moveTo>
                        <a:pt x="0" y="112"/>
                      </a:moveTo>
                      <a:lnTo>
                        <a:pt x="96" y="144"/>
                      </a:lnTo>
                      <a:lnTo>
                        <a:pt x="328" y="48"/>
                      </a:lnTo>
                      <a:lnTo>
                        <a:pt x="432" y="80"/>
                      </a:lnTo>
                      <a:lnTo>
                        <a:pt x="376" y="0"/>
                      </a:lnTo>
                      <a:lnTo>
                        <a:pt x="104" y="0"/>
                      </a:lnTo>
                      <a:lnTo>
                        <a:pt x="216" y="24"/>
                      </a:lnTo>
                      <a:lnTo>
                        <a:pt x="0" y="1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3" name="Freeform 37"/>
                <p:cNvSpPr>
                  <a:spLocks/>
                </p:cNvSpPr>
                <p:nvPr/>
              </p:nvSpPr>
              <p:spPr bwMode="auto">
                <a:xfrm>
                  <a:off x="2891" y="1692"/>
                  <a:ext cx="432" cy="144"/>
                </a:xfrm>
                <a:custGeom>
                  <a:avLst/>
                  <a:gdLst>
                    <a:gd name="T0" fmla="*/ 0 w 432"/>
                    <a:gd name="T1" fmla="*/ 112 h 144"/>
                    <a:gd name="T2" fmla="*/ 96 w 432"/>
                    <a:gd name="T3" fmla="*/ 144 h 144"/>
                    <a:gd name="T4" fmla="*/ 328 w 432"/>
                    <a:gd name="T5" fmla="*/ 48 h 144"/>
                    <a:gd name="T6" fmla="*/ 432 w 432"/>
                    <a:gd name="T7" fmla="*/ 80 h 144"/>
                    <a:gd name="T8" fmla="*/ 376 w 432"/>
                    <a:gd name="T9" fmla="*/ 0 h 144"/>
                    <a:gd name="T10" fmla="*/ 104 w 432"/>
                    <a:gd name="T11" fmla="*/ 0 h 144"/>
                    <a:gd name="T12" fmla="*/ 216 w 432"/>
                    <a:gd name="T13" fmla="*/ 24 h 144"/>
                    <a:gd name="T14" fmla="*/ 0 w 432"/>
                    <a:gd name="T15" fmla="*/ 112 h 1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32"/>
                    <a:gd name="T25" fmla="*/ 0 h 144"/>
                    <a:gd name="T26" fmla="*/ 432 w 432"/>
                    <a:gd name="T27" fmla="*/ 144 h 1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32" h="144">
                      <a:moveTo>
                        <a:pt x="0" y="112"/>
                      </a:moveTo>
                      <a:lnTo>
                        <a:pt x="96" y="144"/>
                      </a:lnTo>
                      <a:lnTo>
                        <a:pt x="328" y="48"/>
                      </a:lnTo>
                      <a:lnTo>
                        <a:pt x="432" y="80"/>
                      </a:lnTo>
                      <a:lnTo>
                        <a:pt x="376" y="0"/>
                      </a:lnTo>
                      <a:lnTo>
                        <a:pt x="104" y="0"/>
                      </a:lnTo>
                      <a:lnTo>
                        <a:pt x="216" y="24"/>
                      </a:lnTo>
                      <a:lnTo>
                        <a:pt x="0" y="1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4" name="Freeform 38"/>
                <p:cNvSpPr>
                  <a:spLocks/>
                </p:cNvSpPr>
                <p:nvPr/>
              </p:nvSpPr>
              <p:spPr bwMode="auto">
                <a:xfrm>
                  <a:off x="2420" y="1860"/>
                  <a:ext cx="432" cy="152"/>
                </a:xfrm>
                <a:custGeom>
                  <a:avLst/>
                  <a:gdLst>
                    <a:gd name="T0" fmla="*/ 432 w 432"/>
                    <a:gd name="T1" fmla="*/ 32 h 152"/>
                    <a:gd name="T2" fmla="*/ 336 w 432"/>
                    <a:gd name="T3" fmla="*/ 0 h 152"/>
                    <a:gd name="T4" fmla="*/ 112 w 432"/>
                    <a:gd name="T5" fmla="*/ 96 h 152"/>
                    <a:gd name="T6" fmla="*/ 0 w 432"/>
                    <a:gd name="T7" fmla="*/ 64 h 152"/>
                    <a:gd name="T8" fmla="*/ 56 w 432"/>
                    <a:gd name="T9" fmla="*/ 152 h 152"/>
                    <a:gd name="T10" fmla="*/ 336 w 432"/>
                    <a:gd name="T11" fmla="*/ 152 h 152"/>
                    <a:gd name="T12" fmla="*/ 216 w 432"/>
                    <a:gd name="T13" fmla="*/ 120 h 152"/>
                    <a:gd name="T14" fmla="*/ 432 w 432"/>
                    <a:gd name="T15" fmla="*/ 32 h 15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32"/>
                    <a:gd name="T25" fmla="*/ 0 h 152"/>
                    <a:gd name="T26" fmla="*/ 432 w 432"/>
                    <a:gd name="T27" fmla="*/ 152 h 15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32" h="152">
                      <a:moveTo>
                        <a:pt x="432" y="32"/>
                      </a:moveTo>
                      <a:lnTo>
                        <a:pt x="336" y="0"/>
                      </a:lnTo>
                      <a:lnTo>
                        <a:pt x="112" y="96"/>
                      </a:lnTo>
                      <a:lnTo>
                        <a:pt x="0" y="64"/>
                      </a:lnTo>
                      <a:lnTo>
                        <a:pt x="56" y="152"/>
                      </a:lnTo>
                      <a:lnTo>
                        <a:pt x="336" y="152"/>
                      </a:lnTo>
                      <a:lnTo>
                        <a:pt x="216" y="120"/>
                      </a:lnTo>
                      <a:lnTo>
                        <a:pt x="432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5" name="Freeform 39"/>
                <p:cNvSpPr>
                  <a:spLocks/>
                </p:cNvSpPr>
                <p:nvPr/>
              </p:nvSpPr>
              <p:spPr bwMode="auto">
                <a:xfrm>
                  <a:off x="2420" y="1860"/>
                  <a:ext cx="432" cy="152"/>
                </a:xfrm>
                <a:custGeom>
                  <a:avLst/>
                  <a:gdLst>
                    <a:gd name="T0" fmla="*/ 432 w 432"/>
                    <a:gd name="T1" fmla="*/ 32 h 152"/>
                    <a:gd name="T2" fmla="*/ 336 w 432"/>
                    <a:gd name="T3" fmla="*/ 0 h 152"/>
                    <a:gd name="T4" fmla="*/ 112 w 432"/>
                    <a:gd name="T5" fmla="*/ 96 h 152"/>
                    <a:gd name="T6" fmla="*/ 0 w 432"/>
                    <a:gd name="T7" fmla="*/ 64 h 152"/>
                    <a:gd name="T8" fmla="*/ 56 w 432"/>
                    <a:gd name="T9" fmla="*/ 152 h 152"/>
                    <a:gd name="T10" fmla="*/ 336 w 432"/>
                    <a:gd name="T11" fmla="*/ 152 h 152"/>
                    <a:gd name="T12" fmla="*/ 216 w 432"/>
                    <a:gd name="T13" fmla="*/ 120 h 152"/>
                    <a:gd name="T14" fmla="*/ 432 w 432"/>
                    <a:gd name="T15" fmla="*/ 32 h 15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32"/>
                    <a:gd name="T25" fmla="*/ 0 h 152"/>
                    <a:gd name="T26" fmla="*/ 432 w 432"/>
                    <a:gd name="T27" fmla="*/ 152 h 15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32" h="152">
                      <a:moveTo>
                        <a:pt x="432" y="32"/>
                      </a:moveTo>
                      <a:lnTo>
                        <a:pt x="336" y="0"/>
                      </a:lnTo>
                      <a:lnTo>
                        <a:pt x="112" y="96"/>
                      </a:lnTo>
                      <a:lnTo>
                        <a:pt x="0" y="64"/>
                      </a:lnTo>
                      <a:lnTo>
                        <a:pt x="56" y="152"/>
                      </a:lnTo>
                      <a:lnTo>
                        <a:pt x="336" y="152"/>
                      </a:lnTo>
                      <a:lnTo>
                        <a:pt x="216" y="120"/>
                      </a:lnTo>
                      <a:lnTo>
                        <a:pt x="432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6" name="Freeform 40"/>
                <p:cNvSpPr>
                  <a:spLocks/>
                </p:cNvSpPr>
                <p:nvPr/>
              </p:nvSpPr>
              <p:spPr bwMode="auto">
                <a:xfrm>
                  <a:off x="2444" y="1684"/>
                  <a:ext cx="432" cy="144"/>
                </a:xfrm>
                <a:custGeom>
                  <a:avLst/>
                  <a:gdLst>
                    <a:gd name="T0" fmla="*/ 0 w 432"/>
                    <a:gd name="T1" fmla="*/ 32 h 144"/>
                    <a:gd name="T2" fmla="*/ 96 w 432"/>
                    <a:gd name="T3" fmla="*/ 0 h 144"/>
                    <a:gd name="T4" fmla="*/ 328 w 432"/>
                    <a:gd name="T5" fmla="*/ 88 h 144"/>
                    <a:gd name="T6" fmla="*/ 432 w 432"/>
                    <a:gd name="T7" fmla="*/ 64 h 144"/>
                    <a:gd name="T8" fmla="*/ 376 w 432"/>
                    <a:gd name="T9" fmla="*/ 144 h 144"/>
                    <a:gd name="T10" fmla="*/ 104 w 432"/>
                    <a:gd name="T11" fmla="*/ 144 h 144"/>
                    <a:gd name="T12" fmla="*/ 216 w 432"/>
                    <a:gd name="T13" fmla="*/ 120 h 144"/>
                    <a:gd name="T14" fmla="*/ 0 w 432"/>
                    <a:gd name="T15" fmla="*/ 32 h 1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32"/>
                    <a:gd name="T25" fmla="*/ 0 h 144"/>
                    <a:gd name="T26" fmla="*/ 432 w 432"/>
                    <a:gd name="T27" fmla="*/ 144 h 1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32" h="144">
                      <a:moveTo>
                        <a:pt x="0" y="32"/>
                      </a:moveTo>
                      <a:lnTo>
                        <a:pt x="96" y="0"/>
                      </a:lnTo>
                      <a:lnTo>
                        <a:pt x="328" y="88"/>
                      </a:lnTo>
                      <a:lnTo>
                        <a:pt x="432" y="64"/>
                      </a:lnTo>
                      <a:lnTo>
                        <a:pt x="376" y="144"/>
                      </a:lnTo>
                      <a:lnTo>
                        <a:pt x="104" y="144"/>
                      </a:lnTo>
                      <a:lnTo>
                        <a:pt x="216" y="120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7" name="Freeform 41"/>
                <p:cNvSpPr>
                  <a:spLocks/>
                </p:cNvSpPr>
                <p:nvPr/>
              </p:nvSpPr>
              <p:spPr bwMode="auto">
                <a:xfrm>
                  <a:off x="2444" y="1684"/>
                  <a:ext cx="432" cy="144"/>
                </a:xfrm>
                <a:custGeom>
                  <a:avLst/>
                  <a:gdLst>
                    <a:gd name="T0" fmla="*/ 0 w 432"/>
                    <a:gd name="T1" fmla="*/ 32 h 144"/>
                    <a:gd name="T2" fmla="*/ 96 w 432"/>
                    <a:gd name="T3" fmla="*/ 0 h 144"/>
                    <a:gd name="T4" fmla="*/ 328 w 432"/>
                    <a:gd name="T5" fmla="*/ 88 h 144"/>
                    <a:gd name="T6" fmla="*/ 432 w 432"/>
                    <a:gd name="T7" fmla="*/ 64 h 144"/>
                    <a:gd name="T8" fmla="*/ 376 w 432"/>
                    <a:gd name="T9" fmla="*/ 144 h 144"/>
                    <a:gd name="T10" fmla="*/ 104 w 432"/>
                    <a:gd name="T11" fmla="*/ 144 h 144"/>
                    <a:gd name="T12" fmla="*/ 216 w 432"/>
                    <a:gd name="T13" fmla="*/ 120 h 144"/>
                    <a:gd name="T14" fmla="*/ 0 w 432"/>
                    <a:gd name="T15" fmla="*/ 32 h 1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32"/>
                    <a:gd name="T25" fmla="*/ 0 h 144"/>
                    <a:gd name="T26" fmla="*/ 432 w 432"/>
                    <a:gd name="T27" fmla="*/ 144 h 1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32" h="144">
                      <a:moveTo>
                        <a:pt x="0" y="32"/>
                      </a:moveTo>
                      <a:lnTo>
                        <a:pt x="96" y="0"/>
                      </a:lnTo>
                      <a:lnTo>
                        <a:pt x="328" y="88"/>
                      </a:lnTo>
                      <a:lnTo>
                        <a:pt x="432" y="64"/>
                      </a:lnTo>
                      <a:lnTo>
                        <a:pt x="376" y="144"/>
                      </a:lnTo>
                      <a:lnTo>
                        <a:pt x="104" y="144"/>
                      </a:lnTo>
                      <a:lnTo>
                        <a:pt x="216" y="120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8" name="Freeform 42"/>
                <p:cNvSpPr>
                  <a:spLocks/>
                </p:cNvSpPr>
                <p:nvPr/>
              </p:nvSpPr>
              <p:spPr bwMode="auto">
                <a:xfrm>
                  <a:off x="2876" y="1876"/>
                  <a:ext cx="431" cy="143"/>
                </a:xfrm>
                <a:custGeom>
                  <a:avLst/>
                  <a:gdLst>
                    <a:gd name="T0" fmla="*/ 431 w 431"/>
                    <a:gd name="T1" fmla="*/ 112 h 143"/>
                    <a:gd name="T2" fmla="*/ 335 w 431"/>
                    <a:gd name="T3" fmla="*/ 143 h 143"/>
                    <a:gd name="T4" fmla="*/ 111 w 431"/>
                    <a:gd name="T5" fmla="*/ 48 h 143"/>
                    <a:gd name="T6" fmla="*/ 0 w 431"/>
                    <a:gd name="T7" fmla="*/ 80 h 143"/>
                    <a:gd name="T8" fmla="*/ 55 w 431"/>
                    <a:gd name="T9" fmla="*/ 0 h 143"/>
                    <a:gd name="T10" fmla="*/ 335 w 431"/>
                    <a:gd name="T11" fmla="*/ 0 h 143"/>
                    <a:gd name="T12" fmla="*/ 215 w 431"/>
                    <a:gd name="T13" fmla="*/ 24 h 143"/>
                    <a:gd name="T14" fmla="*/ 431 w 431"/>
                    <a:gd name="T15" fmla="*/ 112 h 14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31"/>
                    <a:gd name="T25" fmla="*/ 0 h 143"/>
                    <a:gd name="T26" fmla="*/ 431 w 431"/>
                    <a:gd name="T27" fmla="*/ 143 h 14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31" h="143">
                      <a:moveTo>
                        <a:pt x="431" y="112"/>
                      </a:moveTo>
                      <a:lnTo>
                        <a:pt x="335" y="143"/>
                      </a:lnTo>
                      <a:lnTo>
                        <a:pt x="111" y="48"/>
                      </a:lnTo>
                      <a:lnTo>
                        <a:pt x="0" y="80"/>
                      </a:lnTo>
                      <a:lnTo>
                        <a:pt x="55" y="0"/>
                      </a:lnTo>
                      <a:lnTo>
                        <a:pt x="335" y="0"/>
                      </a:lnTo>
                      <a:lnTo>
                        <a:pt x="215" y="24"/>
                      </a:lnTo>
                      <a:lnTo>
                        <a:pt x="431" y="1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9" name="Freeform 43"/>
                <p:cNvSpPr>
                  <a:spLocks/>
                </p:cNvSpPr>
                <p:nvPr/>
              </p:nvSpPr>
              <p:spPr bwMode="auto">
                <a:xfrm>
                  <a:off x="2876" y="1876"/>
                  <a:ext cx="431" cy="143"/>
                </a:xfrm>
                <a:custGeom>
                  <a:avLst/>
                  <a:gdLst>
                    <a:gd name="T0" fmla="*/ 431 w 431"/>
                    <a:gd name="T1" fmla="*/ 112 h 143"/>
                    <a:gd name="T2" fmla="*/ 335 w 431"/>
                    <a:gd name="T3" fmla="*/ 143 h 143"/>
                    <a:gd name="T4" fmla="*/ 111 w 431"/>
                    <a:gd name="T5" fmla="*/ 48 h 143"/>
                    <a:gd name="T6" fmla="*/ 0 w 431"/>
                    <a:gd name="T7" fmla="*/ 80 h 143"/>
                    <a:gd name="T8" fmla="*/ 55 w 431"/>
                    <a:gd name="T9" fmla="*/ 0 h 143"/>
                    <a:gd name="T10" fmla="*/ 335 w 431"/>
                    <a:gd name="T11" fmla="*/ 0 h 143"/>
                    <a:gd name="T12" fmla="*/ 215 w 431"/>
                    <a:gd name="T13" fmla="*/ 24 h 143"/>
                    <a:gd name="T14" fmla="*/ 431 w 431"/>
                    <a:gd name="T15" fmla="*/ 112 h 14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31"/>
                    <a:gd name="T25" fmla="*/ 0 h 143"/>
                    <a:gd name="T26" fmla="*/ 431 w 431"/>
                    <a:gd name="T27" fmla="*/ 143 h 14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31" h="143">
                      <a:moveTo>
                        <a:pt x="431" y="112"/>
                      </a:moveTo>
                      <a:lnTo>
                        <a:pt x="335" y="143"/>
                      </a:lnTo>
                      <a:lnTo>
                        <a:pt x="111" y="48"/>
                      </a:lnTo>
                      <a:lnTo>
                        <a:pt x="0" y="80"/>
                      </a:lnTo>
                      <a:lnTo>
                        <a:pt x="55" y="0"/>
                      </a:lnTo>
                      <a:lnTo>
                        <a:pt x="335" y="0"/>
                      </a:lnTo>
                      <a:lnTo>
                        <a:pt x="215" y="24"/>
                      </a:lnTo>
                      <a:lnTo>
                        <a:pt x="431" y="1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323" name="Group 44"/>
              <p:cNvGrpSpPr>
                <a:grpSpLocks/>
              </p:cNvGrpSpPr>
              <p:nvPr/>
            </p:nvGrpSpPr>
            <p:grpSpPr bwMode="auto">
              <a:xfrm>
                <a:off x="2428" y="1692"/>
                <a:ext cx="903" cy="335"/>
                <a:chOff x="2428" y="1692"/>
                <a:chExt cx="903" cy="335"/>
              </a:xfrm>
            </p:grpSpPr>
            <p:sp>
              <p:nvSpPr>
                <p:cNvPr id="324" name="Freeform 45"/>
                <p:cNvSpPr>
                  <a:spLocks/>
                </p:cNvSpPr>
                <p:nvPr/>
              </p:nvSpPr>
              <p:spPr bwMode="auto">
                <a:xfrm>
                  <a:off x="2899" y="1700"/>
                  <a:ext cx="432" cy="144"/>
                </a:xfrm>
                <a:custGeom>
                  <a:avLst/>
                  <a:gdLst>
                    <a:gd name="T0" fmla="*/ 0 w 432"/>
                    <a:gd name="T1" fmla="*/ 112 h 144"/>
                    <a:gd name="T2" fmla="*/ 96 w 432"/>
                    <a:gd name="T3" fmla="*/ 144 h 144"/>
                    <a:gd name="T4" fmla="*/ 328 w 432"/>
                    <a:gd name="T5" fmla="*/ 48 h 144"/>
                    <a:gd name="T6" fmla="*/ 432 w 432"/>
                    <a:gd name="T7" fmla="*/ 80 h 144"/>
                    <a:gd name="T8" fmla="*/ 376 w 432"/>
                    <a:gd name="T9" fmla="*/ 0 h 144"/>
                    <a:gd name="T10" fmla="*/ 104 w 432"/>
                    <a:gd name="T11" fmla="*/ 0 h 144"/>
                    <a:gd name="T12" fmla="*/ 216 w 432"/>
                    <a:gd name="T13" fmla="*/ 24 h 144"/>
                    <a:gd name="T14" fmla="*/ 0 w 432"/>
                    <a:gd name="T15" fmla="*/ 112 h 1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32"/>
                    <a:gd name="T25" fmla="*/ 0 h 144"/>
                    <a:gd name="T26" fmla="*/ 432 w 432"/>
                    <a:gd name="T27" fmla="*/ 144 h 1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32" h="144">
                      <a:moveTo>
                        <a:pt x="0" y="112"/>
                      </a:moveTo>
                      <a:lnTo>
                        <a:pt x="96" y="144"/>
                      </a:lnTo>
                      <a:lnTo>
                        <a:pt x="328" y="48"/>
                      </a:lnTo>
                      <a:lnTo>
                        <a:pt x="432" y="80"/>
                      </a:lnTo>
                      <a:lnTo>
                        <a:pt x="376" y="0"/>
                      </a:lnTo>
                      <a:lnTo>
                        <a:pt x="104" y="0"/>
                      </a:lnTo>
                      <a:lnTo>
                        <a:pt x="216" y="24"/>
                      </a:lnTo>
                      <a:lnTo>
                        <a:pt x="0" y="1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5" name="Freeform 46"/>
                <p:cNvSpPr>
                  <a:spLocks/>
                </p:cNvSpPr>
                <p:nvPr/>
              </p:nvSpPr>
              <p:spPr bwMode="auto">
                <a:xfrm>
                  <a:off x="2899" y="1700"/>
                  <a:ext cx="432" cy="144"/>
                </a:xfrm>
                <a:custGeom>
                  <a:avLst/>
                  <a:gdLst>
                    <a:gd name="T0" fmla="*/ 0 w 432"/>
                    <a:gd name="T1" fmla="*/ 112 h 144"/>
                    <a:gd name="T2" fmla="*/ 96 w 432"/>
                    <a:gd name="T3" fmla="*/ 144 h 144"/>
                    <a:gd name="T4" fmla="*/ 328 w 432"/>
                    <a:gd name="T5" fmla="*/ 48 h 144"/>
                    <a:gd name="T6" fmla="*/ 432 w 432"/>
                    <a:gd name="T7" fmla="*/ 80 h 144"/>
                    <a:gd name="T8" fmla="*/ 376 w 432"/>
                    <a:gd name="T9" fmla="*/ 0 h 144"/>
                    <a:gd name="T10" fmla="*/ 104 w 432"/>
                    <a:gd name="T11" fmla="*/ 0 h 144"/>
                    <a:gd name="T12" fmla="*/ 216 w 432"/>
                    <a:gd name="T13" fmla="*/ 24 h 144"/>
                    <a:gd name="T14" fmla="*/ 0 w 432"/>
                    <a:gd name="T15" fmla="*/ 112 h 1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32"/>
                    <a:gd name="T25" fmla="*/ 0 h 144"/>
                    <a:gd name="T26" fmla="*/ 432 w 432"/>
                    <a:gd name="T27" fmla="*/ 144 h 1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32" h="144">
                      <a:moveTo>
                        <a:pt x="0" y="112"/>
                      </a:moveTo>
                      <a:lnTo>
                        <a:pt x="96" y="144"/>
                      </a:lnTo>
                      <a:lnTo>
                        <a:pt x="328" y="48"/>
                      </a:lnTo>
                      <a:lnTo>
                        <a:pt x="432" y="80"/>
                      </a:lnTo>
                      <a:lnTo>
                        <a:pt x="376" y="0"/>
                      </a:lnTo>
                      <a:lnTo>
                        <a:pt x="104" y="0"/>
                      </a:lnTo>
                      <a:lnTo>
                        <a:pt x="216" y="24"/>
                      </a:lnTo>
                      <a:lnTo>
                        <a:pt x="0" y="1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6" name="Freeform 47"/>
                <p:cNvSpPr>
                  <a:spLocks/>
                </p:cNvSpPr>
                <p:nvPr/>
              </p:nvSpPr>
              <p:spPr bwMode="auto">
                <a:xfrm>
                  <a:off x="2428" y="1868"/>
                  <a:ext cx="432" cy="151"/>
                </a:xfrm>
                <a:custGeom>
                  <a:avLst/>
                  <a:gdLst>
                    <a:gd name="T0" fmla="*/ 432 w 432"/>
                    <a:gd name="T1" fmla="*/ 32 h 151"/>
                    <a:gd name="T2" fmla="*/ 336 w 432"/>
                    <a:gd name="T3" fmla="*/ 0 h 151"/>
                    <a:gd name="T4" fmla="*/ 112 w 432"/>
                    <a:gd name="T5" fmla="*/ 96 h 151"/>
                    <a:gd name="T6" fmla="*/ 0 w 432"/>
                    <a:gd name="T7" fmla="*/ 64 h 151"/>
                    <a:gd name="T8" fmla="*/ 56 w 432"/>
                    <a:gd name="T9" fmla="*/ 151 h 151"/>
                    <a:gd name="T10" fmla="*/ 336 w 432"/>
                    <a:gd name="T11" fmla="*/ 151 h 151"/>
                    <a:gd name="T12" fmla="*/ 216 w 432"/>
                    <a:gd name="T13" fmla="*/ 120 h 151"/>
                    <a:gd name="T14" fmla="*/ 432 w 432"/>
                    <a:gd name="T15" fmla="*/ 32 h 15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32"/>
                    <a:gd name="T25" fmla="*/ 0 h 151"/>
                    <a:gd name="T26" fmla="*/ 432 w 432"/>
                    <a:gd name="T27" fmla="*/ 151 h 15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32" h="151">
                      <a:moveTo>
                        <a:pt x="432" y="32"/>
                      </a:moveTo>
                      <a:lnTo>
                        <a:pt x="336" y="0"/>
                      </a:lnTo>
                      <a:lnTo>
                        <a:pt x="112" y="96"/>
                      </a:lnTo>
                      <a:lnTo>
                        <a:pt x="0" y="64"/>
                      </a:lnTo>
                      <a:lnTo>
                        <a:pt x="56" y="151"/>
                      </a:lnTo>
                      <a:lnTo>
                        <a:pt x="336" y="151"/>
                      </a:lnTo>
                      <a:lnTo>
                        <a:pt x="216" y="120"/>
                      </a:lnTo>
                      <a:lnTo>
                        <a:pt x="432" y="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7" name="Freeform 48"/>
                <p:cNvSpPr>
                  <a:spLocks/>
                </p:cNvSpPr>
                <p:nvPr/>
              </p:nvSpPr>
              <p:spPr bwMode="auto">
                <a:xfrm>
                  <a:off x="2428" y="1868"/>
                  <a:ext cx="432" cy="151"/>
                </a:xfrm>
                <a:custGeom>
                  <a:avLst/>
                  <a:gdLst>
                    <a:gd name="T0" fmla="*/ 432 w 432"/>
                    <a:gd name="T1" fmla="*/ 32 h 151"/>
                    <a:gd name="T2" fmla="*/ 336 w 432"/>
                    <a:gd name="T3" fmla="*/ 0 h 151"/>
                    <a:gd name="T4" fmla="*/ 112 w 432"/>
                    <a:gd name="T5" fmla="*/ 96 h 151"/>
                    <a:gd name="T6" fmla="*/ 0 w 432"/>
                    <a:gd name="T7" fmla="*/ 64 h 151"/>
                    <a:gd name="T8" fmla="*/ 56 w 432"/>
                    <a:gd name="T9" fmla="*/ 151 h 151"/>
                    <a:gd name="T10" fmla="*/ 336 w 432"/>
                    <a:gd name="T11" fmla="*/ 151 h 151"/>
                    <a:gd name="T12" fmla="*/ 216 w 432"/>
                    <a:gd name="T13" fmla="*/ 120 h 151"/>
                    <a:gd name="T14" fmla="*/ 432 w 432"/>
                    <a:gd name="T15" fmla="*/ 32 h 15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32"/>
                    <a:gd name="T25" fmla="*/ 0 h 151"/>
                    <a:gd name="T26" fmla="*/ 432 w 432"/>
                    <a:gd name="T27" fmla="*/ 151 h 15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32" h="151">
                      <a:moveTo>
                        <a:pt x="432" y="32"/>
                      </a:moveTo>
                      <a:lnTo>
                        <a:pt x="336" y="0"/>
                      </a:lnTo>
                      <a:lnTo>
                        <a:pt x="112" y="96"/>
                      </a:lnTo>
                      <a:lnTo>
                        <a:pt x="0" y="64"/>
                      </a:lnTo>
                      <a:lnTo>
                        <a:pt x="56" y="151"/>
                      </a:lnTo>
                      <a:lnTo>
                        <a:pt x="336" y="151"/>
                      </a:lnTo>
                      <a:lnTo>
                        <a:pt x="216" y="120"/>
                      </a:lnTo>
                      <a:lnTo>
                        <a:pt x="432" y="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8" name="Freeform 49"/>
                <p:cNvSpPr>
                  <a:spLocks/>
                </p:cNvSpPr>
                <p:nvPr/>
              </p:nvSpPr>
              <p:spPr bwMode="auto">
                <a:xfrm>
                  <a:off x="2452" y="1692"/>
                  <a:ext cx="431" cy="144"/>
                </a:xfrm>
                <a:custGeom>
                  <a:avLst/>
                  <a:gdLst>
                    <a:gd name="T0" fmla="*/ 0 w 431"/>
                    <a:gd name="T1" fmla="*/ 32 h 144"/>
                    <a:gd name="T2" fmla="*/ 96 w 431"/>
                    <a:gd name="T3" fmla="*/ 0 h 144"/>
                    <a:gd name="T4" fmla="*/ 328 w 431"/>
                    <a:gd name="T5" fmla="*/ 88 h 144"/>
                    <a:gd name="T6" fmla="*/ 431 w 431"/>
                    <a:gd name="T7" fmla="*/ 64 h 144"/>
                    <a:gd name="T8" fmla="*/ 376 w 431"/>
                    <a:gd name="T9" fmla="*/ 144 h 144"/>
                    <a:gd name="T10" fmla="*/ 104 w 431"/>
                    <a:gd name="T11" fmla="*/ 144 h 144"/>
                    <a:gd name="T12" fmla="*/ 216 w 431"/>
                    <a:gd name="T13" fmla="*/ 120 h 144"/>
                    <a:gd name="T14" fmla="*/ 0 w 431"/>
                    <a:gd name="T15" fmla="*/ 32 h 1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31"/>
                    <a:gd name="T25" fmla="*/ 0 h 144"/>
                    <a:gd name="T26" fmla="*/ 431 w 431"/>
                    <a:gd name="T27" fmla="*/ 144 h 1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31" h="144">
                      <a:moveTo>
                        <a:pt x="0" y="32"/>
                      </a:moveTo>
                      <a:lnTo>
                        <a:pt x="96" y="0"/>
                      </a:lnTo>
                      <a:lnTo>
                        <a:pt x="328" y="88"/>
                      </a:lnTo>
                      <a:lnTo>
                        <a:pt x="431" y="64"/>
                      </a:lnTo>
                      <a:lnTo>
                        <a:pt x="376" y="144"/>
                      </a:lnTo>
                      <a:lnTo>
                        <a:pt x="104" y="144"/>
                      </a:lnTo>
                      <a:lnTo>
                        <a:pt x="216" y="120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29" name="Freeform 50"/>
                <p:cNvSpPr>
                  <a:spLocks/>
                </p:cNvSpPr>
                <p:nvPr/>
              </p:nvSpPr>
              <p:spPr bwMode="auto">
                <a:xfrm>
                  <a:off x="2452" y="1692"/>
                  <a:ext cx="431" cy="144"/>
                </a:xfrm>
                <a:custGeom>
                  <a:avLst/>
                  <a:gdLst>
                    <a:gd name="T0" fmla="*/ 0 w 431"/>
                    <a:gd name="T1" fmla="*/ 32 h 144"/>
                    <a:gd name="T2" fmla="*/ 96 w 431"/>
                    <a:gd name="T3" fmla="*/ 0 h 144"/>
                    <a:gd name="T4" fmla="*/ 328 w 431"/>
                    <a:gd name="T5" fmla="*/ 88 h 144"/>
                    <a:gd name="T6" fmla="*/ 431 w 431"/>
                    <a:gd name="T7" fmla="*/ 64 h 144"/>
                    <a:gd name="T8" fmla="*/ 376 w 431"/>
                    <a:gd name="T9" fmla="*/ 144 h 144"/>
                    <a:gd name="T10" fmla="*/ 104 w 431"/>
                    <a:gd name="T11" fmla="*/ 144 h 144"/>
                    <a:gd name="T12" fmla="*/ 216 w 431"/>
                    <a:gd name="T13" fmla="*/ 120 h 144"/>
                    <a:gd name="T14" fmla="*/ 0 w 431"/>
                    <a:gd name="T15" fmla="*/ 32 h 1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31"/>
                    <a:gd name="T25" fmla="*/ 0 h 144"/>
                    <a:gd name="T26" fmla="*/ 431 w 431"/>
                    <a:gd name="T27" fmla="*/ 144 h 1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31" h="144">
                      <a:moveTo>
                        <a:pt x="0" y="32"/>
                      </a:moveTo>
                      <a:lnTo>
                        <a:pt x="96" y="0"/>
                      </a:lnTo>
                      <a:lnTo>
                        <a:pt x="328" y="88"/>
                      </a:lnTo>
                      <a:lnTo>
                        <a:pt x="431" y="64"/>
                      </a:lnTo>
                      <a:lnTo>
                        <a:pt x="376" y="144"/>
                      </a:lnTo>
                      <a:lnTo>
                        <a:pt x="104" y="144"/>
                      </a:lnTo>
                      <a:lnTo>
                        <a:pt x="216" y="120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0" name="Freeform 51"/>
                <p:cNvSpPr>
                  <a:spLocks/>
                </p:cNvSpPr>
                <p:nvPr/>
              </p:nvSpPr>
              <p:spPr bwMode="auto">
                <a:xfrm>
                  <a:off x="2883" y="1884"/>
                  <a:ext cx="432" cy="143"/>
                </a:xfrm>
                <a:custGeom>
                  <a:avLst/>
                  <a:gdLst>
                    <a:gd name="T0" fmla="*/ 432 w 432"/>
                    <a:gd name="T1" fmla="*/ 112 h 143"/>
                    <a:gd name="T2" fmla="*/ 336 w 432"/>
                    <a:gd name="T3" fmla="*/ 143 h 143"/>
                    <a:gd name="T4" fmla="*/ 112 w 432"/>
                    <a:gd name="T5" fmla="*/ 48 h 143"/>
                    <a:gd name="T6" fmla="*/ 0 w 432"/>
                    <a:gd name="T7" fmla="*/ 80 h 143"/>
                    <a:gd name="T8" fmla="*/ 56 w 432"/>
                    <a:gd name="T9" fmla="*/ 0 h 143"/>
                    <a:gd name="T10" fmla="*/ 336 w 432"/>
                    <a:gd name="T11" fmla="*/ 0 h 143"/>
                    <a:gd name="T12" fmla="*/ 216 w 432"/>
                    <a:gd name="T13" fmla="*/ 24 h 143"/>
                    <a:gd name="T14" fmla="*/ 432 w 432"/>
                    <a:gd name="T15" fmla="*/ 112 h 14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32"/>
                    <a:gd name="T25" fmla="*/ 0 h 143"/>
                    <a:gd name="T26" fmla="*/ 432 w 432"/>
                    <a:gd name="T27" fmla="*/ 143 h 14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32" h="143">
                      <a:moveTo>
                        <a:pt x="432" y="112"/>
                      </a:moveTo>
                      <a:lnTo>
                        <a:pt x="336" y="143"/>
                      </a:lnTo>
                      <a:lnTo>
                        <a:pt x="112" y="48"/>
                      </a:lnTo>
                      <a:lnTo>
                        <a:pt x="0" y="80"/>
                      </a:lnTo>
                      <a:lnTo>
                        <a:pt x="56" y="0"/>
                      </a:lnTo>
                      <a:lnTo>
                        <a:pt x="336" y="0"/>
                      </a:lnTo>
                      <a:lnTo>
                        <a:pt x="216" y="24"/>
                      </a:lnTo>
                      <a:lnTo>
                        <a:pt x="432" y="1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31" name="Freeform 52"/>
                <p:cNvSpPr>
                  <a:spLocks/>
                </p:cNvSpPr>
                <p:nvPr/>
              </p:nvSpPr>
              <p:spPr bwMode="auto">
                <a:xfrm>
                  <a:off x="2883" y="1884"/>
                  <a:ext cx="432" cy="143"/>
                </a:xfrm>
                <a:custGeom>
                  <a:avLst/>
                  <a:gdLst>
                    <a:gd name="T0" fmla="*/ 432 w 432"/>
                    <a:gd name="T1" fmla="*/ 112 h 143"/>
                    <a:gd name="T2" fmla="*/ 336 w 432"/>
                    <a:gd name="T3" fmla="*/ 143 h 143"/>
                    <a:gd name="T4" fmla="*/ 112 w 432"/>
                    <a:gd name="T5" fmla="*/ 48 h 143"/>
                    <a:gd name="T6" fmla="*/ 0 w 432"/>
                    <a:gd name="T7" fmla="*/ 80 h 143"/>
                    <a:gd name="T8" fmla="*/ 56 w 432"/>
                    <a:gd name="T9" fmla="*/ 0 h 143"/>
                    <a:gd name="T10" fmla="*/ 336 w 432"/>
                    <a:gd name="T11" fmla="*/ 0 h 143"/>
                    <a:gd name="T12" fmla="*/ 216 w 432"/>
                    <a:gd name="T13" fmla="*/ 24 h 143"/>
                    <a:gd name="T14" fmla="*/ 432 w 432"/>
                    <a:gd name="T15" fmla="*/ 112 h 14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32"/>
                    <a:gd name="T25" fmla="*/ 0 h 143"/>
                    <a:gd name="T26" fmla="*/ 432 w 432"/>
                    <a:gd name="T27" fmla="*/ 143 h 14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32" h="143">
                      <a:moveTo>
                        <a:pt x="432" y="112"/>
                      </a:moveTo>
                      <a:lnTo>
                        <a:pt x="336" y="143"/>
                      </a:lnTo>
                      <a:lnTo>
                        <a:pt x="112" y="48"/>
                      </a:lnTo>
                      <a:lnTo>
                        <a:pt x="0" y="80"/>
                      </a:lnTo>
                      <a:lnTo>
                        <a:pt x="56" y="0"/>
                      </a:lnTo>
                      <a:lnTo>
                        <a:pt x="336" y="0"/>
                      </a:lnTo>
                      <a:lnTo>
                        <a:pt x="216" y="24"/>
                      </a:lnTo>
                      <a:lnTo>
                        <a:pt x="432" y="1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  <p:sp>
          <p:nvSpPr>
            <p:cNvPr id="320" name="Line 53"/>
            <p:cNvSpPr>
              <a:spLocks noChangeShapeType="1"/>
            </p:cNvSpPr>
            <p:nvPr/>
          </p:nvSpPr>
          <p:spPr bwMode="auto">
            <a:xfrm>
              <a:off x="4097338" y="3907986"/>
              <a:ext cx="695" cy="174306"/>
            </a:xfrm>
            <a:prstGeom prst="line">
              <a:avLst/>
            </a:prstGeom>
            <a:noFill/>
            <a:ln w="12700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1" name="Line 54"/>
            <p:cNvSpPr>
              <a:spLocks noChangeShapeType="1"/>
            </p:cNvSpPr>
            <p:nvPr/>
          </p:nvSpPr>
          <p:spPr bwMode="auto">
            <a:xfrm>
              <a:off x="5008957" y="3907986"/>
              <a:ext cx="695" cy="174306"/>
            </a:xfrm>
            <a:prstGeom prst="line">
              <a:avLst/>
            </a:prstGeom>
            <a:noFill/>
            <a:ln w="12700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cxnSp>
        <p:nvCxnSpPr>
          <p:cNvPr id="340" name="Straight Connector 23"/>
          <p:cNvCxnSpPr>
            <a:cxnSpLocks noChangeShapeType="1"/>
          </p:cNvCxnSpPr>
          <p:nvPr/>
        </p:nvCxnSpPr>
        <p:spPr bwMode="auto">
          <a:xfrm rot="5400000" flipH="1" flipV="1">
            <a:off x="4357688" y="4118956"/>
            <a:ext cx="584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2" name="Text Box 26"/>
          <p:cNvSpPr txBox="1">
            <a:spLocks noChangeArrowheads="1"/>
          </p:cNvSpPr>
          <p:nvPr/>
        </p:nvSpPr>
        <p:spPr bwMode="auto">
          <a:xfrm>
            <a:off x="4235450" y="3610956"/>
            <a:ext cx="6286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45720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4572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4572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4572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4572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it-IT" sz="800" b="1">
                <a:solidFill>
                  <a:schemeClr val="bg1"/>
                </a:solidFill>
                <a:latin typeface="Calibri" charset="0"/>
                <a:cs typeface="ＭＳ Ｐゴシック" charset="0"/>
              </a:rPr>
              <a:t>GARR BO1</a:t>
            </a:r>
          </a:p>
        </p:txBody>
      </p:sp>
      <p:pic>
        <p:nvPicPr>
          <p:cNvPr id="56" name="Picture 12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424" y="2668209"/>
            <a:ext cx="7731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ext Box 1238"/>
          <p:cNvSpPr txBox="1">
            <a:spLocks noChangeArrowheads="1"/>
          </p:cNvSpPr>
          <p:nvPr/>
        </p:nvSpPr>
        <p:spPr bwMode="auto">
          <a:xfrm>
            <a:off x="2997199" y="2519210"/>
            <a:ext cx="8683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45720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4572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4572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4572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4572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it-IT" sz="1800" dirty="0" smtClean="0">
                <a:latin typeface="Calibri" charset="0"/>
                <a:cs typeface="ＭＳ Ｐゴシック" charset="0"/>
              </a:rPr>
              <a:t>IN2P3</a:t>
            </a:r>
            <a:endParaRPr lang="it-IT" sz="1800" dirty="0">
              <a:latin typeface="Calibri" charset="0"/>
              <a:cs typeface="ＭＳ Ｐゴシック" charset="0"/>
            </a:endParaRPr>
          </a:p>
        </p:txBody>
      </p:sp>
      <p:sp>
        <p:nvSpPr>
          <p:cNvPr id="343" name="Text Box 1238"/>
          <p:cNvSpPr txBox="1">
            <a:spLocks noChangeArrowheads="1"/>
          </p:cNvSpPr>
          <p:nvPr/>
        </p:nvSpPr>
        <p:spPr bwMode="auto">
          <a:xfrm>
            <a:off x="2221287" y="1863117"/>
            <a:ext cx="14706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45720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4572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4572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4572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4572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it-IT" sz="1800" dirty="0" err="1" smtClean="0">
                <a:latin typeface="Calibri" charset="0"/>
                <a:cs typeface="ＭＳ Ｐゴシック" charset="0"/>
              </a:rPr>
              <a:t>Main</a:t>
            </a:r>
            <a:r>
              <a:rPr lang="it-IT" sz="1800" dirty="0" smtClean="0">
                <a:latin typeface="Calibri" charset="0"/>
                <a:cs typeface="ＭＳ Ｐゴシック" charset="0"/>
              </a:rPr>
              <a:t> Tier</a:t>
            </a:r>
            <a:r>
              <a:rPr lang="it-IT" sz="1800" dirty="0">
                <a:latin typeface="Calibri" charset="0"/>
                <a:cs typeface="ＭＳ Ｐゴシック" charset="0"/>
              </a:rPr>
              <a:t>-</a:t>
            </a:r>
            <a:r>
              <a:rPr lang="it-IT" sz="1800" dirty="0" smtClean="0">
                <a:latin typeface="Calibri" charset="0"/>
                <a:cs typeface="ＭＳ Ｐゴシック" charset="0"/>
              </a:rPr>
              <a:t>2s</a:t>
            </a:r>
            <a:endParaRPr lang="it-IT" sz="1800" dirty="0">
              <a:latin typeface="Calibri" charset="0"/>
              <a:cs typeface="ＭＳ Ｐゴシック" charset="0"/>
            </a:endParaRPr>
          </a:p>
        </p:txBody>
      </p:sp>
      <p:cxnSp>
        <p:nvCxnSpPr>
          <p:cNvPr id="344" name="Straight Connector 108"/>
          <p:cNvCxnSpPr>
            <a:cxnSpLocks noChangeShapeType="1"/>
          </p:cNvCxnSpPr>
          <p:nvPr/>
        </p:nvCxnSpPr>
        <p:spPr bwMode="auto">
          <a:xfrm rot="5400000" flipH="1" flipV="1">
            <a:off x="3669503" y="3823412"/>
            <a:ext cx="630237" cy="600075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" name="Group 2"/>
          <p:cNvGrpSpPr/>
          <p:nvPr/>
        </p:nvGrpSpPr>
        <p:grpSpPr>
          <a:xfrm>
            <a:off x="4548188" y="4265006"/>
            <a:ext cx="1159933" cy="260891"/>
            <a:chOff x="4548188" y="4265006"/>
            <a:chExt cx="1159933" cy="260891"/>
          </a:xfrm>
        </p:grpSpPr>
        <p:sp>
          <p:nvSpPr>
            <p:cNvPr id="341" name="Ovale 2"/>
            <p:cNvSpPr>
              <a:spLocks noChangeArrowheads="1"/>
            </p:cNvSpPr>
            <p:nvPr/>
          </p:nvSpPr>
          <p:spPr bwMode="auto">
            <a:xfrm>
              <a:off x="4548188" y="4265006"/>
              <a:ext cx="274637" cy="9207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it-IT" altLang="it-IT" sz="1800" smtClean="0">
                <a:solidFill>
                  <a:srgbClr val="FFFFFF"/>
                </a:solidFill>
                <a:latin typeface="Calibri" charset="0"/>
                <a:ea typeface="+mn-ea"/>
              </a:endParaRPr>
            </a:p>
          </p:txBody>
        </p:sp>
        <p:cxnSp>
          <p:nvCxnSpPr>
            <p:cNvPr id="58" name="Connettore 2 57"/>
            <p:cNvCxnSpPr>
              <a:endCxn id="341" idx="6"/>
            </p:cNvCxnSpPr>
            <p:nvPr/>
          </p:nvCxnSpPr>
          <p:spPr>
            <a:xfrm flipH="1" flipV="1">
              <a:off x="4822825" y="4311044"/>
              <a:ext cx="885296" cy="21485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9" name="Group 348"/>
          <p:cNvGrpSpPr/>
          <p:nvPr/>
        </p:nvGrpSpPr>
        <p:grpSpPr>
          <a:xfrm>
            <a:off x="2813645" y="1061380"/>
            <a:ext cx="1557392" cy="970371"/>
            <a:chOff x="2813645" y="1457274"/>
            <a:chExt cx="1557392" cy="970371"/>
          </a:xfrm>
        </p:grpSpPr>
        <p:sp>
          <p:nvSpPr>
            <p:cNvPr id="365" name="Text Box 1238"/>
            <p:cNvSpPr txBox="1">
              <a:spLocks noChangeArrowheads="1"/>
            </p:cNvSpPr>
            <p:nvPr/>
          </p:nvSpPr>
          <p:spPr bwMode="auto">
            <a:xfrm>
              <a:off x="2900005" y="1781314"/>
              <a:ext cx="90003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 defTabSz="4572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it-IT" sz="1800" dirty="0" smtClean="0">
                  <a:latin typeface="Calibri" panose="020F0502020204030204" pitchFamily="34" charset="0"/>
                </a:rPr>
                <a:t>RRC-KI</a:t>
              </a:r>
            </a:p>
            <a:p>
              <a:pPr algn="r" eaLnBrk="1" hangingPunct="1"/>
              <a:r>
                <a:rPr lang="en-US" altLang="it-IT" sz="1800" dirty="0" smtClean="0">
                  <a:latin typeface="Calibri" panose="020F0502020204030204" pitchFamily="34" charset="0"/>
                </a:rPr>
                <a:t>JINR</a:t>
              </a:r>
              <a:endParaRPr lang="en-US" altLang="it-IT" sz="1800" dirty="0">
                <a:latin typeface="Calibri" panose="020F0502020204030204" pitchFamily="34" charset="0"/>
              </a:endParaRPr>
            </a:p>
          </p:txBody>
        </p:sp>
        <p:cxnSp>
          <p:nvCxnSpPr>
            <p:cNvPr id="366" name="Straight Arrow Connector 455"/>
            <p:cNvCxnSpPr>
              <a:cxnSpLocks noChangeShapeType="1"/>
            </p:cNvCxnSpPr>
            <p:nvPr/>
          </p:nvCxnSpPr>
          <p:spPr bwMode="auto">
            <a:xfrm>
              <a:off x="3732140" y="1635882"/>
              <a:ext cx="638897" cy="16825"/>
            </a:xfrm>
            <a:prstGeom prst="straightConnector1">
              <a:avLst/>
            </a:prstGeom>
            <a:noFill/>
            <a:ln w="25400">
              <a:solidFill>
                <a:srgbClr val="0046D2"/>
              </a:solidFill>
              <a:round/>
              <a:headEnd type="stealth" w="med" len="med"/>
              <a:tailEnd type="stealth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7" name="Straight Arrow Connector 455"/>
            <p:cNvCxnSpPr>
              <a:cxnSpLocks noChangeShapeType="1"/>
            </p:cNvCxnSpPr>
            <p:nvPr/>
          </p:nvCxnSpPr>
          <p:spPr bwMode="auto">
            <a:xfrm flipV="1">
              <a:off x="3737132" y="1800334"/>
              <a:ext cx="623162" cy="162538"/>
            </a:xfrm>
            <a:prstGeom prst="straightConnector1">
              <a:avLst/>
            </a:prstGeom>
            <a:noFill/>
            <a:ln w="25400">
              <a:solidFill>
                <a:srgbClr val="0046D2"/>
              </a:solidFill>
              <a:round/>
              <a:headEnd type="stealth" w="med" len="med"/>
              <a:tailEnd type="stealth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" name="Text Box 1238"/>
            <p:cNvSpPr txBox="1">
              <a:spLocks noChangeArrowheads="1"/>
            </p:cNvSpPr>
            <p:nvPr/>
          </p:nvSpPr>
          <p:spPr bwMode="auto">
            <a:xfrm>
              <a:off x="2813645" y="1457274"/>
              <a:ext cx="118985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572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 defTabSz="4572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it-IT" sz="1800" dirty="0" smtClean="0">
                  <a:latin typeface="Calibri" panose="020F0502020204030204" pitchFamily="34" charset="0"/>
                </a:rPr>
                <a:t>KR-KISTI</a:t>
              </a:r>
              <a:endParaRPr lang="en-US" altLang="it-IT" sz="1800" dirty="0">
                <a:latin typeface="Calibri" panose="020F0502020204030204" pitchFamily="34" charset="0"/>
              </a:endParaRPr>
            </a:p>
          </p:txBody>
        </p:sp>
        <p:cxnSp>
          <p:nvCxnSpPr>
            <p:cNvPr id="369" name="Straight Arrow Connector 455"/>
            <p:cNvCxnSpPr>
              <a:cxnSpLocks noChangeShapeType="1"/>
            </p:cNvCxnSpPr>
            <p:nvPr/>
          </p:nvCxnSpPr>
          <p:spPr bwMode="auto">
            <a:xfrm flipV="1">
              <a:off x="3714849" y="2004182"/>
              <a:ext cx="619903" cy="302914"/>
            </a:xfrm>
            <a:prstGeom prst="straightConnector1">
              <a:avLst/>
            </a:prstGeom>
            <a:noFill/>
            <a:ln w="25400">
              <a:solidFill>
                <a:srgbClr val="0046D2"/>
              </a:solidFill>
              <a:round/>
              <a:headEnd type="stealth" w="med" len="med"/>
              <a:tailEnd type="stealth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71" name="Text Box 1238"/>
          <p:cNvSpPr txBox="1">
            <a:spLocks noChangeArrowheads="1"/>
          </p:cNvSpPr>
          <p:nvPr/>
        </p:nvSpPr>
        <p:spPr bwMode="auto">
          <a:xfrm>
            <a:off x="2656008" y="4903181"/>
            <a:ext cx="13922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45720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4572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4572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4572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457200" eaLnBrk="0" hangingPunct="0">
              <a:buFont typeface="Wingdings" charset="0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it-IT" sz="1800" b="1" dirty="0" smtClean="0">
                <a:latin typeface="Calibri" charset="0"/>
                <a:cs typeface="ＭＳ Ｐゴシック" charset="0"/>
              </a:rPr>
              <a:t>CNAF TIER-1</a:t>
            </a:r>
            <a:endParaRPr lang="it-IT" sz="1800" b="1" dirty="0">
              <a:latin typeface="Calibri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ISGC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0254-A9A4-6246-BE68-2343117E65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2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0" decel="100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" grpId="0" animBg="1"/>
      <p:bldP spid="270" grpId="0" animBg="1"/>
      <p:bldP spid="2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 use-cases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701" y="1231602"/>
            <a:ext cx="4508737" cy="454554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Elastic opportunistic computing with transient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Aruba</a:t>
            </a:r>
            <a:r>
              <a:rPr lang="en-US" dirty="0" smtClean="0"/>
              <a:t> resources. CMS selected for </a:t>
            </a:r>
            <a:r>
              <a:rPr lang="en-US" dirty="0" err="1" smtClean="0"/>
              <a:t>test&amp;setup</a:t>
            </a:r>
            <a:endParaRPr lang="en-US" dirty="0" smtClean="0"/>
          </a:p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ReCaS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/Bari</a:t>
            </a:r>
            <a:r>
              <a:rPr lang="en-US" dirty="0" smtClean="0"/>
              <a:t>: extension and management of remote resources</a:t>
            </a:r>
          </a:p>
          <a:p>
            <a:pPr lvl="1"/>
            <a:r>
              <a:rPr lang="en-US" dirty="0" smtClean="0"/>
              <a:t>These will become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pledged</a:t>
            </a:r>
            <a:r>
              <a:rPr lang="en-US" dirty="0" smtClean="0"/>
              <a:t> resources for CNAF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ISGC 2016</a:t>
            </a:r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037255" y="1162135"/>
            <a:ext cx="3957431" cy="4563006"/>
            <a:chOff x="2526030" y="359624"/>
            <a:chExt cx="4503420" cy="507492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6030" y="359624"/>
              <a:ext cx="4503420" cy="5074920"/>
            </a:xfrm>
            <a:prstGeom prst="rect">
              <a:avLst/>
            </a:prstGeom>
          </p:spPr>
        </p:pic>
        <p:sp>
          <p:nvSpPr>
            <p:cNvPr id="7" name="Flowchart: Connector 6"/>
            <p:cNvSpPr/>
            <p:nvPr/>
          </p:nvSpPr>
          <p:spPr>
            <a:xfrm>
              <a:off x="4280535" y="1565910"/>
              <a:ext cx="125730" cy="13716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6130290" y="3135630"/>
              <a:ext cx="125730" cy="13716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4268466" y="2164824"/>
              <a:ext cx="125730" cy="137160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85008" y="1286381"/>
              <a:ext cx="7922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smtClean="0"/>
                <a:t>Bologna</a:t>
              </a:r>
              <a:endParaRPr lang="it-IT" sz="14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66329" y="3220283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smtClean="0"/>
                <a:t>Bari</a:t>
              </a:r>
              <a:endParaRPr lang="it-IT" sz="14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26011" y="2221308"/>
              <a:ext cx="6812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smtClean="0"/>
                <a:t>Arezzo</a:t>
              </a:r>
            </a:p>
          </p:txBody>
        </p:sp>
        <p:sp>
          <p:nvSpPr>
            <p:cNvPr id="13" name="Right Arrow 12"/>
            <p:cNvSpPr/>
            <p:nvPr/>
          </p:nvSpPr>
          <p:spPr>
            <a:xfrm rot="2448028">
              <a:off x="4249681" y="2339906"/>
              <a:ext cx="2173948" cy="172119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ight Arrow 13"/>
            <p:cNvSpPr/>
            <p:nvPr/>
          </p:nvSpPr>
          <p:spPr>
            <a:xfrm rot="5623109">
              <a:off x="4135356" y="1848709"/>
              <a:ext cx="416523" cy="170477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0254-A9A4-6246-BE68-2343117E65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86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1590"/>
            <a:ext cx="7772400" cy="2000957"/>
          </a:xfrm>
        </p:spPr>
        <p:txBody>
          <a:bodyPr>
            <a:normAutofit/>
          </a:bodyPr>
          <a:lstStyle/>
          <a:p>
            <a:pPr lvl="0"/>
            <a:r>
              <a:rPr lang="en-US" noProof="0" dirty="0" smtClean="0"/>
              <a:t>Use-case 1: Aruba</a:t>
            </a:r>
            <a:endParaRPr lang="en-US" b="1" i="1" noProof="0" dirty="0"/>
          </a:p>
        </p:txBody>
      </p:sp>
    </p:spTree>
    <p:extLst>
      <p:ext uri="{BB962C8B-B14F-4D97-AF65-F5344CB8AC3E}">
        <p14:creationId xmlns:p14="http://schemas.microsoft.com/office/powerpoint/2010/main" val="4002264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701" y="130310"/>
            <a:ext cx="8859985" cy="945880"/>
          </a:xfrm>
        </p:spPr>
        <p:txBody>
          <a:bodyPr/>
          <a:lstStyle/>
          <a:p>
            <a:r>
              <a:rPr lang="en-US" noProof="0" dirty="0" smtClean="0">
                <a:latin typeface="+mj-lt"/>
              </a:rPr>
              <a:t>Pros of Opportunistic computing</a:t>
            </a:r>
            <a:endParaRPr lang="en-US" noProof="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en-US" noProof="0" dirty="0" smtClean="0"/>
              <a:t>CMS</a:t>
            </a:r>
          </a:p>
          <a:p>
            <a:pPr lvl="1">
              <a:buSzPct val="45000"/>
              <a:buFont typeface="StarSymbol"/>
              <a:buChar char="●"/>
            </a:pPr>
            <a:r>
              <a:rPr lang="en-US" noProof="0" dirty="0" smtClean="0">
                <a:highlight>
                  <a:scrgbClr r="0" g="0" b="0">
                    <a:alpha val="0"/>
                  </a:scrgbClr>
                </a:highlight>
              </a:rPr>
              <a:t>Take advantage of (much) more computing resources.</a:t>
            </a:r>
          </a:p>
          <a:p>
            <a:pPr lvl="2">
              <a:buSzPct val="45000"/>
              <a:buFont typeface="StarSymbol"/>
              <a:buChar char="●"/>
            </a:pPr>
            <a:r>
              <a:rPr lang="en-US" noProof="0" dirty="0" smtClean="0">
                <a:highlight>
                  <a:scrgbClr r="0" g="0" b="0">
                    <a:alpha val="0"/>
                  </a:scrgbClr>
                </a:highlight>
              </a:rPr>
              <a:t>CONS: transient availability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 noProof="0" dirty="0" smtClean="0"/>
              <a:t>ARUBA</a:t>
            </a:r>
          </a:p>
          <a:p>
            <a:pPr lvl="1">
              <a:buSzPct val="45000"/>
              <a:buFont typeface="StarSymbol"/>
              <a:buChar char="●"/>
            </a:pPr>
            <a:r>
              <a:rPr lang="en-US" dirty="0">
                <a:highlight>
                  <a:scrgbClr r="0" g="0" b="0">
                    <a:alpha val="0"/>
                  </a:scrgbClr>
                </a:highlight>
              </a:rPr>
              <a:t>Study case in order to provide unused resources </a:t>
            </a:r>
            <a:r>
              <a:rPr lang="en-US" noProof="0" dirty="0" smtClean="0">
                <a:highlight>
                  <a:scrgbClr r="0" g="0" b="0">
                    <a:alpha val="0"/>
                  </a:scrgbClr>
                </a:highlight>
              </a:rPr>
              <a:t>to an “always hungry” customer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 noProof="0" dirty="0" smtClean="0"/>
              <a:t>INFN-T1</a:t>
            </a:r>
          </a:p>
          <a:p>
            <a:pPr lvl="1">
              <a:buSzPct val="45000"/>
              <a:buFont typeface="StarSymbol"/>
              <a:buChar char="●"/>
            </a:pPr>
            <a:r>
              <a:rPr lang="en-US" dirty="0">
                <a:highlight>
                  <a:scrgbClr r="0" g="0" b="0">
                    <a:alpha val="0"/>
                  </a:scrgbClr>
                </a:highlight>
              </a:rPr>
              <a:t>Test transparent utilization of remote resources for HEP (proprietary or opportunistic)</a:t>
            </a:r>
          </a:p>
          <a:p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ISGC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0254-A9A4-6246-BE68-2343117E65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50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701" y="130310"/>
            <a:ext cx="8859985" cy="945880"/>
          </a:xfrm>
        </p:spPr>
        <p:txBody>
          <a:bodyPr/>
          <a:lstStyle/>
          <a:p>
            <a:r>
              <a:rPr lang="en-US" noProof="0" dirty="0" smtClean="0"/>
              <a:t>Aruba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US" noProof="0" dirty="0" smtClean="0"/>
              <a:t>One of the main Italian resource providers</a:t>
            </a:r>
          </a:p>
          <a:p>
            <a:pPr lvl="1" hangingPunct="0">
              <a:spcBef>
                <a:spcPts val="1417"/>
              </a:spcBef>
              <a:buSzPct val="75000"/>
              <a:buFont typeface="StarSymbol"/>
              <a:buChar char="–"/>
            </a:pPr>
            <a:r>
              <a:rPr lang="en-US" sz="3200" noProof="0" dirty="0" smtClean="0">
                <a:highlight>
                  <a:scrgbClr r="0" g="0" b="0">
                    <a:alpha val="0"/>
                  </a:scrgbClr>
                </a:highlight>
              </a:rPr>
              <a:t>Web, host, mail, cloud ...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 noProof="0" dirty="0" smtClean="0"/>
              <a:t>Main datacenter </a:t>
            </a:r>
            <a:br>
              <a:rPr lang="en-US" noProof="0" dirty="0" smtClean="0"/>
            </a:br>
            <a:r>
              <a:rPr lang="en-US" noProof="0" dirty="0" smtClean="0"/>
              <a:t>in Arezzo </a:t>
            </a:r>
            <a:br>
              <a:rPr lang="en-US" noProof="0" dirty="0" smtClean="0"/>
            </a:br>
            <a:r>
              <a:rPr lang="en-US" noProof="0" dirty="0" smtClean="0"/>
              <a:t>(near Florence)</a:t>
            </a:r>
          </a:p>
          <a:p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ISGC 2016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860" y="2434589"/>
            <a:ext cx="5389919" cy="325201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0254-A9A4-6246-BE68-2343117E65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825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The CMS Experiment at INFN-T1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en-US" noProof="0" dirty="0" smtClean="0">
                <a:solidFill>
                  <a:schemeClr val="accent6">
                    <a:lumMod val="75000"/>
                  </a:schemeClr>
                </a:solidFill>
              </a:rPr>
              <a:t>48k </a:t>
            </a:r>
            <a:r>
              <a:rPr lang="en-US" noProof="0" dirty="0" smtClean="0"/>
              <a:t>HS06 of CPU power, </a:t>
            </a:r>
            <a:r>
              <a:rPr lang="en-US" noProof="0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r>
              <a:rPr lang="en-US" noProof="0" dirty="0" smtClean="0"/>
              <a:t>PB of online Disk storage and </a:t>
            </a:r>
            <a:r>
              <a:rPr lang="en-US" noProof="0" dirty="0" smtClean="0">
                <a:solidFill>
                  <a:schemeClr val="accent6">
                    <a:lumMod val="75000"/>
                  </a:schemeClr>
                </a:solidFill>
              </a:rPr>
              <a:t>12</a:t>
            </a:r>
            <a:r>
              <a:rPr lang="en-US" noProof="0" dirty="0" smtClean="0"/>
              <a:t>PB of tape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 noProof="0" dirty="0" smtClean="0"/>
              <a:t>Implemented all majors computing activities</a:t>
            </a:r>
          </a:p>
          <a:p>
            <a:pPr lvl="1" hangingPunct="0">
              <a:spcBef>
                <a:spcPts val="1417"/>
              </a:spcBef>
              <a:buSzPct val="45000"/>
              <a:buFont typeface="StarSymbol"/>
              <a:buChar char="●"/>
            </a:pPr>
            <a:r>
              <a:rPr lang="en-US" sz="3200" noProof="0" dirty="0" smtClean="0">
                <a:highlight>
                  <a:scrgbClr r="0" g="0" b="0">
                    <a:alpha val="0"/>
                  </a:scrgbClr>
                </a:highlight>
              </a:rPr>
              <a:t>Monte Carlo simulations</a:t>
            </a:r>
          </a:p>
          <a:p>
            <a:pPr lvl="1" hangingPunct="0">
              <a:spcBef>
                <a:spcPts val="1417"/>
              </a:spcBef>
              <a:buSzPct val="45000"/>
              <a:buFont typeface="StarSymbol"/>
              <a:buChar char="●"/>
            </a:pPr>
            <a:r>
              <a:rPr lang="en-US" sz="3200" noProof="0" dirty="0" smtClean="0">
                <a:highlight>
                  <a:scrgbClr r="0" g="0" b="0">
                    <a:alpha val="0"/>
                  </a:scrgbClr>
                </a:highlight>
              </a:rPr>
              <a:t>Reconstruction</a:t>
            </a:r>
          </a:p>
          <a:p>
            <a:pPr lvl="1" hangingPunct="0">
              <a:spcBef>
                <a:spcPts val="1417"/>
              </a:spcBef>
              <a:buSzPct val="45000"/>
              <a:buFont typeface="StarSymbol"/>
              <a:buChar char="●"/>
            </a:pPr>
            <a:r>
              <a:rPr lang="en-US" sz="3200" noProof="0" dirty="0" smtClean="0">
                <a:highlight>
                  <a:scrgbClr r="0" g="0" b="0">
                    <a:alpha val="0"/>
                  </a:scrgbClr>
                </a:highlight>
              </a:rPr>
              <a:t>End-user analysis</a:t>
            </a:r>
          </a:p>
          <a:p>
            <a:r>
              <a:rPr lang="en-US" dirty="0">
                <a:highlight>
                  <a:scrgbClr r="0" g="0" b="0">
                    <a:alpha val="0"/>
                  </a:scrgbClr>
                </a:highlight>
              </a:rPr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highlight>
                  <a:scrgbClr r="0" g="0" b="0">
                    <a:alpha val="0"/>
                  </a:scrgbClr>
                </a:highlight>
              </a:rPr>
              <a:t>4</a:t>
            </a:r>
            <a:r>
              <a:rPr lang="en-US" dirty="0">
                <a:highlight>
                  <a:scrgbClr r="0" g="0" b="0">
                    <a:alpha val="0"/>
                  </a:scrgbClr>
                </a:highlight>
              </a:rPr>
              <a:t> LHC experiments are close enough in requests / </a:t>
            </a:r>
            <a:r>
              <a:rPr lang="en-US" dirty="0" smtClean="0">
                <a:highlight>
                  <a:scrgbClr r="0" g="0" b="0">
                    <a:alpha val="0"/>
                  </a:scrgbClr>
                </a:highlight>
              </a:rPr>
              <a:t>workflows</a:t>
            </a:r>
          </a:p>
          <a:p>
            <a:pPr lvl="1"/>
            <a:r>
              <a:rPr lang="en-US" dirty="0" smtClean="0">
                <a:highlight>
                  <a:scrgbClr r="0" g="0" b="0">
                    <a:alpha val="0"/>
                  </a:scrgbClr>
                </a:highlight>
              </a:rPr>
              <a:t>extension </a:t>
            </a:r>
            <a:r>
              <a:rPr lang="en-US" dirty="0">
                <a:highlight>
                  <a:scrgbClr r="0" g="0" b="0">
                    <a:alpha val="0"/>
                  </a:scrgbClr>
                </a:highlight>
              </a:rPr>
              <a:t>to the other 3 </a:t>
            </a:r>
            <a:r>
              <a:rPr lang="en-US" dirty="0" smtClean="0">
                <a:highlight>
                  <a:scrgbClr r="0" g="0" b="0">
                    <a:alpha val="0"/>
                  </a:scrgbClr>
                </a:highlight>
              </a:rPr>
              <a:t>under development</a:t>
            </a:r>
            <a:endParaRPr lang="en-US" dirty="0">
              <a:highlight>
                <a:scrgbClr r="0" g="0" b="0">
                  <a:alpha val="0"/>
                </a:scrgbClr>
              </a:highlight>
            </a:endParaRPr>
          </a:p>
          <a:p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ISGC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0254-A9A4-6246-BE68-2343117E65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92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3266</TotalTime>
  <Words>1609</Words>
  <Application>Microsoft Macintosh PowerPoint</Application>
  <PresentationFormat>如螢幕大小 (4:3)</PresentationFormat>
  <Paragraphs>358</Paragraphs>
  <Slides>31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32" baseType="lpstr">
      <vt:lpstr>Office Theme</vt:lpstr>
      <vt:lpstr>Elastic CNAF Datacenter extension via opportunistic resources</vt:lpstr>
      <vt:lpstr>INFN</vt:lpstr>
      <vt:lpstr>The Tier-1 at INFN-CNAF</vt:lpstr>
      <vt:lpstr>WAN@CNAF</vt:lpstr>
      <vt:lpstr>Extension use-cases</vt:lpstr>
      <vt:lpstr>Use-case 1: Aruba</vt:lpstr>
      <vt:lpstr>Pros of Opportunistic computing</vt:lpstr>
      <vt:lpstr>Aruba</vt:lpstr>
      <vt:lpstr>The CMS Experiment at INFN-T1</vt:lpstr>
      <vt:lpstr>The use-case</vt:lpstr>
      <vt:lpstr>VM Management via VMWare</vt:lpstr>
      <vt:lpstr>The CMS workflow at CNAF</vt:lpstr>
      <vt:lpstr>The dynamic Multicore partition</vt:lpstr>
      <vt:lpstr>Adapting CMS for Aruba</vt:lpstr>
      <vt:lpstr>Adapting CMS for Aruba</vt:lpstr>
      <vt:lpstr>Remote data access via GPFS AFM</vt:lpstr>
      <vt:lpstr>Dynfarm concepts</vt:lpstr>
      <vt:lpstr>Dynfarm deployment</vt:lpstr>
      <vt:lpstr>Dynfarm workflow</vt:lpstr>
      <vt:lpstr>Results</vt:lpstr>
      <vt:lpstr>Results</vt:lpstr>
      <vt:lpstr>Results</vt:lpstr>
      <vt:lpstr>Use-case 2: ReCaS/Bari</vt:lpstr>
      <vt:lpstr>Remote extension to ReCaS/Bari</vt:lpstr>
      <vt:lpstr>Deployment</vt:lpstr>
      <vt:lpstr>Network traffic (4 weeks)</vt:lpstr>
      <vt:lpstr>Current issues and tuning</vt:lpstr>
      <vt:lpstr>Comparative Results</vt:lpstr>
      <vt:lpstr>Conclusions</vt:lpstr>
      <vt:lpstr>Aruba</vt:lpstr>
      <vt:lpstr>ReCaS/Bari</vt:lpstr>
    </vt:vector>
  </TitlesOfParts>
  <Company>INFN Bologna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Claudio Grandi</dc:creator>
  <cp:lastModifiedBy>apple</cp:lastModifiedBy>
  <cp:revision>273</cp:revision>
  <cp:lastPrinted>2015-10-19T20:35:22Z</cp:lastPrinted>
  <dcterms:created xsi:type="dcterms:W3CDTF">2014-07-01T12:30:54Z</dcterms:created>
  <dcterms:modified xsi:type="dcterms:W3CDTF">2016-03-18T01:20:09Z</dcterms:modified>
</cp:coreProperties>
</file>