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2" r:id="rId1"/>
  </p:sldMasterIdLst>
  <p:notesMasterIdLst>
    <p:notesMasterId r:id="rId25"/>
  </p:notesMasterIdLst>
  <p:handoutMasterIdLst>
    <p:handoutMasterId r:id="rId26"/>
  </p:handoutMasterIdLst>
  <p:sldIdLst>
    <p:sldId id="313" r:id="rId2"/>
    <p:sldId id="310" r:id="rId3"/>
    <p:sldId id="341" r:id="rId4"/>
    <p:sldId id="317" r:id="rId5"/>
    <p:sldId id="351" r:id="rId6"/>
    <p:sldId id="358" r:id="rId7"/>
    <p:sldId id="353" r:id="rId8"/>
    <p:sldId id="354" r:id="rId9"/>
    <p:sldId id="318" r:id="rId10"/>
    <p:sldId id="319" r:id="rId11"/>
    <p:sldId id="321" r:id="rId12"/>
    <p:sldId id="327" r:id="rId13"/>
    <p:sldId id="326" r:id="rId14"/>
    <p:sldId id="323" r:id="rId15"/>
    <p:sldId id="324" r:id="rId16"/>
    <p:sldId id="329" r:id="rId17"/>
    <p:sldId id="328" r:id="rId18"/>
    <p:sldId id="357" r:id="rId19"/>
    <p:sldId id="336" r:id="rId20"/>
    <p:sldId id="350" r:id="rId21"/>
    <p:sldId id="343" r:id="rId22"/>
    <p:sldId id="333" r:id="rId23"/>
    <p:sldId id="315" r:id="rId24"/>
  </p:sldIdLst>
  <p:sldSz cx="9144000" cy="5143500" type="screen16x9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90" autoAdjust="0"/>
  </p:normalViewPr>
  <p:slideViewPr>
    <p:cSldViewPr snapToGrid="0" snapToObjects="1">
      <p:cViewPr varScale="1">
        <p:scale>
          <a:sx n="128" d="100"/>
          <a:sy n="128" d="100"/>
        </p:scale>
        <p:origin x="-976" y="-96"/>
      </p:cViewPr>
      <p:guideLst>
        <p:guide orient="horz" pos="2782"/>
        <p:guide pos="29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wai:Desktop:2016-03-13%20ISGC2016:kekcc_resource_histo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wai:Downloads:BATCH_2016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wai:Desktop:2016-03-13%20ISGC2016:kekcc_resource_histo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wai:Desktop:2016-03-13%20ISGC2016:kekcc_resource_histo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'KEKCC resource history'!$A$3</c:f>
              <c:strCache>
                <c:ptCount val="1"/>
                <c:pt idx="0">
                  <c:v>Disk (PB)</c:v>
                </c:pt>
              </c:strCache>
            </c:strRef>
          </c:tx>
          <c:invertIfNegative val="0"/>
          <c:cat>
            <c:strRef>
              <c:f>'KEKCC resource history'!$B$1:$D$1</c:f>
              <c:strCache>
                <c:ptCount val="3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</c:strCache>
            </c:strRef>
          </c:cat>
          <c:val>
            <c:numRef>
              <c:f>'KEKCC resource history'!$B$3:$D$3</c:f>
              <c:numCache>
                <c:formatCode>General</c:formatCode>
                <c:ptCount val="3"/>
                <c:pt idx="0">
                  <c:v>0.055</c:v>
                </c:pt>
                <c:pt idx="1">
                  <c:v>0.205</c:v>
                </c:pt>
                <c:pt idx="2">
                  <c:v>7.0</c:v>
                </c:pt>
              </c:numCache>
            </c:numRef>
          </c:val>
        </c:ser>
        <c:ser>
          <c:idx val="2"/>
          <c:order val="2"/>
          <c:tx>
            <c:strRef>
              <c:f>'KEKCC resource history'!$A$4</c:f>
              <c:strCache>
                <c:ptCount val="1"/>
                <c:pt idx="0">
                  <c:v>Tape (PB)</c:v>
                </c:pt>
              </c:strCache>
            </c:strRef>
          </c:tx>
          <c:invertIfNegative val="0"/>
          <c:cat>
            <c:strRef>
              <c:f>'KEKCC resource history'!$B$1:$D$1</c:f>
              <c:strCache>
                <c:ptCount val="3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</c:strCache>
            </c:strRef>
          </c:cat>
          <c:val>
            <c:numRef>
              <c:f>'KEKCC resource history'!$B$4:$D$4</c:f>
              <c:numCache>
                <c:formatCode>General</c:formatCode>
                <c:ptCount val="3"/>
                <c:pt idx="0">
                  <c:v>0.32</c:v>
                </c:pt>
                <c:pt idx="1">
                  <c:v>3.0</c:v>
                </c:pt>
                <c:pt idx="2">
                  <c:v>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71130952"/>
        <c:axId val="-1977475304"/>
      </c:barChart>
      <c:lineChart>
        <c:grouping val="standard"/>
        <c:varyColors val="0"/>
        <c:ser>
          <c:idx val="0"/>
          <c:order val="0"/>
          <c:tx>
            <c:strRef>
              <c:f>'KEKCC resource history'!$A$2</c:f>
              <c:strCache>
                <c:ptCount val="1"/>
                <c:pt idx="0">
                  <c:v>HEPSPEC (kHS06)</c:v>
                </c:pt>
              </c:strCache>
            </c:strRef>
          </c:tx>
          <c:cat>
            <c:strRef>
              <c:f>'KEKCC resource history'!$B$1:$D$1</c:f>
              <c:strCache>
                <c:ptCount val="3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</c:strCache>
            </c:strRef>
          </c:cat>
          <c:val>
            <c:numRef>
              <c:f>'KEKCC resource history'!$B$2:$D$2</c:f>
              <c:numCache>
                <c:formatCode>General</c:formatCode>
                <c:ptCount val="3"/>
                <c:pt idx="0">
                  <c:v>0.93968</c:v>
                </c:pt>
                <c:pt idx="1">
                  <c:v>9.1648</c:v>
                </c:pt>
                <c:pt idx="2">
                  <c:v>60.0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70807592"/>
        <c:axId val="1802129816"/>
      </c:lineChart>
      <c:catAx>
        <c:axId val="-1971130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/>
          <a:lstStyle/>
          <a:p>
            <a:pPr>
              <a:defRPr sz="1800"/>
            </a:pPr>
            <a:endParaRPr lang="ja-JP"/>
          </a:p>
        </c:txPr>
        <c:crossAx val="-1977475304"/>
        <c:crosses val="autoZero"/>
        <c:auto val="1"/>
        <c:lblAlgn val="ctr"/>
        <c:lblOffset val="100"/>
        <c:noMultiLvlLbl val="0"/>
      </c:catAx>
      <c:valAx>
        <c:axId val="-1977475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altLang="ja-JP" sz="1800"/>
                  <a:t>Storage (PB)</a:t>
                </a:r>
                <a:endParaRPr lang="ja-JP" alt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-1971130952"/>
        <c:crosses val="autoZero"/>
        <c:crossBetween val="between"/>
      </c:valAx>
      <c:valAx>
        <c:axId val="18021298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274EC0"/>
                    </a:solidFill>
                  </a:defRPr>
                </a:pPr>
                <a:r>
                  <a:rPr lang="en-US" altLang="ja-JP" sz="1800">
                    <a:solidFill>
                      <a:srgbClr val="274EC0"/>
                    </a:solidFill>
                  </a:rPr>
                  <a:t>CPU (kHS06)</a:t>
                </a:r>
                <a:endParaRPr lang="ja-JP" altLang="en-US" sz="1800">
                  <a:solidFill>
                    <a:srgbClr val="274EC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chemeClr val="accent1"/>
                </a:solidFill>
              </a:defRPr>
            </a:pPr>
            <a:endParaRPr lang="ja-JP"/>
          </a:p>
        </c:txPr>
        <c:crossAx val="-1970807592"/>
        <c:crosses val="max"/>
        <c:crossBetween val="between"/>
      </c:valAx>
      <c:catAx>
        <c:axId val="-1970807592"/>
        <c:scaling>
          <c:orientation val="minMax"/>
        </c:scaling>
        <c:delete val="1"/>
        <c:axPos val="b"/>
        <c:majorTickMark val="out"/>
        <c:minorTickMark val="none"/>
        <c:tickLblPos val="nextTo"/>
        <c:crossAx val="1802129816"/>
        <c:crosses val="autoZero"/>
        <c:auto val="1"/>
        <c:lblAlgn val="ctr"/>
        <c:lblOffset val="100"/>
        <c:noMultiLvlLbl val="0"/>
      </c:catAx>
    </c:plotArea>
    <c:legend>
      <c:legendPos val="l"/>
      <c:layout>
        <c:manualLayout>
          <c:xMode val="edge"/>
          <c:yMode val="edge"/>
          <c:x val="0.106172839506173"/>
          <c:y val="0.122113978035253"/>
          <c:w val="0.371326309905706"/>
          <c:h val="0.339486310703211"/>
        </c:manualLayout>
      </c:layout>
      <c:overlay val="1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[kekcc_resource_history.xlsx]Sheet2!$A$2</c:f>
              <c:strCache>
                <c:ptCount val="1"/>
                <c:pt idx="0">
                  <c:v>KEK</c:v>
                </c:pt>
              </c:strCache>
            </c:strRef>
          </c:tx>
          <c:invertIfNegative val="0"/>
          <c:cat>
            <c:numRef>
              <c:f>[kekcc_resource_history.xlsx]Sheet2!$B$1:$AV$1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[kekcc_resource_history.xlsx]Sheet2!$B$2:$AV$2</c:f>
              <c:numCache>
                <c:formatCode>General</c:formatCode>
                <c:ptCount val="47"/>
                <c:pt idx="0">
                  <c:v>35.13815299071257</c:v>
                </c:pt>
                <c:pt idx="1">
                  <c:v>21.08841971696242</c:v>
                </c:pt>
                <c:pt idx="2">
                  <c:v>25.87884898398872</c:v>
                </c:pt>
                <c:pt idx="3">
                  <c:v>18.35722200209268</c:v>
                </c:pt>
                <c:pt idx="4">
                  <c:v>15.35483311714771</c:v>
                </c:pt>
                <c:pt idx="5">
                  <c:v>33.69018361077375</c:v>
                </c:pt>
                <c:pt idx="6">
                  <c:v>25.64276859152512</c:v>
                </c:pt>
                <c:pt idx="7">
                  <c:v>26.63871168633732</c:v>
                </c:pt>
                <c:pt idx="8">
                  <c:v>30.16958345466549</c:v>
                </c:pt>
                <c:pt idx="9">
                  <c:v>26.63873223195179</c:v>
                </c:pt>
                <c:pt idx="10">
                  <c:v>44.0491591364429</c:v>
                </c:pt>
                <c:pt idx="11">
                  <c:v>44.10626616798935</c:v>
                </c:pt>
                <c:pt idx="12">
                  <c:v>28.26844157610183</c:v>
                </c:pt>
                <c:pt idx="13">
                  <c:v>34.3425398950485</c:v>
                </c:pt>
                <c:pt idx="14">
                  <c:v>30.6571835371543</c:v>
                </c:pt>
                <c:pt idx="15">
                  <c:v>29.70034024211708</c:v>
                </c:pt>
                <c:pt idx="16">
                  <c:v>25.49257416602262</c:v>
                </c:pt>
                <c:pt idx="17">
                  <c:v>33.073966675317</c:v>
                </c:pt>
                <c:pt idx="18">
                  <c:v>44.27479431352168</c:v>
                </c:pt>
                <c:pt idx="19">
                  <c:v>39.54617028455741</c:v>
                </c:pt>
                <c:pt idx="20">
                  <c:v>28.82594504393978</c:v>
                </c:pt>
                <c:pt idx="21">
                  <c:v>34.79304266334827</c:v>
                </c:pt>
                <c:pt idx="22">
                  <c:v>32.87186909690738</c:v>
                </c:pt>
                <c:pt idx="23">
                  <c:v>28.44587676436802</c:v>
                </c:pt>
                <c:pt idx="24">
                  <c:v>22.55601518647386</c:v>
                </c:pt>
                <c:pt idx="25">
                  <c:v>14.65906546081212</c:v>
                </c:pt>
                <c:pt idx="26">
                  <c:v>22.03024957922388</c:v>
                </c:pt>
                <c:pt idx="27">
                  <c:v>24.6361867167658</c:v>
                </c:pt>
                <c:pt idx="28">
                  <c:v>38.90121078902924</c:v>
                </c:pt>
                <c:pt idx="29">
                  <c:v>23.79433663007558</c:v>
                </c:pt>
                <c:pt idx="30">
                  <c:v>9.772275686105903</c:v>
                </c:pt>
                <c:pt idx="31">
                  <c:v>18.06702676254988</c:v>
                </c:pt>
                <c:pt idx="32">
                  <c:v>19.00426557825577</c:v>
                </c:pt>
                <c:pt idx="33">
                  <c:v>23.86323876424253</c:v>
                </c:pt>
                <c:pt idx="34">
                  <c:v>31.63716262179425</c:v>
                </c:pt>
                <c:pt idx="35">
                  <c:v>26.41057908289112</c:v>
                </c:pt>
                <c:pt idx="36">
                  <c:v>25.76400056499007</c:v>
                </c:pt>
                <c:pt idx="37">
                  <c:v>19.55586722873731</c:v>
                </c:pt>
                <c:pt idx="38">
                  <c:v>19.5559140019327</c:v>
                </c:pt>
                <c:pt idx="39">
                  <c:v>22.0244673645067</c:v>
                </c:pt>
                <c:pt idx="40">
                  <c:v>19.04021822016161</c:v>
                </c:pt>
                <c:pt idx="41">
                  <c:v>16.67506048678543</c:v>
                </c:pt>
                <c:pt idx="42">
                  <c:v>37.59628619026197</c:v>
                </c:pt>
                <c:pt idx="43">
                  <c:v>47.7765617181799</c:v>
                </c:pt>
                <c:pt idx="44">
                  <c:v>22.6046672693695</c:v>
                </c:pt>
                <c:pt idx="45">
                  <c:v>23.44396696359582</c:v>
                </c:pt>
                <c:pt idx="46">
                  <c:v>29.7480300648787</c:v>
                </c:pt>
              </c:numCache>
            </c:numRef>
          </c:val>
        </c:ser>
        <c:ser>
          <c:idx val="1"/>
          <c:order val="1"/>
          <c:tx>
            <c:strRef>
              <c:f>[kekcc_resource_history.xlsx]Sheet2!$A$3</c:f>
              <c:strCache>
                <c:ptCount val="1"/>
                <c:pt idx="0">
                  <c:v>J-PARC</c:v>
                </c:pt>
              </c:strCache>
            </c:strRef>
          </c:tx>
          <c:invertIfNegative val="0"/>
          <c:cat>
            <c:numRef>
              <c:f>[kekcc_resource_history.xlsx]Sheet2!$B$1:$AV$1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[kekcc_resource_history.xlsx]Sheet2!$B$3:$AV$3</c:f>
              <c:numCache>
                <c:formatCode>General</c:formatCode>
                <c:ptCount val="47"/>
                <c:pt idx="0">
                  <c:v>4.103063239115976</c:v>
                </c:pt>
                <c:pt idx="1">
                  <c:v>46.83785282126924</c:v>
                </c:pt>
                <c:pt idx="2">
                  <c:v>11.94760469329137</c:v>
                </c:pt>
                <c:pt idx="3">
                  <c:v>38.55823322711754</c:v>
                </c:pt>
                <c:pt idx="4">
                  <c:v>7.986525254424907</c:v>
                </c:pt>
                <c:pt idx="5">
                  <c:v>6.889958562549117</c:v>
                </c:pt>
                <c:pt idx="6">
                  <c:v>19.87158046454758</c:v>
                </c:pt>
                <c:pt idx="7">
                  <c:v>2.450797209229791</c:v>
                </c:pt>
                <c:pt idx="8">
                  <c:v>5.90606880376968</c:v>
                </c:pt>
                <c:pt idx="9">
                  <c:v>2.450801684016313</c:v>
                </c:pt>
                <c:pt idx="10">
                  <c:v>5.828469271424506</c:v>
                </c:pt>
                <c:pt idx="11">
                  <c:v>12.48396059841981</c:v>
                </c:pt>
                <c:pt idx="12">
                  <c:v>17.53094024381728</c:v>
                </c:pt>
                <c:pt idx="13">
                  <c:v>11.38429565750983</c:v>
                </c:pt>
                <c:pt idx="14">
                  <c:v>15.33329283533537</c:v>
                </c:pt>
                <c:pt idx="15">
                  <c:v>22.2995757540474</c:v>
                </c:pt>
                <c:pt idx="16">
                  <c:v>6.460785903054166</c:v>
                </c:pt>
                <c:pt idx="17">
                  <c:v>20.75910399955504</c:v>
                </c:pt>
                <c:pt idx="18">
                  <c:v>10.33118710912241</c:v>
                </c:pt>
                <c:pt idx="19">
                  <c:v>16.23986803134256</c:v>
                </c:pt>
                <c:pt idx="20">
                  <c:v>21.79762189632972</c:v>
                </c:pt>
                <c:pt idx="21">
                  <c:v>26.25879548191409</c:v>
                </c:pt>
                <c:pt idx="22">
                  <c:v>22.29735681755507</c:v>
                </c:pt>
                <c:pt idx="23">
                  <c:v>22.39907012212564</c:v>
                </c:pt>
                <c:pt idx="24">
                  <c:v>26.20993967217012</c:v>
                </c:pt>
                <c:pt idx="25">
                  <c:v>31.66212145379082</c:v>
                </c:pt>
                <c:pt idx="26">
                  <c:v>29.95654344157098</c:v>
                </c:pt>
                <c:pt idx="27">
                  <c:v>38.58371764970912</c:v>
                </c:pt>
                <c:pt idx="28">
                  <c:v>24.44160035148925</c:v>
                </c:pt>
                <c:pt idx="29">
                  <c:v>22.99061920436462</c:v>
                </c:pt>
                <c:pt idx="30">
                  <c:v>23.50921142627048</c:v>
                </c:pt>
                <c:pt idx="31">
                  <c:v>23.93569963563348</c:v>
                </c:pt>
                <c:pt idx="32">
                  <c:v>15.59272316069942</c:v>
                </c:pt>
                <c:pt idx="33">
                  <c:v>16.92080454019336</c:v>
                </c:pt>
                <c:pt idx="34">
                  <c:v>18.51579302717763</c:v>
                </c:pt>
                <c:pt idx="35">
                  <c:v>17.99128914831049</c:v>
                </c:pt>
                <c:pt idx="36">
                  <c:v>13.25892483659612</c:v>
                </c:pt>
                <c:pt idx="37">
                  <c:v>9.427216193733748</c:v>
                </c:pt>
                <c:pt idx="38">
                  <c:v>9.427216780574668</c:v>
                </c:pt>
                <c:pt idx="39">
                  <c:v>10.76643795357545</c:v>
                </c:pt>
                <c:pt idx="40">
                  <c:v>10.43223159757342</c:v>
                </c:pt>
                <c:pt idx="41">
                  <c:v>9.965186428634122</c:v>
                </c:pt>
                <c:pt idx="42">
                  <c:v>7.05987381497116</c:v>
                </c:pt>
                <c:pt idx="43">
                  <c:v>15.06016147726191</c:v>
                </c:pt>
                <c:pt idx="44">
                  <c:v>18.15635296826989</c:v>
                </c:pt>
                <c:pt idx="45">
                  <c:v>14.93132571573824</c:v>
                </c:pt>
                <c:pt idx="46">
                  <c:v>18.3856626417106</c:v>
                </c:pt>
              </c:numCache>
            </c:numRef>
          </c:val>
        </c:ser>
        <c:ser>
          <c:idx val="2"/>
          <c:order val="2"/>
          <c:tx>
            <c:strRef>
              <c:f>[kekcc_resource_history.xlsx]Sheet2!$A$4</c:f>
              <c:strCache>
                <c:ptCount val="1"/>
                <c:pt idx="0">
                  <c:v>Belle</c:v>
                </c:pt>
              </c:strCache>
            </c:strRef>
          </c:tx>
          <c:invertIfNegative val="0"/>
          <c:cat>
            <c:numRef>
              <c:f>[kekcc_resource_history.xlsx]Sheet2!$B$1:$AV$1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[kekcc_resource_history.xlsx]Sheet2!$B$4:$AV$4</c:f>
              <c:numCache>
                <c:formatCode>General</c:formatCode>
                <c:ptCount val="47"/>
                <c:pt idx="0">
                  <c:v>57.22941052037796</c:v>
                </c:pt>
                <c:pt idx="1">
                  <c:v>31.57223742172036</c:v>
                </c:pt>
                <c:pt idx="2">
                  <c:v>61.74223972531495</c:v>
                </c:pt>
                <c:pt idx="3">
                  <c:v>41.96895948365214</c:v>
                </c:pt>
                <c:pt idx="4">
                  <c:v>47.2782282707205</c:v>
                </c:pt>
                <c:pt idx="5">
                  <c:v>59.41092734157318</c:v>
                </c:pt>
                <c:pt idx="6">
                  <c:v>52.56158338384282</c:v>
                </c:pt>
                <c:pt idx="7">
                  <c:v>68.36767345792181</c:v>
                </c:pt>
                <c:pt idx="8">
                  <c:v>62.72025449137796</c:v>
                </c:pt>
                <c:pt idx="9">
                  <c:v>68.36762795214964</c:v>
                </c:pt>
                <c:pt idx="10">
                  <c:v>48.42360997319124</c:v>
                </c:pt>
                <c:pt idx="11">
                  <c:v>37.76559200404728</c:v>
                </c:pt>
                <c:pt idx="12">
                  <c:v>51.98015355269779</c:v>
                </c:pt>
                <c:pt idx="13">
                  <c:v>37.00616089776576</c:v>
                </c:pt>
                <c:pt idx="14">
                  <c:v>42.22721697530464</c:v>
                </c:pt>
                <c:pt idx="15">
                  <c:v>41.23386747544263</c:v>
                </c:pt>
                <c:pt idx="16">
                  <c:v>52.9735548700371</c:v>
                </c:pt>
                <c:pt idx="17">
                  <c:v>39.59866108743864</c:v>
                </c:pt>
                <c:pt idx="18">
                  <c:v>43.67700268413852</c:v>
                </c:pt>
                <c:pt idx="19">
                  <c:v>42.4247241280196</c:v>
                </c:pt>
                <c:pt idx="20">
                  <c:v>45.86916378313842</c:v>
                </c:pt>
                <c:pt idx="21">
                  <c:v>37.3825528252703</c:v>
                </c:pt>
                <c:pt idx="22">
                  <c:v>42.25560262632346</c:v>
                </c:pt>
                <c:pt idx="23">
                  <c:v>47.73482115026027</c:v>
                </c:pt>
                <c:pt idx="24">
                  <c:v>45.7418193176804</c:v>
                </c:pt>
                <c:pt idx="25">
                  <c:v>44.71174238154629</c:v>
                </c:pt>
                <c:pt idx="26">
                  <c:v>46.44245648702177</c:v>
                </c:pt>
                <c:pt idx="27">
                  <c:v>36.605461102905</c:v>
                </c:pt>
                <c:pt idx="28">
                  <c:v>33.55113551816988</c:v>
                </c:pt>
                <c:pt idx="29">
                  <c:v>40.49631153510002</c:v>
                </c:pt>
                <c:pt idx="30">
                  <c:v>34.77645051033992</c:v>
                </c:pt>
                <c:pt idx="31">
                  <c:v>44.13415734581243</c:v>
                </c:pt>
                <c:pt idx="32">
                  <c:v>65.37737382701711</c:v>
                </c:pt>
                <c:pt idx="33">
                  <c:v>58.68730383539395</c:v>
                </c:pt>
                <c:pt idx="34">
                  <c:v>49.63343343679734</c:v>
                </c:pt>
                <c:pt idx="35">
                  <c:v>46.01565432086838</c:v>
                </c:pt>
                <c:pt idx="36">
                  <c:v>45.32962704080557</c:v>
                </c:pt>
                <c:pt idx="37">
                  <c:v>41.17772526581344</c:v>
                </c:pt>
                <c:pt idx="38">
                  <c:v>41.17769450724944</c:v>
                </c:pt>
                <c:pt idx="39">
                  <c:v>29.00075369282058</c:v>
                </c:pt>
                <c:pt idx="40">
                  <c:v>34.0654253188789</c:v>
                </c:pt>
                <c:pt idx="41">
                  <c:v>22.00591896568272</c:v>
                </c:pt>
                <c:pt idx="42">
                  <c:v>31.37500073725</c:v>
                </c:pt>
                <c:pt idx="43">
                  <c:v>25.04518292470922</c:v>
                </c:pt>
                <c:pt idx="44">
                  <c:v>26.96977637668708</c:v>
                </c:pt>
                <c:pt idx="45">
                  <c:v>48.23421898024484</c:v>
                </c:pt>
                <c:pt idx="46">
                  <c:v>51.84925353197671</c:v>
                </c:pt>
              </c:numCache>
            </c:numRef>
          </c:val>
        </c:ser>
        <c:ser>
          <c:idx val="3"/>
          <c:order val="3"/>
          <c:tx>
            <c:strRef>
              <c:f>[kekcc_resource_history.xlsx]Sheet2!$A$5</c:f>
              <c:strCache>
                <c:ptCount val="1"/>
                <c:pt idx="0">
                  <c:v>Grid</c:v>
                </c:pt>
              </c:strCache>
            </c:strRef>
          </c:tx>
          <c:invertIfNegative val="0"/>
          <c:cat>
            <c:numRef>
              <c:f>[kekcc_resource_history.xlsx]Sheet2!$B$1:$AV$1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[kekcc_resource_history.xlsx]Sheet2!$B$5:$AV$5</c:f>
              <c:numCache>
                <c:formatCode>General</c:formatCode>
                <c:ptCount val="47"/>
                <c:pt idx="0">
                  <c:v>3.5293732497935</c:v>
                </c:pt>
                <c:pt idx="1">
                  <c:v>0.501490040047953</c:v>
                </c:pt>
                <c:pt idx="2">
                  <c:v>0.431306597404951</c:v>
                </c:pt>
                <c:pt idx="3">
                  <c:v>1.115585287137643</c:v>
                </c:pt>
                <c:pt idx="4">
                  <c:v>29.3804133577069</c:v>
                </c:pt>
                <c:pt idx="5">
                  <c:v>0.00893048510395085</c:v>
                </c:pt>
                <c:pt idx="6">
                  <c:v>1.924067560084463</c:v>
                </c:pt>
                <c:pt idx="7">
                  <c:v>2.542817646511046</c:v>
                </c:pt>
                <c:pt idx="8">
                  <c:v>1.204093250186874</c:v>
                </c:pt>
                <c:pt idx="9">
                  <c:v>2.542838131882142</c:v>
                </c:pt>
                <c:pt idx="10">
                  <c:v>1.698761618941372</c:v>
                </c:pt>
                <c:pt idx="11">
                  <c:v>5.644181229543537</c:v>
                </c:pt>
                <c:pt idx="12">
                  <c:v>2.220464627382952</c:v>
                </c:pt>
                <c:pt idx="13">
                  <c:v>17.26700354967591</c:v>
                </c:pt>
                <c:pt idx="14">
                  <c:v>11.7823066522057</c:v>
                </c:pt>
                <c:pt idx="15">
                  <c:v>6.76621652839263</c:v>
                </c:pt>
                <c:pt idx="16">
                  <c:v>15.07308506088611</c:v>
                </c:pt>
                <c:pt idx="17">
                  <c:v>6.568268237689188</c:v>
                </c:pt>
                <c:pt idx="18">
                  <c:v>1.71701589321739</c:v>
                </c:pt>
                <c:pt idx="19">
                  <c:v>1.789237556080431</c:v>
                </c:pt>
                <c:pt idx="20">
                  <c:v>3.507269276592081</c:v>
                </c:pt>
                <c:pt idx="21">
                  <c:v>1.565609029467337</c:v>
                </c:pt>
                <c:pt idx="22">
                  <c:v>2.575171459213993</c:v>
                </c:pt>
                <c:pt idx="23">
                  <c:v>1.420231963245923</c:v>
                </c:pt>
                <c:pt idx="24">
                  <c:v>5.492225823675602</c:v>
                </c:pt>
                <c:pt idx="25">
                  <c:v>8.967070703850748</c:v>
                </c:pt>
                <c:pt idx="26">
                  <c:v>1.570750492183224</c:v>
                </c:pt>
                <c:pt idx="27">
                  <c:v>0.174634530620074</c:v>
                </c:pt>
                <c:pt idx="28">
                  <c:v>3.106053341311618</c:v>
                </c:pt>
                <c:pt idx="29">
                  <c:v>12.71873263045967</c:v>
                </c:pt>
                <c:pt idx="30">
                  <c:v>31.94206237728368</c:v>
                </c:pt>
                <c:pt idx="31">
                  <c:v>13.86311625600421</c:v>
                </c:pt>
                <c:pt idx="32">
                  <c:v>0.0256374340276997</c:v>
                </c:pt>
                <c:pt idx="33">
                  <c:v>0.528652860170169</c:v>
                </c:pt>
                <c:pt idx="34">
                  <c:v>0.213610914230782</c:v>
                </c:pt>
                <c:pt idx="35">
                  <c:v>9.58247744793002</c:v>
                </c:pt>
                <c:pt idx="36">
                  <c:v>15.64744755760824</c:v>
                </c:pt>
                <c:pt idx="37">
                  <c:v>29.83919131171548</c:v>
                </c:pt>
                <c:pt idx="38">
                  <c:v>29.839174710243</c:v>
                </c:pt>
                <c:pt idx="39">
                  <c:v>38.20834098909728</c:v>
                </c:pt>
                <c:pt idx="40">
                  <c:v>36.46212486338612</c:v>
                </c:pt>
                <c:pt idx="41">
                  <c:v>51.35383411889774</c:v>
                </c:pt>
                <c:pt idx="42">
                  <c:v>23.96883925751682</c:v>
                </c:pt>
                <c:pt idx="43">
                  <c:v>12.11809387984895</c:v>
                </c:pt>
                <c:pt idx="44">
                  <c:v>32.26920338567353</c:v>
                </c:pt>
                <c:pt idx="45">
                  <c:v>13.3904883404211</c:v>
                </c:pt>
                <c:pt idx="46">
                  <c:v>0.0170537614339798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70392504"/>
        <c:axId val="-1970942440"/>
      </c:barChart>
      <c:dateAx>
        <c:axId val="-197039250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ja-JP"/>
          </a:p>
        </c:txPr>
        <c:crossAx val="-1970942440"/>
        <c:crosses val="autoZero"/>
        <c:auto val="1"/>
        <c:lblOffset val="100"/>
        <c:baseTimeUnit val="months"/>
      </c:dateAx>
      <c:valAx>
        <c:axId val="-1970942440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 dirty="0" smtClean="0"/>
                  <a:t>CPU Usage (%)</a:t>
                </a:r>
                <a:endParaRPr lang="ja-JP" alt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19703925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storm!$A$6</c:f>
              <c:strCache>
                <c:ptCount val="1"/>
                <c:pt idx="0">
                  <c:v>WRITE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storm!$B$1:$AV$1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storm!$B$6:$AV$6</c:f>
              <c:numCache>
                <c:formatCode>General</c:formatCode>
                <c:ptCount val="47"/>
                <c:pt idx="0">
                  <c:v>3.145246573</c:v>
                </c:pt>
                <c:pt idx="1">
                  <c:v>3.052917838</c:v>
                </c:pt>
                <c:pt idx="2">
                  <c:v>4.147126221999985</c:v>
                </c:pt>
                <c:pt idx="3">
                  <c:v>0.679774368</c:v>
                </c:pt>
                <c:pt idx="4">
                  <c:v>10.730233141</c:v>
                </c:pt>
                <c:pt idx="5">
                  <c:v>9.211083569</c:v>
                </c:pt>
                <c:pt idx="6">
                  <c:v>29.419051398</c:v>
                </c:pt>
                <c:pt idx="7">
                  <c:v>16.864762961</c:v>
                </c:pt>
                <c:pt idx="8">
                  <c:v>20.533234927</c:v>
                </c:pt>
                <c:pt idx="9">
                  <c:v>15.144467953</c:v>
                </c:pt>
                <c:pt idx="10">
                  <c:v>24.657065725</c:v>
                </c:pt>
                <c:pt idx="11">
                  <c:v>62.6064372</c:v>
                </c:pt>
                <c:pt idx="12">
                  <c:v>45.33517515697258</c:v>
                </c:pt>
                <c:pt idx="13">
                  <c:v>80.20236647740511</c:v>
                </c:pt>
                <c:pt idx="14">
                  <c:v>34.7043941953898</c:v>
                </c:pt>
                <c:pt idx="15">
                  <c:v>58.19356734044322</c:v>
                </c:pt>
                <c:pt idx="16">
                  <c:v>6.698133976025905</c:v>
                </c:pt>
                <c:pt idx="17">
                  <c:v>1.684029431648014</c:v>
                </c:pt>
                <c:pt idx="18">
                  <c:v>2.759513036849057</c:v>
                </c:pt>
                <c:pt idx="19">
                  <c:v>4.808160374467661</c:v>
                </c:pt>
                <c:pt idx="20">
                  <c:v>12.98815196181931</c:v>
                </c:pt>
                <c:pt idx="21">
                  <c:v>45.27122750770194</c:v>
                </c:pt>
                <c:pt idx="22">
                  <c:v>21.02162719218086</c:v>
                </c:pt>
                <c:pt idx="23">
                  <c:v>4.183458412656364</c:v>
                </c:pt>
                <c:pt idx="24">
                  <c:v>12.53720214430568</c:v>
                </c:pt>
                <c:pt idx="25">
                  <c:v>18.09555664981941</c:v>
                </c:pt>
                <c:pt idx="26">
                  <c:v>23.87337924691381</c:v>
                </c:pt>
                <c:pt idx="27">
                  <c:v>73.4642718119977</c:v>
                </c:pt>
                <c:pt idx="28">
                  <c:v>231.0087283590122</c:v>
                </c:pt>
                <c:pt idx="29">
                  <c:v>244.1636304396814</c:v>
                </c:pt>
                <c:pt idx="30">
                  <c:v>24.4793777312143</c:v>
                </c:pt>
                <c:pt idx="31">
                  <c:v>49.44694330919425</c:v>
                </c:pt>
                <c:pt idx="32">
                  <c:v>192.0168434641901</c:v>
                </c:pt>
                <c:pt idx="33">
                  <c:v>83.5447541511121</c:v>
                </c:pt>
                <c:pt idx="34">
                  <c:v>187.9842455798544</c:v>
                </c:pt>
                <c:pt idx="35">
                  <c:v>549.473072256998</c:v>
                </c:pt>
                <c:pt idx="36">
                  <c:v>586.4061799176125</c:v>
                </c:pt>
                <c:pt idx="37">
                  <c:v>638.205280257346</c:v>
                </c:pt>
                <c:pt idx="38">
                  <c:v>709.0835998020052</c:v>
                </c:pt>
                <c:pt idx="39">
                  <c:v>42.1981744903087</c:v>
                </c:pt>
                <c:pt idx="40">
                  <c:v>61.84450623948256</c:v>
                </c:pt>
                <c:pt idx="41">
                  <c:v>80.97782309374552</c:v>
                </c:pt>
                <c:pt idx="42">
                  <c:v>100.422485918139</c:v>
                </c:pt>
                <c:pt idx="43">
                  <c:v>134.022772134547</c:v>
                </c:pt>
                <c:pt idx="44">
                  <c:v>159.3120107442984</c:v>
                </c:pt>
                <c:pt idx="45">
                  <c:v>187.171987805506</c:v>
                </c:pt>
                <c:pt idx="46">
                  <c:v>58.0013156978639</c:v>
                </c:pt>
              </c:numCache>
            </c:numRef>
          </c:val>
        </c:ser>
        <c:ser>
          <c:idx val="10"/>
          <c:order val="2"/>
          <c:tx>
            <c:strRef>
              <c:f>storm!$A$12</c:f>
              <c:strCache>
                <c:ptCount val="1"/>
                <c:pt idx="0">
                  <c:v>READ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storm!$B$1:$AV$1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storm!$B$12:$AV$12</c:f>
              <c:numCache>
                <c:formatCode>General</c:formatCode>
                <c:ptCount val="47"/>
                <c:pt idx="0">
                  <c:v>2.17114057933591</c:v>
                </c:pt>
                <c:pt idx="1">
                  <c:v>2.4088222368872</c:v>
                </c:pt>
                <c:pt idx="2">
                  <c:v>1.24596374002611</c:v>
                </c:pt>
                <c:pt idx="3">
                  <c:v>0.341669923421266</c:v>
                </c:pt>
                <c:pt idx="4">
                  <c:v>0.65591462075598</c:v>
                </c:pt>
                <c:pt idx="5">
                  <c:v>4.01136460845833</c:v>
                </c:pt>
                <c:pt idx="6">
                  <c:v>17.96864163483499</c:v>
                </c:pt>
                <c:pt idx="7">
                  <c:v>19.4158852021265</c:v>
                </c:pt>
                <c:pt idx="8">
                  <c:v>14.3102031989558</c:v>
                </c:pt>
                <c:pt idx="9">
                  <c:v>11.122689125463</c:v>
                </c:pt>
                <c:pt idx="10">
                  <c:v>12.6339747530559</c:v>
                </c:pt>
                <c:pt idx="11">
                  <c:v>53.13184979351599</c:v>
                </c:pt>
                <c:pt idx="12">
                  <c:v>26.21667852258179</c:v>
                </c:pt>
                <c:pt idx="13">
                  <c:v>107.0856305747611</c:v>
                </c:pt>
                <c:pt idx="14">
                  <c:v>377.7804078606786</c:v>
                </c:pt>
                <c:pt idx="15">
                  <c:v>43.5618332746908</c:v>
                </c:pt>
                <c:pt idx="16">
                  <c:v>234.2428993347185</c:v>
                </c:pt>
                <c:pt idx="17">
                  <c:v>210.7549267129643</c:v>
                </c:pt>
                <c:pt idx="18">
                  <c:v>128.1900582312319</c:v>
                </c:pt>
                <c:pt idx="19">
                  <c:v>191.1763178673282</c:v>
                </c:pt>
                <c:pt idx="20">
                  <c:v>222.3545071516965</c:v>
                </c:pt>
                <c:pt idx="21">
                  <c:v>380.4149584826436</c:v>
                </c:pt>
                <c:pt idx="22">
                  <c:v>112.3066784699613</c:v>
                </c:pt>
                <c:pt idx="23">
                  <c:v>3.463669632123127</c:v>
                </c:pt>
                <c:pt idx="24">
                  <c:v>2.731290708888082</c:v>
                </c:pt>
                <c:pt idx="25">
                  <c:v>5.085211006881764</c:v>
                </c:pt>
                <c:pt idx="26">
                  <c:v>6.012518760196135</c:v>
                </c:pt>
                <c:pt idx="27">
                  <c:v>6.04604846298571</c:v>
                </c:pt>
                <c:pt idx="28">
                  <c:v>51.17300033048923</c:v>
                </c:pt>
                <c:pt idx="29">
                  <c:v>11.37565844529945</c:v>
                </c:pt>
                <c:pt idx="30">
                  <c:v>46.42377384242536</c:v>
                </c:pt>
                <c:pt idx="31">
                  <c:v>109.5243735885142</c:v>
                </c:pt>
                <c:pt idx="32">
                  <c:v>141.027267247977</c:v>
                </c:pt>
                <c:pt idx="33">
                  <c:v>68.6852283302713</c:v>
                </c:pt>
                <c:pt idx="34">
                  <c:v>165.4351766713826</c:v>
                </c:pt>
                <c:pt idx="35">
                  <c:v>422.0516686142855</c:v>
                </c:pt>
                <c:pt idx="36">
                  <c:v>24.31502662440835</c:v>
                </c:pt>
                <c:pt idx="37">
                  <c:v>53.57845404195814</c:v>
                </c:pt>
                <c:pt idx="38">
                  <c:v>66.56597177224447</c:v>
                </c:pt>
                <c:pt idx="39">
                  <c:v>61.93287446503826</c:v>
                </c:pt>
                <c:pt idx="40">
                  <c:v>25.14315980173706</c:v>
                </c:pt>
                <c:pt idx="41">
                  <c:v>26.49279996733458</c:v>
                </c:pt>
                <c:pt idx="42">
                  <c:v>116.311845418918</c:v>
                </c:pt>
                <c:pt idx="43">
                  <c:v>37.14885820807376</c:v>
                </c:pt>
                <c:pt idx="44">
                  <c:v>59.32154204816561</c:v>
                </c:pt>
                <c:pt idx="45">
                  <c:v>39.19346613397375</c:v>
                </c:pt>
                <c:pt idx="46">
                  <c:v>10.77811292006209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3487000"/>
        <c:axId val="-1998562904"/>
      </c:barChart>
      <c:lineChart>
        <c:grouping val="standard"/>
        <c:varyColors val="0"/>
        <c:ser>
          <c:idx val="5"/>
          <c:order val="1"/>
          <c:tx>
            <c:strRef>
              <c:f>storm!$A$7</c:f>
              <c:strCache>
                <c:ptCount val="1"/>
                <c:pt idx="0">
                  <c:v>WRITE TOTAL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storm!$B$1:$AV$1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storm!$B$7:$AV$7</c:f>
              <c:numCache>
                <c:formatCode>General</c:formatCode>
                <c:ptCount val="47"/>
                <c:pt idx="0">
                  <c:v>3.145246573</c:v>
                </c:pt>
                <c:pt idx="1">
                  <c:v>6.198164411</c:v>
                </c:pt>
                <c:pt idx="2">
                  <c:v>10.345290633</c:v>
                </c:pt>
                <c:pt idx="3">
                  <c:v>11.025065001</c:v>
                </c:pt>
                <c:pt idx="4">
                  <c:v>21.755298142</c:v>
                </c:pt>
                <c:pt idx="5">
                  <c:v>30.966381711</c:v>
                </c:pt>
                <c:pt idx="6">
                  <c:v>60.385433109</c:v>
                </c:pt>
                <c:pt idx="7">
                  <c:v>77.25019607000001</c:v>
                </c:pt>
                <c:pt idx="8">
                  <c:v>97.78343099700001</c:v>
                </c:pt>
                <c:pt idx="9">
                  <c:v>112.92789895</c:v>
                </c:pt>
                <c:pt idx="10">
                  <c:v>137.584964675</c:v>
                </c:pt>
                <c:pt idx="11">
                  <c:v>200.191401875</c:v>
                </c:pt>
                <c:pt idx="12">
                  <c:v>245.5265770319726</c:v>
                </c:pt>
                <c:pt idx="13">
                  <c:v>325.7289435093776</c:v>
                </c:pt>
                <c:pt idx="14">
                  <c:v>360.4333377047672</c:v>
                </c:pt>
                <c:pt idx="15">
                  <c:v>418.6269050452102</c:v>
                </c:pt>
                <c:pt idx="16">
                  <c:v>425.3250390212366</c:v>
                </c:pt>
                <c:pt idx="17">
                  <c:v>427.0090684528842</c:v>
                </c:pt>
                <c:pt idx="18">
                  <c:v>429.7685814897337</c:v>
                </c:pt>
                <c:pt idx="19">
                  <c:v>434.5767418642014</c:v>
                </c:pt>
                <c:pt idx="20">
                  <c:v>447.5648938260206</c:v>
                </c:pt>
                <c:pt idx="21">
                  <c:v>492.8361213337226</c:v>
                </c:pt>
                <c:pt idx="22">
                  <c:v>513.8577485259024</c:v>
                </c:pt>
                <c:pt idx="23">
                  <c:v>518.0412069385599</c:v>
                </c:pt>
                <c:pt idx="24">
                  <c:v>530.5784090828655</c:v>
                </c:pt>
                <c:pt idx="25">
                  <c:v>548.673965732685</c:v>
                </c:pt>
                <c:pt idx="26">
                  <c:v>572.5473449795987</c:v>
                </c:pt>
                <c:pt idx="27">
                  <c:v>646.0116167915951</c:v>
                </c:pt>
                <c:pt idx="28">
                  <c:v>877.0203451506087</c:v>
                </c:pt>
                <c:pt idx="29">
                  <c:v>1121.18397559029</c:v>
                </c:pt>
                <c:pt idx="30">
                  <c:v>1145.663353321504</c:v>
                </c:pt>
                <c:pt idx="31">
                  <c:v>1195.110296630699</c:v>
                </c:pt>
                <c:pt idx="32">
                  <c:v>1387.127140094889</c:v>
                </c:pt>
                <c:pt idx="33">
                  <c:v>1470.671894246001</c:v>
                </c:pt>
                <c:pt idx="34">
                  <c:v>1658.656139825855</c:v>
                </c:pt>
                <c:pt idx="35">
                  <c:v>2208.129212082853</c:v>
                </c:pt>
                <c:pt idx="36">
                  <c:v>2794.535392000465</c:v>
                </c:pt>
                <c:pt idx="37">
                  <c:v>3432.740672257811</c:v>
                </c:pt>
                <c:pt idx="38">
                  <c:v>4141.82427205982</c:v>
                </c:pt>
                <c:pt idx="39">
                  <c:v>4184.02244655013</c:v>
                </c:pt>
                <c:pt idx="40">
                  <c:v>4245.86695278961</c:v>
                </c:pt>
                <c:pt idx="41">
                  <c:v>4326.844775883353</c:v>
                </c:pt>
                <c:pt idx="42">
                  <c:v>4427.26726180149</c:v>
                </c:pt>
                <c:pt idx="43">
                  <c:v>4561.290033936039</c:v>
                </c:pt>
                <c:pt idx="44">
                  <c:v>4720.60204468034</c:v>
                </c:pt>
                <c:pt idx="45">
                  <c:v>4907.774032485842</c:v>
                </c:pt>
                <c:pt idx="46">
                  <c:v>4965.775348183706</c:v>
                </c:pt>
              </c:numCache>
            </c:numRef>
          </c:val>
          <c:smooth val="0"/>
        </c:ser>
        <c:ser>
          <c:idx val="11"/>
          <c:order val="3"/>
          <c:tx>
            <c:strRef>
              <c:f>storm!$A$13</c:f>
              <c:strCache>
                <c:ptCount val="1"/>
                <c:pt idx="0">
                  <c:v>READ TOTAL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storm!$B$1:$AV$1</c:f>
              <c:numCache>
                <c:formatCode>[$-409]mmm\-yy;@</c:formatCode>
                <c:ptCount val="47"/>
                <c:pt idx="0">
                  <c:v>41000.0</c:v>
                </c:pt>
                <c:pt idx="1">
                  <c:v>41030.0</c:v>
                </c:pt>
                <c:pt idx="2">
                  <c:v>41061.0</c:v>
                </c:pt>
                <c:pt idx="3">
                  <c:v>41091.0</c:v>
                </c:pt>
                <c:pt idx="4">
                  <c:v>41122.0</c:v>
                </c:pt>
                <c:pt idx="5">
                  <c:v>41153.0</c:v>
                </c:pt>
                <c:pt idx="6">
                  <c:v>41183.0</c:v>
                </c:pt>
                <c:pt idx="7">
                  <c:v>41214.0</c:v>
                </c:pt>
                <c:pt idx="8">
                  <c:v>41244.0</c:v>
                </c:pt>
                <c:pt idx="9">
                  <c:v>41275.0</c:v>
                </c:pt>
                <c:pt idx="10">
                  <c:v>41306.0</c:v>
                </c:pt>
                <c:pt idx="11">
                  <c:v>41334.0</c:v>
                </c:pt>
                <c:pt idx="12">
                  <c:v>41365.0</c:v>
                </c:pt>
                <c:pt idx="13">
                  <c:v>41395.0</c:v>
                </c:pt>
                <c:pt idx="14">
                  <c:v>41426.0</c:v>
                </c:pt>
                <c:pt idx="15">
                  <c:v>41456.0</c:v>
                </c:pt>
                <c:pt idx="16">
                  <c:v>41487.0</c:v>
                </c:pt>
                <c:pt idx="17">
                  <c:v>41518.0</c:v>
                </c:pt>
                <c:pt idx="18">
                  <c:v>41548.0</c:v>
                </c:pt>
                <c:pt idx="19">
                  <c:v>41579.0</c:v>
                </c:pt>
                <c:pt idx="20">
                  <c:v>41609.0</c:v>
                </c:pt>
                <c:pt idx="21">
                  <c:v>41640.0</c:v>
                </c:pt>
                <c:pt idx="22">
                  <c:v>41671.0</c:v>
                </c:pt>
                <c:pt idx="23">
                  <c:v>41699.0</c:v>
                </c:pt>
                <c:pt idx="24">
                  <c:v>41730.0</c:v>
                </c:pt>
                <c:pt idx="25">
                  <c:v>41760.0</c:v>
                </c:pt>
                <c:pt idx="26">
                  <c:v>41791.0</c:v>
                </c:pt>
                <c:pt idx="27">
                  <c:v>41821.0</c:v>
                </c:pt>
                <c:pt idx="28">
                  <c:v>41852.0</c:v>
                </c:pt>
                <c:pt idx="29">
                  <c:v>41883.0</c:v>
                </c:pt>
                <c:pt idx="30">
                  <c:v>41913.0</c:v>
                </c:pt>
                <c:pt idx="31">
                  <c:v>41944.0</c:v>
                </c:pt>
                <c:pt idx="32">
                  <c:v>41974.0</c:v>
                </c:pt>
                <c:pt idx="33">
                  <c:v>42005.0</c:v>
                </c:pt>
                <c:pt idx="34">
                  <c:v>42036.0</c:v>
                </c:pt>
                <c:pt idx="35">
                  <c:v>42064.0</c:v>
                </c:pt>
                <c:pt idx="36">
                  <c:v>42095.0</c:v>
                </c:pt>
                <c:pt idx="37">
                  <c:v>42125.0</c:v>
                </c:pt>
                <c:pt idx="38">
                  <c:v>42156.0</c:v>
                </c:pt>
                <c:pt idx="39">
                  <c:v>42186.0</c:v>
                </c:pt>
                <c:pt idx="40">
                  <c:v>42217.0</c:v>
                </c:pt>
                <c:pt idx="41">
                  <c:v>42248.0</c:v>
                </c:pt>
                <c:pt idx="42">
                  <c:v>42278.0</c:v>
                </c:pt>
                <c:pt idx="43">
                  <c:v>42309.0</c:v>
                </c:pt>
                <c:pt idx="44">
                  <c:v>42339.0</c:v>
                </c:pt>
                <c:pt idx="45">
                  <c:v>42370.0</c:v>
                </c:pt>
                <c:pt idx="46">
                  <c:v>42401.0</c:v>
                </c:pt>
              </c:numCache>
            </c:numRef>
          </c:cat>
          <c:val>
            <c:numRef>
              <c:f>storm!$B$13:$AV$13</c:f>
              <c:numCache>
                <c:formatCode>General</c:formatCode>
                <c:ptCount val="47"/>
                <c:pt idx="0">
                  <c:v>2.17114057933591</c:v>
                </c:pt>
                <c:pt idx="1">
                  <c:v>4.57996281622311</c:v>
                </c:pt>
                <c:pt idx="2">
                  <c:v>5.825926556249194</c:v>
                </c:pt>
                <c:pt idx="3">
                  <c:v>6.167596479670467</c:v>
                </c:pt>
                <c:pt idx="4">
                  <c:v>6.823511100426453</c:v>
                </c:pt>
                <c:pt idx="5">
                  <c:v>10.83487570888479</c:v>
                </c:pt>
                <c:pt idx="6">
                  <c:v>28.80351734371989</c:v>
                </c:pt>
                <c:pt idx="7">
                  <c:v>48.21940254584639</c:v>
                </c:pt>
                <c:pt idx="8">
                  <c:v>62.5296057448022</c:v>
                </c:pt>
                <c:pt idx="9">
                  <c:v>73.65229487026518</c:v>
                </c:pt>
                <c:pt idx="10">
                  <c:v>86.2862696233211</c:v>
                </c:pt>
                <c:pt idx="11">
                  <c:v>139.4181194168371</c:v>
                </c:pt>
                <c:pt idx="12">
                  <c:v>165.6347979394189</c:v>
                </c:pt>
                <c:pt idx="13">
                  <c:v>272.72042851418</c:v>
                </c:pt>
                <c:pt idx="14">
                  <c:v>650.5008363748595</c:v>
                </c:pt>
                <c:pt idx="15">
                  <c:v>694.062669649549</c:v>
                </c:pt>
                <c:pt idx="16">
                  <c:v>928.3055689842671</c:v>
                </c:pt>
                <c:pt idx="17">
                  <c:v>1139.060495697233</c:v>
                </c:pt>
                <c:pt idx="18">
                  <c:v>1267.250553928465</c:v>
                </c:pt>
                <c:pt idx="19">
                  <c:v>1458.426871795793</c:v>
                </c:pt>
                <c:pt idx="20">
                  <c:v>1680.78137894749</c:v>
                </c:pt>
                <c:pt idx="21">
                  <c:v>2061.196337430134</c:v>
                </c:pt>
                <c:pt idx="22">
                  <c:v>2173.503015900095</c:v>
                </c:pt>
                <c:pt idx="23">
                  <c:v>2176.966685532218</c:v>
                </c:pt>
                <c:pt idx="24">
                  <c:v>2179.697976241106</c:v>
                </c:pt>
                <c:pt idx="25">
                  <c:v>2184.783187247988</c:v>
                </c:pt>
                <c:pt idx="26">
                  <c:v>2190.795706008184</c:v>
                </c:pt>
                <c:pt idx="27">
                  <c:v>2196.84175447117</c:v>
                </c:pt>
                <c:pt idx="28">
                  <c:v>2248.01475480166</c:v>
                </c:pt>
                <c:pt idx="29">
                  <c:v>2259.390413246958</c:v>
                </c:pt>
                <c:pt idx="30">
                  <c:v>2305.814187089384</c:v>
                </c:pt>
                <c:pt idx="31">
                  <c:v>2415.338560677898</c:v>
                </c:pt>
                <c:pt idx="32">
                  <c:v>2556.365827925875</c:v>
                </c:pt>
                <c:pt idx="33">
                  <c:v>2625.051056256146</c:v>
                </c:pt>
                <c:pt idx="34">
                  <c:v>2790.48623292753</c:v>
                </c:pt>
                <c:pt idx="35">
                  <c:v>3212.537901541815</c:v>
                </c:pt>
                <c:pt idx="36">
                  <c:v>3236.852928166223</c:v>
                </c:pt>
                <c:pt idx="37">
                  <c:v>3290.431382208181</c:v>
                </c:pt>
                <c:pt idx="38">
                  <c:v>3356.997353980425</c:v>
                </c:pt>
                <c:pt idx="39">
                  <c:v>3418.930228445464</c:v>
                </c:pt>
                <c:pt idx="40">
                  <c:v>3444.073388247201</c:v>
                </c:pt>
                <c:pt idx="41">
                  <c:v>3470.566188214536</c:v>
                </c:pt>
                <c:pt idx="42">
                  <c:v>3586.878033633453</c:v>
                </c:pt>
                <c:pt idx="43">
                  <c:v>3624.026891841528</c:v>
                </c:pt>
                <c:pt idx="44">
                  <c:v>3683.348433889693</c:v>
                </c:pt>
                <c:pt idx="45">
                  <c:v>3722.541900023667</c:v>
                </c:pt>
                <c:pt idx="46">
                  <c:v>3733.32001294373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9024456"/>
        <c:axId val="-2044222472"/>
      </c:lineChart>
      <c:dateAx>
        <c:axId val="-204348700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ja-JP"/>
          </a:p>
        </c:txPr>
        <c:crossAx val="-1998562904"/>
        <c:crosses val="autoZero"/>
        <c:auto val="1"/>
        <c:lblOffset val="100"/>
        <c:baseTimeUnit val="months"/>
      </c:dateAx>
      <c:valAx>
        <c:axId val="-1998562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/>
                  <a:t>Monthly Read/Write (TB)</a:t>
                </a:r>
                <a:endParaRPr lang="ja-JP" alt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2043487000"/>
        <c:crosses val="autoZero"/>
        <c:crossBetween val="between"/>
      </c:valAx>
      <c:valAx>
        <c:axId val="-20442224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/>
                  <a:t>Cumulative Read/Write (PB)</a:t>
                </a:r>
                <a:endParaRPr lang="ja-JP" alt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2039024456"/>
        <c:crosses val="max"/>
        <c:crossBetween val="between"/>
        <c:dispUnits>
          <c:builtInUnit val="thousands"/>
        </c:dispUnits>
      </c:valAx>
      <c:dateAx>
        <c:axId val="-2039024456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-2044222472"/>
        <c:crosses val="autoZero"/>
        <c:auto val="1"/>
        <c:lblOffset val="100"/>
        <c:baseTimeUnit val="months"/>
      </c:date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Disk (PB)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  <c:pt idx="3">
                  <c:v>KEKCC'16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0.055</c:v>
                </c:pt>
                <c:pt idx="1">
                  <c:v>0.205</c:v>
                </c:pt>
                <c:pt idx="2">
                  <c:v>7.0</c:v>
                </c:pt>
                <c:pt idx="3">
                  <c:v>13.0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Tape (PB)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  <c:pt idx="3">
                  <c:v>KEKCC'16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0.32</c:v>
                </c:pt>
                <c:pt idx="1">
                  <c:v>3.0</c:v>
                </c:pt>
                <c:pt idx="2">
                  <c:v>16.0</c:v>
                </c:pt>
                <c:pt idx="3">
                  <c:v>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02701432"/>
        <c:axId val="-2085937432"/>
      </c:bar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HEPSPEC (kHS06)</c:v>
                </c:pt>
              </c:strCache>
            </c:strRef>
          </c:tx>
          <c:cat>
            <c:strRef>
              <c:f>Sheet1!$B$1:$E$1</c:f>
              <c:strCache>
                <c:ptCount val="4"/>
                <c:pt idx="0">
                  <c:v>KEKCC'06</c:v>
                </c:pt>
                <c:pt idx="1">
                  <c:v>KEKCC'09</c:v>
                </c:pt>
                <c:pt idx="2">
                  <c:v>KEKCC'12</c:v>
                </c:pt>
                <c:pt idx="3">
                  <c:v>KEKCC'16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0.93968</c:v>
                </c:pt>
                <c:pt idx="1">
                  <c:v>9.1648</c:v>
                </c:pt>
                <c:pt idx="2">
                  <c:v>60.0</c:v>
                </c:pt>
                <c:pt idx="3">
                  <c:v>250.0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9425992"/>
        <c:axId val="-2002654856"/>
      </c:lineChart>
      <c:catAx>
        <c:axId val="-2002701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800000"/>
          <a:lstStyle/>
          <a:p>
            <a:pPr>
              <a:defRPr/>
            </a:pPr>
            <a:endParaRPr lang="ja-JP"/>
          </a:p>
        </c:txPr>
        <c:crossAx val="-2085937432"/>
        <c:crosses val="autoZero"/>
        <c:auto val="1"/>
        <c:lblAlgn val="ctr"/>
        <c:lblOffset val="100"/>
        <c:noMultiLvlLbl val="0"/>
      </c:catAx>
      <c:valAx>
        <c:axId val="-2085937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Storage (PB)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02701432"/>
        <c:crosses val="autoZero"/>
        <c:crossBetween val="between"/>
      </c:valAx>
      <c:valAx>
        <c:axId val="-200265485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3366FF"/>
                    </a:solidFill>
                  </a:defRPr>
                </a:pPr>
                <a:r>
                  <a:rPr lang="en-US">
                    <a:solidFill>
                      <a:srgbClr val="3366FF"/>
                    </a:solidFill>
                  </a:rPr>
                  <a:t>CPU (kHS06)</a:t>
                </a:r>
                <a:endParaRPr lang="ja-JP">
                  <a:solidFill>
                    <a:srgbClr val="3366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3366FF"/>
                </a:solidFill>
              </a:defRPr>
            </a:pPr>
            <a:endParaRPr lang="ja-JP"/>
          </a:p>
        </c:txPr>
        <c:crossAx val="-2069425992"/>
        <c:crosses val="max"/>
        <c:crossBetween val="between"/>
      </c:valAx>
      <c:catAx>
        <c:axId val="-2069425992"/>
        <c:scaling>
          <c:orientation val="minMax"/>
        </c:scaling>
        <c:delete val="1"/>
        <c:axPos val="b"/>
        <c:majorTickMark val="out"/>
        <c:minorTickMark val="none"/>
        <c:tickLblPos val="nextTo"/>
        <c:crossAx val="-200265485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06654758432974"/>
          <c:y val="0.0530263687969236"/>
          <c:w val="0.397856153397492"/>
          <c:h val="0.341681606917938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FCF7D-3CAB-1140-9202-421129CA2475}" type="datetimeFigureOut">
              <a:rPr kumimoji="1" lang="ja-JP" altLang="en-US" smtClean="0"/>
              <a:t>16/03/17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E8858-3C0C-AD47-9B70-2A39AF08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964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38BFD-5A94-F64F-9E71-78FF5C12D8B2}" type="datetimeFigureOut">
              <a:rPr kumimoji="1" lang="ja-JP" altLang="en-US" smtClean="0"/>
              <a:t>16/03/17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86509-2806-0640-A63B-B454706180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171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85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59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914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1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710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33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31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84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412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22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93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116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910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414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79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38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476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52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64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37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6509-2806-0640-A63B-B4547061801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176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34DD-9DA5-A14F-AB2F-4E90C76C04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7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27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12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49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34DD-9DA5-A14F-AB2F-4E90C76C04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97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44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92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58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24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93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52337-E257-AF42-8BF6-185FFC9396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50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685800" y="1023219"/>
            <a:ext cx="7772400" cy="167712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KEKCC – KEK Central Computer System</a:t>
            </a:r>
            <a:endParaRPr kumimoji="1" lang="ja-JP" altLang="en-US" dirty="0"/>
          </a:p>
        </p:txBody>
      </p:sp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>
          <a:xfrm>
            <a:off x="366001" y="3243237"/>
            <a:ext cx="8241192" cy="1269886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dirty="0" smtClean="0"/>
              <a:t>Go Iwai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High Energy Accelerator Research Organization (KEK)</a:t>
            </a:r>
          </a:p>
          <a:p>
            <a:r>
              <a:rPr kumimoji="1" lang="en-US" altLang="ja-JP" dirty="0" smtClean="0"/>
              <a:t>Computing Research Center (CRC)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832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 Replacement Cycl</a:t>
            </a:r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/>
              <a:t>Bidding is processed for 1 year.</a:t>
            </a:r>
          </a:p>
          <a:p>
            <a:pPr lvl="1"/>
            <a:r>
              <a:rPr lang="en-US" altLang="ja-JP" dirty="0" smtClean="0"/>
              <a:t>Committee </a:t>
            </a:r>
            <a:r>
              <a:rPr lang="en-US" altLang="ja-JP" dirty="0"/>
              <a:t>was launched in Feb/2015.</a:t>
            </a:r>
          </a:p>
          <a:p>
            <a:pPr lvl="1"/>
            <a:r>
              <a:rPr lang="en-US" altLang="ja-JP" dirty="0" err="1" smtClean="0"/>
              <a:t>RFx</a:t>
            </a:r>
            <a:r>
              <a:rPr lang="en-US" altLang="ja-JP" dirty="0" smtClean="0"/>
              <a:t> </a:t>
            </a:r>
            <a:r>
              <a:rPr lang="en-US" altLang="ja-JP" dirty="0"/>
              <a:t>(Request for Information/Proposal/Quotation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RFC </a:t>
            </a:r>
            <a:r>
              <a:rPr lang="en-US" altLang="ja-JP" dirty="0"/>
              <a:t>(Request for comments)</a:t>
            </a:r>
          </a:p>
          <a:p>
            <a:pPr lvl="1"/>
            <a:r>
              <a:rPr lang="en-US" altLang="ja-JP" dirty="0" smtClean="0"/>
              <a:t>Bidding</a:t>
            </a:r>
            <a:endParaRPr lang="en-US" altLang="ja-JP" dirty="0"/>
          </a:p>
          <a:p>
            <a:pPr lvl="2"/>
            <a:r>
              <a:rPr lang="en-US" altLang="ja-JP" dirty="0" smtClean="0"/>
              <a:t>Score </a:t>
            </a:r>
            <a:r>
              <a:rPr lang="en-US" altLang="ja-JP" dirty="0"/>
              <a:t>for price + benchmark</a:t>
            </a:r>
          </a:p>
          <a:p>
            <a:pPr lvl="2"/>
            <a:r>
              <a:rPr lang="en-US" altLang="ja-JP" dirty="0" smtClean="0"/>
              <a:t>Bid</a:t>
            </a:r>
            <a:r>
              <a:rPr lang="en-US" altLang="ja-JP" dirty="0"/>
              <a:t>-opening was done on the end of Dec/2015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System </a:t>
            </a:r>
            <a:r>
              <a:rPr lang="en-US" altLang="ja-JP" dirty="0"/>
              <a:t>implementation (Jan – Aug / 2016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Facility </a:t>
            </a:r>
            <a:r>
              <a:rPr lang="en-US" altLang="ja-JP" dirty="0"/>
              <a:t>updates (power supply, cooling)</a:t>
            </a:r>
          </a:p>
          <a:p>
            <a:pPr lvl="1"/>
            <a:r>
              <a:rPr lang="en-US" altLang="ja-JP" dirty="0" smtClean="0"/>
              <a:t>Hardware </a:t>
            </a:r>
            <a:r>
              <a:rPr lang="en-US" altLang="ja-JP" dirty="0"/>
              <a:t>installation</a:t>
            </a:r>
          </a:p>
          <a:p>
            <a:pPr lvl="1"/>
            <a:r>
              <a:rPr lang="en-US" altLang="ja-JP" dirty="0" smtClean="0"/>
              <a:t>System </a:t>
            </a:r>
            <a:r>
              <a:rPr lang="en-US" altLang="ja-JP" dirty="0"/>
              <a:t>design / implementation / </a:t>
            </a:r>
            <a:r>
              <a:rPr lang="en-US" altLang="ja-JP" dirty="0" smtClean="0"/>
              <a:t>testing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80219" y="4623307"/>
            <a:ext cx="62996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Service-in of the new system is scheduled on Sep/2016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8289656" y="951362"/>
            <a:ext cx="397144" cy="1384536"/>
            <a:chOff x="8565901" y="205979"/>
            <a:chExt cx="397144" cy="1384536"/>
          </a:xfrm>
        </p:grpSpPr>
        <p:sp>
          <p:nvSpPr>
            <p:cNvPr id="33" name="山形 32"/>
            <p:cNvSpPr/>
            <p:nvPr/>
          </p:nvSpPr>
          <p:spPr>
            <a:xfrm rot="5400000">
              <a:off x="8537258" y="234626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Jan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山形 33"/>
            <p:cNvSpPr/>
            <p:nvPr/>
          </p:nvSpPr>
          <p:spPr>
            <a:xfrm rot="5400000">
              <a:off x="8537256" y="549463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Feb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山形 34"/>
            <p:cNvSpPr/>
            <p:nvPr/>
          </p:nvSpPr>
          <p:spPr>
            <a:xfrm rot="5400000">
              <a:off x="8537255" y="86465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Mar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山形 35"/>
            <p:cNvSpPr/>
            <p:nvPr/>
          </p:nvSpPr>
          <p:spPr>
            <a:xfrm rot="5400000">
              <a:off x="8537254" y="116472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Apr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8289659" y="2188229"/>
            <a:ext cx="397144" cy="1384536"/>
            <a:chOff x="8565901" y="205979"/>
            <a:chExt cx="397144" cy="1384536"/>
          </a:xfrm>
        </p:grpSpPr>
        <p:sp>
          <p:nvSpPr>
            <p:cNvPr id="39" name="山形 38"/>
            <p:cNvSpPr/>
            <p:nvPr/>
          </p:nvSpPr>
          <p:spPr>
            <a:xfrm rot="5400000">
              <a:off x="8537258" y="234626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May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山形 39"/>
            <p:cNvSpPr/>
            <p:nvPr/>
          </p:nvSpPr>
          <p:spPr>
            <a:xfrm rot="5400000">
              <a:off x="8537256" y="549463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Jun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山形 40"/>
            <p:cNvSpPr/>
            <p:nvPr/>
          </p:nvSpPr>
          <p:spPr>
            <a:xfrm rot="5400000">
              <a:off x="8537255" y="86465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Jul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山形 41"/>
            <p:cNvSpPr/>
            <p:nvPr/>
          </p:nvSpPr>
          <p:spPr>
            <a:xfrm rot="5400000">
              <a:off x="8537254" y="116472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Aug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8289652" y="3429552"/>
            <a:ext cx="397144" cy="1384536"/>
            <a:chOff x="8565901" y="205979"/>
            <a:chExt cx="397144" cy="1384536"/>
          </a:xfrm>
        </p:grpSpPr>
        <p:sp>
          <p:nvSpPr>
            <p:cNvPr id="44" name="山形 43"/>
            <p:cNvSpPr/>
            <p:nvPr/>
          </p:nvSpPr>
          <p:spPr>
            <a:xfrm rot="5400000">
              <a:off x="8537258" y="234626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Sep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山形 44"/>
            <p:cNvSpPr/>
            <p:nvPr/>
          </p:nvSpPr>
          <p:spPr>
            <a:xfrm rot="5400000">
              <a:off x="8537256" y="549463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Oct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山形 45"/>
            <p:cNvSpPr/>
            <p:nvPr/>
          </p:nvSpPr>
          <p:spPr>
            <a:xfrm rot="5400000">
              <a:off x="8537255" y="86465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Nov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山形 46"/>
            <p:cNvSpPr/>
            <p:nvPr/>
          </p:nvSpPr>
          <p:spPr>
            <a:xfrm rot="5400000">
              <a:off x="8537254" y="1164729"/>
              <a:ext cx="454433" cy="397140"/>
            </a:xfrm>
            <a:prstGeom prst="chevron">
              <a:avLst>
                <a:gd name="adj" fmla="val 35542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Dec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直線コネクタ 48"/>
          <p:cNvCxnSpPr>
            <a:endCxn id="34" idx="2"/>
          </p:cNvCxnSpPr>
          <p:nvPr/>
        </p:nvCxnSpPr>
        <p:spPr>
          <a:xfrm flipV="1">
            <a:off x="6096000" y="1422841"/>
            <a:ext cx="2193658" cy="2977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endCxn id="47" idx="2"/>
          </p:cNvCxnSpPr>
          <p:nvPr/>
        </p:nvCxnSpPr>
        <p:spPr>
          <a:xfrm>
            <a:off x="6745941" y="3175000"/>
            <a:ext cx="1543711" cy="13412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9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CPU Server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00151"/>
            <a:ext cx="6421660" cy="3394472"/>
          </a:xfrm>
        </p:spPr>
        <p:txBody>
          <a:bodyPr>
            <a:normAutofit fontScale="47500" lnSpcReduction="20000"/>
          </a:bodyPr>
          <a:lstStyle/>
          <a:p>
            <a:r>
              <a:rPr lang="en-US" altLang="ja-JP" dirty="0"/>
              <a:t>Work server &amp; Batch server</a:t>
            </a:r>
          </a:p>
          <a:p>
            <a:pPr lvl="1"/>
            <a:r>
              <a:rPr lang="en-US" altLang="ja-JP" dirty="0" smtClean="0"/>
              <a:t>Xeon </a:t>
            </a:r>
            <a:r>
              <a:rPr lang="en-US" altLang="ja-JP" dirty="0"/>
              <a:t>5670 (2.93 GHz / 3.33 GHz TB, </a:t>
            </a:r>
            <a:r>
              <a:rPr lang="en-US" altLang="ja-JP" dirty="0" smtClean="0"/>
              <a:t>6 cores/chip)</a:t>
            </a:r>
          </a:p>
          <a:p>
            <a:pPr lvl="1"/>
            <a:r>
              <a:rPr lang="en-US" altLang="ja-JP" dirty="0" smtClean="0">
                <a:solidFill>
                  <a:srgbClr val="274EC0"/>
                </a:solidFill>
              </a:rPr>
              <a:t>282 </a:t>
            </a:r>
            <a:r>
              <a:rPr lang="en-US" altLang="ja-JP" dirty="0">
                <a:solidFill>
                  <a:srgbClr val="274EC0"/>
                </a:solidFill>
              </a:rPr>
              <a:t>nodes </a:t>
            </a:r>
            <a:r>
              <a:rPr lang="en-US" altLang="ja-JP" dirty="0"/>
              <a:t>: </a:t>
            </a:r>
            <a:r>
              <a:rPr lang="en-US" altLang="ja-JP" dirty="0" smtClean="0"/>
              <a:t>4 GB/</a:t>
            </a:r>
            <a:r>
              <a:rPr lang="en-US" altLang="ja-JP" dirty="0"/>
              <a:t>core</a:t>
            </a:r>
          </a:p>
          <a:p>
            <a:pPr lvl="1"/>
            <a:r>
              <a:rPr lang="en-US" altLang="ja-JP" dirty="0" smtClean="0">
                <a:solidFill>
                  <a:srgbClr val="274EC0"/>
                </a:solidFill>
              </a:rPr>
              <a:t>58 </a:t>
            </a:r>
            <a:r>
              <a:rPr lang="en-US" altLang="ja-JP" dirty="0">
                <a:solidFill>
                  <a:srgbClr val="274EC0"/>
                </a:solidFill>
              </a:rPr>
              <a:t>nodes </a:t>
            </a:r>
            <a:r>
              <a:rPr lang="en-US" altLang="ja-JP" dirty="0"/>
              <a:t>: </a:t>
            </a:r>
            <a:r>
              <a:rPr lang="en-US" altLang="ja-JP" dirty="0" smtClean="0"/>
              <a:t>8 GB/</a:t>
            </a:r>
            <a:r>
              <a:rPr lang="en-US" altLang="ja-JP" dirty="0"/>
              <a:t>core</a:t>
            </a:r>
          </a:p>
          <a:p>
            <a:pPr lvl="1"/>
            <a:r>
              <a:rPr lang="en-US" altLang="ja-JP" dirty="0" smtClean="0"/>
              <a:t>2 </a:t>
            </a:r>
            <a:r>
              <a:rPr lang="en-US" altLang="ja-JP" dirty="0"/>
              <a:t>CPU/node : </a:t>
            </a:r>
            <a:r>
              <a:rPr lang="en-US" altLang="ja-JP" b="1" dirty="0">
                <a:solidFill>
                  <a:srgbClr val="274EC0"/>
                </a:solidFill>
              </a:rPr>
              <a:t>4,080 </a:t>
            </a:r>
            <a:r>
              <a:rPr lang="en-US" altLang="ja-JP" b="1" dirty="0" smtClean="0">
                <a:solidFill>
                  <a:srgbClr val="274EC0"/>
                </a:solidFill>
              </a:rPr>
              <a:t>cores</a:t>
            </a:r>
            <a:r>
              <a:rPr lang="en-US" altLang="ja-JP" dirty="0" smtClean="0"/>
              <a:t>, </a:t>
            </a:r>
            <a:r>
              <a:rPr lang="en-US" altLang="ja-JP" b="1" dirty="0" smtClean="0">
                <a:solidFill>
                  <a:srgbClr val="274EC0"/>
                </a:solidFill>
              </a:rPr>
              <a:t>60 kHS06</a:t>
            </a:r>
            <a:endParaRPr lang="en-US" altLang="ja-JP" b="1" dirty="0">
              <a:solidFill>
                <a:srgbClr val="274EC0"/>
              </a:solidFill>
            </a:endParaRPr>
          </a:p>
          <a:p>
            <a:r>
              <a:rPr lang="en-US" altLang="ja-JP" dirty="0"/>
              <a:t>Interconnect</a:t>
            </a:r>
          </a:p>
          <a:p>
            <a:pPr lvl="1"/>
            <a:r>
              <a:rPr lang="en-US" altLang="ja-JP" b="1" dirty="0" err="1" smtClean="0">
                <a:solidFill>
                  <a:srgbClr val="274EC0"/>
                </a:solidFill>
              </a:rPr>
              <a:t>InfiniBand</a:t>
            </a:r>
            <a:r>
              <a:rPr lang="en-US" altLang="ja-JP" b="1" dirty="0" smtClean="0">
                <a:solidFill>
                  <a:srgbClr val="274EC0"/>
                </a:solidFill>
              </a:rPr>
              <a:t> </a:t>
            </a:r>
            <a:r>
              <a:rPr lang="en-US" altLang="ja-JP" b="1" dirty="0">
                <a:solidFill>
                  <a:srgbClr val="274EC0"/>
                </a:solidFill>
              </a:rPr>
              <a:t>4xQDR </a:t>
            </a:r>
            <a:r>
              <a:rPr lang="en-US" altLang="ja-JP" dirty="0"/>
              <a:t>(32Gbps), </a:t>
            </a:r>
            <a:r>
              <a:rPr lang="en-US" altLang="ja-JP" dirty="0" smtClean="0"/>
              <a:t>RDMA</a:t>
            </a:r>
          </a:p>
          <a:p>
            <a:pPr lvl="1"/>
            <a:r>
              <a:rPr lang="en-US" altLang="ja-JP" dirty="0" smtClean="0"/>
              <a:t>Connection </a:t>
            </a:r>
            <a:r>
              <a:rPr lang="en-US" altLang="ja-JP" dirty="0"/>
              <a:t>to storage system</a:t>
            </a:r>
          </a:p>
          <a:p>
            <a:r>
              <a:rPr lang="en-US" altLang="ja-JP" dirty="0"/>
              <a:t>Job scheduler</a:t>
            </a:r>
          </a:p>
          <a:p>
            <a:pPr lvl="1"/>
            <a:r>
              <a:rPr lang="en-US" altLang="ja-JP" b="1" dirty="0" smtClean="0">
                <a:solidFill>
                  <a:srgbClr val="274EC0"/>
                </a:solidFill>
              </a:rPr>
              <a:t>LSF</a:t>
            </a:r>
            <a:r>
              <a:rPr lang="en-US" altLang="ja-JP" dirty="0" smtClean="0">
                <a:solidFill>
                  <a:srgbClr val="274EC0"/>
                </a:solidFill>
              </a:rPr>
              <a:t> </a:t>
            </a:r>
            <a:r>
              <a:rPr lang="en-US" altLang="ja-JP" dirty="0"/>
              <a:t>(ver.9)</a:t>
            </a:r>
          </a:p>
          <a:p>
            <a:pPr lvl="1"/>
            <a:r>
              <a:rPr lang="en-US" altLang="ja-JP" dirty="0" smtClean="0"/>
              <a:t>Scalability </a:t>
            </a:r>
            <a:r>
              <a:rPr lang="en-US" altLang="ja-JP" dirty="0"/>
              <a:t>up to 1M jobs</a:t>
            </a:r>
          </a:p>
          <a:p>
            <a:r>
              <a:rPr lang="en-US" altLang="ja-JP" dirty="0"/>
              <a:t>Grid deployment</a:t>
            </a:r>
          </a:p>
          <a:p>
            <a:pPr lvl="1"/>
            <a:r>
              <a:rPr lang="en-US" altLang="ja-JP" dirty="0" smtClean="0"/>
              <a:t>EMI &amp; </a:t>
            </a:r>
            <a:r>
              <a:rPr lang="en-US" altLang="ja-JP" dirty="0" err="1" smtClean="0"/>
              <a:t>iRODS</a:t>
            </a:r>
            <a:endParaRPr lang="en-US" altLang="ja-JP" dirty="0"/>
          </a:p>
          <a:p>
            <a:pPr lvl="1"/>
            <a:r>
              <a:rPr lang="en-US" altLang="ja-JP" dirty="0" smtClean="0"/>
              <a:t>Work </a:t>
            </a:r>
            <a:r>
              <a:rPr lang="en-US" altLang="ja-JP" dirty="0"/>
              <a:t>server as Grid-UI, Batch server as Grid-WN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図 6" descr="idatapl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869" r="28647"/>
          <a:stretch/>
        </p:blipFill>
        <p:spPr>
          <a:xfrm>
            <a:off x="6186869" y="1063229"/>
            <a:ext cx="2412250" cy="36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6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Disk Storage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altLang="ja-JP" dirty="0" smtClean="0"/>
              <a:t>DDN SFA10K x6</a:t>
            </a:r>
            <a:endParaRPr lang="en-US" altLang="ja-JP" dirty="0"/>
          </a:p>
          <a:p>
            <a:pPr lvl="1"/>
            <a:r>
              <a:rPr lang="en-US" altLang="ja-JP" dirty="0" smtClean="0"/>
              <a:t>Capacity </a:t>
            </a:r>
            <a:r>
              <a:rPr lang="en-US" altLang="ja-JP" dirty="0"/>
              <a:t>: </a:t>
            </a:r>
            <a:r>
              <a:rPr lang="en-US" altLang="ja-JP" dirty="0" smtClean="0"/>
              <a:t>1,152 TB </a:t>
            </a:r>
            <a:r>
              <a:rPr lang="en-US" altLang="ja-JP" dirty="0"/>
              <a:t>x 6 = </a:t>
            </a:r>
            <a:r>
              <a:rPr lang="en-US" altLang="ja-JP" b="1" dirty="0">
                <a:solidFill>
                  <a:srgbClr val="274EC0"/>
                </a:solidFill>
              </a:rPr>
              <a:t>6.9 PB </a:t>
            </a:r>
            <a:r>
              <a:rPr lang="en-US" altLang="ja-JP" dirty="0"/>
              <a:t>(effective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Throughput</a:t>
            </a:r>
            <a:r>
              <a:rPr lang="en-US" altLang="ja-JP" dirty="0"/>
              <a:t>: 12 GB/s x </a:t>
            </a:r>
            <a:r>
              <a:rPr lang="en-US" altLang="ja-JP" dirty="0" smtClean="0"/>
              <a:t>6</a:t>
            </a:r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sed </a:t>
            </a:r>
            <a:r>
              <a:rPr lang="en-US" altLang="ja-JP" dirty="0"/>
              <a:t>for </a:t>
            </a:r>
            <a:r>
              <a:rPr lang="en-US" altLang="ja-JP" dirty="0">
                <a:solidFill>
                  <a:srgbClr val="274EC0"/>
                </a:solidFill>
              </a:rPr>
              <a:t>GPFS </a:t>
            </a:r>
            <a:r>
              <a:rPr lang="en-US" altLang="ja-JP" dirty="0" smtClean="0">
                <a:solidFill>
                  <a:srgbClr val="274EC0"/>
                </a:solidFill>
              </a:rPr>
              <a:t>(4PB)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274EC0"/>
                </a:solidFill>
              </a:rPr>
              <a:t>GHI (3PB)</a:t>
            </a:r>
            <a:endParaRPr lang="en-US" altLang="ja-JP" dirty="0">
              <a:solidFill>
                <a:srgbClr val="274EC0"/>
              </a:solidFill>
            </a:endParaRPr>
          </a:p>
          <a:p>
            <a:r>
              <a:rPr lang="en-US" altLang="ja-JP" dirty="0"/>
              <a:t>GPFS </a:t>
            </a:r>
            <a:r>
              <a:rPr lang="en-US" altLang="ja-JP" dirty="0" smtClean="0"/>
              <a:t>File System</a:t>
            </a:r>
            <a:endParaRPr lang="en-US" altLang="ja-JP" dirty="0"/>
          </a:p>
          <a:p>
            <a:pPr lvl="1"/>
            <a:r>
              <a:rPr lang="en-US" altLang="ja-JP" dirty="0" smtClean="0"/>
              <a:t>Parallel </a:t>
            </a:r>
            <a:r>
              <a:rPr lang="en-US" altLang="ja-JP" dirty="0"/>
              <a:t>file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smtClean="0"/>
              <a:t>Total throughput : </a:t>
            </a:r>
            <a:r>
              <a:rPr lang="en-US" altLang="ja-JP" b="1" dirty="0" smtClean="0">
                <a:solidFill>
                  <a:srgbClr val="274EC0"/>
                </a:solidFill>
              </a:rPr>
              <a:t>&gt; 50GB</a:t>
            </a:r>
            <a:r>
              <a:rPr lang="en-US" altLang="ja-JP" b="1" dirty="0">
                <a:solidFill>
                  <a:srgbClr val="274EC0"/>
                </a:solidFill>
              </a:rPr>
              <a:t>/</a:t>
            </a:r>
            <a:r>
              <a:rPr lang="en-US" altLang="ja-JP" b="1" dirty="0" smtClean="0">
                <a:solidFill>
                  <a:srgbClr val="274EC0"/>
                </a:solidFill>
              </a:rPr>
              <a:t>s</a:t>
            </a:r>
          </a:p>
          <a:p>
            <a:pPr lvl="1"/>
            <a:r>
              <a:rPr lang="en-US" altLang="ja-JP" dirty="0" smtClean="0"/>
              <a:t>Optimized </a:t>
            </a:r>
            <a:r>
              <a:rPr lang="en-US" altLang="ja-JP" dirty="0"/>
              <a:t>for massive access</a:t>
            </a:r>
          </a:p>
          <a:p>
            <a:pPr lvl="2"/>
            <a:r>
              <a:rPr lang="en-US" altLang="ja-JP" dirty="0" smtClean="0"/>
              <a:t>IB </a:t>
            </a:r>
            <a:r>
              <a:rPr lang="en-US" altLang="ja-JP" dirty="0"/>
              <a:t>connection : non-blocking / </a:t>
            </a:r>
            <a:r>
              <a:rPr lang="en-US" altLang="ja-JP" dirty="0" smtClean="0"/>
              <a:t>RDMA</a:t>
            </a:r>
          </a:p>
          <a:p>
            <a:pPr lvl="2"/>
            <a:r>
              <a:rPr lang="en-US" altLang="ja-JP" dirty="0" smtClean="0"/>
              <a:t>Number </a:t>
            </a:r>
            <a:r>
              <a:rPr lang="en-US" altLang="ja-JP" dirty="0"/>
              <a:t>of file servers</a:t>
            </a:r>
          </a:p>
          <a:p>
            <a:pPr lvl="1"/>
            <a:r>
              <a:rPr lang="en-US" altLang="ja-JP" dirty="0" smtClean="0"/>
              <a:t>Separation </a:t>
            </a:r>
            <a:r>
              <a:rPr lang="en-US" altLang="ja-JP" dirty="0"/>
              <a:t>of meta-data area</a:t>
            </a:r>
          </a:p>
          <a:p>
            <a:pPr lvl="1"/>
            <a:r>
              <a:rPr lang="en-US" altLang="ja-JP" dirty="0" smtClean="0"/>
              <a:t>Support </a:t>
            </a:r>
            <a:r>
              <a:rPr lang="en-US" altLang="ja-JP" dirty="0"/>
              <a:t>for larger block </a:t>
            </a:r>
            <a:r>
              <a:rPr lang="en-US" altLang="ja-JP" dirty="0" smtClean="0"/>
              <a:t>size</a:t>
            </a:r>
          </a:p>
          <a:p>
            <a:r>
              <a:rPr lang="en-US" altLang="ja-JP" dirty="0" smtClean="0"/>
              <a:t>Performance</a:t>
            </a:r>
          </a:p>
          <a:p>
            <a:pPr lvl="1"/>
            <a:r>
              <a:rPr lang="en-US" altLang="ja-JP" dirty="0" smtClean="0"/>
              <a:t>&gt;500 MB</a:t>
            </a:r>
            <a:r>
              <a:rPr lang="en-US" altLang="ja-JP" dirty="0"/>
              <a:t>/s for single file I/O in benchmark test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9" name="図 8" descr="1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08" y="612290"/>
            <a:ext cx="1847492" cy="41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ts114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98" y="4005776"/>
            <a:ext cx="1265808" cy="10624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Tape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1" y="1200151"/>
            <a:ext cx="5102872" cy="3394472"/>
          </a:xfrm>
        </p:spPr>
        <p:txBody>
          <a:bodyPr>
            <a:normAutofit fontScale="47500" lnSpcReduction="20000"/>
          </a:bodyPr>
          <a:lstStyle/>
          <a:p>
            <a:r>
              <a:rPr lang="en-US" altLang="ja-JP" dirty="0" smtClean="0"/>
              <a:t>Tape </a:t>
            </a:r>
            <a:r>
              <a:rPr lang="en-US" altLang="ja-JP" dirty="0"/>
              <a:t>Library</a:t>
            </a:r>
          </a:p>
          <a:p>
            <a:pPr lvl="1"/>
            <a:r>
              <a:rPr lang="en-US" altLang="ja-JP" dirty="0" smtClean="0"/>
              <a:t>TS3500</a:t>
            </a:r>
          </a:p>
          <a:p>
            <a:pPr lvl="1"/>
            <a:r>
              <a:rPr lang="en-US" altLang="ja-JP" dirty="0" smtClean="0"/>
              <a:t>Max</a:t>
            </a:r>
            <a:r>
              <a:rPr lang="en-US" altLang="ja-JP" dirty="0"/>
              <a:t>. capacity : 16 PB</a:t>
            </a:r>
          </a:p>
          <a:p>
            <a:r>
              <a:rPr lang="en-US" altLang="ja-JP" dirty="0"/>
              <a:t>Tape Drive</a:t>
            </a:r>
          </a:p>
          <a:p>
            <a:pPr lvl="1"/>
            <a:r>
              <a:rPr lang="en-US" altLang="ja-JP" dirty="0" smtClean="0"/>
              <a:t>TS1140: 60 </a:t>
            </a:r>
            <a:r>
              <a:rPr lang="en-US" altLang="ja-JP" dirty="0"/>
              <a:t>drives</a:t>
            </a:r>
          </a:p>
          <a:p>
            <a:pPr lvl="1"/>
            <a:r>
              <a:rPr lang="en-US" altLang="ja-JP" dirty="0" smtClean="0"/>
              <a:t>latest </a:t>
            </a:r>
            <a:r>
              <a:rPr lang="en-US" altLang="ja-JP" dirty="0"/>
              <a:t>enterprise drive</a:t>
            </a:r>
          </a:p>
          <a:p>
            <a:pPr lvl="1"/>
            <a:r>
              <a:rPr lang="en-US" altLang="ja-JP" dirty="0" smtClean="0"/>
              <a:t>We </a:t>
            </a:r>
            <a:r>
              <a:rPr lang="en-US" altLang="ja-JP" dirty="0"/>
              <a:t>do not use LTO because of less reliability.</a:t>
            </a:r>
          </a:p>
          <a:p>
            <a:pPr lvl="2"/>
            <a:r>
              <a:rPr lang="en-US" altLang="ja-JP" dirty="0" smtClean="0"/>
              <a:t>LTO </a:t>
            </a:r>
            <a:r>
              <a:rPr lang="en-US" altLang="ja-JP" dirty="0"/>
              <a:t>is open standard. Could be different quality of tape drive/media for a specification.</a:t>
            </a:r>
          </a:p>
          <a:p>
            <a:r>
              <a:rPr lang="en-US" altLang="ja-JP" dirty="0"/>
              <a:t>Tape Media</a:t>
            </a:r>
          </a:p>
          <a:p>
            <a:pPr lvl="1"/>
            <a:r>
              <a:rPr lang="en-US" altLang="ja-JP" dirty="0"/>
              <a:t>J</a:t>
            </a:r>
            <a:r>
              <a:rPr lang="en-US" altLang="ja-JP" dirty="0" smtClean="0"/>
              <a:t>C: 4TB</a:t>
            </a:r>
            <a:r>
              <a:rPr lang="en-US" altLang="ja-JP" dirty="0"/>
              <a:t>, 250 MB/s</a:t>
            </a:r>
          </a:p>
          <a:p>
            <a:pPr lvl="1"/>
            <a:r>
              <a:rPr lang="en-US" altLang="ja-JP" dirty="0" smtClean="0"/>
              <a:t>JB: 1.6TB </a:t>
            </a:r>
            <a:r>
              <a:rPr lang="en-US" altLang="ja-JP" dirty="0"/>
              <a:t>(repack</a:t>
            </a:r>
            <a:r>
              <a:rPr lang="en-US" altLang="ja-JP" dirty="0" smtClean="0"/>
              <a:t>), </a:t>
            </a:r>
            <a:r>
              <a:rPr lang="en-US" altLang="ja-JP" dirty="0"/>
              <a:t>200 MB/s</a:t>
            </a:r>
          </a:p>
          <a:p>
            <a:pPr lvl="1"/>
            <a:r>
              <a:rPr lang="en-US" altLang="ja-JP" dirty="0" smtClean="0"/>
              <a:t>Users </a:t>
            </a:r>
            <a:r>
              <a:rPr lang="en-US" altLang="ja-JP" dirty="0"/>
              <a:t>(experiment groups) pay tape media they use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7PB </a:t>
            </a:r>
            <a:r>
              <a:rPr lang="en-US" altLang="ja-JP" dirty="0"/>
              <a:t>is stored so far.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図 8" descr="ts3500_1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72" y="893153"/>
            <a:ext cx="6059812" cy="41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9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Data Processing Cycle in HEP E</a:t>
            </a:r>
            <a:r>
              <a:rPr lang="en-US" altLang="ja-JP" sz="2800" dirty="0" smtClean="0"/>
              <a:t>xperiments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altLang="ja-JP" dirty="0" smtClean="0"/>
              <a:t>Raw </a:t>
            </a:r>
            <a:r>
              <a:rPr lang="en-US" altLang="ja-JP" dirty="0"/>
              <a:t>data</a:t>
            </a:r>
          </a:p>
          <a:p>
            <a:pPr lvl="1"/>
            <a:r>
              <a:rPr lang="en-US" altLang="ja-JP" dirty="0" smtClean="0"/>
              <a:t>Experimental </a:t>
            </a:r>
            <a:r>
              <a:rPr lang="en-US" altLang="ja-JP" dirty="0"/>
              <a:t>data from detectors, transferred to storage system in real-time.</a:t>
            </a:r>
          </a:p>
          <a:p>
            <a:pPr lvl="2"/>
            <a:r>
              <a:rPr lang="en-US" altLang="ja-JP" dirty="0" smtClean="0"/>
              <a:t>2GB</a:t>
            </a:r>
            <a:r>
              <a:rPr lang="en-US" altLang="ja-JP" dirty="0"/>
              <a:t>/s, sustained for Belle II experiment</a:t>
            </a:r>
          </a:p>
          <a:p>
            <a:pPr lvl="1"/>
            <a:r>
              <a:rPr lang="en-US" altLang="ja-JP" dirty="0" smtClean="0"/>
              <a:t>Migrated </a:t>
            </a:r>
            <a:r>
              <a:rPr lang="en-US" altLang="ja-JP" dirty="0"/>
              <a:t>to tape, processed to DST, then </a:t>
            </a:r>
            <a:r>
              <a:rPr lang="en-US" altLang="ja-JP" dirty="0" smtClean="0"/>
              <a:t>purged</a:t>
            </a:r>
          </a:p>
          <a:p>
            <a:pPr lvl="1"/>
            <a:r>
              <a:rPr lang="en-US" altLang="ja-JP" dirty="0" smtClean="0"/>
              <a:t>“</a:t>
            </a:r>
            <a:r>
              <a:rPr lang="en-US" altLang="ja-JP" dirty="0"/>
              <a:t>Semi-Cold” data (tens to hundreds PB)</a:t>
            </a:r>
          </a:p>
          <a:p>
            <a:pPr lvl="2"/>
            <a:r>
              <a:rPr lang="en-US" altLang="ja-JP" dirty="0" smtClean="0"/>
              <a:t>Reprocessed </a:t>
            </a:r>
            <a:r>
              <a:rPr lang="en-US" altLang="ja-JP" dirty="0"/>
              <a:t>sometimes DST (Data Summary Tapes)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DST (Data Summary Tapes)</a:t>
            </a:r>
          </a:p>
          <a:p>
            <a:pPr lvl="1"/>
            <a:r>
              <a:rPr lang="en-US" altLang="ja-JP" dirty="0" smtClean="0"/>
              <a:t>“</a:t>
            </a:r>
            <a:r>
              <a:rPr lang="en-US" altLang="ja-JP" dirty="0"/>
              <a:t>Hot data” </a:t>
            </a:r>
            <a:r>
              <a:rPr lang="en-US" altLang="ja-JP" dirty="0" smtClean="0"/>
              <a:t>(~tens </a:t>
            </a:r>
            <a:r>
              <a:rPr lang="en-US" altLang="ja-JP" dirty="0"/>
              <a:t>PB)</a:t>
            </a:r>
          </a:p>
          <a:p>
            <a:pPr lvl="1"/>
            <a:r>
              <a:rPr lang="en-US" altLang="ja-JP" dirty="0" smtClean="0"/>
              <a:t>Data </a:t>
            </a:r>
            <a:r>
              <a:rPr lang="en-US" altLang="ja-JP" dirty="0"/>
              <a:t>processing to make physics data</a:t>
            </a:r>
          </a:p>
          <a:p>
            <a:pPr lvl="1"/>
            <a:r>
              <a:rPr lang="en-US" altLang="ja-JP" dirty="0" smtClean="0"/>
              <a:t>Data </a:t>
            </a:r>
            <a:r>
              <a:rPr lang="en-US" altLang="ja-JP" dirty="0"/>
              <a:t>shared with various ways (GRID access)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Physics </a:t>
            </a:r>
            <a:r>
              <a:rPr lang="en-US" altLang="ja-JP" dirty="0"/>
              <a:t>summary data</a:t>
            </a:r>
          </a:p>
          <a:p>
            <a:pPr lvl="1"/>
            <a:r>
              <a:rPr lang="en-US" altLang="ja-JP" dirty="0" smtClean="0"/>
              <a:t>Handy </a:t>
            </a:r>
            <a:r>
              <a:rPr lang="en-US" altLang="ja-JP" dirty="0"/>
              <a:t>data set for reducing physics results (N-tuple data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altLang="ja-JP" dirty="0"/>
              <a:t>Requirements for storage system</a:t>
            </a:r>
          </a:p>
          <a:p>
            <a:pPr lvl="1"/>
            <a:r>
              <a:rPr lang="en-US" altLang="ja-JP" dirty="0" smtClean="0"/>
              <a:t>High availability (</a:t>
            </a:r>
            <a:r>
              <a:rPr lang="en-US" altLang="ja-JP" dirty="0"/>
              <a:t>considering electricity cost for operating acc.)</a:t>
            </a:r>
          </a:p>
          <a:p>
            <a:pPr lvl="1"/>
            <a:r>
              <a:rPr lang="en-US" altLang="ja-JP" dirty="0" smtClean="0"/>
              <a:t>Scalability </a:t>
            </a:r>
            <a:r>
              <a:rPr lang="en-US" altLang="ja-JP" dirty="0"/>
              <a:t>up to hundreds PB</a:t>
            </a:r>
          </a:p>
          <a:p>
            <a:pPr lvl="1"/>
            <a:r>
              <a:rPr lang="en-US" altLang="ja-JP" dirty="0" smtClean="0"/>
              <a:t>Data</a:t>
            </a:r>
            <a:r>
              <a:rPr lang="en-US" altLang="ja-JP" dirty="0"/>
              <a:t>-intensive processing w/ high I/</a:t>
            </a:r>
            <a:r>
              <a:rPr lang="en-US" altLang="ja-JP" dirty="0" smtClean="0"/>
              <a:t>O performance</a:t>
            </a:r>
            <a:endParaRPr lang="en-US" altLang="ja-JP" dirty="0"/>
          </a:p>
          <a:p>
            <a:pPr lvl="2"/>
            <a:r>
              <a:rPr lang="en-US" altLang="ja-JP" dirty="0" smtClean="0"/>
              <a:t>Hundreds </a:t>
            </a:r>
            <a:r>
              <a:rPr lang="en-US" altLang="ja-JP" dirty="0"/>
              <a:t>MB/s I/O for many concurrent accesses (Nx10k) from jobs</a:t>
            </a:r>
          </a:p>
          <a:p>
            <a:pPr lvl="2"/>
            <a:r>
              <a:rPr lang="en-US" altLang="ja-JP" dirty="0" smtClean="0"/>
              <a:t>Local </a:t>
            </a:r>
            <a:r>
              <a:rPr lang="en-US" altLang="ja-JP" dirty="0"/>
              <a:t>jobs and GRID jobs (distributed analysis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Data </a:t>
            </a:r>
            <a:r>
              <a:rPr lang="en-US" altLang="ja-JP" dirty="0"/>
              <a:t>portability to GRID services (POSIX access)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713" y="878563"/>
            <a:ext cx="15018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~10-1,000PB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8713" y="2423398"/>
            <a:ext cx="13099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~10-100PB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566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High Performance Tape Technology is the Key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773985"/>
            <a:ext cx="5420359" cy="2820637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/>
              <a:t>Hundreds PB of data is expected for new HEP </a:t>
            </a:r>
            <a:r>
              <a:rPr lang="en-US" altLang="ja-JP" dirty="0" smtClean="0"/>
              <a:t>experiments.</a:t>
            </a:r>
          </a:p>
          <a:p>
            <a:pPr lvl="1"/>
            <a:r>
              <a:rPr lang="en-US" altLang="ja-JP" dirty="0" smtClean="0"/>
              <a:t>Cost</a:t>
            </a:r>
            <a:r>
              <a:rPr lang="en-US" altLang="ja-JP" dirty="0"/>
              <a:t>-efficient on capacity</a:t>
            </a:r>
          </a:p>
          <a:p>
            <a:pPr lvl="1"/>
            <a:r>
              <a:rPr lang="en-US" altLang="ja-JP" dirty="0" smtClean="0"/>
              <a:t>Less </a:t>
            </a:r>
            <a:r>
              <a:rPr lang="en-US" altLang="ja-JP" dirty="0"/>
              <a:t>electricity cost</a:t>
            </a:r>
          </a:p>
          <a:p>
            <a:r>
              <a:rPr lang="en-US" altLang="ja-JP" dirty="0"/>
              <a:t>Not only the cost/capacity issue,...</a:t>
            </a:r>
          </a:p>
          <a:p>
            <a:pPr lvl="1"/>
            <a:r>
              <a:rPr lang="en-US" altLang="ja-JP" dirty="0" smtClean="0"/>
              <a:t>Performance</a:t>
            </a:r>
            <a:r>
              <a:rPr lang="en-US" altLang="ja-JP" dirty="0"/>
              <a:t>, Usability and Long-term Preservation are also very important.</a:t>
            </a:r>
          </a:p>
          <a:p>
            <a:pPr lvl="1"/>
            <a:r>
              <a:rPr lang="en-US" altLang="ja-JP" dirty="0" smtClean="0"/>
              <a:t>Hardware </a:t>
            </a:r>
            <a:r>
              <a:rPr lang="en-US" altLang="ja-JP" dirty="0"/>
              <a:t>as well as middleware (HSM) are keys.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" name="図 9" descr="_IGP797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0" b="18321"/>
          <a:stretch/>
        </p:blipFill>
        <p:spPr>
          <a:xfrm>
            <a:off x="5877558" y="1773985"/>
            <a:ext cx="3008853" cy="255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02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Next System Component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128" y="1754277"/>
            <a:ext cx="1360628" cy="1933370"/>
          </a:xfrm>
          <a:prstGeom prst="rect">
            <a:avLst/>
          </a:prstGeom>
        </p:spPr>
      </p:pic>
      <p:pic>
        <p:nvPicPr>
          <p:cNvPr id="15" name="図 1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0" y="2877008"/>
            <a:ext cx="1600539" cy="1829187"/>
          </a:xfrm>
          <a:prstGeom prst="rect">
            <a:avLst/>
          </a:prstGeom>
        </p:spPr>
      </p:pic>
      <p:pic>
        <p:nvPicPr>
          <p:cNvPr id="18" name="図 17" descr="lenovo-server-high-density-intelligent-clus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130"/>
            <a:ext cx="2385327" cy="1788995"/>
          </a:xfrm>
          <a:prstGeom prst="rect">
            <a:avLst/>
          </a:prstGeom>
        </p:spPr>
      </p:pic>
      <p:pic>
        <p:nvPicPr>
          <p:cNvPr id="19" name="図 18" descr="sear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4" y="3310125"/>
            <a:ext cx="1043673" cy="1043673"/>
          </a:xfrm>
          <a:prstGeom prst="rect">
            <a:avLst/>
          </a:prstGeom>
        </p:spPr>
      </p:pic>
      <p:pic>
        <p:nvPicPr>
          <p:cNvPr id="20" name="図 19" descr="sear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56" y="3846822"/>
            <a:ext cx="723844" cy="557825"/>
          </a:xfrm>
          <a:prstGeom prst="rect">
            <a:avLst/>
          </a:prstGeom>
        </p:spPr>
      </p:pic>
      <p:pic>
        <p:nvPicPr>
          <p:cNvPr id="21" name="図 20" descr="imag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0" y="4733679"/>
            <a:ext cx="1661758" cy="437305"/>
          </a:xfrm>
          <a:prstGeom prst="rect">
            <a:avLst/>
          </a:prstGeom>
        </p:spPr>
      </p:pic>
      <p:pic>
        <p:nvPicPr>
          <p:cNvPr id="24" name="図 23" descr="IBM-ESS-130x3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0" y="1050513"/>
            <a:ext cx="687219" cy="1585888"/>
          </a:xfrm>
          <a:prstGeom prst="rect">
            <a:avLst/>
          </a:prstGeom>
        </p:spPr>
      </p:pic>
      <p:pic>
        <p:nvPicPr>
          <p:cNvPr id="25" name="図 24" descr="imgr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47" y="1184414"/>
            <a:ext cx="772802" cy="309121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822207" y="4004682"/>
            <a:ext cx="131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NextScale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3706607"/>
            <a:ext cx="9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SX6518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04758" y="479474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SFA 12K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07518" y="1468145"/>
            <a:ext cx="256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Elastic Storage Server</a:t>
            </a:r>
            <a:endParaRPr kumimoji="1" lang="ja-JP" altLang="en-US" dirty="0"/>
          </a:p>
        </p:txBody>
      </p:sp>
      <p:pic>
        <p:nvPicPr>
          <p:cNvPr id="30" name="図 29" descr="ts3500_16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43" y="1697264"/>
            <a:ext cx="5361096" cy="366968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6990281" y="4582597"/>
            <a:ext cx="90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TS3500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2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1731"/>
            <a:ext cx="8229600" cy="6538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Current VS Next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17</a:t>
            </a:fld>
            <a:endParaRPr kumimoji="1" lang="ja-JP" altLang="en-US"/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634987"/>
              </p:ext>
            </p:extLst>
          </p:nvPr>
        </p:nvGraphicFramePr>
        <p:xfrm>
          <a:off x="457200" y="926307"/>
          <a:ext cx="81500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487"/>
                <a:gridCol w="2549767"/>
                <a:gridCol w="2549767"/>
                <a:gridCol w="844005"/>
              </a:tblGrid>
              <a:tr h="233744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Current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New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Upgrade Factor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CPU Server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IBM </a:t>
                      </a:r>
                      <a:r>
                        <a:rPr kumimoji="1" lang="en-US" altLang="ja-JP" sz="1200" dirty="0" err="1" smtClean="0"/>
                        <a:t>iDataPlex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Lenovo </a:t>
                      </a:r>
                      <a:r>
                        <a:rPr kumimoji="1" lang="en-US" altLang="ja-JP" sz="1200" dirty="0" err="1" smtClean="0"/>
                        <a:t>NextScale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3374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CPU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Xeon 5670</a:t>
                      </a:r>
                    </a:p>
                    <a:p>
                      <a:r>
                        <a:rPr kumimoji="1" lang="en-US" altLang="ja-JP" sz="1200" dirty="0" smtClean="0"/>
                        <a:t>(2.93 GHz, 6 cores/chip)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Xeon E5-2697v3</a:t>
                      </a:r>
                    </a:p>
                    <a:p>
                      <a:r>
                        <a:rPr kumimoji="1" lang="en-US" altLang="ja-JP" sz="1200" dirty="0" smtClean="0"/>
                        <a:t>(2.60 GHz, 14 cores/chip)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CPU cores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/>
                        <a:t>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x2.5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HEPSPEC (kHS06)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/>
                        <a:t>60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250</a:t>
                      </a:r>
                      <a:endParaRPr kumimoji="1" lang="ja-JP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x4.1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QLogic</a:t>
                      </a:r>
                      <a:r>
                        <a:rPr kumimoji="1" lang="en-US" altLang="ja-JP" sz="1200" dirty="0" smtClean="0"/>
                        <a:t> 4xQDR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Mellanox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4xQDR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Disk Storage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DDN SFA10K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IBM Elastic Storage System (ESS)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HSM Disk Storage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DDN SFA10K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DDN SFA12K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Disk Capacity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7 PB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13 PB</a:t>
                      </a:r>
                      <a:endParaRPr kumimoji="1" lang="ja-JP" altLang="en-US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x1.8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Tape Drive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IBM</a:t>
                      </a:r>
                      <a:r>
                        <a:rPr kumimoji="1" lang="en-US" altLang="ja-JP" sz="1200" baseline="0" dirty="0" smtClean="0"/>
                        <a:t> TS1140 x60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IBM</a:t>
                      </a:r>
                      <a:r>
                        <a:rPr kumimoji="1" lang="en-US" altLang="ja-JP" sz="1200" baseline="0" dirty="0" smtClean="0"/>
                        <a:t> TS1150 x54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Tape Speed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/>
                        <a:t>250 MB/s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/>
                        <a:t>350 MB/s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200" dirty="0"/>
                    </a:p>
                  </a:txBody>
                  <a:tcPr/>
                </a:tc>
              </a:tr>
              <a:tr h="18959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Tape</a:t>
                      </a:r>
                      <a:r>
                        <a:rPr kumimoji="1" lang="en-US" altLang="ja-JP" sz="1200" baseline="0" dirty="0" smtClean="0"/>
                        <a:t> max capacity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/>
                        <a:t>16 PB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70 PB</a:t>
                      </a:r>
                      <a:endParaRPr kumimoji="1" lang="ja-JP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b="1" dirty="0" smtClean="0"/>
                        <a:t>x4.3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  <a:tr h="23374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Power Consumption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200 kW</a:t>
                      </a:r>
                    </a:p>
                    <a:p>
                      <a:r>
                        <a:rPr kumimoji="1" lang="en-US" altLang="ja-JP" sz="1200" dirty="0" smtClean="0"/>
                        <a:t>(actual monitored value)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400 kW</a:t>
                      </a:r>
                    </a:p>
                    <a:p>
                      <a:r>
                        <a:rPr kumimoji="1" lang="en-US" altLang="ja-JP" sz="1200" dirty="0" smtClean="0"/>
                        <a:t>(max estimation)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03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sz="3200" dirty="0" smtClean="0"/>
              <a:t>Expected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Resource in KEKCC’16</a:t>
            </a: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18</a:t>
            </a:fld>
            <a:endParaRPr kumimoji="1" lang="ja-JP" altLang="en-US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028978"/>
              </p:ext>
            </p:extLst>
          </p:nvPr>
        </p:nvGraphicFramePr>
        <p:xfrm>
          <a:off x="457200" y="1200150"/>
          <a:ext cx="8229600" cy="384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 rot="19800000">
            <a:off x="6267197" y="4483307"/>
            <a:ext cx="126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Expected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85896" y="140442"/>
            <a:ext cx="330090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250</a:t>
            </a:r>
            <a:r>
              <a:rPr kumimoji="1" lang="en-US" altLang="ja-JP" dirty="0" smtClean="0"/>
              <a:t> kHS06 of CPU</a:t>
            </a:r>
          </a:p>
          <a:p>
            <a:pPr algn="ctr"/>
            <a:r>
              <a:rPr lang="en-US" altLang="ja-JP" dirty="0" smtClean="0"/>
              <a:t>13 PB of disk</a:t>
            </a:r>
          </a:p>
          <a:p>
            <a:pPr algn="ctr"/>
            <a:r>
              <a:rPr lang="en-US" altLang="ja-JP" dirty="0"/>
              <a:t>M</a:t>
            </a:r>
            <a:r>
              <a:rPr kumimoji="1" lang="en-US" altLang="ja-JP" dirty="0" smtClean="0"/>
              <a:t>ax </a:t>
            </a:r>
            <a:r>
              <a:rPr lang="en-US" altLang="ja-JP" dirty="0" smtClean="0"/>
              <a:t>70</a:t>
            </a:r>
            <a:r>
              <a:rPr kumimoji="1" lang="en-US" altLang="ja-JP" dirty="0" smtClean="0"/>
              <a:t> PB of tape capacity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 rot="19800000">
            <a:off x="4339717" y="44388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current system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77862" y="3319518"/>
            <a:ext cx="6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x6.6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08978" y="3646032"/>
            <a:ext cx="6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x9.8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11291" y="2245711"/>
            <a:ext cx="6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x4.2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703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Belle2 </a:t>
            </a:r>
            <a:r>
              <a:rPr lang="en-US" altLang="ja-JP" dirty="0"/>
              <a:t>D</a:t>
            </a:r>
            <a:r>
              <a:rPr kumimoji="1" lang="en-US" altLang="ja-JP" dirty="0" smtClean="0"/>
              <a:t>edicated </a:t>
            </a:r>
            <a:r>
              <a:rPr lang="en-US" altLang="ja-JP" dirty="0" smtClean="0"/>
              <a:t>Services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34860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The big change on Grid is many Belle2-critical services, e.g. LFC, SRM, AMGA, FTS, CVMFS S0, are isolated to the other VOs for more stable operation with no downtime.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54" name="図形グループ 53"/>
          <p:cNvGrpSpPr/>
          <p:nvPr/>
        </p:nvGrpSpPr>
        <p:grpSpPr>
          <a:xfrm>
            <a:off x="1493647" y="3195043"/>
            <a:ext cx="840894" cy="808555"/>
            <a:chOff x="749738" y="2364828"/>
            <a:chExt cx="840894" cy="808555"/>
          </a:xfrm>
        </p:grpSpPr>
        <p:sp>
          <p:nvSpPr>
            <p:cNvPr id="7" name="正方形/長方形 6"/>
            <p:cNvSpPr/>
            <p:nvPr/>
          </p:nvSpPr>
          <p:spPr>
            <a:xfrm>
              <a:off x="749738" y="2504966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LFC</a:t>
              </a:r>
            </a:p>
            <a:p>
              <a:pPr algn="ctr"/>
              <a:r>
                <a:rPr lang="en-US" altLang="ja-JP" dirty="0" smtClean="0"/>
                <a:t>RW</a:t>
              </a:r>
              <a:endParaRPr kumimoji="1" lang="en-US" altLang="ja-JP" dirty="0" smtClean="0"/>
            </a:p>
          </p:txBody>
        </p:sp>
        <p:pic>
          <p:nvPicPr>
            <p:cNvPr id="14" name="図 13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677" y="2364828"/>
              <a:ext cx="344955" cy="280276"/>
            </a:xfrm>
            <a:prstGeom prst="rect">
              <a:avLst/>
            </a:prstGeom>
          </p:spPr>
        </p:pic>
      </p:grpSp>
      <p:grpSp>
        <p:nvGrpSpPr>
          <p:cNvPr id="84" name="図形グループ 83"/>
          <p:cNvGrpSpPr/>
          <p:nvPr/>
        </p:nvGrpSpPr>
        <p:grpSpPr>
          <a:xfrm>
            <a:off x="2473535" y="3195043"/>
            <a:ext cx="840894" cy="808555"/>
            <a:chOff x="1245677" y="2677646"/>
            <a:chExt cx="840894" cy="808555"/>
          </a:xfrm>
        </p:grpSpPr>
        <p:sp>
          <p:nvSpPr>
            <p:cNvPr id="16" name="正方形/長方形 15"/>
            <p:cNvSpPr/>
            <p:nvPr/>
          </p:nvSpPr>
          <p:spPr>
            <a:xfrm>
              <a:off x="1245677" y="2817784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LFC</a:t>
              </a:r>
            </a:p>
            <a:p>
              <a:pPr algn="ctr"/>
              <a:r>
                <a:rPr lang="en-US" altLang="ja-JP" dirty="0" smtClean="0"/>
                <a:t>RW</a:t>
              </a:r>
              <a:endParaRPr kumimoji="1" lang="en-US" altLang="ja-JP" dirty="0" smtClean="0"/>
            </a:p>
          </p:txBody>
        </p:sp>
        <p:pic>
          <p:nvPicPr>
            <p:cNvPr id="17" name="図 16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16" y="2677646"/>
              <a:ext cx="344955" cy="280276"/>
            </a:xfrm>
            <a:prstGeom prst="rect">
              <a:avLst/>
            </a:prstGeom>
          </p:spPr>
        </p:pic>
      </p:grpSp>
      <p:grpSp>
        <p:nvGrpSpPr>
          <p:cNvPr id="83" name="図形グループ 82"/>
          <p:cNvGrpSpPr/>
          <p:nvPr/>
        </p:nvGrpSpPr>
        <p:grpSpPr>
          <a:xfrm>
            <a:off x="3940805" y="3195043"/>
            <a:ext cx="840894" cy="808555"/>
            <a:chOff x="1669594" y="3033245"/>
            <a:chExt cx="840894" cy="808555"/>
          </a:xfrm>
        </p:grpSpPr>
        <p:sp>
          <p:nvSpPr>
            <p:cNvPr id="18" name="正方形/長方形 17"/>
            <p:cNvSpPr/>
            <p:nvPr/>
          </p:nvSpPr>
          <p:spPr>
            <a:xfrm>
              <a:off x="1669594" y="3173383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LFC</a:t>
              </a:r>
            </a:p>
            <a:p>
              <a:pPr algn="ctr"/>
              <a:r>
                <a:rPr lang="en-US" altLang="ja-JP" dirty="0" smtClean="0"/>
                <a:t>RO</a:t>
              </a:r>
              <a:endParaRPr kumimoji="1" lang="en-US" altLang="ja-JP" dirty="0" smtClean="0"/>
            </a:p>
          </p:txBody>
        </p:sp>
        <p:pic>
          <p:nvPicPr>
            <p:cNvPr id="19" name="図 18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533" y="3033245"/>
              <a:ext cx="344955" cy="280276"/>
            </a:xfrm>
            <a:prstGeom prst="rect">
              <a:avLst/>
            </a:prstGeom>
          </p:spPr>
        </p:pic>
      </p:grpSp>
      <p:sp>
        <p:nvSpPr>
          <p:cNvPr id="81" name="正方形/長方形 80"/>
          <p:cNvSpPr/>
          <p:nvPr/>
        </p:nvSpPr>
        <p:spPr>
          <a:xfrm>
            <a:off x="6763542" y="3335181"/>
            <a:ext cx="668417" cy="668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LFC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075495" y="4127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6238025" y="4127600"/>
            <a:ext cx="168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For other VOs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650645" y="2733425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467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Two Large-scale Computer Systems in KEK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Picture 2" descr="システム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150" y="1682672"/>
            <a:ext cx="1790672" cy="139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file:///C:/DOCUME~1/matufuru/LOCALS~1/Temp/DSC_7678-hose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8150" y="3453209"/>
            <a:ext cx="1895050" cy="125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6448822" y="1682672"/>
            <a:ext cx="2606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System-A  Hitachi SR16000 model </a:t>
            </a:r>
            <a:r>
              <a:rPr lang="en-US" altLang="ja-JP" sz="1600" dirty="0" smtClean="0"/>
              <a:t>M1</a:t>
            </a:r>
          </a:p>
          <a:p>
            <a:endParaRPr lang="en-US" altLang="ja-JP" sz="1600" dirty="0"/>
          </a:p>
          <a:p>
            <a:r>
              <a:rPr lang="en-US" altLang="ja-JP" sz="1600" dirty="0" smtClean="0"/>
              <a:t>Total peak performance: 54.9 </a:t>
            </a:r>
            <a:r>
              <a:rPr lang="en-US" altLang="ja-JP" sz="1600" dirty="0" err="1" smtClean="0"/>
              <a:t>TFplops</a:t>
            </a:r>
            <a:r>
              <a:rPr lang="en-US" altLang="ja-JP" sz="1600" dirty="0" smtClean="0"/>
              <a:t>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53200" y="3447968"/>
            <a:ext cx="2501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System-B  IBM Blue Gene/</a:t>
            </a:r>
            <a:r>
              <a:rPr lang="en-US" altLang="ja-JP" sz="1600" dirty="0" smtClean="0"/>
              <a:t>Q</a:t>
            </a:r>
          </a:p>
          <a:p>
            <a:endParaRPr lang="en-US" altLang="ja-JP" sz="1600" dirty="0" smtClean="0"/>
          </a:p>
          <a:p>
            <a:r>
              <a:rPr lang="en-US" altLang="ja-JP" sz="1600" dirty="0" smtClean="0"/>
              <a:t>Total peak performance: 1.26 </a:t>
            </a:r>
            <a:r>
              <a:rPr lang="en-US" altLang="ja-JP" sz="1600" dirty="0" err="1" smtClean="0"/>
              <a:t>PFlops</a:t>
            </a:r>
            <a:endParaRPr lang="en-US" altLang="ja-JP" sz="1600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3" y="1840817"/>
            <a:ext cx="1601078" cy="107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 descr="_IGP797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0" b="18321"/>
          <a:stretch/>
        </p:blipFill>
        <p:spPr>
          <a:xfrm>
            <a:off x="252612" y="3228240"/>
            <a:ext cx="1601078" cy="135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テキスト ボックス 15"/>
          <p:cNvSpPr txBox="1"/>
          <p:nvPr/>
        </p:nvSpPr>
        <p:spPr>
          <a:xfrm>
            <a:off x="5279816" y="1247189"/>
            <a:ext cx="276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Supercomputer System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6621" y="1246732"/>
            <a:ext cx="407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Central Computer System (KEKCC)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126620" y="1159319"/>
            <a:ext cx="4178997" cy="3877829"/>
          </a:xfrm>
          <a:prstGeom prst="rect">
            <a:avLst/>
          </a:prstGeom>
          <a:noFill/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516937" y="1148735"/>
            <a:ext cx="4450924" cy="3892371"/>
          </a:xfrm>
          <a:prstGeom prst="rect">
            <a:avLst/>
          </a:prstGeom>
          <a:noFill/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6620" y="4667817"/>
            <a:ext cx="429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Grid instance is running in the KEKCC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73582" y="19901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3193" y="1819970"/>
            <a:ext cx="22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Linux </a:t>
            </a:r>
            <a:r>
              <a:rPr lang="en-US" altLang="ja-JP" dirty="0"/>
              <a:t>Cluster + GPFS/HPSS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83193" y="2756117"/>
            <a:ext cx="22159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4,000 cores (Xeon 5670)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7 PB disk storage</a:t>
            </a:r>
            <a:r>
              <a:rPr lang="en-US" altLang="ja-JP" dirty="0" smtClean="0"/>
              <a:t> and tape library (up to 16 PB)</a:t>
            </a:r>
            <a:endParaRPr kumimoji="1" lang="en-US" altLang="ja-JP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56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20</a:t>
            </a:fld>
            <a:endParaRPr kumimoji="1" lang="ja-JP" altLang="en-US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1016132" y="1544130"/>
            <a:ext cx="840894" cy="1722484"/>
            <a:chOff x="2789991" y="2426138"/>
            <a:chExt cx="840894" cy="1722484"/>
          </a:xfrm>
        </p:grpSpPr>
        <p:sp>
          <p:nvSpPr>
            <p:cNvPr id="20" name="正方形/長方形 19"/>
            <p:cNvSpPr/>
            <p:nvPr/>
          </p:nvSpPr>
          <p:spPr>
            <a:xfrm>
              <a:off x="2789991" y="3480205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GridFTP</a:t>
              </a:r>
              <a:endParaRPr kumimoji="1" lang="en-US" altLang="ja-JP" dirty="0" smtClean="0"/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2969172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3080405" y="2426138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3182881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3286805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図 22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930" y="3340067"/>
              <a:ext cx="344955" cy="280276"/>
            </a:xfrm>
            <a:prstGeom prst="rect">
              <a:avLst/>
            </a:prstGeom>
          </p:spPr>
        </p:pic>
      </p:grpSp>
      <p:grpSp>
        <p:nvGrpSpPr>
          <p:cNvPr id="32" name="図形グループ 31"/>
          <p:cNvGrpSpPr/>
          <p:nvPr/>
        </p:nvGrpSpPr>
        <p:grpSpPr>
          <a:xfrm>
            <a:off x="2072852" y="1530282"/>
            <a:ext cx="840894" cy="1722484"/>
            <a:chOff x="2789991" y="2426138"/>
            <a:chExt cx="840894" cy="1722484"/>
          </a:xfrm>
        </p:grpSpPr>
        <p:sp>
          <p:nvSpPr>
            <p:cNvPr id="33" name="正方形/長方形 32"/>
            <p:cNvSpPr/>
            <p:nvPr/>
          </p:nvSpPr>
          <p:spPr>
            <a:xfrm>
              <a:off x="2789991" y="3480205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GridFTP</a:t>
              </a:r>
              <a:endParaRPr kumimoji="1" lang="en-US" altLang="ja-JP" dirty="0" smtClean="0"/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969172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080405" y="2426138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3182881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3286805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8" name="図 37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930" y="3340067"/>
              <a:ext cx="344955" cy="280276"/>
            </a:xfrm>
            <a:prstGeom prst="rect">
              <a:avLst/>
            </a:prstGeom>
          </p:spPr>
        </p:pic>
      </p:grpSp>
      <p:sp>
        <p:nvSpPr>
          <p:cNvPr id="39" name="テキスト ボックス 38"/>
          <p:cNvSpPr txBox="1"/>
          <p:nvPr/>
        </p:nvSpPr>
        <p:spPr>
          <a:xfrm rot="16200000" flipH="1">
            <a:off x="275383" y="1687902"/>
            <a:ext cx="14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x4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71782" y="4278566"/>
            <a:ext cx="28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RAW data transfer to US</a:t>
            </a:r>
            <a:endParaRPr kumimoji="1" lang="ja-JP" altLang="en-US" dirty="0"/>
          </a:p>
        </p:txBody>
      </p:sp>
      <p:grpSp>
        <p:nvGrpSpPr>
          <p:cNvPr id="41" name="図形グループ 40"/>
          <p:cNvGrpSpPr/>
          <p:nvPr/>
        </p:nvGrpSpPr>
        <p:grpSpPr>
          <a:xfrm>
            <a:off x="3882333" y="1544130"/>
            <a:ext cx="840894" cy="1722484"/>
            <a:chOff x="2789991" y="2426138"/>
            <a:chExt cx="840894" cy="1722484"/>
          </a:xfrm>
        </p:grpSpPr>
        <p:sp>
          <p:nvSpPr>
            <p:cNvPr id="42" name="正方形/長方形 41"/>
            <p:cNvSpPr/>
            <p:nvPr/>
          </p:nvSpPr>
          <p:spPr>
            <a:xfrm>
              <a:off x="2789991" y="3480205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GridFTP</a:t>
              </a:r>
              <a:endParaRPr kumimoji="1" lang="en-US" altLang="ja-JP" dirty="0" smtClean="0"/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3080405" y="2426138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3182881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図 46" descr="belle2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930" y="3340067"/>
              <a:ext cx="344955" cy="280276"/>
            </a:xfrm>
            <a:prstGeom prst="rect">
              <a:avLst/>
            </a:prstGeom>
          </p:spPr>
        </p:pic>
      </p:grpSp>
      <p:sp>
        <p:nvSpPr>
          <p:cNvPr id="52" name="テキスト ボックス 51"/>
          <p:cNvSpPr txBox="1"/>
          <p:nvPr/>
        </p:nvSpPr>
        <p:spPr>
          <a:xfrm rot="16200000" flipH="1">
            <a:off x="1335253" y="1713389"/>
            <a:ext cx="14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x4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 rot="16200000" flipH="1">
            <a:off x="3274800" y="1713087"/>
            <a:ext cx="14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x2</a:t>
            </a:r>
            <a:endParaRPr kumimoji="1" lang="ja-JP" altLang="en-US" dirty="0"/>
          </a:p>
        </p:txBody>
      </p:sp>
      <p:grpSp>
        <p:nvGrpSpPr>
          <p:cNvPr id="73" name="図形グループ 72"/>
          <p:cNvGrpSpPr/>
          <p:nvPr/>
        </p:nvGrpSpPr>
        <p:grpSpPr>
          <a:xfrm>
            <a:off x="6227713" y="1534084"/>
            <a:ext cx="668417" cy="1722484"/>
            <a:chOff x="2789991" y="2426138"/>
            <a:chExt cx="668417" cy="1722484"/>
          </a:xfrm>
        </p:grpSpPr>
        <p:sp>
          <p:nvSpPr>
            <p:cNvPr id="75" name="正方形/長方形 74"/>
            <p:cNvSpPr/>
            <p:nvPr/>
          </p:nvSpPr>
          <p:spPr>
            <a:xfrm>
              <a:off x="2789991" y="3480205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GridFTP</a:t>
              </a:r>
              <a:endParaRPr kumimoji="1" lang="en-US" altLang="ja-JP" dirty="0" smtClean="0"/>
            </a:p>
          </p:txBody>
        </p:sp>
        <p:cxnSp>
          <p:nvCxnSpPr>
            <p:cNvPr id="76" name="直線コネクタ 75"/>
            <p:cNvCxnSpPr/>
            <p:nvPr/>
          </p:nvCxnSpPr>
          <p:spPr>
            <a:xfrm>
              <a:off x="3080405" y="2426138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3182881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テキスト ボックス 83"/>
          <p:cNvSpPr txBox="1"/>
          <p:nvPr/>
        </p:nvSpPr>
        <p:spPr>
          <a:xfrm rot="16200000" flipH="1">
            <a:off x="5627022" y="1703042"/>
            <a:ext cx="14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x2</a:t>
            </a:r>
            <a:endParaRPr kumimoji="1" lang="ja-JP" altLang="en-US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7282250" y="1548711"/>
            <a:ext cx="668417" cy="1722484"/>
            <a:chOff x="2789991" y="2426138"/>
            <a:chExt cx="668417" cy="1722484"/>
          </a:xfrm>
        </p:grpSpPr>
        <p:sp>
          <p:nvSpPr>
            <p:cNvPr id="86" name="正方形/長方形 85"/>
            <p:cNvSpPr/>
            <p:nvPr/>
          </p:nvSpPr>
          <p:spPr>
            <a:xfrm>
              <a:off x="2789991" y="3480205"/>
              <a:ext cx="668417" cy="668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GridFTP</a:t>
              </a:r>
              <a:endParaRPr kumimoji="1" lang="en-US" altLang="ja-JP" dirty="0" smtClean="0"/>
            </a:p>
          </p:txBody>
        </p:sp>
        <p:cxnSp>
          <p:nvCxnSpPr>
            <p:cNvPr id="87" name="直線コネクタ 86"/>
            <p:cNvCxnSpPr/>
            <p:nvPr/>
          </p:nvCxnSpPr>
          <p:spPr>
            <a:xfrm>
              <a:off x="3080405" y="2426138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3182881" y="2432134"/>
              <a:ext cx="0" cy="1054067"/>
            </a:xfrm>
            <a:prstGeom prst="line">
              <a:avLst/>
            </a:prstGeom>
            <a:ln w="762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テキスト ボックス 88"/>
          <p:cNvSpPr txBox="1"/>
          <p:nvPr/>
        </p:nvSpPr>
        <p:spPr>
          <a:xfrm rot="16200000" flipH="1">
            <a:off x="6681559" y="1717669"/>
            <a:ext cx="14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x2</a:t>
            </a:r>
            <a:endParaRPr kumimoji="1" lang="ja-JP" altLang="en-US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570093" y="376866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2</a:t>
            </a:r>
            <a:endParaRPr kumimoji="1" lang="ja-JP" altLang="en-US" dirty="0"/>
          </a:p>
        </p:txBody>
      </p:sp>
      <p:sp>
        <p:nvSpPr>
          <p:cNvPr id="10" name="円柱 9"/>
          <p:cNvSpPr/>
          <p:nvPr/>
        </p:nvSpPr>
        <p:spPr>
          <a:xfrm>
            <a:off x="6362377" y="3488109"/>
            <a:ext cx="399090" cy="53079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/>
              <a:t>Disk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stCxn id="75" idx="2"/>
            <a:endCxn id="10" idx="1"/>
          </p:cNvCxnSpPr>
          <p:nvPr/>
        </p:nvCxnSpPr>
        <p:spPr>
          <a:xfrm>
            <a:off x="6561922" y="3256568"/>
            <a:ext cx="0" cy="231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フローチャート: 順次アクセス記憶 14"/>
          <p:cNvSpPr/>
          <p:nvPr/>
        </p:nvSpPr>
        <p:spPr>
          <a:xfrm>
            <a:off x="7310135" y="3454377"/>
            <a:ext cx="612648" cy="612648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HSM</a:t>
            </a:r>
            <a:endParaRPr kumimoji="1" lang="ja-JP" altLang="en-US" dirty="0"/>
          </a:p>
        </p:txBody>
      </p:sp>
      <p:cxnSp>
        <p:nvCxnSpPr>
          <p:cNvPr id="93" name="直線コネクタ 92"/>
          <p:cNvCxnSpPr>
            <a:stCxn id="86" idx="2"/>
            <a:endCxn id="15" idx="0"/>
          </p:cNvCxnSpPr>
          <p:nvPr/>
        </p:nvCxnSpPr>
        <p:spPr>
          <a:xfrm>
            <a:off x="7616459" y="3271195"/>
            <a:ext cx="0" cy="183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263787" y="4278566"/>
            <a:ext cx="168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For other VOs</a:t>
            </a:r>
            <a:endParaRPr kumimoji="1" lang="ja-JP" altLang="en-US" dirty="0"/>
          </a:p>
        </p:txBody>
      </p:sp>
      <p:sp>
        <p:nvSpPr>
          <p:cNvPr id="51" name="フローチャート: 順次アクセス記憶 50"/>
          <p:cNvSpPr/>
          <p:nvPr/>
        </p:nvSpPr>
        <p:spPr>
          <a:xfrm>
            <a:off x="1044017" y="3430013"/>
            <a:ext cx="612648" cy="612648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HSM</a:t>
            </a:r>
            <a:endParaRPr kumimoji="1" lang="ja-JP" altLang="en-US" dirty="0"/>
          </a:p>
        </p:txBody>
      </p:sp>
      <p:cxnSp>
        <p:nvCxnSpPr>
          <p:cNvPr id="54" name="直線コネクタ 53"/>
          <p:cNvCxnSpPr>
            <a:stCxn id="20" idx="2"/>
            <a:endCxn id="51" idx="0"/>
          </p:cNvCxnSpPr>
          <p:nvPr/>
        </p:nvCxnSpPr>
        <p:spPr>
          <a:xfrm>
            <a:off x="1350341" y="3266614"/>
            <a:ext cx="0" cy="163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フローチャート: 順次アクセス記憶 54"/>
          <p:cNvSpPr/>
          <p:nvPr/>
        </p:nvSpPr>
        <p:spPr>
          <a:xfrm>
            <a:off x="2104329" y="3422123"/>
            <a:ext cx="612648" cy="612648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HSM</a:t>
            </a:r>
            <a:endParaRPr kumimoji="1" lang="ja-JP" altLang="en-US" dirty="0"/>
          </a:p>
        </p:txBody>
      </p:sp>
      <p:cxnSp>
        <p:nvCxnSpPr>
          <p:cNvPr id="56" name="直線コネクタ 55"/>
          <p:cNvCxnSpPr>
            <a:stCxn id="33" idx="2"/>
            <a:endCxn id="55" idx="0"/>
          </p:cNvCxnSpPr>
          <p:nvPr/>
        </p:nvCxnSpPr>
        <p:spPr>
          <a:xfrm>
            <a:off x="2407061" y="3252766"/>
            <a:ext cx="3592" cy="169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フローチャート: 順次アクセス記憶 59"/>
          <p:cNvSpPr/>
          <p:nvPr/>
        </p:nvSpPr>
        <p:spPr>
          <a:xfrm>
            <a:off x="3908950" y="3449742"/>
            <a:ext cx="612648" cy="612648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HSM</a:t>
            </a:r>
            <a:endParaRPr kumimoji="1" lang="ja-JP" altLang="en-US" dirty="0"/>
          </a:p>
        </p:txBody>
      </p:sp>
      <p:cxnSp>
        <p:nvCxnSpPr>
          <p:cNvPr id="61" name="直線コネクタ 60"/>
          <p:cNvCxnSpPr>
            <a:stCxn id="42" idx="2"/>
            <a:endCxn id="60" idx="0"/>
          </p:cNvCxnSpPr>
          <p:nvPr/>
        </p:nvCxnSpPr>
        <p:spPr>
          <a:xfrm flipH="1">
            <a:off x="4215274" y="3266614"/>
            <a:ext cx="1268" cy="183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3333654" y="3905379"/>
            <a:ext cx="268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Analysis</a:t>
            </a:r>
          </a:p>
          <a:p>
            <a:r>
              <a:rPr lang="en-US" altLang="ja-JP" dirty="0" smtClean="0"/>
              <a:t>Every Activities other than raw data transfer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144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Situation on </a:t>
            </a:r>
            <a:r>
              <a:rPr kumimoji="1" lang="en-US" altLang="ja-JP" dirty="0" smtClean="0"/>
              <a:t>Security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kumimoji="1" lang="en-US" altLang="ja-JP" dirty="0" smtClean="0"/>
              <a:t>We have had no serious security incident </a:t>
            </a:r>
            <a:r>
              <a:rPr lang="en-US" altLang="ja-JP" dirty="0" smtClean="0"/>
              <a:t>during</a:t>
            </a:r>
            <a:r>
              <a:rPr kumimoji="1" lang="en-US" altLang="ja-JP" dirty="0" smtClean="0"/>
              <a:t> the current contract perio</a:t>
            </a:r>
            <a:r>
              <a:rPr lang="en-US" altLang="ja-JP" dirty="0" smtClean="0"/>
              <a:t>d of KEKCC.</a:t>
            </a:r>
          </a:p>
          <a:p>
            <a:r>
              <a:rPr lang="en-US" altLang="ja-JP" dirty="0" smtClean="0"/>
              <a:t>Nevertheless the security cost is increasing in recent years.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Background:</a:t>
            </a:r>
          </a:p>
          <a:p>
            <a:pPr lvl="1"/>
            <a:r>
              <a:rPr lang="en-US" altLang="ja-JP" dirty="0" smtClean="0"/>
              <a:t>Many </a:t>
            </a:r>
            <a:r>
              <a:rPr lang="en-US" altLang="ja-JP" dirty="0"/>
              <a:t>i</a:t>
            </a:r>
            <a:r>
              <a:rPr lang="en-US" altLang="ja-JP" dirty="0" smtClean="0"/>
              <a:t>dentity fraud: many personal identifiable information has been stolen from governmental institutes some times.</a:t>
            </a:r>
          </a:p>
          <a:p>
            <a:pPr lvl="1"/>
            <a:r>
              <a:rPr lang="en-US" altLang="ja-JP" dirty="0" smtClean="0"/>
              <a:t>“My Number” (Individual Number) has started in 2015.</a:t>
            </a:r>
          </a:p>
          <a:p>
            <a:pPr lvl="1"/>
            <a:endParaRPr kumimoji="1" lang="en-US" altLang="ja-JP" dirty="0" smtClean="0"/>
          </a:p>
          <a:p>
            <a:r>
              <a:rPr kumimoji="1" lang="en-US" altLang="ja-JP" dirty="0" smtClean="0"/>
              <a:t>Japanese people is </a:t>
            </a:r>
            <a:r>
              <a:rPr lang="en-US" altLang="ja-JP" dirty="0" smtClean="0"/>
              <a:t>getting </a:t>
            </a:r>
            <a:r>
              <a:rPr kumimoji="1" lang="en-US" altLang="ja-JP" dirty="0" smtClean="0"/>
              <a:t>nervous, government is getting more nervous.</a:t>
            </a:r>
          </a:p>
          <a:p>
            <a:r>
              <a:rPr lang="en-US" altLang="ja-JP" dirty="0" smtClean="0"/>
              <a:t>Government suddenly gives us an order to provide the investigative reports for all machines, which connects to the Internet.</a:t>
            </a:r>
          </a:p>
          <a:p>
            <a:pPr lvl="1"/>
            <a:r>
              <a:rPr lang="en-US" altLang="ja-JP" dirty="0" smtClean="0"/>
              <a:t>Nearly </a:t>
            </a:r>
            <a:r>
              <a:rPr kumimoji="1" lang="en-US" altLang="ja-JP" dirty="0" smtClean="0"/>
              <a:t>1,000</a:t>
            </a:r>
          </a:p>
          <a:p>
            <a:r>
              <a:rPr kumimoji="1" lang="en-US" altLang="ja-JP" dirty="0" smtClean="0"/>
              <a:t>We have no full-time staff for these kind of works. </a:t>
            </a:r>
          </a:p>
          <a:p>
            <a:pPr lvl="1"/>
            <a:r>
              <a:rPr lang="en-US" altLang="ja-JP" dirty="0" smtClean="0"/>
              <a:t>DUTY-STOP during this works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78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altLang="ja-JP" dirty="0"/>
              <a:t>Grid job is being the biggest consumer in the </a:t>
            </a:r>
            <a:r>
              <a:rPr lang="en-US" altLang="ja-JP" dirty="0" smtClean="0"/>
              <a:t>KEKCC.</a:t>
            </a:r>
          </a:p>
          <a:p>
            <a:pPr lvl="1"/>
            <a:r>
              <a:rPr lang="en-US" altLang="ja-JP" dirty="0" smtClean="0"/>
              <a:t>30</a:t>
            </a:r>
            <a:r>
              <a:rPr lang="en-US" altLang="ja-JP" dirty="0"/>
              <a:t>-50% of CPU </a:t>
            </a:r>
            <a:r>
              <a:rPr lang="en-US" altLang="ja-JP" dirty="0" smtClean="0"/>
              <a:t>time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Next </a:t>
            </a:r>
            <a:r>
              <a:rPr lang="en-US" altLang="ja-JP" dirty="0"/>
              <a:t>KEKCC system will start in September 2016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/>
              <a:t>CPU : 10K cores (x2.5), 250 kHS06 (x4.1), Disk : 13PB (x1.8), Tape : 70PB (x4.3)</a:t>
            </a:r>
          </a:p>
          <a:p>
            <a:pPr lvl="1"/>
            <a:r>
              <a:rPr lang="en-US" altLang="ja-JP" dirty="0" smtClean="0"/>
              <a:t>Some </a:t>
            </a:r>
            <a:r>
              <a:rPr lang="en-US" altLang="ja-JP" dirty="0"/>
              <a:t>Grid components (LFC, </a:t>
            </a:r>
            <a:r>
              <a:rPr lang="en-US" altLang="ja-JP" dirty="0" err="1"/>
              <a:t>StoRM</a:t>
            </a:r>
            <a:r>
              <a:rPr lang="en-US" altLang="ja-JP" dirty="0"/>
              <a:t>, </a:t>
            </a:r>
            <a:r>
              <a:rPr lang="en-US" altLang="ja-JP" dirty="0" err="1"/>
              <a:t>etc</a:t>
            </a:r>
            <a:r>
              <a:rPr lang="en-US" altLang="ja-JP" dirty="0"/>
              <a:t>) will be deployed as Belle2-dedicated services on </a:t>
            </a:r>
            <a:r>
              <a:rPr lang="en-US" altLang="ja-JP" dirty="0" smtClean="0"/>
              <a:t>Belle2</a:t>
            </a:r>
            <a:r>
              <a:rPr lang="en-US" altLang="ja-JP" dirty="0"/>
              <a:t>-dedicated servers with HA.</a:t>
            </a:r>
          </a:p>
          <a:p>
            <a:pPr lvl="1"/>
            <a:r>
              <a:rPr lang="en-US" altLang="ja-JP" dirty="0" smtClean="0"/>
              <a:t>CVMFS </a:t>
            </a:r>
            <a:r>
              <a:rPr lang="en-US" altLang="ja-JP" dirty="0"/>
              <a:t>stratum-0 and -1 will start.</a:t>
            </a:r>
            <a:endParaRPr lang="ja-JP" altLang="en-US" dirty="0"/>
          </a:p>
          <a:p>
            <a:endParaRPr lang="en-US" altLang="ja-JP" dirty="0"/>
          </a:p>
          <a:p>
            <a:r>
              <a:rPr lang="en-US" altLang="ja-JP" dirty="0" smtClean="0"/>
              <a:t>Tape </a:t>
            </a:r>
            <a:r>
              <a:rPr lang="en-US" altLang="ja-JP" dirty="0"/>
              <a:t>system is still important technology for us, not only hardware but software (HSM) points of view.</a:t>
            </a:r>
          </a:p>
          <a:p>
            <a:pPr lvl="1"/>
            <a:r>
              <a:rPr lang="en-US" altLang="ja-JP" dirty="0" smtClean="0"/>
              <a:t>We </a:t>
            </a:r>
            <a:r>
              <a:rPr lang="en-US" altLang="ja-JP" dirty="0"/>
              <a:t>have been a HPSS user for long years. We adopt GHI since 2012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GHI </a:t>
            </a:r>
            <a:r>
              <a:rPr lang="en-US" altLang="ja-JP" dirty="0"/>
              <a:t>is a promising solution for HSM for large scale of data processing.</a:t>
            </a:r>
          </a:p>
          <a:p>
            <a:r>
              <a:rPr lang="en-US" altLang="ja-JP" dirty="0" smtClean="0"/>
              <a:t>Scalable </a:t>
            </a:r>
            <a:r>
              <a:rPr lang="en-US" altLang="ja-JP" dirty="0"/>
              <a:t>data management is a challenge for next 10 </a:t>
            </a:r>
            <a:r>
              <a:rPr lang="en-US" altLang="ja-JP" dirty="0" smtClean="0"/>
              <a:t>years.</a:t>
            </a:r>
          </a:p>
          <a:p>
            <a:pPr lvl="1"/>
            <a:r>
              <a:rPr lang="en-US" altLang="ja-JP" dirty="0" smtClean="0"/>
              <a:t>Belle2 experiment </a:t>
            </a:r>
            <a:r>
              <a:rPr lang="en-US" altLang="ja-JP" dirty="0"/>
              <a:t>will start in 2017.</a:t>
            </a:r>
          </a:p>
          <a:p>
            <a:pPr lvl="1"/>
            <a:r>
              <a:rPr lang="en-US" altLang="ja-JP" dirty="0" smtClean="0"/>
              <a:t>Data </a:t>
            </a:r>
            <a:r>
              <a:rPr lang="en-US" altLang="ja-JP" dirty="0"/>
              <a:t>processing cycle (data taking, archive, processing, preservation...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Workload </a:t>
            </a:r>
            <a:r>
              <a:rPr lang="en-US" altLang="ja-JP" dirty="0"/>
              <a:t>management w/ cloud </a:t>
            </a:r>
            <a:r>
              <a:rPr lang="en-US" altLang="ja-JP" dirty="0" smtClean="0"/>
              <a:t>technology: Job </a:t>
            </a:r>
            <a:r>
              <a:rPr lang="en-US" altLang="ja-JP" dirty="0"/>
              <a:t>scheduler (LSF) + Virtualization (KVM, </a:t>
            </a:r>
            <a:r>
              <a:rPr lang="en-US" altLang="ja-JP" dirty="0" err="1"/>
              <a:t>Docker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Data migration </a:t>
            </a:r>
            <a:r>
              <a:rPr lang="en-US" altLang="ja-JP" dirty="0"/>
              <a:t>as a potential concern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85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Thank You!</a:t>
            </a:r>
            <a:endParaRPr kumimoji="1" lang="ja-JP" altLang="en-US" dirty="0"/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56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KEKCC Overview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00151"/>
            <a:ext cx="5928078" cy="3394472"/>
          </a:xfrm>
        </p:spPr>
        <p:txBody>
          <a:bodyPr>
            <a:normAutofit fontScale="32500" lnSpcReduction="20000"/>
          </a:bodyPr>
          <a:lstStyle/>
          <a:p>
            <a:r>
              <a:rPr lang="en-US" altLang="ja-JP" dirty="0" smtClean="0"/>
              <a:t>Central Computer System supporting KEK projects, e.g. Belle/Belle2, ILC, J-PARC, and so on.</a:t>
            </a:r>
          </a:p>
          <a:p>
            <a:pPr lvl="1"/>
            <a:r>
              <a:rPr lang="en-US" altLang="ja-JP" dirty="0" smtClean="0"/>
              <a:t>Current KEKCC has started in April 2012 and will be ended in August 2016.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Data Analysis System</a:t>
            </a:r>
          </a:p>
          <a:p>
            <a:pPr lvl="1"/>
            <a:r>
              <a:rPr lang="en-US" altLang="ja-JP" dirty="0" smtClean="0"/>
              <a:t>Login </a:t>
            </a:r>
            <a:r>
              <a:rPr lang="en-US" altLang="ja-JP" dirty="0"/>
              <a:t>servers, batch servers</a:t>
            </a:r>
          </a:p>
          <a:p>
            <a:pPr lvl="2"/>
            <a:r>
              <a:rPr lang="en-US" altLang="ja-JP" dirty="0" smtClean="0"/>
              <a:t>IBM </a:t>
            </a:r>
            <a:r>
              <a:rPr lang="en-US" altLang="ja-JP" dirty="0" err="1"/>
              <a:t>iDataPlex</a:t>
            </a:r>
            <a:r>
              <a:rPr lang="en-US" altLang="ja-JP" dirty="0"/>
              <a:t>, Intel Xeon X5670, 4,080 cores (12cores x 340nodes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Linux </a:t>
            </a:r>
            <a:r>
              <a:rPr lang="en-US" altLang="ja-JP" dirty="0"/>
              <a:t>Cluster (SL5) + LSF (job scheduler)</a:t>
            </a:r>
          </a:p>
          <a:p>
            <a:endParaRPr lang="en-US" altLang="ja-JP" dirty="0" smtClean="0"/>
          </a:p>
          <a:p>
            <a:pPr lvl="1"/>
            <a:r>
              <a:rPr lang="en-US" altLang="ja-JP" dirty="0" smtClean="0"/>
              <a:t>Storage </a:t>
            </a:r>
            <a:r>
              <a:rPr lang="en-US" altLang="ja-JP" dirty="0"/>
              <a:t>system</a:t>
            </a:r>
          </a:p>
          <a:p>
            <a:pPr lvl="2"/>
            <a:r>
              <a:rPr lang="en-US" altLang="ja-JP" dirty="0" smtClean="0"/>
              <a:t>DDN </a:t>
            </a:r>
            <a:r>
              <a:rPr lang="en-US" altLang="ja-JP" dirty="0"/>
              <a:t>SFA10K 1.1 PB x 6 </a:t>
            </a:r>
            <a:r>
              <a:rPr lang="en-US" altLang="ja-JP" dirty="0" smtClean="0"/>
              <a:t>sets</a:t>
            </a:r>
            <a:r>
              <a:rPr lang="ja-JP" altLang="en-US" baseline="30000" dirty="0">
                <a:solidFill>
                  <a:srgbClr val="3B4148"/>
                </a:solidFill>
                <a:latin typeface="HelveticaNeue-Light"/>
              </a:rPr>
              <a:t> </a:t>
            </a:r>
            <a:endParaRPr lang="en-US" altLang="ja-JP" dirty="0"/>
          </a:p>
          <a:p>
            <a:pPr lvl="2"/>
            <a:r>
              <a:rPr lang="en-US" altLang="ja-JP" dirty="0" smtClean="0"/>
              <a:t>IBM </a:t>
            </a:r>
            <a:r>
              <a:rPr lang="en-US" altLang="ja-JP" dirty="0"/>
              <a:t>TS3500 tape library (16 PB max)</a:t>
            </a:r>
          </a:p>
          <a:p>
            <a:pPr lvl="2"/>
            <a:r>
              <a:rPr lang="en-US" altLang="ja-JP" dirty="0" smtClean="0"/>
              <a:t>TS1140 </a:t>
            </a:r>
            <a:r>
              <a:rPr lang="en-US" altLang="ja-JP" dirty="0"/>
              <a:t>60 </a:t>
            </a:r>
            <a:r>
              <a:rPr lang="en-US" altLang="ja-JP" dirty="0" smtClean="0"/>
              <a:t>drives</a:t>
            </a:r>
          </a:p>
          <a:p>
            <a:pPr lvl="2"/>
            <a:r>
              <a:rPr lang="en-US" altLang="ja-JP" dirty="0" smtClean="0"/>
              <a:t>GPFS </a:t>
            </a:r>
            <a:r>
              <a:rPr lang="en-US" altLang="ja-JP" dirty="0"/>
              <a:t>(4PB)+ HPSS/GHI (HSM,3PB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Storage </a:t>
            </a:r>
            <a:r>
              <a:rPr lang="en-US" altLang="ja-JP" dirty="0"/>
              <a:t>interconnect : IB 4xQDR (</a:t>
            </a:r>
            <a:r>
              <a:rPr lang="en-US" altLang="ja-JP" dirty="0" err="1"/>
              <a:t>Qlogic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Grid (EGI) SE, </a:t>
            </a:r>
            <a:r>
              <a:rPr lang="en-US" altLang="ja-JP" dirty="0" err="1" smtClean="0"/>
              <a:t>iRODS</a:t>
            </a:r>
            <a:r>
              <a:rPr lang="en-US" altLang="ja-JP" dirty="0" smtClean="0"/>
              <a:t> access to GHI</a:t>
            </a:r>
          </a:p>
          <a:p>
            <a:pPr lvl="2"/>
            <a:r>
              <a:rPr lang="en-US" altLang="ja-JP" dirty="0" smtClean="0"/>
              <a:t>Total </a:t>
            </a:r>
            <a:r>
              <a:rPr lang="en-US" altLang="ja-JP" dirty="0"/>
              <a:t>throughput : &gt; 50 GB/</a:t>
            </a:r>
            <a:r>
              <a:rPr lang="en-US" altLang="ja-JP" dirty="0" smtClean="0"/>
              <a:t>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Grid computing system: EMI and </a:t>
            </a:r>
            <a:r>
              <a:rPr lang="en-US" altLang="ja-JP" dirty="0" err="1" smtClean="0"/>
              <a:t>iRODS</a:t>
            </a:r>
            <a:endParaRPr lang="en-US" altLang="ja-JP" dirty="0"/>
          </a:p>
          <a:p>
            <a:endParaRPr kumimoji="1" lang="en-US" altLang="ja-JP" dirty="0" smtClean="0"/>
          </a:p>
          <a:p>
            <a:pPr marL="342900" lvl="1" indent="-342900">
              <a:buFont typeface="Arial"/>
              <a:buChar char="•"/>
            </a:pPr>
            <a:r>
              <a:rPr lang="en-US" altLang="ja-JP" dirty="0" smtClean="0"/>
              <a:t>System </a:t>
            </a:r>
            <a:r>
              <a:rPr lang="en-US" altLang="ja-JP" dirty="0"/>
              <a:t>includes </a:t>
            </a:r>
            <a:r>
              <a:rPr lang="en-US" altLang="ja-JP" dirty="0" smtClean="0"/>
              <a:t>common IT services, mail</a:t>
            </a:r>
            <a:r>
              <a:rPr lang="en-US" altLang="ja-JP" dirty="0"/>
              <a:t>, web (</a:t>
            </a:r>
            <a:r>
              <a:rPr lang="en-US" altLang="ja-JP" dirty="0" err="1"/>
              <a:t>Indico</a:t>
            </a:r>
            <a:r>
              <a:rPr lang="en-US" altLang="ja-JP" dirty="0"/>
              <a:t>, wiki,...</a:t>
            </a:r>
            <a:r>
              <a:rPr lang="en-US" altLang="ja-JP" dirty="0" smtClean="0"/>
              <a:t>)</a:t>
            </a:r>
            <a:r>
              <a:rPr lang="en-US" altLang="ja-JP" dirty="0"/>
              <a:t> </a:t>
            </a:r>
            <a:r>
              <a:rPr lang="en-US" altLang="ja-JP" dirty="0" smtClean="0"/>
              <a:t>as well.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54" y="3249448"/>
            <a:ext cx="2402076" cy="160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 descr="_IGP797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0" b="18321"/>
          <a:stretch/>
        </p:blipFill>
        <p:spPr>
          <a:xfrm>
            <a:off x="6385278" y="1063229"/>
            <a:ext cx="2435050" cy="206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正方形/長方形 9"/>
          <p:cNvSpPr/>
          <p:nvPr/>
        </p:nvSpPr>
        <p:spPr>
          <a:xfrm>
            <a:off x="6468805" y="5472947"/>
            <a:ext cx="184666" cy="287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900" baseline="30000" dirty="0">
                <a:solidFill>
                  <a:srgbClr val="3B4148"/>
                </a:solidFill>
                <a:latin typeface="HelveticaNeue-Light"/>
              </a:rPr>
              <a:t>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736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Who Are Working on KEKCC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altLang="ja-JP" b="1" dirty="0" smtClean="0"/>
              <a:t>Belle</a:t>
            </a:r>
            <a:endParaRPr lang="en-US" altLang="ja-JP" b="1" dirty="0"/>
          </a:p>
          <a:p>
            <a:pPr lvl="1"/>
            <a:r>
              <a:rPr lang="en-US" altLang="ja-JP" dirty="0"/>
              <a:t>Belle experiment, precise measurements for CP violation.</a:t>
            </a:r>
          </a:p>
          <a:p>
            <a:r>
              <a:rPr lang="en-US" altLang="ja-JP" dirty="0" smtClean="0"/>
              <a:t>T2K</a:t>
            </a:r>
            <a:endParaRPr lang="en-US" altLang="ja-JP" dirty="0"/>
          </a:p>
          <a:p>
            <a:pPr lvl="1"/>
            <a:r>
              <a:rPr lang="en-US" altLang="ja-JP" dirty="0"/>
              <a:t>Neutrino experiment for measuring neutrino mass and </a:t>
            </a:r>
            <a:r>
              <a:rPr lang="en-US" altLang="ja-JP" dirty="0" err="1"/>
              <a:t>flavour</a:t>
            </a:r>
            <a:r>
              <a:rPr lang="en-US" altLang="ja-JP" dirty="0"/>
              <a:t> mixing. Shoot neutrino from Tokai to the detector at </a:t>
            </a:r>
            <a:r>
              <a:rPr lang="en-US" altLang="ja-JP" dirty="0" err="1"/>
              <a:t>Kamioka</a:t>
            </a:r>
            <a:r>
              <a:rPr lang="en-US" altLang="ja-JP" dirty="0"/>
              <a:t> mine (300km away</a:t>
            </a:r>
            <a:r>
              <a:rPr lang="en-US" altLang="ja-JP" dirty="0" smtClean="0"/>
              <a:t>)</a:t>
            </a:r>
          </a:p>
          <a:p>
            <a:r>
              <a:rPr lang="en-US" altLang="ja-JP" b="1" dirty="0" smtClean="0"/>
              <a:t>Hadron </a:t>
            </a:r>
            <a:r>
              <a:rPr lang="en-US" altLang="ja-JP" b="1" dirty="0"/>
              <a:t>experiments at J-PARC</a:t>
            </a:r>
          </a:p>
          <a:p>
            <a:pPr lvl="1"/>
            <a:r>
              <a:rPr lang="en-US" altLang="ja-JP" dirty="0"/>
              <a:t>Various experiments for </a:t>
            </a:r>
            <a:r>
              <a:rPr lang="en-US" altLang="ja-JP" dirty="0" err="1"/>
              <a:t>kaon</a:t>
            </a:r>
            <a:r>
              <a:rPr lang="en-US" altLang="ja-JP" dirty="0"/>
              <a:t> and hadron </a:t>
            </a:r>
            <a:r>
              <a:rPr lang="en-US" altLang="ja-JP" dirty="0" smtClean="0"/>
              <a:t>physics</a:t>
            </a:r>
          </a:p>
          <a:p>
            <a:r>
              <a:rPr lang="en-US" altLang="ja-JP" dirty="0" smtClean="0"/>
              <a:t>Material </a:t>
            </a:r>
            <a:r>
              <a:rPr lang="en-US" altLang="ja-JP" dirty="0"/>
              <a:t>and Life science </a:t>
            </a:r>
            <a:r>
              <a:rPr lang="en-US" altLang="ja-JP" dirty="0" smtClean="0"/>
              <a:t>at </a:t>
            </a:r>
            <a:r>
              <a:rPr lang="en-US" altLang="ja-JP" dirty="0"/>
              <a:t>J-PARC</a:t>
            </a:r>
          </a:p>
          <a:p>
            <a:pPr lvl="1"/>
            <a:r>
              <a:rPr lang="en-US" altLang="ja-JP" dirty="0"/>
              <a:t>Neutron diffraction, neutron spectroscopy,</a:t>
            </a:r>
          </a:p>
          <a:p>
            <a:pPr lvl="1"/>
            <a:r>
              <a:rPr lang="en-US" altLang="ja-JP" dirty="0" err="1"/>
              <a:t>nano</a:t>
            </a:r>
            <a:r>
              <a:rPr lang="en-US" altLang="ja-JP" dirty="0"/>
              <a:t>-structure analysis, neutron instruments, </a:t>
            </a:r>
            <a:r>
              <a:rPr lang="en-US" altLang="ja-JP" dirty="0" err="1"/>
              <a:t>muon</a:t>
            </a:r>
            <a:r>
              <a:rPr lang="en-US" altLang="ja-JP" dirty="0"/>
              <a:t> spectroscopy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altLang="ja-JP" b="1" dirty="0" smtClean="0"/>
              <a:t>Belle2</a:t>
            </a:r>
          </a:p>
          <a:p>
            <a:pPr lvl="1"/>
            <a:r>
              <a:rPr lang="en-US" altLang="ja-JP" dirty="0"/>
              <a:t>Belle II is the next generation Belle experiment. Aim to discover new physics beyond the SM. Physics run will start from 2017</a:t>
            </a:r>
            <a:r>
              <a:rPr lang="en-US" altLang="ja-JP" dirty="0" smtClean="0"/>
              <a:t>.</a:t>
            </a:r>
          </a:p>
          <a:p>
            <a:r>
              <a:rPr lang="en-US" altLang="ja-JP" dirty="0" err="1"/>
              <a:t>Kagra</a:t>
            </a:r>
            <a:endParaRPr lang="en-US" altLang="ja-JP" dirty="0"/>
          </a:p>
          <a:p>
            <a:pPr lvl="1"/>
            <a:r>
              <a:rPr lang="en-US" altLang="ja-JP" dirty="0"/>
              <a:t>Gravitational wave (GW) detection experiment at </a:t>
            </a:r>
            <a:r>
              <a:rPr lang="en-US" altLang="ja-JP" dirty="0" err="1"/>
              <a:t>Kamioka</a:t>
            </a:r>
            <a:endParaRPr lang="en-US" altLang="ja-JP" dirty="0"/>
          </a:p>
          <a:p>
            <a:pPr lvl="1"/>
            <a:r>
              <a:rPr lang="en-US" altLang="ja-JP" dirty="0"/>
              <a:t>Expected to start operation in 2018</a:t>
            </a:r>
          </a:p>
          <a:p>
            <a:pPr lvl="1"/>
            <a:r>
              <a:rPr lang="en-US" altLang="ja-JP" dirty="0"/>
              <a:t>Just started to utilize Grid computing resources for sharing data with LIGO and VIRGO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ILC</a:t>
            </a:r>
            <a:endParaRPr lang="en-US" altLang="ja-JP" dirty="0"/>
          </a:p>
          <a:p>
            <a:pPr lvl="1"/>
            <a:r>
              <a:rPr lang="en-US" altLang="ja-JP" dirty="0"/>
              <a:t>Linear c</a:t>
            </a:r>
            <a:r>
              <a:rPr lang="en-US" altLang="ja-JP" dirty="0" smtClean="0"/>
              <a:t>ollider experiment</a:t>
            </a:r>
            <a:endParaRPr lang="en-US" altLang="ja-JP" dirty="0"/>
          </a:p>
          <a:p>
            <a:pPr lvl="1"/>
            <a:r>
              <a:rPr lang="en-US" altLang="ja-JP" dirty="0" smtClean="0"/>
              <a:t>Japan is a candidate </a:t>
            </a:r>
            <a:r>
              <a:rPr lang="en-US" altLang="ja-JP" dirty="0"/>
              <a:t>site</a:t>
            </a:r>
          </a:p>
          <a:p>
            <a:pPr lvl="1"/>
            <a:r>
              <a:rPr lang="en-US" altLang="ja-JP" dirty="0"/>
              <a:t>Two active VOs: ILC and </a:t>
            </a:r>
            <a:r>
              <a:rPr lang="en-US" altLang="ja-JP" dirty="0" err="1" smtClean="0"/>
              <a:t>calice</a:t>
            </a:r>
            <a:endParaRPr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02154" y="4582597"/>
            <a:ext cx="57058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These 3 experiments are big consumers last years.</a:t>
            </a:r>
            <a:endParaRPr kumimoji="1" lang="ja-JP" altLang="en-US" dirty="0"/>
          </a:p>
        </p:txBody>
      </p:sp>
      <p:sp>
        <p:nvSpPr>
          <p:cNvPr id="9" name="フリーフォーム 8"/>
          <p:cNvSpPr/>
          <p:nvPr/>
        </p:nvSpPr>
        <p:spPr>
          <a:xfrm>
            <a:off x="3031783" y="1331319"/>
            <a:ext cx="1489461" cy="3215648"/>
          </a:xfrm>
          <a:custGeom>
            <a:avLst/>
            <a:gdLst>
              <a:gd name="connsiteX0" fmla="*/ 1464679 w 1489461"/>
              <a:gd name="connsiteY0" fmla="*/ 3215648 h 3215648"/>
              <a:gd name="connsiteX1" fmla="*/ 1290556 w 1489461"/>
              <a:gd name="connsiteY1" fmla="*/ 706623 h 3215648"/>
              <a:gd name="connsiteX2" fmla="*/ 0 w 1489461"/>
              <a:gd name="connsiteY2" fmla="*/ 0 h 321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9461" h="3215648">
                <a:moveTo>
                  <a:pt x="1464679" y="3215648"/>
                </a:moveTo>
                <a:cubicBezTo>
                  <a:pt x="1499674" y="2229106"/>
                  <a:pt x="1534669" y="1242564"/>
                  <a:pt x="1290556" y="706623"/>
                </a:cubicBezTo>
                <a:cubicBezTo>
                  <a:pt x="1046443" y="170682"/>
                  <a:pt x="0" y="0"/>
                  <a:pt x="0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3851183" y="3010830"/>
            <a:ext cx="644617" cy="1583794"/>
          </a:xfrm>
          <a:custGeom>
            <a:avLst/>
            <a:gdLst>
              <a:gd name="connsiteX0" fmla="*/ 1464679 w 1489461"/>
              <a:gd name="connsiteY0" fmla="*/ 3215648 h 3215648"/>
              <a:gd name="connsiteX1" fmla="*/ 1290556 w 1489461"/>
              <a:gd name="connsiteY1" fmla="*/ 706623 h 3215648"/>
              <a:gd name="connsiteX2" fmla="*/ 0 w 1489461"/>
              <a:gd name="connsiteY2" fmla="*/ 0 h 321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9461" h="3215648">
                <a:moveTo>
                  <a:pt x="1464679" y="3215648"/>
                </a:moveTo>
                <a:cubicBezTo>
                  <a:pt x="1499674" y="2229106"/>
                  <a:pt x="1534669" y="1242564"/>
                  <a:pt x="1290556" y="706623"/>
                </a:cubicBezTo>
                <a:cubicBezTo>
                  <a:pt x="1046443" y="170682"/>
                  <a:pt x="0" y="0"/>
                  <a:pt x="0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 flipH="1">
            <a:off x="4495797" y="1331319"/>
            <a:ext cx="441091" cy="3272332"/>
          </a:xfrm>
          <a:custGeom>
            <a:avLst/>
            <a:gdLst>
              <a:gd name="connsiteX0" fmla="*/ 1464679 w 1489461"/>
              <a:gd name="connsiteY0" fmla="*/ 3215648 h 3215648"/>
              <a:gd name="connsiteX1" fmla="*/ 1290556 w 1489461"/>
              <a:gd name="connsiteY1" fmla="*/ 706623 h 3215648"/>
              <a:gd name="connsiteX2" fmla="*/ 0 w 1489461"/>
              <a:gd name="connsiteY2" fmla="*/ 0 h 321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9461" h="3215648">
                <a:moveTo>
                  <a:pt x="1464679" y="3215648"/>
                </a:moveTo>
                <a:cubicBezTo>
                  <a:pt x="1499674" y="2229106"/>
                  <a:pt x="1534669" y="1242564"/>
                  <a:pt x="1290556" y="706623"/>
                </a:cubicBezTo>
                <a:cubicBezTo>
                  <a:pt x="1046443" y="170682"/>
                  <a:pt x="0" y="0"/>
                  <a:pt x="0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82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356354"/>
              </p:ext>
            </p:extLst>
          </p:nvPr>
        </p:nvGraphicFramePr>
        <p:xfrm>
          <a:off x="457200" y="238139"/>
          <a:ext cx="8229599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236"/>
                <a:gridCol w="436551"/>
                <a:gridCol w="1527927"/>
                <a:gridCol w="883023"/>
                <a:gridCol w="4628862"/>
              </a:tblGrid>
              <a:tr h="579048">
                <a:tc grid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Experiments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Start 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How</a:t>
                      </a:r>
                      <a:r>
                        <a:rPr kumimoji="1" lang="en-US" altLang="ja-JP" baseline="0" dirty="0" smtClean="0"/>
                        <a:t> work on KEKCC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35481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Ongoing or</a:t>
                      </a:r>
                    </a:p>
                    <a:p>
                      <a:r>
                        <a:rPr kumimoji="1" lang="en-US" altLang="ja-JP" dirty="0" smtClean="0"/>
                        <a:t>Completed</a:t>
                      </a:r>
                      <a:endParaRPr kumimoji="1" lang="en-US" altLang="ja-JP" baseline="0" dirty="0" smtClean="0"/>
                    </a:p>
                  </a:txBody>
                  <a:tcPr vert="vert2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Belle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1999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Mainly </a:t>
                      </a:r>
                      <a:r>
                        <a:rPr kumimoji="1" lang="en-US" altLang="ja-JP" baseline="0" dirty="0" smtClean="0"/>
                        <a:t>work on local batch servers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316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J-PARC</a:t>
                      </a:r>
                      <a:endParaRPr kumimoji="1" lang="ja-JP" altLang="en-US" dirty="0"/>
                    </a:p>
                  </a:txBody>
                  <a:tcPr vert="vert2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T2K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2009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Mainly </a:t>
                      </a:r>
                      <a:r>
                        <a:rPr kumimoji="1" lang="en-US" altLang="ja-JP" baseline="0" dirty="0" smtClean="0"/>
                        <a:t>work on local batch servers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Partly using </a:t>
                      </a:r>
                      <a:r>
                        <a:rPr kumimoji="1" lang="en-US" altLang="ja-JP" baseline="0" dirty="0" smtClean="0">
                          <a:solidFill>
                            <a:schemeClr val="accent1"/>
                          </a:solidFill>
                        </a:rPr>
                        <a:t>Grid </a:t>
                      </a:r>
                      <a:r>
                        <a:rPr kumimoji="1" lang="en-US" altLang="ja-JP" baseline="0" dirty="0" smtClean="0"/>
                        <a:t>for data delivery</a:t>
                      </a:r>
                      <a:endParaRPr kumimoji="1" lang="ja-JP" altLang="en-US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48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Hadron Exp.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Mainly </a:t>
                      </a:r>
                      <a:r>
                        <a:rPr kumimoji="1" lang="en-US" altLang="ja-JP" baseline="0" dirty="0" smtClean="0"/>
                        <a:t>work on local batch servers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721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MLF</a:t>
                      </a:r>
                      <a:endParaRPr kumimoji="1" lang="en-US" altLang="ja-JP" baseline="0" dirty="0" smtClean="0"/>
                    </a:p>
                    <a:p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Material</a:t>
                      </a:r>
                      <a:r>
                        <a:rPr kumimoji="1" lang="en-US" altLang="ja-JP" baseline="0" dirty="0" err="1" smtClean="0"/>
                        <a:t>&amp;Life</a:t>
                      </a:r>
                      <a:r>
                        <a:rPr kumimoji="1" lang="en-US" altLang="ja-JP" baseline="0" dirty="0" smtClean="0"/>
                        <a:t> Science)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Mainly </a:t>
                      </a:r>
                      <a:r>
                        <a:rPr kumimoji="1" lang="en-US" altLang="ja-JP" baseline="0" dirty="0" smtClean="0"/>
                        <a:t>work on local batch servers</a:t>
                      </a:r>
                    </a:p>
                    <a:p>
                      <a:r>
                        <a:rPr kumimoji="1" lang="en-US" altLang="ja-JP" baseline="0" dirty="0" smtClean="0"/>
                        <a:t>Partly using </a:t>
                      </a:r>
                      <a:r>
                        <a:rPr kumimoji="1" lang="en-US" altLang="ja-JP" baseline="0" dirty="0" smtClean="0">
                          <a:solidFill>
                            <a:srgbClr val="274EC0"/>
                          </a:solidFill>
                        </a:rPr>
                        <a:t>Grid </a:t>
                      </a:r>
                      <a:r>
                        <a:rPr kumimoji="1" lang="en-US" altLang="ja-JP" baseline="0" dirty="0" smtClean="0"/>
                        <a:t>(</a:t>
                      </a:r>
                      <a:r>
                        <a:rPr kumimoji="1" lang="en-US" altLang="ja-JP" baseline="0" dirty="0" err="1" smtClean="0"/>
                        <a:t>iRODS</a:t>
                      </a:r>
                      <a:r>
                        <a:rPr kumimoji="1" lang="en-US" altLang="ja-JP" baseline="0" dirty="0" smtClean="0"/>
                        <a:t>) for data transfer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481">
                <a:tc row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Future</a:t>
                      </a:r>
                      <a:endParaRPr kumimoji="1" lang="ja-JP" altLang="en-US" dirty="0"/>
                    </a:p>
                  </a:txBody>
                  <a:tcPr vert="vert27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Belle2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2017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Actively work on </a:t>
                      </a:r>
                      <a:r>
                        <a:rPr kumimoji="1" lang="en-US" altLang="ja-JP" dirty="0" smtClean="0">
                          <a:solidFill>
                            <a:srgbClr val="274EC0"/>
                          </a:solidFill>
                        </a:rPr>
                        <a:t>Grid</a:t>
                      </a:r>
                      <a:endParaRPr kumimoji="1" lang="ja-JP" altLang="en-US" dirty="0">
                        <a:solidFill>
                          <a:srgbClr val="274E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316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Kagra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2018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Just started preparation work for shar</a:t>
                      </a:r>
                      <a:r>
                        <a:rPr kumimoji="1" lang="en-US" altLang="ja-JP" baseline="0" dirty="0" smtClean="0"/>
                        <a:t>ing data over the </a:t>
                      </a:r>
                      <a:r>
                        <a:rPr kumimoji="1" lang="en-US" altLang="ja-JP" baseline="0" dirty="0" smtClean="0">
                          <a:solidFill>
                            <a:srgbClr val="274EC0"/>
                          </a:solidFill>
                        </a:rPr>
                        <a:t>Grid</a:t>
                      </a:r>
                      <a:endParaRPr kumimoji="1" lang="ja-JP" altLang="en-US" dirty="0">
                        <a:solidFill>
                          <a:srgbClr val="274E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904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ILC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202X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on </a:t>
                      </a:r>
                      <a:r>
                        <a:rPr kumimoji="1" lang="en-US" altLang="ja-JP" dirty="0" smtClean="0">
                          <a:solidFill>
                            <a:schemeClr val="accent1"/>
                          </a:solidFill>
                        </a:rPr>
                        <a:t>Grid</a:t>
                      </a:r>
                      <a:r>
                        <a:rPr kumimoji="1" lang="en-US" altLang="ja-JP" dirty="0" smtClean="0"/>
                        <a:t>,</a:t>
                      </a:r>
                      <a:r>
                        <a:rPr kumimoji="1" lang="en-US" altLang="ja-JP" baseline="0" dirty="0" smtClean="0"/>
                        <a:t> and local batch servers</a:t>
                      </a:r>
                      <a:endParaRPr kumimoji="1" lang="ja-JP" altLang="en-US" dirty="0" smtClean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dirty="0" smtClean="0"/>
              <a:t>Go </a:t>
            </a:r>
            <a:r>
              <a:rPr kumimoji="1" lang="de-DE" altLang="ja-JP" dirty="0" err="1" smtClean="0"/>
              <a:t>Iwai</a:t>
            </a:r>
            <a:r>
              <a:rPr kumimoji="1" lang="de-DE" altLang="ja-JP" dirty="0" smtClean="0"/>
              <a:t> - ISGC2016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2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Resource History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6</a:t>
            </a:fld>
            <a:endParaRPr kumimoji="1" lang="ja-JP" altLang="en-US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044198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872457" y="2543410"/>
            <a:ext cx="6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x6.6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24200" y="3407148"/>
            <a:ext cx="6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x9.8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87679" y="166291"/>
            <a:ext cx="33009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60 kHS06 of CPU</a:t>
            </a:r>
          </a:p>
          <a:p>
            <a:pPr algn="ctr"/>
            <a:r>
              <a:rPr lang="en-US" altLang="ja-JP" dirty="0" smtClean="0"/>
              <a:t>7 PB of disk</a:t>
            </a:r>
          </a:p>
          <a:p>
            <a:pPr algn="ctr"/>
            <a:r>
              <a:rPr lang="en-US" altLang="ja-JP" dirty="0"/>
              <a:t>M</a:t>
            </a:r>
            <a:r>
              <a:rPr kumimoji="1" lang="en-US" altLang="ja-JP" dirty="0" smtClean="0"/>
              <a:t>ax 16 PB of tape capacity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5638800" y="1309751"/>
            <a:ext cx="1911542" cy="3457512"/>
          </a:xfrm>
          <a:prstGeom prst="roundRect">
            <a:avLst/>
          </a:prstGeom>
          <a:noFill/>
          <a:ln w="76200" cmpd="sng">
            <a:solidFill>
              <a:srgbClr val="D1231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40690" y="4661852"/>
            <a:ext cx="185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Current System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845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Grid is </a:t>
            </a:r>
            <a:r>
              <a:rPr kumimoji="1" lang="en-US" altLang="ja-JP" sz="3200" dirty="0" smtClean="0"/>
              <a:t>Now </a:t>
            </a:r>
            <a:r>
              <a:rPr lang="en-US" altLang="ja-JP" sz="3200" dirty="0"/>
              <a:t>U</a:t>
            </a:r>
            <a:r>
              <a:rPr kumimoji="1" lang="en-US" altLang="ja-JP" sz="3200" dirty="0" smtClean="0"/>
              <a:t>sing </a:t>
            </a:r>
            <a:r>
              <a:rPr lang="en-US" altLang="ja-JP" sz="3200" dirty="0"/>
              <a:t>N</a:t>
            </a:r>
            <a:r>
              <a:rPr kumimoji="1" lang="en-US" altLang="ja-JP" sz="3200" dirty="0" smtClean="0"/>
              <a:t>early </a:t>
            </a:r>
            <a:r>
              <a:rPr lang="en-US" altLang="ja-JP" sz="3200" dirty="0"/>
              <a:t>H</a:t>
            </a:r>
            <a:r>
              <a:rPr kumimoji="1" lang="en-US" altLang="ja-JP" sz="3200" dirty="0" smtClean="0"/>
              <a:t>alf </a:t>
            </a:r>
            <a:r>
              <a:rPr kumimoji="1" lang="en-US" altLang="ja-JP" sz="3200" dirty="0" smtClean="0"/>
              <a:t>of KEKCC </a:t>
            </a: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7</a:t>
            </a:fld>
            <a:endParaRPr kumimoji="1" lang="ja-JP" altLang="en-US"/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714117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2728439" y="1250217"/>
            <a:ext cx="2867344" cy="506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52205" y="996097"/>
            <a:ext cx="205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Local batch jobs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6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Yearly 1PB of Read/Write to </a:t>
            </a:r>
            <a:r>
              <a:rPr kumimoji="1" lang="en-US" altLang="ja-JP" sz="3600" dirty="0" smtClean="0"/>
              <a:t>SRM</a:t>
            </a:r>
            <a:endParaRPr kumimoji="1" lang="ja-JP" altLang="en-US" sz="3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Go Iwai - ISGC2016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8</a:t>
            </a:fld>
            <a:endParaRPr kumimoji="1" lang="ja-JP" altLang="en-US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195856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275320" y="1790193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Belle2 MCC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62850" y="3110195"/>
            <a:ext cx="86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B2 DC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7219" y="4667829"/>
            <a:ext cx="75414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4 </a:t>
            </a:r>
            <a:r>
              <a:rPr lang="en-US" altLang="ja-JP" dirty="0"/>
              <a:t>PB of readout and 5 PB of writing </a:t>
            </a:r>
            <a:r>
              <a:rPr lang="en-US" altLang="ja-JP" dirty="0" smtClean="0"/>
              <a:t>to the SRM has </a:t>
            </a:r>
            <a:r>
              <a:rPr lang="en-US" altLang="ja-JP" dirty="0"/>
              <a:t>been </a:t>
            </a:r>
            <a:r>
              <a:rPr lang="en-US" altLang="ja-JP" dirty="0" smtClean="0"/>
              <a:t>achieved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15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 Procurement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KEKCC is </a:t>
            </a:r>
            <a:r>
              <a:rPr lang="en-US" altLang="ja-JP" dirty="0"/>
              <a:t>totally replaced every 4</a:t>
            </a:r>
            <a:r>
              <a:rPr lang="en-US" altLang="ja-JP" dirty="0" smtClean="0"/>
              <a:t>-</a:t>
            </a:r>
            <a:r>
              <a:rPr lang="en-US" altLang="ja-JP" dirty="0"/>
              <a:t>5 years, according to Japanese government procurement rule for computer system.</a:t>
            </a:r>
          </a:p>
          <a:p>
            <a:pPr lvl="1"/>
            <a:r>
              <a:rPr lang="en-US" altLang="ja-JP" dirty="0"/>
              <a:t>International bidding according to GPA (Agreement on Government Procurement by WTO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Bidding is processed for 1 year.</a:t>
            </a:r>
          </a:p>
          <a:p>
            <a:r>
              <a:rPr lang="en-US" altLang="ja-JP" dirty="0" smtClean="0"/>
              <a:t>Purchase </a:t>
            </a:r>
            <a:r>
              <a:rPr lang="en-US" altLang="ja-JP" dirty="0"/>
              <a:t>and operation model</a:t>
            </a:r>
          </a:p>
          <a:p>
            <a:pPr lvl="1"/>
            <a:r>
              <a:rPr lang="en-US" altLang="ja-JP" dirty="0"/>
              <a:t>NOT in-house scale-out model, BUT rental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smtClean="0"/>
              <a:t>Completely </a:t>
            </a:r>
            <a:r>
              <a:rPr lang="en-US" altLang="ja-JP" dirty="0"/>
              <a:t>different purchase/operation model from US/EU sites</a:t>
            </a:r>
          </a:p>
          <a:p>
            <a:pPr lvl="1"/>
            <a:r>
              <a:rPr lang="en-US" altLang="ja-JP" dirty="0" smtClean="0"/>
              <a:t>Much </a:t>
            </a:r>
            <a:r>
              <a:rPr lang="en-US" altLang="ja-JP" dirty="0"/>
              <a:t>less human resource in computer center</a:t>
            </a:r>
          </a:p>
          <a:p>
            <a:pPr lvl="2"/>
            <a:r>
              <a:rPr lang="en-US" altLang="ja-JP" dirty="0"/>
              <a:t>25 staffs (KEK/CRC) </a:t>
            </a:r>
            <a:r>
              <a:rPr lang="en-US" altLang="ja-JP" dirty="0" err="1"/>
              <a:t>vs</a:t>
            </a:r>
            <a:r>
              <a:rPr lang="en-US" altLang="ja-JP" dirty="0"/>
              <a:t> 270 staffs (CERN-IT)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 17,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dirty="0" smtClean="0"/>
              <a:t>Go </a:t>
            </a:r>
            <a:r>
              <a:rPr kumimoji="1" lang="de-DE" altLang="ja-JP" dirty="0" err="1" smtClean="0"/>
              <a:t>Iwai</a:t>
            </a:r>
            <a:r>
              <a:rPr kumimoji="1" lang="de-DE" altLang="ja-JP" dirty="0" smtClean="0"/>
              <a:t> - ISGC2016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2337-E257-AF42-8BF6-185FFC9396B6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26540" y="4022040"/>
            <a:ext cx="483050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Hardware purchase by lease</a:t>
            </a:r>
          </a:p>
          <a:p>
            <a:pPr algn="ctr"/>
            <a:r>
              <a:rPr lang="en-US" altLang="ja-JP" dirty="0"/>
              <a:t>+</a:t>
            </a:r>
          </a:p>
          <a:p>
            <a:pPr algn="ctr"/>
            <a:r>
              <a:rPr kumimoji="1" lang="en-US" altLang="ja-JP" dirty="0" smtClean="0"/>
              <a:t>Service (implementation/operation staffs)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119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iraMaru">
  <a:themeElements>
    <a:clrScheme name="Googl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4EC0"/>
      </a:accent1>
      <a:accent2>
        <a:srgbClr val="D12310"/>
      </a:accent2>
      <a:accent3>
        <a:srgbClr val="FD8608"/>
      </a:accent3>
      <a:accent4>
        <a:srgbClr val="168813"/>
      </a:accent4>
      <a:accent5>
        <a:srgbClr val="850087"/>
      </a:accent5>
      <a:accent6>
        <a:srgbClr val="1187BA"/>
      </a:accent6>
      <a:hlink>
        <a:srgbClr val="0000FF"/>
      </a:hlink>
      <a:folHlink>
        <a:srgbClr val="800080"/>
      </a:folHlink>
    </a:clrScheme>
    <a:fontScheme name="サマー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HiraMaru.thmx</Template>
  <TotalTime>11347</TotalTime>
  <Words>2103</Words>
  <Application>Microsoft Macintosh PowerPoint</Application>
  <PresentationFormat>画面に合わせる (16:9)</PresentationFormat>
  <Paragraphs>436</Paragraphs>
  <Slides>23</Slides>
  <Notes>22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HiraMaru</vt:lpstr>
      <vt:lpstr>KEKCC – KEK Central Computer System</vt:lpstr>
      <vt:lpstr>Two Large-scale Computer Systems in KEK</vt:lpstr>
      <vt:lpstr>KEKCC Overview</vt:lpstr>
      <vt:lpstr>Who Are Working on KEKCC</vt:lpstr>
      <vt:lpstr>PowerPoint プレゼンテーション</vt:lpstr>
      <vt:lpstr>Resource History</vt:lpstr>
      <vt:lpstr>Grid is Now Using Nearly Half of KEKCC </vt:lpstr>
      <vt:lpstr>Yearly 1PB of Read/Write to SRM</vt:lpstr>
      <vt:lpstr>System Procurement</vt:lpstr>
      <vt:lpstr>System Replacement Cycle</vt:lpstr>
      <vt:lpstr>CPU Server</vt:lpstr>
      <vt:lpstr>Disk Storage</vt:lpstr>
      <vt:lpstr>Tape System</vt:lpstr>
      <vt:lpstr>Data Processing Cycle in HEP Experiments</vt:lpstr>
      <vt:lpstr>High Performance Tape Technology is the Key</vt:lpstr>
      <vt:lpstr>Next System Component</vt:lpstr>
      <vt:lpstr>Current VS Next</vt:lpstr>
      <vt:lpstr>Expected Resource in KEKCC’16</vt:lpstr>
      <vt:lpstr>Belle2 Dedicated Services</vt:lpstr>
      <vt:lpstr>PowerPoint プレゼンテーション</vt:lpstr>
      <vt:lpstr>Situation on Security</vt:lpstr>
      <vt:lpstr>Summary</vt:lpstr>
      <vt:lpstr>Thank You!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</dc:title>
  <dc:creator>Iwai Go</dc:creator>
  <cp:lastModifiedBy>Iwai Go</cp:lastModifiedBy>
  <cp:revision>761</cp:revision>
  <dcterms:created xsi:type="dcterms:W3CDTF">2015-09-04T08:38:10Z</dcterms:created>
  <dcterms:modified xsi:type="dcterms:W3CDTF">2016-03-17T07:03:54Z</dcterms:modified>
</cp:coreProperties>
</file>