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8"/>
  </p:notesMasterIdLst>
  <p:sldIdLst>
    <p:sldId id="256" r:id="rId3"/>
    <p:sldId id="257" r:id="rId4"/>
    <p:sldId id="288" r:id="rId5"/>
    <p:sldId id="290" r:id="rId6"/>
    <p:sldId id="291" r:id="rId7"/>
    <p:sldId id="292" r:id="rId8"/>
    <p:sldId id="296" r:id="rId9"/>
    <p:sldId id="298" r:id="rId10"/>
    <p:sldId id="297" r:id="rId11"/>
    <p:sldId id="299" r:id="rId12"/>
    <p:sldId id="294" r:id="rId13"/>
    <p:sldId id="295" r:id="rId14"/>
    <p:sldId id="303" r:id="rId15"/>
    <p:sldId id="304" r:id="rId16"/>
    <p:sldId id="305" r:id="rId17"/>
    <p:sldId id="306" r:id="rId18"/>
    <p:sldId id="300" r:id="rId19"/>
    <p:sldId id="301" r:id="rId20"/>
    <p:sldId id="308" r:id="rId21"/>
    <p:sldId id="302" r:id="rId22"/>
    <p:sldId id="307" r:id="rId23"/>
    <p:sldId id="309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2E78A-02E0-4B49-8688-1579F7CF0A49}" type="datetimeFigureOut">
              <a:rPr lang="en-US" smtClean="0"/>
              <a:t>12/03/16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039CC-0954-0F4B-B534-7F9C4A1C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image of</a:t>
            </a:r>
            <a:r>
              <a:rPr lang="en-US" baseline="0" dirty="0" smtClean="0"/>
              <a:t> vultures from jungle book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39CC-0954-0F4B-B534-7F9C4A1CBC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6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Vultures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39CC-0954-0F4B-B534-7F9C4A1CBC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3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Gangllia</a:t>
            </a:r>
            <a:r>
              <a:rPr lang="en-US" dirty="0" smtClean="0"/>
              <a:t> – long term trends.  </a:t>
            </a:r>
            <a:r>
              <a:rPr lang="en-US" dirty="0" err="1" smtClean="0"/>
              <a:t>Nagios</a:t>
            </a:r>
            <a:r>
              <a:rPr lang="en-US" dirty="0" smtClean="0"/>
              <a:t> linked to call</a:t>
            </a:r>
            <a:r>
              <a:rPr lang="en-US" baseline="0" dirty="0" smtClean="0"/>
              <a:t> out system, </a:t>
            </a:r>
            <a:r>
              <a:rPr lang="en-US" baseline="0" dirty="0" err="1" smtClean="0"/>
              <a:t>ftsmon</a:t>
            </a:r>
            <a:r>
              <a:rPr lang="en-US" baseline="0" dirty="0" smtClean="0"/>
              <a:t> we are lucky to be hosting one, elk – elastic search/</a:t>
            </a:r>
            <a:r>
              <a:rPr lang="en-US" baseline="0" dirty="0" err="1" smtClean="0"/>
              <a:t>logstash</a:t>
            </a:r>
            <a:r>
              <a:rPr lang="en-US" baseline="0" dirty="0" smtClean="0"/>
              <a:t>/</a:t>
            </a:r>
            <a:r>
              <a:rPr lang="en-US" baseline="0" dirty="0" err="1" smtClean="0"/>
              <a:t>kibana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39CC-0954-0F4B-B534-7F9C4A1CBC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8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Xrootd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39CC-0954-0F4B-B534-7F9C4A1CBC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5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different workflows have</a:t>
            </a:r>
            <a:r>
              <a:rPr lang="en-US" baseline="0" dirty="0" smtClean="0"/>
              <a:t> different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39CC-0954-0F4B-B534-7F9C4A1CBC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4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F3D78-060F-40B1-B518-B628ED2730DE}" type="datetimeFigureOut">
              <a:rPr lang="en-GB" smtClean="0"/>
              <a:t>12/03/16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E57B6-AF00-49C1-BDE7-B065FE699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97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14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63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14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F3D78-060F-40B1-B518-B628ED2730DE}" type="datetimeFigureOut">
              <a:rPr lang="en-GB" smtClean="0"/>
              <a:t>12/03/16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E57B6-AF00-49C1-BDE7-B065FE699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F3D78-060F-40B1-B518-B628ED2730DE}" type="datetimeFigureOut">
              <a:rPr lang="en-GB" smtClean="0"/>
              <a:t>12/03/16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E57B6-AF00-49C1-BDE7-B065FE699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9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4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6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9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9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8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7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55CF3D78-060F-40B1-B518-B628ED2730DE}" type="datetimeFigureOut">
              <a:rPr lang="en-GB" smtClean="0"/>
              <a:t>12/03/16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fld id="{887E57B6-AF00-49C1-BDE7-B065FE699E6D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fld id="{190D1C87-A7FC-4E97-864E-E364AE08B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oleObject" Target="../embeddings/oleObject17.bin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6.emf"/><Relationship Id="rId23" Type="http://schemas.openxmlformats.org/officeDocument/2006/relationships/oleObject" Target="../embeddings/oleObject19.bin"/><Relationship Id="rId24" Type="http://schemas.openxmlformats.org/officeDocument/2006/relationships/image" Target="../media/image7.emf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3" Type="http://schemas.openxmlformats.org/officeDocument/2006/relationships/oleObject" Target="../embeddings/oleObject10.bin"/><Relationship Id="rId14" Type="http://schemas.openxmlformats.org/officeDocument/2006/relationships/oleObject" Target="../embeddings/oleObject11.bin"/><Relationship Id="rId15" Type="http://schemas.openxmlformats.org/officeDocument/2006/relationships/oleObject" Target="../embeddings/oleObject12.bin"/><Relationship Id="rId16" Type="http://schemas.openxmlformats.org/officeDocument/2006/relationships/oleObject" Target="../embeddings/oleObject13.bin"/><Relationship Id="rId17" Type="http://schemas.openxmlformats.org/officeDocument/2006/relationships/oleObject" Target="../embeddings/oleObject14.bin"/><Relationship Id="rId18" Type="http://schemas.openxmlformats.org/officeDocument/2006/relationships/oleObject" Target="../embeddings/oleObject15.bin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u="sng" dirty="0" smtClean="0"/>
              <a:t>Monitoring at a Multi-Site Tier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 smtClean="0"/>
              <a:t>Shaun de Witt</a:t>
            </a:r>
            <a:r>
              <a:rPr lang="en-GB" sz="2400" dirty="0"/>
              <a:t> </a:t>
            </a:r>
            <a:r>
              <a:rPr lang="en-GB" sz="2400" dirty="0" smtClean="0"/>
              <a:t>(STFC)</a:t>
            </a:r>
          </a:p>
          <a:p>
            <a:r>
              <a:rPr lang="en-GB" sz="2400" dirty="0" smtClean="0"/>
              <a:t>With many thanks to Brian Davies, Rob </a:t>
            </a:r>
            <a:r>
              <a:rPr lang="en-GB" sz="2400" dirty="0" err="1" smtClean="0"/>
              <a:t>Appleyard</a:t>
            </a:r>
            <a:r>
              <a:rPr lang="en-GB" sz="2400" dirty="0" smtClean="0"/>
              <a:t> and Andrew </a:t>
            </a:r>
            <a:r>
              <a:rPr lang="en-GB" sz="2400" dirty="0" err="1" smtClean="0"/>
              <a:t>Lahiff</a:t>
            </a:r>
            <a:r>
              <a:rPr lang="en-GB" sz="2400" dirty="0" smtClean="0"/>
              <a:t> for Invaluable Input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3938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Generic Tools</a:t>
            </a:r>
          </a:p>
          <a:p>
            <a:pPr lvl="1"/>
            <a:r>
              <a:rPr lang="en-US" dirty="0" smtClean="0"/>
              <a:t>Ganglia (Graphite), </a:t>
            </a:r>
            <a:r>
              <a:rPr lang="en-US" dirty="0" err="1" smtClean="0"/>
              <a:t>Nagios</a:t>
            </a:r>
            <a:r>
              <a:rPr lang="en-US" dirty="0" smtClean="0"/>
              <a:t> (</a:t>
            </a:r>
            <a:r>
              <a:rPr lang="en-US" dirty="0" err="1" smtClean="0"/>
              <a:t>Incinga</a:t>
            </a:r>
            <a:r>
              <a:rPr lang="en-US" dirty="0" smtClean="0"/>
              <a:t>) , </a:t>
            </a:r>
            <a:r>
              <a:rPr lang="en-US" dirty="0" err="1" smtClean="0"/>
              <a:t>perfsonar</a:t>
            </a:r>
            <a:r>
              <a:rPr lang="en-US" dirty="0" smtClean="0"/>
              <a:t>, </a:t>
            </a:r>
            <a:r>
              <a:rPr lang="en-US" dirty="0" err="1" smtClean="0"/>
              <a:t>observium</a:t>
            </a:r>
            <a:endParaRPr lang="en-US" dirty="0" smtClean="0"/>
          </a:p>
          <a:p>
            <a:r>
              <a:rPr lang="en-US" dirty="0" smtClean="0"/>
              <a:t>Application Specific Tools</a:t>
            </a:r>
          </a:p>
          <a:p>
            <a:pPr lvl="1"/>
            <a:r>
              <a:rPr lang="en-US" dirty="0" err="1" smtClean="0"/>
              <a:t>ftsmon</a:t>
            </a:r>
            <a:r>
              <a:rPr lang="en-US" dirty="0" smtClean="0"/>
              <a:t>, </a:t>
            </a:r>
            <a:r>
              <a:rPr lang="en-US" dirty="0" err="1" smtClean="0"/>
              <a:t>rsyslog</a:t>
            </a:r>
            <a:endParaRPr lang="en-US" dirty="0" smtClean="0"/>
          </a:p>
          <a:p>
            <a:r>
              <a:rPr lang="en-US" dirty="0" smtClean="0"/>
              <a:t>Home rolled tools</a:t>
            </a:r>
          </a:p>
          <a:p>
            <a:pPr lvl="1"/>
            <a:r>
              <a:rPr lang="en-US" dirty="0" smtClean="0"/>
              <a:t>ELK Stack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861048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5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Tools (network)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PerfSonar</a:t>
            </a:r>
            <a:endParaRPr lang="en-US" dirty="0" smtClean="0"/>
          </a:p>
          <a:p>
            <a:r>
              <a:rPr lang="en-US" dirty="0" err="1" smtClean="0"/>
              <a:t>Observium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9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Based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FTSMon</a:t>
            </a:r>
            <a:endParaRPr lang="en-US" dirty="0" smtClean="0"/>
          </a:p>
          <a:p>
            <a:pPr lvl="1"/>
            <a:r>
              <a:rPr lang="en-US" dirty="0" smtClean="0"/>
              <a:t>Monitoring interactions with other sites</a:t>
            </a:r>
          </a:p>
          <a:p>
            <a:r>
              <a:rPr lang="en-US" dirty="0" smtClean="0"/>
              <a:t>Good </a:t>
            </a:r>
            <a:r>
              <a:rPr lang="en-US" dirty="0" err="1" smtClean="0"/>
              <a:t>Ol</a:t>
            </a:r>
            <a:r>
              <a:rPr lang="en-US" dirty="0" smtClean="0"/>
              <a:t>’ syslog</a:t>
            </a:r>
          </a:p>
          <a:p>
            <a:pPr lvl="1"/>
            <a:r>
              <a:rPr lang="en-US" dirty="0" smtClean="0"/>
              <a:t>Problem with volume of logging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48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grpSp>
        <p:nvGrpSpPr>
          <p:cNvPr id="79" name="Group 16"/>
          <p:cNvGrpSpPr>
            <a:grpSpLocks/>
          </p:cNvGrpSpPr>
          <p:nvPr/>
        </p:nvGrpSpPr>
        <p:grpSpPr bwMode="auto">
          <a:xfrm>
            <a:off x="1840119" y="4314214"/>
            <a:ext cx="1800225" cy="1013381"/>
            <a:chOff x="1134" y="2661"/>
            <a:chExt cx="1134" cy="918"/>
          </a:xfrm>
        </p:grpSpPr>
        <p:sp>
          <p:nvSpPr>
            <p:cNvPr id="80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ysClr val="window" lastClr="FFFFFF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81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82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aphicFrame>
            <p:nvGraphicFramePr>
              <p:cNvPr id="83" name="Object 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9" name="Bitmap Image" r:id="rId3" imgW="9142857" imgH="5238095" progId="">
                      <p:embed/>
                    </p:oleObj>
                  </mc:Choice>
                  <mc:Fallback>
                    <p:oleObj name="Bitmap Image" r:id="rId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4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aphicFrame>
            <p:nvGraphicFramePr>
              <p:cNvPr id="85" name="Object 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0" name="Bitmap Image" r:id="rId5" imgW="9142857" imgH="5238095" progId="">
                      <p:embed/>
                    </p:oleObj>
                  </mc:Choice>
                  <mc:Fallback>
                    <p:oleObj name="Bitmap Image" r:id="rId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" name="Object 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1" name="Bitmap Image" r:id="rId6" imgW="9142857" imgH="5238095" progId="">
                      <p:embed/>
                    </p:oleObj>
                  </mc:Choice>
                  <mc:Fallback>
                    <p:oleObj name="Bitmap Image" r:id="rId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7" name="Object 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2" name="Bitmap Image" r:id="rId7" imgW="9142857" imgH="5238095" progId="">
                      <p:embed/>
                    </p:oleObj>
                  </mc:Choice>
                  <mc:Fallback>
                    <p:oleObj name="Bitmap Image" r:id="rId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8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89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90" name="Group 27"/>
          <p:cNvGrpSpPr>
            <a:grpSpLocks/>
          </p:cNvGrpSpPr>
          <p:nvPr/>
        </p:nvGrpSpPr>
        <p:grpSpPr bwMode="auto">
          <a:xfrm>
            <a:off x="5083382" y="4314214"/>
            <a:ext cx="1800225" cy="1013381"/>
            <a:chOff x="1134" y="2661"/>
            <a:chExt cx="1134" cy="918"/>
          </a:xfrm>
        </p:grpSpPr>
        <p:sp>
          <p:nvSpPr>
            <p:cNvPr id="91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ysClr val="window" lastClr="FFFFFF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92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93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aphicFrame>
            <p:nvGraphicFramePr>
              <p:cNvPr id="94" name="Object 10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3" name="Bitmap Image" r:id="rId8" imgW="9142857" imgH="5238095" progId="">
                      <p:embed/>
                    </p:oleObj>
                  </mc:Choice>
                  <mc:Fallback>
                    <p:oleObj name="Bitmap Image" r:id="rId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5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aphicFrame>
            <p:nvGraphicFramePr>
              <p:cNvPr id="96" name="Object 11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4" name="Bitmap Image" r:id="rId9" imgW="9142857" imgH="5238095" progId="">
                      <p:embed/>
                    </p:oleObj>
                  </mc:Choice>
                  <mc:Fallback>
                    <p:oleObj name="Bitmap Image" r:id="rId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7" name="Object 12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5" name="Bitmap Image" r:id="rId10" imgW="9142857" imgH="5238095" progId="">
                      <p:embed/>
                    </p:oleObj>
                  </mc:Choice>
                  <mc:Fallback>
                    <p:oleObj name="Bitmap Image" r:id="rId1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8" name="Object 13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6" name="Bitmap Image" r:id="rId11" imgW="9142857" imgH="5238095" progId="">
                      <p:embed/>
                    </p:oleObj>
                  </mc:Choice>
                  <mc:Fallback>
                    <p:oleObj name="Bitmap Image" r:id="rId1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9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0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101" name="Group 38"/>
          <p:cNvGrpSpPr>
            <a:grpSpLocks/>
          </p:cNvGrpSpPr>
          <p:nvPr/>
        </p:nvGrpSpPr>
        <p:grpSpPr bwMode="auto">
          <a:xfrm>
            <a:off x="217694" y="3251649"/>
            <a:ext cx="1800225" cy="1015376"/>
            <a:chOff x="210" y="2451"/>
            <a:chExt cx="1134" cy="918"/>
          </a:xfrm>
        </p:grpSpPr>
        <p:sp>
          <p:nvSpPr>
            <p:cNvPr id="102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ysClr val="window" lastClr="FFFFFF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103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104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7" name="Bitmap Image" r:id="rId12" imgW="9142857" imgH="5238095" progId="">
                      <p:embed/>
                    </p:oleObj>
                  </mc:Choice>
                  <mc:Fallback>
                    <p:oleObj name="Bitmap Image" r:id="rId1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6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7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aphicFrame>
            <p:nvGraphicFramePr>
              <p:cNvPr id="108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8" name="Bitmap Image" r:id="rId13" imgW="9142857" imgH="5238095" progId="">
                      <p:embed/>
                    </p:oleObj>
                  </mc:Choice>
                  <mc:Fallback>
                    <p:oleObj name="Bitmap Image" r:id="rId1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9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9" name="Bitmap Image" r:id="rId14" imgW="9142857" imgH="5238095" progId="">
                      <p:embed/>
                    </p:oleObj>
                  </mc:Choice>
                  <mc:Fallback>
                    <p:oleObj name="Bitmap Image" r:id="rId1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0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1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112" name="Group 49"/>
          <p:cNvGrpSpPr>
            <a:grpSpLocks/>
          </p:cNvGrpSpPr>
          <p:nvPr/>
        </p:nvGrpSpPr>
        <p:grpSpPr bwMode="auto">
          <a:xfrm>
            <a:off x="6704219" y="3251649"/>
            <a:ext cx="1800225" cy="1015376"/>
            <a:chOff x="210" y="2451"/>
            <a:chExt cx="1134" cy="918"/>
          </a:xfrm>
        </p:grpSpPr>
        <p:sp>
          <p:nvSpPr>
            <p:cNvPr id="113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ysClr val="window" lastClr="FFFFFF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114" name="Group 51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115" name="Object 17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0" name="Bitmap Image" r:id="rId15" imgW="9142857" imgH="5238095" progId="">
                      <p:embed/>
                    </p:oleObj>
                  </mc:Choice>
                  <mc:Fallback>
                    <p:oleObj name="Bitmap Image" r:id="rId1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6" name="Line 53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7" name="Line 54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8" name="Line 55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aphicFrame>
            <p:nvGraphicFramePr>
              <p:cNvPr id="119" name="Object 18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1" name="Bitmap Image" r:id="rId16" imgW="9142857" imgH="5238095" progId="">
                      <p:embed/>
                    </p:oleObj>
                  </mc:Choice>
                  <mc:Fallback>
                    <p:oleObj name="Bitmap Image" r:id="rId1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0" name="Object 19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2" name="Bitmap Image" r:id="rId17" imgW="9142857" imgH="5238095" progId="">
                      <p:embed/>
                    </p:oleObj>
                  </mc:Choice>
                  <mc:Fallback>
                    <p:oleObj name="Bitmap Image" r:id="rId1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alphaModFix amt="35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34901"/>
                            </a:srgbClr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1" name="Line 58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2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123" name="Text Box 61"/>
          <p:cNvSpPr txBox="1">
            <a:spLocks noChangeArrowheads="1"/>
          </p:cNvSpPr>
          <p:nvPr/>
        </p:nvSpPr>
        <p:spPr bwMode="auto">
          <a:xfrm>
            <a:off x="512968" y="2542564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Source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Campus</a:t>
            </a:r>
          </a:p>
        </p:txBody>
      </p:sp>
      <p:sp>
        <p:nvSpPr>
          <p:cNvPr id="124" name="Text Box 62"/>
          <p:cNvSpPr txBox="1">
            <a:spLocks noChangeArrowheads="1"/>
          </p:cNvSpPr>
          <p:nvPr/>
        </p:nvSpPr>
        <p:spPr bwMode="auto">
          <a:xfrm>
            <a:off x="3987563" y="2440964"/>
            <a:ext cx="1043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R&amp;E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Backbone</a:t>
            </a:r>
          </a:p>
        </p:txBody>
      </p:sp>
      <p:sp>
        <p:nvSpPr>
          <p:cNvPr id="125" name="Text Box 63"/>
          <p:cNvSpPr txBox="1">
            <a:spLocks noChangeArrowheads="1"/>
          </p:cNvSpPr>
          <p:nvPr/>
        </p:nvSpPr>
        <p:spPr bwMode="auto">
          <a:xfrm>
            <a:off x="5436096" y="3933056"/>
            <a:ext cx="9427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Regional</a:t>
            </a:r>
          </a:p>
        </p:txBody>
      </p:sp>
      <p:sp>
        <p:nvSpPr>
          <p:cNvPr id="126" name="Line 65"/>
          <p:cNvSpPr>
            <a:spLocks noChangeShapeType="1"/>
          </p:cNvSpPr>
          <p:nvPr/>
        </p:nvSpPr>
        <p:spPr bwMode="auto">
          <a:xfrm>
            <a:off x="1687718" y="4134299"/>
            <a:ext cx="414338" cy="301222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7" name="Line 66"/>
          <p:cNvSpPr>
            <a:spLocks noChangeShapeType="1"/>
          </p:cNvSpPr>
          <p:nvPr/>
        </p:nvSpPr>
        <p:spPr bwMode="auto">
          <a:xfrm>
            <a:off x="4957969" y="4134298"/>
            <a:ext cx="404813" cy="291247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8" name="Line 67"/>
          <p:cNvSpPr>
            <a:spLocks noChangeShapeType="1"/>
          </p:cNvSpPr>
          <p:nvPr/>
        </p:nvSpPr>
        <p:spPr bwMode="auto">
          <a:xfrm flipH="1">
            <a:off x="3394281" y="4157582"/>
            <a:ext cx="334962" cy="20746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9" name="Line 68"/>
          <p:cNvSpPr>
            <a:spLocks noChangeShapeType="1"/>
          </p:cNvSpPr>
          <p:nvPr/>
        </p:nvSpPr>
        <p:spPr bwMode="auto">
          <a:xfrm flipH="1">
            <a:off x="6634368" y="4157581"/>
            <a:ext cx="320675" cy="205468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0" name="Text Box 84"/>
          <p:cNvSpPr txBox="1">
            <a:spLocks noChangeArrowheads="1"/>
          </p:cNvSpPr>
          <p:nvPr/>
        </p:nvSpPr>
        <p:spPr bwMode="auto">
          <a:xfrm>
            <a:off x="8227976" y="3310915"/>
            <a:ext cx="148122" cy="23391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131" name="Text Box 86"/>
          <p:cNvSpPr txBox="1">
            <a:spLocks noChangeArrowheads="1"/>
          </p:cNvSpPr>
          <p:nvPr/>
        </p:nvSpPr>
        <p:spPr bwMode="auto">
          <a:xfrm>
            <a:off x="1694018" y="3317264"/>
            <a:ext cx="138216" cy="23391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132" name="Text Box 61"/>
          <p:cNvSpPr txBox="1">
            <a:spLocks noChangeArrowheads="1"/>
          </p:cNvSpPr>
          <p:nvPr/>
        </p:nvSpPr>
        <p:spPr bwMode="auto">
          <a:xfrm>
            <a:off x="7454232" y="2417681"/>
            <a:ext cx="11622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Destination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Campus</a:t>
            </a:r>
          </a:p>
        </p:txBody>
      </p:sp>
      <p:sp>
        <p:nvSpPr>
          <p:cNvPr id="133" name="Text Box 63"/>
          <p:cNvSpPr txBox="1">
            <a:spLocks noChangeArrowheads="1"/>
          </p:cNvSpPr>
          <p:nvPr/>
        </p:nvSpPr>
        <p:spPr bwMode="auto">
          <a:xfrm>
            <a:off x="2195736" y="3933056"/>
            <a:ext cx="9427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Regional</a:t>
            </a:r>
          </a:p>
        </p:txBody>
      </p:sp>
      <p:sp>
        <p:nvSpPr>
          <p:cNvPr id="134" name="TextBox 90"/>
          <p:cNvSpPr txBox="1">
            <a:spLocks noChangeArrowheads="1"/>
          </p:cNvSpPr>
          <p:nvPr/>
        </p:nvSpPr>
        <p:spPr bwMode="auto">
          <a:xfrm>
            <a:off x="5365258" y="1894461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Performance is good when RTT is &lt;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~10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ms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5" name="Group 5"/>
          <p:cNvGrpSpPr>
            <a:grpSpLocks/>
          </p:cNvGrpSpPr>
          <p:nvPr/>
        </p:nvGrpSpPr>
        <p:grpSpPr bwMode="auto">
          <a:xfrm>
            <a:off x="3481594" y="3251649"/>
            <a:ext cx="1800225" cy="1015376"/>
            <a:chOff x="1134" y="2661"/>
            <a:chExt cx="1134" cy="918"/>
          </a:xfrm>
        </p:grpSpPr>
        <p:sp>
          <p:nvSpPr>
            <p:cNvPr id="136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ysClr val="window" lastClr="FFFFFF"/>
            </a:solidFill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137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138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aphicFrame>
            <p:nvGraphicFramePr>
              <p:cNvPr id="139" name="Object 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3" name="Bitmap Image" r:id="rId18" imgW="9142857" imgH="5238095" progId="">
                      <p:embed/>
                    </p:oleObj>
                  </mc:Choice>
                  <mc:Fallback>
                    <p:oleObj name="Bitmap Image" r:id="rId1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0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aphicFrame>
            <p:nvGraphicFramePr>
              <p:cNvPr id="141" name="Object 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4" name="Bitmap Image" r:id="rId19" imgW="9142857" imgH="5238095" progId="">
                      <p:embed/>
                    </p:oleObj>
                  </mc:Choice>
                  <mc:Fallback>
                    <p:oleObj name="Bitmap Image" r:id="rId1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2" name="Object 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5" name="Bitmap Image" r:id="rId20" imgW="9142857" imgH="5238095" progId="">
                      <p:embed/>
                    </p:oleObj>
                  </mc:Choice>
                  <mc:Fallback>
                    <p:oleObj name="Bitmap Image" r:id="rId2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" name="Object 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6" name="Bitmap Image" r:id="rId21" imgW="9131300" imgH="5232400" progId="">
                      <p:embed/>
                    </p:oleObj>
                  </mc:Choice>
                  <mc:Fallback>
                    <p:oleObj name="Bitmap Image" r:id="rId21" imgW="9131300" imgH="52324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5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146" name="TextBox 76"/>
          <p:cNvSpPr txBox="1">
            <a:spLocks noChangeArrowheads="1"/>
          </p:cNvSpPr>
          <p:nvPr/>
        </p:nvSpPr>
        <p:spPr bwMode="auto">
          <a:xfrm>
            <a:off x="1740133" y="1894461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Performance is poor when RTT exceeds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~10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ms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47" name="TextBox 77"/>
          <p:cNvSpPr txBox="1">
            <a:spLocks noChangeArrowheads="1"/>
          </p:cNvSpPr>
          <p:nvPr/>
        </p:nvSpPr>
        <p:spPr bwMode="auto">
          <a:xfrm>
            <a:off x="7142368" y="5427581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889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>Switch with small buffers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 flipH="1" flipV="1">
            <a:off x="7980568" y="4257063"/>
            <a:ext cx="152400" cy="1219200"/>
          </a:xfrm>
          <a:prstGeom prst="straightConnector1">
            <a:avLst/>
          </a:prstGeom>
          <a:noFill/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354748"/>
              </p:ext>
            </p:extLst>
          </p:nvPr>
        </p:nvGraphicFramePr>
        <p:xfrm>
          <a:off x="4446794" y="3857014"/>
          <a:ext cx="417513" cy="22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Bitmap Image" r:id="rId23" imgW="9131300" imgH="5232400" progId="">
                  <p:embed/>
                </p:oleObj>
              </mc:Choice>
              <mc:Fallback>
                <p:oleObj name="Bitmap Image" r:id="rId23" imgW="9131300" imgH="523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794" y="3857014"/>
                        <a:ext cx="417513" cy="229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TextBox 149"/>
          <p:cNvSpPr txBox="1"/>
          <p:nvPr/>
        </p:nvSpPr>
        <p:spPr>
          <a:xfrm>
            <a:off x="5725" y="5445224"/>
            <a:ext cx="5908248" cy="1200329"/>
          </a:xfrm>
          <a:prstGeom prst="rect">
            <a:avLst/>
          </a:prstGeom>
          <a:solidFill>
            <a:srgbClr val="EEECE1">
              <a:alpha val="84000"/>
            </a:srgbClr>
          </a:solidFill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0.0046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% loss (1 out of 22k packets) on 10G link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 1ms RTT: 7.3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Gbps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 51ms RTT: 122Mbps 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 88ms RTT: 60 Mbps (factor 80)</a:t>
            </a:r>
          </a:p>
        </p:txBody>
      </p:sp>
      <p:sp>
        <p:nvSpPr>
          <p:cNvPr id="151" name="Footer Placeholder 2"/>
          <p:cNvSpPr txBox="1">
            <a:spLocks/>
          </p:cNvSpPr>
          <p:nvPr/>
        </p:nvSpPr>
        <p:spPr>
          <a:xfrm>
            <a:off x="6084168" y="13407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Credits Jason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Zurawski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,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ESNet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4914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ELK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7338"/>
            <a:ext cx="7128792" cy="4175918"/>
          </a:xfrm>
        </p:spPr>
      </p:pic>
    </p:spTree>
    <p:extLst>
      <p:ext uri="{BB962C8B-B14F-4D97-AF65-F5344CB8AC3E}">
        <p14:creationId xmlns:p14="http://schemas.microsoft.com/office/powerpoint/2010/main" val="257207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ELK</a:t>
            </a:r>
            <a:endParaRPr lang="en-US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7" y="1196752"/>
            <a:ext cx="7188449" cy="4718833"/>
          </a:xfrm>
        </p:spPr>
      </p:pic>
    </p:spTree>
    <p:extLst>
      <p:ext uri="{BB962C8B-B14F-4D97-AF65-F5344CB8AC3E}">
        <p14:creationId xmlns:p14="http://schemas.microsoft.com/office/powerpoint/2010/main" val="346328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Network </a:t>
            </a:r>
            <a:r>
              <a:rPr lang="en-US" dirty="0" err="1" smtClean="0"/>
              <a:t>Weathermap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" y="1268761"/>
            <a:ext cx="7767449" cy="49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4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340768"/>
            <a:ext cx="7784193" cy="48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3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Nagios</a:t>
            </a:r>
            <a:endParaRPr lang="en-US" dirty="0" smtClean="0"/>
          </a:p>
          <a:p>
            <a:pPr lvl="1"/>
            <a:r>
              <a:rPr lang="en-US" dirty="0" smtClean="0"/>
              <a:t>Too many false positives, Maintaining tests over s/w changes, lack of retirement policy</a:t>
            </a:r>
          </a:p>
          <a:p>
            <a:r>
              <a:rPr lang="en-US" dirty="0" smtClean="0"/>
              <a:t>Ganglia</a:t>
            </a:r>
          </a:p>
          <a:p>
            <a:pPr lvl="1"/>
            <a:r>
              <a:rPr lang="en-US" dirty="0" smtClean="0"/>
              <a:t>Information overload, updates over s/w releases, lack of retirement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43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that Keep Me Awake at Night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613" r="-25613"/>
          <a:stretch>
            <a:fillRect/>
          </a:stretch>
        </p:blipFill>
        <p:spPr>
          <a:xfrm>
            <a:off x="-322987" y="1556792"/>
            <a:ext cx="9572159" cy="4680520"/>
          </a:xfrm>
        </p:spPr>
      </p:pic>
    </p:spTree>
    <p:extLst>
      <p:ext uri="{BB962C8B-B14F-4D97-AF65-F5344CB8AC3E}">
        <p14:creationId xmlns:p14="http://schemas.microsoft.com/office/powerpoint/2010/main" val="99099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About the RAL Tier 1</a:t>
            </a:r>
          </a:p>
          <a:p>
            <a:r>
              <a:rPr lang="en-GB" dirty="0" smtClean="0"/>
              <a:t>What do we monitor</a:t>
            </a:r>
          </a:p>
          <a:p>
            <a:pPr lvl="1"/>
            <a:r>
              <a:rPr lang="is-IS" dirty="0" smtClean="0"/>
              <a:t>with what</a:t>
            </a:r>
          </a:p>
          <a:p>
            <a:r>
              <a:rPr lang="is-IS" dirty="0" smtClean="0"/>
              <a:t>And where are the problems</a:t>
            </a:r>
          </a:p>
          <a:p>
            <a:pPr lvl="1"/>
            <a:r>
              <a:rPr lang="en-US" dirty="0" smtClean="0"/>
              <a:t>W</a:t>
            </a:r>
            <a:r>
              <a:rPr lang="is-IS" dirty="0" smtClean="0"/>
              <a:t>hat could be done to make problem resolution simpler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8811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Monitoring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84784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4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Workflows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12776"/>
            <a:ext cx="726029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1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&amp; Traceability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9628" y="1412776"/>
            <a:ext cx="1010951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Condor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0510" y="2039013"/>
            <a:ext cx="569186" cy="369332"/>
          </a:xfrm>
          <a:prstGeom prst="rect">
            <a:avLst/>
          </a:prstGeom>
          <a:solidFill>
            <a:srgbClr val="9ED3D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Job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23416" y="2665250"/>
            <a:ext cx="11033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26278" y="3291487"/>
            <a:ext cx="189765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Storage 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26823" y="3917724"/>
            <a:ext cx="1296561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IO System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76071" y="4543960"/>
            <a:ext cx="15980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Tape System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39552" y="1412776"/>
            <a:ext cx="504056" cy="136815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Lucida Grande" pitchFamily="84" charset="0"/>
                <a:ea typeface="ヒラギノ角ゴ Pro W3" pitchFamily="84" charset="-128"/>
              </a:rPr>
              <a:t>DIRAC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39552" y="2780928"/>
            <a:ext cx="504056" cy="136815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Lucida Grande" pitchFamily="84" charset="0"/>
                <a:ea typeface="ヒラギノ角ゴ Pro W3" pitchFamily="84" charset="-128"/>
              </a:rPr>
              <a:t>PANDA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9552" y="4149080"/>
            <a:ext cx="504056" cy="136815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Lucida Grande" pitchFamily="84" charset="0"/>
                <a:ea typeface="ヒラギノ角ゴ Pro W3" pitchFamily="84" charset="-128"/>
              </a:rPr>
              <a:t>PhedEx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19" name="Elbow Connector 18"/>
          <p:cNvCxnSpPr>
            <a:stCxn id="14" idx="3"/>
            <a:endCxn id="4" idx="1"/>
          </p:cNvCxnSpPr>
          <p:nvPr/>
        </p:nvCxnSpPr>
        <p:spPr bwMode="auto">
          <a:xfrm flipV="1">
            <a:off x="1043608" y="1597442"/>
            <a:ext cx="1426020" cy="186756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4" idx="2"/>
            <a:endCxn id="5" idx="0"/>
          </p:cNvCxnSpPr>
          <p:nvPr/>
        </p:nvCxnSpPr>
        <p:spPr bwMode="auto">
          <a:xfrm flipH="1">
            <a:off x="2975103" y="1782108"/>
            <a:ext cx="1" cy="2569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5" idx="2"/>
            <a:endCxn id="6" idx="0"/>
          </p:cNvCxnSpPr>
          <p:nvPr/>
        </p:nvCxnSpPr>
        <p:spPr bwMode="auto">
          <a:xfrm>
            <a:off x="2975103" y="2408345"/>
            <a:ext cx="0" cy="2569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6" idx="2"/>
            <a:endCxn id="7" idx="0"/>
          </p:cNvCxnSpPr>
          <p:nvPr/>
        </p:nvCxnSpPr>
        <p:spPr bwMode="auto">
          <a:xfrm>
            <a:off x="2975103" y="3034582"/>
            <a:ext cx="0" cy="2569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2"/>
            <a:endCxn id="8" idx="0"/>
          </p:cNvCxnSpPr>
          <p:nvPr/>
        </p:nvCxnSpPr>
        <p:spPr bwMode="auto">
          <a:xfrm>
            <a:off x="2975103" y="3660819"/>
            <a:ext cx="1" cy="2569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8" idx="2"/>
            <a:endCxn id="9" idx="0"/>
          </p:cNvCxnSpPr>
          <p:nvPr/>
        </p:nvCxnSpPr>
        <p:spPr bwMode="auto">
          <a:xfrm flipH="1">
            <a:off x="2975103" y="4287056"/>
            <a:ext cx="1" cy="256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932040" y="1844824"/>
            <a:ext cx="0" cy="3096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932040" y="4941168"/>
            <a:ext cx="4104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796136" y="4941168"/>
            <a:ext cx="23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Layers of </a:t>
            </a:r>
            <a:r>
              <a:rPr lang="en-US" sz="1600" dirty="0" err="1" smtClean="0"/>
              <a:t>MiddleWare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211960" y="1556792"/>
            <a:ext cx="1706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Ease of Tracing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76056" y="1988840"/>
            <a:ext cx="3744416" cy="280831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Freeform 34"/>
          <p:cNvSpPr/>
          <p:nvPr/>
        </p:nvSpPr>
        <p:spPr>
          <a:xfrm>
            <a:off x="5055915" y="2051447"/>
            <a:ext cx="3736980" cy="2771896"/>
          </a:xfrm>
          <a:custGeom>
            <a:avLst/>
            <a:gdLst>
              <a:gd name="connsiteX0" fmla="*/ 0 w 3736980"/>
              <a:gd name="connsiteY0" fmla="*/ 0 h 2771896"/>
              <a:gd name="connsiteX1" fmla="*/ 3736980 w 3736980"/>
              <a:gd name="connsiteY1" fmla="*/ 2771896 h 2771896"/>
              <a:gd name="connsiteX2" fmla="*/ 3736980 w 3736980"/>
              <a:gd name="connsiteY2" fmla="*/ 2771896 h 277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6980" h="2771896">
                <a:moveTo>
                  <a:pt x="0" y="0"/>
                </a:moveTo>
                <a:lnTo>
                  <a:pt x="3736980" y="2771896"/>
                </a:lnTo>
                <a:lnTo>
                  <a:pt x="3736980" y="2771896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005464" y="1930079"/>
            <a:ext cx="3823818" cy="2920046"/>
          </a:xfrm>
          <a:custGeom>
            <a:avLst/>
            <a:gdLst>
              <a:gd name="connsiteX0" fmla="*/ 0 w 2614795"/>
              <a:gd name="connsiteY0" fmla="*/ 0 h 1344828"/>
              <a:gd name="connsiteX1" fmla="*/ 2614795 w 2614795"/>
              <a:gd name="connsiteY1" fmla="*/ 1344828 h 1344828"/>
              <a:gd name="connsiteX2" fmla="*/ 2614795 w 2614795"/>
              <a:gd name="connsiteY2" fmla="*/ 1344828 h 1344828"/>
              <a:gd name="connsiteX0" fmla="*/ 0 w 2614795"/>
              <a:gd name="connsiteY0" fmla="*/ 0 h 1344828"/>
              <a:gd name="connsiteX1" fmla="*/ 871599 w 2614795"/>
              <a:gd name="connsiteY1" fmla="*/ 1058429 h 1344828"/>
              <a:gd name="connsiteX2" fmla="*/ 2614795 w 2614795"/>
              <a:gd name="connsiteY2" fmla="*/ 1344828 h 1344828"/>
              <a:gd name="connsiteX3" fmla="*/ 2614795 w 2614795"/>
              <a:gd name="connsiteY3" fmla="*/ 1344828 h 1344828"/>
              <a:gd name="connsiteX0" fmla="*/ 0 w 2614795"/>
              <a:gd name="connsiteY0" fmla="*/ 0 h 1344828"/>
              <a:gd name="connsiteX1" fmla="*/ 286383 w 2614795"/>
              <a:gd name="connsiteY1" fmla="*/ 846743 h 1344828"/>
              <a:gd name="connsiteX2" fmla="*/ 871599 w 2614795"/>
              <a:gd name="connsiteY2" fmla="*/ 1058429 h 1344828"/>
              <a:gd name="connsiteX3" fmla="*/ 2614795 w 2614795"/>
              <a:gd name="connsiteY3" fmla="*/ 1344828 h 1344828"/>
              <a:gd name="connsiteX4" fmla="*/ 2614795 w 2614795"/>
              <a:gd name="connsiteY4" fmla="*/ 1344828 h 1344828"/>
              <a:gd name="connsiteX0" fmla="*/ 0 w 2614795"/>
              <a:gd name="connsiteY0" fmla="*/ 0 h 2428781"/>
              <a:gd name="connsiteX1" fmla="*/ 286383 w 2614795"/>
              <a:gd name="connsiteY1" fmla="*/ 846743 h 2428781"/>
              <a:gd name="connsiteX2" fmla="*/ 485606 w 2614795"/>
              <a:gd name="connsiteY2" fmla="*/ 2428161 h 2428781"/>
              <a:gd name="connsiteX3" fmla="*/ 871599 w 2614795"/>
              <a:gd name="connsiteY3" fmla="*/ 1058429 h 2428781"/>
              <a:gd name="connsiteX4" fmla="*/ 2614795 w 2614795"/>
              <a:gd name="connsiteY4" fmla="*/ 1344828 h 2428781"/>
              <a:gd name="connsiteX5" fmla="*/ 2614795 w 2614795"/>
              <a:gd name="connsiteY5" fmla="*/ 1344828 h 2428781"/>
              <a:gd name="connsiteX0" fmla="*/ 0 w 2614795"/>
              <a:gd name="connsiteY0" fmla="*/ 0 h 2428781"/>
              <a:gd name="connsiteX1" fmla="*/ 211675 w 2614795"/>
              <a:gd name="connsiteY1" fmla="*/ 846743 h 2428781"/>
              <a:gd name="connsiteX2" fmla="*/ 485606 w 2614795"/>
              <a:gd name="connsiteY2" fmla="*/ 2428161 h 2428781"/>
              <a:gd name="connsiteX3" fmla="*/ 871599 w 2614795"/>
              <a:gd name="connsiteY3" fmla="*/ 1058429 h 2428781"/>
              <a:gd name="connsiteX4" fmla="*/ 2614795 w 2614795"/>
              <a:gd name="connsiteY4" fmla="*/ 1344828 h 2428781"/>
              <a:gd name="connsiteX5" fmla="*/ 2614795 w 2614795"/>
              <a:gd name="connsiteY5" fmla="*/ 1344828 h 2428781"/>
              <a:gd name="connsiteX0" fmla="*/ 0 w 2614795"/>
              <a:gd name="connsiteY0" fmla="*/ 0 h 2428781"/>
              <a:gd name="connsiteX1" fmla="*/ 211675 w 2614795"/>
              <a:gd name="connsiteY1" fmla="*/ 846743 h 2428781"/>
              <a:gd name="connsiteX2" fmla="*/ 485606 w 2614795"/>
              <a:gd name="connsiteY2" fmla="*/ 2428161 h 2428781"/>
              <a:gd name="connsiteX3" fmla="*/ 871599 w 2614795"/>
              <a:gd name="connsiteY3" fmla="*/ 1058429 h 2428781"/>
              <a:gd name="connsiteX4" fmla="*/ 2614795 w 2614795"/>
              <a:gd name="connsiteY4" fmla="*/ 1344828 h 2428781"/>
              <a:gd name="connsiteX5" fmla="*/ 2614795 w 2614795"/>
              <a:gd name="connsiteY5" fmla="*/ 1344828 h 2428781"/>
              <a:gd name="connsiteX0" fmla="*/ 0 w 2614795"/>
              <a:gd name="connsiteY0" fmla="*/ 0 h 2689655"/>
              <a:gd name="connsiteX1" fmla="*/ 211675 w 2614795"/>
              <a:gd name="connsiteY1" fmla="*/ 846743 h 2689655"/>
              <a:gd name="connsiteX2" fmla="*/ 485606 w 2614795"/>
              <a:gd name="connsiteY2" fmla="*/ 2428161 h 2689655"/>
              <a:gd name="connsiteX3" fmla="*/ 2054483 w 2614795"/>
              <a:gd name="connsiteY3" fmla="*/ 2689655 h 2689655"/>
              <a:gd name="connsiteX4" fmla="*/ 2614795 w 2614795"/>
              <a:gd name="connsiteY4" fmla="*/ 1344828 h 2689655"/>
              <a:gd name="connsiteX5" fmla="*/ 2614795 w 2614795"/>
              <a:gd name="connsiteY5" fmla="*/ 1344828 h 2689655"/>
              <a:gd name="connsiteX0" fmla="*/ 0 w 3823818"/>
              <a:gd name="connsiteY0" fmla="*/ 0 h 2920046"/>
              <a:gd name="connsiteX1" fmla="*/ 211675 w 3823818"/>
              <a:gd name="connsiteY1" fmla="*/ 846743 h 2920046"/>
              <a:gd name="connsiteX2" fmla="*/ 485606 w 3823818"/>
              <a:gd name="connsiteY2" fmla="*/ 2428161 h 2920046"/>
              <a:gd name="connsiteX3" fmla="*/ 2054483 w 3823818"/>
              <a:gd name="connsiteY3" fmla="*/ 2689655 h 2920046"/>
              <a:gd name="connsiteX4" fmla="*/ 2614795 w 3823818"/>
              <a:gd name="connsiteY4" fmla="*/ 1344828 h 2920046"/>
              <a:gd name="connsiteX5" fmla="*/ 3823818 w 3823818"/>
              <a:gd name="connsiteY5" fmla="*/ 2920046 h 2920046"/>
              <a:gd name="connsiteX0" fmla="*/ 0 w 3823818"/>
              <a:gd name="connsiteY0" fmla="*/ 0 h 2920046"/>
              <a:gd name="connsiteX1" fmla="*/ 211675 w 3823818"/>
              <a:gd name="connsiteY1" fmla="*/ 846743 h 2920046"/>
              <a:gd name="connsiteX2" fmla="*/ 485606 w 3823818"/>
              <a:gd name="connsiteY2" fmla="*/ 2428161 h 2920046"/>
              <a:gd name="connsiteX3" fmla="*/ 2054483 w 3823818"/>
              <a:gd name="connsiteY3" fmla="*/ 2689655 h 2920046"/>
              <a:gd name="connsiteX4" fmla="*/ 2920104 w 3823818"/>
              <a:gd name="connsiteY4" fmla="*/ 2761303 h 2920046"/>
              <a:gd name="connsiteX5" fmla="*/ 3823818 w 3823818"/>
              <a:gd name="connsiteY5" fmla="*/ 2920046 h 2920046"/>
              <a:gd name="connsiteX0" fmla="*/ 0 w 3823818"/>
              <a:gd name="connsiteY0" fmla="*/ 0 h 2920046"/>
              <a:gd name="connsiteX1" fmla="*/ 211675 w 3823818"/>
              <a:gd name="connsiteY1" fmla="*/ 846743 h 2920046"/>
              <a:gd name="connsiteX2" fmla="*/ 485606 w 3823818"/>
              <a:gd name="connsiteY2" fmla="*/ 2428161 h 2920046"/>
              <a:gd name="connsiteX3" fmla="*/ 2054483 w 3823818"/>
              <a:gd name="connsiteY3" fmla="*/ 2689655 h 2920046"/>
              <a:gd name="connsiteX4" fmla="*/ 2920104 w 3823818"/>
              <a:gd name="connsiteY4" fmla="*/ 2761303 h 2920046"/>
              <a:gd name="connsiteX5" fmla="*/ 3823818 w 3823818"/>
              <a:gd name="connsiteY5" fmla="*/ 2920046 h 2920046"/>
              <a:gd name="connsiteX0" fmla="*/ 0 w 3823818"/>
              <a:gd name="connsiteY0" fmla="*/ 0 h 2920046"/>
              <a:gd name="connsiteX1" fmla="*/ 211675 w 3823818"/>
              <a:gd name="connsiteY1" fmla="*/ 846743 h 2920046"/>
              <a:gd name="connsiteX2" fmla="*/ 485606 w 3823818"/>
              <a:gd name="connsiteY2" fmla="*/ 2428161 h 2920046"/>
              <a:gd name="connsiteX3" fmla="*/ 2054483 w 3823818"/>
              <a:gd name="connsiteY3" fmla="*/ 2689655 h 2920046"/>
              <a:gd name="connsiteX4" fmla="*/ 2920104 w 3823818"/>
              <a:gd name="connsiteY4" fmla="*/ 2761303 h 2920046"/>
              <a:gd name="connsiteX5" fmla="*/ 3823818 w 3823818"/>
              <a:gd name="connsiteY5" fmla="*/ 2920046 h 2920046"/>
              <a:gd name="connsiteX0" fmla="*/ 0 w 3823818"/>
              <a:gd name="connsiteY0" fmla="*/ 0 h 2920046"/>
              <a:gd name="connsiteX1" fmla="*/ 211675 w 3823818"/>
              <a:gd name="connsiteY1" fmla="*/ 846743 h 2920046"/>
              <a:gd name="connsiteX2" fmla="*/ 485606 w 3823818"/>
              <a:gd name="connsiteY2" fmla="*/ 2428161 h 2920046"/>
              <a:gd name="connsiteX3" fmla="*/ 2054483 w 3823818"/>
              <a:gd name="connsiteY3" fmla="*/ 2689655 h 2920046"/>
              <a:gd name="connsiteX4" fmla="*/ 2920104 w 3823818"/>
              <a:gd name="connsiteY4" fmla="*/ 2761303 h 2920046"/>
              <a:gd name="connsiteX5" fmla="*/ 3823818 w 3823818"/>
              <a:gd name="connsiteY5" fmla="*/ 2920046 h 2920046"/>
              <a:gd name="connsiteX0" fmla="*/ 0 w 3823818"/>
              <a:gd name="connsiteY0" fmla="*/ 0 h 2920046"/>
              <a:gd name="connsiteX1" fmla="*/ 211675 w 3823818"/>
              <a:gd name="connsiteY1" fmla="*/ 846743 h 2920046"/>
              <a:gd name="connsiteX2" fmla="*/ 485606 w 3823818"/>
              <a:gd name="connsiteY2" fmla="*/ 2428161 h 2920046"/>
              <a:gd name="connsiteX3" fmla="*/ 2054483 w 3823818"/>
              <a:gd name="connsiteY3" fmla="*/ 2689655 h 2920046"/>
              <a:gd name="connsiteX4" fmla="*/ 2920104 w 3823818"/>
              <a:gd name="connsiteY4" fmla="*/ 2761303 h 2920046"/>
              <a:gd name="connsiteX5" fmla="*/ 3823818 w 3823818"/>
              <a:gd name="connsiteY5" fmla="*/ 2920046 h 292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3818" h="2920046">
                <a:moveTo>
                  <a:pt x="0" y="0"/>
                </a:moveTo>
                <a:cubicBezTo>
                  <a:pt x="83009" y="107918"/>
                  <a:pt x="141116" y="632981"/>
                  <a:pt x="211675" y="846743"/>
                </a:cubicBezTo>
                <a:cubicBezTo>
                  <a:pt x="263556" y="994093"/>
                  <a:pt x="388070" y="2392880"/>
                  <a:pt x="485606" y="2428161"/>
                </a:cubicBezTo>
                <a:cubicBezTo>
                  <a:pt x="583142" y="2463442"/>
                  <a:pt x="1670565" y="2612867"/>
                  <a:pt x="2054483" y="2689655"/>
                </a:cubicBezTo>
                <a:cubicBezTo>
                  <a:pt x="2754172" y="2742030"/>
                  <a:pt x="2635951" y="2673604"/>
                  <a:pt x="2920104" y="2761303"/>
                </a:cubicBezTo>
                <a:cubicBezTo>
                  <a:pt x="3202781" y="2848546"/>
                  <a:pt x="3188775" y="2797936"/>
                  <a:pt x="3823818" y="2920046"/>
                </a:cubicBezTo>
              </a:path>
            </a:pathLst>
          </a:custGeom>
          <a:ln w="15875">
            <a:solidFill>
              <a:srgbClr val="000000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9811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Wrap-Up</a:t>
            </a:r>
            <a:endParaRPr lang="en-GB" dirty="0"/>
          </a:p>
        </p:txBody>
      </p:sp>
      <p:sp>
        <p:nvSpPr>
          <p:cNvPr id="4" name="AutoShape 2" descr="data:image/jpeg;base64,/9j/4AAQSkZJRgABAQAAAQABAAD/2wCEAAkGBxQSEhQUEhQUFBUVFhcVFxAVFBUUFhQSFBQWFxQVFRQYHCggGBolHBQUITEhJyksLi4uFx8zODMsNygtLisBCgoKDg0OGxAQGywkHyUsLCwsLCwsLCwsLCwsLCwsLCwsLCwsLCwsLCwsLCwsLCwsLCwsLCwsLCwsLCwsLCwsLP/AABEIAMIBAwMBEQACEQEDEQH/xAAcAAEAAgMBAQEAAAAAAAAAAAAABQYCAwQBBwj/xABBEAACAQIDBQQGCAQEBwAAAAAAAQIDEQQhMQUGEkFRYXGRsSIyUoGhwQcTI0JyktHhYoKy8DM00vEUJFNjc6LC/8QAGwEBAAIDAQEAAAAAAAAAAAAAAAQFAgMGAQf/xAA1EQACAgIBAwIEBQIFBQEAAAAAAQIDBBExBRIhIlETIzJBBjNhcZEUoSRCUoGxNMHR4fAV/9oADAMBAAIRAxEAPwD40AAAAAAAAAAAAAAAAAAAAAAAAAAAAAAAAAAAAAAAAAAAAAAAAAAAAAAAAAAAAAAAAAAAIq7SWryS6t6HjelsFywf0ZY+ok+GlFP2qn+lMqbet4lfhs3KiTJTCfRHXk7TxFGLWsYxlN/GxEn+I6UtqLMljv7sl8P9DcPv4mo/wxgvNMhS/FHtAz/pl7kLgvokxM6lVVKkKdOEnGFRpylVWqkopqys1q9b66k+z8RY8YRa8t/b2NaobZV95t2K2ClapaUb2VSKaXc09GWWHn1ZS3H+DCdbiQhONYAAAAAAAAAAAAAAAAAAAAAAAAAAAAAAAAAAAAAABuwD+1pf+SGX86MLfol+zPVyfqbZWHUI26tyfY5ckfKsqxymWJy7XwzTVSHrQd129U+xozx7E/RLhnvKO6jilKmqi0avbo+afcyPOtxs7THZpwmJ4nb+2bJw0jIr+/WCw8qT+vnTgpJpcclG/ddln0md6nutNmFna15Pgm2tlyw1Vwlmn6UJ8pwejR3+PerYb/kgyi4s1bN2bWxE+ChTnVl0gr2/E9I+8yturqXdNpI8Sb4Llgfoqxk43qzpUf4G3Uku/hy+LKe38QY0HqO5G6OPJkVvJuRXwceNyjVgvWlFNOK6tPkScPqtOS+1eGYzqcSsFoagAAAAAAAAAAAAAAAAAAAAAAAAAAAAeAHdS2PiJK8cPXkuqo1GvFRNMsmmL05r+UeqLf2NNbBVYevSqR/FTnHzRkra5Laa/k9UJN6SLButsaUa9GrUVlGpCSp821JNX6Z2IGbkp1yjD2L7H6Ha6nbPxr7H6B2fieKKZ87uralohNHz3fHf+pKbpYN8MIuzr2UnN8+C90o9vPsOiwOkVwj33eX7exHlN/Y6N2N7atVKFVQinJJyiuFOVrXa0V8r9przsCuL7ocmcW3yXGddUoSqS0jHiuvIpYVuyagb6490kj5LtfBraFd1a/FxO2abtGC0hFPJL/c7Cm7+kq7IF31HAw6aV/qLBU2Th8Q4QrwcocUXaLalG2WTWdmsn1K6OZdTuUH5OecYyWmXzA4WlQgqdCEKUI/cikl7+r7WUN9918u6xtmyMUuDc02aeDIjNqUoNWm4riytJpXvyzJuP8VPuin4MXp+GfE99d2HhZupS9Ki3yz+rk9ItrRPl4Hb9Ozvjw1L6v8AkhW19r8FXLQ0gAAAAAAAAAAAAAAAAAAAAAAAAAAH3L6Jd0qFPDwxNSEaleouNSklL6qD9VQT0ds29c7HD9e6na7XTB6iudfcl1VrW2fQ60cjmlZJvyzfEicXSvrn3kuu2S4Zs48kTit16VVN8PC/ah6Lv1yJUOo2Qem9om09Sur8b2vY9xW2qeEw6lWi5yjJUpKNry4oyam0+qi79tzOrGlk3bg9Ln/0QLrE5N65Pmap0pX4HdeS7e06Lc48mjSfBJbFppuUFzz8F+xFyW9bZnFExvLtxrDfVfelOMXy9Hh4vOxGw8RO34h5OejZupsD66Kk7xpLTrN87dnaY5+X8J65Zl3Ss8yZdK2Ho4elKVowhFXlK2dl1erKWE7b7FH3PfCRE4nbVKjRjWrv6tSSkoPOTbV+FLm8yZDCsssdcPOvueOaS2z55t/6SK1S8cL9jD28nUfc9I+7xOiw+i01+q3y/wCxrc9kFsSEpVvrqk5VJrSc5ym03q7u7uTMqaUOyK0v0NaS7to+k4LZjrLicfQlHhlxL0ZxeqtzRzryPgzWn52SNdyPiu0sI6VWpDO0Zzim+cYyaT7ckdtVYpxTIc6Zw5RzGw1AAAAAAAAAAAAAAAAAAAAAAAAGzD4eVR8MIuT6L59DGUlFbZupx7LpdsFs+9fR1jWqEKdSylCKTzyyy1OB6xR3XNx+5ZWY1lD7J8mG2PpOowm4UYOok7Oq3aDayfClm125GWP+H5yipTf+wVEtbIie/tWecVSa9n0r+ZKXR64+Hs0S748kjs7f6SsqlFNdYzafg0yNd0eD+l6MO9mG8uNoYuF6d+LJyot8MpW9l3s37/MywqrceWnx7mUvKIbZ+wKFR8VJyTWUlxZp9JRenvJl+XdUtTXg8jFfY+i7M3bw1KKlGF5NZzlJt+F7LwOav6hdY+1vwZfcoO+Oy1U2nRo2tB/aStygoRT/AKLe86TAyO3BlN8rwapLci8wxapw9GEuGKslGLdktEkigdbtn5flm/aSK/tqeKrRVT/h5SSd6WEcoq7WlXESbXupr39ltixxqn2d6393/wBl/wCTVJv2Pl20IYzFV5KpCrOqnZxcX6C5JLSMfgdHW6Ka04tJEd9zZN7J+jytOzrTjSXRenL4Oy8SFf1iqHiPkzjS3yXrYW62Gw1nGDqSX36j4vCOhQ5XUrrvHC/Q3xrSO3e3eOng6d21KrNWpUV60paXtyir6mrp+BZkz2/EVyzfUtzSS2fNqkeL1le+t88zp4tx8I+gfArnBKUUR2I2HRl93hfWLt8NCRDKnErMjoWLb5S1+xAbX2YqNrT4ru1rWa95Poudn2OT6p0yOHpqW9kcSCnAAAAAAAAAAAAAAAAAAAPUm3pE7sndqdS0ql6cOn337nou8i25Kj4ReYPRbLvVZ4RacNg4Uo8NOKivi+98yvnZKb8nYYuJVjx1BEls+q+CtBaypyt71aS8H8CFfFd0Zv7Ff1ujdXxFyiqx2dxS4YwlJ+zFNvwRN/qGlts5P+os4JbCbl4ieaw81+L0fhJpkazqdUeZI8c7GSa3GxdsoxXY6iIr6nj/AHkYdkjpo7o4uOsE+6cWaZ5+O+JGSizbW2RXprjdOrGcdKsE+KKXJSjdNdjuuwV5Vcn27TXs+DJxTIbae/m0aU1JOLhCydN00uJLV1UldN9Y5dhOp6Vg2Ra15f8A94NMnNH0fYmMhj6FPEwivTVr2XFGSdpQb7Hc5nMrnh2OlvwbotSWyRp7MfVkN5Bl4OhYDqancNnNtLZ/DByhFtrPhja8lpzaXxN9F7nJRk9L9QuSnY7b86WuGqR7ZvhXjFNfEu6sGqf+f+C0x+mO7ypoh8XvPiJ5RlGkv4I3l+ad/JE+rBoh51v9y1q6BD/NLZCfVJyc5XlN61Jtyk/5mTe7x2rwv0LXH6fRR9K8mZiTTnxGItkvE2Qh7kO/I14iVvb8vUXe/IscZHG9bnvtREks58AAAAAAAAAAAAAAAAAAuW7uBowhCo1ecknxSz4b8orkVl98u5xO46V0ulVRt1tsn+O5FLxR0a5MGaPKNZwkpLk9Ho1zT7Gro1zgpR0Y3VK2twf3LHsvenCrKV8O+cZQfD3qcVZrvsVOR07If0vuX7nE3YVtc2u1k5S3pwqX+Yptd7fkivl0zI/0mtY9r/yv+CWwm0o1YqVOM5ReklCUU+7jSuu0h2YrreptL+//AAaJJp6Onjm9Kf5pxj5XNPbWuZfwY7ZnFVn/ANOP5p/oN0p/c88kZtzZFKvBqrCLkvvpWafWL+RJxsuyqW4vx7GWtohvo2wM8LUxWGnnHijWpySsmp3jOy5erG66sndatjkVV3R/ZmpR7XovZzhmDwGNVXi+5mUOUCF4U9c10auWCk1wbFNx4ZG4vdvDVdYKL9qHo/BZEqvqF1f32Tqep5FXEt/uQWP3Hks6VRS/hmrP8y/QsaerRfiaLijry4sj/BTNoKVOUqbsnF2dmn4NF3U1NKRZvLVkNw4OCRIRDkQO3JenFdI+bJ2OvSct1mW7UiOJBTAAAAAAAAAAAAAAAAAAFx2DO9CHZdeDZUZK1Yz6L0OfdiRJFMjFwZqoz3Z52nvEBoyw2GnUkoU4uUnpFK5hOyMFuTNd1tdUe6b0i/bvbmRpWqYi056qGsYvt9p/A53M6s5+mr+Tlc7q8rfRV4X9y2IpW2/LKRsyRieGNevGEXKclGKzcm7JHtdcrJdsVsyhCU32xW2UjE75RnXUUrUfVc3q7vKXYl82dBDpXbS2/qL3/wDFnGhzf1exZdlSSm3l6rV/ev0RU3qXZ2lG4NvRJzxsVzRFVEn9j1UyZy1ts046yS72jfDCslwjYsaRB7X34w9OE2qsHJRdopqTcrZKy7Sfj9HunNbj4Mv6b2fk34HatGtbgqRb9lu0vyuzMbsSytvx4PbMO6tblEkF/bImnwRtaIHbO1uK8Kemjl7XYuwsMfH7fVIwbPmm1H9rU/E/hkdTQtVo6vEWqInDOVs3kupIS2Z2TUVtlb2jXU5trS1l7ixqj2x0cbn3q61tcHMbCEAAAAAAAAAAAAAAAAAAWndid6LXST+KT+ZWZi9ezuvw5PeO4+zJhEM6NHp4egAsO5dZxqz4W0+C912Pn2Zld1KO4LZz/X18uJfKO15fejfXseSu1fTyOdljRfByZ3UsXCVrOzfJ5fHQjyplEHPtjbFPDQ4qjzfqwWcpPsXzNuNiWXy1FErFxLMiXbBHzLb236uKl6T4YL1aS0Xa+rOqxcKuiPjn3OxwunV4y3zL3IkmFidFXbeMjGMKVSCila8k+O3JX5r3GtYmM33TXk5/J6TN2OVWtM4KtXF1P8TFT7o5eVjfGGPD6YIxj0e1/VM53spS9edSf4pGz42vpSJEOi1r6pNmyls2lHSC992Yu6bJdfTceD2o+TruatbJzS1pli3dx1SVOqpTlKKcEk23a/He19NEVubVCLi0vJyvXK649ritHTUZHijnFyUjHT9Ob/ifmdBSvSkdbS1Glb9iG2lNunJ6Ryt25r4EypJSRVdQnKVLf2IInHLgAAAAAAAAAAAAAAAAAAAlth7TjS4ozvaTTus7d6IuTS5+UX/Rupwxdxnwyz0q0Zeq7+fgVkoOPJ21OTXatxZsMCSj0Amd1JpVnfnB+cWQc9fLKPrq+Sn+pb1J5X9JXz8mUujjzfCatbxu+jfJZ2zMGvJ6Une3/MfyR536l7gflHZ9ES/pyGJxcAAAAAAAA1zZkkapMsG7S+xqPrUivCL/AFK7O+pHLdcl5SOyrIjwW2c/Hk+f1H9Y236t20uuerOjj6Y6OlgnYlvg4tsytTt1aXzN1H1ELqz1TogiccuAAAAAAAAAAAAAAAAAAAAD1cl1waU6VNtX9COfNOyvZlPY3GbPpGHXC3Hg2vsjdwSWjv2S/wBS/cw3F8kj4dsPoe/0Z6sQl6yce16fm0POz2M1kpeJrRNbsNfXx53jLQgZyfwmV/WWpY217l2utc8ur+PeUOjjj2c73Syzya5rTQ81o8Kfven9er68C/qkXmB+V4Oy6G/kEITi6AAAAAAPJA8ZqkzNGmTLHu/lh2/+7L4Qh+pWZm3al+hynW360RG8GLlUhaOUOKzl7fVLsyJWJVGEvPJW4FfxbSEZYnSvwRW3JejFdt/BfuSsdeSh6zL0JEOSzngAAAAAAAAAAAAAAAAAAAAC4bEnejDsVvBtFRkLVjPonRp92JE70aC3RkeBpPwzGi3Slx03wSjfT1c1Z3jo9RPU49s1tEDLwK7K2l4L9DEVY+vFTXt09c9XKm3fwb7ihlVVJvten+pwstxembsNjqc/VknbLh0a6Jxea58jTZROPKPE0VvfB3rRenoeUpci06f+Xo7HoL+S/wByCJ5eAAAAAAGMmeoxkzTUlbUzREtsUFtk5QwdRQVOTShdzaWUnJpJxb6eiiusti5dy54OJ6hkO+3f2Rx7wWUYJZK7y7l+5vw9ttsk9JXqbIFlii6bIbbks4rvfkTMfhnOdYl6oojCSUgAAAAAAAAAAAAAAAAAAAABad25Xo90mvJ/Mq8tes7r8Pz3ja9mSqIpfmSBkjyej7jw8n9LPoVCfoxd73isvdl5rwOcsXraPnly1NmVfDQnnJKVs0+celms1zzujyFs48M0tIr28+zmoKqqkptWiozs7Jtv1lnz1dyzwshSk4uOv2L3ot1qk64cFZ/4i3rJx7dV+ZfMtOzfB0yye3xYtG5O+hg1okRnGS2mDwyAAYBpqzSV2ZxWyPbYoLbNOFg51IX0442j3yWbM5vtg9FXanZFylxoumNl6cvxPzZRROOsfqZWt4pZw7pfG36FphLwy36UvEmQrJ5aSIPbMvTXZFebJtC9JzHVpbt0cBvKoAAAAAAAAAAAAAAAAAAAAAsW68vRmv4k/FfsV+YvKOw/Dc/RKP6k2QTqEegyPWeB8F62bO9KD/gTdl/ClcoMhfMf7nz/AC1q6S/U64Temry9y/vzNDiiOR287vQl+KL+P7krC8WFz0R/4gpxdnZNJ8mp4daxvF9Y/NaMzU39yPLGjvcfDPOKa1Skuscn4P8AU91FmPddXytoyp1ovJPP2Xk/BmLg0bIZEJeOH+p7VqKKuxFbM7bFBbZyWcneWnKPzZt48Ir9Ox90jr2Yr16K61af9cbmq78uX7MwyHquX7FlxEs33vzKiJw8uWVrb8vTX4fNlriL0l50xfLbIpsmE9lf2pK9R+5fAn0/Scn1GW72cptIIAAAAAAAAAAAAAAAAAAAPQCa3Yn6U11Sfg/3IWYvCZ034cn8yUSwledgj08MkZIGRc9iO+Hp6+qla9tLp/IospfNZwWetZEv3JJpZN5e7s+GZFREI7eNf8vLvj/Vln2fMk4b+ai26L/1KKcXh2wAABjOmpapM9UmjXOqE+UaJUc9W7aJ52NikRpUpS8s8kwjyTOvYSviaX40/wAufyNd/wCWyDly1VInKjKuK8HFy5KztqV6r7El8/mW2KvQX/TlqkjpMlJEqUkltlcxc+KcmupYQWonIZU1K1tGozI4AAAAAAAAAAAAAAAAPQAAACU3dlar3xfyZFyluBedAn25OvdFnKw7k9BkEeHpcd22/qINcuJZ6W45FLm6VjOJ6otZDJJLm+afha2nWzZE2V5x7fX/AC9R/h/qi/1N+J+ai06O/wDFRKaXh3AAAAANNR5maI1j8mmTM0R5M7d319vHsU34U5GnJeq2V+dL5LJibK5HHsrG1ZXqy9y8Ei3x16EdFh+KUQG0MXf0Y6c317O4sKq9eWVudl93ojwRTJRRvkA8AAAAAAAAAAAAAB6AAAAe2APbAHZsmoo1YtuyzTb7U/2NN8dwaLHpVqryYt8FrTKlrR9BhNSW0zI8Mz1AyLTu1P7G2lpS87lPnR+Ycd1hayGTV+63jfLmuf7EHgqjj22n9RP8N75app+RvxtfFRZdKesqJTUXh3YAAAAOeq82bIkOx+TTJmaI8mSG7v8AjPsp1H/62+ZHy/yyt6g/kslJsgxOUKPt3G/aTjF53d307F2l/i1ehNk+3L7alXAhSaVjNJmRgAAAAAAAAAAAAAegAAAGSQBkkAZKIB7wnjMo8nRhsXOn6srL2XmvA0TrjLktKMu6l+hkvhdtReU1wvrrH9iLPGa+k6DF63CXi1aJOE01dNNdURXFrkvK7YWLcXss27Evs5L+P4NK5VZy9SZy/Wl87ZOKfS3jl1ZX6KY59rf4FTX1efPJc+Zux18xE/pj1kxKWi8O8TPTwyPQAActV5s2ogWv1M0yZmiPJklu7/iVH0pS+M4L5kfK+gq+pP5LNe8G11RjwxzqS0Xsr2n2HmHi/EfdLg5WctFHlJttt3bd2+rerL1LSCMZaHqPJcGkzI4AAAAAAAAAAAB6AAAAZJAGSQBnFAGaiAZ8IPVyazUTVwADZQryg7wk4+T70Yygpcm6nIspe4PRad3N740bxrxajJp/WQXEk7Wzj/uVWZ052eYP/Y2ZWdK9pz5L1gcdTrLipThOPtKzza0a5MobqLKnqS0RzLakfsqnTgkvh1PMd/MRNwPGREpaZeneo9PDJHqPDI9AOOq833s3R4K21+pmmTMyO2ZUdrxw6qXTc5w4YRXN8cX6T5L0TyWO7Wvb7lJ1a+MYdv3K7VqSlJzm7yk7t/JdhYRiorS4OZ5ZzG03mNTQ9RhPg1GRoAAAAAAAAAAAAPQAAZJAGSQBnFAGyMQDYogGaiAc1jWybHgHh6ADownP3fM12Gqw3UlKnLjoylSkvvQdvgjW+2S1NbRgpNcFjwu+lWMJQxMFNSi4/XQVnnf1o6PXlYr59Mrcu6t6/Qm4mSoWqUjHD4mM1eMk/Nd65GUq5R5O9x8uq9bgzcjAlI9R4ZHp4ZHDUeb7zfHgqrX6mcmMxKgrvXkurN1cHJlbl5UaY7+5Dxm5cUnm2189CW1rSRyd9krH3SMWER0aTabzCroeo12cGoyNIAAAAAAAAAAABkAepAGaQBnGIBsjEA2RiAZpAGdgDkks33vzNb5Jdf0nh4ZngPTfhNX3Guzg1WI60aTSJPJ93yPVyZR5I6EmndNp9VkyS0nyS4SlB7i9Mk8JtqUcprjXtLKX6MjTxovgucXrdtfizyiZwuNhU9WV+zRr3EOdUo8nR43UKb16X59jpRqJ2/BGYuuoJt/7voiVXBy8Io8zIjSnJlexFZzld+HRdCwhFRWkcjfdK6fdIzo+q/xLyZjLkjWcGMtAuTXHk1Gw3Gqqz1GqxmBkagAAAAAAAAAAADNIAzSANkYgGyMQDZGIBsUQDJIA9AOSos33mEiVV9JiYm08AN2E9b3Guzg12cHbY0Gkxkj1cnq5I0lEo9AC6/HmAm09okcJtepDKXprtyl48/eR548ZceC2xusX0+JepHFjMU6krvJco9P3N1cFBaK/LypZE+58GgzIh0UvU/m8kv1NcvqMLODCeh6uTXHk0SkbEbJPRhbK56Ya8bZgZGoAAAAAAAAAAAA2pAGyKANsYgG2MQDYkAZJAHtgDxgHNU1ZhIkUvwYMxJB4wDZhfW9zMJ8Guzg7v7/cjmg9C5PVyRSJZKPQD0A9ANR6az0A6Ieou+X/AMmp8mqw11nkZR5MIvRzRVzaZJdz2e1NAj2fBqMjQAAAAAAAAAAAAb4gGyIBuiAbYgGaAMgAwDBgHHidfceMyjyerQ1kyPB4wZGzC+svf5GE+DXZwd8eX98iMzQex1/voenq5IpEpEoHoPUAZAGo9NYAOhepH3+ZqfJqsNGK0RshyamYRMmSI8GuqexNVhgZGo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1"/>
            <a:ext cx="3732982" cy="279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44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46395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Monitoring is ESSENTIAL</a:t>
            </a:r>
          </a:p>
          <a:p>
            <a:r>
              <a:rPr lang="en-GB" dirty="0" smtClean="0"/>
              <a:t>BUT – AVOID INFO-DUMP</a:t>
            </a:r>
          </a:p>
          <a:p>
            <a:pPr lvl="1"/>
            <a:r>
              <a:rPr lang="en-GB" dirty="0" smtClean="0"/>
              <a:t>Consider what you are monitoring with what</a:t>
            </a:r>
          </a:p>
          <a:p>
            <a:pPr lvl="1"/>
            <a:r>
              <a:rPr lang="en-GB" dirty="0" smtClean="0"/>
              <a:t>Choose the right tools to make your life easier</a:t>
            </a:r>
          </a:p>
          <a:p>
            <a:pPr lvl="1"/>
            <a:r>
              <a:rPr lang="en-GB" dirty="0" smtClean="0"/>
              <a:t>Review (annually) your monitoring</a:t>
            </a:r>
          </a:p>
          <a:p>
            <a:pPr lvl="2"/>
            <a:r>
              <a:rPr lang="en-GB" dirty="0" smtClean="0"/>
              <a:t>Consider what can be retired</a:t>
            </a:r>
          </a:p>
          <a:p>
            <a:pPr lvl="2"/>
            <a:r>
              <a:rPr lang="en-GB" dirty="0" smtClean="0"/>
              <a:t>Don’t automatically write a new probe for each problem.</a:t>
            </a:r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46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Christophe</a:t>
            </a:r>
          </a:p>
          <a:p>
            <a:r>
              <a:rPr lang="en-US" dirty="0" smtClean="0"/>
              <a:t>Brian Davies, Andrew </a:t>
            </a:r>
            <a:r>
              <a:rPr lang="en-US" dirty="0" err="1" smtClean="0"/>
              <a:t>Lahiff</a:t>
            </a:r>
            <a:r>
              <a:rPr lang="en-US" dirty="0" smtClean="0"/>
              <a:t>, Rob </a:t>
            </a:r>
            <a:r>
              <a:rPr lang="en-US" dirty="0" err="1" smtClean="0"/>
              <a:t>Appleyard</a:t>
            </a:r>
            <a:r>
              <a:rPr lang="en-US" dirty="0" smtClean="0"/>
              <a:t>, Shawn McKee, </a:t>
            </a:r>
            <a:r>
              <a:rPr lang="en-US" dirty="0" err="1" smtClean="0"/>
              <a:t>Sebastien</a:t>
            </a:r>
            <a:r>
              <a:rPr lang="en-US" dirty="0" smtClean="0"/>
              <a:t> Ponce, Giuseppe lo </a:t>
            </a:r>
            <a:r>
              <a:rPr lang="en-US" dirty="0" err="1" smtClean="0"/>
              <a:t>Presti</a:t>
            </a:r>
            <a:r>
              <a:rPr lang="en-US" dirty="0" smtClean="0"/>
              <a:t>, </a:t>
            </a:r>
            <a:r>
              <a:rPr lang="is-IS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5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RAL Tier 1 – 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Serving 4 LHC experiments plus various other small VOs</a:t>
            </a:r>
          </a:p>
          <a:p>
            <a:r>
              <a:rPr lang="en-US" dirty="0" smtClean="0"/>
              <a:t>Storage System</a:t>
            </a:r>
          </a:p>
          <a:p>
            <a:pPr lvl="1"/>
            <a:r>
              <a:rPr lang="en-US" dirty="0" smtClean="0"/>
              <a:t>~ 15PB disk (‘expandable’/capital)</a:t>
            </a:r>
          </a:p>
          <a:p>
            <a:pPr lvl="1"/>
            <a:r>
              <a:rPr lang="en-US" dirty="0" smtClean="0"/>
              <a:t>~ 20 PB tape (expandable/recurrent)</a:t>
            </a:r>
          </a:p>
          <a:p>
            <a:pPr lvl="1"/>
            <a:r>
              <a:rPr lang="en-US" dirty="0" smtClean="0"/>
              <a:t>4 CASTOR Instances</a:t>
            </a:r>
          </a:p>
          <a:p>
            <a:r>
              <a:rPr lang="en-US" dirty="0" smtClean="0"/>
              <a:t>Moving to CEPH</a:t>
            </a:r>
          </a:p>
        </p:txBody>
      </p:sp>
    </p:spTree>
    <p:extLst>
      <p:ext uri="{BB962C8B-B14F-4D97-AF65-F5344CB8AC3E}">
        <p14:creationId xmlns:p14="http://schemas.microsoft.com/office/powerpoint/2010/main" val="346724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 15k cores</a:t>
            </a:r>
          </a:p>
          <a:p>
            <a:pPr lvl="1"/>
            <a:r>
              <a:rPr lang="en-US" dirty="0" smtClean="0"/>
              <a:t>Ability to burst out into cloud</a:t>
            </a:r>
          </a:p>
          <a:p>
            <a:r>
              <a:rPr lang="en-US" dirty="0" smtClean="0"/>
              <a:t>Condor batch job Scheduler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3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Twin 20G </a:t>
            </a:r>
            <a:r>
              <a:rPr lang="en-US" dirty="0" err="1" smtClean="0"/>
              <a:t>fibre</a:t>
            </a:r>
            <a:r>
              <a:rPr lang="en-US" dirty="0" smtClean="0"/>
              <a:t> links to CERN</a:t>
            </a:r>
          </a:p>
          <a:p>
            <a:pPr lvl="1"/>
            <a:r>
              <a:rPr lang="en-US" dirty="0" smtClean="0"/>
              <a:t>Running in failover mode</a:t>
            </a:r>
          </a:p>
          <a:p>
            <a:r>
              <a:rPr lang="en-US" dirty="0" smtClean="0"/>
              <a:t>Two 10G links to JANET</a:t>
            </a:r>
          </a:p>
          <a:p>
            <a:r>
              <a:rPr lang="en-US" dirty="0" smtClean="0"/>
              <a:t>Tier 1 and facilities in separate subnet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– The Four W’s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Why do we monitor</a:t>
            </a:r>
          </a:p>
          <a:p>
            <a:r>
              <a:rPr lang="is-IS" dirty="0" smtClean="0"/>
              <a:t>Who do we monitor for</a:t>
            </a:r>
          </a:p>
          <a:p>
            <a:r>
              <a:rPr lang="is-IS" dirty="0" smtClean="0"/>
              <a:t>What do we monitor</a:t>
            </a:r>
          </a:p>
          <a:p>
            <a:r>
              <a:rPr lang="is-IS" dirty="0" smtClean="0"/>
              <a:t>Which tools do we use</a:t>
            </a:r>
          </a:p>
        </p:txBody>
      </p:sp>
    </p:spTree>
    <p:extLst>
      <p:ext uri="{BB962C8B-B14F-4D97-AF65-F5344CB8AC3E}">
        <p14:creationId xmlns:p14="http://schemas.microsoft.com/office/powerpoint/2010/main" val="122519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Why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long term trends</a:t>
            </a:r>
          </a:p>
          <a:p>
            <a:r>
              <a:rPr lang="en-US" dirty="0" smtClean="0"/>
              <a:t>Identify short term problems quickly</a:t>
            </a:r>
          </a:p>
          <a:p>
            <a:r>
              <a:rPr lang="en-US" dirty="0" smtClean="0"/>
              <a:t>Analyse current and historic issues</a:t>
            </a:r>
          </a:p>
          <a:p>
            <a:r>
              <a:rPr lang="en-US" dirty="0" smtClean="0"/>
              <a:t>Traceability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0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Internal Usage</a:t>
            </a:r>
          </a:p>
          <a:p>
            <a:pPr lvl="1"/>
            <a:r>
              <a:rPr lang="en-US" dirty="0" smtClean="0"/>
              <a:t>E.g. what is the current file opening times for ATLAS?</a:t>
            </a:r>
          </a:p>
          <a:p>
            <a:r>
              <a:rPr lang="en-US" dirty="0" smtClean="0"/>
              <a:t>VO Usage</a:t>
            </a:r>
          </a:p>
          <a:p>
            <a:pPr lvl="1"/>
            <a:r>
              <a:rPr lang="en-US" dirty="0" smtClean="0"/>
              <a:t>‘Why can’t I open file X?’</a:t>
            </a:r>
          </a:p>
          <a:p>
            <a:pPr lvl="1"/>
            <a:r>
              <a:rPr lang="en-US" dirty="0" smtClean="0"/>
              <a:t>Because you deleted it 2 months ago!</a:t>
            </a:r>
          </a:p>
          <a:p>
            <a:pPr lvl="2"/>
            <a:r>
              <a:rPr lang="en-US" dirty="0" smtClean="0"/>
              <a:t>Plus VOs have their own monitoring</a:t>
            </a:r>
          </a:p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Batch farm usage and CPU efficiency</a:t>
            </a:r>
          </a:p>
          <a:p>
            <a:pPr lvl="1"/>
            <a:r>
              <a:rPr lang="en-US" dirty="0" smtClean="0"/>
              <a:t>SAR Metrics</a:t>
            </a:r>
          </a:p>
          <a:p>
            <a:pPr lvl="1"/>
            <a:r>
              <a:rPr lang="en-US" dirty="0" smtClean="0"/>
              <a:t>BDII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1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What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916832"/>
            <a:ext cx="5901785" cy="35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19424"/>
      </p:ext>
    </p:extLst>
  </p:cSld>
  <p:clrMapOvr>
    <a:masterClrMapping/>
  </p:clrMapOvr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1120</TotalTime>
  <Words>563</Words>
  <Application>Microsoft Macintosh PowerPoint</Application>
  <PresentationFormat>On-screen Show (4:3)</PresentationFormat>
  <Paragraphs>127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STFC_PowerPoint_template</vt:lpstr>
      <vt:lpstr>1_Blank Presentation</vt:lpstr>
      <vt:lpstr>Bitmap Image</vt:lpstr>
      <vt:lpstr>Monitoring at a Multi-Site Tier 1</vt:lpstr>
      <vt:lpstr>Topics</vt:lpstr>
      <vt:lpstr>The RAL Tier 1 – where we are</vt:lpstr>
      <vt:lpstr>Batch System</vt:lpstr>
      <vt:lpstr>Network</vt:lpstr>
      <vt:lpstr>Monitoring – The Four W’s</vt:lpstr>
      <vt:lpstr>The Why…</vt:lpstr>
      <vt:lpstr>The Who</vt:lpstr>
      <vt:lpstr>The What…</vt:lpstr>
      <vt:lpstr>The Which</vt:lpstr>
      <vt:lpstr>Monitoring Tools (network)</vt:lpstr>
      <vt:lpstr>Application Based Monitoring</vt:lpstr>
      <vt:lpstr>SUCCESSES</vt:lpstr>
      <vt:lpstr>ELK</vt:lpstr>
      <vt:lpstr>ELK</vt:lpstr>
      <vt:lpstr>  Network Weathermap</vt:lpstr>
      <vt:lpstr>Problems</vt:lpstr>
      <vt:lpstr>Specific Problems</vt:lpstr>
      <vt:lpstr>Problems that Keep Me Awake at Night</vt:lpstr>
      <vt:lpstr>Distributed Monitoring</vt:lpstr>
      <vt:lpstr>Impact of Workflows</vt:lpstr>
      <vt:lpstr>Interactions &amp; Traceability</vt:lpstr>
      <vt:lpstr>Wrap-Up</vt:lpstr>
      <vt:lpstr>Summary</vt:lpstr>
      <vt:lpstr>Thanks…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DDN Web Object Scalar for Big Data Management</dc:title>
  <dc:creator>De Witt, Shaun (STFC,RAL,SC)</dc:creator>
  <cp:lastModifiedBy>Shaun de Witt</cp:lastModifiedBy>
  <cp:revision>58</cp:revision>
  <dcterms:created xsi:type="dcterms:W3CDTF">2014-03-12T11:39:39Z</dcterms:created>
  <dcterms:modified xsi:type="dcterms:W3CDTF">2016-03-12T13:15:57Z</dcterms:modified>
</cp:coreProperties>
</file>