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82" r:id="rId3"/>
    <p:sldId id="257" r:id="rId4"/>
    <p:sldId id="258" r:id="rId5"/>
    <p:sldId id="259" r:id="rId6"/>
    <p:sldId id="260" r:id="rId7"/>
    <p:sldId id="284" r:id="rId8"/>
    <p:sldId id="273" r:id="rId9"/>
    <p:sldId id="261" r:id="rId10"/>
    <p:sldId id="265" r:id="rId11"/>
    <p:sldId id="269" r:id="rId12"/>
    <p:sldId id="281" r:id="rId13"/>
    <p:sldId id="283" r:id="rId14"/>
    <p:sldId id="274" r:id="rId15"/>
    <p:sldId id="280" r:id="rId16"/>
    <p:sldId id="279" r:id="rId17"/>
    <p:sldId id="270" r:id="rId18"/>
    <p:sldId id="271" r:id="rId1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9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2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792C9-BC71-B24D-9ED8-CA2B82114D57}" type="datetimeFigureOut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CAB2D-5712-D04E-BBA1-A986335C80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524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60650E7C-F5B8-5943-BBBE-3F7320FCF6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75766" y="4587626"/>
            <a:ext cx="6420985" cy="232378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EFF383A-DF22-5E42-8EEC-0D3B7630B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604F719-5716-EA48-8A0E-F57A368F8E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B7FC557-C656-8844-BC6F-A3D2C9789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86DF-1D25-B44E-BAA9-EA5EB9C5B04B}" type="datetime1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586F9F-7D93-4F43-B757-53547390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18C49B-2F00-3347-A9C5-4D4B7735E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C8EC1E-E32E-C249-9500-EAF36815EE13}"/>
              </a:ext>
            </a:extLst>
          </p:cNvPr>
          <p:cNvSpPr txBox="1"/>
          <p:nvPr userDrawn="1"/>
        </p:nvSpPr>
        <p:spPr>
          <a:xfrm>
            <a:off x="1838715" y="368607"/>
            <a:ext cx="105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KEK</a:t>
            </a:r>
            <a:endParaRPr kumimoji="1" lang="ja-JP" altLang="en-US" sz="3600">
              <a:solidFill>
                <a:schemeClr val="accent1">
                  <a:lumMod val="7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0A0F2F0-2EAA-7F41-BC55-BDEF74FA25A9}"/>
              </a:ext>
            </a:extLst>
          </p:cNvPr>
          <p:cNvSpPr/>
          <p:nvPr userDrawn="1"/>
        </p:nvSpPr>
        <p:spPr>
          <a:xfrm>
            <a:off x="1871119" y="849722"/>
            <a:ext cx="5192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800">
                <a:solidFill>
                  <a:schemeClr val="accent1">
                    <a:lumMod val="75000"/>
                  </a:schemeClr>
                </a:solidFill>
                <a:latin typeface="Avenir Next" panose="020B0503020202020204" pitchFamily="34" charset="0"/>
              </a:rPr>
              <a:t>High Energy Accelerator Research Organization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F35ADD1-DD03-7142-9971-7C095E5C8F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46" y="365705"/>
            <a:ext cx="1523169" cy="870382"/>
          </a:xfrm>
          <a:prstGeom prst="rect">
            <a:avLst/>
          </a:prstGeom>
        </p:spPr>
      </p:pic>
      <p:pic>
        <p:nvPicPr>
          <p:cNvPr id="15" name="図 1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189B18F0-29C7-2E4F-98CF-990A62FA30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759203" y="4521368"/>
            <a:ext cx="6420985" cy="232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16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38B08A-0202-5B46-ADD8-ADEE4FEB3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052D12A-BEC3-2748-A6A3-751F9D6C6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08161E1-F591-4D4C-86B9-1C6465921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69112-9BF1-6241-9BA6-06F5764AC759}" type="datetime1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90F817-3FD9-D34B-B9B2-1C521DED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81E42B-AE4E-AD47-888E-DF49E219E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25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CD1316D-AB4F-224F-9BBF-D8A968A096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4A491DC-F1B7-6046-9537-4781055A3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1B0CBC1-446F-8740-83C5-D28DD87FA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064B-B4DA-3E4C-B143-4FFF054C1CC3}" type="datetime1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7C4BF4-B244-C246-9757-43F4BFA8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05E3C58-0157-764C-99B4-C7E3F51F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399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855C07-4A86-0349-9658-AC9B9DA6C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A024C6B-AF4C-424F-A19F-37159A50D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D1808A-3C77-124D-949D-8F596DBB2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0A884-27B7-5043-8111-0676EF7EB4AC}" type="datetime1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891B10D-3570-0F47-9F0E-11E8DD14E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AF789F4-E4C5-6E44-BF68-B367404BF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6862F7B-6D61-004A-BED2-31A6825E191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8E3BE0E-0217-4146-940F-5C4C2E08AF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08176">
            <a:off x="10497155" y="57062"/>
            <a:ext cx="1457059" cy="1941689"/>
          </a:xfrm>
          <a:prstGeom prst="rect">
            <a:avLst/>
          </a:prstGeom>
        </p:spPr>
      </p:pic>
      <p:pic>
        <p:nvPicPr>
          <p:cNvPr id="8" name="図 7" descr="keklogo-c.jpg">
            <a:extLst>
              <a:ext uri="{FF2B5EF4-FFF2-40B4-BE49-F238E27FC236}">
                <a16:creationId xmlns:a16="http://schemas.microsoft.com/office/drawing/2014/main" id="{CB18D1A4-18F4-9A4D-9D05-4322770399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67" y="6289321"/>
            <a:ext cx="821617" cy="521711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E9D107A-E86E-9B4E-B645-81401BFAA185}"/>
              </a:ext>
            </a:extLst>
          </p:cNvPr>
          <p:cNvCxnSpPr/>
          <p:nvPr userDrawn="1"/>
        </p:nvCxnSpPr>
        <p:spPr>
          <a:xfrm>
            <a:off x="838200" y="1668110"/>
            <a:ext cx="9479844" cy="0"/>
          </a:xfrm>
          <a:prstGeom prst="line">
            <a:avLst/>
          </a:prstGeom>
          <a:ln w="57150">
            <a:solidFill>
              <a:srgbClr val="AABF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7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66398A-8230-B84A-99C9-D305BB23A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EF8B6AF-C329-1149-A38F-60D167FCC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6BDA967-70C1-7E43-8CCF-0864FD85D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85FF-9D26-EE4A-A944-72E3787F0164}" type="datetime1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CC80E54-9F12-834E-9E7B-5A6E976AC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3EC8FD-2443-B646-877D-7EA911252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606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115AB2-82AB-1D48-AA1D-FBC40024C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F008C9-0163-4B4C-8AE4-86F667F35A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F9E5AED-2259-6541-8858-52EEFC843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9BFE0D-8812-1741-9836-A3985DFD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47274-2A60-F947-BE5F-EBDE6A7B9D09}" type="datetime1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A21914F-0AA3-E549-8745-9E3E0AEA2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9C3CF18-4BB1-C845-8BC2-69D5FDEA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487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5D6BD3-4F0C-8049-B448-B29F1CD3D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5CE9DD1-1CD4-5741-B82C-0A53C5DBC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C75D2D-92B8-3747-BEB6-07596107D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C9E97BC-23B1-5A4A-8CCE-F20F230860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14BC856-FA3E-0148-9400-E4BCF28739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438CE88-FA52-D04A-B56D-7900FABD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D4911-1EE4-3A40-9355-E267749A8703}" type="datetime1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C6CC5BB-9F53-1742-BC3C-59E7FA9FA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0B6ED92-EF00-2844-B9E9-3A877453C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594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AB15C4-79AF-2A4F-8E62-88AB5CCFD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A96C2C8-9D5B-DE48-819D-81868A32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8ED8-2A69-4C4E-BF08-A57B1828F1D4}" type="datetime1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5655927-9490-894C-8703-7E617B97D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CF86398-1CC9-5143-9E69-5ABB32F5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1055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5CD302A-471B-174D-9CE3-22660330E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8DB35-60AC-8040-AFA2-977808A4DBDE}" type="datetime1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4E37B6D-B471-9442-910D-53C7DF023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3A59C6-460F-4C45-82AB-059833541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967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DFD001-3C39-134F-AE5A-1B3BB9210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72F871-86A6-9544-9E70-D0EA61376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0FF8AB1-0DD5-F143-AE8B-6C9CE3B7C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AD287EA-6467-F447-BF92-478664F94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EF1AF-14D6-9345-A50E-F42D9767FD8B}" type="datetime1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707C8BF-57E1-2E4C-8BB0-E1A8BA12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05A54A8-D8BC-9A4D-AEA3-005F39412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3371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E0BB2A-213D-474B-9051-F1D58219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6B28C39-502A-CB4A-93CC-C2D757CEF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E6F4B7F-63BD-EE47-A1C0-8BE80F9A8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10BC500-0389-0F4B-A385-5B388606B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19AB4-2A80-974A-BFF6-007A17CB2C92}" type="datetime1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A3D7C81-6F4D-0340-BB48-0C70D1060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3F2E23E-D204-154F-AEC2-532DC1311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854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5CC9CD9-5650-1E43-ABC8-D68D528B3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7184F1D-41EF-8947-81F9-349CA9E76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15DA09-56D4-D64F-8C3C-83DC4DCD24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2A6F7-A62F-D74D-95E4-7A08323670AB}" type="datetime1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F45578-5710-D54D-832D-11757B2D8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7587251-3235-584E-8D32-CC34295A8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62F7B-6D61-004A-BED2-31A6825E19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674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FAD81D-869E-6241-80A6-D981319E2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3522"/>
            <a:ext cx="9144000" cy="2387600"/>
          </a:xfrm>
        </p:spPr>
        <p:txBody>
          <a:bodyPr>
            <a:normAutofit/>
          </a:bodyPr>
          <a:lstStyle/>
          <a:p>
            <a:r>
              <a:rPr kumimoji="1" lang="en-US" altLang="ja-JP" sz="4400" dirty="0" err="1">
                <a:solidFill>
                  <a:schemeClr val="accent1"/>
                </a:solidFill>
                <a:ea typeface="HGSGothicE" panose="020B0900000000000000" pitchFamily="34" charset="-128"/>
              </a:rPr>
              <a:t>ccPortal</a:t>
            </a:r>
            <a:r>
              <a:rPr kumimoji="1" lang="en-US" altLang="ja-JP" sz="4400" dirty="0">
                <a:solidFill>
                  <a:schemeClr val="accent1"/>
                </a:solidFill>
                <a:ea typeface="HGSGothicE" panose="020B0900000000000000" pitchFamily="34" charset="-128"/>
              </a:rPr>
              <a:t>: KEK Computing Research Center </a:t>
            </a:r>
            <a:r>
              <a:rPr lang="en-US" altLang="ja-JP" sz="4400" dirty="0">
                <a:solidFill>
                  <a:schemeClr val="accent1"/>
                </a:solidFill>
                <a:ea typeface="HGSGothicE" panose="020B0900000000000000" pitchFamily="34" charset="-128"/>
              </a:rPr>
              <a:t>O</a:t>
            </a:r>
            <a:r>
              <a:rPr kumimoji="1" lang="en-US" altLang="ja-JP" sz="4400" dirty="0">
                <a:solidFill>
                  <a:schemeClr val="accent1"/>
                </a:solidFill>
                <a:ea typeface="HGSGothicE" panose="020B0900000000000000" pitchFamily="34" charset="-128"/>
              </a:rPr>
              <a:t>nline Application Portal</a:t>
            </a:r>
            <a:endParaRPr kumimoji="1" lang="ja-JP" altLang="en-US" sz="4400">
              <a:solidFill>
                <a:schemeClr val="accent1"/>
              </a:solidFill>
              <a:ea typeface="HGSGothicE" panose="020B0900000000000000" pitchFamily="34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8AC2ABE-8198-AC48-8211-7DABD1463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82160"/>
            <a:ext cx="9144000" cy="1655762"/>
          </a:xfrm>
        </p:spPr>
        <p:txBody>
          <a:bodyPr>
            <a:normAutofit/>
          </a:bodyPr>
          <a:lstStyle/>
          <a:p>
            <a:r>
              <a:rPr kumimoji="1" lang="en-US" altLang="ja-JP" sz="2000" dirty="0"/>
              <a:t>International Symposium on Grids &amp; Clouds 2021</a:t>
            </a:r>
          </a:p>
          <a:p>
            <a:endParaRPr lang="en-US" altLang="ja-JP" sz="100" dirty="0"/>
          </a:p>
          <a:p>
            <a:r>
              <a:rPr kumimoji="1" lang="en-US" altLang="ja-JP" u="sng" dirty="0"/>
              <a:t>Wataru Takase</a:t>
            </a:r>
            <a:r>
              <a:rPr kumimoji="1" lang="en-US" altLang="ja-JP" dirty="0"/>
              <a:t>, </a:t>
            </a:r>
            <a:r>
              <a:rPr lang="en-US" altLang="ja-JP" dirty="0"/>
              <a:t>Sari Kaneko, Shogo </a:t>
            </a:r>
            <a:r>
              <a:rPr kumimoji="1" lang="en-US" altLang="ja-JP" dirty="0"/>
              <a:t>Okada, Koichi Murakami</a:t>
            </a:r>
          </a:p>
          <a:p>
            <a:r>
              <a:rPr lang="en-US" altLang="ja-JP" dirty="0"/>
              <a:t>Computing Research Center, KEK, Japan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D288432-4706-F849-ADE3-A9D2952B1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9885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6491091-B381-194A-A956-D92E4FE14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425" y="4511598"/>
            <a:ext cx="4948325" cy="239435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032B453-338F-CF49-949E-54A9397B4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 err="1"/>
              <a:t>kintone</a:t>
            </a:r>
            <a:r>
              <a:rPr kumimoji="1" lang="en-US" altLang="ja-JP" dirty="0"/>
              <a:t> Integration </a:t>
            </a:r>
            <a:r>
              <a:rPr lang="en-US" altLang="ja-JP" dirty="0"/>
              <a:t>for Making CRC Internal Workflow Online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43BC3C7-F817-6441-B36C-776EBBAE9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546" y="1733638"/>
            <a:ext cx="11753883" cy="2822081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b="1" dirty="0" err="1"/>
              <a:t>k</a:t>
            </a:r>
            <a:r>
              <a:rPr kumimoji="1" lang="en-US" altLang="ja-JP" b="1" dirty="0" err="1"/>
              <a:t>intone</a:t>
            </a:r>
            <a:r>
              <a:rPr kumimoji="1" lang="en-US" altLang="ja-JP" dirty="0"/>
              <a:t> allows us to:</a:t>
            </a:r>
          </a:p>
          <a:p>
            <a:pPr lvl="1"/>
            <a:r>
              <a:rPr kumimoji="1" lang="en-US" altLang="ja-JP" dirty="0"/>
              <a:t>Define variable workflows depending on the service</a:t>
            </a:r>
          </a:p>
          <a:p>
            <a:pPr lvl="1"/>
            <a:r>
              <a:rPr lang="en-US" altLang="ja-JP" dirty="0"/>
              <a:t>Create roles for based on responsibility and set permissions</a:t>
            </a:r>
            <a:endParaRPr kumimoji="1" lang="en-US" altLang="ja-JP" dirty="0"/>
          </a:p>
          <a:p>
            <a:r>
              <a:rPr kumimoji="1" lang="en-US" altLang="ja-JP" dirty="0"/>
              <a:t>The Django application creates a new </a:t>
            </a:r>
            <a:r>
              <a:rPr kumimoji="1" lang="en-US" altLang="ja-JP" b="1" dirty="0" err="1"/>
              <a:t>kintone</a:t>
            </a:r>
            <a:r>
              <a:rPr kumimoji="1" lang="en-US" altLang="ja-JP" dirty="0"/>
              <a:t> record using REST API.</a:t>
            </a:r>
          </a:p>
          <a:p>
            <a:r>
              <a:rPr kumimoji="1" lang="en-US" altLang="ja-JP" dirty="0"/>
              <a:t>When </a:t>
            </a:r>
            <a:r>
              <a:rPr kumimoji="1" lang="en-US" altLang="ja-JP" b="1" dirty="0" err="1"/>
              <a:t>kintone</a:t>
            </a:r>
            <a:r>
              <a:rPr kumimoji="1" lang="en-US" altLang="ja-JP" dirty="0"/>
              <a:t> status </a:t>
            </a:r>
            <a:r>
              <a:rPr lang="en-US" altLang="ja-JP" dirty="0"/>
              <a:t>becomes Done/Rejected</a:t>
            </a:r>
            <a:r>
              <a:rPr kumimoji="1" lang="en-US" altLang="ja-JP" dirty="0"/>
              <a:t>, </a:t>
            </a:r>
            <a:r>
              <a:rPr kumimoji="1" lang="en-US" altLang="ja-JP" b="1" dirty="0" err="1"/>
              <a:t>kintone</a:t>
            </a:r>
            <a:r>
              <a:rPr kumimoji="1" lang="en-US" altLang="ja-JP" dirty="0"/>
              <a:t> sends email to the Django application.</a:t>
            </a:r>
          </a:p>
          <a:p>
            <a:r>
              <a:rPr kumimoji="1" lang="en-US" altLang="ja-JP" dirty="0"/>
              <a:t>The Django updates the application status based on the email.</a:t>
            </a:r>
          </a:p>
        </p:txBody>
      </p:sp>
      <p:pic>
        <p:nvPicPr>
          <p:cNvPr id="5" name="図 4" descr="グラフィカル ユーザー インターフェイス, アプリケーション, Web サイト&#10;&#10;自動的に生成された説明">
            <a:extLst>
              <a:ext uri="{FF2B5EF4-FFF2-40B4-BE49-F238E27FC236}">
                <a16:creationId xmlns:a16="http://schemas.microsoft.com/office/drawing/2014/main" id="{58834C9A-BF7B-C443-BE75-099A42E44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978"/>
          <a:stretch/>
        </p:blipFill>
        <p:spPr>
          <a:xfrm>
            <a:off x="838200" y="4475022"/>
            <a:ext cx="4940807" cy="243020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B2B79D8-EBB1-CD42-9313-99EF14A7F2D4}"/>
              </a:ext>
            </a:extLst>
          </p:cNvPr>
          <p:cNvSpPr txBox="1"/>
          <p:nvPr/>
        </p:nvSpPr>
        <p:spPr>
          <a:xfrm>
            <a:off x="5922661" y="5677050"/>
            <a:ext cx="377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Proceeds </a:t>
            </a:r>
            <a:r>
              <a:rPr lang="en-US" altLang="ja-JP" sz="2000" b="1" dirty="0">
                <a:solidFill>
                  <a:srgbClr val="FF0000"/>
                </a:solidFill>
              </a:rPr>
              <a:t>to the next responsible persons</a:t>
            </a:r>
            <a:endParaRPr kumimoji="1" lang="ja-JP" altLang="en-US" sz="2000" b="1">
              <a:solidFill>
                <a:srgbClr val="FF0000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3807A7E-3246-DC4C-AD58-348914AF0594}"/>
              </a:ext>
            </a:extLst>
          </p:cNvPr>
          <p:cNvSpPr/>
          <p:nvPr/>
        </p:nvSpPr>
        <p:spPr>
          <a:xfrm>
            <a:off x="6108192" y="5370004"/>
            <a:ext cx="447261" cy="1888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EA3E195-4F2F-9842-8D81-80EDBAFE8370}"/>
              </a:ext>
            </a:extLst>
          </p:cNvPr>
          <p:cNvSpPr txBox="1"/>
          <p:nvPr/>
        </p:nvSpPr>
        <p:spPr>
          <a:xfrm>
            <a:off x="2462783" y="5174268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Record list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9FB2B51-D490-D44C-A4A1-3025D43ACB67}"/>
              </a:ext>
            </a:extLst>
          </p:cNvPr>
          <p:cNvSpPr txBox="1"/>
          <p:nvPr/>
        </p:nvSpPr>
        <p:spPr>
          <a:xfrm>
            <a:off x="7212674" y="5157198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Each record details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1093AC-0E9B-3944-9B51-2D776193D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1561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7C7CC7-1ABC-5848-B93D-E2960E162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Automated CI/CD Pipeline with GitLab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CF180E-9F0E-0046-A012-AE8B47273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11000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/>
              <a:t>We use </a:t>
            </a:r>
            <a:r>
              <a:rPr lang="en-US" altLang="ja-JP" dirty="0">
                <a:solidFill>
                  <a:srgbClr val="FF0000"/>
                </a:solidFill>
              </a:rPr>
              <a:t>Docker + Docker compose </a:t>
            </a:r>
            <a:r>
              <a:rPr lang="en-US" altLang="ja-JP" dirty="0"/>
              <a:t>for p</a:t>
            </a:r>
            <a:r>
              <a:rPr kumimoji="1" lang="en-US" altLang="ja-JP" dirty="0"/>
              <a:t>ortable environment.</a:t>
            </a:r>
          </a:p>
          <a:p>
            <a:r>
              <a:rPr lang="en-US" altLang="ja-JP" dirty="0"/>
              <a:t>“Git commit” triggers CI test.</a:t>
            </a:r>
          </a:p>
          <a:p>
            <a:r>
              <a:rPr lang="en" altLang="ja-JP" dirty="0"/>
              <a:t>Test and production deployment are </a:t>
            </a:r>
            <a:r>
              <a:rPr lang="en" altLang="ja-JP" dirty="0">
                <a:solidFill>
                  <a:srgbClr val="FF0000"/>
                </a:solidFill>
              </a:rPr>
              <a:t>automated</a:t>
            </a:r>
            <a:r>
              <a:rPr lang="en" altLang="ja-JP" dirty="0"/>
              <a:t>.</a:t>
            </a:r>
            <a:endParaRPr kumimoji="1" lang="ja-JP" altLang="en-US"/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AD79C3F1-9838-1F48-AB85-C387EDE9921E}"/>
              </a:ext>
            </a:extLst>
          </p:cNvPr>
          <p:cNvSpPr/>
          <p:nvPr/>
        </p:nvSpPr>
        <p:spPr>
          <a:xfrm>
            <a:off x="4736912" y="4164008"/>
            <a:ext cx="3559612" cy="1360715"/>
          </a:xfrm>
          <a:prstGeom prst="roundRect">
            <a:avLst>
              <a:gd name="adj" fmla="val 2304"/>
            </a:avLst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5E890F5-03EF-3C4A-94C1-90E2A82E4DB8}"/>
              </a:ext>
            </a:extLst>
          </p:cNvPr>
          <p:cNvSpPr txBox="1"/>
          <p:nvPr/>
        </p:nvSpPr>
        <p:spPr>
          <a:xfrm>
            <a:off x="4736912" y="4188441"/>
            <a:ext cx="3559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accent4">
                    <a:lumMod val="75000"/>
                  </a:schemeClr>
                </a:solidFill>
              </a:rPr>
              <a:t>Testing Environment</a:t>
            </a:r>
            <a:endParaRPr kumimoji="1" lang="ja-JP" altLang="en-US" sz="2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92044931-DFDA-6848-8C0C-5A8A7EE0C7E9}"/>
              </a:ext>
            </a:extLst>
          </p:cNvPr>
          <p:cNvSpPr/>
          <p:nvPr/>
        </p:nvSpPr>
        <p:spPr>
          <a:xfrm>
            <a:off x="8458217" y="4164008"/>
            <a:ext cx="3559612" cy="1360715"/>
          </a:xfrm>
          <a:prstGeom prst="roundRect">
            <a:avLst>
              <a:gd name="adj" fmla="val 2304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CA16A0-C227-1E4A-8503-2894812834CC}"/>
              </a:ext>
            </a:extLst>
          </p:cNvPr>
          <p:cNvSpPr txBox="1"/>
          <p:nvPr/>
        </p:nvSpPr>
        <p:spPr>
          <a:xfrm>
            <a:off x="8458217" y="4188441"/>
            <a:ext cx="3559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accent6"/>
                </a:solidFill>
              </a:rPr>
              <a:t>Production Environment</a:t>
            </a:r>
            <a:endParaRPr kumimoji="1" lang="ja-JP" altLang="en-US" sz="2000">
              <a:solidFill>
                <a:schemeClr val="accent6"/>
              </a:solidFill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96958031-C7FD-E34A-89B0-F704CA885758}"/>
              </a:ext>
            </a:extLst>
          </p:cNvPr>
          <p:cNvSpPr/>
          <p:nvPr/>
        </p:nvSpPr>
        <p:spPr>
          <a:xfrm>
            <a:off x="8458216" y="3030849"/>
            <a:ext cx="3559611" cy="429332"/>
          </a:xfrm>
          <a:prstGeom prst="roundRect">
            <a:avLst>
              <a:gd name="adj" fmla="val 743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err="1">
                <a:solidFill>
                  <a:schemeClr val="tx1"/>
                </a:solidFill>
              </a:rPr>
              <a:t>kintone</a:t>
            </a:r>
            <a:r>
              <a:rPr kumimoji="1" lang="en-US" altLang="ja-JP" dirty="0">
                <a:solidFill>
                  <a:schemeClr val="tx1"/>
                </a:solidFill>
              </a:rPr>
              <a:t> for Production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CDF99D86-4E19-A743-B02B-BD5FB16A49E1}"/>
              </a:ext>
            </a:extLst>
          </p:cNvPr>
          <p:cNvSpPr/>
          <p:nvPr/>
        </p:nvSpPr>
        <p:spPr>
          <a:xfrm>
            <a:off x="4715123" y="3181274"/>
            <a:ext cx="3559611" cy="429332"/>
          </a:xfrm>
          <a:prstGeom prst="roundRect">
            <a:avLst>
              <a:gd name="adj" fmla="val 743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err="1">
                <a:solidFill>
                  <a:schemeClr val="tx1"/>
                </a:solidFill>
              </a:rPr>
              <a:t>kintone</a:t>
            </a:r>
            <a:r>
              <a:rPr kumimoji="1" lang="en-US" altLang="ja-JP" dirty="0">
                <a:solidFill>
                  <a:schemeClr val="tx1"/>
                </a:solidFill>
              </a:rPr>
              <a:t> for Test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B9093F15-F14E-A745-BBE8-57D11BDBB0E9}"/>
              </a:ext>
            </a:extLst>
          </p:cNvPr>
          <p:cNvSpPr/>
          <p:nvPr/>
        </p:nvSpPr>
        <p:spPr>
          <a:xfrm>
            <a:off x="1024039" y="4164008"/>
            <a:ext cx="3559612" cy="1360715"/>
          </a:xfrm>
          <a:prstGeom prst="roundRect">
            <a:avLst>
              <a:gd name="adj" fmla="val 230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2CB64FA-C260-734B-A041-EB94B638A862}"/>
              </a:ext>
            </a:extLst>
          </p:cNvPr>
          <p:cNvSpPr txBox="1"/>
          <p:nvPr/>
        </p:nvSpPr>
        <p:spPr>
          <a:xfrm>
            <a:off x="1024038" y="4188441"/>
            <a:ext cx="3550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Development Environment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94893248-9FE6-A541-9EFD-AF84B82E8FDB}"/>
              </a:ext>
            </a:extLst>
          </p:cNvPr>
          <p:cNvSpPr/>
          <p:nvPr/>
        </p:nvSpPr>
        <p:spPr>
          <a:xfrm>
            <a:off x="1121230" y="5100175"/>
            <a:ext cx="3396340" cy="3374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Docker compose</a:t>
            </a:r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E0CC0E8-D73D-1B4F-A7B5-11534CF0B6E5}"/>
              </a:ext>
            </a:extLst>
          </p:cNvPr>
          <p:cNvSpPr/>
          <p:nvPr/>
        </p:nvSpPr>
        <p:spPr>
          <a:xfrm>
            <a:off x="1106265" y="4686518"/>
            <a:ext cx="936172" cy="337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Django</a:t>
            </a:r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2ED9780-B4D6-FA48-BF45-E8F4E51D01FE}"/>
              </a:ext>
            </a:extLst>
          </p:cNvPr>
          <p:cNvSpPr/>
          <p:nvPr/>
        </p:nvSpPr>
        <p:spPr>
          <a:xfrm>
            <a:off x="2114840" y="4686518"/>
            <a:ext cx="936172" cy="337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LDAP</a:t>
            </a:r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72636F9-E499-4449-B0A9-61012DAFED11}"/>
              </a:ext>
            </a:extLst>
          </p:cNvPr>
          <p:cNvSpPr/>
          <p:nvPr/>
        </p:nvSpPr>
        <p:spPr>
          <a:xfrm>
            <a:off x="3123415" y="4697400"/>
            <a:ext cx="1394155" cy="337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Central DB</a:t>
            </a:r>
            <a:endParaRPr kumimoji="1" lang="ja-JP" altLang="en-US"/>
          </a:p>
        </p:txBody>
      </p:sp>
      <p:sp>
        <p:nvSpPr>
          <p:cNvPr id="19" name="円柱 18">
            <a:extLst>
              <a:ext uri="{FF2B5EF4-FFF2-40B4-BE49-F238E27FC236}">
                <a16:creationId xmlns:a16="http://schemas.microsoft.com/office/drawing/2014/main" id="{3FAE3709-FA71-4445-81D8-2246DD90EA08}"/>
              </a:ext>
            </a:extLst>
          </p:cNvPr>
          <p:cNvSpPr/>
          <p:nvPr/>
        </p:nvSpPr>
        <p:spPr>
          <a:xfrm>
            <a:off x="10339877" y="3551013"/>
            <a:ext cx="1751819" cy="562532"/>
          </a:xfrm>
          <a:prstGeom prst="can">
            <a:avLst>
              <a:gd name="adj" fmla="val 1315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Central DB</a:t>
            </a:r>
          </a:p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For Production</a:t>
            </a:r>
          </a:p>
        </p:txBody>
      </p:sp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4184730D-DE96-704A-B528-5ED11DFBB79E}"/>
              </a:ext>
            </a:extLst>
          </p:cNvPr>
          <p:cNvSpPr/>
          <p:nvPr/>
        </p:nvSpPr>
        <p:spPr>
          <a:xfrm>
            <a:off x="8458216" y="3670031"/>
            <a:ext cx="1701955" cy="407411"/>
          </a:xfrm>
          <a:prstGeom prst="roundRect">
            <a:avLst>
              <a:gd name="adj" fmla="val 743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LDAP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角丸四角形 20">
            <a:extLst>
              <a:ext uri="{FF2B5EF4-FFF2-40B4-BE49-F238E27FC236}">
                <a16:creationId xmlns:a16="http://schemas.microsoft.com/office/drawing/2014/main" id="{9D37B4B9-472F-6348-BEAA-5F8194898746}"/>
              </a:ext>
            </a:extLst>
          </p:cNvPr>
          <p:cNvSpPr/>
          <p:nvPr/>
        </p:nvSpPr>
        <p:spPr>
          <a:xfrm>
            <a:off x="4809315" y="5111071"/>
            <a:ext cx="3396340" cy="3374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Docker compose</a:t>
            </a:r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FE881D7A-7AA2-6C4F-A8FA-582ABD8819F2}"/>
              </a:ext>
            </a:extLst>
          </p:cNvPr>
          <p:cNvSpPr/>
          <p:nvPr/>
        </p:nvSpPr>
        <p:spPr>
          <a:xfrm>
            <a:off x="4794350" y="4697414"/>
            <a:ext cx="936172" cy="337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Django</a:t>
            </a:r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49CA07C-5DC4-8442-A8ED-95A2F635875B}"/>
              </a:ext>
            </a:extLst>
          </p:cNvPr>
          <p:cNvSpPr/>
          <p:nvPr/>
        </p:nvSpPr>
        <p:spPr>
          <a:xfrm>
            <a:off x="5802925" y="4697414"/>
            <a:ext cx="936172" cy="337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LDAP</a:t>
            </a:r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76B85E1-6CFB-7540-B878-A289EF02C899}"/>
              </a:ext>
            </a:extLst>
          </p:cNvPr>
          <p:cNvSpPr/>
          <p:nvPr/>
        </p:nvSpPr>
        <p:spPr>
          <a:xfrm>
            <a:off x="6811500" y="4708296"/>
            <a:ext cx="1394155" cy="337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Central DB</a:t>
            </a:r>
            <a:endParaRPr kumimoji="1" lang="ja-JP" altLang="en-US"/>
          </a:p>
        </p:txBody>
      </p:sp>
      <p:sp>
        <p:nvSpPr>
          <p:cNvPr id="25" name="角丸四角形 24">
            <a:extLst>
              <a:ext uri="{FF2B5EF4-FFF2-40B4-BE49-F238E27FC236}">
                <a16:creationId xmlns:a16="http://schemas.microsoft.com/office/drawing/2014/main" id="{702704B3-01F5-CC43-BBEC-4F05E04686A4}"/>
              </a:ext>
            </a:extLst>
          </p:cNvPr>
          <p:cNvSpPr/>
          <p:nvPr/>
        </p:nvSpPr>
        <p:spPr>
          <a:xfrm>
            <a:off x="8502043" y="5121966"/>
            <a:ext cx="3396340" cy="3374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Docker compose</a:t>
            </a:r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D89DB1D9-DDF3-1347-85BC-F5F6BA98C581}"/>
              </a:ext>
            </a:extLst>
          </p:cNvPr>
          <p:cNvSpPr/>
          <p:nvPr/>
        </p:nvSpPr>
        <p:spPr>
          <a:xfrm>
            <a:off x="9769937" y="4719209"/>
            <a:ext cx="936172" cy="337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Django</a:t>
            </a:r>
            <a:endParaRPr kumimoji="1" lang="ja-JP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CEEAFECF-002E-EB43-8890-97ACF47FE5FC}"/>
              </a:ext>
            </a:extLst>
          </p:cNvPr>
          <p:cNvSpPr/>
          <p:nvPr/>
        </p:nvSpPr>
        <p:spPr>
          <a:xfrm>
            <a:off x="10105123" y="3398843"/>
            <a:ext cx="290792" cy="290792"/>
          </a:xfrm>
          <a:prstGeom prst="plus">
            <a:avLst>
              <a:gd name="adj" fmla="val 4264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角丸四角形 27">
            <a:extLst>
              <a:ext uri="{FF2B5EF4-FFF2-40B4-BE49-F238E27FC236}">
                <a16:creationId xmlns:a16="http://schemas.microsoft.com/office/drawing/2014/main" id="{F7ADB717-7603-E34C-BA4B-C33E7EEEBF3E}"/>
              </a:ext>
            </a:extLst>
          </p:cNvPr>
          <p:cNvSpPr/>
          <p:nvPr/>
        </p:nvSpPr>
        <p:spPr>
          <a:xfrm>
            <a:off x="1024037" y="5925443"/>
            <a:ext cx="10993791" cy="772914"/>
          </a:xfrm>
          <a:prstGeom prst="roundRect">
            <a:avLst>
              <a:gd name="adj" fmla="val 743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GitLab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B25DCF4-C5C2-D64D-96D7-680D8B42B905}"/>
              </a:ext>
            </a:extLst>
          </p:cNvPr>
          <p:cNvCxnSpPr>
            <a:cxnSpLocks/>
          </p:cNvCxnSpPr>
          <p:nvPr/>
        </p:nvCxnSpPr>
        <p:spPr>
          <a:xfrm>
            <a:off x="1839682" y="5524723"/>
            <a:ext cx="0" cy="40072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右矢印 31">
            <a:extLst>
              <a:ext uri="{FF2B5EF4-FFF2-40B4-BE49-F238E27FC236}">
                <a16:creationId xmlns:a16="http://schemas.microsoft.com/office/drawing/2014/main" id="{3A617EF6-85FF-AA43-8E87-BA2B9178CB56}"/>
              </a:ext>
            </a:extLst>
          </p:cNvPr>
          <p:cNvSpPr/>
          <p:nvPr/>
        </p:nvSpPr>
        <p:spPr>
          <a:xfrm>
            <a:off x="1970311" y="5664178"/>
            <a:ext cx="1426028" cy="849066"/>
          </a:xfrm>
          <a:prstGeom prst="rightArrow">
            <a:avLst>
              <a:gd name="adj1" fmla="val 6846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CI Test</a:t>
            </a:r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1C1EDC0-97DB-4544-9560-F9CE8B1DBA88}"/>
              </a:ext>
            </a:extLst>
          </p:cNvPr>
          <p:cNvSpPr txBox="1"/>
          <p:nvPr/>
        </p:nvSpPr>
        <p:spPr>
          <a:xfrm>
            <a:off x="1064090" y="553058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Push</a:t>
            </a:r>
            <a:endParaRPr kumimoji="1" lang="ja-JP" altLang="en-US"/>
          </a:p>
        </p:txBody>
      </p:sp>
      <p:sp>
        <p:nvSpPr>
          <p:cNvPr id="35" name="右矢印 34">
            <a:extLst>
              <a:ext uri="{FF2B5EF4-FFF2-40B4-BE49-F238E27FC236}">
                <a16:creationId xmlns:a16="http://schemas.microsoft.com/office/drawing/2014/main" id="{7DA9A356-4F9A-C64D-8433-43FA8747E97D}"/>
              </a:ext>
            </a:extLst>
          </p:cNvPr>
          <p:cNvSpPr/>
          <p:nvPr/>
        </p:nvSpPr>
        <p:spPr>
          <a:xfrm>
            <a:off x="3396339" y="5664177"/>
            <a:ext cx="2220686" cy="849066"/>
          </a:xfrm>
          <a:prstGeom prst="rightArrow">
            <a:avLst>
              <a:gd name="adj1" fmla="val 68461"/>
              <a:gd name="adj2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Merge to develop branch</a:t>
            </a:r>
            <a:endParaRPr kumimoji="1" lang="ja-JP" altLang="en-US"/>
          </a:p>
        </p:txBody>
      </p:sp>
      <p:sp>
        <p:nvSpPr>
          <p:cNvPr id="39" name="右矢印 38">
            <a:extLst>
              <a:ext uri="{FF2B5EF4-FFF2-40B4-BE49-F238E27FC236}">
                <a16:creationId xmlns:a16="http://schemas.microsoft.com/office/drawing/2014/main" id="{5D48198D-B3CD-F142-A2FB-84CA05D6C554}"/>
              </a:ext>
            </a:extLst>
          </p:cNvPr>
          <p:cNvSpPr/>
          <p:nvPr/>
        </p:nvSpPr>
        <p:spPr>
          <a:xfrm>
            <a:off x="5617025" y="5675088"/>
            <a:ext cx="2679499" cy="849066"/>
          </a:xfrm>
          <a:prstGeom prst="rightArrow">
            <a:avLst>
              <a:gd name="adj1" fmla="val 68461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CI Test on Testing Environment</a:t>
            </a:r>
            <a:endParaRPr kumimoji="1" lang="ja-JP" altLang="en-US"/>
          </a:p>
        </p:txBody>
      </p:sp>
      <p:sp>
        <p:nvSpPr>
          <p:cNvPr id="40" name="右矢印 39">
            <a:extLst>
              <a:ext uri="{FF2B5EF4-FFF2-40B4-BE49-F238E27FC236}">
                <a16:creationId xmlns:a16="http://schemas.microsoft.com/office/drawing/2014/main" id="{7286834E-B619-D44C-BED8-2978D321A5DF}"/>
              </a:ext>
            </a:extLst>
          </p:cNvPr>
          <p:cNvSpPr/>
          <p:nvPr/>
        </p:nvSpPr>
        <p:spPr>
          <a:xfrm>
            <a:off x="8343112" y="5664177"/>
            <a:ext cx="2220686" cy="849066"/>
          </a:xfrm>
          <a:prstGeom prst="rightArrow">
            <a:avLst>
              <a:gd name="adj1" fmla="val 68461"/>
              <a:gd name="adj2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Merge to main branch</a:t>
            </a:r>
            <a:endParaRPr kumimoji="1" lang="ja-JP" altLang="en-US"/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4B4BDDD1-6508-B841-91A3-01638E9C40B6}"/>
              </a:ext>
            </a:extLst>
          </p:cNvPr>
          <p:cNvCxnSpPr>
            <a:cxnSpLocks/>
          </p:cNvCxnSpPr>
          <p:nvPr/>
        </p:nvCxnSpPr>
        <p:spPr>
          <a:xfrm flipV="1">
            <a:off x="10709063" y="5497146"/>
            <a:ext cx="0" cy="43940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BF93D1C-2654-D84D-A8D9-803E24C70353}"/>
              </a:ext>
            </a:extLst>
          </p:cNvPr>
          <p:cNvSpPr txBox="1"/>
          <p:nvPr/>
        </p:nvSpPr>
        <p:spPr>
          <a:xfrm>
            <a:off x="10695338" y="5549156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Deploy</a:t>
            </a:r>
            <a:endParaRPr kumimoji="1" lang="ja-JP" altLang="en-US"/>
          </a:p>
        </p:txBody>
      </p:sp>
      <p:sp>
        <p:nvSpPr>
          <p:cNvPr id="34" name="十字形 33">
            <a:extLst>
              <a:ext uri="{FF2B5EF4-FFF2-40B4-BE49-F238E27FC236}">
                <a16:creationId xmlns:a16="http://schemas.microsoft.com/office/drawing/2014/main" id="{08F296DA-0FE4-E845-9B05-C00751029CD1}"/>
              </a:ext>
            </a:extLst>
          </p:cNvPr>
          <p:cNvSpPr/>
          <p:nvPr/>
        </p:nvSpPr>
        <p:spPr>
          <a:xfrm>
            <a:off x="6349532" y="3726211"/>
            <a:ext cx="290792" cy="290792"/>
          </a:xfrm>
          <a:prstGeom prst="plus">
            <a:avLst>
              <a:gd name="adj" fmla="val 4264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十字形 36">
            <a:extLst>
              <a:ext uri="{FF2B5EF4-FFF2-40B4-BE49-F238E27FC236}">
                <a16:creationId xmlns:a16="http://schemas.microsoft.com/office/drawing/2014/main" id="{EFA921D3-F065-A14C-8E33-99EAACFFAE43}"/>
              </a:ext>
            </a:extLst>
          </p:cNvPr>
          <p:cNvSpPr/>
          <p:nvPr/>
        </p:nvSpPr>
        <p:spPr>
          <a:xfrm>
            <a:off x="10092625" y="3917726"/>
            <a:ext cx="290792" cy="290792"/>
          </a:xfrm>
          <a:prstGeom prst="plus">
            <a:avLst>
              <a:gd name="adj" fmla="val 4264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6465316-1EA7-654A-BDFB-EFC9816E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6254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51CEB7-B5EA-1441-B5F3-BEF122335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CI Test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D9AB49-94C6-D44A-8EDA-70D76DC21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We have spent </a:t>
            </a:r>
            <a:r>
              <a:rPr kumimoji="1" lang="en-US" altLang="ja-JP" dirty="0">
                <a:solidFill>
                  <a:srgbClr val="FF0000"/>
                </a:solidFill>
              </a:rPr>
              <a:t>more than 50% time </a:t>
            </a:r>
            <a:r>
              <a:rPr kumimoji="1" lang="en-US" altLang="ja-JP" dirty="0"/>
              <a:t>on </a:t>
            </a:r>
            <a:r>
              <a:rPr lang="en-US" altLang="ja-JP" dirty="0"/>
              <a:t>writing the </a:t>
            </a:r>
            <a:r>
              <a:rPr kumimoji="1" lang="en-US" altLang="ja-JP" dirty="0"/>
              <a:t>test.</a:t>
            </a:r>
          </a:p>
          <a:p>
            <a:r>
              <a:rPr kumimoji="1" lang="en-US" altLang="ja-JP" dirty="0"/>
              <a:t>CI test covers </a:t>
            </a:r>
            <a:r>
              <a:rPr lang="en-US" altLang="ja-JP" dirty="0"/>
              <a:t>from </a:t>
            </a:r>
            <a:r>
              <a:rPr lang="en-US" altLang="ja-JP" dirty="0">
                <a:solidFill>
                  <a:schemeClr val="accent1"/>
                </a:solidFill>
              </a:rPr>
              <a:t>unit tests to integration test with </a:t>
            </a:r>
            <a:r>
              <a:rPr lang="en-US" altLang="ja-JP" b="1" dirty="0" err="1">
                <a:solidFill>
                  <a:schemeClr val="accent1"/>
                </a:solidFill>
              </a:rPr>
              <a:t>kintone</a:t>
            </a:r>
            <a:r>
              <a:rPr lang="en-US" altLang="ja-JP" dirty="0"/>
              <a:t>. </a:t>
            </a:r>
            <a:endParaRPr kumimoji="1" lang="ja-JP" altLang="en-US"/>
          </a:p>
        </p:txBody>
      </p:sp>
      <p:pic>
        <p:nvPicPr>
          <p:cNvPr id="6" name="図 5" descr="テーブル&#10;&#10;自動的に生成された説明">
            <a:extLst>
              <a:ext uri="{FF2B5EF4-FFF2-40B4-BE49-F238E27FC236}">
                <a16:creationId xmlns:a16="http://schemas.microsoft.com/office/drawing/2014/main" id="{8D4904AD-CF70-674B-86E2-4EA41BC33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037"/>
          <a:stretch/>
        </p:blipFill>
        <p:spPr>
          <a:xfrm>
            <a:off x="90493" y="2858516"/>
            <a:ext cx="6981815" cy="3975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4FCAC91-F2F7-D448-AF03-4EBE6479F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lang="ja-JP" altLang="en-US" smtClean="0"/>
              <a:pPr/>
              <a:t>12</a:t>
            </a:fld>
            <a:endParaRPr lang="ja-JP" altLang="en-US"/>
          </a:p>
        </p:txBody>
      </p:sp>
      <p:pic>
        <p:nvPicPr>
          <p:cNvPr id="11" name="図 10" descr="テキスト&#10;&#10;自動的に生成された説明">
            <a:extLst>
              <a:ext uri="{FF2B5EF4-FFF2-40B4-BE49-F238E27FC236}">
                <a16:creationId xmlns:a16="http://schemas.microsoft.com/office/drawing/2014/main" id="{EBFFF4B8-2672-7F4C-ACED-9EFA3760F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3" t="3789" r="6588" b="14621"/>
          <a:stretch/>
        </p:blipFill>
        <p:spPr>
          <a:xfrm>
            <a:off x="6716311" y="2782830"/>
            <a:ext cx="5676416" cy="50010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1891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AF94FA-6B3E-8747-8DE8-48B505E33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Defined CI/CD Jobs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11B1E6-9405-AA43-85A9-8FBF9BBB7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ja-JP" dirty="0"/>
              <a:t>We defined CI/CD jobs for each GitLab branches and automate tests and deployment.</a:t>
            </a:r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A39D69A9-7237-FF44-B000-66677BD82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330626"/>
              </p:ext>
            </p:extLst>
          </p:nvPr>
        </p:nvGraphicFramePr>
        <p:xfrm>
          <a:off x="897835" y="2783439"/>
          <a:ext cx="10396329" cy="348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5443">
                  <a:extLst>
                    <a:ext uri="{9D8B030D-6E8A-4147-A177-3AD203B41FA5}">
                      <a16:colId xmlns:a16="http://schemas.microsoft.com/office/drawing/2014/main" val="2496499093"/>
                    </a:ext>
                  </a:extLst>
                </a:gridCol>
                <a:gridCol w="3465443">
                  <a:extLst>
                    <a:ext uri="{9D8B030D-6E8A-4147-A177-3AD203B41FA5}">
                      <a16:colId xmlns:a16="http://schemas.microsoft.com/office/drawing/2014/main" val="1137853204"/>
                    </a:ext>
                  </a:extLst>
                </a:gridCol>
                <a:gridCol w="3465443">
                  <a:extLst>
                    <a:ext uri="{9D8B030D-6E8A-4147-A177-3AD203B41FA5}">
                      <a16:colId xmlns:a16="http://schemas.microsoft.com/office/drawing/2014/main" val="14159947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Branch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Job Trigger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Job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349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feature/xxx, fix/xxx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Commit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Unit tests, HTTP-level tests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65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develop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Commit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Unit tests, HTTP-level tests, Integration tests, Deployment to pre-production environment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852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main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Commit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Deployment to production environment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527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develop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Every Sunday morning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Unit tests, HTTP-level tests, Integration tests, Deployment to pre-production environment, Vulnerability scan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96051"/>
                  </a:ext>
                </a:extLst>
              </a:tr>
            </a:tbl>
          </a:graphicData>
        </a:graphic>
      </p:graphicFrame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20FDDA8-89E4-2B4C-B806-0498925C9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9654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755E6D-A57D-1742-9B9D-52FA1F9E2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Browser Testing using Selenium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552B3C-8FFC-764A-AF22-97E7D54FC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99796"/>
            <a:ext cx="4898571" cy="4351338"/>
          </a:xfrm>
        </p:spPr>
        <p:txBody>
          <a:bodyPr/>
          <a:lstStyle/>
          <a:p>
            <a:r>
              <a:rPr kumimoji="1" lang="en-US" altLang="ja-JP" dirty="0"/>
              <a:t>Selenium automates cross browser Testing.</a:t>
            </a:r>
          </a:p>
          <a:p>
            <a:pPr lvl="1"/>
            <a:r>
              <a:rPr lang="en" altLang="ja-JP" dirty="0"/>
              <a:t>https://www.selenium.dev/</a:t>
            </a:r>
          </a:p>
          <a:p>
            <a:r>
              <a:rPr kumimoji="1" lang="en-US" altLang="ja-JP" dirty="0"/>
              <a:t>We define page transition flows </a:t>
            </a:r>
            <a:r>
              <a:rPr lang="en-US" altLang="ja-JP" dirty="0"/>
              <a:t>using Python and </a:t>
            </a:r>
            <a:r>
              <a:rPr kumimoji="1" lang="en-US" altLang="ja-JP" dirty="0"/>
              <a:t>check HTML + CSS + JavaScript functionality.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3B07077-A981-D841-BAB1-E604A5272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085" y="1825964"/>
            <a:ext cx="5453744" cy="4872011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534C84-6A88-C34E-992D-D5F2E857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0861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6DD1D2-656D-2345-9CBA-E048D9619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Continuous Security by </a:t>
            </a:r>
            <a:r>
              <a:rPr kumimoji="1" lang="en-US" altLang="ja-JP" b="1" dirty="0" err="1"/>
              <a:t>VAddy</a:t>
            </a:r>
            <a:endParaRPr kumimoji="1" lang="ja-JP" altLang="en-US" b="1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444F7F-D27C-7647-8215-B550963D5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0280"/>
            <a:ext cx="10515600" cy="2122325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b="1" dirty="0" err="1"/>
              <a:t>VAddy</a:t>
            </a:r>
            <a:r>
              <a:rPr kumimoji="1" lang="en-US" altLang="ja-JP" dirty="0"/>
              <a:t> is an automated vulnerability scanner provided under the SaaS model.</a:t>
            </a:r>
          </a:p>
          <a:p>
            <a:pPr lvl="1"/>
            <a:r>
              <a:rPr lang="en" altLang="ja-JP" dirty="0"/>
              <a:t>SQL injection, Blind SQL injection, XSS, Remote file inclusion, Command injection, Directory Traversal, Header injection, XXE, Insecure Deserialization</a:t>
            </a:r>
          </a:p>
          <a:p>
            <a:r>
              <a:rPr kumimoji="1" lang="en-US" altLang="ja-JP" b="1" dirty="0" err="1"/>
              <a:t>VAddy</a:t>
            </a:r>
            <a:r>
              <a:rPr kumimoji="1" lang="en-US" altLang="ja-JP" dirty="0"/>
              <a:t> scan </a:t>
            </a:r>
            <a:r>
              <a:rPr lang="en-US" altLang="ja-JP" dirty="0"/>
              <a:t>has been</a:t>
            </a:r>
            <a:r>
              <a:rPr kumimoji="1" lang="en-US" altLang="ja-JP" dirty="0"/>
              <a:t> integrated with CI.</a:t>
            </a:r>
            <a:endParaRPr kumimoji="1"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E38EAECB-DFB2-F244-AB47-2B4C7A5D9B35}"/>
              </a:ext>
            </a:extLst>
          </p:cNvPr>
          <p:cNvSpPr/>
          <p:nvPr/>
        </p:nvSpPr>
        <p:spPr>
          <a:xfrm>
            <a:off x="1793065" y="3796627"/>
            <a:ext cx="4936919" cy="719329"/>
          </a:xfrm>
          <a:prstGeom prst="roundRect">
            <a:avLst>
              <a:gd name="adj" fmla="val 32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1B5CA27-DE3D-D34C-A594-B2851401182D}"/>
              </a:ext>
            </a:extLst>
          </p:cNvPr>
          <p:cNvSpPr txBox="1"/>
          <p:nvPr/>
        </p:nvSpPr>
        <p:spPr>
          <a:xfrm>
            <a:off x="1793065" y="3808378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KEK Network</a:t>
            </a:r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53712D6-311D-FE4A-AD2E-453B2FFB05CF}"/>
              </a:ext>
            </a:extLst>
          </p:cNvPr>
          <p:cNvSpPr/>
          <p:nvPr/>
        </p:nvSpPr>
        <p:spPr>
          <a:xfrm>
            <a:off x="3404404" y="3836988"/>
            <a:ext cx="1888434" cy="6162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/>
              <a:t>ccPortal</a:t>
            </a:r>
            <a:r>
              <a:rPr kumimoji="1" lang="en-US" altLang="ja-JP" dirty="0"/>
              <a:t> Test Server</a:t>
            </a:r>
            <a:endParaRPr kumimoji="1" lang="ja-JP" altLang="en-US"/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627ACA77-377C-854E-986D-010547FCF522}"/>
              </a:ext>
            </a:extLst>
          </p:cNvPr>
          <p:cNvSpPr/>
          <p:nvPr/>
        </p:nvSpPr>
        <p:spPr>
          <a:xfrm>
            <a:off x="7899575" y="3855720"/>
            <a:ext cx="2499360" cy="564777"/>
          </a:xfrm>
          <a:prstGeom prst="roundRect">
            <a:avLst>
              <a:gd name="adj" fmla="val 88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/>
              <a:t>VAddy</a:t>
            </a:r>
            <a:endParaRPr kumimoji="1" lang="ja-JP" altLang="en-US"/>
          </a:p>
        </p:txBody>
      </p:sp>
      <p:pic>
        <p:nvPicPr>
          <p:cNvPr id="10" name="図 9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83EC4318-1D5A-164E-A203-C7420BDBF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362" y="4977991"/>
            <a:ext cx="5521577" cy="2318921"/>
          </a:xfrm>
          <a:prstGeom prst="rect">
            <a:avLst/>
          </a:prstGeom>
        </p:spPr>
      </p:pic>
      <p:pic>
        <p:nvPicPr>
          <p:cNvPr id="12" name="図 11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76E7E7C9-217A-3841-B76D-0E5C64D87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4977991"/>
            <a:ext cx="6488253" cy="241134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64EEE41-CAF4-594F-9754-0C0567190848}"/>
              </a:ext>
            </a:extLst>
          </p:cNvPr>
          <p:cNvSpPr txBox="1"/>
          <p:nvPr/>
        </p:nvSpPr>
        <p:spPr>
          <a:xfrm>
            <a:off x="1992529" y="4608659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Define Test Scenarios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4F349E-50C7-F646-A67E-FCFEC92DAD97}"/>
              </a:ext>
            </a:extLst>
          </p:cNvPr>
          <p:cNvSpPr txBox="1"/>
          <p:nvPr/>
        </p:nvSpPr>
        <p:spPr>
          <a:xfrm>
            <a:off x="8071932" y="4608659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Download Test Report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AB95D84F-BB25-4B40-9238-FA91554B9D28}"/>
              </a:ext>
            </a:extLst>
          </p:cNvPr>
          <p:cNvCxnSpPr>
            <a:stCxn id="8" idx="1"/>
            <a:endCxn id="7" idx="3"/>
          </p:cNvCxnSpPr>
          <p:nvPr/>
        </p:nvCxnSpPr>
        <p:spPr>
          <a:xfrm flipH="1">
            <a:off x="5292838" y="4138109"/>
            <a:ext cx="2606737" cy="69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A36B1EB-FE3E-354A-B432-D8AB9617096D}"/>
              </a:ext>
            </a:extLst>
          </p:cNvPr>
          <p:cNvSpPr txBox="1"/>
          <p:nvPr/>
        </p:nvSpPr>
        <p:spPr>
          <a:xfrm>
            <a:off x="5981804" y="3775769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Security Test</a:t>
            </a:r>
            <a:endParaRPr kumimoji="1" lang="ja-JP" altLang="en-US"/>
          </a:p>
        </p:txBody>
      </p:sp>
      <p:pic>
        <p:nvPicPr>
          <p:cNvPr id="15" name="グラフィックス 14">
            <a:extLst>
              <a:ext uri="{FF2B5EF4-FFF2-40B4-BE49-F238E27FC236}">
                <a16:creationId xmlns:a16="http://schemas.microsoft.com/office/drawing/2014/main" id="{8B7707A6-3C8A-344F-A530-DEE2FC12A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8652" y="963155"/>
            <a:ext cx="2070100" cy="38100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9DCD1AE-7D12-CC4D-856D-AE06CC705086}"/>
              </a:ext>
            </a:extLst>
          </p:cNvPr>
          <p:cNvSpPr txBox="1"/>
          <p:nvPr/>
        </p:nvSpPr>
        <p:spPr>
          <a:xfrm>
            <a:off x="8319755" y="1346152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dirty="0"/>
              <a:t>https://</a:t>
            </a:r>
            <a:r>
              <a:rPr lang="en" altLang="ja-JP" dirty="0" err="1"/>
              <a:t>vaddy.net</a:t>
            </a:r>
            <a:r>
              <a:rPr lang="en" altLang="ja-JP" dirty="0"/>
              <a:t>/</a:t>
            </a:r>
            <a:endParaRPr kumimoji="1" lang="ja-JP" altLang="en-US"/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98D10332-6A6E-724A-9EB2-E012884E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95137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9335E7-2E69-BC41-A195-E4AC4E5A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Use Cloud WAF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02CB9D-36D6-554C-9EEF-A05E97B80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53" y="1689736"/>
            <a:ext cx="10515600" cy="1475232"/>
          </a:xfrm>
        </p:spPr>
        <p:txBody>
          <a:bodyPr>
            <a:normAutofit/>
          </a:bodyPr>
          <a:lstStyle/>
          <a:p>
            <a:r>
              <a:rPr kumimoji="1" lang="en-US" altLang="ja-JP" sz="2000" dirty="0"/>
              <a:t>To improve security, we use Cloud WAF service.</a:t>
            </a:r>
          </a:p>
          <a:p>
            <a:r>
              <a:rPr kumimoji="1" lang="en-US" altLang="ja-JP" sz="2000" dirty="0"/>
              <a:t>The Cloud WAF service acts as reverse proxy and provides FW, IDS/IPS, and WAF functionality.</a:t>
            </a:r>
            <a:r>
              <a:rPr lang="en-US" altLang="ja-JP" sz="2000" dirty="0"/>
              <a:t> And the service includes SOC 24/7 monitoring.</a:t>
            </a:r>
          </a:p>
          <a:p>
            <a:r>
              <a:rPr kumimoji="1" lang="en-US" altLang="ja-JP" sz="2000" dirty="0"/>
              <a:t>We set DNS A record to the Cloud WAF IP address.</a:t>
            </a:r>
          </a:p>
        </p:txBody>
      </p:sp>
      <p:pic>
        <p:nvPicPr>
          <p:cNvPr id="5" name="図 4" descr="MC900433941.PNG">
            <a:extLst>
              <a:ext uri="{FF2B5EF4-FFF2-40B4-BE49-F238E27FC236}">
                <a16:creationId xmlns:a16="http://schemas.microsoft.com/office/drawing/2014/main" id="{5C6E978A-8035-7B46-9B5E-6E59B8440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303" y="3738119"/>
            <a:ext cx="654768" cy="654768"/>
          </a:xfrm>
          <a:prstGeom prst="rect">
            <a:avLst/>
          </a:prstGeom>
        </p:spPr>
      </p:pic>
      <p:sp>
        <p:nvSpPr>
          <p:cNvPr id="6" name="角丸四角形 5">
            <a:extLst>
              <a:ext uri="{FF2B5EF4-FFF2-40B4-BE49-F238E27FC236}">
                <a16:creationId xmlns:a16="http://schemas.microsoft.com/office/drawing/2014/main" id="{1A894C6D-21D4-C94B-A25B-D6B924205CC7}"/>
              </a:ext>
            </a:extLst>
          </p:cNvPr>
          <p:cNvSpPr/>
          <p:nvPr/>
        </p:nvSpPr>
        <p:spPr>
          <a:xfrm>
            <a:off x="3605762" y="3220492"/>
            <a:ext cx="5237789" cy="1216037"/>
          </a:xfrm>
          <a:prstGeom prst="roundRect">
            <a:avLst>
              <a:gd name="adj" fmla="val 32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80FA83C-91F8-4A48-8552-9CF114AFD291}"/>
              </a:ext>
            </a:extLst>
          </p:cNvPr>
          <p:cNvSpPr txBox="1"/>
          <p:nvPr/>
        </p:nvSpPr>
        <p:spPr>
          <a:xfrm>
            <a:off x="3605762" y="3280129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KEK Network</a:t>
            </a:r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0E0110C-CB60-B543-A2CD-E37A2B7CE64A}"/>
              </a:ext>
            </a:extLst>
          </p:cNvPr>
          <p:cNvSpPr/>
          <p:nvPr/>
        </p:nvSpPr>
        <p:spPr>
          <a:xfrm>
            <a:off x="5338352" y="3816838"/>
            <a:ext cx="1888434" cy="6162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/>
              <a:t>ccPortal</a:t>
            </a:r>
            <a:r>
              <a:rPr kumimoji="1" lang="en-US" altLang="ja-JP" dirty="0"/>
              <a:t> Server</a:t>
            </a:r>
            <a:endParaRPr kumimoji="1"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77C83CEE-E0F8-034C-B056-26D724AA8FC9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2561071" y="4051799"/>
            <a:ext cx="2777281" cy="137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MC900433941.PNG">
            <a:extLst>
              <a:ext uri="{FF2B5EF4-FFF2-40B4-BE49-F238E27FC236}">
                <a16:creationId xmlns:a16="http://schemas.microsoft.com/office/drawing/2014/main" id="{B92A3893-864E-2042-B5D2-FBC5FF92B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535" y="5977835"/>
            <a:ext cx="654768" cy="654768"/>
          </a:xfrm>
          <a:prstGeom prst="rect">
            <a:avLst/>
          </a:prstGeom>
        </p:spPr>
      </p:pic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5515E822-897E-3944-98A0-EE4A86BFB440}"/>
              </a:ext>
            </a:extLst>
          </p:cNvPr>
          <p:cNvSpPr/>
          <p:nvPr/>
        </p:nvSpPr>
        <p:spPr>
          <a:xfrm>
            <a:off x="5535698" y="5719671"/>
            <a:ext cx="5237789" cy="1049457"/>
          </a:xfrm>
          <a:prstGeom prst="roundRect">
            <a:avLst>
              <a:gd name="adj" fmla="val 32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F99EE0D-C200-8245-8A28-8930A2CB946A}"/>
              </a:ext>
            </a:extLst>
          </p:cNvPr>
          <p:cNvSpPr txBox="1"/>
          <p:nvPr/>
        </p:nvSpPr>
        <p:spPr>
          <a:xfrm>
            <a:off x="5535698" y="5791630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KEK Network</a:t>
            </a:r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4B21CE5-78CF-7F48-912C-7C6018D049BE}"/>
              </a:ext>
            </a:extLst>
          </p:cNvPr>
          <p:cNvSpPr/>
          <p:nvPr/>
        </p:nvSpPr>
        <p:spPr>
          <a:xfrm>
            <a:off x="7268288" y="6000352"/>
            <a:ext cx="1888434" cy="6162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/>
              <a:t>ccPortal</a:t>
            </a:r>
            <a:r>
              <a:rPr kumimoji="1" lang="en-US" altLang="ja-JP" dirty="0"/>
              <a:t> Server</a:t>
            </a:r>
            <a:endParaRPr kumimoji="1" lang="ja-JP" altLang="en-US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8186799D-B0D1-8940-B07F-6571FDB05595}"/>
              </a:ext>
            </a:extLst>
          </p:cNvPr>
          <p:cNvCxnSpPr>
            <a:cxnSpLocks/>
          </p:cNvCxnSpPr>
          <p:nvPr/>
        </p:nvCxnSpPr>
        <p:spPr>
          <a:xfrm flipV="1">
            <a:off x="1833151" y="4909347"/>
            <a:ext cx="1923512" cy="120080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DFD093D-4405-3C4F-B847-8465B4148CA8}"/>
              </a:ext>
            </a:extLst>
          </p:cNvPr>
          <p:cNvSpPr txBox="1"/>
          <p:nvPr/>
        </p:nvSpPr>
        <p:spPr>
          <a:xfrm>
            <a:off x="2692958" y="3725651"/>
            <a:ext cx="257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https://</a:t>
            </a:r>
            <a:r>
              <a:rPr kumimoji="1" lang="en-US" altLang="ja-JP" dirty="0" err="1"/>
              <a:t>ccportal.kek.jp</a:t>
            </a:r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EB436BA-3BF7-B34E-B7B2-2CCAE5E9D332}"/>
              </a:ext>
            </a:extLst>
          </p:cNvPr>
          <p:cNvSpPr txBox="1"/>
          <p:nvPr/>
        </p:nvSpPr>
        <p:spPr>
          <a:xfrm>
            <a:off x="619733" y="5135476"/>
            <a:ext cx="257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https://</a:t>
            </a:r>
            <a:r>
              <a:rPr kumimoji="1" lang="en-US" altLang="ja-JP" dirty="0" err="1"/>
              <a:t>ccportal.kek.jp</a:t>
            </a:r>
            <a:endParaRPr kumimoji="1" lang="ja-JP" altLang="en-US"/>
          </a:p>
        </p:txBody>
      </p:sp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5C77A872-0523-CE43-87FF-5B9CD798DF38}"/>
              </a:ext>
            </a:extLst>
          </p:cNvPr>
          <p:cNvSpPr/>
          <p:nvPr/>
        </p:nvSpPr>
        <p:spPr>
          <a:xfrm>
            <a:off x="3756663" y="4675500"/>
            <a:ext cx="3382088" cy="914400"/>
          </a:xfrm>
          <a:prstGeom prst="roundRect">
            <a:avLst>
              <a:gd name="adj" fmla="val 333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Cloud WAF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kumimoji="1" lang="en-US" altLang="ja-JP" dirty="0"/>
              <a:t>FW</a:t>
            </a:r>
            <a:r>
              <a:rPr lang="en-US" altLang="ja-JP" dirty="0"/>
              <a:t> + IDS/IPS + WAF</a:t>
            </a:r>
            <a:endParaRPr kumimoji="1" lang="en-US" altLang="ja-JP" dirty="0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D24CA75F-8F44-BB40-B2DC-5D506B0E0D53}"/>
              </a:ext>
            </a:extLst>
          </p:cNvPr>
          <p:cNvCxnSpPr>
            <a:cxnSpLocks/>
          </p:cNvCxnSpPr>
          <p:nvPr/>
        </p:nvCxnSpPr>
        <p:spPr>
          <a:xfrm flipH="1">
            <a:off x="2561071" y="4235335"/>
            <a:ext cx="277728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A7CABC72-F036-754A-8545-B282B49BD405}"/>
              </a:ext>
            </a:extLst>
          </p:cNvPr>
          <p:cNvCxnSpPr>
            <a:cxnSpLocks/>
            <a:stCxn id="22" idx="1"/>
            <a:endCxn id="11" idx="3"/>
          </p:cNvCxnSpPr>
          <p:nvPr/>
        </p:nvCxnSpPr>
        <p:spPr>
          <a:xfrm flipH="1">
            <a:off x="1906303" y="5132700"/>
            <a:ext cx="1850360" cy="117251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BF284CA7-DBE6-9542-8C09-1A39292D6F6A}"/>
              </a:ext>
            </a:extLst>
          </p:cNvPr>
          <p:cNvCxnSpPr>
            <a:cxnSpLocks/>
          </p:cNvCxnSpPr>
          <p:nvPr/>
        </p:nvCxnSpPr>
        <p:spPr>
          <a:xfrm flipH="1" flipV="1">
            <a:off x="7155323" y="5183465"/>
            <a:ext cx="857815" cy="81688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EB8909F6-1E08-6C41-97F5-62371F026BD4}"/>
              </a:ext>
            </a:extLst>
          </p:cNvPr>
          <p:cNvCxnSpPr>
            <a:cxnSpLocks/>
          </p:cNvCxnSpPr>
          <p:nvPr/>
        </p:nvCxnSpPr>
        <p:spPr>
          <a:xfrm>
            <a:off x="7211903" y="4954865"/>
            <a:ext cx="1115233" cy="102143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D3E07F13-B41B-F642-BE68-5076CE99AC21}"/>
              </a:ext>
            </a:extLst>
          </p:cNvPr>
          <p:cNvSpPr/>
          <p:nvPr/>
        </p:nvSpPr>
        <p:spPr>
          <a:xfrm>
            <a:off x="546581" y="3073311"/>
            <a:ext cx="10377451" cy="14752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7BE90098-853B-E34D-A3D0-0FBF009DE7A1}"/>
              </a:ext>
            </a:extLst>
          </p:cNvPr>
          <p:cNvSpPr/>
          <p:nvPr/>
        </p:nvSpPr>
        <p:spPr>
          <a:xfrm>
            <a:off x="546581" y="4575038"/>
            <a:ext cx="10377451" cy="22524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FB44BFB-EEEC-9946-8A4B-1B2AD03BFE37}"/>
              </a:ext>
            </a:extLst>
          </p:cNvPr>
          <p:cNvSpPr txBox="1"/>
          <p:nvPr/>
        </p:nvSpPr>
        <p:spPr>
          <a:xfrm>
            <a:off x="591148" y="3147357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6"/>
                </a:solidFill>
              </a:rPr>
              <a:t>Before</a:t>
            </a:r>
            <a:endParaRPr kumimoji="1" lang="ja-JP" altLang="en-US" b="1">
              <a:solidFill>
                <a:schemeClr val="accent6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5717C34-BD4F-AD4B-B60F-B2132D5DAAD6}"/>
              </a:ext>
            </a:extLst>
          </p:cNvPr>
          <p:cNvSpPr txBox="1"/>
          <p:nvPr/>
        </p:nvSpPr>
        <p:spPr>
          <a:xfrm>
            <a:off x="615477" y="466245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After</a:t>
            </a:r>
            <a:endParaRPr kumimoji="1" lang="ja-JP" altLang="en-US" b="1">
              <a:solidFill>
                <a:srgbClr val="FF0000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FB766C4-31D4-0741-90E2-8CEA33DDF125}"/>
              </a:ext>
            </a:extLst>
          </p:cNvPr>
          <p:cNvSpPr/>
          <p:nvPr/>
        </p:nvSpPr>
        <p:spPr>
          <a:xfrm>
            <a:off x="6224656" y="1306381"/>
            <a:ext cx="4240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/>
              <a:t>https://www.nttpc.co.jp/lp/cloudwaf/</a:t>
            </a:r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991736E1-BFD0-5848-8853-76020BA33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13572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5139C7-F48C-3B4E-AA34-32A68BCA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Current Status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438F471-0DBC-2841-8CE0-95F8398C1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" altLang="ja-JP" dirty="0"/>
              <a:t>The </a:t>
            </a:r>
            <a:r>
              <a:rPr lang="en" altLang="ja-JP" dirty="0" err="1"/>
              <a:t>ccPortal</a:t>
            </a:r>
            <a:r>
              <a:rPr lang="en" altLang="ja-JP" dirty="0"/>
              <a:t> service was rolled out to KEK staff from the middle of September 2020.</a:t>
            </a:r>
          </a:p>
          <a:p>
            <a:r>
              <a:rPr lang="en" altLang="ja-JP" dirty="0"/>
              <a:t>Then opened to all others on January 25</a:t>
            </a:r>
            <a:r>
              <a:rPr lang="en" altLang="ja-JP" baseline="30000" dirty="0"/>
              <a:t>th</a:t>
            </a:r>
            <a:r>
              <a:rPr lang="en" altLang="ja-JP" dirty="0"/>
              <a:t>, 2021.</a:t>
            </a:r>
          </a:p>
          <a:p>
            <a:r>
              <a:rPr lang="en" altLang="ja-JP" dirty="0"/>
              <a:t>Current active users: 1384</a:t>
            </a:r>
          </a:p>
          <a:p>
            <a:r>
              <a:rPr lang="en" altLang="ja-JP" dirty="0"/>
              <a:t>So far, so good. There are no critical/major issues.</a:t>
            </a:r>
          </a:p>
          <a:p>
            <a:r>
              <a:rPr lang="en" altLang="ja-JP" dirty="0" err="1"/>
              <a:t>ccPortal</a:t>
            </a:r>
            <a:r>
              <a:rPr lang="en" altLang="ja-JP" dirty="0"/>
              <a:t> contributes to:</a:t>
            </a:r>
          </a:p>
          <a:p>
            <a:pPr lvl="1"/>
            <a:r>
              <a:rPr lang="en" altLang="ja-JP" dirty="0"/>
              <a:t>Break away from traditional sign/seal usage</a:t>
            </a:r>
          </a:p>
          <a:p>
            <a:pPr lvl="1"/>
            <a:r>
              <a:rPr lang="en" altLang="ja-JP" dirty="0"/>
              <a:t>Make application handling contactless</a:t>
            </a:r>
          </a:p>
        </p:txBody>
      </p:sp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id="{C0E0A728-3E95-E941-9493-1C46552EA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53191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4FF4F3-BDCE-8F49-91D7-6040B881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69E93D5-A397-5241-B73D-1A6C7C5A3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" altLang="ja-JP" dirty="0"/>
              <a:t>We have developed an online application portal system named </a:t>
            </a:r>
            <a:r>
              <a:rPr lang="en" altLang="ja-JP" dirty="0" err="1"/>
              <a:t>ccPortal</a:t>
            </a:r>
            <a:r>
              <a:rPr lang="en" altLang="ja-JP" dirty="0"/>
              <a:t>.</a:t>
            </a:r>
          </a:p>
          <a:p>
            <a:r>
              <a:rPr lang="en" altLang="ja-JP" dirty="0"/>
              <a:t>This portal allows users to apply new services and modify account information online.</a:t>
            </a:r>
          </a:p>
          <a:p>
            <a:r>
              <a:rPr lang="en" altLang="ja-JP" dirty="0"/>
              <a:t>The portal also supports the CRC staff's online workflow.</a:t>
            </a:r>
          </a:p>
          <a:p>
            <a:pPr lvl="1"/>
            <a:r>
              <a:rPr lang="en" altLang="ja-JP" dirty="0"/>
              <a:t>Checking validity, creating an account, DB registration,  and sending a completion notice.</a:t>
            </a:r>
          </a:p>
          <a:p>
            <a:r>
              <a:rPr lang="en" altLang="ja-JP" dirty="0"/>
              <a:t>We have spent much time on writing tests. CI/CD is very important for providing stable service. </a:t>
            </a:r>
          </a:p>
          <a:p>
            <a:r>
              <a:rPr lang="en" altLang="ja-JP" dirty="0"/>
              <a:t>By using </a:t>
            </a:r>
            <a:r>
              <a:rPr lang="en" altLang="ja-JP" b="1" dirty="0" err="1"/>
              <a:t>kintone</a:t>
            </a:r>
            <a:r>
              <a:rPr lang="en" altLang="ja-JP" dirty="0"/>
              <a:t> and </a:t>
            </a:r>
            <a:r>
              <a:rPr lang="en" altLang="ja-JP" b="1" dirty="0" err="1"/>
              <a:t>VAddy</a:t>
            </a:r>
            <a:r>
              <a:rPr lang="en" altLang="ja-JP" dirty="0"/>
              <a:t>, and </a:t>
            </a:r>
            <a:r>
              <a:rPr lang="en" altLang="ja-JP" b="1" dirty="0"/>
              <a:t>Cloud WAF</a:t>
            </a:r>
            <a:r>
              <a:rPr lang="en" altLang="ja-JP" dirty="0"/>
              <a:t> SaaS services, we have succeeded to develop </a:t>
            </a:r>
            <a:r>
              <a:rPr lang="en" altLang="ja-JP" dirty="0" err="1"/>
              <a:t>ccPortal</a:t>
            </a:r>
            <a:r>
              <a:rPr lang="en" altLang="ja-JP" dirty="0"/>
              <a:t> rapidly.</a:t>
            </a:r>
          </a:p>
          <a:p>
            <a:endParaRPr lang="en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043A35-E655-1B40-9503-D0D01E1E3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65061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93B3938-E1B1-3747-960E-051C12D8A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6" t="-989" r="-303" b="20393"/>
          <a:stretch/>
        </p:blipFill>
        <p:spPr>
          <a:xfrm>
            <a:off x="2266039" y="1"/>
            <a:ext cx="6385566" cy="5122985"/>
          </a:xfrm>
          <a:prstGeom prst="rect">
            <a:avLst/>
          </a:prstGeom>
        </p:spPr>
      </p:pic>
      <p:sp>
        <p:nvSpPr>
          <p:cNvPr id="6" name="円/楕円 5">
            <a:extLst>
              <a:ext uri="{FF2B5EF4-FFF2-40B4-BE49-F238E27FC236}">
                <a16:creationId xmlns:a16="http://schemas.microsoft.com/office/drawing/2014/main" id="{4FFF909D-EA76-E744-8FC4-26DBCFC9C4B7}"/>
              </a:ext>
            </a:extLst>
          </p:cNvPr>
          <p:cNvSpPr/>
          <p:nvPr/>
        </p:nvSpPr>
        <p:spPr>
          <a:xfrm>
            <a:off x="6128240" y="4015434"/>
            <a:ext cx="129319" cy="1293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4D06C150-C337-F245-A41B-0DBB766C1A34}"/>
              </a:ext>
            </a:extLst>
          </p:cNvPr>
          <p:cNvSpPr/>
          <p:nvPr/>
        </p:nvSpPr>
        <p:spPr>
          <a:xfrm>
            <a:off x="6265326" y="3902538"/>
            <a:ext cx="129319" cy="1293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1692505-E829-6445-A2F2-4C8D472553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89"/>
          <a:stretch/>
        </p:blipFill>
        <p:spPr>
          <a:xfrm>
            <a:off x="1673222" y="1691685"/>
            <a:ext cx="3485662" cy="26035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799A454-12D5-F646-9F5B-3866C86A2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757" y="1669015"/>
            <a:ext cx="3603884" cy="2695819"/>
          </a:xfrm>
          <a:prstGeom prst="rect">
            <a:avLst/>
          </a:prstGeom>
        </p:spPr>
      </p:pic>
      <p:sp>
        <p:nvSpPr>
          <p:cNvPr id="14" name="円/楕円 13">
            <a:extLst>
              <a:ext uri="{FF2B5EF4-FFF2-40B4-BE49-F238E27FC236}">
                <a16:creationId xmlns:a16="http://schemas.microsoft.com/office/drawing/2014/main" id="{FD4401F1-3238-3A4D-B47F-96C56E7F1AEF}"/>
              </a:ext>
            </a:extLst>
          </p:cNvPr>
          <p:cNvSpPr/>
          <p:nvPr/>
        </p:nvSpPr>
        <p:spPr>
          <a:xfrm>
            <a:off x="2082313" y="2756579"/>
            <a:ext cx="1324949" cy="53596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1D8B707A-1BFD-DC4C-B2E7-DE12AF4D407A}"/>
              </a:ext>
            </a:extLst>
          </p:cNvPr>
          <p:cNvCxnSpPr/>
          <p:nvPr/>
        </p:nvCxnSpPr>
        <p:spPr>
          <a:xfrm>
            <a:off x="2658207" y="3310128"/>
            <a:ext cx="766638" cy="42239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6A69CCF-76DA-6844-BC68-4CA2C407C44E}"/>
              </a:ext>
            </a:extLst>
          </p:cNvPr>
          <p:cNvSpPr txBox="1"/>
          <p:nvPr/>
        </p:nvSpPr>
        <p:spPr>
          <a:xfrm>
            <a:off x="1523839" y="1353828"/>
            <a:ext cx="2584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Electron Accelerator</a:t>
            </a:r>
            <a:endParaRPr lang="ja-JP" altLang="en-US" sz="2000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5DD22C8-E57C-1B42-A6E3-7A83490F8F4F}"/>
              </a:ext>
            </a:extLst>
          </p:cNvPr>
          <p:cNvSpPr txBox="1"/>
          <p:nvPr/>
        </p:nvSpPr>
        <p:spPr>
          <a:xfrm>
            <a:off x="7734683" y="1365550"/>
            <a:ext cx="2396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Proton Accelerator</a:t>
            </a:r>
            <a:endParaRPr lang="ja-JP" altLang="en-US" sz="2000">
              <a:solidFill>
                <a:srgbClr val="FF0000"/>
              </a:solidFill>
            </a:endParaRPr>
          </a:p>
        </p:txBody>
      </p:sp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69EAA6D9-AA48-6649-9302-735BD10F4113}"/>
              </a:ext>
            </a:extLst>
          </p:cNvPr>
          <p:cNvSpPr/>
          <p:nvPr/>
        </p:nvSpPr>
        <p:spPr>
          <a:xfrm>
            <a:off x="1673222" y="4391708"/>
            <a:ext cx="3960570" cy="2231225"/>
          </a:xfrm>
          <a:prstGeom prst="roundRect">
            <a:avLst>
              <a:gd name="adj" fmla="val 451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</a:rPr>
              <a:t>Belle II (e-, e+ collision)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</a:rPr>
              <a:t>Photon Factory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ja-JP" altLang="en-US">
              <a:solidFill>
                <a:schemeClr val="tx1"/>
              </a:solidFill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73AAAA03-5A97-0044-ACC6-BBD5054C6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650" y="5147524"/>
            <a:ext cx="1431549" cy="143154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BED46814-BF27-6349-B5A7-F796312CB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2803" y="5147525"/>
            <a:ext cx="2028846" cy="1424552"/>
          </a:xfrm>
          <a:prstGeom prst="rect">
            <a:avLst/>
          </a:prstGeom>
        </p:spPr>
      </p:pic>
      <p:sp>
        <p:nvSpPr>
          <p:cNvPr id="30" name="角丸四角形 29">
            <a:extLst>
              <a:ext uri="{FF2B5EF4-FFF2-40B4-BE49-F238E27FC236}">
                <a16:creationId xmlns:a16="http://schemas.microsoft.com/office/drawing/2014/main" id="{04203272-868B-F04A-95F2-E26919AED237}"/>
              </a:ext>
            </a:extLst>
          </p:cNvPr>
          <p:cNvSpPr/>
          <p:nvPr/>
        </p:nvSpPr>
        <p:spPr>
          <a:xfrm>
            <a:off x="6487932" y="4391707"/>
            <a:ext cx="3960570" cy="2231225"/>
          </a:xfrm>
          <a:prstGeom prst="roundRect">
            <a:avLst>
              <a:gd name="adj" fmla="val 451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</a:rPr>
              <a:t>T2K (Neutrino experiment)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</a:rPr>
              <a:t>Hadron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</a:rPr>
              <a:t>MLF (Material and Life science)</a:t>
            </a:r>
            <a:endParaRPr lang="ja-JP" altLang="en-US">
              <a:solidFill>
                <a:schemeClr val="tx1"/>
              </a:solidFill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BD5639FF-98EB-9B44-B51B-5FCD605673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10" b="30308"/>
          <a:stretch/>
        </p:blipFill>
        <p:spPr>
          <a:xfrm>
            <a:off x="7162502" y="5218045"/>
            <a:ext cx="2526923" cy="1394102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B1AECAA-3801-2947-BF5D-ED685EB05904}"/>
              </a:ext>
            </a:extLst>
          </p:cNvPr>
          <p:cNvSpPr txBox="1"/>
          <p:nvPr/>
        </p:nvSpPr>
        <p:spPr>
          <a:xfrm>
            <a:off x="5344442" y="6572076"/>
            <a:ext cx="1229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Credit KEK</a:t>
            </a:r>
            <a:endParaRPr lang="ja-JP" altLang="en-US" sz="160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C25E025-23D8-CE44-9989-34E1184C9333}"/>
              </a:ext>
            </a:extLst>
          </p:cNvPr>
          <p:cNvSpPr/>
          <p:nvPr/>
        </p:nvSpPr>
        <p:spPr>
          <a:xfrm>
            <a:off x="4880113" y="3929020"/>
            <a:ext cx="1132680" cy="357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Tsukuba</a:t>
            </a:r>
            <a:endParaRPr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FC579CB-F98F-A647-BE79-6E55163C1821}"/>
              </a:ext>
            </a:extLst>
          </p:cNvPr>
          <p:cNvSpPr/>
          <p:nvPr/>
        </p:nvSpPr>
        <p:spPr>
          <a:xfrm>
            <a:off x="6302823" y="3365809"/>
            <a:ext cx="914400" cy="357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Tokai</a:t>
            </a:r>
            <a:endParaRPr lang="ja-JP" altLang="en-US"/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8B26C887-E8A4-E943-AAA7-625ACBE0EAA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Experiments in KEK</a:t>
            </a:r>
            <a:endParaRPr lang="ja-JP" altLang="en-US"/>
          </a:p>
        </p:txBody>
      </p:sp>
      <p:sp>
        <p:nvSpPr>
          <p:cNvPr id="15" name="四角形吹き出し 14">
            <a:extLst>
              <a:ext uri="{FF2B5EF4-FFF2-40B4-BE49-F238E27FC236}">
                <a16:creationId xmlns:a16="http://schemas.microsoft.com/office/drawing/2014/main" id="{720B339D-2D82-DE49-BD15-63F94FC166A7}"/>
              </a:ext>
            </a:extLst>
          </p:cNvPr>
          <p:cNvSpPr/>
          <p:nvPr/>
        </p:nvSpPr>
        <p:spPr>
          <a:xfrm>
            <a:off x="66400" y="3359822"/>
            <a:ext cx="2369972" cy="1003984"/>
          </a:xfrm>
          <a:prstGeom prst="wedgeRectCallout">
            <a:avLst>
              <a:gd name="adj1" fmla="val 36032"/>
              <a:gd name="adj2" fmla="val 6778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26 countries/regions</a:t>
            </a:r>
          </a:p>
          <a:p>
            <a:pPr algn="ctr"/>
            <a:r>
              <a:rPr lang="en-US" altLang="ja-JP" dirty="0"/>
              <a:t>123 institutes</a:t>
            </a:r>
          </a:p>
          <a:p>
            <a:pPr algn="ctr"/>
            <a:r>
              <a:rPr kumimoji="1" lang="en-US" altLang="ja-JP" dirty="0"/>
              <a:t>1075 researchers</a:t>
            </a:r>
            <a:endParaRPr kumimoji="1" lang="ja-JP" altLang="en-US"/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id="{4E3CD363-C4FD-8444-B256-54BB37F41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18963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7DE800-FF9D-284E-9DC7-5D48A489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KEK Computing Research Center (CRC)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B9EAEB-8ACC-394E-BD6F-90AF6E7DA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194" y="1825625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CRC provides various IT services to support research activities at KEK:</a:t>
            </a:r>
          </a:p>
          <a:p>
            <a:pPr lvl="1"/>
            <a:r>
              <a:rPr lang="en-US" altLang="ja-JP" dirty="0"/>
              <a:t>Network: Wired/Wireless LAN, VPN, </a:t>
            </a:r>
            <a:r>
              <a:rPr lang="en-US" altLang="ja-JP" dirty="0" err="1"/>
              <a:t>eduroam</a:t>
            </a:r>
            <a:r>
              <a:rPr lang="en-US" altLang="ja-JP" dirty="0"/>
              <a:t>, …</a:t>
            </a:r>
          </a:p>
          <a:p>
            <a:pPr lvl="1"/>
            <a:r>
              <a:rPr lang="en-US" altLang="ja-JP" dirty="0"/>
              <a:t>Web: Wiki, Indico based service, …</a:t>
            </a:r>
          </a:p>
          <a:p>
            <a:pPr lvl="1"/>
            <a:r>
              <a:rPr lang="en-US" altLang="ja-JP" dirty="0"/>
              <a:t>Data analysis: </a:t>
            </a:r>
            <a:r>
              <a:rPr kumimoji="1" lang="en-US" altLang="ja-JP" dirty="0"/>
              <a:t>Batch service, </a:t>
            </a:r>
            <a:r>
              <a:rPr lang="en-US" altLang="ja-JP" dirty="0"/>
              <a:t>Grid service, …</a:t>
            </a:r>
          </a:p>
          <a:p>
            <a:pPr lvl="1"/>
            <a:r>
              <a:rPr kumimoji="1" lang="en-US" altLang="ja-JP" dirty="0"/>
              <a:t>Others: Online storage service, Anti-virus software, …</a:t>
            </a:r>
          </a:p>
          <a:p>
            <a:pPr lvl="1"/>
            <a:endParaRPr kumimoji="1" lang="en-US" altLang="ja-JP" dirty="0"/>
          </a:p>
          <a:p>
            <a:r>
              <a:rPr lang="en-US" altLang="ja-JP" dirty="0"/>
              <a:t>A user submits </a:t>
            </a:r>
            <a:r>
              <a:rPr lang="en-US" altLang="ja-JP" dirty="0">
                <a:solidFill>
                  <a:srgbClr val="FF0000"/>
                </a:solidFill>
              </a:rPr>
              <a:t>paper application forms</a:t>
            </a:r>
            <a:r>
              <a:rPr lang="en-US" altLang="ja-JP" dirty="0"/>
              <a:t> to apply the services.</a:t>
            </a:r>
            <a:endParaRPr kumimoji="1" lang="ja-JP" altLang="en-US"/>
          </a:p>
        </p:txBody>
      </p:sp>
      <p:sp>
        <p:nvSpPr>
          <p:cNvPr id="5" name="右中かっこ 4">
            <a:extLst>
              <a:ext uri="{FF2B5EF4-FFF2-40B4-BE49-F238E27FC236}">
                <a16:creationId xmlns:a16="http://schemas.microsoft.com/office/drawing/2014/main" id="{8836896B-F5D0-6D4C-99DD-C01259E22485}"/>
              </a:ext>
            </a:extLst>
          </p:cNvPr>
          <p:cNvSpPr/>
          <p:nvPr/>
        </p:nvSpPr>
        <p:spPr>
          <a:xfrm rot="10800000">
            <a:off x="1471277" y="2633870"/>
            <a:ext cx="307822" cy="1639956"/>
          </a:xfrm>
          <a:prstGeom prst="rightBrace">
            <a:avLst>
              <a:gd name="adj1" fmla="val 8333"/>
              <a:gd name="adj2" fmla="val 50493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423B194-3717-F34C-BCF6-9A1EA7FE1FD3}"/>
              </a:ext>
            </a:extLst>
          </p:cNvPr>
          <p:cNvSpPr txBox="1"/>
          <p:nvPr/>
        </p:nvSpPr>
        <p:spPr>
          <a:xfrm>
            <a:off x="29527" y="3253793"/>
            <a:ext cx="1507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25 services</a:t>
            </a:r>
            <a:endParaRPr kumimoji="1" lang="ja-JP" altLang="en-US" sz="200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026327A0-98BC-E947-B83F-55D7D74A4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21017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CC44AFF5-8F36-B14D-9F30-967A9D8F8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" t="2704" r="1468" b="3785"/>
          <a:stretch/>
        </p:blipFill>
        <p:spPr>
          <a:xfrm>
            <a:off x="170402" y="1860365"/>
            <a:ext cx="3219961" cy="4390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4D52B03-DC5F-7A41-A442-14156AEDA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Before: Paper-based Application</a:t>
            </a:r>
            <a:endParaRPr kumimoji="1" lang="ja-JP" altLang="en-US"/>
          </a:p>
        </p:txBody>
      </p:sp>
      <p:pic>
        <p:nvPicPr>
          <p:cNvPr id="4" name="図 3" descr="00657-450x337.jpg">
            <a:extLst>
              <a:ext uri="{FF2B5EF4-FFF2-40B4-BE49-F238E27FC236}">
                <a16:creationId xmlns:a16="http://schemas.microsoft.com/office/drawing/2014/main" id="{9BE23861-527D-E24D-AFC2-8884CB199A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883" y="3062853"/>
            <a:ext cx="495508" cy="1355030"/>
          </a:xfrm>
          <a:prstGeom prst="rect">
            <a:avLst/>
          </a:prstGeom>
        </p:spPr>
      </p:pic>
      <p:pic>
        <p:nvPicPr>
          <p:cNvPr id="5" name="図 4" descr="00657-450x337.jpg">
            <a:extLst>
              <a:ext uri="{FF2B5EF4-FFF2-40B4-BE49-F238E27FC236}">
                <a16:creationId xmlns:a16="http://schemas.microsoft.com/office/drawing/2014/main" id="{FF23858A-4EE0-AD41-B2E7-D60079EA96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2066" y="4611860"/>
            <a:ext cx="495508" cy="1355030"/>
          </a:xfrm>
          <a:prstGeom prst="rect">
            <a:avLst/>
          </a:prstGeom>
        </p:spPr>
      </p:pic>
      <p:pic>
        <p:nvPicPr>
          <p:cNvPr id="6" name="図 5" descr="00657-450x337.jpg">
            <a:extLst>
              <a:ext uri="{FF2B5EF4-FFF2-40B4-BE49-F238E27FC236}">
                <a16:creationId xmlns:a16="http://schemas.microsoft.com/office/drawing/2014/main" id="{5A50A473-0CA8-6A4F-839F-B7EDCDB618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9075" y="3057919"/>
            <a:ext cx="495508" cy="135503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DBED02-5DAA-B54D-9A38-356E568208F4}"/>
              </a:ext>
            </a:extLst>
          </p:cNvPr>
          <p:cNvSpPr txBox="1"/>
          <p:nvPr/>
        </p:nvSpPr>
        <p:spPr>
          <a:xfrm>
            <a:off x="3430174" y="4471256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User</a:t>
            </a:r>
            <a:endParaRPr kumimoji="1" lang="ja-JP" altLang="en-US" sz="20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78BCB0A-620D-2E49-9BA2-509F43A58629}"/>
              </a:ext>
            </a:extLst>
          </p:cNvPr>
          <p:cNvSpPr txBox="1"/>
          <p:nvPr/>
        </p:nvSpPr>
        <p:spPr>
          <a:xfrm>
            <a:off x="8500124" y="6003364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KEK staff</a:t>
            </a:r>
            <a:endParaRPr kumimoji="1" lang="ja-JP" altLang="en-US" sz="20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40E8F89-5687-1046-A294-F829EE29E5A4}"/>
              </a:ext>
            </a:extLst>
          </p:cNvPr>
          <p:cNvSpPr txBox="1"/>
          <p:nvPr/>
        </p:nvSpPr>
        <p:spPr>
          <a:xfrm>
            <a:off x="10875556" y="4466883"/>
            <a:ext cx="705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CRC</a:t>
            </a:r>
            <a:endParaRPr kumimoji="1" lang="ja-JP" altLang="en-US" sz="200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809C0B3C-F1A0-FA4F-9DEA-7026909BEE2C}"/>
              </a:ext>
            </a:extLst>
          </p:cNvPr>
          <p:cNvCxnSpPr>
            <a:cxnSpLocks/>
          </p:cNvCxnSpPr>
          <p:nvPr/>
        </p:nvCxnSpPr>
        <p:spPr>
          <a:xfrm>
            <a:off x="4080617" y="3495057"/>
            <a:ext cx="679493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109C5EE3-4FA0-144B-A8F4-F432E588CAFC}"/>
              </a:ext>
            </a:extLst>
          </p:cNvPr>
          <p:cNvCxnSpPr>
            <a:cxnSpLocks/>
          </p:cNvCxnSpPr>
          <p:nvPr/>
        </p:nvCxnSpPr>
        <p:spPr>
          <a:xfrm>
            <a:off x="4056150" y="3925829"/>
            <a:ext cx="4668031" cy="13635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73A57EDF-761F-554D-B60D-F0CDED4057AF}"/>
              </a:ext>
            </a:extLst>
          </p:cNvPr>
          <p:cNvCxnSpPr>
            <a:cxnSpLocks/>
          </p:cNvCxnSpPr>
          <p:nvPr/>
        </p:nvCxnSpPr>
        <p:spPr>
          <a:xfrm flipH="1" flipV="1">
            <a:off x="4022957" y="4291858"/>
            <a:ext cx="4669021" cy="14032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カギ線コネクタ 13">
            <a:extLst>
              <a:ext uri="{FF2B5EF4-FFF2-40B4-BE49-F238E27FC236}">
                <a16:creationId xmlns:a16="http://schemas.microsoft.com/office/drawing/2014/main" id="{E74E503B-EB29-F749-A8E8-C0C097914FE0}"/>
              </a:ext>
            </a:extLst>
          </p:cNvPr>
          <p:cNvCxnSpPr>
            <a:cxnSpLocks/>
            <a:stCxn id="6" idx="3"/>
            <a:endCxn id="4" idx="0"/>
          </p:cNvCxnSpPr>
          <p:nvPr/>
        </p:nvCxnSpPr>
        <p:spPr>
          <a:xfrm flipH="1" flipV="1">
            <a:off x="3751637" y="3062853"/>
            <a:ext cx="7732946" cy="672581"/>
          </a:xfrm>
          <a:prstGeom prst="bentConnector4">
            <a:avLst>
              <a:gd name="adj1" fmla="val -2956"/>
              <a:gd name="adj2" fmla="val 245953"/>
            </a:avLst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627C66A-3717-D341-9E56-CF05BACC6CD0}"/>
              </a:ext>
            </a:extLst>
          </p:cNvPr>
          <p:cNvSpPr txBox="1"/>
          <p:nvPr/>
        </p:nvSpPr>
        <p:spPr>
          <a:xfrm>
            <a:off x="4096327" y="3084633"/>
            <a:ext cx="1988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Submits a form</a:t>
            </a:r>
            <a:endParaRPr kumimoji="1" lang="ja-JP" altLang="en-US" sz="20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3D012D9-C490-7A40-8780-BCBCB17F8A09}"/>
              </a:ext>
            </a:extLst>
          </p:cNvPr>
          <p:cNvSpPr txBox="1"/>
          <p:nvPr/>
        </p:nvSpPr>
        <p:spPr>
          <a:xfrm>
            <a:off x="6080509" y="4466883"/>
            <a:ext cx="2773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Asks for endorsement</a:t>
            </a:r>
            <a:endParaRPr kumimoji="1" lang="ja-JP" altLang="en-US" sz="20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67BC847-E103-9F4D-BF12-513259A9CE0A}"/>
              </a:ext>
            </a:extLst>
          </p:cNvPr>
          <p:cNvSpPr txBox="1"/>
          <p:nvPr/>
        </p:nvSpPr>
        <p:spPr>
          <a:xfrm>
            <a:off x="6080509" y="5223362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Endorses</a:t>
            </a:r>
            <a:endParaRPr kumimoji="1" lang="ja-JP" altLang="en-US" sz="20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62F7AEA-DE1C-B249-9C93-E986E2392745}"/>
              </a:ext>
            </a:extLst>
          </p:cNvPr>
          <p:cNvSpPr txBox="1"/>
          <p:nvPr/>
        </p:nvSpPr>
        <p:spPr>
          <a:xfrm>
            <a:off x="8691978" y="2152755"/>
            <a:ext cx="3097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Sends completion </a:t>
            </a:r>
            <a:r>
              <a:rPr lang="en-US" altLang="ja-JP" sz="2000" dirty="0"/>
              <a:t>n</a:t>
            </a:r>
            <a:r>
              <a:rPr kumimoji="1" lang="en-US" altLang="ja-JP" sz="2000" dirty="0"/>
              <a:t>otice</a:t>
            </a:r>
            <a:endParaRPr kumimoji="1" lang="ja-JP" altLang="en-US" sz="2000"/>
          </a:p>
        </p:txBody>
      </p:sp>
      <p:pic>
        <p:nvPicPr>
          <p:cNvPr id="23" name="図 2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3A96699F-B7BF-6646-A0EB-1DEA7FE38A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" t="2704" r="1468" b="3785"/>
          <a:stretch/>
        </p:blipFill>
        <p:spPr>
          <a:xfrm>
            <a:off x="6009727" y="2488408"/>
            <a:ext cx="869137" cy="11851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図 28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1B4C0330-FC27-8941-8D13-17D7DFA76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" t="2704" r="1468" b="3785"/>
          <a:stretch/>
        </p:blipFill>
        <p:spPr>
          <a:xfrm>
            <a:off x="5437959" y="3872369"/>
            <a:ext cx="539198" cy="7352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図 29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A53860E3-C0DA-3143-A128-BB2695019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" t="2704" r="1468" b="3785"/>
          <a:stretch/>
        </p:blipFill>
        <p:spPr>
          <a:xfrm>
            <a:off x="7369671" y="5171080"/>
            <a:ext cx="539198" cy="7352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角丸四角形 30">
            <a:extLst>
              <a:ext uri="{FF2B5EF4-FFF2-40B4-BE49-F238E27FC236}">
                <a16:creationId xmlns:a16="http://schemas.microsoft.com/office/drawing/2014/main" id="{A53D158D-2BF5-FD46-8A2E-70C830B284FC}"/>
              </a:ext>
            </a:extLst>
          </p:cNvPr>
          <p:cNvSpPr/>
          <p:nvPr/>
        </p:nvSpPr>
        <p:spPr>
          <a:xfrm>
            <a:off x="4877809" y="3795068"/>
            <a:ext cx="5140833" cy="2704514"/>
          </a:xfrm>
          <a:prstGeom prst="roundRect">
            <a:avLst>
              <a:gd name="adj" fmla="val 60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F3CC7FE-F34B-DC42-BD0E-EBC756499AA7}"/>
              </a:ext>
            </a:extLst>
          </p:cNvPr>
          <p:cNvSpPr txBox="1"/>
          <p:nvPr/>
        </p:nvSpPr>
        <p:spPr>
          <a:xfrm>
            <a:off x="4877809" y="5794304"/>
            <a:ext cx="2856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Some application</a:t>
            </a:r>
          </a:p>
          <a:p>
            <a:r>
              <a:rPr kumimoji="1" lang="en-US" altLang="ja-JP" sz="2000" dirty="0">
                <a:solidFill>
                  <a:srgbClr val="FF0000"/>
                </a:solidFill>
              </a:rPr>
              <a:t>Requires</a:t>
            </a:r>
            <a:r>
              <a:rPr lang="en-US" altLang="ja-JP" sz="2000" dirty="0">
                <a:solidFill>
                  <a:srgbClr val="FF0000"/>
                </a:solidFill>
              </a:rPr>
              <a:t> endorsement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34" name="メモ 33">
            <a:extLst>
              <a:ext uri="{FF2B5EF4-FFF2-40B4-BE49-F238E27FC236}">
                <a16:creationId xmlns:a16="http://schemas.microsoft.com/office/drawing/2014/main" id="{1E98BAB7-7F42-894B-A769-7C7BE28EBC6B}"/>
              </a:ext>
            </a:extLst>
          </p:cNvPr>
          <p:cNvSpPr/>
          <p:nvPr/>
        </p:nvSpPr>
        <p:spPr>
          <a:xfrm>
            <a:off x="8010939" y="1830542"/>
            <a:ext cx="681039" cy="833139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スライド番号プレースホルダー 19">
            <a:extLst>
              <a:ext uri="{FF2B5EF4-FFF2-40B4-BE49-F238E27FC236}">
                <a16:creationId xmlns:a16="http://schemas.microsoft.com/office/drawing/2014/main" id="{C29DC1CB-0CB4-DA46-B33D-7B57219A1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6969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06348F-64FA-B14C-B581-6882BCEBF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Before: From CRC Point of View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223A87-5DD4-E24E-B12C-585D97BC2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We, CRC, receive applications from many users every day.</a:t>
            </a:r>
          </a:p>
          <a:p>
            <a:r>
              <a:rPr lang="en" altLang="ja-JP" dirty="0"/>
              <a:t>These forms are checked, processed, and handed out among the responsible persons to complete applications. 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2E75AC-5087-BA41-85A6-8DF781F0F91E}"/>
              </a:ext>
            </a:extLst>
          </p:cNvPr>
          <p:cNvSpPr txBox="1"/>
          <p:nvPr/>
        </p:nvSpPr>
        <p:spPr>
          <a:xfrm>
            <a:off x="677516" y="3424826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VPN application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8B1F022-7352-0345-B920-A44C52577519}"/>
              </a:ext>
            </a:extLst>
          </p:cNvPr>
          <p:cNvSpPr txBox="1"/>
          <p:nvPr/>
        </p:nvSpPr>
        <p:spPr>
          <a:xfrm>
            <a:off x="677516" y="4878933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Wiki application</a:t>
            </a:r>
            <a:endParaRPr kumimoji="1" lang="ja-JP" altLang="en-US"/>
          </a:p>
        </p:txBody>
      </p:sp>
      <p:pic>
        <p:nvPicPr>
          <p:cNvPr id="6" name="図 5" descr="00657-450x337.jpg">
            <a:extLst>
              <a:ext uri="{FF2B5EF4-FFF2-40B4-BE49-F238E27FC236}">
                <a16:creationId xmlns:a16="http://schemas.microsoft.com/office/drawing/2014/main" id="{891C3288-3D04-9D47-8CA6-8B513A3B6B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801" y="3727162"/>
            <a:ext cx="318338" cy="870535"/>
          </a:xfrm>
          <a:prstGeom prst="rect">
            <a:avLst/>
          </a:prstGeom>
        </p:spPr>
      </p:pic>
      <p:pic>
        <p:nvPicPr>
          <p:cNvPr id="9" name="図 8" descr="00657-450x337.jpg">
            <a:extLst>
              <a:ext uri="{FF2B5EF4-FFF2-40B4-BE49-F238E27FC236}">
                <a16:creationId xmlns:a16="http://schemas.microsoft.com/office/drawing/2014/main" id="{C354BEF9-D57A-6748-95D7-06C1A53AE7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168" y="5212295"/>
            <a:ext cx="318338" cy="870535"/>
          </a:xfrm>
          <a:prstGeom prst="rect">
            <a:avLst/>
          </a:prstGeom>
        </p:spPr>
      </p:pic>
      <p:pic>
        <p:nvPicPr>
          <p:cNvPr id="10" name="図 9" descr="00657-450x337.jpg">
            <a:extLst>
              <a:ext uri="{FF2B5EF4-FFF2-40B4-BE49-F238E27FC236}">
                <a16:creationId xmlns:a16="http://schemas.microsoft.com/office/drawing/2014/main" id="{4CCFE2A0-7E1E-1C4E-9044-6FBE5C9A63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696" y="4162429"/>
            <a:ext cx="495508" cy="1355030"/>
          </a:xfrm>
          <a:prstGeom prst="rect">
            <a:avLst/>
          </a:prstGeom>
        </p:spPr>
      </p:pic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4829ED16-5AC3-9E40-A593-D14FC54314C3}"/>
              </a:ext>
            </a:extLst>
          </p:cNvPr>
          <p:cNvSpPr/>
          <p:nvPr/>
        </p:nvSpPr>
        <p:spPr>
          <a:xfrm>
            <a:off x="2872409" y="3319670"/>
            <a:ext cx="8259417" cy="3210339"/>
          </a:xfrm>
          <a:prstGeom prst="roundRect">
            <a:avLst>
              <a:gd name="adj" fmla="val 3224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D15DCC5-503C-CB47-A12D-F1E2FCA8A6B6}"/>
              </a:ext>
            </a:extLst>
          </p:cNvPr>
          <p:cNvSpPr txBox="1"/>
          <p:nvPr/>
        </p:nvSpPr>
        <p:spPr>
          <a:xfrm>
            <a:off x="2889946" y="3402807"/>
            <a:ext cx="705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accent6"/>
                </a:solidFill>
              </a:rPr>
              <a:t>CRC</a:t>
            </a:r>
            <a:endParaRPr kumimoji="1" lang="ja-JP" altLang="en-US" sz="2000">
              <a:solidFill>
                <a:schemeClr val="accent6"/>
              </a:solidFill>
            </a:endParaRPr>
          </a:p>
        </p:txBody>
      </p:sp>
      <p:pic>
        <p:nvPicPr>
          <p:cNvPr id="13" name="図 12" descr="00657-450x337.jpg">
            <a:extLst>
              <a:ext uri="{FF2B5EF4-FFF2-40B4-BE49-F238E27FC236}">
                <a16:creationId xmlns:a16="http://schemas.microsoft.com/office/drawing/2014/main" id="{1E251B02-D4C2-4E41-80A3-33C8A27F2D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152" y="3777147"/>
            <a:ext cx="300059" cy="820550"/>
          </a:xfrm>
          <a:prstGeom prst="rect">
            <a:avLst/>
          </a:prstGeom>
        </p:spPr>
      </p:pic>
      <p:pic>
        <p:nvPicPr>
          <p:cNvPr id="14" name="図 13" descr="00657-450x337.jpg">
            <a:extLst>
              <a:ext uri="{FF2B5EF4-FFF2-40B4-BE49-F238E27FC236}">
                <a16:creationId xmlns:a16="http://schemas.microsoft.com/office/drawing/2014/main" id="{26B548F0-4242-FF41-B5AE-4D5B4DF1CB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152" y="5605561"/>
            <a:ext cx="300059" cy="82055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CED45EC-5BC4-1A46-BD2E-2E8C748423EF}"/>
              </a:ext>
            </a:extLst>
          </p:cNvPr>
          <p:cNvSpPr txBox="1"/>
          <p:nvPr/>
        </p:nvSpPr>
        <p:spPr>
          <a:xfrm>
            <a:off x="5539526" y="3440328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Creates VPN account</a:t>
            </a:r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7929F04-72C5-9E48-9C38-FCD593F2744D}"/>
              </a:ext>
            </a:extLst>
          </p:cNvPr>
          <p:cNvSpPr txBox="1"/>
          <p:nvPr/>
        </p:nvSpPr>
        <p:spPr>
          <a:xfrm>
            <a:off x="3298192" y="3809383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Checks validity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10EEC9D-EDE2-F144-BCD3-FE996622B989}"/>
              </a:ext>
            </a:extLst>
          </p:cNvPr>
          <p:cNvSpPr txBox="1"/>
          <p:nvPr/>
        </p:nvSpPr>
        <p:spPr>
          <a:xfrm>
            <a:off x="5539525" y="5302190"/>
            <a:ext cx="244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Creates Wiki account</a:t>
            </a:r>
            <a:endParaRPr kumimoji="1" lang="ja-JP" altLang="en-US"/>
          </a:p>
        </p:txBody>
      </p:sp>
      <p:sp>
        <p:nvSpPr>
          <p:cNvPr id="19" name="円柱 18">
            <a:extLst>
              <a:ext uri="{FF2B5EF4-FFF2-40B4-BE49-F238E27FC236}">
                <a16:creationId xmlns:a16="http://schemas.microsoft.com/office/drawing/2014/main" id="{99271743-9E83-4D4D-8F5A-4155BD827BC9}"/>
              </a:ext>
            </a:extLst>
          </p:cNvPr>
          <p:cNvSpPr/>
          <p:nvPr/>
        </p:nvSpPr>
        <p:spPr>
          <a:xfrm>
            <a:off x="8977811" y="4640849"/>
            <a:ext cx="1451113" cy="876849"/>
          </a:xfrm>
          <a:prstGeom prst="ca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Central DB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0" name="図 19" descr="00657-450x337.jpg">
            <a:extLst>
              <a:ext uri="{FF2B5EF4-FFF2-40B4-BE49-F238E27FC236}">
                <a16:creationId xmlns:a16="http://schemas.microsoft.com/office/drawing/2014/main" id="{64F34425-24BA-F14B-9CB9-6A156FED99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316" y="3742117"/>
            <a:ext cx="300059" cy="820550"/>
          </a:xfrm>
          <a:prstGeom prst="rect">
            <a:avLst/>
          </a:prstGeom>
        </p:spPr>
      </p:pic>
      <p:pic>
        <p:nvPicPr>
          <p:cNvPr id="21" name="図 20" descr="00657-450x337.jpg">
            <a:extLst>
              <a:ext uri="{FF2B5EF4-FFF2-40B4-BE49-F238E27FC236}">
                <a16:creationId xmlns:a16="http://schemas.microsoft.com/office/drawing/2014/main" id="{1D5379A3-D75D-A04E-B8AD-66C5AA29D3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3960" y="5610835"/>
            <a:ext cx="300059" cy="82055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1254B52-0F54-3844-BB86-D3A06E54F44E}"/>
              </a:ext>
            </a:extLst>
          </p:cNvPr>
          <p:cNvSpPr txBox="1"/>
          <p:nvPr/>
        </p:nvSpPr>
        <p:spPr>
          <a:xfrm>
            <a:off x="8805807" y="3357830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Registers to DB</a:t>
            </a:r>
            <a:endParaRPr kumimoji="1" lang="ja-JP" altLang="en-US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01622628-2F58-CF4B-A8AA-174424CB802A}"/>
              </a:ext>
            </a:extLst>
          </p:cNvPr>
          <p:cNvCxnSpPr/>
          <p:nvPr/>
        </p:nvCxnSpPr>
        <p:spPr>
          <a:xfrm>
            <a:off x="838200" y="4162429"/>
            <a:ext cx="3013496" cy="368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590643EB-9574-1A43-BCEB-FE44CF74D63F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4298802" y="4187422"/>
            <a:ext cx="2060350" cy="371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6D5047E2-5D46-C74B-9093-E53D24817A8E}"/>
              </a:ext>
            </a:extLst>
          </p:cNvPr>
          <p:cNvCxnSpPr>
            <a:cxnSpLocks/>
            <a:stCxn id="13" idx="3"/>
            <a:endCxn id="20" idx="1"/>
          </p:cNvCxnSpPr>
          <p:nvPr/>
        </p:nvCxnSpPr>
        <p:spPr>
          <a:xfrm flipV="1">
            <a:off x="6659211" y="4152392"/>
            <a:ext cx="2868105" cy="35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3A374022-88EA-B147-BC68-68FF7E5D7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84" t="2704" r="1468" b="3785"/>
          <a:stretch/>
        </p:blipFill>
        <p:spPr>
          <a:xfrm>
            <a:off x="4960827" y="4106770"/>
            <a:ext cx="540160" cy="736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図 3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CF6A9B32-A8ED-DD4C-8E10-705DCE733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84" t="2704" r="1468" b="3785"/>
          <a:stretch/>
        </p:blipFill>
        <p:spPr>
          <a:xfrm>
            <a:off x="7988376" y="3861152"/>
            <a:ext cx="540160" cy="736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図 6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B9FDA8ED-F5B0-CB4E-A84A-89CEB352CA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84" t="2704" r="1468" b="3785"/>
          <a:stretch/>
        </p:blipFill>
        <p:spPr>
          <a:xfrm>
            <a:off x="1128241" y="3794158"/>
            <a:ext cx="540160" cy="73654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B8119E25-E07F-5D4F-933A-A1006AD8E46B}"/>
              </a:ext>
            </a:extLst>
          </p:cNvPr>
          <p:cNvCxnSpPr>
            <a:cxnSpLocks/>
          </p:cNvCxnSpPr>
          <p:nvPr/>
        </p:nvCxnSpPr>
        <p:spPr>
          <a:xfrm flipV="1">
            <a:off x="838200" y="5288203"/>
            <a:ext cx="3013496" cy="37487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B3367F6D-7143-1B4E-9784-8DACC71B8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584" t="2704" r="1468" b="3785"/>
          <a:stretch/>
        </p:blipFill>
        <p:spPr>
          <a:xfrm>
            <a:off x="1128241" y="5279291"/>
            <a:ext cx="540160" cy="73654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B1C4EEE8-8A0D-9843-BECB-68CCED5BA3C3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4293835" y="5278313"/>
            <a:ext cx="2065317" cy="73752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568C4BB7-FEE0-E84E-93F8-5D4F205D94C9}"/>
              </a:ext>
            </a:extLst>
          </p:cNvPr>
          <p:cNvCxnSpPr>
            <a:cxnSpLocks/>
            <a:stCxn id="14" idx="3"/>
            <a:endCxn id="21" idx="1"/>
          </p:cNvCxnSpPr>
          <p:nvPr/>
        </p:nvCxnSpPr>
        <p:spPr>
          <a:xfrm>
            <a:off x="6659211" y="6015836"/>
            <a:ext cx="2864749" cy="527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下矢印 42">
            <a:extLst>
              <a:ext uri="{FF2B5EF4-FFF2-40B4-BE49-F238E27FC236}">
                <a16:creationId xmlns:a16="http://schemas.microsoft.com/office/drawing/2014/main" id="{A6852A90-B26F-6E42-B62C-778BE8A75F8F}"/>
              </a:ext>
            </a:extLst>
          </p:cNvPr>
          <p:cNvSpPr/>
          <p:nvPr/>
        </p:nvSpPr>
        <p:spPr>
          <a:xfrm>
            <a:off x="9523963" y="4589802"/>
            <a:ext cx="300059" cy="317569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下矢印 43">
            <a:extLst>
              <a:ext uri="{FF2B5EF4-FFF2-40B4-BE49-F238E27FC236}">
                <a16:creationId xmlns:a16="http://schemas.microsoft.com/office/drawing/2014/main" id="{41173434-3282-A447-8CF6-71C8978CF5B7}"/>
              </a:ext>
            </a:extLst>
          </p:cNvPr>
          <p:cNvSpPr/>
          <p:nvPr/>
        </p:nvSpPr>
        <p:spPr>
          <a:xfrm rot="10800000">
            <a:off x="9523961" y="5278313"/>
            <a:ext cx="300059" cy="317567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6" name="図 45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A2C6D707-AD2E-E946-B4FB-79E73BD52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584" t="2704" r="1468" b="3785"/>
          <a:stretch/>
        </p:blipFill>
        <p:spPr>
          <a:xfrm>
            <a:off x="4946908" y="5193369"/>
            <a:ext cx="540160" cy="736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図 46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5801E700-ACC4-4B42-9329-7A02E62397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584" t="2704" r="1468" b="3785"/>
          <a:stretch/>
        </p:blipFill>
        <p:spPr>
          <a:xfrm>
            <a:off x="7988376" y="5520746"/>
            <a:ext cx="540160" cy="736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8" name="図 47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BD39EA30-BE22-1941-A530-FF324BA10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584" t="2704" r="1468" b="3785"/>
          <a:stretch/>
        </p:blipFill>
        <p:spPr>
          <a:xfrm>
            <a:off x="9902579" y="5691423"/>
            <a:ext cx="540160" cy="736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図 48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01FBA2E9-1CD4-EA43-89F5-9D3F431705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84" t="2704" r="1468" b="3785"/>
          <a:stretch/>
        </p:blipFill>
        <p:spPr>
          <a:xfrm>
            <a:off x="9888764" y="3824510"/>
            <a:ext cx="540160" cy="736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3" name="図 52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BFB0F836-FD67-8C49-A95C-8FFCD1754B9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63401" y="4139618"/>
            <a:ext cx="227399" cy="211112"/>
          </a:xfrm>
          <a:prstGeom prst="rect">
            <a:avLst/>
          </a:prstGeom>
        </p:spPr>
      </p:pic>
      <p:pic>
        <p:nvPicPr>
          <p:cNvPr id="56" name="図 55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6699A94E-E28E-814F-A446-F1B471480F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56036" y="5257641"/>
            <a:ext cx="227399" cy="211112"/>
          </a:xfrm>
          <a:prstGeom prst="rect">
            <a:avLst/>
          </a:prstGeom>
        </p:spPr>
      </p:pic>
      <p:pic>
        <p:nvPicPr>
          <p:cNvPr id="57" name="図 56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EFD4E047-05CD-6B46-89C1-E78F6095302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97938" y="3896527"/>
            <a:ext cx="227399" cy="211112"/>
          </a:xfrm>
          <a:prstGeom prst="rect">
            <a:avLst/>
          </a:prstGeom>
        </p:spPr>
      </p:pic>
      <p:pic>
        <p:nvPicPr>
          <p:cNvPr id="58" name="図 57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2566C04F-3F5F-2347-ADC2-789D2B4F8E1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95466" y="4138442"/>
            <a:ext cx="227399" cy="211112"/>
          </a:xfrm>
          <a:prstGeom prst="rect">
            <a:avLst/>
          </a:prstGeom>
        </p:spPr>
      </p:pic>
      <p:pic>
        <p:nvPicPr>
          <p:cNvPr id="59" name="図 58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2522BC37-D6F4-D341-BD63-3937D7DEC82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91226" y="5528211"/>
            <a:ext cx="227399" cy="211112"/>
          </a:xfrm>
          <a:prstGeom prst="rect">
            <a:avLst/>
          </a:prstGeom>
        </p:spPr>
      </p:pic>
      <p:pic>
        <p:nvPicPr>
          <p:cNvPr id="60" name="図 59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B2BE0E2F-6031-E14F-817F-BD0D06417F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88754" y="5770126"/>
            <a:ext cx="227399" cy="211112"/>
          </a:xfrm>
          <a:prstGeom prst="rect">
            <a:avLst/>
          </a:prstGeom>
        </p:spPr>
      </p:pic>
      <p:pic>
        <p:nvPicPr>
          <p:cNvPr id="61" name="図 60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07842489-12EF-3D44-BF9E-ADD7E373C4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11277" y="3839951"/>
            <a:ext cx="227399" cy="211112"/>
          </a:xfrm>
          <a:prstGeom prst="rect">
            <a:avLst/>
          </a:prstGeom>
        </p:spPr>
      </p:pic>
      <p:pic>
        <p:nvPicPr>
          <p:cNvPr id="62" name="図 61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F464689B-D444-274E-A6D4-14104609C2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08805" y="4081866"/>
            <a:ext cx="227399" cy="211112"/>
          </a:xfrm>
          <a:prstGeom prst="rect">
            <a:avLst/>
          </a:prstGeom>
        </p:spPr>
      </p:pic>
      <p:pic>
        <p:nvPicPr>
          <p:cNvPr id="63" name="図 62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D73928D4-6857-4148-9BAE-478755CE821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13437" y="4321460"/>
            <a:ext cx="227399" cy="211112"/>
          </a:xfrm>
          <a:prstGeom prst="rect">
            <a:avLst/>
          </a:prstGeom>
        </p:spPr>
      </p:pic>
      <p:pic>
        <p:nvPicPr>
          <p:cNvPr id="64" name="図 63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2AA69EA3-A080-A349-AE5A-6EBD1C8C2D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14675" y="5723936"/>
            <a:ext cx="227399" cy="211112"/>
          </a:xfrm>
          <a:prstGeom prst="rect">
            <a:avLst/>
          </a:prstGeom>
        </p:spPr>
      </p:pic>
      <p:pic>
        <p:nvPicPr>
          <p:cNvPr id="65" name="図 64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391109C3-2ABD-C64D-BA65-687794371FD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12203" y="5965851"/>
            <a:ext cx="227399" cy="211112"/>
          </a:xfrm>
          <a:prstGeom prst="rect">
            <a:avLst/>
          </a:prstGeom>
        </p:spPr>
      </p:pic>
      <p:pic>
        <p:nvPicPr>
          <p:cNvPr id="66" name="図 65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9E6BF3AF-560E-484A-954C-25E800DFFFD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16835" y="6205445"/>
            <a:ext cx="227399" cy="211112"/>
          </a:xfrm>
          <a:prstGeom prst="rect">
            <a:avLst/>
          </a:prstGeom>
        </p:spPr>
      </p:pic>
      <p:sp>
        <p:nvSpPr>
          <p:cNvPr id="26" name="スライド番号プレースホルダー 25">
            <a:extLst>
              <a:ext uri="{FF2B5EF4-FFF2-40B4-BE49-F238E27FC236}">
                <a16:creationId xmlns:a16="http://schemas.microsoft.com/office/drawing/2014/main" id="{37A46CAC-8783-4B40-A137-FDD236637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58587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>
            <a:extLst>
              <a:ext uri="{FF2B5EF4-FFF2-40B4-BE49-F238E27FC236}">
                <a16:creationId xmlns:a16="http://schemas.microsoft.com/office/drawing/2014/main" id="{40856FBD-8F02-4342-814A-D12076530E2E}"/>
              </a:ext>
            </a:extLst>
          </p:cNvPr>
          <p:cNvSpPr/>
          <p:nvPr/>
        </p:nvSpPr>
        <p:spPr>
          <a:xfrm>
            <a:off x="6003235" y="3925958"/>
            <a:ext cx="6039678" cy="2843340"/>
          </a:xfrm>
          <a:prstGeom prst="roundRect">
            <a:avLst>
              <a:gd name="adj" fmla="val 2304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67142F3B-DA94-2F40-A251-A2206CFADDC3}"/>
              </a:ext>
            </a:extLst>
          </p:cNvPr>
          <p:cNvSpPr/>
          <p:nvPr/>
        </p:nvSpPr>
        <p:spPr>
          <a:xfrm>
            <a:off x="149087" y="3925958"/>
            <a:ext cx="5685183" cy="2843340"/>
          </a:xfrm>
          <a:prstGeom prst="roundRect">
            <a:avLst>
              <a:gd name="adj" fmla="val 2304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7DF8361-8EB8-1A4A-81DC-9A1988828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Development of </a:t>
            </a:r>
            <a:r>
              <a:rPr kumimoji="1" lang="en-US" altLang="ja-JP" dirty="0">
                <a:solidFill>
                  <a:srgbClr val="FF0000"/>
                </a:solidFill>
              </a:rPr>
              <a:t>Online</a:t>
            </a:r>
            <a:r>
              <a:rPr kumimoji="1" lang="en-US" altLang="ja-JP" dirty="0"/>
              <a:t> Application Portal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6FB613-3185-B54A-B758-4BA47CDA0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5930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It’s named </a:t>
            </a:r>
            <a:r>
              <a:rPr kumimoji="1" lang="en-US" altLang="ja-JP" b="1" dirty="0" err="1">
                <a:solidFill>
                  <a:srgbClr val="FF0000"/>
                </a:solidFill>
              </a:rPr>
              <a:t>ccPortal</a:t>
            </a:r>
            <a:r>
              <a:rPr kumimoji="1" lang="en-US" altLang="ja-JP" dirty="0"/>
              <a:t>.</a:t>
            </a:r>
          </a:p>
          <a:p>
            <a:r>
              <a:rPr kumimoji="1" lang="en-US" altLang="ja-JP" dirty="0" err="1"/>
              <a:t>ccPortal</a:t>
            </a:r>
            <a:r>
              <a:rPr kumimoji="1" lang="en-US" altLang="ja-JP" dirty="0"/>
              <a:t> enables:</a:t>
            </a:r>
          </a:p>
          <a:p>
            <a:pPr lvl="1"/>
            <a:r>
              <a:rPr kumimoji="1" lang="en-US" altLang="ja-JP" dirty="0"/>
              <a:t>Users to apply new services and modify account information online</a:t>
            </a:r>
          </a:p>
          <a:p>
            <a:pPr lvl="1"/>
            <a:r>
              <a:rPr lang="en-US" altLang="ja-JP" dirty="0"/>
              <a:t>KEK staff to endorse applications online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To support CRC staff’s workflow online</a:t>
            </a:r>
          </a:p>
          <a:p>
            <a:pPr lvl="1"/>
            <a:endParaRPr kumimoji="1" lang="ja-JP" altLang="en-US"/>
          </a:p>
        </p:txBody>
      </p:sp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E991E1F6-BB5B-814D-93F4-D421D94C6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42" y="4001294"/>
            <a:ext cx="4856922" cy="2768003"/>
          </a:xfrm>
          <a:prstGeom prst="rect">
            <a:avLst/>
          </a:prstGeom>
          <a:ln>
            <a:noFill/>
          </a:ln>
        </p:spPr>
      </p:pic>
      <p:pic>
        <p:nvPicPr>
          <p:cNvPr id="7" name="図 6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8B5C4564-02E7-EF47-8615-0D902E621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686" y="4564197"/>
            <a:ext cx="5859945" cy="1747703"/>
          </a:xfrm>
          <a:prstGeom prst="rect">
            <a:avLst/>
          </a:prstGeom>
          <a:ln>
            <a:noFill/>
          </a:ln>
        </p:spPr>
      </p:pic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9DB3868B-0104-4F45-A1E4-F8645196A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8952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F3945C-A83D-9144-B999-97CCAD668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Development of Online Application Portal</a:t>
            </a:r>
            <a:endParaRPr kumimoji="1" lang="ja-JP" altLang="en-US"/>
          </a:p>
        </p:txBody>
      </p:sp>
      <p:pic>
        <p:nvPicPr>
          <p:cNvPr id="10" name="図 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B1B281A2-12E2-D64D-BAA8-F796516D3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7" y="1806094"/>
            <a:ext cx="6494813" cy="4202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図 13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58D163D6-126F-964D-972D-6D910C5FC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387" y="2460369"/>
            <a:ext cx="4672852" cy="37800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図 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1770925-925D-F441-A05A-63F8992FA1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47" r="13721" b="7895"/>
          <a:stretch/>
        </p:blipFill>
        <p:spPr>
          <a:xfrm>
            <a:off x="8190963" y="2967394"/>
            <a:ext cx="3613597" cy="38707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6889E93-F394-5E44-824C-2FA6C27AC476}"/>
              </a:ext>
            </a:extLst>
          </p:cNvPr>
          <p:cNvSpPr/>
          <p:nvPr/>
        </p:nvSpPr>
        <p:spPr>
          <a:xfrm>
            <a:off x="1586373" y="2778421"/>
            <a:ext cx="447261" cy="1888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C2DA0592-3E50-A14C-8FB4-43DFA7716FE5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033634" y="2872843"/>
            <a:ext cx="2279949" cy="4865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id="{8BB17CFF-B8A0-E94F-B2C5-92B6202A0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74179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2213F5-8604-8140-9B90-2E6A074FF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Development of Online Application Portal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455236-5995-5941-87F9-9D106DC27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We started the</a:t>
            </a:r>
            <a:r>
              <a:rPr kumimoji="1" lang="en-US" altLang="ja-JP" dirty="0"/>
              <a:t> project in July 2019.</a:t>
            </a:r>
          </a:p>
          <a:p>
            <a:r>
              <a:rPr lang="en-US" altLang="ja-JP" dirty="0"/>
              <a:t>Current source lines of code:</a:t>
            </a:r>
          </a:p>
          <a:p>
            <a:pPr lvl="1"/>
            <a:r>
              <a:rPr lang="en-US" altLang="ja-JP" dirty="0"/>
              <a:t>Python: 34,139 (91%), HTML: 2,510 (7%), JS + CSS: 856 (2%)</a:t>
            </a:r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F479BAE-44D1-C044-8105-D0A60AE8B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740" y="3796853"/>
            <a:ext cx="3625111" cy="2576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図 6" descr="グラフィカル ユーザー インターフェイス, テキスト, アプリケーション, Teams&#10;&#10;自動的に生成された説明">
            <a:extLst>
              <a:ext uri="{FF2B5EF4-FFF2-40B4-BE49-F238E27FC236}">
                <a16:creationId xmlns:a16="http://schemas.microsoft.com/office/drawing/2014/main" id="{F1760730-9AE1-564F-95EB-C8AD219B8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21" y="3798401"/>
            <a:ext cx="3850809" cy="21802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5E5E329A-D12A-5842-8041-D53138E1A1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11" t="8537" r="3482" b="8537"/>
          <a:stretch/>
        </p:blipFill>
        <p:spPr>
          <a:xfrm>
            <a:off x="7967261" y="3796853"/>
            <a:ext cx="4067903" cy="21802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8A6132-E3DB-964F-8384-C733B2AD2030}"/>
              </a:ext>
            </a:extLst>
          </p:cNvPr>
          <p:cNvSpPr txBox="1"/>
          <p:nvPr/>
        </p:nvSpPr>
        <p:spPr>
          <a:xfrm>
            <a:off x="1296907" y="3426296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First Prototype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C1404A2-4D13-164F-8560-8E4F6ED72EBD}"/>
              </a:ext>
            </a:extLst>
          </p:cNvPr>
          <p:cNvSpPr txBox="1"/>
          <p:nvPr/>
        </p:nvSpPr>
        <p:spPr>
          <a:xfrm>
            <a:off x="4566037" y="3426296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Issue Management by JIRA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E5CE665-0833-3842-BB26-AFA98232CFB9}"/>
              </a:ext>
            </a:extLst>
          </p:cNvPr>
          <p:cNvSpPr txBox="1"/>
          <p:nvPr/>
        </p:nvSpPr>
        <p:spPr>
          <a:xfrm>
            <a:off x="8466135" y="3426296"/>
            <a:ext cx="318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Communication with Slack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4F4FB17B-9FEE-1E47-900A-8C4D32E7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7581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299624-C3B2-A444-AB62-F6F65499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ccPortal</a:t>
            </a:r>
            <a:r>
              <a:rPr kumimoji="1" lang="en-US" altLang="ja-JP" dirty="0"/>
              <a:t> Overview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427457-DB4B-B343-9837-354B4F545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Consists of </a:t>
            </a:r>
            <a:r>
              <a:rPr kumimoji="1" lang="en-US" altLang="ja-JP" dirty="0">
                <a:solidFill>
                  <a:schemeClr val="accent2"/>
                </a:solidFill>
              </a:rPr>
              <a:t>User Portal </a:t>
            </a:r>
            <a:r>
              <a:rPr kumimoji="1" lang="en-US" altLang="ja-JP" dirty="0"/>
              <a:t>and </a:t>
            </a:r>
            <a:r>
              <a:rPr kumimoji="1" lang="en-US" altLang="ja-JP" dirty="0">
                <a:solidFill>
                  <a:schemeClr val="accent6"/>
                </a:solidFill>
              </a:rPr>
              <a:t>CRC Staff Portal</a:t>
            </a:r>
            <a:endParaRPr kumimoji="1" lang="ja-JP" altLang="en-US">
              <a:solidFill>
                <a:schemeClr val="accent6"/>
              </a:solidFill>
            </a:endParaRPr>
          </a:p>
        </p:txBody>
      </p:sp>
      <p:pic>
        <p:nvPicPr>
          <p:cNvPr id="4" name="図 3" descr="MC900433941.PNG">
            <a:extLst>
              <a:ext uri="{FF2B5EF4-FFF2-40B4-BE49-F238E27FC236}">
                <a16:creationId xmlns:a16="http://schemas.microsoft.com/office/drawing/2014/main" id="{BCC5D611-74A3-924E-8B62-AB8E31AA9A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24" y="3429000"/>
            <a:ext cx="654768" cy="654768"/>
          </a:xfrm>
          <a:prstGeom prst="rect">
            <a:avLst/>
          </a:prstGeom>
        </p:spPr>
      </p:pic>
      <p:sp>
        <p:nvSpPr>
          <p:cNvPr id="7" name="角丸四角形 6">
            <a:extLst>
              <a:ext uri="{FF2B5EF4-FFF2-40B4-BE49-F238E27FC236}">
                <a16:creationId xmlns:a16="http://schemas.microsoft.com/office/drawing/2014/main" id="{FCA8BE33-8994-8C40-BD51-CB729BCD436A}"/>
              </a:ext>
            </a:extLst>
          </p:cNvPr>
          <p:cNvSpPr/>
          <p:nvPr/>
        </p:nvSpPr>
        <p:spPr>
          <a:xfrm>
            <a:off x="1492967" y="2370904"/>
            <a:ext cx="5223454" cy="3403733"/>
          </a:xfrm>
          <a:prstGeom prst="roundRect">
            <a:avLst>
              <a:gd name="adj" fmla="val 2304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DD34CE56-2887-0149-8E75-43BE4716DE8E}"/>
              </a:ext>
            </a:extLst>
          </p:cNvPr>
          <p:cNvSpPr/>
          <p:nvPr/>
        </p:nvSpPr>
        <p:spPr>
          <a:xfrm>
            <a:off x="6803776" y="2370903"/>
            <a:ext cx="4809584" cy="3403733"/>
          </a:xfrm>
          <a:prstGeom prst="roundRect">
            <a:avLst>
              <a:gd name="adj" fmla="val 2304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32D5C5-AC36-9D4F-8DE9-A4C93C927C9C}"/>
              </a:ext>
            </a:extLst>
          </p:cNvPr>
          <p:cNvSpPr txBox="1"/>
          <p:nvPr/>
        </p:nvSpPr>
        <p:spPr>
          <a:xfrm>
            <a:off x="1590260" y="2415209"/>
            <a:ext cx="1519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accent2"/>
                </a:solidFill>
              </a:rPr>
              <a:t>User Portal</a:t>
            </a:r>
            <a:endParaRPr kumimoji="1" lang="ja-JP" altLang="en-US" sz="2000">
              <a:solidFill>
                <a:schemeClr val="accent2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34BE614-DD56-F749-BEAB-1C43F5CC15FB}"/>
              </a:ext>
            </a:extLst>
          </p:cNvPr>
          <p:cNvSpPr txBox="1"/>
          <p:nvPr/>
        </p:nvSpPr>
        <p:spPr>
          <a:xfrm>
            <a:off x="6891130" y="2415209"/>
            <a:ext cx="2129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accent6"/>
                </a:solidFill>
              </a:rPr>
              <a:t>CRC Staff</a:t>
            </a:r>
            <a:r>
              <a:rPr kumimoji="1" lang="en-US" altLang="ja-JP" sz="2000" dirty="0">
                <a:solidFill>
                  <a:schemeClr val="accent6"/>
                </a:solidFill>
              </a:rPr>
              <a:t> Portal</a:t>
            </a:r>
            <a:endParaRPr kumimoji="1" lang="ja-JP" altLang="en-US" sz="2000">
              <a:solidFill>
                <a:schemeClr val="accent6"/>
              </a:solidFill>
            </a:endParaRPr>
          </a:p>
        </p:txBody>
      </p:sp>
      <p:pic>
        <p:nvPicPr>
          <p:cNvPr id="12" name="図 11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A0ADA70D-5827-2A45-A770-935C7722D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1" t="3478" r="4515" b="8551"/>
          <a:stretch/>
        </p:blipFill>
        <p:spPr>
          <a:xfrm>
            <a:off x="1616346" y="4768106"/>
            <a:ext cx="2732713" cy="20009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69B7FCA-9847-D543-AFFC-1DAEE2EA6A59}"/>
              </a:ext>
            </a:extLst>
          </p:cNvPr>
          <p:cNvSpPr txBox="1"/>
          <p:nvPr/>
        </p:nvSpPr>
        <p:spPr>
          <a:xfrm>
            <a:off x="1572867" y="2804347"/>
            <a:ext cx="4916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Web application based on Django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User can: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Submit application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/>
              <a:t>Endorse application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/>
              <a:t>Check application completion notice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Modify account information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25D0A10-CCFE-3249-91A5-725E2F294BED}"/>
              </a:ext>
            </a:extLst>
          </p:cNvPr>
          <p:cNvSpPr txBox="1"/>
          <p:nvPr/>
        </p:nvSpPr>
        <p:spPr>
          <a:xfrm>
            <a:off x="6891131" y="2815319"/>
            <a:ext cx="4809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Uses </a:t>
            </a:r>
            <a:r>
              <a:rPr kumimoji="1" lang="en-US" altLang="ja-JP" dirty="0" err="1">
                <a:solidFill>
                  <a:srgbClr val="FF0000"/>
                </a:solidFill>
              </a:rPr>
              <a:t>kintone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Receives applications from User Portal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Makes CRC internal workflow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CRC staff can: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Check submitted applications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Proceed an application to the next responsible persons</a:t>
            </a:r>
          </a:p>
          <a:p>
            <a:endParaRPr kumimoji="1" lang="en-US" altLang="ja-JP" dirty="0"/>
          </a:p>
        </p:txBody>
      </p:sp>
      <p:sp>
        <p:nvSpPr>
          <p:cNvPr id="15" name="四角形吹き出し 14">
            <a:extLst>
              <a:ext uri="{FF2B5EF4-FFF2-40B4-BE49-F238E27FC236}">
                <a16:creationId xmlns:a16="http://schemas.microsoft.com/office/drawing/2014/main" id="{BEDC9165-8879-6246-991F-560529032474}"/>
              </a:ext>
            </a:extLst>
          </p:cNvPr>
          <p:cNvSpPr/>
          <p:nvPr/>
        </p:nvSpPr>
        <p:spPr>
          <a:xfrm>
            <a:off x="9295923" y="1710565"/>
            <a:ext cx="2761090" cy="1242391"/>
          </a:xfrm>
          <a:prstGeom prst="wedgeRectCallout">
            <a:avLst>
              <a:gd name="adj1" fmla="val -71791"/>
              <a:gd name="adj2" fmla="val 515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tx1"/>
                </a:solidFill>
              </a:rPr>
              <a:t>Cloud service for workflow management solution</a:t>
            </a:r>
          </a:p>
          <a:p>
            <a:endParaRPr lang="en-US" altLang="ja-JP" sz="300" dirty="0">
              <a:solidFill>
                <a:schemeClr val="tx1"/>
              </a:solidFill>
            </a:endParaRPr>
          </a:p>
          <a:p>
            <a:r>
              <a:rPr lang="en-US" altLang="ja-JP" sz="1400" dirty="0">
                <a:solidFill>
                  <a:schemeClr val="tx1"/>
                </a:solidFill>
              </a:rPr>
              <a:t>https://</a:t>
            </a:r>
            <a:r>
              <a:rPr lang="en-US" altLang="ja-JP" sz="1400" dirty="0" err="1">
                <a:solidFill>
                  <a:schemeClr val="tx1"/>
                </a:solidFill>
              </a:rPr>
              <a:t>www.kintone.com</a:t>
            </a:r>
            <a:r>
              <a:rPr lang="en-US" altLang="ja-JP" sz="1400" dirty="0">
                <a:solidFill>
                  <a:schemeClr val="tx1"/>
                </a:solidFill>
              </a:rPr>
              <a:t>/</a:t>
            </a:r>
          </a:p>
        </p:txBody>
      </p:sp>
      <p:pic>
        <p:nvPicPr>
          <p:cNvPr id="17" name="図 1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345DA50C-7105-654B-807A-59B4CE59E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814" y="4852264"/>
            <a:ext cx="2732713" cy="1897893"/>
          </a:xfrm>
          <a:prstGeom prst="rect">
            <a:avLst/>
          </a:prstGeom>
        </p:spPr>
      </p:pic>
      <p:sp>
        <p:nvSpPr>
          <p:cNvPr id="18" name="右矢印 17">
            <a:extLst>
              <a:ext uri="{FF2B5EF4-FFF2-40B4-BE49-F238E27FC236}">
                <a16:creationId xmlns:a16="http://schemas.microsoft.com/office/drawing/2014/main" id="{9DA704BA-86A7-114D-AC20-C2D3363BAEE5}"/>
              </a:ext>
            </a:extLst>
          </p:cNvPr>
          <p:cNvSpPr/>
          <p:nvPr/>
        </p:nvSpPr>
        <p:spPr>
          <a:xfrm>
            <a:off x="5259689" y="3083260"/>
            <a:ext cx="1680300" cy="949943"/>
          </a:xfrm>
          <a:prstGeom prst="rightArrow">
            <a:avLst>
              <a:gd name="adj1" fmla="val 79296"/>
              <a:gd name="adj2" fmla="val 2279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Sends applications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左矢印 19">
            <a:extLst>
              <a:ext uri="{FF2B5EF4-FFF2-40B4-BE49-F238E27FC236}">
                <a16:creationId xmlns:a16="http://schemas.microsoft.com/office/drawing/2014/main" id="{57D07808-251E-6A45-B8FE-2F4D626734A7}"/>
              </a:ext>
            </a:extLst>
          </p:cNvPr>
          <p:cNvSpPr/>
          <p:nvPr/>
        </p:nvSpPr>
        <p:spPr>
          <a:xfrm>
            <a:off x="4675097" y="4371162"/>
            <a:ext cx="2306073" cy="1292265"/>
          </a:xfrm>
          <a:prstGeom prst="leftArrow">
            <a:avLst>
              <a:gd name="adj1" fmla="val 68441"/>
              <a:gd name="adj2" fmla="val 1467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Sends </a:t>
            </a:r>
            <a:r>
              <a:rPr lang="en-US" altLang="ja-JP" dirty="0"/>
              <a:t>finished/rejected notice</a:t>
            </a:r>
            <a:endParaRPr kumimoji="1" lang="ja-JP" altLang="en-US"/>
          </a:p>
        </p:txBody>
      </p:sp>
      <p:sp>
        <p:nvSpPr>
          <p:cNvPr id="21" name="右矢印 20">
            <a:extLst>
              <a:ext uri="{FF2B5EF4-FFF2-40B4-BE49-F238E27FC236}">
                <a16:creationId xmlns:a16="http://schemas.microsoft.com/office/drawing/2014/main" id="{E661DFEC-0F65-684A-B383-5D51915644D2}"/>
              </a:ext>
            </a:extLst>
          </p:cNvPr>
          <p:cNvSpPr/>
          <p:nvPr/>
        </p:nvSpPr>
        <p:spPr>
          <a:xfrm>
            <a:off x="1022025" y="3599827"/>
            <a:ext cx="396380" cy="528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10D72D9-A570-4E4B-82BE-8636E1518430}"/>
              </a:ext>
            </a:extLst>
          </p:cNvPr>
          <p:cNvSpPr txBox="1"/>
          <p:nvPr/>
        </p:nvSpPr>
        <p:spPr>
          <a:xfrm>
            <a:off x="290708" y="4218705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User</a:t>
            </a:r>
            <a:endParaRPr kumimoji="1" lang="ja-JP" altLang="en-US"/>
          </a:p>
        </p:txBody>
      </p:sp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8B0BAE03-EBC3-3847-B840-B9819C21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2F7B-6D61-004A-BED2-31A6825E1912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94895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12177</TotalTime>
  <Words>1045</Words>
  <Application>Microsoft Macintosh PowerPoint</Application>
  <PresentationFormat>ワイド画面</PresentationFormat>
  <Paragraphs>207</Paragraphs>
  <Slides>18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4" baseType="lpstr">
      <vt:lpstr>游ゴシック</vt:lpstr>
      <vt:lpstr>游ゴシック Light</vt:lpstr>
      <vt:lpstr>Arial</vt:lpstr>
      <vt:lpstr>Avenir Next</vt:lpstr>
      <vt:lpstr>Futura Medium</vt:lpstr>
      <vt:lpstr>Office テーマ</vt:lpstr>
      <vt:lpstr>ccPortal: KEK Computing Research Center Online Application Portal</vt:lpstr>
      <vt:lpstr>PowerPoint プレゼンテーション</vt:lpstr>
      <vt:lpstr>KEK Computing Research Center (CRC)</vt:lpstr>
      <vt:lpstr>Before: Paper-based Application</vt:lpstr>
      <vt:lpstr>Before: From CRC Point of View</vt:lpstr>
      <vt:lpstr>Development of Online Application Portal</vt:lpstr>
      <vt:lpstr>Development of Online Application Portal</vt:lpstr>
      <vt:lpstr>Development of Online Application Portal</vt:lpstr>
      <vt:lpstr>ccPortal Overview</vt:lpstr>
      <vt:lpstr>kintone Integration for Making CRC Internal Workflow Online</vt:lpstr>
      <vt:lpstr>Automated CI/CD Pipeline with GitLab</vt:lpstr>
      <vt:lpstr>CI Test</vt:lpstr>
      <vt:lpstr>Defined CI/CD Jobs</vt:lpstr>
      <vt:lpstr>Browser Testing using Selenium</vt:lpstr>
      <vt:lpstr>Continuous Security by VAddy</vt:lpstr>
      <vt:lpstr>Use Cloud WAF</vt:lpstr>
      <vt:lpstr>Current Status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Online Application Portal</dc:title>
  <dc:creator>髙瀬 亘</dc:creator>
  <cp:lastModifiedBy>髙瀬 亘</cp:lastModifiedBy>
  <cp:revision>142</cp:revision>
  <cp:lastPrinted>2020-10-06T05:20:58Z</cp:lastPrinted>
  <dcterms:created xsi:type="dcterms:W3CDTF">2020-10-05T23:48:21Z</dcterms:created>
  <dcterms:modified xsi:type="dcterms:W3CDTF">2021-03-22T01:28:58Z</dcterms:modified>
</cp:coreProperties>
</file>