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6" r:id="rId10"/>
    <p:sldId id="265" r:id="rId11"/>
    <p:sldId id="286" r:id="rId12"/>
    <p:sldId id="267" r:id="rId13"/>
    <p:sldId id="268" r:id="rId14"/>
    <p:sldId id="280" r:id="rId15"/>
    <p:sldId id="273" r:id="rId16"/>
    <p:sldId id="271" r:id="rId17"/>
    <p:sldId id="276" r:id="rId18"/>
    <p:sldId id="281" r:id="rId19"/>
    <p:sldId id="275" r:id="rId20"/>
    <p:sldId id="284" r:id="rId21"/>
    <p:sldId id="285" r:id="rId22"/>
    <p:sldId id="283" r:id="rId23"/>
    <p:sldId id="282" r:id="rId24"/>
    <p:sldId id="272" r:id="rId25"/>
    <p:sldId id="274" r:id="rId26"/>
    <p:sldId id="277" r:id="rId27"/>
    <p:sldId id="278" r:id="rId28"/>
    <p:sldId id="279" r:id="rId29"/>
    <p:sldId id="269" r:id="rId30"/>
    <p:sldId id="270" r:id="rId31"/>
  </p:sldIdLst>
  <p:sldSz cx="18288000" cy="10287000"/>
  <p:notesSz cx="6858000" cy="9144000"/>
  <p:embeddedFontLst>
    <p:embeddedFont>
      <p:font typeface="Barlow Bold" panose="02010600030101010101" charset="0"/>
      <p:regular r:id="rId33"/>
      <p:bold r:id="rId34"/>
    </p:embeddedFont>
    <p:embeddedFont>
      <p:font typeface="Calibri" panose="020F0502020204030204" pitchFamily="34" charset="0"/>
      <p:regular r:id="rId35"/>
      <p:bold r:id="rId36"/>
      <p:italic r:id="rId37"/>
      <p:boldItalic r:id="rId38"/>
    </p:embeddedFont>
    <p:embeddedFont>
      <p:font typeface="DFKai-SB" panose="03000509000000000000" pitchFamily="65" charset="-120"/>
      <p:regular r:id="rId39"/>
    </p:embeddedFont>
    <p:embeddedFont>
      <p:font typeface="DIN" pitchFamily="50" charset="0"/>
      <p:regular r:id="rId40"/>
      <p:bold r:id="rId41"/>
      <p:italic r:id="rId42"/>
      <p:boldItalic r:id="rId43"/>
    </p:embeddedFont>
    <p:embeddedFont>
      <p:font typeface="Harrington" panose="04040505050A02020702" pitchFamily="82" charset="0"/>
      <p:regular r:id="rId44"/>
    </p:embeddedFont>
    <p:embeddedFont>
      <p:font typeface="Helvetica" panose="020B0604020202020204" pitchFamily="34" charset="0"/>
      <p:regular r:id="rId45"/>
      <p:bold r:id="rId46"/>
      <p:italic r:id="rId47"/>
      <p:boldItalic r:id="rId48"/>
    </p:embeddedFont>
    <p:embeddedFont>
      <p:font typeface="Microsoft JhengHei" panose="020B0604030504040204" pitchFamily="34" charset="-120"/>
      <p:regular r:id="rId49"/>
      <p:bold r:id="rId50"/>
    </p:embeddedFont>
    <p:embeddedFont>
      <p:font typeface="思源黑体 CN Normal" panose="020B0400000000000000" pitchFamily="34" charset="-122"/>
      <p:regular r:id="rId51"/>
    </p:embeddedFont>
    <p:embeddedFont>
      <p:font typeface="思源黑体 CN Regular" panose="020B0500000000000000" pitchFamily="34" charset="-122"/>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D59"/>
    <a:srgbClr val="FF5967"/>
    <a:srgbClr val="505050"/>
    <a:srgbClr val="9D7437"/>
    <a:srgbClr val="F8CECC"/>
    <a:srgbClr val="D5E8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84" autoAdjust="0"/>
    <p:restoredTop sz="95401" autoAdjust="0"/>
  </p:normalViewPr>
  <p:slideViewPr>
    <p:cSldViewPr>
      <p:cViewPr varScale="1">
        <p:scale>
          <a:sx n="77" d="100"/>
          <a:sy n="77" d="100"/>
        </p:scale>
        <p:origin x="540" y="1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9.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E96155-5D89-4D5A-8ACD-3FBC2C84E080}" type="datetimeFigureOut">
              <a:rPr lang="zh-TW" altLang="en-US" smtClean="0"/>
              <a:t>2021/3/23</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9685B6-9A8D-483D-8192-8C16F1E44B1A}" type="slidenum">
              <a:rPr lang="zh-TW" altLang="en-US" smtClean="0"/>
              <a:t>‹#›</a:t>
            </a:fld>
            <a:endParaRPr lang="zh-TW" altLang="en-US"/>
          </a:p>
        </p:txBody>
      </p:sp>
    </p:spTree>
    <p:extLst>
      <p:ext uri="{BB962C8B-B14F-4D97-AF65-F5344CB8AC3E}">
        <p14:creationId xmlns:p14="http://schemas.microsoft.com/office/powerpoint/2010/main" val="882684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Hello everyone</a:t>
            </a:r>
          </a:p>
          <a:p>
            <a:r>
              <a:rPr lang="en-US" altLang="zh-CN" dirty="0"/>
              <a:t>My name is </a:t>
            </a:r>
            <a:r>
              <a:rPr lang="en-US" altLang="zh-TW" dirty="0" err="1"/>
              <a:t>WeiJie</a:t>
            </a:r>
            <a:r>
              <a:rPr lang="en-US" altLang="zh-TW" dirty="0"/>
              <a:t>-Pan from the Department of Interaction Design, National Taipei University of Technology.</a:t>
            </a:r>
          </a:p>
          <a:p>
            <a:r>
              <a:rPr lang="en-US" altLang="zh-TW" dirty="0"/>
              <a:t>My </a:t>
            </a:r>
            <a:r>
              <a:rPr lang="en-US" altLang="zh-TW" sz="1200" spc="41" dirty="0">
                <a:solidFill>
                  <a:srgbClr val="FFFFFF"/>
                </a:solidFill>
                <a:latin typeface="Helvetica" panose="020B0604020202020204" pitchFamily="34" charset="0"/>
                <a:ea typeface="WenQuanYi" panose="02010600030101010101" charset="-122"/>
                <a:cs typeface="Helvetica" panose="020B0604020202020204" pitchFamily="34" charset="0"/>
              </a:rPr>
              <a:t>Advisor(why)</a:t>
            </a:r>
            <a:r>
              <a:rPr lang="en-US" altLang="zh-TW" dirty="0"/>
              <a:t> is Mr. </a:t>
            </a:r>
            <a:r>
              <a:rPr lang="en-US" altLang="zh-TW" dirty="0" err="1"/>
              <a:t>ShengMing</a:t>
            </a:r>
            <a:r>
              <a:rPr lang="en-US" altLang="zh-TW" dirty="0"/>
              <a:t>-Wang</a:t>
            </a:r>
          </a:p>
          <a:p>
            <a:r>
              <a:rPr lang="en-US" altLang="zh-TW" dirty="0"/>
              <a:t>today's presentation is entitled of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latin typeface="+mn-lt"/>
                <a:ea typeface="+mn-ea"/>
                <a:cs typeface="+mn-cs"/>
              </a:rPr>
              <a:t>Exploring the </a:t>
            </a:r>
            <a:r>
              <a:rPr lang="en-US" altLang="zh-CN" sz="1200" kern="1200" dirty="0">
                <a:solidFill>
                  <a:schemeClr val="tx1"/>
                </a:solidFill>
                <a:latin typeface="+mn-lt"/>
                <a:ea typeface="+mn-ea"/>
                <a:cs typeface="+mn-cs"/>
              </a:rPr>
              <a:t>A</a:t>
            </a:r>
            <a:r>
              <a:rPr lang="en-US" altLang="zh-TW" sz="1200" kern="1200" dirty="0">
                <a:solidFill>
                  <a:schemeClr val="tx1"/>
                </a:solidFill>
                <a:latin typeface="+mn-lt"/>
                <a:ea typeface="+mn-ea"/>
                <a:cs typeface="+mn-cs"/>
              </a:rPr>
              <a:t>wareness(where) of </a:t>
            </a:r>
            <a:r>
              <a:rPr lang="en-US" altLang="zh-CN" sz="1200" kern="1200" dirty="0">
                <a:solidFill>
                  <a:schemeClr val="tx1"/>
                </a:solidFill>
                <a:latin typeface="+mn-lt"/>
                <a:ea typeface="+mn-ea"/>
                <a:cs typeface="+mn-cs"/>
              </a:rPr>
              <a:t>H</a:t>
            </a:r>
            <a:r>
              <a:rPr lang="en-US" altLang="zh-TW" sz="1200" kern="1200" dirty="0">
                <a:solidFill>
                  <a:schemeClr val="tx1"/>
                </a:solidFill>
                <a:latin typeface="+mn-lt"/>
                <a:ea typeface="+mn-ea"/>
                <a:cs typeface="+mn-cs"/>
              </a:rPr>
              <a:t>ealth and </a:t>
            </a:r>
            <a:r>
              <a:rPr lang="en-US" altLang="zh-CN" sz="1200" kern="1200" dirty="0">
                <a:solidFill>
                  <a:schemeClr val="tx1"/>
                </a:solidFill>
                <a:latin typeface="+mn-lt"/>
                <a:ea typeface="+mn-ea"/>
                <a:cs typeface="+mn-cs"/>
              </a:rPr>
              <a:t>L</a:t>
            </a:r>
            <a:r>
              <a:rPr lang="en-US" altLang="zh-TW" sz="1200" kern="1200" dirty="0">
                <a:solidFill>
                  <a:schemeClr val="tx1"/>
                </a:solidFill>
                <a:latin typeface="+mn-lt"/>
                <a:ea typeface="+mn-ea"/>
                <a:cs typeface="+mn-cs"/>
              </a:rPr>
              <a:t>ife </a:t>
            </a:r>
            <a:r>
              <a:rPr lang="en-US" altLang="zh-CN" sz="1200" kern="1200" dirty="0">
                <a:solidFill>
                  <a:schemeClr val="tx1"/>
                </a:solidFill>
                <a:latin typeface="+mn-lt"/>
                <a:ea typeface="+mn-ea"/>
                <a:cs typeface="+mn-cs"/>
              </a:rPr>
              <a:t>P</a:t>
            </a:r>
            <a:r>
              <a:rPr lang="en-US" altLang="zh-TW" sz="1200" kern="1200" dirty="0">
                <a:solidFill>
                  <a:schemeClr val="tx1"/>
                </a:solidFill>
                <a:latin typeface="+mn-lt"/>
                <a:ea typeface="+mn-ea"/>
                <a:cs typeface="+mn-cs"/>
              </a:rPr>
              <a:t>romotion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latin typeface="+mn-lt"/>
                <a:ea typeface="+mn-ea"/>
                <a:cs typeface="+mn-cs"/>
              </a:rPr>
              <a:t> from </a:t>
            </a:r>
            <a:r>
              <a:rPr lang="en-US" altLang="zh-CN" sz="1200" kern="1200" dirty="0">
                <a:solidFill>
                  <a:schemeClr val="tx1"/>
                </a:solidFill>
                <a:latin typeface="+mn-lt"/>
                <a:ea typeface="+mn-ea"/>
                <a:cs typeface="+mn-cs"/>
              </a:rPr>
              <a:t>t</a:t>
            </a:r>
            <a:r>
              <a:rPr lang="en-US" altLang="zh-TW" sz="1200" kern="1200" dirty="0">
                <a:solidFill>
                  <a:schemeClr val="tx1"/>
                </a:solidFill>
                <a:latin typeface="+mn-lt"/>
                <a:ea typeface="+mn-ea"/>
                <a:cs typeface="+mn-cs"/>
              </a:rPr>
              <a:t>he </a:t>
            </a:r>
            <a:r>
              <a:rPr lang="en-US" altLang="zh-CN" sz="1200" kern="1200" dirty="0">
                <a:solidFill>
                  <a:schemeClr val="tx1"/>
                </a:solidFill>
                <a:latin typeface="+mn-lt"/>
                <a:ea typeface="+mn-ea"/>
                <a:cs typeface="+mn-cs"/>
              </a:rPr>
              <a:t>D</a:t>
            </a:r>
            <a:r>
              <a:rPr lang="en-US" altLang="zh-TW" sz="1200" kern="1200" dirty="0">
                <a:solidFill>
                  <a:schemeClr val="tx1"/>
                </a:solidFill>
                <a:latin typeface="+mn-lt"/>
                <a:ea typeface="+mn-ea"/>
                <a:cs typeface="+mn-cs"/>
              </a:rPr>
              <a:t>ifferences in </a:t>
            </a:r>
            <a:r>
              <a:rPr lang="en-US" altLang="zh-CN" sz="1200" kern="1200" dirty="0">
                <a:solidFill>
                  <a:schemeClr val="tx1"/>
                </a:solidFill>
                <a:latin typeface="+mn-lt"/>
                <a:ea typeface="+mn-ea"/>
                <a:cs typeface="+mn-cs"/>
              </a:rPr>
              <a:t>t</a:t>
            </a:r>
            <a:r>
              <a:rPr lang="en-US" altLang="zh-TW" sz="1200" kern="1200" dirty="0">
                <a:solidFill>
                  <a:schemeClr val="tx1"/>
                </a:solidFill>
                <a:latin typeface="+mn-lt"/>
                <a:ea typeface="+mn-ea"/>
                <a:cs typeface="+mn-cs"/>
              </a:rPr>
              <a:t>he </a:t>
            </a:r>
            <a:r>
              <a:rPr lang="en-US" altLang="zh-CN" sz="1200" kern="1200" dirty="0">
                <a:solidFill>
                  <a:schemeClr val="tx1"/>
                </a:solidFill>
                <a:latin typeface="+mn-lt"/>
                <a:ea typeface="+mn-ea"/>
                <a:cs typeface="+mn-cs"/>
              </a:rPr>
              <a:t>L</a:t>
            </a:r>
            <a:r>
              <a:rPr lang="en-US" altLang="zh-TW" sz="1200" kern="1200" dirty="0">
                <a:solidFill>
                  <a:schemeClr val="tx1"/>
                </a:solidFill>
                <a:latin typeface="+mn-lt"/>
                <a:ea typeface="+mn-ea"/>
                <a:cs typeface="+mn-cs"/>
              </a:rPr>
              <a:t>ife </a:t>
            </a:r>
            <a:r>
              <a:rPr lang="en-US" altLang="zh-CN" sz="1200" kern="1200" dirty="0">
                <a:solidFill>
                  <a:schemeClr val="tx1"/>
                </a:solidFill>
                <a:latin typeface="+mn-lt"/>
                <a:ea typeface="+mn-ea"/>
                <a:cs typeface="+mn-cs"/>
              </a:rPr>
              <a:t>S</a:t>
            </a:r>
            <a:r>
              <a:rPr lang="en-US" altLang="zh-TW" sz="1200" kern="1200" dirty="0">
                <a:solidFill>
                  <a:schemeClr val="tx1"/>
                </a:solidFill>
                <a:latin typeface="+mn-lt"/>
                <a:ea typeface="+mn-ea"/>
                <a:cs typeface="+mn-cs"/>
              </a:rPr>
              <a:t>tyles of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latin typeface="+mn-lt"/>
                <a:ea typeface="+mn-ea"/>
                <a:cs typeface="+mn-cs"/>
              </a:rPr>
              <a:t>Y</a:t>
            </a:r>
            <a:r>
              <a:rPr lang="en-US" altLang="zh-TW" sz="1200" kern="1200" dirty="0">
                <a:solidFill>
                  <a:schemeClr val="tx1"/>
                </a:solidFill>
                <a:latin typeface="+mn-lt"/>
                <a:ea typeface="+mn-ea"/>
                <a:cs typeface="+mn-cs"/>
              </a:rPr>
              <a:t>oung </a:t>
            </a:r>
            <a:r>
              <a:rPr lang="en-US" altLang="zh-CN" sz="1200" kern="1200" dirty="0">
                <a:solidFill>
                  <a:schemeClr val="tx1"/>
                </a:solidFill>
                <a:latin typeface="+mn-lt"/>
                <a:ea typeface="+mn-ea"/>
                <a:cs typeface="+mn-cs"/>
              </a:rPr>
              <a:t>P</a:t>
            </a:r>
            <a:r>
              <a:rPr lang="en-US" altLang="zh-TW" sz="1200" kern="1200" dirty="0">
                <a:solidFill>
                  <a:schemeClr val="tx1"/>
                </a:solidFill>
                <a:latin typeface="+mn-lt"/>
                <a:ea typeface="+mn-ea"/>
                <a:cs typeface="+mn-cs"/>
              </a:rPr>
              <a:t>eople </a:t>
            </a:r>
            <a:r>
              <a:rPr lang="en-US" altLang="zh-CN" sz="1200" kern="1200" dirty="0">
                <a:solidFill>
                  <a:schemeClr val="tx1"/>
                </a:solidFill>
                <a:latin typeface="+mn-lt"/>
                <a:ea typeface="+mn-ea"/>
                <a:cs typeface="+mn-cs"/>
              </a:rPr>
              <a:t>B</a:t>
            </a:r>
            <a:r>
              <a:rPr lang="en-US" altLang="zh-TW" sz="1200" kern="1200" dirty="0">
                <a:solidFill>
                  <a:schemeClr val="tx1"/>
                </a:solidFill>
                <a:latin typeface="+mn-lt"/>
                <a:ea typeface="+mn-ea"/>
                <a:cs typeface="+mn-cs"/>
              </a:rPr>
              <a:t>efore and </a:t>
            </a:r>
            <a:r>
              <a:rPr lang="en-US" altLang="zh-CN" sz="1200" kern="1200" dirty="0">
                <a:solidFill>
                  <a:schemeClr val="tx1"/>
                </a:solidFill>
                <a:latin typeface="+mn-lt"/>
                <a:ea typeface="+mn-ea"/>
                <a:cs typeface="+mn-cs"/>
              </a:rPr>
              <a:t>D</a:t>
            </a:r>
            <a:r>
              <a:rPr lang="en-US" altLang="zh-TW" sz="1200" kern="1200" dirty="0">
                <a:solidFill>
                  <a:schemeClr val="tx1"/>
                </a:solidFill>
                <a:latin typeface="+mn-lt"/>
                <a:ea typeface="+mn-ea"/>
                <a:cs typeface="+mn-cs"/>
              </a:rPr>
              <a:t>uring </a:t>
            </a:r>
            <a:r>
              <a:rPr lang="en-US" altLang="zh-CN" sz="1200" kern="1200" dirty="0">
                <a:solidFill>
                  <a:schemeClr val="tx1"/>
                </a:solidFill>
                <a:latin typeface="+mn-lt"/>
                <a:ea typeface="+mn-ea"/>
                <a:cs typeface="+mn-cs"/>
              </a:rPr>
              <a:t>t</a:t>
            </a:r>
            <a:r>
              <a:rPr lang="en-US" altLang="zh-TW" sz="1200" kern="1200" dirty="0">
                <a:solidFill>
                  <a:schemeClr val="tx1"/>
                </a:solidFill>
                <a:latin typeface="+mn-lt"/>
                <a:ea typeface="+mn-ea"/>
                <a:cs typeface="+mn-cs"/>
              </a:rPr>
              <a:t>he </a:t>
            </a:r>
            <a:r>
              <a:rPr lang="en-US" altLang="zh-CN" sz="1200" kern="1200" dirty="0">
                <a:solidFill>
                  <a:schemeClr val="tx1"/>
                </a:solidFill>
                <a:latin typeface="+mn-lt"/>
                <a:ea typeface="+mn-ea"/>
                <a:cs typeface="+mn-cs"/>
              </a:rPr>
              <a:t>E</a:t>
            </a:r>
            <a:r>
              <a:rPr lang="en-US" altLang="zh-TW" sz="1200" kern="1200" dirty="0">
                <a:solidFill>
                  <a:schemeClr val="tx1"/>
                </a:solidFill>
                <a:latin typeface="+mn-lt"/>
                <a:ea typeface="+mn-ea"/>
                <a:cs typeface="+mn-cs"/>
              </a:rPr>
              <a:t>pidemic.</a:t>
            </a:r>
          </a:p>
          <a:p>
            <a:endParaRPr lang="en-US" altLang="zh-TW" dirty="0"/>
          </a:p>
          <a:p>
            <a:pPr algn="just">
              <a:lnSpc>
                <a:spcPts val="2000"/>
              </a:lnSpc>
            </a:pPr>
            <a:r>
              <a:rPr lang="zh-TW" altLang="zh-TW" sz="1200" kern="100" dirty="0">
                <a:effectLst/>
                <a:latin typeface="DFKai-SB" panose="03000509000000000000" pitchFamily="65" charset="-120"/>
                <a:ea typeface="思源黑体 CN Regular" panose="020B0500000000000000" pitchFamily="34" charset="-122"/>
                <a:cs typeface="Times New Roman" panose="02020603050405020304" pitchFamily="18" charset="0"/>
              </a:rPr>
              <a:t>大家好</a:t>
            </a:r>
            <a:endParaRPr lang="zh-TW" altLang="zh-TW" sz="12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200" kern="100" dirty="0">
                <a:effectLst/>
                <a:latin typeface="DFKai-SB" panose="03000509000000000000" pitchFamily="65" charset="-120"/>
                <a:ea typeface="思源黑体 CN Regular" panose="020B0500000000000000" pitchFamily="34" charset="-122"/>
                <a:cs typeface="Times New Roman" panose="02020603050405020304" pitchFamily="18" charset="0"/>
              </a:rPr>
              <a:t>我是臺北科技大學，互動設計系的潘偉杰</a:t>
            </a:r>
            <a:endParaRPr lang="zh-TW" altLang="zh-TW" sz="12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200" kern="100" dirty="0">
                <a:effectLst/>
                <a:latin typeface="DFKai-SB" panose="03000509000000000000" pitchFamily="65" charset="-120"/>
                <a:ea typeface="思源黑体 CN Regular" panose="020B0500000000000000" pitchFamily="34" charset="-122"/>
                <a:cs typeface="Times New Roman" panose="02020603050405020304" pitchFamily="18" charset="0"/>
              </a:rPr>
              <a:t>指導教授是王聖銘</a:t>
            </a:r>
            <a:r>
              <a:rPr lang="zh-CN" altLang="en-US" sz="1200" kern="100" dirty="0">
                <a:effectLst/>
                <a:latin typeface="DFKai-SB" panose="03000509000000000000" pitchFamily="65" charset="-120"/>
                <a:ea typeface="思源黑体 CN Regular" panose="020B0500000000000000" pitchFamily="34" charset="-122"/>
                <a:cs typeface="Times New Roman" panose="02020603050405020304" pitchFamily="18" charset="0"/>
              </a:rPr>
              <a:t>老师</a:t>
            </a:r>
            <a:endParaRPr lang="zh-TW" altLang="zh-TW" sz="12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200" kern="100" dirty="0">
                <a:effectLst/>
                <a:latin typeface="DFKai-SB" panose="03000509000000000000" pitchFamily="65" charset="-120"/>
                <a:ea typeface="思源黑体 CN Regular" panose="020B0500000000000000" pitchFamily="34" charset="-122"/>
                <a:cs typeface="Times New Roman" panose="02020603050405020304" pitchFamily="18" charset="0"/>
              </a:rPr>
              <a:t>今天的</a:t>
            </a:r>
            <a:r>
              <a:rPr lang="zh-TW" altLang="zh-TW" sz="1200" kern="100" dirty="0">
                <a:effectLst/>
                <a:latin typeface="DFKai-SB" panose="03000509000000000000" pitchFamily="65" charset="-120"/>
                <a:ea typeface="思源黑体 CN Regular" panose="020B0500000000000000" pitchFamily="34" charset="-122"/>
                <a:cs typeface="Times New Roman" panose="02020603050405020304" pitchFamily="18" charset="0"/>
              </a:rPr>
              <a:t>報告主題是</a:t>
            </a:r>
            <a:endParaRPr lang="zh-TW" altLang="zh-TW" sz="1200" kern="100" dirty="0">
              <a:effectLst/>
              <a:latin typeface="DFKai-SB" panose="03000509000000000000" pitchFamily="65" charset="-120"/>
              <a:ea typeface="DFKai-SB" panose="03000509000000000000" pitchFamily="65" charset="-120"/>
              <a:cs typeface="Times New Roman" panose="02020603050405020304" pitchFamily="18" charset="0"/>
            </a:endParaRPr>
          </a:p>
          <a:p>
            <a:r>
              <a:rPr lang="zh-TW" altLang="en-US" sz="1800" b="0" i="0" u="none" strike="noStrike" dirty="0">
                <a:solidFill>
                  <a:srgbClr val="000000"/>
                </a:solidFill>
                <a:effectLst/>
                <a:latin typeface="Microsoft JhengHei" panose="020B0604030504040204" pitchFamily="34" charset="-120"/>
                <a:ea typeface="Microsoft JhengHei" panose="020B0604030504040204" pitchFamily="34" charset="-120"/>
              </a:rPr>
              <a:t>從年輕族群疫情前後生活樣態的差異探究健康促進生活之意識</a:t>
            </a:r>
            <a:endParaRPr lang="zh-TW" altLang="en-US" dirty="0"/>
          </a:p>
        </p:txBody>
      </p:sp>
      <p:sp>
        <p:nvSpPr>
          <p:cNvPr id="4" name="投影片編號版面配置區 3"/>
          <p:cNvSpPr>
            <a:spLocks noGrp="1"/>
          </p:cNvSpPr>
          <p:nvPr>
            <p:ph type="sldNum" sz="quarter" idx="5"/>
          </p:nvPr>
        </p:nvSpPr>
        <p:spPr/>
        <p:txBody>
          <a:bodyPr/>
          <a:lstStyle/>
          <a:p>
            <a:fld id="{E79685B6-9A8D-483D-8192-8C16F1E44B1A}" type="slidenum">
              <a:rPr lang="zh-TW" altLang="en-US" smtClean="0"/>
              <a:t>1</a:t>
            </a:fld>
            <a:endParaRPr lang="zh-TW" altLang="en-US"/>
          </a:p>
        </p:txBody>
      </p:sp>
    </p:spTree>
    <p:extLst>
      <p:ext uri="{BB962C8B-B14F-4D97-AF65-F5344CB8AC3E}">
        <p14:creationId xmlns:p14="http://schemas.microsoft.com/office/powerpoint/2010/main" val="2020280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CN" dirty="0"/>
              <a:t>The current online data is mainly from</a:t>
            </a:r>
          </a:p>
          <a:p>
            <a:r>
              <a:rPr lang="en-US" altLang="zh-CN" dirty="0"/>
              <a:t>Taiwan and China</a:t>
            </a:r>
          </a:p>
          <a:p>
            <a:r>
              <a:rPr lang="en-US" altLang="zh-TW" dirty="0"/>
              <a:t>The main reason is because China had been adopting city-lockdown for some periods of time, while as Taiwan does not,</a:t>
            </a:r>
          </a:p>
          <a:p>
            <a:r>
              <a:rPr lang="en-US" altLang="zh-TW" dirty="0"/>
              <a:t>Therefore, based on this case study, we can compare the differences between these two places</a:t>
            </a:r>
          </a:p>
          <a:p>
            <a:r>
              <a:rPr lang="en-US" altLang="zh-CN" dirty="0"/>
              <a:t>Two of the </a:t>
            </a:r>
            <a:r>
              <a:rPr lang="en-US" altLang="zh-CN" u="sng" dirty="0"/>
              <a:t>regions</a:t>
            </a:r>
            <a:r>
              <a:rPr lang="en-US" altLang="zh-CN" dirty="0"/>
              <a:t> with number of </a:t>
            </a:r>
            <a:r>
              <a:rPr lang="en-US" altLang="zh-CN" u="sng" dirty="0"/>
              <a:t>valid (</a:t>
            </a:r>
            <a:r>
              <a:rPr lang="en-US" altLang="zh-CN" u="sng" dirty="0" err="1"/>
              <a:t>va</a:t>
            </a:r>
            <a:r>
              <a:rPr lang="en-US" altLang="zh-CN" u="sng" dirty="0"/>
              <a:t> li) </a:t>
            </a:r>
            <a:r>
              <a:rPr lang="en-US" altLang="zh-CN" dirty="0"/>
              <a:t>data of fifty-seven </a:t>
            </a:r>
            <a:r>
              <a:rPr lang="en-US" altLang="zh-CN" u="sng" dirty="0"/>
              <a:t>respectively</a:t>
            </a:r>
            <a:r>
              <a:rPr lang="en-US" altLang="zh-CN" dirty="0"/>
              <a:t> and </a:t>
            </a:r>
          </a:p>
          <a:p>
            <a:r>
              <a:rPr lang="en-US" altLang="zh-CN" dirty="0"/>
              <a:t>one hundred fourteen people in total</a:t>
            </a:r>
          </a:p>
          <a:p>
            <a:endParaRPr lang="en-US" altLang="zh-CN" dirty="0"/>
          </a:p>
          <a:p>
            <a:r>
              <a:rPr lang="zh-CN" altLang="en-US" dirty="0"/>
              <a:t>目前綫上數據主要來源於</a:t>
            </a:r>
            <a:endParaRPr lang="en-US" altLang="zh-CN" dirty="0"/>
          </a:p>
          <a:p>
            <a:r>
              <a:rPr lang="zh-CN" altLang="en-US" dirty="0"/>
              <a:t>台灣及中國兩個地區</a:t>
            </a:r>
            <a:endParaRPr lang="en-US" altLang="zh-CN" dirty="0"/>
          </a:p>
          <a:p>
            <a:r>
              <a:rPr lang="zh-TW" altLang="en-US" dirty="0"/>
              <a:t>因爲中國有</a:t>
            </a:r>
            <a:r>
              <a:rPr lang="en-US" altLang="zh-TW" dirty="0"/>
              <a:t>city-lockdown </a:t>
            </a:r>
            <a:r>
              <a:rPr lang="zh-TW" altLang="en-US" dirty="0"/>
              <a:t>，</a:t>
            </a:r>
            <a:endParaRPr lang="en-US" altLang="zh-TW" dirty="0"/>
          </a:p>
          <a:p>
            <a:r>
              <a:rPr lang="zh-TW" altLang="en-US" dirty="0"/>
              <a:t>但是台灣沒有，</a:t>
            </a:r>
            <a:endParaRPr lang="en-US" altLang="zh-TW" dirty="0"/>
          </a:p>
          <a:p>
            <a:r>
              <a:rPr lang="zh-TW" altLang="en-US" dirty="0"/>
              <a:t>我們可以對比他們的差異</a:t>
            </a:r>
          </a:p>
          <a:p>
            <a:r>
              <a:rPr lang="zh-CN" altLang="en-US" dirty="0"/>
              <a:t>其中兩地區</a:t>
            </a:r>
            <a:endParaRPr lang="en-US" altLang="zh-CN" dirty="0"/>
          </a:p>
          <a:p>
            <a:r>
              <a:rPr lang="zh-CN" altLang="en-US" dirty="0"/>
              <a:t>有效數據分別為</a:t>
            </a:r>
            <a:r>
              <a:rPr lang="en-US" altLang="zh-CN" dirty="0"/>
              <a:t>57</a:t>
            </a:r>
            <a:r>
              <a:rPr lang="zh-CN" altLang="en-US" dirty="0"/>
              <a:t>人</a:t>
            </a:r>
            <a:endParaRPr lang="en-US" altLang="zh-CN" dirty="0"/>
          </a:p>
          <a:p>
            <a:r>
              <a:rPr lang="zh-CN" altLang="en-US" dirty="0"/>
              <a:t>一共</a:t>
            </a:r>
            <a:r>
              <a:rPr lang="en-US" altLang="zh-CN" dirty="0"/>
              <a:t>114</a:t>
            </a:r>
            <a:r>
              <a:rPr lang="zh-CN" altLang="en-US" dirty="0"/>
              <a:t>人</a:t>
            </a:r>
            <a:endParaRPr lang="en-US" altLang="zh-CN" dirty="0"/>
          </a:p>
          <a:p>
            <a:endParaRPr lang="en-US" altLang="zh-TW" dirty="0"/>
          </a:p>
        </p:txBody>
      </p:sp>
      <p:sp>
        <p:nvSpPr>
          <p:cNvPr id="4" name="投影片編號版面配置區 3"/>
          <p:cNvSpPr>
            <a:spLocks noGrp="1"/>
          </p:cNvSpPr>
          <p:nvPr>
            <p:ph type="sldNum" sz="quarter" idx="5"/>
          </p:nvPr>
        </p:nvSpPr>
        <p:spPr/>
        <p:txBody>
          <a:bodyPr/>
          <a:lstStyle/>
          <a:p>
            <a:fld id="{E79685B6-9A8D-483D-8192-8C16F1E44B1A}" type="slidenum">
              <a:rPr lang="zh-TW" altLang="en-US" smtClean="0"/>
              <a:t>10</a:t>
            </a:fld>
            <a:endParaRPr lang="zh-TW" altLang="en-US"/>
          </a:p>
        </p:txBody>
      </p:sp>
    </p:spTree>
    <p:extLst>
      <p:ext uri="{BB962C8B-B14F-4D97-AF65-F5344CB8AC3E}">
        <p14:creationId xmlns:p14="http://schemas.microsoft.com/office/powerpoint/2010/main" val="189090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just">
              <a:lnSpc>
                <a:spcPts val="2000"/>
              </a:lnSpc>
            </a:pP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The next step is data processing</a:t>
            </a:r>
          </a:p>
          <a:p>
            <a:pPr algn="just">
              <a:lnSpc>
                <a:spcPts val="2000"/>
              </a:lnSpc>
            </a:pP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The collected data are </a:t>
            </a:r>
            <a:r>
              <a:rPr lang="en-US" altLang="zh-CN"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presented (pe-</a:t>
            </a:r>
            <a:r>
              <a:rPr lang="en-US" altLang="zh-CN" sz="1800" u="sng" kern="100" dirty="0" err="1">
                <a:effectLst/>
                <a:latin typeface="DFKai-SB" panose="03000509000000000000" pitchFamily="65" charset="-120"/>
                <a:ea typeface="思源黑体 CN Regular" panose="020B0500000000000000" pitchFamily="34" charset="-122"/>
                <a:cs typeface="Times New Roman" panose="02020603050405020304" pitchFamily="18" charset="0"/>
              </a:rPr>
              <a:t>sion</a:t>
            </a:r>
            <a:r>
              <a:rPr lang="en-US" altLang="zh-CN"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-t) </a:t>
            </a: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as stripes</a:t>
            </a:r>
          </a:p>
          <a:p>
            <a:pPr algn="just">
              <a:lnSpc>
                <a:spcPts val="2000"/>
              </a:lnSpc>
            </a:pP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and </a:t>
            </a:r>
            <a:r>
              <a:rPr lang="en-US" altLang="zh-CN"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distinguished</a:t>
            </a: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 by </a:t>
            </a:r>
            <a:r>
              <a:rPr lang="en-US" altLang="zh-CN"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region</a:t>
            </a: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 before and during the epidemic</a:t>
            </a:r>
          </a:p>
          <a:p>
            <a:pPr algn="just">
              <a:lnSpc>
                <a:spcPts val="2000"/>
              </a:lnSpc>
            </a:pP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During the analysis</a:t>
            </a:r>
          </a:p>
          <a:p>
            <a:pPr algn="just">
              <a:lnSpc>
                <a:spcPts val="2000"/>
              </a:lnSpc>
            </a:pP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The data can be </a:t>
            </a:r>
            <a:r>
              <a:rPr lang="en-US" altLang="zh-CN"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presented</a:t>
            </a:r>
            <a:r>
              <a:rPr lang="en-US" altLang="zh-TW" sz="1800" u="sng" dirty="0">
                <a:effectLst/>
                <a:latin typeface="思源黑体 CN Regular" panose="020B0500000000000000" pitchFamily="34" charset="-122"/>
                <a:cs typeface="Times New Roman" panose="02020603050405020304" pitchFamily="18" charset="0"/>
              </a:rPr>
              <a:t> (pe-</a:t>
            </a:r>
            <a:r>
              <a:rPr lang="en-US" altLang="zh-TW" sz="1800" u="sng" dirty="0" err="1">
                <a:effectLst/>
                <a:latin typeface="思源黑体 CN Regular" panose="020B0500000000000000" pitchFamily="34" charset="-122"/>
                <a:cs typeface="Times New Roman" panose="02020603050405020304" pitchFamily="18" charset="0"/>
              </a:rPr>
              <a:t>sion</a:t>
            </a:r>
            <a:r>
              <a:rPr lang="en-US" altLang="zh-TW" sz="1800" u="sng" dirty="0">
                <a:effectLst/>
                <a:latin typeface="思源黑体 CN Regular" panose="020B0500000000000000" pitchFamily="34" charset="-122"/>
                <a:cs typeface="Times New Roman" panose="02020603050405020304" pitchFamily="18" charset="0"/>
              </a:rPr>
              <a:t>-t)</a:t>
            </a: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 by </a:t>
            </a:r>
            <a:r>
              <a:rPr lang="en-US" altLang="zh-CN"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individual</a:t>
            </a: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 activities as will be </a:t>
            </a:r>
            <a:r>
              <a:rPr lang="en-US" altLang="zh-CN"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explained</a:t>
            </a: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 on the next </a:t>
            </a:r>
            <a:r>
              <a:rPr lang="en-US" altLang="zh-CN"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slide</a:t>
            </a: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a:t>
            </a:r>
          </a:p>
          <a:p>
            <a:pPr algn="just">
              <a:lnSpc>
                <a:spcPts val="2000"/>
              </a:lnSpc>
            </a:pPr>
            <a:endPar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接下來是數據的處理</a:t>
            </a:r>
            <a:endPar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將收集到的數據以色帶的方式呈現</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並按照地區，疫情前及疫情中去區分</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在分析的時候</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可以按個別活動作息來呈現</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endParaRPr lang="zh-TW" altLang="en-US" dirty="0"/>
          </a:p>
        </p:txBody>
      </p:sp>
      <p:sp>
        <p:nvSpPr>
          <p:cNvPr id="4" name="投影片編號版面配置區 3"/>
          <p:cNvSpPr>
            <a:spLocks noGrp="1"/>
          </p:cNvSpPr>
          <p:nvPr>
            <p:ph type="sldNum" sz="quarter" idx="5"/>
          </p:nvPr>
        </p:nvSpPr>
        <p:spPr/>
        <p:txBody>
          <a:bodyPr/>
          <a:lstStyle/>
          <a:p>
            <a:fld id="{E79685B6-9A8D-483D-8192-8C16F1E44B1A}" type="slidenum">
              <a:rPr lang="zh-TW" altLang="en-US" smtClean="0"/>
              <a:t>11</a:t>
            </a:fld>
            <a:endParaRPr lang="zh-TW" altLang="en-US"/>
          </a:p>
        </p:txBody>
      </p:sp>
    </p:spTree>
    <p:extLst>
      <p:ext uri="{BB962C8B-B14F-4D97-AF65-F5344CB8AC3E}">
        <p14:creationId xmlns:p14="http://schemas.microsoft.com/office/powerpoint/2010/main" val="2873055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just">
              <a:lnSpc>
                <a:spcPts val="2000"/>
              </a:lnSpc>
            </a:pP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For example, the color block that shows the study </a:t>
            </a:r>
            <a:r>
              <a:rPr lang="en-US" altLang="zh-TW"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schedule</a:t>
            </a: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 alone.</a:t>
            </a:r>
          </a:p>
          <a:p>
            <a:pPr algn="just">
              <a:lnSpc>
                <a:spcPts val="2000"/>
              </a:lnSpc>
            </a:pPr>
            <a:endPar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a:p>
            <a:pPr algn="just">
              <a:lnSpc>
                <a:spcPts val="2000"/>
              </a:lnSpc>
            </a:pP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Here it can be clearly seen that</a:t>
            </a:r>
          </a:p>
          <a:p>
            <a:pPr algn="just">
              <a:lnSpc>
                <a:spcPts val="2000"/>
              </a:lnSpc>
            </a:pP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during the epidemic compared to the pre-epidemic period.</a:t>
            </a:r>
          </a:p>
          <a:p>
            <a:pPr algn="just">
              <a:lnSpc>
                <a:spcPts val="2000"/>
              </a:lnSpc>
            </a:pP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learning habits have significantly decreased</a:t>
            </a:r>
          </a:p>
          <a:p>
            <a:pPr algn="just">
              <a:lnSpc>
                <a:spcPts val="2000"/>
              </a:lnSpc>
            </a:pP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and have become more </a:t>
            </a:r>
            <a:r>
              <a:rPr lang="en-US" altLang="zh-TW"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dispersed (dis-per-s-t)</a:t>
            </a:r>
          </a:p>
          <a:p>
            <a:pPr algn="just">
              <a:lnSpc>
                <a:spcPts val="2000"/>
              </a:lnSpc>
            </a:pPr>
            <a:endPar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比如說單獨呈現學習作息的色塊</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這邊可以很明顯的看出</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疫情中相比疫情前，兩個地區</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學習作息是有明顯的減少</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并且也</a:t>
            </a: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變得更加的分散</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p:txBody>
      </p:sp>
      <p:sp>
        <p:nvSpPr>
          <p:cNvPr id="4" name="投影片編號版面配置區 3"/>
          <p:cNvSpPr>
            <a:spLocks noGrp="1"/>
          </p:cNvSpPr>
          <p:nvPr>
            <p:ph type="sldNum" sz="quarter" idx="5"/>
          </p:nvPr>
        </p:nvSpPr>
        <p:spPr/>
        <p:txBody>
          <a:bodyPr/>
          <a:lstStyle/>
          <a:p>
            <a:fld id="{E79685B6-9A8D-483D-8192-8C16F1E44B1A}" type="slidenum">
              <a:rPr lang="zh-TW" altLang="en-US" smtClean="0"/>
              <a:t>12</a:t>
            </a:fld>
            <a:endParaRPr lang="zh-TW" altLang="en-US"/>
          </a:p>
        </p:txBody>
      </p:sp>
    </p:spTree>
    <p:extLst>
      <p:ext uri="{BB962C8B-B14F-4D97-AF65-F5344CB8AC3E}">
        <p14:creationId xmlns:p14="http://schemas.microsoft.com/office/powerpoint/2010/main" val="2405278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just">
              <a:lnSpc>
                <a:spcPts val="2000"/>
              </a:lnSpc>
            </a:pP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Then again, if it is a watching TV or Movie habit</a:t>
            </a:r>
          </a:p>
          <a:p>
            <a:pPr algn="just">
              <a:lnSpc>
                <a:spcPts val="2000"/>
              </a:lnSpc>
            </a:pP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can also be clearly seen</a:t>
            </a:r>
          </a:p>
          <a:p>
            <a:pPr algn="just">
              <a:lnSpc>
                <a:spcPts val="2000"/>
              </a:lnSpc>
            </a:pP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People spent more time on the </a:t>
            </a:r>
            <a:r>
              <a:rPr lang="en-US" altLang="zh-CN"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entertainment</a:t>
            </a: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 activities in compare to pre-epidemic period</a:t>
            </a:r>
          </a:p>
          <a:p>
            <a:pPr marL="0" marR="0" lvl="0" indent="0" algn="just" defTabSz="914400" rtl="0" eaLnBrk="1" fontAlgn="auto" latinLnBrk="0" hangingPunct="1">
              <a:lnSpc>
                <a:spcPts val="2000"/>
              </a:lnSpc>
              <a:spcBef>
                <a:spcPts val="0"/>
              </a:spcBef>
              <a:spcAft>
                <a:spcPts val="0"/>
              </a:spcAft>
              <a:buClrTx/>
              <a:buSzTx/>
              <a:buFontTx/>
              <a:buNone/>
              <a:tabLst/>
              <a:defRPr/>
            </a:pP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However, based on the data result,</a:t>
            </a:r>
          </a:p>
          <a:p>
            <a:pPr marL="0" marR="0" lvl="0" indent="0" algn="just" defTabSz="914400" rtl="0" eaLnBrk="1" fontAlgn="auto" latinLnBrk="0" hangingPunct="1">
              <a:lnSpc>
                <a:spcPts val="2000"/>
              </a:lnSpc>
              <a:spcBef>
                <a:spcPts val="0"/>
              </a:spcBef>
              <a:spcAft>
                <a:spcPts val="0"/>
              </a:spcAft>
              <a:buClrTx/>
              <a:buSzTx/>
              <a:buFontTx/>
              <a:buNone/>
              <a:tabLst/>
              <a:defRPr/>
            </a:pP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 the participants from china have also been reported of exposing higher time </a:t>
            </a:r>
          </a:p>
          <a:p>
            <a:pPr marL="0" marR="0" lvl="0" indent="0" algn="just" defTabSz="914400" rtl="0" eaLnBrk="1" fontAlgn="auto" latinLnBrk="0" hangingPunct="1">
              <a:lnSpc>
                <a:spcPts val="2000"/>
              </a:lnSpc>
              <a:spcBef>
                <a:spcPts val="0"/>
              </a:spcBef>
              <a:spcAft>
                <a:spcPts val="0"/>
              </a:spcAft>
              <a:buClrTx/>
              <a:buSzTx/>
              <a:buFontTx/>
              <a:buNone/>
              <a:tabLst/>
              <a:defRPr/>
            </a:pP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compare to the others in doing entertainment activities.</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endPar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再來</a:t>
            </a: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，如果是電視電影作息</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也可以清晰的看到</a:t>
            </a: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 </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在疫情中相比疫情前</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會有更多的時間花在娛樂上</a:t>
            </a:r>
            <a:endPar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然而根據數據結果，中國地區更多人花在這個作息上</a:t>
            </a:r>
            <a:endPar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p:txBody>
      </p:sp>
      <p:sp>
        <p:nvSpPr>
          <p:cNvPr id="4" name="投影片編號版面配置區 3"/>
          <p:cNvSpPr>
            <a:spLocks noGrp="1"/>
          </p:cNvSpPr>
          <p:nvPr>
            <p:ph type="sldNum" sz="quarter" idx="5"/>
          </p:nvPr>
        </p:nvSpPr>
        <p:spPr/>
        <p:txBody>
          <a:bodyPr/>
          <a:lstStyle/>
          <a:p>
            <a:fld id="{E79685B6-9A8D-483D-8192-8C16F1E44B1A}" type="slidenum">
              <a:rPr lang="zh-TW" altLang="en-US" smtClean="0"/>
              <a:t>13</a:t>
            </a:fld>
            <a:endParaRPr lang="zh-TW" altLang="en-US"/>
          </a:p>
        </p:txBody>
      </p:sp>
    </p:spTree>
    <p:extLst>
      <p:ext uri="{BB962C8B-B14F-4D97-AF65-F5344CB8AC3E}">
        <p14:creationId xmlns:p14="http://schemas.microsoft.com/office/powerpoint/2010/main" val="2629226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just">
              <a:lnSpc>
                <a:spcPts val="2000"/>
              </a:lnSpc>
            </a:pP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This study was </a:t>
            </a:r>
            <a:r>
              <a:rPr lang="en-US" altLang="zh-CN"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conducted</a:t>
            </a: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 (con-duck-t) to better understand how the lifestyle’s  habits changes of young people</a:t>
            </a:r>
          </a:p>
          <a:p>
            <a:pPr algn="just">
              <a:lnSpc>
                <a:spcPts val="2000"/>
              </a:lnSpc>
            </a:pP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And how it will affect on their health.</a:t>
            </a:r>
          </a:p>
          <a:p>
            <a:pPr algn="just">
              <a:lnSpc>
                <a:spcPts val="2000"/>
              </a:lnSpc>
            </a:pPr>
            <a:endPar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a:p>
            <a:pPr algn="just">
              <a:lnSpc>
                <a:spcPts val="2000"/>
              </a:lnSpc>
            </a:pP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We introduced the health promotion lifestyle </a:t>
            </a:r>
            <a:r>
              <a:rPr lang="en-US" altLang="zh-CN"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theory</a:t>
            </a:r>
          </a:p>
          <a:p>
            <a:pPr algn="just">
              <a:lnSpc>
                <a:spcPts val="2000"/>
              </a:lnSpc>
            </a:pP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and </a:t>
            </a:r>
            <a:r>
              <a:rPr lang="en-US" altLang="zh-CN"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categorize</a:t>
            </a: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 the twenty one items (ai </a:t>
            </a:r>
            <a:r>
              <a:rPr lang="en-US" altLang="zh-CN" sz="1800" kern="100" dirty="0" err="1">
                <a:effectLst/>
                <a:latin typeface="DFKai-SB" panose="03000509000000000000" pitchFamily="65" charset="-120"/>
                <a:ea typeface="思源黑体 CN Regular" panose="020B0500000000000000" pitchFamily="34" charset="-122"/>
                <a:cs typeface="Times New Roman" panose="02020603050405020304" pitchFamily="18" charset="0"/>
              </a:rPr>
              <a:t>tem</a:t>
            </a: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 of the Life Stripe into activities</a:t>
            </a:r>
          </a:p>
          <a:p>
            <a:pPr algn="just">
              <a:lnSpc>
                <a:spcPts val="2000"/>
              </a:lnSpc>
            </a:pP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As shown in the figure</a:t>
            </a:r>
          </a:p>
          <a:p>
            <a:pPr algn="just">
              <a:lnSpc>
                <a:spcPts val="2000"/>
              </a:lnSpc>
            </a:pPr>
            <a:endPar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本研究為了更加瞭解年輕族群生活習慣的改變</a:t>
            </a:r>
            <a:endPar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將會對健康產生怎麽樣的影響</a:t>
            </a:r>
            <a:endPar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導入健康促進生活形態理論</a:t>
            </a:r>
            <a:endPar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並將生命色帶</a:t>
            </a: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21</a:t>
            </a: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項目作息活動分類到裏面</a:t>
            </a:r>
            <a:endPar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如圖所示</a:t>
            </a:r>
            <a:endPar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p:txBody>
      </p:sp>
      <p:sp>
        <p:nvSpPr>
          <p:cNvPr id="4" name="投影片編號版面配置區 3"/>
          <p:cNvSpPr>
            <a:spLocks noGrp="1"/>
          </p:cNvSpPr>
          <p:nvPr>
            <p:ph type="sldNum" sz="quarter" idx="5"/>
          </p:nvPr>
        </p:nvSpPr>
        <p:spPr/>
        <p:txBody>
          <a:bodyPr/>
          <a:lstStyle/>
          <a:p>
            <a:fld id="{E79685B6-9A8D-483D-8192-8C16F1E44B1A}" type="slidenum">
              <a:rPr lang="zh-TW" altLang="en-US" smtClean="0"/>
              <a:t>14</a:t>
            </a:fld>
            <a:endParaRPr lang="zh-TW" altLang="en-US"/>
          </a:p>
        </p:txBody>
      </p:sp>
    </p:spTree>
    <p:extLst>
      <p:ext uri="{BB962C8B-B14F-4D97-AF65-F5344CB8AC3E}">
        <p14:creationId xmlns:p14="http://schemas.microsoft.com/office/powerpoint/2010/main" val="2691473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just">
              <a:lnSpc>
                <a:spcPts val="2000"/>
              </a:lnSpc>
            </a:pP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According to the data classification of the previous page</a:t>
            </a:r>
          </a:p>
          <a:p>
            <a:pPr algn="just">
              <a:lnSpc>
                <a:spcPts val="2000"/>
              </a:lnSpc>
            </a:pP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Also, the collected data in this study were imported into </a:t>
            </a: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SPSS</a:t>
            </a: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 software</a:t>
            </a:r>
          </a:p>
          <a:p>
            <a:pPr algn="just">
              <a:lnSpc>
                <a:spcPts val="2000"/>
              </a:lnSpc>
            </a:pP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to </a:t>
            </a:r>
            <a:r>
              <a:rPr lang="en-US" altLang="zh-TW"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calculate</a:t>
            </a: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 the time </a:t>
            </a:r>
            <a:r>
              <a:rPr lang="en-US" altLang="zh-TW"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spent</a:t>
            </a: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 on each work schedule</a:t>
            </a:r>
          </a:p>
          <a:p>
            <a:pPr algn="just">
              <a:lnSpc>
                <a:spcPts val="2000"/>
              </a:lnSpc>
            </a:pP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and the percentage of people who have that work schedule.</a:t>
            </a:r>
          </a:p>
          <a:p>
            <a:pPr algn="just">
              <a:lnSpc>
                <a:spcPts val="2000"/>
              </a:lnSpc>
            </a:pPr>
            <a:endPar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a:p>
            <a:pPr algn="just">
              <a:lnSpc>
                <a:spcPts val="2000"/>
              </a:lnSpc>
            </a:pP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The </a:t>
            </a:r>
            <a:r>
              <a:rPr lang="en-US" altLang="zh-TW"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comparison</a:t>
            </a: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 and analysis can be done more </a:t>
            </a:r>
            <a:r>
              <a:rPr lang="en-US" altLang="zh-TW"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precisely  (p-side-s-li)</a:t>
            </a:r>
          </a:p>
          <a:p>
            <a:pPr algn="just">
              <a:lnSpc>
                <a:spcPts val="2000"/>
              </a:lnSpc>
            </a:pP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It is found that the orange marked daily life have significant difference. </a:t>
            </a:r>
          </a:p>
          <a:p>
            <a:pPr algn="just">
              <a:lnSpc>
                <a:spcPts val="2000"/>
              </a:lnSpc>
            </a:pP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However, the </a:t>
            </a:r>
            <a:r>
              <a:rPr lang="en-US" altLang="zh-TW"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specific</a:t>
            </a: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 information about their activities and habits are not yet clear.</a:t>
            </a:r>
          </a:p>
          <a:p>
            <a:pPr algn="just">
              <a:lnSpc>
                <a:spcPts val="2000"/>
              </a:lnSpc>
            </a:pPr>
            <a:endPar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a:p>
            <a:pPr marL="0" marR="0" lvl="0" indent="0" algn="just" defTabSz="914400" rtl="0" eaLnBrk="1" fontAlgn="auto" latinLnBrk="0" hangingPunct="1">
              <a:lnSpc>
                <a:spcPts val="2000"/>
              </a:lnSpc>
              <a:spcBef>
                <a:spcPts val="0"/>
              </a:spcBef>
              <a:spcAft>
                <a:spcPts val="0"/>
              </a:spcAft>
              <a:buClrTx/>
              <a:buSzTx/>
              <a:buFontTx/>
              <a:buNone/>
              <a:tabLst/>
              <a:defRPr/>
            </a:pP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根據上一頁的分類</a:t>
            </a:r>
            <a:endPar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同時本研究將收集到數據導入</a:t>
            </a:r>
            <a:r>
              <a:rPr lang="en-US" altLang="zh-TW" sz="1800" kern="100" dirty="0" err="1">
                <a:effectLst/>
                <a:latin typeface="DFKai-SB" panose="03000509000000000000" pitchFamily="65" charset="-120"/>
                <a:ea typeface="思源黑体 CN Regular" panose="020B0500000000000000" pitchFamily="34" charset="-122"/>
                <a:cs typeface="Times New Roman" panose="02020603050405020304" pitchFamily="18" charset="0"/>
              </a:rPr>
              <a:t>spss</a:t>
            </a: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軟體</a:t>
            </a: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中</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計算出各作息</a:t>
            </a: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所</a:t>
            </a: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花費的時間</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及佔有該作息的人數占比</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方便進行更加精確的對比與分析</a:t>
            </a:r>
            <a:endPar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發現橙色標記出來的作息</a:t>
            </a:r>
            <a:endPar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有顯著差異性</a:t>
            </a:r>
          </a:p>
          <a:p>
            <a:pPr algn="just">
              <a:lnSpc>
                <a:spcPts val="2000"/>
              </a:lnSpc>
            </a:pP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但是還不能清晰的瞭解他們活動作息的具體信息</a:t>
            </a:r>
            <a:endPar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因此本研究進行了目標群體訪談</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p:txBody>
      </p:sp>
      <p:sp>
        <p:nvSpPr>
          <p:cNvPr id="4" name="投影片編號版面配置區 3"/>
          <p:cNvSpPr>
            <a:spLocks noGrp="1"/>
          </p:cNvSpPr>
          <p:nvPr>
            <p:ph type="sldNum" sz="quarter" idx="5"/>
          </p:nvPr>
        </p:nvSpPr>
        <p:spPr/>
        <p:txBody>
          <a:bodyPr/>
          <a:lstStyle/>
          <a:p>
            <a:fld id="{E79685B6-9A8D-483D-8192-8C16F1E44B1A}" type="slidenum">
              <a:rPr lang="zh-TW" altLang="en-US" smtClean="0"/>
              <a:t>15</a:t>
            </a:fld>
            <a:endParaRPr lang="zh-TW" altLang="en-US"/>
          </a:p>
        </p:txBody>
      </p:sp>
    </p:spTree>
    <p:extLst>
      <p:ext uri="{BB962C8B-B14F-4D97-AF65-F5344CB8AC3E}">
        <p14:creationId xmlns:p14="http://schemas.microsoft.com/office/powerpoint/2010/main" val="2301777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just">
              <a:lnSpc>
                <a:spcPts val="2000"/>
              </a:lnSpc>
            </a:pP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So</a:t>
            </a: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 this study </a:t>
            </a:r>
            <a:r>
              <a:rPr lang="en-US" altLang="zh-TW"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conducted</a:t>
            </a: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 Target group of interview study.</a:t>
            </a:r>
            <a:endPar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a:p>
            <a:pPr algn="just">
              <a:lnSpc>
                <a:spcPts val="2000"/>
              </a:lnSpc>
            </a:pP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the target group interview and analysis workflow are organized into </a:t>
            </a:r>
            <a:r>
              <a:rPr lang="en-US" altLang="zh-CN"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verbal</a:t>
            </a: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 (</a:t>
            </a:r>
            <a:r>
              <a:rPr lang="en-US" altLang="zh-CN" sz="1800" kern="100" dirty="0" err="1">
                <a:effectLst/>
                <a:latin typeface="DFKai-SB" panose="03000509000000000000" pitchFamily="65" charset="-120"/>
                <a:ea typeface="思源黑体 CN Regular" panose="020B0500000000000000" pitchFamily="34" charset="-122"/>
                <a:cs typeface="Times New Roman" panose="02020603050405020304" pitchFamily="18" charset="0"/>
              </a:rPr>
              <a:t>ve-bo</a:t>
            </a: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 </a:t>
            </a:r>
            <a:r>
              <a:rPr lang="en-US" altLang="zh-CN"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transcripts </a:t>
            </a:r>
            <a:r>
              <a:rPr lang="en-US" altLang="zh-CN" sz="1800" u="none" kern="100" dirty="0">
                <a:effectLst/>
                <a:latin typeface="DFKai-SB" panose="03000509000000000000" pitchFamily="65" charset="-120"/>
                <a:ea typeface="思源黑体 CN Regular" panose="020B0500000000000000" pitchFamily="34" charset="-122"/>
                <a:cs typeface="Times New Roman" panose="02020603050405020304" pitchFamily="18" charset="0"/>
              </a:rPr>
              <a:t>(trans-</a:t>
            </a:r>
            <a:r>
              <a:rPr lang="en-US" altLang="zh-CN" sz="1800" u="none" kern="100" dirty="0" err="1">
                <a:effectLst/>
                <a:latin typeface="DFKai-SB" panose="03000509000000000000" pitchFamily="65" charset="-120"/>
                <a:ea typeface="思源黑体 CN Regular" panose="020B0500000000000000" pitchFamily="34" charset="-122"/>
                <a:cs typeface="Times New Roman" panose="02020603050405020304" pitchFamily="18" charset="0"/>
              </a:rPr>
              <a:t>gv</a:t>
            </a:r>
            <a:r>
              <a:rPr lang="en-US" altLang="zh-CN" sz="1800" u="none" kern="100" dirty="0">
                <a:effectLst/>
                <a:latin typeface="DFKai-SB" panose="03000509000000000000" pitchFamily="65" charset="-120"/>
                <a:ea typeface="思源黑体 CN Regular" panose="020B0500000000000000" pitchFamily="34" charset="-122"/>
                <a:cs typeface="Times New Roman" panose="02020603050405020304" pitchFamily="18" charset="0"/>
              </a:rPr>
              <a:t>)</a:t>
            </a:r>
          </a:p>
          <a:p>
            <a:pPr algn="just">
              <a:lnSpc>
                <a:spcPts val="2000"/>
              </a:lnSpc>
            </a:pPr>
            <a:r>
              <a:rPr lang="en-US" altLang="zh-CN" sz="1800" u="none" kern="100" dirty="0">
                <a:effectLst/>
                <a:latin typeface="DFKai-SB" panose="03000509000000000000" pitchFamily="65" charset="-120"/>
                <a:ea typeface="思源黑体 CN Regular" panose="020B0500000000000000" pitchFamily="34" charset="-122"/>
                <a:cs typeface="Times New Roman" panose="02020603050405020304" pitchFamily="18" charset="0"/>
              </a:rPr>
              <a:t>Then analyze the </a:t>
            </a:r>
            <a:r>
              <a:rPr lang="en-US" altLang="zh-CN"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textual</a:t>
            </a:r>
            <a:r>
              <a:rPr lang="en-US" altLang="zh-CN" sz="1800" u="none" kern="100" dirty="0">
                <a:effectLst/>
                <a:latin typeface="DFKai-SB" panose="03000509000000000000" pitchFamily="65" charset="-120"/>
                <a:ea typeface="思源黑体 CN Regular" panose="020B0500000000000000" pitchFamily="34" charset="-122"/>
                <a:cs typeface="Times New Roman" panose="02020603050405020304" pitchFamily="18" charset="0"/>
              </a:rPr>
              <a:t> content To understand the specific lifestyles of young people</a:t>
            </a:r>
          </a:p>
          <a:p>
            <a:pPr algn="just">
              <a:lnSpc>
                <a:spcPts val="2000"/>
              </a:lnSpc>
            </a:pP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and combine the results of SPSS</a:t>
            </a:r>
          </a:p>
          <a:p>
            <a:pPr algn="just">
              <a:lnSpc>
                <a:spcPts val="2000"/>
              </a:lnSpc>
            </a:pP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With purpose of </a:t>
            </a:r>
            <a:r>
              <a:rPr lang="en-US" altLang="zh-CN"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figuring</a:t>
            </a: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 out the problem of young people will be faced</a:t>
            </a:r>
          </a:p>
          <a:p>
            <a:pPr algn="just">
              <a:lnSpc>
                <a:spcPts val="2000"/>
              </a:lnSpc>
            </a:pPr>
            <a:endPar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目標群體訪談與分析的内容是</a:t>
            </a:r>
            <a:endPar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通過訪談並將訪談内容整理成逐字稿</a:t>
            </a:r>
            <a:endPar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然後對文字内容進行分析</a:t>
            </a:r>
            <a:endPar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以瞭解年輕族群的具體生活型態</a:t>
            </a:r>
            <a:endPar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並結合</a:t>
            </a: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SPSS</a:t>
            </a: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的結果</a:t>
            </a:r>
            <a:endPar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得出疫情中</a:t>
            </a:r>
            <a:endPar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年輕族群將會面臨什麽問題</a:t>
            </a:r>
            <a:endPar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a:p>
            <a:pPr algn="just">
              <a:lnSpc>
                <a:spcPts val="2000"/>
              </a:lnSpc>
            </a:pPr>
            <a:endPar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a:p>
            <a:pPr algn="just">
              <a:lnSpc>
                <a:spcPts val="2000"/>
              </a:lnSpc>
            </a:pPr>
            <a:endPar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a:p>
            <a:pPr algn="just">
              <a:lnSpc>
                <a:spcPts val="2000"/>
              </a:lnSpc>
            </a:pP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p:txBody>
      </p:sp>
      <p:sp>
        <p:nvSpPr>
          <p:cNvPr id="4" name="投影片編號版面配置區 3"/>
          <p:cNvSpPr>
            <a:spLocks noGrp="1"/>
          </p:cNvSpPr>
          <p:nvPr>
            <p:ph type="sldNum" sz="quarter" idx="5"/>
          </p:nvPr>
        </p:nvSpPr>
        <p:spPr/>
        <p:txBody>
          <a:bodyPr/>
          <a:lstStyle/>
          <a:p>
            <a:fld id="{E79685B6-9A8D-483D-8192-8C16F1E44B1A}" type="slidenum">
              <a:rPr lang="zh-TW" altLang="en-US" smtClean="0"/>
              <a:t>16</a:t>
            </a:fld>
            <a:endParaRPr lang="zh-TW" altLang="en-US"/>
          </a:p>
        </p:txBody>
      </p:sp>
    </p:spTree>
    <p:extLst>
      <p:ext uri="{BB962C8B-B14F-4D97-AF65-F5344CB8AC3E}">
        <p14:creationId xmlns:p14="http://schemas.microsoft.com/office/powerpoint/2010/main" val="3433150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just">
              <a:lnSpc>
                <a:spcPts val="2000"/>
              </a:lnSpc>
            </a:pP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The total of twelve(12) university students have been interviewed.</a:t>
            </a:r>
          </a:p>
          <a:p>
            <a:pPr algn="just">
              <a:lnSpc>
                <a:spcPts val="2000"/>
              </a:lnSpc>
            </a:pP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There were</a:t>
            </a: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 </a:t>
            </a: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distinguished</a:t>
            </a: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 </a:t>
            </a: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into 6 participants per each of Taiwan and China region.</a:t>
            </a:r>
          </a:p>
          <a:p>
            <a:pPr algn="just">
              <a:lnSpc>
                <a:spcPts val="2000"/>
              </a:lnSpc>
            </a:pP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The </a:t>
            </a:r>
            <a:r>
              <a:rPr lang="en-US" altLang="zh-CN" sz="1800" u="sng" kern="100" dirty="0">
                <a:effectLst/>
                <a:latin typeface="DFKai-SB" panose="03000509000000000000" pitchFamily="65" charset="-120"/>
                <a:ea typeface="DFKai-SB" panose="03000509000000000000" pitchFamily="65" charset="-120"/>
                <a:cs typeface="Times New Roman" panose="02020603050405020304" pitchFamily="18" charset="0"/>
              </a:rPr>
              <a:t>verbal transcript </a:t>
            </a: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were </a:t>
            </a:r>
            <a:r>
              <a:rPr lang="en-US" altLang="zh-CN" sz="1800" u="sng" kern="100" dirty="0">
                <a:effectLst/>
                <a:latin typeface="DFKai-SB" panose="03000509000000000000" pitchFamily="65" charset="-120"/>
                <a:ea typeface="DFKai-SB" panose="03000509000000000000" pitchFamily="65" charset="-120"/>
                <a:cs typeface="Times New Roman" panose="02020603050405020304" pitchFamily="18" charset="0"/>
              </a:rPr>
              <a:t>compiled </a:t>
            </a: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by </a:t>
            </a:r>
            <a:r>
              <a:rPr lang="en-US" altLang="zh-CN" sz="1800" kern="100" dirty="0" err="1">
                <a:effectLst/>
                <a:latin typeface="DFKai-SB" panose="03000509000000000000" pitchFamily="65" charset="-120"/>
                <a:ea typeface="DFKai-SB" panose="03000509000000000000" pitchFamily="65" charset="-120"/>
                <a:cs typeface="Times New Roman" panose="02020603050405020304" pitchFamily="18" charset="0"/>
              </a:rPr>
              <a:t>MaxQDA</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And since language-used is Chinese, so we </a:t>
            </a:r>
            <a:r>
              <a:rPr lang="en-US" altLang="zh-CN" sz="1800" u="sng" kern="100" dirty="0">
                <a:effectLst/>
                <a:latin typeface="DFKai-SB" panose="03000509000000000000" pitchFamily="65" charset="-120"/>
                <a:ea typeface="DFKai-SB" panose="03000509000000000000" pitchFamily="65" charset="-120"/>
                <a:cs typeface="Times New Roman" panose="02020603050405020304" pitchFamily="18" charset="0"/>
              </a:rPr>
              <a:t>employed</a:t>
            </a: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 a python </a:t>
            </a:r>
            <a:r>
              <a:rPr lang="en-US" altLang="zh-CN" sz="1800" kern="100" dirty="0" err="1">
                <a:effectLst/>
                <a:latin typeface="DFKai-SB" panose="03000509000000000000" pitchFamily="65" charset="-120"/>
                <a:ea typeface="DFKai-SB" panose="03000509000000000000" pitchFamily="65" charset="-120"/>
                <a:cs typeface="Times New Roman" panose="02020603050405020304" pitchFamily="18" charset="0"/>
              </a:rPr>
              <a:t>jieba</a:t>
            </a: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 library to break the word and analyzed it into KH-coder.</a:t>
            </a:r>
          </a:p>
          <a:p>
            <a:pPr algn="just">
              <a:lnSpc>
                <a:spcPts val="2000"/>
              </a:lnSpc>
            </a:pP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目前已訪談了</a:t>
            </a: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12</a:t>
            </a: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名大學生</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marL="0" marR="0" lvl="0" indent="0" algn="just" defTabSz="914400" rtl="0" eaLnBrk="1" fontAlgn="auto" latinLnBrk="0" hangingPunct="1">
              <a:lnSpc>
                <a:spcPts val="2000"/>
              </a:lnSpc>
              <a:spcBef>
                <a:spcPts val="0"/>
              </a:spcBef>
              <a:spcAft>
                <a:spcPts val="0"/>
              </a:spcAft>
              <a:buClrTx/>
              <a:buSzTx/>
              <a:buFontTx/>
              <a:buNone/>
              <a:tabLst/>
              <a:defRPr/>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分別是台灣與中國地區各</a:t>
            </a: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6</a:t>
            </a: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人</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同時通過</a:t>
            </a:r>
            <a:r>
              <a:rPr lang="en-US" altLang="zh-CN" sz="1800" kern="100" dirty="0" err="1">
                <a:effectLst/>
                <a:latin typeface="DFKai-SB" panose="03000509000000000000" pitchFamily="65" charset="-120"/>
                <a:ea typeface="DFKai-SB" panose="03000509000000000000" pitchFamily="65" charset="-120"/>
                <a:cs typeface="Times New Roman" panose="02020603050405020304" pitchFamily="18" charset="0"/>
              </a:rPr>
              <a:t>MaxQDA</a:t>
            </a: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整理了逐字稿</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因爲語言是中文</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所以使用了</a:t>
            </a: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Python </a:t>
            </a:r>
            <a:r>
              <a:rPr lang="en-US" altLang="zh-CN" sz="1800" kern="100" dirty="0" err="1">
                <a:effectLst/>
                <a:latin typeface="DFKai-SB" panose="03000509000000000000" pitchFamily="65" charset="-120"/>
                <a:ea typeface="DFKai-SB" panose="03000509000000000000" pitchFamily="65" charset="-120"/>
                <a:cs typeface="Times New Roman" panose="02020603050405020304" pitchFamily="18" charset="0"/>
              </a:rPr>
              <a:t>Jieba</a:t>
            </a: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庫進行斷詞</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並通過</a:t>
            </a: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KH-coder</a:t>
            </a: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對斷詞内容進行分析</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p:txBody>
      </p:sp>
      <p:sp>
        <p:nvSpPr>
          <p:cNvPr id="4" name="投影片編號版面配置區 3"/>
          <p:cNvSpPr>
            <a:spLocks noGrp="1"/>
          </p:cNvSpPr>
          <p:nvPr>
            <p:ph type="sldNum" sz="quarter" idx="5"/>
          </p:nvPr>
        </p:nvSpPr>
        <p:spPr/>
        <p:txBody>
          <a:bodyPr/>
          <a:lstStyle/>
          <a:p>
            <a:fld id="{E79685B6-9A8D-483D-8192-8C16F1E44B1A}" type="slidenum">
              <a:rPr lang="zh-TW" altLang="en-US" smtClean="0"/>
              <a:t>17</a:t>
            </a:fld>
            <a:endParaRPr lang="zh-TW" altLang="en-US"/>
          </a:p>
        </p:txBody>
      </p:sp>
    </p:spTree>
    <p:extLst>
      <p:ext uri="{BB962C8B-B14F-4D97-AF65-F5344CB8AC3E}">
        <p14:creationId xmlns:p14="http://schemas.microsoft.com/office/powerpoint/2010/main" val="585823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just">
              <a:lnSpc>
                <a:spcPts val="2000"/>
              </a:lnSpc>
            </a:pP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This is the analysis result of KH-coder's Co-</a:t>
            </a:r>
            <a:r>
              <a:rPr lang="en-US" altLang="zh-CN" sz="1800" u="sng" kern="100" dirty="0">
                <a:effectLst/>
                <a:latin typeface="DFKai-SB" panose="03000509000000000000" pitchFamily="65" charset="-120"/>
                <a:ea typeface="DFKai-SB" panose="03000509000000000000" pitchFamily="65" charset="-120"/>
                <a:cs typeface="Times New Roman" panose="02020603050405020304" pitchFamily="18" charset="0"/>
              </a:rPr>
              <a:t>Occurrence </a:t>
            </a:r>
            <a:r>
              <a:rPr lang="en-US" altLang="zh-CN" sz="1800" u="sng" kern="100" dirty="0" err="1">
                <a:effectLst/>
                <a:latin typeface="DFKai-SB" panose="03000509000000000000" pitchFamily="65" charset="-120"/>
                <a:ea typeface="DFKai-SB" panose="03000509000000000000" pitchFamily="65" charset="-120"/>
                <a:cs typeface="Times New Roman" panose="02020603050405020304" pitchFamily="18" charset="0"/>
              </a:rPr>
              <a:t>Netword</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I've translated the Chinese into English for easier understanding</a:t>
            </a:r>
          </a:p>
          <a:p>
            <a:pPr algn="just">
              <a:lnSpc>
                <a:spcPts val="2000"/>
              </a:lnSpc>
            </a:pP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Like this</a:t>
            </a:r>
          </a:p>
          <a:p>
            <a:pPr algn="just">
              <a:lnSpc>
                <a:spcPts val="2000"/>
              </a:lnSpc>
            </a:pP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這是</a:t>
            </a: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KH-coder</a:t>
            </a: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的</a:t>
            </a: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Co-</a:t>
            </a:r>
            <a:r>
              <a:rPr lang="en-US" altLang="zh-CN" sz="1800" kern="100" dirty="0" err="1">
                <a:effectLst/>
                <a:latin typeface="DFKai-SB" panose="03000509000000000000" pitchFamily="65" charset="-120"/>
                <a:ea typeface="DFKai-SB" panose="03000509000000000000" pitchFamily="65" charset="-120"/>
                <a:cs typeface="Times New Roman" panose="02020603050405020304" pitchFamily="18" charset="0"/>
              </a:rPr>
              <a:t>Occurrence.Network</a:t>
            </a: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 </a:t>
            </a: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的分析結果</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爲了方便閲讀，我將中文翻譯成了英文</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就像這樣</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p:txBody>
      </p:sp>
      <p:sp>
        <p:nvSpPr>
          <p:cNvPr id="4" name="投影片編號版面配置區 3"/>
          <p:cNvSpPr>
            <a:spLocks noGrp="1"/>
          </p:cNvSpPr>
          <p:nvPr>
            <p:ph type="sldNum" sz="quarter" idx="5"/>
          </p:nvPr>
        </p:nvSpPr>
        <p:spPr/>
        <p:txBody>
          <a:bodyPr/>
          <a:lstStyle/>
          <a:p>
            <a:fld id="{E79685B6-9A8D-483D-8192-8C16F1E44B1A}" type="slidenum">
              <a:rPr lang="zh-TW" altLang="en-US" smtClean="0"/>
              <a:t>18</a:t>
            </a:fld>
            <a:endParaRPr lang="zh-TW" altLang="en-US"/>
          </a:p>
        </p:txBody>
      </p:sp>
    </p:spTree>
    <p:extLst>
      <p:ext uri="{BB962C8B-B14F-4D97-AF65-F5344CB8AC3E}">
        <p14:creationId xmlns:p14="http://schemas.microsoft.com/office/powerpoint/2010/main" val="1072014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just">
              <a:lnSpc>
                <a:spcPts val="2000"/>
              </a:lnSpc>
            </a:pP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In the picture</a:t>
            </a:r>
          </a:p>
          <a:p>
            <a:pPr algn="just">
              <a:lnSpc>
                <a:spcPts val="2000"/>
              </a:lnSpc>
            </a:pP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An </a:t>
            </a:r>
            <a:r>
              <a:rPr lang="en-US" altLang="zh-CN" sz="1800" u="sng" kern="100" dirty="0">
                <a:effectLst/>
                <a:latin typeface="DFKai-SB" panose="03000509000000000000" pitchFamily="65" charset="-120"/>
                <a:ea typeface="DFKai-SB" panose="03000509000000000000" pitchFamily="65" charset="-120"/>
                <a:cs typeface="Times New Roman" panose="02020603050405020304" pitchFamily="18" charset="0"/>
              </a:rPr>
              <a:t>initial (in li so) </a:t>
            </a: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Letter </a:t>
            </a:r>
            <a:r>
              <a:rPr lang="en-US" altLang="zh-CN" sz="1800" u="sng" kern="100" dirty="0">
                <a:effectLst/>
                <a:latin typeface="DFKai-SB" panose="03000509000000000000" pitchFamily="65" charset="-120"/>
                <a:ea typeface="DFKai-SB" panose="03000509000000000000" pitchFamily="65" charset="-120"/>
                <a:cs typeface="Times New Roman" panose="02020603050405020304" pitchFamily="18" charset="0"/>
              </a:rPr>
              <a:t>represents regions</a:t>
            </a:r>
          </a:p>
          <a:p>
            <a:pPr algn="just">
              <a:lnSpc>
                <a:spcPts val="2000"/>
              </a:lnSpc>
            </a:pP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A is for Taiwan</a:t>
            </a:r>
          </a:p>
          <a:p>
            <a:pPr algn="just">
              <a:lnSpc>
                <a:spcPts val="2000"/>
              </a:lnSpc>
            </a:pP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B </a:t>
            </a:r>
            <a:r>
              <a:rPr lang="en-US" altLang="zh-CN" sz="1800" u="sng" kern="100" dirty="0">
                <a:effectLst/>
                <a:latin typeface="DFKai-SB" panose="03000509000000000000" pitchFamily="65" charset="-120"/>
                <a:ea typeface="DFKai-SB" panose="03000509000000000000" pitchFamily="65" charset="-120"/>
                <a:cs typeface="Times New Roman" panose="02020603050405020304" pitchFamily="18" charset="0"/>
              </a:rPr>
              <a:t>stands</a:t>
            </a: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 for China</a:t>
            </a:r>
          </a:p>
          <a:p>
            <a:pPr algn="just">
              <a:lnSpc>
                <a:spcPts val="2000"/>
              </a:lnSpc>
            </a:pP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Numbers represent  the </a:t>
            </a:r>
            <a:r>
              <a:rPr lang="en-US" altLang="zh-CN" sz="1800" u="sng" kern="100" dirty="0">
                <a:effectLst/>
                <a:latin typeface="DFKai-SB" panose="03000509000000000000" pitchFamily="65" charset="-120"/>
                <a:ea typeface="DFKai-SB" panose="03000509000000000000" pitchFamily="65" charset="-120"/>
                <a:cs typeface="Times New Roman" panose="02020603050405020304" pitchFamily="18" charset="0"/>
              </a:rPr>
              <a:t>quantity</a:t>
            </a: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 of </a:t>
            </a:r>
            <a:r>
              <a:rPr lang="en-US" altLang="zh-CN" sz="1800" u="sng" kern="100" dirty="0">
                <a:effectLst/>
                <a:latin typeface="DFKai-SB" panose="03000509000000000000" pitchFamily="65" charset="-120"/>
                <a:ea typeface="DFKai-SB" panose="03000509000000000000" pitchFamily="65" charset="-120"/>
                <a:cs typeface="Times New Roman" panose="02020603050405020304" pitchFamily="18" charset="0"/>
              </a:rPr>
              <a:t>respondents</a:t>
            </a:r>
          </a:p>
          <a:p>
            <a:pPr algn="just">
              <a:lnSpc>
                <a:spcPts val="2000"/>
              </a:lnSpc>
            </a:pP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圖中</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字母代表地區</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A</a:t>
            </a: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代表的是台灣</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B</a:t>
            </a: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代表的是中國</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數字代表受訪者</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黃色代表的是高頻詞</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如果兩個受訪者有共同的高頻詞將通過綠色來呈現</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通過這個圖可以很客觀的瞭解</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全部訪談内容及關係</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對日後的訪談内容分析很有幫助</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p:txBody>
      </p:sp>
      <p:sp>
        <p:nvSpPr>
          <p:cNvPr id="4" name="投影片編號版面配置區 3"/>
          <p:cNvSpPr>
            <a:spLocks noGrp="1"/>
          </p:cNvSpPr>
          <p:nvPr>
            <p:ph type="sldNum" sz="quarter" idx="5"/>
          </p:nvPr>
        </p:nvSpPr>
        <p:spPr/>
        <p:txBody>
          <a:bodyPr/>
          <a:lstStyle/>
          <a:p>
            <a:fld id="{E79685B6-9A8D-483D-8192-8C16F1E44B1A}" type="slidenum">
              <a:rPr lang="zh-TW" altLang="en-US" smtClean="0"/>
              <a:t>19</a:t>
            </a:fld>
            <a:endParaRPr lang="zh-TW" altLang="en-US"/>
          </a:p>
        </p:txBody>
      </p:sp>
    </p:spTree>
    <p:extLst>
      <p:ext uri="{BB962C8B-B14F-4D97-AF65-F5344CB8AC3E}">
        <p14:creationId xmlns:p14="http://schemas.microsoft.com/office/powerpoint/2010/main" val="4105409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CN" dirty="0"/>
              <a:t>My report is divided(why) into four main sections as the following contents.</a:t>
            </a:r>
          </a:p>
          <a:p>
            <a:endParaRPr lang="en-US" altLang="zh-CN" dirty="0"/>
          </a:p>
          <a:p>
            <a:r>
              <a:rPr lang="zh-CN" altLang="en-US" dirty="0"/>
              <a:t>我的報告主要分爲四個部分</a:t>
            </a:r>
            <a:endParaRPr lang="en-US" altLang="zh-CN" dirty="0"/>
          </a:p>
          <a:p>
            <a:r>
              <a:rPr lang="zh-CN" altLang="en-US" dirty="0"/>
              <a:t>接下來，我將逐一為大家介紹</a:t>
            </a:r>
            <a:endParaRPr lang="zh-TW" altLang="en-US" dirty="0"/>
          </a:p>
          <a:p>
            <a:endParaRPr lang="en-US" altLang="zh-CN" dirty="0"/>
          </a:p>
        </p:txBody>
      </p:sp>
      <p:sp>
        <p:nvSpPr>
          <p:cNvPr id="4" name="投影片編號版面配置區 3"/>
          <p:cNvSpPr>
            <a:spLocks noGrp="1"/>
          </p:cNvSpPr>
          <p:nvPr>
            <p:ph type="sldNum" sz="quarter" idx="5"/>
          </p:nvPr>
        </p:nvSpPr>
        <p:spPr/>
        <p:txBody>
          <a:bodyPr/>
          <a:lstStyle/>
          <a:p>
            <a:fld id="{E79685B6-9A8D-483D-8192-8C16F1E44B1A}" type="slidenum">
              <a:rPr lang="zh-TW" altLang="en-US" smtClean="0"/>
              <a:t>2</a:t>
            </a:fld>
            <a:endParaRPr lang="zh-TW" altLang="en-US"/>
          </a:p>
        </p:txBody>
      </p:sp>
    </p:spTree>
    <p:extLst>
      <p:ext uri="{BB962C8B-B14F-4D97-AF65-F5344CB8AC3E}">
        <p14:creationId xmlns:p14="http://schemas.microsoft.com/office/powerpoint/2010/main" val="1010792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just">
              <a:lnSpc>
                <a:spcPts val="2000"/>
              </a:lnSpc>
            </a:pP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The yellow color </a:t>
            </a:r>
            <a:r>
              <a:rPr lang="en-US" altLang="zh-CN" sz="1800" u="sng" kern="100" dirty="0">
                <a:effectLst/>
                <a:latin typeface="DFKai-SB" panose="03000509000000000000" pitchFamily="65" charset="-120"/>
                <a:ea typeface="DFKai-SB" panose="03000509000000000000" pitchFamily="65" charset="-120"/>
                <a:cs typeface="Times New Roman" panose="02020603050405020304" pitchFamily="18" charset="0"/>
              </a:rPr>
              <a:t>represents</a:t>
            </a: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 high-</a:t>
            </a:r>
            <a:r>
              <a:rPr lang="en-US" altLang="zh-CN" sz="1800" u="sng" kern="100" dirty="0">
                <a:effectLst/>
                <a:latin typeface="DFKai-SB" panose="03000509000000000000" pitchFamily="65" charset="-120"/>
                <a:ea typeface="DFKai-SB" panose="03000509000000000000" pitchFamily="65" charset="-120"/>
                <a:cs typeface="Times New Roman" panose="02020603050405020304" pitchFamily="18" charset="0"/>
              </a:rPr>
              <a:t>frequency</a:t>
            </a: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 words</a:t>
            </a:r>
          </a:p>
          <a:p>
            <a:pPr algn="just">
              <a:lnSpc>
                <a:spcPts val="2000"/>
              </a:lnSpc>
            </a:pP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圖中</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字母代表地區</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A</a:t>
            </a: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代表的是台灣</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B</a:t>
            </a: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代表的是中國</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數字代表受訪者</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黃色代表的是高頻詞</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如果兩個受訪者有共同的高頻詞將通過綠色來呈現</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通過這個圖可以很客觀的瞭解</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全部訪談内容及關係</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對日後的訪談内容分析很有幫助</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p:txBody>
      </p:sp>
      <p:sp>
        <p:nvSpPr>
          <p:cNvPr id="4" name="投影片編號版面配置區 3"/>
          <p:cNvSpPr>
            <a:spLocks noGrp="1"/>
          </p:cNvSpPr>
          <p:nvPr>
            <p:ph type="sldNum" sz="quarter" idx="5"/>
          </p:nvPr>
        </p:nvSpPr>
        <p:spPr/>
        <p:txBody>
          <a:bodyPr/>
          <a:lstStyle/>
          <a:p>
            <a:fld id="{E79685B6-9A8D-483D-8192-8C16F1E44B1A}" type="slidenum">
              <a:rPr lang="zh-TW" altLang="en-US" smtClean="0"/>
              <a:t>20</a:t>
            </a:fld>
            <a:endParaRPr lang="zh-TW" altLang="en-US"/>
          </a:p>
        </p:txBody>
      </p:sp>
    </p:spTree>
    <p:extLst>
      <p:ext uri="{BB962C8B-B14F-4D97-AF65-F5344CB8AC3E}">
        <p14:creationId xmlns:p14="http://schemas.microsoft.com/office/powerpoint/2010/main" val="2937620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just">
              <a:lnSpc>
                <a:spcPts val="2000"/>
              </a:lnSpc>
            </a:pP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If two </a:t>
            </a:r>
            <a:r>
              <a:rPr lang="en-US" altLang="zh-CN" sz="1800" u="sng" kern="100" dirty="0">
                <a:effectLst/>
                <a:latin typeface="DFKai-SB" panose="03000509000000000000" pitchFamily="65" charset="-120"/>
                <a:ea typeface="DFKai-SB" panose="03000509000000000000" pitchFamily="65" charset="-120"/>
                <a:cs typeface="Times New Roman" panose="02020603050405020304" pitchFamily="18" charset="0"/>
              </a:rPr>
              <a:t>respondents</a:t>
            </a: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 have a </a:t>
            </a:r>
            <a:r>
              <a:rPr lang="en-US" altLang="zh-CN" sz="1800" u="sng" kern="100" dirty="0">
                <a:effectLst/>
                <a:latin typeface="DFKai-SB" panose="03000509000000000000" pitchFamily="65" charset="-120"/>
                <a:ea typeface="DFKai-SB" panose="03000509000000000000" pitchFamily="65" charset="-120"/>
                <a:cs typeface="Times New Roman" panose="02020603050405020304" pitchFamily="18" charset="0"/>
              </a:rPr>
              <a:t>common</a:t>
            </a: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 high-frequency word, it will be </a:t>
            </a:r>
            <a:r>
              <a:rPr lang="en-US" altLang="zh-CN" sz="1800" u="sng" kern="100" dirty="0">
                <a:effectLst/>
                <a:latin typeface="DFKai-SB" panose="03000509000000000000" pitchFamily="65" charset="-120"/>
                <a:ea typeface="DFKai-SB" panose="03000509000000000000" pitchFamily="65" charset="-120"/>
                <a:cs typeface="Times New Roman" panose="02020603050405020304" pitchFamily="18" charset="0"/>
              </a:rPr>
              <a:t>transformed</a:t>
            </a: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 into green.</a:t>
            </a:r>
          </a:p>
          <a:p>
            <a:pPr algn="just">
              <a:lnSpc>
                <a:spcPts val="2000"/>
              </a:lnSpc>
            </a:pP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Through this chart, we can get an objective understanding of</a:t>
            </a:r>
          </a:p>
          <a:p>
            <a:pPr algn="just">
              <a:lnSpc>
                <a:spcPts val="2000"/>
              </a:lnSpc>
            </a:pP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The content and relationship of all interviews’ result</a:t>
            </a:r>
          </a:p>
          <a:p>
            <a:pPr algn="just">
              <a:lnSpc>
                <a:spcPts val="2000"/>
              </a:lnSpc>
            </a:pP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Moreover, It will be an useful content analysis result for the continuous steps. Like….</a:t>
            </a:r>
          </a:p>
          <a:p>
            <a:pPr algn="just">
              <a:lnSpc>
                <a:spcPts val="2000"/>
              </a:lnSpc>
            </a:pP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圖中</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字母代表地區</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A</a:t>
            </a: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代表的是台灣</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B</a:t>
            </a: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代表的是中國</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數字代表受訪者</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黃色代表的是高頻詞</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如果兩個受訪者有共同的高頻詞將通過綠色來呈現</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通過這個圖可以很客觀的瞭解</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全部訪談内容及關係</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對日後的訪談内容分析很有幫助</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p:txBody>
      </p:sp>
      <p:sp>
        <p:nvSpPr>
          <p:cNvPr id="4" name="投影片編號版面配置區 3"/>
          <p:cNvSpPr>
            <a:spLocks noGrp="1"/>
          </p:cNvSpPr>
          <p:nvPr>
            <p:ph type="sldNum" sz="quarter" idx="5"/>
          </p:nvPr>
        </p:nvSpPr>
        <p:spPr/>
        <p:txBody>
          <a:bodyPr/>
          <a:lstStyle/>
          <a:p>
            <a:fld id="{E79685B6-9A8D-483D-8192-8C16F1E44B1A}" type="slidenum">
              <a:rPr lang="zh-TW" altLang="en-US" smtClean="0"/>
              <a:t>21</a:t>
            </a:fld>
            <a:endParaRPr lang="zh-TW" altLang="en-US"/>
          </a:p>
        </p:txBody>
      </p:sp>
    </p:spTree>
    <p:extLst>
      <p:ext uri="{BB962C8B-B14F-4D97-AF65-F5344CB8AC3E}">
        <p14:creationId xmlns:p14="http://schemas.microsoft.com/office/powerpoint/2010/main" val="29558110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just">
              <a:lnSpc>
                <a:spcPts val="2000"/>
              </a:lnSpc>
            </a:pP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We can take an example of</a:t>
            </a:r>
          </a:p>
          <a:p>
            <a:pPr algn="just">
              <a:lnSpc>
                <a:spcPts val="2000"/>
              </a:lnSpc>
            </a:pP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the high-frequency of A5 respondents in the phrase of “shopping”</a:t>
            </a:r>
          </a:p>
          <a:p>
            <a:pPr algn="just">
              <a:lnSpc>
                <a:spcPts val="2000"/>
              </a:lnSpc>
            </a:pP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This research was using </a:t>
            </a:r>
            <a:r>
              <a:rPr lang="en-US" altLang="zh-CN" sz="1800" kern="100" dirty="0" err="1">
                <a:effectLst/>
                <a:latin typeface="DFKai-SB" panose="03000509000000000000" pitchFamily="65" charset="-120"/>
                <a:ea typeface="DFKai-SB" panose="03000509000000000000" pitchFamily="65" charset="-120"/>
                <a:cs typeface="Times New Roman" panose="02020603050405020304" pitchFamily="18" charset="0"/>
              </a:rPr>
              <a:t>maxQDA's</a:t>
            </a: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 keyword search function</a:t>
            </a:r>
          </a:p>
          <a:p>
            <a:pPr algn="just">
              <a:lnSpc>
                <a:spcPts val="2000"/>
              </a:lnSpc>
            </a:pP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To Find the sentences that contain the word “shopping” in A5’s category</a:t>
            </a:r>
          </a:p>
          <a:p>
            <a:pPr algn="just">
              <a:lnSpc>
                <a:spcPts val="2000"/>
              </a:lnSpc>
            </a:pP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afterward  this research can fully analyze the content based on</a:t>
            </a: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 </a:t>
            </a: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this</a:t>
            </a: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 </a:t>
            </a: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word.</a:t>
            </a: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 </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According to the graph, we can also understand that A5 which represents in Taiwan behavior, </a:t>
            </a:r>
          </a:p>
          <a:p>
            <a:pPr algn="just">
              <a:lnSpc>
                <a:spcPts val="2000"/>
              </a:lnSpc>
            </a:pP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The data can say that, although there was no city-lockdown happened, but there is still an impact to shopping activity.</a:t>
            </a:r>
          </a:p>
          <a:p>
            <a:pPr algn="just">
              <a:lnSpc>
                <a:spcPts val="2000"/>
              </a:lnSpc>
            </a:pP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以受訪者</a:t>
            </a: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A5</a:t>
            </a: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的高頻詞</a:t>
            </a: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Shopping</a:t>
            </a: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為例子</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通過</a:t>
            </a:r>
            <a:r>
              <a:rPr lang="en-US" altLang="zh-CN" sz="1800" kern="100" dirty="0" err="1">
                <a:effectLst/>
                <a:latin typeface="DFKai-SB" panose="03000509000000000000" pitchFamily="65" charset="-120"/>
                <a:ea typeface="DFKai-SB" panose="03000509000000000000" pitchFamily="65" charset="-120"/>
                <a:cs typeface="Times New Roman" panose="02020603050405020304" pitchFamily="18" charset="0"/>
              </a:rPr>
              <a:t>maxQDA</a:t>
            </a: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的關鍵字搜索功能</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找出</a:t>
            </a: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A5</a:t>
            </a: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說過的話中包含</a:t>
            </a: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Shopping</a:t>
            </a: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的句子</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即可瞭解到</a:t>
            </a: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A5</a:t>
            </a: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是在台灣，雖然沒有</a:t>
            </a: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city-lockdown</a:t>
            </a: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，但是對</a:t>
            </a: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shopping</a:t>
            </a: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還是有影響的</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等等</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p:txBody>
      </p:sp>
      <p:sp>
        <p:nvSpPr>
          <p:cNvPr id="4" name="投影片編號版面配置區 3"/>
          <p:cNvSpPr>
            <a:spLocks noGrp="1"/>
          </p:cNvSpPr>
          <p:nvPr>
            <p:ph type="sldNum" sz="quarter" idx="5"/>
          </p:nvPr>
        </p:nvSpPr>
        <p:spPr/>
        <p:txBody>
          <a:bodyPr/>
          <a:lstStyle/>
          <a:p>
            <a:fld id="{E79685B6-9A8D-483D-8192-8C16F1E44B1A}" type="slidenum">
              <a:rPr lang="zh-TW" altLang="en-US" smtClean="0"/>
              <a:t>22</a:t>
            </a:fld>
            <a:endParaRPr lang="zh-TW" altLang="en-US"/>
          </a:p>
        </p:txBody>
      </p:sp>
    </p:spTree>
    <p:extLst>
      <p:ext uri="{BB962C8B-B14F-4D97-AF65-F5344CB8AC3E}">
        <p14:creationId xmlns:p14="http://schemas.microsoft.com/office/powerpoint/2010/main" val="29301113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just">
              <a:lnSpc>
                <a:spcPts val="2000"/>
              </a:lnSpc>
            </a:pP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We have also produced other results in KH-coder</a:t>
            </a:r>
          </a:p>
          <a:p>
            <a:pPr algn="just">
              <a:lnSpc>
                <a:spcPts val="2000"/>
              </a:lnSpc>
            </a:pP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But it is still on being researching.</a:t>
            </a:r>
          </a:p>
          <a:p>
            <a:pPr algn="just">
              <a:lnSpc>
                <a:spcPts val="2000"/>
              </a:lnSpc>
            </a:pP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In the future, we will </a:t>
            </a:r>
            <a:r>
              <a:rPr lang="en-US" altLang="zh-CN" sz="1800" u="sng" kern="100" dirty="0">
                <a:effectLst/>
                <a:latin typeface="DFKai-SB" panose="03000509000000000000" pitchFamily="65" charset="-120"/>
                <a:ea typeface="DFKai-SB" panose="03000509000000000000" pitchFamily="65" charset="-120"/>
                <a:cs typeface="Times New Roman" panose="02020603050405020304" pitchFamily="18" charset="0"/>
              </a:rPr>
              <a:t>integrate</a:t>
            </a: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 the results of the interview analysis into a pre-study</a:t>
            </a:r>
          </a:p>
          <a:p>
            <a:pPr algn="just">
              <a:lnSpc>
                <a:spcPts val="2000"/>
              </a:lnSpc>
            </a:pP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The results of the interview analysis will be integrated and </a:t>
            </a:r>
          </a:p>
          <a:p>
            <a:pPr algn="just">
              <a:lnSpc>
                <a:spcPts val="2000"/>
              </a:lnSpc>
            </a:pP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analyzed to </a:t>
            </a:r>
            <a:r>
              <a:rPr lang="en-US" altLang="zh-CN" sz="1800" u="sng" kern="100" dirty="0">
                <a:effectLst/>
                <a:latin typeface="DFKai-SB" panose="03000509000000000000" pitchFamily="65" charset="-120"/>
                <a:ea typeface="DFKai-SB" panose="03000509000000000000" pitchFamily="65" charset="-120"/>
                <a:cs typeface="Times New Roman" panose="02020603050405020304" pitchFamily="18" charset="0"/>
              </a:rPr>
              <a:t>determine (d-</a:t>
            </a:r>
            <a:r>
              <a:rPr lang="en-US" altLang="zh-CN" sz="1800" u="sng" kern="100" dirty="0" err="1">
                <a:effectLst/>
                <a:latin typeface="DFKai-SB" panose="03000509000000000000" pitchFamily="65" charset="-120"/>
                <a:ea typeface="DFKai-SB" panose="03000509000000000000" pitchFamily="65" charset="-120"/>
                <a:cs typeface="Times New Roman" panose="02020603050405020304" pitchFamily="18" charset="0"/>
              </a:rPr>
              <a:t>te</a:t>
            </a:r>
            <a:r>
              <a:rPr lang="en-US" altLang="zh-CN" sz="1800" u="sng" kern="100" dirty="0">
                <a:effectLst/>
                <a:latin typeface="DFKai-SB" panose="03000509000000000000" pitchFamily="65" charset="-120"/>
                <a:ea typeface="DFKai-SB" panose="03000509000000000000" pitchFamily="65" charset="-120"/>
                <a:cs typeface="Times New Roman" panose="02020603050405020304" pitchFamily="18" charset="0"/>
              </a:rPr>
              <a:t>-min)</a:t>
            </a: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 what issues of young people may face in the epidemic</a:t>
            </a:r>
          </a:p>
          <a:p>
            <a:pPr algn="just">
              <a:lnSpc>
                <a:spcPts val="2000"/>
              </a:lnSpc>
            </a:pP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so that they can be better protect themselves</a:t>
            </a:r>
          </a:p>
          <a:p>
            <a:pPr algn="just">
              <a:lnSpc>
                <a:spcPts val="2000"/>
              </a:lnSpc>
            </a:pP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我們在</a:t>
            </a: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KH-coder</a:t>
            </a: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中還產出了其他的成果圖</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但是目前還在研究中</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未來將會把訪談分析結果結果前期研究</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整合分析得出年輕族群在疫情中將可能面臨什麽樣的問題</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使得他們可以更好的保護自己</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p:txBody>
      </p:sp>
      <p:sp>
        <p:nvSpPr>
          <p:cNvPr id="4" name="投影片編號版面配置區 3"/>
          <p:cNvSpPr>
            <a:spLocks noGrp="1"/>
          </p:cNvSpPr>
          <p:nvPr>
            <p:ph type="sldNum" sz="quarter" idx="5"/>
          </p:nvPr>
        </p:nvSpPr>
        <p:spPr/>
        <p:txBody>
          <a:bodyPr/>
          <a:lstStyle/>
          <a:p>
            <a:fld id="{E79685B6-9A8D-483D-8192-8C16F1E44B1A}" type="slidenum">
              <a:rPr lang="zh-TW" altLang="en-US" smtClean="0"/>
              <a:t>23</a:t>
            </a:fld>
            <a:endParaRPr lang="zh-TW" altLang="en-US"/>
          </a:p>
        </p:txBody>
      </p:sp>
    </p:spTree>
    <p:extLst>
      <p:ext uri="{BB962C8B-B14F-4D97-AF65-F5344CB8AC3E}">
        <p14:creationId xmlns:p14="http://schemas.microsoft.com/office/powerpoint/2010/main" val="17208652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0" i="0" dirty="0">
                <a:solidFill>
                  <a:srgbClr val="0000FF"/>
                </a:solidFill>
                <a:effectLst/>
                <a:latin typeface="Harrington" panose="04040505050A02020702" pitchFamily="82" charset="0"/>
              </a:rPr>
              <a:t>This is the end of my presentation. Thank you for listening</a:t>
            </a:r>
          </a:p>
          <a:p>
            <a:endParaRPr lang="en-US" altLang="zh-CN" dirty="0"/>
          </a:p>
          <a:p>
            <a:r>
              <a:rPr lang="zh-CN" altLang="en-US" dirty="0"/>
              <a:t>以上是我的報告</a:t>
            </a:r>
            <a:endParaRPr lang="en-US" altLang="zh-CN" dirty="0"/>
          </a:p>
          <a:p>
            <a:r>
              <a:rPr lang="zh-CN" altLang="en-US" dirty="0"/>
              <a:t>謝謝</a:t>
            </a:r>
            <a:endParaRPr lang="en-US" altLang="zh-CN" dirty="0"/>
          </a:p>
        </p:txBody>
      </p:sp>
      <p:sp>
        <p:nvSpPr>
          <p:cNvPr id="4" name="投影片編號版面配置區 3"/>
          <p:cNvSpPr>
            <a:spLocks noGrp="1"/>
          </p:cNvSpPr>
          <p:nvPr>
            <p:ph type="sldNum" sz="quarter" idx="5"/>
          </p:nvPr>
        </p:nvSpPr>
        <p:spPr/>
        <p:txBody>
          <a:bodyPr/>
          <a:lstStyle/>
          <a:p>
            <a:fld id="{E79685B6-9A8D-483D-8192-8C16F1E44B1A}" type="slidenum">
              <a:rPr lang="zh-TW" altLang="en-US" smtClean="0"/>
              <a:t>24</a:t>
            </a:fld>
            <a:endParaRPr lang="zh-TW" altLang="en-US"/>
          </a:p>
        </p:txBody>
      </p:sp>
    </p:spTree>
    <p:extLst>
      <p:ext uri="{BB962C8B-B14F-4D97-AF65-F5344CB8AC3E}">
        <p14:creationId xmlns:p14="http://schemas.microsoft.com/office/powerpoint/2010/main" val="21741060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後續研究中</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目前已訪談了</a:t>
            </a: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12</a:t>
            </a: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名大學生</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並通過</a:t>
            </a: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KH-coder</a:t>
            </a: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對逐字稿進行分析</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有發現一些關鍵字的群聚與分類</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後續會結合前面的研究成果</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做整合分析</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p:txBody>
      </p:sp>
      <p:sp>
        <p:nvSpPr>
          <p:cNvPr id="4" name="投影片編號版面配置區 3"/>
          <p:cNvSpPr>
            <a:spLocks noGrp="1"/>
          </p:cNvSpPr>
          <p:nvPr>
            <p:ph type="sldNum" sz="quarter" idx="5"/>
          </p:nvPr>
        </p:nvSpPr>
        <p:spPr/>
        <p:txBody>
          <a:bodyPr/>
          <a:lstStyle/>
          <a:p>
            <a:fld id="{E79685B6-9A8D-483D-8192-8C16F1E44B1A}" type="slidenum">
              <a:rPr lang="zh-TW" altLang="en-US" smtClean="0"/>
              <a:t>25</a:t>
            </a:fld>
            <a:endParaRPr lang="zh-TW" altLang="en-US"/>
          </a:p>
        </p:txBody>
      </p:sp>
    </p:spTree>
    <p:extLst>
      <p:ext uri="{BB962C8B-B14F-4D97-AF65-F5344CB8AC3E}">
        <p14:creationId xmlns:p14="http://schemas.microsoft.com/office/powerpoint/2010/main" val="17208652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後續研究中</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目前已訪談了</a:t>
            </a: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12</a:t>
            </a: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名大學生</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並通過</a:t>
            </a: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KH-coder</a:t>
            </a: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對逐字稿進行分析</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有發現一些關鍵字的群聚與分類</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後續會結合前面的研究成果</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做整合分析</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p:txBody>
      </p:sp>
      <p:sp>
        <p:nvSpPr>
          <p:cNvPr id="4" name="投影片編號版面配置區 3"/>
          <p:cNvSpPr>
            <a:spLocks noGrp="1"/>
          </p:cNvSpPr>
          <p:nvPr>
            <p:ph type="sldNum" sz="quarter" idx="5"/>
          </p:nvPr>
        </p:nvSpPr>
        <p:spPr/>
        <p:txBody>
          <a:bodyPr/>
          <a:lstStyle/>
          <a:p>
            <a:fld id="{E79685B6-9A8D-483D-8192-8C16F1E44B1A}" type="slidenum">
              <a:rPr lang="zh-TW" altLang="en-US" smtClean="0"/>
              <a:t>26</a:t>
            </a:fld>
            <a:endParaRPr lang="zh-TW" altLang="en-US"/>
          </a:p>
        </p:txBody>
      </p:sp>
    </p:spTree>
    <p:extLst>
      <p:ext uri="{BB962C8B-B14F-4D97-AF65-F5344CB8AC3E}">
        <p14:creationId xmlns:p14="http://schemas.microsoft.com/office/powerpoint/2010/main" val="6067764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後續研究中</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目前已訪談了</a:t>
            </a: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12</a:t>
            </a: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名大學生</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並通過</a:t>
            </a:r>
            <a:r>
              <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rPr>
              <a:t>KH-coder</a:t>
            </a: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對逐字稿進行分析</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有發現一些關鍵字的群聚與分類</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後續會結合前面的研究成果</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做整合分析</a:t>
            </a:r>
            <a:endParaRPr lang="en-US" altLang="zh-CN" sz="1800" kern="100" dirty="0">
              <a:effectLst/>
              <a:latin typeface="DFKai-SB" panose="03000509000000000000" pitchFamily="65" charset="-120"/>
              <a:ea typeface="DFKai-SB" panose="03000509000000000000" pitchFamily="65" charset="-120"/>
              <a:cs typeface="Times New Roman" panose="02020603050405020304" pitchFamily="18" charset="0"/>
            </a:endParaRPr>
          </a:p>
        </p:txBody>
      </p:sp>
      <p:sp>
        <p:nvSpPr>
          <p:cNvPr id="4" name="投影片編號版面配置區 3"/>
          <p:cNvSpPr>
            <a:spLocks noGrp="1"/>
          </p:cNvSpPr>
          <p:nvPr>
            <p:ph type="sldNum" sz="quarter" idx="5"/>
          </p:nvPr>
        </p:nvSpPr>
        <p:spPr/>
        <p:txBody>
          <a:bodyPr/>
          <a:lstStyle/>
          <a:p>
            <a:fld id="{E79685B6-9A8D-483D-8192-8C16F1E44B1A}" type="slidenum">
              <a:rPr lang="zh-TW" altLang="en-US" smtClean="0"/>
              <a:t>27</a:t>
            </a:fld>
            <a:endParaRPr lang="zh-TW" altLang="en-US"/>
          </a:p>
        </p:txBody>
      </p:sp>
    </p:spTree>
    <p:extLst>
      <p:ext uri="{BB962C8B-B14F-4D97-AF65-F5344CB8AC3E}">
        <p14:creationId xmlns:p14="http://schemas.microsoft.com/office/powerpoint/2010/main" val="24796979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just">
              <a:lnSpc>
                <a:spcPts val="2000"/>
              </a:lnSpc>
            </a:pP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研究結果</a:t>
            </a: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，利用健康促進生活理論中的</a:t>
            </a: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6</a:t>
            </a: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個因素進行分析</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首先將生命色帶中的</a:t>
            </a: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21</a:t>
            </a: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項作息活動分類到營養、運動休閑、壓力處理、人際關係、健康責任、靈性成長中</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結合</a:t>
            </a:r>
            <a:r>
              <a:rPr lang="en-US" altLang="zh-TW" sz="1800" kern="100" dirty="0" err="1">
                <a:effectLst/>
                <a:latin typeface="DFKai-SB" panose="03000509000000000000" pitchFamily="65" charset="-120"/>
                <a:ea typeface="思源黑体 CN Regular" panose="020B0500000000000000" pitchFamily="34" charset="-122"/>
                <a:cs typeface="Times New Roman" panose="02020603050405020304" pitchFamily="18" charset="0"/>
              </a:rPr>
              <a:t>spss</a:t>
            </a: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計算結果，對比疫情前</a:t>
            </a: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及疫情中的</a:t>
            </a: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作息變化，可以得出</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疫情對年輕族群的影響</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綠色為正向發展</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紅色為負向發展</a:t>
            </a:r>
            <a:endParaRPr lang="en-US"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無顔色為無顯著影響</a:t>
            </a:r>
            <a:endPar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p:txBody>
      </p:sp>
      <p:sp>
        <p:nvSpPr>
          <p:cNvPr id="4" name="投影片編號版面配置區 3"/>
          <p:cNvSpPr>
            <a:spLocks noGrp="1"/>
          </p:cNvSpPr>
          <p:nvPr>
            <p:ph type="sldNum" sz="quarter" idx="5"/>
          </p:nvPr>
        </p:nvSpPr>
        <p:spPr/>
        <p:txBody>
          <a:bodyPr/>
          <a:lstStyle/>
          <a:p>
            <a:fld id="{E79685B6-9A8D-483D-8192-8C16F1E44B1A}" type="slidenum">
              <a:rPr lang="zh-TW" altLang="en-US" smtClean="0"/>
              <a:t>28</a:t>
            </a:fld>
            <a:endParaRPr lang="zh-TW" altLang="en-US"/>
          </a:p>
        </p:txBody>
      </p:sp>
    </p:spTree>
    <p:extLst>
      <p:ext uri="{BB962C8B-B14F-4D97-AF65-F5344CB8AC3E}">
        <p14:creationId xmlns:p14="http://schemas.microsoft.com/office/powerpoint/2010/main" val="8317321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just">
              <a:lnSpc>
                <a:spcPts val="2000"/>
              </a:lnSpc>
            </a:pP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研究結果</a:t>
            </a: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，利用健康促進生活理論中的</a:t>
            </a: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6</a:t>
            </a: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個因素進行分析</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首先將生命色帶中的</a:t>
            </a: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21</a:t>
            </a: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項作息活動分類到營養、運動休閑、壓力處理、人際關係、健康責任、靈性成長中</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結合</a:t>
            </a:r>
            <a:r>
              <a:rPr lang="en-US" altLang="zh-TW" sz="1800" kern="100" dirty="0" err="1">
                <a:effectLst/>
                <a:latin typeface="DFKai-SB" panose="03000509000000000000" pitchFamily="65" charset="-120"/>
                <a:ea typeface="思源黑体 CN Regular" panose="020B0500000000000000" pitchFamily="34" charset="-122"/>
                <a:cs typeface="Times New Roman" panose="02020603050405020304" pitchFamily="18" charset="0"/>
              </a:rPr>
              <a:t>spss</a:t>
            </a: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計算結果，對比疫情前</a:t>
            </a: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及疫情中的</a:t>
            </a: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作息變化，可以得出</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疫情對年輕族群的影響</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綠色為正向發展</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紅色為負向發展</a:t>
            </a:r>
            <a:endParaRPr lang="en-US"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DFKai-SB" panose="03000509000000000000" pitchFamily="65" charset="-120"/>
                <a:cs typeface="Times New Roman" panose="02020603050405020304" pitchFamily="18" charset="0"/>
              </a:rPr>
              <a:t>無顔色為無顯著影響</a:t>
            </a:r>
            <a:endPar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p:txBody>
      </p:sp>
      <p:sp>
        <p:nvSpPr>
          <p:cNvPr id="4" name="投影片編號版面配置區 3"/>
          <p:cNvSpPr>
            <a:spLocks noGrp="1"/>
          </p:cNvSpPr>
          <p:nvPr>
            <p:ph type="sldNum" sz="quarter" idx="5"/>
          </p:nvPr>
        </p:nvSpPr>
        <p:spPr/>
        <p:txBody>
          <a:bodyPr/>
          <a:lstStyle/>
          <a:p>
            <a:fld id="{E79685B6-9A8D-483D-8192-8C16F1E44B1A}" type="slidenum">
              <a:rPr lang="zh-TW" altLang="en-US" smtClean="0"/>
              <a:t>29</a:t>
            </a:fld>
            <a:endParaRPr lang="zh-TW" altLang="en-US"/>
          </a:p>
        </p:txBody>
      </p:sp>
    </p:spTree>
    <p:extLst>
      <p:ext uri="{BB962C8B-B14F-4D97-AF65-F5344CB8AC3E}">
        <p14:creationId xmlns:p14="http://schemas.microsoft.com/office/powerpoint/2010/main" val="2390677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just">
              <a:lnSpc>
                <a:spcPts val="2000"/>
              </a:lnSpc>
            </a:pP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The first part is the background of the study.</a:t>
            </a:r>
          </a:p>
          <a:p>
            <a:pPr algn="just">
              <a:lnSpc>
                <a:spcPts val="2000"/>
              </a:lnSpc>
            </a:pP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Due to the outbreak of the COVID-19 epidemic,</a:t>
            </a:r>
          </a:p>
          <a:p>
            <a:pPr algn="just">
              <a:lnSpc>
                <a:spcPts val="2000"/>
              </a:lnSpc>
            </a:pP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 the Countries took </a:t>
            </a:r>
            <a:r>
              <a:rPr lang="en-US" altLang="zh-TW" sz="1800" b="0" i="0" u="none" kern="100" dirty="0">
                <a:solidFill>
                  <a:srgbClr val="FFFF00"/>
                </a:solidFill>
                <a:effectLst/>
                <a:latin typeface="DFKai-SB" panose="03000509000000000000" pitchFamily="65" charset="-120"/>
                <a:ea typeface="思源黑体 CN Regular" panose="020B0500000000000000" pitchFamily="34" charset="-122"/>
                <a:cs typeface="Times New Roman" panose="02020603050405020304" pitchFamily="18" charset="0"/>
              </a:rPr>
              <a:t>safety</a:t>
            </a: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  measures </a:t>
            </a:r>
            <a:r>
              <a:rPr lang="en-US" altLang="zh-TW"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appropriate</a:t>
            </a: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 to their national conditions, such as city lock-down, the suspending of work and school activities.</a:t>
            </a:r>
          </a:p>
          <a:p>
            <a:pPr algn="just">
              <a:lnSpc>
                <a:spcPts val="2000"/>
              </a:lnSpc>
            </a:pP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At least 1/3 of the world's population has been isolating at home during the outbreak to prevent </a:t>
            </a:r>
            <a:r>
              <a:rPr lang="en-US" altLang="zh-TW"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further spread </a:t>
            </a: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of the epidemic.</a:t>
            </a:r>
          </a:p>
          <a:p>
            <a:pPr algn="just">
              <a:lnSpc>
                <a:spcPts val="2000"/>
              </a:lnSpc>
            </a:pPr>
            <a:endPar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第一部分是研究背景</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由於</a:t>
            </a: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COVID-19</a:t>
            </a: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疫情的爆發，</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各國家均採取了適宜本國國情的防疫措施，如封城、停工、停學</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全球至少有</a:t>
            </a: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1/3</a:t>
            </a: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的人口，在疫情期間進行了居家隔離，</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r>
              <a:rPr lang="zh-TW" altLang="zh-TW" sz="1800" dirty="0">
                <a:effectLst/>
                <a:ea typeface="思源黑体 CN Regular" panose="020B0500000000000000" pitchFamily="34" charset="-122"/>
                <a:cs typeface="Times New Roman" panose="02020603050405020304" pitchFamily="18" charset="0"/>
              </a:rPr>
              <a:t>以防止疫情的進一步擴散</a:t>
            </a:r>
            <a:endParaRPr lang="zh-TW" altLang="en-US" sz="1800" dirty="0"/>
          </a:p>
          <a:p>
            <a:pPr algn="just">
              <a:lnSpc>
                <a:spcPts val="2000"/>
              </a:lnSpc>
            </a:pPr>
            <a:endPar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p:txBody>
      </p:sp>
      <p:sp>
        <p:nvSpPr>
          <p:cNvPr id="4" name="投影片編號版面配置區 3"/>
          <p:cNvSpPr>
            <a:spLocks noGrp="1"/>
          </p:cNvSpPr>
          <p:nvPr>
            <p:ph type="sldNum" sz="quarter" idx="5"/>
          </p:nvPr>
        </p:nvSpPr>
        <p:spPr/>
        <p:txBody>
          <a:bodyPr/>
          <a:lstStyle/>
          <a:p>
            <a:fld id="{E79685B6-9A8D-483D-8192-8C16F1E44B1A}" type="slidenum">
              <a:rPr lang="zh-TW" altLang="en-US" smtClean="0"/>
              <a:t>3</a:t>
            </a:fld>
            <a:endParaRPr lang="zh-TW" altLang="en-US"/>
          </a:p>
        </p:txBody>
      </p:sp>
    </p:spTree>
    <p:extLst>
      <p:ext uri="{BB962C8B-B14F-4D97-AF65-F5344CB8AC3E}">
        <p14:creationId xmlns:p14="http://schemas.microsoft.com/office/powerpoint/2010/main" val="16242604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對於健康促進生活</a:t>
            </a: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型態</a:t>
            </a: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理論中</a:t>
            </a: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的</a:t>
            </a: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6</a:t>
            </a: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個</a:t>
            </a: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因素負面影響</a:t>
            </a:r>
            <a:r>
              <a:rPr lang="zh-CN" altLang="en-US" sz="1800" b="1" dirty="0">
                <a:solidFill>
                  <a:srgbClr val="000000"/>
                </a:solidFill>
                <a:latin typeface="思源黑体 CN Normal" panose="020B0400000000000000" pitchFamily="34" charset="-122"/>
                <a:cs typeface="+mn-ea"/>
              </a:rPr>
              <a:t>健康狀態產生</a:t>
            </a: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的排序</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在</a:t>
            </a: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2017</a:t>
            </a: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年陳潔瑜發表的論文中，大學生在校期間</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en-US" altLang="zh-TW" sz="1800" kern="100" dirty="0">
                <a:effectLst/>
                <a:latin typeface="思源黑体 CN Regular" panose="020B0500000000000000" pitchFamily="34" charset="-122"/>
                <a:ea typeface="DFKai-SB" panose="03000509000000000000" pitchFamily="65" charset="-120"/>
                <a:cs typeface="Times New Roman" panose="02020603050405020304" pitchFamily="18" charset="0"/>
              </a:rPr>
              <a:t>6</a:t>
            </a: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個因素</a:t>
            </a: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的負面影響</a:t>
            </a: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排序為：</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靈性成長、健康責任、人際關係、壓力處理、營養、運動休閑</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而本研究為</a:t>
            </a: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在</a:t>
            </a: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疫情中，與在校期間存在差異</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排序為：</a:t>
            </a: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第一是：</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靈性成長</a:t>
            </a: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，年輕族群主要為學生，首要任務是在校獲取知識，但由於疫情緣故，可能導致停學，日常規劃被打亂</a:t>
            </a:r>
            <a:endPar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再來是</a:t>
            </a: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壓力處理</a:t>
            </a: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，在疫情中，身體健康和學業的壓力會變大</a:t>
            </a:r>
            <a:endPar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然後是</a:t>
            </a: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營養</a:t>
            </a: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，疫情中相比在校期間，飲食習慣會變得混亂，甚至過量</a:t>
            </a:r>
            <a:endPar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接下來，</a:t>
            </a: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運動休閑</a:t>
            </a: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，在疫情中，為增强免疫力，運動意識會提升</a:t>
            </a:r>
            <a:endPar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第</a:t>
            </a: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5</a:t>
            </a: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a:t>
            </a: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人際關係</a:t>
            </a: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，雖然是限制社交距離，群聚，但還是可以通過社群網絡進行溝通</a:t>
            </a:r>
            <a:endPar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第</a:t>
            </a: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6</a:t>
            </a: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a:t>
            </a: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健康責任</a:t>
            </a: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，由於疫情的爆發，自我健康意識會普遍提高</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p:txBody>
      </p:sp>
      <p:sp>
        <p:nvSpPr>
          <p:cNvPr id="4" name="投影片編號版面配置區 3"/>
          <p:cNvSpPr>
            <a:spLocks noGrp="1"/>
          </p:cNvSpPr>
          <p:nvPr>
            <p:ph type="sldNum" sz="quarter" idx="5"/>
          </p:nvPr>
        </p:nvSpPr>
        <p:spPr/>
        <p:txBody>
          <a:bodyPr/>
          <a:lstStyle/>
          <a:p>
            <a:fld id="{E79685B6-9A8D-483D-8192-8C16F1E44B1A}" type="slidenum">
              <a:rPr lang="zh-TW" altLang="en-US" smtClean="0"/>
              <a:t>30</a:t>
            </a:fld>
            <a:endParaRPr lang="zh-TW" altLang="en-US"/>
          </a:p>
        </p:txBody>
      </p:sp>
    </p:spTree>
    <p:extLst>
      <p:ext uri="{BB962C8B-B14F-4D97-AF65-F5344CB8AC3E}">
        <p14:creationId xmlns:p14="http://schemas.microsoft.com/office/powerpoint/2010/main" val="2605940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just">
              <a:lnSpc>
                <a:spcPts val="2000"/>
              </a:lnSpc>
            </a:pP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According to the journal paper of The </a:t>
            </a:r>
            <a:r>
              <a:rPr lang="en-US" altLang="zh-TW"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Lancet</a:t>
            </a: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 public health</a:t>
            </a:r>
          </a:p>
          <a:p>
            <a:pPr marL="0" marR="0" lvl="0" indent="0" algn="just" defTabSz="914400" rtl="0" eaLnBrk="1" fontAlgn="auto" latinLnBrk="0" hangingPunct="1">
              <a:lnSpc>
                <a:spcPts val="2000"/>
              </a:lnSpc>
              <a:spcBef>
                <a:spcPts val="0"/>
              </a:spcBef>
              <a:spcAft>
                <a:spcPts val="0"/>
              </a:spcAft>
              <a:buClrTx/>
              <a:buSzTx/>
              <a:buFontTx/>
              <a:buNone/>
              <a:tabLst/>
              <a:defRPr/>
            </a:pP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Home isolation during an outbreak</a:t>
            </a:r>
          </a:p>
          <a:p>
            <a:pPr algn="just">
              <a:lnSpc>
                <a:spcPts val="2000"/>
              </a:lnSpc>
            </a:pP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It may </a:t>
            </a:r>
            <a:r>
              <a:rPr lang="en-US" altLang="zh-TW"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caused </a:t>
            </a:r>
            <a:r>
              <a:rPr lang="zh-TW" altLang="zh-TW" sz="1800" u="sng" dirty="0">
                <a:effectLst/>
                <a:ea typeface="思源黑体 CN Regular" panose="020B0500000000000000" pitchFamily="34" charset="-122"/>
                <a:cs typeface="Times New Roman" panose="02020603050405020304" pitchFamily="18" charset="0"/>
              </a:rPr>
              <a:t>（</a:t>
            </a:r>
            <a:r>
              <a:rPr lang="en-US" altLang="zh-TW" sz="1800" u="sng" dirty="0">
                <a:effectLst/>
                <a:latin typeface="思源黑体 CN Regular" panose="020B0500000000000000" pitchFamily="34" charset="-122"/>
                <a:cs typeface="Times New Roman" panose="02020603050405020304" pitchFamily="18" charset="0"/>
              </a:rPr>
              <a:t>calls</a:t>
            </a:r>
            <a:r>
              <a:rPr lang="zh-TW" altLang="zh-TW" sz="1800" u="sng" dirty="0">
                <a:effectLst/>
                <a:ea typeface="思源黑体 CN Regular" panose="020B0500000000000000" pitchFamily="34" charset="-122"/>
                <a:cs typeface="Times New Roman" panose="02020603050405020304" pitchFamily="18" charset="0"/>
              </a:rPr>
              <a:t>）</a:t>
            </a: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 abnormal changes in the work </a:t>
            </a:r>
            <a:r>
              <a:rPr lang="en-US" altLang="zh-TW"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schedule</a:t>
            </a:r>
          </a:p>
          <a:p>
            <a:pPr algn="just">
              <a:lnSpc>
                <a:spcPts val="2000"/>
              </a:lnSpc>
            </a:pP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This can lead(li-d) to the development </a:t>
            </a:r>
            <a:r>
              <a:rPr lang="en-US" altLang="zh-TW" sz="1800" i="0" kern="100" dirty="0">
                <a:effectLst/>
                <a:latin typeface="DFKai-SB" panose="03000509000000000000" pitchFamily="65" charset="-120"/>
                <a:ea typeface="思源黑体 CN Regular" panose="020B0500000000000000" pitchFamily="34" charset="-122"/>
                <a:cs typeface="Times New Roman" panose="02020603050405020304" pitchFamily="18" charset="0"/>
              </a:rPr>
              <a:t>of </a:t>
            </a:r>
            <a:r>
              <a:rPr lang="en-US" altLang="zh-TW" sz="1800" i="0" u="sng" kern="100" dirty="0">
                <a:solidFill>
                  <a:srgbClr val="C00000"/>
                </a:solidFill>
                <a:effectLst/>
                <a:latin typeface="DFKai-SB" panose="03000509000000000000" pitchFamily="65" charset="-120"/>
                <a:ea typeface="思源黑体 CN Regular" panose="020B0500000000000000" pitchFamily="34" charset="-122"/>
                <a:cs typeface="Times New Roman" panose="02020603050405020304" pitchFamily="18" charset="0"/>
              </a:rPr>
              <a:t>suboptimal</a:t>
            </a:r>
            <a:r>
              <a:rPr lang="en-US" altLang="zh-TW" sz="1800" i="0" kern="100" dirty="0">
                <a:effectLst/>
                <a:latin typeface="DFKai-SB" panose="03000509000000000000" pitchFamily="65" charset="-120"/>
                <a:ea typeface="思源黑体 CN Regular" panose="020B0500000000000000" pitchFamily="34" charset="-122"/>
                <a:cs typeface="Times New Roman" panose="02020603050405020304" pitchFamily="18" charset="0"/>
              </a:rPr>
              <a:t> </a:t>
            </a: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-health </a:t>
            </a:r>
            <a:r>
              <a:rPr lang="en-US" altLang="zh-TW"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states (s-days)</a:t>
            </a:r>
          </a:p>
          <a:p>
            <a:pPr algn="just">
              <a:lnSpc>
                <a:spcPts val="2000"/>
              </a:lnSpc>
            </a:pPr>
            <a:endPar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a:p>
            <a:pPr algn="just">
              <a:lnSpc>
                <a:spcPts val="2000"/>
              </a:lnSpc>
            </a:pPr>
            <a:r>
              <a:rPr lang="en-US" altLang="zh-TW"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Sub-health</a:t>
            </a: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 is a state of body transition between health and </a:t>
            </a:r>
            <a:r>
              <a:rPr lang="en-US" altLang="zh-TW"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disease(see)</a:t>
            </a: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a:t>
            </a:r>
          </a:p>
          <a:p>
            <a:pPr algn="just">
              <a:lnSpc>
                <a:spcPts val="2000"/>
              </a:lnSpc>
            </a:pP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Therefore, Young people are one of the most </a:t>
            </a:r>
            <a:r>
              <a:rPr lang="en-US" altLang="zh-TW"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infected</a:t>
            </a: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 groups</a:t>
            </a:r>
          </a:p>
          <a:p>
            <a:pPr algn="just">
              <a:lnSpc>
                <a:spcPts val="2000"/>
              </a:lnSpc>
            </a:pPr>
            <a:endPar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對於在疫情期間的居家隔離</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醫學期刊《柳葉刀》相關論文指出，</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將可能造成作息的不正常改變</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因此會導致亞健康狀態的產生</a:t>
            </a:r>
            <a:endPar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a:p>
            <a:pPr marL="0" marR="0" lvl="0" indent="0" algn="just" defTabSz="914400" rtl="0" eaLnBrk="1" fontAlgn="auto" latinLnBrk="0" hangingPunct="1">
              <a:lnSpc>
                <a:spcPts val="2000"/>
              </a:lnSpc>
              <a:spcBef>
                <a:spcPts val="0"/>
              </a:spcBef>
              <a:spcAft>
                <a:spcPts val="0"/>
              </a:spcAft>
              <a:buClrTx/>
              <a:buSzTx/>
              <a:buFontTx/>
              <a:buNone/>
              <a:tabLst/>
              <a:defRPr/>
            </a:pPr>
            <a:r>
              <a:rPr lang="zh-CN" altLang="en-US" sz="1800" dirty="0"/>
              <a:t>亞健康狀態是指</a:t>
            </a:r>
            <a:r>
              <a:rPr lang="zh-TW" altLang="en-US" sz="1800" b="0" i="0" dirty="0">
                <a:solidFill>
                  <a:srgbClr val="202124"/>
                </a:solidFill>
                <a:effectLst/>
                <a:latin typeface="arial" panose="020B0604020202020204" pitchFamily="34" charset="0"/>
              </a:rPr>
              <a:t>人體處於一個</a:t>
            </a:r>
            <a:r>
              <a:rPr lang="zh-TW" altLang="en-US" sz="1800" b="0" i="0" dirty="0">
                <a:solidFill>
                  <a:srgbClr val="EA4335"/>
                </a:solidFill>
                <a:effectLst/>
                <a:latin typeface="arial" panose="020B0604020202020204" pitchFamily="34" charset="0"/>
              </a:rPr>
              <a:t>健康</a:t>
            </a:r>
            <a:r>
              <a:rPr lang="zh-TW" altLang="en-US" sz="1800" b="0" i="0" dirty="0">
                <a:solidFill>
                  <a:srgbClr val="202124"/>
                </a:solidFill>
                <a:effectLst/>
                <a:latin typeface="arial" panose="020B0604020202020204" pitchFamily="34" charset="0"/>
              </a:rPr>
              <a:t>與疾病之間的過渡時期</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其中</a:t>
            </a: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年輕族群為受影響較大的群體之一</a:t>
            </a:r>
            <a:endPar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p:txBody>
      </p:sp>
      <p:sp>
        <p:nvSpPr>
          <p:cNvPr id="4" name="投影片編號版面配置區 3"/>
          <p:cNvSpPr>
            <a:spLocks noGrp="1"/>
          </p:cNvSpPr>
          <p:nvPr>
            <p:ph type="sldNum" sz="quarter" idx="5"/>
          </p:nvPr>
        </p:nvSpPr>
        <p:spPr/>
        <p:txBody>
          <a:bodyPr/>
          <a:lstStyle/>
          <a:p>
            <a:fld id="{E79685B6-9A8D-483D-8192-8C16F1E44B1A}" type="slidenum">
              <a:rPr lang="zh-TW" altLang="en-US" smtClean="0"/>
              <a:t>4</a:t>
            </a:fld>
            <a:endParaRPr lang="zh-TW" altLang="en-US"/>
          </a:p>
        </p:txBody>
      </p:sp>
    </p:spTree>
    <p:extLst>
      <p:ext uri="{BB962C8B-B14F-4D97-AF65-F5344CB8AC3E}">
        <p14:creationId xmlns:p14="http://schemas.microsoft.com/office/powerpoint/2010/main" val="820252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just">
              <a:lnSpc>
                <a:spcPts val="2000"/>
              </a:lnSpc>
            </a:pP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The </a:t>
            </a:r>
            <a:r>
              <a:rPr lang="en-US" altLang="zh-TW"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purpose</a:t>
            </a: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 of this study is to investigate the differences of young people’s lifestyle before and during the epidemic </a:t>
            </a:r>
          </a:p>
          <a:p>
            <a:pPr algn="just">
              <a:lnSpc>
                <a:spcPts val="2000"/>
              </a:lnSpc>
            </a:pP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And to </a:t>
            </a:r>
            <a:r>
              <a:rPr lang="en-US" altLang="zh-TW"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further</a:t>
            </a: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 analyze the </a:t>
            </a:r>
            <a:r>
              <a:rPr lang="en-US" altLang="zh-TW"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factors</a:t>
            </a: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 that may affect the health of the young people.</a:t>
            </a:r>
          </a:p>
          <a:p>
            <a:pPr algn="just">
              <a:lnSpc>
                <a:spcPts val="2000"/>
              </a:lnSpc>
            </a:pP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The contribution of the study is to:</a:t>
            </a:r>
          </a:p>
          <a:p>
            <a:pPr algn="just">
              <a:lnSpc>
                <a:spcPts val="2000"/>
              </a:lnSpc>
            </a:pP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One: Identify the factors that may have </a:t>
            </a:r>
            <a:r>
              <a:rPr lang="en-US" altLang="zh-TW"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influenced</a:t>
            </a: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 the </a:t>
            </a:r>
            <a:r>
              <a:rPr lang="en-US" altLang="zh-TW"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emergence</a:t>
            </a: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 of </a:t>
            </a:r>
            <a:r>
              <a:rPr lang="en-US" altLang="zh-TW" sz="1800" u="none" kern="100" dirty="0">
                <a:effectLst/>
                <a:latin typeface="DFKai-SB" panose="03000509000000000000" pitchFamily="65" charset="-120"/>
                <a:ea typeface="思源黑体 CN Regular" panose="020B0500000000000000" pitchFamily="34" charset="-122"/>
                <a:cs typeface="Times New Roman" panose="02020603050405020304" pitchFamily="18" charset="0"/>
              </a:rPr>
              <a:t>sub-</a:t>
            </a: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health </a:t>
            </a:r>
            <a:r>
              <a:rPr lang="en-US" altLang="zh-TW"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status (s-day-t-s)</a:t>
            </a: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 during the epidemic.</a:t>
            </a:r>
          </a:p>
          <a:p>
            <a:pPr marL="0" marR="0" lvl="0" indent="0" algn="just" defTabSz="914400" rtl="0" eaLnBrk="1" fontAlgn="auto" latinLnBrk="0" hangingPunct="1">
              <a:lnSpc>
                <a:spcPts val="2000"/>
              </a:lnSpc>
              <a:spcBef>
                <a:spcPts val="0"/>
              </a:spcBef>
              <a:spcAft>
                <a:spcPts val="0"/>
              </a:spcAft>
              <a:buClrTx/>
              <a:buSzTx/>
              <a:buFontTx/>
              <a:buNone/>
              <a:tabLst/>
              <a:defRPr/>
            </a:pP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Two: The impact created by city-lockdown </a:t>
            </a: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to the young people’ health.</a:t>
            </a:r>
          </a:p>
          <a:p>
            <a:pPr algn="just">
              <a:lnSpc>
                <a:spcPts val="2000"/>
              </a:lnSpc>
            </a:pPr>
            <a:endPar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a:p>
            <a:pPr algn="just">
              <a:lnSpc>
                <a:spcPts val="2000"/>
              </a:lnSpc>
            </a:pPr>
            <a:endPar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a:p>
            <a:pPr algn="just">
              <a:lnSpc>
                <a:spcPts val="2000"/>
              </a:lnSpc>
            </a:pPr>
            <a:endPar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因此本研究目的為</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針對年輕族群在疫情前及疫情中的生活型態進行差異化調查，</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並進一步分析相關生活型態的改變可能影響健康</a:t>
            </a: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的因</a:t>
            </a: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素</a:t>
            </a: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爲何</a:t>
            </a: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研究貢獻為：</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得出疫情中，可能影響亞健康狀態出現的因素爲何</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endPar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實行</a:t>
            </a: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city-lockdown</a:t>
            </a: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對于年輕人健康的影響</a:t>
            </a:r>
            <a:endPar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p:txBody>
      </p:sp>
      <p:sp>
        <p:nvSpPr>
          <p:cNvPr id="4" name="投影片編號版面配置區 3"/>
          <p:cNvSpPr>
            <a:spLocks noGrp="1"/>
          </p:cNvSpPr>
          <p:nvPr>
            <p:ph type="sldNum" sz="quarter" idx="5"/>
          </p:nvPr>
        </p:nvSpPr>
        <p:spPr/>
        <p:txBody>
          <a:bodyPr/>
          <a:lstStyle/>
          <a:p>
            <a:fld id="{E79685B6-9A8D-483D-8192-8C16F1E44B1A}" type="slidenum">
              <a:rPr lang="zh-TW" altLang="en-US" smtClean="0"/>
              <a:t>5</a:t>
            </a:fld>
            <a:endParaRPr lang="zh-TW" altLang="en-US"/>
          </a:p>
        </p:txBody>
      </p:sp>
    </p:spTree>
    <p:extLst>
      <p:ext uri="{BB962C8B-B14F-4D97-AF65-F5344CB8AC3E}">
        <p14:creationId xmlns:p14="http://schemas.microsoft.com/office/powerpoint/2010/main" val="3306337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CN" dirty="0"/>
              <a:t>Next, is the research framework</a:t>
            </a:r>
          </a:p>
          <a:p>
            <a:r>
              <a:rPr lang="en-US" altLang="zh-CN" dirty="0"/>
              <a:t>There are three main parts</a:t>
            </a:r>
          </a:p>
          <a:p>
            <a:r>
              <a:rPr lang="en-US" altLang="zh-CN" dirty="0"/>
              <a:t>Health Promoting Lifestyle </a:t>
            </a:r>
            <a:r>
              <a:rPr lang="en-US" altLang="zh-CN" u="sng" dirty="0"/>
              <a:t>Theory</a:t>
            </a:r>
            <a:r>
              <a:rPr lang="en-US" altLang="zh-CN" dirty="0"/>
              <a:t> (HPLT)f-er-v</a:t>
            </a:r>
          </a:p>
          <a:p>
            <a:r>
              <a:rPr lang="en-US" altLang="zh-CN" dirty="0"/>
              <a:t>which contains 6 important </a:t>
            </a:r>
            <a:r>
              <a:rPr lang="en-US" altLang="zh-CN" u="sng" dirty="0"/>
              <a:t>factors </a:t>
            </a:r>
            <a:r>
              <a:rPr lang="en-US" altLang="zh-CN" dirty="0"/>
              <a:t>due to </a:t>
            </a:r>
            <a:r>
              <a:rPr lang="en-US" altLang="zh-CN" u="none" dirty="0"/>
              <a:t>sub-</a:t>
            </a:r>
            <a:r>
              <a:rPr lang="en-US" altLang="zh-CN" dirty="0"/>
              <a:t>health status.</a:t>
            </a:r>
          </a:p>
          <a:p>
            <a:r>
              <a:rPr lang="en-US" altLang="zh-CN" dirty="0"/>
              <a:t>Then comes to the Life Stripe Project, in which the </a:t>
            </a:r>
            <a:r>
              <a:rPr lang="en-US" altLang="zh-CN" u="sng" dirty="0"/>
              <a:t>authors(o-f)</a:t>
            </a:r>
            <a:r>
              <a:rPr lang="en-US" altLang="zh-CN" dirty="0"/>
              <a:t> summarize 21 </a:t>
            </a:r>
            <a:r>
              <a:rPr lang="en-US" altLang="zh-CN" u="sng" dirty="0"/>
              <a:t>common</a:t>
            </a:r>
            <a:r>
              <a:rPr lang="en-US" altLang="zh-CN" dirty="0"/>
              <a:t> human activities.</a:t>
            </a:r>
          </a:p>
          <a:p>
            <a:r>
              <a:rPr lang="en-US" altLang="zh-CN" dirty="0"/>
              <a:t>We collected and </a:t>
            </a:r>
            <a:r>
              <a:rPr lang="en-US" altLang="zh-CN" u="sng" dirty="0"/>
              <a:t>processed</a:t>
            </a:r>
            <a:r>
              <a:rPr lang="en-US" altLang="zh-CN" dirty="0"/>
              <a:t> lifestyle data.</a:t>
            </a:r>
          </a:p>
          <a:p>
            <a:r>
              <a:rPr lang="en-US" altLang="zh-CN" dirty="0"/>
              <a:t> and Finally, this study will defined the </a:t>
            </a:r>
            <a:r>
              <a:rPr lang="en-US" altLang="zh-CN" u="sng" dirty="0"/>
              <a:t>problems</a:t>
            </a:r>
            <a:r>
              <a:rPr lang="en-US" altLang="zh-CN" dirty="0"/>
              <a:t> that young people may face during the epidemic</a:t>
            </a:r>
          </a:p>
          <a:p>
            <a:endParaRPr lang="en-US" altLang="zh-CN" dirty="0"/>
          </a:p>
          <a:p>
            <a:r>
              <a:rPr lang="zh-CN" altLang="en-US" dirty="0"/>
              <a:t>接下來是研究架構</a:t>
            </a:r>
            <a:endParaRPr lang="en-US" altLang="zh-CN" dirty="0"/>
          </a:p>
          <a:p>
            <a:r>
              <a:rPr lang="zh-CN" altLang="en-US" dirty="0"/>
              <a:t>主要有三大部分</a:t>
            </a:r>
            <a:endParaRPr lang="en-US" altLang="zh-CN" dirty="0"/>
          </a:p>
          <a:p>
            <a:r>
              <a:rPr lang="zh-CN" altLang="en-US" dirty="0"/>
              <a:t>分別為健康促進生活型態理論，</a:t>
            </a:r>
            <a:endParaRPr lang="en-US" altLang="zh-CN" dirty="0"/>
          </a:p>
          <a:p>
            <a:r>
              <a:rPr lang="zh-CN" altLang="en-US" dirty="0"/>
              <a:t>包含</a:t>
            </a:r>
            <a:r>
              <a:rPr lang="en-US" altLang="zh-CN" dirty="0"/>
              <a:t>6</a:t>
            </a:r>
            <a:r>
              <a:rPr lang="zh-CN" altLang="en-US" dirty="0"/>
              <a:t>個因素，是導致亞健康狀態產生的重要原因</a:t>
            </a:r>
            <a:endParaRPr lang="en-US" altLang="zh-CN" dirty="0"/>
          </a:p>
          <a:p>
            <a:r>
              <a:rPr lang="zh-CN" altLang="en-US" dirty="0"/>
              <a:t>再來是生命色帶專案，作者歸納了人類常有的</a:t>
            </a:r>
            <a:r>
              <a:rPr lang="en-US" altLang="zh-CN" dirty="0"/>
              <a:t>21</a:t>
            </a:r>
            <a:r>
              <a:rPr lang="zh-CN" altLang="en-US" dirty="0"/>
              <a:t>項作息活動</a:t>
            </a:r>
            <a:endParaRPr lang="en-US" altLang="zh-CN" dirty="0"/>
          </a:p>
          <a:p>
            <a:r>
              <a:rPr lang="zh-CN" altLang="en-US" dirty="0"/>
              <a:t>最後是生活形態數據的收集與處理</a:t>
            </a:r>
            <a:endParaRPr lang="en-US" altLang="zh-CN" dirty="0"/>
          </a:p>
          <a:p>
            <a:r>
              <a:rPr lang="zh-CN" altLang="en-US" dirty="0"/>
              <a:t>最終定義出疫情中年輕族群可能面臨的問題</a:t>
            </a:r>
            <a:endParaRPr lang="zh-TW" altLang="en-US" dirty="0"/>
          </a:p>
          <a:p>
            <a:endParaRPr lang="en-US" altLang="zh-CN" dirty="0"/>
          </a:p>
        </p:txBody>
      </p:sp>
      <p:sp>
        <p:nvSpPr>
          <p:cNvPr id="4" name="投影片編號版面配置區 3"/>
          <p:cNvSpPr>
            <a:spLocks noGrp="1"/>
          </p:cNvSpPr>
          <p:nvPr>
            <p:ph type="sldNum" sz="quarter" idx="5"/>
          </p:nvPr>
        </p:nvSpPr>
        <p:spPr/>
        <p:txBody>
          <a:bodyPr/>
          <a:lstStyle/>
          <a:p>
            <a:fld id="{E79685B6-9A8D-483D-8192-8C16F1E44B1A}" type="slidenum">
              <a:rPr lang="zh-TW" altLang="en-US" smtClean="0"/>
              <a:t>6</a:t>
            </a:fld>
            <a:endParaRPr lang="zh-TW" altLang="en-US"/>
          </a:p>
        </p:txBody>
      </p:sp>
    </p:spTree>
    <p:extLst>
      <p:ext uri="{BB962C8B-B14F-4D97-AF65-F5344CB8AC3E}">
        <p14:creationId xmlns:p14="http://schemas.microsoft.com/office/powerpoint/2010/main" val="3591300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just">
              <a:lnSpc>
                <a:spcPts val="2000"/>
              </a:lnSpc>
            </a:pP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First of all,  I want to </a:t>
            </a:r>
            <a:r>
              <a:rPr lang="en-US" altLang="zh-CN"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explain</a:t>
            </a: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 a bit about the life stripe project.</a:t>
            </a:r>
          </a:p>
          <a:p>
            <a:pPr algn="just">
              <a:lnSpc>
                <a:spcPts val="2000"/>
              </a:lnSpc>
            </a:pP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Life Stripe is a project </a:t>
            </a:r>
            <a:r>
              <a:rPr lang="en-US" altLang="zh-CN"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founded</a:t>
            </a: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 by a couple of Japanese designer.</a:t>
            </a:r>
          </a:p>
          <a:p>
            <a:pPr algn="just">
              <a:lnSpc>
                <a:spcPts val="2000"/>
              </a:lnSpc>
            </a:pP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It is a </a:t>
            </a:r>
            <a:r>
              <a:rPr lang="en-US" altLang="zh-CN"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documentary</a:t>
            </a: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 </a:t>
            </a:r>
            <a:r>
              <a:rPr lang="en-US" altLang="zh-CN" sz="1800" u="none" kern="100" dirty="0">
                <a:effectLst/>
                <a:latin typeface="DFKai-SB" panose="03000509000000000000" pitchFamily="65" charset="-120"/>
                <a:ea typeface="思源黑体 CN Regular" panose="020B0500000000000000" pitchFamily="34" charset="-122"/>
                <a:cs typeface="Times New Roman" panose="02020603050405020304" pitchFamily="18" charset="0"/>
              </a:rPr>
              <a:t>and </a:t>
            </a:r>
            <a:r>
              <a:rPr lang="en-US" altLang="zh-CN"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experimental</a:t>
            </a:r>
            <a:r>
              <a:rPr lang="en-US" altLang="zh-CN" sz="1800" u="none" kern="100" dirty="0">
                <a:effectLst/>
                <a:latin typeface="DFKai-SB" panose="03000509000000000000" pitchFamily="65" charset="-120"/>
                <a:ea typeface="思源黑体 CN Regular" panose="020B0500000000000000" pitchFamily="34" charset="-122"/>
                <a:cs typeface="Times New Roman" panose="02020603050405020304" pitchFamily="18" charset="0"/>
              </a:rPr>
              <a:t> </a:t>
            </a: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art project</a:t>
            </a:r>
          </a:p>
          <a:p>
            <a:pPr algn="just">
              <a:lnSpc>
                <a:spcPts val="2000"/>
              </a:lnSpc>
            </a:pP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The designers </a:t>
            </a:r>
            <a:r>
              <a:rPr lang="en-US" altLang="zh-CN"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initially (in-</a:t>
            </a:r>
            <a:r>
              <a:rPr lang="en-US" altLang="zh-CN" sz="1800" u="sng" kern="100" dirty="0" err="1">
                <a:effectLst/>
                <a:latin typeface="DFKai-SB" panose="03000509000000000000" pitchFamily="65" charset="-120"/>
                <a:ea typeface="思源黑体 CN Regular" panose="020B0500000000000000" pitchFamily="34" charset="-122"/>
                <a:cs typeface="Times New Roman" panose="02020603050405020304" pitchFamily="18" charset="0"/>
              </a:rPr>
              <a:t>ni</a:t>
            </a:r>
            <a:r>
              <a:rPr lang="en-US" altLang="zh-CN"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-s-li)</a:t>
            </a: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 </a:t>
            </a:r>
            <a:r>
              <a:rPr lang="en-US" altLang="zh-CN"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conducted</a:t>
            </a: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  (con-duck-t)a </a:t>
            </a:r>
            <a:r>
              <a:rPr lang="en-US" altLang="zh-CN"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statistical </a:t>
            </a: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survey of behavioral projects and color </a:t>
            </a:r>
            <a:r>
              <a:rPr lang="en-US" altLang="zh-CN"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definitions</a:t>
            </a: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a:t>
            </a:r>
          </a:p>
          <a:p>
            <a:pPr algn="just">
              <a:lnSpc>
                <a:spcPts val="2000"/>
              </a:lnSpc>
            </a:pP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In summarize, 21 types of activities and their </a:t>
            </a:r>
            <a:r>
              <a:rPr lang="en-US" altLang="zh-CN"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corresponding</a:t>
            </a: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 colors were </a:t>
            </a:r>
            <a:r>
              <a:rPr lang="en-US" altLang="zh-CN"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decided</a:t>
            </a: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a:t>
            </a:r>
          </a:p>
          <a:p>
            <a:pPr algn="just">
              <a:lnSpc>
                <a:spcPts val="2000"/>
              </a:lnSpc>
            </a:pP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Then, the length of each activity was being </a:t>
            </a:r>
            <a:r>
              <a:rPr lang="en-US" altLang="zh-CN"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indicated</a:t>
            </a: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 by the stripes of different </a:t>
            </a:r>
            <a:r>
              <a:rPr lang="en-US" altLang="zh-CN"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thicknesses. (</a:t>
            </a:r>
            <a:r>
              <a:rPr lang="en-US" altLang="zh-CN" sz="1800" u="sng" kern="100" dirty="0" err="1">
                <a:effectLst/>
                <a:latin typeface="DFKai-SB" panose="03000509000000000000" pitchFamily="65" charset="-120"/>
                <a:ea typeface="思源黑体 CN Regular" panose="020B0500000000000000" pitchFamily="34" charset="-122"/>
                <a:cs typeface="Times New Roman" panose="02020603050405020304" pitchFamily="18" charset="0"/>
              </a:rPr>
              <a:t>fv</a:t>
            </a:r>
            <a:r>
              <a:rPr lang="en-US" altLang="zh-CN"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-k-ness)</a:t>
            </a:r>
          </a:p>
          <a:p>
            <a:pPr algn="just">
              <a:lnSpc>
                <a:spcPts val="2000"/>
              </a:lnSpc>
            </a:pP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to show the </a:t>
            </a:r>
            <a:r>
              <a:rPr lang="en-US" altLang="zh-CN"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distribution </a:t>
            </a: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of time spent by the subjects</a:t>
            </a:r>
          </a:p>
          <a:p>
            <a:pPr algn="just">
              <a:lnSpc>
                <a:spcPts val="2000"/>
              </a:lnSpc>
            </a:pP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The </a:t>
            </a:r>
            <a:r>
              <a:rPr lang="en-US" altLang="zh-CN"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distribution</a:t>
            </a: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 of the time </a:t>
            </a:r>
            <a:r>
              <a:rPr lang="en-US" altLang="zh-CN"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occupied </a:t>
            </a:r>
            <a:r>
              <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by each activity</a:t>
            </a:r>
          </a:p>
          <a:p>
            <a:pPr algn="just">
              <a:lnSpc>
                <a:spcPts val="2000"/>
              </a:lnSpc>
            </a:pPr>
            <a:endPar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首</a:t>
            </a: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先簡單介紹一下生命色帶專案</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生命色帶是由一對日本設計師夫婦創辦的</a:t>
            </a: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專案</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是</a:t>
            </a: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一個紀實類，具有實驗性質的藝術項目</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最初設計師透過統計學做了行為專案的問卷及色彩定義的調查，</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最終決定了</a:t>
            </a: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21</a:t>
            </a: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種作息活動項目及其對應的色彩，</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而後用粗細不一的條紋來表示每一個作息活動的時間長度，</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以展現受測者一天所有</a:t>
            </a: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作息</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各自佔據時間分佈上的呈現</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endParaRPr lang="en-US" altLang="zh-CN"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p:txBody>
      </p:sp>
      <p:sp>
        <p:nvSpPr>
          <p:cNvPr id="4" name="投影片編號版面配置區 3"/>
          <p:cNvSpPr>
            <a:spLocks noGrp="1"/>
          </p:cNvSpPr>
          <p:nvPr>
            <p:ph type="sldNum" sz="quarter" idx="5"/>
          </p:nvPr>
        </p:nvSpPr>
        <p:spPr/>
        <p:txBody>
          <a:bodyPr/>
          <a:lstStyle/>
          <a:p>
            <a:fld id="{E79685B6-9A8D-483D-8192-8C16F1E44B1A}" type="slidenum">
              <a:rPr lang="zh-TW" altLang="en-US" smtClean="0"/>
              <a:t>7</a:t>
            </a:fld>
            <a:endParaRPr lang="zh-TW" altLang="en-US"/>
          </a:p>
        </p:txBody>
      </p:sp>
    </p:spTree>
    <p:extLst>
      <p:ext uri="{BB962C8B-B14F-4D97-AF65-F5344CB8AC3E}">
        <p14:creationId xmlns:p14="http://schemas.microsoft.com/office/powerpoint/2010/main" val="499185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just">
              <a:lnSpc>
                <a:spcPts val="2000"/>
              </a:lnSpc>
            </a:pP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In order to collect and analyze data more </a:t>
            </a:r>
            <a:r>
              <a:rPr lang="en-US" altLang="zh-TW"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effectively</a:t>
            </a:r>
          </a:p>
          <a:p>
            <a:pPr algn="just">
              <a:lnSpc>
                <a:spcPts val="2000"/>
              </a:lnSpc>
            </a:pP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this study used the twenty-one activities and their </a:t>
            </a:r>
            <a:r>
              <a:rPr lang="en-US" altLang="zh-TW"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corresponding</a:t>
            </a: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 colors </a:t>
            </a:r>
          </a:p>
          <a:p>
            <a:pPr algn="just">
              <a:lnSpc>
                <a:spcPts val="2000"/>
              </a:lnSpc>
            </a:pP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from the Color of Life stripe project</a:t>
            </a:r>
          </a:p>
          <a:p>
            <a:pPr algn="just">
              <a:lnSpc>
                <a:spcPts val="2000"/>
              </a:lnSpc>
            </a:pP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as a </a:t>
            </a:r>
            <a:r>
              <a:rPr lang="en-US" altLang="zh-TW"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reference</a:t>
            </a: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 for online questionnaire collection and</a:t>
            </a:r>
          </a:p>
          <a:p>
            <a:pPr algn="just">
              <a:lnSpc>
                <a:spcPts val="2000"/>
              </a:lnSpc>
            </a:pP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the </a:t>
            </a:r>
            <a:r>
              <a:rPr lang="en-US" altLang="zh-TW"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subsequent</a:t>
            </a: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 color presentation of the Life </a:t>
            </a:r>
            <a:r>
              <a:rPr lang="en-US" altLang="zh-TW" sz="1800" u="sng" kern="100" dirty="0">
                <a:effectLst/>
                <a:latin typeface="DFKai-SB" panose="03000509000000000000" pitchFamily="65" charset="-120"/>
                <a:ea typeface="思源黑体 CN Regular" panose="020B0500000000000000" pitchFamily="34" charset="-122"/>
                <a:cs typeface="Times New Roman" panose="02020603050405020304" pitchFamily="18" charset="0"/>
              </a:rPr>
              <a:t>Zones.</a:t>
            </a:r>
          </a:p>
          <a:p>
            <a:pPr algn="just">
              <a:lnSpc>
                <a:spcPts val="2000"/>
              </a:lnSpc>
            </a:pP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Then, a web-based data collection system was developed</a:t>
            </a:r>
          </a:p>
          <a:p>
            <a:pPr algn="just">
              <a:lnSpc>
                <a:spcPts val="2000"/>
              </a:lnSpc>
            </a:pP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To collect the data on the activities</a:t>
            </a:r>
          </a:p>
          <a:p>
            <a:pPr algn="just">
              <a:lnSpc>
                <a:spcPts val="2000"/>
              </a:lnSpc>
            </a:pPr>
            <a:endPar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爲了更有效的收集及分析數據</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本研究藉鑒生命色帶專案中</a:t>
            </a:r>
            <a:r>
              <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21</a:t>
            </a: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項作息活動及其對應色彩，</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做為線上收集</a:t>
            </a:r>
            <a:r>
              <a:rPr lang="zh-CN" altLang="en-US"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問卷</a:t>
            </a: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設計及</a:t>
            </a:r>
            <a:endPar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後續生命色帶色彩呈現的參考，</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而後實際開發網頁版的線上收集系統</a:t>
            </a:r>
            <a:endParaRPr lang="en-US"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endParaRPr>
          </a:p>
          <a:p>
            <a:pPr algn="just">
              <a:lnSpc>
                <a:spcPts val="2000"/>
              </a:lnSpc>
            </a:pPr>
            <a:r>
              <a:rPr lang="zh-TW" altLang="zh-TW" sz="1800" kern="100" dirty="0">
                <a:effectLst/>
                <a:latin typeface="DFKai-SB" panose="03000509000000000000" pitchFamily="65" charset="-120"/>
                <a:ea typeface="思源黑体 CN Regular" panose="020B0500000000000000" pitchFamily="34" charset="-122"/>
                <a:cs typeface="Times New Roman" panose="02020603050405020304" pitchFamily="18" charset="0"/>
              </a:rPr>
              <a:t>進行作息活動數據的收集</a:t>
            </a:r>
            <a:endParaRPr lang="zh-TW" altLang="zh-TW" sz="1800" kern="100" dirty="0">
              <a:effectLst/>
              <a:latin typeface="DFKai-SB" panose="03000509000000000000" pitchFamily="65" charset="-120"/>
              <a:ea typeface="DFKai-SB" panose="03000509000000000000" pitchFamily="65" charset="-120"/>
              <a:cs typeface="Times New Roman" panose="02020603050405020304" pitchFamily="18" charset="0"/>
            </a:endParaRPr>
          </a:p>
        </p:txBody>
      </p:sp>
      <p:sp>
        <p:nvSpPr>
          <p:cNvPr id="4" name="投影片編號版面配置區 3"/>
          <p:cNvSpPr>
            <a:spLocks noGrp="1"/>
          </p:cNvSpPr>
          <p:nvPr>
            <p:ph type="sldNum" sz="quarter" idx="5"/>
          </p:nvPr>
        </p:nvSpPr>
        <p:spPr/>
        <p:txBody>
          <a:bodyPr/>
          <a:lstStyle/>
          <a:p>
            <a:fld id="{E79685B6-9A8D-483D-8192-8C16F1E44B1A}" type="slidenum">
              <a:rPr lang="zh-TW" altLang="en-US" smtClean="0"/>
              <a:t>8</a:t>
            </a:fld>
            <a:endParaRPr lang="zh-TW" altLang="en-US"/>
          </a:p>
        </p:txBody>
      </p:sp>
    </p:spTree>
    <p:extLst>
      <p:ext uri="{BB962C8B-B14F-4D97-AF65-F5344CB8AC3E}">
        <p14:creationId xmlns:p14="http://schemas.microsoft.com/office/powerpoint/2010/main" val="3209527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Now, I am going to show you a short demonstration video</a:t>
            </a:r>
          </a:p>
          <a:p>
            <a:r>
              <a:rPr lang="en-US" altLang="zh-TW" dirty="0"/>
              <a:t> of how</a:t>
            </a:r>
            <a:r>
              <a:rPr lang="zh-CN" altLang="en-US" dirty="0"/>
              <a:t> </a:t>
            </a:r>
            <a:r>
              <a:rPr lang="en-US" altLang="zh-CN" dirty="0"/>
              <a:t>this</a:t>
            </a:r>
            <a:r>
              <a:rPr lang="zh-CN" altLang="en-US" dirty="0"/>
              <a:t> </a:t>
            </a:r>
            <a:r>
              <a:rPr lang="en-US" altLang="zh-CN" dirty="0"/>
              <a:t>research</a:t>
            </a:r>
            <a:r>
              <a:rPr lang="zh-CN" altLang="en-US" dirty="0"/>
              <a:t> </a:t>
            </a:r>
            <a:r>
              <a:rPr lang="en-US" altLang="zh-CN" dirty="0"/>
              <a:t>conducted</a:t>
            </a:r>
            <a:r>
              <a:rPr lang="zh-CN" altLang="en-US" dirty="0"/>
              <a:t> </a:t>
            </a:r>
            <a:r>
              <a:rPr lang="en-US" altLang="zh-CN" dirty="0"/>
              <a:t>a</a:t>
            </a:r>
            <a:r>
              <a:rPr lang="zh-CN" altLang="en-US" dirty="0"/>
              <a:t> </a:t>
            </a:r>
            <a:r>
              <a:rPr lang="en-US" altLang="zh-CN" dirty="0"/>
              <a:t>data</a:t>
            </a:r>
            <a:r>
              <a:rPr lang="zh-CN" altLang="en-US" dirty="0"/>
              <a:t> </a:t>
            </a:r>
            <a:r>
              <a:rPr lang="en-US" altLang="zh-CN" dirty="0"/>
              <a:t>collection</a:t>
            </a:r>
            <a:r>
              <a:rPr lang="zh-CN" altLang="en-US" dirty="0"/>
              <a:t> </a:t>
            </a:r>
            <a:r>
              <a:rPr lang="en-US" altLang="zh-CN" dirty="0"/>
              <a:t>process</a:t>
            </a:r>
            <a:r>
              <a:rPr lang="zh-CN" altLang="en-US" dirty="0"/>
              <a:t> </a:t>
            </a:r>
            <a:r>
              <a:rPr lang="en-US" altLang="zh-CN" dirty="0"/>
              <a:t>through the online system mechanism tool.</a:t>
            </a:r>
            <a:endParaRPr lang="en-US" altLang="zh-TW" dirty="0"/>
          </a:p>
          <a:p>
            <a:endParaRPr lang="en-US" altLang="zh-TW" dirty="0"/>
          </a:p>
          <a:p>
            <a:r>
              <a:rPr lang="zh-TW" altLang="en-US" dirty="0"/>
              <a:t>我將會播放一個簡短的視頻</a:t>
            </a:r>
          </a:p>
          <a:p>
            <a:r>
              <a:rPr lang="zh-TW" altLang="en-US" dirty="0"/>
              <a:t>展示綫上收集系統收集數據的過程</a:t>
            </a:r>
          </a:p>
        </p:txBody>
      </p:sp>
      <p:sp>
        <p:nvSpPr>
          <p:cNvPr id="4" name="投影片編號版面配置區 3"/>
          <p:cNvSpPr>
            <a:spLocks noGrp="1"/>
          </p:cNvSpPr>
          <p:nvPr>
            <p:ph type="sldNum" sz="quarter" idx="5"/>
          </p:nvPr>
        </p:nvSpPr>
        <p:spPr/>
        <p:txBody>
          <a:bodyPr/>
          <a:lstStyle/>
          <a:p>
            <a:fld id="{E79685B6-9A8D-483D-8192-8C16F1E44B1A}" type="slidenum">
              <a:rPr lang="zh-TW" altLang="en-US" smtClean="0"/>
              <a:t>9</a:t>
            </a:fld>
            <a:endParaRPr lang="zh-TW" altLang="en-US"/>
          </a:p>
        </p:txBody>
      </p:sp>
    </p:spTree>
    <p:extLst>
      <p:ext uri="{BB962C8B-B14F-4D97-AF65-F5344CB8AC3E}">
        <p14:creationId xmlns:p14="http://schemas.microsoft.com/office/powerpoint/2010/main" val="3390458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3/23/2021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7" Type="http://schemas.microsoft.com/office/2007/relationships/hdphoto" Target="../media/hdphoto1.wdp"/><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rcRect t="10176" b="10176"/>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3448942" cy="4526364"/>
          </a:xfrm>
          <a:prstGeom prst="rect">
            <a:avLst/>
          </a:prstGeom>
          <a:solidFill>
            <a:srgbClr val="FFBD59"/>
          </a:solidFill>
        </p:spPr>
        <p:txBody>
          <a:bodyPr/>
          <a:lstStyle/>
          <a:p>
            <a:endParaRPr lang="zh-TW" altLang="en-US" dirty="0">
              <a:cs typeface="+mn-ea"/>
            </a:endParaRPr>
          </a:p>
        </p:txBody>
      </p:sp>
      <p:sp>
        <p:nvSpPr>
          <p:cNvPr id="3" name="AutoShape 3"/>
          <p:cNvSpPr/>
          <p:nvPr/>
        </p:nvSpPr>
        <p:spPr>
          <a:xfrm rot="5400000">
            <a:off x="16029358" y="6963928"/>
            <a:ext cx="154075" cy="2801109"/>
          </a:xfrm>
          <a:prstGeom prst="rect">
            <a:avLst/>
          </a:prstGeom>
          <a:solidFill>
            <a:srgbClr val="FFBD59"/>
          </a:solidFill>
        </p:spPr>
        <p:txBody>
          <a:bodyPr/>
          <a:lstStyle/>
          <a:p>
            <a:endParaRPr lang="zh-TW" altLang="en-US">
              <a:cs typeface="+mn-ea"/>
            </a:endParaRPr>
          </a:p>
        </p:txBody>
      </p:sp>
      <p:sp>
        <p:nvSpPr>
          <p:cNvPr id="4" name="TextBox 4"/>
          <p:cNvSpPr txBox="1"/>
          <p:nvPr/>
        </p:nvSpPr>
        <p:spPr>
          <a:xfrm>
            <a:off x="3998646" y="737388"/>
            <a:ext cx="13527354" cy="3323987"/>
          </a:xfrm>
          <a:prstGeom prst="rect">
            <a:avLst/>
          </a:prstGeom>
        </p:spPr>
        <p:txBody>
          <a:bodyPr wrap="square" lIns="0" tIns="0" rIns="0" bIns="0" rtlCol="0" anchor="t">
            <a:spAutoFit/>
          </a:bodyPr>
          <a:lstStyle/>
          <a:p>
            <a:pPr algn="r">
              <a:spcBef>
                <a:spcPct val="0"/>
              </a:spcBef>
            </a:pPr>
            <a:r>
              <a:rPr lang="en-US" altLang="zh-TW" sz="5400" b="1" spc="139" dirty="0">
                <a:solidFill>
                  <a:srgbClr val="FFFFFF"/>
                </a:solidFill>
                <a:latin typeface="Helvetica" panose="020B0604020202020204" pitchFamily="34" charset="0"/>
                <a:ea typeface="Verdana" panose="020B0604030504040204" pitchFamily="34" charset="0"/>
                <a:cs typeface="Helvetica" panose="020B0604020202020204" pitchFamily="34" charset="0"/>
              </a:rPr>
              <a:t>Exploring the </a:t>
            </a:r>
            <a:r>
              <a:rPr lang="en-US" altLang="zh-CN" sz="5400" b="1" spc="139" dirty="0">
                <a:solidFill>
                  <a:srgbClr val="FFFFFF"/>
                </a:solidFill>
                <a:latin typeface="Helvetica" panose="020B0604020202020204" pitchFamily="34" charset="0"/>
                <a:ea typeface="Verdana" panose="020B0604030504040204" pitchFamily="34" charset="0"/>
                <a:cs typeface="Helvetica" panose="020B0604020202020204" pitchFamily="34" charset="0"/>
              </a:rPr>
              <a:t>A</a:t>
            </a:r>
            <a:r>
              <a:rPr lang="en-US" altLang="zh-TW" sz="5400" b="1" spc="139" dirty="0">
                <a:solidFill>
                  <a:srgbClr val="FFFFFF"/>
                </a:solidFill>
                <a:latin typeface="Helvetica" panose="020B0604020202020204" pitchFamily="34" charset="0"/>
                <a:ea typeface="Verdana" panose="020B0604030504040204" pitchFamily="34" charset="0"/>
                <a:cs typeface="Helvetica" panose="020B0604020202020204" pitchFamily="34" charset="0"/>
              </a:rPr>
              <a:t>wareness of </a:t>
            </a:r>
            <a:r>
              <a:rPr lang="en-US" altLang="zh-CN" sz="5400" b="1" spc="139" dirty="0">
                <a:solidFill>
                  <a:srgbClr val="FFFFFF"/>
                </a:solidFill>
                <a:latin typeface="Helvetica" panose="020B0604020202020204" pitchFamily="34" charset="0"/>
                <a:ea typeface="Verdana" panose="020B0604030504040204" pitchFamily="34" charset="0"/>
                <a:cs typeface="Helvetica" panose="020B0604020202020204" pitchFamily="34" charset="0"/>
              </a:rPr>
              <a:t>H</a:t>
            </a:r>
            <a:r>
              <a:rPr lang="en-US" altLang="zh-TW" sz="5400" b="1" spc="139" dirty="0">
                <a:solidFill>
                  <a:srgbClr val="FFFFFF"/>
                </a:solidFill>
                <a:latin typeface="Helvetica" panose="020B0604020202020204" pitchFamily="34" charset="0"/>
                <a:ea typeface="Verdana" panose="020B0604030504040204" pitchFamily="34" charset="0"/>
                <a:cs typeface="Helvetica" panose="020B0604020202020204" pitchFamily="34" charset="0"/>
              </a:rPr>
              <a:t>ealth and </a:t>
            </a:r>
            <a:r>
              <a:rPr lang="en-US" altLang="zh-CN" sz="5400" b="1" spc="139" dirty="0">
                <a:solidFill>
                  <a:srgbClr val="FFFFFF"/>
                </a:solidFill>
                <a:latin typeface="Helvetica" panose="020B0604020202020204" pitchFamily="34" charset="0"/>
                <a:ea typeface="Verdana" panose="020B0604030504040204" pitchFamily="34" charset="0"/>
                <a:cs typeface="Helvetica" panose="020B0604020202020204" pitchFamily="34" charset="0"/>
              </a:rPr>
              <a:t>L</a:t>
            </a:r>
            <a:r>
              <a:rPr lang="en-US" altLang="zh-TW" sz="5400" b="1" spc="139" dirty="0">
                <a:solidFill>
                  <a:srgbClr val="FFFFFF"/>
                </a:solidFill>
                <a:latin typeface="Helvetica" panose="020B0604020202020204" pitchFamily="34" charset="0"/>
                <a:ea typeface="Verdana" panose="020B0604030504040204" pitchFamily="34" charset="0"/>
                <a:cs typeface="Helvetica" panose="020B0604020202020204" pitchFamily="34" charset="0"/>
              </a:rPr>
              <a:t>ife </a:t>
            </a:r>
            <a:r>
              <a:rPr lang="en-US" altLang="zh-CN" sz="5400" b="1" spc="139" dirty="0">
                <a:solidFill>
                  <a:srgbClr val="FFFFFF"/>
                </a:solidFill>
                <a:latin typeface="Helvetica" panose="020B0604020202020204" pitchFamily="34" charset="0"/>
                <a:ea typeface="Verdana" panose="020B0604030504040204" pitchFamily="34" charset="0"/>
                <a:cs typeface="Helvetica" panose="020B0604020202020204" pitchFamily="34" charset="0"/>
              </a:rPr>
              <a:t>P</a:t>
            </a:r>
            <a:r>
              <a:rPr lang="en-US" altLang="zh-TW" sz="5400" b="1" spc="139" dirty="0">
                <a:solidFill>
                  <a:srgbClr val="FFFFFF"/>
                </a:solidFill>
                <a:latin typeface="Helvetica" panose="020B0604020202020204" pitchFamily="34" charset="0"/>
                <a:ea typeface="Verdana" panose="020B0604030504040204" pitchFamily="34" charset="0"/>
                <a:cs typeface="Helvetica" panose="020B0604020202020204" pitchFamily="34" charset="0"/>
              </a:rPr>
              <a:t>romotion from </a:t>
            </a:r>
            <a:r>
              <a:rPr lang="en-US" altLang="zh-CN" sz="5400" b="1" spc="139" dirty="0">
                <a:solidFill>
                  <a:srgbClr val="FFFFFF"/>
                </a:solidFill>
                <a:latin typeface="Helvetica" panose="020B0604020202020204" pitchFamily="34" charset="0"/>
                <a:ea typeface="Verdana" panose="020B0604030504040204" pitchFamily="34" charset="0"/>
                <a:cs typeface="Helvetica" panose="020B0604020202020204" pitchFamily="34" charset="0"/>
              </a:rPr>
              <a:t>t</a:t>
            </a:r>
            <a:r>
              <a:rPr lang="en-US" altLang="zh-TW" sz="5400" b="1" spc="139" dirty="0">
                <a:solidFill>
                  <a:srgbClr val="FFFFFF"/>
                </a:solidFill>
                <a:latin typeface="Helvetica" panose="020B0604020202020204" pitchFamily="34" charset="0"/>
                <a:ea typeface="Verdana" panose="020B0604030504040204" pitchFamily="34" charset="0"/>
                <a:cs typeface="Helvetica" panose="020B0604020202020204" pitchFamily="34" charset="0"/>
              </a:rPr>
              <a:t>he </a:t>
            </a:r>
            <a:r>
              <a:rPr lang="en-US" altLang="zh-CN" sz="5400" b="1" spc="139" dirty="0">
                <a:solidFill>
                  <a:srgbClr val="FFFFFF"/>
                </a:solidFill>
                <a:latin typeface="Helvetica" panose="020B0604020202020204" pitchFamily="34" charset="0"/>
                <a:ea typeface="Verdana" panose="020B0604030504040204" pitchFamily="34" charset="0"/>
                <a:cs typeface="Helvetica" panose="020B0604020202020204" pitchFamily="34" charset="0"/>
              </a:rPr>
              <a:t>D</a:t>
            </a:r>
            <a:r>
              <a:rPr lang="en-US" altLang="zh-TW" sz="5400" b="1" spc="139" dirty="0">
                <a:solidFill>
                  <a:srgbClr val="FFFFFF"/>
                </a:solidFill>
                <a:latin typeface="Helvetica" panose="020B0604020202020204" pitchFamily="34" charset="0"/>
                <a:ea typeface="Verdana" panose="020B0604030504040204" pitchFamily="34" charset="0"/>
                <a:cs typeface="Helvetica" panose="020B0604020202020204" pitchFamily="34" charset="0"/>
              </a:rPr>
              <a:t>ifferences in </a:t>
            </a:r>
            <a:r>
              <a:rPr lang="en-US" altLang="zh-CN" sz="5400" b="1" spc="139" dirty="0">
                <a:solidFill>
                  <a:srgbClr val="FFFFFF"/>
                </a:solidFill>
                <a:latin typeface="Helvetica" panose="020B0604020202020204" pitchFamily="34" charset="0"/>
                <a:ea typeface="Verdana" panose="020B0604030504040204" pitchFamily="34" charset="0"/>
                <a:cs typeface="Helvetica" panose="020B0604020202020204" pitchFamily="34" charset="0"/>
              </a:rPr>
              <a:t>t</a:t>
            </a:r>
            <a:r>
              <a:rPr lang="en-US" altLang="zh-TW" sz="5400" b="1" spc="139" dirty="0">
                <a:solidFill>
                  <a:srgbClr val="FFFFFF"/>
                </a:solidFill>
                <a:latin typeface="Helvetica" panose="020B0604020202020204" pitchFamily="34" charset="0"/>
                <a:ea typeface="Verdana" panose="020B0604030504040204" pitchFamily="34" charset="0"/>
                <a:cs typeface="Helvetica" panose="020B0604020202020204" pitchFamily="34" charset="0"/>
              </a:rPr>
              <a:t>he </a:t>
            </a:r>
            <a:r>
              <a:rPr lang="en-US" altLang="zh-CN" sz="5400" b="1" spc="139" dirty="0">
                <a:solidFill>
                  <a:srgbClr val="FFFFFF"/>
                </a:solidFill>
                <a:latin typeface="Helvetica" panose="020B0604020202020204" pitchFamily="34" charset="0"/>
                <a:ea typeface="Verdana" panose="020B0604030504040204" pitchFamily="34" charset="0"/>
                <a:cs typeface="Helvetica" panose="020B0604020202020204" pitchFamily="34" charset="0"/>
              </a:rPr>
              <a:t>L</a:t>
            </a:r>
            <a:r>
              <a:rPr lang="en-US" altLang="zh-TW" sz="5400" b="1" spc="139" dirty="0">
                <a:solidFill>
                  <a:srgbClr val="FFFFFF"/>
                </a:solidFill>
                <a:latin typeface="Helvetica" panose="020B0604020202020204" pitchFamily="34" charset="0"/>
                <a:ea typeface="Verdana" panose="020B0604030504040204" pitchFamily="34" charset="0"/>
                <a:cs typeface="Helvetica" panose="020B0604020202020204" pitchFamily="34" charset="0"/>
              </a:rPr>
              <a:t>ife </a:t>
            </a:r>
            <a:r>
              <a:rPr lang="en-US" altLang="zh-CN" sz="5400" b="1" spc="139" dirty="0">
                <a:solidFill>
                  <a:srgbClr val="FFFFFF"/>
                </a:solidFill>
                <a:latin typeface="Helvetica" panose="020B0604020202020204" pitchFamily="34" charset="0"/>
                <a:ea typeface="Verdana" panose="020B0604030504040204" pitchFamily="34" charset="0"/>
                <a:cs typeface="Helvetica" panose="020B0604020202020204" pitchFamily="34" charset="0"/>
              </a:rPr>
              <a:t>S</a:t>
            </a:r>
            <a:r>
              <a:rPr lang="en-US" altLang="zh-TW" sz="5400" b="1" spc="139" dirty="0">
                <a:solidFill>
                  <a:srgbClr val="FFFFFF"/>
                </a:solidFill>
                <a:latin typeface="Helvetica" panose="020B0604020202020204" pitchFamily="34" charset="0"/>
                <a:ea typeface="Verdana" panose="020B0604030504040204" pitchFamily="34" charset="0"/>
                <a:cs typeface="Helvetica" panose="020B0604020202020204" pitchFamily="34" charset="0"/>
              </a:rPr>
              <a:t>tyles of </a:t>
            </a:r>
            <a:r>
              <a:rPr lang="en-US" altLang="zh-CN" sz="5400" b="1" spc="139" dirty="0">
                <a:solidFill>
                  <a:srgbClr val="FFFFFF"/>
                </a:solidFill>
                <a:latin typeface="Helvetica" panose="020B0604020202020204" pitchFamily="34" charset="0"/>
                <a:ea typeface="Verdana" panose="020B0604030504040204" pitchFamily="34" charset="0"/>
                <a:cs typeface="Helvetica" panose="020B0604020202020204" pitchFamily="34" charset="0"/>
              </a:rPr>
              <a:t>Y</a:t>
            </a:r>
            <a:r>
              <a:rPr lang="en-US" altLang="zh-TW" sz="5400" b="1" spc="139" dirty="0">
                <a:solidFill>
                  <a:srgbClr val="FFFFFF"/>
                </a:solidFill>
                <a:latin typeface="Helvetica" panose="020B0604020202020204" pitchFamily="34" charset="0"/>
                <a:ea typeface="Verdana" panose="020B0604030504040204" pitchFamily="34" charset="0"/>
                <a:cs typeface="Helvetica" panose="020B0604020202020204" pitchFamily="34" charset="0"/>
              </a:rPr>
              <a:t>oung </a:t>
            </a:r>
            <a:r>
              <a:rPr lang="en-US" altLang="zh-CN" sz="5400" b="1" spc="139" dirty="0">
                <a:solidFill>
                  <a:srgbClr val="FFFFFF"/>
                </a:solidFill>
                <a:latin typeface="Helvetica" panose="020B0604020202020204" pitchFamily="34" charset="0"/>
                <a:ea typeface="Verdana" panose="020B0604030504040204" pitchFamily="34" charset="0"/>
                <a:cs typeface="Helvetica" panose="020B0604020202020204" pitchFamily="34" charset="0"/>
              </a:rPr>
              <a:t>P</a:t>
            </a:r>
            <a:r>
              <a:rPr lang="en-US" altLang="zh-TW" sz="5400" b="1" spc="139" dirty="0">
                <a:solidFill>
                  <a:srgbClr val="FFFFFF"/>
                </a:solidFill>
                <a:latin typeface="Helvetica" panose="020B0604020202020204" pitchFamily="34" charset="0"/>
                <a:ea typeface="Verdana" panose="020B0604030504040204" pitchFamily="34" charset="0"/>
                <a:cs typeface="Helvetica" panose="020B0604020202020204" pitchFamily="34" charset="0"/>
              </a:rPr>
              <a:t>eople </a:t>
            </a:r>
            <a:r>
              <a:rPr lang="en-US" altLang="zh-CN" sz="5400" b="1" spc="139" dirty="0">
                <a:solidFill>
                  <a:srgbClr val="FFFFFF"/>
                </a:solidFill>
                <a:latin typeface="Helvetica" panose="020B0604020202020204" pitchFamily="34" charset="0"/>
                <a:ea typeface="Verdana" panose="020B0604030504040204" pitchFamily="34" charset="0"/>
                <a:cs typeface="Helvetica" panose="020B0604020202020204" pitchFamily="34" charset="0"/>
              </a:rPr>
              <a:t>B</a:t>
            </a:r>
            <a:r>
              <a:rPr lang="en-US" altLang="zh-TW" sz="5400" b="1" spc="139" dirty="0">
                <a:solidFill>
                  <a:srgbClr val="FFFFFF"/>
                </a:solidFill>
                <a:latin typeface="Helvetica" panose="020B0604020202020204" pitchFamily="34" charset="0"/>
                <a:ea typeface="Verdana" panose="020B0604030504040204" pitchFamily="34" charset="0"/>
                <a:cs typeface="Helvetica" panose="020B0604020202020204" pitchFamily="34" charset="0"/>
              </a:rPr>
              <a:t>efore and </a:t>
            </a:r>
            <a:r>
              <a:rPr lang="en-US" altLang="zh-CN" sz="5400" b="1" spc="139" dirty="0">
                <a:solidFill>
                  <a:srgbClr val="FFFFFF"/>
                </a:solidFill>
                <a:latin typeface="Helvetica" panose="020B0604020202020204" pitchFamily="34" charset="0"/>
                <a:ea typeface="Verdana" panose="020B0604030504040204" pitchFamily="34" charset="0"/>
                <a:cs typeface="Helvetica" panose="020B0604020202020204" pitchFamily="34" charset="0"/>
              </a:rPr>
              <a:t>D</a:t>
            </a:r>
            <a:r>
              <a:rPr lang="en-US" altLang="zh-TW" sz="5400" b="1" spc="139" dirty="0">
                <a:solidFill>
                  <a:srgbClr val="FFFFFF"/>
                </a:solidFill>
                <a:latin typeface="Helvetica" panose="020B0604020202020204" pitchFamily="34" charset="0"/>
                <a:ea typeface="Verdana" panose="020B0604030504040204" pitchFamily="34" charset="0"/>
                <a:cs typeface="Helvetica" panose="020B0604020202020204" pitchFamily="34" charset="0"/>
              </a:rPr>
              <a:t>uring </a:t>
            </a:r>
            <a:r>
              <a:rPr lang="en-US" altLang="zh-CN" sz="5400" b="1" spc="139" dirty="0">
                <a:solidFill>
                  <a:srgbClr val="FFFFFF"/>
                </a:solidFill>
                <a:latin typeface="Helvetica" panose="020B0604020202020204" pitchFamily="34" charset="0"/>
                <a:ea typeface="Verdana" panose="020B0604030504040204" pitchFamily="34" charset="0"/>
                <a:cs typeface="Helvetica" panose="020B0604020202020204" pitchFamily="34" charset="0"/>
              </a:rPr>
              <a:t>t</a:t>
            </a:r>
            <a:r>
              <a:rPr lang="en-US" altLang="zh-TW" sz="5400" b="1" spc="139" dirty="0">
                <a:solidFill>
                  <a:srgbClr val="FFFFFF"/>
                </a:solidFill>
                <a:latin typeface="Helvetica" panose="020B0604020202020204" pitchFamily="34" charset="0"/>
                <a:ea typeface="Verdana" panose="020B0604030504040204" pitchFamily="34" charset="0"/>
                <a:cs typeface="Helvetica" panose="020B0604020202020204" pitchFamily="34" charset="0"/>
              </a:rPr>
              <a:t>he </a:t>
            </a:r>
            <a:r>
              <a:rPr lang="en-US" altLang="zh-CN" sz="5400" b="1" spc="139" dirty="0">
                <a:solidFill>
                  <a:srgbClr val="FFFFFF"/>
                </a:solidFill>
                <a:latin typeface="Helvetica" panose="020B0604020202020204" pitchFamily="34" charset="0"/>
                <a:ea typeface="Verdana" panose="020B0604030504040204" pitchFamily="34" charset="0"/>
                <a:cs typeface="Helvetica" panose="020B0604020202020204" pitchFamily="34" charset="0"/>
              </a:rPr>
              <a:t>E</a:t>
            </a:r>
            <a:r>
              <a:rPr lang="en-US" altLang="zh-TW" sz="5400" b="1" spc="139" dirty="0">
                <a:solidFill>
                  <a:srgbClr val="FFFFFF"/>
                </a:solidFill>
                <a:latin typeface="Helvetica" panose="020B0604020202020204" pitchFamily="34" charset="0"/>
                <a:ea typeface="Verdana" panose="020B0604030504040204" pitchFamily="34" charset="0"/>
                <a:cs typeface="Helvetica" panose="020B0604020202020204" pitchFamily="34" charset="0"/>
              </a:rPr>
              <a:t>pidemic</a:t>
            </a:r>
            <a:endParaRPr lang="en-US" sz="5400" b="1" spc="139" dirty="0">
              <a:solidFill>
                <a:srgbClr val="FFFFFF"/>
              </a:solidFill>
              <a:latin typeface="Helvetica" panose="020B0604020202020204" pitchFamily="34" charset="0"/>
              <a:ea typeface="Verdana" panose="020B0604030504040204" pitchFamily="34" charset="0"/>
              <a:cs typeface="Helvetica" panose="020B0604020202020204" pitchFamily="34" charset="0"/>
            </a:endParaRPr>
          </a:p>
        </p:txBody>
      </p:sp>
      <p:pic>
        <p:nvPicPr>
          <p:cNvPr id="5" name="Picture 5"/>
          <p:cNvPicPr>
            <a:picLocks noChangeAspect="1"/>
          </p:cNvPicPr>
          <p:nvPr/>
        </p:nvPicPr>
        <p:blipFill>
          <a:blip r:embed="rId4"/>
          <a:srcRect l="1054"/>
          <a:stretch>
            <a:fillRect/>
          </a:stretch>
        </p:blipFill>
        <p:spPr>
          <a:xfrm>
            <a:off x="387699" y="308487"/>
            <a:ext cx="2484385" cy="1481408"/>
          </a:xfrm>
          <a:prstGeom prst="rect">
            <a:avLst/>
          </a:prstGeom>
        </p:spPr>
      </p:pic>
      <p:pic>
        <p:nvPicPr>
          <p:cNvPr id="6" name="Picture 6"/>
          <p:cNvPicPr>
            <a:picLocks noChangeAspect="1"/>
          </p:cNvPicPr>
          <p:nvPr/>
        </p:nvPicPr>
        <p:blipFill>
          <a:blip r:embed="rId5"/>
          <a:srcRect/>
          <a:stretch>
            <a:fillRect/>
          </a:stretch>
        </p:blipFill>
        <p:spPr>
          <a:xfrm>
            <a:off x="278140" y="3033796"/>
            <a:ext cx="2932116" cy="855676"/>
          </a:xfrm>
          <a:prstGeom prst="rect">
            <a:avLst/>
          </a:prstGeom>
        </p:spPr>
      </p:pic>
      <p:grpSp>
        <p:nvGrpSpPr>
          <p:cNvPr id="7" name="Group 7"/>
          <p:cNvGrpSpPr/>
          <p:nvPr/>
        </p:nvGrpSpPr>
        <p:grpSpPr>
          <a:xfrm>
            <a:off x="1658467" y="2275552"/>
            <a:ext cx="247662" cy="247661"/>
            <a:chOff x="0" y="0"/>
            <a:chExt cx="6350000" cy="6349975"/>
          </a:xfrm>
        </p:grpSpPr>
        <p:sp>
          <p:nvSpPr>
            <p:cNvPr id="8" name="Freeform 8"/>
            <p:cNvSpPr/>
            <p:nvPr/>
          </p:nvSpPr>
          <p:spPr>
            <a:xfrm>
              <a:off x="0" y="0"/>
              <a:ext cx="6350000" cy="6349975"/>
            </a:xfrm>
            <a:custGeom>
              <a:avLst/>
              <a:gdLst/>
              <a:ahLst/>
              <a:cxnLst/>
              <a:rect l="l" t="t" r="r" b="b"/>
              <a:pathLst>
                <a:path w="6350000" h="6349975">
                  <a:moveTo>
                    <a:pt x="6350000" y="3175025"/>
                  </a:moveTo>
                  <a:cubicBezTo>
                    <a:pt x="6350000" y="4928451"/>
                    <a:pt x="4928464"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solidFill>
              <a:srgbClr val="FF914D"/>
            </a:solidFill>
          </p:spPr>
          <p:txBody>
            <a:bodyPr/>
            <a:lstStyle/>
            <a:p>
              <a:endParaRPr lang="zh-TW" altLang="en-US">
                <a:cs typeface="+mn-ea"/>
              </a:endParaRPr>
            </a:p>
          </p:txBody>
        </p:sp>
      </p:grpSp>
      <p:sp>
        <p:nvSpPr>
          <p:cNvPr id="9" name="TextBox 9"/>
          <p:cNvSpPr txBox="1"/>
          <p:nvPr/>
        </p:nvSpPr>
        <p:spPr>
          <a:xfrm>
            <a:off x="15264419" y="8644951"/>
            <a:ext cx="2261581" cy="601062"/>
          </a:xfrm>
          <a:prstGeom prst="rect">
            <a:avLst/>
          </a:prstGeom>
        </p:spPr>
        <p:txBody>
          <a:bodyPr lIns="0" tIns="0" rIns="0" bIns="0" rtlCol="0" anchor="t">
            <a:spAutoFit/>
          </a:bodyPr>
          <a:lstStyle/>
          <a:p>
            <a:pPr>
              <a:lnSpc>
                <a:spcPts val="5185"/>
              </a:lnSpc>
            </a:pPr>
            <a:r>
              <a:rPr lang="en-US" sz="3457" b="1" spc="38" dirty="0">
                <a:solidFill>
                  <a:srgbClr val="FFFFFF"/>
                </a:solidFill>
                <a:latin typeface="Helvetica" panose="020B0604020202020204" pitchFamily="34" charset="0"/>
                <a:cs typeface="Helvetica" panose="020B0604020202020204" pitchFamily="34" charset="0"/>
              </a:rPr>
              <a:t>2021.03.12</a:t>
            </a:r>
          </a:p>
        </p:txBody>
      </p:sp>
      <p:sp>
        <p:nvSpPr>
          <p:cNvPr id="10" name="TextBox 10"/>
          <p:cNvSpPr txBox="1"/>
          <p:nvPr/>
        </p:nvSpPr>
        <p:spPr>
          <a:xfrm>
            <a:off x="9372600" y="6753351"/>
            <a:ext cx="8134350" cy="1384225"/>
          </a:xfrm>
          <a:prstGeom prst="rect">
            <a:avLst/>
          </a:prstGeom>
        </p:spPr>
        <p:txBody>
          <a:bodyPr wrap="square" lIns="0" tIns="0" rIns="0" bIns="0" rtlCol="0" anchor="t">
            <a:spAutoFit/>
          </a:bodyPr>
          <a:lstStyle/>
          <a:p>
            <a:pPr algn="r">
              <a:lnSpc>
                <a:spcPts val="5647"/>
              </a:lnSpc>
            </a:pPr>
            <a:r>
              <a:rPr lang="en-US" altLang="zh-CN" sz="3765" spc="41" dirty="0" err="1">
                <a:solidFill>
                  <a:srgbClr val="FFFFFF"/>
                </a:solidFill>
                <a:latin typeface="Helvetica" panose="020B0604020202020204" pitchFamily="34" charset="0"/>
                <a:ea typeface="WenQuanYi" panose="02010600030101010101" charset="-122"/>
                <a:cs typeface="Helvetica" panose="020B0604020202020204" pitchFamily="34" charset="0"/>
              </a:rPr>
              <a:t>Author</a:t>
            </a:r>
            <a:r>
              <a:rPr lang="en-US" sz="3765" spc="41" dirty="0" err="1">
                <a:solidFill>
                  <a:srgbClr val="FFFFFF"/>
                </a:solidFill>
                <a:latin typeface="Helvetica" panose="020B0604020202020204" pitchFamily="34" charset="0"/>
                <a:ea typeface="WenQuanYi" panose="02010600030101010101" charset="-122"/>
                <a:cs typeface="Helvetica" panose="020B0604020202020204" pitchFamily="34" charset="0"/>
              </a:rPr>
              <a:t>：</a:t>
            </a:r>
            <a:r>
              <a:rPr lang="en-US" altLang="zh-CN" sz="3765" spc="41" dirty="0" err="1">
                <a:solidFill>
                  <a:srgbClr val="FFFFFF"/>
                </a:solidFill>
                <a:latin typeface="Helvetica" panose="020B0604020202020204" pitchFamily="34" charset="0"/>
                <a:ea typeface="WenQuanYi" panose="02010600030101010101" charset="-122"/>
                <a:cs typeface="Helvetica" panose="020B0604020202020204" pitchFamily="34" charset="0"/>
              </a:rPr>
              <a:t>WeiJie-Pan</a:t>
            </a:r>
            <a:endParaRPr lang="en-US" sz="3765" spc="41" dirty="0">
              <a:solidFill>
                <a:srgbClr val="FFFFFF"/>
              </a:solidFill>
              <a:latin typeface="Helvetica" panose="020B0604020202020204" pitchFamily="34" charset="0"/>
              <a:ea typeface="WenQuanYi" panose="02010600030101010101" charset="-122"/>
              <a:cs typeface="Helvetica" panose="020B0604020202020204" pitchFamily="34" charset="0"/>
            </a:endParaRPr>
          </a:p>
          <a:p>
            <a:pPr algn="r">
              <a:lnSpc>
                <a:spcPts val="5647"/>
              </a:lnSpc>
            </a:pPr>
            <a:r>
              <a:rPr lang="en-US" sz="3765" spc="41" dirty="0">
                <a:solidFill>
                  <a:srgbClr val="FFFFFF"/>
                </a:solidFill>
                <a:latin typeface="Helvetica" panose="020B0604020202020204" pitchFamily="34" charset="0"/>
                <a:ea typeface="WenQuanYi" panose="02010600030101010101" charset="-122"/>
                <a:cs typeface="Helvetica" panose="020B0604020202020204" pitchFamily="34" charset="0"/>
              </a:rPr>
              <a:t>Advisor : </a:t>
            </a:r>
            <a:r>
              <a:rPr lang="en-US" altLang="zh-TW" sz="3765" spc="41" dirty="0" err="1">
                <a:solidFill>
                  <a:srgbClr val="FFFFFF"/>
                </a:solidFill>
                <a:latin typeface="Helvetica" panose="020B0604020202020204" pitchFamily="34" charset="0"/>
                <a:ea typeface="WenQuanYi" panose="02010600030101010101" charset="-122"/>
                <a:cs typeface="Helvetica" panose="020B0604020202020204" pitchFamily="34" charset="0"/>
              </a:rPr>
              <a:t>Sheng</a:t>
            </a:r>
            <a:r>
              <a:rPr lang="en-US" altLang="zh-CN" sz="3765" spc="41" dirty="0" err="1">
                <a:solidFill>
                  <a:srgbClr val="FFFFFF"/>
                </a:solidFill>
                <a:latin typeface="Helvetica" panose="020B0604020202020204" pitchFamily="34" charset="0"/>
                <a:ea typeface="WenQuanYi" panose="02010600030101010101" charset="-122"/>
                <a:cs typeface="Helvetica" panose="020B0604020202020204" pitchFamily="34" charset="0"/>
              </a:rPr>
              <a:t>M</a:t>
            </a:r>
            <a:r>
              <a:rPr lang="en-US" altLang="zh-TW" sz="3765" spc="41" dirty="0" err="1">
                <a:solidFill>
                  <a:srgbClr val="FFFFFF"/>
                </a:solidFill>
                <a:latin typeface="Helvetica" panose="020B0604020202020204" pitchFamily="34" charset="0"/>
                <a:ea typeface="WenQuanYi" panose="02010600030101010101" charset="-122"/>
                <a:cs typeface="Helvetica" panose="020B0604020202020204" pitchFamily="34" charset="0"/>
              </a:rPr>
              <a:t>ing</a:t>
            </a:r>
            <a:r>
              <a:rPr lang="en-US" altLang="zh-CN" sz="3765" spc="41" dirty="0">
                <a:solidFill>
                  <a:srgbClr val="FFFFFF"/>
                </a:solidFill>
                <a:latin typeface="Helvetica" panose="020B0604020202020204" pitchFamily="34" charset="0"/>
                <a:ea typeface="WenQuanYi" panose="02010600030101010101" charset="-122"/>
                <a:cs typeface="Helvetica" panose="020B0604020202020204" pitchFamily="34" charset="0"/>
              </a:rPr>
              <a:t>-</a:t>
            </a:r>
            <a:r>
              <a:rPr lang="en-US" sz="3765" spc="41" dirty="0">
                <a:solidFill>
                  <a:srgbClr val="FFFFFF"/>
                </a:solidFill>
                <a:latin typeface="Helvetica" panose="020B0604020202020204" pitchFamily="34" charset="0"/>
                <a:ea typeface="WenQuanYi" panose="02010600030101010101" charset="-122"/>
                <a:cs typeface="Helvetica" panose="020B0604020202020204" pitchFamily="34" charset="0"/>
              </a:rPr>
              <a:t>Wang</a:t>
            </a:r>
          </a:p>
        </p:txBody>
      </p:sp>
      <p:sp>
        <p:nvSpPr>
          <p:cNvPr id="13" name="投影片編號版面配置區 12">
            <a:extLst>
              <a:ext uri="{FF2B5EF4-FFF2-40B4-BE49-F238E27FC236}">
                <a16:creationId xmlns:a16="http://schemas.microsoft.com/office/drawing/2014/main" id="{8CD0B7F6-BEAF-4F23-962A-0CAD2D4665D8}"/>
              </a:ext>
            </a:extLst>
          </p:cNvPr>
          <p:cNvSpPr>
            <a:spLocks noGrp="1"/>
          </p:cNvSpPr>
          <p:nvPr>
            <p:ph type="sldNum" sz="quarter" idx="12"/>
          </p:nvPr>
        </p:nvSpPr>
        <p:spPr>
          <a:xfrm>
            <a:off x="15775375" y="9702086"/>
            <a:ext cx="2133600" cy="365125"/>
          </a:xfrm>
        </p:spPr>
        <p:txBody>
          <a:bodyPr/>
          <a:lstStyle/>
          <a:p>
            <a:fld id="{B6F15528-21DE-4FAA-801E-634DDDAF4B2B}" type="slidenum">
              <a:rPr lang="en-US" sz="2800" smtClean="0">
                <a:solidFill>
                  <a:schemeClr val="tx1"/>
                </a:solidFill>
                <a:latin typeface="DIN" pitchFamily="50" charset="0"/>
                <a:cs typeface="+mn-ea"/>
              </a:rPr>
              <a:pPr/>
              <a:t>1</a:t>
            </a:fld>
            <a:endParaRPr lang="en-US" sz="2800" dirty="0">
              <a:solidFill>
                <a:schemeClr val="tx1"/>
              </a:solidFill>
              <a:latin typeface="DIN" pitchFamily="50" charset="0"/>
              <a:cs typeface="+mn-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rcRect r="18333"/>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1180242"/>
            <a:ext cx="1531242" cy="4801458"/>
          </a:xfrm>
          <a:prstGeom prst="rect">
            <a:avLst/>
          </a:prstGeom>
          <a:solidFill>
            <a:srgbClr val="FFBD59"/>
          </a:solidFill>
        </p:spPr>
        <p:txBody>
          <a:bodyPr/>
          <a:lstStyle/>
          <a:p>
            <a:endParaRPr lang="zh-TW" altLang="en-US">
              <a:cs typeface="+mn-ea"/>
            </a:endParaRPr>
          </a:p>
        </p:txBody>
      </p:sp>
      <p:sp>
        <p:nvSpPr>
          <p:cNvPr id="3" name="TextBox 3"/>
          <p:cNvSpPr txBox="1"/>
          <p:nvPr/>
        </p:nvSpPr>
        <p:spPr>
          <a:xfrm>
            <a:off x="228601" y="571500"/>
            <a:ext cx="5715000" cy="1021177"/>
          </a:xfrm>
          <a:prstGeom prst="rect">
            <a:avLst/>
          </a:prstGeom>
        </p:spPr>
        <p:txBody>
          <a:bodyPr wrap="square" lIns="0" tIns="0" rIns="0" bIns="0" rtlCol="0" anchor="t">
            <a:spAutoFit/>
          </a:bodyPr>
          <a:lstStyle/>
          <a:p>
            <a:pPr>
              <a:lnSpc>
                <a:spcPts val="9063"/>
              </a:lnSpc>
              <a:spcBef>
                <a:spcPct val="0"/>
              </a:spcBef>
            </a:pPr>
            <a:r>
              <a:rPr lang="en-US" sz="5000" b="1" spc="1223" dirty="0">
                <a:solidFill>
                  <a:srgbClr val="FFFFFF"/>
                </a:solidFill>
                <a:latin typeface="Helvetica" panose="020B0604020202020204" pitchFamily="34" charset="0"/>
                <a:cs typeface="Helvetica" panose="020B0604020202020204" pitchFamily="34" charset="0"/>
              </a:rPr>
              <a:t>Data Source</a:t>
            </a:r>
          </a:p>
        </p:txBody>
      </p:sp>
      <p:sp>
        <p:nvSpPr>
          <p:cNvPr id="4" name="投影片編號版面配置區 12">
            <a:extLst>
              <a:ext uri="{FF2B5EF4-FFF2-40B4-BE49-F238E27FC236}">
                <a16:creationId xmlns:a16="http://schemas.microsoft.com/office/drawing/2014/main" id="{783052B1-A30F-48CB-8EC0-30DF2BDD0C2A}"/>
              </a:ext>
            </a:extLst>
          </p:cNvPr>
          <p:cNvSpPr>
            <a:spLocks noGrp="1"/>
          </p:cNvSpPr>
          <p:nvPr>
            <p:ph type="sldNum" sz="quarter" idx="12"/>
          </p:nvPr>
        </p:nvSpPr>
        <p:spPr>
          <a:xfrm>
            <a:off x="16002000" y="9807575"/>
            <a:ext cx="2133600" cy="365125"/>
          </a:xfrm>
        </p:spPr>
        <p:txBody>
          <a:bodyPr/>
          <a:lstStyle/>
          <a:p>
            <a:fld id="{B6F15528-21DE-4FAA-801E-634DDDAF4B2B}" type="slidenum">
              <a:rPr lang="en-US" sz="2800" smtClean="0">
                <a:solidFill>
                  <a:schemeClr val="tx1"/>
                </a:solidFill>
                <a:latin typeface="DIN" pitchFamily="50" charset="0"/>
                <a:cs typeface="+mn-ea"/>
              </a:rPr>
              <a:pPr/>
              <a:t>10</a:t>
            </a:fld>
            <a:endParaRPr lang="en-US" sz="2800" dirty="0">
              <a:solidFill>
                <a:schemeClr val="tx1"/>
              </a:solidFill>
              <a:latin typeface="DIN" pitchFamily="50" charset="0"/>
              <a:cs typeface="+mn-ea"/>
            </a:endParaRPr>
          </a:p>
        </p:txBody>
      </p:sp>
      <p:sp>
        <p:nvSpPr>
          <p:cNvPr id="5" name="文字方塊 4">
            <a:extLst>
              <a:ext uri="{FF2B5EF4-FFF2-40B4-BE49-F238E27FC236}">
                <a16:creationId xmlns:a16="http://schemas.microsoft.com/office/drawing/2014/main" id="{E552E4B5-DD4E-461C-A450-EF03A3E0CEE8}"/>
              </a:ext>
            </a:extLst>
          </p:cNvPr>
          <p:cNvSpPr txBox="1"/>
          <p:nvPr/>
        </p:nvSpPr>
        <p:spPr>
          <a:xfrm>
            <a:off x="14492820" y="3467100"/>
            <a:ext cx="2646878" cy="584775"/>
          </a:xfrm>
          <a:prstGeom prst="rect">
            <a:avLst/>
          </a:prstGeom>
          <a:noFill/>
        </p:spPr>
        <p:txBody>
          <a:bodyPr wrap="none" rtlCol="0">
            <a:spAutoFit/>
          </a:bodyPr>
          <a:lstStyle/>
          <a:p>
            <a:r>
              <a:rPr lang="zh-CN" altLang="en-US" sz="3200" dirty="0">
                <a:solidFill>
                  <a:srgbClr val="FFBD59"/>
                </a:solidFill>
                <a:latin typeface="思源黑体 CN Normal" panose="020B0400000000000000" pitchFamily="34" charset="-122"/>
                <a:ea typeface="思源黑体 CN Normal" panose="020B0400000000000000" pitchFamily="34" charset="-122"/>
              </a:rPr>
              <a:t>（有效數據）</a:t>
            </a:r>
            <a:endParaRPr lang="zh-TW" altLang="en-US" sz="3200" dirty="0">
              <a:solidFill>
                <a:srgbClr val="FFBD59"/>
              </a:solidFill>
              <a:latin typeface="思源黑体 CN Normal" panose="020B0400000000000000" pitchFamily="34" charset="-122"/>
              <a:ea typeface="思源黑体 CN Normal" panose="020B0400000000000000" pitchFamily="34" charset="-122"/>
            </a:endParaRPr>
          </a:p>
        </p:txBody>
      </p:sp>
      <p:sp>
        <p:nvSpPr>
          <p:cNvPr id="7" name="文字方塊 6">
            <a:extLst>
              <a:ext uri="{FF2B5EF4-FFF2-40B4-BE49-F238E27FC236}">
                <a16:creationId xmlns:a16="http://schemas.microsoft.com/office/drawing/2014/main" id="{D00F1DD5-F752-4640-8E1C-B78E9A11AED5}"/>
              </a:ext>
            </a:extLst>
          </p:cNvPr>
          <p:cNvSpPr txBox="1"/>
          <p:nvPr/>
        </p:nvSpPr>
        <p:spPr>
          <a:xfrm>
            <a:off x="4379495" y="4980892"/>
            <a:ext cx="9272336" cy="369332"/>
          </a:xfrm>
          <a:prstGeom prst="rect">
            <a:avLst/>
          </a:prstGeom>
          <a:noFill/>
        </p:spPr>
        <p:txBody>
          <a:bodyPr wrap="square">
            <a:spAutoFit/>
          </a:bodyPr>
          <a:lstStyle/>
          <a:p>
            <a:r>
              <a:rPr lang="zh-CN" altLang="en-US" sz="1800" dirty="0">
                <a:solidFill>
                  <a:srgbClr val="FFBD59"/>
                </a:solidFill>
              </a:rPr>
              <a:t>有效數據</a:t>
            </a:r>
            <a:endParaRPr lang="zh-TW" altLang="en-US" sz="1800" dirty="0">
              <a:solidFill>
                <a:srgbClr val="FFBD59"/>
              </a:solidFill>
            </a:endParaRPr>
          </a:p>
        </p:txBody>
      </p:sp>
      <p:sp>
        <p:nvSpPr>
          <p:cNvPr id="8" name="文字方塊 7">
            <a:extLst>
              <a:ext uri="{FF2B5EF4-FFF2-40B4-BE49-F238E27FC236}">
                <a16:creationId xmlns:a16="http://schemas.microsoft.com/office/drawing/2014/main" id="{55235847-9469-434B-9B8D-D9CF74CCBA9D}"/>
              </a:ext>
            </a:extLst>
          </p:cNvPr>
          <p:cNvSpPr txBox="1"/>
          <p:nvPr/>
        </p:nvSpPr>
        <p:spPr>
          <a:xfrm>
            <a:off x="14492820" y="5143500"/>
            <a:ext cx="2646878" cy="584775"/>
          </a:xfrm>
          <a:prstGeom prst="rect">
            <a:avLst/>
          </a:prstGeom>
          <a:noFill/>
        </p:spPr>
        <p:txBody>
          <a:bodyPr wrap="none" rtlCol="0">
            <a:spAutoFit/>
          </a:bodyPr>
          <a:lstStyle/>
          <a:p>
            <a:r>
              <a:rPr lang="zh-CN" altLang="en-US" sz="3200" dirty="0">
                <a:solidFill>
                  <a:srgbClr val="FF5967"/>
                </a:solidFill>
                <a:latin typeface="思源黑体 CN Normal" panose="020B0400000000000000" pitchFamily="34" charset="-122"/>
                <a:ea typeface="思源黑体 CN Normal" panose="020B0400000000000000" pitchFamily="34" charset="-122"/>
              </a:rPr>
              <a:t>（有效數據）</a:t>
            </a:r>
            <a:endParaRPr lang="zh-TW" altLang="en-US" sz="3200" dirty="0">
              <a:solidFill>
                <a:srgbClr val="FF5967"/>
              </a:solidFill>
              <a:latin typeface="思源黑体 CN Normal" panose="020B0400000000000000" pitchFamily="34" charset="-122"/>
              <a:ea typeface="思源黑体 CN Normal" panose="020B0400000000000000" pitchFamily="34" charset="-122"/>
            </a:endParaRPr>
          </a:p>
        </p:txBody>
      </p:sp>
      <p:sp>
        <p:nvSpPr>
          <p:cNvPr id="6" name="矩形 5">
            <a:extLst>
              <a:ext uri="{FF2B5EF4-FFF2-40B4-BE49-F238E27FC236}">
                <a16:creationId xmlns:a16="http://schemas.microsoft.com/office/drawing/2014/main" id="{DA1CF505-B02A-4648-B67E-58E25599D50B}"/>
              </a:ext>
            </a:extLst>
          </p:cNvPr>
          <p:cNvSpPr/>
          <p:nvPr/>
        </p:nvSpPr>
        <p:spPr>
          <a:xfrm>
            <a:off x="12211050" y="3077188"/>
            <a:ext cx="4947698" cy="889575"/>
          </a:xfrm>
          <a:prstGeom prst="rect">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a:extLst>
              <a:ext uri="{FF2B5EF4-FFF2-40B4-BE49-F238E27FC236}">
                <a16:creationId xmlns:a16="http://schemas.microsoft.com/office/drawing/2014/main" id="{82E4A997-2EC6-43B1-B053-CAB7F1987808}"/>
              </a:ext>
            </a:extLst>
          </p:cNvPr>
          <p:cNvSpPr/>
          <p:nvPr/>
        </p:nvSpPr>
        <p:spPr>
          <a:xfrm>
            <a:off x="12192000" y="4720770"/>
            <a:ext cx="4947698" cy="889575"/>
          </a:xfrm>
          <a:prstGeom prst="rect">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a:extLst>
              <a:ext uri="{FF2B5EF4-FFF2-40B4-BE49-F238E27FC236}">
                <a16:creationId xmlns:a16="http://schemas.microsoft.com/office/drawing/2014/main" id="{50A59435-3C94-4AC1-86AA-A33CC1F5A541}"/>
              </a:ext>
            </a:extLst>
          </p:cNvPr>
          <p:cNvSpPr txBox="1"/>
          <p:nvPr/>
        </p:nvSpPr>
        <p:spPr>
          <a:xfrm>
            <a:off x="11456851" y="3354169"/>
            <a:ext cx="6071937" cy="646331"/>
          </a:xfrm>
          <a:prstGeom prst="rect">
            <a:avLst/>
          </a:prstGeom>
          <a:noFill/>
        </p:spPr>
        <p:txBody>
          <a:bodyPr wrap="square">
            <a:spAutoFit/>
          </a:bodyPr>
          <a:lstStyle/>
          <a:p>
            <a:r>
              <a:rPr lang="it-IT" altLang="zh-CN" sz="3600" dirty="0">
                <a:solidFill>
                  <a:srgbClr val="FFBD59"/>
                </a:solidFill>
                <a:latin typeface="Helvetica" panose="020B0604020202020204" pitchFamily="34" charset="0"/>
                <a:cs typeface="Helvetica" panose="020B0604020202020204" pitchFamily="34" charset="0"/>
              </a:rPr>
              <a:t>China Region 57 (valid data)</a:t>
            </a:r>
            <a:endParaRPr lang="zh-TW" altLang="en-US" sz="3600" dirty="0">
              <a:solidFill>
                <a:srgbClr val="FFBD59"/>
              </a:solidFill>
              <a:latin typeface="Helvetica" panose="020B0604020202020204" pitchFamily="34" charset="0"/>
              <a:cs typeface="Helvetica" panose="020B0604020202020204" pitchFamily="34" charset="0"/>
            </a:endParaRPr>
          </a:p>
        </p:txBody>
      </p:sp>
      <p:sp>
        <p:nvSpPr>
          <p:cNvPr id="13" name="文字方塊 12">
            <a:extLst>
              <a:ext uri="{FF2B5EF4-FFF2-40B4-BE49-F238E27FC236}">
                <a16:creationId xmlns:a16="http://schemas.microsoft.com/office/drawing/2014/main" id="{BDFFC42B-E7D3-40FE-8D06-C9D972B18F7E}"/>
              </a:ext>
            </a:extLst>
          </p:cNvPr>
          <p:cNvSpPr txBox="1"/>
          <p:nvPr/>
        </p:nvSpPr>
        <p:spPr>
          <a:xfrm>
            <a:off x="11456851" y="5017909"/>
            <a:ext cx="6071937" cy="646331"/>
          </a:xfrm>
          <a:prstGeom prst="rect">
            <a:avLst/>
          </a:prstGeom>
          <a:noFill/>
        </p:spPr>
        <p:txBody>
          <a:bodyPr wrap="square">
            <a:spAutoFit/>
          </a:bodyPr>
          <a:lstStyle/>
          <a:p>
            <a:r>
              <a:rPr lang="en-US" altLang="zh-CN" sz="3600" dirty="0">
                <a:solidFill>
                  <a:srgbClr val="FF5967"/>
                </a:solidFill>
                <a:latin typeface="Helvetica" panose="020B0604020202020204" pitchFamily="34" charset="0"/>
                <a:cs typeface="Helvetica" panose="020B0604020202020204" pitchFamily="34" charset="0"/>
              </a:rPr>
              <a:t>Taiwan </a:t>
            </a:r>
            <a:r>
              <a:rPr lang="it-IT" altLang="zh-CN" sz="3600" dirty="0">
                <a:solidFill>
                  <a:srgbClr val="FF5967"/>
                </a:solidFill>
                <a:latin typeface="Helvetica" panose="020B0604020202020204" pitchFamily="34" charset="0"/>
                <a:cs typeface="Helvetica" panose="020B0604020202020204" pitchFamily="34" charset="0"/>
              </a:rPr>
              <a:t>Region 57 (valid data)</a:t>
            </a:r>
            <a:endParaRPr lang="zh-TW" altLang="en-US" sz="3600" dirty="0">
              <a:solidFill>
                <a:srgbClr val="FF5967"/>
              </a:solidFill>
              <a:latin typeface="Helvetica" panose="020B0604020202020204" pitchFamily="34" charset="0"/>
              <a:cs typeface="Helvetica"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153129"/>
          </a:xfrm>
          <a:prstGeom prst="rect">
            <a:avLst/>
          </a:prstGeom>
          <a:solidFill>
            <a:srgbClr val="FFBD59"/>
          </a:solidFill>
        </p:spPr>
        <p:txBody>
          <a:bodyPr/>
          <a:lstStyle/>
          <a:p>
            <a:endParaRPr lang="zh-TW" altLang="en-US">
              <a:cs typeface="+mn-ea"/>
            </a:endParaRPr>
          </a:p>
        </p:txBody>
      </p:sp>
      <p:grpSp>
        <p:nvGrpSpPr>
          <p:cNvPr id="3" name="Group 3"/>
          <p:cNvGrpSpPr/>
          <p:nvPr/>
        </p:nvGrpSpPr>
        <p:grpSpPr>
          <a:xfrm>
            <a:off x="914400" y="203637"/>
            <a:ext cx="559999" cy="559999"/>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29803"/>
              </a:srgbClr>
            </a:solidFill>
          </p:spPr>
          <p:txBody>
            <a:bodyPr/>
            <a:lstStyle/>
            <a:p>
              <a:endParaRPr lang="zh-TW" altLang="en-US">
                <a:cs typeface="+mn-ea"/>
              </a:endParaRPr>
            </a:p>
          </p:txBody>
        </p:sp>
      </p:grpSp>
      <p:pic>
        <p:nvPicPr>
          <p:cNvPr id="5" name="Picture 5"/>
          <p:cNvPicPr>
            <a:picLocks noChangeAspect="1"/>
          </p:cNvPicPr>
          <p:nvPr/>
        </p:nvPicPr>
        <p:blipFill>
          <a:blip r:embed="rId3"/>
          <a:srcRect r="7594"/>
          <a:stretch>
            <a:fillRect/>
          </a:stretch>
        </p:blipFill>
        <p:spPr>
          <a:xfrm>
            <a:off x="425000" y="1333500"/>
            <a:ext cx="17177200" cy="8218672"/>
          </a:xfrm>
          <a:prstGeom prst="rect">
            <a:avLst/>
          </a:prstGeom>
        </p:spPr>
      </p:pic>
      <p:sp>
        <p:nvSpPr>
          <p:cNvPr id="6" name="TextBox 6"/>
          <p:cNvSpPr txBox="1"/>
          <p:nvPr/>
        </p:nvSpPr>
        <p:spPr>
          <a:xfrm>
            <a:off x="1118752" y="-38704"/>
            <a:ext cx="1593503" cy="1213666"/>
          </a:xfrm>
          <a:prstGeom prst="rect">
            <a:avLst/>
          </a:prstGeom>
        </p:spPr>
        <p:txBody>
          <a:bodyPr wrap="square" lIns="0" tIns="0" rIns="0" bIns="0" rtlCol="0" anchor="t">
            <a:spAutoFit/>
          </a:bodyPr>
          <a:lstStyle/>
          <a:p>
            <a:pPr>
              <a:lnSpc>
                <a:spcPts val="10597"/>
              </a:lnSpc>
              <a:spcBef>
                <a:spcPct val="0"/>
              </a:spcBef>
            </a:pPr>
            <a:r>
              <a:rPr lang="en-US" sz="7569" dirty="0">
                <a:solidFill>
                  <a:srgbClr val="FFFFFF"/>
                </a:solidFill>
                <a:latin typeface="Barlow Bold"/>
                <a:cs typeface="+mn-ea"/>
              </a:rPr>
              <a:t>03</a:t>
            </a:r>
          </a:p>
        </p:txBody>
      </p:sp>
      <p:sp>
        <p:nvSpPr>
          <p:cNvPr id="7" name="TextBox 7"/>
          <p:cNvSpPr txBox="1"/>
          <p:nvPr/>
        </p:nvSpPr>
        <p:spPr>
          <a:xfrm>
            <a:off x="2589067" y="163498"/>
            <a:ext cx="14784533" cy="832600"/>
          </a:xfrm>
          <a:prstGeom prst="rect">
            <a:avLst/>
          </a:prstGeom>
        </p:spPr>
        <p:txBody>
          <a:bodyPr wrap="square" lIns="0" tIns="0" rIns="0" bIns="0" rtlCol="0" anchor="t">
            <a:spAutoFit/>
          </a:bodyPr>
          <a:lstStyle/>
          <a:p>
            <a:pPr>
              <a:lnSpc>
                <a:spcPts val="7242"/>
              </a:lnSpc>
              <a:spcBef>
                <a:spcPct val="0"/>
              </a:spcBef>
            </a:pPr>
            <a:r>
              <a:rPr lang="en-US" altLang="zh-CN" sz="4400" b="1" dirty="0">
                <a:solidFill>
                  <a:srgbClr val="000000"/>
                </a:solidFill>
                <a:latin typeface="Helvetica" panose="020B0604020202020204" pitchFamily="34" charset="0"/>
                <a:cs typeface="Helvetica" panose="020B0604020202020204" pitchFamily="34" charset="0"/>
              </a:rPr>
              <a:t>Data Processing - Visual Representation of Life Stripe</a:t>
            </a:r>
          </a:p>
        </p:txBody>
      </p:sp>
      <p:sp>
        <p:nvSpPr>
          <p:cNvPr id="8" name="文字方塊 7">
            <a:extLst>
              <a:ext uri="{FF2B5EF4-FFF2-40B4-BE49-F238E27FC236}">
                <a16:creationId xmlns:a16="http://schemas.microsoft.com/office/drawing/2014/main" id="{EE118BC5-D8E7-47A2-871D-B39C8E6A04CE}"/>
              </a:ext>
            </a:extLst>
          </p:cNvPr>
          <p:cNvSpPr txBox="1"/>
          <p:nvPr/>
        </p:nvSpPr>
        <p:spPr>
          <a:xfrm>
            <a:off x="990600" y="9634835"/>
            <a:ext cx="3259284" cy="461665"/>
          </a:xfrm>
          <a:prstGeom prst="rect">
            <a:avLst/>
          </a:prstGeom>
          <a:noFill/>
        </p:spPr>
        <p:txBody>
          <a:bodyPr wrap="square" rtlCol="0">
            <a:spAutoFit/>
          </a:bodyPr>
          <a:lstStyle/>
          <a:p>
            <a:r>
              <a:rPr lang="en-US" altLang="zh-CN" sz="2400" b="1" dirty="0">
                <a:solidFill>
                  <a:schemeClr val="accent6"/>
                </a:solidFill>
                <a:latin typeface="Helvetica" panose="020B0604020202020204" pitchFamily="34" charset="0"/>
                <a:cs typeface="Helvetica" panose="020B0604020202020204" pitchFamily="34" charset="0"/>
              </a:rPr>
              <a:t>China</a:t>
            </a:r>
            <a:r>
              <a:rPr lang="en-US" altLang="zh-CN" sz="2400" b="1" dirty="0">
                <a:latin typeface="Helvetica" panose="020B0604020202020204" pitchFamily="34" charset="0"/>
                <a:cs typeface="Helvetica" panose="020B0604020202020204" pitchFamily="34" charset="0"/>
              </a:rPr>
              <a:t>-</a:t>
            </a:r>
            <a:r>
              <a:rPr lang="en-US" altLang="zh-TW" sz="2400" b="0" i="0" dirty="0">
                <a:solidFill>
                  <a:srgbClr val="000000"/>
                </a:solidFill>
                <a:effectLst/>
                <a:latin typeface="Helvetica" panose="020B0604020202020204" pitchFamily="34" charset="0"/>
                <a:cs typeface="Helvetica" panose="020B0604020202020204" pitchFamily="34" charset="0"/>
              </a:rPr>
              <a:t> Pre-epidemic</a:t>
            </a:r>
            <a:endParaRPr lang="zh-TW" altLang="en-US" sz="2400" b="1" dirty="0">
              <a:latin typeface="Helvetica" panose="020B0604020202020204" pitchFamily="34" charset="0"/>
              <a:cs typeface="Helvetica" panose="020B0604020202020204" pitchFamily="34" charset="0"/>
            </a:endParaRPr>
          </a:p>
        </p:txBody>
      </p:sp>
      <p:sp>
        <p:nvSpPr>
          <p:cNvPr id="9" name="文字方塊 8">
            <a:extLst>
              <a:ext uri="{FF2B5EF4-FFF2-40B4-BE49-F238E27FC236}">
                <a16:creationId xmlns:a16="http://schemas.microsoft.com/office/drawing/2014/main" id="{F5DC673E-B61B-4A74-A3BF-E19B00F4813B}"/>
              </a:ext>
            </a:extLst>
          </p:cNvPr>
          <p:cNvSpPr txBox="1"/>
          <p:nvPr/>
        </p:nvSpPr>
        <p:spPr>
          <a:xfrm>
            <a:off x="5198916" y="9634835"/>
            <a:ext cx="4173684" cy="461665"/>
          </a:xfrm>
          <a:prstGeom prst="rect">
            <a:avLst/>
          </a:prstGeom>
          <a:noFill/>
        </p:spPr>
        <p:txBody>
          <a:bodyPr wrap="square" rtlCol="0">
            <a:spAutoFit/>
          </a:bodyPr>
          <a:lstStyle/>
          <a:p>
            <a:r>
              <a:rPr lang="en-US" altLang="zh-CN" sz="2400" b="1" dirty="0">
                <a:solidFill>
                  <a:schemeClr val="accent6"/>
                </a:solidFill>
                <a:latin typeface="Helvetica" panose="020B0604020202020204" pitchFamily="34" charset="0"/>
                <a:cs typeface="Helvetica" panose="020B0604020202020204" pitchFamily="34" charset="0"/>
              </a:rPr>
              <a:t>China</a:t>
            </a:r>
            <a:r>
              <a:rPr lang="en-US" altLang="zh-CN" sz="2400" dirty="0">
                <a:latin typeface="Helvetica" panose="020B0604020202020204" pitchFamily="34" charset="0"/>
                <a:cs typeface="Helvetica" panose="020B0604020202020204" pitchFamily="34" charset="0"/>
              </a:rPr>
              <a:t>-during the epidemic</a:t>
            </a:r>
            <a:endParaRPr lang="zh-TW" altLang="en-US" sz="2400" dirty="0">
              <a:latin typeface="Helvetica" panose="020B0604020202020204" pitchFamily="34" charset="0"/>
              <a:cs typeface="Helvetica" panose="020B0604020202020204" pitchFamily="34" charset="0"/>
            </a:endParaRPr>
          </a:p>
        </p:txBody>
      </p:sp>
      <p:sp>
        <p:nvSpPr>
          <p:cNvPr id="12" name="投影片編號版面配置區 12">
            <a:extLst>
              <a:ext uri="{FF2B5EF4-FFF2-40B4-BE49-F238E27FC236}">
                <a16:creationId xmlns:a16="http://schemas.microsoft.com/office/drawing/2014/main" id="{F41CED79-AC88-4A80-8894-276262D8C262}"/>
              </a:ext>
            </a:extLst>
          </p:cNvPr>
          <p:cNvSpPr>
            <a:spLocks noGrp="1"/>
          </p:cNvSpPr>
          <p:nvPr>
            <p:ph type="sldNum" sz="quarter" idx="12"/>
          </p:nvPr>
        </p:nvSpPr>
        <p:spPr>
          <a:xfrm>
            <a:off x="17634857" y="9884618"/>
            <a:ext cx="683217" cy="423764"/>
          </a:xfrm>
        </p:spPr>
        <p:txBody>
          <a:bodyPr/>
          <a:lstStyle/>
          <a:p>
            <a:fld id="{B6F15528-21DE-4FAA-801E-634DDDAF4B2B}" type="slidenum">
              <a:rPr lang="en-US" sz="2800" smtClean="0">
                <a:solidFill>
                  <a:schemeClr val="tx1"/>
                </a:solidFill>
                <a:latin typeface="DIN" pitchFamily="50" charset="0"/>
                <a:cs typeface="+mn-ea"/>
              </a:rPr>
              <a:pPr/>
              <a:t>11</a:t>
            </a:fld>
            <a:endParaRPr lang="en-US" sz="2800" dirty="0">
              <a:solidFill>
                <a:schemeClr val="tx1"/>
              </a:solidFill>
              <a:latin typeface="DIN" pitchFamily="50" charset="0"/>
              <a:cs typeface="+mn-ea"/>
            </a:endParaRPr>
          </a:p>
        </p:txBody>
      </p:sp>
      <p:sp>
        <p:nvSpPr>
          <p:cNvPr id="13" name="文字方塊 12">
            <a:extLst>
              <a:ext uri="{FF2B5EF4-FFF2-40B4-BE49-F238E27FC236}">
                <a16:creationId xmlns:a16="http://schemas.microsoft.com/office/drawing/2014/main" id="{3A094F44-F3F8-45B4-9264-114FED7C1F48}"/>
              </a:ext>
            </a:extLst>
          </p:cNvPr>
          <p:cNvSpPr txBox="1"/>
          <p:nvPr/>
        </p:nvSpPr>
        <p:spPr>
          <a:xfrm>
            <a:off x="10228116" y="9634835"/>
            <a:ext cx="3259284" cy="461665"/>
          </a:xfrm>
          <a:prstGeom prst="rect">
            <a:avLst/>
          </a:prstGeom>
          <a:noFill/>
        </p:spPr>
        <p:txBody>
          <a:bodyPr wrap="square" rtlCol="0">
            <a:spAutoFit/>
          </a:bodyPr>
          <a:lstStyle/>
          <a:p>
            <a:r>
              <a:rPr lang="en-US" altLang="zh-CN" sz="2400" b="1" dirty="0">
                <a:solidFill>
                  <a:schemeClr val="accent6"/>
                </a:solidFill>
                <a:latin typeface="Helvetica" panose="020B0604020202020204" pitchFamily="34" charset="0"/>
                <a:cs typeface="Helvetica" panose="020B0604020202020204" pitchFamily="34" charset="0"/>
              </a:rPr>
              <a:t>Taiwan</a:t>
            </a:r>
            <a:r>
              <a:rPr lang="en-US" altLang="zh-CN" sz="2400" b="1" dirty="0">
                <a:latin typeface="Helvetica" panose="020B0604020202020204" pitchFamily="34" charset="0"/>
                <a:cs typeface="Helvetica" panose="020B0604020202020204" pitchFamily="34" charset="0"/>
              </a:rPr>
              <a:t>-</a:t>
            </a:r>
            <a:r>
              <a:rPr lang="en-US" altLang="zh-TW" sz="2400" b="0" i="0" dirty="0">
                <a:solidFill>
                  <a:srgbClr val="000000"/>
                </a:solidFill>
                <a:effectLst/>
                <a:latin typeface="Helvetica" panose="020B0604020202020204" pitchFamily="34" charset="0"/>
                <a:cs typeface="Helvetica" panose="020B0604020202020204" pitchFamily="34" charset="0"/>
              </a:rPr>
              <a:t> Pre-epidemic</a:t>
            </a:r>
            <a:endParaRPr lang="zh-TW" altLang="en-US" sz="2400" b="1" dirty="0">
              <a:latin typeface="Helvetica" panose="020B0604020202020204" pitchFamily="34" charset="0"/>
              <a:cs typeface="Helvetica" panose="020B0604020202020204" pitchFamily="34" charset="0"/>
            </a:endParaRPr>
          </a:p>
        </p:txBody>
      </p:sp>
      <p:sp>
        <p:nvSpPr>
          <p:cNvPr id="14" name="文字方塊 13">
            <a:extLst>
              <a:ext uri="{FF2B5EF4-FFF2-40B4-BE49-F238E27FC236}">
                <a16:creationId xmlns:a16="http://schemas.microsoft.com/office/drawing/2014/main" id="{16745F10-6058-4781-942F-09C24D7C20D4}"/>
              </a:ext>
            </a:extLst>
          </p:cNvPr>
          <p:cNvSpPr txBox="1"/>
          <p:nvPr/>
        </p:nvSpPr>
        <p:spPr>
          <a:xfrm>
            <a:off x="14020800" y="9634835"/>
            <a:ext cx="4107608" cy="461665"/>
          </a:xfrm>
          <a:prstGeom prst="rect">
            <a:avLst/>
          </a:prstGeom>
          <a:noFill/>
        </p:spPr>
        <p:txBody>
          <a:bodyPr wrap="square" rtlCol="0">
            <a:spAutoFit/>
          </a:bodyPr>
          <a:lstStyle/>
          <a:p>
            <a:r>
              <a:rPr lang="en-US" altLang="zh-CN" sz="2400" dirty="0">
                <a:solidFill>
                  <a:schemeClr val="accent6"/>
                </a:solidFill>
                <a:latin typeface="Helvetica" panose="020B0604020202020204" pitchFamily="34" charset="0"/>
                <a:cs typeface="Helvetica" panose="020B0604020202020204" pitchFamily="34" charset="0"/>
              </a:rPr>
              <a:t>Taiwan</a:t>
            </a:r>
            <a:r>
              <a:rPr lang="en-US" altLang="zh-CN" sz="2400" dirty="0">
                <a:latin typeface="Helvetica" panose="020B0604020202020204" pitchFamily="34" charset="0"/>
                <a:cs typeface="Helvetica" panose="020B0604020202020204" pitchFamily="34" charset="0"/>
              </a:rPr>
              <a:t>-during the epidemic</a:t>
            </a:r>
            <a:endParaRPr lang="zh-TW" altLang="en-US" sz="24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09202839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153129"/>
          </a:xfrm>
          <a:prstGeom prst="rect">
            <a:avLst/>
          </a:prstGeom>
          <a:solidFill>
            <a:srgbClr val="FFBD59"/>
          </a:solidFill>
        </p:spPr>
        <p:txBody>
          <a:bodyPr/>
          <a:lstStyle/>
          <a:p>
            <a:endParaRPr lang="zh-TW" altLang="en-US">
              <a:cs typeface="+mn-ea"/>
            </a:endParaRPr>
          </a:p>
        </p:txBody>
      </p:sp>
      <p:grpSp>
        <p:nvGrpSpPr>
          <p:cNvPr id="3" name="Group 3"/>
          <p:cNvGrpSpPr/>
          <p:nvPr/>
        </p:nvGrpSpPr>
        <p:grpSpPr>
          <a:xfrm>
            <a:off x="4343400" y="203637"/>
            <a:ext cx="559999" cy="559999"/>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29803"/>
              </a:srgbClr>
            </a:solidFill>
          </p:spPr>
          <p:txBody>
            <a:bodyPr/>
            <a:lstStyle/>
            <a:p>
              <a:endParaRPr lang="zh-TW" altLang="en-US">
                <a:cs typeface="+mn-ea"/>
              </a:endParaRPr>
            </a:p>
          </p:txBody>
        </p:sp>
      </p:grpSp>
      <p:pic>
        <p:nvPicPr>
          <p:cNvPr id="5" name="Picture 5"/>
          <p:cNvPicPr>
            <a:picLocks noChangeAspect="1"/>
          </p:cNvPicPr>
          <p:nvPr/>
        </p:nvPicPr>
        <p:blipFill>
          <a:blip r:embed="rId3"/>
          <a:srcRect/>
          <a:stretch>
            <a:fillRect/>
          </a:stretch>
        </p:blipFill>
        <p:spPr>
          <a:xfrm>
            <a:off x="381000" y="1462030"/>
            <a:ext cx="17671844" cy="7813203"/>
          </a:xfrm>
          <a:prstGeom prst="rect">
            <a:avLst/>
          </a:prstGeom>
        </p:spPr>
      </p:pic>
      <p:sp>
        <p:nvSpPr>
          <p:cNvPr id="6" name="TextBox 6"/>
          <p:cNvSpPr txBox="1"/>
          <p:nvPr/>
        </p:nvSpPr>
        <p:spPr>
          <a:xfrm>
            <a:off x="4547752" y="-38704"/>
            <a:ext cx="1593503" cy="1213666"/>
          </a:xfrm>
          <a:prstGeom prst="rect">
            <a:avLst/>
          </a:prstGeom>
        </p:spPr>
        <p:txBody>
          <a:bodyPr lIns="0" tIns="0" rIns="0" bIns="0" rtlCol="0" anchor="t">
            <a:spAutoFit/>
          </a:bodyPr>
          <a:lstStyle/>
          <a:p>
            <a:pPr>
              <a:lnSpc>
                <a:spcPts val="10597"/>
              </a:lnSpc>
              <a:spcBef>
                <a:spcPct val="0"/>
              </a:spcBef>
            </a:pPr>
            <a:r>
              <a:rPr lang="en-US" sz="7569">
                <a:solidFill>
                  <a:srgbClr val="FFFFFF"/>
                </a:solidFill>
                <a:latin typeface="Barlow Bold"/>
                <a:cs typeface="+mn-ea"/>
              </a:rPr>
              <a:t>03</a:t>
            </a:r>
            <a:endParaRPr lang="en-US" sz="7569" dirty="0">
              <a:solidFill>
                <a:srgbClr val="FFFFFF"/>
              </a:solidFill>
              <a:latin typeface="Barlow Bold"/>
              <a:cs typeface="+mn-ea"/>
            </a:endParaRPr>
          </a:p>
        </p:txBody>
      </p:sp>
      <p:sp>
        <p:nvSpPr>
          <p:cNvPr id="7" name="TextBox 7"/>
          <p:cNvSpPr txBox="1"/>
          <p:nvPr/>
        </p:nvSpPr>
        <p:spPr>
          <a:xfrm>
            <a:off x="5938623" y="183266"/>
            <a:ext cx="9987177" cy="843501"/>
          </a:xfrm>
          <a:prstGeom prst="rect">
            <a:avLst/>
          </a:prstGeom>
        </p:spPr>
        <p:txBody>
          <a:bodyPr wrap="square" lIns="0" tIns="0" rIns="0" bIns="0" rtlCol="0" anchor="t">
            <a:spAutoFit/>
          </a:bodyPr>
          <a:lstStyle/>
          <a:p>
            <a:pPr>
              <a:lnSpc>
                <a:spcPts val="7242"/>
              </a:lnSpc>
              <a:spcBef>
                <a:spcPct val="0"/>
              </a:spcBef>
            </a:pPr>
            <a:r>
              <a:rPr lang="en-US" altLang="zh-TW" sz="4400" b="1" dirty="0">
                <a:solidFill>
                  <a:srgbClr val="000000"/>
                </a:solidFill>
                <a:latin typeface="Helvetica" panose="020B0604020202020204" pitchFamily="34" charset="0"/>
                <a:cs typeface="Helvetica" panose="020B0604020202020204" pitchFamily="34" charset="0"/>
              </a:rPr>
              <a:t>Presented by Learning activity</a:t>
            </a:r>
          </a:p>
        </p:txBody>
      </p:sp>
      <p:sp>
        <p:nvSpPr>
          <p:cNvPr id="12" name="投影片編號版面配置區 12">
            <a:extLst>
              <a:ext uri="{FF2B5EF4-FFF2-40B4-BE49-F238E27FC236}">
                <a16:creationId xmlns:a16="http://schemas.microsoft.com/office/drawing/2014/main" id="{3EF8B87D-739E-413A-B12D-41C19992E04A}"/>
              </a:ext>
            </a:extLst>
          </p:cNvPr>
          <p:cNvSpPr>
            <a:spLocks noGrp="1"/>
          </p:cNvSpPr>
          <p:nvPr>
            <p:ph type="sldNum" sz="quarter" idx="12"/>
          </p:nvPr>
        </p:nvSpPr>
        <p:spPr>
          <a:xfrm>
            <a:off x="16147208" y="9872365"/>
            <a:ext cx="2133600" cy="365125"/>
          </a:xfrm>
        </p:spPr>
        <p:txBody>
          <a:bodyPr/>
          <a:lstStyle/>
          <a:p>
            <a:fld id="{B6F15528-21DE-4FAA-801E-634DDDAF4B2B}" type="slidenum">
              <a:rPr lang="en-US" sz="2800" smtClean="0">
                <a:solidFill>
                  <a:schemeClr val="tx1"/>
                </a:solidFill>
                <a:latin typeface="DIN" pitchFamily="50" charset="0"/>
                <a:cs typeface="+mn-ea"/>
              </a:rPr>
              <a:pPr/>
              <a:t>12</a:t>
            </a:fld>
            <a:endParaRPr lang="en-US" sz="2800" dirty="0">
              <a:solidFill>
                <a:schemeClr val="tx1"/>
              </a:solidFill>
              <a:latin typeface="DIN" pitchFamily="50" charset="0"/>
              <a:cs typeface="+mn-ea"/>
            </a:endParaRPr>
          </a:p>
        </p:txBody>
      </p:sp>
      <p:grpSp>
        <p:nvGrpSpPr>
          <p:cNvPr id="18" name="群組 17">
            <a:extLst>
              <a:ext uri="{FF2B5EF4-FFF2-40B4-BE49-F238E27FC236}">
                <a16:creationId xmlns:a16="http://schemas.microsoft.com/office/drawing/2014/main" id="{7B674155-0991-4F4C-BB5E-C53DF245F5A2}"/>
              </a:ext>
            </a:extLst>
          </p:cNvPr>
          <p:cNvGrpSpPr/>
          <p:nvPr/>
        </p:nvGrpSpPr>
        <p:grpSpPr>
          <a:xfrm>
            <a:off x="1669843" y="1409700"/>
            <a:ext cx="15766845" cy="7865533"/>
            <a:chOff x="1904999" y="1409700"/>
            <a:chExt cx="15766845" cy="7813203"/>
          </a:xfrm>
        </p:grpSpPr>
        <p:sp>
          <p:nvSpPr>
            <p:cNvPr id="13" name="矩形 12">
              <a:extLst>
                <a:ext uri="{FF2B5EF4-FFF2-40B4-BE49-F238E27FC236}">
                  <a16:creationId xmlns:a16="http://schemas.microsoft.com/office/drawing/2014/main" id="{FA116C0E-CB7B-4444-9946-4B92DB65C72F}"/>
                </a:ext>
              </a:extLst>
            </p:cNvPr>
            <p:cNvSpPr/>
            <p:nvPr/>
          </p:nvSpPr>
          <p:spPr>
            <a:xfrm>
              <a:off x="1904999" y="1409700"/>
              <a:ext cx="2514601" cy="7813203"/>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DB13C61E-4AE1-4EFC-8AC4-F1BC8826B4CE}"/>
                </a:ext>
              </a:extLst>
            </p:cNvPr>
            <p:cNvSpPr/>
            <p:nvPr/>
          </p:nvSpPr>
          <p:spPr>
            <a:xfrm>
              <a:off x="6428875" y="1409700"/>
              <a:ext cx="2410325" cy="7813203"/>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a:extLst>
                <a:ext uri="{FF2B5EF4-FFF2-40B4-BE49-F238E27FC236}">
                  <a16:creationId xmlns:a16="http://schemas.microsoft.com/office/drawing/2014/main" id="{EEDF146E-6124-48AB-AFEB-7CAA5B7A4774}"/>
                </a:ext>
              </a:extLst>
            </p:cNvPr>
            <p:cNvSpPr/>
            <p:nvPr/>
          </p:nvSpPr>
          <p:spPr>
            <a:xfrm>
              <a:off x="10848474" y="1409700"/>
              <a:ext cx="2410325" cy="7813203"/>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a:extLst>
                <a:ext uri="{FF2B5EF4-FFF2-40B4-BE49-F238E27FC236}">
                  <a16:creationId xmlns:a16="http://schemas.microsoft.com/office/drawing/2014/main" id="{FC4DC055-BCB1-4935-A5DE-4110469409EC}"/>
                </a:ext>
              </a:extLst>
            </p:cNvPr>
            <p:cNvSpPr/>
            <p:nvPr/>
          </p:nvSpPr>
          <p:spPr>
            <a:xfrm>
              <a:off x="15261519" y="1409700"/>
              <a:ext cx="2410325" cy="7813203"/>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9" name="文字方塊 18">
            <a:extLst>
              <a:ext uri="{FF2B5EF4-FFF2-40B4-BE49-F238E27FC236}">
                <a16:creationId xmlns:a16="http://schemas.microsoft.com/office/drawing/2014/main" id="{A17EA39F-5BED-4D1A-92EC-EBFAD592F5F7}"/>
              </a:ext>
            </a:extLst>
          </p:cNvPr>
          <p:cNvSpPr txBox="1"/>
          <p:nvPr/>
        </p:nvSpPr>
        <p:spPr>
          <a:xfrm>
            <a:off x="685800" y="9410700"/>
            <a:ext cx="3259284" cy="461665"/>
          </a:xfrm>
          <a:prstGeom prst="rect">
            <a:avLst/>
          </a:prstGeom>
          <a:noFill/>
        </p:spPr>
        <p:txBody>
          <a:bodyPr wrap="square" rtlCol="0">
            <a:spAutoFit/>
          </a:bodyPr>
          <a:lstStyle/>
          <a:p>
            <a:r>
              <a:rPr lang="en-US" altLang="zh-CN" sz="2400" b="1" dirty="0">
                <a:solidFill>
                  <a:schemeClr val="accent6"/>
                </a:solidFill>
                <a:latin typeface="Helvetica" panose="020B0604020202020204" pitchFamily="34" charset="0"/>
                <a:cs typeface="Helvetica" panose="020B0604020202020204" pitchFamily="34" charset="0"/>
              </a:rPr>
              <a:t>China</a:t>
            </a:r>
            <a:r>
              <a:rPr lang="en-US" altLang="zh-CN" sz="2400" b="1" dirty="0">
                <a:latin typeface="Helvetica" panose="020B0604020202020204" pitchFamily="34" charset="0"/>
                <a:cs typeface="Helvetica" panose="020B0604020202020204" pitchFamily="34" charset="0"/>
              </a:rPr>
              <a:t>-</a:t>
            </a:r>
            <a:r>
              <a:rPr lang="en-US" altLang="zh-TW" sz="2400" b="0" i="0" dirty="0">
                <a:solidFill>
                  <a:srgbClr val="000000"/>
                </a:solidFill>
                <a:effectLst/>
                <a:latin typeface="Helvetica" panose="020B0604020202020204" pitchFamily="34" charset="0"/>
                <a:cs typeface="Helvetica" panose="020B0604020202020204" pitchFamily="34" charset="0"/>
              </a:rPr>
              <a:t> Pre-epidemic</a:t>
            </a:r>
            <a:endParaRPr lang="zh-TW" altLang="en-US" sz="2400" b="1" dirty="0">
              <a:latin typeface="Helvetica" panose="020B0604020202020204" pitchFamily="34" charset="0"/>
              <a:cs typeface="Helvetica" panose="020B0604020202020204" pitchFamily="34" charset="0"/>
            </a:endParaRPr>
          </a:p>
        </p:txBody>
      </p:sp>
      <p:sp>
        <p:nvSpPr>
          <p:cNvPr id="20" name="文字方塊 19">
            <a:extLst>
              <a:ext uri="{FF2B5EF4-FFF2-40B4-BE49-F238E27FC236}">
                <a16:creationId xmlns:a16="http://schemas.microsoft.com/office/drawing/2014/main" id="{4674EC33-0DE5-404F-85EF-641F95E93C04}"/>
              </a:ext>
            </a:extLst>
          </p:cNvPr>
          <p:cNvSpPr txBox="1"/>
          <p:nvPr/>
        </p:nvSpPr>
        <p:spPr>
          <a:xfrm>
            <a:off x="4817916" y="9410700"/>
            <a:ext cx="4173684" cy="461665"/>
          </a:xfrm>
          <a:prstGeom prst="rect">
            <a:avLst/>
          </a:prstGeom>
          <a:noFill/>
        </p:spPr>
        <p:txBody>
          <a:bodyPr wrap="square" rtlCol="0">
            <a:spAutoFit/>
          </a:bodyPr>
          <a:lstStyle/>
          <a:p>
            <a:r>
              <a:rPr lang="en-US" altLang="zh-CN" sz="2400" b="1" dirty="0">
                <a:solidFill>
                  <a:schemeClr val="accent6"/>
                </a:solidFill>
                <a:latin typeface="Helvetica" panose="020B0604020202020204" pitchFamily="34" charset="0"/>
                <a:cs typeface="Helvetica" panose="020B0604020202020204" pitchFamily="34" charset="0"/>
              </a:rPr>
              <a:t>China</a:t>
            </a:r>
            <a:r>
              <a:rPr lang="en-US" altLang="zh-CN" sz="2400" dirty="0">
                <a:latin typeface="Helvetica" panose="020B0604020202020204" pitchFamily="34" charset="0"/>
                <a:cs typeface="Helvetica" panose="020B0604020202020204" pitchFamily="34" charset="0"/>
              </a:rPr>
              <a:t>-during the epidemic</a:t>
            </a:r>
            <a:endParaRPr lang="zh-TW" altLang="en-US" sz="2400" dirty="0">
              <a:latin typeface="Helvetica" panose="020B0604020202020204" pitchFamily="34" charset="0"/>
              <a:cs typeface="Helvetica" panose="020B0604020202020204" pitchFamily="34" charset="0"/>
            </a:endParaRPr>
          </a:p>
        </p:txBody>
      </p:sp>
      <p:sp>
        <p:nvSpPr>
          <p:cNvPr id="21" name="文字方塊 20">
            <a:extLst>
              <a:ext uri="{FF2B5EF4-FFF2-40B4-BE49-F238E27FC236}">
                <a16:creationId xmlns:a16="http://schemas.microsoft.com/office/drawing/2014/main" id="{44704F67-DFC0-47D6-A77E-1AFECF52C136}"/>
              </a:ext>
            </a:extLst>
          </p:cNvPr>
          <p:cNvSpPr txBox="1"/>
          <p:nvPr/>
        </p:nvSpPr>
        <p:spPr>
          <a:xfrm>
            <a:off x="9466116" y="9410700"/>
            <a:ext cx="3259284" cy="461665"/>
          </a:xfrm>
          <a:prstGeom prst="rect">
            <a:avLst/>
          </a:prstGeom>
          <a:noFill/>
        </p:spPr>
        <p:txBody>
          <a:bodyPr wrap="square" rtlCol="0">
            <a:spAutoFit/>
          </a:bodyPr>
          <a:lstStyle/>
          <a:p>
            <a:r>
              <a:rPr lang="en-US" altLang="zh-CN" sz="2400" b="1" dirty="0">
                <a:solidFill>
                  <a:schemeClr val="accent6"/>
                </a:solidFill>
                <a:latin typeface="Helvetica" panose="020B0604020202020204" pitchFamily="34" charset="0"/>
                <a:cs typeface="Helvetica" panose="020B0604020202020204" pitchFamily="34" charset="0"/>
              </a:rPr>
              <a:t>Taiwan</a:t>
            </a:r>
            <a:r>
              <a:rPr lang="en-US" altLang="zh-CN" sz="2400" b="1" dirty="0">
                <a:latin typeface="Helvetica" panose="020B0604020202020204" pitchFamily="34" charset="0"/>
                <a:cs typeface="Helvetica" panose="020B0604020202020204" pitchFamily="34" charset="0"/>
              </a:rPr>
              <a:t>-</a:t>
            </a:r>
            <a:r>
              <a:rPr lang="en-US" altLang="zh-TW" sz="2400" b="0" i="0" dirty="0">
                <a:solidFill>
                  <a:srgbClr val="000000"/>
                </a:solidFill>
                <a:effectLst/>
                <a:latin typeface="Helvetica" panose="020B0604020202020204" pitchFamily="34" charset="0"/>
                <a:cs typeface="Helvetica" panose="020B0604020202020204" pitchFamily="34" charset="0"/>
              </a:rPr>
              <a:t> Pre-epidemic</a:t>
            </a:r>
            <a:endParaRPr lang="zh-TW" altLang="en-US" sz="2400" b="1" dirty="0">
              <a:latin typeface="Helvetica" panose="020B0604020202020204" pitchFamily="34" charset="0"/>
              <a:cs typeface="Helvetica" panose="020B0604020202020204" pitchFamily="34" charset="0"/>
            </a:endParaRPr>
          </a:p>
        </p:txBody>
      </p:sp>
      <p:sp>
        <p:nvSpPr>
          <p:cNvPr id="22" name="文字方塊 21">
            <a:extLst>
              <a:ext uri="{FF2B5EF4-FFF2-40B4-BE49-F238E27FC236}">
                <a16:creationId xmlns:a16="http://schemas.microsoft.com/office/drawing/2014/main" id="{362A69EE-BCF6-4101-8167-B82EB4F36D4F}"/>
              </a:ext>
            </a:extLst>
          </p:cNvPr>
          <p:cNvSpPr txBox="1"/>
          <p:nvPr/>
        </p:nvSpPr>
        <p:spPr>
          <a:xfrm>
            <a:off x="13563600" y="9410700"/>
            <a:ext cx="4107608" cy="461665"/>
          </a:xfrm>
          <a:prstGeom prst="rect">
            <a:avLst/>
          </a:prstGeom>
          <a:noFill/>
        </p:spPr>
        <p:txBody>
          <a:bodyPr wrap="square" rtlCol="0">
            <a:spAutoFit/>
          </a:bodyPr>
          <a:lstStyle/>
          <a:p>
            <a:r>
              <a:rPr lang="en-US" altLang="zh-CN" sz="2400" dirty="0">
                <a:solidFill>
                  <a:schemeClr val="accent6"/>
                </a:solidFill>
                <a:latin typeface="Helvetica" panose="020B0604020202020204" pitchFamily="34" charset="0"/>
                <a:cs typeface="Helvetica" panose="020B0604020202020204" pitchFamily="34" charset="0"/>
              </a:rPr>
              <a:t>Taiwan</a:t>
            </a:r>
            <a:r>
              <a:rPr lang="en-US" altLang="zh-CN" sz="2400" dirty="0">
                <a:latin typeface="Helvetica" panose="020B0604020202020204" pitchFamily="34" charset="0"/>
                <a:cs typeface="Helvetica" panose="020B0604020202020204" pitchFamily="34" charset="0"/>
              </a:rPr>
              <a:t>-during the epidemic</a:t>
            </a:r>
            <a:endParaRPr lang="zh-TW" altLang="en-US" sz="2400" dirty="0">
              <a:latin typeface="Helvetica" panose="020B0604020202020204" pitchFamily="34" charset="0"/>
              <a:cs typeface="Helvetica"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153129"/>
          </a:xfrm>
          <a:prstGeom prst="rect">
            <a:avLst/>
          </a:prstGeom>
          <a:solidFill>
            <a:srgbClr val="FFBD59"/>
          </a:solidFill>
        </p:spPr>
        <p:txBody>
          <a:bodyPr/>
          <a:lstStyle/>
          <a:p>
            <a:endParaRPr lang="zh-TW" altLang="en-US">
              <a:cs typeface="+mn-ea"/>
            </a:endParaRPr>
          </a:p>
        </p:txBody>
      </p:sp>
      <p:grpSp>
        <p:nvGrpSpPr>
          <p:cNvPr id="3" name="Group 3"/>
          <p:cNvGrpSpPr/>
          <p:nvPr/>
        </p:nvGrpSpPr>
        <p:grpSpPr>
          <a:xfrm>
            <a:off x="3289901" y="204241"/>
            <a:ext cx="559999" cy="559999"/>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29803"/>
              </a:srgbClr>
            </a:solidFill>
          </p:spPr>
          <p:txBody>
            <a:bodyPr/>
            <a:lstStyle/>
            <a:p>
              <a:endParaRPr lang="zh-TW" altLang="en-US">
                <a:cs typeface="+mn-ea"/>
              </a:endParaRPr>
            </a:p>
          </p:txBody>
        </p:sp>
      </p:grpSp>
      <p:pic>
        <p:nvPicPr>
          <p:cNvPr id="5" name="Picture 5"/>
          <p:cNvPicPr>
            <a:picLocks noChangeAspect="1"/>
          </p:cNvPicPr>
          <p:nvPr/>
        </p:nvPicPr>
        <p:blipFill>
          <a:blip r:embed="rId3"/>
          <a:srcRect/>
          <a:stretch>
            <a:fillRect/>
          </a:stretch>
        </p:blipFill>
        <p:spPr>
          <a:xfrm>
            <a:off x="119145" y="1488125"/>
            <a:ext cx="17864055" cy="7770175"/>
          </a:xfrm>
          <a:prstGeom prst="rect">
            <a:avLst/>
          </a:prstGeom>
        </p:spPr>
      </p:pic>
      <p:sp>
        <p:nvSpPr>
          <p:cNvPr id="6" name="TextBox 6"/>
          <p:cNvSpPr txBox="1"/>
          <p:nvPr/>
        </p:nvSpPr>
        <p:spPr>
          <a:xfrm>
            <a:off x="3494253" y="-38100"/>
            <a:ext cx="1593503" cy="1213666"/>
          </a:xfrm>
          <a:prstGeom prst="rect">
            <a:avLst/>
          </a:prstGeom>
        </p:spPr>
        <p:txBody>
          <a:bodyPr lIns="0" tIns="0" rIns="0" bIns="0" rtlCol="0" anchor="t">
            <a:spAutoFit/>
          </a:bodyPr>
          <a:lstStyle/>
          <a:p>
            <a:pPr>
              <a:lnSpc>
                <a:spcPts val="10597"/>
              </a:lnSpc>
              <a:spcBef>
                <a:spcPct val="0"/>
              </a:spcBef>
            </a:pPr>
            <a:r>
              <a:rPr lang="en-US" sz="7569">
                <a:solidFill>
                  <a:srgbClr val="FFFFFF"/>
                </a:solidFill>
                <a:latin typeface="Barlow Bold"/>
                <a:cs typeface="+mn-ea"/>
              </a:rPr>
              <a:t>03</a:t>
            </a:r>
          </a:p>
        </p:txBody>
      </p:sp>
      <p:sp>
        <p:nvSpPr>
          <p:cNvPr id="7" name="TextBox 7"/>
          <p:cNvSpPr txBox="1"/>
          <p:nvPr/>
        </p:nvSpPr>
        <p:spPr>
          <a:xfrm>
            <a:off x="4885124" y="183870"/>
            <a:ext cx="9745276" cy="820930"/>
          </a:xfrm>
          <a:prstGeom prst="rect">
            <a:avLst/>
          </a:prstGeom>
        </p:spPr>
        <p:txBody>
          <a:bodyPr wrap="square" lIns="0" tIns="0" rIns="0" bIns="0" rtlCol="0" anchor="t">
            <a:spAutoFit/>
          </a:bodyPr>
          <a:lstStyle/>
          <a:p>
            <a:pPr>
              <a:lnSpc>
                <a:spcPts val="7242"/>
              </a:lnSpc>
              <a:spcBef>
                <a:spcPct val="0"/>
              </a:spcBef>
            </a:pPr>
            <a:r>
              <a:rPr lang="en-US" sz="4400" b="1" dirty="0">
                <a:solidFill>
                  <a:srgbClr val="000000"/>
                </a:solidFill>
                <a:latin typeface="Helvetica" panose="020B0604020202020204" pitchFamily="34" charset="0"/>
                <a:cs typeface="Helvetica" panose="020B0604020202020204" pitchFamily="34" charset="0"/>
              </a:rPr>
              <a:t>Presented by</a:t>
            </a:r>
            <a:r>
              <a:rPr lang="en-US" altLang="zh-TW" sz="4400" b="1" dirty="0">
                <a:solidFill>
                  <a:srgbClr val="000000"/>
                </a:solidFill>
                <a:latin typeface="Helvetica" panose="020B0604020202020204" pitchFamily="34" charset="0"/>
                <a:cs typeface="Helvetica" panose="020B0604020202020204" pitchFamily="34" charset="0"/>
              </a:rPr>
              <a:t> TV </a:t>
            </a:r>
            <a:r>
              <a:rPr lang="en-US" altLang="zh-CN" sz="4400" b="1" dirty="0">
                <a:solidFill>
                  <a:srgbClr val="000000"/>
                </a:solidFill>
                <a:latin typeface="Helvetica" panose="020B0604020202020204" pitchFamily="34" charset="0"/>
                <a:cs typeface="Helvetica" panose="020B0604020202020204" pitchFamily="34" charset="0"/>
              </a:rPr>
              <a:t>and</a:t>
            </a:r>
            <a:r>
              <a:rPr lang="en-US" altLang="zh-TW" sz="4400" b="1" dirty="0">
                <a:solidFill>
                  <a:srgbClr val="000000"/>
                </a:solidFill>
                <a:latin typeface="Helvetica" panose="020B0604020202020204" pitchFamily="34" charset="0"/>
                <a:cs typeface="Helvetica" panose="020B0604020202020204" pitchFamily="34" charset="0"/>
              </a:rPr>
              <a:t> </a:t>
            </a:r>
            <a:r>
              <a:rPr lang="en-US" altLang="zh-CN" sz="4400" b="1" dirty="0">
                <a:solidFill>
                  <a:srgbClr val="000000"/>
                </a:solidFill>
                <a:latin typeface="Helvetica" panose="020B0604020202020204" pitchFamily="34" charset="0"/>
                <a:cs typeface="Helvetica" panose="020B0604020202020204" pitchFamily="34" charset="0"/>
              </a:rPr>
              <a:t>M</a:t>
            </a:r>
            <a:r>
              <a:rPr lang="en-US" altLang="zh-TW" sz="4400" b="1" dirty="0">
                <a:solidFill>
                  <a:srgbClr val="000000"/>
                </a:solidFill>
                <a:latin typeface="Helvetica" panose="020B0604020202020204" pitchFamily="34" charset="0"/>
                <a:cs typeface="Helvetica" panose="020B0604020202020204" pitchFamily="34" charset="0"/>
              </a:rPr>
              <a:t>ovie</a:t>
            </a:r>
            <a:r>
              <a:rPr lang="en-US" sz="4400" b="1" dirty="0">
                <a:solidFill>
                  <a:srgbClr val="000000"/>
                </a:solidFill>
                <a:latin typeface="Helvetica" panose="020B0604020202020204" pitchFamily="34" charset="0"/>
                <a:cs typeface="Helvetica" panose="020B0604020202020204" pitchFamily="34" charset="0"/>
              </a:rPr>
              <a:t> activity</a:t>
            </a:r>
          </a:p>
        </p:txBody>
      </p:sp>
      <p:sp>
        <p:nvSpPr>
          <p:cNvPr id="12" name="投影片編號版面配置區 12">
            <a:extLst>
              <a:ext uri="{FF2B5EF4-FFF2-40B4-BE49-F238E27FC236}">
                <a16:creationId xmlns:a16="http://schemas.microsoft.com/office/drawing/2014/main" id="{4E7B6F0E-360E-48A8-A774-6811D9369840}"/>
              </a:ext>
            </a:extLst>
          </p:cNvPr>
          <p:cNvSpPr>
            <a:spLocks noGrp="1"/>
          </p:cNvSpPr>
          <p:nvPr>
            <p:ph type="sldNum" sz="quarter" idx="12"/>
          </p:nvPr>
        </p:nvSpPr>
        <p:spPr>
          <a:xfrm>
            <a:off x="17568946" y="9774041"/>
            <a:ext cx="719054" cy="484068"/>
          </a:xfrm>
        </p:spPr>
        <p:txBody>
          <a:bodyPr/>
          <a:lstStyle/>
          <a:p>
            <a:fld id="{B6F15528-21DE-4FAA-801E-634DDDAF4B2B}" type="slidenum">
              <a:rPr lang="en-US" sz="2800" smtClean="0">
                <a:solidFill>
                  <a:schemeClr val="tx1"/>
                </a:solidFill>
                <a:latin typeface="DIN" pitchFamily="50" charset="0"/>
                <a:cs typeface="+mn-ea"/>
              </a:rPr>
              <a:pPr/>
              <a:t>13</a:t>
            </a:fld>
            <a:endParaRPr lang="en-US" sz="2800" dirty="0">
              <a:solidFill>
                <a:schemeClr val="tx1"/>
              </a:solidFill>
              <a:latin typeface="DIN" pitchFamily="50" charset="0"/>
              <a:cs typeface="+mn-ea"/>
            </a:endParaRPr>
          </a:p>
        </p:txBody>
      </p:sp>
      <p:grpSp>
        <p:nvGrpSpPr>
          <p:cNvPr id="19" name="群組 18">
            <a:extLst>
              <a:ext uri="{FF2B5EF4-FFF2-40B4-BE49-F238E27FC236}">
                <a16:creationId xmlns:a16="http://schemas.microsoft.com/office/drawing/2014/main" id="{71A93E9C-5AF4-4762-8F27-DBA9373839F8}"/>
              </a:ext>
            </a:extLst>
          </p:cNvPr>
          <p:cNvGrpSpPr/>
          <p:nvPr/>
        </p:nvGrpSpPr>
        <p:grpSpPr>
          <a:xfrm>
            <a:off x="2100345" y="1409700"/>
            <a:ext cx="15316200" cy="7857290"/>
            <a:chOff x="2362200" y="1409700"/>
            <a:chExt cx="15316200" cy="7813203"/>
          </a:xfrm>
        </p:grpSpPr>
        <p:sp>
          <p:nvSpPr>
            <p:cNvPr id="13" name="矩形 12">
              <a:extLst>
                <a:ext uri="{FF2B5EF4-FFF2-40B4-BE49-F238E27FC236}">
                  <a16:creationId xmlns:a16="http://schemas.microsoft.com/office/drawing/2014/main" id="{D0C73D2D-DB3F-40B5-AE64-44D2BE1DC539}"/>
                </a:ext>
              </a:extLst>
            </p:cNvPr>
            <p:cNvSpPr/>
            <p:nvPr/>
          </p:nvSpPr>
          <p:spPr>
            <a:xfrm>
              <a:off x="2362200" y="1409700"/>
              <a:ext cx="2057400" cy="7813203"/>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98C04CB7-F89F-4613-9152-0B220EDBA4AD}"/>
                </a:ext>
              </a:extLst>
            </p:cNvPr>
            <p:cNvSpPr/>
            <p:nvPr/>
          </p:nvSpPr>
          <p:spPr>
            <a:xfrm>
              <a:off x="6553200" y="1409700"/>
              <a:ext cx="2286000" cy="7813203"/>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269A9265-4957-4F4C-8258-6C5539B54A07}"/>
                </a:ext>
              </a:extLst>
            </p:cNvPr>
            <p:cNvSpPr/>
            <p:nvPr/>
          </p:nvSpPr>
          <p:spPr>
            <a:xfrm>
              <a:off x="11887200" y="1409700"/>
              <a:ext cx="1295400" cy="7813203"/>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a:extLst>
                <a:ext uri="{FF2B5EF4-FFF2-40B4-BE49-F238E27FC236}">
                  <a16:creationId xmlns:a16="http://schemas.microsoft.com/office/drawing/2014/main" id="{D4F40011-BCE5-47BC-809C-E583BE2618FB}"/>
                </a:ext>
              </a:extLst>
            </p:cNvPr>
            <p:cNvSpPr/>
            <p:nvPr/>
          </p:nvSpPr>
          <p:spPr>
            <a:xfrm>
              <a:off x="15333518" y="1409700"/>
              <a:ext cx="2344882" cy="7813203"/>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8" name="文字方塊 17">
            <a:extLst>
              <a:ext uri="{FF2B5EF4-FFF2-40B4-BE49-F238E27FC236}">
                <a16:creationId xmlns:a16="http://schemas.microsoft.com/office/drawing/2014/main" id="{E1D24659-5AB0-4823-91BA-08623F269F77}"/>
              </a:ext>
            </a:extLst>
          </p:cNvPr>
          <p:cNvSpPr txBox="1"/>
          <p:nvPr/>
        </p:nvSpPr>
        <p:spPr>
          <a:xfrm>
            <a:off x="685800" y="9410700"/>
            <a:ext cx="3259284" cy="461665"/>
          </a:xfrm>
          <a:prstGeom prst="rect">
            <a:avLst/>
          </a:prstGeom>
          <a:noFill/>
        </p:spPr>
        <p:txBody>
          <a:bodyPr wrap="square" rtlCol="0">
            <a:spAutoFit/>
          </a:bodyPr>
          <a:lstStyle/>
          <a:p>
            <a:r>
              <a:rPr lang="en-US" altLang="zh-CN" sz="2400" b="1" dirty="0">
                <a:solidFill>
                  <a:schemeClr val="accent6"/>
                </a:solidFill>
                <a:latin typeface="Helvetica" panose="020B0604020202020204" pitchFamily="34" charset="0"/>
                <a:cs typeface="Helvetica" panose="020B0604020202020204" pitchFamily="34" charset="0"/>
              </a:rPr>
              <a:t>China</a:t>
            </a:r>
            <a:r>
              <a:rPr lang="en-US" altLang="zh-CN" sz="2400" b="1" dirty="0">
                <a:latin typeface="Helvetica" panose="020B0604020202020204" pitchFamily="34" charset="0"/>
                <a:cs typeface="Helvetica" panose="020B0604020202020204" pitchFamily="34" charset="0"/>
              </a:rPr>
              <a:t>-</a:t>
            </a:r>
            <a:r>
              <a:rPr lang="en-US" altLang="zh-TW" sz="2400" b="0" i="0" dirty="0">
                <a:solidFill>
                  <a:srgbClr val="000000"/>
                </a:solidFill>
                <a:effectLst/>
                <a:latin typeface="Helvetica" panose="020B0604020202020204" pitchFamily="34" charset="0"/>
                <a:cs typeface="Helvetica" panose="020B0604020202020204" pitchFamily="34" charset="0"/>
              </a:rPr>
              <a:t> Pre-epidemic</a:t>
            </a:r>
            <a:endParaRPr lang="zh-TW" altLang="en-US" sz="2400" b="1" dirty="0">
              <a:latin typeface="Helvetica" panose="020B0604020202020204" pitchFamily="34" charset="0"/>
              <a:cs typeface="Helvetica" panose="020B0604020202020204" pitchFamily="34" charset="0"/>
            </a:endParaRPr>
          </a:p>
        </p:txBody>
      </p:sp>
      <p:sp>
        <p:nvSpPr>
          <p:cNvPr id="20" name="文字方塊 19">
            <a:extLst>
              <a:ext uri="{FF2B5EF4-FFF2-40B4-BE49-F238E27FC236}">
                <a16:creationId xmlns:a16="http://schemas.microsoft.com/office/drawing/2014/main" id="{FF00633A-36A2-4576-80A0-1DA8BB5CE396}"/>
              </a:ext>
            </a:extLst>
          </p:cNvPr>
          <p:cNvSpPr txBox="1"/>
          <p:nvPr/>
        </p:nvSpPr>
        <p:spPr>
          <a:xfrm>
            <a:off x="4817916" y="9410700"/>
            <a:ext cx="4173684" cy="461665"/>
          </a:xfrm>
          <a:prstGeom prst="rect">
            <a:avLst/>
          </a:prstGeom>
          <a:noFill/>
        </p:spPr>
        <p:txBody>
          <a:bodyPr wrap="square" rtlCol="0">
            <a:spAutoFit/>
          </a:bodyPr>
          <a:lstStyle/>
          <a:p>
            <a:r>
              <a:rPr lang="en-US" altLang="zh-CN" sz="2400" b="1" dirty="0">
                <a:solidFill>
                  <a:schemeClr val="accent6"/>
                </a:solidFill>
                <a:latin typeface="Helvetica" panose="020B0604020202020204" pitchFamily="34" charset="0"/>
                <a:cs typeface="Helvetica" panose="020B0604020202020204" pitchFamily="34" charset="0"/>
              </a:rPr>
              <a:t>China</a:t>
            </a:r>
            <a:r>
              <a:rPr lang="en-US" altLang="zh-CN" sz="2400" dirty="0">
                <a:latin typeface="Helvetica" panose="020B0604020202020204" pitchFamily="34" charset="0"/>
                <a:cs typeface="Helvetica" panose="020B0604020202020204" pitchFamily="34" charset="0"/>
              </a:rPr>
              <a:t>-during the epidemic</a:t>
            </a:r>
            <a:endParaRPr lang="zh-TW" altLang="en-US" sz="2400" dirty="0">
              <a:latin typeface="Helvetica" panose="020B0604020202020204" pitchFamily="34" charset="0"/>
              <a:cs typeface="Helvetica" panose="020B0604020202020204" pitchFamily="34" charset="0"/>
            </a:endParaRPr>
          </a:p>
        </p:txBody>
      </p:sp>
      <p:sp>
        <p:nvSpPr>
          <p:cNvPr id="21" name="文字方塊 20">
            <a:extLst>
              <a:ext uri="{FF2B5EF4-FFF2-40B4-BE49-F238E27FC236}">
                <a16:creationId xmlns:a16="http://schemas.microsoft.com/office/drawing/2014/main" id="{66ED18AF-B480-4444-AC51-960BD1F090B6}"/>
              </a:ext>
            </a:extLst>
          </p:cNvPr>
          <p:cNvSpPr txBox="1"/>
          <p:nvPr/>
        </p:nvSpPr>
        <p:spPr>
          <a:xfrm>
            <a:off x="9466116" y="9410700"/>
            <a:ext cx="3259284" cy="461665"/>
          </a:xfrm>
          <a:prstGeom prst="rect">
            <a:avLst/>
          </a:prstGeom>
          <a:noFill/>
        </p:spPr>
        <p:txBody>
          <a:bodyPr wrap="square" rtlCol="0">
            <a:spAutoFit/>
          </a:bodyPr>
          <a:lstStyle/>
          <a:p>
            <a:r>
              <a:rPr lang="en-US" altLang="zh-CN" sz="2400" b="1" dirty="0">
                <a:solidFill>
                  <a:schemeClr val="accent6"/>
                </a:solidFill>
                <a:latin typeface="Helvetica" panose="020B0604020202020204" pitchFamily="34" charset="0"/>
                <a:cs typeface="Helvetica" panose="020B0604020202020204" pitchFamily="34" charset="0"/>
              </a:rPr>
              <a:t>Taiwan</a:t>
            </a:r>
            <a:r>
              <a:rPr lang="en-US" altLang="zh-CN" sz="2400" b="1" dirty="0">
                <a:latin typeface="Helvetica" panose="020B0604020202020204" pitchFamily="34" charset="0"/>
                <a:cs typeface="Helvetica" panose="020B0604020202020204" pitchFamily="34" charset="0"/>
              </a:rPr>
              <a:t>-</a:t>
            </a:r>
            <a:r>
              <a:rPr lang="en-US" altLang="zh-TW" sz="2400" b="0" i="0" dirty="0">
                <a:solidFill>
                  <a:srgbClr val="000000"/>
                </a:solidFill>
                <a:effectLst/>
                <a:latin typeface="Helvetica" panose="020B0604020202020204" pitchFamily="34" charset="0"/>
                <a:cs typeface="Helvetica" panose="020B0604020202020204" pitchFamily="34" charset="0"/>
              </a:rPr>
              <a:t> Pre-epidemic</a:t>
            </a:r>
            <a:endParaRPr lang="zh-TW" altLang="en-US" sz="2400" b="1" dirty="0">
              <a:latin typeface="Helvetica" panose="020B0604020202020204" pitchFamily="34" charset="0"/>
              <a:cs typeface="Helvetica" panose="020B0604020202020204" pitchFamily="34" charset="0"/>
            </a:endParaRPr>
          </a:p>
        </p:txBody>
      </p:sp>
      <p:sp>
        <p:nvSpPr>
          <p:cNvPr id="22" name="文字方塊 21">
            <a:extLst>
              <a:ext uri="{FF2B5EF4-FFF2-40B4-BE49-F238E27FC236}">
                <a16:creationId xmlns:a16="http://schemas.microsoft.com/office/drawing/2014/main" id="{3B0219D7-E7C1-41EB-817B-09119D050176}"/>
              </a:ext>
            </a:extLst>
          </p:cNvPr>
          <p:cNvSpPr txBox="1"/>
          <p:nvPr/>
        </p:nvSpPr>
        <p:spPr>
          <a:xfrm>
            <a:off x="13563600" y="9410700"/>
            <a:ext cx="4107608" cy="461665"/>
          </a:xfrm>
          <a:prstGeom prst="rect">
            <a:avLst/>
          </a:prstGeom>
          <a:noFill/>
        </p:spPr>
        <p:txBody>
          <a:bodyPr wrap="square" rtlCol="0">
            <a:spAutoFit/>
          </a:bodyPr>
          <a:lstStyle/>
          <a:p>
            <a:r>
              <a:rPr lang="en-US" altLang="zh-CN" sz="2400" dirty="0">
                <a:solidFill>
                  <a:schemeClr val="accent6"/>
                </a:solidFill>
                <a:latin typeface="Helvetica" panose="020B0604020202020204" pitchFamily="34" charset="0"/>
                <a:cs typeface="Helvetica" panose="020B0604020202020204" pitchFamily="34" charset="0"/>
              </a:rPr>
              <a:t>Taiwan</a:t>
            </a:r>
            <a:r>
              <a:rPr lang="en-US" altLang="zh-CN" sz="2400" dirty="0">
                <a:latin typeface="Helvetica" panose="020B0604020202020204" pitchFamily="34" charset="0"/>
                <a:cs typeface="Helvetica" panose="020B0604020202020204" pitchFamily="34" charset="0"/>
              </a:rPr>
              <a:t>-during the epidemic</a:t>
            </a:r>
            <a:endParaRPr lang="zh-TW" altLang="en-US" sz="2400" dirty="0">
              <a:latin typeface="Helvetica" panose="020B0604020202020204" pitchFamily="34" charset="0"/>
              <a:cs typeface="Helvetica"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8000" cy="1153129"/>
          </a:xfrm>
          <a:prstGeom prst="rect">
            <a:avLst/>
          </a:prstGeom>
          <a:solidFill>
            <a:srgbClr val="FFBD59"/>
          </a:solidFill>
        </p:spPr>
        <p:txBody>
          <a:bodyPr/>
          <a:lstStyle/>
          <a:p>
            <a:endParaRPr lang="zh-TW" altLang="en-US">
              <a:cs typeface="+mn-ea"/>
            </a:endParaRPr>
          </a:p>
        </p:txBody>
      </p:sp>
      <p:grpSp>
        <p:nvGrpSpPr>
          <p:cNvPr id="4" name="Group 4"/>
          <p:cNvGrpSpPr/>
          <p:nvPr/>
        </p:nvGrpSpPr>
        <p:grpSpPr>
          <a:xfrm>
            <a:off x="2286000" y="203637"/>
            <a:ext cx="559999" cy="559999"/>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29803"/>
              </a:srgbClr>
            </a:solidFill>
          </p:spPr>
          <p:txBody>
            <a:bodyPr/>
            <a:lstStyle/>
            <a:p>
              <a:endParaRPr lang="zh-TW" altLang="en-US">
                <a:cs typeface="+mn-ea"/>
              </a:endParaRPr>
            </a:p>
          </p:txBody>
        </p:sp>
      </p:grpSp>
      <p:sp>
        <p:nvSpPr>
          <p:cNvPr id="7" name="TextBox 7"/>
          <p:cNvSpPr txBox="1"/>
          <p:nvPr/>
        </p:nvSpPr>
        <p:spPr>
          <a:xfrm>
            <a:off x="2490352" y="-38704"/>
            <a:ext cx="1593503" cy="1213666"/>
          </a:xfrm>
          <a:prstGeom prst="rect">
            <a:avLst/>
          </a:prstGeom>
        </p:spPr>
        <p:txBody>
          <a:bodyPr lIns="0" tIns="0" rIns="0" bIns="0" rtlCol="0" anchor="t">
            <a:spAutoFit/>
          </a:bodyPr>
          <a:lstStyle/>
          <a:p>
            <a:pPr>
              <a:lnSpc>
                <a:spcPts val="10597"/>
              </a:lnSpc>
              <a:spcBef>
                <a:spcPct val="0"/>
              </a:spcBef>
            </a:pPr>
            <a:r>
              <a:rPr lang="en-US" sz="7569" dirty="0">
                <a:solidFill>
                  <a:srgbClr val="FFFFFF"/>
                </a:solidFill>
                <a:latin typeface="Barlow Bold"/>
                <a:cs typeface="+mn-ea"/>
              </a:rPr>
              <a:t>0</a:t>
            </a:r>
            <a:r>
              <a:rPr lang="en-US" altLang="zh-CN" sz="7569" dirty="0">
                <a:solidFill>
                  <a:srgbClr val="FFFFFF"/>
                </a:solidFill>
                <a:latin typeface="Barlow Bold"/>
                <a:cs typeface="+mn-ea"/>
              </a:rPr>
              <a:t>3</a:t>
            </a:r>
            <a:endParaRPr lang="en-US" sz="7569" dirty="0">
              <a:solidFill>
                <a:srgbClr val="FFFFFF"/>
              </a:solidFill>
              <a:latin typeface="Barlow Bold"/>
              <a:cs typeface="+mn-ea"/>
            </a:endParaRPr>
          </a:p>
        </p:txBody>
      </p:sp>
      <p:sp>
        <p:nvSpPr>
          <p:cNvPr id="8" name="TextBox 8"/>
          <p:cNvSpPr txBox="1"/>
          <p:nvPr/>
        </p:nvSpPr>
        <p:spPr>
          <a:xfrm>
            <a:off x="3332549" y="183266"/>
            <a:ext cx="13202851" cy="820930"/>
          </a:xfrm>
          <a:prstGeom prst="rect">
            <a:avLst/>
          </a:prstGeom>
        </p:spPr>
        <p:txBody>
          <a:bodyPr wrap="square" lIns="0" tIns="0" rIns="0" bIns="0" rtlCol="0" anchor="t">
            <a:spAutoFit/>
          </a:bodyPr>
          <a:lstStyle/>
          <a:p>
            <a:pPr algn="ctr">
              <a:lnSpc>
                <a:spcPts val="7242"/>
              </a:lnSpc>
              <a:spcBef>
                <a:spcPct val="0"/>
              </a:spcBef>
            </a:pPr>
            <a:r>
              <a:rPr lang="en-US" altLang="zh-CN" sz="4400" b="1" dirty="0">
                <a:solidFill>
                  <a:srgbClr val="000000"/>
                </a:solidFill>
                <a:latin typeface="Helvetica" panose="020B0604020202020204" pitchFamily="34" charset="0"/>
                <a:cs typeface="Helvetica" panose="020B0604020202020204" pitchFamily="34" charset="0"/>
              </a:rPr>
              <a:t>Integrating Health Promotion Lifestyle Theory</a:t>
            </a:r>
          </a:p>
        </p:txBody>
      </p:sp>
      <p:sp>
        <p:nvSpPr>
          <p:cNvPr id="15" name="投影片編號版面配置區 12">
            <a:extLst>
              <a:ext uri="{FF2B5EF4-FFF2-40B4-BE49-F238E27FC236}">
                <a16:creationId xmlns:a16="http://schemas.microsoft.com/office/drawing/2014/main" id="{863C99A5-A992-4454-93FF-2DD04DAF70BB}"/>
              </a:ext>
            </a:extLst>
          </p:cNvPr>
          <p:cNvSpPr>
            <a:spLocks noGrp="1"/>
          </p:cNvSpPr>
          <p:nvPr>
            <p:ph type="sldNum" sz="quarter" idx="12"/>
          </p:nvPr>
        </p:nvSpPr>
        <p:spPr>
          <a:xfrm>
            <a:off x="15775375" y="9502775"/>
            <a:ext cx="2133600" cy="365125"/>
          </a:xfrm>
        </p:spPr>
        <p:txBody>
          <a:bodyPr/>
          <a:lstStyle/>
          <a:p>
            <a:fld id="{B6F15528-21DE-4FAA-801E-634DDDAF4B2B}" type="slidenum">
              <a:rPr lang="en-US" sz="2800" smtClean="0">
                <a:solidFill>
                  <a:schemeClr val="tx1"/>
                </a:solidFill>
                <a:latin typeface="DIN" pitchFamily="50" charset="0"/>
                <a:cs typeface="+mn-ea"/>
              </a:rPr>
              <a:pPr/>
              <a:t>14</a:t>
            </a:fld>
            <a:endParaRPr lang="en-US" sz="2800" dirty="0">
              <a:solidFill>
                <a:schemeClr val="tx1"/>
              </a:solidFill>
              <a:latin typeface="DIN" pitchFamily="50" charset="0"/>
              <a:cs typeface="+mn-ea"/>
            </a:endParaRPr>
          </a:p>
        </p:txBody>
      </p:sp>
      <p:pic>
        <p:nvPicPr>
          <p:cNvPr id="23" name="圖片 22">
            <a:extLst>
              <a:ext uri="{FF2B5EF4-FFF2-40B4-BE49-F238E27FC236}">
                <a16:creationId xmlns:a16="http://schemas.microsoft.com/office/drawing/2014/main" id="{C82151CA-F484-49BC-AB43-3D847A883C5B}"/>
              </a:ext>
            </a:extLst>
          </p:cNvPr>
          <p:cNvPicPr>
            <a:picLocks noChangeAspect="1"/>
          </p:cNvPicPr>
          <p:nvPr/>
        </p:nvPicPr>
        <p:blipFill>
          <a:blip r:embed="rId3"/>
          <a:stretch>
            <a:fillRect/>
          </a:stretch>
        </p:blipFill>
        <p:spPr>
          <a:xfrm>
            <a:off x="6551225" y="1237692"/>
            <a:ext cx="11279575" cy="8866042"/>
          </a:xfrm>
          <a:prstGeom prst="rect">
            <a:avLst/>
          </a:prstGeom>
        </p:spPr>
      </p:pic>
      <p:sp>
        <p:nvSpPr>
          <p:cNvPr id="26" name="箭號: 向右 25">
            <a:extLst>
              <a:ext uri="{FF2B5EF4-FFF2-40B4-BE49-F238E27FC236}">
                <a16:creationId xmlns:a16="http://schemas.microsoft.com/office/drawing/2014/main" id="{DD1067CB-8F14-4364-9B64-B0AB58271F18}"/>
              </a:ext>
            </a:extLst>
          </p:cNvPr>
          <p:cNvSpPr/>
          <p:nvPr/>
        </p:nvSpPr>
        <p:spPr>
          <a:xfrm>
            <a:off x="5334000" y="4566935"/>
            <a:ext cx="943469" cy="1153129"/>
          </a:xfrm>
          <a:prstGeom prst="rightArrow">
            <a:avLst/>
          </a:prstGeom>
          <a:solidFill>
            <a:srgbClr val="FFB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0" name="圖片 29">
            <a:extLst>
              <a:ext uri="{FF2B5EF4-FFF2-40B4-BE49-F238E27FC236}">
                <a16:creationId xmlns:a16="http://schemas.microsoft.com/office/drawing/2014/main" id="{0A01F053-821C-4B94-BAE7-FF6C52EF4B13}"/>
              </a:ext>
            </a:extLst>
          </p:cNvPr>
          <p:cNvPicPr>
            <a:picLocks noChangeAspect="1"/>
          </p:cNvPicPr>
          <p:nvPr/>
        </p:nvPicPr>
        <p:blipFill>
          <a:blip r:embed="rId4"/>
          <a:stretch>
            <a:fillRect/>
          </a:stretch>
        </p:blipFill>
        <p:spPr>
          <a:xfrm>
            <a:off x="597704" y="1257300"/>
            <a:ext cx="4583896" cy="8831800"/>
          </a:xfrm>
          <a:prstGeom prst="rect">
            <a:avLst/>
          </a:prstGeom>
        </p:spPr>
      </p:pic>
      <p:sp>
        <p:nvSpPr>
          <p:cNvPr id="31" name="投影片編號版面配置區 12">
            <a:extLst>
              <a:ext uri="{FF2B5EF4-FFF2-40B4-BE49-F238E27FC236}">
                <a16:creationId xmlns:a16="http://schemas.microsoft.com/office/drawing/2014/main" id="{19A85E26-15F9-4B1C-B81B-89BEE4969E78}"/>
              </a:ext>
            </a:extLst>
          </p:cNvPr>
          <p:cNvSpPr txBox="1">
            <a:spLocks/>
          </p:cNvSpPr>
          <p:nvPr/>
        </p:nvSpPr>
        <p:spPr>
          <a:xfrm>
            <a:off x="17568946" y="9774041"/>
            <a:ext cx="719054" cy="48406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2800" smtClean="0">
                <a:solidFill>
                  <a:schemeClr val="tx1"/>
                </a:solidFill>
                <a:latin typeface="DIN" pitchFamily="50" charset="0"/>
                <a:cs typeface="+mn-ea"/>
              </a:rPr>
              <a:pPr/>
              <a:t>14</a:t>
            </a:fld>
            <a:endParaRPr lang="en-US" sz="2800" dirty="0">
              <a:solidFill>
                <a:schemeClr val="tx1"/>
              </a:solidFill>
              <a:latin typeface="DIN" pitchFamily="50" charset="0"/>
              <a:cs typeface="+mn-ea"/>
            </a:endParaRPr>
          </a:p>
        </p:txBody>
      </p:sp>
    </p:spTree>
    <p:extLst>
      <p:ext uri="{BB962C8B-B14F-4D97-AF65-F5344CB8AC3E}">
        <p14:creationId xmlns:p14="http://schemas.microsoft.com/office/powerpoint/2010/main" val="66007040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utoShape 2">
            <a:extLst>
              <a:ext uri="{FF2B5EF4-FFF2-40B4-BE49-F238E27FC236}">
                <a16:creationId xmlns:a16="http://schemas.microsoft.com/office/drawing/2014/main" id="{8F5F284A-FE5E-4629-B890-AE4AE2FEBC9C}"/>
              </a:ext>
            </a:extLst>
          </p:cNvPr>
          <p:cNvSpPr/>
          <p:nvPr/>
        </p:nvSpPr>
        <p:spPr>
          <a:xfrm>
            <a:off x="0" y="635015"/>
            <a:ext cx="5257800" cy="3594085"/>
          </a:xfrm>
          <a:prstGeom prst="rect">
            <a:avLst/>
          </a:prstGeom>
          <a:solidFill>
            <a:srgbClr val="FFBD59"/>
          </a:solidFill>
        </p:spPr>
        <p:txBody>
          <a:bodyPr/>
          <a:lstStyle/>
          <a:p>
            <a:endParaRPr lang="zh-TW" altLang="en-US">
              <a:cs typeface="+mn-ea"/>
            </a:endParaRPr>
          </a:p>
        </p:txBody>
      </p:sp>
      <p:grpSp>
        <p:nvGrpSpPr>
          <p:cNvPr id="3" name="Group 3"/>
          <p:cNvGrpSpPr/>
          <p:nvPr/>
        </p:nvGrpSpPr>
        <p:grpSpPr>
          <a:xfrm>
            <a:off x="95173" y="1042441"/>
            <a:ext cx="559999" cy="559999"/>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29803"/>
              </a:srgbClr>
            </a:solidFill>
          </p:spPr>
          <p:txBody>
            <a:bodyPr/>
            <a:lstStyle/>
            <a:p>
              <a:endParaRPr lang="zh-TW" altLang="en-US">
                <a:cs typeface="+mn-ea"/>
              </a:endParaRPr>
            </a:p>
          </p:txBody>
        </p:sp>
      </p:grpSp>
      <p:sp>
        <p:nvSpPr>
          <p:cNvPr id="6" name="TextBox 6"/>
          <p:cNvSpPr txBox="1"/>
          <p:nvPr/>
        </p:nvSpPr>
        <p:spPr>
          <a:xfrm>
            <a:off x="299525" y="800100"/>
            <a:ext cx="1593503" cy="1213666"/>
          </a:xfrm>
          <a:prstGeom prst="rect">
            <a:avLst/>
          </a:prstGeom>
        </p:spPr>
        <p:txBody>
          <a:bodyPr lIns="0" tIns="0" rIns="0" bIns="0" rtlCol="0" anchor="t">
            <a:spAutoFit/>
          </a:bodyPr>
          <a:lstStyle/>
          <a:p>
            <a:pPr>
              <a:lnSpc>
                <a:spcPts val="10597"/>
              </a:lnSpc>
              <a:spcBef>
                <a:spcPct val="0"/>
              </a:spcBef>
            </a:pPr>
            <a:r>
              <a:rPr lang="en-US" sz="7569" dirty="0">
                <a:solidFill>
                  <a:srgbClr val="FFFFFF"/>
                </a:solidFill>
                <a:latin typeface="Barlow Bold"/>
                <a:cs typeface="+mn-ea"/>
              </a:rPr>
              <a:t>03</a:t>
            </a:r>
          </a:p>
        </p:txBody>
      </p:sp>
      <p:sp>
        <p:nvSpPr>
          <p:cNvPr id="7" name="TextBox 7"/>
          <p:cNvSpPr txBox="1"/>
          <p:nvPr/>
        </p:nvSpPr>
        <p:spPr>
          <a:xfrm>
            <a:off x="228600" y="2019300"/>
            <a:ext cx="5696986" cy="1782091"/>
          </a:xfrm>
          <a:prstGeom prst="rect">
            <a:avLst/>
          </a:prstGeom>
        </p:spPr>
        <p:txBody>
          <a:bodyPr wrap="square" lIns="0" tIns="0" rIns="0" bIns="0" rtlCol="0" anchor="t">
            <a:spAutoFit/>
          </a:bodyPr>
          <a:lstStyle/>
          <a:p>
            <a:pPr>
              <a:lnSpc>
                <a:spcPts val="7242"/>
              </a:lnSpc>
              <a:spcBef>
                <a:spcPct val="0"/>
              </a:spcBef>
            </a:pPr>
            <a:r>
              <a:rPr lang="en-US" altLang="zh-CN" sz="4400" b="1" dirty="0">
                <a:solidFill>
                  <a:srgbClr val="000000"/>
                </a:solidFill>
                <a:latin typeface="Helvetica" panose="020B0604020202020204" pitchFamily="34" charset="0"/>
                <a:cs typeface="Helvetica" panose="020B0604020202020204" pitchFamily="34" charset="0"/>
              </a:rPr>
              <a:t>Data processing - analysis by </a:t>
            </a:r>
            <a:r>
              <a:rPr lang="en-US" altLang="zh-CN" sz="4400" b="1" dirty="0" err="1">
                <a:solidFill>
                  <a:srgbClr val="000000"/>
                </a:solidFill>
                <a:latin typeface="Helvetica" panose="020B0604020202020204" pitchFamily="34" charset="0"/>
                <a:cs typeface="Helvetica" panose="020B0604020202020204" pitchFamily="34" charset="0"/>
              </a:rPr>
              <a:t>spss</a:t>
            </a:r>
            <a:endParaRPr lang="en-US" altLang="zh-CN" sz="4400" b="1" dirty="0">
              <a:solidFill>
                <a:srgbClr val="000000"/>
              </a:solidFill>
              <a:latin typeface="Helvetica" panose="020B0604020202020204" pitchFamily="34" charset="0"/>
              <a:cs typeface="Helvetica" panose="020B0604020202020204" pitchFamily="34" charset="0"/>
            </a:endParaRPr>
          </a:p>
        </p:txBody>
      </p:sp>
      <p:pic>
        <p:nvPicPr>
          <p:cNvPr id="2050" name="Picture 2" descr="澄安國際-軟體代理經銷商| IBM SPSS 統計分析運算軟體">
            <a:extLst>
              <a:ext uri="{FF2B5EF4-FFF2-40B4-BE49-F238E27FC236}">
                <a16:creationId xmlns:a16="http://schemas.microsoft.com/office/drawing/2014/main" id="{AB9C3DD0-9F58-45DD-8F63-2FAF834640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508" t="30032" r="23803" b="24435"/>
          <a:stretch/>
        </p:blipFill>
        <p:spPr bwMode="auto">
          <a:xfrm>
            <a:off x="228600" y="7909871"/>
            <a:ext cx="2216728" cy="1987411"/>
          </a:xfrm>
          <a:prstGeom prst="rect">
            <a:avLst/>
          </a:prstGeom>
          <a:noFill/>
          <a:extLst>
            <a:ext uri="{909E8E84-426E-40DD-AFC4-6F175D3DCCD1}">
              <a14:hiddenFill xmlns:a14="http://schemas.microsoft.com/office/drawing/2010/main">
                <a:solidFill>
                  <a:srgbClr val="FFFFFF"/>
                </a:solidFill>
              </a14:hiddenFill>
            </a:ext>
          </a:extLst>
        </p:spPr>
      </p:pic>
      <p:sp>
        <p:nvSpPr>
          <p:cNvPr id="9" name="投影片編號版面配置區 12">
            <a:extLst>
              <a:ext uri="{FF2B5EF4-FFF2-40B4-BE49-F238E27FC236}">
                <a16:creationId xmlns:a16="http://schemas.microsoft.com/office/drawing/2014/main" id="{32F5EB3C-F94B-4422-A4A8-370987607E48}"/>
              </a:ext>
            </a:extLst>
          </p:cNvPr>
          <p:cNvSpPr>
            <a:spLocks noGrp="1"/>
          </p:cNvSpPr>
          <p:nvPr>
            <p:ph type="sldNum" sz="quarter" idx="12"/>
          </p:nvPr>
        </p:nvSpPr>
        <p:spPr>
          <a:xfrm>
            <a:off x="3090513" y="9393411"/>
            <a:ext cx="2133600" cy="365125"/>
          </a:xfrm>
        </p:spPr>
        <p:txBody>
          <a:bodyPr/>
          <a:lstStyle/>
          <a:p>
            <a:fld id="{B6F15528-21DE-4FAA-801E-634DDDAF4B2B}" type="slidenum">
              <a:rPr lang="en-US" sz="2800" smtClean="0">
                <a:solidFill>
                  <a:schemeClr val="tx1"/>
                </a:solidFill>
                <a:latin typeface="DIN" pitchFamily="50" charset="0"/>
                <a:cs typeface="+mn-ea"/>
              </a:rPr>
              <a:pPr/>
              <a:t>15</a:t>
            </a:fld>
            <a:endParaRPr lang="en-US" sz="2800" dirty="0">
              <a:solidFill>
                <a:schemeClr val="tx1"/>
              </a:solidFill>
              <a:latin typeface="DIN" pitchFamily="50" charset="0"/>
              <a:cs typeface="+mn-ea"/>
            </a:endParaRPr>
          </a:p>
        </p:txBody>
      </p:sp>
      <p:pic>
        <p:nvPicPr>
          <p:cNvPr id="8" name="圖片 7">
            <a:extLst>
              <a:ext uri="{FF2B5EF4-FFF2-40B4-BE49-F238E27FC236}">
                <a16:creationId xmlns:a16="http://schemas.microsoft.com/office/drawing/2014/main" id="{270493E7-EE86-4DB7-87CA-B4E850FB0B3D}"/>
              </a:ext>
            </a:extLst>
          </p:cNvPr>
          <p:cNvPicPr>
            <a:picLocks noChangeAspect="1"/>
          </p:cNvPicPr>
          <p:nvPr/>
        </p:nvPicPr>
        <p:blipFill>
          <a:blip r:embed="rId4"/>
          <a:stretch>
            <a:fillRect/>
          </a:stretch>
        </p:blipFill>
        <p:spPr>
          <a:xfrm>
            <a:off x="5486401" y="321860"/>
            <a:ext cx="12590504" cy="9622240"/>
          </a:xfrm>
          <a:prstGeom prst="rect">
            <a:avLst/>
          </a:prstGeom>
        </p:spPr>
      </p:pic>
    </p:spTree>
    <p:extLst>
      <p:ext uri="{BB962C8B-B14F-4D97-AF65-F5344CB8AC3E}">
        <p14:creationId xmlns:p14="http://schemas.microsoft.com/office/powerpoint/2010/main" val="243780581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rcRect t="10176" b="10176"/>
          <a:stretch>
            <a:fillRect/>
          </a:stretch>
        </a:blipFill>
        <a:effectLst/>
      </p:bgPr>
    </p:bg>
    <p:spTree>
      <p:nvGrpSpPr>
        <p:cNvPr id="1" name=""/>
        <p:cNvGrpSpPr/>
        <p:nvPr/>
      </p:nvGrpSpPr>
      <p:grpSpPr>
        <a:xfrm>
          <a:off x="0" y="0"/>
          <a:ext cx="0" cy="0"/>
          <a:chOff x="0" y="0"/>
          <a:chExt cx="0" cy="0"/>
        </a:xfrm>
      </p:grpSpPr>
      <p:sp>
        <p:nvSpPr>
          <p:cNvPr id="23" name="AutoShape 5">
            <a:extLst>
              <a:ext uri="{FF2B5EF4-FFF2-40B4-BE49-F238E27FC236}">
                <a16:creationId xmlns:a16="http://schemas.microsoft.com/office/drawing/2014/main" id="{DB6C550F-E036-4192-84E5-C7633605829D}"/>
              </a:ext>
            </a:extLst>
          </p:cNvPr>
          <p:cNvSpPr/>
          <p:nvPr/>
        </p:nvSpPr>
        <p:spPr>
          <a:xfrm>
            <a:off x="7711880" y="5753100"/>
            <a:ext cx="2740279" cy="1634997"/>
          </a:xfrm>
          <a:prstGeom prst="rect">
            <a:avLst/>
          </a:prstGeom>
          <a:solidFill>
            <a:srgbClr val="FFBD59"/>
          </a:solidFill>
        </p:spPr>
        <p:txBody>
          <a:bodyPr/>
          <a:lstStyle/>
          <a:p>
            <a:endParaRPr lang="zh-TW" altLang="en-US">
              <a:cs typeface="+mn-ea"/>
            </a:endParaRPr>
          </a:p>
        </p:txBody>
      </p:sp>
      <p:sp>
        <p:nvSpPr>
          <p:cNvPr id="2" name="AutoShape 2"/>
          <p:cNvSpPr/>
          <p:nvPr/>
        </p:nvSpPr>
        <p:spPr>
          <a:xfrm>
            <a:off x="0" y="0"/>
            <a:ext cx="18288000" cy="1153129"/>
          </a:xfrm>
          <a:prstGeom prst="rect">
            <a:avLst/>
          </a:prstGeom>
          <a:solidFill>
            <a:srgbClr val="FFBD59"/>
          </a:solidFill>
        </p:spPr>
        <p:txBody>
          <a:bodyPr/>
          <a:lstStyle/>
          <a:p>
            <a:endParaRPr lang="zh-TW" altLang="en-US">
              <a:cs typeface="+mn-ea"/>
            </a:endParaRPr>
          </a:p>
        </p:txBody>
      </p:sp>
      <p:grpSp>
        <p:nvGrpSpPr>
          <p:cNvPr id="3" name="Group 3"/>
          <p:cNvGrpSpPr/>
          <p:nvPr/>
        </p:nvGrpSpPr>
        <p:grpSpPr>
          <a:xfrm>
            <a:off x="3276600" y="128041"/>
            <a:ext cx="559999" cy="559999"/>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29803"/>
              </a:srgbClr>
            </a:solidFill>
          </p:spPr>
          <p:txBody>
            <a:bodyPr/>
            <a:lstStyle/>
            <a:p>
              <a:endParaRPr lang="zh-TW" altLang="en-US">
                <a:cs typeface="+mn-ea"/>
              </a:endParaRPr>
            </a:p>
          </p:txBody>
        </p:sp>
      </p:grpSp>
      <p:sp>
        <p:nvSpPr>
          <p:cNvPr id="5" name="AutoShape 5"/>
          <p:cNvSpPr/>
          <p:nvPr/>
        </p:nvSpPr>
        <p:spPr>
          <a:xfrm>
            <a:off x="15031322" y="3991419"/>
            <a:ext cx="2740279" cy="1634997"/>
          </a:xfrm>
          <a:prstGeom prst="rect">
            <a:avLst/>
          </a:prstGeom>
          <a:solidFill>
            <a:srgbClr val="FFBD59"/>
          </a:solidFill>
        </p:spPr>
        <p:txBody>
          <a:bodyPr/>
          <a:lstStyle/>
          <a:p>
            <a:endParaRPr lang="zh-TW" altLang="en-US">
              <a:cs typeface="+mn-ea"/>
            </a:endParaRPr>
          </a:p>
        </p:txBody>
      </p:sp>
      <p:sp>
        <p:nvSpPr>
          <p:cNvPr id="6" name="AutoShape 6"/>
          <p:cNvSpPr/>
          <p:nvPr/>
        </p:nvSpPr>
        <p:spPr>
          <a:xfrm>
            <a:off x="614014" y="4054942"/>
            <a:ext cx="2740280" cy="1634997"/>
          </a:xfrm>
          <a:prstGeom prst="rect">
            <a:avLst/>
          </a:prstGeom>
          <a:solidFill>
            <a:srgbClr val="FFBD59"/>
          </a:solidFill>
        </p:spPr>
        <p:txBody>
          <a:bodyPr/>
          <a:lstStyle/>
          <a:p>
            <a:endParaRPr lang="zh-TW" altLang="en-US">
              <a:cs typeface="+mn-ea"/>
            </a:endParaRPr>
          </a:p>
        </p:txBody>
      </p:sp>
      <p:pic>
        <p:nvPicPr>
          <p:cNvPr id="10" name="Picture 10"/>
          <p:cNvPicPr>
            <a:picLocks noChangeAspect="1"/>
          </p:cNvPicPr>
          <p:nvPr/>
        </p:nvPicPr>
        <p:blipFill>
          <a:blip r:embed="rId4"/>
          <a:srcRect/>
          <a:stretch>
            <a:fillRect/>
          </a:stretch>
        </p:blipFill>
        <p:spPr>
          <a:xfrm>
            <a:off x="1226855" y="4440643"/>
            <a:ext cx="1514597" cy="1514597"/>
          </a:xfrm>
          <a:prstGeom prst="rect">
            <a:avLst/>
          </a:prstGeom>
        </p:spPr>
      </p:pic>
      <p:pic>
        <p:nvPicPr>
          <p:cNvPr id="11" name="Picture 11"/>
          <p:cNvPicPr>
            <a:picLocks noChangeAspect="1"/>
          </p:cNvPicPr>
          <p:nvPr/>
        </p:nvPicPr>
        <p:blipFill>
          <a:blip r:embed="rId5"/>
          <a:srcRect/>
          <a:stretch>
            <a:fillRect/>
          </a:stretch>
        </p:blipFill>
        <p:spPr>
          <a:xfrm>
            <a:off x="15663727" y="4292757"/>
            <a:ext cx="1558523" cy="1558523"/>
          </a:xfrm>
          <a:prstGeom prst="rect">
            <a:avLst/>
          </a:prstGeom>
        </p:spPr>
      </p:pic>
      <p:sp>
        <p:nvSpPr>
          <p:cNvPr id="13" name="TextBox 13"/>
          <p:cNvSpPr txBox="1"/>
          <p:nvPr/>
        </p:nvSpPr>
        <p:spPr>
          <a:xfrm>
            <a:off x="3480950" y="-114300"/>
            <a:ext cx="1593504" cy="1213666"/>
          </a:xfrm>
          <a:prstGeom prst="rect">
            <a:avLst/>
          </a:prstGeom>
        </p:spPr>
        <p:txBody>
          <a:bodyPr lIns="0" tIns="0" rIns="0" bIns="0" rtlCol="0" anchor="t">
            <a:spAutoFit/>
          </a:bodyPr>
          <a:lstStyle/>
          <a:p>
            <a:pPr>
              <a:lnSpc>
                <a:spcPts val="10597"/>
              </a:lnSpc>
              <a:spcBef>
                <a:spcPct val="0"/>
              </a:spcBef>
            </a:pPr>
            <a:r>
              <a:rPr lang="en-US" sz="7569" dirty="0">
                <a:solidFill>
                  <a:srgbClr val="FFFFFF"/>
                </a:solidFill>
                <a:latin typeface="Barlow Bold"/>
                <a:cs typeface="+mn-ea"/>
              </a:rPr>
              <a:t>03</a:t>
            </a:r>
          </a:p>
        </p:txBody>
      </p:sp>
      <p:sp>
        <p:nvSpPr>
          <p:cNvPr id="14" name="TextBox 14"/>
          <p:cNvSpPr txBox="1"/>
          <p:nvPr/>
        </p:nvSpPr>
        <p:spPr>
          <a:xfrm>
            <a:off x="3733800" y="55370"/>
            <a:ext cx="12051156" cy="820930"/>
          </a:xfrm>
          <a:prstGeom prst="rect">
            <a:avLst/>
          </a:prstGeom>
        </p:spPr>
        <p:txBody>
          <a:bodyPr wrap="square" lIns="0" tIns="0" rIns="0" bIns="0" rtlCol="0" anchor="t">
            <a:spAutoFit/>
          </a:bodyPr>
          <a:lstStyle/>
          <a:p>
            <a:pPr algn="ctr">
              <a:lnSpc>
                <a:spcPts val="7242"/>
              </a:lnSpc>
              <a:spcBef>
                <a:spcPct val="0"/>
              </a:spcBef>
            </a:pPr>
            <a:r>
              <a:rPr lang="en-US" altLang="zh-CN" sz="4400" b="1" dirty="0">
                <a:solidFill>
                  <a:srgbClr val="000000"/>
                </a:solidFill>
                <a:latin typeface="Helvetica" panose="020B0604020202020204" pitchFamily="34" charset="0"/>
                <a:cs typeface="Helvetica" panose="020B0604020202020204" pitchFamily="34" charset="0"/>
              </a:rPr>
              <a:t>Target Group Interviews and Analysis </a:t>
            </a:r>
            <a:endParaRPr lang="en-US" sz="4400" b="1" dirty="0">
              <a:solidFill>
                <a:srgbClr val="000000"/>
              </a:solidFill>
              <a:latin typeface="Helvetica" panose="020B0604020202020204" pitchFamily="34" charset="0"/>
              <a:cs typeface="Helvetica" panose="020B0604020202020204" pitchFamily="34" charset="0"/>
            </a:endParaRPr>
          </a:p>
        </p:txBody>
      </p:sp>
      <p:sp>
        <p:nvSpPr>
          <p:cNvPr id="15" name="TextBox 15"/>
          <p:cNvSpPr txBox="1"/>
          <p:nvPr/>
        </p:nvSpPr>
        <p:spPr>
          <a:xfrm>
            <a:off x="533400" y="1538830"/>
            <a:ext cx="5891007" cy="1373518"/>
          </a:xfrm>
          <a:prstGeom prst="rect">
            <a:avLst/>
          </a:prstGeom>
        </p:spPr>
        <p:txBody>
          <a:bodyPr wrap="square" lIns="0" tIns="0" rIns="0" bIns="0" rtlCol="0" anchor="t">
            <a:spAutoFit/>
          </a:bodyPr>
          <a:lstStyle/>
          <a:p>
            <a:pPr algn="ctr">
              <a:lnSpc>
                <a:spcPts val="5600"/>
              </a:lnSpc>
              <a:spcBef>
                <a:spcPct val="0"/>
              </a:spcBef>
            </a:pPr>
            <a:r>
              <a:rPr lang="en-US" sz="4000" b="1" dirty="0">
                <a:solidFill>
                  <a:srgbClr val="FFBD59"/>
                </a:solidFill>
                <a:latin typeface="Helvetica" panose="020B0604020202020204" pitchFamily="34" charset="0"/>
                <a:cs typeface="Helvetica" panose="020B0604020202020204" pitchFamily="34" charset="0"/>
              </a:rPr>
              <a:t>Target Group Interviews</a:t>
            </a:r>
          </a:p>
          <a:p>
            <a:pPr algn="ctr">
              <a:lnSpc>
                <a:spcPts val="5600"/>
              </a:lnSpc>
              <a:spcBef>
                <a:spcPct val="0"/>
              </a:spcBef>
            </a:pPr>
            <a:r>
              <a:rPr lang="en-US" sz="4000" b="1" dirty="0">
                <a:solidFill>
                  <a:srgbClr val="FFBD59"/>
                </a:solidFill>
                <a:latin typeface="Helvetica" panose="020B0604020202020204" pitchFamily="34" charset="0"/>
                <a:cs typeface="Helvetica" panose="020B0604020202020204" pitchFamily="34" charset="0"/>
              </a:rPr>
              <a:t> </a:t>
            </a:r>
          </a:p>
        </p:txBody>
      </p:sp>
      <p:sp>
        <p:nvSpPr>
          <p:cNvPr id="16" name="TextBox 16"/>
          <p:cNvSpPr txBox="1"/>
          <p:nvPr/>
        </p:nvSpPr>
        <p:spPr>
          <a:xfrm>
            <a:off x="589322" y="2215898"/>
            <a:ext cx="6978085" cy="1530547"/>
          </a:xfrm>
          <a:prstGeom prst="rect">
            <a:avLst/>
          </a:prstGeom>
        </p:spPr>
        <p:txBody>
          <a:bodyPr wrap="square" lIns="0" tIns="0" rIns="0" bIns="0" rtlCol="0" anchor="t">
            <a:spAutoFit/>
          </a:bodyPr>
          <a:lstStyle/>
          <a:p>
            <a:pPr>
              <a:lnSpc>
                <a:spcPts val="4060"/>
              </a:lnSpc>
              <a:spcBef>
                <a:spcPct val="0"/>
              </a:spcBef>
            </a:pPr>
            <a:r>
              <a:rPr lang="en-US" sz="2900" dirty="0">
                <a:solidFill>
                  <a:srgbClr val="FFFFFF"/>
                </a:solidFill>
                <a:latin typeface="Helvetica" panose="020B0604020202020204" pitchFamily="34" charset="0"/>
                <a:cs typeface="Helvetica" panose="020B0604020202020204" pitchFamily="34" charset="0"/>
              </a:rPr>
              <a:t>Understand the activities of the target group to make up for the lack of online questionnaire collection</a:t>
            </a:r>
          </a:p>
        </p:txBody>
      </p:sp>
      <p:sp>
        <p:nvSpPr>
          <p:cNvPr id="17" name="TextBox 17"/>
          <p:cNvSpPr txBox="1"/>
          <p:nvPr/>
        </p:nvSpPr>
        <p:spPr>
          <a:xfrm>
            <a:off x="9536745" y="1571293"/>
            <a:ext cx="8446455" cy="655372"/>
          </a:xfrm>
          <a:prstGeom prst="rect">
            <a:avLst/>
          </a:prstGeom>
        </p:spPr>
        <p:txBody>
          <a:bodyPr wrap="square" lIns="0" tIns="0" rIns="0" bIns="0" rtlCol="0" anchor="t">
            <a:spAutoFit/>
          </a:bodyPr>
          <a:lstStyle/>
          <a:p>
            <a:pPr algn="ctr">
              <a:lnSpc>
                <a:spcPts val="5600"/>
              </a:lnSpc>
              <a:spcBef>
                <a:spcPct val="0"/>
              </a:spcBef>
            </a:pPr>
            <a:r>
              <a:rPr lang="en-US" sz="4000" b="1" dirty="0">
                <a:solidFill>
                  <a:srgbClr val="FFBD59"/>
                </a:solidFill>
                <a:latin typeface="Helvetica" panose="020B0604020202020204" pitchFamily="34" charset="0"/>
                <a:cs typeface="Helvetica" panose="020B0604020202020204" pitchFamily="34" charset="0"/>
              </a:rPr>
              <a:t>Integrating the problematic points</a:t>
            </a:r>
          </a:p>
        </p:txBody>
      </p:sp>
      <p:sp>
        <p:nvSpPr>
          <p:cNvPr id="18" name="TextBox 18"/>
          <p:cNvSpPr txBox="1"/>
          <p:nvPr/>
        </p:nvSpPr>
        <p:spPr>
          <a:xfrm>
            <a:off x="11664567" y="2215898"/>
            <a:ext cx="6107034" cy="1530547"/>
          </a:xfrm>
          <a:prstGeom prst="rect">
            <a:avLst/>
          </a:prstGeom>
        </p:spPr>
        <p:txBody>
          <a:bodyPr wrap="square" lIns="0" tIns="0" rIns="0" bIns="0" rtlCol="0" anchor="t">
            <a:spAutoFit/>
          </a:bodyPr>
          <a:lstStyle/>
          <a:p>
            <a:pPr algn="r">
              <a:lnSpc>
                <a:spcPts val="4060"/>
              </a:lnSpc>
              <a:spcBef>
                <a:spcPct val="0"/>
              </a:spcBef>
            </a:pPr>
            <a:r>
              <a:rPr lang="en-US" sz="2900" dirty="0">
                <a:solidFill>
                  <a:srgbClr val="FFFFFF"/>
                </a:solidFill>
                <a:latin typeface="Helvetica" panose="020B0604020202020204" pitchFamily="34" charset="0"/>
                <a:cs typeface="Helvetica" panose="020B0604020202020204" pitchFamily="34" charset="0"/>
              </a:rPr>
              <a:t>Combining quantitative questionnaire collection and qualitative interviews to identify problematic points</a:t>
            </a:r>
          </a:p>
        </p:txBody>
      </p:sp>
      <p:sp>
        <p:nvSpPr>
          <p:cNvPr id="21" name="投影片編號版面配置區 12">
            <a:extLst>
              <a:ext uri="{FF2B5EF4-FFF2-40B4-BE49-F238E27FC236}">
                <a16:creationId xmlns:a16="http://schemas.microsoft.com/office/drawing/2014/main" id="{458D409F-011C-4DE1-8C90-2AB392001348}"/>
              </a:ext>
            </a:extLst>
          </p:cNvPr>
          <p:cNvSpPr>
            <a:spLocks noGrp="1"/>
          </p:cNvSpPr>
          <p:nvPr>
            <p:ph type="sldNum" sz="quarter" idx="12"/>
          </p:nvPr>
        </p:nvSpPr>
        <p:spPr>
          <a:xfrm>
            <a:off x="16154400" y="9944100"/>
            <a:ext cx="2133600" cy="365125"/>
          </a:xfrm>
        </p:spPr>
        <p:txBody>
          <a:bodyPr/>
          <a:lstStyle/>
          <a:p>
            <a:fld id="{B6F15528-21DE-4FAA-801E-634DDDAF4B2B}" type="slidenum">
              <a:rPr lang="en-US" sz="2800" smtClean="0">
                <a:solidFill>
                  <a:schemeClr val="tx1"/>
                </a:solidFill>
                <a:latin typeface="DIN" pitchFamily="50" charset="0"/>
                <a:cs typeface="+mn-ea"/>
              </a:rPr>
              <a:pPr/>
              <a:t>16</a:t>
            </a:fld>
            <a:endParaRPr lang="en-US" sz="2800" dirty="0">
              <a:solidFill>
                <a:schemeClr val="tx1"/>
              </a:solidFill>
              <a:latin typeface="DIN" pitchFamily="50" charset="0"/>
              <a:cs typeface="+mn-ea"/>
            </a:endParaRPr>
          </a:p>
        </p:txBody>
      </p:sp>
      <p:pic>
        <p:nvPicPr>
          <p:cNvPr id="22" name="圖片 21">
            <a:extLst>
              <a:ext uri="{FF2B5EF4-FFF2-40B4-BE49-F238E27FC236}">
                <a16:creationId xmlns:a16="http://schemas.microsoft.com/office/drawing/2014/main" id="{BA02E141-0D25-4DE0-97C3-F58EEE0A84AD}"/>
              </a:ext>
            </a:extLst>
          </p:cNvPr>
          <p:cNvPicPr>
            <a:picLocks noChangeAspect="1"/>
          </p:cNvPicPr>
          <p:nvPr/>
        </p:nvPicPr>
        <p:blipFill>
          <a:blip r:embed="rId6"/>
          <a:stretch>
            <a:fillRect/>
          </a:stretch>
        </p:blipFill>
        <p:spPr>
          <a:xfrm>
            <a:off x="8265784" y="6171808"/>
            <a:ext cx="1558523" cy="1558523"/>
          </a:xfrm>
          <a:prstGeom prst="rect">
            <a:avLst/>
          </a:prstGeom>
        </p:spPr>
      </p:pic>
      <p:sp>
        <p:nvSpPr>
          <p:cNvPr id="30" name="TextBox 17">
            <a:extLst>
              <a:ext uri="{FF2B5EF4-FFF2-40B4-BE49-F238E27FC236}">
                <a16:creationId xmlns:a16="http://schemas.microsoft.com/office/drawing/2014/main" id="{E68A6470-8F42-47A9-AF8F-5C0710EA3E11}"/>
              </a:ext>
            </a:extLst>
          </p:cNvPr>
          <p:cNvSpPr txBox="1"/>
          <p:nvPr/>
        </p:nvSpPr>
        <p:spPr>
          <a:xfrm>
            <a:off x="5598784" y="7806261"/>
            <a:ext cx="6821816" cy="655372"/>
          </a:xfrm>
          <a:prstGeom prst="rect">
            <a:avLst/>
          </a:prstGeom>
        </p:spPr>
        <p:txBody>
          <a:bodyPr wrap="square" lIns="0" tIns="0" rIns="0" bIns="0" rtlCol="0" anchor="t">
            <a:spAutoFit/>
          </a:bodyPr>
          <a:lstStyle/>
          <a:p>
            <a:pPr algn="ctr">
              <a:lnSpc>
                <a:spcPts val="5600"/>
              </a:lnSpc>
              <a:spcBef>
                <a:spcPct val="0"/>
              </a:spcBef>
            </a:pPr>
            <a:r>
              <a:rPr lang="en-US" altLang="zh-CN" sz="4000" b="1" dirty="0">
                <a:solidFill>
                  <a:srgbClr val="FFBD59"/>
                </a:solidFill>
                <a:latin typeface="Helvetica" panose="020B0604020202020204" pitchFamily="34" charset="0"/>
                <a:cs typeface="Helvetica" panose="020B0604020202020204" pitchFamily="34" charset="0"/>
              </a:rPr>
              <a:t>Interview Content Analysis</a:t>
            </a:r>
          </a:p>
        </p:txBody>
      </p:sp>
      <p:sp>
        <p:nvSpPr>
          <p:cNvPr id="31" name="TextBox 18">
            <a:extLst>
              <a:ext uri="{FF2B5EF4-FFF2-40B4-BE49-F238E27FC236}">
                <a16:creationId xmlns:a16="http://schemas.microsoft.com/office/drawing/2014/main" id="{E6017828-B4DB-41A7-83CF-20DFA9817D91}"/>
              </a:ext>
            </a:extLst>
          </p:cNvPr>
          <p:cNvSpPr txBox="1"/>
          <p:nvPr/>
        </p:nvSpPr>
        <p:spPr>
          <a:xfrm>
            <a:off x="5598785" y="8599871"/>
            <a:ext cx="6821815" cy="1004762"/>
          </a:xfrm>
          <a:prstGeom prst="rect">
            <a:avLst/>
          </a:prstGeom>
        </p:spPr>
        <p:txBody>
          <a:bodyPr wrap="square" lIns="0" tIns="0" rIns="0" bIns="0" rtlCol="0" anchor="t">
            <a:spAutoFit/>
          </a:bodyPr>
          <a:lstStyle/>
          <a:p>
            <a:pPr algn="ctr">
              <a:lnSpc>
                <a:spcPts val="4060"/>
              </a:lnSpc>
              <a:spcBef>
                <a:spcPct val="0"/>
              </a:spcBef>
            </a:pPr>
            <a:r>
              <a:rPr lang="en-US" altLang="zh-CN" sz="2900" dirty="0">
                <a:solidFill>
                  <a:srgbClr val="FFFFFF"/>
                </a:solidFill>
                <a:latin typeface="Helvetica" panose="020B0604020202020204" pitchFamily="34" charset="0"/>
                <a:cs typeface="Helvetica" panose="020B0604020202020204" pitchFamily="34" charset="0"/>
              </a:rPr>
              <a:t>Verbatim scripting with </a:t>
            </a:r>
            <a:r>
              <a:rPr lang="en-US" altLang="zh-CN" sz="2900" dirty="0" err="1">
                <a:solidFill>
                  <a:srgbClr val="FFFFFF"/>
                </a:solidFill>
                <a:latin typeface="Helvetica" panose="020B0604020202020204" pitchFamily="34" charset="0"/>
                <a:cs typeface="Helvetica" panose="020B0604020202020204" pitchFamily="34" charset="0"/>
              </a:rPr>
              <a:t>MaxQDA</a:t>
            </a:r>
            <a:r>
              <a:rPr lang="en-US" altLang="zh-CN" sz="2900" dirty="0">
                <a:solidFill>
                  <a:srgbClr val="FFFFFF"/>
                </a:solidFill>
                <a:latin typeface="Helvetica" panose="020B0604020202020204" pitchFamily="34" charset="0"/>
                <a:cs typeface="Helvetica" panose="020B0604020202020204" pitchFamily="34" charset="0"/>
              </a:rPr>
              <a:t> and then Analyze word association using KH-coder</a:t>
            </a:r>
          </a:p>
        </p:txBody>
      </p:sp>
      <p:sp>
        <p:nvSpPr>
          <p:cNvPr id="7" name="!!箭號: 向右 6">
            <a:extLst>
              <a:ext uri="{FF2B5EF4-FFF2-40B4-BE49-F238E27FC236}">
                <a16:creationId xmlns:a16="http://schemas.microsoft.com/office/drawing/2014/main" id="{DF1FA1C8-B127-4196-9C0F-F12E50AE2BE2}"/>
              </a:ext>
            </a:extLst>
          </p:cNvPr>
          <p:cNvSpPr/>
          <p:nvPr/>
        </p:nvSpPr>
        <p:spPr>
          <a:xfrm rot="20058645">
            <a:off x="11465910" y="5751092"/>
            <a:ext cx="2536332" cy="668580"/>
          </a:xfrm>
          <a:prstGeom prst="rightArrow">
            <a:avLst>
              <a:gd name="adj1" fmla="val 44187"/>
              <a:gd name="adj2"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箭號: 向右 15">
            <a:extLst>
              <a:ext uri="{FF2B5EF4-FFF2-40B4-BE49-F238E27FC236}">
                <a16:creationId xmlns:a16="http://schemas.microsoft.com/office/drawing/2014/main" id="{DCD0F879-EC36-4AB5-9D4A-E081FA52D286}"/>
              </a:ext>
            </a:extLst>
          </p:cNvPr>
          <p:cNvSpPr/>
          <p:nvPr/>
        </p:nvSpPr>
        <p:spPr>
          <a:xfrm rot="12305126" flipH="1">
            <a:off x="4205079" y="5612176"/>
            <a:ext cx="2719229" cy="767826"/>
          </a:xfrm>
          <a:prstGeom prst="rightArrow">
            <a:avLst>
              <a:gd name="adj1" fmla="val 39285"/>
              <a:gd name="adj2" fmla="val 512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a:extLst>
              <a:ext uri="{FF2B5EF4-FFF2-40B4-BE49-F238E27FC236}">
                <a16:creationId xmlns:a16="http://schemas.microsoft.com/office/drawing/2014/main" id="{09C14FA7-3FC1-4E5D-9F69-C14029E25337}"/>
              </a:ext>
            </a:extLst>
          </p:cNvPr>
          <p:cNvPicPr>
            <a:picLocks noChangeAspect="1"/>
          </p:cNvPicPr>
          <p:nvPr/>
        </p:nvPicPr>
        <p:blipFill rotWithShape="1">
          <a:blip r:embed="rId3"/>
          <a:srcRect t="6055" r="38502" b="6320"/>
          <a:stretch/>
        </p:blipFill>
        <p:spPr>
          <a:xfrm>
            <a:off x="10202699" y="3125879"/>
            <a:ext cx="7094701" cy="4428936"/>
          </a:xfrm>
          <a:prstGeom prst="rect">
            <a:avLst/>
          </a:prstGeom>
        </p:spPr>
      </p:pic>
      <p:sp>
        <p:nvSpPr>
          <p:cNvPr id="2" name="AutoShape 2"/>
          <p:cNvSpPr/>
          <p:nvPr/>
        </p:nvSpPr>
        <p:spPr>
          <a:xfrm>
            <a:off x="0" y="-38703"/>
            <a:ext cx="18288000" cy="1219804"/>
          </a:xfrm>
          <a:prstGeom prst="rect">
            <a:avLst/>
          </a:prstGeom>
          <a:solidFill>
            <a:srgbClr val="FFBD59"/>
          </a:solidFill>
        </p:spPr>
        <p:txBody>
          <a:bodyPr/>
          <a:lstStyle/>
          <a:p>
            <a:endParaRPr lang="zh-TW" altLang="en-US">
              <a:cs typeface="+mn-ea"/>
            </a:endParaRPr>
          </a:p>
        </p:txBody>
      </p:sp>
      <p:grpSp>
        <p:nvGrpSpPr>
          <p:cNvPr id="3" name="Group 3"/>
          <p:cNvGrpSpPr/>
          <p:nvPr/>
        </p:nvGrpSpPr>
        <p:grpSpPr>
          <a:xfrm>
            <a:off x="4419600" y="203637"/>
            <a:ext cx="559999" cy="559999"/>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29803"/>
              </a:srgbClr>
            </a:solidFill>
          </p:spPr>
          <p:txBody>
            <a:bodyPr/>
            <a:lstStyle/>
            <a:p>
              <a:endParaRPr lang="zh-TW" altLang="en-US">
                <a:cs typeface="+mn-ea"/>
              </a:endParaRPr>
            </a:p>
          </p:txBody>
        </p:sp>
      </p:grpSp>
      <p:sp>
        <p:nvSpPr>
          <p:cNvPr id="6" name="TextBox 6"/>
          <p:cNvSpPr txBox="1"/>
          <p:nvPr/>
        </p:nvSpPr>
        <p:spPr>
          <a:xfrm>
            <a:off x="4623951" y="-38704"/>
            <a:ext cx="1593503" cy="1213666"/>
          </a:xfrm>
          <a:prstGeom prst="rect">
            <a:avLst/>
          </a:prstGeom>
        </p:spPr>
        <p:txBody>
          <a:bodyPr wrap="square" lIns="0" tIns="0" rIns="0" bIns="0" rtlCol="0" anchor="t">
            <a:spAutoFit/>
          </a:bodyPr>
          <a:lstStyle/>
          <a:p>
            <a:pPr>
              <a:lnSpc>
                <a:spcPts val="10597"/>
              </a:lnSpc>
              <a:spcBef>
                <a:spcPct val="0"/>
              </a:spcBef>
            </a:pPr>
            <a:r>
              <a:rPr lang="en-US" sz="7569" dirty="0">
                <a:solidFill>
                  <a:srgbClr val="FFFFFF"/>
                </a:solidFill>
                <a:latin typeface="Barlow Bold"/>
                <a:cs typeface="+mn-ea"/>
              </a:rPr>
              <a:t>03</a:t>
            </a:r>
          </a:p>
        </p:txBody>
      </p:sp>
      <p:sp>
        <p:nvSpPr>
          <p:cNvPr id="7" name="TextBox 7"/>
          <p:cNvSpPr txBox="1"/>
          <p:nvPr/>
        </p:nvSpPr>
        <p:spPr>
          <a:xfrm>
            <a:off x="5982737" y="183266"/>
            <a:ext cx="9608154" cy="820930"/>
          </a:xfrm>
          <a:prstGeom prst="rect">
            <a:avLst/>
          </a:prstGeom>
        </p:spPr>
        <p:txBody>
          <a:bodyPr wrap="square" lIns="0" tIns="0" rIns="0" bIns="0" rtlCol="0" anchor="t">
            <a:spAutoFit/>
          </a:bodyPr>
          <a:lstStyle/>
          <a:p>
            <a:pPr>
              <a:lnSpc>
                <a:spcPts val="7242"/>
              </a:lnSpc>
              <a:spcBef>
                <a:spcPct val="0"/>
              </a:spcBef>
            </a:pPr>
            <a:r>
              <a:rPr lang="en-US" altLang="zh-CN" sz="4400" b="1" dirty="0" err="1">
                <a:solidFill>
                  <a:srgbClr val="000000"/>
                </a:solidFill>
                <a:latin typeface="Helvetica" panose="020B0604020202020204" pitchFamily="34" charset="0"/>
                <a:cs typeface="Helvetica" panose="020B0604020202020204" pitchFamily="34" charset="0"/>
              </a:rPr>
              <a:t>MaxQDA</a:t>
            </a:r>
            <a:r>
              <a:rPr lang="en-US" altLang="zh-CN" sz="4400" b="1" dirty="0">
                <a:solidFill>
                  <a:srgbClr val="000000"/>
                </a:solidFill>
                <a:latin typeface="Helvetica" panose="020B0604020202020204" pitchFamily="34" charset="0"/>
                <a:cs typeface="Helvetica" panose="020B0604020202020204" pitchFamily="34" charset="0"/>
              </a:rPr>
              <a:t> and JIEBA library</a:t>
            </a:r>
          </a:p>
        </p:txBody>
      </p:sp>
      <p:sp>
        <p:nvSpPr>
          <p:cNvPr id="12" name="投影片編號版面配置區 12">
            <a:extLst>
              <a:ext uri="{FF2B5EF4-FFF2-40B4-BE49-F238E27FC236}">
                <a16:creationId xmlns:a16="http://schemas.microsoft.com/office/drawing/2014/main" id="{5DBAA335-692B-4CF9-A776-A4725CE06DA3}"/>
              </a:ext>
            </a:extLst>
          </p:cNvPr>
          <p:cNvSpPr>
            <a:spLocks noGrp="1"/>
          </p:cNvSpPr>
          <p:nvPr>
            <p:ph type="sldNum" sz="quarter" idx="12"/>
          </p:nvPr>
        </p:nvSpPr>
        <p:spPr>
          <a:xfrm>
            <a:off x="16154400" y="9959975"/>
            <a:ext cx="2133600" cy="365125"/>
          </a:xfrm>
        </p:spPr>
        <p:txBody>
          <a:bodyPr/>
          <a:lstStyle/>
          <a:p>
            <a:r>
              <a:rPr lang="en-US" altLang="zh-CN" sz="2800" dirty="0">
                <a:solidFill>
                  <a:schemeClr val="tx1"/>
                </a:solidFill>
                <a:latin typeface="DIN" pitchFamily="50" charset="0"/>
                <a:cs typeface="+mn-ea"/>
              </a:rPr>
              <a:t>17</a:t>
            </a:r>
            <a:endParaRPr lang="en-US" sz="2800" dirty="0">
              <a:solidFill>
                <a:schemeClr val="tx1"/>
              </a:solidFill>
              <a:latin typeface="DIN" pitchFamily="50" charset="0"/>
              <a:cs typeface="+mn-ea"/>
            </a:endParaRPr>
          </a:p>
        </p:txBody>
      </p:sp>
      <p:sp>
        <p:nvSpPr>
          <p:cNvPr id="28" name="文字方塊 27">
            <a:extLst>
              <a:ext uri="{FF2B5EF4-FFF2-40B4-BE49-F238E27FC236}">
                <a16:creationId xmlns:a16="http://schemas.microsoft.com/office/drawing/2014/main" id="{46EDE2C3-8519-4EAC-9D0A-6950E6F23ED7}"/>
              </a:ext>
            </a:extLst>
          </p:cNvPr>
          <p:cNvSpPr txBox="1"/>
          <p:nvPr/>
        </p:nvSpPr>
        <p:spPr>
          <a:xfrm>
            <a:off x="13381212" y="9457482"/>
            <a:ext cx="1219200" cy="369332"/>
          </a:xfrm>
          <a:prstGeom prst="rect">
            <a:avLst/>
          </a:prstGeom>
          <a:noFill/>
        </p:spPr>
        <p:txBody>
          <a:bodyPr wrap="square">
            <a:spAutoFit/>
          </a:bodyPr>
          <a:lstStyle/>
          <a:p>
            <a:endParaRPr lang="zh-TW" altLang="en-US" dirty="0">
              <a:cs typeface="+mn-ea"/>
            </a:endParaRPr>
          </a:p>
        </p:txBody>
      </p:sp>
      <p:pic>
        <p:nvPicPr>
          <p:cNvPr id="8" name="圖片 7">
            <a:extLst>
              <a:ext uri="{FF2B5EF4-FFF2-40B4-BE49-F238E27FC236}">
                <a16:creationId xmlns:a16="http://schemas.microsoft.com/office/drawing/2014/main" id="{603950FF-DCAF-4DD6-AEB5-D575CBC796E9}"/>
              </a:ext>
            </a:extLst>
          </p:cNvPr>
          <p:cNvPicPr>
            <a:picLocks noChangeAspect="1"/>
          </p:cNvPicPr>
          <p:nvPr/>
        </p:nvPicPr>
        <p:blipFill rotWithShape="1">
          <a:blip r:embed="rId4"/>
          <a:srcRect l="665" t="2015" r="956" b="1457"/>
          <a:stretch/>
        </p:blipFill>
        <p:spPr>
          <a:xfrm>
            <a:off x="756395" y="3241978"/>
            <a:ext cx="8183332" cy="4312837"/>
          </a:xfrm>
          <a:prstGeom prst="rect">
            <a:avLst/>
          </a:prstGeom>
        </p:spPr>
      </p:pic>
      <p:sp>
        <p:nvSpPr>
          <p:cNvPr id="11" name="TextBox 18">
            <a:extLst>
              <a:ext uri="{FF2B5EF4-FFF2-40B4-BE49-F238E27FC236}">
                <a16:creationId xmlns:a16="http://schemas.microsoft.com/office/drawing/2014/main" id="{2A84617E-BF70-4282-9B76-EFD32F54A66F}"/>
              </a:ext>
            </a:extLst>
          </p:cNvPr>
          <p:cNvSpPr txBox="1"/>
          <p:nvPr/>
        </p:nvSpPr>
        <p:spPr>
          <a:xfrm>
            <a:off x="1437153" y="8016040"/>
            <a:ext cx="6821815" cy="487762"/>
          </a:xfrm>
          <a:prstGeom prst="rect">
            <a:avLst/>
          </a:prstGeom>
        </p:spPr>
        <p:txBody>
          <a:bodyPr wrap="square" lIns="0" tIns="0" rIns="0" bIns="0" rtlCol="0" anchor="t">
            <a:spAutoFit/>
          </a:bodyPr>
          <a:lstStyle/>
          <a:p>
            <a:pPr algn="ctr">
              <a:lnSpc>
                <a:spcPts val="4060"/>
              </a:lnSpc>
              <a:spcBef>
                <a:spcPct val="0"/>
              </a:spcBef>
            </a:pPr>
            <a:r>
              <a:rPr lang="en-US" altLang="zh-CN" sz="3200" dirty="0" err="1">
                <a:latin typeface="Helvetica" panose="020B0604020202020204" pitchFamily="34" charset="0"/>
                <a:cs typeface="Helvetica" panose="020B0604020202020204" pitchFamily="34" charset="0"/>
              </a:rPr>
              <a:t>MaxQDA</a:t>
            </a:r>
            <a:r>
              <a:rPr lang="en-US" altLang="zh-CN" sz="3200" dirty="0">
                <a:latin typeface="Helvetica" panose="020B0604020202020204" pitchFamily="34" charset="0"/>
                <a:cs typeface="Helvetica" panose="020B0604020202020204" pitchFamily="34" charset="0"/>
              </a:rPr>
              <a:t> collates verbatim drafts</a:t>
            </a:r>
          </a:p>
        </p:txBody>
      </p:sp>
      <p:pic>
        <p:nvPicPr>
          <p:cNvPr id="1026" name="Picture 2" descr="MAXQDA Products | Qualitative &amp; Mixed Methods Data Analysis Software">
            <a:extLst>
              <a:ext uri="{FF2B5EF4-FFF2-40B4-BE49-F238E27FC236}">
                <a16:creationId xmlns:a16="http://schemas.microsoft.com/office/drawing/2014/main" id="{A29E409C-4ECF-419B-8D6A-AFBF2B246C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2715" y="1943100"/>
            <a:ext cx="3861951" cy="22439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ython Jieba分词基础– AI吧Python">
            <a:extLst>
              <a:ext uri="{FF2B5EF4-FFF2-40B4-BE49-F238E27FC236}">
                <a16:creationId xmlns:a16="http://schemas.microsoft.com/office/drawing/2014/main" id="{A703E14F-2BA0-4F86-A763-B1265882EED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511" b="89362" l="6854" r="91589">
                        <a14:foregroundMark x1="7165" y1="52128" x2="7165" y2="52128"/>
                        <a14:foregroundMark x1="32710" y1="43617" x2="32710" y2="43617"/>
                        <a14:foregroundMark x1="42056" y1="42553" x2="42056" y2="42553"/>
                        <a14:foregroundMark x1="49533" y1="45745" x2="49533" y2="45745"/>
                        <a14:foregroundMark x1="61682" y1="35106" x2="61682" y2="35106"/>
                        <a14:foregroundMark x1="66355" y1="31915" x2="66355" y2="31915"/>
                        <a14:foregroundMark x1="66667" y1="48936" x2="66667" y2="48936"/>
                        <a14:foregroundMark x1="71028" y1="48936" x2="71028" y2="48936"/>
                        <a14:foregroundMark x1="79751" y1="43617" x2="79751" y2="43617"/>
                        <a14:foregroundMark x1="91589" y1="44681" x2="91589" y2="44681"/>
                      </a14:backgroundRemoval>
                    </a14:imgEffect>
                  </a14:imgLayer>
                </a14:imgProps>
              </a:ext>
              <a:ext uri="{28A0092B-C50C-407E-A947-70E740481C1C}">
                <a14:useLocalDpi xmlns:a14="http://schemas.microsoft.com/office/drawing/2010/main" val="0"/>
              </a:ext>
            </a:extLst>
          </a:blip>
          <a:srcRect/>
          <a:stretch>
            <a:fillRect/>
          </a:stretch>
        </p:blipFill>
        <p:spPr bwMode="auto">
          <a:xfrm>
            <a:off x="11054973" y="2206628"/>
            <a:ext cx="5606227" cy="16416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8">
            <a:extLst>
              <a:ext uri="{FF2B5EF4-FFF2-40B4-BE49-F238E27FC236}">
                <a16:creationId xmlns:a16="http://schemas.microsoft.com/office/drawing/2014/main" id="{403C0030-336D-4DC0-BDEA-35F091D2F24E}"/>
              </a:ext>
            </a:extLst>
          </p:cNvPr>
          <p:cNvSpPr txBox="1"/>
          <p:nvPr/>
        </p:nvSpPr>
        <p:spPr>
          <a:xfrm>
            <a:off x="10582279" y="8027177"/>
            <a:ext cx="6335540" cy="1013547"/>
          </a:xfrm>
          <a:prstGeom prst="rect">
            <a:avLst/>
          </a:prstGeom>
        </p:spPr>
        <p:txBody>
          <a:bodyPr wrap="square" lIns="0" tIns="0" rIns="0" bIns="0" rtlCol="0" anchor="t">
            <a:spAutoFit/>
          </a:bodyPr>
          <a:lstStyle/>
          <a:p>
            <a:pPr algn="ctr">
              <a:lnSpc>
                <a:spcPts val="4060"/>
              </a:lnSpc>
              <a:spcBef>
                <a:spcPct val="0"/>
              </a:spcBef>
            </a:pPr>
            <a:r>
              <a:rPr lang="en-US" altLang="zh-CN" sz="3200" dirty="0">
                <a:latin typeface="Helvetica" panose="020B0604020202020204" pitchFamily="34" charset="0"/>
                <a:cs typeface="Helvetica" panose="020B0604020202020204" pitchFamily="34" charset="0"/>
              </a:rPr>
              <a:t>Chinese word breaking through </a:t>
            </a:r>
            <a:r>
              <a:rPr lang="en-US" altLang="zh-CN" sz="3200" dirty="0" err="1">
                <a:latin typeface="Helvetica" panose="020B0604020202020204" pitchFamily="34" charset="0"/>
                <a:cs typeface="Helvetica" panose="020B0604020202020204" pitchFamily="34" charset="0"/>
              </a:rPr>
              <a:t>jieba</a:t>
            </a:r>
            <a:r>
              <a:rPr lang="en-US" altLang="zh-CN" sz="3200" dirty="0">
                <a:latin typeface="Helvetica" panose="020B0604020202020204" pitchFamily="34" charset="0"/>
                <a:cs typeface="Helvetica" panose="020B0604020202020204" pitchFamily="34" charset="0"/>
              </a:rPr>
              <a:t> library</a:t>
            </a:r>
          </a:p>
        </p:txBody>
      </p:sp>
      <p:sp>
        <p:nvSpPr>
          <p:cNvPr id="16" name="箭號: 向右 15">
            <a:extLst>
              <a:ext uri="{FF2B5EF4-FFF2-40B4-BE49-F238E27FC236}">
                <a16:creationId xmlns:a16="http://schemas.microsoft.com/office/drawing/2014/main" id="{0E3211D0-9A7E-4430-A587-067D8A8BD287}"/>
              </a:ext>
            </a:extLst>
          </p:cNvPr>
          <p:cNvSpPr/>
          <p:nvPr/>
        </p:nvSpPr>
        <p:spPr>
          <a:xfrm rot="10800000" flipH="1">
            <a:off x="9144000" y="5076263"/>
            <a:ext cx="968246" cy="644266"/>
          </a:xfrm>
          <a:prstGeom prst="rightArrow">
            <a:avLst>
              <a:gd name="adj1" fmla="val 39285"/>
              <a:gd name="adj2" fmla="val 74904"/>
            </a:avLst>
          </a:prstGeom>
          <a:solidFill>
            <a:srgbClr val="FFBD59"/>
          </a:solidFill>
          <a:ln>
            <a:solidFill>
              <a:srgbClr val="FFB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highlight>
                <a:srgbClr val="FFBD59"/>
              </a:highlight>
            </a:endParaRPr>
          </a:p>
        </p:txBody>
      </p:sp>
    </p:spTree>
    <p:extLst>
      <p:ext uri="{BB962C8B-B14F-4D97-AF65-F5344CB8AC3E}">
        <p14:creationId xmlns:p14="http://schemas.microsoft.com/office/powerpoint/2010/main" val="240498066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314878"/>
            <a:ext cx="3380680" cy="3752422"/>
          </a:xfrm>
          <a:prstGeom prst="rect">
            <a:avLst/>
          </a:prstGeom>
          <a:solidFill>
            <a:srgbClr val="FFBD59"/>
          </a:solidFill>
        </p:spPr>
        <p:txBody>
          <a:bodyPr/>
          <a:lstStyle/>
          <a:p>
            <a:endParaRPr lang="zh-TW" altLang="en-US">
              <a:cs typeface="+mn-ea"/>
            </a:endParaRPr>
          </a:p>
        </p:txBody>
      </p:sp>
      <p:grpSp>
        <p:nvGrpSpPr>
          <p:cNvPr id="3" name="Group 3"/>
          <p:cNvGrpSpPr/>
          <p:nvPr/>
        </p:nvGrpSpPr>
        <p:grpSpPr>
          <a:xfrm>
            <a:off x="152400" y="1499037"/>
            <a:ext cx="559999" cy="559999"/>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29803"/>
              </a:srgbClr>
            </a:solidFill>
          </p:spPr>
          <p:txBody>
            <a:bodyPr/>
            <a:lstStyle/>
            <a:p>
              <a:endParaRPr lang="zh-TW" altLang="en-US">
                <a:cs typeface="+mn-ea"/>
              </a:endParaRPr>
            </a:p>
          </p:txBody>
        </p:sp>
      </p:grpSp>
      <p:sp>
        <p:nvSpPr>
          <p:cNvPr id="6" name="TextBox 6"/>
          <p:cNvSpPr txBox="1"/>
          <p:nvPr/>
        </p:nvSpPr>
        <p:spPr>
          <a:xfrm>
            <a:off x="356750" y="1256696"/>
            <a:ext cx="1593504" cy="1213666"/>
          </a:xfrm>
          <a:prstGeom prst="rect">
            <a:avLst/>
          </a:prstGeom>
        </p:spPr>
        <p:txBody>
          <a:bodyPr wrap="square" lIns="0" tIns="0" rIns="0" bIns="0" rtlCol="0" anchor="t">
            <a:spAutoFit/>
          </a:bodyPr>
          <a:lstStyle/>
          <a:p>
            <a:pPr>
              <a:lnSpc>
                <a:spcPts val="10597"/>
              </a:lnSpc>
              <a:spcBef>
                <a:spcPct val="0"/>
              </a:spcBef>
            </a:pPr>
            <a:r>
              <a:rPr lang="en-US" sz="7569" dirty="0">
                <a:solidFill>
                  <a:srgbClr val="FFFFFF"/>
                </a:solidFill>
                <a:latin typeface="Barlow Bold"/>
                <a:cs typeface="+mn-ea"/>
              </a:rPr>
              <a:t>03</a:t>
            </a:r>
          </a:p>
        </p:txBody>
      </p:sp>
      <p:sp>
        <p:nvSpPr>
          <p:cNvPr id="7" name="TextBox 7"/>
          <p:cNvSpPr txBox="1"/>
          <p:nvPr/>
        </p:nvSpPr>
        <p:spPr>
          <a:xfrm>
            <a:off x="353121" y="2602076"/>
            <a:ext cx="3380679" cy="1790939"/>
          </a:xfrm>
          <a:prstGeom prst="rect">
            <a:avLst/>
          </a:prstGeom>
        </p:spPr>
        <p:txBody>
          <a:bodyPr wrap="square" lIns="0" tIns="0" rIns="0" bIns="0" rtlCol="0" anchor="t">
            <a:spAutoFit/>
          </a:bodyPr>
          <a:lstStyle/>
          <a:p>
            <a:pPr>
              <a:lnSpc>
                <a:spcPts val="7242"/>
              </a:lnSpc>
              <a:spcBef>
                <a:spcPct val="0"/>
              </a:spcBef>
            </a:pPr>
            <a:r>
              <a:rPr lang="en-US" altLang="zh-CN" sz="5172" b="1" dirty="0">
                <a:solidFill>
                  <a:srgbClr val="000000"/>
                </a:solidFill>
                <a:cs typeface="+mn-ea"/>
              </a:rPr>
              <a:t>KH-coder analysis</a:t>
            </a:r>
            <a:endParaRPr lang="en-US" sz="5172" b="1" dirty="0">
              <a:solidFill>
                <a:srgbClr val="000000"/>
              </a:solidFill>
              <a:cs typeface="+mn-ea"/>
            </a:endParaRPr>
          </a:p>
        </p:txBody>
      </p:sp>
      <p:sp>
        <p:nvSpPr>
          <p:cNvPr id="12" name="投影片編號版面配置區 12">
            <a:extLst>
              <a:ext uri="{FF2B5EF4-FFF2-40B4-BE49-F238E27FC236}">
                <a16:creationId xmlns:a16="http://schemas.microsoft.com/office/drawing/2014/main" id="{5DBAA335-692B-4CF9-A776-A4725CE06DA3}"/>
              </a:ext>
            </a:extLst>
          </p:cNvPr>
          <p:cNvSpPr>
            <a:spLocks noGrp="1"/>
          </p:cNvSpPr>
          <p:nvPr>
            <p:ph type="sldNum" sz="quarter" idx="12"/>
          </p:nvPr>
        </p:nvSpPr>
        <p:spPr>
          <a:xfrm>
            <a:off x="16154400" y="9867900"/>
            <a:ext cx="2133600" cy="365125"/>
          </a:xfrm>
        </p:spPr>
        <p:txBody>
          <a:bodyPr/>
          <a:lstStyle/>
          <a:p>
            <a:r>
              <a:rPr lang="en-US" altLang="zh-CN" sz="2800" dirty="0">
                <a:solidFill>
                  <a:schemeClr val="tx1"/>
                </a:solidFill>
                <a:latin typeface="DIN" pitchFamily="50" charset="0"/>
                <a:cs typeface="+mn-ea"/>
              </a:rPr>
              <a:t>18</a:t>
            </a:r>
            <a:endParaRPr lang="en-US" sz="2800" dirty="0">
              <a:solidFill>
                <a:schemeClr val="tx1"/>
              </a:solidFill>
              <a:latin typeface="DIN" pitchFamily="50" charset="0"/>
              <a:cs typeface="+mn-ea"/>
            </a:endParaRPr>
          </a:p>
        </p:txBody>
      </p:sp>
      <p:sp>
        <p:nvSpPr>
          <p:cNvPr id="28" name="文字方塊 27">
            <a:extLst>
              <a:ext uri="{FF2B5EF4-FFF2-40B4-BE49-F238E27FC236}">
                <a16:creationId xmlns:a16="http://schemas.microsoft.com/office/drawing/2014/main" id="{46EDE2C3-8519-4EAC-9D0A-6950E6F23ED7}"/>
              </a:ext>
            </a:extLst>
          </p:cNvPr>
          <p:cNvSpPr txBox="1"/>
          <p:nvPr/>
        </p:nvSpPr>
        <p:spPr>
          <a:xfrm>
            <a:off x="12954000" y="9493903"/>
            <a:ext cx="1219200" cy="369332"/>
          </a:xfrm>
          <a:prstGeom prst="rect">
            <a:avLst/>
          </a:prstGeom>
          <a:noFill/>
        </p:spPr>
        <p:txBody>
          <a:bodyPr wrap="square">
            <a:spAutoFit/>
          </a:bodyPr>
          <a:lstStyle/>
          <a:p>
            <a:endParaRPr lang="zh-TW" altLang="en-US" dirty="0">
              <a:cs typeface="+mn-ea"/>
            </a:endParaRPr>
          </a:p>
        </p:txBody>
      </p:sp>
      <p:pic>
        <p:nvPicPr>
          <p:cNvPr id="9" name="圖片 8">
            <a:extLst>
              <a:ext uri="{FF2B5EF4-FFF2-40B4-BE49-F238E27FC236}">
                <a16:creationId xmlns:a16="http://schemas.microsoft.com/office/drawing/2014/main" id="{50428BDD-3869-48C1-87D7-D52467F0E002}"/>
              </a:ext>
            </a:extLst>
          </p:cNvPr>
          <p:cNvPicPr>
            <a:picLocks noChangeAspect="1"/>
          </p:cNvPicPr>
          <p:nvPr/>
        </p:nvPicPr>
        <p:blipFill>
          <a:blip r:embed="rId3"/>
          <a:srcRect/>
          <a:stretch/>
        </p:blipFill>
        <p:spPr>
          <a:xfrm>
            <a:off x="4876800" y="152570"/>
            <a:ext cx="10943126" cy="9943930"/>
          </a:xfrm>
          <a:prstGeom prst="rect">
            <a:avLst/>
          </a:prstGeom>
        </p:spPr>
      </p:pic>
      <p:pic>
        <p:nvPicPr>
          <p:cNvPr id="5" name="圖片 4">
            <a:extLst>
              <a:ext uri="{FF2B5EF4-FFF2-40B4-BE49-F238E27FC236}">
                <a16:creationId xmlns:a16="http://schemas.microsoft.com/office/drawing/2014/main" id="{D69D9343-7B50-4ACF-BAF8-3591FB2A70CA}"/>
              </a:ext>
            </a:extLst>
          </p:cNvPr>
          <p:cNvPicPr>
            <a:picLocks noChangeAspect="1"/>
          </p:cNvPicPr>
          <p:nvPr/>
        </p:nvPicPr>
        <p:blipFill>
          <a:blip r:embed="rId4"/>
          <a:stretch>
            <a:fillRect/>
          </a:stretch>
        </p:blipFill>
        <p:spPr>
          <a:xfrm>
            <a:off x="1524365" y="7124700"/>
            <a:ext cx="4996721" cy="1524000"/>
          </a:xfrm>
          <a:prstGeom prst="rect">
            <a:avLst/>
          </a:prstGeom>
        </p:spPr>
      </p:pic>
      <p:pic>
        <p:nvPicPr>
          <p:cNvPr id="1026" name="Picture 2" descr="GitHub - ko-ichi-h/khcoder: KH Coder: for Quantitative Content Analysis or  Text Mining">
            <a:extLst>
              <a:ext uri="{FF2B5EF4-FFF2-40B4-BE49-F238E27FC236}">
                <a16:creationId xmlns:a16="http://schemas.microsoft.com/office/drawing/2014/main" id="{98B5DA32-3737-4D1A-B1A5-580CEFFD90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 y="7124700"/>
            <a:ext cx="1524000" cy="1524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8">
            <a:extLst>
              <a:ext uri="{FF2B5EF4-FFF2-40B4-BE49-F238E27FC236}">
                <a16:creationId xmlns:a16="http://schemas.microsoft.com/office/drawing/2014/main" id="{8D377C42-395F-44B9-9D30-82A30045D325}"/>
              </a:ext>
            </a:extLst>
          </p:cNvPr>
          <p:cNvSpPr txBox="1"/>
          <p:nvPr/>
        </p:nvSpPr>
        <p:spPr>
          <a:xfrm>
            <a:off x="6019800" y="1070997"/>
            <a:ext cx="6821815" cy="487762"/>
          </a:xfrm>
          <a:prstGeom prst="rect">
            <a:avLst/>
          </a:prstGeom>
        </p:spPr>
        <p:txBody>
          <a:bodyPr wrap="square" lIns="0" tIns="0" rIns="0" bIns="0" rtlCol="0" anchor="t">
            <a:spAutoFit/>
          </a:bodyPr>
          <a:lstStyle/>
          <a:p>
            <a:pPr algn="ctr">
              <a:lnSpc>
                <a:spcPts val="4060"/>
              </a:lnSpc>
              <a:spcBef>
                <a:spcPct val="0"/>
              </a:spcBef>
            </a:pPr>
            <a:r>
              <a:rPr lang="en-US" altLang="zh-CN" sz="3200" dirty="0">
                <a:latin typeface="Helvetica" panose="020B0604020202020204" pitchFamily="34" charset="0"/>
                <a:cs typeface="Helvetica" panose="020B0604020202020204" pitchFamily="34" charset="0"/>
              </a:rPr>
              <a:t>Co-Occurrence Network</a:t>
            </a:r>
          </a:p>
        </p:txBody>
      </p:sp>
    </p:spTree>
    <p:extLst>
      <p:ext uri="{BB962C8B-B14F-4D97-AF65-F5344CB8AC3E}">
        <p14:creationId xmlns:p14="http://schemas.microsoft.com/office/powerpoint/2010/main" val="427698764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投影片編號版面配置區 12">
            <a:extLst>
              <a:ext uri="{FF2B5EF4-FFF2-40B4-BE49-F238E27FC236}">
                <a16:creationId xmlns:a16="http://schemas.microsoft.com/office/drawing/2014/main" id="{5DBAA335-692B-4CF9-A776-A4725CE06DA3}"/>
              </a:ext>
            </a:extLst>
          </p:cNvPr>
          <p:cNvSpPr>
            <a:spLocks noGrp="1"/>
          </p:cNvSpPr>
          <p:nvPr>
            <p:ph type="sldNum" sz="quarter" idx="12"/>
          </p:nvPr>
        </p:nvSpPr>
        <p:spPr>
          <a:xfrm>
            <a:off x="16154400" y="9867900"/>
            <a:ext cx="2133600" cy="365125"/>
          </a:xfrm>
        </p:spPr>
        <p:txBody>
          <a:bodyPr/>
          <a:lstStyle/>
          <a:p>
            <a:r>
              <a:rPr lang="en-US" altLang="zh-CN" sz="2800" dirty="0">
                <a:solidFill>
                  <a:schemeClr val="tx1"/>
                </a:solidFill>
                <a:latin typeface="DIN" pitchFamily="50" charset="0"/>
                <a:cs typeface="+mn-ea"/>
              </a:rPr>
              <a:t>18</a:t>
            </a:r>
            <a:endParaRPr lang="en-US" sz="2800" dirty="0">
              <a:solidFill>
                <a:schemeClr val="tx1"/>
              </a:solidFill>
              <a:latin typeface="DIN" pitchFamily="50" charset="0"/>
              <a:cs typeface="+mn-ea"/>
            </a:endParaRPr>
          </a:p>
        </p:txBody>
      </p:sp>
      <p:sp>
        <p:nvSpPr>
          <p:cNvPr id="28" name="文字方塊 27">
            <a:extLst>
              <a:ext uri="{FF2B5EF4-FFF2-40B4-BE49-F238E27FC236}">
                <a16:creationId xmlns:a16="http://schemas.microsoft.com/office/drawing/2014/main" id="{46EDE2C3-8519-4EAC-9D0A-6950E6F23ED7}"/>
              </a:ext>
            </a:extLst>
          </p:cNvPr>
          <p:cNvSpPr txBox="1"/>
          <p:nvPr/>
        </p:nvSpPr>
        <p:spPr>
          <a:xfrm>
            <a:off x="12954000" y="9493903"/>
            <a:ext cx="1219200" cy="369332"/>
          </a:xfrm>
          <a:prstGeom prst="rect">
            <a:avLst/>
          </a:prstGeom>
          <a:noFill/>
        </p:spPr>
        <p:txBody>
          <a:bodyPr wrap="square">
            <a:spAutoFit/>
          </a:bodyPr>
          <a:lstStyle/>
          <a:p>
            <a:endParaRPr lang="zh-TW" altLang="en-US" dirty="0">
              <a:cs typeface="+mn-ea"/>
            </a:endParaRPr>
          </a:p>
        </p:txBody>
      </p:sp>
      <p:pic>
        <p:nvPicPr>
          <p:cNvPr id="9" name="圖片 8">
            <a:extLst>
              <a:ext uri="{FF2B5EF4-FFF2-40B4-BE49-F238E27FC236}">
                <a16:creationId xmlns:a16="http://schemas.microsoft.com/office/drawing/2014/main" id="{50428BDD-3869-48C1-87D7-D52467F0E002}"/>
              </a:ext>
            </a:extLst>
          </p:cNvPr>
          <p:cNvPicPr>
            <a:picLocks noChangeAspect="1"/>
          </p:cNvPicPr>
          <p:nvPr/>
        </p:nvPicPr>
        <p:blipFill>
          <a:blip r:embed="rId3"/>
          <a:srcRect/>
          <a:stretch/>
        </p:blipFill>
        <p:spPr>
          <a:xfrm>
            <a:off x="4876800" y="171535"/>
            <a:ext cx="10981557" cy="9943930"/>
          </a:xfrm>
          <a:prstGeom prst="rect">
            <a:avLst/>
          </a:prstGeom>
        </p:spPr>
      </p:pic>
      <p:sp>
        <p:nvSpPr>
          <p:cNvPr id="10" name="AutoShape 2">
            <a:extLst>
              <a:ext uri="{FF2B5EF4-FFF2-40B4-BE49-F238E27FC236}">
                <a16:creationId xmlns:a16="http://schemas.microsoft.com/office/drawing/2014/main" id="{8D246DF6-E0D3-4C3B-B9F9-5FD4FE965E33}"/>
              </a:ext>
            </a:extLst>
          </p:cNvPr>
          <p:cNvSpPr/>
          <p:nvPr/>
        </p:nvSpPr>
        <p:spPr>
          <a:xfrm>
            <a:off x="0" y="1314878"/>
            <a:ext cx="3380680" cy="3752422"/>
          </a:xfrm>
          <a:prstGeom prst="rect">
            <a:avLst/>
          </a:prstGeom>
          <a:solidFill>
            <a:srgbClr val="FFBD59"/>
          </a:solidFill>
        </p:spPr>
        <p:txBody>
          <a:bodyPr/>
          <a:lstStyle/>
          <a:p>
            <a:endParaRPr lang="zh-TW" altLang="en-US">
              <a:cs typeface="+mn-ea"/>
            </a:endParaRPr>
          </a:p>
        </p:txBody>
      </p:sp>
      <p:grpSp>
        <p:nvGrpSpPr>
          <p:cNvPr id="11" name="Group 3">
            <a:extLst>
              <a:ext uri="{FF2B5EF4-FFF2-40B4-BE49-F238E27FC236}">
                <a16:creationId xmlns:a16="http://schemas.microsoft.com/office/drawing/2014/main" id="{E2D469BF-0F97-448B-97F9-C8FC2E080B66}"/>
              </a:ext>
            </a:extLst>
          </p:cNvPr>
          <p:cNvGrpSpPr/>
          <p:nvPr/>
        </p:nvGrpSpPr>
        <p:grpSpPr>
          <a:xfrm>
            <a:off x="152400" y="1499037"/>
            <a:ext cx="559999" cy="559999"/>
            <a:chOff x="0" y="0"/>
            <a:chExt cx="6350000" cy="6350000"/>
          </a:xfrm>
        </p:grpSpPr>
        <p:sp>
          <p:nvSpPr>
            <p:cNvPr id="13" name="Freeform 4">
              <a:extLst>
                <a:ext uri="{FF2B5EF4-FFF2-40B4-BE49-F238E27FC236}">
                  <a16:creationId xmlns:a16="http://schemas.microsoft.com/office/drawing/2014/main" id="{9447A86F-0BBD-4C86-8B35-262ECFCF36D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29803"/>
              </a:srgbClr>
            </a:solidFill>
          </p:spPr>
          <p:txBody>
            <a:bodyPr/>
            <a:lstStyle/>
            <a:p>
              <a:endParaRPr lang="zh-TW" altLang="en-US">
                <a:cs typeface="+mn-ea"/>
              </a:endParaRPr>
            </a:p>
          </p:txBody>
        </p:sp>
      </p:grpSp>
      <p:sp>
        <p:nvSpPr>
          <p:cNvPr id="14" name="TextBox 6">
            <a:extLst>
              <a:ext uri="{FF2B5EF4-FFF2-40B4-BE49-F238E27FC236}">
                <a16:creationId xmlns:a16="http://schemas.microsoft.com/office/drawing/2014/main" id="{A648C48D-6288-47C8-A4B6-B73EEB407B75}"/>
              </a:ext>
            </a:extLst>
          </p:cNvPr>
          <p:cNvSpPr txBox="1"/>
          <p:nvPr/>
        </p:nvSpPr>
        <p:spPr>
          <a:xfrm>
            <a:off x="356750" y="1256696"/>
            <a:ext cx="1593504" cy="1213666"/>
          </a:xfrm>
          <a:prstGeom prst="rect">
            <a:avLst/>
          </a:prstGeom>
        </p:spPr>
        <p:txBody>
          <a:bodyPr wrap="square" lIns="0" tIns="0" rIns="0" bIns="0" rtlCol="0" anchor="t">
            <a:spAutoFit/>
          </a:bodyPr>
          <a:lstStyle/>
          <a:p>
            <a:pPr>
              <a:lnSpc>
                <a:spcPts val="10597"/>
              </a:lnSpc>
              <a:spcBef>
                <a:spcPct val="0"/>
              </a:spcBef>
            </a:pPr>
            <a:r>
              <a:rPr lang="en-US" sz="7569" dirty="0">
                <a:solidFill>
                  <a:srgbClr val="FFFFFF"/>
                </a:solidFill>
                <a:latin typeface="Barlow Bold"/>
                <a:cs typeface="+mn-ea"/>
              </a:rPr>
              <a:t>03</a:t>
            </a:r>
          </a:p>
        </p:txBody>
      </p:sp>
      <p:sp>
        <p:nvSpPr>
          <p:cNvPr id="15" name="TextBox 7">
            <a:extLst>
              <a:ext uri="{FF2B5EF4-FFF2-40B4-BE49-F238E27FC236}">
                <a16:creationId xmlns:a16="http://schemas.microsoft.com/office/drawing/2014/main" id="{E85B5013-A47A-4D80-9FB4-8F9533023A89}"/>
              </a:ext>
            </a:extLst>
          </p:cNvPr>
          <p:cNvSpPr txBox="1"/>
          <p:nvPr/>
        </p:nvSpPr>
        <p:spPr>
          <a:xfrm>
            <a:off x="353121" y="2602076"/>
            <a:ext cx="3380679" cy="1790939"/>
          </a:xfrm>
          <a:prstGeom prst="rect">
            <a:avLst/>
          </a:prstGeom>
        </p:spPr>
        <p:txBody>
          <a:bodyPr wrap="square" lIns="0" tIns="0" rIns="0" bIns="0" rtlCol="0" anchor="t">
            <a:spAutoFit/>
          </a:bodyPr>
          <a:lstStyle/>
          <a:p>
            <a:pPr>
              <a:lnSpc>
                <a:spcPts val="7242"/>
              </a:lnSpc>
              <a:spcBef>
                <a:spcPct val="0"/>
              </a:spcBef>
            </a:pPr>
            <a:r>
              <a:rPr lang="en-US" altLang="zh-CN" sz="5172" b="1" dirty="0">
                <a:solidFill>
                  <a:srgbClr val="000000"/>
                </a:solidFill>
                <a:cs typeface="+mn-ea"/>
              </a:rPr>
              <a:t>KH-coder analysis</a:t>
            </a:r>
            <a:endParaRPr lang="en-US" sz="5172" b="1" dirty="0">
              <a:solidFill>
                <a:srgbClr val="000000"/>
              </a:solidFill>
              <a:cs typeface="+mn-ea"/>
            </a:endParaRPr>
          </a:p>
        </p:txBody>
      </p:sp>
      <p:pic>
        <p:nvPicPr>
          <p:cNvPr id="16" name="圖片 15">
            <a:extLst>
              <a:ext uri="{FF2B5EF4-FFF2-40B4-BE49-F238E27FC236}">
                <a16:creationId xmlns:a16="http://schemas.microsoft.com/office/drawing/2014/main" id="{1DE8EDA4-A1EE-44C4-8694-A194028DFDAC}"/>
              </a:ext>
            </a:extLst>
          </p:cNvPr>
          <p:cNvPicPr>
            <a:picLocks noChangeAspect="1"/>
          </p:cNvPicPr>
          <p:nvPr/>
        </p:nvPicPr>
        <p:blipFill>
          <a:blip r:embed="rId4"/>
          <a:stretch>
            <a:fillRect/>
          </a:stretch>
        </p:blipFill>
        <p:spPr>
          <a:xfrm>
            <a:off x="1524365" y="7124700"/>
            <a:ext cx="4996721" cy="1524000"/>
          </a:xfrm>
          <a:prstGeom prst="rect">
            <a:avLst/>
          </a:prstGeom>
        </p:spPr>
      </p:pic>
      <p:pic>
        <p:nvPicPr>
          <p:cNvPr id="17" name="Picture 2" descr="GitHub - ko-ichi-h/khcoder: KH Coder: for Quantitative Content Analysis or  Text Mining">
            <a:extLst>
              <a:ext uri="{FF2B5EF4-FFF2-40B4-BE49-F238E27FC236}">
                <a16:creationId xmlns:a16="http://schemas.microsoft.com/office/drawing/2014/main" id="{A79776C9-E70A-4E59-962B-120F8A067C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 y="7124700"/>
            <a:ext cx="1524000" cy="1524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0AD801F-52B0-45B1-8EF4-F90068C6C986}"/>
              </a:ext>
            </a:extLst>
          </p:cNvPr>
          <p:cNvSpPr txBox="1"/>
          <p:nvPr/>
        </p:nvSpPr>
        <p:spPr>
          <a:xfrm>
            <a:off x="17449800" y="-4991100"/>
            <a:ext cx="6821816" cy="655372"/>
          </a:xfrm>
          <a:prstGeom prst="rect">
            <a:avLst/>
          </a:prstGeom>
        </p:spPr>
        <p:txBody>
          <a:bodyPr wrap="square" lIns="0" tIns="0" rIns="0" bIns="0" rtlCol="0" anchor="t">
            <a:spAutoFit/>
          </a:bodyPr>
          <a:lstStyle/>
          <a:p>
            <a:pPr>
              <a:lnSpc>
                <a:spcPts val="5600"/>
              </a:lnSpc>
              <a:spcBef>
                <a:spcPct val="0"/>
              </a:spcBef>
            </a:pPr>
            <a:r>
              <a:rPr lang="en-US" altLang="zh-CN" sz="4000" b="1" dirty="0">
                <a:solidFill>
                  <a:srgbClr val="FFBD59"/>
                </a:solidFill>
                <a:latin typeface="Helvetica" panose="020B0604020202020204" pitchFamily="34" charset="0"/>
                <a:cs typeface="Helvetica" panose="020B0604020202020204" pitchFamily="34" charset="0"/>
              </a:rPr>
              <a:t>A5-Shopping:</a:t>
            </a:r>
          </a:p>
        </p:txBody>
      </p:sp>
      <p:sp>
        <p:nvSpPr>
          <p:cNvPr id="19" name="TextBox 18">
            <a:extLst>
              <a:ext uri="{FF2B5EF4-FFF2-40B4-BE49-F238E27FC236}">
                <a16:creationId xmlns:a16="http://schemas.microsoft.com/office/drawing/2014/main" id="{D2B205C0-A979-44C8-8A60-2DBA603C4974}"/>
              </a:ext>
            </a:extLst>
          </p:cNvPr>
          <p:cNvSpPr txBox="1"/>
          <p:nvPr/>
        </p:nvSpPr>
        <p:spPr>
          <a:xfrm>
            <a:off x="17449800" y="-4083497"/>
            <a:ext cx="6821815" cy="3107902"/>
          </a:xfrm>
          <a:prstGeom prst="rect">
            <a:avLst/>
          </a:prstGeom>
        </p:spPr>
        <p:txBody>
          <a:bodyPr wrap="square" lIns="0" tIns="0" rIns="0" bIns="0" rtlCol="0" anchor="t">
            <a:spAutoFit/>
          </a:bodyPr>
          <a:lstStyle/>
          <a:p>
            <a:pPr>
              <a:lnSpc>
                <a:spcPts val="4060"/>
              </a:lnSpc>
              <a:spcBef>
                <a:spcPct val="0"/>
              </a:spcBef>
            </a:pPr>
            <a:r>
              <a:rPr lang="en-US" altLang="zh-CN" sz="2900" dirty="0">
                <a:latin typeface="Helvetica" panose="020B0604020202020204" pitchFamily="34" charset="0"/>
                <a:cs typeface="Helvetica" panose="020B0604020202020204" pitchFamily="34" charset="0"/>
              </a:rPr>
              <a:t>"Because of the epidemic came, then there can not go shopping, a lot of actually quite a lot. There is no way to go shopping because I am also afraid of the spread of the epidemic." </a:t>
            </a:r>
          </a:p>
          <a:p>
            <a:pPr>
              <a:lnSpc>
                <a:spcPts val="4060"/>
              </a:lnSpc>
              <a:spcBef>
                <a:spcPct val="0"/>
              </a:spcBef>
            </a:pPr>
            <a:r>
              <a:rPr lang="en-US" altLang="zh-CN" sz="2900" dirty="0">
                <a:latin typeface="Helvetica" panose="020B0604020202020204" pitchFamily="34" charset="0"/>
                <a:cs typeface="Helvetica" panose="020B0604020202020204" pitchFamily="34" charset="0"/>
              </a:rPr>
              <a:t>(A5-2021/01/21, Location 6)</a:t>
            </a:r>
          </a:p>
        </p:txBody>
      </p:sp>
      <p:sp>
        <p:nvSpPr>
          <p:cNvPr id="20" name="橢圓 19">
            <a:extLst>
              <a:ext uri="{FF2B5EF4-FFF2-40B4-BE49-F238E27FC236}">
                <a16:creationId xmlns:a16="http://schemas.microsoft.com/office/drawing/2014/main" id="{E385349A-DA6C-484A-8BFA-50E77FA203B5}"/>
              </a:ext>
            </a:extLst>
          </p:cNvPr>
          <p:cNvSpPr/>
          <p:nvPr/>
        </p:nvSpPr>
        <p:spPr>
          <a:xfrm rot="18934364">
            <a:off x="969915" y="-3090404"/>
            <a:ext cx="2399178" cy="1121714"/>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1" name="箭號: 向右 20">
            <a:extLst>
              <a:ext uri="{FF2B5EF4-FFF2-40B4-BE49-F238E27FC236}">
                <a16:creationId xmlns:a16="http://schemas.microsoft.com/office/drawing/2014/main" id="{49E9A0BB-4ADA-4102-AC2A-291C556476AA}"/>
              </a:ext>
            </a:extLst>
          </p:cNvPr>
          <p:cNvSpPr/>
          <p:nvPr/>
        </p:nvSpPr>
        <p:spPr>
          <a:xfrm rot="1128865">
            <a:off x="10940335" y="-6430258"/>
            <a:ext cx="1558980" cy="529513"/>
          </a:xfrm>
          <a:prstGeom prst="rightArrow">
            <a:avLst>
              <a:gd name="adj1" fmla="val 36680"/>
              <a:gd name="adj2" fmla="val 7615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橢圓 1">
            <a:extLst>
              <a:ext uri="{FF2B5EF4-FFF2-40B4-BE49-F238E27FC236}">
                <a16:creationId xmlns:a16="http://schemas.microsoft.com/office/drawing/2014/main" id="{59B6585B-41E7-4549-BCBB-FBF10507F21E}"/>
              </a:ext>
            </a:extLst>
          </p:cNvPr>
          <p:cNvSpPr/>
          <p:nvPr/>
        </p:nvSpPr>
        <p:spPr>
          <a:xfrm>
            <a:off x="8077200" y="3191089"/>
            <a:ext cx="1219200" cy="12192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橢圓 21">
            <a:extLst>
              <a:ext uri="{FF2B5EF4-FFF2-40B4-BE49-F238E27FC236}">
                <a16:creationId xmlns:a16="http://schemas.microsoft.com/office/drawing/2014/main" id="{BCBD15D8-8206-472F-AD89-5C18F52B1746}"/>
              </a:ext>
            </a:extLst>
          </p:cNvPr>
          <p:cNvSpPr/>
          <p:nvPr/>
        </p:nvSpPr>
        <p:spPr>
          <a:xfrm>
            <a:off x="9478977" y="4229100"/>
            <a:ext cx="1219200" cy="12192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圓角 2">
            <a:extLst>
              <a:ext uri="{FF2B5EF4-FFF2-40B4-BE49-F238E27FC236}">
                <a16:creationId xmlns:a16="http://schemas.microsoft.com/office/drawing/2014/main" id="{B89904F9-F95A-4B9B-B1F4-7A6CDBCFC4A1}"/>
              </a:ext>
            </a:extLst>
          </p:cNvPr>
          <p:cNvSpPr/>
          <p:nvPr/>
        </p:nvSpPr>
        <p:spPr>
          <a:xfrm>
            <a:off x="7841501" y="6029710"/>
            <a:ext cx="1690598" cy="822111"/>
          </a:xfrm>
          <a:prstGeom prst="roundRect">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sz="2800" dirty="0">
                <a:latin typeface="Helvetica" panose="020B0604020202020204" pitchFamily="34" charset="0"/>
                <a:cs typeface="Helvetica" panose="020B0604020202020204" pitchFamily="34" charset="0"/>
              </a:rPr>
              <a:t>Taiwan</a:t>
            </a:r>
            <a:endParaRPr lang="zh-TW" altLang="en-US" sz="2800" dirty="0">
              <a:latin typeface="Helvetica" panose="020B0604020202020204" pitchFamily="34" charset="0"/>
              <a:cs typeface="Helvetica" panose="020B0604020202020204" pitchFamily="34" charset="0"/>
            </a:endParaRPr>
          </a:p>
        </p:txBody>
      </p:sp>
      <p:sp>
        <p:nvSpPr>
          <p:cNvPr id="23" name="矩形: 圓角 22">
            <a:extLst>
              <a:ext uri="{FF2B5EF4-FFF2-40B4-BE49-F238E27FC236}">
                <a16:creationId xmlns:a16="http://schemas.microsoft.com/office/drawing/2014/main" id="{EDAFEAE3-1D57-46D1-9927-A2FCC9037083}"/>
              </a:ext>
            </a:extLst>
          </p:cNvPr>
          <p:cNvSpPr/>
          <p:nvPr/>
        </p:nvSpPr>
        <p:spPr>
          <a:xfrm>
            <a:off x="6521086" y="4706018"/>
            <a:ext cx="1690598" cy="822111"/>
          </a:xfrm>
          <a:prstGeom prst="roundRect">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sz="2800" dirty="0">
                <a:latin typeface="Helvetica" panose="020B0604020202020204" pitchFamily="34" charset="0"/>
                <a:cs typeface="Helvetica" panose="020B0604020202020204" pitchFamily="34" charset="0"/>
              </a:rPr>
              <a:t>China</a:t>
            </a:r>
            <a:endParaRPr lang="zh-TW" altLang="en-US" sz="2800" dirty="0">
              <a:latin typeface="Helvetica" panose="020B0604020202020204" pitchFamily="34" charset="0"/>
              <a:cs typeface="Helvetica" panose="020B0604020202020204" pitchFamily="34" charset="0"/>
            </a:endParaRPr>
          </a:p>
        </p:txBody>
      </p:sp>
      <p:cxnSp>
        <p:nvCxnSpPr>
          <p:cNvPr id="5" name="直線接點 4">
            <a:extLst>
              <a:ext uri="{FF2B5EF4-FFF2-40B4-BE49-F238E27FC236}">
                <a16:creationId xmlns:a16="http://schemas.microsoft.com/office/drawing/2014/main" id="{4F7AE24B-ACB6-42FC-BEE1-709BE7471F3D}"/>
              </a:ext>
            </a:extLst>
          </p:cNvPr>
          <p:cNvCxnSpPr>
            <a:cxnSpLocks/>
          </p:cNvCxnSpPr>
          <p:nvPr/>
        </p:nvCxnSpPr>
        <p:spPr>
          <a:xfrm flipV="1">
            <a:off x="7366385" y="4152900"/>
            <a:ext cx="845299" cy="79054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25" name="直線接點 24">
            <a:extLst>
              <a:ext uri="{FF2B5EF4-FFF2-40B4-BE49-F238E27FC236}">
                <a16:creationId xmlns:a16="http://schemas.microsoft.com/office/drawing/2014/main" id="{9CA6E423-BE15-48D5-AAD6-7478F426E54B}"/>
              </a:ext>
            </a:extLst>
          </p:cNvPr>
          <p:cNvCxnSpPr>
            <a:cxnSpLocks/>
          </p:cNvCxnSpPr>
          <p:nvPr/>
        </p:nvCxnSpPr>
        <p:spPr>
          <a:xfrm flipV="1">
            <a:off x="9010671" y="5383650"/>
            <a:ext cx="845299" cy="790540"/>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3987495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a:off x="7375070" y="6008574"/>
            <a:ext cx="2676399" cy="335561"/>
          </a:xfrm>
          <a:prstGeom prst="rect">
            <a:avLst/>
          </a:prstGeom>
          <a:solidFill>
            <a:srgbClr val="FFBD59"/>
          </a:solidFill>
        </p:spPr>
        <p:txBody>
          <a:bodyPr/>
          <a:lstStyle/>
          <a:p>
            <a:endParaRPr lang="zh-TW" altLang="en-US">
              <a:cs typeface="+mn-ea"/>
            </a:endParaRPr>
          </a:p>
        </p:txBody>
      </p:sp>
      <p:sp>
        <p:nvSpPr>
          <p:cNvPr id="22" name="TextBox 22"/>
          <p:cNvSpPr txBox="1"/>
          <p:nvPr/>
        </p:nvSpPr>
        <p:spPr>
          <a:xfrm>
            <a:off x="7444858" y="5506751"/>
            <a:ext cx="8652784" cy="736933"/>
          </a:xfrm>
          <a:prstGeom prst="rect">
            <a:avLst/>
          </a:prstGeom>
        </p:spPr>
        <p:txBody>
          <a:bodyPr wrap="square" lIns="0" tIns="0" rIns="0" bIns="0" rtlCol="0" anchor="t">
            <a:spAutoFit/>
          </a:bodyPr>
          <a:lstStyle/>
          <a:p>
            <a:pPr>
              <a:lnSpc>
                <a:spcPts val="6283"/>
              </a:lnSpc>
              <a:spcBef>
                <a:spcPct val="0"/>
              </a:spcBef>
            </a:pPr>
            <a:r>
              <a:rPr lang="en-US" sz="4000" b="1" dirty="0">
                <a:solidFill>
                  <a:srgbClr val="000000"/>
                </a:solidFill>
                <a:latin typeface="Helvetica" panose="020B0604020202020204" pitchFamily="34" charset="0"/>
                <a:cs typeface="Helvetica" panose="020B0604020202020204" pitchFamily="34" charset="0"/>
              </a:rPr>
              <a:t>Research Process and Results</a:t>
            </a:r>
          </a:p>
        </p:txBody>
      </p:sp>
      <p:sp>
        <p:nvSpPr>
          <p:cNvPr id="6" name="!!AutoShape 6"/>
          <p:cNvSpPr/>
          <p:nvPr/>
        </p:nvSpPr>
        <p:spPr>
          <a:xfrm>
            <a:off x="7375070" y="7761174"/>
            <a:ext cx="2676399" cy="335561"/>
          </a:xfrm>
          <a:prstGeom prst="rect">
            <a:avLst/>
          </a:prstGeom>
          <a:solidFill>
            <a:srgbClr val="FFBD59"/>
          </a:solidFill>
        </p:spPr>
        <p:txBody>
          <a:bodyPr/>
          <a:lstStyle/>
          <a:p>
            <a:endParaRPr lang="zh-TW" altLang="en-US">
              <a:cs typeface="+mn-ea"/>
            </a:endParaRPr>
          </a:p>
        </p:txBody>
      </p:sp>
      <p:sp>
        <p:nvSpPr>
          <p:cNvPr id="23" name="TextBox 23"/>
          <p:cNvSpPr txBox="1"/>
          <p:nvPr/>
        </p:nvSpPr>
        <p:spPr>
          <a:xfrm>
            <a:off x="7444857" y="7322644"/>
            <a:ext cx="5159405" cy="722698"/>
          </a:xfrm>
          <a:prstGeom prst="rect">
            <a:avLst/>
          </a:prstGeom>
        </p:spPr>
        <p:txBody>
          <a:bodyPr wrap="square" lIns="0" tIns="0" rIns="0" bIns="0" rtlCol="0" anchor="t">
            <a:spAutoFit/>
          </a:bodyPr>
          <a:lstStyle/>
          <a:p>
            <a:pPr>
              <a:lnSpc>
                <a:spcPts val="6283"/>
              </a:lnSpc>
              <a:spcBef>
                <a:spcPct val="0"/>
              </a:spcBef>
            </a:pPr>
            <a:r>
              <a:rPr lang="en-US" altLang="zh-CN" sz="4000" b="1" dirty="0">
                <a:solidFill>
                  <a:srgbClr val="000000"/>
                </a:solidFill>
                <a:latin typeface="Helvetica" panose="020B0604020202020204" pitchFamily="34" charset="0"/>
                <a:cs typeface="Helvetica" panose="020B0604020202020204" pitchFamily="34" charset="0"/>
              </a:rPr>
              <a:t>Future Research</a:t>
            </a:r>
          </a:p>
        </p:txBody>
      </p:sp>
      <p:sp>
        <p:nvSpPr>
          <p:cNvPr id="2" name="AutoShape 2"/>
          <p:cNvSpPr/>
          <p:nvPr/>
        </p:nvSpPr>
        <p:spPr>
          <a:xfrm>
            <a:off x="0" y="1750618"/>
            <a:ext cx="3474342" cy="6494314"/>
          </a:xfrm>
          <a:prstGeom prst="rect">
            <a:avLst/>
          </a:prstGeom>
          <a:solidFill>
            <a:srgbClr val="FFBD59"/>
          </a:solidFill>
        </p:spPr>
        <p:txBody>
          <a:bodyPr/>
          <a:lstStyle/>
          <a:p>
            <a:endParaRPr lang="zh-TW" altLang="en-US">
              <a:cs typeface="+mn-ea"/>
            </a:endParaRPr>
          </a:p>
        </p:txBody>
      </p:sp>
      <p:sp>
        <p:nvSpPr>
          <p:cNvPr id="3" name="AutoShape 3"/>
          <p:cNvSpPr/>
          <p:nvPr/>
        </p:nvSpPr>
        <p:spPr>
          <a:xfrm>
            <a:off x="7375070" y="2350974"/>
            <a:ext cx="2676399" cy="335561"/>
          </a:xfrm>
          <a:prstGeom prst="rect">
            <a:avLst/>
          </a:prstGeom>
          <a:solidFill>
            <a:srgbClr val="FFBD59"/>
          </a:solidFill>
        </p:spPr>
        <p:txBody>
          <a:bodyPr/>
          <a:lstStyle/>
          <a:p>
            <a:endParaRPr lang="zh-TW" altLang="en-US">
              <a:cs typeface="+mn-ea"/>
            </a:endParaRPr>
          </a:p>
        </p:txBody>
      </p:sp>
      <p:sp>
        <p:nvSpPr>
          <p:cNvPr id="4" name="!!AutoShape 4"/>
          <p:cNvSpPr/>
          <p:nvPr/>
        </p:nvSpPr>
        <p:spPr>
          <a:xfrm>
            <a:off x="7375070" y="4179774"/>
            <a:ext cx="2676399" cy="335561"/>
          </a:xfrm>
          <a:prstGeom prst="rect">
            <a:avLst/>
          </a:prstGeom>
          <a:solidFill>
            <a:srgbClr val="FFBD59"/>
          </a:solidFill>
        </p:spPr>
        <p:txBody>
          <a:bodyPr/>
          <a:lstStyle/>
          <a:p>
            <a:endParaRPr lang="zh-TW" altLang="en-US">
              <a:cs typeface="+mn-ea"/>
            </a:endParaRPr>
          </a:p>
        </p:txBody>
      </p:sp>
      <p:sp>
        <p:nvSpPr>
          <p:cNvPr id="7" name="TextBox 7"/>
          <p:cNvSpPr txBox="1"/>
          <p:nvPr/>
        </p:nvSpPr>
        <p:spPr>
          <a:xfrm>
            <a:off x="5261189" y="1409700"/>
            <a:ext cx="1669317" cy="1510542"/>
          </a:xfrm>
          <a:prstGeom prst="rect">
            <a:avLst/>
          </a:prstGeom>
        </p:spPr>
        <p:txBody>
          <a:bodyPr wrap="square" lIns="0" tIns="0" rIns="0" bIns="0" rtlCol="0" anchor="t">
            <a:spAutoFit/>
          </a:bodyPr>
          <a:lstStyle/>
          <a:p>
            <a:pPr>
              <a:lnSpc>
                <a:spcPts val="13155"/>
              </a:lnSpc>
              <a:spcBef>
                <a:spcPct val="0"/>
              </a:spcBef>
            </a:pPr>
            <a:r>
              <a:rPr lang="en-US" sz="9396">
                <a:solidFill>
                  <a:srgbClr val="FFBD59"/>
                </a:solidFill>
                <a:latin typeface="Barlow Bold"/>
                <a:cs typeface="+mn-ea"/>
              </a:rPr>
              <a:t>01</a:t>
            </a:r>
          </a:p>
        </p:txBody>
      </p:sp>
      <p:grpSp>
        <p:nvGrpSpPr>
          <p:cNvPr id="8" name="Group 8"/>
          <p:cNvGrpSpPr/>
          <p:nvPr/>
        </p:nvGrpSpPr>
        <p:grpSpPr>
          <a:xfrm>
            <a:off x="5029200" y="1642129"/>
            <a:ext cx="794523" cy="794523"/>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D59">
                <a:alpha val="29803"/>
              </a:srgbClr>
            </a:solidFill>
          </p:spPr>
          <p:txBody>
            <a:bodyPr/>
            <a:lstStyle/>
            <a:p>
              <a:endParaRPr lang="zh-TW" altLang="en-US">
                <a:cs typeface="+mn-ea"/>
              </a:endParaRPr>
            </a:p>
          </p:txBody>
        </p:sp>
      </p:grpSp>
      <p:grpSp>
        <p:nvGrpSpPr>
          <p:cNvPr id="10" name="Group 10"/>
          <p:cNvGrpSpPr/>
          <p:nvPr/>
        </p:nvGrpSpPr>
        <p:grpSpPr>
          <a:xfrm>
            <a:off x="5029200" y="3458022"/>
            <a:ext cx="794523" cy="794523"/>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D59">
                <a:alpha val="29803"/>
              </a:srgbClr>
            </a:solidFill>
          </p:spPr>
          <p:txBody>
            <a:bodyPr/>
            <a:lstStyle/>
            <a:p>
              <a:endParaRPr lang="zh-TW" altLang="en-US">
                <a:cs typeface="+mn-ea"/>
              </a:endParaRPr>
            </a:p>
          </p:txBody>
        </p:sp>
      </p:grpSp>
      <p:grpSp>
        <p:nvGrpSpPr>
          <p:cNvPr id="12" name="Group 12"/>
          <p:cNvGrpSpPr/>
          <p:nvPr/>
        </p:nvGrpSpPr>
        <p:grpSpPr>
          <a:xfrm>
            <a:off x="5029200" y="5273914"/>
            <a:ext cx="794523" cy="794523"/>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D59">
                <a:alpha val="29803"/>
              </a:srgbClr>
            </a:solidFill>
          </p:spPr>
          <p:txBody>
            <a:bodyPr/>
            <a:lstStyle/>
            <a:p>
              <a:endParaRPr lang="zh-TW" altLang="en-US">
                <a:cs typeface="+mn-ea"/>
              </a:endParaRPr>
            </a:p>
          </p:txBody>
        </p:sp>
      </p:grpSp>
      <p:grpSp>
        <p:nvGrpSpPr>
          <p:cNvPr id="14" name="Group 14"/>
          <p:cNvGrpSpPr/>
          <p:nvPr/>
        </p:nvGrpSpPr>
        <p:grpSpPr>
          <a:xfrm>
            <a:off x="5029200" y="7089807"/>
            <a:ext cx="794523" cy="794523"/>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D59">
                <a:alpha val="29803"/>
              </a:srgbClr>
            </a:solidFill>
          </p:spPr>
          <p:txBody>
            <a:bodyPr/>
            <a:lstStyle/>
            <a:p>
              <a:endParaRPr lang="zh-TW" altLang="en-US">
                <a:cs typeface="+mn-ea"/>
              </a:endParaRPr>
            </a:p>
          </p:txBody>
        </p:sp>
      </p:grpSp>
      <p:sp>
        <p:nvSpPr>
          <p:cNvPr id="16" name="TextBox 16"/>
          <p:cNvSpPr txBox="1"/>
          <p:nvPr/>
        </p:nvSpPr>
        <p:spPr>
          <a:xfrm rot="5400000">
            <a:off x="-1186008" y="4177806"/>
            <a:ext cx="5638953" cy="1484381"/>
          </a:xfrm>
          <a:prstGeom prst="rect">
            <a:avLst/>
          </a:prstGeom>
        </p:spPr>
        <p:txBody>
          <a:bodyPr lIns="0" tIns="0" rIns="0" bIns="0" rtlCol="0" anchor="t">
            <a:spAutoFit/>
          </a:bodyPr>
          <a:lstStyle/>
          <a:p>
            <a:pPr algn="ctr">
              <a:lnSpc>
                <a:spcPts val="13123"/>
              </a:lnSpc>
            </a:pPr>
            <a:r>
              <a:rPr lang="en-US" sz="8749" spc="96" dirty="0">
                <a:solidFill>
                  <a:srgbClr val="FFFFFF"/>
                </a:solidFill>
                <a:latin typeface="Barlow Bold"/>
                <a:cs typeface="+mn-ea"/>
              </a:rPr>
              <a:t>CONTENT</a:t>
            </a:r>
          </a:p>
        </p:txBody>
      </p:sp>
      <p:sp>
        <p:nvSpPr>
          <p:cNvPr id="17" name="TextBox 17"/>
          <p:cNvSpPr txBox="1"/>
          <p:nvPr/>
        </p:nvSpPr>
        <p:spPr>
          <a:xfrm>
            <a:off x="7444857" y="3695700"/>
            <a:ext cx="10081143" cy="736933"/>
          </a:xfrm>
          <a:prstGeom prst="rect">
            <a:avLst/>
          </a:prstGeom>
        </p:spPr>
        <p:txBody>
          <a:bodyPr wrap="square" lIns="0" tIns="0" rIns="0" bIns="0" rtlCol="0" anchor="t">
            <a:spAutoFit/>
          </a:bodyPr>
          <a:lstStyle/>
          <a:p>
            <a:pPr>
              <a:lnSpc>
                <a:spcPts val="6283"/>
              </a:lnSpc>
              <a:spcBef>
                <a:spcPct val="0"/>
              </a:spcBef>
            </a:pPr>
            <a:r>
              <a:rPr lang="en-US" sz="4000" b="1" dirty="0">
                <a:solidFill>
                  <a:srgbClr val="000000"/>
                </a:solidFill>
                <a:latin typeface="Helvetica" panose="020B0604020202020204" pitchFamily="34" charset="0"/>
                <a:cs typeface="Helvetica" panose="020B0604020202020204" pitchFamily="34" charset="0"/>
              </a:rPr>
              <a:t>Research Objectives and Contributions</a:t>
            </a:r>
          </a:p>
        </p:txBody>
      </p:sp>
      <p:sp>
        <p:nvSpPr>
          <p:cNvPr id="18" name="TextBox 18"/>
          <p:cNvSpPr txBox="1"/>
          <p:nvPr/>
        </p:nvSpPr>
        <p:spPr>
          <a:xfrm>
            <a:off x="5261189" y="3197018"/>
            <a:ext cx="1669317" cy="1510542"/>
          </a:xfrm>
          <a:prstGeom prst="rect">
            <a:avLst/>
          </a:prstGeom>
        </p:spPr>
        <p:txBody>
          <a:bodyPr wrap="square" lIns="0" tIns="0" rIns="0" bIns="0" rtlCol="0" anchor="t">
            <a:spAutoFit/>
          </a:bodyPr>
          <a:lstStyle/>
          <a:p>
            <a:pPr>
              <a:lnSpc>
                <a:spcPts val="13155"/>
              </a:lnSpc>
              <a:spcBef>
                <a:spcPct val="0"/>
              </a:spcBef>
            </a:pPr>
            <a:r>
              <a:rPr lang="en-US" sz="9396">
                <a:solidFill>
                  <a:srgbClr val="FFBD59"/>
                </a:solidFill>
                <a:latin typeface="Barlow Bold"/>
                <a:cs typeface="+mn-ea"/>
              </a:rPr>
              <a:t>02</a:t>
            </a:r>
          </a:p>
        </p:txBody>
      </p:sp>
      <p:sp>
        <p:nvSpPr>
          <p:cNvPr id="19" name="TextBox 19"/>
          <p:cNvSpPr txBox="1"/>
          <p:nvPr/>
        </p:nvSpPr>
        <p:spPr>
          <a:xfrm>
            <a:off x="5261189" y="5031960"/>
            <a:ext cx="1669317" cy="1510542"/>
          </a:xfrm>
          <a:prstGeom prst="rect">
            <a:avLst/>
          </a:prstGeom>
        </p:spPr>
        <p:txBody>
          <a:bodyPr wrap="square" lIns="0" tIns="0" rIns="0" bIns="0" rtlCol="0" anchor="t">
            <a:spAutoFit/>
          </a:bodyPr>
          <a:lstStyle/>
          <a:p>
            <a:pPr>
              <a:lnSpc>
                <a:spcPts val="13155"/>
              </a:lnSpc>
              <a:spcBef>
                <a:spcPct val="0"/>
              </a:spcBef>
            </a:pPr>
            <a:r>
              <a:rPr lang="en-US" sz="9396">
                <a:solidFill>
                  <a:srgbClr val="FFBD59"/>
                </a:solidFill>
                <a:latin typeface="Barlow Bold"/>
                <a:cs typeface="+mn-ea"/>
              </a:rPr>
              <a:t>03</a:t>
            </a:r>
          </a:p>
        </p:txBody>
      </p:sp>
      <p:sp>
        <p:nvSpPr>
          <p:cNvPr id="20" name="TextBox 20"/>
          <p:cNvSpPr txBox="1"/>
          <p:nvPr/>
        </p:nvSpPr>
        <p:spPr>
          <a:xfrm>
            <a:off x="5261189" y="6847853"/>
            <a:ext cx="1669317" cy="1510542"/>
          </a:xfrm>
          <a:prstGeom prst="rect">
            <a:avLst/>
          </a:prstGeom>
        </p:spPr>
        <p:txBody>
          <a:bodyPr wrap="square" lIns="0" tIns="0" rIns="0" bIns="0" rtlCol="0" anchor="t">
            <a:spAutoFit/>
          </a:bodyPr>
          <a:lstStyle/>
          <a:p>
            <a:pPr>
              <a:lnSpc>
                <a:spcPts val="13155"/>
              </a:lnSpc>
              <a:spcBef>
                <a:spcPct val="0"/>
              </a:spcBef>
            </a:pPr>
            <a:r>
              <a:rPr lang="en-US" sz="9396">
                <a:solidFill>
                  <a:srgbClr val="FFBD59"/>
                </a:solidFill>
                <a:latin typeface="Barlow Bold"/>
                <a:cs typeface="+mn-ea"/>
              </a:rPr>
              <a:t>04</a:t>
            </a:r>
          </a:p>
        </p:txBody>
      </p:sp>
      <p:sp>
        <p:nvSpPr>
          <p:cNvPr id="21" name="TextBox 21"/>
          <p:cNvSpPr txBox="1"/>
          <p:nvPr/>
        </p:nvSpPr>
        <p:spPr>
          <a:xfrm>
            <a:off x="7444856" y="1880920"/>
            <a:ext cx="6559021" cy="736933"/>
          </a:xfrm>
          <a:prstGeom prst="rect">
            <a:avLst/>
          </a:prstGeom>
        </p:spPr>
        <p:txBody>
          <a:bodyPr wrap="square" lIns="0" tIns="0" rIns="0" bIns="0" rtlCol="0" anchor="t">
            <a:spAutoFit/>
          </a:bodyPr>
          <a:lstStyle/>
          <a:p>
            <a:pPr>
              <a:lnSpc>
                <a:spcPts val="6283"/>
              </a:lnSpc>
              <a:spcBef>
                <a:spcPct val="0"/>
              </a:spcBef>
            </a:pPr>
            <a:r>
              <a:rPr lang="en-US" sz="4000" b="1" dirty="0">
                <a:solidFill>
                  <a:srgbClr val="000000"/>
                </a:solidFill>
                <a:latin typeface="Helvetica" panose="020B0604020202020204" pitchFamily="34" charset="0"/>
                <a:cs typeface="Helvetica" panose="020B0604020202020204" pitchFamily="34" charset="0"/>
              </a:rPr>
              <a:t>Research Background</a:t>
            </a:r>
          </a:p>
        </p:txBody>
      </p:sp>
      <p:sp>
        <p:nvSpPr>
          <p:cNvPr id="25" name="投影片編號版面配置區 12">
            <a:extLst>
              <a:ext uri="{FF2B5EF4-FFF2-40B4-BE49-F238E27FC236}">
                <a16:creationId xmlns:a16="http://schemas.microsoft.com/office/drawing/2014/main" id="{5326D5BE-BFA8-4A12-AE0F-F6295629CF40}"/>
              </a:ext>
            </a:extLst>
          </p:cNvPr>
          <p:cNvSpPr>
            <a:spLocks noGrp="1"/>
          </p:cNvSpPr>
          <p:nvPr>
            <p:ph type="sldNum" sz="quarter" idx="12"/>
          </p:nvPr>
        </p:nvSpPr>
        <p:spPr>
          <a:xfrm>
            <a:off x="15775375" y="9702086"/>
            <a:ext cx="2133600" cy="365125"/>
          </a:xfrm>
        </p:spPr>
        <p:txBody>
          <a:bodyPr/>
          <a:lstStyle/>
          <a:p>
            <a:fld id="{B6F15528-21DE-4FAA-801E-634DDDAF4B2B}" type="slidenum">
              <a:rPr lang="en-US" sz="2800" smtClean="0">
                <a:solidFill>
                  <a:schemeClr val="tx1"/>
                </a:solidFill>
                <a:latin typeface="DIN" pitchFamily="50" charset="0"/>
                <a:cs typeface="+mn-ea"/>
              </a:rPr>
              <a:pPr/>
              <a:t>2</a:t>
            </a:fld>
            <a:endParaRPr lang="en-US" sz="2800" dirty="0">
              <a:solidFill>
                <a:schemeClr val="tx1"/>
              </a:solidFill>
              <a:latin typeface="DIN" pitchFamily="50" charset="0"/>
              <a:cs typeface="+mn-ea"/>
            </a:endParaRPr>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線接點 22">
            <a:extLst>
              <a:ext uri="{FF2B5EF4-FFF2-40B4-BE49-F238E27FC236}">
                <a16:creationId xmlns:a16="http://schemas.microsoft.com/office/drawing/2014/main" id="{0F3BA798-1335-4FC2-B55F-661D8E130CEA}"/>
              </a:ext>
            </a:extLst>
          </p:cNvPr>
          <p:cNvCxnSpPr>
            <a:cxnSpLocks/>
          </p:cNvCxnSpPr>
          <p:nvPr/>
        </p:nvCxnSpPr>
        <p:spPr>
          <a:xfrm flipV="1">
            <a:off x="9505918" y="1314877"/>
            <a:ext cx="750050" cy="859429"/>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2" name="投影片編號版面配置區 12">
            <a:extLst>
              <a:ext uri="{FF2B5EF4-FFF2-40B4-BE49-F238E27FC236}">
                <a16:creationId xmlns:a16="http://schemas.microsoft.com/office/drawing/2014/main" id="{5DBAA335-692B-4CF9-A776-A4725CE06DA3}"/>
              </a:ext>
            </a:extLst>
          </p:cNvPr>
          <p:cNvSpPr>
            <a:spLocks noGrp="1"/>
          </p:cNvSpPr>
          <p:nvPr>
            <p:ph type="sldNum" sz="quarter" idx="12"/>
          </p:nvPr>
        </p:nvSpPr>
        <p:spPr>
          <a:xfrm>
            <a:off x="16154400" y="9867900"/>
            <a:ext cx="2133600" cy="365125"/>
          </a:xfrm>
        </p:spPr>
        <p:txBody>
          <a:bodyPr/>
          <a:lstStyle/>
          <a:p>
            <a:r>
              <a:rPr lang="en-US" altLang="zh-CN" sz="2800" dirty="0">
                <a:solidFill>
                  <a:schemeClr val="tx1"/>
                </a:solidFill>
                <a:latin typeface="DIN" pitchFamily="50" charset="0"/>
                <a:cs typeface="+mn-ea"/>
              </a:rPr>
              <a:t>18</a:t>
            </a:r>
            <a:endParaRPr lang="en-US" sz="2800" dirty="0">
              <a:solidFill>
                <a:schemeClr val="tx1"/>
              </a:solidFill>
              <a:latin typeface="DIN" pitchFamily="50" charset="0"/>
              <a:cs typeface="+mn-ea"/>
            </a:endParaRPr>
          </a:p>
        </p:txBody>
      </p:sp>
      <p:sp>
        <p:nvSpPr>
          <p:cNvPr id="28" name="文字方塊 27">
            <a:extLst>
              <a:ext uri="{FF2B5EF4-FFF2-40B4-BE49-F238E27FC236}">
                <a16:creationId xmlns:a16="http://schemas.microsoft.com/office/drawing/2014/main" id="{46EDE2C3-8519-4EAC-9D0A-6950E6F23ED7}"/>
              </a:ext>
            </a:extLst>
          </p:cNvPr>
          <p:cNvSpPr txBox="1"/>
          <p:nvPr/>
        </p:nvSpPr>
        <p:spPr>
          <a:xfrm>
            <a:off x="12954000" y="9493903"/>
            <a:ext cx="1219200" cy="369332"/>
          </a:xfrm>
          <a:prstGeom prst="rect">
            <a:avLst/>
          </a:prstGeom>
          <a:noFill/>
        </p:spPr>
        <p:txBody>
          <a:bodyPr wrap="square">
            <a:spAutoFit/>
          </a:bodyPr>
          <a:lstStyle/>
          <a:p>
            <a:endParaRPr lang="zh-TW" altLang="en-US" dirty="0">
              <a:cs typeface="+mn-ea"/>
            </a:endParaRPr>
          </a:p>
        </p:txBody>
      </p:sp>
      <p:pic>
        <p:nvPicPr>
          <p:cNvPr id="9" name="圖片 8">
            <a:extLst>
              <a:ext uri="{FF2B5EF4-FFF2-40B4-BE49-F238E27FC236}">
                <a16:creationId xmlns:a16="http://schemas.microsoft.com/office/drawing/2014/main" id="{50428BDD-3869-48C1-87D7-D52467F0E002}"/>
              </a:ext>
            </a:extLst>
          </p:cNvPr>
          <p:cNvPicPr>
            <a:picLocks noChangeAspect="1"/>
          </p:cNvPicPr>
          <p:nvPr/>
        </p:nvPicPr>
        <p:blipFill>
          <a:blip r:embed="rId3"/>
          <a:srcRect/>
          <a:stretch/>
        </p:blipFill>
        <p:spPr>
          <a:xfrm>
            <a:off x="4876800" y="171535"/>
            <a:ext cx="10981557" cy="9943930"/>
          </a:xfrm>
          <a:prstGeom prst="rect">
            <a:avLst/>
          </a:prstGeom>
        </p:spPr>
      </p:pic>
      <p:sp>
        <p:nvSpPr>
          <p:cNvPr id="10" name="AutoShape 2">
            <a:extLst>
              <a:ext uri="{FF2B5EF4-FFF2-40B4-BE49-F238E27FC236}">
                <a16:creationId xmlns:a16="http://schemas.microsoft.com/office/drawing/2014/main" id="{8D246DF6-E0D3-4C3B-B9F9-5FD4FE965E33}"/>
              </a:ext>
            </a:extLst>
          </p:cNvPr>
          <p:cNvSpPr/>
          <p:nvPr/>
        </p:nvSpPr>
        <p:spPr>
          <a:xfrm>
            <a:off x="0" y="1314878"/>
            <a:ext cx="3380680" cy="3752422"/>
          </a:xfrm>
          <a:prstGeom prst="rect">
            <a:avLst/>
          </a:prstGeom>
          <a:solidFill>
            <a:srgbClr val="FFBD59"/>
          </a:solidFill>
        </p:spPr>
        <p:txBody>
          <a:bodyPr/>
          <a:lstStyle/>
          <a:p>
            <a:endParaRPr lang="zh-TW" altLang="en-US">
              <a:cs typeface="+mn-ea"/>
            </a:endParaRPr>
          </a:p>
        </p:txBody>
      </p:sp>
      <p:grpSp>
        <p:nvGrpSpPr>
          <p:cNvPr id="11" name="Group 3">
            <a:extLst>
              <a:ext uri="{FF2B5EF4-FFF2-40B4-BE49-F238E27FC236}">
                <a16:creationId xmlns:a16="http://schemas.microsoft.com/office/drawing/2014/main" id="{E2D469BF-0F97-448B-97F9-C8FC2E080B66}"/>
              </a:ext>
            </a:extLst>
          </p:cNvPr>
          <p:cNvGrpSpPr/>
          <p:nvPr/>
        </p:nvGrpSpPr>
        <p:grpSpPr>
          <a:xfrm>
            <a:off x="152400" y="1499037"/>
            <a:ext cx="559999" cy="559999"/>
            <a:chOff x="0" y="0"/>
            <a:chExt cx="6350000" cy="6350000"/>
          </a:xfrm>
        </p:grpSpPr>
        <p:sp>
          <p:nvSpPr>
            <p:cNvPr id="13" name="Freeform 4">
              <a:extLst>
                <a:ext uri="{FF2B5EF4-FFF2-40B4-BE49-F238E27FC236}">
                  <a16:creationId xmlns:a16="http://schemas.microsoft.com/office/drawing/2014/main" id="{9447A86F-0BBD-4C86-8B35-262ECFCF36D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29803"/>
              </a:srgbClr>
            </a:solidFill>
          </p:spPr>
          <p:txBody>
            <a:bodyPr/>
            <a:lstStyle/>
            <a:p>
              <a:endParaRPr lang="zh-TW" altLang="en-US">
                <a:cs typeface="+mn-ea"/>
              </a:endParaRPr>
            </a:p>
          </p:txBody>
        </p:sp>
      </p:grpSp>
      <p:sp>
        <p:nvSpPr>
          <p:cNvPr id="14" name="TextBox 6">
            <a:extLst>
              <a:ext uri="{FF2B5EF4-FFF2-40B4-BE49-F238E27FC236}">
                <a16:creationId xmlns:a16="http://schemas.microsoft.com/office/drawing/2014/main" id="{A648C48D-6288-47C8-A4B6-B73EEB407B75}"/>
              </a:ext>
            </a:extLst>
          </p:cNvPr>
          <p:cNvSpPr txBox="1"/>
          <p:nvPr/>
        </p:nvSpPr>
        <p:spPr>
          <a:xfrm>
            <a:off x="356750" y="1256696"/>
            <a:ext cx="1593504" cy="1213666"/>
          </a:xfrm>
          <a:prstGeom prst="rect">
            <a:avLst/>
          </a:prstGeom>
        </p:spPr>
        <p:txBody>
          <a:bodyPr wrap="square" lIns="0" tIns="0" rIns="0" bIns="0" rtlCol="0" anchor="t">
            <a:spAutoFit/>
          </a:bodyPr>
          <a:lstStyle/>
          <a:p>
            <a:pPr>
              <a:lnSpc>
                <a:spcPts val="10597"/>
              </a:lnSpc>
              <a:spcBef>
                <a:spcPct val="0"/>
              </a:spcBef>
            </a:pPr>
            <a:r>
              <a:rPr lang="en-US" sz="7569" dirty="0">
                <a:solidFill>
                  <a:srgbClr val="FFFFFF"/>
                </a:solidFill>
                <a:latin typeface="Barlow Bold"/>
                <a:cs typeface="+mn-ea"/>
              </a:rPr>
              <a:t>03</a:t>
            </a:r>
          </a:p>
        </p:txBody>
      </p:sp>
      <p:sp>
        <p:nvSpPr>
          <p:cNvPr id="15" name="TextBox 7">
            <a:extLst>
              <a:ext uri="{FF2B5EF4-FFF2-40B4-BE49-F238E27FC236}">
                <a16:creationId xmlns:a16="http://schemas.microsoft.com/office/drawing/2014/main" id="{E85B5013-A47A-4D80-9FB4-8F9533023A89}"/>
              </a:ext>
            </a:extLst>
          </p:cNvPr>
          <p:cNvSpPr txBox="1"/>
          <p:nvPr/>
        </p:nvSpPr>
        <p:spPr>
          <a:xfrm>
            <a:off x="353121" y="2602076"/>
            <a:ext cx="3380679" cy="1790939"/>
          </a:xfrm>
          <a:prstGeom prst="rect">
            <a:avLst/>
          </a:prstGeom>
        </p:spPr>
        <p:txBody>
          <a:bodyPr wrap="square" lIns="0" tIns="0" rIns="0" bIns="0" rtlCol="0" anchor="t">
            <a:spAutoFit/>
          </a:bodyPr>
          <a:lstStyle/>
          <a:p>
            <a:pPr>
              <a:lnSpc>
                <a:spcPts val="7242"/>
              </a:lnSpc>
              <a:spcBef>
                <a:spcPct val="0"/>
              </a:spcBef>
            </a:pPr>
            <a:r>
              <a:rPr lang="en-US" altLang="zh-CN" sz="5172" b="1" dirty="0">
                <a:solidFill>
                  <a:srgbClr val="000000"/>
                </a:solidFill>
                <a:cs typeface="+mn-ea"/>
              </a:rPr>
              <a:t>KH-coder analysis</a:t>
            </a:r>
            <a:endParaRPr lang="en-US" sz="5172" b="1" dirty="0">
              <a:solidFill>
                <a:srgbClr val="000000"/>
              </a:solidFill>
              <a:cs typeface="+mn-ea"/>
            </a:endParaRPr>
          </a:p>
        </p:txBody>
      </p:sp>
      <p:pic>
        <p:nvPicPr>
          <p:cNvPr id="16" name="圖片 15">
            <a:extLst>
              <a:ext uri="{FF2B5EF4-FFF2-40B4-BE49-F238E27FC236}">
                <a16:creationId xmlns:a16="http://schemas.microsoft.com/office/drawing/2014/main" id="{1DE8EDA4-A1EE-44C4-8694-A194028DFDAC}"/>
              </a:ext>
            </a:extLst>
          </p:cNvPr>
          <p:cNvPicPr>
            <a:picLocks noChangeAspect="1"/>
          </p:cNvPicPr>
          <p:nvPr/>
        </p:nvPicPr>
        <p:blipFill>
          <a:blip r:embed="rId4"/>
          <a:stretch>
            <a:fillRect/>
          </a:stretch>
        </p:blipFill>
        <p:spPr>
          <a:xfrm>
            <a:off x="1524365" y="7124700"/>
            <a:ext cx="4996721" cy="1524000"/>
          </a:xfrm>
          <a:prstGeom prst="rect">
            <a:avLst/>
          </a:prstGeom>
        </p:spPr>
      </p:pic>
      <p:pic>
        <p:nvPicPr>
          <p:cNvPr id="17" name="Picture 2" descr="GitHub - ko-ichi-h/khcoder: KH Coder: for Quantitative Content Analysis or  Text Mining">
            <a:extLst>
              <a:ext uri="{FF2B5EF4-FFF2-40B4-BE49-F238E27FC236}">
                <a16:creationId xmlns:a16="http://schemas.microsoft.com/office/drawing/2014/main" id="{A79776C9-E70A-4E59-962B-120F8A067C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 y="7124700"/>
            <a:ext cx="1524000" cy="1524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0AD801F-52B0-45B1-8EF4-F90068C6C986}"/>
              </a:ext>
            </a:extLst>
          </p:cNvPr>
          <p:cNvSpPr txBox="1"/>
          <p:nvPr/>
        </p:nvSpPr>
        <p:spPr>
          <a:xfrm>
            <a:off x="17449800" y="-4991100"/>
            <a:ext cx="6821816" cy="655372"/>
          </a:xfrm>
          <a:prstGeom prst="rect">
            <a:avLst/>
          </a:prstGeom>
        </p:spPr>
        <p:txBody>
          <a:bodyPr wrap="square" lIns="0" tIns="0" rIns="0" bIns="0" rtlCol="0" anchor="t">
            <a:spAutoFit/>
          </a:bodyPr>
          <a:lstStyle/>
          <a:p>
            <a:pPr>
              <a:lnSpc>
                <a:spcPts val="5600"/>
              </a:lnSpc>
              <a:spcBef>
                <a:spcPct val="0"/>
              </a:spcBef>
            </a:pPr>
            <a:r>
              <a:rPr lang="en-US" altLang="zh-CN" sz="4000" b="1" dirty="0">
                <a:solidFill>
                  <a:srgbClr val="FFBD59"/>
                </a:solidFill>
                <a:latin typeface="Helvetica" panose="020B0604020202020204" pitchFamily="34" charset="0"/>
                <a:cs typeface="Helvetica" panose="020B0604020202020204" pitchFamily="34" charset="0"/>
              </a:rPr>
              <a:t>A5-Shopping:</a:t>
            </a:r>
          </a:p>
        </p:txBody>
      </p:sp>
      <p:sp>
        <p:nvSpPr>
          <p:cNvPr id="19" name="TextBox 18">
            <a:extLst>
              <a:ext uri="{FF2B5EF4-FFF2-40B4-BE49-F238E27FC236}">
                <a16:creationId xmlns:a16="http://schemas.microsoft.com/office/drawing/2014/main" id="{D2B205C0-A979-44C8-8A60-2DBA603C4974}"/>
              </a:ext>
            </a:extLst>
          </p:cNvPr>
          <p:cNvSpPr txBox="1"/>
          <p:nvPr/>
        </p:nvSpPr>
        <p:spPr>
          <a:xfrm>
            <a:off x="17449800" y="-4083497"/>
            <a:ext cx="6821815" cy="3107902"/>
          </a:xfrm>
          <a:prstGeom prst="rect">
            <a:avLst/>
          </a:prstGeom>
        </p:spPr>
        <p:txBody>
          <a:bodyPr wrap="square" lIns="0" tIns="0" rIns="0" bIns="0" rtlCol="0" anchor="t">
            <a:spAutoFit/>
          </a:bodyPr>
          <a:lstStyle/>
          <a:p>
            <a:pPr>
              <a:lnSpc>
                <a:spcPts val="4060"/>
              </a:lnSpc>
              <a:spcBef>
                <a:spcPct val="0"/>
              </a:spcBef>
            </a:pPr>
            <a:r>
              <a:rPr lang="en-US" altLang="zh-CN" sz="2900" dirty="0">
                <a:latin typeface="Helvetica" panose="020B0604020202020204" pitchFamily="34" charset="0"/>
                <a:cs typeface="Helvetica" panose="020B0604020202020204" pitchFamily="34" charset="0"/>
              </a:rPr>
              <a:t>"Because of the epidemic came, then there can not go shopping, a lot of actually quite a lot. There is no way to go shopping because I am also afraid of the spread of the epidemic." </a:t>
            </a:r>
          </a:p>
          <a:p>
            <a:pPr>
              <a:lnSpc>
                <a:spcPts val="4060"/>
              </a:lnSpc>
              <a:spcBef>
                <a:spcPct val="0"/>
              </a:spcBef>
            </a:pPr>
            <a:r>
              <a:rPr lang="en-US" altLang="zh-CN" sz="2900" dirty="0">
                <a:latin typeface="Helvetica" panose="020B0604020202020204" pitchFamily="34" charset="0"/>
                <a:cs typeface="Helvetica" panose="020B0604020202020204" pitchFamily="34" charset="0"/>
              </a:rPr>
              <a:t>(A5-2021/01/21, Location 6)</a:t>
            </a:r>
          </a:p>
        </p:txBody>
      </p:sp>
      <p:sp>
        <p:nvSpPr>
          <p:cNvPr id="20" name="橢圓 19">
            <a:extLst>
              <a:ext uri="{FF2B5EF4-FFF2-40B4-BE49-F238E27FC236}">
                <a16:creationId xmlns:a16="http://schemas.microsoft.com/office/drawing/2014/main" id="{E385349A-DA6C-484A-8BFA-50E77FA203B5}"/>
              </a:ext>
            </a:extLst>
          </p:cNvPr>
          <p:cNvSpPr/>
          <p:nvPr/>
        </p:nvSpPr>
        <p:spPr>
          <a:xfrm rot="18934364">
            <a:off x="969915" y="-3090404"/>
            <a:ext cx="2399178" cy="1121714"/>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1" name="箭號: 向右 20">
            <a:extLst>
              <a:ext uri="{FF2B5EF4-FFF2-40B4-BE49-F238E27FC236}">
                <a16:creationId xmlns:a16="http://schemas.microsoft.com/office/drawing/2014/main" id="{49E9A0BB-4ADA-4102-AC2A-291C556476AA}"/>
              </a:ext>
            </a:extLst>
          </p:cNvPr>
          <p:cNvSpPr/>
          <p:nvPr/>
        </p:nvSpPr>
        <p:spPr>
          <a:xfrm rot="1128865">
            <a:off x="10940335" y="-6430258"/>
            <a:ext cx="1558980" cy="529513"/>
          </a:xfrm>
          <a:prstGeom prst="rightArrow">
            <a:avLst>
              <a:gd name="adj1" fmla="val 36680"/>
              <a:gd name="adj2" fmla="val 7615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橢圓 1">
            <a:extLst>
              <a:ext uri="{FF2B5EF4-FFF2-40B4-BE49-F238E27FC236}">
                <a16:creationId xmlns:a16="http://schemas.microsoft.com/office/drawing/2014/main" id="{59B6585B-41E7-4549-BCBB-FBF10507F21E}"/>
              </a:ext>
            </a:extLst>
          </p:cNvPr>
          <p:cNvSpPr/>
          <p:nvPr/>
        </p:nvSpPr>
        <p:spPr>
          <a:xfrm rot="403992">
            <a:off x="7782650" y="1983089"/>
            <a:ext cx="2133600" cy="16002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圓角 21">
            <a:extLst>
              <a:ext uri="{FF2B5EF4-FFF2-40B4-BE49-F238E27FC236}">
                <a16:creationId xmlns:a16="http://schemas.microsoft.com/office/drawing/2014/main" id="{C9F167FE-206E-4F26-93C5-91D21A94C0B0}"/>
              </a:ext>
            </a:extLst>
          </p:cNvPr>
          <p:cNvSpPr/>
          <p:nvPr/>
        </p:nvSpPr>
        <p:spPr>
          <a:xfrm>
            <a:off x="8792111" y="903821"/>
            <a:ext cx="2927714" cy="822111"/>
          </a:xfrm>
          <a:prstGeom prst="roundRect">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sz="2800" kern="100" dirty="0">
                <a:effectLst/>
                <a:latin typeface="Helvetica" panose="020B0604020202020204" pitchFamily="34" charset="0"/>
                <a:ea typeface="DFKai-SB" panose="03000509000000000000" pitchFamily="65" charset="-120"/>
                <a:cs typeface="Helvetica" panose="020B0604020202020204" pitchFamily="34" charset="0"/>
              </a:rPr>
              <a:t>high-frequency words</a:t>
            </a:r>
            <a:endParaRPr lang="zh-TW" altLang="en-US" sz="28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71446270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投影片編號版面配置區 12">
            <a:extLst>
              <a:ext uri="{FF2B5EF4-FFF2-40B4-BE49-F238E27FC236}">
                <a16:creationId xmlns:a16="http://schemas.microsoft.com/office/drawing/2014/main" id="{5DBAA335-692B-4CF9-A776-A4725CE06DA3}"/>
              </a:ext>
            </a:extLst>
          </p:cNvPr>
          <p:cNvSpPr>
            <a:spLocks noGrp="1"/>
          </p:cNvSpPr>
          <p:nvPr>
            <p:ph type="sldNum" sz="quarter" idx="12"/>
          </p:nvPr>
        </p:nvSpPr>
        <p:spPr>
          <a:xfrm>
            <a:off x="16154400" y="9867900"/>
            <a:ext cx="2133600" cy="365125"/>
          </a:xfrm>
        </p:spPr>
        <p:txBody>
          <a:bodyPr/>
          <a:lstStyle/>
          <a:p>
            <a:r>
              <a:rPr lang="en-US" altLang="zh-CN" sz="2800" dirty="0">
                <a:solidFill>
                  <a:schemeClr val="tx1"/>
                </a:solidFill>
                <a:latin typeface="DIN" pitchFamily="50" charset="0"/>
                <a:cs typeface="+mn-ea"/>
              </a:rPr>
              <a:t>18</a:t>
            </a:r>
            <a:endParaRPr lang="en-US" sz="2800" dirty="0">
              <a:solidFill>
                <a:schemeClr val="tx1"/>
              </a:solidFill>
              <a:latin typeface="DIN" pitchFamily="50" charset="0"/>
              <a:cs typeface="+mn-ea"/>
            </a:endParaRPr>
          </a:p>
        </p:txBody>
      </p:sp>
      <p:sp>
        <p:nvSpPr>
          <p:cNvPr id="28" name="文字方塊 27">
            <a:extLst>
              <a:ext uri="{FF2B5EF4-FFF2-40B4-BE49-F238E27FC236}">
                <a16:creationId xmlns:a16="http://schemas.microsoft.com/office/drawing/2014/main" id="{46EDE2C3-8519-4EAC-9D0A-6950E6F23ED7}"/>
              </a:ext>
            </a:extLst>
          </p:cNvPr>
          <p:cNvSpPr txBox="1"/>
          <p:nvPr/>
        </p:nvSpPr>
        <p:spPr>
          <a:xfrm>
            <a:off x="12954000" y="9493903"/>
            <a:ext cx="1219200" cy="369332"/>
          </a:xfrm>
          <a:prstGeom prst="rect">
            <a:avLst/>
          </a:prstGeom>
          <a:noFill/>
        </p:spPr>
        <p:txBody>
          <a:bodyPr wrap="square">
            <a:spAutoFit/>
          </a:bodyPr>
          <a:lstStyle/>
          <a:p>
            <a:endParaRPr lang="zh-TW" altLang="en-US" dirty="0">
              <a:cs typeface="+mn-ea"/>
            </a:endParaRPr>
          </a:p>
        </p:txBody>
      </p:sp>
      <p:pic>
        <p:nvPicPr>
          <p:cNvPr id="9" name="圖片 8">
            <a:extLst>
              <a:ext uri="{FF2B5EF4-FFF2-40B4-BE49-F238E27FC236}">
                <a16:creationId xmlns:a16="http://schemas.microsoft.com/office/drawing/2014/main" id="{50428BDD-3869-48C1-87D7-D52467F0E002}"/>
              </a:ext>
            </a:extLst>
          </p:cNvPr>
          <p:cNvPicPr>
            <a:picLocks noChangeAspect="1"/>
          </p:cNvPicPr>
          <p:nvPr/>
        </p:nvPicPr>
        <p:blipFill>
          <a:blip r:embed="rId3"/>
          <a:srcRect/>
          <a:stretch/>
        </p:blipFill>
        <p:spPr>
          <a:xfrm>
            <a:off x="4876800" y="171535"/>
            <a:ext cx="10981557" cy="9943930"/>
          </a:xfrm>
          <a:prstGeom prst="rect">
            <a:avLst/>
          </a:prstGeom>
        </p:spPr>
      </p:pic>
      <p:sp>
        <p:nvSpPr>
          <p:cNvPr id="10" name="AutoShape 2">
            <a:extLst>
              <a:ext uri="{FF2B5EF4-FFF2-40B4-BE49-F238E27FC236}">
                <a16:creationId xmlns:a16="http://schemas.microsoft.com/office/drawing/2014/main" id="{8D246DF6-E0D3-4C3B-B9F9-5FD4FE965E33}"/>
              </a:ext>
            </a:extLst>
          </p:cNvPr>
          <p:cNvSpPr/>
          <p:nvPr/>
        </p:nvSpPr>
        <p:spPr>
          <a:xfrm>
            <a:off x="0" y="1314878"/>
            <a:ext cx="3380680" cy="3752422"/>
          </a:xfrm>
          <a:prstGeom prst="rect">
            <a:avLst/>
          </a:prstGeom>
          <a:solidFill>
            <a:srgbClr val="FFBD59"/>
          </a:solidFill>
        </p:spPr>
        <p:txBody>
          <a:bodyPr/>
          <a:lstStyle/>
          <a:p>
            <a:endParaRPr lang="zh-TW" altLang="en-US">
              <a:cs typeface="+mn-ea"/>
            </a:endParaRPr>
          </a:p>
        </p:txBody>
      </p:sp>
      <p:grpSp>
        <p:nvGrpSpPr>
          <p:cNvPr id="11" name="Group 3">
            <a:extLst>
              <a:ext uri="{FF2B5EF4-FFF2-40B4-BE49-F238E27FC236}">
                <a16:creationId xmlns:a16="http://schemas.microsoft.com/office/drawing/2014/main" id="{E2D469BF-0F97-448B-97F9-C8FC2E080B66}"/>
              </a:ext>
            </a:extLst>
          </p:cNvPr>
          <p:cNvGrpSpPr/>
          <p:nvPr/>
        </p:nvGrpSpPr>
        <p:grpSpPr>
          <a:xfrm>
            <a:off x="152400" y="1499037"/>
            <a:ext cx="559999" cy="559999"/>
            <a:chOff x="0" y="0"/>
            <a:chExt cx="6350000" cy="6350000"/>
          </a:xfrm>
        </p:grpSpPr>
        <p:sp>
          <p:nvSpPr>
            <p:cNvPr id="13" name="Freeform 4">
              <a:extLst>
                <a:ext uri="{FF2B5EF4-FFF2-40B4-BE49-F238E27FC236}">
                  <a16:creationId xmlns:a16="http://schemas.microsoft.com/office/drawing/2014/main" id="{9447A86F-0BBD-4C86-8B35-262ECFCF36D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29803"/>
              </a:srgbClr>
            </a:solidFill>
          </p:spPr>
          <p:txBody>
            <a:bodyPr/>
            <a:lstStyle/>
            <a:p>
              <a:endParaRPr lang="zh-TW" altLang="en-US">
                <a:cs typeface="+mn-ea"/>
              </a:endParaRPr>
            </a:p>
          </p:txBody>
        </p:sp>
      </p:grpSp>
      <p:sp>
        <p:nvSpPr>
          <p:cNvPr id="14" name="TextBox 6">
            <a:extLst>
              <a:ext uri="{FF2B5EF4-FFF2-40B4-BE49-F238E27FC236}">
                <a16:creationId xmlns:a16="http://schemas.microsoft.com/office/drawing/2014/main" id="{A648C48D-6288-47C8-A4B6-B73EEB407B75}"/>
              </a:ext>
            </a:extLst>
          </p:cNvPr>
          <p:cNvSpPr txBox="1"/>
          <p:nvPr/>
        </p:nvSpPr>
        <p:spPr>
          <a:xfrm>
            <a:off x="356750" y="1256696"/>
            <a:ext cx="1593504" cy="1213666"/>
          </a:xfrm>
          <a:prstGeom prst="rect">
            <a:avLst/>
          </a:prstGeom>
        </p:spPr>
        <p:txBody>
          <a:bodyPr wrap="square" lIns="0" tIns="0" rIns="0" bIns="0" rtlCol="0" anchor="t">
            <a:spAutoFit/>
          </a:bodyPr>
          <a:lstStyle/>
          <a:p>
            <a:pPr>
              <a:lnSpc>
                <a:spcPts val="10597"/>
              </a:lnSpc>
              <a:spcBef>
                <a:spcPct val="0"/>
              </a:spcBef>
            </a:pPr>
            <a:r>
              <a:rPr lang="en-US" sz="7569" dirty="0">
                <a:solidFill>
                  <a:srgbClr val="FFFFFF"/>
                </a:solidFill>
                <a:latin typeface="Barlow Bold"/>
                <a:cs typeface="+mn-ea"/>
              </a:rPr>
              <a:t>03</a:t>
            </a:r>
          </a:p>
        </p:txBody>
      </p:sp>
      <p:sp>
        <p:nvSpPr>
          <p:cNvPr id="15" name="TextBox 7">
            <a:extLst>
              <a:ext uri="{FF2B5EF4-FFF2-40B4-BE49-F238E27FC236}">
                <a16:creationId xmlns:a16="http://schemas.microsoft.com/office/drawing/2014/main" id="{E85B5013-A47A-4D80-9FB4-8F9533023A89}"/>
              </a:ext>
            </a:extLst>
          </p:cNvPr>
          <p:cNvSpPr txBox="1"/>
          <p:nvPr/>
        </p:nvSpPr>
        <p:spPr>
          <a:xfrm>
            <a:off x="353121" y="2602076"/>
            <a:ext cx="3380679" cy="1790939"/>
          </a:xfrm>
          <a:prstGeom prst="rect">
            <a:avLst/>
          </a:prstGeom>
        </p:spPr>
        <p:txBody>
          <a:bodyPr wrap="square" lIns="0" tIns="0" rIns="0" bIns="0" rtlCol="0" anchor="t">
            <a:spAutoFit/>
          </a:bodyPr>
          <a:lstStyle/>
          <a:p>
            <a:pPr>
              <a:lnSpc>
                <a:spcPts val="7242"/>
              </a:lnSpc>
              <a:spcBef>
                <a:spcPct val="0"/>
              </a:spcBef>
            </a:pPr>
            <a:r>
              <a:rPr lang="en-US" altLang="zh-CN" sz="5172" b="1" dirty="0">
                <a:solidFill>
                  <a:srgbClr val="000000"/>
                </a:solidFill>
                <a:cs typeface="+mn-ea"/>
              </a:rPr>
              <a:t>KH-coder analysis</a:t>
            </a:r>
            <a:endParaRPr lang="en-US" sz="5172" b="1" dirty="0">
              <a:solidFill>
                <a:srgbClr val="000000"/>
              </a:solidFill>
              <a:cs typeface="+mn-ea"/>
            </a:endParaRPr>
          </a:p>
        </p:txBody>
      </p:sp>
      <p:pic>
        <p:nvPicPr>
          <p:cNvPr id="16" name="圖片 15">
            <a:extLst>
              <a:ext uri="{FF2B5EF4-FFF2-40B4-BE49-F238E27FC236}">
                <a16:creationId xmlns:a16="http://schemas.microsoft.com/office/drawing/2014/main" id="{1DE8EDA4-A1EE-44C4-8694-A194028DFDAC}"/>
              </a:ext>
            </a:extLst>
          </p:cNvPr>
          <p:cNvPicPr>
            <a:picLocks noChangeAspect="1"/>
          </p:cNvPicPr>
          <p:nvPr/>
        </p:nvPicPr>
        <p:blipFill>
          <a:blip r:embed="rId4"/>
          <a:stretch>
            <a:fillRect/>
          </a:stretch>
        </p:blipFill>
        <p:spPr>
          <a:xfrm>
            <a:off x="1524365" y="7124700"/>
            <a:ext cx="4996721" cy="1524000"/>
          </a:xfrm>
          <a:prstGeom prst="rect">
            <a:avLst/>
          </a:prstGeom>
        </p:spPr>
      </p:pic>
      <p:pic>
        <p:nvPicPr>
          <p:cNvPr id="17" name="Picture 2" descr="GitHub - ko-ichi-h/khcoder: KH Coder: for Quantitative Content Analysis or  Text Mining">
            <a:extLst>
              <a:ext uri="{FF2B5EF4-FFF2-40B4-BE49-F238E27FC236}">
                <a16:creationId xmlns:a16="http://schemas.microsoft.com/office/drawing/2014/main" id="{A79776C9-E70A-4E59-962B-120F8A067C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 y="7124700"/>
            <a:ext cx="1524000" cy="1524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0AD801F-52B0-45B1-8EF4-F90068C6C986}"/>
              </a:ext>
            </a:extLst>
          </p:cNvPr>
          <p:cNvSpPr txBox="1"/>
          <p:nvPr/>
        </p:nvSpPr>
        <p:spPr>
          <a:xfrm>
            <a:off x="17449800" y="-4991100"/>
            <a:ext cx="6821816" cy="655372"/>
          </a:xfrm>
          <a:prstGeom prst="rect">
            <a:avLst/>
          </a:prstGeom>
        </p:spPr>
        <p:txBody>
          <a:bodyPr wrap="square" lIns="0" tIns="0" rIns="0" bIns="0" rtlCol="0" anchor="t">
            <a:spAutoFit/>
          </a:bodyPr>
          <a:lstStyle/>
          <a:p>
            <a:pPr>
              <a:lnSpc>
                <a:spcPts val="5600"/>
              </a:lnSpc>
              <a:spcBef>
                <a:spcPct val="0"/>
              </a:spcBef>
            </a:pPr>
            <a:r>
              <a:rPr lang="en-US" altLang="zh-CN" sz="4000" b="1" dirty="0">
                <a:solidFill>
                  <a:srgbClr val="FFBD59"/>
                </a:solidFill>
                <a:latin typeface="Helvetica" panose="020B0604020202020204" pitchFamily="34" charset="0"/>
                <a:cs typeface="Helvetica" panose="020B0604020202020204" pitchFamily="34" charset="0"/>
              </a:rPr>
              <a:t>A5-Shopping:</a:t>
            </a:r>
          </a:p>
        </p:txBody>
      </p:sp>
      <p:sp>
        <p:nvSpPr>
          <p:cNvPr id="19" name="TextBox 18">
            <a:extLst>
              <a:ext uri="{FF2B5EF4-FFF2-40B4-BE49-F238E27FC236}">
                <a16:creationId xmlns:a16="http://schemas.microsoft.com/office/drawing/2014/main" id="{D2B205C0-A979-44C8-8A60-2DBA603C4974}"/>
              </a:ext>
            </a:extLst>
          </p:cNvPr>
          <p:cNvSpPr txBox="1"/>
          <p:nvPr/>
        </p:nvSpPr>
        <p:spPr>
          <a:xfrm>
            <a:off x="24765000" y="4016798"/>
            <a:ext cx="6821815" cy="3107902"/>
          </a:xfrm>
          <a:prstGeom prst="rect">
            <a:avLst/>
          </a:prstGeom>
        </p:spPr>
        <p:txBody>
          <a:bodyPr wrap="square" lIns="0" tIns="0" rIns="0" bIns="0" rtlCol="0" anchor="t">
            <a:spAutoFit/>
          </a:bodyPr>
          <a:lstStyle/>
          <a:p>
            <a:pPr>
              <a:lnSpc>
                <a:spcPts val="4060"/>
              </a:lnSpc>
              <a:spcBef>
                <a:spcPct val="0"/>
              </a:spcBef>
            </a:pPr>
            <a:r>
              <a:rPr lang="en-US" altLang="zh-CN" sz="2900" dirty="0">
                <a:latin typeface="Helvetica" panose="020B0604020202020204" pitchFamily="34" charset="0"/>
                <a:cs typeface="Helvetica" panose="020B0604020202020204" pitchFamily="34" charset="0"/>
              </a:rPr>
              <a:t>"Because of the epidemic came, then there can not go shopping, a lot of actually quite a lot. There is no way to go shopping because I am also afraid of the spread of the epidemic." </a:t>
            </a:r>
          </a:p>
          <a:p>
            <a:pPr>
              <a:lnSpc>
                <a:spcPts val="4060"/>
              </a:lnSpc>
              <a:spcBef>
                <a:spcPct val="0"/>
              </a:spcBef>
            </a:pPr>
            <a:r>
              <a:rPr lang="en-US" altLang="zh-CN" sz="2900" dirty="0">
                <a:latin typeface="Helvetica" panose="020B0604020202020204" pitchFamily="34" charset="0"/>
                <a:cs typeface="Helvetica" panose="020B0604020202020204" pitchFamily="34" charset="0"/>
              </a:rPr>
              <a:t>(A5-2021/01/21, Location 6)</a:t>
            </a:r>
          </a:p>
        </p:txBody>
      </p:sp>
      <p:sp>
        <p:nvSpPr>
          <p:cNvPr id="20" name="橢圓 19">
            <a:extLst>
              <a:ext uri="{FF2B5EF4-FFF2-40B4-BE49-F238E27FC236}">
                <a16:creationId xmlns:a16="http://schemas.microsoft.com/office/drawing/2014/main" id="{E385349A-DA6C-484A-8BFA-50E77FA203B5}"/>
              </a:ext>
            </a:extLst>
          </p:cNvPr>
          <p:cNvSpPr/>
          <p:nvPr/>
        </p:nvSpPr>
        <p:spPr>
          <a:xfrm rot="18934364">
            <a:off x="969915" y="-3090404"/>
            <a:ext cx="2399178" cy="1121714"/>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1" name="箭號: 向右 20">
            <a:extLst>
              <a:ext uri="{FF2B5EF4-FFF2-40B4-BE49-F238E27FC236}">
                <a16:creationId xmlns:a16="http://schemas.microsoft.com/office/drawing/2014/main" id="{49E9A0BB-4ADA-4102-AC2A-291C556476AA}"/>
              </a:ext>
            </a:extLst>
          </p:cNvPr>
          <p:cNvSpPr/>
          <p:nvPr/>
        </p:nvSpPr>
        <p:spPr>
          <a:xfrm rot="1128865">
            <a:off x="10940335" y="-6430258"/>
            <a:ext cx="1558980" cy="529513"/>
          </a:xfrm>
          <a:prstGeom prst="rightArrow">
            <a:avLst>
              <a:gd name="adj1" fmla="val 36680"/>
              <a:gd name="adj2" fmla="val 7615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橢圓 1">
            <a:extLst>
              <a:ext uri="{FF2B5EF4-FFF2-40B4-BE49-F238E27FC236}">
                <a16:creationId xmlns:a16="http://schemas.microsoft.com/office/drawing/2014/main" id="{59B6585B-41E7-4549-BCBB-FBF10507F21E}"/>
              </a:ext>
            </a:extLst>
          </p:cNvPr>
          <p:cNvSpPr/>
          <p:nvPr/>
        </p:nvSpPr>
        <p:spPr>
          <a:xfrm rot="7549122">
            <a:off x="8802645" y="3073273"/>
            <a:ext cx="1091873" cy="2726368"/>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2" name="直線接點 21">
            <a:extLst>
              <a:ext uri="{FF2B5EF4-FFF2-40B4-BE49-F238E27FC236}">
                <a16:creationId xmlns:a16="http://schemas.microsoft.com/office/drawing/2014/main" id="{E6AB930B-C5D6-4AF3-9ADB-D8B1B4B6B723}"/>
              </a:ext>
            </a:extLst>
          </p:cNvPr>
          <p:cNvCxnSpPr>
            <a:cxnSpLocks/>
          </p:cNvCxnSpPr>
          <p:nvPr/>
        </p:nvCxnSpPr>
        <p:spPr>
          <a:xfrm flipV="1">
            <a:off x="8925931" y="5281638"/>
            <a:ext cx="845299" cy="79054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3" name="矩形: 圓角 22">
            <a:extLst>
              <a:ext uri="{FF2B5EF4-FFF2-40B4-BE49-F238E27FC236}">
                <a16:creationId xmlns:a16="http://schemas.microsoft.com/office/drawing/2014/main" id="{51F9C20D-4C15-41AC-A645-B957F1422929}"/>
              </a:ext>
            </a:extLst>
          </p:cNvPr>
          <p:cNvSpPr/>
          <p:nvPr/>
        </p:nvSpPr>
        <p:spPr>
          <a:xfrm>
            <a:off x="7239000" y="5661122"/>
            <a:ext cx="2927714" cy="1524000"/>
          </a:xfrm>
          <a:prstGeom prst="roundRect">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sz="2800" kern="100" dirty="0">
                <a:effectLst/>
                <a:latin typeface="Helvetica" panose="020B0604020202020204" pitchFamily="34" charset="0"/>
                <a:ea typeface="DFKai-SB" panose="03000509000000000000" pitchFamily="65" charset="-120"/>
                <a:cs typeface="Helvetica" panose="020B0604020202020204" pitchFamily="34" charset="0"/>
              </a:rPr>
              <a:t> common </a:t>
            </a:r>
          </a:p>
          <a:p>
            <a:pPr algn="ctr"/>
            <a:r>
              <a:rPr lang="en-US" altLang="zh-CN" sz="2800" kern="100" dirty="0">
                <a:effectLst/>
                <a:latin typeface="Helvetica" panose="020B0604020202020204" pitchFamily="34" charset="0"/>
                <a:ea typeface="DFKai-SB" panose="03000509000000000000" pitchFamily="65" charset="-120"/>
                <a:cs typeface="Helvetica" panose="020B0604020202020204" pitchFamily="34" charset="0"/>
              </a:rPr>
              <a:t>high-frequency word</a:t>
            </a:r>
            <a:endParaRPr lang="zh-TW" altLang="en-US" sz="28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3980541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投影片編號版面配置區 12">
            <a:extLst>
              <a:ext uri="{FF2B5EF4-FFF2-40B4-BE49-F238E27FC236}">
                <a16:creationId xmlns:a16="http://schemas.microsoft.com/office/drawing/2014/main" id="{5DBAA335-692B-4CF9-A776-A4725CE06DA3}"/>
              </a:ext>
            </a:extLst>
          </p:cNvPr>
          <p:cNvSpPr>
            <a:spLocks noGrp="1"/>
          </p:cNvSpPr>
          <p:nvPr>
            <p:ph type="sldNum" sz="quarter" idx="12"/>
          </p:nvPr>
        </p:nvSpPr>
        <p:spPr>
          <a:xfrm>
            <a:off x="16154400" y="9867900"/>
            <a:ext cx="2133600" cy="365125"/>
          </a:xfrm>
        </p:spPr>
        <p:txBody>
          <a:bodyPr/>
          <a:lstStyle/>
          <a:p>
            <a:r>
              <a:rPr lang="en-US" altLang="zh-CN" sz="2800" dirty="0">
                <a:solidFill>
                  <a:schemeClr val="tx1"/>
                </a:solidFill>
                <a:latin typeface="DIN" pitchFamily="50" charset="0"/>
                <a:cs typeface="+mn-ea"/>
              </a:rPr>
              <a:t>18</a:t>
            </a:r>
            <a:endParaRPr lang="en-US" sz="2800" dirty="0">
              <a:solidFill>
                <a:schemeClr val="tx1"/>
              </a:solidFill>
              <a:latin typeface="DIN" pitchFamily="50" charset="0"/>
              <a:cs typeface="+mn-ea"/>
            </a:endParaRPr>
          </a:p>
        </p:txBody>
      </p:sp>
      <p:sp>
        <p:nvSpPr>
          <p:cNvPr id="28" name="文字方塊 27">
            <a:extLst>
              <a:ext uri="{FF2B5EF4-FFF2-40B4-BE49-F238E27FC236}">
                <a16:creationId xmlns:a16="http://schemas.microsoft.com/office/drawing/2014/main" id="{46EDE2C3-8519-4EAC-9D0A-6950E6F23ED7}"/>
              </a:ext>
            </a:extLst>
          </p:cNvPr>
          <p:cNvSpPr txBox="1"/>
          <p:nvPr/>
        </p:nvSpPr>
        <p:spPr>
          <a:xfrm>
            <a:off x="12954000" y="9493903"/>
            <a:ext cx="1219200" cy="369332"/>
          </a:xfrm>
          <a:prstGeom prst="rect">
            <a:avLst/>
          </a:prstGeom>
          <a:noFill/>
        </p:spPr>
        <p:txBody>
          <a:bodyPr wrap="square">
            <a:spAutoFit/>
          </a:bodyPr>
          <a:lstStyle/>
          <a:p>
            <a:endParaRPr lang="zh-TW" altLang="en-US" dirty="0">
              <a:cs typeface="+mn-ea"/>
            </a:endParaRPr>
          </a:p>
        </p:txBody>
      </p:sp>
      <p:pic>
        <p:nvPicPr>
          <p:cNvPr id="9" name="圖片 8">
            <a:extLst>
              <a:ext uri="{FF2B5EF4-FFF2-40B4-BE49-F238E27FC236}">
                <a16:creationId xmlns:a16="http://schemas.microsoft.com/office/drawing/2014/main" id="{50428BDD-3869-48C1-87D7-D52467F0E002}"/>
              </a:ext>
            </a:extLst>
          </p:cNvPr>
          <p:cNvPicPr>
            <a:picLocks noChangeAspect="1"/>
          </p:cNvPicPr>
          <p:nvPr/>
        </p:nvPicPr>
        <p:blipFill>
          <a:blip r:embed="rId3"/>
          <a:srcRect/>
          <a:stretch/>
        </p:blipFill>
        <p:spPr>
          <a:xfrm>
            <a:off x="-2268259" y="114300"/>
            <a:ext cx="10345459" cy="9367935"/>
          </a:xfrm>
          <a:prstGeom prst="rect">
            <a:avLst/>
          </a:prstGeom>
        </p:spPr>
      </p:pic>
      <p:sp>
        <p:nvSpPr>
          <p:cNvPr id="10" name="AutoShape 2">
            <a:extLst>
              <a:ext uri="{FF2B5EF4-FFF2-40B4-BE49-F238E27FC236}">
                <a16:creationId xmlns:a16="http://schemas.microsoft.com/office/drawing/2014/main" id="{8D246DF6-E0D3-4C3B-B9F9-5FD4FE965E33}"/>
              </a:ext>
            </a:extLst>
          </p:cNvPr>
          <p:cNvSpPr/>
          <p:nvPr/>
        </p:nvSpPr>
        <p:spPr>
          <a:xfrm>
            <a:off x="0" y="1314878"/>
            <a:ext cx="3380680" cy="3752422"/>
          </a:xfrm>
          <a:prstGeom prst="rect">
            <a:avLst/>
          </a:prstGeom>
          <a:solidFill>
            <a:srgbClr val="FFBD59"/>
          </a:solidFill>
        </p:spPr>
        <p:txBody>
          <a:bodyPr/>
          <a:lstStyle/>
          <a:p>
            <a:endParaRPr lang="zh-TW" altLang="en-US">
              <a:cs typeface="+mn-ea"/>
            </a:endParaRPr>
          </a:p>
        </p:txBody>
      </p:sp>
      <p:grpSp>
        <p:nvGrpSpPr>
          <p:cNvPr id="11" name="Group 3">
            <a:extLst>
              <a:ext uri="{FF2B5EF4-FFF2-40B4-BE49-F238E27FC236}">
                <a16:creationId xmlns:a16="http://schemas.microsoft.com/office/drawing/2014/main" id="{E2D469BF-0F97-448B-97F9-C8FC2E080B66}"/>
              </a:ext>
            </a:extLst>
          </p:cNvPr>
          <p:cNvGrpSpPr/>
          <p:nvPr/>
        </p:nvGrpSpPr>
        <p:grpSpPr>
          <a:xfrm>
            <a:off x="152400" y="1499037"/>
            <a:ext cx="559999" cy="559999"/>
            <a:chOff x="0" y="0"/>
            <a:chExt cx="6350000" cy="6350000"/>
          </a:xfrm>
        </p:grpSpPr>
        <p:sp>
          <p:nvSpPr>
            <p:cNvPr id="13" name="Freeform 4">
              <a:extLst>
                <a:ext uri="{FF2B5EF4-FFF2-40B4-BE49-F238E27FC236}">
                  <a16:creationId xmlns:a16="http://schemas.microsoft.com/office/drawing/2014/main" id="{9447A86F-0BBD-4C86-8B35-262ECFCF36D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29803"/>
              </a:srgbClr>
            </a:solidFill>
          </p:spPr>
          <p:txBody>
            <a:bodyPr/>
            <a:lstStyle/>
            <a:p>
              <a:endParaRPr lang="zh-TW" altLang="en-US">
                <a:cs typeface="+mn-ea"/>
              </a:endParaRPr>
            </a:p>
          </p:txBody>
        </p:sp>
      </p:grpSp>
      <p:sp>
        <p:nvSpPr>
          <p:cNvPr id="14" name="TextBox 6">
            <a:extLst>
              <a:ext uri="{FF2B5EF4-FFF2-40B4-BE49-F238E27FC236}">
                <a16:creationId xmlns:a16="http://schemas.microsoft.com/office/drawing/2014/main" id="{A648C48D-6288-47C8-A4B6-B73EEB407B75}"/>
              </a:ext>
            </a:extLst>
          </p:cNvPr>
          <p:cNvSpPr txBox="1"/>
          <p:nvPr/>
        </p:nvSpPr>
        <p:spPr>
          <a:xfrm>
            <a:off x="356750" y="1256696"/>
            <a:ext cx="1593504" cy="1213666"/>
          </a:xfrm>
          <a:prstGeom prst="rect">
            <a:avLst/>
          </a:prstGeom>
        </p:spPr>
        <p:txBody>
          <a:bodyPr wrap="square" lIns="0" tIns="0" rIns="0" bIns="0" rtlCol="0" anchor="t">
            <a:spAutoFit/>
          </a:bodyPr>
          <a:lstStyle/>
          <a:p>
            <a:pPr>
              <a:lnSpc>
                <a:spcPts val="10597"/>
              </a:lnSpc>
              <a:spcBef>
                <a:spcPct val="0"/>
              </a:spcBef>
            </a:pPr>
            <a:r>
              <a:rPr lang="en-US" sz="7569" dirty="0">
                <a:solidFill>
                  <a:srgbClr val="FFFFFF"/>
                </a:solidFill>
                <a:latin typeface="Barlow Bold"/>
                <a:cs typeface="+mn-ea"/>
              </a:rPr>
              <a:t>03</a:t>
            </a:r>
          </a:p>
        </p:txBody>
      </p:sp>
      <p:sp>
        <p:nvSpPr>
          <p:cNvPr id="15" name="TextBox 7">
            <a:extLst>
              <a:ext uri="{FF2B5EF4-FFF2-40B4-BE49-F238E27FC236}">
                <a16:creationId xmlns:a16="http://schemas.microsoft.com/office/drawing/2014/main" id="{E85B5013-A47A-4D80-9FB4-8F9533023A89}"/>
              </a:ext>
            </a:extLst>
          </p:cNvPr>
          <p:cNvSpPr txBox="1"/>
          <p:nvPr/>
        </p:nvSpPr>
        <p:spPr>
          <a:xfrm>
            <a:off x="353121" y="2602076"/>
            <a:ext cx="3380679" cy="1790939"/>
          </a:xfrm>
          <a:prstGeom prst="rect">
            <a:avLst/>
          </a:prstGeom>
        </p:spPr>
        <p:txBody>
          <a:bodyPr wrap="square" lIns="0" tIns="0" rIns="0" bIns="0" rtlCol="0" anchor="t">
            <a:spAutoFit/>
          </a:bodyPr>
          <a:lstStyle/>
          <a:p>
            <a:pPr>
              <a:lnSpc>
                <a:spcPts val="7242"/>
              </a:lnSpc>
              <a:spcBef>
                <a:spcPct val="0"/>
              </a:spcBef>
            </a:pPr>
            <a:r>
              <a:rPr lang="en-US" altLang="zh-CN" sz="5172" b="1" dirty="0">
                <a:solidFill>
                  <a:srgbClr val="000000"/>
                </a:solidFill>
                <a:cs typeface="+mn-ea"/>
              </a:rPr>
              <a:t>KH-coder analysis</a:t>
            </a:r>
            <a:endParaRPr lang="en-US" sz="5172" b="1" dirty="0">
              <a:solidFill>
                <a:srgbClr val="000000"/>
              </a:solidFill>
              <a:cs typeface="+mn-ea"/>
            </a:endParaRPr>
          </a:p>
        </p:txBody>
      </p:sp>
      <p:sp>
        <p:nvSpPr>
          <p:cNvPr id="18" name="TextBox 17">
            <a:extLst>
              <a:ext uri="{FF2B5EF4-FFF2-40B4-BE49-F238E27FC236}">
                <a16:creationId xmlns:a16="http://schemas.microsoft.com/office/drawing/2014/main" id="{CCEC136E-3059-4F93-A693-152B757B097D}"/>
              </a:ext>
            </a:extLst>
          </p:cNvPr>
          <p:cNvSpPr txBox="1"/>
          <p:nvPr/>
        </p:nvSpPr>
        <p:spPr>
          <a:xfrm>
            <a:off x="10345459" y="2470362"/>
            <a:ext cx="6821816" cy="655372"/>
          </a:xfrm>
          <a:prstGeom prst="rect">
            <a:avLst/>
          </a:prstGeom>
        </p:spPr>
        <p:txBody>
          <a:bodyPr wrap="square" lIns="0" tIns="0" rIns="0" bIns="0" rtlCol="0" anchor="t">
            <a:spAutoFit/>
          </a:bodyPr>
          <a:lstStyle/>
          <a:p>
            <a:pPr>
              <a:lnSpc>
                <a:spcPts val="5600"/>
              </a:lnSpc>
              <a:spcBef>
                <a:spcPct val="0"/>
              </a:spcBef>
            </a:pPr>
            <a:r>
              <a:rPr lang="en-US" altLang="zh-CN" sz="4000" b="1" dirty="0">
                <a:solidFill>
                  <a:srgbClr val="FFBD59"/>
                </a:solidFill>
                <a:latin typeface="Helvetica" panose="020B0604020202020204" pitchFamily="34" charset="0"/>
                <a:cs typeface="Helvetica" panose="020B0604020202020204" pitchFamily="34" charset="0"/>
              </a:rPr>
              <a:t>A5-Shopping:</a:t>
            </a:r>
          </a:p>
        </p:txBody>
      </p:sp>
      <p:sp>
        <p:nvSpPr>
          <p:cNvPr id="19" name="TextBox 18">
            <a:extLst>
              <a:ext uri="{FF2B5EF4-FFF2-40B4-BE49-F238E27FC236}">
                <a16:creationId xmlns:a16="http://schemas.microsoft.com/office/drawing/2014/main" id="{55F74578-0617-4191-B3DD-E0829F9BD833}"/>
              </a:ext>
            </a:extLst>
          </p:cNvPr>
          <p:cNvSpPr txBox="1"/>
          <p:nvPr/>
        </p:nvSpPr>
        <p:spPr>
          <a:xfrm>
            <a:off x="10345459" y="3377965"/>
            <a:ext cx="6494741" cy="3107902"/>
          </a:xfrm>
          <a:prstGeom prst="rect">
            <a:avLst/>
          </a:prstGeom>
        </p:spPr>
        <p:txBody>
          <a:bodyPr wrap="square" lIns="0" tIns="0" rIns="0" bIns="0" rtlCol="0" anchor="t">
            <a:spAutoFit/>
          </a:bodyPr>
          <a:lstStyle/>
          <a:p>
            <a:pPr algn="just">
              <a:lnSpc>
                <a:spcPts val="4060"/>
              </a:lnSpc>
              <a:spcBef>
                <a:spcPct val="0"/>
              </a:spcBef>
            </a:pPr>
            <a:r>
              <a:rPr lang="en-US" altLang="zh-CN" sz="2900" dirty="0">
                <a:latin typeface="Helvetica" panose="020B0604020202020204" pitchFamily="34" charset="0"/>
                <a:cs typeface="Helvetica" panose="020B0604020202020204" pitchFamily="34" charset="0"/>
              </a:rPr>
              <a:t>"Because of the epidemic came, then </a:t>
            </a:r>
            <a:r>
              <a:rPr lang="en-US" altLang="zh-CN" sz="2900" dirty="0" err="1">
                <a:latin typeface="Helvetica" panose="020B0604020202020204" pitchFamily="34" charset="0"/>
                <a:cs typeface="Helvetica" panose="020B0604020202020204" pitchFamily="34" charset="0"/>
              </a:rPr>
              <a:t>i</a:t>
            </a:r>
            <a:r>
              <a:rPr lang="en-US" altLang="zh-CN" sz="2900" dirty="0">
                <a:latin typeface="Helvetica" panose="020B0604020202020204" pitchFamily="34" charset="0"/>
                <a:cs typeface="Helvetica" panose="020B0604020202020204" pitchFamily="34" charset="0"/>
              </a:rPr>
              <a:t> can not go </a:t>
            </a:r>
            <a:r>
              <a:rPr lang="en-US" altLang="zh-CN" sz="2900" dirty="0">
                <a:highlight>
                  <a:srgbClr val="FFBD59"/>
                </a:highlight>
                <a:latin typeface="Helvetica" panose="020B0604020202020204" pitchFamily="34" charset="0"/>
                <a:cs typeface="Helvetica" panose="020B0604020202020204" pitchFamily="34" charset="0"/>
              </a:rPr>
              <a:t>shopping</a:t>
            </a:r>
            <a:r>
              <a:rPr lang="en-US" altLang="zh-CN" sz="2900" dirty="0">
                <a:latin typeface="Helvetica" panose="020B0604020202020204" pitchFamily="34" charset="0"/>
                <a:cs typeface="Helvetica" panose="020B0604020202020204" pitchFamily="34" charset="0"/>
              </a:rPr>
              <a:t>, a lot of actually quite a lot. There is no way to go </a:t>
            </a:r>
            <a:r>
              <a:rPr lang="en-US" altLang="zh-CN" sz="2900" dirty="0">
                <a:highlight>
                  <a:srgbClr val="FFBD59"/>
                </a:highlight>
                <a:latin typeface="Helvetica" panose="020B0604020202020204" pitchFamily="34" charset="0"/>
                <a:cs typeface="Helvetica" panose="020B0604020202020204" pitchFamily="34" charset="0"/>
              </a:rPr>
              <a:t>shopping</a:t>
            </a:r>
            <a:r>
              <a:rPr lang="en-US" altLang="zh-CN" sz="2900" dirty="0">
                <a:latin typeface="Helvetica" panose="020B0604020202020204" pitchFamily="34" charset="0"/>
                <a:cs typeface="Helvetica" panose="020B0604020202020204" pitchFamily="34" charset="0"/>
              </a:rPr>
              <a:t> because I am also afraid of the spread of the epidemic." </a:t>
            </a:r>
          </a:p>
          <a:p>
            <a:pPr algn="just">
              <a:lnSpc>
                <a:spcPts val="4060"/>
              </a:lnSpc>
              <a:spcBef>
                <a:spcPct val="0"/>
              </a:spcBef>
            </a:pPr>
            <a:r>
              <a:rPr lang="en-US" altLang="zh-CN" sz="2900" dirty="0">
                <a:latin typeface="Helvetica" panose="020B0604020202020204" pitchFamily="34" charset="0"/>
                <a:cs typeface="Helvetica" panose="020B0604020202020204" pitchFamily="34" charset="0"/>
              </a:rPr>
              <a:t>(A5-2021/01/21, Location 6)</a:t>
            </a:r>
          </a:p>
        </p:txBody>
      </p:sp>
      <p:sp>
        <p:nvSpPr>
          <p:cNvPr id="5" name="橢圓 4">
            <a:extLst>
              <a:ext uri="{FF2B5EF4-FFF2-40B4-BE49-F238E27FC236}">
                <a16:creationId xmlns:a16="http://schemas.microsoft.com/office/drawing/2014/main" id="{B95FC603-2C62-48F8-A7E1-41A93FDCC651}"/>
              </a:ext>
            </a:extLst>
          </p:cNvPr>
          <p:cNvSpPr/>
          <p:nvPr/>
        </p:nvSpPr>
        <p:spPr>
          <a:xfrm rot="18934364">
            <a:off x="5617442" y="1309927"/>
            <a:ext cx="2399178" cy="1121714"/>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6" name="箭號: 向右 5">
            <a:extLst>
              <a:ext uri="{FF2B5EF4-FFF2-40B4-BE49-F238E27FC236}">
                <a16:creationId xmlns:a16="http://schemas.microsoft.com/office/drawing/2014/main" id="{36013D4A-C559-433F-8586-10DDB85DF287}"/>
              </a:ext>
            </a:extLst>
          </p:cNvPr>
          <p:cNvSpPr/>
          <p:nvPr/>
        </p:nvSpPr>
        <p:spPr>
          <a:xfrm rot="1128865">
            <a:off x="8239216" y="2031292"/>
            <a:ext cx="1558980" cy="529513"/>
          </a:xfrm>
          <a:prstGeom prst="rightArrow">
            <a:avLst>
              <a:gd name="adj1" fmla="val 36680"/>
              <a:gd name="adj2" fmla="val 7615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22669117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41058"/>
            <a:ext cx="18288000" cy="1213665"/>
          </a:xfrm>
          <a:prstGeom prst="rect">
            <a:avLst/>
          </a:prstGeom>
          <a:solidFill>
            <a:srgbClr val="FFBD59"/>
          </a:solidFill>
        </p:spPr>
        <p:txBody>
          <a:bodyPr/>
          <a:lstStyle/>
          <a:p>
            <a:endParaRPr lang="zh-TW" altLang="en-US">
              <a:cs typeface="+mn-ea"/>
            </a:endParaRPr>
          </a:p>
        </p:txBody>
      </p:sp>
      <p:grpSp>
        <p:nvGrpSpPr>
          <p:cNvPr id="3" name="Group 3"/>
          <p:cNvGrpSpPr/>
          <p:nvPr/>
        </p:nvGrpSpPr>
        <p:grpSpPr>
          <a:xfrm>
            <a:off x="5204755" y="203637"/>
            <a:ext cx="559999" cy="559999"/>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29803"/>
              </a:srgbClr>
            </a:solidFill>
          </p:spPr>
          <p:txBody>
            <a:bodyPr/>
            <a:lstStyle/>
            <a:p>
              <a:endParaRPr lang="zh-TW" altLang="en-US">
                <a:cs typeface="+mn-ea"/>
              </a:endParaRPr>
            </a:p>
          </p:txBody>
        </p:sp>
      </p:grpSp>
      <p:sp>
        <p:nvSpPr>
          <p:cNvPr id="6" name="TextBox 6"/>
          <p:cNvSpPr txBox="1"/>
          <p:nvPr/>
        </p:nvSpPr>
        <p:spPr>
          <a:xfrm>
            <a:off x="5409106" y="-38704"/>
            <a:ext cx="1593503" cy="1213666"/>
          </a:xfrm>
          <a:prstGeom prst="rect">
            <a:avLst/>
          </a:prstGeom>
        </p:spPr>
        <p:txBody>
          <a:bodyPr wrap="square" lIns="0" tIns="0" rIns="0" bIns="0" rtlCol="0" anchor="t">
            <a:spAutoFit/>
          </a:bodyPr>
          <a:lstStyle/>
          <a:p>
            <a:pPr>
              <a:lnSpc>
                <a:spcPts val="10597"/>
              </a:lnSpc>
              <a:spcBef>
                <a:spcPct val="0"/>
              </a:spcBef>
            </a:pPr>
            <a:r>
              <a:rPr lang="en-US" sz="7569" dirty="0">
                <a:solidFill>
                  <a:srgbClr val="FFFFFF"/>
                </a:solidFill>
                <a:latin typeface="Barlow Bold"/>
                <a:cs typeface="+mn-ea"/>
              </a:rPr>
              <a:t>04</a:t>
            </a:r>
          </a:p>
        </p:txBody>
      </p:sp>
      <p:sp>
        <p:nvSpPr>
          <p:cNvPr id="7" name="TextBox 7"/>
          <p:cNvSpPr txBox="1"/>
          <p:nvPr/>
        </p:nvSpPr>
        <p:spPr>
          <a:xfrm>
            <a:off x="6851046" y="220787"/>
            <a:ext cx="5673452" cy="807913"/>
          </a:xfrm>
          <a:prstGeom prst="rect">
            <a:avLst/>
          </a:prstGeom>
        </p:spPr>
        <p:txBody>
          <a:bodyPr wrap="square" lIns="0" tIns="0" rIns="0" bIns="0" rtlCol="0" anchor="t">
            <a:spAutoFit/>
          </a:bodyPr>
          <a:lstStyle/>
          <a:p>
            <a:pPr>
              <a:lnSpc>
                <a:spcPts val="6283"/>
              </a:lnSpc>
              <a:spcBef>
                <a:spcPct val="0"/>
              </a:spcBef>
            </a:pPr>
            <a:r>
              <a:rPr lang="en-US" altLang="zh-CN" sz="5400" b="1" dirty="0">
                <a:solidFill>
                  <a:srgbClr val="000000"/>
                </a:solidFill>
                <a:latin typeface="Helvetica" panose="020B0604020202020204" pitchFamily="34" charset="0"/>
                <a:cs typeface="Helvetica" panose="020B0604020202020204" pitchFamily="34" charset="0"/>
              </a:rPr>
              <a:t>Future Research</a:t>
            </a:r>
          </a:p>
        </p:txBody>
      </p:sp>
      <p:sp>
        <p:nvSpPr>
          <p:cNvPr id="12" name="投影片編號版面配置區 12">
            <a:extLst>
              <a:ext uri="{FF2B5EF4-FFF2-40B4-BE49-F238E27FC236}">
                <a16:creationId xmlns:a16="http://schemas.microsoft.com/office/drawing/2014/main" id="{5DBAA335-692B-4CF9-A776-A4725CE06DA3}"/>
              </a:ext>
            </a:extLst>
          </p:cNvPr>
          <p:cNvSpPr>
            <a:spLocks noGrp="1"/>
          </p:cNvSpPr>
          <p:nvPr>
            <p:ph type="sldNum" sz="quarter" idx="12"/>
          </p:nvPr>
        </p:nvSpPr>
        <p:spPr>
          <a:xfrm>
            <a:off x="15775375" y="9702086"/>
            <a:ext cx="2133600" cy="365125"/>
          </a:xfrm>
        </p:spPr>
        <p:txBody>
          <a:bodyPr/>
          <a:lstStyle/>
          <a:p>
            <a:r>
              <a:rPr lang="en-US" altLang="zh-CN" sz="2800" dirty="0">
                <a:solidFill>
                  <a:schemeClr val="tx1"/>
                </a:solidFill>
                <a:latin typeface="DIN" pitchFamily="50" charset="0"/>
                <a:cs typeface="+mn-ea"/>
              </a:rPr>
              <a:t>19</a:t>
            </a:r>
            <a:endParaRPr lang="en-US" sz="2800" dirty="0">
              <a:solidFill>
                <a:schemeClr val="tx1"/>
              </a:solidFill>
              <a:latin typeface="DIN" pitchFamily="50" charset="0"/>
              <a:cs typeface="+mn-ea"/>
            </a:endParaRPr>
          </a:p>
        </p:txBody>
      </p:sp>
      <p:pic>
        <p:nvPicPr>
          <p:cNvPr id="11" name="圖片 10">
            <a:extLst>
              <a:ext uri="{FF2B5EF4-FFF2-40B4-BE49-F238E27FC236}">
                <a16:creationId xmlns:a16="http://schemas.microsoft.com/office/drawing/2014/main" id="{476C3603-C34F-4AC2-AEC1-1D2DEF76768D}"/>
              </a:ext>
            </a:extLst>
          </p:cNvPr>
          <p:cNvPicPr>
            <a:picLocks noChangeAspect="1"/>
          </p:cNvPicPr>
          <p:nvPr/>
        </p:nvPicPr>
        <p:blipFill>
          <a:blip r:embed="rId3"/>
          <a:stretch>
            <a:fillRect/>
          </a:stretch>
        </p:blipFill>
        <p:spPr>
          <a:xfrm>
            <a:off x="9298350" y="1618112"/>
            <a:ext cx="8520963" cy="7216248"/>
          </a:xfrm>
          <a:prstGeom prst="rect">
            <a:avLst/>
          </a:prstGeom>
        </p:spPr>
      </p:pic>
      <p:pic>
        <p:nvPicPr>
          <p:cNvPr id="14" name="圖片 13">
            <a:extLst>
              <a:ext uri="{FF2B5EF4-FFF2-40B4-BE49-F238E27FC236}">
                <a16:creationId xmlns:a16="http://schemas.microsoft.com/office/drawing/2014/main" id="{1833B1B9-5686-4945-8840-7E8CE1EE94BA}"/>
              </a:ext>
            </a:extLst>
          </p:cNvPr>
          <p:cNvPicPr>
            <a:picLocks noChangeAspect="1"/>
          </p:cNvPicPr>
          <p:nvPr/>
        </p:nvPicPr>
        <p:blipFill>
          <a:blip r:embed="rId4"/>
          <a:stretch>
            <a:fillRect/>
          </a:stretch>
        </p:blipFill>
        <p:spPr>
          <a:xfrm>
            <a:off x="484909" y="1618112"/>
            <a:ext cx="7897091" cy="7216248"/>
          </a:xfrm>
          <a:prstGeom prst="rect">
            <a:avLst/>
          </a:prstGeom>
        </p:spPr>
      </p:pic>
      <p:sp>
        <p:nvSpPr>
          <p:cNvPr id="10" name="TextBox 18">
            <a:extLst>
              <a:ext uri="{FF2B5EF4-FFF2-40B4-BE49-F238E27FC236}">
                <a16:creationId xmlns:a16="http://schemas.microsoft.com/office/drawing/2014/main" id="{CAE1321D-54A7-4381-BC9D-3EDF0F346635}"/>
              </a:ext>
            </a:extLst>
          </p:cNvPr>
          <p:cNvSpPr txBox="1"/>
          <p:nvPr/>
        </p:nvSpPr>
        <p:spPr>
          <a:xfrm>
            <a:off x="1134369" y="9214324"/>
            <a:ext cx="6869723" cy="487762"/>
          </a:xfrm>
          <a:prstGeom prst="rect">
            <a:avLst/>
          </a:prstGeom>
        </p:spPr>
        <p:txBody>
          <a:bodyPr wrap="square" lIns="0" tIns="0" rIns="0" bIns="0" rtlCol="0" anchor="t">
            <a:spAutoFit/>
          </a:bodyPr>
          <a:lstStyle/>
          <a:p>
            <a:pPr algn="ctr">
              <a:lnSpc>
                <a:spcPts val="4060"/>
              </a:lnSpc>
              <a:spcBef>
                <a:spcPct val="0"/>
              </a:spcBef>
            </a:pPr>
            <a:r>
              <a:rPr lang="en-US" altLang="zh-CN" sz="3200" dirty="0">
                <a:latin typeface="Helvetica" panose="020B0604020202020204" pitchFamily="34" charset="0"/>
                <a:cs typeface="Helvetica" panose="020B0604020202020204" pitchFamily="34" charset="0"/>
              </a:rPr>
              <a:t>Co-Occurrence/Network-Correlation</a:t>
            </a:r>
          </a:p>
        </p:txBody>
      </p:sp>
      <p:sp>
        <p:nvSpPr>
          <p:cNvPr id="13" name="TextBox 18">
            <a:extLst>
              <a:ext uri="{FF2B5EF4-FFF2-40B4-BE49-F238E27FC236}">
                <a16:creationId xmlns:a16="http://schemas.microsoft.com/office/drawing/2014/main" id="{7DAFE840-7A1F-4D53-BB04-62F0CB323770}"/>
              </a:ext>
            </a:extLst>
          </p:cNvPr>
          <p:cNvSpPr txBox="1"/>
          <p:nvPr/>
        </p:nvSpPr>
        <p:spPr>
          <a:xfrm>
            <a:off x="9829800" y="9214324"/>
            <a:ext cx="7236493" cy="487762"/>
          </a:xfrm>
          <a:prstGeom prst="rect">
            <a:avLst/>
          </a:prstGeom>
        </p:spPr>
        <p:txBody>
          <a:bodyPr wrap="square" lIns="0" tIns="0" rIns="0" bIns="0" rtlCol="0" anchor="t">
            <a:spAutoFit/>
          </a:bodyPr>
          <a:lstStyle/>
          <a:p>
            <a:pPr algn="ctr">
              <a:lnSpc>
                <a:spcPts val="4060"/>
              </a:lnSpc>
              <a:spcBef>
                <a:spcPct val="0"/>
              </a:spcBef>
            </a:pPr>
            <a:r>
              <a:rPr lang="en-US" altLang="zh-CN" sz="3200" dirty="0">
                <a:latin typeface="Helvetica" panose="020B0604020202020204" pitchFamily="34" charset="0"/>
                <a:cs typeface="Helvetica" panose="020B0604020202020204" pitchFamily="34" charset="0"/>
              </a:rPr>
              <a:t>Co-Occurrence/Network-random-walks</a:t>
            </a:r>
          </a:p>
        </p:txBody>
      </p:sp>
    </p:spTree>
    <p:extLst>
      <p:ext uri="{BB962C8B-B14F-4D97-AF65-F5344CB8AC3E}">
        <p14:creationId xmlns:p14="http://schemas.microsoft.com/office/powerpoint/2010/main" val="79959196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srcRect t="10176" b="10176"/>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1"/>
            <a:ext cx="3474342" cy="6376203"/>
          </a:xfrm>
          <a:prstGeom prst="rect">
            <a:avLst/>
          </a:prstGeom>
          <a:solidFill>
            <a:srgbClr val="FFBD59"/>
          </a:solidFill>
        </p:spPr>
        <p:txBody>
          <a:bodyPr/>
          <a:lstStyle/>
          <a:p>
            <a:endParaRPr lang="zh-TW" altLang="en-US">
              <a:cs typeface="+mn-ea"/>
            </a:endParaRPr>
          </a:p>
        </p:txBody>
      </p:sp>
      <p:sp>
        <p:nvSpPr>
          <p:cNvPr id="3" name="AutoShape 3"/>
          <p:cNvSpPr/>
          <p:nvPr/>
        </p:nvSpPr>
        <p:spPr>
          <a:xfrm rot="5400000">
            <a:off x="15819808" y="7552108"/>
            <a:ext cx="154075" cy="2801109"/>
          </a:xfrm>
          <a:prstGeom prst="rect">
            <a:avLst/>
          </a:prstGeom>
          <a:solidFill>
            <a:srgbClr val="FFBD59"/>
          </a:solidFill>
        </p:spPr>
        <p:txBody>
          <a:bodyPr/>
          <a:lstStyle/>
          <a:p>
            <a:endParaRPr lang="zh-TW" altLang="en-US">
              <a:cs typeface="+mn-ea"/>
            </a:endParaRPr>
          </a:p>
        </p:txBody>
      </p:sp>
      <p:sp>
        <p:nvSpPr>
          <p:cNvPr id="4" name="TextBox 4"/>
          <p:cNvSpPr txBox="1"/>
          <p:nvPr/>
        </p:nvSpPr>
        <p:spPr>
          <a:xfrm>
            <a:off x="9372600" y="325162"/>
            <a:ext cx="8001000" cy="5309146"/>
          </a:xfrm>
          <a:prstGeom prst="rect">
            <a:avLst/>
          </a:prstGeom>
        </p:spPr>
        <p:txBody>
          <a:bodyPr wrap="square" lIns="0" tIns="0" rIns="0" bIns="0" rtlCol="0" anchor="t">
            <a:spAutoFit/>
          </a:bodyPr>
          <a:lstStyle/>
          <a:p>
            <a:pPr algn="r">
              <a:spcBef>
                <a:spcPct val="0"/>
              </a:spcBef>
            </a:pPr>
            <a:r>
              <a:rPr lang="en-US" altLang="zh-CN" sz="11500" b="1" dirty="0">
                <a:solidFill>
                  <a:srgbClr val="FFFFFF"/>
                </a:solidFill>
                <a:latin typeface="Helvetica" panose="020B0604020202020204" pitchFamily="34" charset="0"/>
                <a:cs typeface="Helvetica" panose="020B0604020202020204" pitchFamily="34" charset="0"/>
              </a:rPr>
              <a:t>THANK </a:t>
            </a:r>
          </a:p>
          <a:p>
            <a:pPr algn="r">
              <a:spcBef>
                <a:spcPct val="0"/>
              </a:spcBef>
            </a:pPr>
            <a:r>
              <a:rPr lang="en-US" altLang="zh-CN" sz="11500" b="1" dirty="0">
                <a:solidFill>
                  <a:srgbClr val="FFFFFF"/>
                </a:solidFill>
                <a:latin typeface="Helvetica" panose="020B0604020202020204" pitchFamily="34" charset="0"/>
                <a:cs typeface="Helvetica" panose="020B0604020202020204" pitchFamily="34" charset="0"/>
              </a:rPr>
              <a:t>FOR </a:t>
            </a:r>
          </a:p>
          <a:p>
            <a:pPr algn="r">
              <a:spcBef>
                <a:spcPct val="0"/>
              </a:spcBef>
            </a:pPr>
            <a:r>
              <a:rPr lang="en-US" altLang="zh-CN" sz="11500" b="1" dirty="0">
                <a:solidFill>
                  <a:srgbClr val="FFFFFF"/>
                </a:solidFill>
                <a:latin typeface="Helvetica" panose="020B0604020202020204" pitchFamily="34" charset="0"/>
                <a:cs typeface="Helvetica" panose="020B0604020202020204" pitchFamily="34" charset="0"/>
              </a:rPr>
              <a:t>LISTENING</a:t>
            </a:r>
          </a:p>
        </p:txBody>
      </p:sp>
      <p:sp>
        <p:nvSpPr>
          <p:cNvPr id="6" name="TextBox 6"/>
          <p:cNvSpPr txBox="1"/>
          <p:nvPr/>
        </p:nvSpPr>
        <p:spPr>
          <a:xfrm>
            <a:off x="8991600" y="7344137"/>
            <a:ext cx="8305800" cy="1380763"/>
          </a:xfrm>
          <a:prstGeom prst="rect">
            <a:avLst/>
          </a:prstGeom>
        </p:spPr>
        <p:txBody>
          <a:bodyPr wrap="square" lIns="0" tIns="0" rIns="0" bIns="0" rtlCol="0" anchor="t">
            <a:spAutoFit/>
          </a:bodyPr>
          <a:lstStyle/>
          <a:p>
            <a:pPr algn="r">
              <a:lnSpc>
                <a:spcPts val="5647"/>
              </a:lnSpc>
            </a:pPr>
            <a:r>
              <a:rPr lang="en-US" altLang="zh-CN" sz="3765" spc="41" dirty="0">
                <a:solidFill>
                  <a:srgbClr val="FFFFFF"/>
                </a:solidFill>
                <a:latin typeface="Helvetica" panose="020B0604020202020204" pitchFamily="34" charset="0"/>
                <a:ea typeface="WenQuanYi" panose="02010600030101010101" charset="-122"/>
                <a:cs typeface="Helvetica" panose="020B0604020202020204" pitchFamily="34" charset="0"/>
              </a:rPr>
              <a:t>Author</a:t>
            </a:r>
            <a:r>
              <a:rPr lang="en-US" altLang="zh-TW" sz="3765" spc="41" dirty="0">
                <a:solidFill>
                  <a:srgbClr val="FFFFFF"/>
                </a:solidFill>
                <a:latin typeface="Helvetica" panose="020B0604020202020204" pitchFamily="34" charset="0"/>
                <a:ea typeface="WenQuanYi" panose="02010600030101010101" charset="-122"/>
                <a:cs typeface="Helvetica" panose="020B0604020202020204" pitchFamily="34" charset="0"/>
              </a:rPr>
              <a:t> ：</a:t>
            </a:r>
            <a:r>
              <a:rPr lang="en-US" altLang="zh-CN" sz="3765" spc="41" dirty="0" err="1">
                <a:solidFill>
                  <a:srgbClr val="FFFFFF"/>
                </a:solidFill>
                <a:latin typeface="Helvetica" panose="020B0604020202020204" pitchFamily="34" charset="0"/>
                <a:ea typeface="WenQuanYi" panose="02010600030101010101" charset="-122"/>
                <a:cs typeface="Helvetica" panose="020B0604020202020204" pitchFamily="34" charset="0"/>
              </a:rPr>
              <a:t>WeiJie</a:t>
            </a:r>
            <a:r>
              <a:rPr lang="en-US" altLang="zh-CN" sz="3765" spc="41" dirty="0">
                <a:solidFill>
                  <a:srgbClr val="FFFFFF"/>
                </a:solidFill>
                <a:latin typeface="Helvetica" panose="020B0604020202020204" pitchFamily="34" charset="0"/>
                <a:ea typeface="WenQuanYi" panose="02010600030101010101" charset="-122"/>
                <a:cs typeface="Helvetica" panose="020B0604020202020204" pitchFamily="34" charset="0"/>
              </a:rPr>
              <a:t>-Pan</a:t>
            </a:r>
            <a:endParaRPr lang="en-US" altLang="zh-TW" sz="3765" spc="41" dirty="0">
              <a:solidFill>
                <a:srgbClr val="FFFFFF"/>
              </a:solidFill>
              <a:latin typeface="Helvetica" panose="020B0604020202020204" pitchFamily="34" charset="0"/>
              <a:ea typeface="WenQuanYi" panose="02010600030101010101" charset="-122"/>
              <a:cs typeface="Helvetica" panose="020B0604020202020204" pitchFamily="34" charset="0"/>
            </a:endParaRPr>
          </a:p>
          <a:p>
            <a:pPr algn="r">
              <a:lnSpc>
                <a:spcPts val="5647"/>
              </a:lnSpc>
            </a:pPr>
            <a:r>
              <a:rPr lang="en-US" sz="3765" spc="41" dirty="0">
                <a:solidFill>
                  <a:srgbClr val="FFFFFF"/>
                </a:solidFill>
                <a:latin typeface="Helvetica" panose="020B0604020202020204" pitchFamily="34" charset="0"/>
                <a:cs typeface="Helvetica" panose="020B0604020202020204" pitchFamily="34" charset="0"/>
              </a:rPr>
              <a:t>Email：</a:t>
            </a:r>
            <a:r>
              <a:rPr lang="en-US" altLang="zh-CN" sz="3765" spc="41" dirty="0">
                <a:solidFill>
                  <a:srgbClr val="FFFFFF"/>
                </a:solidFill>
                <a:latin typeface="Helvetica" panose="020B0604020202020204" pitchFamily="34" charset="0"/>
                <a:cs typeface="Helvetica" panose="020B0604020202020204" pitchFamily="34" charset="0"/>
              </a:rPr>
              <a:t>xiaopanzizi@gmail.com</a:t>
            </a:r>
            <a:endParaRPr lang="en-US" sz="3765" spc="41" dirty="0">
              <a:solidFill>
                <a:srgbClr val="FFFFFF"/>
              </a:solidFill>
              <a:latin typeface="Helvetica" panose="020B0604020202020204" pitchFamily="34" charset="0"/>
              <a:cs typeface="Helvetica" panose="020B0604020202020204" pitchFamily="34" charset="0"/>
            </a:endParaRPr>
          </a:p>
        </p:txBody>
      </p:sp>
      <p:sp>
        <p:nvSpPr>
          <p:cNvPr id="7" name="TextBox 4">
            <a:extLst>
              <a:ext uri="{FF2B5EF4-FFF2-40B4-BE49-F238E27FC236}">
                <a16:creationId xmlns:a16="http://schemas.microsoft.com/office/drawing/2014/main" id="{6AF1C079-30F6-4CEA-BBF0-777119EDA917}"/>
              </a:ext>
            </a:extLst>
          </p:cNvPr>
          <p:cNvSpPr txBox="1"/>
          <p:nvPr/>
        </p:nvSpPr>
        <p:spPr>
          <a:xfrm>
            <a:off x="-381000" y="4762500"/>
            <a:ext cx="3657600" cy="1477328"/>
          </a:xfrm>
          <a:prstGeom prst="rect">
            <a:avLst/>
          </a:prstGeom>
        </p:spPr>
        <p:txBody>
          <a:bodyPr wrap="square" lIns="0" tIns="0" rIns="0" bIns="0" rtlCol="0" anchor="t">
            <a:spAutoFit/>
          </a:bodyPr>
          <a:lstStyle/>
          <a:p>
            <a:pPr algn="r">
              <a:spcBef>
                <a:spcPct val="0"/>
              </a:spcBef>
            </a:pPr>
            <a:r>
              <a:rPr lang="en-US" sz="9600" b="1" dirty="0">
                <a:solidFill>
                  <a:srgbClr val="FFFFFF"/>
                </a:solidFill>
                <a:latin typeface="Helvetica" panose="020B0604020202020204" pitchFamily="34" charset="0"/>
                <a:cs typeface="Helvetica" panose="020B0604020202020204" pitchFamily="34" charset="0"/>
              </a:rPr>
              <a:t>Q&amp;A.</a:t>
            </a:r>
          </a:p>
        </p:txBody>
      </p:sp>
      <p:pic>
        <p:nvPicPr>
          <p:cNvPr id="8" name="Picture 5">
            <a:extLst>
              <a:ext uri="{FF2B5EF4-FFF2-40B4-BE49-F238E27FC236}">
                <a16:creationId xmlns:a16="http://schemas.microsoft.com/office/drawing/2014/main" id="{EA21F3E2-3EE8-4ED2-BDA8-D6CBB77465D4}"/>
              </a:ext>
            </a:extLst>
          </p:cNvPr>
          <p:cNvPicPr>
            <a:picLocks noChangeAspect="1"/>
          </p:cNvPicPr>
          <p:nvPr/>
        </p:nvPicPr>
        <p:blipFill>
          <a:blip r:embed="rId4"/>
          <a:srcRect l="1054"/>
          <a:stretch>
            <a:fillRect/>
          </a:stretch>
        </p:blipFill>
        <p:spPr>
          <a:xfrm>
            <a:off x="7620000" y="7219460"/>
            <a:ext cx="2484385" cy="148140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AutoShape 2"/>
          <p:cNvSpPr/>
          <p:nvPr/>
        </p:nvSpPr>
        <p:spPr>
          <a:xfrm>
            <a:off x="0" y="19478"/>
            <a:ext cx="18288000" cy="1153129"/>
          </a:xfrm>
          <a:prstGeom prst="rect">
            <a:avLst/>
          </a:prstGeom>
          <a:solidFill>
            <a:srgbClr val="FFBD59"/>
          </a:solidFill>
        </p:spPr>
        <p:txBody>
          <a:bodyPr/>
          <a:lstStyle/>
          <a:p>
            <a:endParaRPr lang="zh-TW" altLang="en-US">
              <a:cs typeface="+mn-ea"/>
            </a:endParaRPr>
          </a:p>
        </p:txBody>
      </p:sp>
      <p:grpSp>
        <p:nvGrpSpPr>
          <p:cNvPr id="3" name="Group 3"/>
          <p:cNvGrpSpPr/>
          <p:nvPr/>
        </p:nvGrpSpPr>
        <p:grpSpPr>
          <a:xfrm>
            <a:off x="2971800" y="203637"/>
            <a:ext cx="559999" cy="559999"/>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29803"/>
              </a:srgbClr>
            </a:solidFill>
          </p:spPr>
          <p:txBody>
            <a:bodyPr/>
            <a:lstStyle/>
            <a:p>
              <a:endParaRPr lang="zh-TW" altLang="en-US">
                <a:cs typeface="+mn-ea"/>
              </a:endParaRPr>
            </a:p>
          </p:txBody>
        </p:sp>
      </p:grpSp>
      <p:sp>
        <p:nvSpPr>
          <p:cNvPr id="6" name="TextBox 6"/>
          <p:cNvSpPr txBox="1"/>
          <p:nvPr/>
        </p:nvSpPr>
        <p:spPr>
          <a:xfrm>
            <a:off x="3176151" y="-38704"/>
            <a:ext cx="1593503" cy="1213666"/>
          </a:xfrm>
          <a:prstGeom prst="rect">
            <a:avLst/>
          </a:prstGeom>
        </p:spPr>
        <p:txBody>
          <a:bodyPr wrap="square" lIns="0" tIns="0" rIns="0" bIns="0" rtlCol="0" anchor="t">
            <a:spAutoFit/>
          </a:bodyPr>
          <a:lstStyle/>
          <a:p>
            <a:pPr>
              <a:lnSpc>
                <a:spcPts val="10597"/>
              </a:lnSpc>
              <a:spcBef>
                <a:spcPct val="0"/>
              </a:spcBef>
            </a:pPr>
            <a:r>
              <a:rPr lang="en-US" sz="7569" dirty="0">
                <a:solidFill>
                  <a:srgbClr val="FFFFFF"/>
                </a:solidFill>
                <a:latin typeface="Barlow Bold"/>
                <a:cs typeface="+mn-ea"/>
              </a:rPr>
              <a:t>03</a:t>
            </a:r>
          </a:p>
        </p:txBody>
      </p:sp>
      <p:sp>
        <p:nvSpPr>
          <p:cNvPr id="7" name="TextBox 7"/>
          <p:cNvSpPr txBox="1"/>
          <p:nvPr/>
        </p:nvSpPr>
        <p:spPr>
          <a:xfrm>
            <a:off x="4534936" y="183266"/>
            <a:ext cx="10781263" cy="867289"/>
          </a:xfrm>
          <a:prstGeom prst="rect">
            <a:avLst/>
          </a:prstGeom>
        </p:spPr>
        <p:txBody>
          <a:bodyPr wrap="square" lIns="0" tIns="0" rIns="0" bIns="0" rtlCol="0" anchor="t">
            <a:spAutoFit/>
          </a:bodyPr>
          <a:lstStyle/>
          <a:p>
            <a:pPr>
              <a:lnSpc>
                <a:spcPts val="7242"/>
              </a:lnSpc>
              <a:spcBef>
                <a:spcPct val="0"/>
              </a:spcBef>
            </a:pPr>
            <a:r>
              <a:rPr lang="zh-CN" altLang="en-US" sz="5172" b="1" dirty="0">
                <a:solidFill>
                  <a:srgbClr val="000000"/>
                </a:solidFill>
                <a:cs typeface="+mn-ea"/>
              </a:rPr>
              <a:t>高頻詞與健康促進生活形態的關係</a:t>
            </a:r>
            <a:endParaRPr lang="en-US" sz="5172" b="1" dirty="0">
              <a:solidFill>
                <a:srgbClr val="000000"/>
              </a:solidFill>
              <a:cs typeface="+mn-ea"/>
            </a:endParaRPr>
          </a:p>
        </p:txBody>
      </p:sp>
      <p:sp>
        <p:nvSpPr>
          <p:cNvPr id="28" name="文字方塊 27">
            <a:extLst>
              <a:ext uri="{FF2B5EF4-FFF2-40B4-BE49-F238E27FC236}">
                <a16:creationId xmlns:a16="http://schemas.microsoft.com/office/drawing/2014/main" id="{46EDE2C3-8519-4EAC-9D0A-6950E6F23ED7}"/>
              </a:ext>
            </a:extLst>
          </p:cNvPr>
          <p:cNvSpPr txBox="1"/>
          <p:nvPr/>
        </p:nvSpPr>
        <p:spPr>
          <a:xfrm>
            <a:off x="12954000" y="9493903"/>
            <a:ext cx="1219200" cy="369332"/>
          </a:xfrm>
          <a:prstGeom prst="rect">
            <a:avLst/>
          </a:prstGeom>
          <a:noFill/>
        </p:spPr>
        <p:txBody>
          <a:bodyPr wrap="square">
            <a:spAutoFit/>
          </a:bodyPr>
          <a:lstStyle/>
          <a:p>
            <a:endParaRPr lang="zh-TW" altLang="en-US" dirty="0">
              <a:cs typeface="+mn-ea"/>
            </a:endParaRPr>
          </a:p>
        </p:txBody>
      </p:sp>
      <p:pic>
        <p:nvPicPr>
          <p:cNvPr id="11" name="圖片 10">
            <a:extLst>
              <a:ext uri="{FF2B5EF4-FFF2-40B4-BE49-F238E27FC236}">
                <a16:creationId xmlns:a16="http://schemas.microsoft.com/office/drawing/2014/main" id="{258826A6-19BE-47FA-8130-231CCE8FB654}"/>
              </a:ext>
            </a:extLst>
          </p:cNvPr>
          <p:cNvPicPr>
            <a:picLocks noChangeAspect="1"/>
          </p:cNvPicPr>
          <p:nvPr/>
        </p:nvPicPr>
        <p:blipFill rotWithShape="1">
          <a:blip r:embed="rId3"/>
          <a:srcRect t="680" b="53075"/>
          <a:stretch/>
        </p:blipFill>
        <p:spPr>
          <a:xfrm>
            <a:off x="1303557" y="1356766"/>
            <a:ext cx="15632354" cy="8710445"/>
          </a:xfrm>
          <a:prstGeom prst="rect">
            <a:avLst/>
          </a:prstGeom>
        </p:spPr>
      </p:pic>
      <p:sp>
        <p:nvSpPr>
          <p:cNvPr id="10" name="投影片編號版面配置區 12">
            <a:extLst>
              <a:ext uri="{FF2B5EF4-FFF2-40B4-BE49-F238E27FC236}">
                <a16:creationId xmlns:a16="http://schemas.microsoft.com/office/drawing/2014/main" id="{97C5A251-36A8-4020-9E65-2202069C2FAE}"/>
              </a:ext>
            </a:extLst>
          </p:cNvPr>
          <p:cNvSpPr>
            <a:spLocks noGrp="1"/>
          </p:cNvSpPr>
          <p:nvPr>
            <p:ph type="sldNum" sz="quarter" idx="12"/>
          </p:nvPr>
        </p:nvSpPr>
        <p:spPr>
          <a:xfrm>
            <a:off x="16154400" y="9867900"/>
            <a:ext cx="2133600" cy="365125"/>
          </a:xfrm>
        </p:spPr>
        <p:txBody>
          <a:bodyPr/>
          <a:lstStyle/>
          <a:p>
            <a:r>
              <a:rPr lang="en-US" altLang="zh-CN" sz="2800" dirty="0">
                <a:solidFill>
                  <a:schemeClr val="tx1"/>
                </a:solidFill>
                <a:latin typeface="DIN" pitchFamily="50" charset="0"/>
                <a:cs typeface="+mn-ea"/>
              </a:rPr>
              <a:t>18</a:t>
            </a:r>
            <a:endParaRPr lang="en-US" sz="2800" dirty="0">
              <a:solidFill>
                <a:schemeClr val="tx1"/>
              </a:solidFill>
              <a:latin typeface="DIN" pitchFamily="50" charset="0"/>
              <a:cs typeface="+mn-ea"/>
            </a:endParaRPr>
          </a:p>
        </p:txBody>
      </p:sp>
    </p:spTree>
    <p:extLst>
      <p:ext uri="{BB962C8B-B14F-4D97-AF65-F5344CB8AC3E}">
        <p14:creationId xmlns:p14="http://schemas.microsoft.com/office/powerpoint/2010/main" val="22712819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AutoShape 2"/>
          <p:cNvSpPr/>
          <p:nvPr/>
        </p:nvSpPr>
        <p:spPr>
          <a:xfrm>
            <a:off x="0" y="19478"/>
            <a:ext cx="18288000" cy="1153129"/>
          </a:xfrm>
          <a:prstGeom prst="rect">
            <a:avLst/>
          </a:prstGeom>
          <a:solidFill>
            <a:srgbClr val="FFBD59"/>
          </a:solidFill>
        </p:spPr>
        <p:txBody>
          <a:bodyPr/>
          <a:lstStyle/>
          <a:p>
            <a:endParaRPr lang="zh-TW" altLang="en-US">
              <a:cs typeface="+mn-ea"/>
            </a:endParaRPr>
          </a:p>
        </p:txBody>
      </p:sp>
      <p:grpSp>
        <p:nvGrpSpPr>
          <p:cNvPr id="3" name="Group 3"/>
          <p:cNvGrpSpPr/>
          <p:nvPr/>
        </p:nvGrpSpPr>
        <p:grpSpPr>
          <a:xfrm>
            <a:off x="2971800" y="203637"/>
            <a:ext cx="559999" cy="559999"/>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29803"/>
              </a:srgbClr>
            </a:solidFill>
          </p:spPr>
          <p:txBody>
            <a:bodyPr/>
            <a:lstStyle/>
            <a:p>
              <a:endParaRPr lang="zh-TW" altLang="en-US">
                <a:cs typeface="+mn-ea"/>
              </a:endParaRPr>
            </a:p>
          </p:txBody>
        </p:sp>
      </p:grpSp>
      <p:sp>
        <p:nvSpPr>
          <p:cNvPr id="6" name="TextBox 6"/>
          <p:cNvSpPr txBox="1"/>
          <p:nvPr/>
        </p:nvSpPr>
        <p:spPr>
          <a:xfrm>
            <a:off x="3176151" y="-38704"/>
            <a:ext cx="1593503" cy="1213666"/>
          </a:xfrm>
          <a:prstGeom prst="rect">
            <a:avLst/>
          </a:prstGeom>
        </p:spPr>
        <p:txBody>
          <a:bodyPr wrap="square" lIns="0" tIns="0" rIns="0" bIns="0" rtlCol="0" anchor="t">
            <a:spAutoFit/>
          </a:bodyPr>
          <a:lstStyle/>
          <a:p>
            <a:pPr>
              <a:lnSpc>
                <a:spcPts val="10597"/>
              </a:lnSpc>
              <a:spcBef>
                <a:spcPct val="0"/>
              </a:spcBef>
            </a:pPr>
            <a:r>
              <a:rPr lang="en-US" sz="7569" dirty="0">
                <a:solidFill>
                  <a:srgbClr val="FFFFFF"/>
                </a:solidFill>
                <a:latin typeface="Barlow Bold"/>
                <a:cs typeface="+mn-ea"/>
              </a:rPr>
              <a:t>03</a:t>
            </a:r>
          </a:p>
        </p:txBody>
      </p:sp>
      <p:sp>
        <p:nvSpPr>
          <p:cNvPr id="7" name="TextBox 7"/>
          <p:cNvSpPr txBox="1"/>
          <p:nvPr/>
        </p:nvSpPr>
        <p:spPr>
          <a:xfrm>
            <a:off x="4534936" y="183266"/>
            <a:ext cx="10781263" cy="867289"/>
          </a:xfrm>
          <a:prstGeom prst="rect">
            <a:avLst/>
          </a:prstGeom>
        </p:spPr>
        <p:txBody>
          <a:bodyPr wrap="square" lIns="0" tIns="0" rIns="0" bIns="0" rtlCol="0" anchor="t">
            <a:spAutoFit/>
          </a:bodyPr>
          <a:lstStyle/>
          <a:p>
            <a:pPr>
              <a:lnSpc>
                <a:spcPts val="7242"/>
              </a:lnSpc>
              <a:spcBef>
                <a:spcPct val="0"/>
              </a:spcBef>
            </a:pPr>
            <a:r>
              <a:rPr lang="zh-CN" altLang="en-US" sz="5172" b="1" dirty="0">
                <a:solidFill>
                  <a:srgbClr val="000000"/>
                </a:solidFill>
                <a:cs typeface="+mn-ea"/>
              </a:rPr>
              <a:t>高頻詞與健康促進生活形態的關係</a:t>
            </a:r>
            <a:endParaRPr lang="en-US" sz="5172" b="1" dirty="0">
              <a:solidFill>
                <a:srgbClr val="000000"/>
              </a:solidFill>
              <a:cs typeface="+mn-ea"/>
            </a:endParaRPr>
          </a:p>
        </p:txBody>
      </p:sp>
      <p:sp>
        <p:nvSpPr>
          <p:cNvPr id="28" name="文字方塊 27">
            <a:extLst>
              <a:ext uri="{FF2B5EF4-FFF2-40B4-BE49-F238E27FC236}">
                <a16:creationId xmlns:a16="http://schemas.microsoft.com/office/drawing/2014/main" id="{46EDE2C3-8519-4EAC-9D0A-6950E6F23ED7}"/>
              </a:ext>
            </a:extLst>
          </p:cNvPr>
          <p:cNvSpPr txBox="1"/>
          <p:nvPr/>
        </p:nvSpPr>
        <p:spPr>
          <a:xfrm>
            <a:off x="12954000" y="9493903"/>
            <a:ext cx="1219200" cy="369332"/>
          </a:xfrm>
          <a:prstGeom prst="rect">
            <a:avLst/>
          </a:prstGeom>
          <a:noFill/>
        </p:spPr>
        <p:txBody>
          <a:bodyPr wrap="square">
            <a:spAutoFit/>
          </a:bodyPr>
          <a:lstStyle/>
          <a:p>
            <a:endParaRPr lang="zh-TW" altLang="en-US" dirty="0">
              <a:cs typeface="+mn-ea"/>
            </a:endParaRPr>
          </a:p>
        </p:txBody>
      </p:sp>
      <p:pic>
        <p:nvPicPr>
          <p:cNvPr id="11" name="圖片 10">
            <a:extLst>
              <a:ext uri="{FF2B5EF4-FFF2-40B4-BE49-F238E27FC236}">
                <a16:creationId xmlns:a16="http://schemas.microsoft.com/office/drawing/2014/main" id="{258826A6-19BE-47FA-8130-231CCE8FB654}"/>
              </a:ext>
            </a:extLst>
          </p:cNvPr>
          <p:cNvPicPr>
            <a:picLocks noChangeAspect="1"/>
          </p:cNvPicPr>
          <p:nvPr/>
        </p:nvPicPr>
        <p:blipFill rotWithShape="1">
          <a:blip r:embed="rId3"/>
          <a:srcRect l="-75" t="52506" r="75" b="1077"/>
          <a:stretch/>
        </p:blipFill>
        <p:spPr>
          <a:xfrm>
            <a:off x="1066800" y="1356765"/>
            <a:ext cx="15635163" cy="8744591"/>
          </a:xfrm>
          <a:prstGeom prst="rect">
            <a:avLst/>
          </a:prstGeom>
        </p:spPr>
      </p:pic>
      <p:sp>
        <p:nvSpPr>
          <p:cNvPr id="10" name="投影片編號版面配置區 12">
            <a:extLst>
              <a:ext uri="{FF2B5EF4-FFF2-40B4-BE49-F238E27FC236}">
                <a16:creationId xmlns:a16="http://schemas.microsoft.com/office/drawing/2014/main" id="{4760E69F-DEEC-4178-8672-8F427B97AD15}"/>
              </a:ext>
            </a:extLst>
          </p:cNvPr>
          <p:cNvSpPr>
            <a:spLocks noGrp="1"/>
          </p:cNvSpPr>
          <p:nvPr>
            <p:ph type="sldNum" sz="quarter" idx="12"/>
          </p:nvPr>
        </p:nvSpPr>
        <p:spPr>
          <a:xfrm>
            <a:off x="16154400" y="9867900"/>
            <a:ext cx="2133600" cy="365125"/>
          </a:xfrm>
        </p:spPr>
        <p:txBody>
          <a:bodyPr/>
          <a:lstStyle/>
          <a:p>
            <a:r>
              <a:rPr lang="en-US" altLang="zh-CN" sz="2800" dirty="0">
                <a:solidFill>
                  <a:schemeClr val="tx1"/>
                </a:solidFill>
                <a:latin typeface="DIN" pitchFamily="50" charset="0"/>
                <a:cs typeface="+mn-ea"/>
              </a:rPr>
              <a:t>19</a:t>
            </a:r>
            <a:endParaRPr lang="en-US" sz="2800" dirty="0">
              <a:solidFill>
                <a:schemeClr val="tx1"/>
              </a:solidFill>
              <a:latin typeface="DIN" pitchFamily="50" charset="0"/>
              <a:cs typeface="+mn-ea"/>
            </a:endParaRPr>
          </a:p>
        </p:txBody>
      </p:sp>
    </p:spTree>
    <p:extLst>
      <p:ext uri="{BB962C8B-B14F-4D97-AF65-F5344CB8AC3E}">
        <p14:creationId xmlns:p14="http://schemas.microsoft.com/office/powerpoint/2010/main" val="3143169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AutoShape 2"/>
          <p:cNvSpPr/>
          <p:nvPr/>
        </p:nvSpPr>
        <p:spPr>
          <a:xfrm>
            <a:off x="0" y="19478"/>
            <a:ext cx="18288000" cy="1153129"/>
          </a:xfrm>
          <a:prstGeom prst="rect">
            <a:avLst/>
          </a:prstGeom>
          <a:solidFill>
            <a:srgbClr val="FFBD59"/>
          </a:solidFill>
        </p:spPr>
        <p:txBody>
          <a:bodyPr/>
          <a:lstStyle/>
          <a:p>
            <a:endParaRPr lang="zh-TW" altLang="en-US">
              <a:cs typeface="+mn-ea"/>
            </a:endParaRPr>
          </a:p>
        </p:txBody>
      </p:sp>
      <p:grpSp>
        <p:nvGrpSpPr>
          <p:cNvPr id="3" name="Group 3"/>
          <p:cNvGrpSpPr/>
          <p:nvPr/>
        </p:nvGrpSpPr>
        <p:grpSpPr>
          <a:xfrm>
            <a:off x="2971800" y="203637"/>
            <a:ext cx="559999" cy="559999"/>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29803"/>
              </a:srgbClr>
            </a:solidFill>
          </p:spPr>
          <p:txBody>
            <a:bodyPr/>
            <a:lstStyle/>
            <a:p>
              <a:endParaRPr lang="zh-TW" altLang="en-US">
                <a:cs typeface="+mn-ea"/>
              </a:endParaRPr>
            </a:p>
          </p:txBody>
        </p:sp>
      </p:grpSp>
      <p:sp>
        <p:nvSpPr>
          <p:cNvPr id="6" name="TextBox 6"/>
          <p:cNvSpPr txBox="1"/>
          <p:nvPr/>
        </p:nvSpPr>
        <p:spPr>
          <a:xfrm>
            <a:off x="3176151" y="-38704"/>
            <a:ext cx="1593503" cy="1213666"/>
          </a:xfrm>
          <a:prstGeom prst="rect">
            <a:avLst/>
          </a:prstGeom>
        </p:spPr>
        <p:txBody>
          <a:bodyPr wrap="square" lIns="0" tIns="0" rIns="0" bIns="0" rtlCol="0" anchor="t">
            <a:spAutoFit/>
          </a:bodyPr>
          <a:lstStyle/>
          <a:p>
            <a:pPr>
              <a:lnSpc>
                <a:spcPts val="10597"/>
              </a:lnSpc>
              <a:spcBef>
                <a:spcPct val="0"/>
              </a:spcBef>
            </a:pPr>
            <a:r>
              <a:rPr lang="en-US" sz="7569" dirty="0">
                <a:solidFill>
                  <a:srgbClr val="FFFFFF"/>
                </a:solidFill>
                <a:latin typeface="Barlow Bold"/>
                <a:cs typeface="+mn-ea"/>
              </a:rPr>
              <a:t>03</a:t>
            </a:r>
          </a:p>
        </p:txBody>
      </p:sp>
      <p:sp>
        <p:nvSpPr>
          <p:cNvPr id="7" name="TextBox 7"/>
          <p:cNvSpPr txBox="1"/>
          <p:nvPr/>
        </p:nvSpPr>
        <p:spPr>
          <a:xfrm>
            <a:off x="4534936" y="183266"/>
            <a:ext cx="10781263" cy="867289"/>
          </a:xfrm>
          <a:prstGeom prst="rect">
            <a:avLst/>
          </a:prstGeom>
        </p:spPr>
        <p:txBody>
          <a:bodyPr wrap="square" lIns="0" tIns="0" rIns="0" bIns="0" rtlCol="0" anchor="t">
            <a:spAutoFit/>
          </a:bodyPr>
          <a:lstStyle/>
          <a:p>
            <a:pPr>
              <a:lnSpc>
                <a:spcPts val="7242"/>
              </a:lnSpc>
              <a:spcBef>
                <a:spcPct val="0"/>
              </a:spcBef>
            </a:pPr>
            <a:r>
              <a:rPr lang="zh-CN" altLang="en-US" sz="5172" b="1" dirty="0">
                <a:solidFill>
                  <a:srgbClr val="000000"/>
                </a:solidFill>
                <a:cs typeface="+mn-ea"/>
              </a:rPr>
              <a:t>各受訪者典型語句與分析</a:t>
            </a:r>
            <a:endParaRPr lang="en-US" sz="5172" b="1" dirty="0">
              <a:solidFill>
                <a:srgbClr val="000000"/>
              </a:solidFill>
              <a:cs typeface="+mn-ea"/>
            </a:endParaRPr>
          </a:p>
        </p:txBody>
      </p:sp>
      <p:sp>
        <p:nvSpPr>
          <p:cNvPr id="12" name="投影片編號版面配置區 12">
            <a:extLst>
              <a:ext uri="{FF2B5EF4-FFF2-40B4-BE49-F238E27FC236}">
                <a16:creationId xmlns:a16="http://schemas.microsoft.com/office/drawing/2014/main" id="{5DBAA335-692B-4CF9-A776-A4725CE06DA3}"/>
              </a:ext>
            </a:extLst>
          </p:cNvPr>
          <p:cNvSpPr>
            <a:spLocks noGrp="1"/>
          </p:cNvSpPr>
          <p:nvPr>
            <p:ph type="sldNum" sz="quarter" idx="12"/>
          </p:nvPr>
        </p:nvSpPr>
        <p:spPr>
          <a:xfrm>
            <a:off x="16147143" y="9921875"/>
            <a:ext cx="2133600" cy="365125"/>
          </a:xfrm>
        </p:spPr>
        <p:txBody>
          <a:bodyPr/>
          <a:lstStyle/>
          <a:p>
            <a:r>
              <a:rPr lang="en-US" altLang="zh-CN" sz="2800" dirty="0">
                <a:solidFill>
                  <a:schemeClr val="tx1"/>
                </a:solidFill>
                <a:latin typeface="DIN" pitchFamily="50" charset="0"/>
                <a:cs typeface="+mn-ea"/>
              </a:rPr>
              <a:t>20</a:t>
            </a:r>
            <a:endParaRPr lang="en-US" sz="2800" dirty="0">
              <a:solidFill>
                <a:schemeClr val="tx1"/>
              </a:solidFill>
              <a:latin typeface="DIN" pitchFamily="50" charset="0"/>
              <a:cs typeface="+mn-ea"/>
            </a:endParaRPr>
          </a:p>
        </p:txBody>
      </p:sp>
      <p:sp>
        <p:nvSpPr>
          <p:cNvPr id="28" name="文字方塊 27">
            <a:extLst>
              <a:ext uri="{FF2B5EF4-FFF2-40B4-BE49-F238E27FC236}">
                <a16:creationId xmlns:a16="http://schemas.microsoft.com/office/drawing/2014/main" id="{46EDE2C3-8519-4EAC-9D0A-6950E6F23ED7}"/>
              </a:ext>
            </a:extLst>
          </p:cNvPr>
          <p:cNvSpPr txBox="1"/>
          <p:nvPr/>
        </p:nvSpPr>
        <p:spPr>
          <a:xfrm>
            <a:off x="12954000" y="9493903"/>
            <a:ext cx="1219200" cy="369332"/>
          </a:xfrm>
          <a:prstGeom prst="rect">
            <a:avLst/>
          </a:prstGeom>
          <a:noFill/>
        </p:spPr>
        <p:txBody>
          <a:bodyPr wrap="square">
            <a:spAutoFit/>
          </a:bodyPr>
          <a:lstStyle/>
          <a:p>
            <a:endParaRPr lang="zh-TW" altLang="en-US" dirty="0">
              <a:cs typeface="+mn-ea"/>
            </a:endParaRPr>
          </a:p>
        </p:txBody>
      </p:sp>
      <p:pic>
        <p:nvPicPr>
          <p:cNvPr id="8" name="圖片 7">
            <a:extLst>
              <a:ext uri="{FF2B5EF4-FFF2-40B4-BE49-F238E27FC236}">
                <a16:creationId xmlns:a16="http://schemas.microsoft.com/office/drawing/2014/main" id="{64B164E8-807D-4DED-A9C7-3CE75542C766}"/>
              </a:ext>
            </a:extLst>
          </p:cNvPr>
          <p:cNvPicPr>
            <a:picLocks noChangeAspect="1"/>
          </p:cNvPicPr>
          <p:nvPr/>
        </p:nvPicPr>
        <p:blipFill>
          <a:blip r:embed="rId3"/>
          <a:stretch>
            <a:fillRect/>
          </a:stretch>
        </p:blipFill>
        <p:spPr>
          <a:xfrm>
            <a:off x="1447800" y="1562100"/>
            <a:ext cx="14423622" cy="7522832"/>
          </a:xfrm>
          <a:prstGeom prst="rect">
            <a:avLst/>
          </a:prstGeom>
        </p:spPr>
      </p:pic>
    </p:spTree>
    <p:extLst>
      <p:ext uri="{BB962C8B-B14F-4D97-AF65-F5344CB8AC3E}">
        <p14:creationId xmlns:p14="http://schemas.microsoft.com/office/powerpoint/2010/main" val="15946717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AutoShape 3"/>
          <p:cNvSpPr/>
          <p:nvPr/>
        </p:nvSpPr>
        <p:spPr>
          <a:xfrm>
            <a:off x="0" y="0"/>
            <a:ext cx="18288000" cy="1153129"/>
          </a:xfrm>
          <a:prstGeom prst="rect">
            <a:avLst/>
          </a:prstGeom>
          <a:solidFill>
            <a:srgbClr val="FFBD59"/>
          </a:solidFill>
        </p:spPr>
        <p:txBody>
          <a:bodyPr/>
          <a:lstStyle/>
          <a:p>
            <a:endParaRPr lang="zh-TW" altLang="en-US">
              <a:cs typeface="+mn-ea"/>
            </a:endParaRPr>
          </a:p>
        </p:txBody>
      </p:sp>
      <p:grpSp>
        <p:nvGrpSpPr>
          <p:cNvPr id="4" name="Group 4"/>
          <p:cNvGrpSpPr/>
          <p:nvPr/>
        </p:nvGrpSpPr>
        <p:grpSpPr>
          <a:xfrm>
            <a:off x="2590800" y="203637"/>
            <a:ext cx="559999" cy="559999"/>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29803"/>
              </a:srgbClr>
            </a:solidFill>
          </p:spPr>
          <p:txBody>
            <a:bodyPr/>
            <a:lstStyle/>
            <a:p>
              <a:endParaRPr lang="zh-TW" altLang="en-US">
                <a:cs typeface="+mn-ea"/>
              </a:endParaRPr>
            </a:p>
          </p:txBody>
        </p:sp>
      </p:grpSp>
      <p:pic>
        <p:nvPicPr>
          <p:cNvPr id="6" name="Picture 6"/>
          <p:cNvPicPr>
            <a:picLocks noChangeAspect="1"/>
          </p:cNvPicPr>
          <p:nvPr/>
        </p:nvPicPr>
        <p:blipFill>
          <a:blip r:embed="rId3"/>
          <a:srcRect/>
          <a:stretch>
            <a:fillRect/>
          </a:stretch>
        </p:blipFill>
        <p:spPr>
          <a:xfrm>
            <a:off x="158995" y="3185350"/>
            <a:ext cx="17970010" cy="4328869"/>
          </a:xfrm>
          <a:prstGeom prst="rect">
            <a:avLst/>
          </a:prstGeom>
        </p:spPr>
      </p:pic>
      <p:sp>
        <p:nvSpPr>
          <p:cNvPr id="7" name="TextBox 7"/>
          <p:cNvSpPr txBox="1"/>
          <p:nvPr/>
        </p:nvSpPr>
        <p:spPr>
          <a:xfrm>
            <a:off x="2795152" y="-38704"/>
            <a:ext cx="1593503" cy="1213666"/>
          </a:xfrm>
          <a:prstGeom prst="rect">
            <a:avLst/>
          </a:prstGeom>
        </p:spPr>
        <p:txBody>
          <a:bodyPr lIns="0" tIns="0" rIns="0" bIns="0" rtlCol="0" anchor="t">
            <a:spAutoFit/>
          </a:bodyPr>
          <a:lstStyle/>
          <a:p>
            <a:pPr>
              <a:lnSpc>
                <a:spcPts val="10597"/>
              </a:lnSpc>
              <a:spcBef>
                <a:spcPct val="0"/>
              </a:spcBef>
            </a:pPr>
            <a:r>
              <a:rPr lang="en-US" sz="7569" dirty="0">
                <a:solidFill>
                  <a:srgbClr val="FFFFFF"/>
                </a:solidFill>
                <a:latin typeface="Barlow Bold"/>
                <a:cs typeface="+mn-ea"/>
              </a:rPr>
              <a:t>03</a:t>
            </a:r>
          </a:p>
        </p:txBody>
      </p:sp>
      <p:sp>
        <p:nvSpPr>
          <p:cNvPr id="8" name="TextBox 8"/>
          <p:cNvSpPr txBox="1"/>
          <p:nvPr/>
        </p:nvSpPr>
        <p:spPr>
          <a:xfrm>
            <a:off x="3256349" y="183266"/>
            <a:ext cx="13202851" cy="890164"/>
          </a:xfrm>
          <a:prstGeom prst="rect">
            <a:avLst/>
          </a:prstGeom>
        </p:spPr>
        <p:txBody>
          <a:bodyPr wrap="square" lIns="0" tIns="0" rIns="0" bIns="0" rtlCol="0" anchor="t">
            <a:spAutoFit/>
          </a:bodyPr>
          <a:lstStyle/>
          <a:p>
            <a:pPr algn="ctr">
              <a:lnSpc>
                <a:spcPts val="7242"/>
              </a:lnSpc>
              <a:spcBef>
                <a:spcPct val="0"/>
              </a:spcBef>
            </a:pPr>
            <a:r>
              <a:rPr lang="en-US" sz="5172" b="1" dirty="0" err="1">
                <a:solidFill>
                  <a:srgbClr val="000000"/>
                </a:solidFill>
                <a:cs typeface="+mn-ea"/>
              </a:rPr>
              <a:t>研究結果-以健康促進生活</a:t>
            </a:r>
            <a:r>
              <a:rPr lang="zh-CN" altLang="en-US" sz="5172" b="1" dirty="0">
                <a:solidFill>
                  <a:srgbClr val="000000"/>
                </a:solidFill>
                <a:cs typeface="+mn-ea"/>
              </a:rPr>
              <a:t>形態</a:t>
            </a:r>
            <a:r>
              <a:rPr lang="en-US" sz="5172" b="1" dirty="0" err="1">
                <a:solidFill>
                  <a:srgbClr val="000000"/>
                </a:solidFill>
                <a:cs typeface="+mn-ea"/>
              </a:rPr>
              <a:t>理論分析</a:t>
            </a:r>
            <a:endParaRPr lang="en-US" sz="5172" b="1" dirty="0">
              <a:solidFill>
                <a:srgbClr val="000000"/>
              </a:solidFill>
              <a:cs typeface="+mn-ea"/>
            </a:endParaRPr>
          </a:p>
        </p:txBody>
      </p:sp>
      <p:grpSp>
        <p:nvGrpSpPr>
          <p:cNvPr id="9" name="Group 9"/>
          <p:cNvGrpSpPr/>
          <p:nvPr/>
        </p:nvGrpSpPr>
        <p:grpSpPr>
          <a:xfrm>
            <a:off x="14573250" y="7028433"/>
            <a:ext cx="485788" cy="485786"/>
            <a:chOff x="0" y="0"/>
            <a:chExt cx="6350000" cy="6349975"/>
          </a:xfrm>
          <a:solidFill>
            <a:srgbClr val="F8CECC"/>
          </a:solidFill>
        </p:grpSpPr>
        <p:sp>
          <p:nvSpPr>
            <p:cNvPr id="10" name="Freeform 10"/>
            <p:cNvSpPr/>
            <p:nvPr/>
          </p:nvSpPr>
          <p:spPr>
            <a:xfrm>
              <a:off x="0" y="0"/>
              <a:ext cx="6350000" cy="6349975"/>
            </a:xfrm>
            <a:custGeom>
              <a:avLst/>
              <a:gdLst/>
              <a:ahLst/>
              <a:cxnLst/>
              <a:rect l="l" t="t" r="r" b="b"/>
              <a:pathLst>
                <a:path w="6350000" h="6349975">
                  <a:moveTo>
                    <a:pt x="6350000" y="3175025"/>
                  </a:moveTo>
                  <a:cubicBezTo>
                    <a:pt x="6350000" y="4928451"/>
                    <a:pt x="4928464"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grpFill/>
          </p:spPr>
          <p:txBody>
            <a:bodyPr/>
            <a:lstStyle/>
            <a:p>
              <a:endParaRPr lang="zh-TW" altLang="en-US">
                <a:cs typeface="+mn-ea"/>
              </a:endParaRPr>
            </a:p>
          </p:txBody>
        </p:sp>
      </p:grpSp>
      <p:grpSp>
        <p:nvGrpSpPr>
          <p:cNvPr id="11" name="Group 11"/>
          <p:cNvGrpSpPr/>
          <p:nvPr/>
        </p:nvGrpSpPr>
        <p:grpSpPr>
          <a:xfrm>
            <a:off x="11811000" y="7028433"/>
            <a:ext cx="485788" cy="485786"/>
            <a:chOff x="0" y="0"/>
            <a:chExt cx="6350000" cy="6349975"/>
          </a:xfrm>
          <a:solidFill>
            <a:srgbClr val="D5E8D4"/>
          </a:solidFill>
        </p:grpSpPr>
        <p:sp>
          <p:nvSpPr>
            <p:cNvPr id="12" name="Freeform 12"/>
            <p:cNvSpPr/>
            <p:nvPr/>
          </p:nvSpPr>
          <p:spPr>
            <a:xfrm>
              <a:off x="0" y="0"/>
              <a:ext cx="6350000" cy="6349975"/>
            </a:xfrm>
            <a:custGeom>
              <a:avLst/>
              <a:gdLst/>
              <a:ahLst/>
              <a:cxnLst/>
              <a:rect l="l" t="t" r="r" b="b"/>
              <a:pathLst>
                <a:path w="6350000" h="6349975">
                  <a:moveTo>
                    <a:pt x="6350000" y="3175025"/>
                  </a:moveTo>
                  <a:cubicBezTo>
                    <a:pt x="6350000" y="4928451"/>
                    <a:pt x="4928464"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grpFill/>
          </p:spPr>
          <p:txBody>
            <a:bodyPr/>
            <a:lstStyle/>
            <a:p>
              <a:endParaRPr lang="zh-TW" altLang="en-US" dirty="0">
                <a:cs typeface="+mn-ea"/>
              </a:endParaRPr>
            </a:p>
          </p:txBody>
        </p:sp>
      </p:grpSp>
      <p:sp>
        <p:nvSpPr>
          <p:cNvPr id="13" name="TextBox 13"/>
          <p:cNvSpPr txBox="1"/>
          <p:nvPr/>
        </p:nvSpPr>
        <p:spPr>
          <a:xfrm>
            <a:off x="12420600" y="6938591"/>
            <a:ext cx="1763775" cy="574388"/>
          </a:xfrm>
          <a:prstGeom prst="rect">
            <a:avLst/>
          </a:prstGeom>
        </p:spPr>
        <p:txBody>
          <a:bodyPr wrap="square" lIns="0" tIns="0" rIns="0" bIns="0" rtlCol="0" anchor="t">
            <a:spAutoFit/>
          </a:bodyPr>
          <a:lstStyle/>
          <a:p>
            <a:pPr algn="ctr">
              <a:lnSpc>
                <a:spcPts val="4759"/>
              </a:lnSpc>
            </a:pPr>
            <a:r>
              <a:rPr lang="en-US" sz="3400" dirty="0" err="1">
                <a:solidFill>
                  <a:srgbClr val="000000"/>
                </a:solidFill>
                <a:cs typeface="+mn-ea"/>
              </a:rPr>
              <a:t>正向</a:t>
            </a:r>
            <a:r>
              <a:rPr lang="zh-CN" altLang="en-US" sz="3400" dirty="0">
                <a:solidFill>
                  <a:srgbClr val="000000"/>
                </a:solidFill>
                <a:cs typeface="+mn-ea"/>
              </a:rPr>
              <a:t>發展</a:t>
            </a:r>
            <a:endParaRPr lang="en-US" sz="3400" dirty="0">
              <a:solidFill>
                <a:srgbClr val="000000"/>
              </a:solidFill>
              <a:cs typeface="+mn-ea"/>
            </a:endParaRPr>
          </a:p>
        </p:txBody>
      </p:sp>
      <p:sp>
        <p:nvSpPr>
          <p:cNvPr id="14" name="TextBox 14"/>
          <p:cNvSpPr txBox="1"/>
          <p:nvPr/>
        </p:nvSpPr>
        <p:spPr>
          <a:xfrm>
            <a:off x="15087600" y="6938591"/>
            <a:ext cx="1941790" cy="574388"/>
          </a:xfrm>
          <a:prstGeom prst="rect">
            <a:avLst/>
          </a:prstGeom>
        </p:spPr>
        <p:txBody>
          <a:bodyPr wrap="square" lIns="0" tIns="0" rIns="0" bIns="0" rtlCol="0" anchor="t">
            <a:spAutoFit/>
          </a:bodyPr>
          <a:lstStyle/>
          <a:p>
            <a:pPr algn="ctr">
              <a:lnSpc>
                <a:spcPts val="4759"/>
              </a:lnSpc>
            </a:pPr>
            <a:r>
              <a:rPr lang="en-US" sz="3400" dirty="0" err="1">
                <a:solidFill>
                  <a:srgbClr val="000000"/>
                </a:solidFill>
                <a:cs typeface="+mn-ea"/>
              </a:rPr>
              <a:t>負向</a:t>
            </a:r>
            <a:r>
              <a:rPr lang="zh-CN" altLang="en-US" sz="3400" dirty="0">
                <a:solidFill>
                  <a:srgbClr val="000000"/>
                </a:solidFill>
                <a:cs typeface="+mn-ea"/>
              </a:rPr>
              <a:t>發展</a:t>
            </a:r>
            <a:endParaRPr lang="en-US" sz="3400" dirty="0">
              <a:solidFill>
                <a:srgbClr val="000000"/>
              </a:solidFill>
              <a:cs typeface="+mn-ea"/>
            </a:endParaRPr>
          </a:p>
        </p:txBody>
      </p:sp>
      <p:sp>
        <p:nvSpPr>
          <p:cNvPr id="15" name="投影片編號版面配置區 12">
            <a:extLst>
              <a:ext uri="{FF2B5EF4-FFF2-40B4-BE49-F238E27FC236}">
                <a16:creationId xmlns:a16="http://schemas.microsoft.com/office/drawing/2014/main" id="{863C99A5-A992-4454-93FF-2DD04DAF70BB}"/>
              </a:ext>
            </a:extLst>
          </p:cNvPr>
          <p:cNvSpPr>
            <a:spLocks noGrp="1"/>
          </p:cNvSpPr>
          <p:nvPr>
            <p:ph type="sldNum" sz="quarter" idx="12"/>
          </p:nvPr>
        </p:nvSpPr>
        <p:spPr>
          <a:xfrm>
            <a:off x="16154400" y="9921875"/>
            <a:ext cx="2133600" cy="365125"/>
          </a:xfrm>
        </p:spPr>
        <p:txBody>
          <a:bodyPr/>
          <a:lstStyle/>
          <a:p>
            <a:r>
              <a:rPr lang="en-US" altLang="zh-CN" sz="2800" dirty="0">
                <a:solidFill>
                  <a:schemeClr val="tx1"/>
                </a:solidFill>
                <a:latin typeface="DIN" pitchFamily="50" charset="0"/>
                <a:cs typeface="+mn-ea"/>
              </a:rPr>
              <a:t>21</a:t>
            </a:r>
            <a:endParaRPr lang="en-US" sz="2800" dirty="0">
              <a:solidFill>
                <a:schemeClr val="tx1"/>
              </a:solidFill>
              <a:latin typeface="DIN" pitchFamily="50" charset="0"/>
              <a:cs typeface="+mn-ea"/>
            </a:endParaRPr>
          </a:p>
        </p:txBody>
      </p:sp>
    </p:spTree>
    <p:extLst>
      <p:ext uri="{BB962C8B-B14F-4D97-AF65-F5344CB8AC3E}">
        <p14:creationId xmlns:p14="http://schemas.microsoft.com/office/powerpoint/2010/main" val="1571515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431565" y="1485900"/>
            <a:ext cx="17432479" cy="3611866"/>
          </a:xfrm>
          <a:prstGeom prst="rect">
            <a:avLst/>
          </a:prstGeom>
        </p:spPr>
      </p:pic>
      <p:sp>
        <p:nvSpPr>
          <p:cNvPr id="3" name="AutoShape 3"/>
          <p:cNvSpPr/>
          <p:nvPr/>
        </p:nvSpPr>
        <p:spPr>
          <a:xfrm>
            <a:off x="0" y="0"/>
            <a:ext cx="18288000" cy="1153129"/>
          </a:xfrm>
          <a:prstGeom prst="rect">
            <a:avLst/>
          </a:prstGeom>
          <a:solidFill>
            <a:srgbClr val="FFBD59"/>
          </a:solidFill>
        </p:spPr>
        <p:txBody>
          <a:bodyPr/>
          <a:lstStyle/>
          <a:p>
            <a:endParaRPr lang="zh-TW" altLang="en-US">
              <a:cs typeface="+mn-ea"/>
            </a:endParaRPr>
          </a:p>
        </p:txBody>
      </p:sp>
      <p:grpSp>
        <p:nvGrpSpPr>
          <p:cNvPr id="4" name="Group 4"/>
          <p:cNvGrpSpPr/>
          <p:nvPr/>
        </p:nvGrpSpPr>
        <p:grpSpPr>
          <a:xfrm>
            <a:off x="2590800" y="203637"/>
            <a:ext cx="559999" cy="559999"/>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29803"/>
              </a:srgbClr>
            </a:solidFill>
          </p:spPr>
          <p:txBody>
            <a:bodyPr/>
            <a:lstStyle/>
            <a:p>
              <a:endParaRPr lang="zh-TW" altLang="en-US">
                <a:cs typeface="+mn-ea"/>
              </a:endParaRPr>
            </a:p>
          </p:txBody>
        </p:sp>
      </p:grpSp>
      <p:pic>
        <p:nvPicPr>
          <p:cNvPr id="6" name="Picture 6"/>
          <p:cNvPicPr>
            <a:picLocks noChangeAspect="1"/>
          </p:cNvPicPr>
          <p:nvPr/>
        </p:nvPicPr>
        <p:blipFill>
          <a:blip r:embed="rId4"/>
          <a:srcRect/>
          <a:stretch>
            <a:fillRect/>
          </a:stretch>
        </p:blipFill>
        <p:spPr>
          <a:xfrm>
            <a:off x="158995" y="5644520"/>
            <a:ext cx="17970010" cy="4328869"/>
          </a:xfrm>
          <a:prstGeom prst="rect">
            <a:avLst/>
          </a:prstGeom>
        </p:spPr>
      </p:pic>
      <p:sp>
        <p:nvSpPr>
          <p:cNvPr id="7" name="TextBox 7"/>
          <p:cNvSpPr txBox="1"/>
          <p:nvPr/>
        </p:nvSpPr>
        <p:spPr>
          <a:xfrm>
            <a:off x="2795152" y="-38704"/>
            <a:ext cx="1593503" cy="1213666"/>
          </a:xfrm>
          <a:prstGeom prst="rect">
            <a:avLst/>
          </a:prstGeom>
        </p:spPr>
        <p:txBody>
          <a:bodyPr lIns="0" tIns="0" rIns="0" bIns="0" rtlCol="0" anchor="t">
            <a:spAutoFit/>
          </a:bodyPr>
          <a:lstStyle/>
          <a:p>
            <a:pPr>
              <a:lnSpc>
                <a:spcPts val="10597"/>
              </a:lnSpc>
              <a:spcBef>
                <a:spcPct val="0"/>
              </a:spcBef>
            </a:pPr>
            <a:r>
              <a:rPr lang="en-US" sz="7569" dirty="0">
                <a:solidFill>
                  <a:srgbClr val="FFFFFF"/>
                </a:solidFill>
                <a:latin typeface="Barlow Bold"/>
                <a:cs typeface="+mn-ea"/>
              </a:rPr>
              <a:t>0</a:t>
            </a:r>
            <a:r>
              <a:rPr lang="en-US" altLang="zh-CN" sz="7569" dirty="0">
                <a:solidFill>
                  <a:srgbClr val="FFFFFF"/>
                </a:solidFill>
                <a:latin typeface="Barlow Bold"/>
                <a:cs typeface="+mn-ea"/>
              </a:rPr>
              <a:t>3</a:t>
            </a:r>
            <a:endParaRPr lang="en-US" sz="7569" dirty="0">
              <a:solidFill>
                <a:srgbClr val="FFFFFF"/>
              </a:solidFill>
              <a:latin typeface="Barlow Bold"/>
              <a:cs typeface="+mn-ea"/>
            </a:endParaRPr>
          </a:p>
        </p:txBody>
      </p:sp>
      <p:sp>
        <p:nvSpPr>
          <p:cNvPr id="8" name="TextBox 8"/>
          <p:cNvSpPr txBox="1"/>
          <p:nvPr/>
        </p:nvSpPr>
        <p:spPr>
          <a:xfrm>
            <a:off x="3256349" y="183266"/>
            <a:ext cx="13202851" cy="890164"/>
          </a:xfrm>
          <a:prstGeom prst="rect">
            <a:avLst/>
          </a:prstGeom>
        </p:spPr>
        <p:txBody>
          <a:bodyPr wrap="square" lIns="0" tIns="0" rIns="0" bIns="0" rtlCol="0" anchor="t">
            <a:spAutoFit/>
          </a:bodyPr>
          <a:lstStyle/>
          <a:p>
            <a:pPr algn="ctr">
              <a:lnSpc>
                <a:spcPts val="7242"/>
              </a:lnSpc>
              <a:spcBef>
                <a:spcPct val="0"/>
              </a:spcBef>
            </a:pPr>
            <a:r>
              <a:rPr lang="en-US" sz="5172" b="1" dirty="0" err="1">
                <a:solidFill>
                  <a:srgbClr val="000000"/>
                </a:solidFill>
                <a:cs typeface="+mn-ea"/>
              </a:rPr>
              <a:t>研究結果-以健康促進生活</a:t>
            </a:r>
            <a:r>
              <a:rPr lang="zh-CN" altLang="en-US" sz="5172" b="1" dirty="0">
                <a:solidFill>
                  <a:srgbClr val="000000"/>
                </a:solidFill>
                <a:cs typeface="+mn-ea"/>
              </a:rPr>
              <a:t>形態</a:t>
            </a:r>
            <a:r>
              <a:rPr lang="en-US" sz="5172" b="1" dirty="0" err="1">
                <a:solidFill>
                  <a:srgbClr val="000000"/>
                </a:solidFill>
                <a:cs typeface="+mn-ea"/>
              </a:rPr>
              <a:t>理論分析</a:t>
            </a:r>
            <a:endParaRPr lang="en-US" sz="5172" b="1" dirty="0">
              <a:solidFill>
                <a:srgbClr val="000000"/>
              </a:solidFill>
              <a:cs typeface="+mn-ea"/>
            </a:endParaRPr>
          </a:p>
        </p:txBody>
      </p:sp>
      <p:grpSp>
        <p:nvGrpSpPr>
          <p:cNvPr id="9" name="Group 9"/>
          <p:cNvGrpSpPr/>
          <p:nvPr/>
        </p:nvGrpSpPr>
        <p:grpSpPr>
          <a:xfrm>
            <a:off x="14573250" y="9487603"/>
            <a:ext cx="485788" cy="485786"/>
            <a:chOff x="0" y="0"/>
            <a:chExt cx="6350000" cy="6349975"/>
          </a:xfrm>
          <a:solidFill>
            <a:srgbClr val="F8CECC"/>
          </a:solidFill>
        </p:grpSpPr>
        <p:sp>
          <p:nvSpPr>
            <p:cNvPr id="10" name="Freeform 10"/>
            <p:cNvSpPr/>
            <p:nvPr/>
          </p:nvSpPr>
          <p:spPr>
            <a:xfrm>
              <a:off x="0" y="0"/>
              <a:ext cx="6350000" cy="6349975"/>
            </a:xfrm>
            <a:custGeom>
              <a:avLst/>
              <a:gdLst/>
              <a:ahLst/>
              <a:cxnLst/>
              <a:rect l="l" t="t" r="r" b="b"/>
              <a:pathLst>
                <a:path w="6350000" h="6349975">
                  <a:moveTo>
                    <a:pt x="6350000" y="3175025"/>
                  </a:moveTo>
                  <a:cubicBezTo>
                    <a:pt x="6350000" y="4928451"/>
                    <a:pt x="4928464"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grpFill/>
          </p:spPr>
          <p:txBody>
            <a:bodyPr/>
            <a:lstStyle/>
            <a:p>
              <a:endParaRPr lang="zh-TW" altLang="en-US">
                <a:cs typeface="+mn-ea"/>
              </a:endParaRPr>
            </a:p>
          </p:txBody>
        </p:sp>
      </p:grpSp>
      <p:grpSp>
        <p:nvGrpSpPr>
          <p:cNvPr id="11" name="Group 11"/>
          <p:cNvGrpSpPr/>
          <p:nvPr/>
        </p:nvGrpSpPr>
        <p:grpSpPr>
          <a:xfrm>
            <a:off x="11811000" y="9487603"/>
            <a:ext cx="485788" cy="485786"/>
            <a:chOff x="0" y="0"/>
            <a:chExt cx="6350000" cy="6349975"/>
          </a:xfrm>
          <a:solidFill>
            <a:srgbClr val="D5E8D4"/>
          </a:solidFill>
        </p:grpSpPr>
        <p:sp>
          <p:nvSpPr>
            <p:cNvPr id="12" name="Freeform 12"/>
            <p:cNvSpPr/>
            <p:nvPr/>
          </p:nvSpPr>
          <p:spPr>
            <a:xfrm>
              <a:off x="0" y="0"/>
              <a:ext cx="6350000" cy="6349975"/>
            </a:xfrm>
            <a:custGeom>
              <a:avLst/>
              <a:gdLst/>
              <a:ahLst/>
              <a:cxnLst/>
              <a:rect l="l" t="t" r="r" b="b"/>
              <a:pathLst>
                <a:path w="6350000" h="6349975">
                  <a:moveTo>
                    <a:pt x="6350000" y="3175025"/>
                  </a:moveTo>
                  <a:cubicBezTo>
                    <a:pt x="6350000" y="4928451"/>
                    <a:pt x="4928464"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grpFill/>
          </p:spPr>
          <p:txBody>
            <a:bodyPr/>
            <a:lstStyle/>
            <a:p>
              <a:endParaRPr lang="zh-TW" altLang="en-US" dirty="0">
                <a:cs typeface="+mn-ea"/>
              </a:endParaRPr>
            </a:p>
          </p:txBody>
        </p:sp>
      </p:grpSp>
      <p:sp>
        <p:nvSpPr>
          <p:cNvPr id="13" name="TextBox 13"/>
          <p:cNvSpPr txBox="1"/>
          <p:nvPr/>
        </p:nvSpPr>
        <p:spPr>
          <a:xfrm>
            <a:off x="12420600" y="9397761"/>
            <a:ext cx="1763775" cy="574388"/>
          </a:xfrm>
          <a:prstGeom prst="rect">
            <a:avLst/>
          </a:prstGeom>
        </p:spPr>
        <p:txBody>
          <a:bodyPr wrap="square" lIns="0" tIns="0" rIns="0" bIns="0" rtlCol="0" anchor="t">
            <a:spAutoFit/>
          </a:bodyPr>
          <a:lstStyle/>
          <a:p>
            <a:pPr algn="ctr">
              <a:lnSpc>
                <a:spcPts val="4759"/>
              </a:lnSpc>
            </a:pPr>
            <a:r>
              <a:rPr lang="en-US" sz="3400" dirty="0" err="1">
                <a:solidFill>
                  <a:srgbClr val="000000"/>
                </a:solidFill>
                <a:cs typeface="+mn-ea"/>
              </a:rPr>
              <a:t>正向</a:t>
            </a:r>
            <a:r>
              <a:rPr lang="zh-CN" altLang="en-US" sz="3400" dirty="0">
                <a:solidFill>
                  <a:srgbClr val="000000"/>
                </a:solidFill>
                <a:cs typeface="+mn-ea"/>
              </a:rPr>
              <a:t>發展</a:t>
            </a:r>
            <a:endParaRPr lang="en-US" sz="3400" dirty="0">
              <a:solidFill>
                <a:srgbClr val="000000"/>
              </a:solidFill>
              <a:cs typeface="+mn-ea"/>
            </a:endParaRPr>
          </a:p>
        </p:txBody>
      </p:sp>
      <p:sp>
        <p:nvSpPr>
          <p:cNvPr id="14" name="TextBox 14"/>
          <p:cNvSpPr txBox="1"/>
          <p:nvPr/>
        </p:nvSpPr>
        <p:spPr>
          <a:xfrm>
            <a:off x="15087600" y="9397761"/>
            <a:ext cx="1941790" cy="574388"/>
          </a:xfrm>
          <a:prstGeom prst="rect">
            <a:avLst/>
          </a:prstGeom>
        </p:spPr>
        <p:txBody>
          <a:bodyPr wrap="square" lIns="0" tIns="0" rIns="0" bIns="0" rtlCol="0" anchor="t">
            <a:spAutoFit/>
          </a:bodyPr>
          <a:lstStyle/>
          <a:p>
            <a:pPr algn="ctr">
              <a:lnSpc>
                <a:spcPts val="4759"/>
              </a:lnSpc>
            </a:pPr>
            <a:r>
              <a:rPr lang="en-US" sz="3400" dirty="0" err="1">
                <a:solidFill>
                  <a:srgbClr val="000000"/>
                </a:solidFill>
                <a:cs typeface="+mn-ea"/>
              </a:rPr>
              <a:t>負向</a:t>
            </a:r>
            <a:r>
              <a:rPr lang="zh-CN" altLang="en-US" sz="3400" dirty="0">
                <a:solidFill>
                  <a:srgbClr val="000000"/>
                </a:solidFill>
                <a:cs typeface="+mn-ea"/>
              </a:rPr>
              <a:t>發展</a:t>
            </a:r>
            <a:endParaRPr lang="en-US" sz="3400" dirty="0">
              <a:solidFill>
                <a:srgbClr val="000000"/>
              </a:solidFill>
              <a:cs typeface="+mn-ea"/>
            </a:endParaRPr>
          </a:p>
        </p:txBody>
      </p:sp>
      <p:sp>
        <p:nvSpPr>
          <p:cNvPr id="15" name="投影片編號版面配置區 12">
            <a:extLst>
              <a:ext uri="{FF2B5EF4-FFF2-40B4-BE49-F238E27FC236}">
                <a16:creationId xmlns:a16="http://schemas.microsoft.com/office/drawing/2014/main" id="{863C99A5-A992-4454-93FF-2DD04DAF70BB}"/>
              </a:ext>
            </a:extLst>
          </p:cNvPr>
          <p:cNvSpPr>
            <a:spLocks noGrp="1"/>
          </p:cNvSpPr>
          <p:nvPr>
            <p:ph type="sldNum" sz="quarter" idx="12"/>
          </p:nvPr>
        </p:nvSpPr>
        <p:spPr>
          <a:xfrm>
            <a:off x="16143514" y="9807575"/>
            <a:ext cx="2133600" cy="365125"/>
          </a:xfrm>
        </p:spPr>
        <p:txBody>
          <a:bodyPr/>
          <a:lstStyle/>
          <a:p>
            <a:fld id="{B6F15528-21DE-4FAA-801E-634DDDAF4B2B}" type="slidenum">
              <a:rPr lang="en-US" sz="2800" smtClean="0">
                <a:solidFill>
                  <a:schemeClr val="tx1"/>
                </a:solidFill>
                <a:latin typeface="DIN" pitchFamily="50" charset="0"/>
                <a:cs typeface="+mn-ea"/>
              </a:rPr>
              <a:pPr/>
              <a:t>29</a:t>
            </a:fld>
            <a:endParaRPr lang="en-US" sz="2800" dirty="0">
              <a:solidFill>
                <a:schemeClr val="tx1"/>
              </a:solidFill>
              <a:latin typeface="DIN" pitchFamily="50" charset="0"/>
              <a:cs typeface="+mn-ea"/>
            </a:endParaRPr>
          </a:p>
        </p:txBody>
      </p:sp>
      <p:sp>
        <p:nvSpPr>
          <p:cNvPr id="16" name="箭號: 向下 15">
            <a:extLst>
              <a:ext uri="{FF2B5EF4-FFF2-40B4-BE49-F238E27FC236}">
                <a16:creationId xmlns:a16="http://schemas.microsoft.com/office/drawing/2014/main" id="{DD6CE1C2-18F9-4D14-86D9-F120ACD02997}"/>
              </a:ext>
            </a:extLst>
          </p:cNvPr>
          <p:cNvSpPr/>
          <p:nvPr/>
        </p:nvSpPr>
        <p:spPr>
          <a:xfrm>
            <a:off x="8942605" y="4838700"/>
            <a:ext cx="762000" cy="990600"/>
          </a:xfrm>
          <a:prstGeom prst="downArrow">
            <a:avLst/>
          </a:prstGeom>
          <a:solidFill>
            <a:schemeClr val="accent6"/>
          </a:solidFill>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8" name="文字方塊 17">
            <a:extLst>
              <a:ext uri="{FF2B5EF4-FFF2-40B4-BE49-F238E27FC236}">
                <a16:creationId xmlns:a16="http://schemas.microsoft.com/office/drawing/2014/main" id="{A987130A-7934-429E-A0FC-4D967E787A0D}"/>
              </a:ext>
            </a:extLst>
          </p:cNvPr>
          <p:cNvSpPr txBox="1"/>
          <p:nvPr/>
        </p:nvSpPr>
        <p:spPr>
          <a:xfrm>
            <a:off x="9704605" y="5097766"/>
            <a:ext cx="4171951" cy="377347"/>
          </a:xfrm>
          <a:prstGeom prst="rect">
            <a:avLst/>
          </a:prstGeom>
          <a:noFill/>
        </p:spPr>
        <p:txBody>
          <a:bodyPr wrap="square">
            <a:spAutoFit/>
          </a:bodyPr>
          <a:lstStyle/>
          <a:p>
            <a:pPr algn="just">
              <a:lnSpc>
                <a:spcPts val="2000"/>
              </a:lnSpc>
            </a:pPr>
            <a:r>
              <a:rPr lang="zh-TW" altLang="zh-TW" sz="2800" kern="100" dirty="0">
                <a:solidFill>
                  <a:schemeClr val="accent6"/>
                </a:solidFill>
                <a:effectLst/>
                <a:latin typeface="DFKai-SB" panose="03000509000000000000" pitchFamily="65" charset="-120"/>
                <a:ea typeface="思源黑体 CN Regular" panose="020B0500000000000000" pitchFamily="34" charset="-122"/>
                <a:cs typeface="Times New Roman" panose="02020603050405020304" pitchFamily="18" charset="0"/>
              </a:rPr>
              <a:t>疫情對年輕族群的影響</a:t>
            </a:r>
            <a:endParaRPr lang="zh-TW" altLang="zh-TW" sz="2800" kern="100" dirty="0">
              <a:solidFill>
                <a:schemeClr val="accent6"/>
              </a:solidFill>
              <a:effectLst/>
              <a:latin typeface="DFKai-SB" panose="03000509000000000000" pitchFamily="65" charset="-120"/>
              <a:ea typeface="DFKai-SB" panose="03000509000000000000" pitchFamily="65" charset="-12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rcRect r="810"/>
          <a:stretch>
            <a:fillRect/>
          </a:stretch>
        </a:blipFill>
        <a:effectLst/>
      </p:bgPr>
    </p:bg>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C273125C-D7A8-43D5-85EF-FC4A18666A9D}"/>
              </a:ext>
            </a:extLst>
          </p:cNvPr>
          <p:cNvPicPr>
            <a:picLocks noChangeAspect="1"/>
          </p:cNvPicPr>
          <p:nvPr/>
        </p:nvPicPr>
        <p:blipFill rotWithShape="1">
          <a:blip r:embed="rId4"/>
          <a:srcRect t="52394" b="9065"/>
          <a:stretch/>
        </p:blipFill>
        <p:spPr>
          <a:xfrm>
            <a:off x="0" y="3314700"/>
            <a:ext cx="18288000" cy="7048500"/>
          </a:xfrm>
          <a:prstGeom prst="rect">
            <a:avLst/>
          </a:prstGeom>
        </p:spPr>
      </p:pic>
      <p:sp>
        <p:nvSpPr>
          <p:cNvPr id="2" name="AutoShape 2"/>
          <p:cNvSpPr/>
          <p:nvPr/>
        </p:nvSpPr>
        <p:spPr>
          <a:xfrm>
            <a:off x="9677400" y="480217"/>
            <a:ext cx="8619565" cy="1539083"/>
          </a:xfrm>
          <a:prstGeom prst="rect">
            <a:avLst/>
          </a:prstGeom>
          <a:solidFill>
            <a:srgbClr val="FFBD59"/>
          </a:solidFill>
        </p:spPr>
        <p:txBody>
          <a:bodyPr/>
          <a:lstStyle/>
          <a:p>
            <a:endParaRPr lang="zh-TW" altLang="en-US">
              <a:cs typeface="+mn-ea"/>
            </a:endParaRPr>
          </a:p>
        </p:txBody>
      </p:sp>
      <p:sp>
        <p:nvSpPr>
          <p:cNvPr id="3" name="TextBox 3"/>
          <p:cNvSpPr txBox="1"/>
          <p:nvPr/>
        </p:nvSpPr>
        <p:spPr>
          <a:xfrm rot="-8845">
            <a:off x="11386151" y="958180"/>
            <a:ext cx="10710906" cy="746038"/>
          </a:xfrm>
          <a:prstGeom prst="rect">
            <a:avLst/>
          </a:prstGeom>
        </p:spPr>
        <p:txBody>
          <a:bodyPr wrap="square" lIns="0" tIns="0" rIns="0" bIns="0" rtlCol="0" anchor="t">
            <a:spAutoFit/>
          </a:bodyPr>
          <a:lstStyle/>
          <a:p>
            <a:pPr>
              <a:lnSpc>
                <a:spcPts val="6283"/>
              </a:lnSpc>
              <a:spcBef>
                <a:spcPct val="0"/>
              </a:spcBef>
            </a:pPr>
            <a:r>
              <a:rPr lang="en-US" altLang="zh-TW" sz="4800" b="1" dirty="0">
                <a:solidFill>
                  <a:schemeClr val="bg1"/>
                </a:solidFill>
                <a:latin typeface="Helvetica" panose="020B0604020202020204" pitchFamily="34" charset="0"/>
                <a:cs typeface="Helvetica" panose="020B0604020202020204" pitchFamily="34" charset="0"/>
              </a:rPr>
              <a:t>Research Background</a:t>
            </a:r>
          </a:p>
        </p:txBody>
      </p:sp>
      <p:sp>
        <p:nvSpPr>
          <p:cNvPr id="4" name="TextBox 4"/>
          <p:cNvSpPr txBox="1"/>
          <p:nvPr/>
        </p:nvSpPr>
        <p:spPr>
          <a:xfrm rot="-8845">
            <a:off x="309043" y="123334"/>
            <a:ext cx="7024224" cy="1786323"/>
          </a:xfrm>
          <a:prstGeom prst="rect">
            <a:avLst/>
          </a:prstGeom>
        </p:spPr>
        <p:txBody>
          <a:bodyPr lIns="0" tIns="0" rIns="0" bIns="0" rtlCol="0" anchor="t">
            <a:spAutoFit/>
          </a:bodyPr>
          <a:lstStyle/>
          <a:p>
            <a:pPr algn="just">
              <a:lnSpc>
                <a:spcPts val="15178"/>
              </a:lnSpc>
            </a:pPr>
            <a:r>
              <a:rPr lang="en-US" sz="12648" spc="139" dirty="0">
                <a:solidFill>
                  <a:srgbClr val="FFFFFF"/>
                </a:solidFill>
                <a:latin typeface="Barlow Bold"/>
                <a:cs typeface="+mn-ea"/>
              </a:rPr>
              <a:t>COVID-19</a:t>
            </a:r>
          </a:p>
        </p:txBody>
      </p:sp>
      <p:sp>
        <p:nvSpPr>
          <p:cNvPr id="5" name="TextBox 5"/>
          <p:cNvSpPr txBox="1"/>
          <p:nvPr/>
        </p:nvSpPr>
        <p:spPr>
          <a:xfrm rot="-8845">
            <a:off x="396579" y="1799881"/>
            <a:ext cx="7141871" cy="4167808"/>
          </a:xfrm>
          <a:prstGeom prst="rect">
            <a:avLst/>
          </a:prstGeom>
        </p:spPr>
        <p:txBody>
          <a:bodyPr wrap="square" lIns="0" tIns="0" rIns="0" bIns="0" rtlCol="0" anchor="t">
            <a:spAutoFit/>
          </a:bodyPr>
          <a:lstStyle/>
          <a:p>
            <a:pPr>
              <a:lnSpc>
                <a:spcPts val="6538"/>
              </a:lnSpc>
            </a:pPr>
            <a:r>
              <a:rPr lang="en-US" sz="6000" b="1" spc="139" dirty="0">
                <a:solidFill>
                  <a:srgbClr val="FFFFFF"/>
                </a:solidFill>
                <a:latin typeface="Helvetica" panose="020B0604020202020204" pitchFamily="34" charset="0"/>
                <a:ea typeface="Verdana" panose="020B0604030504040204" pitchFamily="34" charset="0"/>
                <a:cs typeface="Helvetica" panose="020B0604020202020204" pitchFamily="34" charset="0"/>
              </a:rPr>
              <a:t>At least 1/3 of the world's population isolated at home during the epidemic.</a:t>
            </a:r>
          </a:p>
        </p:txBody>
      </p:sp>
      <p:grpSp>
        <p:nvGrpSpPr>
          <p:cNvPr id="6" name="Group 6"/>
          <p:cNvGrpSpPr/>
          <p:nvPr/>
        </p:nvGrpSpPr>
        <p:grpSpPr>
          <a:xfrm>
            <a:off x="9981552" y="699540"/>
            <a:ext cx="794523" cy="794523"/>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29803"/>
              </a:srgbClr>
            </a:solidFill>
          </p:spPr>
          <p:txBody>
            <a:bodyPr/>
            <a:lstStyle/>
            <a:p>
              <a:endParaRPr lang="zh-TW" altLang="en-US">
                <a:cs typeface="+mn-ea"/>
              </a:endParaRPr>
            </a:p>
          </p:txBody>
        </p:sp>
      </p:grpSp>
      <p:sp>
        <p:nvSpPr>
          <p:cNvPr id="8" name="TextBox 8"/>
          <p:cNvSpPr txBox="1"/>
          <p:nvPr/>
        </p:nvSpPr>
        <p:spPr>
          <a:xfrm>
            <a:off x="10185904" y="419100"/>
            <a:ext cx="1593503" cy="1441933"/>
          </a:xfrm>
          <a:prstGeom prst="rect">
            <a:avLst/>
          </a:prstGeom>
        </p:spPr>
        <p:txBody>
          <a:bodyPr lIns="0" tIns="0" rIns="0" bIns="0" rtlCol="0" anchor="t">
            <a:spAutoFit/>
          </a:bodyPr>
          <a:lstStyle/>
          <a:p>
            <a:pPr>
              <a:lnSpc>
                <a:spcPts val="12557"/>
              </a:lnSpc>
              <a:spcBef>
                <a:spcPct val="0"/>
              </a:spcBef>
            </a:pPr>
            <a:r>
              <a:rPr lang="en-US" sz="8969" dirty="0">
                <a:solidFill>
                  <a:srgbClr val="FFFFFF"/>
                </a:solidFill>
                <a:latin typeface="Barlow Bold"/>
                <a:cs typeface="+mn-ea"/>
              </a:rPr>
              <a:t>01</a:t>
            </a:r>
          </a:p>
        </p:txBody>
      </p:sp>
      <p:sp>
        <p:nvSpPr>
          <p:cNvPr id="12" name="投影片編號版面配置區 12">
            <a:extLst>
              <a:ext uri="{FF2B5EF4-FFF2-40B4-BE49-F238E27FC236}">
                <a16:creationId xmlns:a16="http://schemas.microsoft.com/office/drawing/2014/main" id="{C83D58AD-8557-4329-AFED-B02B2F32F66F}"/>
              </a:ext>
            </a:extLst>
          </p:cNvPr>
          <p:cNvSpPr>
            <a:spLocks noGrp="1"/>
          </p:cNvSpPr>
          <p:nvPr>
            <p:ph type="sldNum" sz="quarter" idx="12"/>
          </p:nvPr>
        </p:nvSpPr>
        <p:spPr>
          <a:xfrm>
            <a:off x="15775375" y="9807575"/>
            <a:ext cx="2133600" cy="365125"/>
          </a:xfrm>
        </p:spPr>
        <p:txBody>
          <a:bodyPr/>
          <a:lstStyle/>
          <a:p>
            <a:fld id="{B6F15528-21DE-4FAA-801E-634DDDAF4B2B}" type="slidenum">
              <a:rPr lang="en-US" sz="2800" smtClean="0">
                <a:solidFill>
                  <a:schemeClr val="tx1"/>
                </a:solidFill>
                <a:latin typeface="DIN" pitchFamily="50" charset="0"/>
                <a:cs typeface="+mn-ea"/>
              </a:rPr>
              <a:pPr/>
              <a:t>3</a:t>
            </a:fld>
            <a:endParaRPr lang="en-US" sz="2800" dirty="0">
              <a:solidFill>
                <a:schemeClr val="tx1"/>
              </a:solidFill>
              <a:latin typeface="DIN" pitchFamily="50" charset="0"/>
              <a:cs typeface="+mn-ea"/>
            </a:endParaRPr>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AutoShape 2"/>
          <p:cNvSpPr/>
          <p:nvPr/>
        </p:nvSpPr>
        <p:spPr>
          <a:xfrm>
            <a:off x="0" y="0"/>
            <a:ext cx="18288000" cy="1153129"/>
          </a:xfrm>
          <a:prstGeom prst="rect">
            <a:avLst/>
          </a:prstGeom>
          <a:solidFill>
            <a:srgbClr val="FFBD59"/>
          </a:solidFill>
        </p:spPr>
        <p:txBody>
          <a:bodyPr/>
          <a:lstStyle/>
          <a:p>
            <a:endParaRPr lang="zh-TW" altLang="en-US">
              <a:cs typeface="+mn-ea"/>
            </a:endParaRPr>
          </a:p>
        </p:txBody>
      </p:sp>
      <p:grpSp>
        <p:nvGrpSpPr>
          <p:cNvPr id="3" name="Group 3"/>
          <p:cNvGrpSpPr/>
          <p:nvPr/>
        </p:nvGrpSpPr>
        <p:grpSpPr>
          <a:xfrm>
            <a:off x="914400" y="209775"/>
            <a:ext cx="560001" cy="559999"/>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29803"/>
              </a:srgbClr>
            </a:solidFill>
          </p:spPr>
          <p:txBody>
            <a:bodyPr/>
            <a:lstStyle/>
            <a:p>
              <a:endParaRPr lang="zh-TW" altLang="en-US">
                <a:cs typeface="+mn-ea"/>
              </a:endParaRPr>
            </a:p>
          </p:txBody>
        </p:sp>
      </p:grpSp>
      <p:sp>
        <p:nvSpPr>
          <p:cNvPr id="6" name="TextBox 6"/>
          <p:cNvSpPr txBox="1"/>
          <p:nvPr/>
        </p:nvSpPr>
        <p:spPr>
          <a:xfrm>
            <a:off x="1118751" y="-32566"/>
            <a:ext cx="1593505" cy="1213666"/>
          </a:xfrm>
          <a:prstGeom prst="rect">
            <a:avLst/>
          </a:prstGeom>
        </p:spPr>
        <p:txBody>
          <a:bodyPr lIns="0" tIns="0" rIns="0" bIns="0" rtlCol="0" anchor="t">
            <a:spAutoFit/>
          </a:bodyPr>
          <a:lstStyle/>
          <a:p>
            <a:pPr>
              <a:lnSpc>
                <a:spcPts val="10597"/>
              </a:lnSpc>
              <a:spcBef>
                <a:spcPct val="0"/>
              </a:spcBef>
            </a:pPr>
            <a:r>
              <a:rPr lang="en-US" sz="7569" dirty="0">
                <a:solidFill>
                  <a:srgbClr val="FFFFFF"/>
                </a:solidFill>
                <a:latin typeface="Barlow Bold"/>
                <a:cs typeface="+mn-ea"/>
              </a:rPr>
              <a:t>0</a:t>
            </a:r>
            <a:r>
              <a:rPr lang="en-US" altLang="zh-CN" sz="7569" dirty="0">
                <a:solidFill>
                  <a:srgbClr val="FFFFFF"/>
                </a:solidFill>
                <a:latin typeface="Barlow Bold"/>
                <a:cs typeface="+mn-ea"/>
              </a:rPr>
              <a:t>4</a:t>
            </a:r>
            <a:endParaRPr lang="en-US" sz="7569" dirty="0">
              <a:solidFill>
                <a:srgbClr val="FFFFFF"/>
              </a:solidFill>
              <a:latin typeface="Barlow Bold"/>
              <a:cs typeface="+mn-ea"/>
            </a:endParaRPr>
          </a:p>
        </p:txBody>
      </p:sp>
      <p:sp>
        <p:nvSpPr>
          <p:cNvPr id="7" name="TextBox 7"/>
          <p:cNvSpPr txBox="1"/>
          <p:nvPr/>
        </p:nvSpPr>
        <p:spPr>
          <a:xfrm>
            <a:off x="2284026" y="190500"/>
            <a:ext cx="15241974" cy="867032"/>
          </a:xfrm>
          <a:prstGeom prst="rect">
            <a:avLst/>
          </a:prstGeom>
        </p:spPr>
        <p:txBody>
          <a:bodyPr wrap="square" lIns="0" tIns="0" rIns="0" bIns="0" rtlCol="0" anchor="t">
            <a:spAutoFit/>
          </a:bodyPr>
          <a:lstStyle/>
          <a:p>
            <a:pPr algn="ctr">
              <a:lnSpc>
                <a:spcPts val="7242"/>
              </a:lnSpc>
              <a:spcBef>
                <a:spcPct val="0"/>
              </a:spcBef>
            </a:pPr>
            <a:r>
              <a:rPr lang="zh-CN" altLang="en-US" sz="5172" b="1" dirty="0">
                <a:solidFill>
                  <a:srgbClr val="000000"/>
                </a:solidFill>
                <a:latin typeface="思源黑体 CN Normal" panose="020B0400000000000000" pitchFamily="34" charset="-122"/>
                <a:cs typeface="+mn-ea"/>
              </a:rPr>
              <a:t>研究</a:t>
            </a:r>
            <a:r>
              <a:rPr lang="en-US" sz="5172" b="1" dirty="0">
                <a:solidFill>
                  <a:srgbClr val="000000"/>
                </a:solidFill>
                <a:latin typeface="思源黑体 CN Normal" panose="020B0400000000000000" pitchFamily="34" charset="-122"/>
                <a:cs typeface="+mn-ea"/>
              </a:rPr>
              <a:t>結果</a:t>
            </a:r>
            <a:r>
              <a:rPr lang="en-US" altLang="zh-CN" sz="5172" b="1" dirty="0">
                <a:solidFill>
                  <a:srgbClr val="000000"/>
                </a:solidFill>
                <a:latin typeface="思源黑体 CN Normal" panose="020B0400000000000000" pitchFamily="34" charset="-122"/>
                <a:cs typeface="+mn-ea"/>
              </a:rPr>
              <a:t>-6</a:t>
            </a:r>
            <a:r>
              <a:rPr lang="zh-CN" altLang="en-US" sz="5172" b="1" dirty="0">
                <a:solidFill>
                  <a:srgbClr val="000000"/>
                </a:solidFill>
                <a:latin typeface="思源黑体 CN Normal" panose="020B0400000000000000" pitchFamily="34" charset="-122"/>
                <a:cs typeface="+mn-ea"/>
              </a:rPr>
              <a:t>個因素</a:t>
            </a:r>
            <a:r>
              <a:rPr lang="en-US" altLang="zh-CN" sz="5172" b="1" dirty="0">
                <a:solidFill>
                  <a:srgbClr val="000000"/>
                </a:solidFill>
                <a:latin typeface="思源黑体 CN Normal" panose="020B0400000000000000" pitchFamily="34" charset="-122"/>
                <a:cs typeface="+mn-ea"/>
              </a:rPr>
              <a:t>-</a:t>
            </a:r>
            <a:r>
              <a:rPr lang="zh-CN" altLang="en-US" sz="5172" b="1" dirty="0">
                <a:solidFill>
                  <a:srgbClr val="000000"/>
                </a:solidFill>
                <a:latin typeface="思源黑体 CN Normal" panose="020B0400000000000000" pitchFamily="34" charset="-122"/>
                <a:cs typeface="+mn-ea"/>
              </a:rPr>
              <a:t>負面影響亞健康狀態產生的排序</a:t>
            </a:r>
            <a:endParaRPr lang="en-US" sz="5172" b="1" dirty="0">
              <a:solidFill>
                <a:srgbClr val="000000"/>
              </a:solidFill>
              <a:latin typeface="思源黑体 CN Normal" panose="020B0400000000000000" pitchFamily="34" charset="-122"/>
              <a:cs typeface="+mn-ea"/>
            </a:endParaRPr>
          </a:p>
        </p:txBody>
      </p:sp>
      <p:sp>
        <p:nvSpPr>
          <p:cNvPr id="10" name="矩形: 圓角 9">
            <a:extLst>
              <a:ext uri="{FF2B5EF4-FFF2-40B4-BE49-F238E27FC236}">
                <a16:creationId xmlns:a16="http://schemas.microsoft.com/office/drawing/2014/main" id="{03B5F9F9-D9D0-468E-9369-025CD258BD0C}"/>
              </a:ext>
            </a:extLst>
          </p:cNvPr>
          <p:cNvSpPr/>
          <p:nvPr/>
        </p:nvSpPr>
        <p:spPr>
          <a:xfrm>
            <a:off x="1600201" y="3054032"/>
            <a:ext cx="2794716" cy="902145"/>
          </a:xfrm>
          <a:prstGeom prst="roundRect">
            <a:avLst/>
          </a:prstGeom>
          <a:solidFill>
            <a:srgbClr val="FFBD59"/>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zh-TW" sz="2800" b="1" spc="-10" dirty="0">
                <a:solidFill>
                  <a:schemeClr val="tx1"/>
                </a:solidFill>
                <a:effectLst/>
                <a:latin typeface="思源黑体 CN Normal" panose="020B0400000000000000" pitchFamily="34" charset="-122"/>
                <a:cs typeface="+mn-ea"/>
              </a:rPr>
              <a:t>陳潔瑜</a:t>
            </a:r>
            <a:r>
              <a:rPr lang="en-US" altLang="zh-CN" sz="2800" b="1" spc="-10" dirty="0">
                <a:solidFill>
                  <a:schemeClr val="tx1"/>
                </a:solidFill>
                <a:latin typeface="思源黑体 CN Normal" panose="020B0400000000000000" pitchFamily="34" charset="-122"/>
                <a:cs typeface="+mn-ea"/>
              </a:rPr>
              <a:t>-</a:t>
            </a:r>
            <a:r>
              <a:rPr lang="en-US" altLang="zh-TW" sz="2800" b="1" spc="-10" dirty="0">
                <a:solidFill>
                  <a:schemeClr val="tx1"/>
                </a:solidFill>
                <a:effectLst/>
                <a:latin typeface="思源黑体 CN Normal" panose="020B0400000000000000" pitchFamily="34" charset="-122"/>
                <a:cs typeface="+mn-ea"/>
              </a:rPr>
              <a:t>201</a:t>
            </a:r>
            <a:r>
              <a:rPr lang="en-US" altLang="zh-TW" sz="2800" b="1" kern="0" spc="-10" dirty="0">
                <a:solidFill>
                  <a:schemeClr val="tx1"/>
                </a:solidFill>
                <a:effectLst/>
                <a:latin typeface="思源黑体 CN Normal" panose="020B0400000000000000" pitchFamily="34" charset="-122"/>
                <a:cs typeface="+mn-ea"/>
              </a:rPr>
              <a:t>7</a:t>
            </a:r>
            <a:r>
              <a:rPr lang="zh-CN" altLang="en-US" sz="2800" b="1" kern="0" spc="-10" dirty="0">
                <a:solidFill>
                  <a:schemeClr val="tx1"/>
                </a:solidFill>
                <a:effectLst/>
                <a:latin typeface="思源黑体 CN Normal" panose="020B0400000000000000" pitchFamily="34" charset="-122"/>
                <a:cs typeface="+mn-ea"/>
              </a:rPr>
              <a:t>：</a:t>
            </a:r>
            <a:endParaRPr lang="zh-TW" altLang="en-US" sz="2800" b="1" dirty="0">
              <a:solidFill>
                <a:schemeClr val="tx1"/>
              </a:solidFill>
              <a:latin typeface="思源黑体 CN Normal" panose="020B0400000000000000" pitchFamily="34" charset="-122"/>
              <a:cs typeface="+mn-ea"/>
            </a:endParaRPr>
          </a:p>
        </p:txBody>
      </p:sp>
      <p:sp>
        <p:nvSpPr>
          <p:cNvPr id="11" name="矩形: 圓角 10">
            <a:extLst>
              <a:ext uri="{FF2B5EF4-FFF2-40B4-BE49-F238E27FC236}">
                <a16:creationId xmlns:a16="http://schemas.microsoft.com/office/drawing/2014/main" id="{170744AA-7C32-45FC-8AF4-108F1D3D1D00}"/>
              </a:ext>
            </a:extLst>
          </p:cNvPr>
          <p:cNvSpPr/>
          <p:nvPr/>
        </p:nvSpPr>
        <p:spPr>
          <a:xfrm>
            <a:off x="2667001" y="7308977"/>
            <a:ext cx="1727916" cy="902145"/>
          </a:xfrm>
          <a:prstGeom prst="roundRect">
            <a:avLst/>
          </a:prstGeom>
          <a:solidFill>
            <a:srgbClr val="FFBD59"/>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2800" b="1" kern="0" spc="-10" dirty="0">
                <a:solidFill>
                  <a:schemeClr val="tx1"/>
                </a:solidFill>
                <a:latin typeface="思源黑体 CN Normal" panose="020B0400000000000000" pitchFamily="34" charset="-122"/>
                <a:cs typeface="+mn-ea"/>
              </a:rPr>
              <a:t>本研究</a:t>
            </a:r>
            <a:r>
              <a:rPr lang="zh-CN" altLang="en-US" sz="2800" b="1" kern="0" spc="-10" dirty="0">
                <a:solidFill>
                  <a:schemeClr val="tx1"/>
                </a:solidFill>
                <a:effectLst/>
                <a:latin typeface="思源黑体 CN Normal" panose="020B0400000000000000" pitchFamily="34" charset="-122"/>
                <a:cs typeface="+mn-ea"/>
              </a:rPr>
              <a:t>：</a:t>
            </a:r>
            <a:endParaRPr lang="zh-TW" altLang="en-US" sz="2800" b="1" dirty="0">
              <a:solidFill>
                <a:schemeClr val="tx1"/>
              </a:solidFill>
              <a:latin typeface="思源黑体 CN Normal" panose="020B0400000000000000" pitchFamily="34" charset="-122"/>
              <a:cs typeface="+mn-ea"/>
            </a:endParaRPr>
          </a:p>
        </p:txBody>
      </p:sp>
      <p:sp>
        <p:nvSpPr>
          <p:cNvPr id="12" name="投影片編號版面配置區 12">
            <a:extLst>
              <a:ext uri="{FF2B5EF4-FFF2-40B4-BE49-F238E27FC236}">
                <a16:creationId xmlns:a16="http://schemas.microsoft.com/office/drawing/2014/main" id="{5DBAA335-692B-4CF9-A776-A4725CE06DA3}"/>
              </a:ext>
            </a:extLst>
          </p:cNvPr>
          <p:cNvSpPr>
            <a:spLocks noGrp="1"/>
          </p:cNvSpPr>
          <p:nvPr>
            <p:ph type="sldNum" sz="quarter" idx="12"/>
          </p:nvPr>
        </p:nvSpPr>
        <p:spPr>
          <a:xfrm>
            <a:off x="16154400" y="9901974"/>
            <a:ext cx="2133600" cy="365125"/>
          </a:xfrm>
        </p:spPr>
        <p:txBody>
          <a:bodyPr/>
          <a:lstStyle/>
          <a:p>
            <a:fld id="{B6F15528-21DE-4FAA-801E-634DDDAF4B2B}" type="slidenum">
              <a:rPr lang="en-US" sz="2800" smtClean="0">
                <a:solidFill>
                  <a:schemeClr val="tx1"/>
                </a:solidFill>
                <a:latin typeface="DIN" pitchFamily="50" charset="0"/>
                <a:cs typeface="+mn-ea"/>
              </a:rPr>
              <a:pPr/>
              <a:t>30</a:t>
            </a:fld>
            <a:endParaRPr lang="en-US" sz="2800" dirty="0">
              <a:solidFill>
                <a:schemeClr val="tx1"/>
              </a:solidFill>
              <a:latin typeface="DIN" pitchFamily="50" charset="0"/>
              <a:cs typeface="+mn-ea"/>
            </a:endParaRPr>
          </a:p>
        </p:txBody>
      </p:sp>
      <p:pic>
        <p:nvPicPr>
          <p:cNvPr id="13" name="圖片 12">
            <a:extLst>
              <a:ext uri="{FF2B5EF4-FFF2-40B4-BE49-F238E27FC236}">
                <a16:creationId xmlns:a16="http://schemas.microsoft.com/office/drawing/2014/main" id="{5F1B2251-A96B-41BD-BC39-B919D44D277F}"/>
              </a:ext>
            </a:extLst>
          </p:cNvPr>
          <p:cNvPicPr>
            <a:picLocks noChangeAspect="1"/>
          </p:cNvPicPr>
          <p:nvPr/>
        </p:nvPicPr>
        <p:blipFill>
          <a:blip r:embed="rId3"/>
          <a:stretch>
            <a:fillRect/>
          </a:stretch>
        </p:blipFill>
        <p:spPr>
          <a:xfrm>
            <a:off x="5105400" y="1898777"/>
            <a:ext cx="10376571" cy="7419163"/>
          </a:xfrm>
          <a:prstGeom prst="rect">
            <a:avLst/>
          </a:prstGeom>
        </p:spPr>
      </p:pic>
      <p:sp>
        <p:nvSpPr>
          <p:cNvPr id="8" name="文字方塊 7">
            <a:extLst>
              <a:ext uri="{FF2B5EF4-FFF2-40B4-BE49-F238E27FC236}">
                <a16:creationId xmlns:a16="http://schemas.microsoft.com/office/drawing/2014/main" id="{A2B9A04F-469D-474E-9A68-1B989E60EA24}"/>
              </a:ext>
            </a:extLst>
          </p:cNvPr>
          <p:cNvSpPr txBox="1"/>
          <p:nvPr/>
        </p:nvSpPr>
        <p:spPr>
          <a:xfrm>
            <a:off x="7086600" y="1562100"/>
            <a:ext cx="381000" cy="461665"/>
          </a:xfrm>
          <a:prstGeom prst="rect">
            <a:avLst/>
          </a:prstGeom>
          <a:noFill/>
        </p:spPr>
        <p:txBody>
          <a:bodyPr wrap="square" rtlCol="0">
            <a:spAutoFit/>
          </a:bodyPr>
          <a:lstStyle/>
          <a:p>
            <a:r>
              <a:rPr lang="en-US" altLang="zh-CN" sz="2400" b="1" dirty="0">
                <a:latin typeface="思源黑体 CN Normal" panose="020B0400000000000000" pitchFamily="34" charset="-122"/>
                <a:cs typeface="+mn-ea"/>
              </a:rPr>
              <a:t>1</a:t>
            </a:r>
            <a:endParaRPr lang="zh-TW" altLang="en-US" sz="2400" b="1" dirty="0">
              <a:latin typeface="思源黑体 CN Normal" panose="020B0400000000000000" pitchFamily="34" charset="-122"/>
              <a:cs typeface="+mn-ea"/>
            </a:endParaRPr>
          </a:p>
        </p:txBody>
      </p:sp>
      <p:sp>
        <p:nvSpPr>
          <p:cNvPr id="14" name="文字方塊 13">
            <a:extLst>
              <a:ext uri="{FF2B5EF4-FFF2-40B4-BE49-F238E27FC236}">
                <a16:creationId xmlns:a16="http://schemas.microsoft.com/office/drawing/2014/main" id="{E03CE5F0-6BB5-4989-ACEB-25AFD668E72E}"/>
              </a:ext>
            </a:extLst>
          </p:cNvPr>
          <p:cNvSpPr txBox="1"/>
          <p:nvPr/>
        </p:nvSpPr>
        <p:spPr>
          <a:xfrm>
            <a:off x="8610600" y="1562100"/>
            <a:ext cx="381000" cy="461665"/>
          </a:xfrm>
          <a:prstGeom prst="rect">
            <a:avLst/>
          </a:prstGeom>
          <a:noFill/>
        </p:spPr>
        <p:txBody>
          <a:bodyPr wrap="square" rtlCol="0">
            <a:spAutoFit/>
          </a:bodyPr>
          <a:lstStyle/>
          <a:p>
            <a:r>
              <a:rPr lang="en-US" altLang="zh-CN" sz="2400" b="1" dirty="0">
                <a:latin typeface="思源黑体 CN Normal" panose="020B0400000000000000" pitchFamily="34" charset="-122"/>
                <a:cs typeface="+mn-ea"/>
              </a:rPr>
              <a:t>2</a:t>
            </a:r>
            <a:endParaRPr lang="zh-TW" altLang="en-US" sz="2400" b="1" dirty="0">
              <a:latin typeface="思源黑体 CN Normal" panose="020B0400000000000000" pitchFamily="34" charset="-122"/>
              <a:cs typeface="+mn-ea"/>
            </a:endParaRPr>
          </a:p>
        </p:txBody>
      </p:sp>
      <p:sp>
        <p:nvSpPr>
          <p:cNvPr id="15" name="文字方塊 14">
            <a:extLst>
              <a:ext uri="{FF2B5EF4-FFF2-40B4-BE49-F238E27FC236}">
                <a16:creationId xmlns:a16="http://schemas.microsoft.com/office/drawing/2014/main" id="{77646E2D-D0DF-4825-86B4-DF1310AA83DF}"/>
              </a:ext>
            </a:extLst>
          </p:cNvPr>
          <p:cNvSpPr txBox="1"/>
          <p:nvPr/>
        </p:nvSpPr>
        <p:spPr>
          <a:xfrm>
            <a:off x="10134600" y="1562100"/>
            <a:ext cx="381000" cy="461665"/>
          </a:xfrm>
          <a:prstGeom prst="rect">
            <a:avLst/>
          </a:prstGeom>
          <a:noFill/>
        </p:spPr>
        <p:txBody>
          <a:bodyPr wrap="square" rtlCol="0">
            <a:spAutoFit/>
          </a:bodyPr>
          <a:lstStyle/>
          <a:p>
            <a:r>
              <a:rPr lang="en-US" altLang="zh-CN" sz="2400" b="1" dirty="0">
                <a:latin typeface="思源黑体 CN Normal" panose="020B0400000000000000" pitchFamily="34" charset="-122"/>
                <a:cs typeface="+mn-ea"/>
              </a:rPr>
              <a:t>3</a:t>
            </a:r>
            <a:endParaRPr lang="zh-TW" altLang="en-US" sz="2400" b="1" dirty="0">
              <a:latin typeface="思源黑体 CN Normal" panose="020B0400000000000000" pitchFamily="34" charset="-122"/>
              <a:cs typeface="+mn-ea"/>
            </a:endParaRPr>
          </a:p>
        </p:txBody>
      </p:sp>
      <p:sp>
        <p:nvSpPr>
          <p:cNvPr id="16" name="文字方塊 15">
            <a:extLst>
              <a:ext uri="{FF2B5EF4-FFF2-40B4-BE49-F238E27FC236}">
                <a16:creationId xmlns:a16="http://schemas.microsoft.com/office/drawing/2014/main" id="{DCE7CE32-3ABE-4A55-B4FE-E71C903062B1}"/>
              </a:ext>
            </a:extLst>
          </p:cNvPr>
          <p:cNvSpPr txBox="1"/>
          <p:nvPr/>
        </p:nvSpPr>
        <p:spPr>
          <a:xfrm>
            <a:off x="11582400" y="1562100"/>
            <a:ext cx="381000" cy="461665"/>
          </a:xfrm>
          <a:prstGeom prst="rect">
            <a:avLst/>
          </a:prstGeom>
          <a:noFill/>
        </p:spPr>
        <p:txBody>
          <a:bodyPr wrap="square" rtlCol="0">
            <a:spAutoFit/>
          </a:bodyPr>
          <a:lstStyle/>
          <a:p>
            <a:r>
              <a:rPr lang="en-US" altLang="zh-CN" sz="2400" b="1" dirty="0">
                <a:latin typeface="思源黑体 CN Normal" panose="020B0400000000000000" pitchFamily="34" charset="-122"/>
                <a:cs typeface="+mn-ea"/>
              </a:rPr>
              <a:t>4</a:t>
            </a:r>
            <a:endParaRPr lang="zh-TW" altLang="en-US" sz="2400" b="1" dirty="0">
              <a:latin typeface="思源黑体 CN Normal" panose="020B0400000000000000" pitchFamily="34" charset="-122"/>
              <a:cs typeface="+mn-ea"/>
            </a:endParaRPr>
          </a:p>
        </p:txBody>
      </p:sp>
      <p:sp>
        <p:nvSpPr>
          <p:cNvPr id="17" name="文字方塊 16">
            <a:extLst>
              <a:ext uri="{FF2B5EF4-FFF2-40B4-BE49-F238E27FC236}">
                <a16:creationId xmlns:a16="http://schemas.microsoft.com/office/drawing/2014/main" id="{CFF669CF-D09F-4D3B-9290-0CC6251BB645}"/>
              </a:ext>
            </a:extLst>
          </p:cNvPr>
          <p:cNvSpPr txBox="1"/>
          <p:nvPr/>
        </p:nvSpPr>
        <p:spPr>
          <a:xfrm>
            <a:off x="13182600" y="1562100"/>
            <a:ext cx="381000" cy="461665"/>
          </a:xfrm>
          <a:prstGeom prst="rect">
            <a:avLst/>
          </a:prstGeom>
          <a:noFill/>
        </p:spPr>
        <p:txBody>
          <a:bodyPr wrap="square" rtlCol="0">
            <a:spAutoFit/>
          </a:bodyPr>
          <a:lstStyle/>
          <a:p>
            <a:r>
              <a:rPr lang="en-US" altLang="zh-CN" sz="2400" b="1" dirty="0">
                <a:latin typeface="思源黑体 CN Normal" panose="020B0400000000000000" pitchFamily="34" charset="-122"/>
                <a:cs typeface="+mn-ea"/>
              </a:rPr>
              <a:t>5</a:t>
            </a:r>
            <a:endParaRPr lang="zh-TW" altLang="en-US" sz="2400" b="1" dirty="0">
              <a:latin typeface="思源黑体 CN Normal" panose="020B0400000000000000" pitchFamily="34" charset="-122"/>
              <a:cs typeface="+mn-ea"/>
            </a:endParaRPr>
          </a:p>
        </p:txBody>
      </p:sp>
      <p:sp>
        <p:nvSpPr>
          <p:cNvPr id="18" name="文字方塊 17">
            <a:extLst>
              <a:ext uri="{FF2B5EF4-FFF2-40B4-BE49-F238E27FC236}">
                <a16:creationId xmlns:a16="http://schemas.microsoft.com/office/drawing/2014/main" id="{7E6F7BEB-C4EA-4F85-897F-D557D89F8782}"/>
              </a:ext>
            </a:extLst>
          </p:cNvPr>
          <p:cNvSpPr txBox="1"/>
          <p:nvPr/>
        </p:nvSpPr>
        <p:spPr>
          <a:xfrm>
            <a:off x="14630400" y="1562100"/>
            <a:ext cx="381000" cy="461665"/>
          </a:xfrm>
          <a:prstGeom prst="rect">
            <a:avLst/>
          </a:prstGeom>
          <a:noFill/>
        </p:spPr>
        <p:txBody>
          <a:bodyPr wrap="square" rtlCol="0">
            <a:spAutoFit/>
          </a:bodyPr>
          <a:lstStyle/>
          <a:p>
            <a:r>
              <a:rPr lang="en-US" altLang="zh-CN" sz="2400" b="1" dirty="0">
                <a:latin typeface="思源黑体 CN Normal" panose="020B0400000000000000" pitchFamily="34" charset="-122"/>
                <a:cs typeface="+mn-ea"/>
              </a:rPr>
              <a:t>6</a:t>
            </a:r>
            <a:endParaRPr lang="zh-TW" altLang="en-US" sz="2400" b="1" dirty="0">
              <a:latin typeface="思源黑体 CN Normal" panose="020B0400000000000000" pitchFamily="34" charset="-122"/>
              <a:cs typeface="+mn-ea"/>
            </a:endParaRPr>
          </a:p>
        </p:txBody>
      </p:sp>
      <p:sp>
        <p:nvSpPr>
          <p:cNvPr id="19" name="文字方塊 18">
            <a:extLst>
              <a:ext uri="{FF2B5EF4-FFF2-40B4-BE49-F238E27FC236}">
                <a16:creationId xmlns:a16="http://schemas.microsoft.com/office/drawing/2014/main" id="{719AC4A2-CD94-4433-A122-938E501CF6DA}"/>
              </a:ext>
            </a:extLst>
          </p:cNvPr>
          <p:cNvSpPr txBox="1"/>
          <p:nvPr/>
        </p:nvSpPr>
        <p:spPr>
          <a:xfrm>
            <a:off x="7086600" y="9213977"/>
            <a:ext cx="381000" cy="461665"/>
          </a:xfrm>
          <a:prstGeom prst="rect">
            <a:avLst/>
          </a:prstGeom>
          <a:noFill/>
        </p:spPr>
        <p:txBody>
          <a:bodyPr wrap="square" rtlCol="0">
            <a:spAutoFit/>
          </a:bodyPr>
          <a:lstStyle/>
          <a:p>
            <a:r>
              <a:rPr lang="en-US" altLang="zh-CN" sz="2400" b="1" dirty="0">
                <a:latin typeface="思源黑体 CN Normal" panose="020B0400000000000000" pitchFamily="34" charset="-122"/>
                <a:cs typeface="+mn-ea"/>
              </a:rPr>
              <a:t>1</a:t>
            </a:r>
            <a:endParaRPr lang="zh-TW" altLang="en-US" sz="2400" b="1" dirty="0">
              <a:latin typeface="思源黑体 CN Normal" panose="020B0400000000000000" pitchFamily="34" charset="-122"/>
              <a:cs typeface="+mn-ea"/>
            </a:endParaRPr>
          </a:p>
        </p:txBody>
      </p:sp>
      <p:sp>
        <p:nvSpPr>
          <p:cNvPr id="20" name="文字方塊 19">
            <a:extLst>
              <a:ext uri="{FF2B5EF4-FFF2-40B4-BE49-F238E27FC236}">
                <a16:creationId xmlns:a16="http://schemas.microsoft.com/office/drawing/2014/main" id="{47F7FB9C-3AC3-4AEC-BBAF-B40EFB0D2050}"/>
              </a:ext>
            </a:extLst>
          </p:cNvPr>
          <p:cNvSpPr txBox="1"/>
          <p:nvPr/>
        </p:nvSpPr>
        <p:spPr>
          <a:xfrm>
            <a:off x="8610600" y="9213977"/>
            <a:ext cx="381000" cy="461665"/>
          </a:xfrm>
          <a:prstGeom prst="rect">
            <a:avLst/>
          </a:prstGeom>
          <a:noFill/>
        </p:spPr>
        <p:txBody>
          <a:bodyPr wrap="square" rtlCol="0">
            <a:spAutoFit/>
          </a:bodyPr>
          <a:lstStyle/>
          <a:p>
            <a:r>
              <a:rPr lang="en-US" altLang="zh-CN" sz="2400" b="1" dirty="0">
                <a:latin typeface="思源黑体 CN Normal" panose="020B0400000000000000" pitchFamily="34" charset="-122"/>
                <a:cs typeface="+mn-ea"/>
              </a:rPr>
              <a:t>2</a:t>
            </a:r>
            <a:endParaRPr lang="zh-TW" altLang="en-US" sz="2400" b="1" dirty="0">
              <a:latin typeface="思源黑体 CN Normal" panose="020B0400000000000000" pitchFamily="34" charset="-122"/>
              <a:cs typeface="+mn-ea"/>
            </a:endParaRPr>
          </a:p>
        </p:txBody>
      </p:sp>
      <p:sp>
        <p:nvSpPr>
          <p:cNvPr id="21" name="文字方塊 20">
            <a:extLst>
              <a:ext uri="{FF2B5EF4-FFF2-40B4-BE49-F238E27FC236}">
                <a16:creationId xmlns:a16="http://schemas.microsoft.com/office/drawing/2014/main" id="{DD891115-DDD8-4E08-BD60-5B55D150127F}"/>
              </a:ext>
            </a:extLst>
          </p:cNvPr>
          <p:cNvSpPr txBox="1"/>
          <p:nvPr/>
        </p:nvSpPr>
        <p:spPr>
          <a:xfrm>
            <a:off x="10134600" y="9213977"/>
            <a:ext cx="381000" cy="461665"/>
          </a:xfrm>
          <a:prstGeom prst="rect">
            <a:avLst/>
          </a:prstGeom>
          <a:noFill/>
        </p:spPr>
        <p:txBody>
          <a:bodyPr wrap="square" rtlCol="0">
            <a:spAutoFit/>
          </a:bodyPr>
          <a:lstStyle/>
          <a:p>
            <a:r>
              <a:rPr lang="en-US" altLang="zh-CN" sz="2400" b="1" dirty="0">
                <a:latin typeface="思源黑体 CN Normal" panose="020B0400000000000000" pitchFamily="34" charset="-122"/>
                <a:cs typeface="+mn-ea"/>
              </a:rPr>
              <a:t>3</a:t>
            </a:r>
            <a:endParaRPr lang="zh-TW" altLang="en-US" sz="2400" b="1" dirty="0">
              <a:latin typeface="思源黑体 CN Normal" panose="020B0400000000000000" pitchFamily="34" charset="-122"/>
              <a:cs typeface="+mn-ea"/>
            </a:endParaRPr>
          </a:p>
        </p:txBody>
      </p:sp>
      <p:sp>
        <p:nvSpPr>
          <p:cNvPr id="22" name="文字方塊 21">
            <a:extLst>
              <a:ext uri="{FF2B5EF4-FFF2-40B4-BE49-F238E27FC236}">
                <a16:creationId xmlns:a16="http://schemas.microsoft.com/office/drawing/2014/main" id="{BAA7386F-7D1F-413D-A821-63CBB2C7CF13}"/>
              </a:ext>
            </a:extLst>
          </p:cNvPr>
          <p:cNvSpPr txBox="1"/>
          <p:nvPr/>
        </p:nvSpPr>
        <p:spPr>
          <a:xfrm>
            <a:off x="11658600" y="9213977"/>
            <a:ext cx="381000" cy="461665"/>
          </a:xfrm>
          <a:prstGeom prst="rect">
            <a:avLst/>
          </a:prstGeom>
          <a:noFill/>
        </p:spPr>
        <p:txBody>
          <a:bodyPr wrap="square" rtlCol="0">
            <a:spAutoFit/>
          </a:bodyPr>
          <a:lstStyle/>
          <a:p>
            <a:r>
              <a:rPr lang="en-US" altLang="zh-CN" sz="2400" b="1" dirty="0">
                <a:latin typeface="思源黑体 CN Normal" panose="020B0400000000000000" pitchFamily="34" charset="-122"/>
                <a:cs typeface="+mn-ea"/>
              </a:rPr>
              <a:t>4</a:t>
            </a:r>
            <a:endParaRPr lang="zh-TW" altLang="en-US" sz="2400" b="1" dirty="0">
              <a:latin typeface="思源黑体 CN Normal" panose="020B0400000000000000" pitchFamily="34" charset="-122"/>
              <a:cs typeface="+mn-ea"/>
            </a:endParaRPr>
          </a:p>
        </p:txBody>
      </p:sp>
      <p:sp>
        <p:nvSpPr>
          <p:cNvPr id="23" name="文字方塊 22">
            <a:extLst>
              <a:ext uri="{FF2B5EF4-FFF2-40B4-BE49-F238E27FC236}">
                <a16:creationId xmlns:a16="http://schemas.microsoft.com/office/drawing/2014/main" id="{397ED43A-6739-4977-AE98-D2F19B735889}"/>
              </a:ext>
            </a:extLst>
          </p:cNvPr>
          <p:cNvSpPr txBox="1"/>
          <p:nvPr/>
        </p:nvSpPr>
        <p:spPr>
          <a:xfrm>
            <a:off x="13182600" y="9213977"/>
            <a:ext cx="381000" cy="461665"/>
          </a:xfrm>
          <a:prstGeom prst="rect">
            <a:avLst/>
          </a:prstGeom>
          <a:noFill/>
        </p:spPr>
        <p:txBody>
          <a:bodyPr wrap="square" rtlCol="0">
            <a:spAutoFit/>
          </a:bodyPr>
          <a:lstStyle/>
          <a:p>
            <a:r>
              <a:rPr lang="en-US" altLang="zh-CN" sz="2400" b="1" dirty="0">
                <a:latin typeface="思源黑体 CN Normal" panose="020B0400000000000000" pitchFamily="34" charset="-122"/>
                <a:cs typeface="+mn-ea"/>
              </a:rPr>
              <a:t>5</a:t>
            </a:r>
            <a:endParaRPr lang="zh-TW" altLang="en-US" sz="2400" b="1" dirty="0">
              <a:latin typeface="思源黑体 CN Normal" panose="020B0400000000000000" pitchFamily="34" charset="-122"/>
              <a:cs typeface="+mn-ea"/>
            </a:endParaRPr>
          </a:p>
        </p:txBody>
      </p:sp>
      <p:sp>
        <p:nvSpPr>
          <p:cNvPr id="24" name="文字方塊 23">
            <a:extLst>
              <a:ext uri="{FF2B5EF4-FFF2-40B4-BE49-F238E27FC236}">
                <a16:creationId xmlns:a16="http://schemas.microsoft.com/office/drawing/2014/main" id="{A154BDCE-BE7C-46AB-B92D-A3BEF85C3A07}"/>
              </a:ext>
            </a:extLst>
          </p:cNvPr>
          <p:cNvSpPr txBox="1"/>
          <p:nvPr/>
        </p:nvSpPr>
        <p:spPr>
          <a:xfrm>
            <a:off x="14782800" y="9213977"/>
            <a:ext cx="381000" cy="461665"/>
          </a:xfrm>
          <a:prstGeom prst="rect">
            <a:avLst/>
          </a:prstGeom>
          <a:noFill/>
        </p:spPr>
        <p:txBody>
          <a:bodyPr wrap="square" rtlCol="0">
            <a:spAutoFit/>
          </a:bodyPr>
          <a:lstStyle/>
          <a:p>
            <a:r>
              <a:rPr lang="en-US" altLang="zh-CN" sz="2400" b="1" dirty="0">
                <a:latin typeface="思源黑体 CN Normal" panose="020B0400000000000000" pitchFamily="34" charset="-122"/>
                <a:cs typeface="+mn-ea"/>
              </a:rPr>
              <a:t>6</a:t>
            </a:r>
            <a:endParaRPr lang="zh-TW" altLang="en-US" sz="2400" b="1" dirty="0">
              <a:latin typeface="思源黑体 CN Normal" panose="020B0400000000000000" pitchFamily="34" charset="-122"/>
              <a:cs typeface="+mn-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a:extLst>
              <a:ext uri="{FF2B5EF4-FFF2-40B4-BE49-F238E27FC236}">
                <a16:creationId xmlns:a16="http://schemas.microsoft.com/office/drawing/2014/main" id="{3C675F30-49F4-45BA-BD71-06A56C3615BF}"/>
              </a:ext>
            </a:extLst>
          </p:cNvPr>
          <p:cNvPicPr>
            <a:picLocks noChangeAspect="1"/>
          </p:cNvPicPr>
          <p:nvPr/>
        </p:nvPicPr>
        <p:blipFill rotWithShape="1">
          <a:blip r:embed="rId3"/>
          <a:srcRect t="2962" r="6295" b="2962"/>
          <a:stretch/>
        </p:blipFill>
        <p:spPr>
          <a:xfrm>
            <a:off x="0" y="-1"/>
            <a:ext cx="18288000" cy="10327801"/>
          </a:xfrm>
          <a:prstGeom prst="rect">
            <a:avLst/>
          </a:prstGeom>
        </p:spPr>
      </p:pic>
      <p:sp>
        <p:nvSpPr>
          <p:cNvPr id="2" name="TextBox 2"/>
          <p:cNvSpPr txBox="1"/>
          <p:nvPr/>
        </p:nvSpPr>
        <p:spPr>
          <a:xfrm rot="-8845">
            <a:off x="7998648" y="7910404"/>
            <a:ext cx="9410051" cy="1661993"/>
          </a:xfrm>
          <a:prstGeom prst="rect">
            <a:avLst/>
          </a:prstGeom>
        </p:spPr>
        <p:txBody>
          <a:bodyPr wrap="square" lIns="0" tIns="0" rIns="0" bIns="0" rtlCol="0" anchor="t">
            <a:spAutoFit/>
          </a:bodyPr>
          <a:lstStyle/>
          <a:p>
            <a:pPr algn="r"/>
            <a:r>
              <a:rPr lang="en-US" altLang="zh-CN" sz="5400" b="1" spc="81" dirty="0">
                <a:solidFill>
                  <a:schemeClr val="bg1"/>
                </a:solidFill>
                <a:latin typeface="Helvetica" panose="020B0604020202020204" pitchFamily="34" charset="0"/>
                <a:cs typeface="Helvetica" panose="020B0604020202020204" pitchFamily="34" charset="0"/>
              </a:rPr>
              <a:t>Young people are the most vulnerable group</a:t>
            </a:r>
          </a:p>
        </p:txBody>
      </p:sp>
      <p:sp>
        <p:nvSpPr>
          <p:cNvPr id="3" name="TextBox 3"/>
          <p:cNvSpPr txBox="1"/>
          <p:nvPr/>
        </p:nvSpPr>
        <p:spPr>
          <a:xfrm rot="-8845">
            <a:off x="5864717" y="6303902"/>
            <a:ext cx="11563292" cy="1461939"/>
          </a:xfrm>
          <a:prstGeom prst="rect">
            <a:avLst/>
          </a:prstGeom>
        </p:spPr>
        <p:txBody>
          <a:bodyPr wrap="square" lIns="0" tIns="0" rIns="0" bIns="0" rtlCol="0" anchor="t">
            <a:spAutoFit/>
          </a:bodyPr>
          <a:lstStyle/>
          <a:p>
            <a:pPr algn="r">
              <a:lnSpc>
                <a:spcPts val="11399"/>
              </a:lnSpc>
            </a:pPr>
            <a:r>
              <a:rPr lang="en-US" altLang="zh-TW" sz="9600" b="1" i="0" dirty="0">
                <a:solidFill>
                  <a:schemeClr val="bg1"/>
                </a:solidFill>
                <a:effectLst/>
                <a:latin typeface="Helvetica" panose="020B0604020202020204" pitchFamily="34" charset="0"/>
                <a:cs typeface="Helvetica" panose="020B0604020202020204" pitchFamily="34" charset="0"/>
              </a:rPr>
              <a:t>Sub-health status!</a:t>
            </a:r>
            <a:endParaRPr lang="en-US" sz="9499" b="1" spc="104" dirty="0">
              <a:solidFill>
                <a:schemeClr val="bg1"/>
              </a:solidFill>
              <a:latin typeface="Helvetica" panose="020B0604020202020204" pitchFamily="34" charset="0"/>
              <a:cs typeface="Helvetica" panose="020B0604020202020204" pitchFamily="34" charset="0"/>
            </a:endParaRPr>
          </a:p>
        </p:txBody>
      </p:sp>
      <p:pic>
        <p:nvPicPr>
          <p:cNvPr id="1026" name="Picture 2" descr="The Lancet - COVID-19 special issue of The Lancet Public... | Facebook">
            <a:extLst>
              <a:ext uri="{FF2B5EF4-FFF2-40B4-BE49-F238E27FC236}">
                <a16:creationId xmlns:a16="http://schemas.microsoft.com/office/drawing/2014/main" id="{5CE35C06-3021-4E45-91CC-4F42AC931D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6903" y="4266819"/>
            <a:ext cx="3866271" cy="5181600"/>
          </a:xfrm>
          <a:prstGeom prst="rect">
            <a:avLst/>
          </a:prstGeom>
          <a:noFill/>
          <a:extLst>
            <a:ext uri="{909E8E84-426E-40DD-AFC4-6F175D3DCCD1}">
              <a14:hiddenFill xmlns:a14="http://schemas.microsoft.com/office/drawing/2010/main">
                <a:solidFill>
                  <a:srgbClr val="FFFFFF"/>
                </a:solidFill>
              </a14:hiddenFill>
            </a:ext>
          </a:extLst>
        </p:spPr>
      </p:pic>
      <p:sp>
        <p:nvSpPr>
          <p:cNvPr id="11" name="投影片編號版面配置區 12">
            <a:extLst>
              <a:ext uri="{FF2B5EF4-FFF2-40B4-BE49-F238E27FC236}">
                <a16:creationId xmlns:a16="http://schemas.microsoft.com/office/drawing/2014/main" id="{D69525AA-3C03-4F6A-BD66-55A707506CB6}"/>
              </a:ext>
            </a:extLst>
          </p:cNvPr>
          <p:cNvSpPr>
            <a:spLocks noGrp="1"/>
          </p:cNvSpPr>
          <p:nvPr>
            <p:ph type="sldNum" sz="quarter" idx="12"/>
          </p:nvPr>
        </p:nvSpPr>
        <p:spPr>
          <a:xfrm>
            <a:off x="15775375" y="9702086"/>
            <a:ext cx="2133600" cy="365125"/>
          </a:xfrm>
        </p:spPr>
        <p:txBody>
          <a:bodyPr/>
          <a:lstStyle/>
          <a:p>
            <a:fld id="{B6F15528-21DE-4FAA-801E-634DDDAF4B2B}" type="slidenum">
              <a:rPr lang="en-US" sz="2800" smtClean="0">
                <a:solidFill>
                  <a:schemeClr val="tx1"/>
                </a:solidFill>
                <a:latin typeface="DIN" pitchFamily="50" charset="0"/>
                <a:cs typeface="+mn-ea"/>
              </a:rPr>
              <a:pPr/>
              <a:t>4</a:t>
            </a:fld>
            <a:endParaRPr lang="en-US" sz="2800" dirty="0">
              <a:solidFill>
                <a:schemeClr val="tx1"/>
              </a:solidFill>
              <a:latin typeface="DIN" pitchFamily="50" charset="0"/>
              <a:cs typeface="+mn-ea"/>
            </a:endParaRPr>
          </a:p>
        </p:txBody>
      </p:sp>
      <p:grpSp>
        <p:nvGrpSpPr>
          <p:cNvPr id="10" name="群組 9">
            <a:extLst>
              <a:ext uri="{FF2B5EF4-FFF2-40B4-BE49-F238E27FC236}">
                <a16:creationId xmlns:a16="http://schemas.microsoft.com/office/drawing/2014/main" id="{B76D5797-61BA-446A-9E5A-DF77F606E8FE}"/>
              </a:ext>
            </a:extLst>
          </p:cNvPr>
          <p:cNvGrpSpPr/>
          <p:nvPr/>
        </p:nvGrpSpPr>
        <p:grpSpPr>
          <a:xfrm>
            <a:off x="0" y="454576"/>
            <a:ext cx="8854172" cy="1600200"/>
            <a:chOff x="9677400" y="419100"/>
            <a:chExt cx="8854172" cy="1600200"/>
          </a:xfrm>
        </p:grpSpPr>
        <p:sp>
          <p:nvSpPr>
            <p:cNvPr id="12" name="AutoShape 2">
              <a:extLst>
                <a:ext uri="{FF2B5EF4-FFF2-40B4-BE49-F238E27FC236}">
                  <a16:creationId xmlns:a16="http://schemas.microsoft.com/office/drawing/2014/main" id="{BF8EFAAC-36C3-4B56-B31F-BA25538245B0}"/>
                </a:ext>
              </a:extLst>
            </p:cNvPr>
            <p:cNvSpPr/>
            <p:nvPr/>
          </p:nvSpPr>
          <p:spPr>
            <a:xfrm>
              <a:off x="9677400" y="480217"/>
              <a:ext cx="8854172" cy="1539083"/>
            </a:xfrm>
            <a:prstGeom prst="rect">
              <a:avLst/>
            </a:prstGeom>
            <a:solidFill>
              <a:srgbClr val="FFBD59"/>
            </a:solidFill>
          </p:spPr>
          <p:txBody>
            <a:bodyPr/>
            <a:lstStyle/>
            <a:p>
              <a:endParaRPr lang="zh-TW" altLang="en-US">
                <a:cs typeface="+mn-ea"/>
              </a:endParaRPr>
            </a:p>
          </p:txBody>
        </p:sp>
        <p:sp>
          <p:nvSpPr>
            <p:cNvPr id="13" name="TextBox 3">
              <a:extLst>
                <a:ext uri="{FF2B5EF4-FFF2-40B4-BE49-F238E27FC236}">
                  <a16:creationId xmlns:a16="http://schemas.microsoft.com/office/drawing/2014/main" id="{D2C7AADC-34C0-463B-AF27-0F4AA09C448E}"/>
                </a:ext>
              </a:extLst>
            </p:cNvPr>
            <p:cNvSpPr txBox="1"/>
            <p:nvPr/>
          </p:nvSpPr>
          <p:spPr>
            <a:xfrm rot="21591155">
              <a:off x="11386156" y="959851"/>
              <a:ext cx="7144460" cy="751872"/>
            </a:xfrm>
            <a:prstGeom prst="rect">
              <a:avLst/>
            </a:prstGeom>
          </p:spPr>
          <p:txBody>
            <a:bodyPr wrap="square" lIns="0" tIns="0" rIns="0" bIns="0" rtlCol="0" anchor="t">
              <a:spAutoFit/>
            </a:bodyPr>
            <a:lstStyle/>
            <a:p>
              <a:pPr>
                <a:lnSpc>
                  <a:spcPts val="6283"/>
                </a:lnSpc>
                <a:spcBef>
                  <a:spcPct val="0"/>
                </a:spcBef>
              </a:pPr>
              <a:r>
                <a:rPr lang="en-US" altLang="zh-TW" sz="5000" b="1" dirty="0">
                  <a:solidFill>
                    <a:schemeClr val="bg1"/>
                  </a:solidFill>
                  <a:latin typeface="Helvetica" panose="020B0604020202020204" pitchFamily="34" charset="0"/>
                  <a:cs typeface="Helvetica" panose="020B0604020202020204" pitchFamily="34" charset="0"/>
                </a:rPr>
                <a:t>Research Background</a:t>
              </a:r>
            </a:p>
          </p:txBody>
        </p:sp>
        <p:grpSp>
          <p:nvGrpSpPr>
            <p:cNvPr id="14" name="Group 6">
              <a:extLst>
                <a:ext uri="{FF2B5EF4-FFF2-40B4-BE49-F238E27FC236}">
                  <a16:creationId xmlns:a16="http://schemas.microsoft.com/office/drawing/2014/main" id="{04CB8346-3FB3-41FC-AF10-05DF5BDB82CE}"/>
                </a:ext>
              </a:extLst>
            </p:cNvPr>
            <p:cNvGrpSpPr/>
            <p:nvPr/>
          </p:nvGrpSpPr>
          <p:grpSpPr>
            <a:xfrm>
              <a:off x="9981552" y="699540"/>
              <a:ext cx="794523" cy="794523"/>
              <a:chOff x="0" y="0"/>
              <a:chExt cx="6350000" cy="6350000"/>
            </a:xfrm>
          </p:grpSpPr>
          <p:sp>
            <p:nvSpPr>
              <p:cNvPr id="15" name="Freeform 7">
                <a:extLst>
                  <a:ext uri="{FF2B5EF4-FFF2-40B4-BE49-F238E27FC236}">
                    <a16:creationId xmlns:a16="http://schemas.microsoft.com/office/drawing/2014/main" id="{51E54197-2FD6-4348-A3EE-B5A617C9B228}"/>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29803"/>
                </a:srgbClr>
              </a:solidFill>
            </p:spPr>
            <p:txBody>
              <a:bodyPr/>
              <a:lstStyle/>
              <a:p>
                <a:endParaRPr lang="zh-TW" altLang="en-US">
                  <a:cs typeface="+mn-ea"/>
                </a:endParaRPr>
              </a:p>
            </p:txBody>
          </p:sp>
        </p:grpSp>
        <p:sp>
          <p:nvSpPr>
            <p:cNvPr id="16" name="TextBox 8">
              <a:extLst>
                <a:ext uri="{FF2B5EF4-FFF2-40B4-BE49-F238E27FC236}">
                  <a16:creationId xmlns:a16="http://schemas.microsoft.com/office/drawing/2014/main" id="{84EE134E-6EE0-484D-BFF2-CBDCBC3E8B18}"/>
                </a:ext>
              </a:extLst>
            </p:cNvPr>
            <p:cNvSpPr txBox="1"/>
            <p:nvPr/>
          </p:nvSpPr>
          <p:spPr>
            <a:xfrm>
              <a:off x="10185904" y="419100"/>
              <a:ext cx="1593503" cy="1441933"/>
            </a:xfrm>
            <a:prstGeom prst="rect">
              <a:avLst/>
            </a:prstGeom>
          </p:spPr>
          <p:txBody>
            <a:bodyPr lIns="0" tIns="0" rIns="0" bIns="0" rtlCol="0" anchor="t">
              <a:spAutoFit/>
            </a:bodyPr>
            <a:lstStyle/>
            <a:p>
              <a:pPr>
                <a:lnSpc>
                  <a:spcPts val="12557"/>
                </a:lnSpc>
                <a:spcBef>
                  <a:spcPct val="0"/>
                </a:spcBef>
              </a:pPr>
              <a:r>
                <a:rPr lang="en-US" sz="8969" dirty="0">
                  <a:solidFill>
                    <a:srgbClr val="FFFFFF"/>
                  </a:solidFill>
                  <a:latin typeface="Barlow Bold"/>
                  <a:cs typeface="+mn-ea"/>
                </a:rPr>
                <a:t>01</a:t>
              </a:r>
            </a:p>
          </p:txBody>
        </p:sp>
      </p:grpSp>
    </p:spTree>
  </p:cSld>
  <p:clrMapOvr>
    <a:masterClrMapping/>
  </p:clrMapOvr>
  <p:transition>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rcRect t="10176" b="10176"/>
          <a:stretch>
            <a:fillRect/>
          </a:stretch>
        </a:blipFill>
        <a:effectLst/>
      </p:bgPr>
    </p:bg>
    <p:spTree>
      <p:nvGrpSpPr>
        <p:cNvPr id="1" name=""/>
        <p:cNvGrpSpPr/>
        <p:nvPr/>
      </p:nvGrpSpPr>
      <p:grpSpPr>
        <a:xfrm>
          <a:off x="0" y="0"/>
          <a:ext cx="0" cy="0"/>
          <a:chOff x="0" y="0"/>
          <a:chExt cx="0" cy="0"/>
        </a:xfrm>
      </p:grpSpPr>
      <p:sp>
        <p:nvSpPr>
          <p:cNvPr id="17" name="AutoShape 2">
            <a:extLst>
              <a:ext uri="{FF2B5EF4-FFF2-40B4-BE49-F238E27FC236}">
                <a16:creationId xmlns:a16="http://schemas.microsoft.com/office/drawing/2014/main" id="{619F7B05-47E0-437C-B25B-621A2DFFF7B3}"/>
              </a:ext>
            </a:extLst>
          </p:cNvPr>
          <p:cNvSpPr/>
          <p:nvPr/>
        </p:nvSpPr>
        <p:spPr>
          <a:xfrm>
            <a:off x="594628" y="-54549"/>
            <a:ext cx="17083772" cy="10341549"/>
          </a:xfrm>
          <a:prstGeom prst="rect">
            <a:avLst/>
          </a:prstGeom>
          <a:solidFill>
            <a:srgbClr val="FFBD59"/>
          </a:solidFill>
        </p:spPr>
        <p:txBody>
          <a:bodyPr/>
          <a:lstStyle/>
          <a:p>
            <a:endParaRPr lang="zh-TW" altLang="en-US">
              <a:cs typeface="+mn-ea"/>
            </a:endParaRPr>
          </a:p>
        </p:txBody>
      </p:sp>
      <p:grpSp>
        <p:nvGrpSpPr>
          <p:cNvPr id="3" name="Group 3"/>
          <p:cNvGrpSpPr/>
          <p:nvPr/>
        </p:nvGrpSpPr>
        <p:grpSpPr>
          <a:xfrm>
            <a:off x="1981200" y="461552"/>
            <a:ext cx="794523" cy="794523"/>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29803"/>
              </a:srgbClr>
            </a:solidFill>
          </p:spPr>
          <p:txBody>
            <a:bodyPr/>
            <a:lstStyle/>
            <a:p>
              <a:endParaRPr lang="zh-TW" altLang="en-US">
                <a:cs typeface="+mn-ea"/>
              </a:endParaRPr>
            </a:p>
          </p:txBody>
        </p:sp>
      </p:grpSp>
      <p:sp>
        <p:nvSpPr>
          <p:cNvPr id="5" name="AutoShape 5"/>
          <p:cNvSpPr/>
          <p:nvPr/>
        </p:nvSpPr>
        <p:spPr>
          <a:xfrm>
            <a:off x="1219200" y="1858706"/>
            <a:ext cx="15849600" cy="7704394"/>
          </a:xfrm>
          <a:prstGeom prst="rect">
            <a:avLst/>
          </a:prstGeom>
          <a:solidFill>
            <a:srgbClr val="FFFFFF"/>
          </a:solidFill>
        </p:spPr>
        <p:txBody>
          <a:bodyPr/>
          <a:lstStyle/>
          <a:p>
            <a:r>
              <a:rPr lang="en-US" altLang="zh-TW" sz="1600" dirty="0">
                <a:cs typeface="+mn-ea"/>
              </a:rPr>
              <a:t> </a:t>
            </a:r>
            <a:endParaRPr lang="zh-TW" altLang="en-US" sz="1600" dirty="0">
              <a:cs typeface="+mn-ea"/>
            </a:endParaRPr>
          </a:p>
        </p:txBody>
      </p:sp>
      <p:grpSp>
        <p:nvGrpSpPr>
          <p:cNvPr id="6" name="Group 6"/>
          <p:cNvGrpSpPr/>
          <p:nvPr/>
        </p:nvGrpSpPr>
        <p:grpSpPr>
          <a:xfrm rot="5400000">
            <a:off x="6773499" y="5549498"/>
            <a:ext cx="4821146" cy="232544"/>
            <a:chOff x="0" y="0"/>
            <a:chExt cx="11848462" cy="571500"/>
          </a:xfrm>
        </p:grpSpPr>
        <p:sp>
          <p:nvSpPr>
            <p:cNvPr id="7" name="Freeform 7"/>
            <p:cNvSpPr/>
            <p:nvPr/>
          </p:nvSpPr>
          <p:spPr>
            <a:xfrm>
              <a:off x="0" y="255270"/>
              <a:ext cx="11848461" cy="69850"/>
            </a:xfrm>
            <a:custGeom>
              <a:avLst/>
              <a:gdLst/>
              <a:ahLst/>
              <a:cxnLst/>
              <a:rect l="l" t="t" r="r" b="b"/>
              <a:pathLst>
                <a:path w="11848461" h="69850">
                  <a:moveTo>
                    <a:pt x="11557632" y="0"/>
                  </a:moveTo>
                  <a:lnTo>
                    <a:pt x="0" y="0"/>
                  </a:lnTo>
                  <a:lnTo>
                    <a:pt x="0" y="69850"/>
                  </a:lnTo>
                  <a:lnTo>
                    <a:pt x="11848461" y="69850"/>
                  </a:lnTo>
                  <a:lnTo>
                    <a:pt x="11848461" y="0"/>
                  </a:lnTo>
                  <a:close/>
                </a:path>
              </a:pathLst>
            </a:custGeom>
            <a:solidFill>
              <a:srgbClr val="FFBD59"/>
            </a:solidFill>
          </p:spPr>
          <p:txBody>
            <a:bodyPr/>
            <a:lstStyle/>
            <a:p>
              <a:endParaRPr lang="zh-TW" altLang="en-US">
                <a:cs typeface="+mn-ea"/>
              </a:endParaRPr>
            </a:p>
          </p:txBody>
        </p:sp>
      </p:grpSp>
      <p:sp>
        <p:nvSpPr>
          <p:cNvPr id="8" name="TextBox 8"/>
          <p:cNvSpPr txBox="1"/>
          <p:nvPr/>
        </p:nvSpPr>
        <p:spPr>
          <a:xfrm>
            <a:off x="2185550" y="181112"/>
            <a:ext cx="1593505" cy="1441933"/>
          </a:xfrm>
          <a:prstGeom prst="rect">
            <a:avLst/>
          </a:prstGeom>
        </p:spPr>
        <p:txBody>
          <a:bodyPr lIns="0" tIns="0" rIns="0" bIns="0" rtlCol="0" anchor="t">
            <a:spAutoFit/>
          </a:bodyPr>
          <a:lstStyle/>
          <a:p>
            <a:pPr>
              <a:lnSpc>
                <a:spcPts val="12557"/>
              </a:lnSpc>
              <a:spcBef>
                <a:spcPct val="0"/>
              </a:spcBef>
            </a:pPr>
            <a:r>
              <a:rPr lang="en-US" sz="8969">
                <a:solidFill>
                  <a:srgbClr val="FFFFFF"/>
                </a:solidFill>
                <a:latin typeface="Barlow Bold"/>
                <a:cs typeface="+mn-ea"/>
              </a:rPr>
              <a:t>02</a:t>
            </a:r>
          </a:p>
        </p:txBody>
      </p:sp>
      <p:sp>
        <p:nvSpPr>
          <p:cNvPr id="9" name="TextBox 9"/>
          <p:cNvSpPr txBox="1"/>
          <p:nvPr/>
        </p:nvSpPr>
        <p:spPr>
          <a:xfrm>
            <a:off x="3822673" y="604573"/>
            <a:ext cx="12941327" cy="746038"/>
          </a:xfrm>
          <a:prstGeom prst="rect">
            <a:avLst/>
          </a:prstGeom>
        </p:spPr>
        <p:txBody>
          <a:bodyPr wrap="square" lIns="0" tIns="0" rIns="0" bIns="0" rtlCol="0" anchor="t">
            <a:spAutoFit/>
          </a:bodyPr>
          <a:lstStyle/>
          <a:p>
            <a:pPr>
              <a:lnSpc>
                <a:spcPts val="6283"/>
              </a:lnSpc>
              <a:spcBef>
                <a:spcPct val="0"/>
              </a:spcBef>
            </a:pPr>
            <a:r>
              <a:rPr lang="en-US" altLang="zh-TW" sz="5000" b="1" dirty="0">
                <a:solidFill>
                  <a:srgbClr val="000000"/>
                </a:solidFill>
                <a:latin typeface="Helvetica" panose="020B0604020202020204" pitchFamily="34" charset="0"/>
                <a:cs typeface="Helvetica" panose="020B0604020202020204" pitchFamily="34" charset="0"/>
              </a:rPr>
              <a:t>Research Objectives and Contributions</a:t>
            </a:r>
          </a:p>
        </p:txBody>
      </p:sp>
      <p:sp>
        <p:nvSpPr>
          <p:cNvPr id="10" name="TextBox 10"/>
          <p:cNvSpPr txBox="1"/>
          <p:nvPr/>
        </p:nvSpPr>
        <p:spPr>
          <a:xfrm>
            <a:off x="1828801" y="3498098"/>
            <a:ext cx="7030496" cy="4433201"/>
          </a:xfrm>
          <a:prstGeom prst="rect">
            <a:avLst/>
          </a:prstGeom>
        </p:spPr>
        <p:txBody>
          <a:bodyPr wrap="square" lIns="0" tIns="0" rIns="0" bIns="0" rtlCol="0" anchor="t">
            <a:spAutoFit/>
          </a:bodyPr>
          <a:lstStyle/>
          <a:p>
            <a:pPr>
              <a:lnSpc>
                <a:spcPts val="5040"/>
              </a:lnSpc>
            </a:pPr>
            <a:r>
              <a:rPr lang="en-US" sz="3600" dirty="0">
                <a:solidFill>
                  <a:srgbClr val="000000"/>
                </a:solidFill>
                <a:latin typeface="Helvetica" panose="020B0604020202020204" pitchFamily="34" charset="0"/>
                <a:cs typeface="Helvetica" panose="020B0604020202020204" pitchFamily="34" charset="0"/>
              </a:rPr>
              <a:t>To investigate the differences in the lifestyle of young people before and during the epidemic, and to further analyze the factors that may affect their health due to the changes in their lifestyle.</a:t>
            </a:r>
          </a:p>
          <a:p>
            <a:pPr>
              <a:lnSpc>
                <a:spcPts val="5040"/>
              </a:lnSpc>
            </a:pPr>
            <a:endParaRPr lang="en-US" sz="3600" dirty="0" err="1">
              <a:solidFill>
                <a:srgbClr val="000000"/>
              </a:solidFill>
              <a:latin typeface="Helvetica" panose="020B0604020202020204" pitchFamily="34" charset="0"/>
              <a:cs typeface="Helvetica" panose="020B0604020202020204" pitchFamily="34" charset="0"/>
            </a:endParaRPr>
          </a:p>
        </p:txBody>
      </p:sp>
      <p:sp>
        <p:nvSpPr>
          <p:cNvPr id="11" name="TextBox 11"/>
          <p:cNvSpPr txBox="1"/>
          <p:nvPr/>
        </p:nvSpPr>
        <p:spPr>
          <a:xfrm>
            <a:off x="1828800" y="2440488"/>
            <a:ext cx="3592431" cy="678776"/>
          </a:xfrm>
          <a:prstGeom prst="rect">
            <a:avLst/>
          </a:prstGeom>
        </p:spPr>
        <p:txBody>
          <a:bodyPr wrap="square" lIns="0" tIns="0" rIns="0" bIns="0" rtlCol="0" anchor="t">
            <a:spAutoFit/>
          </a:bodyPr>
          <a:lstStyle/>
          <a:p>
            <a:pPr>
              <a:lnSpc>
                <a:spcPts val="5740"/>
              </a:lnSpc>
            </a:pPr>
            <a:r>
              <a:rPr lang="en-US" altLang="zh-TW" sz="4000" b="1" dirty="0">
                <a:solidFill>
                  <a:srgbClr val="000000"/>
                </a:solidFill>
                <a:latin typeface="Helvetica" panose="020B0604020202020204" pitchFamily="34" charset="0"/>
                <a:cs typeface="Helvetica" panose="020B0604020202020204" pitchFamily="34" charset="0"/>
              </a:rPr>
              <a:t>Objectives </a:t>
            </a:r>
            <a:r>
              <a:rPr lang="en-US" sz="4000" b="1" dirty="0">
                <a:solidFill>
                  <a:srgbClr val="000000"/>
                </a:solidFill>
                <a:latin typeface="Helvetica" panose="020B0604020202020204" pitchFamily="34" charset="0"/>
                <a:cs typeface="Helvetica" panose="020B0604020202020204" pitchFamily="34" charset="0"/>
              </a:rPr>
              <a:t>：</a:t>
            </a:r>
          </a:p>
        </p:txBody>
      </p:sp>
      <p:sp>
        <p:nvSpPr>
          <p:cNvPr id="12" name="TextBox 12"/>
          <p:cNvSpPr txBox="1"/>
          <p:nvPr/>
        </p:nvSpPr>
        <p:spPr>
          <a:xfrm>
            <a:off x="9448800" y="3498098"/>
            <a:ext cx="6753379" cy="5074402"/>
          </a:xfrm>
          <a:prstGeom prst="rect">
            <a:avLst/>
          </a:prstGeom>
        </p:spPr>
        <p:txBody>
          <a:bodyPr wrap="square" lIns="0" tIns="0" rIns="0" bIns="0" rtlCol="0" anchor="t">
            <a:spAutoFit/>
          </a:bodyPr>
          <a:lstStyle/>
          <a:p>
            <a:pPr marL="571500" indent="-571500">
              <a:lnSpc>
                <a:spcPts val="5040"/>
              </a:lnSpc>
              <a:buFont typeface="Arial" panose="020B0604020202020204" pitchFamily="34" charset="0"/>
              <a:buChar char="•"/>
            </a:pPr>
            <a:r>
              <a:rPr lang="en-US" altLang="zh-CN" sz="3600" dirty="0">
                <a:solidFill>
                  <a:srgbClr val="000000"/>
                </a:solidFill>
                <a:latin typeface="Helvetica" panose="020B0604020202020204" pitchFamily="34" charset="0"/>
                <a:cs typeface="Helvetica" panose="020B0604020202020204" pitchFamily="34" charset="0"/>
              </a:rPr>
              <a:t>What are the factors that may influence the emergence of suboptimal health status in the epidemic.</a:t>
            </a:r>
          </a:p>
          <a:p>
            <a:pPr marL="571500" indent="-571500">
              <a:lnSpc>
                <a:spcPts val="5040"/>
              </a:lnSpc>
              <a:buFont typeface="Arial" panose="020B0604020202020204" pitchFamily="34" charset="0"/>
              <a:buChar char="•"/>
            </a:pPr>
            <a:r>
              <a:rPr lang="en-US" altLang="zh-TW" sz="3600" dirty="0">
                <a:solidFill>
                  <a:srgbClr val="000000"/>
                </a:solidFill>
                <a:latin typeface="Helvetica" panose="020B0604020202020204" pitchFamily="34" charset="0"/>
                <a:cs typeface="Helvetica" panose="020B0604020202020204" pitchFamily="34" charset="0"/>
              </a:rPr>
              <a:t>The impact created by city-lockdown </a:t>
            </a:r>
            <a:r>
              <a:rPr lang="en-US" altLang="zh-CN" sz="3600" dirty="0">
                <a:solidFill>
                  <a:srgbClr val="000000"/>
                </a:solidFill>
                <a:latin typeface="Helvetica" panose="020B0604020202020204" pitchFamily="34" charset="0"/>
                <a:cs typeface="Helvetica" panose="020B0604020202020204" pitchFamily="34" charset="0"/>
              </a:rPr>
              <a:t>to the young people’ health.</a:t>
            </a:r>
          </a:p>
          <a:p>
            <a:pPr>
              <a:lnSpc>
                <a:spcPts val="5040"/>
              </a:lnSpc>
            </a:pPr>
            <a:endParaRPr lang="en-US" altLang="zh-CN" sz="3600" dirty="0">
              <a:solidFill>
                <a:srgbClr val="000000"/>
              </a:solidFill>
              <a:latin typeface="Helvetica" panose="020B0604020202020204" pitchFamily="34" charset="0"/>
              <a:cs typeface="Helvetica" panose="020B0604020202020204" pitchFamily="34" charset="0"/>
            </a:endParaRPr>
          </a:p>
        </p:txBody>
      </p:sp>
      <p:sp>
        <p:nvSpPr>
          <p:cNvPr id="13" name="TextBox 13"/>
          <p:cNvSpPr txBox="1"/>
          <p:nvPr/>
        </p:nvSpPr>
        <p:spPr>
          <a:xfrm>
            <a:off x="9982200" y="2440488"/>
            <a:ext cx="4406147" cy="684931"/>
          </a:xfrm>
          <a:prstGeom prst="rect">
            <a:avLst/>
          </a:prstGeom>
        </p:spPr>
        <p:txBody>
          <a:bodyPr wrap="square" lIns="0" tIns="0" rIns="0" bIns="0" rtlCol="0" anchor="t">
            <a:spAutoFit/>
          </a:bodyPr>
          <a:lstStyle/>
          <a:p>
            <a:pPr>
              <a:lnSpc>
                <a:spcPts val="5740"/>
              </a:lnSpc>
            </a:pPr>
            <a:r>
              <a:rPr lang="en-US" altLang="zh-TW" sz="4000" b="1" dirty="0">
                <a:solidFill>
                  <a:srgbClr val="000000"/>
                </a:solidFill>
                <a:latin typeface="Helvetica" panose="020B0604020202020204" pitchFamily="34" charset="0"/>
                <a:cs typeface="Helvetica" panose="020B0604020202020204" pitchFamily="34" charset="0"/>
              </a:rPr>
              <a:t>Contributions </a:t>
            </a:r>
            <a:r>
              <a:rPr lang="en-US" sz="4000" b="1" dirty="0">
                <a:solidFill>
                  <a:srgbClr val="000000"/>
                </a:solidFill>
                <a:latin typeface="Helvetica" panose="020B0604020202020204" pitchFamily="34" charset="0"/>
                <a:cs typeface="Helvetica" panose="020B0604020202020204" pitchFamily="34" charset="0"/>
              </a:rPr>
              <a:t>：</a:t>
            </a:r>
          </a:p>
        </p:txBody>
      </p:sp>
      <p:sp>
        <p:nvSpPr>
          <p:cNvPr id="15" name="投影片編號版面配置區 12">
            <a:extLst>
              <a:ext uri="{FF2B5EF4-FFF2-40B4-BE49-F238E27FC236}">
                <a16:creationId xmlns:a16="http://schemas.microsoft.com/office/drawing/2014/main" id="{0D134457-1B90-4167-99E8-9178B3141490}"/>
              </a:ext>
            </a:extLst>
          </p:cNvPr>
          <p:cNvSpPr>
            <a:spLocks noGrp="1"/>
          </p:cNvSpPr>
          <p:nvPr>
            <p:ph type="sldNum" sz="quarter" idx="12"/>
          </p:nvPr>
        </p:nvSpPr>
        <p:spPr>
          <a:xfrm>
            <a:off x="15316200" y="9702086"/>
            <a:ext cx="2133600" cy="365125"/>
          </a:xfrm>
        </p:spPr>
        <p:txBody>
          <a:bodyPr/>
          <a:lstStyle/>
          <a:p>
            <a:fld id="{B6F15528-21DE-4FAA-801E-634DDDAF4B2B}" type="slidenum">
              <a:rPr lang="en-US" sz="2800" smtClean="0">
                <a:solidFill>
                  <a:schemeClr val="tx1"/>
                </a:solidFill>
                <a:latin typeface="DIN" pitchFamily="50" charset="0"/>
                <a:cs typeface="+mn-ea"/>
              </a:rPr>
              <a:pPr/>
              <a:t>5</a:t>
            </a:fld>
            <a:endParaRPr lang="en-US" sz="2800" dirty="0">
              <a:solidFill>
                <a:schemeClr val="tx1"/>
              </a:solidFill>
              <a:latin typeface="DIN" pitchFamily="50" charset="0"/>
              <a:cs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3474342" cy="10287000"/>
          </a:xfrm>
          <a:prstGeom prst="rect">
            <a:avLst/>
          </a:prstGeom>
          <a:solidFill>
            <a:srgbClr val="FFBD59"/>
          </a:solidFill>
        </p:spPr>
        <p:txBody>
          <a:bodyPr/>
          <a:lstStyle/>
          <a:p>
            <a:endParaRPr lang="zh-TW" altLang="en-US">
              <a:cs typeface="+mn-ea"/>
            </a:endParaRPr>
          </a:p>
        </p:txBody>
      </p:sp>
      <p:pic>
        <p:nvPicPr>
          <p:cNvPr id="3" name="Picture 3"/>
          <p:cNvPicPr>
            <a:picLocks noChangeAspect="1"/>
          </p:cNvPicPr>
          <p:nvPr/>
        </p:nvPicPr>
        <p:blipFill>
          <a:blip r:embed="rId3"/>
          <a:srcRect/>
          <a:stretch/>
        </p:blipFill>
        <p:spPr>
          <a:xfrm>
            <a:off x="5791200" y="266700"/>
            <a:ext cx="10309913" cy="9618465"/>
          </a:xfrm>
          <a:prstGeom prst="rect">
            <a:avLst/>
          </a:prstGeom>
        </p:spPr>
      </p:pic>
      <p:sp>
        <p:nvSpPr>
          <p:cNvPr id="4" name="TextBox 4"/>
          <p:cNvSpPr txBox="1"/>
          <p:nvPr/>
        </p:nvSpPr>
        <p:spPr>
          <a:xfrm>
            <a:off x="304800" y="7123236"/>
            <a:ext cx="3462728" cy="3125664"/>
          </a:xfrm>
          <a:prstGeom prst="rect">
            <a:avLst/>
          </a:prstGeom>
        </p:spPr>
        <p:txBody>
          <a:bodyPr lIns="0" tIns="0" rIns="0" bIns="0" rtlCol="0" anchor="t">
            <a:spAutoFit/>
          </a:bodyPr>
          <a:lstStyle/>
          <a:p>
            <a:pPr>
              <a:lnSpc>
                <a:spcPts val="27288"/>
              </a:lnSpc>
              <a:spcBef>
                <a:spcPct val="0"/>
              </a:spcBef>
            </a:pPr>
            <a:r>
              <a:rPr lang="en-US" sz="19492" dirty="0">
                <a:solidFill>
                  <a:srgbClr val="FFFFFF"/>
                </a:solidFill>
                <a:latin typeface="Barlow Bold"/>
                <a:cs typeface="+mn-ea"/>
              </a:rPr>
              <a:t>03</a:t>
            </a:r>
          </a:p>
        </p:txBody>
      </p:sp>
      <p:sp>
        <p:nvSpPr>
          <p:cNvPr id="5" name="TextBox 5"/>
          <p:cNvSpPr txBox="1"/>
          <p:nvPr/>
        </p:nvSpPr>
        <p:spPr>
          <a:xfrm>
            <a:off x="506066" y="419100"/>
            <a:ext cx="2462213" cy="7620641"/>
          </a:xfrm>
          <a:prstGeom prst="rect">
            <a:avLst/>
          </a:prstGeom>
        </p:spPr>
        <p:txBody>
          <a:bodyPr vert="vert" wrap="square" lIns="0" tIns="0" rIns="0" bIns="0" rtlCol="0" anchor="t">
            <a:spAutoFit/>
          </a:bodyPr>
          <a:lstStyle/>
          <a:p>
            <a:pPr>
              <a:spcBef>
                <a:spcPct val="0"/>
              </a:spcBef>
            </a:pPr>
            <a:r>
              <a:rPr lang="en-US" sz="8000" b="1" spc="1620" dirty="0">
                <a:solidFill>
                  <a:srgbClr val="FFFFFF"/>
                </a:solidFill>
                <a:latin typeface="Helvetica" panose="020B0604020202020204" pitchFamily="34" charset="0"/>
                <a:cs typeface="Helvetica" panose="020B0604020202020204" pitchFamily="34" charset="0"/>
              </a:rPr>
              <a:t>Research</a:t>
            </a:r>
          </a:p>
          <a:p>
            <a:pPr>
              <a:spcBef>
                <a:spcPct val="0"/>
              </a:spcBef>
            </a:pPr>
            <a:r>
              <a:rPr lang="en-US" sz="8000" b="1" spc="1620" dirty="0">
                <a:solidFill>
                  <a:srgbClr val="FFFFFF"/>
                </a:solidFill>
                <a:latin typeface="Helvetica" panose="020B0604020202020204" pitchFamily="34" charset="0"/>
                <a:cs typeface="Helvetica" panose="020B0604020202020204" pitchFamily="34" charset="0"/>
              </a:rPr>
              <a:t>Framework</a:t>
            </a:r>
          </a:p>
        </p:txBody>
      </p:sp>
      <p:sp>
        <p:nvSpPr>
          <p:cNvPr id="7" name="投影片編號版面配置區 12">
            <a:extLst>
              <a:ext uri="{FF2B5EF4-FFF2-40B4-BE49-F238E27FC236}">
                <a16:creationId xmlns:a16="http://schemas.microsoft.com/office/drawing/2014/main" id="{A3EDADB6-119E-4D79-BED1-72079E103A9B}"/>
              </a:ext>
            </a:extLst>
          </p:cNvPr>
          <p:cNvSpPr>
            <a:spLocks noGrp="1"/>
          </p:cNvSpPr>
          <p:nvPr>
            <p:ph type="sldNum" sz="quarter" idx="12"/>
          </p:nvPr>
        </p:nvSpPr>
        <p:spPr>
          <a:xfrm>
            <a:off x="15775375" y="9702086"/>
            <a:ext cx="2133600" cy="365125"/>
          </a:xfrm>
        </p:spPr>
        <p:txBody>
          <a:bodyPr/>
          <a:lstStyle/>
          <a:p>
            <a:fld id="{B6F15528-21DE-4FAA-801E-634DDDAF4B2B}" type="slidenum">
              <a:rPr lang="en-US" sz="2800" smtClean="0">
                <a:solidFill>
                  <a:schemeClr val="tx1"/>
                </a:solidFill>
                <a:latin typeface="DIN" pitchFamily="50" charset="0"/>
                <a:cs typeface="+mn-ea"/>
              </a:rPr>
              <a:pPr/>
              <a:t>6</a:t>
            </a:fld>
            <a:endParaRPr lang="en-US" sz="2800" dirty="0">
              <a:solidFill>
                <a:schemeClr val="tx1"/>
              </a:solidFill>
              <a:latin typeface="DIN" pitchFamily="50" charset="0"/>
              <a:cs typeface="+mn-ea"/>
            </a:endParaRPr>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r="11278" b="1711"/>
          <a:stretch>
            <a:fillRect/>
          </a:stretch>
        </p:blipFill>
        <p:spPr>
          <a:xfrm>
            <a:off x="738617" y="716877"/>
            <a:ext cx="6225316" cy="8541423"/>
          </a:xfrm>
          <a:prstGeom prst="rect">
            <a:avLst/>
          </a:prstGeom>
        </p:spPr>
      </p:pic>
      <p:sp>
        <p:nvSpPr>
          <p:cNvPr id="3" name="AutoShape 3"/>
          <p:cNvSpPr/>
          <p:nvPr/>
        </p:nvSpPr>
        <p:spPr>
          <a:xfrm>
            <a:off x="11887200" y="571500"/>
            <a:ext cx="6400800" cy="1790700"/>
          </a:xfrm>
          <a:prstGeom prst="rect">
            <a:avLst/>
          </a:prstGeom>
          <a:solidFill>
            <a:srgbClr val="FFBD59"/>
          </a:solidFill>
        </p:spPr>
        <p:txBody>
          <a:bodyPr/>
          <a:lstStyle/>
          <a:p>
            <a:endParaRPr lang="zh-TW" altLang="en-US">
              <a:cs typeface="+mn-ea"/>
            </a:endParaRPr>
          </a:p>
        </p:txBody>
      </p:sp>
      <p:sp>
        <p:nvSpPr>
          <p:cNvPr id="6" name="TextBox 6"/>
          <p:cNvSpPr txBox="1"/>
          <p:nvPr/>
        </p:nvSpPr>
        <p:spPr>
          <a:xfrm>
            <a:off x="11582400" y="838199"/>
            <a:ext cx="7162800" cy="1021177"/>
          </a:xfrm>
          <a:prstGeom prst="rect">
            <a:avLst/>
          </a:prstGeom>
        </p:spPr>
        <p:txBody>
          <a:bodyPr wrap="square" lIns="0" tIns="0" rIns="0" bIns="0" rtlCol="0" anchor="t">
            <a:spAutoFit/>
          </a:bodyPr>
          <a:lstStyle/>
          <a:p>
            <a:pPr algn="ctr">
              <a:lnSpc>
                <a:spcPts val="9062"/>
              </a:lnSpc>
              <a:spcBef>
                <a:spcPct val="0"/>
              </a:spcBef>
            </a:pPr>
            <a:r>
              <a:rPr lang="en-US" sz="5000" b="1" dirty="0">
                <a:solidFill>
                  <a:srgbClr val="000000"/>
                </a:solidFill>
                <a:latin typeface="Helvetica" panose="020B0604020202020204" pitchFamily="34" charset="0"/>
                <a:cs typeface="Helvetica" panose="020B0604020202020204" pitchFamily="34" charset="0"/>
              </a:rPr>
              <a:t>Life Stripe Project</a:t>
            </a:r>
          </a:p>
        </p:txBody>
      </p:sp>
      <p:sp>
        <p:nvSpPr>
          <p:cNvPr id="7" name="投影片編號版面配置區 12">
            <a:extLst>
              <a:ext uri="{FF2B5EF4-FFF2-40B4-BE49-F238E27FC236}">
                <a16:creationId xmlns:a16="http://schemas.microsoft.com/office/drawing/2014/main" id="{A87DA299-F9A9-420B-82EE-491F0979870E}"/>
              </a:ext>
            </a:extLst>
          </p:cNvPr>
          <p:cNvSpPr>
            <a:spLocks noGrp="1"/>
          </p:cNvSpPr>
          <p:nvPr>
            <p:ph type="sldNum" sz="quarter" idx="12"/>
          </p:nvPr>
        </p:nvSpPr>
        <p:spPr>
          <a:xfrm>
            <a:off x="16002000" y="9702086"/>
            <a:ext cx="2133600" cy="365125"/>
          </a:xfrm>
        </p:spPr>
        <p:txBody>
          <a:bodyPr/>
          <a:lstStyle/>
          <a:p>
            <a:fld id="{B6F15528-21DE-4FAA-801E-634DDDAF4B2B}" type="slidenum">
              <a:rPr lang="en-US" sz="2800" smtClean="0">
                <a:solidFill>
                  <a:schemeClr val="tx1"/>
                </a:solidFill>
                <a:latin typeface="DIN" pitchFamily="50" charset="0"/>
                <a:cs typeface="+mn-ea"/>
              </a:rPr>
              <a:pPr/>
              <a:t>7</a:t>
            </a:fld>
            <a:endParaRPr lang="en-US" sz="2800" dirty="0">
              <a:solidFill>
                <a:schemeClr val="tx1"/>
              </a:solidFill>
              <a:latin typeface="DIN" pitchFamily="50" charset="0"/>
              <a:cs typeface="+mn-ea"/>
            </a:endParaRPr>
          </a:p>
        </p:txBody>
      </p:sp>
      <p:pic>
        <p:nvPicPr>
          <p:cNvPr id="9" name="圖片 8">
            <a:extLst>
              <a:ext uri="{FF2B5EF4-FFF2-40B4-BE49-F238E27FC236}">
                <a16:creationId xmlns:a16="http://schemas.microsoft.com/office/drawing/2014/main" id="{B8D2B4B7-8C7F-465C-BE3D-6D32D2700D47}"/>
              </a:ext>
            </a:extLst>
          </p:cNvPr>
          <p:cNvPicPr>
            <a:picLocks noChangeAspect="1"/>
          </p:cNvPicPr>
          <p:nvPr/>
        </p:nvPicPr>
        <p:blipFill rotWithShape="1">
          <a:blip r:embed="rId4"/>
          <a:srcRect l="50000" t="16707" r="5235" b="41607"/>
          <a:stretch/>
        </p:blipFill>
        <p:spPr>
          <a:xfrm>
            <a:off x="7850575" y="2822435"/>
            <a:ext cx="8989625" cy="4192245"/>
          </a:xfrm>
          <a:prstGeom prst="rect">
            <a:avLst/>
          </a:prstGeom>
        </p:spPr>
      </p:pic>
      <p:pic>
        <p:nvPicPr>
          <p:cNvPr id="10" name="圖片 9">
            <a:extLst>
              <a:ext uri="{FF2B5EF4-FFF2-40B4-BE49-F238E27FC236}">
                <a16:creationId xmlns:a16="http://schemas.microsoft.com/office/drawing/2014/main" id="{0AF011A9-F88C-4BC3-8626-BFAB5472C7DB}"/>
              </a:ext>
            </a:extLst>
          </p:cNvPr>
          <p:cNvPicPr>
            <a:picLocks noChangeAspect="1"/>
          </p:cNvPicPr>
          <p:nvPr/>
        </p:nvPicPr>
        <p:blipFill rotWithShape="1">
          <a:blip r:embed="rId4"/>
          <a:srcRect l="50293" t="62881" r="15937" b="9841"/>
          <a:stretch/>
        </p:blipFill>
        <p:spPr>
          <a:xfrm>
            <a:off x="8002975" y="7038169"/>
            <a:ext cx="5865425" cy="237253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59750" y="4408973"/>
            <a:ext cx="17623450" cy="5440797"/>
          </a:xfrm>
          <a:prstGeom prst="rect">
            <a:avLst/>
          </a:prstGeom>
        </p:spPr>
      </p:pic>
      <p:sp>
        <p:nvSpPr>
          <p:cNvPr id="4" name="AutoShape 4"/>
          <p:cNvSpPr/>
          <p:nvPr/>
        </p:nvSpPr>
        <p:spPr>
          <a:xfrm>
            <a:off x="0" y="952500"/>
            <a:ext cx="5029200" cy="2362200"/>
          </a:xfrm>
          <a:prstGeom prst="rect">
            <a:avLst/>
          </a:prstGeom>
          <a:solidFill>
            <a:srgbClr val="FFBD59"/>
          </a:solidFill>
        </p:spPr>
        <p:txBody>
          <a:bodyPr/>
          <a:lstStyle/>
          <a:p>
            <a:endParaRPr lang="zh-TW" altLang="en-US">
              <a:cs typeface="+mn-ea"/>
            </a:endParaRPr>
          </a:p>
        </p:txBody>
      </p:sp>
      <p:sp>
        <p:nvSpPr>
          <p:cNvPr id="5" name="TextBox 5"/>
          <p:cNvSpPr txBox="1"/>
          <p:nvPr/>
        </p:nvSpPr>
        <p:spPr>
          <a:xfrm>
            <a:off x="19050" y="1333500"/>
            <a:ext cx="4857750" cy="1538883"/>
          </a:xfrm>
          <a:prstGeom prst="rect">
            <a:avLst/>
          </a:prstGeom>
        </p:spPr>
        <p:txBody>
          <a:bodyPr wrap="square" lIns="0" tIns="0" rIns="0" bIns="0" rtlCol="0" anchor="t">
            <a:spAutoFit/>
          </a:bodyPr>
          <a:lstStyle/>
          <a:p>
            <a:pPr algn="ctr">
              <a:spcBef>
                <a:spcPct val="0"/>
              </a:spcBef>
            </a:pPr>
            <a:r>
              <a:rPr lang="en-US" altLang="zh-CN" sz="5000" b="1" dirty="0">
                <a:solidFill>
                  <a:srgbClr val="000000"/>
                </a:solidFill>
                <a:latin typeface="Barlow Bold" panose="02010600030101010101" charset="0"/>
                <a:cs typeface="+mn-ea"/>
              </a:rPr>
              <a:t>Data Collection </a:t>
            </a:r>
          </a:p>
          <a:p>
            <a:pPr algn="ctr">
              <a:spcBef>
                <a:spcPct val="0"/>
              </a:spcBef>
            </a:pPr>
            <a:r>
              <a:rPr lang="en-US" altLang="zh-CN" sz="5000" b="1" dirty="0">
                <a:solidFill>
                  <a:srgbClr val="000000"/>
                </a:solidFill>
                <a:latin typeface="Barlow Bold" panose="02010600030101010101" charset="0"/>
                <a:cs typeface="+mn-ea"/>
              </a:rPr>
              <a:t>and Processing</a:t>
            </a:r>
            <a:endParaRPr lang="en-US" sz="5000" b="1" dirty="0">
              <a:solidFill>
                <a:srgbClr val="000000"/>
              </a:solidFill>
              <a:latin typeface="Barlow Bold" panose="02010600030101010101" charset="0"/>
              <a:cs typeface="+mn-ea"/>
            </a:endParaRPr>
          </a:p>
        </p:txBody>
      </p:sp>
      <p:sp>
        <p:nvSpPr>
          <p:cNvPr id="6" name="投影片編號版面配置區 12">
            <a:extLst>
              <a:ext uri="{FF2B5EF4-FFF2-40B4-BE49-F238E27FC236}">
                <a16:creationId xmlns:a16="http://schemas.microsoft.com/office/drawing/2014/main" id="{0F5DF098-C0EB-40A6-8895-79057410A3F2}"/>
              </a:ext>
            </a:extLst>
          </p:cNvPr>
          <p:cNvSpPr>
            <a:spLocks noGrp="1"/>
          </p:cNvSpPr>
          <p:nvPr>
            <p:ph type="sldNum" sz="quarter" idx="12"/>
          </p:nvPr>
        </p:nvSpPr>
        <p:spPr>
          <a:xfrm>
            <a:off x="16078200" y="9867900"/>
            <a:ext cx="2133600" cy="365125"/>
          </a:xfrm>
        </p:spPr>
        <p:txBody>
          <a:bodyPr/>
          <a:lstStyle/>
          <a:p>
            <a:fld id="{B6F15528-21DE-4FAA-801E-634DDDAF4B2B}" type="slidenum">
              <a:rPr lang="en-US" sz="2800" smtClean="0">
                <a:solidFill>
                  <a:schemeClr val="tx1"/>
                </a:solidFill>
                <a:latin typeface="DIN" pitchFamily="50" charset="0"/>
                <a:cs typeface="+mn-ea"/>
              </a:rPr>
              <a:pPr/>
              <a:t>8</a:t>
            </a:fld>
            <a:endParaRPr lang="en-US" sz="2800" dirty="0">
              <a:solidFill>
                <a:schemeClr val="tx1"/>
              </a:solidFill>
              <a:latin typeface="DIN" pitchFamily="50" charset="0"/>
              <a:cs typeface="+mn-ea"/>
            </a:endParaRPr>
          </a:p>
        </p:txBody>
      </p:sp>
      <p:pic>
        <p:nvPicPr>
          <p:cNvPr id="10" name="圖片 9">
            <a:extLst>
              <a:ext uri="{FF2B5EF4-FFF2-40B4-BE49-F238E27FC236}">
                <a16:creationId xmlns:a16="http://schemas.microsoft.com/office/drawing/2014/main" id="{90F3D520-7890-4529-BE5F-2AD8750E970E}"/>
              </a:ext>
            </a:extLst>
          </p:cNvPr>
          <p:cNvPicPr>
            <a:picLocks noChangeAspect="1"/>
          </p:cNvPicPr>
          <p:nvPr/>
        </p:nvPicPr>
        <p:blipFill>
          <a:blip r:embed="rId4"/>
          <a:stretch>
            <a:fillRect/>
          </a:stretch>
        </p:blipFill>
        <p:spPr>
          <a:xfrm>
            <a:off x="6539729" y="183862"/>
            <a:ext cx="9995671" cy="412143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914400" y="203637"/>
            <a:ext cx="559999" cy="559999"/>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29803"/>
              </a:srgbClr>
            </a:solidFill>
          </p:spPr>
          <p:txBody>
            <a:bodyPr/>
            <a:lstStyle/>
            <a:p>
              <a:endParaRPr lang="zh-TW" altLang="en-US">
                <a:cs typeface="+mn-ea"/>
              </a:endParaRPr>
            </a:p>
          </p:txBody>
        </p:sp>
      </p:grpSp>
      <p:sp>
        <p:nvSpPr>
          <p:cNvPr id="6" name="TextBox 6"/>
          <p:cNvSpPr txBox="1"/>
          <p:nvPr/>
        </p:nvSpPr>
        <p:spPr>
          <a:xfrm>
            <a:off x="1118752" y="-38704"/>
            <a:ext cx="1593503" cy="1213666"/>
          </a:xfrm>
          <a:prstGeom prst="rect">
            <a:avLst/>
          </a:prstGeom>
        </p:spPr>
        <p:txBody>
          <a:bodyPr wrap="square" lIns="0" tIns="0" rIns="0" bIns="0" rtlCol="0" anchor="t">
            <a:spAutoFit/>
          </a:bodyPr>
          <a:lstStyle/>
          <a:p>
            <a:pPr>
              <a:lnSpc>
                <a:spcPts val="10597"/>
              </a:lnSpc>
              <a:spcBef>
                <a:spcPct val="0"/>
              </a:spcBef>
            </a:pPr>
            <a:r>
              <a:rPr lang="en-US" sz="7569" dirty="0">
                <a:solidFill>
                  <a:srgbClr val="FFFFFF"/>
                </a:solidFill>
                <a:latin typeface="Barlow Bold"/>
                <a:cs typeface="+mn-ea"/>
              </a:rPr>
              <a:t>03</a:t>
            </a:r>
          </a:p>
        </p:txBody>
      </p:sp>
      <p:sp>
        <p:nvSpPr>
          <p:cNvPr id="12" name="投影片編號版面配置區 12">
            <a:extLst>
              <a:ext uri="{FF2B5EF4-FFF2-40B4-BE49-F238E27FC236}">
                <a16:creationId xmlns:a16="http://schemas.microsoft.com/office/drawing/2014/main" id="{F41CED79-AC88-4A80-8894-276262D8C262}"/>
              </a:ext>
            </a:extLst>
          </p:cNvPr>
          <p:cNvSpPr>
            <a:spLocks noGrp="1"/>
          </p:cNvSpPr>
          <p:nvPr>
            <p:ph type="sldNum" sz="quarter" idx="12"/>
          </p:nvPr>
        </p:nvSpPr>
        <p:spPr>
          <a:xfrm>
            <a:off x="17634857" y="9884618"/>
            <a:ext cx="683217" cy="423764"/>
          </a:xfrm>
        </p:spPr>
        <p:txBody>
          <a:bodyPr/>
          <a:lstStyle/>
          <a:p>
            <a:fld id="{B6F15528-21DE-4FAA-801E-634DDDAF4B2B}" type="slidenum">
              <a:rPr lang="en-US" sz="2800" smtClean="0">
                <a:solidFill>
                  <a:schemeClr val="tx1"/>
                </a:solidFill>
                <a:latin typeface="DIN" pitchFamily="50" charset="0"/>
                <a:cs typeface="+mn-ea"/>
              </a:rPr>
              <a:pPr/>
              <a:t>9</a:t>
            </a:fld>
            <a:endParaRPr lang="en-US" sz="2800" dirty="0">
              <a:solidFill>
                <a:schemeClr val="tx1"/>
              </a:solidFill>
              <a:latin typeface="DIN" pitchFamily="50" charset="0"/>
              <a:cs typeface="+mn-ea"/>
            </a:endParaRPr>
          </a:p>
        </p:txBody>
      </p:sp>
      <p:pic>
        <p:nvPicPr>
          <p:cNvPr id="5" name="20210323_103320_1">
            <a:hlinkClick r:id="" action="ppaction://media"/>
            <a:extLst>
              <a:ext uri="{FF2B5EF4-FFF2-40B4-BE49-F238E27FC236}">
                <a16:creationId xmlns:a16="http://schemas.microsoft.com/office/drawing/2014/main" id="{E99B71D8-9F6D-43BD-B81B-B41B5648BB8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669885"/>
            <a:ext cx="18288000" cy="88932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9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2dujt3">
      <a:majorFont>
        <a:latin typeface="Calibri"/>
        <a:ea typeface="思源黑体 CN Medium"/>
        <a:cs typeface=""/>
      </a:majorFont>
      <a:minorFont>
        <a:latin typeface="Calibri"/>
        <a:ea typeface="思源黑体 CN Mediu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12940</TotalTime>
  <Words>3704</Words>
  <Application>Microsoft Office PowerPoint</Application>
  <PresentationFormat>自訂</PresentationFormat>
  <Paragraphs>553</Paragraphs>
  <Slides>30</Slides>
  <Notes>30</Notes>
  <HiddenSlides>6</HiddenSlides>
  <MMClips>1</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30</vt:i4>
      </vt:variant>
    </vt:vector>
  </HeadingPairs>
  <TitlesOfParts>
    <vt:vector size="42" baseType="lpstr">
      <vt:lpstr>DFKai-SB</vt:lpstr>
      <vt:lpstr>Barlow Bold</vt:lpstr>
      <vt:lpstr>DIN</vt:lpstr>
      <vt:lpstr>思源黑体 CN Normal</vt:lpstr>
      <vt:lpstr>arial</vt:lpstr>
      <vt:lpstr>思源黑体 CN Regular</vt:lpstr>
      <vt:lpstr>Microsoft JhengHei</vt:lpstr>
      <vt:lpstr>Calibri</vt:lpstr>
      <vt:lpstr>Harrington</vt:lpstr>
      <vt:lpstr>Helvetica</vt:lpstr>
      <vt:lpstr>arial</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年輕族群於疫情中生活型態之差異與健康促進意識之整合分析</dc:title>
  <dc:creator>照事者</dc:creator>
  <cp:lastModifiedBy>weijie pan</cp:lastModifiedBy>
  <cp:revision>295</cp:revision>
  <dcterms:created xsi:type="dcterms:W3CDTF">2006-08-16T00:00:00Z</dcterms:created>
  <dcterms:modified xsi:type="dcterms:W3CDTF">2021-03-23T13:37:02Z</dcterms:modified>
  <dc:identifier>DAEX29Vwl74</dc:identifier>
</cp:coreProperties>
</file>