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27"/>
  </p:notesMasterIdLst>
  <p:handoutMasterIdLst>
    <p:handoutMasterId r:id="rId28"/>
  </p:handoutMasterIdLst>
  <p:sldIdLst>
    <p:sldId id="276" r:id="rId4"/>
    <p:sldId id="342" r:id="rId5"/>
    <p:sldId id="340" r:id="rId6"/>
    <p:sldId id="329" r:id="rId7"/>
    <p:sldId id="334" r:id="rId8"/>
    <p:sldId id="343" r:id="rId9"/>
    <p:sldId id="275" r:id="rId10"/>
    <p:sldId id="288" r:id="rId11"/>
    <p:sldId id="273" r:id="rId12"/>
    <p:sldId id="258" r:id="rId13"/>
    <p:sldId id="259" r:id="rId14"/>
    <p:sldId id="287" r:id="rId15"/>
    <p:sldId id="281" r:id="rId16"/>
    <p:sldId id="280" r:id="rId17"/>
    <p:sldId id="283" r:id="rId18"/>
    <p:sldId id="278" r:id="rId19"/>
    <p:sldId id="267" r:id="rId20"/>
    <p:sldId id="337" r:id="rId21"/>
    <p:sldId id="271" r:id="rId22"/>
    <p:sldId id="339" r:id="rId23"/>
    <p:sldId id="266" r:id="rId24"/>
    <p:sldId id="285" r:id="rId25"/>
    <p:sldId id="34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56" autoAdjust="0"/>
  </p:normalViewPr>
  <p:slideViewPr>
    <p:cSldViewPr snapToGrid="0">
      <p:cViewPr varScale="1">
        <p:scale>
          <a:sx n="87" d="100"/>
          <a:sy n="87" d="100"/>
        </p:scale>
        <p:origin x="1470" y="564"/>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16F95B9-D164-40E7-BF7E-6FA13D1233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2D14B693-EA6E-43FC-BA03-62659B0BDFD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0A2C9C-1FE6-44D2-AAE4-469B4A4E851C}" type="datetimeFigureOut">
              <a:rPr lang="zh-CN" altLang="en-US" smtClean="0"/>
              <a:t>2021/3/21</a:t>
            </a:fld>
            <a:endParaRPr lang="zh-CN" altLang="en-US"/>
          </a:p>
        </p:txBody>
      </p:sp>
      <p:sp>
        <p:nvSpPr>
          <p:cNvPr id="4" name="页脚占位符 3">
            <a:extLst>
              <a:ext uri="{FF2B5EF4-FFF2-40B4-BE49-F238E27FC236}">
                <a16:creationId xmlns:a16="http://schemas.microsoft.com/office/drawing/2014/main" id="{6A196D8F-2701-4566-846A-7B40F51751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1B9FF9F4-9088-4916-BE44-19B1CBFCEB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13C23A-970A-4B37-A6E4-D3D738694927}" type="slidenum">
              <a:rPr lang="zh-CN" altLang="en-US" smtClean="0"/>
              <a:t>‹#›</a:t>
            </a:fld>
            <a:endParaRPr lang="zh-CN" altLang="en-US"/>
          </a:p>
        </p:txBody>
      </p:sp>
    </p:spTree>
    <p:extLst>
      <p:ext uri="{BB962C8B-B14F-4D97-AF65-F5344CB8AC3E}">
        <p14:creationId xmlns:p14="http://schemas.microsoft.com/office/powerpoint/2010/main" val="267219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52F3F-75B6-42A8-A23A-40A8C0B025A9}" type="datetimeFigureOut">
              <a:rPr lang="zh-CN" altLang="en-US" smtClean="0"/>
              <a:t>2021/3/21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981DB-23A5-415F-AA02-30535F756C03}" type="slidenum">
              <a:rPr lang="zh-CN" altLang="en-US" smtClean="0"/>
              <a:t>‹#›</a:t>
            </a:fld>
            <a:endParaRPr lang="zh-CN" altLang="en-US"/>
          </a:p>
        </p:txBody>
      </p:sp>
    </p:spTree>
    <p:extLst>
      <p:ext uri="{BB962C8B-B14F-4D97-AF65-F5344CB8AC3E}">
        <p14:creationId xmlns:p14="http://schemas.microsoft.com/office/powerpoint/2010/main" val="403151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072981DB-23A5-415F-AA02-30535F756C03}" type="slidenum">
              <a:rPr lang="zh-CN" altLang="en-US" smtClean="0"/>
              <a:t>5</a:t>
            </a:fld>
            <a:endParaRPr lang="zh-CN" altLang="en-US"/>
          </a:p>
        </p:txBody>
      </p:sp>
    </p:spTree>
    <p:extLst>
      <p:ext uri="{BB962C8B-B14F-4D97-AF65-F5344CB8AC3E}">
        <p14:creationId xmlns:p14="http://schemas.microsoft.com/office/powerpoint/2010/main" val="250655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HEPS data analysis framework, using </a:t>
            </a:r>
            <a:r>
              <a:rPr lang="en-US" altLang="zh-CN" dirty="0" err="1"/>
              <a:t>Jupyter</a:t>
            </a:r>
            <a:r>
              <a:rPr lang="en-US" altLang="zh-CN" dirty="0"/>
              <a:t>-Spark-Docker technology stack, can conduct in-situ data reduction and data reconstruction. Dynamic load balance of computing resources is achieved by Kubernetes-based computing system. To obtain preferable performance with low latency and large-scale serving capabilities, </a:t>
            </a:r>
            <a:endParaRPr lang="zh-CN" altLang="en-US" dirty="0"/>
          </a:p>
        </p:txBody>
      </p:sp>
      <p:sp>
        <p:nvSpPr>
          <p:cNvPr id="4" name="灯片编号占位符 3"/>
          <p:cNvSpPr>
            <a:spLocks noGrp="1"/>
          </p:cNvSpPr>
          <p:nvPr>
            <p:ph type="sldNum" sz="quarter" idx="5"/>
          </p:nvPr>
        </p:nvSpPr>
        <p:spPr/>
        <p:txBody>
          <a:bodyPr/>
          <a:lstStyle/>
          <a:p>
            <a:fld id="{072981DB-23A5-415F-AA02-30535F756C03}" type="slidenum">
              <a:rPr lang="zh-CN" altLang="en-US" smtClean="0"/>
              <a:t>22</a:t>
            </a:fld>
            <a:endParaRPr lang="zh-CN" altLang="en-US"/>
          </a:p>
        </p:txBody>
      </p:sp>
    </p:spTree>
    <p:extLst>
      <p:ext uri="{BB962C8B-B14F-4D97-AF65-F5344CB8AC3E}">
        <p14:creationId xmlns:p14="http://schemas.microsoft.com/office/powerpoint/2010/main" val="376463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heterogeneous methodology applications ,computing system provides a cloud platform to manage CPU/GPU/FPGA and </a:t>
            </a:r>
            <a:r>
              <a:rPr lang="en-US" altLang="zh-CN" sz="1200" b="0" i="0" kern="1200">
                <a:solidFill>
                  <a:schemeClr val="tx1"/>
                </a:solidFill>
                <a:effectLst/>
                <a:latin typeface="+mn-lt"/>
                <a:ea typeface="+mn-ea"/>
                <a:cs typeface="+mn-cs"/>
              </a:rPr>
              <a:t>storage resources</a:t>
            </a:r>
            <a:endParaRPr lang="zh-CN" altLang="en-US" dirty="0"/>
          </a:p>
        </p:txBody>
      </p:sp>
      <p:sp>
        <p:nvSpPr>
          <p:cNvPr id="4" name="灯片编号占位符 3"/>
          <p:cNvSpPr>
            <a:spLocks noGrp="1"/>
          </p:cNvSpPr>
          <p:nvPr>
            <p:ph type="sldNum" sz="quarter" idx="5"/>
          </p:nvPr>
        </p:nvSpPr>
        <p:spPr/>
        <p:txBody>
          <a:bodyPr/>
          <a:lstStyle/>
          <a:p>
            <a:fld id="{072981DB-23A5-415F-AA02-30535F756C03}" type="slidenum">
              <a:rPr lang="zh-CN" altLang="en-US" smtClean="0"/>
              <a:t>6</a:t>
            </a:fld>
            <a:endParaRPr lang="zh-CN" altLang="en-US"/>
          </a:p>
        </p:txBody>
      </p:sp>
    </p:spTree>
    <p:extLst>
      <p:ext uri="{BB962C8B-B14F-4D97-AF65-F5344CB8AC3E}">
        <p14:creationId xmlns:p14="http://schemas.microsoft.com/office/powerpoint/2010/main" val="229190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Storage policy</a:t>
            </a:r>
            <a:r>
              <a:rPr lang="en-US" altLang="zh-CN" baseline="0" dirty="0"/>
              <a:t>  for </a:t>
            </a:r>
            <a:r>
              <a:rPr lang="en-US" altLang="zh-CN" dirty="0"/>
              <a:t>different types of data, </a:t>
            </a:r>
            <a:endParaRPr lang="en-US" dirty="0"/>
          </a:p>
        </p:txBody>
      </p:sp>
      <p:sp>
        <p:nvSpPr>
          <p:cNvPr id="4" name="灯片编号占位符 3"/>
          <p:cNvSpPr>
            <a:spLocks noGrp="1"/>
          </p:cNvSpPr>
          <p:nvPr>
            <p:ph type="sldNum" sz="quarter" idx="10"/>
          </p:nvPr>
        </p:nvSpPr>
        <p:spPr/>
        <p:txBody>
          <a:bodyPr/>
          <a:lstStyle/>
          <a:p>
            <a:fld id="{072981DB-23A5-415F-AA02-30535F756C03}" type="slidenum">
              <a:rPr lang="zh-CN" altLang="en-US" smtClean="0"/>
              <a:t>7</a:t>
            </a:fld>
            <a:endParaRPr lang="zh-CN" altLang="en-US"/>
          </a:p>
        </p:txBody>
      </p:sp>
    </p:spTree>
    <p:extLst>
      <p:ext uri="{BB962C8B-B14F-4D97-AF65-F5344CB8AC3E}">
        <p14:creationId xmlns:p14="http://schemas.microsoft.com/office/powerpoint/2010/main" val="389196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BAC93E-671B-4C06-8CD0-0CA61B168475}" type="slidenum">
              <a:rPr lang="en-US" smtClean="0"/>
              <a:t>9</a:t>
            </a:fld>
            <a:endParaRPr lang="en-US"/>
          </a:p>
        </p:txBody>
      </p:sp>
    </p:spTree>
    <p:extLst>
      <p:ext uri="{BB962C8B-B14F-4D97-AF65-F5344CB8AC3E}">
        <p14:creationId xmlns:p14="http://schemas.microsoft.com/office/powerpoint/2010/main" val="6447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Closely related to storage policy and user access authorization, they have respective directory.</a:t>
            </a:r>
            <a:endParaRPr lang="zh-CN" altLang="en-US" dirty="0"/>
          </a:p>
        </p:txBody>
      </p:sp>
      <p:sp>
        <p:nvSpPr>
          <p:cNvPr id="4" name="灯片编号占位符 3"/>
          <p:cNvSpPr>
            <a:spLocks noGrp="1"/>
          </p:cNvSpPr>
          <p:nvPr>
            <p:ph type="sldNum" sz="quarter" idx="5"/>
          </p:nvPr>
        </p:nvSpPr>
        <p:spPr/>
        <p:txBody>
          <a:bodyPr/>
          <a:lstStyle/>
          <a:p>
            <a:fld id="{072981DB-23A5-415F-AA02-30535F756C03}" type="slidenum">
              <a:rPr lang="zh-CN" altLang="en-US" smtClean="0"/>
              <a:t>10</a:t>
            </a:fld>
            <a:endParaRPr lang="zh-CN" altLang="en-US"/>
          </a:p>
        </p:txBody>
      </p:sp>
    </p:spTree>
    <p:extLst>
      <p:ext uri="{BB962C8B-B14F-4D97-AF65-F5344CB8AC3E}">
        <p14:creationId xmlns:p14="http://schemas.microsoft.com/office/powerpoint/2010/main" val="3827442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BAC93E-671B-4C06-8CD0-0CA61B168475}" type="slidenum">
              <a:rPr lang="en-US" smtClean="0"/>
              <a:t>11</a:t>
            </a:fld>
            <a:endParaRPr lang="en-US"/>
          </a:p>
        </p:txBody>
      </p:sp>
    </p:spTree>
    <p:extLst>
      <p:ext uri="{BB962C8B-B14F-4D97-AF65-F5344CB8AC3E}">
        <p14:creationId xmlns:p14="http://schemas.microsoft.com/office/powerpoint/2010/main" val="91752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it-IT" altLang="zh-CN" sz="1200" kern="1200" dirty="0">
                <a:solidFill>
                  <a:schemeClr val="tx1"/>
                </a:solidFill>
                <a:effectLst/>
                <a:latin typeface="+mn-lt"/>
                <a:ea typeface="+mn-ea"/>
                <a:cs typeface="+mn-cs"/>
              </a:rPr>
              <a:t>some experimental metadata are technique-specific and complex</a:t>
            </a:r>
            <a:endParaRPr lang="zh-CN" altLang="en-US" dirty="0"/>
          </a:p>
        </p:txBody>
      </p:sp>
      <p:sp>
        <p:nvSpPr>
          <p:cNvPr id="4" name="灯片编号占位符 3"/>
          <p:cNvSpPr>
            <a:spLocks noGrp="1"/>
          </p:cNvSpPr>
          <p:nvPr>
            <p:ph type="sldNum" sz="quarter" idx="10"/>
          </p:nvPr>
        </p:nvSpPr>
        <p:spPr/>
        <p:txBody>
          <a:bodyPr/>
          <a:lstStyle/>
          <a:p>
            <a:fld id="{3CBAC93E-671B-4C06-8CD0-0CA61B168475}" type="slidenum">
              <a:rPr lang="en-US" smtClean="0"/>
              <a:t>12</a:t>
            </a:fld>
            <a:endParaRPr lang="en-US"/>
          </a:p>
        </p:txBody>
      </p:sp>
    </p:spTree>
    <p:extLst>
      <p:ext uri="{BB962C8B-B14F-4D97-AF65-F5344CB8AC3E}">
        <p14:creationId xmlns:p14="http://schemas.microsoft.com/office/powerpoint/2010/main" val="302380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it-IT" altLang="zh-CN" sz="1200" kern="1200" dirty="0">
                <a:solidFill>
                  <a:schemeClr val="tx1"/>
                </a:solidFill>
                <a:effectLst/>
                <a:latin typeface="+mn-lt"/>
                <a:ea typeface="+mn-ea"/>
                <a:cs typeface="+mn-cs"/>
              </a:rPr>
              <a:t>No matter how metadata are collected, a unified architecture to realize the metadata acquisition and cataloging functions</a:t>
            </a:r>
            <a:endParaRPr lang="zh-CN" altLang="en-US" dirty="0"/>
          </a:p>
        </p:txBody>
      </p:sp>
      <p:sp>
        <p:nvSpPr>
          <p:cNvPr id="4" name="灯片编号占位符 3"/>
          <p:cNvSpPr>
            <a:spLocks noGrp="1"/>
          </p:cNvSpPr>
          <p:nvPr>
            <p:ph type="sldNum" sz="quarter" idx="10"/>
          </p:nvPr>
        </p:nvSpPr>
        <p:spPr/>
        <p:txBody>
          <a:bodyPr/>
          <a:lstStyle/>
          <a:p>
            <a:fld id="{072981DB-23A5-415F-AA02-30535F756C03}" type="slidenum">
              <a:rPr lang="zh-CN" altLang="en-US" smtClean="0"/>
              <a:t>16</a:t>
            </a:fld>
            <a:endParaRPr lang="zh-CN" altLang="en-US"/>
          </a:p>
        </p:txBody>
      </p:sp>
    </p:spTree>
    <p:extLst>
      <p:ext uri="{BB962C8B-B14F-4D97-AF65-F5344CB8AC3E}">
        <p14:creationId xmlns:p14="http://schemas.microsoft.com/office/powerpoint/2010/main" val="288337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plugin named metadata ingestor collects metadata associated with datasets and data files, including the proposal ID related to the datasets, data file size, data location of the file system, checksum and so on. Another plugin monitors for new data files in a designated folder of NAS, meanwhile moves the produced data files to the central storage.</a:t>
            </a:r>
            <a:endParaRPr lang="zh-CN" altLang="en-US" dirty="0"/>
          </a:p>
          <a:p>
            <a:r>
              <a:rPr lang="en-US" dirty="0"/>
              <a:t>Metadata associated with datasets and data files are stored in the metadata database, which is backed by MongoDB. The metadata can be accessed, updated and deleted via REST interfaces of </a:t>
            </a:r>
          </a:p>
        </p:txBody>
      </p:sp>
      <p:sp>
        <p:nvSpPr>
          <p:cNvPr id="4" name="灯片编号占位符 3"/>
          <p:cNvSpPr>
            <a:spLocks noGrp="1"/>
          </p:cNvSpPr>
          <p:nvPr>
            <p:ph type="sldNum" sz="quarter" idx="10"/>
          </p:nvPr>
        </p:nvSpPr>
        <p:spPr/>
        <p:txBody>
          <a:bodyPr/>
          <a:lstStyle/>
          <a:p>
            <a:fld id="{072981DB-23A5-415F-AA02-30535F756C03}" type="slidenum">
              <a:rPr lang="zh-CN" altLang="en-US" smtClean="0"/>
              <a:t>20</a:t>
            </a:fld>
            <a:endParaRPr lang="zh-CN" altLang="en-US"/>
          </a:p>
        </p:txBody>
      </p:sp>
    </p:spTree>
    <p:extLst>
      <p:ext uri="{BB962C8B-B14F-4D97-AF65-F5344CB8AC3E}">
        <p14:creationId xmlns:p14="http://schemas.microsoft.com/office/powerpoint/2010/main" val="195007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383923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378565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2902588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211333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4236301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825931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90999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286641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2473449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2886106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139092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2444020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212346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2C9193-D15B-46EA-A6DD-B2F22659AD8C}"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4244852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grpSp>
        <p:nvGrpSpPr>
          <p:cNvPr id="7" name="组合 6"/>
          <p:cNvGrpSpPr/>
          <p:nvPr userDrawn="1"/>
        </p:nvGrpSpPr>
        <p:grpSpPr>
          <a:xfrm>
            <a:off x="0" y="1122363"/>
            <a:ext cx="12192000" cy="90522"/>
            <a:chOff x="0" y="846225"/>
            <a:chExt cx="9144000" cy="110846"/>
          </a:xfrm>
        </p:grpSpPr>
        <p:grpSp>
          <p:nvGrpSpPr>
            <p:cNvPr id="8" name="组合 7"/>
            <p:cNvGrpSpPr/>
            <p:nvPr/>
          </p:nvGrpSpPr>
          <p:grpSpPr>
            <a:xfrm>
              <a:off x="0" y="846225"/>
              <a:ext cx="9144000" cy="110846"/>
              <a:chOff x="0" y="846225"/>
              <a:chExt cx="9144000" cy="110846"/>
            </a:xfrm>
          </p:grpSpPr>
          <p:grpSp>
            <p:nvGrpSpPr>
              <p:cNvPr id="10" name="组合 9"/>
              <p:cNvGrpSpPr/>
              <p:nvPr/>
            </p:nvGrpSpPr>
            <p:grpSpPr>
              <a:xfrm>
                <a:off x="875653" y="846225"/>
                <a:ext cx="8268347" cy="110438"/>
                <a:chOff x="875653" y="846225"/>
                <a:chExt cx="8268347" cy="110438"/>
              </a:xfrm>
            </p:grpSpPr>
            <p:sp>
              <p:nvSpPr>
                <p:cNvPr id="12" name="矩形 11"/>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直角三角形 12"/>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1" name="矩形 10"/>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9" name="直接连接符 8"/>
            <p:cNvCxnSpPr>
              <a:stCxn id="13"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70653"/>
          <a:stretch>
            <a:fillRect/>
          </a:stretch>
        </p:blipFill>
        <p:spPr>
          <a:xfrm>
            <a:off x="209387" y="202493"/>
            <a:ext cx="1148457" cy="741191"/>
          </a:xfrm>
          <a:prstGeom prst="rect">
            <a:avLst/>
          </a:prstGeom>
        </p:spPr>
      </p:pic>
      <p:sp>
        <p:nvSpPr>
          <p:cNvPr id="15" name="Title 1"/>
          <p:cNvSpPr>
            <a:spLocks noGrp="1"/>
          </p:cNvSpPr>
          <p:nvPr>
            <p:ph type="ctrTitle" hasCustomPrompt="1"/>
          </p:nvPr>
        </p:nvSpPr>
        <p:spPr>
          <a:xfrm>
            <a:off x="0" y="1967696"/>
            <a:ext cx="12192000" cy="1461836"/>
          </a:xfrm>
          <a:prstGeom prst="rect">
            <a:avLst/>
          </a:prstGeom>
        </p:spPr>
        <p:txBody>
          <a:bodyPr anchor="ctr">
            <a:normAutofit/>
          </a:bodyPr>
          <a:lstStyle>
            <a:lvl1pPr algn="ctr">
              <a:defRPr sz="6000" b="1">
                <a:solidFill>
                  <a:srgbClr val="A40000"/>
                </a:solidFill>
                <a:latin typeface="+mn-lt"/>
              </a:defRPr>
            </a:lvl1pPr>
          </a:lstStyle>
          <a:p>
            <a:r>
              <a:rPr lang="en-US" altLang="zh-CN" dirty="0"/>
              <a:t>Presentation Title</a:t>
            </a:r>
            <a:endParaRPr lang="en-US" dirty="0"/>
          </a:p>
        </p:txBody>
      </p:sp>
      <p:sp>
        <p:nvSpPr>
          <p:cNvPr id="16" name="Subtitle 2"/>
          <p:cNvSpPr>
            <a:spLocks noGrp="1"/>
          </p:cNvSpPr>
          <p:nvPr>
            <p:ph type="subTitle" idx="1" hasCustomPrompt="1"/>
          </p:nvPr>
        </p:nvSpPr>
        <p:spPr>
          <a:xfrm>
            <a:off x="3893223" y="4184343"/>
            <a:ext cx="4561433" cy="340814"/>
          </a:xfrm>
          <a:prstGeom prst="rect">
            <a:avLst/>
          </a:prstGeom>
        </p:spPr>
        <p:txBody>
          <a:bodyPr anchor="ct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400" b="0">
                <a:solidFill>
                  <a:srgbClr val="A40000"/>
                </a:solidFill>
                <a:latin typeface="+mn-lt"/>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Reporter</a:t>
            </a:r>
            <a:endParaRPr lang="en-US" dirty="0"/>
          </a:p>
        </p:txBody>
      </p:sp>
      <p:sp>
        <p:nvSpPr>
          <p:cNvPr id="17" name="文本占位符 5"/>
          <p:cNvSpPr>
            <a:spLocks noGrp="1"/>
          </p:cNvSpPr>
          <p:nvPr>
            <p:ph type="body" sz="quarter" idx="13" hasCustomPrompt="1"/>
          </p:nvPr>
        </p:nvSpPr>
        <p:spPr>
          <a:xfrm>
            <a:off x="3893223" y="4587544"/>
            <a:ext cx="4555735" cy="373753"/>
          </a:xfrm>
        </p:spPr>
        <p:txBody>
          <a:bodyPr anchor="ctr"/>
          <a:lstStyle>
            <a:lvl1pPr marL="0" indent="0">
              <a:buNone/>
              <a:defRPr sz="2400" b="0">
                <a:solidFill>
                  <a:srgbClr val="A40000"/>
                </a:solidFill>
              </a:defRPr>
            </a:lvl1pPr>
          </a:lstStyle>
          <a:p>
            <a:pPr lvl="0"/>
            <a:r>
              <a:rPr lang="en-US" altLang="zh-CN" dirty="0"/>
              <a:t>system</a:t>
            </a:r>
            <a:endParaRPr lang="zh-CN" altLang="en-US" dirty="0"/>
          </a:p>
        </p:txBody>
      </p:sp>
      <p:sp>
        <p:nvSpPr>
          <p:cNvPr id="18" name="文本占位符 5"/>
          <p:cNvSpPr>
            <a:spLocks noGrp="1"/>
          </p:cNvSpPr>
          <p:nvPr>
            <p:ph type="body" sz="quarter" idx="14" hasCustomPrompt="1"/>
          </p:nvPr>
        </p:nvSpPr>
        <p:spPr>
          <a:xfrm>
            <a:off x="3893223" y="5023678"/>
            <a:ext cx="4555735" cy="373753"/>
          </a:xfrm>
        </p:spPr>
        <p:txBody>
          <a:bodyPr anchor="ctr">
            <a:normAutofit/>
          </a:bodyPr>
          <a:lstStyle>
            <a:lvl1pPr marL="0" indent="0">
              <a:buNone/>
              <a:defRPr sz="2400" b="0">
                <a:solidFill>
                  <a:srgbClr val="A40000"/>
                </a:solidFill>
              </a:defRPr>
            </a:lvl1pPr>
          </a:lstStyle>
          <a:p>
            <a:pPr lvl="0"/>
            <a:r>
              <a:rPr lang="en-US" altLang="zh-CN" dirty="0"/>
              <a:t>date</a:t>
            </a:r>
            <a:endParaRPr lang="zh-CN" altLang="en-US" dirty="0"/>
          </a:p>
        </p:txBody>
      </p:sp>
      <p:grpSp>
        <p:nvGrpSpPr>
          <p:cNvPr id="19" name="组合 18"/>
          <p:cNvGrpSpPr/>
          <p:nvPr userDrawn="1"/>
        </p:nvGrpSpPr>
        <p:grpSpPr>
          <a:xfrm>
            <a:off x="6965879" y="6534364"/>
            <a:ext cx="5226121" cy="246580"/>
            <a:chOff x="3891916" y="6461760"/>
            <a:chExt cx="5252086" cy="515112"/>
          </a:xfrm>
        </p:grpSpPr>
        <p:sp>
          <p:nvSpPr>
            <p:cNvPr id="20" name="文本框 19"/>
            <p:cNvSpPr txBox="1"/>
            <p:nvPr/>
          </p:nvSpPr>
          <p:spPr>
            <a:xfrm>
              <a:off x="3891916" y="6461760"/>
              <a:ext cx="5252086" cy="515112"/>
            </a:xfrm>
            <a:prstGeom prst="rect">
              <a:avLst/>
            </a:prstGeom>
            <a:solidFill>
              <a:srgbClr val="000099"/>
            </a:solidFill>
            <a:ln>
              <a:noFill/>
            </a:ln>
          </p:spPr>
          <p:txBody>
            <a:bodyPr wrap="square" rtlCol="0">
              <a:spAutoFit/>
            </a:bodyPr>
            <a:lstStyle/>
            <a:p>
              <a:pPr algn="r"/>
              <a:endParaRPr lang="zh-CN" altLang="en-US" sz="20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直角三角形 20"/>
            <p:cNvSpPr/>
            <p:nvPr/>
          </p:nvSpPr>
          <p:spPr>
            <a:xfrm flipV="1">
              <a:off x="3892140" y="6461761"/>
              <a:ext cx="655405" cy="33973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2" name="副标题 2"/>
          <p:cNvSpPr txBox="1"/>
          <p:nvPr userDrawn="1"/>
        </p:nvSpPr>
        <p:spPr>
          <a:xfrm>
            <a:off x="309489" y="6468085"/>
            <a:ext cx="6750121" cy="303682"/>
          </a:xfrm>
          <a:prstGeom prst="rect">
            <a:avLst/>
          </a:prstGeom>
        </p:spPr>
        <p:txBody>
          <a:bodyPr vert="horz" lIns="91440" tIns="45720" rIns="91440" bIns="45720" rtlCol="0" anchor="t">
            <a:noAutofit/>
          </a:bodyPr>
          <a:lstStyle>
            <a:lvl1pPr marL="182880" indent="-182880" algn="l" defTabSz="914400" rtl="0" eaLnBrk="1" latinLnBrk="0" hangingPunct="1">
              <a:lnSpc>
                <a:spcPct val="100000"/>
              </a:lnSpc>
              <a:spcBef>
                <a:spcPts val="1200"/>
              </a:spcBef>
              <a:spcAft>
                <a:spcPts val="0"/>
              </a:spcAft>
              <a:buClrTx/>
              <a:buFont typeface="Wingdings" panose="05000000000000000000" pitchFamily="2" charset="2"/>
              <a:buChar char="l"/>
              <a:defRPr sz="2800" kern="1200" baseline="0">
                <a:solidFill>
                  <a:schemeClr val="tx1"/>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Font typeface="Wingdings" panose="05000000000000000000" pitchFamily="2" charset="2"/>
              <a:buChar char="n"/>
              <a:defRPr sz="2400" kern="120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Font typeface="Wingdings" panose="05000000000000000000" pitchFamily="2" charset="2"/>
              <a:buChar char="u"/>
              <a:defRPr sz="1800" kern="120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Font typeface="Wingdings" panose="05000000000000000000" pitchFamily="2" charset="2"/>
              <a:buChar char="Ø"/>
              <a:defRPr sz="1800" kern="120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b="0" kern="120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楷体" panose="02010609060101010101" pitchFamily="49" charset="-122"/>
                <a:cs typeface="Calibri" panose="020F0502020204030204" pitchFamily="34" charset="0"/>
              </a:rPr>
              <a:t>ISGC 2021</a:t>
            </a:r>
            <a:r>
              <a:rPr lang="en-US" altLang="zh-CN" sz="1600" b="0" kern="120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楷体" panose="02010609060101010101" pitchFamily="49" charset="-122"/>
                <a:cs typeface="Calibri" panose="020F0502020204030204" pitchFamily="34" charset="0"/>
              </a:rPr>
              <a:t>, </a:t>
            </a:r>
            <a:r>
              <a:rPr lang="en-US" altLang="zh-CN" sz="1200" b="0" kern="1200" cap="none" spc="0" baseline="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楷体" panose="02010609060101010101" pitchFamily="49" charset="-122"/>
                <a:cs typeface="Calibri" panose="020F0502020204030204" pitchFamily="34" charset="0"/>
              </a:rPr>
              <a:t>March 22-26</a:t>
            </a:r>
            <a:endParaRPr lang="zh-CN" altLang="en-US" sz="1600" b="0"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楷体" panose="02010609060101010101" pitchFamily="49" charset="-122"/>
              <a:cs typeface="Calibri" panose="020F0502020204030204" pitchFamily="34" charset="0"/>
            </a:endParaRPr>
          </a:p>
        </p:txBody>
      </p:sp>
      <p:sp>
        <p:nvSpPr>
          <p:cNvPr id="25" name="文本框 24"/>
          <p:cNvSpPr txBox="1"/>
          <p:nvPr userDrawn="1"/>
        </p:nvSpPr>
        <p:spPr>
          <a:xfrm>
            <a:off x="8589196" y="6468085"/>
            <a:ext cx="3754495"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H</a:t>
            </a:r>
            <a:r>
              <a:rPr lang="en-US" altLang="zh-CN"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igh</a:t>
            </a:r>
            <a:r>
              <a:rPr lang="en-US" altLang="zh-CN" sz="14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E</a:t>
            </a:r>
            <a:r>
              <a:rPr lang="en-US" altLang="zh-CN"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nergy</a:t>
            </a:r>
            <a:r>
              <a:rPr lang="en-US" altLang="zh-CN" sz="14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P</a:t>
            </a:r>
            <a:r>
              <a:rPr lang="en-US" altLang="zh-CN"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hoton</a:t>
            </a:r>
            <a:r>
              <a:rPr lang="en-US" altLang="zh-CN" sz="140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140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S</a:t>
            </a:r>
            <a:r>
              <a:rPr lang="en-US" altLang="zh-CN" sz="1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ource </a:t>
            </a:r>
            <a:r>
              <a:rPr lang="en-US" altLang="zh-CN" sz="1400" b="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a:t>
            </a:r>
            <a:r>
              <a:rPr lang="en-US" altLang="zh-CN" sz="1400" b="0" baseline="0" dirty="0">
                <a:solidFill>
                  <a:schemeClr val="bg1"/>
                </a:solidFill>
                <a:latin typeface="Rockwell Extra Bold" panose="02060903040505020403" pitchFamily="18" charset="0"/>
                <a:ea typeface="楷体" panose="02010609060101010101" pitchFamily="49" charset="-122"/>
                <a:cs typeface="Times New Roman" panose="02020603050405020304" pitchFamily="18" charset="0"/>
              </a:rPr>
              <a:t> </a:t>
            </a:r>
            <a:r>
              <a:rPr lang="en-US" altLang="zh-CN" sz="1400" b="1" u="none" baseline="0" dirty="0">
                <a:solidFill>
                  <a:schemeClr val="bg1"/>
                </a:solidFill>
                <a:effectLst/>
                <a:latin typeface="Rockwell Extra Bold" panose="02060903040505020403" pitchFamily="18" charset="0"/>
                <a:ea typeface="楷体" panose="02010609060101010101" pitchFamily="49" charset="-122"/>
                <a:cs typeface="Times New Roman" panose="02020603050405020304" pitchFamily="18" charset="0"/>
              </a:rPr>
              <a:t>B</a:t>
            </a:r>
            <a:r>
              <a:rPr lang="en-US" altLang="zh-CN" sz="1400" b="1" u="none" baseline="0" dirty="0">
                <a:solidFill>
                  <a:schemeClr val="bg1"/>
                </a:solidFill>
                <a:latin typeface="Times New Roman" panose="02020603050405020304" pitchFamily="18" charset="0"/>
                <a:ea typeface="楷体" panose="02010609060101010101" pitchFamily="49" charset="-122"/>
                <a:cs typeface="Times New Roman" panose="02020603050405020304" pitchFamily="18" charset="0"/>
              </a:rPr>
              <a:t>eijing</a:t>
            </a:r>
            <a:endParaRPr lang="zh-CN" altLang="en-US" sz="1400" b="1" u="none" dirty="0">
              <a:solidFill>
                <a:schemeClr val="bg1"/>
              </a:solidFill>
              <a:latin typeface="Times New Roman" panose="02020603050405020304" pitchFamily="18" charset="0"/>
              <a:cs typeface="Times New Roman" panose="02020603050405020304" pitchFamily="18" charset="0"/>
            </a:endParaRPr>
          </a:p>
        </p:txBody>
      </p:sp>
      <p:cxnSp>
        <p:nvCxnSpPr>
          <p:cNvPr id="23" name="直接连接符 22"/>
          <p:cNvCxnSpPr/>
          <p:nvPr userDrawn="1"/>
        </p:nvCxnSpPr>
        <p:spPr>
          <a:xfrm>
            <a:off x="71922" y="6783099"/>
            <a:ext cx="10111373"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78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182740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3849111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1575437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2409285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3965229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712651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27028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32866281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31022678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1223772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3839183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FF36E1D-0C00-4995-8F14-99C11D7E6064}" type="datetimeFigureOut">
              <a:rPr lang="zh-CN" altLang="en-US" smtClean="0"/>
              <a:t>2021/3/21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107838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标题和目录">
    <p:spTree>
      <p:nvGrpSpPr>
        <p:cNvPr id="1" name=""/>
        <p:cNvGrpSpPr/>
        <p:nvPr/>
      </p:nvGrpSpPr>
      <p:grpSpPr>
        <a:xfrm>
          <a:off x="0" y="0"/>
          <a:ext cx="0" cy="0"/>
          <a:chOff x="0" y="0"/>
          <a:chExt cx="0" cy="0"/>
        </a:xfrm>
      </p:grpSpPr>
      <p:sp>
        <p:nvSpPr>
          <p:cNvPr id="10" name="标题 4"/>
          <p:cNvSpPr>
            <a:spLocks noGrp="1"/>
          </p:cNvSpPr>
          <p:nvPr>
            <p:ph type="title" hasCustomPrompt="1"/>
          </p:nvPr>
        </p:nvSpPr>
        <p:spPr>
          <a:xfrm>
            <a:off x="1558637" y="105353"/>
            <a:ext cx="10515600" cy="663575"/>
          </a:xfrm>
          <a:prstGeom prst="rect">
            <a:avLst/>
          </a:prstGeom>
        </p:spPr>
        <p:txBody>
          <a:bodyPr anchor="ctr"/>
          <a:lstStyle>
            <a:lvl1pPr>
              <a:defRPr sz="4000" b="1" baseline="0">
                <a:solidFill>
                  <a:srgbClr val="C00000"/>
                </a:solidFill>
              </a:defRPr>
            </a:lvl1pPr>
          </a:lstStyle>
          <a:p>
            <a:r>
              <a:rPr lang="en-US" altLang="zh-CN" dirty="0"/>
              <a:t>Click here to add text</a:t>
            </a:r>
            <a:endParaRPr lang="zh-CN" altLang="en-US" dirty="0"/>
          </a:p>
        </p:txBody>
      </p:sp>
      <p:sp>
        <p:nvSpPr>
          <p:cNvPr id="11" name="文本占位符 10"/>
          <p:cNvSpPr>
            <a:spLocks noGrp="1"/>
          </p:cNvSpPr>
          <p:nvPr>
            <p:ph type="body" sz="quarter" idx="10" hasCustomPrompt="1"/>
          </p:nvPr>
        </p:nvSpPr>
        <p:spPr>
          <a:xfrm>
            <a:off x="2439365" y="2046723"/>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5" name="文本占位符 14"/>
          <p:cNvSpPr>
            <a:spLocks noGrp="1"/>
          </p:cNvSpPr>
          <p:nvPr>
            <p:ph type="body" sz="quarter" idx="11" hasCustomPrompt="1"/>
          </p:nvPr>
        </p:nvSpPr>
        <p:spPr>
          <a:xfrm>
            <a:off x="3270057" y="2046722"/>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6" name="文本占位符 10"/>
          <p:cNvSpPr>
            <a:spLocks noGrp="1"/>
          </p:cNvSpPr>
          <p:nvPr>
            <p:ph type="body" sz="quarter" idx="12" hasCustomPrompt="1"/>
          </p:nvPr>
        </p:nvSpPr>
        <p:spPr>
          <a:xfrm>
            <a:off x="2439365" y="2864141"/>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18" name="文本占位符 14"/>
          <p:cNvSpPr>
            <a:spLocks noGrp="1"/>
          </p:cNvSpPr>
          <p:nvPr>
            <p:ph type="body" sz="quarter" idx="13" hasCustomPrompt="1"/>
          </p:nvPr>
        </p:nvSpPr>
        <p:spPr>
          <a:xfrm>
            <a:off x="3270057" y="2864140"/>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9" name="文本占位符 10"/>
          <p:cNvSpPr>
            <a:spLocks noGrp="1"/>
          </p:cNvSpPr>
          <p:nvPr>
            <p:ph type="body" sz="quarter" idx="14" hasCustomPrompt="1"/>
          </p:nvPr>
        </p:nvSpPr>
        <p:spPr>
          <a:xfrm>
            <a:off x="2439365" y="3681558"/>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1" name="文本占位符 14"/>
          <p:cNvSpPr>
            <a:spLocks noGrp="1"/>
          </p:cNvSpPr>
          <p:nvPr>
            <p:ph type="body" sz="quarter" idx="15" hasCustomPrompt="1"/>
          </p:nvPr>
        </p:nvSpPr>
        <p:spPr>
          <a:xfrm>
            <a:off x="3270057" y="3681556"/>
            <a:ext cx="6318251" cy="561976"/>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22" name="文本占位符 10"/>
          <p:cNvSpPr>
            <a:spLocks noGrp="1"/>
          </p:cNvSpPr>
          <p:nvPr>
            <p:ph type="body" sz="quarter" idx="16" hasCustomPrompt="1"/>
          </p:nvPr>
        </p:nvSpPr>
        <p:spPr>
          <a:xfrm>
            <a:off x="2439365" y="4498974"/>
            <a:ext cx="817033" cy="561975"/>
          </a:xfrm>
          <a:solidFill>
            <a:srgbClr val="000099"/>
          </a:solidFill>
          <a:ln>
            <a:noFill/>
          </a:ln>
        </p:spPr>
        <p:txBody>
          <a:bodyPr/>
          <a:lstStyle>
            <a:lvl1pPr marL="0" indent="0" algn="ctr">
              <a:buNone/>
              <a:defRPr>
                <a:solidFill>
                  <a:schemeClr val="bg1"/>
                </a:solidFill>
              </a:defRPr>
            </a:lvl1pPr>
          </a:lstStyle>
          <a:p>
            <a:pPr lvl="0"/>
            <a:r>
              <a:rPr lang="en-US" altLang="zh-CN" dirty="0"/>
              <a:t>No.</a:t>
            </a:r>
            <a:endParaRPr lang="zh-CN" altLang="en-US" dirty="0"/>
          </a:p>
        </p:txBody>
      </p:sp>
      <p:sp>
        <p:nvSpPr>
          <p:cNvPr id="24" name="文本占位符 14"/>
          <p:cNvSpPr>
            <a:spLocks noGrp="1"/>
          </p:cNvSpPr>
          <p:nvPr>
            <p:ph type="body" sz="quarter" idx="17" hasCustomPrompt="1"/>
          </p:nvPr>
        </p:nvSpPr>
        <p:spPr>
          <a:xfrm>
            <a:off x="3270057" y="4498973"/>
            <a:ext cx="6318251" cy="561974"/>
          </a:xfrm>
          <a:solidFill>
            <a:schemeClr val="bg1">
              <a:lumMod val="95000"/>
            </a:schemeClr>
          </a:solidFill>
          <a:ln w="19050">
            <a:solidFill>
              <a:schemeClr val="tx1"/>
            </a:solidFill>
            <a:prstDash val="sysDot"/>
          </a:ln>
        </p:spPr>
        <p:txBody>
          <a:bodyPr anchor="ctr"/>
          <a:lstStyle>
            <a:lvl1pPr marL="0" indent="0">
              <a:buNone/>
              <a:defRPr baseline="0"/>
            </a:lvl1pPr>
          </a:lstStyle>
          <a:p>
            <a:pPr lvl="0"/>
            <a:r>
              <a:rPr lang="en-US" altLang="zh-CN" dirty="0"/>
              <a:t>Click here to add title</a:t>
            </a:r>
            <a:endParaRPr lang="zh-CN" altLang="en-US" dirty="0"/>
          </a:p>
        </p:txBody>
      </p:sp>
      <p:sp>
        <p:nvSpPr>
          <p:cNvPr id="12" name="文本框 11">
            <a:extLst>
              <a:ext uri="{FF2B5EF4-FFF2-40B4-BE49-F238E27FC236}">
                <a16:creationId xmlns:a16="http://schemas.microsoft.com/office/drawing/2014/main" id="{41AD6E81-9475-474C-9E12-EC8C2B3D6794}"/>
              </a:ext>
            </a:extLst>
          </p:cNvPr>
          <p:cNvSpPr txBox="1"/>
          <p:nvPr userDrawn="1"/>
        </p:nvSpPr>
        <p:spPr>
          <a:xfrm>
            <a:off x="0" y="6453336"/>
            <a:ext cx="11280576" cy="338554"/>
          </a:xfrm>
          <a:prstGeom prst="rect">
            <a:avLst/>
          </a:prstGeom>
          <a:solidFill>
            <a:srgbClr val="0000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600" b="1" dirty="0">
                <a:solidFill>
                  <a:schemeClr val="bg1"/>
                </a:solidFill>
                <a:highlight>
                  <a:srgbClr val="000080"/>
                </a:highlight>
                <a:latin typeface="Calibri" panose="020F0502020204030204" pitchFamily="34" charset="0"/>
                <a:ea typeface="楷体" panose="02010609060101010101" pitchFamily="49" charset="-122"/>
                <a:cs typeface="Calibri" panose="020F0502020204030204" pitchFamily="34" charset="0"/>
              </a:rPr>
              <a:t>HEPS -  High Energy Photon Source, Beijing, China</a:t>
            </a:r>
            <a:endParaRPr lang="zh-CN" altLang="en-US" sz="1600" b="1" dirty="0">
              <a:solidFill>
                <a:schemeClr val="bg1"/>
              </a:solidFill>
              <a:highlight>
                <a:srgbClr val="00008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081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3284938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381733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259035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4098642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29625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2E511A6-D352-4D27-9121-05D9A5835011}" type="datetimeFigureOut">
              <a:rPr lang="zh-CN" altLang="en-US" smtClean="0"/>
              <a:t>2021/3/21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9CDCA43-ABBC-47C7-8BF5-9FF30D6989EC}" type="slidenum">
              <a:rPr lang="zh-CN" altLang="en-US" smtClean="0"/>
              <a:t>‹#›</a:t>
            </a:fld>
            <a:endParaRPr lang="zh-CN" altLang="en-US"/>
          </a:p>
        </p:txBody>
      </p:sp>
    </p:spTree>
    <p:extLst>
      <p:ext uri="{BB962C8B-B14F-4D97-AF65-F5344CB8AC3E}">
        <p14:creationId xmlns:p14="http://schemas.microsoft.com/office/powerpoint/2010/main" val="28731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grpSp>
        <p:nvGrpSpPr>
          <p:cNvPr id="8" name="组合 7"/>
          <p:cNvGrpSpPr/>
          <p:nvPr userDrawn="1"/>
        </p:nvGrpSpPr>
        <p:grpSpPr>
          <a:xfrm>
            <a:off x="0" y="821645"/>
            <a:ext cx="12192000" cy="99858"/>
            <a:chOff x="0" y="821645"/>
            <a:chExt cx="9144000" cy="135426"/>
          </a:xfrm>
        </p:grpSpPr>
        <p:grpSp>
          <p:nvGrpSpPr>
            <p:cNvPr id="9" name="组合 8"/>
            <p:cNvGrpSpPr/>
            <p:nvPr/>
          </p:nvGrpSpPr>
          <p:grpSpPr>
            <a:xfrm>
              <a:off x="0" y="846225"/>
              <a:ext cx="9144000" cy="110846"/>
              <a:chOff x="0" y="846225"/>
              <a:chExt cx="9144000" cy="110846"/>
            </a:xfrm>
          </p:grpSpPr>
          <p:grpSp>
            <p:nvGrpSpPr>
              <p:cNvPr id="11" name="组合 10"/>
              <p:cNvGrpSpPr/>
              <p:nvPr/>
            </p:nvGrpSpPr>
            <p:grpSpPr>
              <a:xfrm>
                <a:off x="875653" y="846225"/>
                <a:ext cx="8268347" cy="110438"/>
                <a:chOff x="875653" y="846225"/>
                <a:chExt cx="8268347" cy="110438"/>
              </a:xfrm>
            </p:grpSpPr>
            <p:sp>
              <p:nvSpPr>
                <p:cNvPr id="13" name="矩形 12"/>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直角三角形 13"/>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2" name="矩形 11"/>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0" name="直接连接符 9"/>
            <p:cNvCxnSpPr/>
            <p:nvPr/>
          </p:nvCxnSpPr>
          <p:spPr>
            <a:xfrm flipV="1">
              <a:off x="975360" y="821645"/>
              <a:ext cx="0" cy="13501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2340" y="108731"/>
            <a:ext cx="954117" cy="633385"/>
          </a:xfrm>
          <a:prstGeom prst="rect">
            <a:avLst/>
          </a:prstGeom>
        </p:spPr>
      </p:pic>
      <p:sp>
        <p:nvSpPr>
          <p:cNvPr id="16" name="矩形 15"/>
          <p:cNvSpPr/>
          <p:nvPr userDrawn="1"/>
        </p:nvSpPr>
        <p:spPr>
          <a:xfrm>
            <a:off x="2" y="6565187"/>
            <a:ext cx="12191998" cy="290074"/>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Calibri" panose="020F0502020204030204" pitchFamily="34" charset="0"/>
              <a:cs typeface="Calibri" panose="020F0502020204030204" pitchFamily="34" charset="0"/>
            </a:endParaRPr>
          </a:p>
        </p:txBody>
      </p:sp>
      <p:cxnSp>
        <p:nvCxnSpPr>
          <p:cNvPr id="18" name="直接连接符 17"/>
          <p:cNvCxnSpPr/>
          <p:nvPr userDrawn="1"/>
        </p:nvCxnSpPr>
        <p:spPr>
          <a:xfrm>
            <a:off x="11059896" y="6433920"/>
            <a:ext cx="0" cy="4213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txBox="1"/>
          <p:nvPr userDrawn="1"/>
        </p:nvSpPr>
        <p:spPr>
          <a:xfrm>
            <a:off x="11373494" y="6565187"/>
            <a:ext cx="503434" cy="290074"/>
          </a:xfrm>
          <a:prstGeom prst="rect">
            <a:avLst/>
          </a:prstGeom>
        </p:spPr>
        <p:txBody>
          <a:bodyPr vert="horz" lIns="91440" tIns="45720" rIns="91440" bIns="45720" rtlCol="0" anchor="ctr"/>
          <a:lstStyle>
            <a:defPPr>
              <a:defRPr lang="zh-CN"/>
            </a:defPPr>
            <a:lvl1pPr marL="0" algn="r" defTabSz="914400" rtl="0" eaLnBrk="1" latinLnBrk="0" hangingPunct="1">
              <a:defRPr lang="zh-CN" altLang="en-US" sz="20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771D156-31C7-4A0D-88C3-08F7D3EE48DA}" type="slidenum">
              <a:rPr lang="en-US" altLang="zh-CN" sz="1600" b="1" smtClean="0">
                <a:latin typeface="Calibri" panose="020F0502020204030204" pitchFamily="34" charset="0"/>
                <a:cs typeface="Calibri" panose="020F0502020204030204" pitchFamily="34" charset="0"/>
              </a:rPr>
              <a:t>‹#›</a:t>
            </a:fld>
            <a:endParaRPr lang="zh-CN" alt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56480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C9193-D15B-46EA-A6DD-B2F22659AD8C}" type="datetimeFigureOut">
              <a:rPr lang="zh-CN" altLang="en-US" smtClean="0"/>
              <a:t>2021/3/21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6D8FA-A9C0-41A9-B4A1-BCDA58EC172E}" type="slidenum">
              <a:rPr lang="zh-CN" altLang="en-US" smtClean="0"/>
              <a:t>‹#›</a:t>
            </a:fld>
            <a:endParaRPr lang="zh-CN" altLang="en-US"/>
          </a:p>
        </p:txBody>
      </p:sp>
    </p:spTree>
    <p:extLst>
      <p:ext uri="{BB962C8B-B14F-4D97-AF65-F5344CB8AC3E}">
        <p14:creationId xmlns:p14="http://schemas.microsoft.com/office/powerpoint/2010/main" val="1244294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36E1D-0C00-4995-8F14-99C11D7E6064}" type="datetimeFigureOut">
              <a:rPr lang="zh-CN" altLang="en-US" smtClean="0"/>
              <a:t>2021/3/21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E3F2D-3522-4B5C-A0A8-E2845669944A}" type="slidenum">
              <a:rPr lang="zh-CN" altLang="en-US" smtClean="0"/>
              <a:t>‹#›</a:t>
            </a:fld>
            <a:endParaRPr lang="zh-CN" altLang="en-US"/>
          </a:p>
        </p:txBody>
      </p:sp>
    </p:spTree>
    <p:extLst>
      <p:ext uri="{BB962C8B-B14F-4D97-AF65-F5344CB8AC3E}">
        <p14:creationId xmlns:p14="http://schemas.microsoft.com/office/powerpoint/2010/main" val="328886157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8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exusformat.org/" TargetMode="Externa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in.xfel.eu/upex/docs/upex-scientific-data-policy.pdf" TargetMode="External"/><Relationship Id="rId2" Type="http://schemas.openxmlformats.org/officeDocument/2006/relationships/hyperlink" Target="http://pan-data.eu/sites/pan-data.eu/files/PaN-data-D2-1.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870983"/>
            <a:ext cx="12192000" cy="1461836"/>
          </a:xfrm>
        </p:spPr>
        <p:txBody>
          <a:bodyPr>
            <a:normAutofit/>
          </a:bodyPr>
          <a:lstStyle/>
          <a:p>
            <a:r>
              <a:rPr lang="en-US" altLang="zh-CN" sz="4400" dirty="0"/>
              <a:t>The Design of Data Management System(DMS)</a:t>
            </a:r>
            <a:br>
              <a:rPr lang="en-US" altLang="zh-CN" sz="4400" dirty="0"/>
            </a:br>
            <a:r>
              <a:rPr lang="en-US" altLang="zh-CN" sz="4400" dirty="0"/>
              <a:t>at HEPS </a:t>
            </a:r>
            <a:endParaRPr lang="zh-CN" altLang="en-US" sz="4400" dirty="0"/>
          </a:p>
        </p:txBody>
      </p:sp>
      <p:sp>
        <p:nvSpPr>
          <p:cNvPr id="3" name="副标题 2"/>
          <p:cNvSpPr>
            <a:spLocks noGrp="1"/>
          </p:cNvSpPr>
          <p:nvPr>
            <p:ph type="subTitle" idx="1"/>
          </p:nvPr>
        </p:nvSpPr>
        <p:spPr>
          <a:xfrm>
            <a:off x="0" y="4104044"/>
            <a:ext cx="12191999" cy="340820"/>
          </a:xfrm>
        </p:spPr>
        <p:txBody>
          <a:bodyPr>
            <a:normAutofit fontScale="85000" lnSpcReduction="20000"/>
          </a:bodyPr>
          <a:lstStyle/>
          <a:p>
            <a:pPr marL="0" indent="0" algn="ctr">
              <a:buNone/>
            </a:pPr>
            <a:r>
              <a:rPr lang="en-US" altLang="zh-CN" dirty="0"/>
              <a:t>Hao Hu, </a:t>
            </a:r>
            <a:r>
              <a:rPr lang="en-US" altLang="zh-CN" dirty="0" err="1"/>
              <a:t>Fazhi</a:t>
            </a:r>
            <a:r>
              <a:rPr lang="en-US" altLang="zh-CN" dirty="0"/>
              <a:t> Qi, </a:t>
            </a:r>
            <a:r>
              <a:rPr lang="en-US" altLang="zh-CN" dirty="0" err="1"/>
              <a:t>Hongmei</a:t>
            </a:r>
            <a:r>
              <a:rPr lang="en-US" altLang="zh-CN" dirty="0"/>
              <a:t> Zhang, </a:t>
            </a:r>
            <a:r>
              <a:rPr lang="en-US" altLang="zh-CN" dirty="0" err="1"/>
              <a:t>Haolia</a:t>
            </a:r>
            <a:r>
              <a:rPr lang="en-US" altLang="zh-CN" dirty="0"/>
              <a:t> Tian, Qi Luo</a:t>
            </a:r>
          </a:p>
        </p:txBody>
      </p:sp>
      <p:sp>
        <p:nvSpPr>
          <p:cNvPr id="4" name="文本占位符 3"/>
          <p:cNvSpPr>
            <a:spLocks noGrp="1"/>
          </p:cNvSpPr>
          <p:nvPr>
            <p:ph type="body" sz="quarter" idx="13"/>
          </p:nvPr>
        </p:nvSpPr>
        <p:spPr>
          <a:xfrm>
            <a:off x="0" y="4587544"/>
            <a:ext cx="12191998" cy="373753"/>
          </a:xfrm>
        </p:spPr>
        <p:txBody>
          <a:bodyPr>
            <a:normAutofit/>
          </a:bodyPr>
          <a:lstStyle/>
          <a:p>
            <a:pPr algn="ctr">
              <a:lnSpc>
                <a:spcPct val="80000"/>
              </a:lnSpc>
            </a:pPr>
            <a:r>
              <a:rPr lang="en-US" altLang="zh-CN" sz="2200" dirty="0">
                <a:solidFill>
                  <a:schemeClr val="tx1"/>
                </a:solidFill>
                <a:ea typeface="黑体" panose="02010609060101010101" pitchFamily="49" charset="-122"/>
                <a:sym typeface="+mn-ea"/>
              </a:rPr>
              <a:t>Computing &amp; Communication System, High Energy Photon Source</a:t>
            </a:r>
          </a:p>
        </p:txBody>
      </p:sp>
      <p:sp>
        <p:nvSpPr>
          <p:cNvPr id="6" name="文本占位符 3">
            <a:extLst>
              <a:ext uri="{FF2B5EF4-FFF2-40B4-BE49-F238E27FC236}">
                <a16:creationId xmlns:a16="http://schemas.microsoft.com/office/drawing/2014/main" id="{E61F34D1-C344-4388-A42F-C6D4916EBC2A}"/>
              </a:ext>
            </a:extLst>
          </p:cNvPr>
          <p:cNvSpPr txBox="1">
            <a:spLocks/>
          </p:cNvSpPr>
          <p:nvPr/>
        </p:nvSpPr>
        <p:spPr>
          <a:xfrm>
            <a:off x="2" y="5103977"/>
            <a:ext cx="12191998" cy="37375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rgbClr val="A4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pPr>
            <a:r>
              <a:rPr lang="en-US" altLang="zh-CN" sz="2200" dirty="0">
                <a:solidFill>
                  <a:schemeClr val="tx1"/>
                </a:solidFill>
                <a:ea typeface="黑体" panose="02010609060101010101" pitchFamily="49" charset="-122"/>
              </a:rPr>
              <a:t>Computing Center, Institute of High Energy Physics</a:t>
            </a:r>
            <a:endParaRPr lang="zh-CN" altLang="en-US" sz="2200" dirty="0">
              <a:solidFill>
                <a:schemeClr val="tx1"/>
              </a:solidFill>
              <a:ea typeface="黑体" panose="02010609060101010101" pitchFamily="49" charset="-122"/>
            </a:endParaRPr>
          </a:p>
        </p:txBody>
      </p:sp>
    </p:spTree>
    <p:extLst>
      <p:ext uri="{BB962C8B-B14F-4D97-AF65-F5344CB8AC3E}">
        <p14:creationId xmlns:p14="http://schemas.microsoft.com/office/powerpoint/2010/main" val="351905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9688" y="188899"/>
            <a:ext cx="10515600" cy="526638"/>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Predefined directory structure</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263546" y="935972"/>
            <a:ext cx="7448763" cy="3263504"/>
          </a:xfrm>
        </p:spPr>
        <p:txBody>
          <a:bodyPr>
            <a:normAutofit/>
          </a:bodyPr>
          <a:lstStyle/>
          <a:p>
            <a:pPr marL="0" indent="0">
              <a:buNone/>
            </a:pPr>
            <a:endParaRPr lang="en-US" altLang="zh-CN" sz="2100" dirty="0"/>
          </a:p>
          <a:p>
            <a:r>
              <a:rPr lang="en-US" altLang="zh-CN" sz="2100" dirty="0"/>
              <a:t>Beamline file system:  </a:t>
            </a:r>
            <a:r>
              <a:rPr lang="en-US" altLang="zh-CN" sz="2100" dirty="0" err="1"/>
              <a:t>Lustre</a:t>
            </a:r>
            <a:r>
              <a:rPr lang="en-US" altLang="zh-CN" sz="2100" dirty="0"/>
              <a:t>/NFS</a:t>
            </a:r>
          </a:p>
          <a:p>
            <a:r>
              <a:rPr lang="en-US" altLang="zh-CN" sz="2100" dirty="0"/>
              <a:t>Central file system: </a:t>
            </a:r>
            <a:r>
              <a:rPr lang="en-US" altLang="zh-CN" sz="2100" dirty="0" err="1"/>
              <a:t>Lustre</a:t>
            </a:r>
            <a:endParaRPr lang="en-US" altLang="zh-CN" sz="2100" dirty="0"/>
          </a:p>
          <a:p>
            <a:r>
              <a:rPr lang="en-US" altLang="zh-CN" sz="2100" dirty="0"/>
              <a:t>Directory structure of data files on storage</a:t>
            </a:r>
            <a:endParaRPr lang="en-US" altLang="zh-CN" sz="1050" dirty="0"/>
          </a:p>
        </p:txBody>
      </p:sp>
      <p:grpSp>
        <p:nvGrpSpPr>
          <p:cNvPr id="24" name="组合 23"/>
          <p:cNvGrpSpPr/>
          <p:nvPr/>
        </p:nvGrpSpPr>
        <p:grpSpPr>
          <a:xfrm>
            <a:off x="488363" y="2883364"/>
            <a:ext cx="7116574" cy="2924833"/>
            <a:chOff x="3882523" y="3636863"/>
            <a:chExt cx="7116574" cy="2924833"/>
          </a:xfrm>
        </p:grpSpPr>
        <p:grpSp>
          <p:nvGrpSpPr>
            <p:cNvPr id="23" name="组合 22"/>
            <p:cNvGrpSpPr/>
            <p:nvPr/>
          </p:nvGrpSpPr>
          <p:grpSpPr>
            <a:xfrm>
              <a:off x="3882523" y="3636863"/>
              <a:ext cx="7116574" cy="2924833"/>
              <a:chOff x="3849473" y="3636863"/>
              <a:chExt cx="7116574" cy="2924833"/>
            </a:xfrm>
          </p:grpSpPr>
          <p:sp>
            <p:nvSpPr>
              <p:cNvPr id="13" name="Down Arrow 11"/>
              <p:cNvSpPr/>
              <p:nvPr/>
            </p:nvSpPr>
            <p:spPr>
              <a:xfrm>
                <a:off x="5270176" y="4548288"/>
                <a:ext cx="2448272" cy="269863"/>
              </a:xfrm>
              <a:prstGeom prst="downArrow">
                <a:avLst>
                  <a:gd name="adj1" fmla="val 66191"/>
                  <a:gd name="adj2" fmla="val 76668"/>
                </a:avLst>
              </a:prstGeom>
              <a:solidFill>
                <a:schemeClr val="accent1">
                  <a:lumMod val="25000"/>
                  <a:lumOff val="75000"/>
                </a:schemeClr>
              </a:solidFill>
            </p:spPr>
            <p:txBody>
              <a:bodyPr rtlCol="0" anchor="ctr">
                <a:noAutofit/>
              </a:bodyPr>
              <a:lstStyle/>
              <a:p>
                <a:pPr algn="ctr">
                  <a:lnSpc>
                    <a:spcPct val="113000"/>
                  </a:lnSpc>
                </a:pPr>
                <a:endParaRPr lang="en-US" sz="1400" dirty="0" err="1"/>
              </a:p>
            </p:txBody>
          </p:sp>
          <p:grpSp>
            <p:nvGrpSpPr>
              <p:cNvPr id="22" name="组合 21"/>
              <p:cNvGrpSpPr/>
              <p:nvPr/>
            </p:nvGrpSpPr>
            <p:grpSpPr>
              <a:xfrm>
                <a:off x="3849473" y="3636863"/>
                <a:ext cx="7116574" cy="2924833"/>
                <a:chOff x="3849473" y="3636863"/>
                <a:chExt cx="7116574" cy="2924833"/>
              </a:xfrm>
            </p:grpSpPr>
            <p:pic>
              <p:nvPicPr>
                <p:cNvPr id="9" name="Picture 7"/>
                <p:cNvPicPr>
                  <a:picLocks noChangeAspect="1"/>
                </p:cNvPicPr>
                <p:nvPr/>
              </p:nvPicPr>
              <p:blipFill rotWithShape="1">
                <a:blip r:embed="rId3"/>
                <a:srcRect t="50532"/>
                <a:stretch/>
              </p:blipFill>
              <p:spPr>
                <a:xfrm>
                  <a:off x="3849473" y="3636863"/>
                  <a:ext cx="5112568" cy="815050"/>
                </a:xfrm>
                <a:prstGeom prst="rect">
                  <a:avLst/>
                </a:prstGeom>
              </p:spPr>
            </p:pic>
            <p:sp>
              <p:nvSpPr>
                <p:cNvPr id="10" name="Rectangle 16"/>
                <p:cNvSpPr/>
                <p:nvPr/>
              </p:nvSpPr>
              <p:spPr>
                <a:xfrm>
                  <a:off x="8932657" y="3823398"/>
                  <a:ext cx="2033390" cy="506036"/>
                </a:xfrm>
                <a:prstGeom prst="rect">
                  <a:avLst/>
                </a:prstGeom>
              </p:spPr>
              <p:txBody>
                <a:bodyPr wrap="square">
                  <a:spAutoFit/>
                </a:bodyPr>
                <a:lstStyle/>
                <a:p>
                  <a:pPr lvl="0">
                    <a:lnSpc>
                      <a:spcPct val="112000"/>
                    </a:lnSpc>
                  </a:pPr>
                  <a:r>
                    <a:rPr lang="en-US" sz="1200" dirty="0">
                      <a:solidFill>
                        <a:srgbClr val="000000"/>
                      </a:solidFill>
                    </a:rPr>
                    <a:t>Logical structure of experiment and runs</a:t>
                  </a:r>
                </a:p>
              </p:txBody>
            </p:sp>
            <p:sp>
              <p:nvSpPr>
                <p:cNvPr id="11" name="Rectangle 17"/>
                <p:cNvSpPr/>
                <p:nvPr/>
              </p:nvSpPr>
              <p:spPr>
                <a:xfrm>
                  <a:off x="8957793" y="5451253"/>
                  <a:ext cx="1586225" cy="506036"/>
                </a:xfrm>
                <a:prstGeom prst="rect">
                  <a:avLst/>
                </a:prstGeom>
              </p:spPr>
              <p:txBody>
                <a:bodyPr wrap="square">
                  <a:spAutoFit/>
                </a:bodyPr>
                <a:lstStyle/>
                <a:p>
                  <a:pPr lvl="0">
                    <a:lnSpc>
                      <a:spcPct val="112000"/>
                    </a:lnSpc>
                  </a:pPr>
                  <a:r>
                    <a:rPr lang="en-US" sz="1200" dirty="0">
                      <a:solidFill>
                        <a:srgbClr val="000000"/>
                      </a:solidFill>
                    </a:rPr>
                    <a:t>File system structure on storage</a:t>
                  </a:r>
                </a:p>
              </p:txBody>
            </p:sp>
            <p:pic>
              <p:nvPicPr>
                <p:cNvPr id="12" name="Picture 2"/>
                <p:cNvPicPr>
                  <a:picLocks noChangeAspect="1"/>
                </p:cNvPicPr>
                <p:nvPr/>
              </p:nvPicPr>
              <p:blipFill rotWithShape="1">
                <a:blip r:embed="rId4"/>
                <a:srcRect t="51289" r="55354"/>
                <a:stretch/>
              </p:blipFill>
              <p:spPr>
                <a:xfrm>
                  <a:off x="8466956" y="5896549"/>
                  <a:ext cx="594644" cy="665147"/>
                </a:xfrm>
                <a:prstGeom prst="rect">
                  <a:avLst/>
                </a:prstGeom>
              </p:spPr>
            </p:pic>
            <p:grpSp>
              <p:nvGrpSpPr>
                <p:cNvPr id="14" name="组合 13"/>
                <p:cNvGrpSpPr/>
                <p:nvPr/>
              </p:nvGrpSpPr>
              <p:grpSpPr>
                <a:xfrm>
                  <a:off x="3959944" y="5013176"/>
                  <a:ext cx="5068736" cy="937868"/>
                  <a:chOff x="2255573" y="4101077"/>
                  <a:chExt cx="6758315" cy="1250491"/>
                </a:xfrm>
              </p:grpSpPr>
              <p:pic>
                <p:nvPicPr>
                  <p:cNvPr id="15" name="Picture 10"/>
                  <p:cNvPicPr>
                    <a:picLocks noChangeAspect="1"/>
                  </p:cNvPicPr>
                  <p:nvPr/>
                </p:nvPicPr>
                <p:blipFill>
                  <a:blip r:embed="rId5"/>
                  <a:stretch>
                    <a:fillRect/>
                  </a:stretch>
                </p:blipFill>
                <p:spPr>
                  <a:xfrm>
                    <a:off x="2255573" y="4103429"/>
                    <a:ext cx="6758315" cy="1248139"/>
                  </a:xfrm>
                  <a:prstGeom prst="rect">
                    <a:avLst/>
                  </a:prstGeom>
                </p:spPr>
              </p:pic>
              <p:sp>
                <p:nvSpPr>
                  <p:cNvPr id="16" name="Rectangle 3"/>
                  <p:cNvSpPr/>
                  <p:nvPr/>
                </p:nvSpPr>
                <p:spPr>
                  <a:xfrm>
                    <a:off x="2255574" y="4101077"/>
                    <a:ext cx="4800533" cy="1248139"/>
                  </a:xfrm>
                  <a:prstGeom prst="rect">
                    <a:avLst/>
                  </a:prstGeom>
                  <a:noFill/>
                  <a:ln>
                    <a:solidFill>
                      <a:srgbClr val="FF0000"/>
                    </a:solidFill>
                  </a:ln>
                </p:spPr>
                <p:txBody>
                  <a:bodyPr rtlCol="0" anchor="ctr">
                    <a:noAutofit/>
                  </a:bodyPr>
                  <a:lstStyle/>
                  <a:p>
                    <a:pPr algn="ctr">
                      <a:lnSpc>
                        <a:spcPct val="113000"/>
                      </a:lnSpc>
                    </a:pPr>
                    <a:endParaRPr lang="en-US" sz="1400" dirty="0" err="1"/>
                  </a:p>
                </p:txBody>
              </p:sp>
              <p:sp>
                <p:nvSpPr>
                  <p:cNvPr id="17" name="矩形 16"/>
                  <p:cNvSpPr/>
                  <p:nvPr/>
                </p:nvSpPr>
                <p:spPr>
                  <a:xfrm>
                    <a:off x="2351590" y="4957977"/>
                    <a:ext cx="665567" cy="292388"/>
                  </a:xfrm>
                  <a:prstGeom prst="rect">
                    <a:avLst/>
                  </a:prstGeom>
                  <a:solidFill>
                    <a:schemeClr val="accent4">
                      <a:lumMod val="60000"/>
                      <a:lumOff val="40000"/>
                    </a:schemeClr>
                  </a:solidFill>
                </p:spPr>
                <p:txBody>
                  <a:bodyPr wrap="square">
                    <a:spAutoFit/>
                  </a:bodyPr>
                  <a:lstStyle/>
                  <a:p>
                    <a:pPr algn="ctr"/>
                    <a:r>
                      <a:rPr lang="en-US" altLang="zh-CN" sz="825" b="1" dirty="0"/>
                      <a:t>HEPS</a:t>
                    </a:r>
                    <a:endParaRPr lang="zh-CN" altLang="en-US" sz="825" b="1" dirty="0"/>
                  </a:p>
                </p:txBody>
              </p:sp>
              <p:sp>
                <p:nvSpPr>
                  <p:cNvPr id="18" name="矩形 17"/>
                  <p:cNvSpPr/>
                  <p:nvPr/>
                </p:nvSpPr>
                <p:spPr>
                  <a:xfrm>
                    <a:off x="3932513" y="4957977"/>
                    <a:ext cx="665567" cy="292388"/>
                  </a:xfrm>
                  <a:prstGeom prst="rect">
                    <a:avLst/>
                  </a:prstGeom>
                  <a:solidFill>
                    <a:schemeClr val="accent4">
                      <a:lumMod val="60000"/>
                      <a:lumOff val="40000"/>
                    </a:schemeClr>
                  </a:solidFill>
                </p:spPr>
                <p:txBody>
                  <a:bodyPr wrap="square">
                    <a:spAutoFit/>
                  </a:bodyPr>
                  <a:lstStyle/>
                  <a:p>
                    <a:pPr algn="ctr"/>
                    <a:r>
                      <a:rPr lang="en-US" altLang="zh-CN" sz="825" b="1" dirty="0"/>
                      <a:t>B1</a:t>
                    </a:r>
                    <a:endParaRPr lang="zh-CN" altLang="en-US" sz="825" b="1" dirty="0"/>
                  </a:p>
                </p:txBody>
              </p:sp>
              <p:sp>
                <p:nvSpPr>
                  <p:cNvPr id="19" name="矩形 18"/>
                  <p:cNvSpPr/>
                  <p:nvPr/>
                </p:nvSpPr>
                <p:spPr>
                  <a:xfrm>
                    <a:off x="5123874" y="4957976"/>
                    <a:ext cx="833640" cy="292388"/>
                  </a:xfrm>
                  <a:prstGeom prst="rect">
                    <a:avLst/>
                  </a:prstGeom>
                  <a:solidFill>
                    <a:schemeClr val="accent4">
                      <a:lumMod val="60000"/>
                      <a:lumOff val="40000"/>
                    </a:schemeClr>
                  </a:solidFill>
                </p:spPr>
                <p:txBody>
                  <a:bodyPr wrap="square">
                    <a:spAutoFit/>
                  </a:bodyPr>
                  <a:lstStyle/>
                  <a:p>
                    <a:pPr algn="ctr"/>
                    <a:r>
                      <a:rPr lang="en-US" altLang="zh-CN" sz="825" b="1" dirty="0"/>
                      <a:t>20200505</a:t>
                    </a:r>
                    <a:endParaRPr lang="zh-CN" altLang="en-US" sz="825" b="1" dirty="0"/>
                  </a:p>
                </p:txBody>
              </p:sp>
              <p:sp>
                <p:nvSpPr>
                  <p:cNvPr id="20" name="矩形 19"/>
                  <p:cNvSpPr/>
                  <p:nvPr/>
                </p:nvSpPr>
                <p:spPr>
                  <a:xfrm>
                    <a:off x="3108113" y="4957977"/>
                    <a:ext cx="652229" cy="292388"/>
                  </a:xfrm>
                  <a:prstGeom prst="rect">
                    <a:avLst/>
                  </a:prstGeom>
                  <a:solidFill>
                    <a:schemeClr val="accent4">
                      <a:lumMod val="60000"/>
                      <a:lumOff val="40000"/>
                    </a:schemeClr>
                  </a:solidFill>
                </p:spPr>
                <p:txBody>
                  <a:bodyPr wrap="square">
                    <a:spAutoFit/>
                  </a:bodyPr>
                  <a:lstStyle/>
                  <a:p>
                    <a:pPr algn="ctr"/>
                    <a:r>
                      <a:rPr lang="en-US" altLang="zh-CN" sz="825" b="1" dirty="0"/>
                      <a:t>RAQ</a:t>
                    </a:r>
                    <a:endParaRPr lang="zh-CN" altLang="en-US" sz="825" b="1" dirty="0"/>
                  </a:p>
                </p:txBody>
              </p:sp>
            </p:grpSp>
          </p:grpSp>
        </p:grpSp>
        <p:sp>
          <p:nvSpPr>
            <p:cNvPr id="21" name="矩形 20"/>
            <p:cNvSpPr/>
            <p:nvPr/>
          </p:nvSpPr>
          <p:spPr>
            <a:xfrm>
              <a:off x="5177912" y="5181500"/>
              <a:ext cx="846080" cy="253916"/>
            </a:xfrm>
            <a:prstGeom prst="rect">
              <a:avLst/>
            </a:prstGeom>
            <a:solidFill>
              <a:schemeClr val="accent4">
                <a:lumMod val="60000"/>
                <a:lumOff val="40000"/>
              </a:schemeClr>
            </a:solidFill>
          </p:spPr>
          <p:txBody>
            <a:bodyPr wrap="square">
              <a:spAutoFit/>
            </a:bodyPr>
            <a:lstStyle/>
            <a:p>
              <a:pPr algn="ctr"/>
              <a:r>
                <a:rPr lang="en-US" altLang="zh-CN" sz="1050" b="1" dirty="0"/>
                <a:t>Beamline</a:t>
              </a:r>
              <a:endParaRPr lang="zh-CN" altLang="en-US" sz="1050" b="1" dirty="0"/>
            </a:p>
          </p:txBody>
        </p:sp>
      </p:grpSp>
      <p:pic>
        <p:nvPicPr>
          <p:cNvPr id="27" name="图片 26">
            <a:extLst>
              <a:ext uri="{FF2B5EF4-FFF2-40B4-BE49-F238E27FC236}">
                <a16:creationId xmlns:a16="http://schemas.microsoft.com/office/drawing/2014/main" id="{13BE64F2-5A97-47F9-B677-82ED5908AA78}"/>
              </a:ext>
            </a:extLst>
          </p:cNvPr>
          <p:cNvPicPr>
            <a:picLocks noChangeAspect="1"/>
          </p:cNvPicPr>
          <p:nvPr/>
        </p:nvPicPr>
        <p:blipFill>
          <a:blip r:embed="rId6"/>
          <a:stretch>
            <a:fillRect/>
          </a:stretch>
        </p:blipFill>
        <p:spPr>
          <a:xfrm>
            <a:off x="7313090" y="1407024"/>
            <a:ext cx="3767778" cy="3831785"/>
          </a:xfrm>
          <a:prstGeom prst="rect">
            <a:avLst/>
          </a:prstGeom>
          <a:ln w="88900" cap="sq" cmpd="thickThin">
            <a:solidFill>
              <a:srgbClr val="000000"/>
            </a:solidFill>
            <a:prstDash val="solid"/>
            <a:miter lim="800000"/>
          </a:ln>
          <a:effectLst>
            <a:innerShdw blurRad="76200">
              <a:srgbClr val="000000"/>
            </a:innerShdw>
          </a:effectLst>
        </p:spPr>
      </p:pic>
      <p:sp>
        <p:nvSpPr>
          <p:cNvPr id="7" name="文本框 6">
            <a:extLst>
              <a:ext uri="{FF2B5EF4-FFF2-40B4-BE49-F238E27FC236}">
                <a16:creationId xmlns:a16="http://schemas.microsoft.com/office/drawing/2014/main" id="{F10B35A6-3E50-4C2A-81C0-636908957F1D}"/>
              </a:ext>
            </a:extLst>
          </p:cNvPr>
          <p:cNvSpPr txBox="1"/>
          <p:nvPr/>
        </p:nvSpPr>
        <p:spPr>
          <a:xfrm>
            <a:off x="7185553" y="5456567"/>
            <a:ext cx="4093685" cy="369332"/>
          </a:xfrm>
          <a:prstGeom prst="rect">
            <a:avLst/>
          </a:prstGeom>
          <a:noFill/>
        </p:spPr>
        <p:txBody>
          <a:bodyPr wrap="none" rtlCol="0">
            <a:spAutoFit/>
          </a:bodyPr>
          <a:lstStyle/>
          <a:p>
            <a:r>
              <a:rPr lang="en-US" altLang="zh-CN" dirty="0"/>
              <a:t>Beamline file system &amp; Central file system</a:t>
            </a:r>
            <a:endParaRPr lang="zh-CN" altLang="en-US" dirty="0"/>
          </a:p>
        </p:txBody>
      </p:sp>
      <p:sp>
        <p:nvSpPr>
          <p:cNvPr id="4" name="矩形 3">
            <a:extLst>
              <a:ext uri="{FF2B5EF4-FFF2-40B4-BE49-F238E27FC236}">
                <a16:creationId xmlns:a16="http://schemas.microsoft.com/office/drawing/2014/main" id="{7AB81A8C-8E78-4DEE-B49C-A6BA0631B67E}"/>
              </a:ext>
            </a:extLst>
          </p:cNvPr>
          <p:cNvSpPr/>
          <p:nvPr/>
        </p:nvSpPr>
        <p:spPr>
          <a:xfrm>
            <a:off x="0" y="5989133"/>
            <a:ext cx="12191999" cy="305661"/>
          </a:xfrm>
          <a:prstGeom prst="rect">
            <a:avLst/>
          </a:prstGeom>
        </p:spPr>
        <p:txBody>
          <a:bodyPr wrap="square">
            <a:spAutoFit/>
          </a:bodyPr>
          <a:lstStyle/>
          <a:p>
            <a:pPr>
              <a:lnSpc>
                <a:spcPct val="150000"/>
              </a:lnSpc>
              <a:spcAft>
                <a:spcPts val="0"/>
              </a:spcAft>
            </a:pPr>
            <a:r>
              <a:rPr lang="en-GB" altLang="zh-CN" sz="1050" b="1" i="1" dirty="0">
                <a:latin typeface="Times New Roman" panose="02020603050405020304" pitchFamily="18" charset="0"/>
                <a:ea typeface="Times New Roman" panose="02020603050405020304" pitchFamily="18" charset="0"/>
              </a:rPr>
              <a:t>Reference: </a:t>
            </a:r>
            <a:r>
              <a:rPr lang="en-GB" altLang="zh-CN" sz="1000" i="1" dirty="0">
                <a:latin typeface="Times New Roman" panose="02020603050405020304" pitchFamily="18" charset="0"/>
                <a:ea typeface="Times New Roman" panose="02020603050405020304" pitchFamily="18" charset="0"/>
              </a:rPr>
              <a:t>A. Rothkirch, Handling the Data Deluge in Photon Science Experiments: Current Status and Future Plans at DESY, talk given at the 12th NOBUGS Conference, Brookhaven National Laboratory, October 22–26, 2018.</a:t>
            </a:r>
            <a:endParaRPr lang="zh-CN" altLang="zh-CN" sz="105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582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4404" y="175517"/>
            <a:ext cx="10515600" cy="772489"/>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Metadata</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2558" y="1081283"/>
            <a:ext cx="6491829" cy="5338800"/>
          </a:xfrm>
        </p:spPr>
        <p:txBody>
          <a:bodyPr>
            <a:noAutofit/>
          </a:bodyPr>
          <a:lstStyle/>
          <a:p>
            <a:pPr>
              <a:lnSpc>
                <a:spcPts val="2200"/>
              </a:lnSpc>
            </a:pPr>
            <a:r>
              <a:rPr lang="en-US" altLang="zh-CN" sz="2400" b="1" dirty="0">
                <a:solidFill>
                  <a:srgbClr val="000099"/>
                </a:solidFill>
              </a:rPr>
              <a:t>Administrative metadata</a:t>
            </a:r>
          </a:p>
          <a:p>
            <a:pPr marL="457200" lvl="1" indent="0">
              <a:lnSpc>
                <a:spcPts val="2200"/>
              </a:lnSpc>
              <a:buNone/>
            </a:pPr>
            <a:r>
              <a:rPr lang="en-US" altLang="zh-CN" sz="1600" dirty="0"/>
              <a:t>proposal Info, experiment group, measurement technique,</a:t>
            </a:r>
            <a:r>
              <a:rPr lang="zh-CN" altLang="en-US" sz="1600" dirty="0"/>
              <a:t> </a:t>
            </a:r>
            <a:r>
              <a:rPr lang="en-US" altLang="zh-CN" sz="1600" dirty="0"/>
              <a:t>beamline; dataset Info(PID, format, size, path, creation time);</a:t>
            </a:r>
          </a:p>
          <a:p>
            <a:pPr marL="457200" lvl="1" indent="0">
              <a:lnSpc>
                <a:spcPts val="2200"/>
              </a:lnSpc>
              <a:buNone/>
            </a:pPr>
            <a:r>
              <a:rPr lang="en-US" altLang="zh-CN" sz="1600" dirty="0"/>
              <a:t>data files (file size, format, storage path, time, checksum);</a:t>
            </a:r>
          </a:p>
          <a:p>
            <a:pPr marL="457200" lvl="1" indent="0">
              <a:lnSpc>
                <a:spcPts val="2200"/>
              </a:lnSpc>
              <a:buNone/>
            </a:pPr>
            <a:r>
              <a:rPr lang="en-US" altLang="zh-CN" sz="1600" dirty="0"/>
              <a:t>analysis software,</a:t>
            </a:r>
            <a:r>
              <a:rPr lang="zh-CN" altLang="en-US" sz="1600" dirty="0"/>
              <a:t> </a:t>
            </a:r>
            <a:r>
              <a:rPr lang="en-US" altLang="zh-CN" sz="1600" dirty="0"/>
              <a:t>update time…</a:t>
            </a:r>
          </a:p>
          <a:p>
            <a:pPr marL="0" indent="0">
              <a:lnSpc>
                <a:spcPts val="2200"/>
              </a:lnSpc>
              <a:buNone/>
            </a:pPr>
            <a:r>
              <a:rPr lang="en-US" altLang="zh-CN" sz="2000" dirty="0"/>
              <a:t>    From: </a:t>
            </a:r>
          </a:p>
          <a:p>
            <a:pPr marL="457200" lvl="1" indent="0">
              <a:lnSpc>
                <a:spcPts val="2200"/>
              </a:lnSpc>
              <a:buNone/>
            </a:pPr>
            <a:r>
              <a:rPr lang="en-US" altLang="zh-CN" sz="1600" dirty="0"/>
              <a:t>Proposal system, User service system, File transfer tools, Analysis software</a:t>
            </a:r>
          </a:p>
          <a:p>
            <a:pPr marL="0" indent="0">
              <a:lnSpc>
                <a:spcPts val="2200"/>
              </a:lnSpc>
              <a:buNone/>
            </a:pPr>
            <a:r>
              <a:rPr lang="en-US" altLang="zh-CN" sz="2000" dirty="0"/>
              <a:t>    For: catalogue</a:t>
            </a:r>
          </a:p>
          <a:p>
            <a:pPr marL="0" indent="0">
              <a:lnSpc>
                <a:spcPts val="2200"/>
              </a:lnSpc>
              <a:buNone/>
            </a:pPr>
            <a:r>
              <a:rPr lang="en-US" altLang="zh-CN" sz="2000" b="1" dirty="0"/>
              <a:t>    </a:t>
            </a:r>
            <a:r>
              <a:rPr lang="en-US" altLang="zh-CN" sz="2000" dirty="0"/>
              <a:t>To: catalogue database</a:t>
            </a:r>
          </a:p>
          <a:p>
            <a:pPr>
              <a:lnSpc>
                <a:spcPts val="2200"/>
              </a:lnSpc>
            </a:pPr>
            <a:r>
              <a:rPr lang="en-US" altLang="zh-CN" sz="2400" b="1" dirty="0">
                <a:solidFill>
                  <a:srgbClr val="000099"/>
                </a:solidFill>
              </a:rPr>
              <a:t>Scientific metadata</a:t>
            </a:r>
          </a:p>
          <a:p>
            <a:pPr marL="457200" lvl="1" indent="0">
              <a:lnSpc>
                <a:spcPts val="2200"/>
              </a:lnSpc>
              <a:buNone/>
            </a:pPr>
            <a:r>
              <a:rPr lang="en-US" altLang="zh-CN" sz="1600" dirty="0"/>
              <a:t>Sample info, Experiment environment parameters…</a:t>
            </a:r>
          </a:p>
          <a:p>
            <a:pPr marL="0" indent="0">
              <a:lnSpc>
                <a:spcPts val="2200"/>
              </a:lnSpc>
              <a:buNone/>
            </a:pPr>
            <a:r>
              <a:rPr lang="en-US" altLang="zh-CN" sz="2000" dirty="0"/>
              <a:t>    From: DAQ/Control system</a:t>
            </a:r>
          </a:p>
          <a:p>
            <a:pPr marL="0" indent="0">
              <a:lnSpc>
                <a:spcPts val="2200"/>
              </a:lnSpc>
              <a:buNone/>
            </a:pPr>
            <a:r>
              <a:rPr lang="en-US" altLang="zh-CN" sz="2000" dirty="0"/>
              <a:t>    For: analysis</a:t>
            </a:r>
            <a:r>
              <a:rPr lang="zh-CN" altLang="en-US" sz="2000" dirty="0"/>
              <a:t> </a:t>
            </a:r>
            <a:r>
              <a:rPr lang="en-US" altLang="zh-CN" sz="2000" dirty="0"/>
              <a:t>&amp; catalogue</a:t>
            </a:r>
          </a:p>
          <a:p>
            <a:pPr marL="0" indent="0">
              <a:lnSpc>
                <a:spcPts val="2200"/>
              </a:lnSpc>
              <a:buNone/>
            </a:pPr>
            <a:r>
              <a:rPr lang="en-US" altLang="zh-CN" sz="2000" dirty="0"/>
              <a:t>    To: files(HDF5/Nexus) , catalogue database</a:t>
            </a:r>
          </a:p>
        </p:txBody>
      </p:sp>
      <p:sp>
        <p:nvSpPr>
          <p:cNvPr id="22" name="文本框 21"/>
          <p:cNvSpPr txBox="1"/>
          <p:nvPr/>
        </p:nvSpPr>
        <p:spPr>
          <a:xfrm>
            <a:off x="8804733" y="1660321"/>
            <a:ext cx="1019249"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1200" dirty="0"/>
              <a:t>Metadata ingestor</a:t>
            </a:r>
            <a:endParaRPr lang="zh-CN" altLang="en-US" sz="1200" dirty="0"/>
          </a:p>
        </p:txBody>
      </p:sp>
      <p:sp>
        <p:nvSpPr>
          <p:cNvPr id="23" name="文本框 22"/>
          <p:cNvSpPr txBox="1"/>
          <p:nvPr/>
        </p:nvSpPr>
        <p:spPr>
          <a:xfrm>
            <a:off x="7046086" y="1436645"/>
            <a:ext cx="1144404" cy="264016"/>
          </a:xfrm>
          <a:prstGeom prst="rect">
            <a:avLst/>
          </a:prstGeom>
          <a:solidFill>
            <a:srgbClr val="92D050"/>
          </a:solidFill>
          <a:ln w="19050">
            <a:solidFill>
              <a:schemeClr val="tx1"/>
            </a:solidFill>
          </a:ln>
        </p:spPr>
        <p:txBody>
          <a:bodyPr wrap="square" rtlCol="0">
            <a:spAutoFit/>
          </a:bodyPr>
          <a:lstStyle/>
          <a:p>
            <a:r>
              <a:rPr lang="en-US" altLang="zh-CN" sz="1050" dirty="0"/>
              <a:t>Proposal system</a:t>
            </a:r>
            <a:endParaRPr lang="zh-CN" altLang="en-US" sz="1050" dirty="0"/>
          </a:p>
        </p:txBody>
      </p:sp>
      <p:sp>
        <p:nvSpPr>
          <p:cNvPr id="24" name="文本框 23"/>
          <p:cNvSpPr txBox="1"/>
          <p:nvPr/>
        </p:nvSpPr>
        <p:spPr>
          <a:xfrm>
            <a:off x="7046085" y="1718080"/>
            <a:ext cx="1144405" cy="253916"/>
          </a:xfrm>
          <a:prstGeom prst="rect">
            <a:avLst/>
          </a:prstGeom>
          <a:solidFill>
            <a:srgbClr val="92D050"/>
          </a:solidFill>
          <a:ln w="19050">
            <a:solidFill>
              <a:schemeClr val="tx1"/>
            </a:solidFill>
          </a:ln>
        </p:spPr>
        <p:txBody>
          <a:bodyPr wrap="square" rtlCol="0">
            <a:spAutoFit/>
          </a:bodyPr>
          <a:lstStyle/>
          <a:p>
            <a:r>
              <a:rPr lang="en-US" altLang="zh-CN" sz="1050" dirty="0"/>
              <a:t>User system</a:t>
            </a:r>
            <a:endParaRPr lang="zh-CN" altLang="en-US" sz="1050" dirty="0"/>
          </a:p>
        </p:txBody>
      </p:sp>
      <p:sp>
        <p:nvSpPr>
          <p:cNvPr id="25" name="文本框 24"/>
          <p:cNvSpPr txBox="1"/>
          <p:nvPr/>
        </p:nvSpPr>
        <p:spPr>
          <a:xfrm>
            <a:off x="6640545" y="2793414"/>
            <a:ext cx="1390121" cy="261610"/>
          </a:xfrm>
          <a:prstGeom prst="rect">
            <a:avLst/>
          </a:prstGeom>
          <a:solidFill>
            <a:schemeClr val="accent2">
              <a:lumMod val="40000"/>
              <a:lumOff val="6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1100" dirty="0"/>
              <a:t> </a:t>
            </a:r>
            <a:r>
              <a:rPr lang="en-US" altLang="zh-CN" sz="1100" dirty="0"/>
              <a:t>Summary</a:t>
            </a:r>
            <a:r>
              <a:rPr lang="zh-CN" altLang="en-US" sz="1100" dirty="0"/>
              <a:t> </a:t>
            </a:r>
            <a:r>
              <a:rPr lang="en-US" altLang="zh-CN" sz="1100" dirty="0"/>
              <a:t>files</a:t>
            </a:r>
            <a:endParaRPr lang="zh-CN" altLang="en-US" sz="1100" dirty="0"/>
          </a:p>
        </p:txBody>
      </p:sp>
      <p:sp>
        <p:nvSpPr>
          <p:cNvPr id="26" name="文本框 25"/>
          <p:cNvSpPr txBox="1"/>
          <p:nvPr/>
        </p:nvSpPr>
        <p:spPr>
          <a:xfrm>
            <a:off x="8548805" y="2342522"/>
            <a:ext cx="1210674" cy="253916"/>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1050" dirty="0"/>
              <a:t>File transfer tools</a:t>
            </a:r>
            <a:endParaRPr lang="zh-CN" altLang="en-US" sz="1050" dirty="0"/>
          </a:p>
        </p:txBody>
      </p:sp>
      <p:sp>
        <p:nvSpPr>
          <p:cNvPr id="27" name="文本框 26"/>
          <p:cNvSpPr txBox="1"/>
          <p:nvPr/>
        </p:nvSpPr>
        <p:spPr>
          <a:xfrm>
            <a:off x="8548805" y="2604350"/>
            <a:ext cx="1240509" cy="246221"/>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1000" dirty="0"/>
              <a:t>Analysis  software</a:t>
            </a:r>
            <a:endParaRPr lang="zh-CN" altLang="en-US" sz="1000" dirty="0"/>
          </a:p>
        </p:txBody>
      </p:sp>
      <p:sp>
        <p:nvSpPr>
          <p:cNvPr id="28" name="文本框 27"/>
          <p:cNvSpPr txBox="1"/>
          <p:nvPr/>
        </p:nvSpPr>
        <p:spPr>
          <a:xfrm>
            <a:off x="10166053" y="1992394"/>
            <a:ext cx="451310" cy="27699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altLang="zh-CN" sz="1200" dirty="0"/>
              <a:t>API</a:t>
            </a:r>
            <a:endParaRPr lang="zh-CN" altLang="en-US" sz="1200" dirty="0"/>
          </a:p>
        </p:txBody>
      </p:sp>
      <p:sp>
        <p:nvSpPr>
          <p:cNvPr id="30" name="矩形 29"/>
          <p:cNvSpPr/>
          <p:nvPr/>
        </p:nvSpPr>
        <p:spPr>
          <a:xfrm>
            <a:off x="6599755" y="1095745"/>
            <a:ext cx="2036520" cy="307777"/>
          </a:xfrm>
          <a:prstGeom prst="rect">
            <a:avLst/>
          </a:prstGeom>
        </p:spPr>
        <p:txBody>
          <a:bodyPr wrap="none">
            <a:spAutoFit/>
          </a:bodyPr>
          <a:lstStyle/>
          <a:p>
            <a:r>
              <a:rPr lang="en-US" altLang="zh-CN" sz="1400" b="1" dirty="0">
                <a:solidFill>
                  <a:srgbClr val="7030A0"/>
                </a:solidFill>
              </a:rPr>
              <a:t>Administrative metadata</a:t>
            </a:r>
          </a:p>
        </p:txBody>
      </p:sp>
      <p:sp>
        <p:nvSpPr>
          <p:cNvPr id="31" name="矩形 30"/>
          <p:cNvSpPr/>
          <p:nvPr/>
        </p:nvSpPr>
        <p:spPr>
          <a:xfrm>
            <a:off x="6393203" y="3006663"/>
            <a:ext cx="1612942" cy="307777"/>
          </a:xfrm>
          <a:prstGeom prst="rect">
            <a:avLst/>
          </a:prstGeom>
        </p:spPr>
        <p:txBody>
          <a:bodyPr wrap="none">
            <a:spAutoFit/>
          </a:bodyPr>
          <a:lstStyle/>
          <a:p>
            <a:r>
              <a:rPr lang="en-US" altLang="zh-CN" sz="1400" b="1" dirty="0">
                <a:solidFill>
                  <a:srgbClr val="7030A0"/>
                </a:solidFill>
              </a:rPr>
              <a:t>Scientific metadata</a:t>
            </a:r>
          </a:p>
        </p:txBody>
      </p:sp>
      <p:sp>
        <p:nvSpPr>
          <p:cNvPr id="32" name="矩形 31"/>
          <p:cNvSpPr/>
          <p:nvPr/>
        </p:nvSpPr>
        <p:spPr>
          <a:xfrm>
            <a:off x="9117658" y="2790317"/>
            <a:ext cx="1845762" cy="300082"/>
          </a:xfrm>
          <a:prstGeom prst="rect">
            <a:avLst/>
          </a:prstGeom>
        </p:spPr>
        <p:txBody>
          <a:bodyPr wrap="none">
            <a:spAutoFit/>
          </a:bodyPr>
          <a:lstStyle/>
          <a:p>
            <a:r>
              <a:rPr lang="en-US" altLang="zh-CN" sz="1200" b="1" dirty="0">
                <a:solidFill>
                  <a:srgbClr val="7030A0"/>
                </a:solidFill>
              </a:rPr>
              <a:t>Administrative </a:t>
            </a:r>
            <a:r>
              <a:rPr lang="en-US" altLang="zh-CN" sz="1350" b="1" dirty="0">
                <a:solidFill>
                  <a:srgbClr val="7030A0"/>
                </a:solidFill>
              </a:rPr>
              <a:t>metadata</a:t>
            </a:r>
            <a:endParaRPr lang="zh-CN" altLang="en-US" sz="1350" b="1" dirty="0">
              <a:solidFill>
                <a:srgbClr val="7030A0"/>
              </a:solidFill>
            </a:endParaRPr>
          </a:p>
        </p:txBody>
      </p:sp>
      <p:cxnSp>
        <p:nvCxnSpPr>
          <p:cNvPr id="33" name="直接箭头连接符 32"/>
          <p:cNvCxnSpPr>
            <a:stCxn id="23" idx="3"/>
            <a:endCxn id="22" idx="1"/>
          </p:cNvCxnSpPr>
          <p:nvPr/>
        </p:nvCxnSpPr>
        <p:spPr bwMode="auto">
          <a:xfrm>
            <a:off x="8190490" y="1568653"/>
            <a:ext cx="614243" cy="322501"/>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34" name="直接箭头连接符 33"/>
          <p:cNvCxnSpPr>
            <a:stCxn id="24" idx="3"/>
            <a:endCxn id="22" idx="1"/>
          </p:cNvCxnSpPr>
          <p:nvPr/>
        </p:nvCxnSpPr>
        <p:spPr bwMode="auto">
          <a:xfrm>
            <a:off x="8190490" y="1845038"/>
            <a:ext cx="614243" cy="46116"/>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35" name="直接箭头连接符 34"/>
          <p:cNvCxnSpPr>
            <a:cxnSpLocks/>
            <a:endCxn id="22" idx="1"/>
          </p:cNvCxnSpPr>
          <p:nvPr/>
        </p:nvCxnSpPr>
        <p:spPr bwMode="auto">
          <a:xfrm flipV="1">
            <a:off x="8055278" y="1891154"/>
            <a:ext cx="749455" cy="920025"/>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36" name="直接箭头连接符 35"/>
          <p:cNvCxnSpPr>
            <a:stCxn id="22" idx="3"/>
            <a:endCxn id="28" idx="1"/>
          </p:cNvCxnSpPr>
          <p:nvPr/>
        </p:nvCxnSpPr>
        <p:spPr bwMode="auto">
          <a:xfrm>
            <a:off x="9823982" y="1891154"/>
            <a:ext cx="342071" cy="239740"/>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37" name="直接箭头连接符 36"/>
          <p:cNvCxnSpPr>
            <a:stCxn id="26" idx="3"/>
            <a:endCxn id="28" idx="1"/>
          </p:cNvCxnSpPr>
          <p:nvPr/>
        </p:nvCxnSpPr>
        <p:spPr bwMode="auto">
          <a:xfrm flipV="1">
            <a:off x="9759479" y="2130894"/>
            <a:ext cx="406574" cy="338586"/>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38" name="直接箭头连接符 37"/>
          <p:cNvCxnSpPr>
            <a:stCxn id="27" idx="3"/>
            <a:endCxn id="28" idx="1"/>
          </p:cNvCxnSpPr>
          <p:nvPr/>
        </p:nvCxnSpPr>
        <p:spPr bwMode="auto">
          <a:xfrm flipV="1">
            <a:off x="9789314" y="2130894"/>
            <a:ext cx="376739" cy="596567"/>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cxnSp>
        <p:nvCxnSpPr>
          <p:cNvPr id="39" name="直接箭头连接符 38"/>
          <p:cNvCxnSpPr>
            <a:stCxn id="28" idx="3"/>
            <a:endCxn id="56" idx="2"/>
          </p:cNvCxnSpPr>
          <p:nvPr/>
        </p:nvCxnSpPr>
        <p:spPr bwMode="auto">
          <a:xfrm>
            <a:off x="10617363" y="2130894"/>
            <a:ext cx="405465" cy="8559"/>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sp>
        <p:nvSpPr>
          <p:cNvPr id="56" name="圆柱形 55"/>
          <p:cNvSpPr/>
          <p:nvPr/>
        </p:nvSpPr>
        <p:spPr>
          <a:xfrm>
            <a:off x="11022828" y="1699417"/>
            <a:ext cx="864087" cy="88007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Metadata</a:t>
            </a:r>
          </a:p>
          <a:p>
            <a:pPr algn="ctr"/>
            <a:r>
              <a:rPr lang="en-US" altLang="zh-CN" sz="1350" dirty="0"/>
              <a:t>catalogue</a:t>
            </a:r>
            <a:endParaRPr lang="zh-CN" altLang="en-US" sz="1350" dirty="0"/>
          </a:p>
        </p:txBody>
      </p:sp>
      <p:pic>
        <p:nvPicPr>
          <p:cNvPr id="29" name="Picture 12"/>
          <p:cNvPicPr>
            <a:picLocks noChangeAspect="1"/>
          </p:cNvPicPr>
          <p:nvPr/>
        </p:nvPicPr>
        <p:blipFill>
          <a:blip r:embed="rId3"/>
          <a:stretch>
            <a:fillRect/>
          </a:stretch>
        </p:blipFill>
        <p:spPr>
          <a:xfrm>
            <a:off x="8834568" y="3538411"/>
            <a:ext cx="954746" cy="1133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0" name="直接箭头连接符 39"/>
          <p:cNvCxnSpPr>
            <a:cxnSpLocks/>
          </p:cNvCxnSpPr>
          <p:nvPr/>
        </p:nvCxnSpPr>
        <p:spPr bwMode="auto">
          <a:xfrm>
            <a:off x="8055278" y="2811179"/>
            <a:ext cx="694087" cy="1077605"/>
          </a:xfrm>
          <a:prstGeom prst="straightConnector1">
            <a:avLst/>
          </a:prstGeom>
          <a:solidFill>
            <a:srgbClr val="FFFF00"/>
          </a:solidFill>
          <a:ln w="28575" cap="flat" cmpd="sng" algn="ctr">
            <a:solidFill>
              <a:schemeClr val="tx1"/>
            </a:solidFill>
            <a:prstDash val="solid"/>
            <a:round/>
            <a:headEnd type="none" w="med" len="med"/>
            <a:tailEnd type="triangle"/>
          </a:ln>
          <a:effectLst/>
        </p:spPr>
      </p:cxnSp>
      <p:sp>
        <p:nvSpPr>
          <p:cNvPr id="6" name="文本框 5"/>
          <p:cNvSpPr txBox="1"/>
          <p:nvPr/>
        </p:nvSpPr>
        <p:spPr>
          <a:xfrm>
            <a:off x="9823982" y="3750683"/>
            <a:ext cx="1387431" cy="507831"/>
          </a:xfrm>
          <a:prstGeom prst="rect">
            <a:avLst/>
          </a:prstGeom>
          <a:noFill/>
        </p:spPr>
        <p:txBody>
          <a:bodyPr wrap="none" rtlCol="0">
            <a:spAutoFit/>
          </a:bodyPr>
          <a:lstStyle/>
          <a:p>
            <a:r>
              <a:rPr lang="en-US" altLang="zh-CN" sz="1350" dirty="0"/>
              <a:t>HDF5/Nexus</a:t>
            </a:r>
            <a:r>
              <a:rPr lang="zh-CN" altLang="en-US" sz="1350" dirty="0"/>
              <a:t> </a:t>
            </a:r>
            <a:r>
              <a:rPr lang="en-US" altLang="zh-CN" sz="1350" dirty="0"/>
              <a:t>files</a:t>
            </a:r>
          </a:p>
          <a:p>
            <a:r>
              <a:rPr lang="en-US" altLang="zh-CN" sz="1350" dirty="0"/>
              <a:t> </a:t>
            </a:r>
            <a:endParaRPr lang="zh-CN" altLang="en-US" sz="1350" dirty="0"/>
          </a:p>
        </p:txBody>
      </p:sp>
      <p:sp>
        <p:nvSpPr>
          <p:cNvPr id="41" name="圆角矩形 4">
            <a:extLst>
              <a:ext uri="{FF2B5EF4-FFF2-40B4-BE49-F238E27FC236}">
                <a16:creationId xmlns:a16="http://schemas.microsoft.com/office/drawing/2014/main" id="{E3DBAEA1-76E3-404B-927D-1436720CCC8D}"/>
              </a:ext>
            </a:extLst>
          </p:cNvPr>
          <p:cNvSpPr/>
          <p:nvPr/>
        </p:nvSpPr>
        <p:spPr>
          <a:xfrm>
            <a:off x="6096000" y="5189269"/>
            <a:ext cx="6055895" cy="12261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i="1" dirty="0">
                <a:solidFill>
                  <a:srgbClr val="FF0000"/>
                </a:solidFill>
              </a:rPr>
              <a:t>Q: What kind of metadata are needed cataloging</a:t>
            </a:r>
            <a:r>
              <a:rPr lang="en-US" altLang="zh-CN" b="1" i="1" dirty="0">
                <a:ln w="22225">
                  <a:solidFill>
                    <a:schemeClr val="accent2"/>
                  </a:solidFill>
                  <a:prstDash val="solid"/>
                </a:ln>
                <a:solidFill>
                  <a:schemeClr val="accent2">
                    <a:lumMod val="40000"/>
                    <a:lumOff val="60000"/>
                  </a:schemeClr>
                </a:solidFill>
              </a:rPr>
              <a:t>?</a:t>
            </a:r>
            <a:endParaRPr lang="zh-CN" altLang="en-US" b="1" i="1" dirty="0">
              <a:ln w="22225">
                <a:solidFill>
                  <a:schemeClr val="accent2"/>
                </a:solidFill>
                <a:prstDash val="solid"/>
              </a:ln>
              <a:solidFill>
                <a:schemeClr val="accent2">
                  <a:lumMod val="40000"/>
                  <a:lumOff val="60000"/>
                </a:schemeClr>
              </a:solidFill>
            </a:endParaRPr>
          </a:p>
          <a:p>
            <a:r>
              <a:rPr lang="en-US" altLang="zh-CN" dirty="0">
                <a:solidFill>
                  <a:srgbClr val="FF0000"/>
                </a:solidFill>
              </a:rPr>
              <a:t>A: Those</a:t>
            </a:r>
            <a:r>
              <a:rPr lang="en-US" altLang="zh-CN" sz="2400" dirty="0">
                <a:solidFill>
                  <a:srgbClr val="FFFF00"/>
                </a:solidFill>
              </a:rPr>
              <a:t> </a:t>
            </a:r>
            <a:r>
              <a:rPr lang="en-US" altLang="zh-CN" dirty="0">
                <a:solidFill>
                  <a:srgbClr val="FF0000"/>
                </a:solidFill>
              </a:rPr>
              <a:t>metadata</a:t>
            </a:r>
            <a:r>
              <a:rPr lang="en-US" altLang="zh-CN" sz="2400" dirty="0">
                <a:solidFill>
                  <a:srgbClr val="FFFF00"/>
                </a:solidFill>
              </a:rPr>
              <a:t> necessary</a:t>
            </a:r>
            <a:r>
              <a:rPr lang="en-US" altLang="zh-CN" dirty="0">
                <a:solidFill>
                  <a:srgbClr val="FF0000"/>
                </a:solidFill>
              </a:rPr>
              <a:t> and </a:t>
            </a:r>
            <a:r>
              <a:rPr lang="en-US" altLang="zh-CN" sz="2400" dirty="0">
                <a:solidFill>
                  <a:srgbClr val="FFFF00"/>
                </a:solidFill>
              </a:rPr>
              <a:t>significant</a:t>
            </a:r>
            <a:r>
              <a:rPr lang="en-US" altLang="zh-CN" dirty="0">
                <a:solidFill>
                  <a:srgbClr val="FF0000"/>
                </a:solidFill>
              </a:rPr>
              <a:t> for data searching and sharing</a:t>
            </a:r>
            <a:r>
              <a:rPr lang="en-US" altLang="zh-CN" sz="2400" dirty="0">
                <a:solidFill>
                  <a:srgbClr val="FFFF00"/>
                </a:solidFill>
              </a:rPr>
              <a:t>!</a:t>
            </a:r>
            <a:endParaRPr lang="zh-CN" altLang="en-US" dirty="0">
              <a:solidFill>
                <a:srgbClr val="FF0000"/>
              </a:solidFill>
            </a:endParaRPr>
          </a:p>
        </p:txBody>
      </p:sp>
      <p:sp>
        <p:nvSpPr>
          <p:cNvPr id="42" name="文本框 41">
            <a:extLst>
              <a:ext uri="{FF2B5EF4-FFF2-40B4-BE49-F238E27FC236}">
                <a16:creationId xmlns:a16="http://schemas.microsoft.com/office/drawing/2014/main" id="{8B2A626C-1BB5-44AA-BEF5-FACCFD75A06C}"/>
              </a:ext>
            </a:extLst>
          </p:cNvPr>
          <p:cNvSpPr txBox="1"/>
          <p:nvPr/>
        </p:nvSpPr>
        <p:spPr>
          <a:xfrm>
            <a:off x="6640545" y="2549569"/>
            <a:ext cx="1384898" cy="261610"/>
          </a:xfrm>
          <a:prstGeom prst="rect">
            <a:avLst/>
          </a:prstGeom>
          <a:solidFill>
            <a:schemeClr val="accent2">
              <a:lumMod val="40000"/>
              <a:lumOff val="60000"/>
            </a:schemeClr>
          </a:solidFill>
          <a:ln w="19050">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zh-CN" altLang="en-US" sz="1100" dirty="0"/>
              <a:t> </a:t>
            </a:r>
            <a:r>
              <a:rPr lang="en-US" altLang="zh-CN" sz="1100" dirty="0"/>
              <a:t>DAQ/Control</a:t>
            </a:r>
            <a:r>
              <a:rPr lang="zh-CN" altLang="en-US" sz="1100" dirty="0"/>
              <a:t> </a:t>
            </a:r>
            <a:r>
              <a:rPr lang="en-US" altLang="zh-CN" sz="1100" dirty="0"/>
              <a:t>system</a:t>
            </a:r>
            <a:endParaRPr lang="zh-CN" altLang="en-US" sz="1100" dirty="0"/>
          </a:p>
        </p:txBody>
      </p:sp>
    </p:spTree>
    <p:extLst>
      <p:ext uri="{BB962C8B-B14F-4D97-AF65-F5344CB8AC3E}">
        <p14:creationId xmlns:p14="http://schemas.microsoft.com/office/powerpoint/2010/main" val="240187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7378" y="196423"/>
            <a:ext cx="10515600" cy="1325563"/>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Metadata catalogue framework--SciCat</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162768" y="1702460"/>
            <a:ext cx="6252410" cy="43842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dirty="0"/>
              <a:t>Message queue: RabbitMQ</a:t>
            </a:r>
          </a:p>
          <a:p>
            <a:pPr marL="285750" indent="-285750">
              <a:lnSpc>
                <a:spcPct val="150000"/>
              </a:lnSpc>
              <a:buFont typeface="Arial" panose="020B0604020202020204" pitchFamily="34" charset="0"/>
              <a:buChar char="•"/>
            </a:pPr>
            <a:r>
              <a:rPr lang="en-US" altLang="zh-CN" dirty="0"/>
              <a:t>LoopBack</a:t>
            </a:r>
          </a:p>
          <a:p>
            <a:pPr marL="742950" lvl="1" indent="-285750">
              <a:lnSpc>
                <a:spcPct val="150000"/>
              </a:lnSpc>
              <a:buFont typeface="Arial" panose="020B0604020202020204" pitchFamily="34" charset="0"/>
              <a:buChar char="•"/>
            </a:pPr>
            <a:r>
              <a:rPr lang="en-US" altLang="zh-CN" dirty="0"/>
              <a:t>metadata models are defined in JSON format</a:t>
            </a:r>
          </a:p>
          <a:p>
            <a:pPr marL="742950" lvl="1" indent="-285750">
              <a:lnSpc>
                <a:spcPct val="150000"/>
              </a:lnSpc>
              <a:buFont typeface="Arial" panose="020B0604020202020204" pitchFamily="34" charset="0"/>
              <a:buChar char="•"/>
            </a:pPr>
            <a:r>
              <a:rPr lang="en-US" altLang="zh-CN" dirty="0"/>
              <a:t>RESTful APIs are exposed via a NodeJS web server</a:t>
            </a:r>
          </a:p>
          <a:p>
            <a:pPr marL="285750" indent="-285750">
              <a:lnSpc>
                <a:spcPct val="150000"/>
              </a:lnSpc>
              <a:buFont typeface="Arial" panose="020B0604020202020204" pitchFamily="34" charset="0"/>
              <a:buChar char="•"/>
            </a:pPr>
            <a:r>
              <a:rPr lang="en-US" altLang="zh-CN" dirty="0"/>
              <a:t>NoSQL database: MongoDB</a:t>
            </a:r>
          </a:p>
          <a:p>
            <a:pPr marL="285750" indent="-285750">
              <a:lnSpc>
                <a:spcPct val="150000"/>
              </a:lnSpc>
              <a:buFont typeface="Arial" panose="020B0604020202020204" pitchFamily="34" charset="0"/>
              <a:buChar char="•"/>
            </a:pPr>
            <a:r>
              <a:rPr lang="en-US" altLang="zh-CN" dirty="0"/>
              <a:t>Web front end: Angular8</a:t>
            </a:r>
            <a:endParaRPr lang="en-US" altLang="zh-CN" sz="2000" b="1" dirty="0"/>
          </a:p>
          <a:p>
            <a:pPr>
              <a:lnSpc>
                <a:spcPct val="150000"/>
              </a:lnSpc>
            </a:pPr>
            <a:r>
              <a:rPr lang="en-US" altLang="zh-CN" sz="2000" b="1" dirty="0">
                <a:solidFill>
                  <a:srgbClr val="FF0000"/>
                </a:solidFill>
              </a:rPr>
              <a:t>HEPS:</a:t>
            </a:r>
          </a:p>
          <a:p>
            <a:pPr lvl="1">
              <a:lnSpc>
                <a:spcPct val="150000"/>
              </a:lnSpc>
            </a:pPr>
            <a:r>
              <a:rPr lang="en-US" altLang="zh-CN" sz="2000" b="1" dirty="0"/>
              <a:t>Kafka as message queue </a:t>
            </a:r>
          </a:p>
          <a:p>
            <a:pPr lvl="1">
              <a:lnSpc>
                <a:spcPct val="150000"/>
              </a:lnSpc>
            </a:pPr>
            <a:r>
              <a:rPr lang="en-US" altLang="zh-CN" sz="2000" b="1" dirty="0"/>
              <a:t>use LoopBack to create REST APIs</a:t>
            </a:r>
          </a:p>
          <a:p>
            <a:pPr lvl="1">
              <a:lnSpc>
                <a:spcPct val="150000"/>
              </a:lnSpc>
            </a:pPr>
            <a:r>
              <a:rPr lang="en-US" altLang="zh-CN" sz="2000" b="1" dirty="0"/>
              <a:t>MongoDB as the metadata database</a:t>
            </a:r>
          </a:p>
        </p:txBody>
      </p:sp>
      <p:sp>
        <p:nvSpPr>
          <p:cNvPr id="8" name="矩形 7"/>
          <p:cNvSpPr/>
          <p:nvPr/>
        </p:nvSpPr>
        <p:spPr>
          <a:xfrm>
            <a:off x="304800" y="1152654"/>
            <a:ext cx="11368178" cy="400110"/>
          </a:xfrm>
          <a:prstGeom prst="rect">
            <a:avLst/>
          </a:prstGeom>
        </p:spPr>
        <p:txBody>
          <a:bodyPr wrap="square">
            <a:spAutoFit/>
          </a:bodyPr>
          <a:lstStyle/>
          <a:p>
            <a:r>
              <a:rPr lang="en-US" altLang="zh-CN" sz="2000" b="1" dirty="0"/>
              <a:t>SciCat</a:t>
            </a:r>
            <a:r>
              <a:rPr lang="zh-CN" altLang="en-US" sz="2000" b="1" dirty="0"/>
              <a:t>：</a:t>
            </a:r>
            <a:r>
              <a:rPr lang="en-US" altLang="zh-CN" sz="2000" b="1" dirty="0"/>
              <a:t>open source, </a:t>
            </a:r>
            <a:r>
              <a:rPr lang="en-US" altLang="zh-CN" sz="2000" dirty="0"/>
              <a:t>developed by PSI and ESS (and MAX IV) to create a data catalog management system</a:t>
            </a:r>
            <a:endParaRPr lang="zh-CN" altLang="en-US" sz="2000" dirty="0"/>
          </a:p>
        </p:txBody>
      </p:sp>
      <p:pic>
        <p:nvPicPr>
          <p:cNvPr id="3" name="图片 2"/>
          <p:cNvPicPr>
            <a:picLocks noChangeAspect="1"/>
          </p:cNvPicPr>
          <p:nvPr/>
        </p:nvPicPr>
        <p:blipFill>
          <a:blip r:embed="rId3"/>
          <a:stretch>
            <a:fillRect/>
          </a:stretch>
        </p:blipFill>
        <p:spPr>
          <a:xfrm>
            <a:off x="5790368" y="1830251"/>
            <a:ext cx="6344653" cy="3172327"/>
          </a:xfrm>
          <a:prstGeom prst="rect">
            <a:avLst/>
          </a:prstGeom>
        </p:spPr>
      </p:pic>
      <p:sp>
        <p:nvSpPr>
          <p:cNvPr id="4" name="矩形 3">
            <a:extLst>
              <a:ext uri="{FF2B5EF4-FFF2-40B4-BE49-F238E27FC236}">
                <a16:creationId xmlns:a16="http://schemas.microsoft.com/office/drawing/2014/main" id="{D571ED66-E9F5-4F67-9C12-C1AACB51168B}"/>
              </a:ext>
            </a:extLst>
          </p:cNvPr>
          <p:cNvSpPr/>
          <p:nvPr/>
        </p:nvSpPr>
        <p:spPr>
          <a:xfrm>
            <a:off x="7667538" y="5375380"/>
            <a:ext cx="3762808" cy="338554"/>
          </a:xfrm>
          <a:prstGeom prst="rect">
            <a:avLst/>
          </a:prstGeom>
        </p:spPr>
        <p:txBody>
          <a:bodyPr wrap="square">
            <a:spAutoFit/>
          </a:bodyPr>
          <a:lstStyle/>
          <a:p>
            <a:r>
              <a:rPr lang="en-GB" altLang="zh-CN" sz="1600" b="1" i="1" dirty="0">
                <a:solidFill>
                  <a:srgbClr val="000099"/>
                </a:solidFill>
                <a:latin typeface="Times New Roman" panose="02020603050405020304" pitchFamily="18" charset="0"/>
                <a:ea typeface="Times New Roman" panose="02020603050405020304" pitchFamily="18" charset="0"/>
              </a:rPr>
              <a:t>https://scicatproject.github.io/</a:t>
            </a:r>
          </a:p>
        </p:txBody>
      </p:sp>
    </p:spTree>
    <p:extLst>
      <p:ext uri="{BB962C8B-B14F-4D97-AF65-F5344CB8AC3E}">
        <p14:creationId xmlns:p14="http://schemas.microsoft.com/office/powerpoint/2010/main" val="317012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9457" y="148580"/>
            <a:ext cx="10515600" cy="706057"/>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Metadata acquisition approaches </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99660" y="1042980"/>
            <a:ext cx="10899913" cy="4915322"/>
          </a:xfrm>
        </p:spPr>
        <p:txBody>
          <a:bodyPr/>
          <a:lstStyle/>
          <a:p>
            <a:pPr marL="0" indent="0">
              <a:lnSpc>
                <a:spcPct val="150000"/>
              </a:lnSpc>
              <a:buNone/>
            </a:pPr>
            <a:r>
              <a:rPr lang="en-US" altLang="zh-CN" dirty="0"/>
              <a:t>Depends on how metadata are provided</a:t>
            </a:r>
          </a:p>
          <a:p>
            <a:pPr>
              <a:lnSpc>
                <a:spcPct val="150000"/>
              </a:lnSpc>
            </a:pPr>
            <a:r>
              <a:rPr lang="en-US" altLang="zh-CN" dirty="0"/>
              <a:t>Interfaces are provided for control system to write metadata  to DMS(</a:t>
            </a:r>
            <a:r>
              <a:rPr lang="en-US" altLang="zh-CN" dirty="0">
                <a:solidFill>
                  <a:srgbClr val="FF0000"/>
                </a:solidFill>
              </a:rPr>
              <a:t>recommended</a:t>
            </a:r>
            <a:r>
              <a:rPr lang="en-US" altLang="zh-CN" dirty="0"/>
              <a:t>)</a:t>
            </a:r>
          </a:p>
          <a:p>
            <a:pPr>
              <a:lnSpc>
                <a:spcPct val="150000"/>
              </a:lnSpc>
            </a:pPr>
            <a:r>
              <a:rPr lang="en-US" altLang="zh-CN" dirty="0"/>
              <a:t>Metadata-</a:t>
            </a:r>
            <a:r>
              <a:rPr lang="en-US" altLang="zh-CN" dirty="0" err="1"/>
              <a:t>ingestor</a:t>
            </a:r>
            <a:r>
              <a:rPr lang="en-US" altLang="zh-CN" dirty="0"/>
              <a:t> plugins are designed to collect metadata from nexus/txt/HDF5 files </a:t>
            </a:r>
          </a:p>
          <a:p>
            <a:endParaRPr lang="zh-CN" altLang="en-US" dirty="0"/>
          </a:p>
        </p:txBody>
      </p:sp>
    </p:spTree>
    <p:extLst>
      <p:ext uri="{BB962C8B-B14F-4D97-AF65-F5344CB8AC3E}">
        <p14:creationId xmlns:p14="http://schemas.microsoft.com/office/powerpoint/2010/main" val="99710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92843" y="162046"/>
            <a:ext cx="10515600" cy="694481"/>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Metadata acquisition approach</a:t>
            </a:r>
            <a:r>
              <a:rPr lang="zh-CN" altLang="en-US" sz="3600" dirty="0">
                <a:solidFill>
                  <a:srgbClr val="C00000"/>
                </a:solidFill>
                <a:latin typeface="Times New Roman" panose="02020603050405020304" pitchFamily="18" charset="0"/>
                <a:cs typeface="Times New Roman" panose="02020603050405020304" pitchFamily="18" charset="0"/>
              </a:rPr>
              <a:t>（</a:t>
            </a:r>
            <a:r>
              <a:rPr lang="en-US" altLang="zh-CN" sz="3600" dirty="0">
                <a:solidFill>
                  <a:srgbClr val="C00000"/>
                </a:solidFill>
                <a:latin typeface="Times New Roman" panose="02020603050405020304" pitchFamily="18" charset="0"/>
                <a:cs typeface="Times New Roman" panose="02020603050405020304" pitchFamily="18" charset="0"/>
              </a:rPr>
              <a:t>1</a:t>
            </a:r>
            <a:r>
              <a:rPr lang="zh-CN" altLang="en-US" sz="3600" dirty="0">
                <a:solidFill>
                  <a:srgbClr val="C00000"/>
                </a:solidFill>
                <a:latin typeface="Times New Roman" panose="02020603050405020304" pitchFamily="18" charset="0"/>
                <a:cs typeface="Times New Roman" panose="02020603050405020304" pitchFamily="18" charset="0"/>
              </a:rPr>
              <a:t>）</a:t>
            </a:r>
          </a:p>
        </p:txBody>
      </p:sp>
      <p:sp>
        <p:nvSpPr>
          <p:cNvPr id="3" name="内容占位符 2"/>
          <p:cNvSpPr>
            <a:spLocks noGrp="1"/>
          </p:cNvSpPr>
          <p:nvPr>
            <p:ph idx="1"/>
          </p:nvPr>
        </p:nvSpPr>
        <p:spPr>
          <a:xfrm>
            <a:off x="7061812" y="1160397"/>
            <a:ext cx="4823012" cy="5275266"/>
          </a:xfrm>
          <a:solidFill>
            <a:schemeClr val="tx1"/>
          </a:solidFill>
        </p:spPr>
        <p:txBody>
          <a:bodyPr>
            <a:normAutofit fontScale="92500" lnSpcReduction="20000"/>
          </a:bodyPr>
          <a:lstStyle/>
          <a:p>
            <a:pPr marL="0" indent="0">
              <a:buNone/>
            </a:pPr>
            <a:endParaRPr lang="en-US" altLang="zh-CN" sz="2000" dirty="0">
              <a:solidFill>
                <a:schemeClr val="bg2">
                  <a:lumMod val="90000"/>
                </a:schemeClr>
              </a:solidFill>
            </a:endParaRPr>
          </a:p>
          <a:p>
            <a:pPr marL="0" indent="0">
              <a:buNone/>
            </a:pPr>
            <a:r>
              <a:rPr lang="en-US" altLang="zh-CN" sz="2000" dirty="0">
                <a:solidFill>
                  <a:schemeClr val="bg2">
                    <a:lumMod val="90000"/>
                  </a:schemeClr>
                </a:solidFill>
              </a:rPr>
              <a:t>{ topic: ‘bm01_detector1_topic', </a:t>
            </a:r>
          </a:p>
          <a:p>
            <a:pPr marL="0" indent="0">
              <a:buNone/>
            </a:pPr>
            <a:r>
              <a:rPr lang="en-US" altLang="zh-CN" sz="2000" dirty="0">
                <a:solidFill>
                  <a:schemeClr val="bg2">
                    <a:lumMod val="90000"/>
                  </a:schemeClr>
                </a:solidFill>
              </a:rPr>
              <a:t>  messages: [{</a:t>
            </a:r>
          </a:p>
          <a:p>
            <a:pPr marL="0" indent="0">
              <a:buNone/>
            </a:pPr>
            <a:r>
              <a:rPr lang="en-US" altLang="zh-CN" sz="2000" dirty="0">
                <a:solidFill>
                  <a:schemeClr val="bg2">
                    <a:lumMod val="90000"/>
                  </a:schemeClr>
                </a:solidFill>
              </a:rPr>
              <a:t>	“proposalID”:”p0001”,</a:t>
            </a:r>
          </a:p>
          <a:p>
            <a:pPr marL="0" indent="0">
              <a:buNone/>
            </a:pPr>
            <a:r>
              <a:rPr lang="en-US" altLang="zh-CN" sz="2000" dirty="0">
                <a:solidFill>
                  <a:schemeClr val="bg2">
                    <a:lumMod val="90000"/>
                  </a:schemeClr>
                </a:solidFill>
              </a:rPr>
              <a:t>	“sampleID”:”s0001”,</a:t>
            </a:r>
          </a:p>
          <a:p>
            <a:pPr marL="0" indent="0">
              <a:buNone/>
            </a:pPr>
            <a:r>
              <a:rPr lang="en-US" altLang="zh-CN" sz="2000" dirty="0">
                <a:solidFill>
                  <a:schemeClr val="bg2">
                    <a:lumMod val="90000"/>
                  </a:schemeClr>
                </a:solidFill>
              </a:rPr>
              <a:t>	“</a:t>
            </a:r>
            <a:r>
              <a:rPr lang="en-US" altLang="zh-CN" sz="2000" dirty="0" err="1">
                <a:solidFill>
                  <a:schemeClr val="bg2">
                    <a:lumMod val="90000"/>
                  </a:schemeClr>
                </a:solidFill>
              </a:rPr>
              <a:t>userAccount</a:t>
            </a:r>
            <a:r>
              <a:rPr lang="en-US" altLang="zh-CN" sz="2000" dirty="0">
                <a:solidFill>
                  <a:schemeClr val="bg2">
                    <a:lumMod val="90000"/>
                  </a:schemeClr>
                </a:solidFill>
              </a:rPr>
              <a:t>”:”wch@ihep.ac.cn”,</a:t>
            </a:r>
          </a:p>
          <a:p>
            <a:pPr marL="0" indent="0">
              <a:buNone/>
            </a:pPr>
            <a:r>
              <a:rPr lang="en-US" altLang="zh-CN" sz="2000" dirty="0">
                <a:solidFill>
                  <a:schemeClr val="bg2">
                    <a:lumMod val="90000"/>
                  </a:schemeClr>
                </a:solidFill>
              </a:rPr>
              <a:t>	“creationLocation”:”bm01_detector1”</a:t>
            </a:r>
          </a:p>
          <a:p>
            <a:pPr marL="0" indent="0">
              <a:buNone/>
            </a:pPr>
            <a:r>
              <a:rPr lang="en-US" altLang="zh-CN" sz="2000" dirty="0">
                <a:solidFill>
                  <a:schemeClr val="bg2">
                    <a:lumMod val="90000"/>
                  </a:schemeClr>
                </a:solidFill>
              </a:rPr>
              <a:t>	“file_name”:”bm01_1_38883”,</a:t>
            </a:r>
          </a:p>
          <a:p>
            <a:pPr marL="0" indent="0">
              <a:buNone/>
            </a:pPr>
            <a:r>
              <a:rPr lang="en-US" altLang="zh-CN" sz="2000" dirty="0">
                <a:solidFill>
                  <a:schemeClr val="bg2">
                    <a:lumMod val="90000"/>
                  </a:schemeClr>
                </a:solidFill>
              </a:rPr>
              <a:t>	“dataFormat”:”hdf5”,</a:t>
            </a:r>
          </a:p>
          <a:p>
            <a:pPr marL="0" indent="0">
              <a:buNone/>
            </a:pPr>
            <a:r>
              <a:rPr lang="en-US" altLang="zh-CN" sz="2000" dirty="0">
                <a:solidFill>
                  <a:schemeClr val="bg2">
                    <a:lumMod val="90000"/>
                  </a:schemeClr>
                </a:solidFill>
              </a:rPr>
              <a:t>	“</a:t>
            </a:r>
            <a:r>
              <a:rPr lang="en-US" altLang="zh-CN" sz="2000" dirty="0" err="1">
                <a:solidFill>
                  <a:schemeClr val="bg2">
                    <a:lumMod val="90000"/>
                  </a:schemeClr>
                </a:solidFill>
              </a:rPr>
              <a:t>scientificMetadata</a:t>
            </a:r>
            <a:r>
              <a:rPr lang="en-US" altLang="zh-CN" sz="2000" dirty="0">
                <a:solidFill>
                  <a:schemeClr val="bg2">
                    <a:lumMod val="90000"/>
                  </a:schemeClr>
                </a:solidFill>
              </a:rPr>
              <a:t>”:{</a:t>
            </a:r>
          </a:p>
          <a:p>
            <a:pPr marL="0" indent="0">
              <a:buNone/>
            </a:pPr>
            <a:r>
              <a:rPr lang="en-US" altLang="zh-CN" sz="2000" dirty="0">
                <a:solidFill>
                  <a:schemeClr val="bg2">
                    <a:lumMod val="90000"/>
                  </a:schemeClr>
                </a:solidFill>
              </a:rPr>
              <a:t>		elog_id:”234”,</a:t>
            </a:r>
          </a:p>
          <a:p>
            <a:pPr marL="0" indent="0">
              <a:buNone/>
            </a:pPr>
            <a:r>
              <a:rPr lang="en-US" altLang="zh-CN" sz="2000" dirty="0">
                <a:solidFill>
                  <a:schemeClr val="bg2">
                    <a:lumMod val="90000"/>
                  </a:schemeClr>
                </a:solidFill>
              </a:rPr>
              <a:t>		optical_coupling:”</a:t>
            </a:r>
            <a:r>
              <a:rPr lang="en-US" altLang="zh-CN" sz="2000" dirty="0" err="1">
                <a:solidFill>
                  <a:schemeClr val="bg2">
                    <a:lumMod val="90000"/>
                  </a:schemeClr>
                </a:solidFill>
              </a:rPr>
              <a:t>dryfit</a:t>
            </a:r>
            <a:r>
              <a:rPr lang="en-US" altLang="zh-CN" sz="2000" dirty="0">
                <a:solidFill>
                  <a:schemeClr val="bg2">
                    <a:lumMod val="90000"/>
                  </a:schemeClr>
                </a:solidFill>
              </a:rPr>
              <a:t>”},</a:t>
            </a:r>
          </a:p>
          <a:p>
            <a:pPr marL="0" indent="0">
              <a:buNone/>
            </a:pPr>
            <a:r>
              <a:rPr lang="en-US" altLang="zh-CN" sz="2000" dirty="0">
                <a:solidFill>
                  <a:schemeClr val="bg2">
                    <a:lumMod val="90000"/>
                  </a:schemeClr>
                </a:solidFill>
              </a:rPr>
              <a:t>	“</a:t>
            </a:r>
            <a:r>
              <a:rPr lang="en-US" altLang="zh-CN" sz="2000" dirty="0" err="1">
                <a:solidFill>
                  <a:schemeClr val="bg2">
                    <a:lumMod val="90000"/>
                  </a:schemeClr>
                </a:solidFill>
              </a:rPr>
              <a:t>description”:”dataset</a:t>
            </a:r>
            <a:r>
              <a:rPr lang="en-US" altLang="zh-CN" sz="2000" dirty="0">
                <a:solidFill>
                  <a:schemeClr val="bg2">
                    <a:lumMod val="90000"/>
                  </a:schemeClr>
                </a:solidFill>
              </a:rPr>
              <a:t> description”</a:t>
            </a:r>
          </a:p>
          <a:p>
            <a:pPr marL="0" indent="0">
              <a:buNone/>
            </a:pPr>
            <a:r>
              <a:rPr lang="en-US" altLang="zh-CN" sz="2000" dirty="0">
                <a:solidFill>
                  <a:schemeClr val="bg2">
                    <a:lumMod val="90000"/>
                  </a:schemeClr>
                </a:solidFill>
              </a:rPr>
              <a:t>	}]</a:t>
            </a:r>
          </a:p>
          <a:p>
            <a:pPr marL="0" indent="0">
              <a:buNone/>
            </a:pPr>
            <a:r>
              <a:rPr lang="en-US" altLang="zh-CN" sz="2000" dirty="0">
                <a:solidFill>
                  <a:schemeClr val="bg2">
                    <a:lumMod val="90000"/>
                  </a:schemeClr>
                </a:solidFill>
              </a:rPr>
              <a:t> }</a:t>
            </a:r>
            <a:endParaRPr lang="zh-CN" altLang="en-US" sz="2000" dirty="0">
              <a:solidFill>
                <a:schemeClr val="bg2">
                  <a:lumMod val="90000"/>
                </a:schemeClr>
              </a:solidFill>
            </a:endParaRPr>
          </a:p>
        </p:txBody>
      </p:sp>
      <p:sp>
        <p:nvSpPr>
          <p:cNvPr id="4" name="矩形 3"/>
          <p:cNvSpPr/>
          <p:nvPr/>
        </p:nvSpPr>
        <p:spPr>
          <a:xfrm>
            <a:off x="210667" y="1022198"/>
            <a:ext cx="6491613" cy="2169825"/>
          </a:xfrm>
          <a:prstGeom prst="rect">
            <a:avLst/>
          </a:prstGeom>
        </p:spPr>
        <p:txBody>
          <a:bodyPr wrap="square">
            <a:spAutoFit/>
          </a:bodyPr>
          <a:lstStyle/>
          <a:p>
            <a:pPr marL="342900" indent="-342900">
              <a:lnSpc>
                <a:spcPct val="150000"/>
              </a:lnSpc>
              <a:buFont typeface="Calibri" panose="020F0502020204030204" pitchFamily="34" charset="0"/>
              <a:buChar char="­"/>
            </a:pPr>
            <a:r>
              <a:rPr lang="en-US" altLang="zh-CN" dirty="0"/>
              <a:t>Suitable for self-designed detector, having ability to program to control software(Epics/Tango</a:t>
            </a:r>
            <a:r>
              <a:rPr lang="zh-CN" altLang="en-US" dirty="0"/>
              <a:t>）</a:t>
            </a:r>
            <a:endParaRPr lang="en-US" altLang="zh-CN" dirty="0"/>
          </a:p>
          <a:p>
            <a:pPr marL="285750" indent="-285750">
              <a:lnSpc>
                <a:spcPct val="150000"/>
              </a:lnSpc>
              <a:buFont typeface="Calibri" panose="020F0502020204030204" pitchFamily="34" charset="0"/>
              <a:buChar char="­"/>
            </a:pPr>
            <a:r>
              <a:rPr lang="en-US" altLang="zh-CN" dirty="0"/>
              <a:t>Interfaces with control system are provided</a:t>
            </a:r>
          </a:p>
          <a:p>
            <a:pPr marL="285750" indent="-285750">
              <a:lnSpc>
                <a:spcPct val="150000"/>
              </a:lnSpc>
              <a:buFont typeface="Calibri" panose="020F0502020204030204" pitchFamily="34" charset="0"/>
              <a:buChar char="­"/>
            </a:pPr>
            <a:r>
              <a:rPr lang="en-US" altLang="zh-CN" dirty="0"/>
              <a:t>With which control system can send metadata (JSON-based) to </a:t>
            </a:r>
            <a:r>
              <a:rPr lang="en-US" altLang="zh-CN" dirty="0" err="1"/>
              <a:t>kafka</a:t>
            </a:r>
            <a:r>
              <a:rPr lang="en-US" altLang="zh-CN" dirty="0"/>
              <a:t> broker when a dataset is produced</a:t>
            </a:r>
          </a:p>
        </p:txBody>
      </p:sp>
      <p:pic>
        <p:nvPicPr>
          <p:cNvPr id="6" name="图片 5"/>
          <p:cNvPicPr>
            <a:picLocks noChangeAspect="1"/>
          </p:cNvPicPr>
          <p:nvPr/>
        </p:nvPicPr>
        <p:blipFill>
          <a:blip r:embed="rId2"/>
          <a:stretch>
            <a:fillRect/>
          </a:stretch>
        </p:blipFill>
        <p:spPr>
          <a:xfrm>
            <a:off x="71475" y="3350443"/>
            <a:ext cx="6769999" cy="3145289"/>
          </a:xfrm>
          <a:prstGeom prst="rect">
            <a:avLst/>
          </a:prstGeom>
        </p:spPr>
      </p:pic>
      <p:sp>
        <p:nvSpPr>
          <p:cNvPr id="7" name="圆角矩形 6"/>
          <p:cNvSpPr/>
          <p:nvPr/>
        </p:nvSpPr>
        <p:spPr>
          <a:xfrm>
            <a:off x="3866920" y="3674534"/>
            <a:ext cx="2379644" cy="445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Example from </a:t>
            </a:r>
            <a:r>
              <a:rPr lang="en-US" altLang="zh-CN" dirty="0" err="1"/>
              <a:t>github</a:t>
            </a:r>
            <a:endParaRPr lang="zh-CN" altLang="en-US" dirty="0"/>
          </a:p>
        </p:txBody>
      </p:sp>
    </p:spTree>
    <p:extLst>
      <p:ext uri="{BB962C8B-B14F-4D97-AF65-F5344CB8AC3E}">
        <p14:creationId xmlns:p14="http://schemas.microsoft.com/office/powerpoint/2010/main" val="385328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7980" y="113511"/>
            <a:ext cx="10515600" cy="506317"/>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Metadata acquisition approach</a:t>
            </a:r>
            <a:r>
              <a:rPr lang="zh-CN" altLang="en-US" sz="3600" dirty="0">
                <a:solidFill>
                  <a:srgbClr val="C00000"/>
                </a:solidFill>
                <a:latin typeface="Times New Roman" panose="02020603050405020304" pitchFamily="18" charset="0"/>
                <a:cs typeface="Times New Roman" panose="02020603050405020304" pitchFamily="18" charset="0"/>
              </a:rPr>
              <a:t>（</a:t>
            </a:r>
            <a:r>
              <a:rPr lang="en-US" altLang="zh-CN" sz="3600" dirty="0">
                <a:solidFill>
                  <a:srgbClr val="C00000"/>
                </a:solidFill>
                <a:latin typeface="Times New Roman" panose="02020603050405020304" pitchFamily="18" charset="0"/>
                <a:cs typeface="Times New Roman" panose="02020603050405020304" pitchFamily="18" charset="0"/>
              </a:rPr>
              <a:t>2</a:t>
            </a:r>
            <a:r>
              <a:rPr lang="zh-CN" altLang="en-US" sz="3600" dirty="0">
                <a:solidFill>
                  <a:srgbClr val="C00000"/>
                </a:solidFill>
                <a:latin typeface="Times New Roman" panose="02020603050405020304" pitchFamily="18" charset="0"/>
                <a:cs typeface="Times New Roman" panose="02020603050405020304" pitchFamily="18" charset="0"/>
              </a:rPr>
              <a:t>）</a:t>
            </a:r>
          </a:p>
        </p:txBody>
      </p:sp>
      <p:sp>
        <p:nvSpPr>
          <p:cNvPr id="3" name="内容占位符 2"/>
          <p:cNvSpPr>
            <a:spLocks noGrp="1"/>
          </p:cNvSpPr>
          <p:nvPr>
            <p:ph idx="1"/>
          </p:nvPr>
        </p:nvSpPr>
        <p:spPr>
          <a:xfrm>
            <a:off x="8934679" y="1078028"/>
            <a:ext cx="2974553" cy="4232102"/>
          </a:xfrm>
        </p:spPr>
        <p:txBody>
          <a:bodyPr>
            <a:normAutofit fontScale="92500" lnSpcReduction="20000"/>
          </a:bodyPr>
          <a:lstStyle/>
          <a:p>
            <a:pPr marL="342900" indent="-342900">
              <a:lnSpc>
                <a:spcPct val="150000"/>
              </a:lnSpc>
              <a:buFont typeface="Calibri" panose="020F0502020204030204" pitchFamily="34" charset="0"/>
              <a:buChar char="­"/>
            </a:pPr>
            <a:r>
              <a:rPr lang="en-US" altLang="zh-CN" sz="1800" dirty="0"/>
              <a:t>Suitable for those that metadata are collected and saved to files (txt/</a:t>
            </a:r>
            <a:r>
              <a:rPr lang="en-US" altLang="zh-CN" sz="1800" dirty="0" err="1"/>
              <a:t>nxs</a:t>
            </a:r>
            <a:r>
              <a:rPr lang="en-US" altLang="zh-CN" sz="1800" dirty="0"/>
              <a:t>)</a:t>
            </a:r>
          </a:p>
          <a:p>
            <a:pPr marL="342900" indent="-342900">
              <a:lnSpc>
                <a:spcPct val="150000"/>
              </a:lnSpc>
              <a:buFont typeface="Calibri" panose="020F0502020204030204" pitchFamily="34" charset="0"/>
              <a:buChar char="­"/>
            </a:pPr>
            <a:r>
              <a:rPr lang="en-US" altLang="zh-CN" sz="1800" dirty="0"/>
              <a:t>Metadata-</a:t>
            </a:r>
            <a:r>
              <a:rPr lang="en-US" altLang="zh-CN" sz="1800" dirty="0" err="1"/>
              <a:t>ingestor</a:t>
            </a:r>
            <a:r>
              <a:rPr lang="en-US" altLang="zh-CN" sz="1800" dirty="0"/>
              <a:t>  runs in flexible plugin mode.</a:t>
            </a:r>
          </a:p>
          <a:p>
            <a:pPr marL="342900" indent="-342900">
              <a:lnSpc>
                <a:spcPct val="150000"/>
              </a:lnSpc>
              <a:buFont typeface="Calibri" panose="020F0502020204030204" pitchFamily="34" charset="0"/>
              <a:buChar char="­"/>
            </a:pPr>
            <a:r>
              <a:rPr lang="en-US" altLang="zh-CN" sz="1800" dirty="0"/>
              <a:t>In addition to user and experiment information, the plug-in also records information such as file size, checksums, processing time, and file replicas. </a:t>
            </a:r>
            <a:endParaRPr lang="zh-CN" altLang="en-US" sz="1800" dirty="0"/>
          </a:p>
          <a:p>
            <a:pPr marL="342900" indent="-342900">
              <a:lnSpc>
                <a:spcPct val="150000"/>
              </a:lnSpc>
              <a:buFont typeface="Calibri" panose="020F0502020204030204" pitchFamily="34" charset="0"/>
              <a:buChar char="­"/>
            </a:pPr>
            <a:endParaRPr lang="en-US" altLang="zh-CN" sz="1800" dirty="0"/>
          </a:p>
          <a:p>
            <a:pPr marL="342900" indent="-342900">
              <a:lnSpc>
                <a:spcPct val="150000"/>
              </a:lnSpc>
              <a:buFont typeface="Calibri" panose="020F0502020204030204" pitchFamily="34" charset="0"/>
              <a:buChar char="­"/>
            </a:pPr>
            <a:endParaRPr lang="en-US" altLang="zh-CN" sz="1800" dirty="0"/>
          </a:p>
        </p:txBody>
      </p:sp>
      <p:pic>
        <p:nvPicPr>
          <p:cNvPr id="4" name="图片 3"/>
          <p:cNvPicPr>
            <a:picLocks noChangeAspect="1"/>
          </p:cNvPicPr>
          <p:nvPr/>
        </p:nvPicPr>
        <p:blipFill>
          <a:blip r:embed="rId2"/>
          <a:stretch>
            <a:fillRect/>
          </a:stretch>
        </p:blipFill>
        <p:spPr>
          <a:xfrm>
            <a:off x="121185" y="981869"/>
            <a:ext cx="4979625" cy="5440965"/>
          </a:xfrm>
          <a:prstGeom prst="rect">
            <a:avLst/>
          </a:prstGeom>
        </p:spPr>
      </p:pic>
      <p:pic>
        <p:nvPicPr>
          <p:cNvPr id="5" name="图片 4"/>
          <p:cNvPicPr>
            <a:picLocks noChangeAspect="1"/>
          </p:cNvPicPr>
          <p:nvPr/>
        </p:nvPicPr>
        <p:blipFill>
          <a:blip r:embed="rId3"/>
          <a:stretch>
            <a:fillRect/>
          </a:stretch>
        </p:blipFill>
        <p:spPr>
          <a:xfrm>
            <a:off x="2879381" y="2113723"/>
            <a:ext cx="5785372" cy="4671152"/>
          </a:xfrm>
          <a:prstGeom prst="rect">
            <a:avLst/>
          </a:prstGeom>
        </p:spPr>
      </p:pic>
    </p:spTree>
    <p:extLst>
      <p:ext uri="{BB962C8B-B14F-4D97-AF65-F5344CB8AC3E}">
        <p14:creationId xmlns:p14="http://schemas.microsoft.com/office/powerpoint/2010/main" val="370690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2495" y="199415"/>
            <a:ext cx="10515600" cy="604359"/>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Metadata acquisition— for cataloging</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912048" y="4167141"/>
            <a:ext cx="1311922" cy="579590"/>
            <a:chOff x="1473430" y="3176373"/>
            <a:chExt cx="1218964" cy="517792"/>
          </a:xfrm>
        </p:grpSpPr>
        <p:pic>
          <p:nvPicPr>
            <p:cNvPr id="5" name="图片 4"/>
            <p:cNvPicPr>
              <a:picLocks noChangeAspect="1"/>
            </p:cNvPicPr>
            <p:nvPr/>
          </p:nvPicPr>
          <p:blipFill>
            <a:blip r:embed="rId3"/>
            <a:stretch>
              <a:fillRect/>
            </a:stretch>
          </p:blipFill>
          <p:spPr>
            <a:xfrm>
              <a:off x="1473430" y="3245989"/>
              <a:ext cx="1218964" cy="378560"/>
            </a:xfrm>
            <a:prstGeom prst="rect">
              <a:avLst/>
            </a:prstGeom>
          </p:spPr>
        </p:pic>
        <p:sp>
          <p:nvSpPr>
            <p:cNvPr id="7" name="矩形 6"/>
            <p:cNvSpPr/>
            <p:nvPr/>
          </p:nvSpPr>
          <p:spPr>
            <a:xfrm>
              <a:off x="1498530" y="3176373"/>
              <a:ext cx="1118643" cy="517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1923212" y="5344165"/>
            <a:ext cx="1219801" cy="687865"/>
            <a:chOff x="1472772" y="3851758"/>
            <a:chExt cx="1119299" cy="680410"/>
          </a:xfrm>
        </p:grpSpPr>
        <p:pic>
          <p:nvPicPr>
            <p:cNvPr id="6" name="图片 5"/>
            <p:cNvPicPr>
              <a:picLocks noChangeAspect="1"/>
            </p:cNvPicPr>
            <p:nvPr/>
          </p:nvPicPr>
          <p:blipFill>
            <a:blip r:embed="rId4"/>
            <a:stretch>
              <a:fillRect/>
            </a:stretch>
          </p:blipFill>
          <p:spPr>
            <a:xfrm>
              <a:off x="1473430" y="3851758"/>
              <a:ext cx="1118641" cy="680410"/>
            </a:xfrm>
            <a:prstGeom prst="rect">
              <a:avLst/>
            </a:prstGeom>
          </p:spPr>
        </p:pic>
        <p:sp>
          <p:nvSpPr>
            <p:cNvPr id="8" name="矩形 7"/>
            <p:cNvSpPr/>
            <p:nvPr/>
          </p:nvSpPr>
          <p:spPr>
            <a:xfrm>
              <a:off x="1472772" y="3907020"/>
              <a:ext cx="1118641" cy="6222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8002057" y="3306587"/>
            <a:ext cx="2140335" cy="1518684"/>
            <a:chOff x="8002057" y="3053196"/>
            <a:chExt cx="2140335" cy="1518684"/>
          </a:xfrm>
        </p:grpSpPr>
        <p:sp>
          <p:nvSpPr>
            <p:cNvPr id="18" name="矩形 17"/>
            <p:cNvSpPr/>
            <p:nvPr/>
          </p:nvSpPr>
          <p:spPr>
            <a:xfrm>
              <a:off x="8284135" y="3053196"/>
              <a:ext cx="1858257" cy="15186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8002057" y="3053196"/>
              <a:ext cx="1887079" cy="1518684"/>
              <a:chOff x="7944182" y="3400437"/>
              <a:chExt cx="1887079" cy="1518684"/>
            </a:xfrm>
          </p:grpSpPr>
          <p:sp>
            <p:nvSpPr>
              <p:cNvPr id="21" name="矩形 20"/>
              <p:cNvSpPr/>
              <p:nvPr/>
            </p:nvSpPr>
            <p:spPr>
              <a:xfrm>
                <a:off x="7944182" y="3400437"/>
                <a:ext cx="279694" cy="1518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dirty="0">
                    <a:solidFill>
                      <a:schemeClr val="tx1"/>
                    </a:solidFill>
                  </a:rPr>
                  <a:t>API</a:t>
                </a:r>
                <a:endParaRPr lang="zh-CN" altLang="en-US" dirty="0">
                  <a:solidFill>
                    <a:schemeClr val="tx1"/>
                  </a:solidFill>
                </a:endParaRPr>
              </a:p>
            </p:txBody>
          </p:sp>
          <p:sp>
            <p:nvSpPr>
              <p:cNvPr id="22" name="矩形 21"/>
              <p:cNvSpPr/>
              <p:nvPr/>
            </p:nvSpPr>
            <p:spPr>
              <a:xfrm>
                <a:off x="8578716" y="3501950"/>
                <a:ext cx="1018572" cy="448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SciCat</a:t>
                </a:r>
                <a:endParaRPr lang="zh-CN" altLang="en-US" sz="2000" dirty="0">
                  <a:solidFill>
                    <a:schemeClr val="tx1"/>
                  </a:solidFill>
                </a:endParaRPr>
              </a:p>
            </p:txBody>
          </p:sp>
          <p:sp>
            <p:nvSpPr>
              <p:cNvPr id="23" name="矩形 22"/>
              <p:cNvSpPr/>
              <p:nvPr/>
            </p:nvSpPr>
            <p:spPr>
              <a:xfrm>
                <a:off x="8495506" y="4163892"/>
                <a:ext cx="1335755" cy="5234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Metadata Catalogue</a:t>
                </a:r>
                <a:endParaRPr lang="zh-CN" altLang="en-US" dirty="0">
                  <a:solidFill>
                    <a:schemeClr val="tx1"/>
                  </a:solidFill>
                </a:endParaRPr>
              </a:p>
            </p:txBody>
          </p:sp>
        </p:grpSp>
      </p:grpSp>
      <p:grpSp>
        <p:nvGrpSpPr>
          <p:cNvPr id="17" name="组合 16"/>
          <p:cNvGrpSpPr/>
          <p:nvPr/>
        </p:nvGrpSpPr>
        <p:grpSpPr>
          <a:xfrm>
            <a:off x="10710778" y="3495700"/>
            <a:ext cx="1043532" cy="1197781"/>
            <a:chOff x="9816708" y="3275937"/>
            <a:chExt cx="1257310" cy="1600598"/>
          </a:xfrm>
        </p:grpSpPr>
        <p:pic>
          <p:nvPicPr>
            <p:cNvPr id="15" name="图片 14"/>
            <p:cNvPicPr>
              <a:picLocks noChangeAspect="1"/>
            </p:cNvPicPr>
            <p:nvPr/>
          </p:nvPicPr>
          <p:blipFill>
            <a:blip r:embed="rId5"/>
            <a:stretch>
              <a:fillRect/>
            </a:stretch>
          </p:blipFill>
          <p:spPr>
            <a:xfrm>
              <a:off x="9816708" y="3840576"/>
              <a:ext cx="1257309" cy="381003"/>
            </a:xfrm>
            <a:prstGeom prst="rect">
              <a:avLst/>
            </a:prstGeom>
          </p:spPr>
        </p:pic>
        <p:sp>
          <p:nvSpPr>
            <p:cNvPr id="16" name="圆柱形 15"/>
            <p:cNvSpPr/>
            <p:nvPr/>
          </p:nvSpPr>
          <p:spPr>
            <a:xfrm>
              <a:off x="9816708" y="3275937"/>
              <a:ext cx="1257310" cy="1600598"/>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6189864" y="3440078"/>
            <a:ext cx="1272573" cy="1242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Metadata</a:t>
            </a:r>
          </a:p>
          <a:p>
            <a:pPr algn="ctr"/>
            <a:r>
              <a:rPr lang="en-US" altLang="zh-CN" sz="2000" dirty="0">
                <a:solidFill>
                  <a:schemeClr val="tx1"/>
                </a:solidFill>
              </a:rPr>
              <a:t>Creator</a:t>
            </a:r>
            <a:endParaRPr lang="zh-CN" altLang="en-US" sz="2000" dirty="0">
              <a:solidFill>
                <a:schemeClr val="tx1"/>
              </a:solidFill>
            </a:endParaRPr>
          </a:p>
        </p:txBody>
      </p:sp>
      <p:sp>
        <p:nvSpPr>
          <p:cNvPr id="20" name="右箭头 19"/>
          <p:cNvSpPr/>
          <p:nvPr/>
        </p:nvSpPr>
        <p:spPr>
          <a:xfrm>
            <a:off x="7462437" y="3998467"/>
            <a:ext cx="514645" cy="1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左右箭头 24"/>
          <p:cNvSpPr/>
          <p:nvPr/>
        </p:nvSpPr>
        <p:spPr>
          <a:xfrm>
            <a:off x="10172071" y="4017276"/>
            <a:ext cx="514848" cy="1487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979934" y="2764064"/>
            <a:ext cx="1193864" cy="714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Metadata</a:t>
            </a:r>
          </a:p>
          <a:p>
            <a:pPr algn="ctr"/>
            <a:r>
              <a:rPr lang="en-US" altLang="zh-CN" sz="2000" dirty="0">
                <a:solidFill>
                  <a:schemeClr val="tx1"/>
                </a:solidFill>
              </a:rPr>
              <a:t>Ingestor</a:t>
            </a:r>
            <a:endParaRPr lang="zh-CN" altLang="en-US" sz="2000" dirty="0">
              <a:solidFill>
                <a:schemeClr val="tx1"/>
              </a:solidFill>
            </a:endParaRPr>
          </a:p>
        </p:txBody>
      </p:sp>
      <p:grpSp>
        <p:nvGrpSpPr>
          <p:cNvPr id="26" name="组合 25"/>
          <p:cNvGrpSpPr/>
          <p:nvPr/>
        </p:nvGrpSpPr>
        <p:grpSpPr>
          <a:xfrm>
            <a:off x="3744250" y="3527575"/>
            <a:ext cx="1762537" cy="1067606"/>
            <a:chOff x="5045725" y="2095171"/>
            <a:chExt cx="1762537" cy="1067606"/>
          </a:xfrm>
        </p:grpSpPr>
        <p:sp>
          <p:nvSpPr>
            <p:cNvPr id="28" name="矩形 27"/>
            <p:cNvSpPr/>
            <p:nvPr/>
          </p:nvSpPr>
          <p:spPr>
            <a:xfrm>
              <a:off x="5321146" y="2288952"/>
              <a:ext cx="1487116" cy="87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endParaRPr>
            </a:p>
          </p:txBody>
        </p:sp>
        <p:sp>
          <p:nvSpPr>
            <p:cNvPr id="29" name="矩形 28"/>
            <p:cNvSpPr/>
            <p:nvPr/>
          </p:nvSpPr>
          <p:spPr>
            <a:xfrm>
              <a:off x="5188782" y="2196181"/>
              <a:ext cx="1487439" cy="8428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tx1"/>
                </a:solidFill>
              </a:endParaRPr>
            </a:p>
          </p:txBody>
        </p:sp>
        <p:sp>
          <p:nvSpPr>
            <p:cNvPr id="32" name="矩形 31"/>
            <p:cNvSpPr/>
            <p:nvPr/>
          </p:nvSpPr>
          <p:spPr>
            <a:xfrm>
              <a:off x="5045725" y="2095171"/>
              <a:ext cx="1516901" cy="811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Kafka</a:t>
              </a:r>
            </a:p>
            <a:p>
              <a:pPr algn="ctr"/>
              <a:r>
                <a:rPr lang="en-US" altLang="zh-CN" sz="2000" dirty="0">
                  <a:solidFill>
                    <a:schemeClr val="tx1"/>
                  </a:solidFill>
                </a:rPr>
                <a:t>Cluster</a:t>
              </a:r>
              <a:endParaRPr lang="zh-CN" altLang="en-US" sz="2000" dirty="0">
                <a:solidFill>
                  <a:schemeClr val="tx1"/>
                </a:solidFill>
              </a:endParaRPr>
            </a:p>
          </p:txBody>
        </p:sp>
      </p:grpSp>
      <p:pic>
        <p:nvPicPr>
          <p:cNvPr id="14" name="图片 13"/>
          <p:cNvPicPr>
            <a:picLocks noChangeAspect="1"/>
          </p:cNvPicPr>
          <p:nvPr/>
        </p:nvPicPr>
        <p:blipFill>
          <a:blip r:embed="rId6"/>
          <a:stretch>
            <a:fillRect/>
          </a:stretch>
        </p:blipFill>
        <p:spPr>
          <a:xfrm>
            <a:off x="383136" y="2433181"/>
            <a:ext cx="942857" cy="1057143"/>
          </a:xfrm>
          <a:prstGeom prst="rect">
            <a:avLst/>
          </a:prstGeom>
        </p:spPr>
      </p:pic>
      <p:pic>
        <p:nvPicPr>
          <p:cNvPr id="12" name="图片 11"/>
          <p:cNvPicPr>
            <a:picLocks noChangeAspect="1"/>
          </p:cNvPicPr>
          <p:nvPr/>
        </p:nvPicPr>
        <p:blipFill>
          <a:blip r:embed="rId7"/>
          <a:stretch>
            <a:fillRect/>
          </a:stretch>
        </p:blipFill>
        <p:spPr>
          <a:xfrm>
            <a:off x="608949" y="1980609"/>
            <a:ext cx="904762" cy="1038095"/>
          </a:xfrm>
          <a:prstGeom prst="rect">
            <a:avLst/>
          </a:prstGeom>
        </p:spPr>
      </p:pic>
      <p:pic>
        <p:nvPicPr>
          <p:cNvPr id="24" name="图片 23"/>
          <p:cNvPicPr>
            <a:picLocks noChangeAspect="1"/>
          </p:cNvPicPr>
          <p:nvPr/>
        </p:nvPicPr>
        <p:blipFill>
          <a:blip r:embed="rId8"/>
          <a:stretch>
            <a:fillRect/>
          </a:stretch>
        </p:blipFill>
        <p:spPr>
          <a:xfrm>
            <a:off x="492038" y="4048489"/>
            <a:ext cx="771429" cy="780952"/>
          </a:xfrm>
          <a:prstGeom prst="rect">
            <a:avLst/>
          </a:prstGeom>
        </p:spPr>
      </p:pic>
      <p:pic>
        <p:nvPicPr>
          <p:cNvPr id="34" name="图片 33"/>
          <p:cNvPicPr>
            <a:picLocks noChangeAspect="1"/>
          </p:cNvPicPr>
          <p:nvPr/>
        </p:nvPicPr>
        <p:blipFill>
          <a:blip r:embed="rId8"/>
          <a:stretch>
            <a:fillRect/>
          </a:stretch>
        </p:blipFill>
        <p:spPr>
          <a:xfrm>
            <a:off x="492038" y="5360161"/>
            <a:ext cx="771429" cy="780952"/>
          </a:xfrm>
          <a:prstGeom prst="rect">
            <a:avLst/>
          </a:prstGeom>
        </p:spPr>
      </p:pic>
      <p:sp>
        <p:nvSpPr>
          <p:cNvPr id="37" name="右箭头 36"/>
          <p:cNvSpPr/>
          <p:nvPr/>
        </p:nvSpPr>
        <p:spPr>
          <a:xfrm>
            <a:off x="1263467" y="5688097"/>
            <a:ext cx="648581" cy="17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右箭头 37"/>
          <p:cNvSpPr/>
          <p:nvPr/>
        </p:nvSpPr>
        <p:spPr>
          <a:xfrm>
            <a:off x="1280715" y="4309193"/>
            <a:ext cx="648581" cy="171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右箭头 38"/>
          <p:cNvSpPr/>
          <p:nvPr/>
        </p:nvSpPr>
        <p:spPr>
          <a:xfrm>
            <a:off x="1325993" y="2960184"/>
            <a:ext cx="631907" cy="149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箭头连接符 40"/>
          <p:cNvCxnSpPr>
            <a:stCxn id="31" idx="3"/>
            <a:endCxn id="32" idx="1"/>
          </p:cNvCxnSpPr>
          <p:nvPr/>
        </p:nvCxnSpPr>
        <p:spPr>
          <a:xfrm>
            <a:off x="3173798" y="3121181"/>
            <a:ext cx="570452" cy="8121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5" idx="3"/>
          </p:cNvCxnSpPr>
          <p:nvPr/>
        </p:nvCxnSpPr>
        <p:spPr>
          <a:xfrm flipV="1">
            <a:off x="3223970" y="4203355"/>
            <a:ext cx="520280" cy="2535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a:stCxn id="8" idx="3"/>
          </p:cNvCxnSpPr>
          <p:nvPr/>
        </p:nvCxnSpPr>
        <p:spPr>
          <a:xfrm flipV="1">
            <a:off x="3142296" y="4456937"/>
            <a:ext cx="745011" cy="12576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2" name="下箭头 51"/>
          <p:cNvSpPr/>
          <p:nvPr/>
        </p:nvSpPr>
        <p:spPr>
          <a:xfrm>
            <a:off x="6767370" y="2895112"/>
            <a:ext cx="147137" cy="452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右箭头 55"/>
          <p:cNvSpPr/>
          <p:nvPr/>
        </p:nvSpPr>
        <p:spPr>
          <a:xfrm>
            <a:off x="5568382" y="3989593"/>
            <a:ext cx="596507" cy="177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9"/>
          <a:stretch>
            <a:fillRect/>
          </a:stretch>
        </p:blipFill>
        <p:spPr>
          <a:xfrm>
            <a:off x="5679822" y="1668533"/>
            <a:ext cx="2322235" cy="1116703"/>
          </a:xfrm>
          <a:prstGeom prst="rect">
            <a:avLst/>
          </a:prstGeom>
        </p:spPr>
      </p:pic>
      <p:sp>
        <p:nvSpPr>
          <p:cNvPr id="59" name="矩形 58"/>
          <p:cNvSpPr/>
          <p:nvPr/>
        </p:nvSpPr>
        <p:spPr>
          <a:xfrm>
            <a:off x="5679822" y="1668533"/>
            <a:ext cx="2322235" cy="11167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2143414" y="1242674"/>
            <a:ext cx="866904" cy="1085125"/>
            <a:chOff x="2143414" y="989283"/>
            <a:chExt cx="866904" cy="1085125"/>
          </a:xfrm>
        </p:grpSpPr>
        <p:pic>
          <p:nvPicPr>
            <p:cNvPr id="3" name="图片 2"/>
            <p:cNvPicPr>
              <a:picLocks noChangeAspect="1"/>
            </p:cNvPicPr>
            <p:nvPr/>
          </p:nvPicPr>
          <p:blipFill>
            <a:blip r:embed="rId10"/>
            <a:stretch>
              <a:fillRect/>
            </a:stretch>
          </p:blipFill>
          <p:spPr>
            <a:xfrm>
              <a:off x="2329914" y="1063831"/>
              <a:ext cx="476190" cy="561905"/>
            </a:xfrm>
            <a:prstGeom prst="rect">
              <a:avLst/>
            </a:prstGeom>
          </p:spPr>
        </p:pic>
        <p:sp>
          <p:nvSpPr>
            <p:cNvPr id="11" name="矩形 10"/>
            <p:cNvSpPr/>
            <p:nvPr/>
          </p:nvSpPr>
          <p:spPr>
            <a:xfrm>
              <a:off x="2143414" y="989283"/>
              <a:ext cx="866904" cy="10663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43414" y="1551188"/>
              <a:ext cx="866904" cy="523220"/>
            </a:xfrm>
            <a:prstGeom prst="rect">
              <a:avLst/>
            </a:prstGeom>
            <a:noFill/>
          </p:spPr>
          <p:txBody>
            <a:bodyPr wrap="none" rtlCol="0">
              <a:spAutoFit/>
            </a:bodyPr>
            <a:lstStyle/>
            <a:p>
              <a:pPr algn="ctr"/>
              <a:r>
                <a:rPr lang="en-US" altLang="zh-CN" sz="1400" dirty="0"/>
                <a:t>DAQ </a:t>
              </a:r>
            </a:p>
            <a:p>
              <a:pPr algn="ctr"/>
              <a:r>
                <a:rPr lang="en-US" altLang="zh-CN" sz="1400" dirty="0"/>
                <a:t>Database</a:t>
              </a:r>
              <a:endParaRPr lang="zh-CN" altLang="en-US" sz="1400" dirty="0"/>
            </a:p>
          </p:txBody>
        </p:sp>
      </p:grpSp>
      <p:sp>
        <p:nvSpPr>
          <p:cNvPr id="19" name="下箭头 18"/>
          <p:cNvSpPr/>
          <p:nvPr/>
        </p:nvSpPr>
        <p:spPr>
          <a:xfrm>
            <a:off x="2511846" y="2327799"/>
            <a:ext cx="132202" cy="43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6176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5298" y="163986"/>
            <a:ext cx="6488017" cy="610213"/>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Data format standardization</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72147" y="1267256"/>
            <a:ext cx="8022568" cy="4351338"/>
          </a:xfrm>
        </p:spPr>
        <p:txBody>
          <a:bodyPr>
            <a:normAutofit/>
          </a:bodyPr>
          <a:lstStyle/>
          <a:p>
            <a:r>
              <a:rPr lang="en-US" altLang="zh-CN" sz="2400" dirty="0"/>
              <a:t>Data formats used by X-ray experiments: </a:t>
            </a:r>
          </a:p>
          <a:p>
            <a:pPr marL="0" indent="0">
              <a:buNone/>
            </a:pPr>
            <a:r>
              <a:rPr lang="en-US" altLang="zh-CN" sz="2400" dirty="0"/>
              <a:t>	txt/</a:t>
            </a:r>
            <a:r>
              <a:rPr lang="en-US" altLang="zh-CN" sz="2400" dirty="0" err="1"/>
              <a:t>tif</a:t>
            </a:r>
            <a:r>
              <a:rPr lang="en-US" altLang="zh-CN" sz="2400" dirty="0"/>
              <a:t>/binary/</a:t>
            </a:r>
            <a:r>
              <a:rPr lang="en-US" altLang="zh-CN" sz="2400" dirty="0" err="1"/>
              <a:t>dat</a:t>
            </a:r>
            <a:r>
              <a:rPr lang="en-US" altLang="zh-CN" sz="2400" dirty="0"/>
              <a:t>/jpg/hdf5/…</a:t>
            </a:r>
          </a:p>
          <a:p>
            <a:r>
              <a:rPr lang="en-US" sz="2400" b="1" dirty="0">
                <a:solidFill>
                  <a:srgbClr val="FF0000"/>
                </a:solidFill>
              </a:rPr>
              <a:t>HDF5</a:t>
            </a:r>
            <a:r>
              <a:rPr lang="en-US" sz="2400" dirty="0"/>
              <a:t> is chosen as the standard data format</a:t>
            </a:r>
          </a:p>
          <a:p>
            <a:r>
              <a:rPr lang="en-US" altLang="zh-CN" sz="2400" dirty="0"/>
              <a:t>HDF5 file schema follows </a:t>
            </a:r>
            <a:r>
              <a:rPr lang="en-US" altLang="zh-CN" sz="2400" dirty="0" err="1"/>
              <a:t>NeXus</a:t>
            </a:r>
            <a:r>
              <a:rPr lang="en-US" altLang="zh-CN" sz="2400" dirty="0"/>
              <a:t> conventions</a:t>
            </a:r>
          </a:p>
          <a:p>
            <a:pPr lvl="1"/>
            <a:r>
              <a:rPr lang="en-US" altLang="zh-CN" sz="1800" dirty="0" err="1"/>
              <a:t>NeXus</a:t>
            </a:r>
            <a:r>
              <a:rPr lang="en-US" altLang="zh-CN" sz="1800" dirty="0"/>
              <a:t> is a common data format for neutron, x-ray, and muon science</a:t>
            </a:r>
          </a:p>
          <a:p>
            <a:pPr lvl="1"/>
            <a:r>
              <a:rPr lang="en-US" altLang="zh-CN" sz="1800" dirty="0">
                <a:hlinkClick r:id="rId2"/>
              </a:rPr>
              <a:t>https://www.nexusformat.org/</a:t>
            </a:r>
            <a:endParaRPr lang="en-US" altLang="zh-CN" sz="1800" dirty="0"/>
          </a:p>
          <a:p>
            <a:pPr lvl="1"/>
            <a:r>
              <a:rPr lang="en-US" altLang="zh-CN" sz="1800" dirty="0" err="1"/>
              <a:t>NeXus</a:t>
            </a:r>
            <a:r>
              <a:rPr lang="en-US" altLang="zh-CN" sz="1800" dirty="0"/>
              <a:t> add meaning to HDF5</a:t>
            </a:r>
          </a:p>
          <a:p>
            <a:r>
              <a:rPr lang="en-US" altLang="zh-CN" sz="2400" dirty="0"/>
              <a:t>Data + beamline + detector + Sample</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430" y="891355"/>
            <a:ext cx="4020225" cy="5997384"/>
          </a:xfrm>
          <a:prstGeom prst="rect">
            <a:avLst/>
          </a:prstGeom>
        </p:spPr>
      </p:pic>
      <p:sp>
        <p:nvSpPr>
          <p:cNvPr id="5" name="矩形 4"/>
          <p:cNvSpPr/>
          <p:nvPr/>
        </p:nvSpPr>
        <p:spPr>
          <a:xfrm>
            <a:off x="10988241" y="1933241"/>
            <a:ext cx="976900" cy="294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rPr>
              <a:t>Data files</a:t>
            </a:r>
            <a:endParaRPr lang="zh-CN" altLang="en-US" sz="1350" dirty="0">
              <a:solidFill>
                <a:schemeClr val="tx1"/>
              </a:solidFill>
            </a:endParaRPr>
          </a:p>
        </p:txBody>
      </p:sp>
      <p:cxnSp>
        <p:nvCxnSpPr>
          <p:cNvPr id="8" name="直接箭头连接符 7"/>
          <p:cNvCxnSpPr/>
          <p:nvPr/>
        </p:nvCxnSpPr>
        <p:spPr>
          <a:xfrm flipV="1">
            <a:off x="8886368" y="2062227"/>
            <a:ext cx="2101873" cy="36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0995763" y="2627778"/>
            <a:ext cx="1183608" cy="294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rPr>
              <a:t>Beamline Info</a:t>
            </a:r>
            <a:endParaRPr lang="zh-CN" altLang="en-US" sz="1350" dirty="0">
              <a:solidFill>
                <a:schemeClr val="tx1"/>
              </a:solidFill>
            </a:endParaRPr>
          </a:p>
        </p:txBody>
      </p:sp>
      <p:cxnSp>
        <p:nvCxnSpPr>
          <p:cNvPr id="11" name="直接箭头连接符 10"/>
          <p:cNvCxnSpPr/>
          <p:nvPr/>
        </p:nvCxnSpPr>
        <p:spPr>
          <a:xfrm flipV="1">
            <a:off x="8963486" y="2810820"/>
            <a:ext cx="2010100" cy="111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004432" y="3052321"/>
            <a:ext cx="1183608" cy="294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rPr>
              <a:t>Detector Info</a:t>
            </a:r>
            <a:endParaRPr lang="zh-CN" altLang="en-US" sz="1350" dirty="0">
              <a:solidFill>
                <a:schemeClr val="tx1"/>
              </a:solidFill>
            </a:endParaRPr>
          </a:p>
        </p:txBody>
      </p:sp>
      <p:cxnSp>
        <p:nvCxnSpPr>
          <p:cNvPr id="14" name="直接箭头连接符 13"/>
          <p:cNvCxnSpPr/>
          <p:nvPr/>
        </p:nvCxnSpPr>
        <p:spPr>
          <a:xfrm flipV="1">
            <a:off x="9172807" y="3167166"/>
            <a:ext cx="1815434" cy="4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endCxn id="15" idx="1"/>
          </p:cNvCxnSpPr>
          <p:nvPr/>
        </p:nvCxnSpPr>
        <p:spPr>
          <a:xfrm flipV="1">
            <a:off x="8886368" y="6176048"/>
            <a:ext cx="1983036" cy="356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869404" y="6028908"/>
            <a:ext cx="1204867" cy="294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solidFill>
                  <a:schemeClr val="tx1"/>
                </a:solidFill>
              </a:rPr>
              <a:t>Sample Info</a:t>
            </a:r>
            <a:endParaRPr lang="zh-CN" altLang="en-US" sz="1350" dirty="0">
              <a:solidFill>
                <a:schemeClr val="tx1"/>
              </a:solidFill>
            </a:endParaRPr>
          </a:p>
        </p:txBody>
      </p:sp>
      <p:pic>
        <p:nvPicPr>
          <p:cNvPr id="6" name="图片 5"/>
          <p:cNvPicPr>
            <a:picLocks noChangeAspect="1"/>
          </p:cNvPicPr>
          <p:nvPr/>
        </p:nvPicPr>
        <p:blipFill>
          <a:blip r:embed="rId4"/>
          <a:stretch>
            <a:fillRect/>
          </a:stretch>
        </p:blipFill>
        <p:spPr>
          <a:xfrm>
            <a:off x="807248" y="5227950"/>
            <a:ext cx="6695238" cy="109523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9018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8866" y="252547"/>
            <a:ext cx="10803748" cy="993961"/>
          </a:xfrm>
        </p:spPr>
        <p:txBody>
          <a:bodyPr>
            <a:normAutofit/>
          </a:bodyPr>
          <a:lstStyle/>
          <a:p>
            <a:r>
              <a:rPr lang="en-US" altLang="zh-CN" sz="3200" dirty="0">
                <a:solidFill>
                  <a:srgbClr val="C00000"/>
                </a:solidFill>
                <a:latin typeface="Times New Roman" panose="02020603050405020304" pitchFamily="18" charset="0"/>
                <a:cs typeface="Times New Roman" panose="02020603050405020304" pitchFamily="18" charset="0"/>
              </a:rPr>
              <a:t>HDF5</a:t>
            </a:r>
            <a:r>
              <a:rPr lang="zh-CN" altLang="en-US" sz="3200" dirty="0">
                <a:solidFill>
                  <a:srgbClr val="C00000"/>
                </a:solidFill>
                <a:latin typeface="Times New Roman" panose="02020603050405020304" pitchFamily="18" charset="0"/>
                <a:cs typeface="Times New Roman" panose="02020603050405020304" pitchFamily="18" charset="0"/>
              </a:rPr>
              <a:t> </a:t>
            </a:r>
            <a:r>
              <a:rPr lang="en-US" altLang="zh-CN" sz="3200" dirty="0">
                <a:solidFill>
                  <a:srgbClr val="C00000"/>
                </a:solidFill>
                <a:latin typeface="Times New Roman" panose="02020603050405020304" pitchFamily="18" charset="0"/>
                <a:cs typeface="Times New Roman" panose="02020603050405020304" pitchFamily="18" charset="0"/>
              </a:rPr>
              <a:t>file format design for </a:t>
            </a:r>
            <a:r>
              <a:rPr lang="en-GB" altLang="zh-CN" sz="3200" dirty="0">
                <a:solidFill>
                  <a:srgbClr val="C00000"/>
                </a:solidFill>
                <a:latin typeface="Times New Roman" panose="02020603050405020304" pitchFamily="18" charset="0"/>
                <a:cs typeface="Times New Roman" panose="02020603050405020304" pitchFamily="18" charset="0"/>
              </a:rPr>
              <a:t>B7</a:t>
            </a:r>
            <a:r>
              <a:rPr lang="en-US" altLang="zh-CN" sz="2000" b="1" kern="100" dirty="0">
                <a:solidFill>
                  <a:srgbClr val="1306BA"/>
                </a:solidFill>
                <a:latin typeface="微软雅黑" pitchFamily="34" charset="-122"/>
                <a:ea typeface="微软雅黑" pitchFamily="34" charset="-122"/>
                <a:cs typeface="Times New Roman"/>
              </a:rPr>
              <a:t>(</a:t>
            </a:r>
            <a:r>
              <a:rPr lang="en-GB" altLang="zh-CN" sz="2000" b="1" kern="100" dirty="0">
                <a:solidFill>
                  <a:srgbClr val="1306BA"/>
                </a:solidFill>
                <a:latin typeface="微软雅黑" pitchFamily="34" charset="-122"/>
                <a:ea typeface="微软雅黑" pitchFamily="34" charset="-122"/>
                <a:cs typeface="Times New Roman"/>
              </a:rPr>
              <a:t>Hard X-Ray Imaging Beamline) </a:t>
            </a:r>
            <a:endParaRPr lang="zh-CN" altLang="en-US" sz="3200" dirty="0"/>
          </a:p>
        </p:txBody>
      </p:sp>
      <p:grpSp>
        <p:nvGrpSpPr>
          <p:cNvPr id="10" name="组合 9">
            <a:extLst>
              <a:ext uri="{FF2B5EF4-FFF2-40B4-BE49-F238E27FC236}">
                <a16:creationId xmlns:a16="http://schemas.microsoft.com/office/drawing/2014/main" id="{CC9D2793-2ED7-4065-8F47-98A1D00FBEB0}"/>
              </a:ext>
            </a:extLst>
          </p:cNvPr>
          <p:cNvGrpSpPr/>
          <p:nvPr/>
        </p:nvGrpSpPr>
        <p:grpSpPr>
          <a:xfrm>
            <a:off x="4546432" y="1875904"/>
            <a:ext cx="3114286" cy="4438095"/>
            <a:chOff x="4468462" y="2008207"/>
            <a:chExt cx="3114286" cy="4438095"/>
          </a:xfrm>
        </p:grpSpPr>
        <p:pic>
          <p:nvPicPr>
            <p:cNvPr id="6" name="图片 5">
              <a:extLst>
                <a:ext uri="{FF2B5EF4-FFF2-40B4-BE49-F238E27FC236}">
                  <a16:creationId xmlns:a16="http://schemas.microsoft.com/office/drawing/2014/main" id="{993D410E-F6BB-4ABD-BC6B-4F74BF11380B}"/>
                </a:ext>
              </a:extLst>
            </p:cNvPr>
            <p:cNvPicPr>
              <a:picLocks noChangeAspect="1"/>
            </p:cNvPicPr>
            <p:nvPr/>
          </p:nvPicPr>
          <p:blipFill>
            <a:blip r:embed="rId2"/>
            <a:stretch>
              <a:fillRect/>
            </a:stretch>
          </p:blipFill>
          <p:spPr>
            <a:xfrm>
              <a:off x="4468462" y="2008207"/>
              <a:ext cx="3114286" cy="4438095"/>
            </a:xfrm>
            <a:prstGeom prst="rect">
              <a:avLst/>
            </a:prstGeom>
          </p:spPr>
        </p:pic>
        <p:sp>
          <p:nvSpPr>
            <p:cNvPr id="21" name="矩形 20"/>
            <p:cNvSpPr/>
            <p:nvPr/>
          </p:nvSpPr>
          <p:spPr>
            <a:xfrm>
              <a:off x="4753836" y="2725710"/>
              <a:ext cx="900344" cy="1986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766055" y="5433769"/>
              <a:ext cx="1171824" cy="18611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753835" y="3277781"/>
              <a:ext cx="1169203" cy="15121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766055" y="6163795"/>
              <a:ext cx="1171824" cy="18611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71397" y="2410171"/>
            <a:ext cx="3839405" cy="3416320"/>
          </a:xfrm>
          <a:prstGeom prst="rect">
            <a:avLst/>
          </a:prstGeom>
          <a:noFill/>
          <a:ln>
            <a:solidFill>
              <a:srgbClr val="7030A0"/>
            </a:solidFill>
            <a:prstDash val="dashDot"/>
          </a:ln>
        </p:spPr>
        <p:txBody>
          <a:bodyPr wrap="square" rtlCol="0">
            <a:spAutoFit/>
          </a:bodyPr>
          <a:lstStyle/>
          <a:p>
            <a:r>
              <a:rPr lang="en-US" altLang="zh-CN" dirty="0"/>
              <a:t>Demo: a set of CT data files</a:t>
            </a:r>
          </a:p>
          <a:p>
            <a:endParaRPr lang="en-US" altLang="zh-CN" dirty="0"/>
          </a:p>
          <a:p>
            <a:r>
              <a:rPr lang="en-US" altLang="zh-CN" dirty="0">
                <a:highlight>
                  <a:srgbClr val="FFFF00"/>
                </a:highlight>
              </a:rPr>
              <a:t>b7_scan_</a:t>
            </a:r>
            <a:r>
              <a:rPr lang="en-US" altLang="zh-CN" i="1" dirty="0">
                <a:highlight>
                  <a:srgbClr val="FFFF00"/>
                </a:highlight>
              </a:rPr>
              <a:t>188</a:t>
            </a:r>
            <a:r>
              <a:rPr lang="en-US" altLang="zh-CN" dirty="0">
                <a:highlight>
                  <a:srgbClr val="FFFF00"/>
                </a:highlight>
              </a:rPr>
              <a:t>.nxs</a:t>
            </a:r>
          </a:p>
          <a:p>
            <a:pPr lvl="1"/>
            <a:endParaRPr lang="en-US" altLang="zh-CN" dirty="0">
              <a:highlight>
                <a:srgbClr val="00FF00"/>
              </a:highlight>
            </a:endParaRPr>
          </a:p>
          <a:p>
            <a:r>
              <a:rPr lang="en-US" altLang="zh-CN" dirty="0">
                <a:highlight>
                  <a:srgbClr val="00FF00"/>
                </a:highlight>
              </a:rPr>
              <a:t>b7_scan_</a:t>
            </a:r>
            <a:r>
              <a:rPr lang="en-US" altLang="zh-CN" i="1" dirty="0">
                <a:highlight>
                  <a:srgbClr val="00FF00"/>
                </a:highlight>
              </a:rPr>
              <a:t>Dhyana</a:t>
            </a:r>
            <a:r>
              <a:rPr lang="en-US" altLang="zh-CN" dirty="0">
                <a:highlight>
                  <a:srgbClr val="00FF00"/>
                </a:highlight>
              </a:rPr>
              <a:t>_</a:t>
            </a:r>
            <a:r>
              <a:rPr lang="en-US" altLang="zh-CN" i="1" dirty="0">
                <a:highlight>
                  <a:srgbClr val="00FF00"/>
                </a:highlight>
              </a:rPr>
              <a:t>188</a:t>
            </a:r>
            <a:r>
              <a:rPr lang="en-US" altLang="zh-CN" dirty="0">
                <a:highlight>
                  <a:srgbClr val="00FF00"/>
                </a:highlight>
              </a:rPr>
              <a:t>_master.h5</a:t>
            </a:r>
          </a:p>
          <a:p>
            <a:pPr lvl="1"/>
            <a:endParaRPr lang="en-US" altLang="zh-CN" dirty="0"/>
          </a:p>
          <a:p>
            <a:r>
              <a:rPr lang="en-US" altLang="zh-CN" dirty="0">
                <a:highlight>
                  <a:srgbClr val="00FFFF"/>
                </a:highlight>
              </a:rPr>
              <a:t>b7_scan _</a:t>
            </a:r>
            <a:r>
              <a:rPr lang="en-US" altLang="zh-CN" i="1" dirty="0">
                <a:highlight>
                  <a:srgbClr val="00FFFF"/>
                </a:highlight>
              </a:rPr>
              <a:t>Dhyana</a:t>
            </a:r>
            <a:r>
              <a:rPr lang="en-US" altLang="zh-CN" dirty="0">
                <a:highlight>
                  <a:srgbClr val="00FFFF"/>
                </a:highlight>
              </a:rPr>
              <a:t>_</a:t>
            </a:r>
            <a:r>
              <a:rPr lang="en-US" altLang="zh-CN" i="1" dirty="0">
                <a:highlight>
                  <a:srgbClr val="00FFFF"/>
                </a:highlight>
              </a:rPr>
              <a:t>188</a:t>
            </a:r>
            <a:r>
              <a:rPr lang="en-US" altLang="zh-CN" dirty="0">
                <a:highlight>
                  <a:srgbClr val="00FFFF"/>
                </a:highlight>
              </a:rPr>
              <a:t>_00001.h5</a:t>
            </a:r>
          </a:p>
          <a:p>
            <a:r>
              <a:rPr lang="en-US" altLang="zh-CN" dirty="0">
                <a:highlight>
                  <a:srgbClr val="00FFFF"/>
                </a:highlight>
              </a:rPr>
              <a:t>b7_scan _</a:t>
            </a:r>
            <a:r>
              <a:rPr lang="en-US" altLang="zh-CN" i="1" dirty="0">
                <a:highlight>
                  <a:srgbClr val="00FFFF"/>
                </a:highlight>
              </a:rPr>
              <a:t>Dhyana</a:t>
            </a:r>
            <a:r>
              <a:rPr lang="en-US" altLang="zh-CN" dirty="0">
                <a:highlight>
                  <a:srgbClr val="00FFFF"/>
                </a:highlight>
              </a:rPr>
              <a:t>_</a:t>
            </a:r>
            <a:r>
              <a:rPr lang="en-US" altLang="zh-CN" i="1" dirty="0">
                <a:highlight>
                  <a:srgbClr val="00FFFF"/>
                </a:highlight>
              </a:rPr>
              <a:t>188</a:t>
            </a:r>
            <a:r>
              <a:rPr lang="en-US" altLang="zh-CN" dirty="0">
                <a:highlight>
                  <a:srgbClr val="00FFFF"/>
                </a:highlight>
              </a:rPr>
              <a:t>_00002.h5</a:t>
            </a:r>
          </a:p>
          <a:p>
            <a:r>
              <a:rPr lang="en-US" altLang="zh-CN" dirty="0"/>
              <a:t>… </a:t>
            </a:r>
          </a:p>
          <a:p>
            <a:r>
              <a:rPr lang="en-US" altLang="zh-CN" dirty="0"/>
              <a:t>…</a:t>
            </a:r>
          </a:p>
          <a:p>
            <a:r>
              <a:rPr lang="en-US" altLang="zh-CN" dirty="0">
                <a:highlight>
                  <a:srgbClr val="00FFFF"/>
                </a:highlight>
              </a:rPr>
              <a:t>b7_scan _</a:t>
            </a:r>
            <a:r>
              <a:rPr lang="en-US" altLang="zh-CN" i="1" dirty="0">
                <a:highlight>
                  <a:srgbClr val="00FFFF"/>
                </a:highlight>
              </a:rPr>
              <a:t>Dhyana</a:t>
            </a:r>
            <a:r>
              <a:rPr lang="en-US" altLang="zh-CN" dirty="0">
                <a:highlight>
                  <a:srgbClr val="00FFFF"/>
                </a:highlight>
              </a:rPr>
              <a:t>_</a:t>
            </a:r>
            <a:r>
              <a:rPr lang="en-US" altLang="zh-CN" i="1" dirty="0">
                <a:highlight>
                  <a:srgbClr val="00FFFF"/>
                </a:highlight>
              </a:rPr>
              <a:t>188</a:t>
            </a:r>
            <a:r>
              <a:rPr lang="en-US" altLang="zh-CN" dirty="0">
                <a:highlight>
                  <a:srgbClr val="00FFFF"/>
                </a:highlight>
              </a:rPr>
              <a:t>_02000.h5</a:t>
            </a:r>
          </a:p>
          <a:p>
            <a:pPr lvl="1"/>
            <a:endParaRPr lang="en-US" altLang="zh-CN" dirty="0"/>
          </a:p>
        </p:txBody>
      </p:sp>
      <p:pic>
        <p:nvPicPr>
          <p:cNvPr id="20" name="图片 19">
            <a:extLst>
              <a:ext uri="{FF2B5EF4-FFF2-40B4-BE49-F238E27FC236}">
                <a16:creationId xmlns:a16="http://schemas.microsoft.com/office/drawing/2014/main" id="{35FD1D0F-5ECB-4510-896E-D88CB21241F7}"/>
              </a:ext>
            </a:extLst>
          </p:cNvPr>
          <p:cNvPicPr/>
          <p:nvPr/>
        </p:nvPicPr>
        <p:blipFill>
          <a:blip r:embed="rId3"/>
          <a:stretch>
            <a:fillRect/>
          </a:stretch>
        </p:blipFill>
        <p:spPr>
          <a:xfrm>
            <a:off x="3836591" y="1086533"/>
            <a:ext cx="7196543" cy="580953"/>
          </a:xfrm>
          <a:prstGeom prst="rect">
            <a:avLst/>
          </a:prstGeom>
        </p:spPr>
      </p:pic>
      <p:sp>
        <p:nvSpPr>
          <p:cNvPr id="8" name="文本框 7">
            <a:extLst>
              <a:ext uri="{FF2B5EF4-FFF2-40B4-BE49-F238E27FC236}">
                <a16:creationId xmlns:a16="http://schemas.microsoft.com/office/drawing/2014/main" id="{E2892645-0159-43D4-9C36-707C205BCD88}"/>
              </a:ext>
            </a:extLst>
          </p:cNvPr>
          <p:cNvSpPr txBox="1"/>
          <p:nvPr/>
        </p:nvSpPr>
        <p:spPr>
          <a:xfrm>
            <a:off x="134735" y="989455"/>
            <a:ext cx="3836590" cy="1077218"/>
          </a:xfrm>
          <a:prstGeom prst="rect">
            <a:avLst/>
          </a:prstGeom>
          <a:noFill/>
        </p:spPr>
        <p:txBody>
          <a:bodyPr wrap="square" rtlCol="0">
            <a:spAutoFit/>
          </a:bodyPr>
          <a:lstStyle/>
          <a:p>
            <a:r>
              <a:rPr lang="en-US" altLang="zh-CN" sz="1600" dirty="0"/>
              <a:t>CT data consists of three types: </a:t>
            </a:r>
          </a:p>
          <a:p>
            <a:r>
              <a:rPr lang="en-US" altLang="zh-CN" sz="1600" b="1" dirty="0">
                <a:solidFill>
                  <a:srgbClr val="000099"/>
                </a:solidFill>
              </a:rPr>
              <a:t>dark</a:t>
            </a:r>
            <a:r>
              <a:rPr lang="en-US" altLang="zh-CN" sz="1600" dirty="0"/>
              <a:t>—images without X-ray</a:t>
            </a:r>
          </a:p>
          <a:p>
            <a:r>
              <a:rPr lang="en-US" altLang="zh-CN" sz="1600" b="1" dirty="0">
                <a:solidFill>
                  <a:srgbClr val="000099"/>
                </a:solidFill>
              </a:rPr>
              <a:t>flat</a:t>
            </a:r>
            <a:r>
              <a:rPr lang="en-US" altLang="zh-CN" sz="1600" dirty="0"/>
              <a:t>– images without sample</a:t>
            </a:r>
          </a:p>
          <a:p>
            <a:r>
              <a:rPr lang="en-US" altLang="zh-CN" sz="1600" b="1" dirty="0">
                <a:solidFill>
                  <a:srgbClr val="000099"/>
                </a:solidFill>
              </a:rPr>
              <a:t>Projection</a:t>
            </a:r>
            <a:r>
              <a:rPr lang="en-US" altLang="zh-CN" sz="1600" dirty="0"/>
              <a:t>– images with X-ray and sample</a:t>
            </a:r>
            <a:endParaRPr lang="zh-CN" altLang="en-US" sz="1600" dirty="0"/>
          </a:p>
        </p:txBody>
      </p:sp>
      <p:grpSp>
        <p:nvGrpSpPr>
          <p:cNvPr id="15" name="组合 14">
            <a:extLst>
              <a:ext uri="{FF2B5EF4-FFF2-40B4-BE49-F238E27FC236}">
                <a16:creationId xmlns:a16="http://schemas.microsoft.com/office/drawing/2014/main" id="{F02FECA0-2AF9-4583-90D7-623AC34A9AFE}"/>
              </a:ext>
            </a:extLst>
          </p:cNvPr>
          <p:cNvGrpSpPr/>
          <p:nvPr/>
        </p:nvGrpSpPr>
        <p:grpSpPr>
          <a:xfrm>
            <a:off x="8235825" y="2001739"/>
            <a:ext cx="2990476" cy="1904762"/>
            <a:chOff x="8235825" y="2001739"/>
            <a:chExt cx="2990476" cy="1904762"/>
          </a:xfrm>
        </p:grpSpPr>
        <p:pic>
          <p:nvPicPr>
            <p:cNvPr id="11" name="图片 10">
              <a:extLst>
                <a:ext uri="{FF2B5EF4-FFF2-40B4-BE49-F238E27FC236}">
                  <a16:creationId xmlns:a16="http://schemas.microsoft.com/office/drawing/2014/main" id="{00FB5B16-A92D-4DDA-8A04-0CBB1289FE10}"/>
                </a:ext>
              </a:extLst>
            </p:cNvPr>
            <p:cNvPicPr>
              <a:picLocks noChangeAspect="1"/>
            </p:cNvPicPr>
            <p:nvPr/>
          </p:nvPicPr>
          <p:blipFill>
            <a:blip r:embed="rId4"/>
            <a:stretch>
              <a:fillRect/>
            </a:stretch>
          </p:blipFill>
          <p:spPr>
            <a:xfrm>
              <a:off x="8235825" y="2001739"/>
              <a:ext cx="2990476" cy="1904762"/>
            </a:xfrm>
            <a:prstGeom prst="rect">
              <a:avLst/>
            </a:prstGeom>
          </p:spPr>
        </p:pic>
        <p:grpSp>
          <p:nvGrpSpPr>
            <p:cNvPr id="13" name="组合 12">
              <a:extLst>
                <a:ext uri="{FF2B5EF4-FFF2-40B4-BE49-F238E27FC236}">
                  <a16:creationId xmlns:a16="http://schemas.microsoft.com/office/drawing/2014/main" id="{31008917-E93A-42D1-9EFA-F066D7E59A2F}"/>
                </a:ext>
              </a:extLst>
            </p:cNvPr>
            <p:cNvGrpSpPr/>
            <p:nvPr/>
          </p:nvGrpSpPr>
          <p:grpSpPr>
            <a:xfrm>
              <a:off x="8492809" y="2369574"/>
              <a:ext cx="1105111" cy="919344"/>
              <a:chOff x="8492809" y="2369574"/>
              <a:chExt cx="1105111" cy="919344"/>
            </a:xfrm>
          </p:grpSpPr>
          <p:sp>
            <p:nvSpPr>
              <p:cNvPr id="24" name="矩形 23"/>
              <p:cNvSpPr/>
              <p:nvPr/>
            </p:nvSpPr>
            <p:spPr>
              <a:xfrm>
                <a:off x="8492809" y="3090283"/>
                <a:ext cx="1105111" cy="19863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9816DA9A-DA73-4ADE-8F9F-EBFCB04340CB}"/>
                  </a:ext>
                </a:extLst>
              </p:cNvPr>
              <p:cNvSpPr/>
              <p:nvPr/>
            </p:nvSpPr>
            <p:spPr>
              <a:xfrm>
                <a:off x="8492809" y="2369574"/>
                <a:ext cx="900344" cy="1986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文本框 26"/>
          <p:cNvSpPr txBox="1"/>
          <p:nvPr/>
        </p:nvSpPr>
        <p:spPr>
          <a:xfrm>
            <a:off x="7531323" y="6146356"/>
            <a:ext cx="4599821" cy="369332"/>
          </a:xfrm>
          <a:prstGeom prst="rect">
            <a:avLst/>
          </a:prstGeom>
          <a:noFill/>
        </p:spPr>
        <p:txBody>
          <a:bodyPr wrap="square" rtlCol="0">
            <a:spAutoFit/>
          </a:bodyPr>
          <a:lstStyle/>
          <a:p>
            <a:r>
              <a:rPr lang="en-US" altLang="zh-CN" b="1" dirty="0">
                <a:solidFill>
                  <a:srgbClr val="FF0000"/>
                </a:solidFill>
                <a:latin typeface="微软雅黑" panose="020B0503020204020204" pitchFamily="34" charset="-122"/>
                <a:ea typeface="微软雅黑" panose="020B0503020204020204" pitchFamily="34" charset="-122"/>
              </a:rPr>
              <a:t>Need more discussion and verification</a:t>
            </a:r>
            <a:endParaRPr lang="zh-CN" altLang="en-US" b="1" dirty="0">
              <a:solidFill>
                <a:srgbClr val="FF0000"/>
              </a:solidFill>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8B88B787-C72A-49B1-ACF0-12E6F5E98E18}"/>
              </a:ext>
            </a:extLst>
          </p:cNvPr>
          <p:cNvGrpSpPr/>
          <p:nvPr/>
        </p:nvGrpSpPr>
        <p:grpSpPr>
          <a:xfrm>
            <a:off x="8399285" y="4377462"/>
            <a:ext cx="2485714" cy="800000"/>
            <a:chOff x="8399285" y="4377462"/>
            <a:chExt cx="2485714" cy="800000"/>
          </a:xfrm>
        </p:grpSpPr>
        <p:pic>
          <p:nvPicPr>
            <p:cNvPr id="12" name="图片 11">
              <a:extLst>
                <a:ext uri="{FF2B5EF4-FFF2-40B4-BE49-F238E27FC236}">
                  <a16:creationId xmlns:a16="http://schemas.microsoft.com/office/drawing/2014/main" id="{FD5B3408-DB5A-4250-9D43-DF76CA747973}"/>
                </a:ext>
              </a:extLst>
            </p:cNvPr>
            <p:cNvPicPr>
              <a:picLocks noChangeAspect="1"/>
            </p:cNvPicPr>
            <p:nvPr/>
          </p:nvPicPr>
          <p:blipFill>
            <a:blip r:embed="rId5"/>
            <a:stretch>
              <a:fillRect/>
            </a:stretch>
          </p:blipFill>
          <p:spPr>
            <a:xfrm>
              <a:off x="8399285" y="4377462"/>
              <a:ext cx="2485714" cy="800000"/>
            </a:xfrm>
            <a:prstGeom prst="rect">
              <a:avLst/>
            </a:prstGeom>
          </p:spPr>
        </p:pic>
        <p:sp>
          <p:nvSpPr>
            <p:cNvPr id="26" name="矩形 25">
              <a:extLst>
                <a:ext uri="{FF2B5EF4-FFF2-40B4-BE49-F238E27FC236}">
                  <a16:creationId xmlns:a16="http://schemas.microsoft.com/office/drawing/2014/main" id="{E3452960-F5BF-4692-A459-6D265DCF60DF}"/>
                </a:ext>
              </a:extLst>
            </p:cNvPr>
            <p:cNvSpPr/>
            <p:nvPr/>
          </p:nvSpPr>
          <p:spPr>
            <a:xfrm>
              <a:off x="8677557" y="4743473"/>
              <a:ext cx="900344" cy="1986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a:extLst>
              <a:ext uri="{FF2B5EF4-FFF2-40B4-BE49-F238E27FC236}">
                <a16:creationId xmlns:a16="http://schemas.microsoft.com/office/drawing/2014/main" id="{5AFB980A-33F1-422F-A41C-829DCD4BF42E}"/>
              </a:ext>
            </a:extLst>
          </p:cNvPr>
          <p:cNvSpPr/>
          <p:nvPr/>
        </p:nvSpPr>
        <p:spPr>
          <a:xfrm>
            <a:off x="4184115" y="1843963"/>
            <a:ext cx="3347208" cy="4438095"/>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9C9868B9-E417-43DD-A626-68412482F14A}"/>
              </a:ext>
            </a:extLst>
          </p:cNvPr>
          <p:cNvSpPr/>
          <p:nvPr/>
        </p:nvSpPr>
        <p:spPr>
          <a:xfrm>
            <a:off x="7968538" y="1937396"/>
            <a:ext cx="3347208" cy="1904762"/>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1737EDC5-7E02-4EB9-A914-047BDD9DBF01}"/>
              </a:ext>
            </a:extLst>
          </p:cNvPr>
          <p:cNvSpPr/>
          <p:nvPr/>
        </p:nvSpPr>
        <p:spPr>
          <a:xfrm>
            <a:off x="7970903" y="4081432"/>
            <a:ext cx="3347208" cy="109603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28605805-256C-4521-9B91-909E2F5876AC}"/>
              </a:ext>
            </a:extLst>
          </p:cNvPr>
          <p:cNvSpPr/>
          <p:nvPr/>
        </p:nvSpPr>
        <p:spPr>
          <a:xfrm>
            <a:off x="6037863" y="1891706"/>
            <a:ext cx="390618" cy="23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24179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88974" y="226949"/>
            <a:ext cx="10515600" cy="604042"/>
          </a:xfrm>
        </p:spPr>
        <p:txBody>
          <a:bodyPr>
            <a:normAutofit/>
          </a:bodyPr>
          <a:lstStyle/>
          <a:p>
            <a:r>
              <a:rPr lang="en-US" altLang="zh-CN" sz="3600" dirty="0">
                <a:solidFill>
                  <a:srgbClr val="C00000"/>
                </a:solidFill>
                <a:latin typeface="Times New Roman" panose="02020603050405020304" pitchFamily="18" charset="0"/>
                <a:cs typeface="Times New Roman" panose="02020603050405020304" pitchFamily="18" charset="0"/>
              </a:rPr>
              <a:t>DMS testbed at 1W1A of BSRF</a:t>
            </a:r>
            <a:endParaRPr lang="zh-CN" altLang="en-US" sz="2400" dirty="0">
              <a:solidFill>
                <a:srgbClr val="C00000"/>
              </a:solidFill>
              <a:latin typeface="Times New Roman" panose="02020603050405020304" pitchFamily="18" charset="0"/>
              <a:cs typeface="Times New Roman" panose="02020603050405020304" pitchFamily="18" charset="0"/>
            </a:endParaRPr>
          </a:p>
        </p:txBody>
      </p:sp>
      <p:sp>
        <p:nvSpPr>
          <p:cNvPr id="5" name="内容占位符 4"/>
          <p:cNvSpPr>
            <a:spLocks noGrp="1"/>
          </p:cNvSpPr>
          <p:nvPr>
            <p:ph idx="1"/>
          </p:nvPr>
        </p:nvSpPr>
        <p:spPr>
          <a:xfrm>
            <a:off x="206798" y="1178168"/>
            <a:ext cx="8219871" cy="5289743"/>
          </a:xfrm>
        </p:spPr>
        <p:txBody>
          <a:bodyPr>
            <a:normAutofit/>
          </a:bodyPr>
          <a:lstStyle/>
          <a:p>
            <a:pPr marL="0" indent="0">
              <a:lnSpc>
                <a:spcPct val="150000"/>
              </a:lnSpc>
              <a:buNone/>
            </a:pPr>
            <a:r>
              <a:rPr lang="en-US" altLang="zh-CN" sz="2400" dirty="0"/>
              <a:t>BSRF: Beijing synchrotron radiation facility, since 1991, IHEP</a:t>
            </a:r>
          </a:p>
          <a:p>
            <a:pPr marL="0" indent="0">
              <a:lnSpc>
                <a:spcPct val="150000"/>
              </a:lnSpc>
              <a:buNone/>
            </a:pPr>
            <a:r>
              <a:rPr lang="en-US" altLang="zh-CN" sz="2400" dirty="0">
                <a:solidFill>
                  <a:srgbClr val="FF0000"/>
                </a:solidFill>
              </a:rPr>
              <a:t>           </a:t>
            </a:r>
            <a:r>
              <a:rPr lang="en-US" altLang="zh-CN" sz="2400" dirty="0"/>
              <a:t>provides the technology R&amp;D and test platforms for HEPS</a:t>
            </a:r>
          </a:p>
          <a:p>
            <a:pPr marL="0" indent="0">
              <a:lnSpc>
                <a:spcPct val="150000"/>
              </a:lnSpc>
              <a:buNone/>
            </a:pPr>
            <a:r>
              <a:rPr lang="en-US" altLang="zh-CN" sz="2400" dirty="0"/>
              <a:t>1W1A: a diffuse X-ray scattering beamline of BSRF</a:t>
            </a:r>
          </a:p>
          <a:p>
            <a:pPr marL="0" indent="0">
              <a:lnSpc>
                <a:spcPct val="150000"/>
              </a:lnSpc>
              <a:buNone/>
            </a:pPr>
            <a:r>
              <a:rPr lang="en-US" altLang="zh-CN" sz="2400" dirty="0"/>
              <a:t>             </a:t>
            </a:r>
            <a:r>
              <a:rPr lang="en-GB" sz="2400" dirty="0" err="1"/>
              <a:t>Eiger</a:t>
            </a:r>
            <a:r>
              <a:rPr lang="en-GB" sz="2400" dirty="0"/>
              <a:t> area detector</a:t>
            </a:r>
            <a:r>
              <a:rPr lang="en-US" sz="2400" dirty="0"/>
              <a:t>, </a:t>
            </a:r>
            <a:r>
              <a:rPr lang="en-US" altLang="zh-CN" sz="2400" dirty="0"/>
              <a:t>170GB raw data per day</a:t>
            </a:r>
          </a:p>
          <a:p>
            <a:pPr marL="0" indent="0">
              <a:lnSpc>
                <a:spcPct val="150000"/>
              </a:lnSpc>
              <a:buNone/>
            </a:pPr>
            <a:r>
              <a:rPr lang="en-US" altLang="zh-CN" sz="2400" b="1" dirty="0">
                <a:solidFill>
                  <a:srgbClr val="FF0000"/>
                </a:solidFill>
              </a:rPr>
              <a:t>Task</a:t>
            </a:r>
            <a:r>
              <a:rPr lang="zh-CN" altLang="en-US" sz="2400" b="1" dirty="0">
                <a:solidFill>
                  <a:srgbClr val="FF0000"/>
                </a:solidFill>
              </a:rPr>
              <a:t>：</a:t>
            </a:r>
            <a:r>
              <a:rPr lang="en-US" altLang="zh-CN" sz="2400" b="1" dirty="0">
                <a:solidFill>
                  <a:srgbClr val="FF0000"/>
                </a:solidFill>
              </a:rPr>
              <a:t>verify DMS and the whole process of data acquisition, data transfer, data storage and data access</a:t>
            </a:r>
          </a:p>
          <a:p>
            <a:pPr marL="0" indent="0">
              <a:lnSpc>
                <a:spcPct val="150000"/>
              </a:lnSpc>
              <a:buNone/>
            </a:pPr>
            <a:endParaRPr lang="en-US" altLang="zh-CN" sz="2400" dirty="0"/>
          </a:p>
          <a:p>
            <a:pPr marL="0" indent="0">
              <a:buNone/>
            </a:pPr>
            <a:endParaRPr lang="en-US" altLang="zh-CN" sz="2400" dirty="0"/>
          </a:p>
        </p:txBody>
      </p:sp>
      <p:pic>
        <p:nvPicPr>
          <p:cNvPr id="3" name="图片 2"/>
          <p:cNvPicPr>
            <a:picLocks noChangeAspect="1"/>
          </p:cNvPicPr>
          <p:nvPr/>
        </p:nvPicPr>
        <p:blipFill>
          <a:blip r:embed="rId2"/>
          <a:stretch>
            <a:fillRect/>
          </a:stretch>
        </p:blipFill>
        <p:spPr>
          <a:xfrm flipV="1">
            <a:off x="9799909" y="941963"/>
            <a:ext cx="2392091" cy="1758330"/>
          </a:xfrm>
          <a:prstGeom prst="rect">
            <a:avLst/>
          </a:prstGeom>
        </p:spPr>
      </p:pic>
      <p:pic>
        <p:nvPicPr>
          <p:cNvPr id="4" name="图片 3">
            <a:extLst>
              <a:ext uri="{FF2B5EF4-FFF2-40B4-BE49-F238E27FC236}">
                <a16:creationId xmlns:a16="http://schemas.microsoft.com/office/drawing/2014/main" id="{2EDC484A-A0CE-474B-8B99-C093FAD49453}"/>
              </a:ext>
            </a:extLst>
          </p:cNvPr>
          <p:cNvPicPr>
            <a:picLocks noChangeAspect="1"/>
          </p:cNvPicPr>
          <p:nvPr/>
        </p:nvPicPr>
        <p:blipFill>
          <a:blip r:embed="rId3"/>
          <a:stretch>
            <a:fillRect/>
          </a:stretch>
        </p:blipFill>
        <p:spPr>
          <a:xfrm>
            <a:off x="8005985" y="3047807"/>
            <a:ext cx="4120027" cy="3028487"/>
          </a:xfrm>
          <a:prstGeom prst="rect">
            <a:avLst/>
          </a:prstGeom>
        </p:spPr>
      </p:pic>
    </p:spTree>
    <p:extLst>
      <p:ext uri="{BB962C8B-B14F-4D97-AF65-F5344CB8AC3E}">
        <p14:creationId xmlns:p14="http://schemas.microsoft.com/office/powerpoint/2010/main" val="163011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76400" y="344909"/>
            <a:ext cx="10515600" cy="663575"/>
          </a:xfrm>
        </p:spPr>
        <p:txBody>
          <a:bodyPr/>
          <a:lstStyle/>
          <a:p>
            <a:r>
              <a:rPr lang="en-US" altLang="zh-CN" dirty="0">
                <a:latin typeface="Times New Roman" panose="02020603050405020304" pitchFamily="18" charset="0"/>
                <a:cs typeface="Times New Roman" panose="02020603050405020304" pitchFamily="18" charset="0"/>
              </a:rPr>
              <a:t>Outline</a:t>
            </a:r>
          </a:p>
        </p:txBody>
      </p:sp>
      <p:sp>
        <p:nvSpPr>
          <p:cNvPr id="3" name="文本占位符 2"/>
          <p:cNvSpPr>
            <a:spLocks noGrp="1"/>
          </p:cNvSpPr>
          <p:nvPr>
            <p:ph type="body" sz="quarter" idx="10"/>
          </p:nvPr>
        </p:nvSpPr>
        <p:spPr>
          <a:xfrm>
            <a:off x="3425279" y="1779330"/>
            <a:ext cx="612775" cy="561975"/>
          </a:xfrm>
        </p:spPr>
        <p:txBody>
          <a:bodyPr/>
          <a:lstStyle/>
          <a:p>
            <a:r>
              <a:rPr lang="en-US" altLang="zh-CN"/>
              <a:t>1</a:t>
            </a:r>
          </a:p>
        </p:txBody>
      </p:sp>
      <p:sp>
        <p:nvSpPr>
          <p:cNvPr id="4" name="文本占位符 3"/>
          <p:cNvSpPr>
            <a:spLocks noGrp="1"/>
          </p:cNvSpPr>
          <p:nvPr>
            <p:ph type="body" sz="quarter" idx="11"/>
          </p:nvPr>
        </p:nvSpPr>
        <p:spPr>
          <a:xfrm>
            <a:off x="4048298" y="1779329"/>
            <a:ext cx="4738688" cy="561974"/>
          </a:xfrm>
        </p:spPr>
        <p:txBody>
          <a:bodyPr/>
          <a:lstStyle/>
          <a:p>
            <a:r>
              <a:rPr lang="en-US" altLang="zh-CN" dirty="0">
                <a:solidFill>
                  <a:srgbClr val="C00000"/>
                </a:solidFill>
              </a:rPr>
              <a:t>About HEPS &amp; HEPS CC</a:t>
            </a:r>
          </a:p>
        </p:txBody>
      </p:sp>
      <p:sp>
        <p:nvSpPr>
          <p:cNvPr id="5" name="文本占位符 4"/>
          <p:cNvSpPr>
            <a:spLocks noGrp="1"/>
          </p:cNvSpPr>
          <p:nvPr>
            <p:ph type="body" sz="quarter" idx="12"/>
          </p:nvPr>
        </p:nvSpPr>
        <p:spPr>
          <a:xfrm>
            <a:off x="3425279" y="2596748"/>
            <a:ext cx="612775" cy="561975"/>
          </a:xfrm>
        </p:spPr>
        <p:txBody>
          <a:bodyPr/>
          <a:lstStyle/>
          <a:p>
            <a:r>
              <a:rPr lang="en-US" altLang="zh-CN"/>
              <a:t>2</a:t>
            </a:r>
          </a:p>
        </p:txBody>
      </p:sp>
      <p:sp>
        <p:nvSpPr>
          <p:cNvPr id="6" name="文本占位符 5"/>
          <p:cNvSpPr>
            <a:spLocks noGrp="1"/>
          </p:cNvSpPr>
          <p:nvPr>
            <p:ph type="body" sz="quarter" idx="13"/>
          </p:nvPr>
        </p:nvSpPr>
        <p:spPr>
          <a:xfrm>
            <a:off x="4048298" y="2596747"/>
            <a:ext cx="4738688" cy="561974"/>
          </a:xfrm>
        </p:spPr>
        <p:txBody>
          <a:bodyPr/>
          <a:lstStyle/>
          <a:p>
            <a:r>
              <a:rPr lang="en-US" altLang="zh-CN" dirty="0">
                <a:sym typeface="+mn-ea"/>
              </a:rPr>
              <a:t>Missions</a:t>
            </a:r>
            <a:r>
              <a:rPr lang="en-US" altLang="zh-CN" dirty="0"/>
              <a:t> &amp; Requirements</a:t>
            </a:r>
          </a:p>
        </p:txBody>
      </p:sp>
      <p:sp>
        <p:nvSpPr>
          <p:cNvPr id="7" name="文本占位符 6"/>
          <p:cNvSpPr>
            <a:spLocks noGrp="1"/>
          </p:cNvSpPr>
          <p:nvPr>
            <p:ph type="body" sz="quarter" idx="14"/>
          </p:nvPr>
        </p:nvSpPr>
        <p:spPr>
          <a:xfrm>
            <a:off x="3425279" y="3414165"/>
            <a:ext cx="612775" cy="561975"/>
          </a:xfrm>
        </p:spPr>
        <p:txBody>
          <a:bodyPr/>
          <a:lstStyle/>
          <a:p>
            <a:r>
              <a:rPr lang="en-US" altLang="zh-CN"/>
              <a:t>3</a:t>
            </a:r>
          </a:p>
        </p:txBody>
      </p:sp>
      <p:sp>
        <p:nvSpPr>
          <p:cNvPr id="8" name="文本占位符 7"/>
          <p:cNvSpPr>
            <a:spLocks noGrp="1"/>
          </p:cNvSpPr>
          <p:nvPr>
            <p:ph type="body" sz="quarter" idx="15"/>
          </p:nvPr>
        </p:nvSpPr>
        <p:spPr>
          <a:xfrm>
            <a:off x="4048298" y="3414163"/>
            <a:ext cx="4738688" cy="561976"/>
          </a:xfrm>
        </p:spPr>
        <p:txBody>
          <a:bodyPr/>
          <a:lstStyle/>
          <a:p>
            <a:r>
              <a:rPr lang="en-US" altLang="zh-CN" dirty="0">
                <a:sym typeface="+mn-ea"/>
              </a:rPr>
              <a:t>System Design</a:t>
            </a:r>
            <a:endParaRPr lang="zh-CN" altLang="en-US" dirty="0"/>
          </a:p>
        </p:txBody>
      </p:sp>
      <p:sp>
        <p:nvSpPr>
          <p:cNvPr id="9" name="文本占位符 8"/>
          <p:cNvSpPr>
            <a:spLocks noGrp="1"/>
          </p:cNvSpPr>
          <p:nvPr>
            <p:ph type="body" sz="quarter" idx="16"/>
          </p:nvPr>
        </p:nvSpPr>
        <p:spPr>
          <a:xfrm>
            <a:off x="3425279" y="4231581"/>
            <a:ext cx="612775" cy="561975"/>
          </a:xfrm>
        </p:spPr>
        <p:txBody>
          <a:bodyPr/>
          <a:lstStyle/>
          <a:p>
            <a:r>
              <a:rPr lang="en-US" altLang="zh-CN"/>
              <a:t>4</a:t>
            </a:r>
          </a:p>
        </p:txBody>
      </p:sp>
      <p:sp>
        <p:nvSpPr>
          <p:cNvPr id="10" name="文本占位符 9"/>
          <p:cNvSpPr>
            <a:spLocks noGrp="1"/>
          </p:cNvSpPr>
          <p:nvPr>
            <p:ph type="body" sz="quarter" idx="17"/>
          </p:nvPr>
        </p:nvSpPr>
        <p:spPr>
          <a:xfrm>
            <a:off x="4048298" y="4231580"/>
            <a:ext cx="4738688" cy="561974"/>
          </a:xfrm>
        </p:spPr>
        <p:txBody>
          <a:bodyPr>
            <a:normAutofit fontScale="97500"/>
          </a:bodyPr>
          <a:lstStyle/>
          <a:p>
            <a:r>
              <a:rPr lang="en-US" altLang="zh-CN" dirty="0"/>
              <a:t>Testbed progress</a:t>
            </a:r>
          </a:p>
        </p:txBody>
      </p:sp>
      <p:sp>
        <p:nvSpPr>
          <p:cNvPr id="11" name="文本占位符 8">
            <a:extLst>
              <a:ext uri="{FF2B5EF4-FFF2-40B4-BE49-F238E27FC236}">
                <a16:creationId xmlns:a16="http://schemas.microsoft.com/office/drawing/2014/main" id="{0B9AAF35-5719-421E-BA8D-FA00EB3DB025}"/>
              </a:ext>
            </a:extLst>
          </p:cNvPr>
          <p:cNvSpPr txBox="1">
            <a:spLocks/>
          </p:cNvSpPr>
          <p:nvPr/>
        </p:nvSpPr>
        <p:spPr>
          <a:xfrm>
            <a:off x="3425279" y="5048995"/>
            <a:ext cx="612775" cy="561975"/>
          </a:xfrm>
          <a:prstGeom prst="rect">
            <a:avLst/>
          </a:prstGeom>
          <a:solidFill>
            <a:srgbClr val="000099"/>
          </a:solidFill>
          <a:ln>
            <a:no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5</a:t>
            </a:r>
          </a:p>
        </p:txBody>
      </p:sp>
      <p:sp>
        <p:nvSpPr>
          <p:cNvPr id="12" name="文本占位符 9">
            <a:extLst>
              <a:ext uri="{FF2B5EF4-FFF2-40B4-BE49-F238E27FC236}">
                <a16:creationId xmlns:a16="http://schemas.microsoft.com/office/drawing/2014/main" id="{2E57322D-F8EC-4C9E-BB2C-2544DA712861}"/>
              </a:ext>
            </a:extLst>
          </p:cNvPr>
          <p:cNvSpPr txBox="1">
            <a:spLocks/>
          </p:cNvSpPr>
          <p:nvPr/>
        </p:nvSpPr>
        <p:spPr>
          <a:xfrm>
            <a:off x="4048298" y="5048994"/>
            <a:ext cx="4738688" cy="561974"/>
          </a:xfrm>
          <a:prstGeom prst="rect">
            <a:avLst/>
          </a:prstGeom>
          <a:solidFill>
            <a:schemeClr val="bg1">
              <a:lumMod val="95000"/>
            </a:schemeClr>
          </a:solidFill>
          <a:ln w="19050">
            <a:solidFill>
              <a:schemeClr val="tx1"/>
            </a:solidFill>
            <a:prstDash val="sysDot"/>
          </a:ln>
        </p:spPr>
        <p:txBody>
          <a:bodyPr vert="horz" lIns="91440" tIns="45720" rIns="91440" bIns="45720" rtlCol="0" anchor="ctr">
            <a:normAutofit fontScale="97500"/>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Summary </a:t>
            </a:r>
            <a:r>
              <a:rPr lang="en-US" altLang="zh-CN"/>
              <a:t>&amp; Future Plan</a:t>
            </a:r>
            <a:endParaRPr lang="en-US" altLang="zh-CN" dirty="0"/>
          </a:p>
        </p:txBody>
      </p:sp>
      <p:grpSp>
        <p:nvGrpSpPr>
          <p:cNvPr id="13" name="组合 12">
            <a:extLst>
              <a:ext uri="{FF2B5EF4-FFF2-40B4-BE49-F238E27FC236}">
                <a16:creationId xmlns:a16="http://schemas.microsoft.com/office/drawing/2014/main" id="{8532DD29-F33F-44F9-973F-C3B686E8A49C}"/>
              </a:ext>
            </a:extLst>
          </p:cNvPr>
          <p:cNvGrpSpPr/>
          <p:nvPr/>
        </p:nvGrpSpPr>
        <p:grpSpPr>
          <a:xfrm>
            <a:off x="0" y="1122363"/>
            <a:ext cx="12192000" cy="90522"/>
            <a:chOff x="0" y="846225"/>
            <a:chExt cx="9144000" cy="110846"/>
          </a:xfrm>
        </p:grpSpPr>
        <p:grpSp>
          <p:nvGrpSpPr>
            <p:cNvPr id="14" name="组合 13">
              <a:extLst>
                <a:ext uri="{FF2B5EF4-FFF2-40B4-BE49-F238E27FC236}">
                  <a16:creationId xmlns:a16="http://schemas.microsoft.com/office/drawing/2014/main" id="{FB7252E3-A528-4A4C-8A86-CE4563AB2FEB}"/>
                </a:ext>
              </a:extLst>
            </p:cNvPr>
            <p:cNvGrpSpPr/>
            <p:nvPr/>
          </p:nvGrpSpPr>
          <p:grpSpPr>
            <a:xfrm>
              <a:off x="0" y="846225"/>
              <a:ext cx="9144000" cy="110846"/>
              <a:chOff x="0" y="846225"/>
              <a:chExt cx="9144000" cy="110846"/>
            </a:xfrm>
          </p:grpSpPr>
          <p:grpSp>
            <p:nvGrpSpPr>
              <p:cNvPr id="16" name="组合 15">
                <a:extLst>
                  <a:ext uri="{FF2B5EF4-FFF2-40B4-BE49-F238E27FC236}">
                    <a16:creationId xmlns:a16="http://schemas.microsoft.com/office/drawing/2014/main" id="{49385F71-646B-4101-BBBA-E629A14AD13E}"/>
                  </a:ext>
                </a:extLst>
              </p:cNvPr>
              <p:cNvGrpSpPr/>
              <p:nvPr/>
            </p:nvGrpSpPr>
            <p:grpSpPr>
              <a:xfrm>
                <a:off x="875653" y="846225"/>
                <a:ext cx="8268347" cy="110438"/>
                <a:chOff x="875653" y="846225"/>
                <a:chExt cx="8268347" cy="110438"/>
              </a:xfrm>
            </p:grpSpPr>
            <p:sp>
              <p:nvSpPr>
                <p:cNvPr id="18" name="矩形 17">
                  <a:extLst>
                    <a:ext uri="{FF2B5EF4-FFF2-40B4-BE49-F238E27FC236}">
                      <a16:creationId xmlns:a16="http://schemas.microsoft.com/office/drawing/2014/main" id="{6E2C7100-170F-4AB6-B2E6-779828AEF4D0}"/>
                    </a:ext>
                  </a:extLst>
                </p:cNvPr>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直角三角形 18">
                  <a:extLst>
                    <a:ext uri="{FF2B5EF4-FFF2-40B4-BE49-F238E27FC236}">
                      <a16:creationId xmlns:a16="http://schemas.microsoft.com/office/drawing/2014/main" id="{98474B55-FE67-486F-8B20-922365397BFA}"/>
                    </a:ext>
                  </a:extLst>
                </p:cNvPr>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7" name="矩形 16">
                <a:extLst>
                  <a:ext uri="{FF2B5EF4-FFF2-40B4-BE49-F238E27FC236}">
                    <a16:creationId xmlns:a16="http://schemas.microsoft.com/office/drawing/2014/main" id="{9E6AD006-FE5E-4CFA-8780-5D85E218F305}"/>
                  </a:ext>
                </a:extLst>
              </p:cNvPr>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15" name="直接连接符 14">
              <a:extLst>
                <a:ext uri="{FF2B5EF4-FFF2-40B4-BE49-F238E27FC236}">
                  <a16:creationId xmlns:a16="http://schemas.microsoft.com/office/drawing/2014/main" id="{AA578FF0-950D-4F60-9F7C-C3BB21C95B1F}"/>
                </a:ext>
              </a:extLst>
            </p:cNvPr>
            <p:cNvCxnSpPr>
              <a:stCxn id="19"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 name="图片 19">
            <a:extLst>
              <a:ext uri="{FF2B5EF4-FFF2-40B4-BE49-F238E27FC236}">
                <a16:creationId xmlns:a16="http://schemas.microsoft.com/office/drawing/2014/main" id="{9833D61E-C85A-4A37-84DE-690BDBF042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0653"/>
          <a:stretch>
            <a:fillRect/>
          </a:stretch>
        </p:blipFill>
        <p:spPr>
          <a:xfrm>
            <a:off x="209387" y="202493"/>
            <a:ext cx="1148457" cy="7411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5429" y="117833"/>
            <a:ext cx="10515600" cy="581289"/>
          </a:xfrm>
        </p:spPr>
        <p:txBody>
          <a:bodyPr/>
          <a:lstStyle/>
          <a:p>
            <a:r>
              <a:rPr lang="en-US" altLang="zh-CN" dirty="0">
                <a:solidFill>
                  <a:srgbClr val="C00000"/>
                </a:solidFill>
                <a:latin typeface="Times New Roman" panose="02020603050405020304" pitchFamily="18" charset="0"/>
                <a:cs typeface="Times New Roman" panose="02020603050405020304" pitchFamily="18" charset="0"/>
              </a:rPr>
              <a:t>Progress of testbed at 1W1A</a:t>
            </a:r>
            <a:endParaRPr lang="en-US" dirty="0">
              <a:solidFill>
                <a:srgbClr val="C00000"/>
              </a:solidFill>
              <a:latin typeface="Times New Roman" panose="02020603050405020304" pitchFamily="18" charset="0"/>
              <a:cs typeface="Times New Roman" panose="02020603050405020304" pitchFamily="18" charset="0"/>
            </a:endParaRPr>
          </a:p>
        </p:txBody>
      </p:sp>
      <p:pic>
        <p:nvPicPr>
          <p:cNvPr id="3" name="图片 2"/>
          <p:cNvPicPr/>
          <p:nvPr/>
        </p:nvPicPr>
        <p:blipFill>
          <a:blip r:embed="rId3"/>
          <a:stretch>
            <a:fillRect/>
          </a:stretch>
        </p:blipFill>
        <p:spPr>
          <a:xfrm>
            <a:off x="5605670" y="2256183"/>
            <a:ext cx="6482635" cy="3876260"/>
          </a:xfrm>
          <a:prstGeom prst="rect">
            <a:avLst/>
          </a:prstGeom>
        </p:spPr>
      </p:pic>
      <p:sp>
        <p:nvSpPr>
          <p:cNvPr id="5" name="文本框 4"/>
          <p:cNvSpPr txBox="1"/>
          <p:nvPr/>
        </p:nvSpPr>
        <p:spPr>
          <a:xfrm>
            <a:off x="185324" y="1038379"/>
            <a:ext cx="9288614" cy="4883388"/>
          </a:xfrm>
          <a:prstGeom prst="rect">
            <a:avLst/>
          </a:prstGeom>
          <a:noFill/>
        </p:spPr>
        <p:txBody>
          <a:bodyPr wrap="square" rtlCol="0">
            <a:spAutoFit/>
          </a:bodyPr>
          <a:lstStyle/>
          <a:p>
            <a:pPr>
              <a:lnSpc>
                <a:spcPts val="3200"/>
              </a:lnSpc>
            </a:pPr>
            <a:r>
              <a:rPr lang="en-US" sz="2000" dirty="0"/>
              <a:t>1. Network bandwidth is upgraded from 100Mb</a:t>
            </a:r>
            <a:r>
              <a:rPr lang="en-US" altLang="zh-CN" sz="2000" dirty="0"/>
              <a:t>/</a:t>
            </a:r>
            <a:r>
              <a:rPr lang="en-GB" altLang="zh-CN" sz="2000" dirty="0"/>
              <a:t>s to 1Gb/s </a:t>
            </a:r>
            <a:endParaRPr lang="zh-CN" altLang="en-US" sz="2000" dirty="0"/>
          </a:p>
          <a:p>
            <a:pPr>
              <a:lnSpc>
                <a:spcPts val="3200"/>
              </a:lnSpc>
            </a:pPr>
            <a:r>
              <a:rPr lang="en-US" sz="2000" dirty="0"/>
              <a:t>2. Beamline storage: </a:t>
            </a:r>
            <a:r>
              <a:rPr lang="en-US" sz="2000" b="1" dirty="0"/>
              <a:t>2TB</a:t>
            </a:r>
            <a:r>
              <a:rPr lang="en-US" sz="2000" dirty="0"/>
              <a:t> NAS, </a:t>
            </a:r>
            <a:r>
              <a:rPr lang="en-US" altLang="zh-CN" sz="2000" dirty="0"/>
              <a:t>Dell EMC NX3240,</a:t>
            </a:r>
            <a:r>
              <a:rPr lang="en-US" sz="2000" dirty="0"/>
              <a:t> NFS file system</a:t>
            </a:r>
          </a:p>
          <a:p>
            <a:pPr>
              <a:lnSpc>
                <a:spcPts val="3200"/>
              </a:lnSpc>
            </a:pPr>
            <a:r>
              <a:rPr lang="en-US" sz="2000" dirty="0"/>
              <a:t>3. Central storage: </a:t>
            </a:r>
            <a:r>
              <a:rPr lang="en-US" sz="2000" b="1" dirty="0"/>
              <a:t>80TB</a:t>
            </a:r>
            <a:r>
              <a:rPr lang="en-US" sz="2000" dirty="0"/>
              <a:t> disk array, </a:t>
            </a:r>
            <a:r>
              <a:rPr lang="en-US" sz="2000" dirty="0" err="1"/>
              <a:t>Lustre</a:t>
            </a:r>
            <a:r>
              <a:rPr lang="en-US" sz="2000" dirty="0"/>
              <a:t> file system, located at Computing Center</a:t>
            </a:r>
            <a:endParaRPr lang="zh-CN" altLang="en-US" sz="2000" dirty="0"/>
          </a:p>
          <a:p>
            <a:pPr>
              <a:lnSpc>
                <a:spcPts val="3200"/>
              </a:lnSpc>
            </a:pPr>
            <a:r>
              <a:rPr lang="en-US" sz="2000" dirty="0"/>
              <a:t>4. A server located at the beamline, responsible for</a:t>
            </a:r>
          </a:p>
          <a:p>
            <a:pPr marL="742950" lvl="1" indent="-285750">
              <a:lnSpc>
                <a:spcPts val="3200"/>
              </a:lnSpc>
              <a:buFont typeface="Arial" panose="020B0604020202020204" pitchFamily="34" charset="0"/>
              <a:buChar char="•"/>
            </a:pPr>
            <a:r>
              <a:rPr lang="en-US" sz="2000" dirty="0"/>
              <a:t>metadata ingesting</a:t>
            </a:r>
          </a:p>
          <a:p>
            <a:pPr marL="742950" lvl="1" indent="-285750">
              <a:lnSpc>
                <a:spcPts val="3200"/>
              </a:lnSpc>
              <a:buFont typeface="Arial" panose="020B0604020202020204" pitchFamily="34" charset="0"/>
              <a:buChar char="•"/>
            </a:pPr>
            <a:r>
              <a:rPr lang="en-US" sz="2000" dirty="0"/>
              <a:t>data transferring</a:t>
            </a:r>
          </a:p>
          <a:p>
            <a:pPr>
              <a:lnSpc>
                <a:spcPts val="3200"/>
              </a:lnSpc>
            </a:pPr>
            <a:r>
              <a:rPr lang="en-US" sz="2000" dirty="0"/>
              <a:t>5. DMS API server and database server, located at </a:t>
            </a:r>
          </a:p>
          <a:p>
            <a:pPr>
              <a:lnSpc>
                <a:spcPts val="3200"/>
              </a:lnSpc>
            </a:pPr>
            <a:r>
              <a:rPr lang="en-US" sz="2000" dirty="0"/>
              <a:t>    Computing Center </a:t>
            </a:r>
          </a:p>
          <a:p>
            <a:pPr>
              <a:lnSpc>
                <a:spcPts val="3200"/>
              </a:lnSpc>
            </a:pPr>
            <a:r>
              <a:rPr lang="en-US" sz="2000" dirty="0"/>
              <a:t>6. Data service web portal </a:t>
            </a:r>
          </a:p>
          <a:p>
            <a:pPr marL="742950" lvl="1" indent="-285750">
              <a:lnSpc>
                <a:spcPts val="3200"/>
              </a:lnSpc>
              <a:buFont typeface="Arial" panose="020B0604020202020204" pitchFamily="34" charset="0"/>
              <a:buChar char="•"/>
            </a:pPr>
            <a:r>
              <a:rPr lang="en-US" sz="2000" dirty="0"/>
              <a:t>authorized users and administrators</a:t>
            </a:r>
          </a:p>
          <a:p>
            <a:pPr marL="742950" lvl="1" indent="-285750">
              <a:lnSpc>
                <a:spcPts val="3200"/>
              </a:lnSpc>
              <a:buFont typeface="Arial" panose="020B0604020202020204" pitchFamily="34" charset="0"/>
              <a:buChar char="•"/>
            </a:pPr>
            <a:r>
              <a:rPr lang="en-US" sz="2000" dirty="0"/>
              <a:t>access data, download data files</a:t>
            </a:r>
            <a:endParaRPr lang="zh-CN" altLang="en-US" sz="2000" dirty="0"/>
          </a:p>
          <a:p>
            <a:endParaRPr lang="en-US" dirty="0"/>
          </a:p>
        </p:txBody>
      </p:sp>
    </p:spTree>
    <p:extLst>
      <p:ext uri="{BB962C8B-B14F-4D97-AF65-F5344CB8AC3E}">
        <p14:creationId xmlns:p14="http://schemas.microsoft.com/office/powerpoint/2010/main" val="3092545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0599" y="198191"/>
            <a:ext cx="10246895" cy="627962"/>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Web front end</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D6EF8A0-FCE4-4D01-8915-42B4D735461D}"/>
              </a:ext>
            </a:extLst>
          </p:cNvPr>
          <p:cNvPicPr>
            <a:picLocks noChangeAspect="1"/>
          </p:cNvPicPr>
          <p:nvPr/>
        </p:nvPicPr>
        <p:blipFill>
          <a:blip r:embed="rId2"/>
          <a:stretch>
            <a:fillRect/>
          </a:stretch>
        </p:blipFill>
        <p:spPr>
          <a:xfrm>
            <a:off x="911998" y="1700073"/>
            <a:ext cx="11280001" cy="4104185"/>
          </a:xfrm>
          <a:prstGeom prst="rect">
            <a:avLst/>
          </a:prstGeom>
        </p:spPr>
      </p:pic>
      <p:pic>
        <p:nvPicPr>
          <p:cNvPr id="8" name="图片 7">
            <a:extLst>
              <a:ext uri="{FF2B5EF4-FFF2-40B4-BE49-F238E27FC236}">
                <a16:creationId xmlns:a16="http://schemas.microsoft.com/office/drawing/2014/main" id="{746B8F9A-F1E0-479F-9C2B-E9AAAF84BBFC}"/>
              </a:ext>
            </a:extLst>
          </p:cNvPr>
          <p:cNvPicPr>
            <a:picLocks noChangeAspect="1"/>
          </p:cNvPicPr>
          <p:nvPr/>
        </p:nvPicPr>
        <p:blipFill>
          <a:blip r:embed="rId3"/>
          <a:stretch>
            <a:fillRect/>
          </a:stretch>
        </p:blipFill>
        <p:spPr>
          <a:xfrm>
            <a:off x="923278" y="1606857"/>
            <a:ext cx="11268722" cy="4653429"/>
          </a:xfrm>
          <a:prstGeom prst="rect">
            <a:avLst/>
          </a:prstGeom>
        </p:spPr>
      </p:pic>
    </p:spTree>
    <p:extLst>
      <p:ext uri="{BB962C8B-B14F-4D97-AF65-F5344CB8AC3E}">
        <p14:creationId xmlns:p14="http://schemas.microsoft.com/office/powerpoint/2010/main" val="12153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3870" y="184107"/>
            <a:ext cx="10515600" cy="638979"/>
          </a:xfrm>
        </p:spPr>
        <p:txBody>
          <a:bodyPr/>
          <a:lstStyle/>
          <a:p>
            <a:r>
              <a:rPr lang="it-IT" sz="3600" dirty="0">
                <a:solidFill>
                  <a:srgbClr val="C00000"/>
                </a:solidFill>
                <a:latin typeface="Times New Roman" panose="02020603050405020304" pitchFamily="18" charset="0"/>
                <a:cs typeface="Times New Roman" panose="02020603050405020304" pitchFamily="18" charset="0"/>
              </a:rPr>
              <a:t>Summary and Plan</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687371" y="899289"/>
            <a:ext cx="10515600" cy="5444067"/>
          </a:xfrm>
        </p:spPr>
        <p:txBody>
          <a:bodyPr>
            <a:normAutofit fontScale="92500" lnSpcReduction="10000"/>
          </a:bodyPr>
          <a:lstStyle/>
          <a:p>
            <a:pPr>
              <a:lnSpc>
                <a:spcPct val="150000"/>
              </a:lnSpc>
            </a:pPr>
            <a:r>
              <a:rPr lang="en-US" altLang="zh-CN" sz="2000" dirty="0">
                <a:solidFill>
                  <a:srgbClr val="000099"/>
                </a:solidFill>
              </a:rPr>
              <a:t>The Data Management System has passed FDR</a:t>
            </a:r>
          </a:p>
          <a:p>
            <a:pPr>
              <a:lnSpc>
                <a:spcPct val="150000"/>
              </a:lnSpc>
            </a:pPr>
            <a:r>
              <a:rPr lang="en-US" altLang="zh-CN" sz="2000" dirty="0">
                <a:solidFill>
                  <a:srgbClr val="000099"/>
                </a:solidFill>
              </a:rPr>
              <a:t>Fundamental functions are implemented on the testbed</a:t>
            </a:r>
          </a:p>
          <a:p>
            <a:pPr>
              <a:lnSpc>
                <a:spcPct val="150000"/>
              </a:lnSpc>
            </a:pPr>
            <a:r>
              <a:rPr lang="en-US" sz="2000" dirty="0">
                <a:solidFill>
                  <a:srgbClr val="000099"/>
                </a:solidFill>
              </a:rPr>
              <a:t>Optimize the high availability and reliability of the system</a:t>
            </a:r>
          </a:p>
          <a:p>
            <a:pPr>
              <a:lnSpc>
                <a:spcPct val="150000"/>
              </a:lnSpc>
            </a:pPr>
            <a:r>
              <a:rPr lang="en-US" sz="2000" dirty="0">
                <a:solidFill>
                  <a:srgbClr val="000099"/>
                </a:solidFill>
              </a:rPr>
              <a:t>Specify the HDF5 data format schema for each experiment technique (cooperate with beamline scientists)</a:t>
            </a:r>
            <a:endParaRPr lang="en-US" altLang="zh-CN" sz="2000" dirty="0">
              <a:solidFill>
                <a:srgbClr val="000099"/>
              </a:solidFill>
            </a:endParaRPr>
          </a:p>
          <a:p>
            <a:pPr>
              <a:lnSpc>
                <a:spcPct val="150000"/>
              </a:lnSpc>
            </a:pPr>
            <a:r>
              <a:rPr lang="en-US" sz="2000" dirty="0">
                <a:solidFill>
                  <a:srgbClr val="000099"/>
                </a:solidFill>
              </a:rPr>
              <a:t>Testbed at beamline 3W1 of BSRF is under way</a:t>
            </a:r>
          </a:p>
          <a:p>
            <a:pPr lvl="1">
              <a:lnSpc>
                <a:spcPct val="150000"/>
              </a:lnSpc>
            </a:pPr>
            <a:r>
              <a:rPr lang="en-US" sz="1600" dirty="0"/>
              <a:t>Integrate with the data analysis framework and computing system</a:t>
            </a:r>
          </a:p>
          <a:p>
            <a:pPr lvl="1">
              <a:lnSpc>
                <a:spcPct val="150000"/>
              </a:lnSpc>
            </a:pPr>
            <a:r>
              <a:rPr lang="en-US" sz="1600" dirty="0"/>
              <a:t>verify the design and performance of the IT infrastructure</a:t>
            </a:r>
          </a:p>
          <a:p>
            <a:pPr lvl="1">
              <a:lnSpc>
                <a:spcPct val="150000"/>
              </a:lnSpc>
            </a:pPr>
            <a:r>
              <a:rPr lang="en-US" sz="1600" dirty="0"/>
              <a:t>the work on testbeds will directly apply to HEPS</a:t>
            </a:r>
          </a:p>
          <a:p>
            <a:pPr>
              <a:lnSpc>
                <a:spcPct val="150000"/>
              </a:lnSpc>
            </a:pPr>
            <a:r>
              <a:rPr lang="en-US" altLang="zh-CN" sz="2000" dirty="0">
                <a:solidFill>
                  <a:srgbClr val="000099"/>
                </a:solidFill>
              </a:rPr>
              <a:t>We benefit a lot from the papers and reports of other Photon Source Facilities</a:t>
            </a:r>
          </a:p>
          <a:p>
            <a:pPr>
              <a:lnSpc>
                <a:spcPct val="150000"/>
              </a:lnSpc>
            </a:pPr>
            <a:r>
              <a:rPr lang="en-US" altLang="zh-CN" sz="2000" dirty="0">
                <a:solidFill>
                  <a:srgbClr val="000099"/>
                </a:solidFill>
              </a:rPr>
              <a:t>We hope to have chance to </a:t>
            </a:r>
            <a:r>
              <a:rPr lang="en-US" altLang="zh-CN" sz="2000" dirty="0">
                <a:solidFill>
                  <a:srgbClr val="FF0000"/>
                </a:solidFill>
              </a:rPr>
              <a:t>cooperate with other Facilities, like PSI/MAXIV/DESY etc. </a:t>
            </a:r>
          </a:p>
        </p:txBody>
      </p:sp>
    </p:spTree>
    <p:extLst>
      <p:ext uri="{BB962C8B-B14F-4D97-AF65-F5344CB8AC3E}">
        <p14:creationId xmlns:p14="http://schemas.microsoft.com/office/powerpoint/2010/main" val="415214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extLst>
              <a:ext uri="{FF2B5EF4-FFF2-40B4-BE49-F238E27FC236}">
                <a16:creationId xmlns:a16="http://schemas.microsoft.com/office/drawing/2014/main" id="{C3E55AA8-A21E-4E0C-8451-64885C594B7D}"/>
              </a:ext>
            </a:extLst>
          </p:cNvPr>
          <p:cNvSpPr txBox="1">
            <a:spLocks/>
          </p:cNvSpPr>
          <p:nvPr/>
        </p:nvSpPr>
        <p:spPr>
          <a:xfrm>
            <a:off x="2225365" y="1797690"/>
            <a:ext cx="7221682" cy="2711593"/>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dirty="0">
                <a:solidFill>
                  <a:schemeClr val="tx1"/>
                </a:solidFill>
                <a:latin typeface="Times New Roman" panose="02020603050405020304" pitchFamily="18" charset="0"/>
                <a:cs typeface="Times New Roman" panose="02020603050405020304" pitchFamily="18" charset="0"/>
              </a:rPr>
              <a:t>Thanks for your attention!</a:t>
            </a:r>
          </a:p>
          <a:p>
            <a:endParaRPr lang="en-US" altLang="zh-CN" sz="2800" dirty="0">
              <a:solidFill>
                <a:schemeClr val="tx1"/>
              </a:solidFill>
              <a:latin typeface="Times New Roman" panose="02020603050405020304" pitchFamily="18" charset="0"/>
              <a:cs typeface="Times New Roman" panose="02020603050405020304" pitchFamily="18" charset="0"/>
            </a:endParaRPr>
          </a:p>
          <a:p>
            <a:r>
              <a:rPr lang="en-US" altLang="zh-CN" sz="2800" dirty="0">
                <a:solidFill>
                  <a:schemeClr val="tx1"/>
                </a:solidFill>
                <a:latin typeface="Times New Roman" panose="02020603050405020304" pitchFamily="18" charset="0"/>
                <a:cs typeface="Times New Roman" panose="02020603050405020304" pitchFamily="18" charset="0"/>
              </a:rPr>
              <a:t>Any comments or suggestions?</a:t>
            </a:r>
            <a:endParaRPr lang="zh-CN" alt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01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56747" y="280243"/>
            <a:ext cx="7886700" cy="663575"/>
          </a:xfrm>
          <a:prstGeom prst="rect">
            <a:avLst/>
          </a:prstGeom>
        </p:spPr>
        <p:txBody>
          <a:bodyPr/>
          <a:lstStyle/>
          <a:p>
            <a:r>
              <a:rPr lang="en-US" altLang="zh-CN" sz="2800" b="1" spc="-60" dirty="0">
                <a:solidFill>
                  <a:srgbClr val="C00000"/>
                </a:solidFill>
                <a:latin typeface="Times New Roman" panose="02020603050405020304" pitchFamily="18" charset="0"/>
                <a:cs typeface="Times New Roman" panose="02020603050405020304" pitchFamily="18" charset="0"/>
              </a:rPr>
              <a:t>HEPS</a:t>
            </a:r>
            <a:r>
              <a:rPr lang="zh-CN" altLang="en-US" sz="2800" b="1" spc="-60" dirty="0">
                <a:solidFill>
                  <a:srgbClr val="C00000"/>
                </a:solidFill>
                <a:latin typeface="Times New Roman" panose="02020603050405020304" pitchFamily="18" charset="0"/>
                <a:cs typeface="Times New Roman" panose="02020603050405020304" pitchFamily="18" charset="0"/>
              </a:rPr>
              <a:t>：</a:t>
            </a:r>
            <a:r>
              <a:rPr lang="en-US" altLang="zh-CN" sz="2800" b="1" spc="-60" dirty="0">
                <a:solidFill>
                  <a:srgbClr val="C00000"/>
                </a:solidFill>
                <a:latin typeface="Times New Roman" panose="02020603050405020304" pitchFamily="18" charset="0"/>
                <a:cs typeface="Times New Roman" panose="02020603050405020304" pitchFamily="18" charset="0"/>
                <a:sym typeface="+mn-ea"/>
              </a:rPr>
              <a:t> </a:t>
            </a:r>
            <a:r>
              <a:rPr lang="en-US" altLang="zh-CN" sz="2800" b="1" spc="-60" dirty="0">
                <a:solidFill>
                  <a:srgbClr val="002060"/>
                </a:solidFill>
                <a:latin typeface="Times New Roman" panose="02020603050405020304" pitchFamily="18" charset="0"/>
                <a:cs typeface="Times New Roman" panose="02020603050405020304" pitchFamily="18" charset="0"/>
                <a:sym typeface="+mn-ea"/>
              </a:rPr>
              <a:t>High Energy Photon Source</a:t>
            </a:r>
            <a:endParaRPr lang="en-US" sz="2800" b="1" spc="-60" dirty="0">
              <a:solidFill>
                <a:srgbClr val="002060"/>
              </a:solidFill>
              <a:latin typeface="Times New Roman" panose="02020603050405020304" pitchFamily="18" charset="0"/>
              <a:cs typeface="Times New Roman" panose="02020603050405020304" pitchFamily="18" charset="0"/>
            </a:endParaRPr>
          </a:p>
        </p:txBody>
      </p:sp>
      <p:sp>
        <p:nvSpPr>
          <p:cNvPr id="4" name="内容占位符 2"/>
          <p:cNvSpPr txBox="1"/>
          <p:nvPr/>
        </p:nvSpPr>
        <p:spPr>
          <a:xfrm>
            <a:off x="1504653" y="1093495"/>
            <a:ext cx="9060815" cy="2127927"/>
          </a:xfrm>
          <a:prstGeom prst="rect">
            <a:avLst/>
          </a:prstGeom>
        </p:spPr>
        <p:txBody>
          <a:bodyPr vert="horz" lIns="68580" tIns="34290" rIns="68580" bIns="34290" rtlCol="0" anchor="t">
            <a:normAutofit/>
          </a:bodyPr>
          <a:lstStyle>
            <a:lvl1pPr marL="18288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l"/>
              <a:defRPr lang="zh-CN" altLang="en-US" sz="3200" kern="1200" baseline="0" smtClean="0">
                <a:solidFill>
                  <a:srgbClr val="000099"/>
                </a:solidFill>
                <a:latin typeface="+mn-lt"/>
                <a:ea typeface="+mn-ea"/>
                <a:cs typeface="+mn-cs"/>
              </a:defRPr>
            </a:lvl1pPr>
            <a:lvl2pPr marL="6858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n"/>
              <a:defRPr lang="zh-CN" altLang="en-US" sz="2400" kern="1200" smtClean="0">
                <a:solidFill>
                  <a:schemeClr val="tx1"/>
                </a:solidFill>
                <a:latin typeface="+mn-lt"/>
                <a:ea typeface="+mn-ea"/>
                <a:cs typeface="+mn-cs"/>
              </a:defRPr>
            </a:lvl2pPr>
            <a:lvl3pPr marL="11430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u"/>
              <a:defRPr lang="zh-CN" altLang="en-US" sz="2000" kern="1200" smtClean="0">
                <a:solidFill>
                  <a:schemeClr val="tx1"/>
                </a:solidFill>
                <a:latin typeface="+mn-lt"/>
                <a:ea typeface="+mn-ea"/>
                <a:cs typeface="+mn-cs"/>
              </a:defRPr>
            </a:lvl3pPr>
            <a:lvl4pPr marL="16002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Ø"/>
              <a:defRPr lang="zh-CN" altLang="en-US" sz="1800" kern="1200" smtClean="0">
                <a:solidFill>
                  <a:schemeClr val="tx1"/>
                </a:solidFill>
                <a:latin typeface="+mn-lt"/>
                <a:ea typeface="+mn-ea"/>
                <a:cs typeface="+mn-cs"/>
              </a:defRPr>
            </a:lvl4pPr>
            <a:lvl5pPr marL="2057400" indent="-182880" algn="l" defTabSz="914400" rtl="0" eaLnBrk="1" latinLnBrk="0" hangingPunct="1">
              <a:lnSpc>
                <a:spcPct val="100000"/>
              </a:lnSpc>
              <a:spcBef>
                <a:spcPts val="1200"/>
              </a:spcBef>
              <a:spcAft>
                <a:spcPts val="0"/>
              </a:spcAft>
              <a:buClrTx/>
              <a:buSzPct val="60000"/>
              <a:buFont typeface="Wingdings" panose="05000000000000000000" pitchFamily="2" charset="2"/>
              <a:buChar char="ü"/>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300" kern="1200">
                <a:solidFill>
                  <a:schemeClr val="tx1">
                    <a:lumMod val="65000"/>
                    <a:lumOff val="35000"/>
                  </a:schemeClr>
                </a:solidFill>
                <a:latin typeface="+mn-lt"/>
                <a:ea typeface="+mn-ea"/>
                <a:cs typeface="+mn-cs"/>
              </a:defRPr>
            </a:lvl9pPr>
          </a:lstStyle>
          <a:p>
            <a:r>
              <a:rPr lang="en-US" altLang="zh-CN" sz="2000" dirty="0"/>
              <a:t>New light source in China — High energy, high brightness</a:t>
            </a:r>
          </a:p>
          <a:p>
            <a:r>
              <a:rPr lang="en-US" altLang="zh-CN" sz="2000" dirty="0"/>
              <a:t>Located in Beijing - about 80KM from IHEP</a:t>
            </a:r>
          </a:p>
          <a:p>
            <a:r>
              <a:rPr lang="en-US" altLang="zh-CN" sz="2000" dirty="0"/>
              <a:t>Officially approved in Dec. 2017, the construction was started at the end of 2018 and will be completed in 2024</a:t>
            </a:r>
          </a:p>
          <a:p>
            <a:r>
              <a:rPr lang="en-US" altLang="zh-CN" sz="2000" dirty="0"/>
              <a:t>The whole project will be finished in mid-2025 after commissioning</a:t>
            </a:r>
            <a:endParaRPr lang="en-US" altLang="zh-CN" sz="2000" dirty="0">
              <a:solidFill>
                <a:srgbClr val="800000"/>
              </a:solidFill>
              <a:latin typeface="微软雅黑" panose="020B0503020204020204" pitchFamily="34" charset="-122"/>
              <a:ea typeface="微软雅黑" panose="020B0503020204020204" pitchFamily="34" charset="-122"/>
            </a:endParaRPr>
          </a:p>
        </p:txBody>
      </p:sp>
      <p:sp>
        <p:nvSpPr>
          <p:cNvPr id="6" name="椭圆 10"/>
          <p:cNvSpPr/>
          <p:nvPr/>
        </p:nvSpPr>
        <p:spPr>
          <a:xfrm>
            <a:off x="6166029" y="5783145"/>
            <a:ext cx="148828" cy="14644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 name="TextBox 20"/>
          <p:cNvSpPr txBox="1"/>
          <p:nvPr/>
        </p:nvSpPr>
        <p:spPr>
          <a:xfrm>
            <a:off x="6319693" y="5717659"/>
            <a:ext cx="526106" cy="300082"/>
          </a:xfrm>
          <a:prstGeom prst="rect">
            <a:avLst/>
          </a:prstGeom>
          <a:solidFill>
            <a:srgbClr val="3399FF"/>
          </a:solidFill>
        </p:spPr>
        <p:txBody>
          <a:bodyPr wrap="none">
            <a:spAutoFit/>
          </a:bodyPr>
          <a:lstStyle/>
          <a:p>
            <a:pPr algn="ctr">
              <a:defRPr/>
            </a:pPr>
            <a:r>
              <a:rPr lang="en-US" altLang="zh-CN" sz="1350" b="1" dirty="0">
                <a:solidFill>
                  <a:srgbClr val="FFFF00"/>
                </a:solidFill>
              </a:rPr>
              <a:t>SSRF</a:t>
            </a:r>
            <a:endParaRPr lang="zh-CN" altLang="en-US" sz="1350" b="1" dirty="0">
              <a:solidFill>
                <a:srgbClr val="FFFF00"/>
              </a:solidFill>
            </a:endParaRPr>
          </a:p>
        </p:txBody>
      </p:sp>
      <p:sp>
        <p:nvSpPr>
          <p:cNvPr id="8" name="椭圆 12"/>
          <p:cNvSpPr/>
          <p:nvPr/>
        </p:nvSpPr>
        <p:spPr>
          <a:xfrm>
            <a:off x="5886232" y="5880776"/>
            <a:ext cx="148829" cy="146447"/>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9" name="Rectangle 40"/>
          <p:cNvSpPr/>
          <p:nvPr/>
        </p:nvSpPr>
        <p:spPr>
          <a:xfrm>
            <a:off x="4494748" y="3445935"/>
            <a:ext cx="3553034" cy="553998"/>
          </a:xfrm>
          <a:prstGeom prst="rect">
            <a:avLst/>
          </a:prstGeom>
        </p:spPr>
        <p:txBody>
          <a:bodyPr wrap="square">
            <a:spAutoFit/>
          </a:bodyPr>
          <a:lstStyle/>
          <a:p>
            <a:pPr algn="ctr">
              <a:lnSpc>
                <a:spcPts val="1800"/>
              </a:lnSpc>
              <a:defRPr/>
            </a:pPr>
            <a:r>
              <a:rPr lang="en-US" altLang="zh-CN" sz="1650" i="1" dirty="0">
                <a:solidFill>
                  <a:srgbClr val="800000"/>
                </a:solidFill>
              </a:rPr>
              <a:t>A new photon science research center at the northern China</a:t>
            </a:r>
          </a:p>
        </p:txBody>
      </p:sp>
      <p:grpSp>
        <p:nvGrpSpPr>
          <p:cNvPr id="10" name="组合 16"/>
          <p:cNvGrpSpPr/>
          <p:nvPr/>
        </p:nvGrpSpPr>
        <p:grpSpPr bwMode="auto">
          <a:xfrm>
            <a:off x="4403205" y="3941183"/>
            <a:ext cx="3581996" cy="2714701"/>
            <a:chOff x="183928" y="1491855"/>
            <a:chExt cx="5150072" cy="3776333"/>
          </a:xfrm>
        </p:grpSpPr>
        <p:grpSp>
          <p:nvGrpSpPr>
            <p:cNvPr id="11" name="组合 10"/>
            <p:cNvGrpSpPr/>
            <p:nvPr/>
          </p:nvGrpSpPr>
          <p:grpSpPr bwMode="auto">
            <a:xfrm>
              <a:off x="183928" y="1491855"/>
              <a:ext cx="5150072" cy="3776333"/>
              <a:chOff x="183928" y="1491855"/>
              <a:chExt cx="5150072" cy="3776333"/>
            </a:xfrm>
          </p:grpSpPr>
          <p:grpSp>
            <p:nvGrpSpPr>
              <p:cNvPr id="13" name="组合 4"/>
              <p:cNvGrpSpPr/>
              <p:nvPr/>
            </p:nvGrpSpPr>
            <p:grpSpPr bwMode="auto">
              <a:xfrm>
                <a:off x="183928" y="1491855"/>
                <a:ext cx="5150072" cy="3776333"/>
                <a:chOff x="-1935077" y="362063"/>
                <a:chExt cx="5150072" cy="3776333"/>
              </a:xfrm>
            </p:grpSpPr>
            <p:pic>
              <p:nvPicPr>
                <p:cNvPr id="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4286" t="8983" r="1031" b="12794"/>
                <a:stretch>
                  <a:fillRect/>
                </a:stretch>
              </p:blipFill>
              <p:spPr bwMode="auto">
                <a:xfrm>
                  <a:off x="-1935077" y="362063"/>
                  <a:ext cx="5150072" cy="337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29"/>
                <p:cNvSpPr txBox="1"/>
                <p:nvPr/>
              </p:nvSpPr>
              <p:spPr>
                <a:xfrm>
                  <a:off x="-360184" y="3753072"/>
                  <a:ext cx="2514707" cy="385324"/>
                </a:xfrm>
                <a:prstGeom prst="rect">
                  <a:avLst/>
                </a:prstGeom>
                <a:solidFill>
                  <a:schemeClr val="bg1"/>
                </a:solidFill>
              </p:spPr>
              <p:txBody>
                <a:bodyPr>
                  <a:spAutoFit/>
                </a:bodyPr>
                <a:lstStyle/>
                <a:p>
                  <a:pPr>
                    <a:defRPr/>
                  </a:pPr>
                  <a:r>
                    <a:rPr lang="en-US" altLang="zh-CN" sz="1200" dirty="0"/>
                    <a:t>About 80 km from IHEP</a:t>
                  </a:r>
                  <a:endParaRPr lang="zh-CN" altLang="en-US" sz="1200" dirty="0"/>
                </a:p>
              </p:txBody>
            </p:sp>
            <p:sp>
              <p:nvSpPr>
                <p:cNvPr id="17" name="椭圆 23"/>
                <p:cNvSpPr/>
                <p:nvPr/>
              </p:nvSpPr>
              <p:spPr>
                <a:xfrm>
                  <a:off x="14457" y="1798539"/>
                  <a:ext cx="198447" cy="195233"/>
                </a:xfrm>
                <a:prstGeom prst="ellipse">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8" name="五角星 24"/>
                <p:cNvSpPr/>
                <p:nvPr/>
              </p:nvSpPr>
              <p:spPr>
                <a:xfrm>
                  <a:off x="698700" y="1023953"/>
                  <a:ext cx="195270" cy="195233"/>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cxnSp>
            <p:nvCxnSpPr>
              <p:cNvPr id="14" name="直接箭头连接符 20"/>
              <p:cNvCxnSpPr/>
              <p:nvPr/>
            </p:nvCxnSpPr>
            <p:spPr>
              <a:xfrm flipH="1">
                <a:off x="2300157" y="2336281"/>
                <a:ext cx="519134" cy="603161"/>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2" name="矩形 18"/>
            <p:cNvSpPr/>
            <p:nvPr/>
          </p:nvSpPr>
          <p:spPr>
            <a:xfrm>
              <a:off x="1533361" y="2955314"/>
              <a:ext cx="682666" cy="385324"/>
            </a:xfrm>
            <a:prstGeom prst="rect">
              <a:avLst/>
            </a:prstGeom>
          </p:spPr>
          <p:txBody>
            <a:bodyPr wrap="none">
              <a:spAutoFit/>
            </a:bodyPr>
            <a:lstStyle/>
            <a:p>
              <a:pPr>
                <a:defRPr/>
              </a:pPr>
              <a:r>
                <a:rPr lang="en-US" altLang="zh-CN" sz="1200" dirty="0"/>
                <a:t>IHEP</a:t>
              </a:r>
              <a:endParaRPr lang="zh-CN" altLang="en-US" sz="1200" dirty="0"/>
            </a:p>
          </p:txBody>
        </p:sp>
      </p:gr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4639" y="3231121"/>
            <a:ext cx="2036169" cy="1527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直接箭头连接符 30"/>
          <p:cNvCxnSpPr/>
          <p:nvPr/>
        </p:nvCxnSpPr>
        <p:spPr>
          <a:xfrm flipH="1">
            <a:off x="6384033" y="4040673"/>
            <a:ext cx="2883215" cy="51197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9694335A-1A15-4435-AD8E-C47EB93353CD}"/>
              </a:ext>
            </a:extLst>
          </p:cNvPr>
          <p:cNvPicPr>
            <a:picLocks noChangeAspect="1"/>
          </p:cNvPicPr>
          <p:nvPr/>
        </p:nvPicPr>
        <p:blipFill>
          <a:blip r:embed="rId4"/>
          <a:stretch>
            <a:fillRect/>
          </a:stretch>
        </p:blipFill>
        <p:spPr>
          <a:xfrm>
            <a:off x="7985201" y="4602586"/>
            <a:ext cx="3488078" cy="1897025"/>
          </a:xfrm>
          <a:prstGeom prst="rect">
            <a:avLst/>
          </a:prstGeom>
        </p:spPr>
      </p:pic>
      <p:pic>
        <p:nvPicPr>
          <p:cNvPr id="24" name="Picture 4">
            <a:extLst>
              <a:ext uri="{FF2B5EF4-FFF2-40B4-BE49-F238E27FC236}">
                <a16:creationId xmlns:a16="http://schemas.microsoft.com/office/drawing/2014/main" id="{A1799A23-13A0-4226-A86C-D467F9A8A80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14" t="12766" r="18182" b="7234"/>
          <a:stretch>
            <a:fillRect/>
          </a:stretch>
        </p:blipFill>
        <p:spPr bwMode="auto">
          <a:xfrm>
            <a:off x="1562819" y="4326999"/>
            <a:ext cx="2909853" cy="194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6937599" y="3989173"/>
            <a:ext cx="4629090" cy="2579304"/>
          </a:xfrm>
          <a:prstGeom prst="rect">
            <a:avLst/>
          </a:prstGeom>
        </p:spPr>
      </p:pic>
      <p:sp>
        <p:nvSpPr>
          <p:cNvPr id="2" name="内容占位符 1"/>
          <p:cNvSpPr>
            <a:spLocks noGrp="1"/>
          </p:cNvSpPr>
          <p:nvPr>
            <p:ph idx="4294967295"/>
          </p:nvPr>
        </p:nvSpPr>
        <p:spPr>
          <a:xfrm>
            <a:off x="150830" y="815923"/>
            <a:ext cx="8870623" cy="5449410"/>
          </a:xfrm>
        </p:spPr>
        <p:txBody>
          <a:bodyPr>
            <a:normAutofit lnSpcReduction="10000"/>
          </a:bodyPr>
          <a:lstStyle/>
          <a:p>
            <a:pPr>
              <a:lnSpc>
                <a:spcPct val="170000"/>
              </a:lnSpc>
            </a:pPr>
            <a:r>
              <a:rPr lang="en-US" altLang="zh-CN" sz="2000" dirty="0">
                <a:solidFill>
                  <a:srgbClr val="000099"/>
                </a:solidFill>
              </a:rPr>
              <a:t>30+ members</a:t>
            </a:r>
            <a:endParaRPr lang="en-US" altLang="zh-CN" sz="1600" dirty="0">
              <a:solidFill>
                <a:srgbClr val="000099"/>
              </a:solidFill>
            </a:endParaRPr>
          </a:p>
          <a:p>
            <a:pPr lvl="1">
              <a:lnSpc>
                <a:spcPct val="170000"/>
              </a:lnSpc>
            </a:pPr>
            <a:r>
              <a:rPr lang="en-US" altLang="zh-CN" sz="1600" dirty="0">
                <a:sym typeface="+mn-ea"/>
              </a:rPr>
              <a:t>All the people are </a:t>
            </a:r>
            <a:r>
              <a:rPr lang="en-US" altLang="zh-CN" sz="1600" dirty="0">
                <a:solidFill>
                  <a:srgbClr val="FF0000"/>
                </a:solidFill>
                <a:sym typeface="+mn-ea"/>
              </a:rPr>
              <a:t>part time for HEPS</a:t>
            </a:r>
            <a:endParaRPr lang="en-US" altLang="zh-CN" sz="1600" dirty="0">
              <a:sym typeface="+mn-ea"/>
            </a:endParaRPr>
          </a:p>
          <a:p>
            <a:pPr lvl="1">
              <a:lnSpc>
                <a:spcPct val="170000"/>
              </a:lnSpc>
            </a:pPr>
            <a:r>
              <a:rPr lang="en-US" altLang="zh-CN" sz="1600" dirty="0">
                <a:sym typeface="+mn-ea"/>
              </a:rPr>
              <a:t>Most of the members are coming from Computing Center (IHEP CC)</a:t>
            </a:r>
            <a:endParaRPr lang="en-US" altLang="zh-CN" sz="1600" dirty="0"/>
          </a:p>
          <a:p>
            <a:pPr lvl="1">
              <a:lnSpc>
                <a:spcPct val="170000"/>
              </a:lnSpc>
            </a:pPr>
            <a:r>
              <a:rPr lang="en-US" altLang="zh-CN" sz="1600" dirty="0">
                <a:sym typeface="+mn-ea"/>
              </a:rPr>
              <a:t>3 from CSNS/Computing and Software group  </a:t>
            </a:r>
            <a:endParaRPr lang="en-US" altLang="zh-CN" sz="1600" dirty="0"/>
          </a:p>
          <a:p>
            <a:pPr lvl="1">
              <a:lnSpc>
                <a:spcPct val="170000"/>
              </a:lnSpc>
            </a:pPr>
            <a:r>
              <a:rPr lang="en-US" altLang="zh-CN" sz="1600" dirty="0">
                <a:sym typeface="+mn-ea"/>
              </a:rPr>
              <a:t>1 from Beamline </a:t>
            </a:r>
            <a:endParaRPr lang="en-US" altLang="zh-CN" sz="1600" dirty="0"/>
          </a:p>
          <a:p>
            <a:pPr>
              <a:lnSpc>
                <a:spcPct val="170000"/>
              </a:lnSpc>
            </a:pPr>
            <a:r>
              <a:rPr lang="en-US" altLang="zh-CN" sz="2000" dirty="0">
                <a:solidFill>
                  <a:srgbClr val="FF0000"/>
                </a:solidFill>
                <a:sym typeface="+mn-ea"/>
              </a:rPr>
              <a:t>9</a:t>
            </a:r>
            <a:r>
              <a:rPr lang="en-US" altLang="zh-CN" sz="2000" dirty="0">
                <a:sym typeface="+mn-ea"/>
              </a:rPr>
              <a:t> </a:t>
            </a:r>
            <a:r>
              <a:rPr lang="en-US" altLang="zh-CN" sz="2000" dirty="0">
                <a:solidFill>
                  <a:srgbClr val="FF0000"/>
                </a:solidFill>
                <a:sym typeface="+mn-ea"/>
              </a:rPr>
              <a:t>work groups</a:t>
            </a:r>
            <a:r>
              <a:rPr lang="en-US" altLang="zh-CN" sz="2000" dirty="0">
                <a:sym typeface="+mn-ea"/>
              </a:rPr>
              <a:t> </a:t>
            </a:r>
            <a:r>
              <a:rPr lang="en-US" altLang="zh-CN" sz="2000" dirty="0">
                <a:solidFill>
                  <a:srgbClr val="000099"/>
                </a:solidFill>
                <a:sym typeface="+mn-ea"/>
              </a:rPr>
              <a:t>are set up according to the </a:t>
            </a:r>
            <a:r>
              <a:rPr lang="en-US" altLang="zh-CN" sz="2000" dirty="0">
                <a:solidFill>
                  <a:srgbClr val="FF0000"/>
                </a:solidFill>
                <a:sym typeface="+mn-ea"/>
              </a:rPr>
              <a:t>tasks</a:t>
            </a:r>
            <a:endParaRPr lang="en-US" altLang="zh-CN" sz="1600" dirty="0">
              <a:solidFill>
                <a:srgbClr val="FF0000"/>
              </a:solidFill>
              <a:sym typeface="+mn-ea"/>
            </a:endParaRPr>
          </a:p>
          <a:p>
            <a:pPr lvl="1">
              <a:lnSpc>
                <a:spcPct val="170000"/>
              </a:lnSpc>
            </a:pPr>
            <a:r>
              <a:rPr lang="en-US" altLang="zh-CN" sz="1600" dirty="0">
                <a:sym typeface="+mn-ea"/>
              </a:rPr>
              <a:t>Infrastructure , Network, Computing &amp; Storage, Scientific Software,  </a:t>
            </a:r>
          </a:p>
          <a:p>
            <a:pPr marL="457200" lvl="1" indent="0">
              <a:lnSpc>
                <a:spcPct val="170000"/>
              </a:lnSpc>
              <a:buNone/>
            </a:pPr>
            <a:r>
              <a:rPr lang="en-US" altLang="zh-CN" sz="1600" dirty="0">
                <a:sym typeface="+mn-ea"/>
              </a:rPr>
              <a:t>     Data management, Database &amp; Public Service , Monitoring,  Security</a:t>
            </a:r>
            <a:endParaRPr lang="en-US" altLang="zh-CN" sz="1600" dirty="0">
              <a:latin typeface="微软雅黑" panose="020B0503020204020204" charset="-122"/>
              <a:sym typeface="+mn-ea"/>
            </a:endParaRPr>
          </a:p>
          <a:p>
            <a:pPr>
              <a:lnSpc>
                <a:spcPct val="170000"/>
              </a:lnSpc>
            </a:pPr>
            <a:r>
              <a:rPr lang="en-US" altLang="zh-CN" sz="2000" dirty="0">
                <a:solidFill>
                  <a:srgbClr val="000099"/>
                </a:solidFill>
                <a:sym typeface="+mn-ea"/>
              </a:rPr>
              <a:t>Matrix management </a:t>
            </a:r>
          </a:p>
          <a:p>
            <a:pPr lvl="1" algn="l">
              <a:lnSpc>
                <a:spcPct val="170000"/>
              </a:lnSpc>
            </a:pPr>
            <a:r>
              <a:rPr lang="en-US" altLang="zh-CN" sz="1600" dirty="0">
                <a:sym typeface="+mn-ea"/>
              </a:rPr>
              <a:t>Across Group Boundaries and Experiments</a:t>
            </a:r>
          </a:p>
          <a:p>
            <a:pPr lvl="1" algn="l">
              <a:lnSpc>
                <a:spcPct val="170000"/>
              </a:lnSpc>
            </a:pPr>
            <a:r>
              <a:rPr lang="en-US" altLang="zh-CN" sz="1600" dirty="0">
                <a:sym typeface="+mn-ea"/>
              </a:rPr>
              <a:t>Sharing talents and skills </a:t>
            </a:r>
            <a:endParaRPr lang="en-US" altLang="zh-CN" sz="1600" dirty="0"/>
          </a:p>
        </p:txBody>
      </p:sp>
      <p:sp>
        <p:nvSpPr>
          <p:cNvPr id="3" name="标题 2"/>
          <p:cNvSpPr>
            <a:spLocks noGrp="1"/>
          </p:cNvSpPr>
          <p:nvPr>
            <p:ph type="title" idx="4294967295"/>
          </p:nvPr>
        </p:nvSpPr>
        <p:spPr>
          <a:xfrm>
            <a:off x="1107666" y="254704"/>
            <a:ext cx="10025389" cy="663575"/>
          </a:xfrm>
          <a:prstGeom prst="rect">
            <a:avLst/>
          </a:prstGeom>
        </p:spPr>
        <p:txBody>
          <a:bodyPr/>
          <a:lstStyle/>
          <a:p>
            <a:r>
              <a:rPr lang="en-US" altLang="zh-CN" sz="2800" b="1" spc="-60" dirty="0">
                <a:solidFill>
                  <a:srgbClr val="C00000"/>
                </a:solidFill>
                <a:latin typeface="Times New Roman" panose="02020603050405020304" pitchFamily="18" charset="0"/>
                <a:cs typeface="Times New Roman" panose="02020603050405020304" pitchFamily="18" charset="0"/>
                <a:sym typeface="+mn-ea"/>
              </a:rPr>
              <a:t>HEPS CC: </a:t>
            </a:r>
            <a:r>
              <a:rPr lang="en-US" altLang="zh-CN" sz="2800" b="1" spc="-60" dirty="0">
                <a:solidFill>
                  <a:srgbClr val="002060"/>
                </a:solidFill>
                <a:latin typeface="Times New Roman" panose="02020603050405020304" pitchFamily="18" charset="0"/>
                <a:cs typeface="Times New Roman" panose="02020603050405020304" pitchFamily="18" charset="0"/>
                <a:sym typeface="+mn-ea"/>
              </a:rPr>
              <a:t>the Computing &amp; Communication System for HEPS</a:t>
            </a:r>
            <a:endParaRPr lang="zh-CN" altLang="en-US" sz="2800" b="1" spc="-6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75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28C97037-4CD7-4EAA-A2E2-6D028B99D99F}"/>
              </a:ext>
            </a:extLst>
          </p:cNvPr>
          <p:cNvSpPr>
            <a:spLocks noGrp="1"/>
          </p:cNvSpPr>
          <p:nvPr>
            <p:ph type="title"/>
          </p:nvPr>
        </p:nvSpPr>
        <p:spPr>
          <a:xfrm>
            <a:off x="1108437" y="-98504"/>
            <a:ext cx="10782300" cy="1009563"/>
          </a:xfrm>
        </p:spPr>
        <p:txBody>
          <a:bodyPr>
            <a:normAutofit/>
          </a:bodyPr>
          <a:lstStyle/>
          <a:p>
            <a:pPr>
              <a:defRPr/>
            </a:pPr>
            <a:r>
              <a:rPr lang="en-US" altLang="zh-CN" sz="3200" dirty="0">
                <a:solidFill>
                  <a:srgbClr val="C00000"/>
                </a:solidFill>
                <a:latin typeface="Times New Roman" panose="02020603050405020304" pitchFamily="18" charset="0"/>
                <a:cs typeface="Times New Roman" panose="02020603050405020304" pitchFamily="18" charset="0"/>
              </a:rPr>
              <a:t>HEPS Introduction – Beamlines &amp; Data</a:t>
            </a:r>
            <a:r>
              <a:rPr lang="zh-CN" altLang="en-US" sz="3200" dirty="0">
                <a:solidFill>
                  <a:srgbClr val="C00000"/>
                </a:solidFill>
                <a:latin typeface="Times New Roman" panose="02020603050405020304" pitchFamily="18" charset="0"/>
                <a:cs typeface="Times New Roman" panose="02020603050405020304" pitchFamily="18" charset="0"/>
              </a:rPr>
              <a:t> </a:t>
            </a:r>
            <a:r>
              <a:rPr lang="en-US" altLang="zh-CN" sz="3200" dirty="0">
                <a:solidFill>
                  <a:srgbClr val="C00000"/>
                </a:solidFill>
                <a:latin typeface="Times New Roman" panose="02020603050405020304" pitchFamily="18" charset="0"/>
                <a:cs typeface="Times New Roman" panose="02020603050405020304" pitchFamily="18" charset="0"/>
              </a:rPr>
              <a:t>volume</a:t>
            </a:r>
            <a:endParaRPr lang="zh-CN" altLang="en-US" sz="3200" dirty="0">
              <a:solidFill>
                <a:srgbClr val="C00000"/>
              </a:solidFill>
              <a:latin typeface="Times New Roman" panose="02020603050405020304" pitchFamily="18" charset="0"/>
              <a:cs typeface="Times New Roman" panose="02020603050405020304" pitchFamily="18" charset="0"/>
            </a:endParaRPr>
          </a:p>
        </p:txBody>
      </p:sp>
      <p:sp>
        <p:nvSpPr>
          <p:cNvPr id="4" name="内容占位符 2">
            <a:extLst>
              <a:ext uri="{FF2B5EF4-FFF2-40B4-BE49-F238E27FC236}">
                <a16:creationId xmlns:a16="http://schemas.microsoft.com/office/drawing/2014/main" id="{D5A7CF97-B0C5-4BF2-8BB9-A2260E54CB32}"/>
              </a:ext>
            </a:extLst>
          </p:cNvPr>
          <p:cNvSpPr txBox="1">
            <a:spLocks/>
          </p:cNvSpPr>
          <p:nvPr/>
        </p:nvSpPr>
        <p:spPr>
          <a:xfrm>
            <a:off x="561975" y="81597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b="1" dirty="0">
                <a:ea typeface="宋体" panose="02010600030101010101" pitchFamily="2" charset="-122"/>
              </a:rPr>
              <a:t>More than 90 beamlines volume </a:t>
            </a:r>
          </a:p>
          <a:p>
            <a:r>
              <a:rPr lang="en-US" altLang="zh-CN" sz="1800" b="1" dirty="0">
                <a:ea typeface="宋体" panose="02010600030101010101" pitchFamily="2" charset="-122"/>
              </a:rPr>
              <a:t>Phase I, </a:t>
            </a:r>
            <a:r>
              <a:rPr lang="en-US" altLang="zh-CN" sz="1800" b="1" dirty="0">
                <a:solidFill>
                  <a:srgbClr val="FF0000"/>
                </a:solidFill>
                <a:ea typeface="宋体" panose="02010600030101010101" pitchFamily="2" charset="-122"/>
              </a:rPr>
              <a:t>14 ID beamlines+1Bending Magnet beamline selected</a:t>
            </a:r>
            <a:endParaRPr lang="zh-CN" altLang="en-US" sz="1800" b="1" dirty="0">
              <a:ea typeface="宋体" panose="02010600030101010101" pitchFamily="2" charset="-122"/>
            </a:endParaRPr>
          </a:p>
        </p:txBody>
      </p:sp>
      <p:sp>
        <p:nvSpPr>
          <p:cNvPr id="5" name="灯片编号占位符 3">
            <a:extLst>
              <a:ext uri="{FF2B5EF4-FFF2-40B4-BE49-F238E27FC236}">
                <a16:creationId xmlns:a16="http://schemas.microsoft.com/office/drawing/2014/main" id="{D41FB868-F115-48D7-8B73-19B80D2E9E61}"/>
              </a:ext>
            </a:extLst>
          </p:cNvPr>
          <p:cNvSpPr>
            <a:spLocks noGrp="1"/>
          </p:cNvSpPr>
          <p:nvPr>
            <p:ph type="sldNum" sz="quarter" idx="12"/>
          </p:nvPr>
        </p:nvSpPr>
        <p:spPr>
          <a:xfrm>
            <a:off x="8582025" y="6384925"/>
            <a:ext cx="2743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66"/>
              </a:buClr>
              <a:buSzPct val="80000"/>
              <a:buFont typeface="Wingdings" panose="05000000000000000000" pitchFamily="2" charset="2"/>
              <a:buChar char="è"/>
              <a:defRPr sz="2400">
                <a:solidFill>
                  <a:srgbClr val="00267F"/>
                </a:solidFill>
                <a:latin typeface="GillSans" pitchFamily="34" charset="0"/>
              </a:defRPr>
            </a:lvl1pPr>
            <a:lvl2pPr marL="742950" indent="-285750">
              <a:spcBef>
                <a:spcPct val="20000"/>
              </a:spcBef>
              <a:buClr>
                <a:srgbClr val="FF0066"/>
              </a:buClr>
              <a:buSzPct val="80000"/>
              <a:buFont typeface="Wingdings" panose="05000000000000000000" pitchFamily="2" charset="2"/>
              <a:buChar char="è"/>
              <a:defRPr>
                <a:solidFill>
                  <a:srgbClr val="00267F"/>
                </a:solidFill>
                <a:latin typeface="GillSans" pitchFamily="34" charset="0"/>
              </a:defRPr>
            </a:lvl2pPr>
            <a:lvl3pPr marL="1143000" indent="-228600">
              <a:spcBef>
                <a:spcPct val="20000"/>
              </a:spcBef>
              <a:buClr>
                <a:srgbClr val="FF0066"/>
              </a:buClr>
              <a:buSzPct val="80000"/>
              <a:buFont typeface="Wingdings" panose="05000000000000000000" pitchFamily="2" charset="2"/>
              <a:buChar char="è"/>
              <a:defRPr>
                <a:solidFill>
                  <a:srgbClr val="00267F"/>
                </a:solidFill>
                <a:latin typeface="GillSans" pitchFamily="34" charset="0"/>
              </a:defRPr>
            </a:lvl3pPr>
            <a:lvl4pPr marL="1600200" indent="-228600">
              <a:spcBef>
                <a:spcPct val="20000"/>
              </a:spcBef>
              <a:buClr>
                <a:srgbClr val="1F5394"/>
              </a:buClr>
              <a:buSzPct val="130000"/>
              <a:buChar char="•"/>
              <a:defRPr>
                <a:solidFill>
                  <a:srgbClr val="1F5394"/>
                </a:solidFill>
                <a:latin typeface="Arial" panose="020B0604020202020204" pitchFamily="34" charset="0"/>
              </a:defRPr>
            </a:lvl4pPr>
            <a:lvl5pPr marL="2057400" indent="-228600">
              <a:spcBef>
                <a:spcPct val="20000"/>
              </a:spcBef>
              <a:buClr>
                <a:srgbClr val="1F5394"/>
              </a:buClr>
              <a:buSzPct val="130000"/>
              <a:buChar char="•"/>
              <a:defRPr>
                <a:solidFill>
                  <a:srgbClr val="1F5394"/>
                </a:solidFill>
                <a:latin typeface="Arial" panose="020B0604020202020204" pitchFamily="34" charset="0"/>
              </a:defRPr>
            </a:lvl5pPr>
            <a:lvl6pPr marL="2514600" indent="-228600" eaLnBrk="0" fontAlgn="base" hangingPunct="0">
              <a:spcBef>
                <a:spcPct val="20000"/>
              </a:spcBef>
              <a:spcAft>
                <a:spcPct val="0"/>
              </a:spcAft>
              <a:buClr>
                <a:srgbClr val="1F5394"/>
              </a:buClr>
              <a:buSzPct val="130000"/>
              <a:buChar char="•"/>
              <a:defRPr>
                <a:solidFill>
                  <a:srgbClr val="1F5394"/>
                </a:solidFill>
                <a:latin typeface="Arial" panose="020B0604020202020204" pitchFamily="34" charset="0"/>
              </a:defRPr>
            </a:lvl6pPr>
            <a:lvl7pPr marL="2971800" indent="-228600" eaLnBrk="0" fontAlgn="base" hangingPunct="0">
              <a:spcBef>
                <a:spcPct val="20000"/>
              </a:spcBef>
              <a:spcAft>
                <a:spcPct val="0"/>
              </a:spcAft>
              <a:buClr>
                <a:srgbClr val="1F5394"/>
              </a:buClr>
              <a:buSzPct val="130000"/>
              <a:buChar char="•"/>
              <a:defRPr>
                <a:solidFill>
                  <a:srgbClr val="1F5394"/>
                </a:solidFill>
                <a:latin typeface="Arial" panose="020B0604020202020204" pitchFamily="34" charset="0"/>
              </a:defRPr>
            </a:lvl7pPr>
            <a:lvl8pPr marL="3429000" indent="-228600" eaLnBrk="0" fontAlgn="base" hangingPunct="0">
              <a:spcBef>
                <a:spcPct val="20000"/>
              </a:spcBef>
              <a:spcAft>
                <a:spcPct val="0"/>
              </a:spcAft>
              <a:buClr>
                <a:srgbClr val="1F5394"/>
              </a:buClr>
              <a:buSzPct val="130000"/>
              <a:buChar char="•"/>
              <a:defRPr>
                <a:solidFill>
                  <a:srgbClr val="1F5394"/>
                </a:solidFill>
                <a:latin typeface="Arial" panose="020B0604020202020204" pitchFamily="34" charset="0"/>
              </a:defRPr>
            </a:lvl8pPr>
            <a:lvl9pPr marL="3886200" indent="-228600" eaLnBrk="0" fontAlgn="base" hangingPunct="0">
              <a:spcBef>
                <a:spcPct val="20000"/>
              </a:spcBef>
              <a:spcAft>
                <a:spcPct val="0"/>
              </a:spcAft>
              <a:buClr>
                <a:srgbClr val="1F5394"/>
              </a:buClr>
              <a:buSzPct val="130000"/>
              <a:buChar char="•"/>
              <a:defRPr>
                <a:solidFill>
                  <a:srgbClr val="1F5394"/>
                </a:solidFill>
                <a:latin typeface="Arial" panose="020B0604020202020204" pitchFamily="34" charset="0"/>
              </a:defRPr>
            </a:lvl9pPr>
          </a:lstStyle>
          <a:p>
            <a:pPr>
              <a:spcBef>
                <a:spcPct val="0"/>
              </a:spcBef>
              <a:buClrTx/>
              <a:buSzTx/>
              <a:buFontTx/>
              <a:buNone/>
            </a:pPr>
            <a:fld id="{63B46E7A-D7A0-419F-80DB-E480B73565DC}" type="slidenum">
              <a:rPr lang="en-GB" altLang="zh-CN" sz="1200">
                <a:solidFill>
                  <a:schemeClr val="bg2"/>
                </a:solidFill>
                <a:latin typeface="Arial" panose="020B0604020202020204" pitchFamily="34" charset="0"/>
              </a:rPr>
              <a:pPr>
                <a:spcBef>
                  <a:spcPct val="0"/>
                </a:spcBef>
                <a:buClrTx/>
                <a:buSzTx/>
                <a:buFontTx/>
                <a:buNone/>
              </a:pPr>
              <a:t>5</a:t>
            </a:fld>
            <a:endParaRPr lang="en-GB" altLang="zh-CN" sz="1200">
              <a:solidFill>
                <a:schemeClr val="bg2"/>
              </a:solidFill>
              <a:latin typeface="Arial" panose="020B0604020202020204" pitchFamily="34" charset="0"/>
            </a:endParaRPr>
          </a:p>
        </p:txBody>
      </p:sp>
      <p:graphicFrame>
        <p:nvGraphicFramePr>
          <p:cNvPr id="6" name="表格 5">
            <a:extLst>
              <a:ext uri="{FF2B5EF4-FFF2-40B4-BE49-F238E27FC236}">
                <a16:creationId xmlns:a16="http://schemas.microsoft.com/office/drawing/2014/main" id="{B11C6EDC-FA9F-4CDA-ABCC-B7DBD86683F7}"/>
              </a:ext>
            </a:extLst>
          </p:cNvPr>
          <p:cNvGraphicFramePr>
            <a:graphicFrameLocks noGrp="1"/>
          </p:cNvGraphicFramePr>
          <p:nvPr>
            <p:extLst>
              <p:ext uri="{D42A27DB-BD31-4B8C-83A1-F6EECF244321}">
                <p14:modId xmlns:p14="http://schemas.microsoft.com/office/powerpoint/2010/main" val="405744759"/>
              </p:ext>
            </p:extLst>
          </p:nvPr>
        </p:nvGraphicFramePr>
        <p:xfrm>
          <a:off x="561975" y="1900345"/>
          <a:ext cx="10168229" cy="4818185"/>
        </p:xfrm>
        <a:graphic>
          <a:graphicData uri="http://schemas.openxmlformats.org/drawingml/2006/table">
            <a:tbl>
              <a:tblPr firstRow="1" firstCol="1" bandRow="1">
                <a:tableStyleId>{5C22544A-7EE6-4342-B048-85BDC9FD1C3A}</a:tableStyleId>
              </a:tblPr>
              <a:tblGrid>
                <a:gridCol w="5600700">
                  <a:extLst>
                    <a:ext uri="{9D8B030D-6E8A-4147-A177-3AD203B41FA5}">
                      <a16:colId xmlns:a16="http://schemas.microsoft.com/office/drawing/2014/main" val="2532764283"/>
                    </a:ext>
                  </a:extLst>
                </a:gridCol>
                <a:gridCol w="2066925">
                  <a:extLst>
                    <a:ext uri="{9D8B030D-6E8A-4147-A177-3AD203B41FA5}">
                      <a16:colId xmlns:a16="http://schemas.microsoft.com/office/drawing/2014/main" val="3578141205"/>
                    </a:ext>
                  </a:extLst>
                </a:gridCol>
                <a:gridCol w="2500604">
                  <a:extLst>
                    <a:ext uri="{9D8B030D-6E8A-4147-A177-3AD203B41FA5}">
                      <a16:colId xmlns:a16="http://schemas.microsoft.com/office/drawing/2014/main" val="23136240"/>
                    </a:ext>
                  </a:extLst>
                </a:gridCol>
              </a:tblGrid>
              <a:tr h="352425">
                <a:tc>
                  <a:txBody>
                    <a:bodyPr/>
                    <a:lstStyle/>
                    <a:p>
                      <a:pPr marL="107950" algn="ctr">
                        <a:lnSpc>
                          <a:spcPct val="150000"/>
                        </a:lnSpc>
                        <a:spcAft>
                          <a:spcPts val="600"/>
                        </a:spcAft>
                      </a:pPr>
                      <a:r>
                        <a:rPr lang="en-US" sz="1200" b="1" kern="100" dirty="0">
                          <a:solidFill>
                            <a:schemeClr val="tx1"/>
                          </a:solidFill>
                          <a:latin typeface="微软雅黑" pitchFamily="34" charset="-122"/>
                          <a:ea typeface="微软雅黑" pitchFamily="34" charset="-122"/>
                          <a:cs typeface="Times New Roman"/>
                        </a:rPr>
                        <a:t>Beamlines</a:t>
                      </a:r>
                      <a:endParaRPr lang="zh-CN" altLang="en-US" sz="1200" b="1" kern="100" dirty="0">
                        <a:solidFill>
                          <a:schemeClr val="tx1"/>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gn="ctr" defTabSz="914400" rtl="0" eaLnBrk="1" latinLnBrk="0" hangingPunct="1">
                        <a:lnSpc>
                          <a:spcPct val="150000"/>
                        </a:lnSpc>
                        <a:spcAft>
                          <a:spcPts val="600"/>
                        </a:spcAft>
                      </a:pPr>
                      <a:r>
                        <a:rPr lang="en-GB" sz="1200" b="1" kern="100" dirty="0">
                          <a:solidFill>
                            <a:schemeClr val="tx1"/>
                          </a:solidFill>
                          <a:latin typeface="微软雅黑" pitchFamily="34" charset="-122"/>
                          <a:ea typeface="微软雅黑" pitchFamily="34" charset="-122"/>
                          <a:cs typeface="Times New Roman"/>
                        </a:rPr>
                        <a:t>Burst output(Byte/day)</a:t>
                      </a:r>
                      <a:endParaRPr lang="zh-CN" altLang="en-US" sz="1200" b="1" kern="100" dirty="0">
                        <a:solidFill>
                          <a:schemeClr val="tx1"/>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gn="ctr" defTabSz="914400" rtl="0" eaLnBrk="1" latinLnBrk="0" hangingPunct="1">
                        <a:lnSpc>
                          <a:spcPct val="150000"/>
                        </a:lnSpc>
                        <a:spcAft>
                          <a:spcPts val="600"/>
                        </a:spcAft>
                      </a:pPr>
                      <a:r>
                        <a:rPr lang="en-GB" sz="1200" b="1" kern="100" dirty="0">
                          <a:solidFill>
                            <a:schemeClr val="tx1"/>
                          </a:solidFill>
                          <a:latin typeface="微软雅黑" pitchFamily="34" charset="-122"/>
                          <a:ea typeface="微软雅黑" pitchFamily="34" charset="-122"/>
                          <a:cs typeface="Times New Roman"/>
                        </a:rPr>
                        <a:t>Average output(Byte/day)</a:t>
                      </a:r>
                      <a:endParaRPr lang="zh-CN" altLang="en-US" sz="1200" b="1" kern="100" dirty="0">
                        <a:solidFill>
                          <a:schemeClr val="tx1"/>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5604848"/>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B1 Engineering Materials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600TB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200TB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5835381"/>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B2 Hard X-ray Multi-analytical Nanoprobe (HXMAN)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500TB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200TB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031720"/>
                  </a:ext>
                </a:extLst>
              </a:tr>
              <a:tr h="303264">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B3 Structural Dynamics Beamline</a:t>
                      </a:r>
                      <a:r>
                        <a:rPr lang="en-US" sz="1200" b="1" kern="100" dirty="0">
                          <a:solidFill>
                            <a:srgbClr val="1306BA"/>
                          </a:solidFill>
                          <a:latin typeface="微软雅黑" pitchFamily="34" charset="-122"/>
                          <a:ea typeface="微软雅黑" pitchFamily="34" charset="-122"/>
                          <a:cs typeface="Times New Roman"/>
                        </a:rPr>
                        <a:t>（</a:t>
                      </a:r>
                      <a:r>
                        <a:rPr lang="en-GB" sz="1200" b="1" kern="100" dirty="0">
                          <a:solidFill>
                            <a:srgbClr val="1306BA"/>
                          </a:solidFill>
                          <a:latin typeface="微软雅黑" pitchFamily="34" charset="-122"/>
                          <a:ea typeface="微软雅黑" pitchFamily="34" charset="-122"/>
                          <a:cs typeface="Times New Roman"/>
                        </a:rPr>
                        <a:t>SDB</a:t>
                      </a:r>
                      <a:r>
                        <a:rPr lang="en-US" sz="1200" b="1" kern="100" dirty="0">
                          <a:solidFill>
                            <a:srgbClr val="1306BA"/>
                          </a:solidFill>
                          <a:latin typeface="微软雅黑" pitchFamily="34" charset="-122"/>
                          <a:ea typeface="微软雅黑" pitchFamily="34" charset="-122"/>
                          <a:cs typeface="Times New Roman"/>
                        </a:rPr>
                        <a:t>）</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8TB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3TB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5734146"/>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B4 Hard X-ray Coherent Scattering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10TB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3TB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268804"/>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B5 Hard X-ray High Energy Resolution Spectroscopy Beamline </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284830"/>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B6 High Pressure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2TB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949738"/>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B7 Hard X-Ray Imaging Beamline </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1000TB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250TB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522964"/>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B8 X-ray Absorption Spectroscopy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80TB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318178"/>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B9 Low-Dimension Structure Probe (LODISP)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20TB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5TB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951881"/>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BA Biological Macromolecule Microfocus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35TB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3731921"/>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BB pink SAXS</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400TB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50TB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3457802"/>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BC High Res. Nanoscale Electronic Structure Spectroscopy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1TB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0.2TB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9645884"/>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BD Tender X-ray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10TB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3864186"/>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BE Transmission X-ray Microscope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a:solidFill>
                            <a:srgbClr val="1306BA"/>
                          </a:solidFill>
                          <a:latin typeface="微软雅黑" pitchFamily="34" charset="-122"/>
                          <a:ea typeface="微软雅黑" pitchFamily="34" charset="-122"/>
                          <a:cs typeface="Times New Roman"/>
                        </a:rPr>
                        <a:t>25TB</a:t>
                      </a:r>
                      <a:endParaRPr lang="zh-CN" altLang="en-US" sz="1200" b="1" kern="10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11.2TB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4002370"/>
                  </a:ext>
                </a:extLst>
              </a:tr>
              <a:tr h="228827">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 BF Test beamline</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1000TB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200" b="1" kern="100" dirty="0">
                          <a:solidFill>
                            <a:srgbClr val="1306BA"/>
                          </a:solidFill>
                          <a:latin typeface="微软雅黑" pitchFamily="34" charset="-122"/>
                          <a:ea typeface="微软雅黑" pitchFamily="34" charset="-122"/>
                          <a:cs typeface="Times New Roman"/>
                        </a:rPr>
                        <a:t>60TB</a:t>
                      </a:r>
                      <a:endParaRPr lang="zh-CN" altLang="en-US" sz="1200" b="1" kern="100" dirty="0">
                        <a:solidFill>
                          <a:srgbClr val="1306BA"/>
                        </a:solidFill>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4643944"/>
                  </a:ext>
                </a:extLst>
              </a:tr>
              <a:tr h="334280">
                <a:tc>
                  <a:txBody>
                    <a:bodyPr/>
                    <a:lstStyle/>
                    <a:p>
                      <a:pPr marL="107950" algn="ctr">
                        <a:lnSpc>
                          <a:spcPct val="150000"/>
                        </a:lnSpc>
                        <a:spcAft>
                          <a:spcPts val="600"/>
                        </a:spcAft>
                      </a:pPr>
                      <a:r>
                        <a:rPr lang="en-GB" sz="1800" b="1" kern="100" dirty="0">
                          <a:solidFill>
                            <a:srgbClr val="1306BA"/>
                          </a:solidFill>
                          <a:latin typeface="微软雅黑" pitchFamily="34" charset="-122"/>
                          <a:ea typeface="微软雅黑" pitchFamily="34" charset="-122"/>
                          <a:cs typeface="Times New Roman"/>
                        </a:rPr>
                        <a:t>Total  average:</a:t>
                      </a:r>
                      <a:endParaRPr lang="zh-CN" altLang="en-US" sz="1800" b="1" kern="100" dirty="0">
                        <a:solidFill>
                          <a:srgbClr val="1306BA"/>
                        </a:solidFill>
                        <a:latin typeface="微软雅黑" pitchFamily="34" charset="-122"/>
                        <a:ea typeface="微软雅黑" pitchFamily="34" charset="-122"/>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lt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7950">
                        <a:lnSpc>
                          <a:spcPct val="150000"/>
                        </a:lnSpc>
                        <a:spcAft>
                          <a:spcPts val="600"/>
                        </a:spcAft>
                      </a:pPr>
                      <a:r>
                        <a:rPr lang="en-GB" sz="1800" b="1" dirty="0">
                          <a:solidFill>
                            <a:srgbClr val="FF0000"/>
                          </a:solidFill>
                          <a:effectLst/>
                          <a:latin typeface="微软雅黑" panose="020B0503020204020204" pitchFamily="34" charset="-122"/>
                          <a:ea typeface="微软雅黑" panose="020B0503020204020204" pitchFamily="34" charset="-122"/>
                        </a:rPr>
                        <a:t>805.4TB/day, 24.16PB/month</a:t>
                      </a:r>
                      <a:endParaRPr lang="zh-CN" sz="2400" b="1"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40447"/>
                  </a:ext>
                </a:extLst>
              </a:tr>
            </a:tbl>
          </a:graphicData>
        </a:graphic>
      </p:graphicFrame>
      <p:grpSp>
        <p:nvGrpSpPr>
          <p:cNvPr id="7" name="组合 6">
            <a:extLst>
              <a:ext uri="{FF2B5EF4-FFF2-40B4-BE49-F238E27FC236}">
                <a16:creationId xmlns:a16="http://schemas.microsoft.com/office/drawing/2014/main" id="{BBB11F2C-E881-47A0-8CB3-212B73A895D8}"/>
              </a:ext>
            </a:extLst>
          </p:cNvPr>
          <p:cNvGrpSpPr/>
          <p:nvPr/>
        </p:nvGrpSpPr>
        <p:grpSpPr>
          <a:xfrm>
            <a:off x="0" y="671217"/>
            <a:ext cx="12192000" cy="90522"/>
            <a:chOff x="0" y="846225"/>
            <a:chExt cx="9144000" cy="110846"/>
          </a:xfrm>
        </p:grpSpPr>
        <p:grpSp>
          <p:nvGrpSpPr>
            <p:cNvPr id="8" name="组合 7">
              <a:extLst>
                <a:ext uri="{FF2B5EF4-FFF2-40B4-BE49-F238E27FC236}">
                  <a16:creationId xmlns:a16="http://schemas.microsoft.com/office/drawing/2014/main" id="{4566DA84-71F7-44D8-A899-A783B213F27E}"/>
                </a:ext>
              </a:extLst>
            </p:cNvPr>
            <p:cNvGrpSpPr/>
            <p:nvPr/>
          </p:nvGrpSpPr>
          <p:grpSpPr>
            <a:xfrm>
              <a:off x="0" y="846225"/>
              <a:ext cx="9144000" cy="110846"/>
              <a:chOff x="0" y="846225"/>
              <a:chExt cx="9144000" cy="110846"/>
            </a:xfrm>
          </p:grpSpPr>
          <p:grpSp>
            <p:nvGrpSpPr>
              <p:cNvPr id="10" name="组合 9">
                <a:extLst>
                  <a:ext uri="{FF2B5EF4-FFF2-40B4-BE49-F238E27FC236}">
                    <a16:creationId xmlns:a16="http://schemas.microsoft.com/office/drawing/2014/main" id="{F6DCCBB9-FFA1-42D8-93A5-20E5EB9D5518}"/>
                  </a:ext>
                </a:extLst>
              </p:cNvPr>
              <p:cNvGrpSpPr/>
              <p:nvPr/>
            </p:nvGrpSpPr>
            <p:grpSpPr>
              <a:xfrm>
                <a:off x="875653" y="846225"/>
                <a:ext cx="8268347" cy="110438"/>
                <a:chOff x="875653" y="846225"/>
                <a:chExt cx="8268347" cy="110438"/>
              </a:xfrm>
            </p:grpSpPr>
            <p:sp>
              <p:nvSpPr>
                <p:cNvPr id="12" name="矩形 11">
                  <a:extLst>
                    <a:ext uri="{FF2B5EF4-FFF2-40B4-BE49-F238E27FC236}">
                      <a16:creationId xmlns:a16="http://schemas.microsoft.com/office/drawing/2014/main" id="{0CEB147E-B030-47C0-BF4B-21DBEAF378A7}"/>
                    </a:ext>
                  </a:extLst>
                </p:cNvPr>
                <p:cNvSpPr/>
                <p:nvPr/>
              </p:nvSpPr>
              <p:spPr>
                <a:xfrm>
                  <a:off x="875653" y="846227"/>
                  <a:ext cx="8268347" cy="110436"/>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直角三角形 12">
                  <a:extLst>
                    <a:ext uri="{FF2B5EF4-FFF2-40B4-BE49-F238E27FC236}">
                      <a16:creationId xmlns:a16="http://schemas.microsoft.com/office/drawing/2014/main" id="{40F2817D-9B66-404D-B9B8-61127C68CD39}"/>
                    </a:ext>
                  </a:extLst>
                </p:cNvPr>
                <p:cNvSpPr/>
                <p:nvPr/>
              </p:nvSpPr>
              <p:spPr>
                <a:xfrm>
                  <a:off x="975360" y="846225"/>
                  <a:ext cx="137160" cy="110438"/>
                </a:xfrm>
                <a:prstGeom prst="rtTriangle">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1" name="矩形 10">
                <a:extLst>
                  <a:ext uri="{FF2B5EF4-FFF2-40B4-BE49-F238E27FC236}">
                    <a16:creationId xmlns:a16="http://schemas.microsoft.com/office/drawing/2014/main" id="{E8D9DFAC-2F9B-4C32-893E-09868B06F830}"/>
                  </a:ext>
                </a:extLst>
              </p:cNvPr>
              <p:cNvSpPr/>
              <p:nvPr/>
            </p:nvSpPr>
            <p:spPr>
              <a:xfrm>
                <a:off x="0" y="846226"/>
                <a:ext cx="975360" cy="11084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cxnSp>
          <p:nvCxnSpPr>
            <p:cNvPr id="9" name="直接连接符 8">
              <a:extLst>
                <a:ext uri="{FF2B5EF4-FFF2-40B4-BE49-F238E27FC236}">
                  <a16:creationId xmlns:a16="http://schemas.microsoft.com/office/drawing/2014/main" id="{336040BE-6738-4C67-B0C0-D2A2730865E7}"/>
                </a:ext>
              </a:extLst>
            </p:cNvPr>
            <p:cNvCxnSpPr>
              <a:cxnSpLocks/>
              <a:stCxn id="13" idx="2"/>
            </p:cNvCxnSpPr>
            <p:nvPr/>
          </p:nvCxnSpPr>
          <p:spPr>
            <a:xfrm flipV="1">
              <a:off x="975360" y="846225"/>
              <a:ext cx="0" cy="11043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图片 13">
            <a:extLst>
              <a:ext uri="{FF2B5EF4-FFF2-40B4-BE49-F238E27FC236}">
                <a16:creationId xmlns:a16="http://schemas.microsoft.com/office/drawing/2014/main" id="{FA5D5CF5-8A53-4B20-B101-ED7487FDC3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0653"/>
          <a:stretch>
            <a:fillRect/>
          </a:stretch>
        </p:blipFill>
        <p:spPr>
          <a:xfrm>
            <a:off x="148863" y="8125"/>
            <a:ext cx="959574" cy="619290"/>
          </a:xfrm>
          <a:prstGeom prst="rect">
            <a:avLst/>
          </a:prstGeom>
        </p:spPr>
      </p:pic>
      <p:sp>
        <p:nvSpPr>
          <p:cNvPr id="2" name="文本框 1">
            <a:extLst>
              <a:ext uri="{FF2B5EF4-FFF2-40B4-BE49-F238E27FC236}">
                <a16:creationId xmlns:a16="http://schemas.microsoft.com/office/drawing/2014/main" id="{E398A910-8570-4029-A5B8-82355F98A867}"/>
              </a:ext>
            </a:extLst>
          </p:cNvPr>
          <p:cNvSpPr txBox="1"/>
          <p:nvPr/>
        </p:nvSpPr>
        <p:spPr>
          <a:xfrm>
            <a:off x="10730204" y="6186781"/>
            <a:ext cx="1376980" cy="461665"/>
          </a:xfrm>
          <a:prstGeom prst="rect">
            <a:avLst/>
          </a:prstGeom>
          <a:noFill/>
        </p:spPr>
        <p:txBody>
          <a:bodyPr wrap="none" rtlCol="0">
            <a:spAutoFit/>
          </a:bodyPr>
          <a:lstStyle/>
          <a:p>
            <a:r>
              <a:rPr lang="en-US" altLang="zh-CN" sz="2400" b="1" dirty="0">
                <a:solidFill>
                  <a:srgbClr val="FF0000"/>
                </a:solidFill>
              </a:rPr>
              <a:t>Raw data</a:t>
            </a:r>
            <a:endParaRPr lang="zh-CN" altLang="en-US" sz="2400" b="1" dirty="0">
              <a:solidFill>
                <a:srgbClr val="FF0000"/>
              </a:solidFill>
            </a:endParaRPr>
          </a:p>
        </p:txBody>
      </p:sp>
      <p:sp>
        <p:nvSpPr>
          <p:cNvPr id="15" name="文本框 14">
            <a:extLst>
              <a:ext uri="{FF2B5EF4-FFF2-40B4-BE49-F238E27FC236}">
                <a16:creationId xmlns:a16="http://schemas.microsoft.com/office/drawing/2014/main" id="{C99F8E79-3588-4D67-9C31-7067A0D84301}"/>
              </a:ext>
            </a:extLst>
          </p:cNvPr>
          <p:cNvSpPr txBox="1"/>
          <p:nvPr/>
        </p:nvSpPr>
        <p:spPr>
          <a:xfrm>
            <a:off x="4007980" y="1553698"/>
            <a:ext cx="3276218" cy="369332"/>
          </a:xfrm>
          <a:prstGeom prst="rect">
            <a:avLst/>
          </a:prstGeom>
          <a:noFill/>
        </p:spPr>
        <p:txBody>
          <a:bodyPr wrap="none" rtlCol="0">
            <a:spAutoFit/>
          </a:bodyPr>
          <a:lstStyle/>
          <a:p>
            <a:r>
              <a:rPr lang="en-US" altLang="zh-CN" dirty="0">
                <a:solidFill>
                  <a:schemeClr val="bg1"/>
                </a:solidFill>
                <a:highlight>
                  <a:srgbClr val="0000FF"/>
                </a:highlight>
              </a:rPr>
              <a:t>Estimated data rate of beamlines</a:t>
            </a:r>
            <a:endParaRPr lang="zh-CN" altLang="en-US" dirty="0">
              <a:solidFill>
                <a:schemeClr val="bg1"/>
              </a:solidFill>
              <a:highlight>
                <a:srgbClr val="0000FF"/>
              </a:highlight>
            </a:endParaRPr>
          </a:p>
        </p:txBody>
      </p:sp>
    </p:spTree>
    <p:extLst>
      <p:ext uri="{BB962C8B-B14F-4D97-AF65-F5344CB8AC3E}">
        <p14:creationId xmlns:p14="http://schemas.microsoft.com/office/powerpoint/2010/main" val="271786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矩形: 圆角 260">
            <a:extLst>
              <a:ext uri="{FF2B5EF4-FFF2-40B4-BE49-F238E27FC236}">
                <a16:creationId xmlns:a16="http://schemas.microsoft.com/office/drawing/2014/main" id="{EAF9D395-0288-4CA2-95EA-C94B537BE229}"/>
              </a:ext>
            </a:extLst>
          </p:cNvPr>
          <p:cNvSpPr/>
          <p:nvPr/>
        </p:nvSpPr>
        <p:spPr>
          <a:xfrm>
            <a:off x="8158779" y="2619253"/>
            <a:ext cx="3256274" cy="229599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0" name="矩形: 圆角 229">
            <a:extLst>
              <a:ext uri="{FF2B5EF4-FFF2-40B4-BE49-F238E27FC236}">
                <a16:creationId xmlns:a16="http://schemas.microsoft.com/office/drawing/2014/main" id="{0F05C89F-C88F-4AD5-9965-FC576CD8DD41}"/>
              </a:ext>
            </a:extLst>
          </p:cNvPr>
          <p:cNvSpPr/>
          <p:nvPr/>
        </p:nvSpPr>
        <p:spPr>
          <a:xfrm>
            <a:off x="3311876" y="2597120"/>
            <a:ext cx="3531867" cy="97130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1" name="TextBox 8">
            <a:extLst>
              <a:ext uri="{FF2B5EF4-FFF2-40B4-BE49-F238E27FC236}">
                <a16:creationId xmlns:a16="http://schemas.microsoft.com/office/drawing/2014/main" id="{30B3A940-E14C-45FB-B96F-F7F0E2F6FECD}"/>
              </a:ext>
            </a:extLst>
          </p:cNvPr>
          <p:cNvSpPr txBox="1"/>
          <p:nvPr/>
        </p:nvSpPr>
        <p:spPr>
          <a:xfrm>
            <a:off x="3258342" y="2744753"/>
            <a:ext cx="1173844" cy="461665"/>
          </a:xfrm>
          <a:prstGeom prst="rect">
            <a:avLst/>
          </a:prstGeom>
          <a:noFill/>
        </p:spPr>
        <p:txBody>
          <a:bodyPr wrap="square" rtlCol="0">
            <a:spAutoFit/>
          </a:bodyPr>
          <a:lstStyle/>
          <a:p>
            <a:r>
              <a:rPr lang="en-US" altLang="zh-CN" sz="1200" b="1" dirty="0">
                <a:latin typeface="Source Han Sans SC" panose="020B0500000000000000" pitchFamily="34" charset="-128"/>
                <a:ea typeface="Source Han Sans SC" panose="020B0500000000000000" pitchFamily="34" charset="-128"/>
              </a:rPr>
              <a:t>Software framework</a:t>
            </a:r>
            <a:endParaRPr lang="en-US" sz="1200" b="1" dirty="0">
              <a:latin typeface="Source Han Sans SC" panose="020B0500000000000000" pitchFamily="34" charset="-128"/>
              <a:ea typeface="Source Han Sans SC" panose="020B0500000000000000" pitchFamily="34" charset="-128"/>
            </a:endParaRPr>
          </a:p>
        </p:txBody>
      </p:sp>
      <p:sp>
        <p:nvSpPr>
          <p:cNvPr id="169" name="矩形: 圆角 168">
            <a:extLst>
              <a:ext uri="{FF2B5EF4-FFF2-40B4-BE49-F238E27FC236}">
                <a16:creationId xmlns:a16="http://schemas.microsoft.com/office/drawing/2014/main" id="{21201AB3-53EA-4741-8827-EE40AFC551E6}"/>
              </a:ext>
            </a:extLst>
          </p:cNvPr>
          <p:cNvSpPr/>
          <p:nvPr/>
        </p:nvSpPr>
        <p:spPr>
          <a:xfrm>
            <a:off x="7022902" y="5385691"/>
            <a:ext cx="3492011" cy="74658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170" name="TextBox 8">
            <a:extLst>
              <a:ext uri="{FF2B5EF4-FFF2-40B4-BE49-F238E27FC236}">
                <a16:creationId xmlns:a16="http://schemas.microsoft.com/office/drawing/2014/main" id="{F18151DE-A2A6-4344-82C9-D35D7300DB5D}"/>
              </a:ext>
            </a:extLst>
          </p:cNvPr>
          <p:cNvSpPr txBox="1"/>
          <p:nvPr/>
        </p:nvSpPr>
        <p:spPr>
          <a:xfrm>
            <a:off x="8304592" y="5855277"/>
            <a:ext cx="881905" cy="276999"/>
          </a:xfrm>
          <a:prstGeom prst="rect">
            <a:avLst/>
          </a:prstGeom>
          <a:noFill/>
        </p:spPr>
        <p:txBody>
          <a:bodyPr wrap="square" rtlCol="0">
            <a:spAutoFit/>
          </a:bodyPr>
          <a:lstStyle/>
          <a:p>
            <a:r>
              <a:rPr lang="en-US" altLang="zh-CN" sz="1200" b="1" dirty="0">
                <a:latin typeface="Source Han Sans SC" panose="020B0500000000000000" pitchFamily="34" charset="-128"/>
                <a:ea typeface="Source Han Sans SC" panose="020B0500000000000000" pitchFamily="34" charset="-128"/>
              </a:rPr>
              <a:t>Storage</a:t>
            </a:r>
            <a:endParaRPr lang="en-US" sz="1200" b="1" dirty="0">
              <a:latin typeface="Source Han Sans SC" panose="020B0500000000000000" pitchFamily="34" charset="-128"/>
              <a:ea typeface="Source Han Sans SC" panose="020B0500000000000000" pitchFamily="34" charset="-128"/>
            </a:endParaRPr>
          </a:p>
        </p:txBody>
      </p:sp>
      <p:sp>
        <p:nvSpPr>
          <p:cNvPr id="167" name="矩形: 圆角 166">
            <a:extLst>
              <a:ext uri="{FF2B5EF4-FFF2-40B4-BE49-F238E27FC236}">
                <a16:creationId xmlns:a16="http://schemas.microsoft.com/office/drawing/2014/main" id="{2C9534F7-E3A6-474F-8A70-1B1802B09E6C}"/>
              </a:ext>
            </a:extLst>
          </p:cNvPr>
          <p:cNvSpPr/>
          <p:nvPr/>
        </p:nvSpPr>
        <p:spPr>
          <a:xfrm>
            <a:off x="3932015" y="5345431"/>
            <a:ext cx="2671980" cy="773657"/>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4" name="Rectangle 4">
            <a:extLst>
              <a:ext uri="{FF2B5EF4-FFF2-40B4-BE49-F238E27FC236}">
                <a16:creationId xmlns:a16="http://schemas.microsoft.com/office/drawing/2014/main" id="{7133921E-FAF3-8345-96F4-E4746AECE467}"/>
              </a:ext>
            </a:extLst>
          </p:cNvPr>
          <p:cNvSpPr/>
          <p:nvPr/>
        </p:nvSpPr>
        <p:spPr>
          <a:xfrm>
            <a:off x="95971" y="2039286"/>
            <a:ext cx="1837883" cy="466395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a:extLst>
              <a:ext uri="{FF2B5EF4-FFF2-40B4-BE49-F238E27FC236}">
                <a16:creationId xmlns:a16="http://schemas.microsoft.com/office/drawing/2014/main" id="{BF83D93C-7CB6-6A40-9363-C6C2039CF59C}"/>
              </a:ext>
            </a:extLst>
          </p:cNvPr>
          <p:cNvSpPr/>
          <p:nvPr/>
        </p:nvSpPr>
        <p:spPr>
          <a:xfrm>
            <a:off x="4541944" y="841555"/>
            <a:ext cx="6642531" cy="1287439"/>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8">
            <a:extLst>
              <a:ext uri="{FF2B5EF4-FFF2-40B4-BE49-F238E27FC236}">
                <a16:creationId xmlns:a16="http://schemas.microsoft.com/office/drawing/2014/main" id="{7FAC4F8C-6DBE-3742-8061-AB805536DDE4}"/>
              </a:ext>
            </a:extLst>
          </p:cNvPr>
          <p:cNvSpPr txBox="1"/>
          <p:nvPr/>
        </p:nvSpPr>
        <p:spPr>
          <a:xfrm>
            <a:off x="4588935" y="912559"/>
            <a:ext cx="1809100" cy="584775"/>
          </a:xfrm>
          <a:prstGeom prst="rect">
            <a:avLst/>
          </a:prstGeom>
          <a:noFill/>
        </p:spPr>
        <p:txBody>
          <a:bodyPr wrap="square" rtlCol="0">
            <a:spAutoFit/>
          </a:bodyPr>
          <a:lstStyle/>
          <a:p>
            <a:r>
              <a:rPr lang="en-US" altLang="zh-CN" sz="1600" b="1" dirty="0">
                <a:solidFill>
                  <a:schemeClr val="accent2"/>
                </a:solidFill>
                <a:latin typeface="Source Han Sans SC" panose="020B0500000000000000" pitchFamily="34" charset="-128"/>
                <a:ea typeface="Source Han Sans SC" panose="020B0500000000000000" pitchFamily="34" charset="-128"/>
              </a:rPr>
              <a:t>DAQ/Control</a:t>
            </a:r>
          </a:p>
          <a:p>
            <a:r>
              <a:rPr lang="en-US" altLang="zh-CN" sz="1600" b="1" dirty="0">
                <a:solidFill>
                  <a:schemeClr val="accent2"/>
                </a:solidFill>
                <a:latin typeface="Source Han Sans SC" panose="020B0500000000000000" pitchFamily="34" charset="-128"/>
                <a:ea typeface="Source Han Sans SC" panose="020B0500000000000000" pitchFamily="34" charset="-128"/>
              </a:rPr>
              <a:t>System</a:t>
            </a:r>
            <a:endParaRPr lang="en-US" sz="1600" b="1" dirty="0">
              <a:solidFill>
                <a:schemeClr val="accent2"/>
              </a:solidFill>
              <a:latin typeface="Source Han Sans SC" panose="020B0500000000000000" pitchFamily="34" charset="-128"/>
              <a:ea typeface="Source Han Sans SC" panose="020B0500000000000000" pitchFamily="34" charset="-128"/>
            </a:endParaRPr>
          </a:p>
        </p:txBody>
      </p:sp>
      <p:sp>
        <p:nvSpPr>
          <p:cNvPr id="8" name="Rectangle 9">
            <a:extLst>
              <a:ext uri="{FF2B5EF4-FFF2-40B4-BE49-F238E27FC236}">
                <a16:creationId xmlns:a16="http://schemas.microsoft.com/office/drawing/2014/main" id="{C6A6AB16-E99E-2D48-9178-6C3B8EDD4B08}"/>
              </a:ext>
            </a:extLst>
          </p:cNvPr>
          <p:cNvSpPr/>
          <p:nvPr/>
        </p:nvSpPr>
        <p:spPr>
          <a:xfrm>
            <a:off x="5775663" y="1557229"/>
            <a:ext cx="1561835" cy="47363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400" dirty="0">
                <a:highlight>
                  <a:srgbClr val="000080"/>
                </a:highlight>
                <a:latin typeface="Source Han Sans SC Medium" panose="020B0500000000000000" pitchFamily="34" charset="-128"/>
                <a:ea typeface="Source Han Sans SC Medium" panose="020B0500000000000000" pitchFamily="34" charset="-128"/>
              </a:rPr>
              <a:t>Mamba Server</a:t>
            </a:r>
            <a:endParaRPr lang="en-US" sz="1400" dirty="0">
              <a:highlight>
                <a:srgbClr val="000080"/>
              </a:highlight>
              <a:latin typeface="Source Han Sans SC Medium" panose="020B0500000000000000" pitchFamily="34" charset="-128"/>
              <a:ea typeface="Source Han Sans SC Medium" panose="020B0500000000000000" pitchFamily="34" charset="-128"/>
            </a:endParaRPr>
          </a:p>
        </p:txBody>
      </p:sp>
      <p:sp>
        <p:nvSpPr>
          <p:cNvPr id="9" name="Rectangle 10">
            <a:extLst>
              <a:ext uri="{FF2B5EF4-FFF2-40B4-BE49-F238E27FC236}">
                <a16:creationId xmlns:a16="http://schemas.microsoft.com/office/drawing/2014/main" id="{588C09F8-9CAD-1A48-80C5-4BDCE3CB9071}"/>
              </a:ext>
            </a:extLst>
          </p:cNvPr>
          <p:cNvSpPr/>
          <p:nvPr/>
        </p:nvSpPr>
        <p:spPr>
          <a:xfrm>
            <a:off x="7857818" y="1149239"/>
            <a:ext cx="1399162" cy="17936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err="1">
                <a:latin typeface="Source Han Sans SC Medium" panose="020B0500000000000000" pitchFamily="34" charset="-128"/>
                <a:ea typeface="Source Han Sans SC Medium" panose="020B0500000000000000" pitchFamily="34" charset="-128"/>
              </a:rPr>
              <a:t>bluesky</a:t>
            </a:r>
            <a:endParaRPr lang="en-US" sz="1200" dirty="0">
              <a:latin typeface="Source Han Sans SC Medium" panose="020B0500000000000000" pitchFamily="34" charset="-128"/>
              <a:ea typeface="Source Han Sans SC Medium" panose="020B0500000000000000" pitchFamily="34" charset="-128"/>
            </a:endParaRPr>
          </a:p>
        </p:txBody>
      </p:sp>
      <p:sp>
        <p:nvSpPr>
          <p:cNvPr id="10" name="Rectangle 11">
            <a:extLst>
              <a:ext uri="{FF2B5EF4-FFF2-40B4-BE49-F238E27FC236}">
                <a16:creationId xmlns:a16="http://schemas.microsoft.com/office/drawing/2014/main" id="{C90A8A65-C5D7-A74C-8E55-7A8F39B61877}"/>
              </a:ext>
            </a:extLst>
          </p:cNvPr>
          <p:cNvSpPr/>
          <p:nvPr/>
        </p:nvSpPr>
        <p:spPr>
          <a:xfrm>
            <a:off x="9952396" y="1646940"/>
            <a:ext cx="1114637" cy="33992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err="1">
                <a:latin typeface="Source Han Sans SC Medium" panose="020B0500000000000000" pitchFamily="34" charset="-128"/>
                <a:ea typeface="Source Han Sans SC Medium" panose="020B0500000000000000" pitchFamily="34" charset="-128"/>
              </a:rPr>
              <a:t>HiDRA</a:t>
            </a:r>
            <a:endParaRPr lang="en-US" sz="1600" dirty="0">
              <a:latin typeface="Source Han Sans SC Medium" panose="020B0500000000000000" pitchFamily="34" charset="-128"/>
              <a:ea typeface="Source Han Sans SC Medium" panose="020B0500000000000000" pitchFamily="34" charset="-128"/>
            </a:endParaRPr>
          </a:p>
        </p:txBody>
      </p:sp>
      <p:sp>
        <p:nvSpPr>
          <p:cNvPr id="11" name="Rectangle 12">
            <a:extLst>
              <a:ext uri="{FF2B5EF4-FFF2-40B4-BE49-F238E27FC236}">
                <a16:creationId xmlns:a16="http://schemas.microsoft.com/office/drawing/2014/main" id="{5502ABBE-0FEE-954F-8767-126AB1B8A370}"/>
              </a:ext>
            </a:extLst>
          </p:cNvPr>
          <p:cNvSpPr/>
          <p:nvPr/>
        </p:nvSpPr>
        <p:spPr>
          <a:xfrm>
            <a:off x="2985130" y="2496517"/>
            <a:ext cx="9110900" cy="427142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3">
            <a:extLst>
              <a:ext uri="{FF2B5EF4-FFF2-40B4-BE49-F238E27FC236}">
                <a16:creationId xmlns:a16="http://schemas.microsoft.com/office/drawing/2014/main" id="{EDFCE207-1984-0C4C-B043-9D6D2EE0D5DC}"/>
              </a:ext>
            </a:extLst>
          </p:cNvPr>
          <p:cNvSpPr txBox="1"/>
          <p:nvPr/>
        </p:nvSpPr>
        <p:spPr>
          <a:xfrm>
            <a:off x="7276763" y="6347036"/>
            <a:ext cx="4480057" cy="369332"/>
          </a:xfrm>
          <a:prstGeom prst="rect">
            <a:avLst/>
          </a:prstGeom>
          <a:noFill/>
        </p:spPr>
        <p:txBody>
          <a:bodyPr wrap="square" rtlCol="0">
            <a:spAutoFit/>
          </a:bodyPr>
          <a:lstStyle/>
          <a:p>
            <a:r>
              <a:rPr lang="en-US" altLang="zh-CN" b="1" dirty="0">
                <a:solidFill>
                  <a:srgbClr val="0070C0"/>
                </a:solidFill>
                <a:ea typeface="Source Han Sans SC" panose="020B0500000000000000" pitchFamily="34" charset="-128"/>
                <a:sym typeface="+mn-ea"/>
              </a:rPr>
              <a:t>HEPS Computing &amp; Communication System</a:t>
            </a:r>
            <a:endParaRPr lang="en-US" altLang="zh-CN" b="1" dirty="0">
              <a:solidFill>
                <a:srgbClr val="0070C0"/>
              </a:solidFill>
              <a:latin typeface="Source Han Sans SC" panose="020B0500000000000000" pitchFamily="34" charset="-128"/>
              <a:ea typeface="Source Han Sans SC" panose="020B0500000000000000" pitchFamily="34" charset="-128"/>
            </a:endParaRPr>
          </a:p>
        </p:txBody>
      </p:sp>
      <p:sp>
        <p:nvSpPr>
          <p:cNvPr id="14" name="Rectangle 15">
            <a:extLst>
              <a:ext uri="{FF2B5EF4-FFF2-40B4-BE49-F238E27FC236}">
                <a16:creationId xmlns:a16="http://schemas.microsoft.com/office/drawing/2014/main" id="{B0A5D2EF-6EB0-F443-BC9D-7864BBADDEB6}"/>
              </a:ext>
            </a:extLst>
          </p:cNvPr>
          <p:cNvSpPr/>
          <p:nvPr/>
        </p:nvSpPr>
        <p:spPr>
          <a:xfrm>
            <a:off x="7121348" y="5477935"/>
            <a:ext cx="1693231" cy="36919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mj-ea"/>
                <a:ea typeface="+mj-ea"/>
              </a:rPr>
              <a:t>Beamline storage</a:t>
            </a:r>
          </a:p>
        </p:txBody>
      </p:sp>
      <p:sp>
        <p:nvSpPr>
          <p:cNvPr id="15" name="Rectangle 21">
            <a:extLst>
              <a:ext uri="{FF2B5EF4-FFF2-40B4-BE49-F238E27FC236}">
                <a16:creationId xmlns:a16="http://schemas.microsoft.com/office/drawing/2014/main" id="{91B2112C-F8CB-0346-92A2-35D794469508}"/>
              </a:ext>
            </a:extLst>
          </p:cNvPr>
          <p:cNvSpPr/>
          <p:nvPr/>
        </p:nvSpPr>
        <p:spPr>
          <a:xfrm>
            <a:off x="8245149" y="175302"/>
            <a:ext cx="1182936" cy="446014"/>
          </a:xfrm>
          <a:prstGeom prst="rect">
            <a:avLst/>
          </a:prstGeom>
          <a:solidFill>
            <a:schemeClr val="bg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latin typeface="Source Han Sans SC Medium" panose="020B0500000000000000" pitchFamily="34" charset="-128"/>
                <a:ea typeface="Source Han Sans SC Medium" panose="020B0500000000000000" pitchFamily="34" charset="-128"/>
              </a:rPr>
              <a:t>Devices</a:t>
            </a:r>
          </a:p>
        </p:txBody>
      </p:sp>
      <p:cxnSp>
        <p:nvCxnSpPr>
          <p:cNvPr id="18" name="Elbow Connector 28">
            <a:extLst>
              <a:ext uri="{FF2B5EF4-FFF2-40B4-BE49-F238E27FC236}">
                <a16:creationId xmlns:a16="http://schemas.microsoft.com/office/drawing/2014/main" id="{B9B6C9EF-EDBE-F64A-8C31-232D7E50636A}"/>
              </a:ext>
            </a:extLst>
          </p:cNvPr>
          <p:cNvCxnSpPr>
            <a:cxnSpLocks/>
            <a:stCxn id="19" idx="0"/>
            <a:endCxn id="8" idx="1"/>
          </p:cNvCxnSpPr>
          <p:nvPr/>
        </p:nvCxnSpPr>
        <p:spPr>
          <a:xfrm rot="5400000" flipH="1" flipV="1">
            <a:off x="3076780" y="-223178"/>
            <a:ext cx="681659" cy="4716108"/>
          </a:xfrm>
          <a:prstGeom prst="bentConnector2">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Rounded Rectangular Callout 34">
            <a:extLst>
              <a:ext uri="{FF2B5EF4-FFF2-40B4-BE49-F238E27FC236}">
                <a16:creationId xmlns:a16="http://schemas.microsoft.com/office/drawing/2014/main" id="{4F2BEB4A-DFA9-0B41-8642-F51DF54D3799}"/>
              </a:ext>
            </a:extLst>
          </p:cNvPr>
          <p:cNvSpPr/>
          <p:nvPr/>
        </p:nvSpPr>
        <p:spPr>
          <a:xfrm>
            <a:off x="259278" y="3965410"/>
            <a:ext cx="1593198" cy="2001201"/>
          </a:xfrm>
          <a:prstGeom prst="wedgeRoundRectCallout">
            <a:avLst>
              <a:gd name="adj1" fmla="val 21175"/>
              <a:gd name="adj2" fmla="val -67500"/>
              <a:gd name="adj3" fmla="val 16667"/>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5">
            <a:extLst>
              <a:ext uri="{FF2B5EF4-FFF2-40B4-BE49-F238E27FC236}">
                <a16:creationId xmlns:a16="http://schemas.microsoft.com/office/drawing/2014/main" id="{4ADD01E8-3AE4-DA46-9258-4D58F92C0FE7}"/>
              </a:ext>
            </a:extLst>
          </p:cNvPr>
          <p:cNvSpPr/>
          <p:nvPr/>
        </p:nvSpPr>
        <p:spPr>
          <a:xfrm>
            <a:off x="394160" y="4060156"/>
            <a:ext cx="1259478" cy="26613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solidFill>
                  <a:schemeClr val="lt1"/>
                </a:solidFill>
                <a:latin typeface="Source Han Sans SC Medium" panose="020B0500000000000000" pitchFamily="34" charset="-128"/>
                <a:ea typeface="Source Han Sans SC Medium" panose="020B0500000000000000" pitchFamily="34" charset="-128"/>
              </a:rPr>
              <a:t>Terminal</a:t>
            </a:r>
            <a:r>
              <a:rPr lang="zh-CN" altLang="en-US" sz="1100" dirty="0">
                <a:solidFill>
                  <a:schemeClr val="lt1"/>
                </a:solidFill>
                <a:latin typeface="Source Han Sans SC Medium" panose="020B0500000000000000" pitchFamily="34" charset="-128"/>
                <a:ea typeface="Source Han Sans SC Medium" panose="020B0500000000000000" pitchFamily="34" charset="-128"/>
              </a:rPr>
              <a:t> </a:t>
            </a:r>
            <a:r>
              <a:rPr lang="en-US" altLang="zh-CN" sz="1100" dirty="0">
                <a:solidFill>
                  <a:schemeClr val="lt1"/>
                </a:solidFill>
                <a:latin typeface="Source Han Sans SC Medium" panose="020B0500000000000000" pitchFamily="34" charset="-128"/>
                <a:ea typeface="Source Han Sans SC Medium" panose="020B0500000000000000" pitchFamily="34" charset="-128"/>
              </a:rPr>
              <a:t>Widget</a:t>
            </a:r>
            <a:endParaRPr lang="en-US" sz="1100" dirty="0">
              <a:solidFill>
                <a:schemeClr val="lt1"/>
              </a:solidFill>
              <a:latin typeface="Source Han Sans SC Medium" panose="020B0500000000000000" pitchFamily="34" charset="-128"/>
              <a:ea typeface="Source Han Sans SC Medium" panose="020B0500000000000000" pitchFamily="34" charset="-128"/>
            </a:endParaRPr>
          </a:p>
        </p:txBody>
      </p:sp>
      <p:sp>
        <p:nvSpPr>
          <p:cNvPr id="22" name="Rectangle 36">
            <a:extLst>
              <a:ext uri="{FF2B5EF4-FFF2-40B4-BE49-F238E27FC236}">
                <a16:creationId xmlns:a16="http://schemas.microsoft.com/office/drawing/2014/main" id="{4F2C58F6-0416-7C49-A48C-03ABA904EEC6}"/>
              </a:ext>
            </a:extLst>
          </p:cNvPr>
          <p:cNvSpPr/>
          <p:nvPr/>
        </p:nvSpPr>
        <p:spPr>
          <a:xfrm>
            <a:off x="394412" y="4487270"/>
            <a:ext cx="1259478" cy="26613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lt1"/>
                </a:solidFill>
                <a:latin typeface="Source Han Sans SC Medium" panose="020B0500000000000000" pitchFamily="34" charset="-128"/>
                <a:ea typeface="Source Han Sans SC Medium" panose="020B0500000000000000" pitchFamily="34" charset="-128"/>
              </a:rPr>
              <a:t>Plot</a:t>
            </a:r>
            <a:r>
              <a:rPr lang="zh-CN" altLang="en-US" sz="1200" dirty="0">
                <a:solidFill>
                  <a:schemeClr val="lt1"/>
                </a:solidFill>
                <a:latin typeface="Source Han Sans SC Medium" panose="020B0500000000000000" pitchFamily="34" charset="-128"/>
                <a:ea typeface="Source Han Sans SC Medium" panose="020B0500000000000000" pitchFamily="34" charset="-128"/>
              </a:rPr>
              <a:t> </a:t>
            </a:r>
            <a:r>
              <a:rPr lang="en-US" altLang="zh-CN" sz="1200" dirty="0">
                <a:solidFill>
                  <a:schemeClr val="lt1"/>
                </a:solidFill>
                <a:latin typeface="Source Han Sans SC Medium" panose="020B0500000000000000" pitchFamily="34" charset="-128"/>
                <a:ea typeface="Source Han Sans SC Medium" panose="020B0500000000000000" pitchFamily="34" charset="-128"/>
              </a:rPr>
              <a:t>Widget</a:t>
            </a:r>
            <a:endParaRPr lang="en-US" sz="1200" dirty="0">
              <a:solidFill>
                <a:schemeClr val="lt1"/>
              </a:solidFill>
              <a:latin typeface="Source Han Sans SC Medium" panose="020B0500000000000000" pitchFamily="34" charset="-128"/>
              <a:ea typeface="Source Han Sans SC Medium" panose="020B0500000000000000" pitchFamily="34" charset="-128"/>
            </a:endParaRPr>
          </a:p>
        </p:txBody>
      </p:sp>
      <p:sp>
        <p:nvSpPr>
          <p:cNvPr id="23" name="Rectangle 37">
            <a:extLst>
              <a:ext uri="{FF2B5EF4-FFF2-40B4-BE49-F238E27FC236}">
                <a16:creationId xmlns:a16="http://schemas.microsoft.com/office/drawing/2014/main" id="{5CA5EF95-B664-B844-A504-3A5FC7A9AD48}"/>
              </a:ext>
            </a:extLst>
          </p:cNvPr>
          <p:cNvSpPr/>
          <p:nvPr/>
        </p:nvSpPr>
        <p:spPr>
          <a:xfrm>
            <a:off x="401371" y="4915249"/>
            <a:ext cx="1259478" cy="26613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900" dirty="0">
                <a:solidFill>
                  <a:schemeClr val="lt1"/>
                </a:solidFill>
                <a:latin typeface="Source Han Sans SC Medium" panose="020B0500000000000000" pitchFamily="34" charset="-128"/>
                <a:ea typeface="Source Han Sans SC Medium" panose="020B0500000000000000" pitchFamily="34" charset="-128"/>
              </a:rPr>
              <a:t>Motor</a:t>
            </a:r>
            <a:r>
              <a:rPr lang="zh-CN" altLang="en-US" sz="900" dirty="0">
                <a:solidFill>
                  <a:schemeClr val="lt1"/>
                </a:solidFill>
                <a:latin typeface="Source Han Sans SC Medium" panose="020B0500000000000000" pitchFamily="34" charset="-128"/>
                <a:ea typeface="Source Han Sans SC Medium" panose="020B0500000000000000" pitchFamily="34" charset="-128"/>
              </a:rPr>
              <a:t> </a:t>
            </a:r>
            <a:r>
              <a:rPr lang="en-US" altLang="zh-CN" sz="900" dirty="0">
                <a:solidFill>
                  <a:schemeClr val="lt1"/>
                </a:solidFill>
                <a:latin typeface="Source Han Sans SC Medium" panose="020B0500000000000000" pitchFamily="34" charset="-128"/>
                <a:ea typeface="Source Han Sans SC Medium" panose="020B0500000000000000" pitchFamily="34" charset="-128"/>
              </a:rPr>
              <a:t>Control</a:t>
            </a:r>
            <a:r>
              <a:rPr lang="zh-CN" altLang="en-US" sz="900" dirty="0">
                <a:solidFill>
                  <a:schemeClr val="lt1"/>
                </a:solidFill>
                <a:latin typeface="Source Han Sans SC Medium" panose="020B0500000000000000" pitchFamily="34" charset="-128"/>
                <a:ea typeface="Source Han Sans SC Medium" panose="020B0500000000000000" pitchFamily="34" charset="-128"/>
              </a:rPr>
              <a:t> </a:t>
            </a:r>
            <a:r>
              <a:rPr lang="en-US" altLang="zh-CN" sz="900" dirty="0">
                <a:solidFill>
                  <a:schemeClr val="lt1"/>
                </a:solidFill>
                <a:latin typeface="Source Han Sans SC Medium" panose="020B0500000000000000" pitchFamily="34" charset="-128"/>
                <a:ea typeface="Source Han Sans SC Medium" panose="020B0500000000000000" pitchFamily="34" charset="-128"/>
              </a:rPr>
              <a:t>Widget</a:t>
            </a:r>
            <a:endParaRPr lang="en-US" sz="900" dirty="0">
              <a:solidFill>
                <a:schemeClr val="lt1"/>
              </a:solidFill>
              <a:latin typeface="Source Han Sans SC Medium" panose="020B0500000000000000" pitchFamily="34" charset="-128"/>
              <a:ea typeface="Source Han Sans SC Medium" panose="020B0500000000000000" pitchFamily="34" charset="-128"/>
            </a:endParaRPr>
          </a:p>
        </p:txBody>
      </p:sp>
      <p:sp>
        <p:nvSpPr>
          <p:cNvPr id="24" name="TextBox 38">
            <a:extLst>
              <a:ext uri="{FF2B5EF4-FFF2-40B4-BE49-F238E27FC236}">
                <a16:creationId xmlns:a16="http://schemas.microsoft.com/office/drawing/2014/main" id="{76C102FC-F5EC-F948-A894-36F737776485}"/>
              </a:ext>
            </a:extLst>
          </p:cNvPr>
          <p:cNvSpPr txBox="1"/>
          <p:nvPr/>
        </p:nvSpPr>
        <p:spPr>
          <a:xfrm>
            <a:off x="2171510" y="3691102"/>
            <a:ext cx="357790" cy="369332"/>
          </a:xfrm>
          <a:prstGeom prst="rect">
            <a:avLst/>
          </a:prstGeom>
          <a:noFill/>
        </p:spPr>
        <p:txBody>
          <a:bodyPr wrap="none" rtlCol="0">
            <a:spAutoFit/>
          </a:bodyPr>
          <a:lstStyle/>
          <a:p>
            <a:r>
              <a:rPr lang="en-US" altLang="zh-CN" dirty="0"/>
              <a:t>...</a:t>
            </a:r>
            <a:endParaRPr lang="en-US" dirty="0"/>
          </a:p>
        </p:txBody>
      </p:sp>
      <p:sp>
        <p:nvSpPr>
          <p:cNvPr id="25" name="Rounded Rectangular Callout 39">
            <a:extLst>
              <a:ext uri="{FF2B5EF4-FFF2-40B4-BE49-F238E27FC236}">
                <a16:creationId xmlns:a16="http://schemas.microsoft.com/office/drawing/2014/main" id="{3EF97050-DEF6-B443-9155-5E28DC6A7128}"/>
              </a:ext>
            </a:extLst>
          </p:cNvPr>
          <p:cNvSpPr/>
          <p:nvPr/>
        </p:nvSpPr>
        <p:spPr>
          <a:xfrm rot="16200000">
            <a:off x="8082570" y="788585"/>
            <a:ext cx="903465" cy="1486529"/>
          </a:xfrm>
          <a:prstGeom prst="wedgeRoundRectCallout">
            <a:avLst>
              <a:gd name="adj1" fmla="val -3134"/>
              <a:gd name="adj2" fmla="val -78605"/>
              <a:gd name="adj3" fmla="val 16667"/>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45">
            <a:extLst>
              <a:ext uri="{FF2B5EF4-FFF2-40B4-BE49-F238E27FC236}">
                <a16:creationId xmlns:a16="http://schemas.microsoft.com/office/drawing/2014/main" id="{6B1E396F-0234-034F-99EB-D90AC3E51CD1}"/>
              </a:ext>
            </a:extLst>
          </p:cNvPr>
          <p:cNvSpPr/>
          <p:nvPr/>
        </p:nvSpPr>
        <p:spPr>
          <a:xfrm>
            <a:off x="7860662" y="1335050"/>
            <a:ext cx="1399162" cy="21444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Source Han Sans SC Medium" panose="020B0500000000000000" pitchFamily="34" charset="-128"/>
                <a:ea typeface="Source Han Sans SC Medium" panose="020B0500000000000000" pitchFamily="34" charset="-128"/>
              </a:rPr>
              <a:t>Terminal</a:t>
            </a:r>
            <a:r>
              <a:rPr lang="zh-CN" altLang="en-US" sz="1200" dirty="0">
                <a:latin typeface="Source Han Sans SC Medium" panose="020B0500000000000000" pitchFamily="34" charset="-128"/>
                <a:ea typeface="Source Han Sans SC Medium" panose="020B0500000000000000" pitchFamily="34" charset="-128"/>
              </a:rPr>
              <a:t> </a:t>
            </a:r>
            <a:r>
              <a:rPr lang="en-US" altLang="zh-CN" sz="1200" dirty="0">
                <a:latin typeface="Source Han Sans SC Medium" panose="020B0500000000000000" pitchFamily="34" charset="-128"/>
                <a:ea typeface="Source Han Sans SC Medium" panose="020B0500000000000000" pitchFamily="34" charset="-128"/>
              </a:rPr>
              <a:t>Host</a:t>
            </a:r>
            <a:endParaRPr lang="en-US" sz="1200" dirty="0">
              <a:latin typeface="Source Han Sans SC Medium" panose="020B0500000000000000" pitchFamily="34" charset="-128"/>
              <a:ea typeface="Source Han Sans SC Medium" panose="020B0500000000000000" pitchFamily="34" charset="-128"/>
            </a:endParaRPr>
          </a:p>
        </p:txBody>
      </p:sp>
      <p:sp>
        <p:nvSpPr>
          <p:cNvPr id="27" name="Rectangle 46">
            <a:extLst>
              <a:ext uri="{FF2B5EF4-FFF2-40B4-BE49-F238E27FC236}">
                <a16:creationId xmlns:a16="http://schemas.microsoft.com/office/drawing/2014/main" id="{D565B179-91A0-C54D-B832-7DB08530C19B}"/>
              </a:ext>
            </a:extLst>
          </p:cNvPr>
          <p:cNvSpPr/>
          <p:nvPr/>
        </p:nvSpPr>
        <p:spPr>
          <a:xfrm>
            <a:off x="7863949" y="1557415"/>
            <a:ext cx="1405938" cy="15327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Source Han Sans SC Medium" panose="020B0500000000000000" pitchFamily="34" charset="-128"/>
                <a:ea typeface="Source Han Sans SC Medium" panose="020B0500000000000000" pitchFamily="34" charset="-128"/>
              </a:rPr>
              <a:t>Data</a:t>
            </a:r>
            <a:r>
              <a:rPr lang="zh-CN" altLang="en-US" sz="1200" dirty="0">
                <a:latin typeface="Source Han Sans SC Medium" panose="020B0500000000000000" pitchFamily="34" charset="-128"/>
                <a:ea typeface="Source Han Sans SC Medium" panose="020B0500000000000000" pitchFamily="34" charset="-128"/>
              </a:rPr>
              <a:t> </a:t>
            </a:r>
            <a:r>
              <a:rPr lang="en-US" altLang="zh-CN" sz="1200" dirty="0">
                <a:latin typeface="Source Han Sans SC Medium" panose="020B0500000000000000" pitchFamily="34" charset="-128"/>
                <a:ea typeface="Source Han Sans SC Medium" panose="020B0500000000000000" pitchFamily="34" charset="-128"/>
              </a:rPr>
              <a:t>Host</a:t>
            </a:r>
            <a:endParaRPr lang="en-US" sz="1200" dirty="0">
              <a:latin typeface="Source Han Sans SC Medium" panose="020B0500000000000000" pitchFamily="34" charset="-128"/>
              <a:ea typeface="Source Han Sans SC Medium" panose="020B0500000000000000" pitchFamily="34" charset="-128"/>
            </a:endParaRPr>
          </a:p>
        </p:txBody>
      </p:sp>
      <p:sp>
        <p:nvSpPr>
          <p:cNvPr id="28" name="Rectangle 47">
            <a:extLst>
              <a:ext uri="{FF2B5EF4-FFF2-40B4-BE49-F238E27FC236}">
                <a16:creationId xmlns:a16="http://schemas.microsoft.com/office/drawing/2014/main" id="{825B6C9C-6FC4-E94D-BD65-5539074C28AE}"/>
              </a:ext>
            </a:extLst>
          </p:cNvPr>
          <p:cNvSpPr/>
          <p:nvPr/>
        </p:nvSpPr>
        <p:spPr>
          <a:xfrm>
            <a:off x="7862494" y="1720080"/>
            <a:ext cx="1407393" cy="19024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200" dirty="0">
                <a:latin typeface="Source Han Sans SC Medium" panose="020B0500000000000000" pitchFamily="34" charset="-128"/>
                <a:ea typeface="Source Han Sans SC Medium" panose="020B0500000000000000" pitchFamily="34" charset="-128"/>
              </a:rPr>
              <a:t>Device</a:t>
            </a:r>
            <a:r>
              <a:rPr lang="zh-CN" altLang="en-US" sz="1200" dirty="0">
                <a:latin typeface="Source Han Sans SC Medium" panose="020B0500000000000000" pitchFamily="34" charset="-128"/>
                <a:ea typeface="Source Han Sans SC Medium" panose="020B0500000000000000" pitchFamily="34" charset="-128"/>
              </a:rPr>
              <a:t> </a:t>
            </a:r>
            <a:r>
              <a:rPr lang="en-US" altLang="zh-CN" sz="1200" dirty="0">
                <a:latin typeface="Source Han Sans SC Medium" panose="020B0500000000000000" pitchFamily="34" charset="-128"/>
                <a:ea typeface="Source Han Sans SC Medium" panose="020B0500000000000000" pitchFamily="34" charset="-128"/>
              </a:rPr>
              <a:t>Host</a:t>
            </a:r>
            <a:endParaRPr lang="en-US" sz="1200" dirty="0">
              <a:latin typeface="Source Han Sans SC Medium" panose="020B0500000000000000" pitchFamily="34" charset="-128"/>
              <a:ea typeface="Source Han Sans SC Medium" panose="020B0500000000000000" pitchFamily="34" charset="-128"/>
            </a:endParaRPr>
          </a:p>
        </p:txBody>
      </p:sp>
      <p:sp>
        <p:nvSpPr>
          <p:cNvPr id="29" name="TextBox 48">
            <a:extLst>
              <a:ext uri="{FF2B5EF4-FFF2-40B4-BE49-F238E27FC236}">
                <a16:creationId xmlns:a16="http://schemas.microsoft.com/office/drawing/2014/main" id="{0042B798-ED4A-0F45-8307-7DD8F61F3CF0}"/>
              </a:ext>
            </a:extLst>
          </p:cNvPr>
          <p:cNvSpPr txBox="1"/>
          <p:nvPr/>
        </p:nvSpPr>
        <p:spPr>
          <a:xfrm>
            <a:off x="8304592" y="1717572"/>
            <a:ext cx="325856" cy="369332"/>
          </a:xfrm>
          <a:prstGeom prst="rect">
            <a:avLst/>
          </a:prstGeom>
          <a:noFill/>
        </p:spPr>
        <p:txBody>
          <a:bodyPr wrap="square" rtlCol="0">
            <a:spAutoFit/>
          </a:bodyPr>
          <a:lstStyle/>
          <a:p>
            <a:r>
              <a:rPr lang="en-US" altLang="zh-CN" dirty="0"/>
              <a:t>...</a:t>
            </a:r>
            <a:endParaRPr lang="en-US" dirty="0"/>
          </a:p>
        </p:txBody>
      </p:sp>
      <p:sp>
        <p:nvSpPr>
          <p:cNvPr id="40" name="TextBox 13">
            <a:extLst>
              <a:ext uri="{FF2B5EF4-FFF2-40B4-BE49-F238E27FC236}">
                <a16:creationId xmlns:a16="http://schemas.microsoft.com/office/drawing/2014/main" id="{EDFCE207-1984-0C4C-B043-9D6D2EE0D5DC}"/>
              </a:ext>
            </a:extLst>
          </p:cNvPr>
          <p:cNvSpPr txBox="1"/>
          <p:nvPr/>
        </p:nvSpPr>
        <p:spPr>
          <a:xfrm>
            <a:off x="5648311" y="118308"/>
            <a:ext cx="1862173" cy="307777"/>
          </a:xfrm>
          <a:prstGeom prst="rect">
            <a:avLst/>
          </a:prstGeom>
          <a:noFill/>
        </p:spPr>
        <p:txBody>
          <a:bodyPr wrap="square" rtlCol="0">
            <a:spAutoFit/>
          </a:bodyPr>
          <a:lstStyle/>
          <a:p>
            <a:r>
              <a:rPr lang="en-US" sz="1400" b="1" dirty="0">
                <a:solidFill>
                  <a:srgbClr val="7030A0"/>
                </a:solidFill>
                <a:latin typeface="Source Han Sans SC" panose="020B0500000000000000" pitchFamily="34" charset="-128"/>
                <a:ea typeface="Source Han Sans SC" panose="020B0500000000000000" pitchFamily="34" charset="-128"/>
              </a:rPr>
              <a:t>Beamline</a:t>
            </a:r>
            <a:r>
              <a:rPr lang="zh-CN" altLang="en-US" sz="1400" b="1" dirty="0">
                <a:solidFill>
                  <a:srgbClr val="7030A0"/>
                </a:solidFill>
                <a:latin typeface="Source Han Sans SC" panose="020B0500000000000000" pitchFamily="34" charset="-128"/>
                <a:ea typeface="Source Han Sans SC" panose="020B0500000000000000" pitchFamily="34" charset="-128"/>
              </a:rPr>
              <a:t> </a:t>
            </a:r>
            <a:r>
              <a:rPr lang="en-US" altLang="zh-CN" sz="1400" b="1" dirty="0">
                <a:solidFill>
                  <a:srgbClr val="7030A0"/>
                </a:solidFill>
                <a:latin typeface="Source Han Sans SC" panose="020B0500000000000000" pitchFamily="34" charset="-128"/>
                <a:ea typeface="Source Han Sans SC" panose="020B0500000000000000" pitchFamily="34" charset="-128"/>
              </a:rPr>
              <a:t>control</a:t>
            </a:r>
            <a:endParaRPr lang="en-US" sz="1400" b="1" dirty="0">
              <a:solidFill>
                <a:srgbClr val="7030A0"/>
              </a:solidFill>
              <a:latin typeface="Source Han Sans SC" panose="020B0500000000000000" pitchFamily="34" charset="-128"/>
              <a:ea typeface="Source Han Sans SC" panose="020B0500000000000000" pitchFamily="34" charset="-128"/>
            </a:endParaRPr>
          </a:p>
        </p:txBody>
      </p:sp>
      <p:sp>
        <p:nvSpPr>
          <p:cNvPr id="44" name="Rectangle 12">
            <a:extLst>
              <a:ext uri="{FF2B5EF4-FFF2-40B4-BE49-F238E27FC236}">
                <a16:creationId xmlns:a16="http://schemas.microsoft.com/office/drawing/2014/main" id="{5502ABBE-0FEE-954F-8767-126AB1B8A370}"/>
              </a:ext>
            </a:extLst>
          </p:cNvPr>
          <p:cNvSpPr/>
          <p:nvPr/>
        </p:nvSpPr>
        <p:spPr>
          <a:xfrm>
            <a:off x="5631062" y="90054"/>
            <a:ext cx="1700610" cy="626195"/>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9">
            <a:extLst>
              <a:ext uri="{FF2B5EF4-FFF2-40B4-BE49-F238E27FC236}">
                <a16:creationId xmlns:a16="http://schemas.microsoft.com/office/drawing/2014/main" id="{C6A6AB16-E99E-2D48-9178-6C3B8EDD4B08}"/>
              </a:ext>
            </a:extLst>
          </p:cNvPr>
          <p:cNvSpPr/>
          <p:nvPr/>
        </p:nvSpPr>
        <p:spPr>
          <a:xfrm>
            <a:off x="9898347" y="231357"/>
            <a:ext cx="1516706" cy="349288"/>
          </a:xfrm>
          <a:prstGeom prst="rect">
            <a:avLst/>
          </a:prstGeom>
          <a:solidFill>
            <a:schemeClr val="bg2">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solidFill>
                  <a:schemeClr val="tx1"/>
                </a:solidFill>
                <a:latin typeface="Source Han Sans SC Medium" panose="020B0500000000000000" pitchFamily="34" charset="-128"/>
                <a:ea typeface="Source Han Sans SC Medium" panose="020B0500000000000000" pitchFamily="34" charset="-128"/>
              </a:rPr>
              <a:t>Area</a:t>
            </a:r>
            <a:r>
              <a:rPr lang="zh-CN" altLang="en-US" sz="1600" dirty="0">
                <a:solidFill>
                  <a:schemeClr val="tx1"/>
                </a:solidFill>
                <a:latin typeface="Source Han Sans SC Medium" panose="020B0500000000000000" pitchFamily="34" charset="-128"/>
                <a:ea typeface="Source Han Sans SC Medium" panose="020B0500000000000000" pitchFamily="34" charset="-128"/>
              </a:rPr>
              <a:t> </a:t>
            </a:r>
            <a:r>
              <a:rPr lang="en-US" altLang="zh-CN" sz="1600" dirty="0">
                <a:solidFill>
                  <a:schemeClr val="tx1"/>
                </a:solidFill>
                <a:latin typeface="Source Han Sans SC Medium" panose="020B0500000000000000" pitchFamily="34" charset="-128"/>
                <a:ea typeface="Source Han Sans SC Medium" panose="020B0500000000000000" pitchFamily="34" charset="-128"/>
              </a:rPr>
              <a:t>detector</a:t>
            </a:r>
            <a:endParaRPr lang="en-US" sz="1600" dirty="0">
              <a:solidFill>
                <a:schemeClr val="tx1"/>
              </a:solidFill>
              <a:latin typeface="Source Han Sans SC Medium" panose="020B0500000000000000" pitchFamily="34" charset="-128"/>
              <a:ea typeface="Source Han Sans SC Medium" panose="020B0500000000000000" pitchFamily="34" charset="-128"/>
            </a:endParaRPr>
          </a:p>
        </p:txBody>
      </p:sp>
      <p:sp>
        <p:nvSpPr>
          <p:cNvPr id="46" name="Rectangle 10">
            <a:extLst>
              <a:ext uri="{FF2B5EF4-FFF2-40B4-BE49-F238E27FC236}">
                <a16:creationId xmlns:a16="http://schemas.microsoft.com/office/drawing/2014/main" id="{588C09F8-9CAD-1A48-80C5-4BDCE3CB9071}"/>
              </a:ext>
            </a:extLst>
          </p:cNvPr>
          <p:cNvSpPr/>
          <p:nvPr/>
        </p:nvSpPr>
        <p:spPr>
          <a:xfrm>
            <a:off x="6057922" y="918563"/>
            <a:ext cx="868894" cy="32310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a:latin typeface="Source Han Sans SC Medium" panose="020B0500000000000000" pitchFamily="34" charset="-128"/>
                <a:ea typeface="Source Han Sans SC Medium" panose="020B0500000000000000" pitchFamily="34" charset="-128"/>
              </a:rPr>
              <a:t>Ophyd</a:t>
            </a:r>
          </a:p>
        </p:txBody>
      </p:sp>
      <p:sp>
        <p:nvSpPr>
          <p:cNvPr id="50" name="Rectangle 10">
            <a:extLst>
              <a:ext uri="{FF2B5EF4-FFF2-40B4-BE49-F238E27FC236}">
                <a16:creationId xmlns:a16="http://schemas.microsoft.com/office/drawing/2014/main" id="{588C09F8-9CAD-1A48-80C5-4BDCE3CB9071}"/>
              </a:ext>
            </a:extLst>
          </p:cNvPr>
          <p:cNvSpPr/>
          <p:nvPr/>
        </p:nvSpPr>
        <p:spPr>
          <a:xfrm>
            <a:off x="6076210" y="426374"/>
            <a:ext cx="856699" cy="243197"/>
          </a:xfrm>
          <a:prstGeom prst="rect">
            <a:avLst/>
          </a:prstGeom>
          <a:solidFill>
            <a:srgbClr val="7030A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Source Han Sans SC Medium" panose="020B0500000000000000" pitchFamily="34" charset="-128"/>
                <a:ea typeface="Source Han Sans SC Medium" panose="020B0500000000000000" pitchFamily="34" charset="-128"/>
              </a:rPr>
              <a:t>Epics</a:t>
            </a:r>
          </a:p>
        </p:txBody>
      </p:sp>
      <p:cxnSp>
        <p:nvCxnSpPr>
          <p:cNvPr id="57" name="直接箭头连接符 56"/>
          <p:cNvCxnSpPr>
            <a:cxnSpLocks/>
            <a:stCxn id="50" idx="2"/>
            <a:endCxn id="46" idx="0"/>
          </p:cNvCxnSpPr>
          <p:nvPr/>
        </p:nvCxnSpPr>
        <p:spPr>
          <a:xfrm flipH="1">
            <a:off x="6492369" y="669571"/>
            <a:ext cx="12191" cy="24899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cxnSpLocks/>
          </p:cNvCxnSpPr>
          <p:nvPr/>
        </p:nvCxnSpPr>
        <p:spPr>
          <a:xfrm flipV="1">
            <a:off x="6689260" y="947581"/>
            <a:ext cx="5464" cy="4834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B80CB92B-B22E-B64D-AAFF-3FB397456ABA}"/>
              </a:ext>
            </a:extLst>
          </p:cNvPr>
          <p:cNvSpPr/>
          <p:nvPr/>
        </p:nvSpPr>
        <p:spPr>
          <a:xfrm rot="5400000">
            <a:off x="2605203" y="4505551"/>
            <a:ext cx="1479840" cy="375509"/>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endParaRPr lang="en-US" sz="1600" dirty="0">
              <a:latin typeface="+mj-ea"/>
              <a:ea typeface="+mj-ea"/>
            </a:endParaRPr>
          </a:p>
        </p:txBody>
      </p:sp>
      <p:sp>
        <p:nvSpPr>
          <p:cNvPr id="69" name="Rectangle 67">
            <a:extLst>
              <a:ext uri="{FF2B5EF4-FFF2-40B4-BE49-F238E27FC236}">
                <a16:creationId xmlns:a16="http://schemas.microsoft.com/office/drawing/2014/main" id="{B80CB92B-B22E-B64D-AAFF-3FB397456ABA}"/>
              </a:ext>
            </a:extLst>
          </p:cNvPr>
          <p:cNvSpPr/>
          <p:nvPr/>
        </p:nvSpPr>
        <p:spPr>
          <a:xfrm>
            <a:off x="8245149" y="2887037"/>
            <a:ext cx="1385641" cy="443019"/>
          </a:xfrm>
          <a:prstGeom prst="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Source Han Sans SC Medium" panose="020B0500000000000000" pitchFamily="34" charset="-128"/>
                <a:ea typeface="Source Han Sans SC Medium" panose="020B0500000000000000" pitchFamily="34" charset="-128"/>
              </a:rPr>
              <a:t>Catalog API Server</a:t>
            </a:r>
            <a:endParaRPr lang="en-US" sz="1400" dirty="0">
              <a:latin typeface="Source Han Sans SC Medium" panose="020B0500000000000000" pitchFamily="34" charset="-128"/>
              <a:ea typeface="Source Han Sans SC Medium" panose="020B0500000000000000" pitchFamily="34" charset="-128"/>
            </a:endParaRPr>
          </a:p>
        </p:txBody>
      </p:sp>
      <p:sp>
        <p:nvSpPr>
          <p:cNvPr id="81" name="Rectangle 37">
            <a:extLst>
              <a:ext uri="{FF2B5EF4-FFF2-40B4-BE49-F238E27FC236}">
                <a16:creationId xmlns:a16="http://schemas.microsoft.com/office/drawing/2014/main" id="{5CA5EF95-B664-B844-A504-3A5FC7A9AD48}"/>
              </a:ext>
            </a:extLst>
          </p:cNvPr>
          <p:cNvSpPr/>
          <p:nvPr/>
        </p:nvSpPr>
        <p:spPr>
          <a:xfrm>
            <a:off x="331551" y="5330507"/>
            <a:ext cx="1463681" cy="26613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900" dirty="0">
                <a:solidFill>
                  <a:schemeClr val="lt1"/>
                </a:solidFill>
                <a:latin typeface="Source Han Sans SC Medium" panose="020B0500000000000000" pitchFamily="34" charset="-128"/>
                <a:ea typeface="Source Han Sans SC Medium" panose="020B0500000000000000" pitchFamily="34" charset="-128"/>
              </a:rPr>
              <a:t>Beamtime Management</a:t>
            </a:r>
            <a:endParaRPr lang="en-US" sz="900" dirty="0">
              <a:solidFill>
                <a:schemeClr val="lt1"/>
              </a:solidFill>
              <a:latin typeface="Source Han Sans SC Medium" panose="020B0500000000000000" pitchFamily="34" charset="-128"/>
              <a:ea typeface="Source Han Sans SC Medium" panose="020B0500000000000000" pitchFamily="34" charset="-128"/>
            </a:endParaRPr>
          </a:p>
        </p:txBody>
      </p:sp>
      <p:sp>
        <p:nvSpPr>
          <p:cNvPr id="82" name="Rectangle 37">
            <a:extLst>
              <a:ext uri="{FF2B5EF4-FFF2-40B4-BE49-F238E27FC236}">
                <a16:creationId xmlns:a16="http://schemas.microsoft.com/office/drawing/2014/main" id="{5CA5EF95-B664-B844-A504-3A5FC7A9AD48}"/>
              </a:ext>
            </a:extLst>
          </p:cNvPr>
          <p:cNvSpPr/>
          <p:nvPr/>
        </p:nvSpPr>
        <p:spPr>
          <a:xfrm>
            <a:off x="391211" y="5687409"/>
            <a:ext cx="1259478" cy="266138"/>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000" dirty="0">
                <a:solidFill>
                  <a:schemeClr val="lt1"/>
                </a:solidFill>
                <a:latin typeface="Source Han Sans SC Medium" panose="020B0500000000000000" pitchFamily="34" charset="-128"/>
                <a:ea typeface="Source Han Sans SC Medium" panose="020B0500000000000000" pitchFamily="34" charset="-128"/>
              </a:rPr>
              <a:t>Scan Mechanism</a:t>
            </a:r>
            <a:endParaRPr lang="en-US" sz="1000" dirty="0">
              <a:solidFill>
                <a:schemeClr val="lt1"/>
              </a:solidFill>
              <a:latin typeface="Source Han Sans SC Medium" panose="020B0500000000000000" pitchFamily="34" charset="-128"/>
              <a:ea typeface="Source Han Sans SC Medium" panose="020B0500000000000000" pitchFamily="34" charset="-128"/>
            </a:endParaRPr>
          </a:p>
        </p:txBody>
      </p:sp>
      <p:sp>
        <p:nvSpPr>
          <p:cNvPr id="83" name="TextBox 8">
            <a:extLst>
              <a:ext uri="{FF2B5EF4-FFF2-40B4-BE49-F238E27FC236}">
                <a16:creationId xmlns:a16="http://schemas.microsoft.com/office/drawing/2014/main" id="{7FAC4F8C-6DBE-3742-8061-AB805536DDE4}"/>
              </a:ext>
            </a:extLst>
          </p:cNvPr>
          <p:cNvSpPr txBox="1"/>
          <p:nvPr/>
        </p:nvSpPr>
        <p:spPr>
          <a:xfrm>
            <a:off x="254029" y="6118463"/>
            <a:ext cx="1733106" cy="584775"/>
          </a:xfrm>
          <a:prstGeom prst="rect">
            <a:avLst/>
          </a:prstGeom>
          <a:noFill/>
        </p:spPr>
        <p:txBody>
          <a:bodyPr wrap="square" rtlCol="0">
            <a:spAutoFit/>
          </a:bodyPr>
          <a:lstStyle/>
          <a:p>
            <a:r>
              <a:rPr lang="en-US" altLang="zh-CN" sz="1600" b="1" dirty="0">
                <a:solidFill>
                  <a:schemeClr val="accent2"/>
                </a:solidFill>
                <a:latin typeface="Source Han Sans SC" panose="020B0500000000000000" pitchFamily="34" charset="-128"/>
                <a:ea typeface="Source Han Sans SC" panose="020B0500000000000000" pitchFamily="34" charset="-128"/>
              </a:rPr>
              <a:t>DAQ/Control system</a:t>
            </a:r>
            <a:endParaRPr lang="en-US" sz="1600" b="1" dirty="0">
              <a:solidFill>
                <a:schemeClr val="accent2"/>
              </a:solidFill>
              <a:latin typeface="Source Han Sans SC" panose="020B0500000000000000" pitchFamily="34" charset="-128"/>
              <a:ea typeface="Source Han Sans SC" panose="020B0500000000000000" pitchFamily="34" charset="-128"/>
            </a:endParaRPr>
          </a:p>
        </p:txBody>
      </p:sp>
      <p:sp>
        <p:nvSpPr>
          <p:cNvPr id="103" name="TextBox 8">
            <a:extLst>
              <a:ext uri="{FF2B5EF4-FFF2-40B4-BE49-F238E27FC236}">
                <a16:creationId xmlns:a16="http://schemas.microsoft.com/office/drawing/2014/main" id="{7FAC4F8C-6DBE-3742-8061-AB805536DDE4}"/>
              </a:ext>
            </a:extLst>
          </p:cNvPr>
          <p:cNvSpPr txBox="1"/>
          <p:nvPr/>
        </p:nvSpPr>
        <p:spPr>
          <a:xfrm>
            <a:off x="1987135" y="2822409"/>
            <a:ext cx="1311792" cy="461665"/>
          </a:xfrm>
          <a:prstGeom prst="rect">
            <a:avLst/>
          </a:prstGeom>
          <a:noFill/>
        </p:spPr>
        <p:txBody>
          <a:bodyPr wrap="square" rtlCol="0">
            <a:spAutoFit/>
          </a:bodyPr>
          <a:lstStyle/>
          <a:p>
            <a:r>
              <a:rPr lang="en-US" altLang="zh-CN" sz="1200" b="1" i="1" dirty="0">
                <a:latin typeface="Source Han Sans SC" panose="020B0500000000000000" pitchFamily="34" charset="-128"/>
                <a:ea typeface="Source Han Sans SC" panose="020B0500000000000000" pitchFamily="34" charset="-128"/>
              </a:rPr>
              <a:t>Analysis parameters</a:t>
            </a:r>
            <a:endParaRPr lang="en-US" sz="1200" b="1" i="1" dirty="0">
              <a:latin typeface="Source Han Sans SC" panose="020B0500000000000000" pitchFamily="34" charset="-128"/>
              <a:ea typeface="Source Han Sans SC" panose="020B0500000000000000" pitchFamily="34" charset="-128"/>
            </a:endParaRPr>
          </a:p>
        </p:txBody>
      </p:sp>
      <p:sp>
        <p:nvSpPr>
          <p:cNvPr id="104" name="TextBox 8">
            <a:extLst>
              <a:ext uri="{FF2B5EF4-FFF2-40B4-BE49-F238E27FC236}">
                <a16:creationId xmlns:a16="http://schemas.microsoft.com/office/drawing/2014/main" id="{7FAC4F8C-6DBE-3742-8061-AB805536DDE4}"/>
              </a:ext>
            </a:extLst>
          </p:cNvPr>
          <p:cNvSpPr txBox="1"/>
          <p:nvPr/>
        </p:nvSpPr>
        <p:spPr>
          <a:xfrm>
            <a:off x="1933854" y="3352272"/>
            <a:ext cx="1103015" cy="276999"/>
          </a:xfrm>
          <a:prstGeom prst="rect">
            <a:avLst/>
          </a:prstGeom>
          <a:noFill/>
        </p:spPr>
        <p:txBody>
          <a:bodyPr wrap="square" rtlCol="0">
            <a:spAutoFit/>
          </a:bodyPr>
          <a:lstStyle/>
          <a:p>
            <a:r>
              <a:rPr lang="en-US" altLang="zh-CN" sz="1200" b="1" i="1" dirty="0">
                <a:latin typeface="Source Han Sans SC" panose="020B0500000000000000" pitchFamily="34" charset="-128"/>
                <a:ea typeface="Source Han Sans SC" panose="020B0500000000000000" pitchFamily="34" charset="-128"/>
              </a:rPr>
              <a:t>Feedback</a:t>
            </a:r>
            <a:endParaRPr lang="en-US" sz="1200" b="1" i="1" dirty="0">
              <a:latin typeface="Source Han Sans SC" panose="020B0500000000000000" pitchFamily="34" charset="-128"/>
              <a:ea typeface="Source Han Sans SC" panose="020B0500000000000000" pitchFamily="34" charset="-128"/>
            </a:endParaRPr>
          </a:p>
        </p:txBody>
      </p:sp>
      <p:cxnSp>
        <p:nvCxnSpPr>
          <p:cNvPr id="114" name="直接箭头连接符 113"/>
          <p:cNvCxnSpPr>
            <a:cxnSpLocks/>
          </p:cNvCxnSpPr>
          <p:nvPr/>
        </p:nvCxnSpPr>
        <p:spPr>
          <a:xfrm flipH="1">
            <a:off x="6492369" y="1239158"/>
            <a:ext cx="35" cy="33699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a:cxnSpLocks/>
          </p:cNvCxnSpPr>
          <p:nvPr/>
        </p:nvCxnSpPr>
        <p:spPr>
          <a:xfrm flipV="1">
            <a:off x="6607045" y="1239158"/>
            <a:ext cx="0" cy="300205"/>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85">
            <a:extLst>
              <a:ext uri="{FF2B5EF4-FFF2-40B4-BE49-F238E27FC236}">
                <a16:creationId xmlns:a16="http://schemas.microsoft.com/office/drawing/2014/main" id="{358C9B1A-D70B-C942-AB8A-47CF72455F05}"/>
              </a:ext>
            </a:extLst>
          </p:cNvPr>
          <p:cNvCxnSpPr>
            <a:cxnSpLocks/>
            <a:endCxn id="10" idx="0"/>
          </p:cNvCxnSpPr>
          <p:nvPr/>
        </p:nvCxnSpPr>
        <p:spPr>
          <a:xfrm>
            <a:off x="10496506" y="553514"/>
            <a:ext cx="13209" cy="109342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8">
            <a:extLst>
              <a:ext uri="{FF2B5EF4-FFF2-40B4-BE49-F238E27FC236}">
                <a16:creationId xmlns:a16="http://schemas.microsoft.com/office/drawing/2014/main" id="{7FAC4F8C-6DBE-3742-8061-AB805536DDE4}"/>
              </a:ext>
            </a:extLst>
          </p:cNvPr>
          <p:cNvSpPr txBox="1"/>
          <p:nvPr/>
        </p:nvSpPr>
        <p:spPr>
          <a:xfrm>
            <a:off x="10459481" y="1105726"/>
            <a:ext cx="560981" cy="276999"/>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data</a:t>
            </a:r>
          </a:p>
        </p:txBody>
      </p:sp>
      <p:sp>
        <p:nvSpPr>
          <p:cNvPr id="131" name="TextBox 8">
            <a:extLst>
              <a:ext uri="{FF2B5EF4-FFF2-40B4-BE49-F238E27FC236}">
                <a16:creationId xmlns:a16="http://schemas.microsoft.com/office/drawing/2014/main" id="{7FAC4F8C-6DBE-3742-8061-AB805536DDE4}"/>
              </a:ext>
            </a:extLst>
          </p:cNvPr>
          <p:cNvSpPr txBox="1"/>
          <p:nvPr/>
        </p:nvSpPr>
        <p:spPr>
          <a:xfrm>
            <a:off x="11431695" y="3099682"/>
            <a:ext cx="675409" cy="276999"/>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Data</a:t>
            </a:r>
          </a:p>
        </p:txBody>
      </p:sp>
      <p:cxnSp>
        <p:nvCxnSpPr>
          <p:cNvPr id="142" name="Straight Arrow Connector 85">
            <a:extLst>
              <a:ext uri="{FF2B5EF4-FFF2-40B4-BE49-F238E27FC236}">
                <a16:creationId xmlns:a16="http://schemas.microsoft.com/office/drawing/2014/main" id="{358C9B1A-D70B-C942-AB8A-47CF72455F05}"/>
              </a:ext>
            </a:extLst>
          </p:cNvPr>
          <p:cNvCxnSpPr>
            <a:cxnSpLocks/>
          </p:cNvCxnSpPr>
          <p:nvPr/>
        </p:nvCxnSpPr>
        <p:spPr>
          <a:xfrm flipH="1">
            <a:off x="8946231" y="1983582"/>
            <a:ext cx="11649" cy="80221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8">
            <a:extLst>
              <a:ext uri="{FF2B5EF4-FFF2-40B4-BE49-F238E27FC236}">
                <a16:creationId xmlns:a16="http://schemas.microsoft.com/office/drawing/2014/main" id="{7FAC4F8C-6DBE-3742-8061-AB805536DDE4}"/>
              </a:ext>
            </a:extLst>
          </p:cNvPr>
          <p:cNvSpPr txBox="1"/>
          <p:nvPr/>
        </p:nvSpPr>
        <p:spPr>
          <a:xfrm>
            <a:off x="8866974" y="2195874"/>
            <a:ext cx="911064" cy="276999"/>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Metadata</a:t>
            </a:r>
          </a:p>
        </p:txBody>
      </p:sp>
      <p:cxnSp>
        <p:nvCxnSpPr>
          <p:cNvPr id="147" name="直接箭头连接符 146"/>
          <p:cNvCxnSpPr>
            <a:cxnSpLocks/>
          </p:cNvCxnSpPr>
          <p:nvPr/>
        </p:nvCxnSpPr>
        <p:spPr>
          <a:xfrm>
            <a:off x="1754775" y="4627956"/>
            <a:ext cx="1370884" cy="0"/>
          </a:xfrm>
          <a:prstGeom prst="straightConnector1">
            <a:avLst/>
          </a:prstGeom>
          <a:ln w="1905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8" name="图片 147"/>
          <p:cNvPicPr>
            <a:picLocks noChangeAspect="1"/>
          </p:cNvPicPr>
          <p:nvPr/>
        </p:nvPicPr>
        <p:blipFill>
          <a:blip r:embed="rId3"/>
          <a:stretch>
            <a:fillRect/>
          </a:stretch>
        </p:blipFill>
        <p:spPr>
          <a:xfrm rot="10800000">
            <a:off x="1666612" y="4340346"/>
            <a:ext cx="1455679" cy="279800"/>
          </a:xfrm>
          <a:prstGeom prst="rect">
            <a:avLst/>
          </a:prstGeom>
        </p:spPr>
      </p:pic>
      <p:sp>
        <p:nvSpPr>
          <p:cNvPr id="149" name="TextBox 8">
            <a:extLst>
              <a:ext uri="{FF2B5EF4-FFF2-40B4-BE49-F238E27FC236}">
                <a16:creationId xmlns:a16="http://schemas.microsoft.com/office/drawing/2014/main" id="{7FAC4F8C-6DBE-3742-8061-AB805536DDE4}"/>
              </a:ext>
            </a:extLst>
          </p:cNvPr>
          <p:cNvSpPr txBox="1"/>
          <p:nvPr/>
        </p:nvSpPr>
        <p:spPr>
          <a:xfrm>
            <a:off x="1853170" y="4609067"/>
            <a:ext cx="1264524" cy="461665"/>
          </a:xfrm>
          <a:prstGeom prst="rect">
            <a:avLst/>
          </a:prstGeom>
          <a:noFill/>
        </p:spPr>
        <p:txBody>
          <a:bodyPr wrap="square" rtlCol="0">
            <a:spAutoFit/>
          </a:bodyPr>
          <a:lstStyle/>
          <a:p>
            <a:r>
              <a:rPr lang="en-US" altLang="zh-CN" sz="1200" b="1" i="1" dirty="0">
                <a:latin typeface="Source Han Sans SC" panose="020B0500000000000000" pitchFamily="34" charset="-128"/>
                <a:ea typeface="Source Han Sans SC" panose="020B0500000000000000" pitchFamily="34" charset="-128"/>
              </a:rPr>
              <a:t>User authentication</a:t>
            </a:r>
            <a:endParaRPr lang="en-US" sz="1200" b="1" i="1" dirty="0">
              <a:latin typeface="Source Han Sans SC" panose="020B0500000000000000" pitchFamily="34" charset="-128"/>
              <a:ea typeface="Source Han Sans SC" panose="020B0500000000000000" pitchFamily="34" charset="-128"/>
            </a:endParaRPr>
          </a:p>
        </p:txBody>
      </p:sp>
      <p:cxnSp>
        <p:nvCxnSpPr>
          <p:cNvPr id="151" name="直接箭头连接符 150"/>
          <p:cNvCxnSpPr>
            <a:cxnSpLocks/>
            <a:stCxn id="15" idx="1"/>
            <a:endCxn id="44" idx="3"/>
          </p:cNvCxnSpPr>
          <p:nvPr/>
        </p:nvCxnSpPr>
        <p:spPr>
          <a:xfrm flipH="1">
            <a:off x="7331672" y="398309"/>
            <a:ext cx="913477" cy="4843"/>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2" name="Title 1">
            <a:extLst>
              <a:ext uri="{FF2B5EF4-FFF2-40B4-BE49-F238E27FC236}">
                <a16:creationId xmlns:a16="http://schemas.microsoft.com/office/drawing/2014/main" id="{66A112A5-6CB9-F24C-8399-A6CE65678138}"/>
              </a:ext>
            </a:extLst>
          </p:cNvPr>
          <p:cNvSpPr>
            <a:spLocks noGrp="1"/>
          </p:cNvSpPr>
          <p:nvPr>
            <p:ph type="title"/>
          </p:nvPr>
        </p:nvSpPr>
        <p:spPr>
          <a:xfrm>
            <a:off x="453337" y="222772"/>
            <a:ext cx="4088607" cy="1374071"/>
          </a:xfrm>
        </p:spPr>
        <p:txBody>
          <a:bodyPr>
            <a:normAutofit/>
          </a:bodyPr>
          <a:lstStyle/>
          <a:p>
            <a:r>
              <a:rPr lang="en-US" altLang="zh-CN" sz="4000" b="1" dirty="0">
                <a:solidFill>
                  <a:schemeClr val="bg2">
                    <a:lumMod val="25000"/>
                  </a:schemeClr>
                </a:solidFill>
                <a:latin typeface="Source Sans Pro" panose="020B0503030403020204" pitchFamily="34" charset="77"/>
              </a:rPr>
              <a:t>IT Architecture </a:t>
            </a:r>
            <a:br>
              <a:rPr lang="en-US" altLang="zh-CN" sz="4000" b="1" dirty="0">
                <a:solidFill>
                  <a:schemeClr val="bg2">
                    <a:lumMod val="25000"/>
                  </a:schemeClr>
                </a:solidFill>
                <a:latin typeface="Source Sans Pro" panose="020B0503030403020204" pitchFamily="34" charset="77"/>
              </a:rPr>
            </a:br>
            <a:r>
              <a:rPr lang="en-US" altLang="zh-CN" sz="4000" b="1" dirty="0">
                <a:solidFill>
                  <a:schemeClr val="bg2">
                    <a:lumMod val="25000"/>
                  </a:schemeClr>
                </a:solidFill>
                <a:latin typeface="Source Sans Pro" panose="020B0503030403020204" pitchFamily="34" charset="77"/>
              </a:rPr>
              <a:t>of</a:t>
            </a:r>
            <a:r>
              <a:rPr lang="zh-CN" altLang="en-US" sz="4000" b="1" dirty="0">
                <a:solidFill>
                  <a:schemeClr val="bg2">
                    <a:lumMod val="25000"/>
                  </a:schemeClr>
                </a:solidFill>
                <a:latin typeface="Source Sans Pro" panose="020B0503030403020204" pitchFamily="34" charset="77"/>
              </a:rPr>
              <a:t> </a:t>
            </a:r>
            <a:r>
              <a:rPr lang="en-US" altLang="zh-CN" sz="4000" b="1" dirty="0">
                <a:solidFill>
                  <a:schemeClr val="bg2">
                    <a:lumMod val="25000"/>
                  </a:schemeClr>
                </a:solidFill>
                <a:latin typeface="Source Sans Pro" panose="020B0503030403020204" pitchFamily="34" charset="77"/>
              </a:rPr>
              <a:t>HEPS</a:t>
            </a:r>
            <a:endParaRPr lang="en-US" sz="4000" b="1" dirty="0">
              <a:solidFill>
                <a:schemeClr val="bg2">
                  <a:lumMod val="25000"/>
                </a:schemeClr>
              </a:solidFill>
              <a:latin typeface="Source Sans Pro" panose="020B0503030403020204" pitchFamily="34" charset="77"/>
            </a:endParaRPr>
          </a:p>
        </p:txBody>
      </p:sp>
      <p:cxnSp>
        <p:nvCxnSpPr>
          <p:cNvPr id="154" name="直接箭头连接符 153"/>
          <p:cNvCxnSpPr>
            <a:cxnSpLocks/>
            <a:endCxn id="46" idx="3"/>
          </p:cNvCxnSpPr>
          <p:nvPr/>
        </p:nvCxnSpPr>
        <p:spPr>
          <a:xfrm flipH="1">
            <a:off x="6926816" y="602421"/>
            <a:ext cx="3381022" cy="477697"/>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直接箭头连接符 155"/>
          <p:cNvCxnSpPr>
            <a:cxnSpLocks/>
          </p:cNvCxnSpPr>
          <p:nvPr/>
        </p:nvCxnSpPr>
        <p:spPr>
          <a:xfrm flipV="1">
            <a:off x="6990544" y="655753"/>
            <a:ext cx="3339072" cy="5081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0" name="Rectangle 15">
            <a:extLst>
              <a:ext uri="{FF2B5EF4-FFF2-40B4-BE49-F238E27FC236}">
                <a16:creationId xmlns:a16="http://schemas.microsoft.com/office/drawing/2014/main" id="{5E5CB763-D15F-4598-BCA0-0C190AB0FCA5}"/>
              </a:ext>
            </a:extLst>
          </p:cNvPr>
          <p:cNvSpPr/>
          <p:nvPr/>
        </p:nvSpPr>
        <p:spPr>
          <a:xfrm>
            <a:off x="9047200" y="5484890"/>
            <a:ext cx="1395150" cy="36919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latin typeface="+mj-ea"/>
                <a:ea typeface="+mj-ea"/>
              </a:rPr>
              <a:t>Central storage</a:t>
            </a:r>
          </a:p>
        </p:txBody>
      </p:sp>
      <p:sp>
        <p:nvSpPr>
          <p:cNvPr id="162" name="TextBox 8">
            <a:extLst>
              <a:ext uri="{FF2B5EF4-FFF2-40B4-BE49-F238E27FC236}">
                <a16:creationId xmlns:a16="http://schemas.microsoft.com/office/drawing/2014/main" id="{4EE61DC9-516C-42DD-80C7-2DDAD9786F8E}"/>
              </a:ext>
            </a:extLst>
          </p:cNvPr>
          <p:cNvSpPr txBox="1"/>
          <p:nvPr/>
        </p:nvSpPr>
        <p:spPr>
          <a:xfrm>
            <a:off x="5351853" y="4767765"/>
            <a:ext cx="835151" cy="461665"/>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Load</a:t>
            </a:r>
            <a:r>
              <a:rPr lang="zh-CN" altLang="en-US" sz="1200" b="1" i="1" dirty="0">
                <a:latin typeface="Source Han Sans SC" panose="020B0500000000000000" pitchFamily="34" charset="-128"/>
                <a:ea typeface="Source Han Sans SC" panose="020B0500000000000000" pitchFamily="34" charset="-128"/>
              </a:rPr>
              <a:t> </a:t>
            </a:r>
            <a:r>
              <a:rPr lang="en-US" altLang="zh-CN" sz="1200" b="1" i="1" dirty="0">
                <a:latin typeface="Source Han Sans SC" panose="020B0500000000000000" pitchFamily="34" charset="-128"/>
                <a:ea typeface="Source Han Sans SC" panose="020B0500000000000000" pitchFamily="34" charset="-128"/>
              </a:rPr>
              <a:t>resource</a:t>
            </a:r>
            <a:endParaRPr lang="en-US" sz="1200" b="1" i="1" dirty="0">
              <a:latin typeface="Source Han Sans SC" panose="020B0500000000000000" pitchFamily="34" charset="-128"/>
              <a:ea typeface="Source Han Sans SC" panose="020B0500000000000000" pitchFamily="34" charset="-128"/>
            </a:endParaRPr>
          </a:p>
        </p:txBody>
      </p:sp>
      <p:sp>
        <p:nvSpPr>
          <p:cNvPr id="165" name="Rectangle 15">
            <a:extLst>
              <a:ext uri="{FF2B5EF4-FFF2-40B4-BE49-F238E27FC236}">
                <a16:creationId xmlns:a16="http://schemas.microsoft.com/office/drawing/2014/main" id="{DB5ABFA6-DFF8-46B9-9E6E-AF2C8558791D}"/>
              </a:ext>
            </a:extLst>
          </p:cNvPr>
          <p:cNvSpPr/>
          <p:nvPr/>
        </p:nvSpPr>
        <p:spPr>
          <a:xfrm>
            <a:off x="4925540" y="5438263"/>
            <a:ext cx="729105" cy="40710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Source Han Sans SC Medium" panose="020B0500000000000000" pitchFamily="34" charset="-128"/>
                <a:ea typeface="Source Han Sans SC Medium" panose="020B0500000000000000" pitchFamily="34" charset="-128"/>
              </a:rPr>
              <a:t>GPU</a:t>
            </a:r>
            <a:r>
              <a:rPr lang="en-US" altLang="zh-CN" sz="1600" dirty="0">
                <a:latin typeface="Source Han Sans SC Medium" panose="020B0500000000000000" pitchFamily="34" charset="-128"/>
                <a:ea typeface="Source Han Sans SC Medium" panose="020B0500000000000000" pitchFamily="34" charset="-128"/>
              </a:rPr>
              <a:t> </a:t>
            </a:r>
          </a:p>
        </p:txBody>
      </p:sp>
      <p:sp>
        <p:nvSpPr>
          <p:cNvPr id="166" name="Rectangle 15">
            <a:extLst>
              <a:ext uri="{FF2B5EF4-FFF2-40B4-BE49-F238E27FC236}">
                <a16:creationId xmlns:a16="http://schemas.microsoft.com/office/drawing/2014/main" id="{8C0DE4CF-E3CA-4F42-8554-E462D7917BAD}"/>
              </a:ext>
            </a:extLst>
          </p:cNvPr>
          <p:cNvSpPr/>
          <p:nvPr/>
        </p:nvSpPr>
        <p:spPr>
          <a:xfrm>
            <a:off x="4064551" y="5436793"/>
            <a:ext cx="809668" cy="40857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Source Han Sans SC Medium" panose="020B0500000000000000" pitchFamily="34" charset="-128"/>
                <a:ea typeface="Source Han Sans SC Medium" panose="020B0500000000000000" pitchFamily="34" charset="-128"/>
              </a:rPr>
              <a:t>CPU</a:t>
            </a:r>
            <a:endParaRPr lang="en-US" sz="1400" dirty="0">
              <a:latin typeface="Source Han Sans SC Medium" panose="020B0500000000000000" pitchFamily="34" charset="-128"/>
              <a:ea typeface="Source Han Sans SC Medium" panose="020B0500000000000000" pitchFamily="34" charset="-128"/>
            </a:endParaRPr>
          </a:p>
        </p:txBody>
      </p:sp>
      <p:sp>
        <p:nvSpPr>
          <p:cNvPr id="168" name="TextBox 8">
            <a:extLst>
              <a:ext uri="{FF2B5EF4-FFF2-40B4-BE49-F238E27FC236}">
                <a16:creationId xmlns:a16="http://schemas.microsoft.com/office/drawing/2014/main" id="{B33ADA33-A9C2-45C5-8514-D43897C994F3}"/>
              </a:ext>
            </a:extLst>
          </p:cNvPr>
          <p:cNvSpPr txBox="1"/>
          <p:nvPr/>
        </p:nvSpPr>
        <p:spPr>
          <a:xfrm>
            <a:off x="4337297" y="5866952"/>
            <a:ext cx="1836659" cy="276999"/>
          </a:xfrm>
          <a:prstGeom prst="rect">
            <a:avLst/>
          </a:prstGeom>
          <a:noFill/>
        </p:spPr>
        <p:txBody>
          <a:bodyPr wrap="square" rtlCol="0">
            <a:spAutoFit/>
          </a:bodyPr>
          <a:lstStyle/>
          <a:p>
            <a:r>
              <a:rPr lang="en-US" sz="1200" b="1" dirty="0">
                <a:latin typeface="Source Han Sans SC" panose="020B0500000000000000" pitchFamily="34" charset="-128"/>
                <a:ea typeface="Source Han Sans SC" panose="020B0500000000000000" pitchFamily="34" charset="-128"/>
              </a:rPr>
              <a:t>Computing resources</a:t>
            </a:r>
          </a:p>
        </p:txBody>
      </p:sp>
      <p:cxnSp>
        <p:nvCxnSpPr>
          <p:cNvPr id="174" name="连接符: 肘形 173">
            <a:extLst>
              <a:ext uri="{FF2B5EF4-FFF2-40B4-BE49-F238E27FC236}">
                <a16:creationId xmlns:a16="http://schemas.microsoft.com/office/drawing/2014/main" id="{819B7938-9D65-44DA-AAC9-1AE896BE843D}"/>
              </a:ext>
            </a:extLst>
          </p:cNvPr>
          <p:cNvCxnSpPr>
            <a:cxnSpLocks/>
            <a:stCxn id="10" idx="3"/>
            <a:endCxn id="169" idx="3"/>
          </p:cNvCxnSpPr>
          <p:nvPr/>
        </p:nvCxnSpPr>
        <p:spPr>
          <a:xfrm flipH="1">
            <a:off x="10514913" y="1816905"/>
            <a:ext cx="552120" cy="3942079"/>
          </a:xfrm>
          <a:prstGeom prst="bentConnector3">
            <a:avLst>
              <a:gd name="adj1" fmla="val -79994"/>
            </a:avLst>
          </a:prstGeom>
          <a:ln>
            <a:tailEnd type="triangle"/>
          </a:ln>
        </p:spPr>
        <p:style>
          <a:lnRef idx="3">
            <a:schemeClr val="accent2"/>
          </a:lnRef>
          <a:fillRef idx="0">
            <a:schemeClr val="accent2"/>
          </a:fillRef>
          <a:effectRef idx="2">
            <a:schemeClr val="accent2"/>
          </a:effectRef>
          <a:fontRef idx="minor">
            <a:schemeClr val="tx1"/>
          </a:fontRef>
        </p:style>
      </p:cxnSp>
      <p:sp>
        <p:nvSpPr>
          <p:cNvPr id="188" name="箭头: 左右 187">
            <a:extLst>
              <a:ext uri="{FF2B5EF4-FFF2-40B4-BE49-F238E27FC236}">
                <a16:creationId xmlns:a16="http://schemas.microsoft.com/office/drawing/2014/main" id="{B4640044-367E-4E55-B371-74DF1E98C651}"/>
              </a:ext>
            </a:extLst>
          </p:cNvPr>
          <p:cNvSpPr/>
          <p:nvPr/>
        </p:nvSpPr>
        <p:spPr>
          <a:xfrm>
            <a:off x="6627132" y="5516912"/>
            <a:ext cx="342294" cy="144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箭头: 上下 191">
            <a:extLst>
              <a:ext uri="{FF2B5EF4-FFF2-40B4-BE49-F238E27FC236}">
                <a16:creationId xmlns:a16="http://schemas.microsoft.com/office/drawing/2014/main" id="{B4174D19-4FC7-4F11-BB43-538A1D24A6E1}"/>
              </a:ext>
            </a:extLst>
          </p:cNvPr>
          <p:cNvSpPr/>
          <p:nvPr/>
        </p:nvSpPr>
        <p:spPr>
          <a:xfrm>
            <a:off x="6173956" y="4804335"/>
            <a:ext cx="71104" cy="5261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箭头: 上下 193">
            <a:extLst>
              <a:ext uri="{FF2B5EF4-FFF2-40B4-BE49-F238E27FC236}">
                <a16:creationId xmlns:a16="http://schemas.microsoft.com/office/drawing/2014/main" id="{846870F1-8D4B-4433-B174-60AE820DB199}"/>
              </a:ext>
            </a:extLst>
          </p:cNvPr>
          <p:cNvSpPr/>
          <p:nvPr/>
        </p:nvSpPr>
        <p:spPr>
          <a:xfrm>
            <a:off x="7363848" y="4823557"/>
            <a:ext cx="71104" cy="52187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Rectangle 15">
            <a:extLst>
              <a:ext uri="{FF2B5EF4-FFF2-40B4-BE49-F238E27FC236}">
                <a16:creationId xmlns:a16="http://schemas.microsoft.com/office/drawing/2014/main" id="{97704B40-B11F-4B61-8D8C-F242F3B30D54}"/>
              </a:ext>
            </a:extLst>
          </p:cNvPr>
          <p:cNvSpPr/>
          <p:nvPr/>
        </p:nvSpPr>
        <p:spPr>
          <a:xfrm>
            <a:off x="5732339" y="5433228"/>
            <a:ext cx="729105" cy="407101"/>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Source Han Sans SC Medium" panose="020B0500000000000000" pitchFamily="34" charset="-128"/>
                <a:ea typeface="Source Han Sans SC Medium" panose="020B0500000000000000" pitchFamily="34" charset="-128"/>
              </a:rPr>
              <a:t>FPGA</a:t>
            </a:r>
            <a:r>
              <a:rPr lang="en-US" altLang="zh-CN" sz="1600" dirty="0">
                <a:latin typeface="Source Han Sans SC Medium" panose="020B0500000000000000" pitchFamily="34" charset="-128"/>
                <a:ea typeface="Source Han Sans SC Medium" panose="020B0500000000000000" pitchFamily="34" charset="-128"/>
              </a:rPr>
              <a:t> </a:t>
            </a:r>
          </a:p>
        </p:txBody>
      </p:sp>
      <p:sp>
        <p:nvSpPr>
          <p:cNvPr id="215" name="圆柱形 214">
            <a:extLst>
              <a:ext uri="{FF2B5EF4-FFF2-40B4-BE49-F238E27FC236}">
                <a16:creationId xmlns:a16="http://schemas.microsoft.com/office/drawing/2014/main" id="{7E9EA066-4A99-4BEB-B7C8-D76A3DAA558B}"/>
              </a:ext>
            </a:extLst>
          </p:cNvPr>
          <p:cNvSpPr/>
          <p:nvPr/>
        </p:nvSpPr>
        <p:spPr>
          <a:xfrm>
            <a:off x="10039623" y="2700821"/>
            <a:ext cx="1098548" cy="620065"/>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Catalog </a:t>
            </a:r>
          </a:p>
          <a:p>
            <a:pPr algn="ctr"/>
            <a:r>
              <a:rPr lang="en-US" altLang="zh-CN" sz="1600" dirty="0"/>
              <a:t>Database</a:t>
            </a:r>
          </a:p>
        </p:txBody>
      </p:sp>
      <p:sp>
        <p:nvSpPr>
          <p:cNvPr id="216" name="箭头: 左右 215">
            <a:extLst>
              <a:ext uri="{FF2B5EF4-FFF2-40B4-BE49-F238E27FC236}">
                <a16:creationId xmlns:a16="http://schemas.microsoft.com/office/drawing/2014/main" id="{94E78CBF-7927-4D98-88D1-F8A3795FBD6E}"/>
              </a:ext>
            </a:extLst>
          </p:cNvPr>
          <p:cNvSpPr/>
          <p:nvPr/>
        </p:nvSpPr>
        <p:spPr>
          <a:xfrm>
            <a:off x="9695914" y="2990812"/>
            <a:ext cx="307860" cy="1043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Rectangle 67">
            <a:extLst>
              <a:ext uri="{FF2B5EF4-FFF2-40B4-BE49-F238E27FC236}">
                <a16:creationId xmlns:a16="http://schemas.microsoft.com/office/drawing/2014/main" id="{9A730FDC-973B-48DC-8D1C-6A92C22C7FE6}"/>
              </a:ext>
            </a:extLst>
          </p:cNvPr>
          <p:cNvSpPr/>
          <p:nvPr/>
        </p:nvSpPr>
        <p:spPr>
          <a:xfrm>
            <a:off x="4162485" y="3104906"/>
            <a:ext cx="2356646" cy="33616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latin typeface="+mj-ea"/>
                <a:ea typeface="+mj-ea"/>
              </a:rPr>
              <a:t>Work Flow</a:t>
            </a:r>
            <a:endParaRPr lang="en-US" sz="1600" dirty="0">
              <a:latin typeface="+mj-ea"/>
              <a:ea typeface="+mj-ea"/>
            </a:endParaRPr>
          </a:p>
        </p:txBody>
      </p:sp>
      <p:sp>
        <p:nvSpPr>
          <p:cNvPr id="227" name="Rectangle 67">
            <a:extLst>
              <a:ext uri="{FF2B5EF4-FFF2-40B4-BE49-F238E27FC236}">
                <a16:creationId xmlns:a16="http://schemas.microsoft.com/office/drawing/2014/main" id="{8EA53E78-5018-425F-959D-DC8D4552E1D5}"/>
              </a:ext>
            </a:extLst>
          </p:cNvPr>
          <p:cNvSpPr/>
          <p:nvPr/>
        </p:nvSpPr>
        <p:spPr>
          <a:xfrm>
            <a:off x="4162483" y="2746608"/>
            <a:ext cx="846041" cy="336165"/>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100" dirty="0">
                <a:latin typeface="Source Han Sans SC Medium" panose="020B0500000000000000" pitchFamily="34" charset="-128"/>
                <a:ea typeface="Source Han Sans SC Medium" panose="020B0500000000000000" pitchFamily="34" charset="-128"/>
              </a:rPr>
              <a:t>Tomopy</a:t>
            </a:r>
            <a:endParaRPr lang="en-US" sz="1100" dirty="0">
              <a:latin typeface="Source Han Sans SC Medium" panose="020B0500000000000000" pitchFamily="34" charset="-128"/>
              <a:ea typeface="Source Han Sans SC Medium" panose="020B0500000000000000" pitchFamily="34" charset="-128"/>
            </a:endParaRPr>
          </a:p>
        </p:txBody>
      </p:sp>
      <p:sp>
        <p:nvSpPr>
          <p:cNvPr id="228" name="Rectangle 67">
            <a:extLst>
              <a:ext uri="{FF2B5EF4-FFF2-40B4-BE49-F238E27FC236}">
                <a16:creationId xmlns:a16="http://schemas.microsoft.com/office/drawing/2014/main" id="{CB973E2B-0E57-4CE6-8A8A-6395D4FBA772}"/>
              </a:ext>
            </a:extLst>
          </p:cNvPr>
          <p:cNvSpPr/>
          <p:nvPr/>
        </p:nvSpPr>
        <p:spPr>
          <a:xfrm>
            <a:off x="5021474" y="2743877"/>
            <a:ext cx="838959" cy="34637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100" dirty="0">
                <a:latin typeface="Source Han Sans SC Medium" panose="020B0500000000000000" pitchFamily="34" charset="-128"/>
                <a:ea typeface="Source Han Sans SC Medium" panose="020B0500000000000000" pitchFamily="34" charset="-128"/>
              </a:rPr>
              <a:t>Pyfai</a:t>
            </a:r>
          </a:p>
        </p:txBody>
      </p:sp>
      <p:sp>
        <p:nvSpPr>
          <p:cNvPr id="229" name="Rectangle 67">
            <a:extLst>
              <a:ext uri="{FF2B5EF4-FFF2-40B4-BE49-F238E27FC236}">
                <a16:creationId xmlns:a16="http://schemas.microsoft.com/office/drawing/2014/main" id="{6DD7A897-C24C-4A9F-99B3-5029EA311055}"/>
              </a:ext>
            </a:extLst>
          </p:cNvPr>
          <p:cNvSpPr/>
          <p:nvPr/>
        </p:nvSpPr>
        <p:spPr>
          <a:xfrm>
            <a:off x="5860434" y="2749407"/>
            <a:ext cx="658696" cy="34025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100" dirty="0">
                <a:latin typeface="Source Han Sans SC Medium" panose="020B0500000000000000" pitchFamily="34" charset="-128"/>
                <a:ea typeface="Source Han Sans SC Medium" panose="020B0500000000000000" pitchFamily="34" charset="-128"/>
              </a:rPr>
              <a:t>…</a:t>
            </a:r>
          </a:p>
        </p:txBody>
      </p:sp>
      <p:sp>
        <p:nvSpPr>
          <p:cNvPr id="233" name="矩形: 圆角 232">
            <a:extLst>
              <a:ext uri="{FF2B5EF4-FFF2-40B4-BE49-F238E27FC236}">
                <a16:creationId xmlns:a16="http://schemas.microsoft.com/office/drawing/2014/main" id="{D61D3548-7CC2-4F16-BB63-97F971A9F5FE}"/>
              </a:ext>
            </a:extLst>
          </p:cNvPr>
          <p:cNvSpPr/>
          <p:nvPr/>
        </p:nvSpPr>
        <p:spPr>
          <a:xfrm>
            <a:off x="3988708" y="4015811"/>
            <a:ext cx="4052466" cy="78378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234" name="TextBox 8">
            <a:extLst>
              <a:ext uri="{FF2B5EF4-FFF2-40B4-BE49-F238E27FC236}">
                <a16:creationId xmlns:a16="http://schemas.microsoft.com/office/drawing/2014/main" id="{6B7104AA-D20C-4D15-B869-9A7B9831DCF1}"/>
              </a:ext>
            </a:extLst>
          </p:cNvPr>
          <p:cNvSpPr txBox="1"/>
          <p:nvPr/>
        </p:nvSpPr>
        <p:spPr>
          <a:xfrm>
            <a:off x="3897535" y="4266967"/>
            <a:ext cx="1160350" cy="430887"/>
          </a:xfrm>
          <a:prstGeom prst="rect">
            <a:avLst/>
          </a:prstGeom>
          <a:noFill/>
        </p:spPr>
        <p:txBody>
          <a:bodyPr wrap="square" rtlCol="0">
            <a:spAutoFit/>
          </a:bodyPr>
          <a:lstStyle/>
          <a:p>
            <a:r>
              <a:rPr lang="en-US" altLang="zh-CN" sz="1100" b="1" dirty="0">
                <a:latin typeface="Source Han Sans SC" panose="020B0500000000000000" pitchFamily="34" charset="-128"/>
                <a:ea typeface="Source Han Sans SC" panose="020B0500000000000000" pitchFamily="34" charset="-128"/>
              </a:rPr>
              <a:t>Computing System</a:t>
            </a:r>
            <a:endParaRPr lang="en-US" sz="1100" b="1" dirty="0">
              <a:latin typeface="Source Han Sans SC" panose="020B0500000000000000" pitchFamily="34" charset="-128"/>
              <a:ea typeface="Source Han Sans SC" panose="020B0500000000000000" pitchFamily="34" charset="-128"/>
            </a:endParaRPr>
          </a:p>
        </p:txBody>
      </p:sp>
      <p:sp>
        <p:nvSpPr>
          <p:cNvPr id="235" name="Rectangle 67">
            <a:extLst>
              <a:ext uri="{FF2B5EF4-FFF2-40B4-BE49-F238E27FC236}">
                <a16:creationId xmlns:a16="http://schemas.microsoft.com/office/drawing/2014/main" id="{C8085097-A405-4AEC-851A-921810DAD3E1}"/>
              </a:ext>
            </a:extLst>
          </p:cNvPr>
          <p:cNvSpPr/>
          <p:nvPr/>
        </p:nvSpPr>
        <p:spPr>
          <a:xfrm>
            <a:off x="4720503" y="4189709"/>
            <a:ext cx="1255301" cy="438247"/>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mj-ea"/>
                <a:ea typeface="+mj-ea"/>
              </a:rPr>
              <a:t>Access route controller</a:t>
            </a:r>
            <a:endParaRPr lang="en-US" sz="1400" dirty="0">
              <a:latin typeface="+mj-ea"/>
              <a:ea typeface="+mj-ea"/>
            </a:endParaRPr>
          </a:p>
        </p:txBody>
      </p:sp>
      <p:sp>
        <p:nvSpPr>
          <p:cNvPr id="236" name="Rectangle 67">
            <a:extLst>
              <a:ext uri="{FF2B5EF4-FFF2-40B4-BE49-F238E27FC236}">
                <a16:creationId xmlns:a16="http://schemas.microsoft.com/office/drawing/2014/main" id="{2988CF5D-1FF4-4377-961A-1BAE20054DCD}"/>
              </a:ext>
            </a:extLst>
          </p:cNvPr>
          <p:cNvSpPr/>
          <p:nvPr/>
        </p:nvSpPr>
        <p:spPr>
          <a:xfrm>
            <a:off x="5998364" y="4189709"/>
            <a:ext cx="933420" cy="43188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mj-ea"/>
                <a:ea typeface="+mj-ea"/>
              </a:rPr>
              <a:t>Resource dispatch </a:t>
            </a:r>
            <a:endParaRPr lang="en-US" sz="1400" dirty="0">
              <a:latin typeface="+mj-ea"/>
              <a:ea typeface="+mj-ea"/>
            </a:endParaRPr>
          </a:p>
        </p:txBody>
      </p:sp>
      <p:sp>
        <p:nvSpPr>
          <p:cNvPr id="240" name="Rectangle 67">
            <a:extLst>
              <a:ext uri="{FF2B5EF4-FFF2-40B4-BE49-F238E27FC236}">
                <a16:creationId xmlns:a16="http://schemas.microsoft.com/office/drawing/2014/main" id="{34B04D7D-36A5-4129-BDAE-E07828265DFA}"/>
              </a:ext>
            </a:extLst>
          </p:cNvPr>
          <p:cNvSpPr/>
          <p:nvPr/>
        </p:nvSpPr>
        <p:spPr>
          <a:xfrm>
            <a:off x="8987729" y="3613646"/>
            <a:ext cx="1534073" cy="457720"/>
          </a:xfrm>
          <a:prstGeom prst="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600" dirty="0">
                <a:latin typeface="+mn-ea"/>
              </a:rPr>
              <a:t>Data Portal</a:t>
            </a:r>
            <a:endParaRPr lang="en-US" sz="1600" dirty="0">
              <a:latin typeface="+mn-ea"/>
            </a:endParaRPr>
          </a:p>
        </p:txBody>
      </p:sp>
      <p:sp>
        <p:nvSpPr>
          <p:cNvPr id="256" name="箭头: 上下 255">
            <a:extLst>
              <a:ext uri="{FF2B5EF4-FFF2-40B4-BE49-F238E27FC236}">
                <a16:creationId xmlns:a16="http://schemas.microsoft.com/office/drawing/2014/main" id="{B6A02456-48C0-46E4-8E80-B2B2001586B8}"/>
              </a:ext>
            </a:extLst>
          </p:cNvPr>
          <p:cNvSpPr/>
          <p:nvPr/>
        </p:nvSpPr>
        <p:spPr>
          <a:xfrm flipH="1">
            <a:off x="9494392" y="3330056"/>
            <a:ext cx="72703" cy="2927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箭头: 左右 257">
            <a:extLst>
              <a:ext uri="{FF2B5EF4-FFF2-40B4-BE49-F238E27FC236}">
                <a16:creationId xmlns:a16="http://schemas.microsoft.com/office/drawing/2014/main" id="{421CE71D-8E7C-43FA-9AB9-CDC74CFE0E8F}"/>
              </a:ext>
            </a:extLst>
          </p:cNvPr>
          <p:cNvSpPr/>
          <p:nvPr/>
        </p:nvSpPr>
        <p:spPr>
          <a:xfrm>
            <a:off x="6854950" y="3013001"/>
            <a:ext cx="1285736" cy="667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箭头: 上下 258">
            <a:extLst>
              <a:ext uri="{FF2B5EF4-FFF2-40B4-BE49-F238E27FC236}">
                <a16:creationId xmlns:a16="http://schemas.microsoft.com/office/drawing/2014/main" id="{160B5E6C-DDCC-4930-8BF1-F1B695CCF42A}"/>
              </a:ext>
            </a:extLst>
          </p:cNvPr>
          <p:cNvSpPr/>
          <p:nvPr/>
        </p:nvSpPr>
        <p:spPr>
          <a:xfrm>
            <a:off x="10085843" y="4092177"/>
            <a:ext cx="160856" cy="129231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TextBox 8">
            <a:extLst>
              <a:ext uri="{FF2B5EF4-FFF2-40B4-BE49-F238E27FC236}">
                <a16:creationId xmlns:a16="http://schemas.microsoft.com/office/drawing/2014/main" id="{F03D51C7-2BB2-4D7A-937C-DD5FC5BFB0DE}"/>
              </a:ext>
            </a:extLst>
          </p:cNvPr>
          <p:cNvSpPr txBox="1"/>
          <p:nvPr/>
        </p:nvSpPr>
        <p:spPr>
          <a:xfrm>
            <a:off x="10604442" y="3738812"/>
            <a:ext cx="820350" cy="400110"/>
          </a:xfrm>
          <a:prstGeom prst="rect">
            <a:avLst/>
          </a:prstGeom>
          <a:noFill/>
        </p:spPr>
        <p:txBody>
          <a:bodyPr wrap="square" rtlCol="0">
            <a:spAutoFit/>
          </a:bodyPr>
          <a:lstStyle/>
          <a:p>
            <a:r>
              <a:rPr lang="en-US" sz="2000" b="1" dirty="0">
                <a:latin typeface="Source Han Sans SC" panose="020B0500000000000000" pitchFamily="34" charset="-128"/>
                <a:ea typeface="Source Han Sans SC" panose="020B0500000000000000" pitchFamily="34" charset="-128"/>
              </a:rPr>
              <a:t>DMS</a:t>
            </a:r>
          </a:p>
        </p:txBody>
      </p:sp>
      <p:sp>
        <p:nvSpPr>
          <p:cNvPr id="272" name="TextBox 8">
            <a:extLst>
              <a:ext uri="{FF2B5EF4-FFF2-40B4-BE49-F238E27FC236}">
                <a16:creationId xmlns:a16="http://schemas.microsoft.com/office/drawing/2014/main" id="{F9EE76FE-3856-416C-832C-7A01F0A246E4}"/>
              </a:ext>
            </a:extLst>
          </p:cNvPr>
          <p:cNvSpPr txBox="1"/>
          <p:nvPr/>
        </p:nvSpPr>
        <p:spPr>
          <a:xfrm>
            <a:off x="5379194" y="3587246"/>
            <a:ext cx="1234754" cy="461665"/>
          </a:xfrm>
          <a:prstGeom prst="rect">
            <a:avLst/>
          </a:prstGeom>
          <a:noFill/>
        </p:spPr>
        <p:txBody>
          <a:bodyPr wrap="square" rtlCol="0">
            <a:spAutoFit/>
          </a:bodyPr>
          <a:lstStyle/>
          <a:p>
            <a:r>
              <a:rPr lang="en-US" altLang="zh-CN" sz="1200" b="1" i="1" dirty="0">
                <a:latin typeface="Source Han Sans SC" panose="020B0500000000000000" pitchFamily="34" charset="-128"/>
                <a:ea typeface="Source Han Sans SC" panose="020B0500000000000000" pitchFamily="34" charset="-128"/>
              </a:rPr>
              <a:t>Resource allocation</a:t>
            </a:r>
            <a:endParaRPr lang="en-US" sz="1200" b="1" i="1" dirty="0">
              <a:latin typeface="Source Han Sans SC" panose="020B0500000000000000" pitchFamily="34" charset="-128"/>
              <a:ea typeface="Source Han Sans SC" panose="020B0500000000000000" pitchFamily="34" charset="-128"/>
            </a:endParaRPr>
          </a:p>
        </p:txBody>
      </p:sp>
      <p:sp>
        <p:nvSpPr>
          <p:cNvPr id="97" name="Rectangle 67">
            <a:extLst>
              <a:ext uri="{FF2B5EF4-FFF2-40B4-BE49-F238E27FC236}">
                <a16:creationId xmlns:a16="http://schemas.microsoft.com/office/drawing/2014/main" id="{CC7F8164-9A08-4707-B657-F5B1B87FAFE8}"/>
              </a:ext>
            </a:extLst>
          </p:cNvPr>
          <p:cNvSpPr/>
          <p:nvPr/>
        </p:nvSpPr>
        <p:spPr>
          <a:xfrm>
            <a:off x="6959749" y="4189709"/>
            <a:ext cx="1093260" cy="43188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mj-ea"/>
                <a:ea typeface="+mj-ea"/>
              </a:rPr>
              <a:t>Resource allocation</a:t>
            </a:r>
            <a:endParaRPr lang="en-US" sz="1400" dirty="0">
              <a:latin typeface="+mj-ea"/>
              <a:ea typeface="+mj-ea"/>
            </a:endParaRPr>
          </a:p>
        </p:txBody>
      </p:sp>
      <p:sp>
        <p:nvSpPr>
          <p:cNvPr id="17" name="箭头: 下 16">
            <a:extLst>
              <a:ext uri="{FF2B5EF4-FFF2-40B4-BE49-F238E27FC236}">
                <a16:creationId xmlns:a16="http://schemas.microsoft.com/office/drawing/2014/main" id="{0FD37D03-D073-49FF-BF12-B56801B2898E}"/>
              </a:ext>
            </a:extLst>
          </p:cNvPr>
          <p:cNvSpPr/>
          <p:nvPr/>
        </p:nvSpPr>
        <p:spPr>
          <a:xfrm rot="10800000">
            <a:off x="5351853" y="3569598"/>
            <a:ext cx="83574" cy="4512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箭头: 下 100">
            <a:extLst>
              <a:ext uri="{FF2B5EF4-FFF2-40B4-BE49-F238E27FC236}">
                <a16:creationId xmlns:a16="http://schemas.microsoft.com/office/drawing/2014/main" id="{0BDE4904-3CE6-4904-BE47-F0C1BE32834A}"/>
              </a:ext>
            </a:extLst>
          </p:cNvPr>
          <p:cNvSpPr/>
          <p:nvPr/>
        </p:nvSpPr>
        <p:spPr>
          <a:xfrm>
            <a:off x="5003189" y="3578678"/>
            <a:ext cx="83575" cy="448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TextBox 8">
            <a:extLst>
              <a:ext uri="{FF2B5EF4-FFF2-40B4-BE49-F238E27FC236}">
                <a16:creationId xmlns:a16="http://schemas.microsoft.com/office/drawing/2014/main" id="{CCC943F5-CC84-4926-97DB-6FC48B39D468}"/>
              </a:ext>
            </a:extLst>
          </p:cNvPr>
          <p:cNvSpPr txBox="1"/>
          <p:nvPr/>
        </p:nvSpPr>
        <p:spPr>
          <a:xfrm>
            <a:off x="10150248" y="4422290"/>
            <a:ext cx="1606572" cy="430887"/>
          </a:xfrm>
          <a:prstGeom prst="rect">
            <a:avLst/>
          </a:prstGeom>
          <a:noFill/>
        </p:spPr>
        <p:txBody>
          <a:bodyPr wrap="square" rtlCol="0">
            <a:spAutoFit/>
          </a:bodyPr>
          <a:lstStyle/>
          <a:p>
            <a:r>
              <a:rPr lang="en-US" altLang="zh-CN" sz="1050" b="1" i="1" dirty="0">
                <a:latin typeface="Source Han Sans SC" panose="020B0500000000000000" pitchFamily="34" charset="-128"/>
                <a:ea typeface="Source Han Sans SC" panose="020B0500000000000000" pitchFamily="34" charset="-128"/>
              </a:rPr>
              <a:t>data</a:t>
            </a:r>
          </a:p>
          <a:p>
            <a:r>
              <a:rPr lang="en-US" altLang="zh-CN" sz="1050" b="1" i="1" dirty="0">
                <a:latin typeface="Source Han Sans SC" panose="020B0500000000000000" pitchFamily="34" charset="-128"/>
                <a:ea typeface="Source Han Sans SC" panose="020B0500000000000000" pitchFamily="34" charset="-128"/>
              </a:rPr>
              <a:t>access/</a:t>
            </a:r>
            <a:r>
              <a:rPr lang="en-US" sz="1050" b="1" i="1" dirty="0">
                <a:latin typeface="Source Han Sans SC" panose="020B0500000000000000" pitchFamily="34" charset="-128"/>
                <a:ea typeface="Source Han Sans SC" panose="020B0500000000000000" pitchFamily="34" charset="-128"/>
              </a:rPr>
              <a:t>download</a:t>
            </a:r>
          </a:p>
        </p:txBody>
      </p:sp>
      <p:sp>
        <p:nvSpPr>
          <p:cNvPr id="106" name="TextBox 8">
            <a:extLst>
              <a:ext uri="{FF2B5EF4-FFF2-40B4-BE49-F238E27FC236}">
                <a16:creationId xmlns:a16="http://schemas.microsoft.com/office/drawing/2014/main" id="{4E378725-2AD4-4698-8AC0-5F29B3118EB0}"/>
              </a:ext>
            </a:extLst>
          </p:cNvPr>
          <p:cNvSpPr txBox="1"/>
          <p:nvPr/>
        </p:nvSpPr>
        <p:spPr>
          <a:xfrm>
            <a:off x="4202010" y="3591164"/>
            <a:ext cx="937730" cy="461665"/>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Resource request</a:t>
            </a:r>
          </a:p>
        </p:txBody>
      </p:sp>
      <p:grpSp>
        <p:nvGrpSpPr>
          <p:cNvPr id="13" name="组合 12">
            <a:extLst>
              <a:ext uri="{FF2B5EF4-FFF2-40B4-BE49-F238E27FC236}">
                <a16:creationId xmlns:a16="http://schemas.microsoft.com/office/drawing/2014/main" id="{052A3E28-1099-4FB1-B875-407E50C20B1C}"/>
              </a:ext>
            </a:extLst>
          </p:cNvPr>
          <p:cNvGrpSpPr/>
          <p:nvPr/>
        </p:nvGrpSpPr>
        <p:grpSpPr>
          <a:xfrm>
            <a:off x="377777" y="2475705"/>
            <a:ext cx="1363555" cy="1125994"/>
            <a:chOff x="377777" y="2475705"/>
            <a:chExt cx="1363555" cy="1125994"/>
          </a:xfrm>
        </p:grpSpPr>
        <p:sp>
          <p:nvSpPr>
            <p:cNvPr id="19" name="Rectangle 33">
              <a:extLst>
                <a:ext uri="{FF2B5EF4-FFF2-40B4-BE49-F238E27FC236}">
                  <a16:creationId xmlns:a16="http://schemas.microsoft.com/office/drawing/2014/main" id="{EF0AD044-A147-A642-9D7D-A6BA39EE208A}"/>
                </a:ext>
              </a:extLst>
            </p:cNvPr>
            <p:cNvSpPr/>
            <p:nvPr/>
          </p:nvSpPr>
          <p:spPr>
            <a:xfrm>
              <a:off x="377777" y="2475705"/>
              <a:ext cx="1363555" cy="1125994"/>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100" dirty="0">
                  <a:latin typeface="Source Han Sans SC Medium" panose="020B0500000000000000" pitchFamily="34" charset="-128"/>
                  <a:ea typeface="Source Han Sans SC Medium" panose="020B0500000000000000" pitchFamily="34" charset="-128"/>
                </a:rPr>
                <a:t>（</a:t>
              </a:r>
              <a:r>
                <a:rPr lang="en-US" altLang="zh-CN" sz="1100" dirty="0">
                  <a:latin typeface="Source Han Sans SC Medium" panose="020B0500000000000000" pitchFamily="34" charset="-128"/>
                  <a:ea typeface="Source Han Sans SC Medium" panose="020B0500000000000000" pitchFamily="34" charset="-128"/>
                </a:rPr>
                <a:t>GUI</a:t>
              </a:r>
              <a:r>
                <a:rPr lang="zh-CN" altLang="en-US" sz="1100" dirty="0">
                  <a:latin typeface="Source Han Sans SC Medium" panose="020B0500000000000000" pitchFamily="34" charset="-128"/>
                  <a:ea typeface="Source Han Sans SC Medium" panose="020B0500000000000000" pitchFamily="34" charset="-128"/>
                </a:rPr>
                <a:t>）</a:t>
              </a:r>
              <a:endParaRPr lang="en-US" altLang="zh-CN" sz="1100" dirty="0">
                <a:latin typeface="Source Han Sans SC Medium" panose="020B0500000000000000" pitchFamily="34" charset="-128"/>
                <a:ea typeface="Source Han Sans SC Medium" panose="020B0500000000000000" pitchFamily="34" charset="-128"/>
              </a:endParaRPr>
            </a:p>
            <a:p>
              <a:pPr algn="ctr"/>
              <a:r>
                <a:rPr lang="en-US" altLang="zh-CN" sz="1400" dirty="0">
                  <a:highlight>
                    <a:srgbClr val="000080"/>
                  </a:highlight>
                  <a:latin typeface="Source Han Sans SC Medium" panose="020B0500000000000000" pitchFamily="34" charset="-128"/>
                  <a:ea typeface="Source Han Sans SC Medium" panose="020B0500000000000000" pitchFamily="34" charset="-128"/>
                </a:rPr>
                <a:t>Mamba</a:t>
              </a:r>
              <a:r>
                <a:rPr lang="en-US" altLang="zh-CN" sz="1100" dirty="0">
                  <a:highlight>
                    <a:srgbClr val="000080"/>
                  </a:highlight>
                  <a:latin typeface="Source Han Sans SC Medium" panose="020B0500000000000000" pitchFamily="34" charset="-128"/>
                  <a:ea typeface="Source Han Sans SC Medium" panose="020B0500000000000000" pitchFamily="34" charset="-128"/>
                </a:rPr>
                <a:t> </a:t>
              </a:r>
              <a:r>
                <a:rPr lang="en-US" altLang="zh-CN" sz="1400" dirty="0">
                  <a:highlight>
                    <a:srgbClr val="000080"/>
                  </a:highlight>
                  <a:latin typeface="Source Han Sans SC Medium" panose="020B0500000000000000" pitchFamily="34" charset="-128"/>
                  <a:ea typeface="Source Han Sans SC Medium" panose="020B0500000000000000" pitchFamily="34" charset="-128"/>
                </a:rPr>
                <a:t>Client</a:t>
              </a:r>
            </a:p>
            <a:p>
              <a:pPr algn="ctr"/>
              <a:endParaRPr lang="en-US" sz="1400" dirty="0">
                <a:latin typeface="Source Han Sans SC Medium" panose="020B0500000000000000" pitchFamily="34" charset="-128"/>
                <a:ea typeface="Source Han Sans SC Medium" panose="020B0500000000000000" pitchFamily="34" charset="-128"/>
              </a:endParaRPr>
            </a:p>
            <a:p>
              <a:pPr algn="ctr"/>
              <a:endParaRPr lang="en-US" sz="1400" dirty="0">
                <a:latin typeface="Source Han Sans SC Medium" panose="020B0500000000000000" pitchFamily="34" charset="-128"/>
                <a:ea typeface="Source Han Sans SC Medium" panose="020B0500000000000000" pitchFamily="34" charset="-128"/>
              </a:endParaRPr>
            </a:p>
          </p:txBody>
        </p:sp>
        <p:sp>
          <p:nvSpPr>
            <p:cNvPr id="2" name="Rectangle 67">
              <a:extLst>
                <a:ext uri="{FF2B5EF4-FFF2-40B4-BE49-F238E27FC236}">
                  <a16:creationId xmlns:a16="http://schemas.microsoft.com/office/drawing/2014/main" id="{1F5E6911-AC93-4EEF-8B8A-CA580A41330D}"/>
                </a:ext>
              </a:extLst>
            </p:cNvPr>
            <p:cNvSpPr/>
            <p:nvPr/>
          </p:nvSpPr>
          <p:spPr>
            <a:xfrm>
              <a:off x="532156" y="3082772"/>
              <a:ext cx="1104162" cy="336164"/>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200" dirty="0">
                  <a:latin typeface="+mj-ea"/>
                  <a:ea typeface="+mj-ea"/>
                </a:rPr>
                <a:t>Workflow</a:t>
              </a:r>
              <a:r>
                <a:rPr lang="zh-CN" altLang="en-US" sz="1200" dirty="0">
                  <a:latin typeface="+mj-ea"/>
                  <a:ea typeface="+mj-ea"/>
                </a:rPr>
                <a:t> </a:t>
              </a:r>
              <a:r>
                <a:rPr lang="en-US" altLang="zh-CN" sz="1200" dirty="0">
                  <a:latin typeface="+mj-ea"/>
                  <a:ea typeface="+mj-ea"/>
                </a:rPr>
                <a:t>Client</a:t>
              </a:r>
            </a:p>
          </p:txBody>
        </p:sp>
      </p:grpSp>
      <p:cxnSp>
        <p:nvCxnSpPr>
          <p:cNvPr id="208" name="直接箭头连接符 207">
            <a:extLst>
              <a:ext uri="{FF2B5EF4-FFF2-40B4-BE49-F238E27FC236}">
                <a16:creationId xmlns:a16="http://schemas.microsoft.com/office/drawing/2014/main" id="{1645E550-2273-48AD-99ED-8F3D34001CE6}"/>
              </a:ext>
            </a:extLst>
          </p:cNvPr>
          <p:cNvCxnSpPr>
            <a:cxnSpLocks/>
          </p:cNvCxnSpPr>
          <p:nvPr/>
        </p:nvCxnSpPr>
        <p:spPr>
          <a:xfrm flipV="1">
            <a:off x="1657521" y="3245359"/>
            <a:ext cx="2493890" cy="3112"/>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直接箭头连接符 211">
            <a:extLst>
              <a:ext uri="{FF2B5EF4-FFF2-40B4-BE49-F238E27FC236}">
                <a16:creationId xmlns:a16="http://schemas.microsoft.com/office/drawing/2014/main" id="{FF8A9804-5691-4B7C-B60F-1956F502436C}"/>
              </a:ext>
            </a:extLst>
          </p:cNvPr>
          <p:cNvCxnSpPr>
            <a:cxnSpLocks/>
          </p:cNvCxnSpPr>
          <p:nvPr/>
        </p:nvCxnSpPr>
        <p:spPr>
          <a:xfrm flipH="1" flipV="1">
            <a:off x="1650690" y="3347409"/>
            <a:ext cx="2481025" cy="972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CB7AE744-4C03-494D-8AC3-7D61D65EC394}"/>
              </a:ext>
            </a:extLst>
          </p:cNvPr>
          <p:cNvSpPr txBox="1"/>
          <p:nvPr/>
        </p:nvSpPr>
        <p:spPr>
          <a:xfrm>
            <a:off x="3107962" y="4026829"/>
            <a:ext cx="461665" cy="1235788"/>
          </a:xfrm>
          <a:prstGeom prst="rect">
            <a:avLst/>
          </a:prstGeom>
          <a:noFill/>
        </p:spPr>
        <p:txBody>
          <a:bodyPr vert="eaVert" wrap="square" rtlCol="0">
            <a:spAutoFit/>
          </a:bodyPr>
          <a:lstStyle/>
          <a:p>
            <a:r>
              <a:rPr lang="en-US" altLang="zh-CN" dirty="0">
                <a:solidFill>
                  <a:schemeClr val="bg1"/>
                </a:solidFill>
              </a:rPr>
              <a:t>User service</a:t>
            </a:r>
            <a:endParaRPr lang="zh-CN" altLang="en-US" dirty="0">
              <a:solidFill>
                <a:schemeClr val="bg1"/>
              </a:solidFill>
            </a:endParaRPr>
          </a:p>
        </p:txBody>
      </p:sp>
      <p:sp>
        <p:nvSpPr>
          <p:cNvPr id="99" name="箭头: 下 98">
            <a:extLst>
              <a:ext uri="{FF2B5EF4-FFF2-40B4-BE49-F238E27FC236}">
                <a16:creationId xmlns:a16="http://schemas.microsoft.com/office/drawing/2014/main" id="{23993621-2E68-48CF-8385-612107520324}"/>
              </a:ext>
            </a:extLst>
          </p:cNvPr>
          <p:cNvSpPr/>
          <p:nvPr/>
        </p:nvSpPr>
        <p:spPr>
          <a:xfrm rot="16200000">
            <a:off x="3727108" y="4066739"/>
            <a:ext cx="88231" cy="412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箭头: 下 99">
            <a:extLst>
              <a:ext uri="{FF2B5EF4-FFF2-40B4-BE49-F238E27FC236}">
                <a16:creationId xmlns:a16="http://schemas.microsoft.com/office/drawing/2014/main" id="{29D72ACD-517B-4613-92D3-C371E6BD84AB}"/>
              </a:ext>
            </a:extLst>
          </p:cNvPr>
          <p:cNvSpPr/>
          <p:nvPr/>
        </p:nvSpPr>
        <p:spPr>
          <a:xfrm rot="5400000">
            <a:off x="3718312" y="4367033"/>
            <a:ext cx="88231" cy="4128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Rectangle 67">
            <a:extLst>
              <a:ext uri="{FF2B5EF4-FFF2-40B4-BE49-F238E27FC236}">
                <a16:creationId xmlns:a16="http://schemas.microsoft.com/office/drawing/2014/main" id="{E3C32667-A90B-41E4-B8D2-AE336FBAEBEB}"/>
              </a:ext>
            </a:extLst>
          </p:cNvPr>
          <p:cNvSpPr/>
          <p:nvPr/>
        </p:nvSpPr>
        <p:spPr>
          <a:xfrm>
            <a:off x="8252760" y="4316807"/>
            <a:ext cx="1534073" cy="457720"/>
          </a:xfrm>
          <a:prstGeom prst="rect">
            <a:avLst/>
          </a:prstGeom>
          <a:solidFill>
            <a:srgbClr val="00B0F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a:latin typeface="+mn-ea"/>
              </a:rPr>
              <a:t>Data Transfer Server</a:t>
            </a:r>
            <a:endParaRPr lang="en-US" sz="1400" dirty="0">
              <a:latin typeface="+mn-ea"/>
            </a:endParaRPr>
          </a:p>
        </p:txBody>
      </p:sp>
      <p:sp>
        <p:nvSpPr>
          <p:cNvPr id="31" name="箭头: 下 30">
            <a:extLst>
              <a:ext uri="{FF2B5EF4-FFF2-40B4-BE49-F238E27FC236}">
                <a16:creationId xmlns:a16="http://schemas.microsoft.com/office/drawing/2014/main" id="{125CFF51-C2F5-4079-873B-0F0102DEB30F}"/>
              </a:ext>
            </a:extLst>
          </p:cNvPr>
          <p:cNvSpPr/>
          <p:nvPr/>
        </p:nvSpPr>
        <p:spPr>
          <a:xfrm rot="2447198" flipH="1">
            <a:off x="8452976" y="4714688"/>
            <a:ext cx="45719" cy="7655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箭头: 下 108">
            <a:extLst>
              <a:ext uri="{FF2B5EF4-FFF2-40B4-BE49-F238E27FC236}">
                <a16:creationId xmlns:a16="http://schemas.microsoft.com/office/drawing/2014/main" id="{D574CF05-3F46-440F-B742-95846246B109}"/>
              </a:ext>
            </a:extLst>
          </p:cNvPr>
          <p:cNvSpPr/>
          <p:nvPr/>
        </p:nvSpPr>
        <p:spPr>
          <a:xfrm rot="18961764">
            <a:off x="9316687" y="4675647"/>
            <a:ext cx="45719" cy="8213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TextBox 8">
            <a:extLst>
              <a:ext uri="{FF2B5EF4-FFF2-40B4-BE49-F238E27FC236}">
                <a16:creationId xmlns:a16="http://schemas.microsoft.com/office/drawing/2014/main" id="{86694656-1F9F-4B12-9BA4-771890941C37}"/>
              </a:ext>
            </a:extLst>
          </p:cNvPr>
          <p:cNvSpPr txBox="1"/>
          <p:nvPr/>
        </p:nvSpPr>
        <p:spPr>
          <a:xfrm>
            <a:off x="7405538" y="4771417"/>
            <a:ext cx="835151" cy="461665"/>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Load</a:t>
            </a:r>
            <a:r>
              <a:rPr lang="zh-CN" altLang="en-US" sz="1200" b="1" i="1" dirty="0">
                <a:latin typeface="Source Han Sans SC" panose="020B0500000000000000" pitchFamily="34" charset="-128"/>
                <a:ea typeface="Source Han Sans SC" panose="020B0500000000000000" pitchFamily="34" charset="-128"/>
              </a:rPr>
              <a:t> </a:t>
            </a:r>
            <a:r>
              <a:rPr lang="en-US" altLang="zh-CN" sz="1200" b="1" i="1" dirty="0">
                <a:latin typeface="Source Han Sans SC" panose="020B0500000000000000" pitchFamily="34" charset="-128"/>
                <a:ea typeface="Source Han Sans SC" panose="020B0500000000000000" pitchFamily="34" charset="-128"/>
              </a:rPr>
              <a:t>resource</a:t>
            </a:r>
            <a:endParaRPr lang="en-US" sz="1200" b="1" i="1" dirty="0">
              <a:latin typeface="Source Han Sans SC" panose="020B0500000000000000" pitchFamily="34" charset="-128"/>
              <a:ea typeface="Source Han Sans SC" panose="020B0500000000000000" pitchFamily="34" charset="-128"/>
            </a:endParaRPr>
          </a:p>
        </p:txBody>
      </p:sp>
      <p:sp>
        <p:nvSpPr>
          <p:cNvPr id="111" name="TextBox 8">
            <a:extLst>
              <a:ext uri="{FF2B5EF4-FFF2-40B4-BE49-F238E27FC236}">
                <a16:creationId xmlns:a16="http://schemas.microsoft.com/office/drawing/2014/main" id="{BC507184-A390-4DC0-BF7D-997F2FF5DD1B}"/>
              </a:ext>
            </a:extLst>
          </p:cNvPr>
          <p:cNvSpPr txBox="1"/>
          <p:nvPr/>
        </p:nvSpPr>
        <p:spPr>
          <a:xfrm>
            <a:off x="7048821" y="2780242"/>
            <a:ext cx="911064" cy="276999"/>
          </a:xfrm>
          <a:prstGeom prst="rect">
            <a:avLst/>
          </a:prstGeom>
          <a:noFill/>
        </p:spPr>
        <p:txBody>
          <a:bodyPr wrap="square" rtlCol="0">
            <a:spAutoFit/>
          </a:bodyPr>
          <a:lstStyle/>
          <a:p>
            <a:r>
              <a:rPr lang="en-US" sz="1200" b="1" i="1" dirty="0">
                <a:latin typeface="Source Han Sans SC" panose="020B0500000000000000" pitchFamily="34" charset="-128"/>
                <a:ea typeface="Source Han Sans SC" panose="020B0500000000000000" pitchFamily="34" charset="-128"/>
              </a:rPr>
              <a:t>Metadata</a:t>
            </a:r>
          </a:p>
        </p:txBody>
      </p:sp>
      <p:sp>
        <p:nvSpPr>
          <p:cNvPr id="112" name="箭头: 上下 111">
            <a:extLst>
              <a:ext uri="{FF2B5EF4-FFF2-40B4-BE49-F238E27FC236}">
                <a16:creationId xmlns:a16="http://schemas.microsoft.com/office/drawing/2014/main" id="{DE4DC240-6C65-40D3-9F4A-2CC82B1CCF57}"/>
              </a:ext>
            </a:extLst>
          </p:cNvPr>
          <p:cNvSpPr/>
          <p:nvPr/>
        </p:nvSpPr>
        <p:spPr>
          <a:xfrm flipH="1">
            <a:off x="9486609" y="4048992"/>
            <a:ext cx="72703" cy="29276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箭头: 上下 112">
            <a:extLst>
              <a:ext uri="{FF2B5EF4-FFF2-40B4-BE49-F238E27FC236}">
                <a16:creationId xmlns:a16="http://schemas.microsoft.com/office/drawing/2014/main" id="{974C7DA2-2D2F-41E5-BA5F-1DD4471C3AF3}"/>
              </a:ext>
            </a:extLst>
          </p:cNvPr>
          <p:cNvSpPr/>
          <p:nvPr/>
        </p:nvSpPr>
        <p:spPr>
          <a:xfrm flipH="1">
            <a:off x="8566167" y="3357136"/>
            <a:ext cx="72701" cy="92008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0981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38721" y="190332"/>
            <a:ext cx="10515600" cy="1325563"/>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Data management requirement</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781050" y="1074198"/>
            <a:ext cx="11410950" cy="5451427"/>
          </a:xfrm>
        </p:spPr>
        <p:txBody>
          <a:bodyPr>
            <a:noAutofit/>
          </a:bodyPr>
          <a:lstStyle/>
          <a:p>
            <a:pPr>
              <a:lnSpc>
                <a:spcPct val="100000"/>
              </a:lnSpc>
            </a:pPr>
            <a:r>
              <a:rPr lang="en-US" altLang="zh-CN" dirty="0">
                <a:solidFill>
                  <a:srgbClr val="000099"/>
                </a:solidFill>
              </a:rPr>
              <a:t>Data</a:t>
            </a:r>
            <a:r>
              <a:rPr lang="zh-CN" altLang="en-US" dirty="0">
                <a:solidFill>
                  <a:srgbClr val="000099"/>
                </a:solidFill>
              </a:rPr>
              <a:t> </a:t>
            </a:r>
            <a:r>
              <a:rPr lang="en-US" altLang="zh-CN" dirty="0">
                <a:solidFill>
                  <a:srgbClr val="000099"/>
                </a:solidFill>
              </a:rPr>
              <a:t>policy</a:t>
            </a:r>
          </a:p>
          <a:p>
            <a:pPr lvl="1">
              <a:lnSpc>
                <a:spcPct val="100000"/>
              </a:lnSpc>
            </a:pPr>
            <a:r>
              <a:rPr lang="en-US" altLang="zh-CN" sz="1900" dirty="0"/>
              <a:t>Guidelines for the design and implementation of DMS</a:t>
            </a:r>
          </a:p>
          <a:p>
            <a:pPr>
              <a:lnSpc>
                <a:spcPct val="100000"/>
              </a:lnSpc>
            </a:pPr>
            <a:r>
              <a:rPr lang="en-US" altLang="zh-CN" sz="2400" dirty="0">
                <a:solidFill>
                  <a:srgbClr val="000099"/>
                </a:solidFill>
              </a:rPr>
              <a:t>Metadata catalogue </a:t>
            </a:r>
          </a:p>
          <a:p>
            <a:pPr lvl="1">
              <a:lnSpc>
                <a:spcPct val="100000"/>
              </a:lnSpc>
            </a:pPr>
            <a:r>
              <a:rPr lang="en-US" altLang="zh-CN" sz="1900" dirty="0"/>
              <a:t>Catalogue framework</a:t>
            </a:r>
          </a:p>
          <a:p>
            <a:pPr lvl="1">
              <a:lnSpc>
                <a:spcPct val="100000"/>
              </a:lnSpc>
            </a:pPr>
            <a:r>
              <a:rPr lang="en-US" altLang="zh-CN" sz="1900" dirty="0"/>
              <a:t>Metadata database</a:t>
            </a:r>
          </a:p>
          <a:p>
            <a:pPr>
              <a:lnSpc>
                <a:spcPct val="100000"/>
              </a:lnSpc>
            </a:pPr>
            <a:r>
              <a:rPr lang="en-US" altLang="zh-CN" sz="2400" dirty="0">
                <a:solidFill>
                  <a:srgbClr val="000099"/>
                </a:solidFill>
              </a:rPr>
              <a:t>Metadata ingestor</a:t>
            </a:r>
          </a:p>
          <a:p>
            <a:pPr lvl="1">
              <a:lnSpc>
                <a:spcPct val="100000"/>
              </a:lnSpc>
            </a:pPr>
            <a:r>
              <a:rPr lang="en-US" altLang="zh-CN" sz="1900" dirty="0"/>
              <a:t>Acquire metadata from DAQ/control system</a:t>
            </a:r>
          </a:p>
          <a:p>
            <a:pPr>
              <a:lnSpc>
                <a:spcPct val="100000"/>
              </a:lnSpc>
            </a:pPr>
            <a:r>
              <a:rPr lang="en-US" altLang="zh-CN" sz="2400" dirty="0">
                <a:solidFill>
                  <a:srgbClr val="000099"/>
                </a:solidFill>
              </a:rPr>
              <a:t>Data transfer system</a:t>
            </a:r>
          </a:p>
          <a:p>
            <a:pPr lvl="1">
              <a:lnSpc>
                <a:spcPct val="100000"/>
              </a:lnSpc>
            </a:pPr>
            <a:r>
              <a:rPr lang="en-US" altLang="zh-CN" sz="1900" dirty="0"/>
              <a:t>Beamline storage </a:t>
            </a:r>
            <a:r>
              <a:rPr lang="en-US" altLang="zh-CN" sz="1900" dirty="0">
                <a:sym typeface="Wingdings" panose="05000000000000000000" pitchFamily="2" charset="2"/>
              </a:rPr>
              <a:t> Central storage  Tape</a:t>
            </a:r>
            <a:endParaRPr lang="en-US" altLang="zh-CN" sz="1900" dirty="0"/>
          </a:p>
          <a:p>
            <a:pPr>
              <a:lnSpc>
                <a:spcPct val="100000"/>
              </a:lnSpc>
            </a:pPr>
            <a:r>
              <a:rPr lang="en-US" altLang="zh-CN" sz="2400" dirty="0">
                <a:solidFill>
                  <a:srgbClr val="000099"/>
                </a:solidFill>
              </a:rPr>
              <a:t>APIs for interacting with other systems</a:t>
            </a:r>
          </a:p>
          <a:p>
            <a:pPr lvl="1">
              <a:lnSpc>
                <a:spcPct val="100000"/>
              </a:lnSpc>
            </a:pPr>
            <a:r>
              <a:rPr lang="en-US" altLang="zh-CN" sz="1900" dirty="0"/>
              <a:t>DAQ system, storage system, data analysis system, user service system, proposal system</a:t>
            </a:r>
            <a:endParaRPr lang="en-US" altLang="zh-CN" sz="1600" dirty="0"/>
          </a:p>
          <a:p>
            <a:pPr>
              <a:lnSpc>
                <a:spcPct val="100000"/>
              </a:lnSpc>
            </a:pPr>
            <a:r>
              <a:rPr lang="en-US" altLang="zh-CN" sz="2400" dirty="0">
                <a:solidFill>
                  <a:srgbClr val="000099"/>
                </a:solidFill>
              </a:rPr>
              <a:t>Data service</a:t>
            </a:r>
          </a:p>
          <a:p>
            <a:pPr lvl="1">
              <a:lnSpc>
                <a:spcPct val="100000"/>
              </a:lnSpc>
            </a:pPr>
            <a:r>
              <a:rPr lang="en-US" altLang="zh-CN" sz="1900" dirty="0"/>
              <a:t>Data access, data search, data download</a:t>
            </a:r>
          </a:p>
        </p:txBody>
      </p:sp>
    </p:spTree>
    <p:extLst>
      <p:ext uri="{BB962C8B-B14F-4D97-AF65-F5344CB8AC3E}">
        <p14:creationId xmlns:p14="http://schemas.microsoft.com/office/powerpoint/2010/main" val="2521989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04709" y="171478"/>
            <a:ext cx="10515600" cy="1325563"/>
          </a:xfrm>
        </p:spPr>
        <p:txBody>
          <a:bodyPr/>
          <a:lstStyle/>
          <a:p>
            <a:r>
              <a:rPr lang="en-US" altLang="zh-CN" sz="3600" dirty="0">
                <a:solidFill>
                  <a:srgbClr val="C00000"/>
                </a:solidFill>
                <a:latin typeface="Times New Roman" panose="02020603050405020304" pitchFamily="18" charset="0"/>
                <a:cs typeface="Times New Roman" panose="02020603050405020304" pitchFamily="18" charset="0"/>
              </a:rPr>
              <a:t>HEPS Data Policy</a:t>
            </a:r>
            <a:endParaRPr lang="zh-CN" altLang="en-US" sz="3600" dirty="0">
              <a:solidFill>
                <a:srgbClr val="C00000"/>
              </a:solidFill>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84813" y="1065321"/>
            <a:ext cx="11353800" cy="5880763"/>
          </a:xfrm>
        </p:spPr>
        <p:txBody>
          <a:bodyPr>
            <a:normAutofit fontScale="62500" lnSpcReduction="20000"/>
          </a:bodyPr>
          <a:lstStyle/>
          <a:p>
            <a:pPr marL="0" indent="0">
              <a:lnSpc>
                <a:spcPct val="160000"/>
              </a:lnSpc>
              <a:buNone/>
            </a:pPr>
            <a:r>
              <a:rPr lang="en-US" altLang="zh-CN" dirty="0"/>
              <a:t>The ownership, curation, archiving and access to scientific data and metadata </a:t>
            </a:r>
          </a:p>
          <a:p>
            <a:pPr>
              <a:lnSpc>
                <a:spcPct val="160000"/>
              </a:lnSpc>
            </a:pPr>
            <a:r>
              <a:rPr lang="en-US" altLang="zh-CN" dirty="0"/>
              <a:t>Data classification: raw data, processed data, calibration data, result data</a:t>
            </a:r>
          </a:p>
          <a:p>
            <a:pPr>
              <a:lnSpc>
                <a:spcPct val="160000"/>
              </a:lnSpc>
            </a:pPr>
            <a:r>
              <a:rPr lang="en-US" altLang="zh-CN" dirty="0"/>
              <a:t>Recommend providing at least </a:t>
            </a:r>
            <a:r>
              <a:rPr lang="en-US" altLang="zh-CN" dirty="0">
                <a:solidFill>
                  <a:srgbClr val="FF0000"/>
                </a:solidFill>
              </a:rPr>
              <a:t>3 months disk storage </a:t>
            </a:r>
            <a:r>
              <a:rPr lang="en-US" altLang="zh-CN" dirty="0"/>
              <a:t>and </a:t>
            </a:r>
            <a:r>
              <a:rPr lang="en-US" altLang="zh-CN" dirty="0">
                <a:solidFill>
                  <a:srgbClr val="FF0000"/>
                </a:solidFill>
              </a:rPr>
              <a:t>permanent tape archive </a:t>
            </a:r>
            <a:r>
              <a:rPr lang="en-US" altLang="zh-CN" dirty="0"/>
              <a:t>(depends on final funding)</a:t>
            </a:r>
          </a:p>
          <a:p>
            <a:pPr>
              <a:lnSpc>
                <a:spcPct val="160000"/>
              </a:lnSpc>
            </a:pPr>
            <a:r>
              <a:rPr lang="en-US" altLang="zh-CN" dirty="0"/>
              <a:t>Provide </a:t>
            </a:r>
            <a:r>
              <a:rPr lang="en-US" altLang="zh-CN" dirty="0">
                <a:solidFill>
                  <a:srgbClr val="FF0000"/>
                </a:solidFill>
              </a:rPr>
              <a:t>permanent storage</a:t>
            </a:r>
            <a:r>
              <a:rPr lang="en-US" altLang="zh-CN" dirty="0"/>
              <a:t> for raw data, calibration data and result data</a:t>
            </a:r>
          </a:p>
          <a:p>
            <a:pPr>
              <a:lnSpc>
                <a:spcPct val="160000"/>
              </a:lnSpc>
            </a:pPr>
            <a:r>
              <a:rPr lang="en-US" altLang="zh-CN" dirty="0"/>
              <a:t>Provide </a:t>
            </a:r>
            <a:r>
              <a:rPr lang="en-US" altLang="zh-CN" dirty="0">
                <a:solidFill>
                  <a:srgbClr val="FF0000"/>
                </a:solidFill>
              </a:rPr>
              <a:t>temporary storage </a:t>
            </a:r>
            <a:r>
              <a:rPr lang="en-US" altLang="zh-CN" dirty="0"/>
              <a:t>for processed data</a:t>
            </a:r>
          </a:p>
          <a:p>
            <a:pPr>
              <a:lnSpc>
                <a:spcPct val="160000"/>
              </a:lnSpc>
            </a:pPr>
            <a:r>
              <a:rPr lang="en-US" altLang="zh-CN" dirty="0"/>
              <a:t>Each dataset will have a unique persistent identifier(</a:t>
            </a:r>
            <a:r>
              <a:rPr lang="en-US" altLang="zh-CN" dirty="0">
                <a:solidFill>
                  <a:srgbClr val="FF0000"/>
                </a:solidFill>
              </a:rPr>
              <a:t>CSTR</a:t>
            </a:r>
            <a:r>
              <a:rPr lang="en-US" altLang="zh-CN" dirty="0"/>
              <a:t>/PID21/</a:t>
            </a:r>
            <a:r>
              <a:rPr lang="en-US" altLang="zh-CN" dirty="0" err="1"/>
              <a:t>doi</a:t>
            </a:r>
            <a:r>
              <a:rPr lang="en-US" altLang="zh-CN" dirty="0"/>
              <a:t>)</a:t>
            </a:r>
          </a:p>
          <a:p>
            <a:pPr>
              <a:lnSpc>
                <a:spcPct val="160000"/>
              </a:lnSpc>
            </a:pPr>
            <a:r>
              <a:rPr lang="en-US" altLang="zh-CN" dirty="0"/>
              <a:t>Experimental teams have sole access to the data during the embargo period. After the embargo, the data will be released with open access to any registered users of the HEPS data portal. </a:t>
            </a:r>
            <a:endParaRPr lang="en-US" altLang="zh-CN" dirty="0">
              <a:solidFill>
                <a:srgbClr val="FF0000"/>
              </a:solidFill>
            </a:endParaRPr>
          </a:p>
          <a:p>
            <a:pPr marL="0" indent="0">
              <a:lnSpc>
                <a:spcPct val="160000"/>
              </a:lnSpc>
              <a:buNone/>
            </a:pPr>
            <a:r>
              <a:rPr lang="en-US" altLang="zh-CN" dirty="0"/>
              <a:t>A draft version of </a:t>
            </a:r>
            <a:r>
              <a:rPr lang="en-US" altLang="zh-CN" sz="2900" b="1" i="1" dirty="0">
                <a:solidFill>
                  <a:srgbClr val="00B0F0"/>
                </a:solidFill>
                <a:latin typeface="微软雅黑" panose="020B0503020204020204" pitchFamily="34" charset="-122"/>
                <a:ea typeface="微软雅黑" panose="020B0503020204020204" pitchFamily="34" charset="-122"/>
              </a:rPr>
              <a:t>The D</a:t>
            </a:r>
            <a:r>
              <a:rPr lang="en-US" altLang="zh-CN" b="1" i="1" dirty="0">
                <a:solidFill>
                  <a:srgbClr val="00B0F0"/>
                </a:solidFill>
                <a:latin typeface="微软雅黑" panose="020B0503020204020204" pitchFamily="34" charset="-122"/>
                <a:ea typeface="微软雅黑" panose="020B0503020204020204" pitchFamily="34" charset="-122"/>
              </a:rPr>
              <a:t>ata Policy for HEPS</a:t>
            </a:r>
            <a:r>
              <a:rPr lang="en-US" altLang="zh-CN" sz="2900" dirty="0">
                <a:solidFill>
                  <a:srgbClr val="00B0F0"/>
                </a:solidFill>
              </a:rPr>
              <a:t> </a:t>
            </a:r>
            <a:r>
              <a:rPr lang="en-US" altLang="zh-CN" sz="2900" dirty="0"/>
              <a:t>is finished</a:t>
            </a:r>
            <a:r>
              <a:rPr lang="en-US" altLang="zh-CN" dirty="0"/>
              <a:t>, which will be discussed and approve</a:t>
            </a:r>
            <a:r>
              <a:rPr lang="en-GB" altLang="zh-CN" dirty="0"/>
              <a:t>d by the HEPS council.</a:t>
            </a:r>
          </a:p>
          <a:p>
            <a:pPr marL="0" indent="0">
              <a:lnSpc>
                <a:spcPct val="120000"/>
              </a:lnSpc>
              <a:buNone/>
            </a:pPr>
            <a:r>
              <a:rPr lang="en-US" altLang="zh-CN" sz="2200" i="1" dirty="0">
                <a:solidFill>
                  <a:srgbClr val="000099"/>
                </a:solidFill>
              </a:rPr>
              <a:t>Reference: </a:t>
            </a:r>
          </a:p>
          <a:p>
            <a:pPr marL="0" indent="0">
              <a:lnSpc>
                <a:spcPct val="120000"/>
              </a:lnSpc>
              <a:buNone/>
            </a:pPr>
            <a:r>
              <a:rPr lang="en-US" altLang="zh-CN" sz="2200" i="1" dirty="0">
                <a:solidFill>
                  <a:srgbClr val="000099"/>
                </a:solidFill>
                <a:hlinkClick r:id="rId2">
                  <a:extLst>
                    <a:ext uri="{A12FA001-AC4F-418D-AE19-62706E023703}">
                      <ahyp:hlinkClr xmlns:ahyp="http://schemas.microsoft.com/office/drawing/2018/hyperlinkcolor" val="tx"/>
                    </a:ext>
                  </a:extLst>
                </a:hlinkClick>
              </a:rPr>
              <a:t>http://pan-data.eu/sites/pan-data.eu/files/PaN-data-D2-1.pdf</a:t>
            </a:r>
            <a:endParaRPr lang="en-US" altLang="zh-CN" sz="2200" i="1" dirty="0">
              <a:solidFill>
                <a:srgbClr val="000099"/>
              </a:solidFill>
            </a:endParaRPr>
          </a:p>
          <a:p>
            <a:pPr marL="0" indent="0">
              <a:lnSpc>
                <a:spcPct val="120000"/>
              </a:lnSpc>
              <a:buNone/>
            </a:pPr>
            <a:r>
              <a:rPr lang="en-GB" altLang="zh-CN" sz="2200" i="1" dirty="0">
                <a:solidFill>
                  <a:srgbClr val="000099"/>
                </a:solidFill>
                <a:hlinkClick r:id="rId3">
                  <a:extLst>
                    <a:ext uri="{A12FA001-AC4F-418D-AE19-62706E023703}">
                      <ahyp:hlinkClr xmlns:ahyp="http://schemas.microsoft.com/office/drawing/2018/hyperlinkcolor" val="tx"/>
                    </a:ext>
                  </a:extLst>
                </a:hlinkClick>
              </a:rPr>
              <a:t>https://in.xfel.eu/upex/docs/upex-scientific-data-policy.pdf</a:t>
            </a:r>
            <a:endParaRPr lang="zh-CN" altLang="en-US" sz="2200" i="1" dirty="0">
              <a:solidFill>
                <a:srgbClr val="000099"/>
              </a:solidFill>
            </a:endParaRPr>
          </a:p>
        </p:txBody>
      </p:sp>
    </p:spTree>
    <p:extLst>
      <p:ext uri="{BB962C8B-B14F-4D97-AF65-F5344CB8AC3E}">
        <p14:creationId xmlns:p14="http://schemas.microsoft.com/office/powerpoint/2010/main" val="163229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81843" y="1674474"/>
            <a:ext cx="3271436" cy="646331"/>
          </a:xfrm>
          <a:prstGeom prst="rect">
            <a:avLst/>
          </a:prstGeom>
          <a:noFill/>
          <a:ln w="28575">
            <a:solidFill>
              <a:schemeClr val="tx1"/>
            </a:solidFill>
          </a:ln>
        </p:spPr>
        <p:txBody>
          <a:bodyPr wrap="square" rtlCol="0">
            <a:spAutoFit/>
          </a:bodyPr>
          <a:lstStyle/>
          <a:p>
            <a:pPr algn="ctr"/>
            <a:r>
              <a:rPr lang="en-US" altLang="zh-CN" dirty="0"/>
              <a:t>Raw Data Files &amp;</a:t>
            </a:r>
          </a:p>
          <a:p>
            <a:pPr algn="ctr"/>
            <a:r>
              <a:rPr lang="en-US" altLang="zh-CN" dirty="0"/>
              <a:t>Scientific Metadata Files</a:t>
            </a:r>
            <a:endParaRPr lang="zh-CN" altLang="en-US" dirty="0"/>
          </a:p>
        </p:txBody>
      </p:sp>
      <p:sp>
        <p:nvSpPr>
          <p:cNvPr id="8" name="文本框 7"/>
          <p:cNvSpPr txBox="1"/>
          <p:nvPr/>
        </p:nvSpPr>
        <p:spPr>
          <a:xfrm>
            <a:off x="6538445" y="2027423"/>
            <a:ext cx="4996455" cy="369332"/>
          </a:xfrm>
          <a:prstGeom prst="rect">
            <a:avLst/>
          </a:prstGeom>
          <a:noFill/>
          <a:ln w="28575">
            <a:solidFill>
              <a:schemeClr val="tx1"/>
            </a:solidFill>
          </a:ln>
        </p:spPr>
        <p:txBody>
          <a:bodyPr wrap="square" rtlCol="0">
            <a:spAutoFit/>
          </a:bodyPr>
          <a:lstStyle/>
          <a:p>
            <a:pPr algn="ctr"/>
            <a:r>
              <a:rPr lang="en-US" altLang="zh-CN" dirty="0"/>
              <a:t>User Data(HDF5) Files</a:t>
            </a:r>
            <a:endParaRPr lang="zh-CN" altLang="en-US" dirty="0"/>
          </a:p>
        </p:txBody>
      </p:sp>
      <p:sp>
        <p:nvSpPr>
          <p:cNvPr id="9" name="文本框 8"/>
          <p:cNvSpPr txBox="1"/>
          <p:nvPr/>
        </p:nvSpPr>
        <p:spPr>
          <a:xfrm>
            <a:off x="2020244" y="4286552"/>
            <a:ext cx="2035494" cy="369332"/>
          </a:xfrm>
          <a:prstGeom prst="rect">
            <a:avLst/>
          </a:prstGeom>
          <a:noFill/>
          <a:ln w="28575">
            <a:solidFill>
              <a:schemeClr val="tx1"/>
            </a:solidFill>
          </a:ln>
        </p:spPr>
        <p:txBody>
          <a:bodyPr wrap="none" rtlCol="0">
            <a:spAutoFit/>
          </a:bodyPr>
          <a:lstStyle/>
          <a:p>
            <a:r>
              <a:rPr lang="en-US" altLang="zh-CN" dirty="0"/>
              <a:t>Online data process</a:t>
            </a:r>
            <a:endParaRPr lang="zh-CN" altLang="en-US" dirty="0"/>
          </a:p>
        </p:txBody>
      </p:sp>
      <p:sp>
        <p:nvSpPr>
          <p:cNvPr id="10" name="文本框 9"/>
          <p:cNvSpPr txBox="1"/>
          <p:nvPr/>
        </p:nvSpPr>
        <p:spPr>
          <a:xfrm>
            <a:off x="1990465" y="3250510"/>
            <a:ext cx="2085825" cy="646331"/>
          </a:xfrm>
          <a:prstGeom prst="rect">
            <a:avLst/>
          </a:prstGeom>
          <a:noFill/>
          <a:ln w="28575">
            <a:solidFill>
              <a:schemeClr val="tx1"/>
            </a:solidFill>
          </a:ln>
        </p:spPr>
        <p:txBody>
          <a:bodyPr wrap="square" rtlCol="0">
            <a:spAutoFit/>
          </a:bodyPr>
          <a:lstStyle/>
          <a:p>
            <a:pPr algn="ctr"/>
            <a:r>
              <a:rPr lang="en-US" altLang="zh-CN" dirty="0"/>
              <a:t>Data</a:t>
            </a:r>
            <a:r>
              <a:rPr lang="zh-CN" altLang="en-US" dirty="0"/>
              <a:t> </a:t>
            </a:r>
            <a:r>
              <a:rPr lang="en-US" altLang="zh-CN" dirty="0"/>
              <a:t>Reduction</a:t>
            </a:r>
          </a:p>
          <a:p>
            <a:pPr algn="ctr"/>
            <a:r>
              <a:rPr lang="en-US" altLang="zh-CN" dirty="0"/>
              <a:t>Data Reconstruction</a:t>
            </a:r>
            <a:endParaRPr lang="zh-CN" altLang="en-US" dirty="0"/>
          </a:p>
        </p:txBody>
      </p:sp>
      <p:sp>
        <p:nvSpPr>
          <p:cNvPr id="17" name="矩形 16"/>
          <p:cNvSpPr/>
          <p:nvPr/>
        </p:nvSpPr>
        <p:spPr>
          <a:xfrm>
            <a:off x="1717472" y="2939941"/>
            <a:ext cx="2485540" cy="3518395"/>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075913" y="3398024"/>
            <a:ext cx="1914627" cy="369332"/>
          </a:xfrm>
          <a:prstGeom prst="rect">
            <a:avLst/>
          </a:prstGeom>
          <a:noFill/>
          <a:ln w="28575">
            <a:solidFill>
              <a:schemeClr val="tx1"/>
            </a:solidFill>
          </a:ln>
        </p:spPr>
        <p:txBody>
          <a:bodyPr wrap="none" rtlCol="0">
            <a:spAutoFit/>
          </a:bodyPr>
          <a:lstStyle/>
          <a:p>
            <a:r>
              <a:rPr lang="en-US" altLang="zh-CN" dirty="0"/>
              <a:t>Metadata Ingestor</a:t>
            </a:r>
            <a:endParaRPr lang="zh-CN" altLang="en-US" dirty="0"/>
          </a:p>
        </p:txBody>
      </p:sp>
      <p:sp>
        <p:nvSpPr>
          <p:cNvPr id="20" name="矩形 19"/>
          <p:cNvSpPr/>
          <p:nvPr/>
        </p:nvSpPr>
        <p:spPr>
          <a:xfrm>
            <a:off x="1786250" y="1102669"/>
            <a:ext cx="9889735" cy="141683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253278" y="1141698"/>
            <a:ext cx="1429499" cy="400110"/>
          </a:xfrm>
          <a:prstGeom prst="rect">
            <a:avLst/>
          </a:prstGeom>
          <a:noFill/>
        </p:spPr>
        <p:txBody>
          <a:bodyPr wrap="square" rtlCol="0">
            <a:spAutoFit/>
          </a:bodyPr>
          <a:lstStyle/>
          <a:p>
            <a:r>
              <a:rPr lang="en-US" altLang="zh-CN" sz="2000" b="1" dirty="0">
                <a:solidFill>
                  <a:schemeClr val="accent6"/>
                </a:solidFill>
              </a:rPr>
              <a:t>Data center</a:t>
            </a:r>
            <a:endParaRPr lang="zh-CN" altLang="en-US" sz="2000" b="1" dirty="0">
              <a:solidFill>
                <a:schemeClr val="accent6"/>
              </a:solidFill>
            </a:endParaRPr>
          </a:p>
        </p:txBody>
      </p:sp>
      <p:sp>
        <p:nvSpPr>
          <p:cNvPr id="22" name="文本框 21"/>
          <p:cNvSpPr txBox="1"/>
          <p:nvPr/>
        </p:nvSpPr>
        <p:spPr>
          <a:xfrm>
            <a:off x="2010182" y="5045465"/>
            <a:ext cx="2108847" cy="369332"/>
          </a:xfrm>
          <a:prstGeom prst="rect">
            <a:avLst/>
          </a:prstGeom>
          <a:noFill/>
        </p:spPr>
        <p:txBody>
          <a:bodyPr wrap="none" rtlCol="0">
            <a:spAutoFit/>
          </a:bodyPr>
          <a:lstStyle/>
          <a:p>
            <a:r>
              <a:rPr lang="en-US" altLang="zh-CN" b="1" dirty="0">
                <a:solidFill>
                  <a:schemeClr val="accent1">
                    <a:lumMod val="75000"/>
                  </a:schemeClr>
                </a:solidFill>
              </a:rPr>
              <a:t>Computing resource</a:t>
            </a:r>
            <a:endParaRPr lang="zh-CN" altLang="en-US" b="1" dirty="0">
              <a:solidFill>
                <a:schemeClr val="accent1">
                  <a:lumMod val="75000"/>
                </a:schemeClr>
              </a:solidFill>
            </a:endParaRPr>
          </a:p>
        </p:txBody>
      </p:sp>
      <p:sp>
        <p:nvSpPr>
          <p:cNvPr id="25" name="文本框 24"/>
          <p:cNvSpPr txBox="1"/>
          <p:nvPr/>
        </p:nvSpPr>
        <p:spPr>
          <a:xfrm>
            <a:off x="4991309" y="4163595"/>
            <a:ext cx="2086340" cy="369332"/>
          </a:xfrm>
          <a:prstGeom prst="rect">
            <a:avLst/>
          </a:prstGeom>
          <a:noFill/>
          <a:ln w="28575">
            <a:solidFill>
              <a:schemeClr val="tx1"/>
            </a:solidFill>
          </a:ln>
        </p:spPr>
        <p:txBody>
          <a:bodyPr wrap="none" rtlCol="0">
            <a:spAutoFit/>
          </a:bodyPr>
          <a:lstStyle/>
          <a:p>
            <a:r>
              <a:rPr lang="en-US" altLang="zh-CN" dirty="0"/>
              <a:t>Metadata Catalogue</a:t>
            </a:r>
          </a:p>
        </p:txBody>
      </p:sp>
      <p:sp>
        <p:nvSpPr>
          <p:cNvPr id="26" name="矩形 25"/>
          <p:cNvSpPr/>
          <p:nvPr/>
        </p:nvSpPr>
        <p:spPr>
          <a:xfrm>
            <a:off x="4817467" y="2939941"/>
            <a:ext cx="2485540" cy="232008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401146" y="4697017"/>
            <a:ext cx="1137299" cy="369332"/>
          </a:xfrm>
          <a:prstGeom prst="rect">
            <a:avLst/>
          </a:prstGeom>
          <a:noFill/>
        </p:spPr>
        <p:txBody>
          <a:bodyPr wrap="none" rtlCol="0">
            <a:spAutoFit/>
          </a:bodyPr>
          <a:lstStyle/>
          <a:p>
            <a:r>
              <a:rPr lang="en-US" altLang="zh-CN" b="1" dirty="0">
                <a:solidFill>
                  <a:schemeClr val="accent6"/>
                </a:solidFill>
              </a:rPr>
              <a:t>Catalogue</a:t>
            </a:r>
            <a:endParaRPr lang="zh-CN" altLang="en-US" b="1" dirty="0">
              <a:solidFill>
                <a:schemeClr val="accent6"/>
              </a:solidFill>
            </a:endParaRPr>
          </a:p>
        </p:txBody>
      </p:sp>
      <p:sp>
        <p:nvSpPr>
          <p:cNvPr id="28" name="文本框 27"/>
          <p:cNvSpPr txBox="1"/>
          <p:nvPr/>
        </p:nvSpPr>
        <p:spPr>
          <a:xfrm>
            <a:off x="8879739" y="5052064"/>
            <a:ext cx="1828065" cy="923330"/>
          </a:xfrm>
          <a:prstGeom prst="rect">
            <a:avLst/>
          </a:prstGeom>
          <a:noFill/>
          <a:ln w="28575">
            <a:solidFill>
              <a:schemeClr val="tx1"/>
            </a:solidFill>
          </a:ln>
        </p:spPr>
        <p:txBody>
          <a:bodyPr wrap="none" rtlCol="0">
            <a:spAutoFit/>
          </a:bodyPr>
          <a:lstStyle/>
          <a:p>
            <a:r>
              <a:rPr lang="en-US" altLang="zh-CN" dirty="0"/>
              <a:t>Data search</a:t>
            </a:r>
          </a:p>
          <a:p>
            <a:r>
              <a:rPr lang="en-US" altLang="zh-CN" dirty="0"/>
              <a:t>Data visualization</a:t>
            </a:r>
          </a:p>
          <a:p>
            <a:r>
              <a:rPr lang="en-US" altLang="zh-CN" dirty="0"/>
              <a:t>Data download</a:t>
            </a:r>
            <a:endParaRPr lang="zh-CN" altLang="en-US" dirty="0"/>
          </a:p>
        </p:txBody>
      </p:sp>
      <p:cxnSp>
        <p:nvCxnSpPr>
          <p:cNvPr id="29" name="直接箭头连接符 28"/>
          <p:cNvCxnSpPr>
            <a:stCxn id="50" idx="3"/>
            <a:endCxn id="9" idx="1"/>
          </p:cNvCxnSpPr>
          <p:nvPr/>
        </p:nvCxnSpPr>
        <p:spPr>
          <a:xfrm>
            <a:off x="1200740" y="2720455"/>
            <a:ext cx="819504" cy="1750763"/>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31" name="文本框 30"/>
          <p:cNvSpPr txBox="1"/>
          <p:nvPr/>
        </p:nvSpPr>
        <p:spPr>
          <a:xfrm>
            <a:off x="377131" y="3344669"/>
            <a:ext cx="1322863" cy="369332"/>
          </a:xfrm>
          <a:prstGeom prst="rect">
            <a:avLst/>
          </a:prstGeom>
          <a:noFill/>
        </p:spPr>
        <p:txBody>
          <a:bodyPr wrap="none" rtlCol="0">
            <a:spAutoFit/>
          </a:bodyPr>
          <a:lstStyle/>
          <a:p>
            <a:r>
              <a:rPr lang="en-US" altLang="zh-CN" dirty="0"/>
              <a:t>Stream data</a:t>
            </a:r>
            <a:endParaRPr lang="zh-CN" altLang="en-US" dirty="0"/>
          </a:p>
        </p:txBody>
      </p:sp>
      <p:cxnSp>
        <p:nvCxnSpPr>
          <p:cNvPr id="33" name="直接箭头连接符 32"/>
          <p:cNvCxnSpPr>
            <a:stCxn id="9" idx="0"/>
            <a:endCxn id="10" idx="2"/>
          </p:cNvCxnSpPr>
          <p:nvPr/>
        </p:nvCxnSpPr>
        <p:spPr>
          <a:xfrm flipH="1" flipV="1">
            <a:off x="3033378" y="3896841"/>
            <a:ext cx="4613" cy="3897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0" idx="0"/>
          </p:cNvCxnSpPr>
          <p:nvPr/>
        </p:nvCxnSpPr>
        <p:spPr>
          <a:xfrm flipV="1">
            <a:off x="3033378" y="2320805"/>
            <a:ext cx="0" cy="9297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2" idx="2"/>
          </p:cNvCxnSpPr>
          <p:nvPr/>
        </p:nvCxnSpPr>
        <p:spPr>
          <a:xfrm>
            <a:off x="3617561" y="2320805"/>
            <a:ext cx="2415666" cy="10525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432871" y="2939940"/>
            <a:ext cx="2485540" cy="30822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556933" y="4210979"/>
            <a:ext cx="2252243" cy="646331"/>
          </a:xfrm>
          <a:prstGeom prst="rect">
            <a:avLst/>
          </a:prstGeom>
          <a:noFill/>
        </p:spPr>
        <p:txBody>
          <a:bodyPr wrap="square" rtlCol="0">
            <a:spAutoFit/>
          </a:bodyPr>
          <a:lstStyle/>
          <a:p>
            <a:pPr algn="ctr"/>
            <a:r>
              <a:rPr lang="en-US" altLang="zh-CN" b="1" dirty="0">
                <a:solidFill>
                  <a:srgbClr val="FFC000"/>
                </a:solidFill>
              </a:rPr>
              <a:t>Portal</a:t>
            </a:r>
          </a:p>
          <a:p>
            <a:pPr algn="ctr"/>
            <a:r>
              <a:rPr lang="en-US" altLang="zh-CN" b="1" dirty="0">
                <a:solidFill>
                  <a:srgbClr val="FFC000"/>
                </a:solidFill>
              </a:rPr>
              <a:t>(Data/User/Proposal)</a:t>
            </a:r>
            <a:endParaRPr lang="zh-CN" altLang="en-US" b="1" dirty="0">
              <a:solidFill>
                <a:srgbClr val="FFC000"/>
              </a:solidFill>
            </a:endParaRPr>
          </a:p>
        </p:txBody>
      </p:sp>
      <p:cxnSp>
        <p:nvCxnSpPr>
          <p:cNvPr id="45" name="直接箭头连接符 44"/>
          <p:cNvCxnSpPr>
            <a:stCxn id="10" idx="3"/>
            <a:endCxn id="18" idx="1"/>
          </p:cNvCxnSpPr>
          <p:nvPr/>
        </p:nvCxnSpPr>
        <p:spPr>
          <a:xfrm>
            <a:off x="4076290" y="3573676"/>
            <a:ext cx="999623" cy="90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8" idx="2"/>
            <a:endCxn id="25" idx="0"/>
          </p:cNvCxnSpPr>
          <p:nvPr/>
        </p:nvCxnSpPr>
        <p:spPr>
          <a:xfrm>
            <a:off x="6033227" y="3767356"/>
            <a:ext cx="1252" cy="39623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538445" y="1624904"/>
            <a:ext cx="4996455" cy="369332"/>
          </a:xfrm>
          <a:prstGeom prst="rect">
            <a:avLst/>
          </a:prstGeom>
          <a:noFill/>
          <a:ln w="28575">
            <a:solidFill>
              <a:schemeClr val="tx1"/>
            </a:solidFill>
          </a:ln>
        </p:spPr>
        <p:txBody>
          <a:bodyPr wrap="square" rtlCol="0">
            <a:spAutoFit/>
          </a:bodyPr>
          <a:lstStyle/>
          <a:p>
            <a:pPr algn="ctr"/>
            <a:r>
              <a:rPr lang="en-US" altLang="zh-CN" dirty="0"/>
              <a:t>Raw/Processed/Result Data Files</a:t>
            </a:r>
            <a:endParaRPr lang="zh-CN" altLang="en-US" dirty="0"/>
          </a:p>
        </p:txBody>
      </p:sp>
      <p:sp>
        <p:nvSpPr>
          <p:cNvPr id="48" name="矩形 47"/>
          <p:cNvSpPr/>
          <p:nvPr/>
        </p:nvSpPr>
        <p:spPr>
          <a:xfrm>
            <a:off x="126552" y="2374186"/>
            <a:ext cx="1072205" cy="69253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18392" y="2535789"/>
            <a:ext cx="1082348" cy="369332"/>
          </a:xfrm>
          <a:prstGeom prst="rect">
            <a:avLst/>
          </a:prstGeom>
          <a:noFill/>
        </p:spPr>
        <p:txBody>
          <a:bodyPr wrap="none" rtlCol="0">
            <a:spAutoFit/>
          </a:bodyPr>
          <a:lstStyle/>
          <a:p>
            <a:r>
              <a:rPr lang="en-US" altLang="zh-CN" b="1" dirty="0">
                <a:solidFill>
                  <a:srgbClr val="7030A0"/>
                </a:solidFill>
              </a:rPr>
              <a:t>Beamline</a:t>
            </a:r>
            <a:endParaRPr lang="zh-CN" altLang="en-US" b="1" dirty="0">
              <a:solidFill>
                <a:srgbClr val="7030A0"/>
              </a:solidFill>
            </a:endParaRPr>
          </a:p>
        </p:txBody>
      </p:sp>
      <p:cxnSp>
        <p:nvCxnSpPr>
          <p:cNvPr id="53" name="直接箭头连接符 52"/>
          <p:cNvCxnSpPr>
            <a:stCxn id="48" idx="3"/>
            <a:endCxn id="2" idx="1"/>
          </p:cNvCxnSpPr>
          <p:nvPr/>
        </p:nvCxnSpPr>
        <p:spPr>
          <a:xfrm flipV="1">
            <a:off x="1198757" y="1997640"/>
            <a:ext cx="783086" cy="722815"/>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43" name="文本框 42"/>
          <p:cNvSpPr txBox="1"/>
          <p:nvPr/>
        </p:nvSpPr>
        <p:spPr>
          <a:xfrm>
            <a:off x="2130301" y="5929024"/>
            <a:ext cx="1624612" cy="369332"/>
          </a:xfrm>
          <a:prstGeom prst="rect">
            <a:avLst/>
          </a:prstGeom>
          <a:noFill/>
          <a:ln w="28575">
            <a:solidFill>
              <a:schemeClr val="tx1"/>
            </a:solidFill>
          </a:ln>
        </p:spPr>
        <p:txBody>
          <a:bodyPr wrap="none" rtlCol="0">
            <a:spAutoFit/>
          </a:bodyPr>
          <a:lstStyle/>
          <a:p>
            <a:r>
              <a:rPr lang="en-US" altLang="zh-CN" dirty="0"/>
              <a:t>Offline Analysis</a:t>
            </a:r>
            <a:endParaRPr lang="zh-CN" altLang="en-US" dirty="0"/>
          </a:p>
        </p:txBody>
      </p:sp>
      <p:cxnSp>
        <p:nvCxnSpPr>
          <p:cNvPr id="30" name="直接箭头连接符 29"/>
          <p:cNvCxnSpPr>
            <a:stCxn id="25" idx="1"/>
            <a:endCxn id="43" idx="3"/>
          </p:cNvCxnSpPr>
          <p:nvPr/>
        </p:nvCxnSpPr>
        <p:spPr>
          <a:xfrm flipH="1">
            <a:off x="3754913" y="4348261"/>
            <a:ext cx="1236396" cy="1765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9248080" y="3232200"/>
            <a:ext cx="909095" cy="830997"/>
          </a:xfrm>
          <a:prstGeom prst="rect">
            <a:avLst/>
          </a:prstGeom>
          <a:noFill/>
          <a:ln w="28575">
            <a:solidFill>
              <a:schemeClr val="tx1"/>
            </a:solidFill>
          </a:ln>
        </p:spPr>
        <p:txBody>
          <a:bodyPr wrap="none" rtlCol="0">
            <a:spAutoFit/>
          </a:bodyPr>
          <a:lstStyle/>
          <a:p>
            <a:pPr algn="ctr"/>
            <a:r>
              <a:rPr lang="en-US" altLang="zh-CN" sz="1600" dirty="0"/>
              <a:t>Proposal</a:t>
            </a:r>
          </a:p>
          <a:p>
            <a:pPr algn="ctr"/>
            <a:r>
              <a:rPr lang="en-US" altLang="zh-CN" sz="1600" dirty="0"/>
              <a:t>User</a:t>
            </a:r>
          </a:p>
          <a:p>
            <a:pPr algn="ctr"/>
            <a:r>
              <a:rPr lang="en-US" altLang="zh-CN" sz="1600" dirty="0"/>
              <a:t>Sample</a:t>
            </a:r>
            <a:endParaRPr lang="zh-CN" altLang="en-US" sz="1600" dirty="0"/>
          </a:p>
        </p:txBody>
      </p:sp>
      <p:cxnSp>
        <p:nvCxnSpPr>
          <p:cNvPr id="63" name="肘形连接符 62"/>
          <p:cNvCxnSpPr/>
          <p:nvPr/>
        </p:nvCxnSpPr>
        <p:spPr>
          <a:xfrm flipH="1">
            <a:off x="3739469" y="2212089"/>
            <a:ext cx="7936516" cy="4061581"/>
          </a:xfrm>
          <a:prstGeom prst="bentConnector3">
            <a:avLst>
              <a:gd name="adj1" fmla="val -2880"/>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1622" y="90451"/>
            <a:ext cx="12192000" cy="590931"/>
          </a:xfrm>
          <a:prstGeom prst="rect">
            <a:avLst/>
          </a:prstGeom>
          <a:noFill/>
        </p:spPr>
        <p:txBody>
          <a:bodyPr wrap="square" rtlCol="0">
            <a:spAutoFit/>
          </a:bodyPr>
          <a:lstStyle/>
          <a:p>
            <a:pPr algn="ctr">
              <a:lnSpc>
                <a:spcPct val="90000"/>
              </a:lnSpc>
              <a:spcBef>
                <a:spcPct val="0"/>
              </a:spcBef>
            </a:pPr>
            <a:r>
              <a:rPr lang="en-US" altLang="zh-CN" sz="3600" dirty="0">
                <a:solidFill>
                  <a:srgbClr val="C00000"/>
                </a:solidFill>
                <a:latin typeface="Times New Roman" panose="02020603050405020304" pitchFamily="18" charset="0"/>
                <a:ea typeface="+mj-ea"/>
                <a:cs typeface="Times New Roman" panose="02020603050405020304" pitchFamily="18" charset="0"/>
              </a:rPr>
              <a:t>Data Flow</a:t>
            </a:r>
            <a:endParaRPr lang="zh-CN" altLang="en-US" sz="3600" dirty="0">
              <a:solidFill>
                <a:srgbClr val="C00000"/>
              </a:solidFill>
              <a:latin typeface="Times New Roman" panose="02020603050405020304" pitchFamily="18" charset="0"/>
              <a:ea typeface="+mj-ea"/>
              <a:cs typeface="Times New Roman" panose="02020603050405020304" pitchFamily="18" charset="0"/>
            </a:endParaRPr>
          </a:p>
        </p:txBody>
      </p:sp>
      <p:cxnSp>
        <p:nvCxnSpPr>
          <p:cNvPr id="70" name="肘形连接符 69"/>
          <p:cNvCxnSpPr>
            <a:endCxn id="28" idx="1"/>
          </p:cNvCxnSpPr>
          <p:nvPr/>
        </p:nvCxnSpPr>
        <p:spPr>
          <a:xfrm>
            <a:off x="6682778" y="4532927"/>
            <a:ext cx="2196961" cy="980802"/>
          </a:xfrm>
          <a:prstGeom prst="bentConnector3">
            <a:avLst>
              <a:gd name="adj1" fmla="val -217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11264" y="1900990"/>
            <a:ext cx="1054969" cy="369332"/>
          </a:xfrm>
          <a:prstGeom prst="rect">
            <a:avLst/>
          </a:prstGeom>
          <a:noFill/>
        </p:spPr>
        <p:txBody>
          <a:bodyPr wrap="none" rtlCol="0">
            <a:spAutoFit/>
          </a:bodyPr>
          <a:lstStyle/>
          <a:p>
            <a:r>
              <a:rPr lang="en-US" altLang="zh-CN" dirty="0"/>
              <a:t>Data files</a:t>
            </a:r>
            <a:endParaRPr lang="zh-CN" altLang="en-US" dirty="0"/>
          </a:p>
        </p:txBody>
      </p:sp>
      <p:cxnSp>
        <p:nvCxnSpPr>
          <p:cNvPr id="94" name="直接箭头连接符 93"/>
          <p:cNvCxnSpPr>
            <a:stCxn id="25" idx="3"/>
            <a:endCxn id="55" idx="1"/>
          </p:cNvCxnSpPr>
          <p:nvPr/>
        </p:nvCxnSpPr>
        <p:spPr>
          <a:xfrm flipV="1">
            <a:off x="7077649" y="3647699"/>
            <a:ext cx="2170431" cy="70056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肘形连接符 108"/>
          <p:cNvCxnSpPr/>
          <p:nvPr/>
        </p:nvCxnSpPr>
        <p:spPr>
          <a:xfrm rot="5400000">
            <a:off x="9469737" y="3632867"/>
            <a:ext cx="3116974" cy="662561"/>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a:endCxn id="18" idx="3"/>
          </p:cNvCxnSpPr>
          <p:nvPr/>
        </p:nvCxnSpPr>
        <p:spPr>
          <a:xfrm flipH="1">
            <a:off x="6990540" y="3529335"/>
            <a:ext cx="2264072" cy="533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右箭头 12"/>
          <p:cNvSpPr/>
          <p:nvPr/>
        </p:nvSpPr>
        <p:spPr>
          <a:xfrm>
            <a:off x="5253279" y="1773723"/>
            <a:ext cx="1285166" cy="405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Transfer</a:t>
            </a:r>
            <a:endParaRPr lang="zh-CN" altLang="en-US" dirty="0"/>
          </a:p>
        </p:txBody>
      </p:sp>
      <p:sp>
        <p:nvSpPr>
          <p:cNvPr id="14" name="文本框 13"/>
          <p:cNvSpPr txBox="1"/>
          <p:nvPr/>
        </p:nvSpPr>
        <p:spPr>
          <a:xfrm>
            <a:off x="2883613" y="1305064"/>
            <a:ext cx="1488293" cy="307777"/>
          </a:xfrm>
          <a:prstGeom prst="rect">
            <a:avLst/>
          </a:prstGeom>
          <a:noFill/>
        </p:spPr>
        <p:txBody>
          <a:bodyPr wrap="none" rtlCol="0">
            <a:spAutoFit/>
          </a:bodyPr>
          <a:lstStyle/>
          <a:p>
            <a:r>
              <a:rPr lang="en-US" altLang="zh-CN" sz="1400" b="1" dirty="0">
                <a:solidFill>
                  <a:srgbClr val="FF0000"/>
                </a:solidFill>
              </a:rPr>
              <a:t>Beamline Storage</a:t>
            </a:r>
            <a:endParaRPr lang="zh-CN" altLang="en-US" sz="1400" b="1" dirty="0">
              <a:solidFill>
                <a:srgbClr val="FF0000"/>
              </a:solidFill>
            </a:endParaRPr>
          </a:p>
        </p:txBody>
      </p:sp>
      <p:sp>
        <p:nvSpPr>
          <p:cNvPr id="46" name="文本框 45"/>
          <p:cNvSpPr txBox="1"/>
          <p:nvPr/>
        </p:nvSpPr>
        <p:spPr>
          <a:xfrm>
            <a:off x="8400795" y="1305064"/>
            <a:ext cx="1322350" cy="307777"/>
          </a:xfrm>
          <a:prstGeom prst="rect">
            <a:avLst/>
          </a:prstGeom>
          <a:noFill/>
        </p:spPr>
        <p:txBody>
          <a:bodyPr wrap="none" rtlCol="0">
            <a:spAutoFit/>
          </a:bodyPr>
          <a:lstStyle/>
          <a:p>
            <a:r>
              <a:rPr lang="en-US" altLang="zh-CN" sz="1400" b="1" dirty="0">
                <a:solidFill>
                  <a:srgbClr val="FF0000"/>
                </a:solidFill>
              </a:rPr>
              <a:t>Central Storage</a:t>
            </a:r>
            <a:endParaRPr lang="zh-CN" altLang="en-US" sz="1400" b="1" dirty="0">
              <a:solidFill>
                <a:srgbClr val="FF0000"/>
              </a:solidFill>
            </a:endParaRPr>
          </a:p>
        </p:txBody>
      </p:sp>
      <p:cxnSp>
        <p:nvCxnSpPr>
          <p:cNvPr id="47" name="直接箭头连接符 46"/>
          <p:cNvCxnSpPr>
            <a:stCxn id="8" idx="2"/>
            <a:endCxn id="18" idx="0"/>
          </p:cNvCxnSpPr>
          <p:nvPr/>
        </p:nvCxnSpPr>
        <p:spPr>
          <a:xfrm flipH="1">
            <a:off x="6033227" y="2396755"/>
            <a:ext cx="3003446" cy="10012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577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56891</TotalTime>
  <Words>2112</Words>
  <Application>Microsoft Office PowerPoint</Application>
  <PresentationFormat>宽屏</PresentationFormat>
  <Paragraphs>387</Paragraphs>
  <Slides>23</Slides>
  <Notes>10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23</vt:i4>
      </vt:variant>
    </vt:vector>
  </HeadingPairs>
  <TitlesOfParts>
    <vt:vector size="40" baseType="lpstr">
      <vt:lpstr>Source Han Sans SC</vt:lpstr>
      <vt:lpstr>Source Han Sans SC Medium</vt:lpstr>
      <vt:lpstr>等线</vt:lpstr>
      <vt:lpstr>黑体</vt:lpstr>
      <vt:lpstr>楷体</vt:lpstr>
      <vt:lpstr>宋体</vt:lpstr>
      <vt:lpstr>微软雅黑</vt:lpstr>
      <vt:lpstr>Arial</vt:lpstr>
      <vt:lpstr>Calibri</vt:lpstr>
      <vt:lpstr>Calibri Light</vt:lpstr>
      <vt:lpstr>Rockwell Extra Bold</vt:lpstr>
      <vt:lpstr>Source Sans Pro</vt:lpstr>
      <vt:lpstr>Times New Roman</vt:lpstr>
      <vt:lpstr>Wingdings</vt:lpstr>
      <vt:lpstr>Office 主题</vt:lpstr>
      <vt:lpstr>1_自定义设计方案</vt:lpstr>
      <vt:lpstr>自定义设计方案</vt:lpstr>
      <vt:lpstr>The Design of Data Management System(DMS) at HEPS </vt:lpstr>
      <vt:lpstr>Outline</vt:lpstr>
      <vt:lpstr>HEPS： High Energy Photon Source</vt:lpstr>
      <vt:lpstr>HEPS CC: the Computing &amp; Communication System for HEPS</vt:lpstr>
      <vt:lpstr>HEPS Introduction – Beamlines &amp; Data volume</vt:lpstr>
      <vt:lpstr>IT Architecture  of HEPS</vt:lpstr>
      <vt:lpstr>Data management requirement</vt:lpstr>
      <vt:lpstr>HEPS Data Policy</vt:lpstr>
      <vt:lpstr>PowerPoint 演示文稿</vt:lpstr>
      <vt:lpstr>Predefined directory structure</vt:lpstr>
      <vt:lpstr>Metadata</vt:lpstr>
      <vt:lpstr>Metadata catalogue framework--SciCat</vt:lpstr>
      <vt:lpstr>Metadata acquisition approaches </vt:lpstr>
      <vt:lpstr>Metadata acquisition approach（1）</vt:lpstr>
      <vt:lpstr>Metadata acquisition approach（2）</vt:lpstr>
      <vt:lpstr>Metadata acquisition— for cataloging</vt:lpstr>
      <vt:lpstr>Data format standardization</vt:lpstr>
      <vt:lpstr>HDF5 file format design for B7(Hard X-Ray Imaging Beamline) </vt:lpstr>
      <vt:lpstr>DMS testbed at 1W1A of BSRF</vt:lpstr>
      <vt:lpstr>Progress of testbed at 1W1A</vt:lpstr>
      <vt:lpstr>Web front end</vt:lpstr>
      <vt:lpstr>Summary and Plan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huhao</cp:lastModifiedBy>
  <cp:revision>590</cp:revision>
  <dcterms:created xsi:type="dcterms:W3CDTF">2019-11-05T01:17:13Z</dcterms:created>
  <dcterms:modified xsi:type="dcterms:W3CDTF">2021-03-24T03:53:15Z</dcterms:modified>
</cp:coreProperties>
</file>