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81" r:id="rId5"/>
    <p:sldId id="288" r:id="rId6"/>
    <p:sldId id="258" r:id="rId7"/>
    <p:sldId id="295" r:id="rId8"/>
    <p:sldId id="296" r:id="rId9"/>
    <p:sldId id="286" r:id="rId10"/>
    <p:sldId id="289" r:id="rId11"/>
    <p:sldId id="297" r:id="rId12"/>
    <p:sldId id="274" r:id="rId13"/>
    <p:sldId id="277" r:id="rId14"/>
    <p:sldId id="299" r:id="rId15"/>
    <p:sldId id="298" r:id="rId16"/>
    <p:sldId id="290" r:id="rId17"/>
    <p:sldId id="292" r:id="rId18"/>
    <p:sldId id="283" r:id="rId19"/>
    <p:sldId id="269" r:id="rId20"/>
    <p:sldId id="282" r:id="rId21"/>
    <p:sldId id="285" r:id="rId22"/>
    <p:sldId id="287" r:id="rId23"/>
    <p:sldId id="293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F3B"/>
    <a:srgbClr val="19AF9B"/>
    <a:srgbClr val="CD2640"/>
    <a:srgbClr val="FFFFFF"/>
    <a:srgbClr val="E95C33"/>
    <a:srgbClr val="E1D5E7"/>
    <a:srgbClr val="DD2845"/>
    <a:srgbClr val="3BAE74"/>
    <a:srgbClr val="3CAF74"/>
    <a:srgbClr val="353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4595" autoAdjust="0"/>
  </p:normalViewPr>
  <p:slideViewPr>
    <p:cSldViewPr snapToGrid="0" snapToObjects="1">
      <p:cViewPr varScale="1">
        <p:scale>
          <a:sx n="90" d="100"/>
          <a:sy n="90" d="100"/>
        </p:scale>
        <p:origin x="228" y="78"/>
      </p:cViewPr>
      <p:guideLst/>
    </p:cSldViewPr>
  </p:slideViewPr>
  <p:outlineViewPr>
    <p:cViewPr>
      <p:scale>
        <a:sx n="33" d="100"/>
        <a:sy n="33" d="100"/>
      </p:scale>
      <p:origin x="0" y="-4786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01" d="100"/>
          <a:sy n="101" d="100"/>
        </p:scale>
        <p:origin x="3533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A5DD6-A9B6-4773-9484-51DBED110E7F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6A666-DAFD-4346-9B29-712D4A7305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945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some years HEP Benchmarking Suite has been in development by WLCG Benchmarking WG</a:t>
            </a:r>
          </a:p>
          <a:p>
            <a:r>
              <a:rPr lang="en-US" dirty="0"/>
              <a:t>Provided …  </a:t>
            </a:r>
          </a:p>
          <a:p>
            <a:endParaRPr lang="en-US" dirty="0"/>
          </a:p>
          <a:p>
            <a:r>
              <a:rPr lang="en-US" dirty="0"/>
              <a:t>Already enabled R&amp;D for ROOT </a:t>
            </a:r>
            <a:r>
              <a:rPr lang="en-US" dirty="0" err="1"/>
              <a:t>RNTuple</a:t>
            </a:r>
            <a:r>
              <a:rPr lang="en-US" dirty="0"/>
              <a:t> HPC optimization..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6A666-DAFD-4346-9B29-712D4A73057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336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some years HEP Benchmarking Suite has been in development by WLCG Benchmarking WG</a:t>
            </a:r>
          </a:p>
          <a:p>
            <a:r>
              <a:rPr lang="en-US" dirty="0"/>
              <a:t>Provided …  </a:t>
            </a:r>
          </a:p>
          <a:p>
            <a:endParaRPr lang="en-US" dirty="0"/>
          </a:p>
          <a:p>
            <a:r>
              <a:rPr lang="en-US" dirty="0"/>
              <a:t>Already enabled R&amp;D for ROOT </a:t>
            </a:r>
            <a:r>
              <a:rPr lang="en-US" dirty="0" err="1"/>
              <a:t>RNTuple</a:t>
            </a:r>
            <a:r>
              <a:rPr lang="en-US" dirty="0"/>
              <a:t> HPC optimization..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6A666-DAFD-4346-9B29-712D4A73057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339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some years HEP Benchmarking Suite has been in development by WLCG Benchmarking WG</a:t>
            </a:r>
          </a:p>
          <a:p>
            <a:r>
              <a:rPr lang="en-US" dirty="0"/>
              <a:t>Provided …  </a:t>
            </a:r>
          </a:p>
          <a:p>
            <a:endParaRPr lang="en-US" dirty="0"/>
          </a:p>
          <a:p>
            <a:r>
              <a:rPr lang="en-US" dirty="0"/>
              <a:t>Already enabled R&amp;D for ROOT </a:t>
            </a:r>
            <a:r>
              <a:rPr lang="en-US" dirty="0" err="1"/>
              <a:t>RNTuple</a:t>
            </a:r>
            <a:r>
              <a:rPr lang="en-US" dirty="0"/>
              <a:t> HPC optimization..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6A666-DAFD-4346-9B29-712D4A73057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270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6A666-DAFD-4346-9B29-712D4A73057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19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7"/>
            <a:ext cx="12192000" cy="685465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63574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rgbClr val="18AF9B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800">
                <a:solidFill>
                  <a:srgbClr val="F28F3B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6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6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28700"/>
            <a:ext cx="10515600" cy="6191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i="1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Subtitle</a:t>
            </a:r>
          </a:p>
        </p:txBody>
      </p:sp>
      <p:pic>
        <p:nvPicPr>
          <p:cNvPr id="24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84" y="6334919"/>
            <a:ext cx="790231" cy="248777"/>
          </a:xfrm>
          <a:prstGeom prst="rect">
            <a:avLst/>
          </a:prstGeom>
        </p:spPr>
      </p:pic>
      <p:sp>
        <p:nvSpPr>
          <p:cNvPr id="25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11142518" y="6334919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D. Southwick - International Symposium on Grids &amp; Clouds -  26/3/2021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646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7"/>
            <a:ext cx="12192000" cy="6854653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29541"/>
            <a:ext cx="10515600" cy="5158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i="1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3" name="Espace réservé pour une image  12"/>
          <p:cNvSpPr>
            <a:spLocks noGrp="1"/>
          </p:cNvSpPr>
          <p:nvPr>
            <p:ph type="pic" sz="quarter" idx="14"/>
          </p:nvPr>
        </p:nvSpPr>
        <p:spPr>
          <a:xfrm>
            <a:off x="838200" y="1706879"/>
            <a:ext cx="10515600" cy="464947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r-FR"/>
          </a:p>
        </p:txBody>
      </p:sp>
      <p:sp>
        <p:nvSpPr>
          <p:cNvPr id="17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11142518" y="6334919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9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84" y="6334919"/>
            <a:ext cx="790231" cy="248777"/>
          </a:xfrm>
          <a:prstGeom prst="rect">
            <a:avLst/>
          </a:prstGeom>
        </p:spPr>
      </p:pic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>
          <a:xfrm>
            <a:off x="3359888" y="6273958"/>
            <a:ext cx="5369441" cy="365125"/>
          </a:xfrm>
        </p:spPr>
        <p:txBody>
          <a:bodyPr/>
          <a:lstStyle/>
          <a:p>
            <a:r>
              <a:rPr lang="en-US" dirty="0"/>
              <a:t>D. Southwick - International Symposium on Grids &amp; Clouds -  26/3/2021</a:t>
            </a:r>
            <a:endParaRPr lang="en-GB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63574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1710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two text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7"/>
            <a:ext cx="12192000" cy="6854653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734671"/>
            <a:ext cx="5181600" cy="444229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rgbClr val="18AF9B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800">
                <a:solidFill>
                  <a:srgbClr val="F28F3B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6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6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734671"/>
            <a:ext cx="5181600" cy="444229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rgbClr val="18AF9B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800">
                <a:solidFill>
                  <a:srgbClr val="F28F3B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6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6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9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11142518" y="6334919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20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84" y="6334919"/>
            <a:ext cx="790231" cy="248777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29541"/>
            <a:ext cx="10515600" cy="5158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i="1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63574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10" name="Footer Placeholder 25">
            <a:extLst>
              <a:ext uri="{FF2B5EF4-FFF2-40B4-BE49-F238E27FC236}">
                <a16:creationId xmlns:a16="http://schemas.microsoft.com/office/drawing/2014/main" id="{C880A1A8-AFDA-4B82-AC02-9D4CADC7B9C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359888" y="6273958"/>
            <a:ext cx="5369441" cy="365125"/>
          </a:xfrm>
        </p:spPr>
        <p:txBody>
          <a:bodyPr/>
          <a:lstStyle/>
          <a:p>
            <a:r>
              <a:rPr lang="en-US" dirty="0"/>
              <a:t>D. Southwick - International Symposium on Grids &amp; Clouds -  26/3/2021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24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longsid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7"/>
            <a:ext cx="12192000" cy="6854653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734671"/>
            <a:ext cx="3821206" cy="444229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rgbClr val="18AF9B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800">
                <a:solidFill>
                  <a:srgbClr val="F28F3B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6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6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pour une image  5"/>
          <p:cNvSpPr>
            <a:spLocks noGrp="1"/>
          </p:cNvSpPr>
          <p:nvPr>
            <p:ph type="pic" sz="quarter" idx="14"/>
          </p:nvPr>
        </p:nvSpPr>
        <p:spPr>
          <a:xfrm>
            <a:off x="4948238" y="1735138"/>
            <a:ext cx="6405562" cy="442098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r-FR" dirty="0"/>
          </a:p>
        </p:txBody>
      </p:sp>
      <p:sp>
        <p:nvSpPr>
          <p:cNvPr id="17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11142518" y="6334919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8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84" y="6334919"/>
            <a:ext cx="790231" cy="248777"/>
          </a:xfrm>
          <a:prstGeom prst="rect">
            <a:avLst/>
          </a:prstGeom>
        </p:spPr>
      </p:pic>
      <p:sp>
        <p:nvSpPr>
          <p:cNvPr id="12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29541"/>
            <a:ext cx="10515600" cy="5158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i="1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63574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10" name="Footer Placeholder 25">
            <a:extLst>
              <a:ext uri="{FF2B5EF4-FFF2-40B4-BE49-F238E27FC236}">
                <a16:creationId xmlns:a16="http://schemas.microsoft.com/office/drawing/2014/main" id="{42B93ACB-F9CB-4BC8-9206-7743EB254F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359888" y="6273958"/>
            <a:ext cx="5369441" cy="365125"/>
          </a:xfrm>
        </p:spPr>
        <p:txBody>
          <a:bodyPr/>
          <a:lstStyle/>
          <a:p>
            <a:r>
              <a:rPr lang="en-US" dirty="0"/>
              <a:t>D. Southwick - International Symposium on Grids &amp; Clouds -  26/3/2021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34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longside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7"/>
            <a:ext cx="12192000" cy="6854653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5157787" cy="45085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800">
                <a:solidFill>
                  <a:srgbClr val="F28F3B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6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6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Espace réservé pour une image  12"/>
          <p:cNvSpPr>
            <a:spLocks noGrp="1"/>
          </p:cNvSpPr>
          <p:nvPr>
            <p:ph type="pic" sz="quarter" idx="14"/>
          </p:nvPr>
        </p:nvSpPr>
        <p:spPr>
          <a:xfrm>
            <a:off x="6513512" y="1654549"/>
            <a:ext cx="4840288" cy="209045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r-FR"/>
          </a:p>
        </p:txBody>
      </p:sp>
      <p:sp>
        <p:nvSpPr>
          <p:cNvPr id="14" name="Espace réservé pour une image  12"/>
          <p:cNvSpPr>
            <a:spLocks noGrp="1"/>
          </p:cNvSpPr>
          <p:nvPr>
            <p:ph type="pic" sz="quarter" idx="15"/>
          </p:nvPr>
        </p:nvSpPr>
        <p:spPr>
          <a:xfrm>
            <a:off x="6513512" y="4072310"/>
            <a:ext cx="4840288" cy="209045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r-FR"/>
          </a:p>
        </p:txBody>
      </p:sp>
      <p:sp>
        <p:nvSpPr>
          <p:cNvPr id="18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11142518" y="6334919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21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84" y="6334919"/>
            <a:ext cx="790231" cy="248777"/>
          </a:xfrm>
          <a:prstGeom prst="rect">
            <a:avLst/>
          </a:prstGeom>
        </p:spPr>
      </p:pic>
      <p:sp>
        <p:nvSpPr>
          <p:cNvPr id="12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29541"/>
            <a:ext cx="10515600" cy="5158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i="1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63574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11" name="Footer Placeholder 25">
            <a:extLst>
              <a:ext uri="{FF2B5EF4-FFF2-40B4-BE49-F238E27FC236}">
                <a16:creationId xmlns:a16="http://schemas.microsoft.com/office/drawing/2014/main" id="{BAE44A02-D19B-4554-8EC8-6136672668D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359888" y="6273958"/>
            <a:ext cx="5369441" cy="365125"/>
          </a:xfrm>
        </p:spPr>
        <p:txBody>
          <a:bodyPr/>
          <a:lstStyle/>
          <a:p>
            <a:r>
              <a:rPr lang="en-US" dirty="0"/>
              <a:t>D. Southwick - International Symposium on Grids &amp; Clouds -  26/3/2021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43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s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7"/>
            <a:ext cx="12192000" cy="6854653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1681162"/>
            <a:ext cx="5103812" cy="182007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rgbClr val="18AF9B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800">
                <a:solidFill>
                  <a:srgbClr val="F28F3B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6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6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Espace réservé pour une image  12"/>
          <p:cNvSpPr>
            <a:spLocks noGrp="1"/>
          </p:cNvSpPr>
          <p:nvPr>
            <p:ph type="pic" sz="quarter" idx="14"/>
          </p:nvPr>
        </p:nvSpPr>
        <p:spPr>
          <a:xfrm>
            <a:off x="836612" y="3879477"/>
            <a:ext cx="5106988" cy="234369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r-FR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16"/>
          </p:nvPr>
        </p:nvSpPr>
        <p:spPr>
          <a:xfrm>
            <a:off x="6249988" y="1681162"/>
            <a:ext cx="5103812" cy="182007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rgbClr val="18AF9B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800">
                <a:solidFill>
                  <a:srgbClr val="F28F3B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6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6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7" name="Espace réservé pour une image  12"/>
          <p:cNvSpPr>
            <a:spLocks noGrp="1"/>
          </p:cNvSpPr>
          <p:nvPr>
            <p:ph type="pic" sz="quarter" idx="17"/>
          </p:nvPr>
        </p:nvSpPr>
        <p:spPr>
          <a:xfrm>
            <a:off x="6249988" y="3879477"/>
            <a:ext cx="5106988" cy="234369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r-FR"/>
          </a:p>
        </p:txBody>
      </p:sp>
      <p:sp>
        <p:nvSpPr>
          <p:cNvPr id="2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11142518" y="6334919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23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84" y="6334919"/>
            <a:ext cx="790231" cy="248777"/>
          </a:xfrm>
          <a:prstGeom prst="rect">
            <a:avLst/>
          </a:prstGeom>
        </p:spPr>
      </p:pic>
      <p:sp>
        <p:nvSpPr>
          <p:cNvPr id="24" name="Footer Placeholder 18"/>
          <p:cNvSpPr>
            <a:spLocks noGrp="1"/>
          </p:cNvSpPr>
          <p:nvPr>
            <p:ph type="ftr" sz="quarter" idx="19"/>
          </p:nvPr>
        </p:nvSpPr>
        <p:spPr>
          <a:xfrm>
            <a:off x="4035135" y="6273958"/>
            <a:ext cx="4114800" cy="365125"/>
          </a:xfrm>
        </p:spPr>
        <p:txBody>
          <a:bodyPr/>
          <a:lstStyle/>
          <a:p>
            <a:r>
              <a:rPr lang="en-US"/>
              <a:t>D. Southwick - International Symposium on Grids &amp; Clouds -  26/3/2021</a:t>
            </a:r>
            <a:endParaRPr lang="en-GB" dirty="0"/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29541"/>
            <a:ext cx="10515600" cy="5158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i="1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63574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8923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7"/>
            <a:ext cx="12192000" cy="685465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524000" y="2750127"/>
            <a:ext cx="9144000" cy="1351506"/>
          </a:xfrm>
        </p:spPr>
        <p:txBody>
          <a:bodyPr anchor="b"/>
          <a:lstStyle>
            <a:lvl1pPr algn="ctr">
              <a:defRPr sz="6000"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193708"/>
            <a:ext cx="9144000" cy="558401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CONFERENCE NAME / MEETING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6033858"/>
            <a:ext cx="9144000" cy="22262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50" baseline="0">
                <a:solidFill>
                  <a:srgbClr val="18AF9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DD / MM / YYYY</a:t>
            </a:r>
          </a:p>
        </p:txBody>
      </p:sp>
      <p:sp>
        <p:nvSpPr>
          <p:cNvPr id="16" name="Espace réservé du texte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5067129"/>
            <a:ext cx="9144000" cy="22262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 baseline="0">
                <a:solidFill>
                  <a:srgbClr val="18AF9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First and Last Name</a:t>
            </a:r>
          </a:p>
        </p:txBody>
      </p:sp>
      <p:pic>
        <p:nvPicPr>
          <p:cNvPr id="9" name="Imag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7557" y="758650"/>
            <a:ext cx="6054912" cy="249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78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formatt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806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CERN </a:t>
            </a:r>
            <a:r>
              <a:rPr lang="fr-FR" dirty="0" err="1"/>
              <a:t>openlab</a:t>
            </a:r>
            <a:r>
              <a:rPr lang="fr-FR" dirty="0"/>
              <a:t> </a:t>
            </a:r>
            <a:r>
              <a:rPr lang="fr-FR" dirty="0" err="1"/>
              <a:t>presentations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8145" y="1825624"/>
            <a:ext cx="10688781" cy="4921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Below are slides that may be useful in creating your presentation. They can be used to give a brief overview CERN </a:t>
            </a:r>
            <a:r>
              <a:rPr lang="en-GB" noProof="0" dirty="0" err="1"/>
              <a:t>openlab</a:t>
            </a:r>
            <a:r>
              <a:rPr lang="en-GB" noProof="0" dirty="0"/>
              <a:t> and its work. Feel free to include as many or as few of these slides as you see fit.</a:t>
            </a:r>
          </a:p>
          <a:p>
            <a:pPr lvl="0"/>
            <a:r>
              <a:rPr lang="en-GB" noProof="0" dirty="0"/>
              <a:t>Add new slides (of various layouts, but all with the CERN </a:t>
            </a:r>
            <a:r>
              <a:rPr lang="en-GB" noProof="0" dirty="0" err="1"/>
              <a:t>openlab</a:t>
            </a:r>
            <a:r>
              <a:rPr lang="en-GB" noProof="0" dirty="0"/>
              <a:t> formatting), by clicking the drop-down arrow alongside ‘add new slide’.</a:t>
            </a:r>
          </a:p>
          <a:p>
            <a:pPr lvl="0"/>
            <a:r>
              <a:rPr lang="en-GB" noProof="0" dirty="0"/>
              <a:t>If you are unsure about how to use these slides, or would like any guidance about presenting CERN </a:t>
            </a:r>
            <a:r>
              <a:rPr lang="en-GB" noProof="0" dirty="0" err="1"/>
              <a:t>openlab’s</a:t>
            </a:r>
            <a:r>
              <a:rPr lang="en-GB" noProof="0" dirty="0"/>
              <a:t> work, please contact Andrew Purcell.</a:t>
            </a:r>
          </a:p>
          <a:p>
            <a:pPr lvl="0"/>
            <a:r>
              <a:rPr lang="en-GB" noProof="0" dirty="0"/>
              <a:t>These slides are continuously updated by the CERN </a:t>
            </a:r>
            <a:r>
              <a:rPr lang="en-GB" noProof="0" dirty="0" err="1"/>
              <a:t>openlab</a:t>
            </a:r>
            <a:r>
              <a:rPr lang="en-GB" noProof="0" dirty="0"/>
              <a:t> communications team. The latest versions (4:3 and 16:9) are available at http://www.cern.ch/openlab/templates.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10" name="Slide Number Placeholder 22"/>
          <p:cNvSpPr txBox="1">
            <a:spLocks/>
          </p:cNvSpPr>
          <p:nvPr userDrawn="1"/>
        </p:nvSpPr>
        <p:spPr>
          <a:xfrm>
            <a:off x="11142518" y="6334919"/>
            <a:ext cx="42256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rgbClr val="18A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035135" y="62739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D. Southwick - International Symposium on Grids &amp; Clouds -  26/3/2021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2" r:id="rId3"/>
    <p:sldLayoutId id="2147483656" r:id="rId4"/>
    <p:sldLayoutId id="2147483653" r:id="rId5"/>
    <p:sldLayoutId id="2147483655" r:id="rId6"/>
    <p:sldLayoutId id="2147483657" r:id="rId7"/>
    <p:sldLayoutId id="2147483659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aws.amazon.com/blogs/aws/new-m6g-ec2-instances-powered-by-arm-based-aws-graviton2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ern.ch/hep-benchmarks/user-support" TargetMode="External"/><Relationship Id="rId2" Type="http://schemas.openxmlformats.org/officeDocument/2006/relationships/hyperlink" Target="https://wlcg-discourse.web.cern.ch/c/hep-benchmarks/1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lab.cern.ch/hep-benchmarks/hep-benchmark-suit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898285/contributions/4034096/attachments/2121862/3571531/HEPiX-Workshop-13-10-2020-giordano.pdf" TargetMode="External"/><Relationship Id="rId2" Type="http://schemas.openxmlformats.org/officeDocument/2006/relationships/hyperlink" Target="https://indico.cern.ch/event/917098/contributions/3855129/attachments/2045174/3426154/WLCG-MB-26-05-2020-giordano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ndico.cern.ch/event/995485/contributions/4257475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ern.ch/hep-benchmark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itlab.cern.ch/hep-benchmarks/hep-benchmark-suit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ern.ch/hep-benchmarks/hep-workload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7698" y="3158619"/>
            <a:ext cx="10689177" cy="1351938"/>
          </a:xfrm>
        </p:spPr>
        <p:txBody>
          <a:bodyPr anchor="ctr" anchorCtr="0">
            <a:noAutofit/>
          </a:bodyPr>
          <a:lstStyle/>
          <a:p>
            <a:r>
              <a:rPr lang="en-GB" sz="3600" b="0" dirty="0">
                <a:latin typeface="Arial Black"/>
              </a:rPr>
              <a:t>WLCG benchmarking using </a:t>
            </a:r>
            <a:br>
              <a:rPr lang="en-GB" sz="3600" b="0" dirty="0">
                <a:latin typeface="Arial Black"/>
              </a:rPr>
            </a:br>
            <a:r>
              <a:rPr lang="en-GB" sz="3600" b="0" dirty="0">
                <a:latin typeface="Arial Black"/>
              </a:rPr>
              <a:t>HEP experiment workflows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8558" y="4345372"/>
            <a:ext cx="9144000" cy="558401"/>
          </a:xfrm>
        </p:spPr>
        <p:txBody>
          <a:bodyPr/>
          <a:lstStyle/>
          <a:p>
            <a:r>
              <a:rPr lang="en-GB" dirty="0"/>
              <a:t>Extending HEP Benchmark Suite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GB" dirty="0">
                <a:latin typeface="Arial"/>
                <a:cs typeface="Arial"/>
              </a:rPr>
              <a:t>26/3/2021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524000" y="4832516"/>
            <a:ext cx="9144000" cy="98121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latin typeface="Arial"/>
                <a:cs typeface="Arial"/>
              </a:rPr>
              <a:t>David Southwick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i="1" dirty="0">
                <a:latin typeface="Arial"/>
                <a:cs typeface="Arial"/>
              </a:rPr>
              <a:t>In collaboration with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WLCG Benchmarking Working Group</a:t>
            </a:r>
            <a:endParaRPr lang="en-US" i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CERN, SKAO, GÉANT and PRACE Collaboration </a:t>
            </a: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/>
              <a:t>EGI-ACE</a:t>
            </a:r>
          </a:p>
        </p:txBody>
      </p:sp>
    </p:spTree>
    <p:extLst>
      <p:ext uri="{BB962C8B-B14F-4D97-AF65-F5344CB8AC3E}">
        <p14:creationId xmlns:p14="http://schemas.microsoft.com/office/powerpoint/2010/main" val="2876083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5EF8F80-25A5-489D-90AE-60850FD5C6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515" b="12667"/>
          <a:stretch/>
        </p:blipFill>
        <p:spPr>
          <a:xfrm>
            <a:off x="4559888" y="210431"/>
            <a:ext cx="6538390" cy="6408578"/>
          </a:xfrm>
          <a:prstGeom prst="rect">
            <a:avLst/>
          </a:prstGeom>
        </p:spPr>
      </p:pic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6233" y="1967266"/>
            <a:ext cx="3096480" cy="2547257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b="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Short Benchmarking Campaign </a:t>
            </a:r>
            <a:br>
              <a:rPr lang="en-US" sz="2400" b="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400" b="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~120,000 cores</a:t>
            </a:r>
            <a:br>
              <a:rPr lang="en-US" sz="2400" b="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400" b="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(Sept – Oct)</a:t>
            </a:r>
            <a:endParaRPr lang="en-US" sz="2400" b="0" kern="120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A6BF60F-94FF-4EB8-BDF5-96EB1BF8A748}"/>
              </a:ext>
            </a:extLst>
          </p:cNvPr>
          <p:cNvSpPr/>
          <p:nvPr/>
        </p:nvSpPr>
        <p:spPr>
          <a:xfrm rot="21294375">
            <a:off x="4599714" y="120532"/>
            <a:ext cx="6458738" cy="1334530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D8677297-722B-4BEF-B903-C652D01601D1}"/>
              </a:ext>
            </a:extLst>
          </p:cNvPr>
          <p:cNvSpPr/>
          <p:nvPr/>
        </p:nvSpPr>
        <p:spPr>
          <a:xfrm flipH="1">
            <a:off x="4027515" y="1495557"/>
            <a:ext cx="6402337" cy="2685730"/>
          </a:xfrm>
          <a:prstGeom prst="arc">
            <a:avLst>
              <a:gd name="adj1" fmla="val 17335823"/>
              <a:gd name="adj2" fmla="val 20988794"/>
            </a:avLst>
          </a:prstGeom>
          <a:ln w="25400">
            <a:solidFill>
              <a:srgbClr val="0070C0"/>
            </a:solidFill>
            <a:head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6B272529-A79C-42C4-8C1E-436491B97FF0}"/>
              </a:ext>
            </a:extLst>
          </p:cNvPr>
          <p:cNvSpPr/>
          <p:nvPr/>
        </p:nvSpPr>
        <p:spPr>
          <a:xfrm rot="16200000" flipH="1">
            <a:off x="8647831" y="1551"/>
            <a:ext cx="129623" cy="12652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15ED309A-95A1-481F-8852-9C1B93482CEC}"/>
              </a:ext>
            </a:extLst>
          </p:cNvPr>
          <p:cNvSpPr txBox="1">
            <a:spLocks/>
          </p:cNvSpPr>
          <p:nvPr/>
        </p:nvSpPr>
        <p:spPr>
          <a:xfrm>
            <a:off x="839788" y="439628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GB" sz="4000" dirty="0"/>
              <a:t>Aggregation</a:t>
            </a:r>
            <a:endParaRPr lang="fr-FR" sz="4000" dirty="0"/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85E94B2F-74A4-492C-9699-1D194A8A5C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29541"/>
            <a:ext cx="4213242" cy="515802"/>
          </a:xfrm>
        </p:spPr>
        <p:txBody>
          <a:bodyPr>
            <a:normAutofit/>
          </a:bodyPr>
          <a:lstStyle/>
          <a:p>
            <a:r>
              <a:rPr lang="en-US" dirty="0"/>
              <a:t>Analysis via Kibana</a:t>
            </a:r>
          </a:p>
          <a:p>
            <a:endParaRPr lang="en-US" sz="2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E5DCB1E-4C2C-485E-B6DC-365BC17628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000" b="82015"/>
          <a:stretch/>
        </p:blipFill>
        <p:spPr>
          <a:xfrm>
            <a:off x="10228285" y="1739150"/>
            <a:ext cx="751316" cy="4660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20A708D-C3C1-4082-AC13-1A3276839C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2869" b="61537"/>
          <a:stretch/>
        </p:blipFill>
        <p:spPr>
          <a:xfrm>
            <a:off x="10163424" y="3267125"/>
            <a:ext cx="881037" cy="1247398"/>
          </a:xfrm>
          <a:prstGeom prst="rect">
            <a:avLst/>
          </a:prstGeom>
        </p:spPr>
      </p:pic>
      <p:sp>
        <p:nvSpPr>
          <p:cNvPr id="13" name="Footer Placeholder 18">
            <a:extLst>
              <a:ext uri="{FF2B5EF4-FFF2-40B4-BE49-F238E27FC236}">
                <a16:creationId xmlns:a16="http://schemas.microsoft.com/office/drawing/2014/main" id="{DCAFD8DE-CAAA-4529-8595-08EE801482E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679023" y="6273958"/>
            <a:ext cx="4827024" cy="365125"/>
          </a:xfrm>
        </p:spPr>
        <p:txBody>
          <a:bodyPr/>
          <a:lstStyle/>
          <a:p>
            <a:r>
              <a:rPr lang="en-US" dirty="0"/>
              <a:t>D. Southwick - International Symposium on Grids &amp; Clouds -  26/3/2021</a:t>
            </a:r>
          </a:p>
        </p:txBody>
      </p:sp>
    </p:spTree>
    <p:extLst>
      <p:ext uri="{BB962C8B-B14F-4D97-AF65-F5344CB8AC3E}">
        <p14:creationId xmlns:p14="http://schemas.microsoft.com/office/powerpoint/2010/main" val="2460373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3BAFB-8185-4FE9-965A-4C3FDAF8F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F5FA0-0D0D-4300-B415-3580E89A0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146" y="1825625"/>
            <a:ext cx="5248618" cy="4373156"/>
          </a:xfrm>
        </p:spPr>
        <p:txBody>
          <a:bodyPr/>
          <a:lstStyle/>
          <a:p>
            <a:r>
              <a:rPr lang="en-US" dirty="0"/>
              <a:t>Execution is as simple as importing a python module!</a:t>
            </a:r>
          </a:p>
          <a:p>
            <a:endParaRPr lang="en-US" dirty="0"/>
          </a:p>
          <a:p>
            <a:r>
              <a:rPr lang="en-US" dirty="0"/>
              <a:t>You can override YAML settings via CLI arguments!</a:t>
            </a:r>
          </a:p>
          <a:p>
            <a:endParaRPr lang="en-US" dirty="0"/>
          </a:p>
          <a:p>
            <a:r>
              <a:rPr lang="en-US" dirty="0"/>
              <a:t>Run </a:t>
            </a:r>
            <a:r>
              <a:rPr lang="en-US" dirty="0" err="1"/>
              <a:t>HEPscore</a:t>
            </a:r>
            <a:r>
              <a:rPr lang="en-US" dirty="0"/>
              <a:t> in the same manner, without the need for the suite!</a:t>
            </a:r>
          </a:p>
          <a:p>
            <a:endParaRPr lang="en-US" dirty="0"/>
          </a:p>
          <a:p>
            <a:r>
              <a:rPr lang="en-US" sz="1400" dirty="0"/>
              <a:t>YAML examples available in backup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536FE-54F6-450D-8C2A-34929145F7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Running HEP Benchmark Suite, </a:t>
            </a:r>
            <a:r>
              <a:rPr lang="en-US" dirty="0" err="1"/>
              <a:t>HEPscore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9F64-B7B6-4F70-8C7F-2FA7BED9587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427549" y="6273958"/>
            <a:ext cx="5329972" cy="365125"/>
          </a:xfrm>
        </p:spPr>
        <p:txBody>
          <a:bodyPr/>
          <a:lstStyle/>
          <a:p>
            <a:r>
              <a:rPr lang="en-US"/>
              <a:t>D. Southwick - International Symposium on Grids &amp; Clouds -  26/3/2021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AFEE10-14FB-44BD-BA48-F4392FBD6D6C}"/>
              </a:ext>
            </a:extLst>
          </p:cNvPr>
          <p:cNvSpPr txBox="1"/>
          <p:nvPr/>
        </p:nvSpPr>
        <p:spPr>
          <a:xfrm>
            <a:off x="5996764" y="1770023"/>
            <a:ext cx="6195236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 Python 3.4+, pip3 19.1+</a:t>
            </a:r>
            <a:endParaRPr lang="en-US" sz="12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python3 -m pip install --user </a:t>
            </a:r>
          </a:p>
          <a:p>
            <a:r>
              <a:rPr lang="en-US" sz="1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git+https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://gitlab.cern.ch/hep-benchmarks/hep-benchmark-</a:t>
            </a:r>
            <a:r>
              <a:rPr lang="en-US" sz="1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suite.git</a:t>
            </a:r>
            <a:endParaRPr lang="en-US" sz="12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</a:p>
          <a:p>
            <a:r>
              <a:rPr lang="en-US" sz="1200" b="1" dirty="0" err="1">
                <a:solidFill>
                  <a:srgbClr val="F28F3B"/>
                </a:solidFill>
                <a:effectLst/>
                <a:latin typeface="Consolas" panose="020B0609020204030204" pitchFamily="49" charset="0"/>
              </a:rPr>
              <a:t>bmkrun</a:t>
            </a:r>
            <a:r>
              <a:rPr lang="en-US" sz="12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--config default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1E9BBA-33B9-45D3-9613-B1284B942C99}"/>
              </a:ext>
            </a:extLst>
          </p:cNvPr>
          <p:cNvSpPr txBox="1"/>
          <p:nvPr/>
        </p:nvSpPr>
        <p:spPr>
          <a:xfrm>
            <a:off x="5996764" y="3082981"/>
            <a:ext cx="619523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 Define custom config (even remote!), override it’s contents </a:t>
            </a:r>
            <a:endParaRPr lang="en-US" sz="12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1" dirty="0" err="1">
                <a:solidFill>
                  <a:srgbClr val="F28F3B"/>
                </a:solidFill>
                <a:effectLst/>
                <a:latin typeface="Consolas" panose="020B0609020204030204" pitchFamily="49" charset="0"/>
              </a:rPr>
              <a:t>bmkrun</a:t>
            </a:r>
            <a:r>
              <a:rPr lang="en-US" sz="12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--mode docker --config https://your.server/static_config.yaml \</a:t>
            </a: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   --</a:t>
            </a:r>
            <a:r>
              <a:rPr lang="en-US" sz="1200" dirty="0" err="1">
                <a:solidFill>
                  <a:srgbClr val="D4D4D4"/>
                </a:solidFill>
                <a:latin typeface="Consolas" panose="020B0609020204030204" pitchFamily="49" charset="0"/>
              </a:rPr>
              <a:t>rundir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/</a:t>
            </a:r>
            <a:r>
              <a:rPr lang="en-US" sz="1200" dirty="0" err="1">
                <a:solidFill>
                  <a:srgbClr val="D4D4D4"/>
                </a:solidFill>
                <a:latin typeface="Consolas" panose="020B0609020204030204" pitchFamily="49" charset="0"/>
              </a:rPr>
              <a:t>mnt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/scratch/hep –-benchmarks hepspec06 </a:t>
            </a:r>
            <a:endParaRPr lang="en-US" sz="12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FE306A-BF86-4177-8C2F-EFAC00B29663}"/>
              </a:ext>
            </a:extLst>
          </p:cNvPr>
          <p:cNvSpPr txBox="1"/>
          <p:nvPr/>
        </p:nvSpPr>
        <p:spPr>
          <a:xfrm>
            <a:off x="5996764" y="4141033"/>
            <a:ext cx="6195236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 Run standalone </a:t>
            </a:r>
            <a:r>
              <a:rPr lang="en-US" sz="12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HEPscore</a:t>
            </a:r>
            <a:endParaRPr lang="en-US" sz="12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python3 -m pip install --user </a:t>
            </a:r>
          </a:p>
          <a:p>
            <a:r>
              <a:rPr lang="en-US" sz="1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git+https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://gitlab.cern.ch/hep-benchmarks/hep-</a:t>
            </a:r>
            <a:r>
              <a:rPr lang="en-US" sz="1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score.git</a:t>
            </a:r>
            <a:endParaRPr lang="en-US" sz="12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</a:p>
          <a:p>
            <a:r>
              <a:rPr lang="en-US" sz="1200" b="1" dirty="0">
                <a:solidFill>
                  <a:srgbClr val="F28F3B"/>
                </a:solidFill>
                <a:effectLst/>
                <a:latin typeface="Consolas" panose="020B0609020204030204" pitchFamily="49" charset="0"/>
              </a:rPr>
              <a:t>hep-score</a:t>
            </a:r>
            <a:r>
              <a:rPr lang="en-US" sz="12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120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mnt</a:t>
            </a:r>
            <a:r>
              <a:rPr lang="en-US" sz="12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/scratch/hep-score</a:t>
            </a:r>
          </a:p>
          <a:p>
            <a:endParaRPr lang="en-US" sz="1200" b="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 Override settings similar to suite</a:t>
            </a:r>
          </a:p>
          <a:p>
            <a:r>
              <a:rPr lang="en-US" sz="1200" b="1" dirty="0">
                <a:solidFill>
                  <a:srgbClr val="F28F3B"/>
                </a:solidFill>
                <a:latin typeface="Consolas" panose="020B0609020204030204" pitchFamily="49" charset="0"/>
              </a:rPr>
              <a:t>hep-score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–-</a:t>
            </a:r>
            <a:r>
              <a:rPr lang="en-US" sz="1200" dirty="0" err="1">
                <a:solidFill>
                  <a:srgbClr val="D4D4D4"/>
                </a:solidFill>
                <a:latin typeface="Consolas" panose="020B0609020204030204" pitchFamily="49" charset="0"/>
              </a:rPr>
              <a:t>conffile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/home/</a:t>
            </a:r>
            <a:r>
              <a:rPr lang="en-US" sz="1200" dirty="0" err="1">
                <a:solidFill>
                  <a:srgbClr val="D4D4D4"/>
                </a:solidFill>
                <a:latin typeface="Consolas" panose="020B0609020204030204" pitchFamily="49" charset="0"/>
              </a:rPr>
              <a:t>dsouthwi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/</a:t>
            </a:r>
            <a:r>
              <a:rPr lang="en-US" sz="1200" dirty="0" err="1">
                <a:solidFill>
                  <a:srgbClr val="D4D4D4"/>
                </a:solidFill>
                <a:latin typeface="Consolas" panose="020B0609020204030204" pitchFamily="49" charset="0"/>
              </a:rPr>
              <a:t>hepscore.yaml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–m docker /</a:t>
            </a:r>
            <a:r>
              <a:rPr lang="en-US" sz="1200" dirty="0" err="1">
                <a:solidFill>
                  <a:srgbClr val="D4D4D4"/>
                </a:solidFill>
                <a:latin typeface="Consolas" panose="020B0609020204030204" pitchFamily="49" charset="0"/>
              </a:rPr>
              <a:t>tmp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/hep </a:t>
            </a:r>
            <a:endParaRPr lang="en-US" sz="1200" b="1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904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04E3D6-93A9-491E-BCF1-0C0FA8018A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9090" y="1342594"/>
            <a:ext cx="7215207" cy="4442292"/>
          </a:xfrm>
        </p:spPr>
        <p:txBody>
          <a:bodyPr/>
          <a:lstStyle/>
          <a:p>
            <a:r>
              <a:rPr lang="en-US" dirty="0"/>
              <a:t>HEPspec06 multi-arch demonstrated on</a:t>
            </a:r>
          </a:p>
          <a:p>
            <a:r>
              <a:rPr lang="en-US" dirty="0">
                <a:hlinkClick r:id="rId2"/>
              </a:rPr>
              <a:t>AWS Gravitron2</a:t>
            </a:r>
            <a:r>
              <a:rPr lang="en-US" dirty="0"/>
              <a:t> bare-metal server, ARM64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A3F543-28D7-40FB-8129-5BB3159B3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Running HS06 on ARM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62F6A-DA77-48FD-A568-128E1B94CD3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D. Southwick - International Symposium on Grids &amp; Clouds -  26/3/2021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39DCAC-FCEE-4F27-8DC8-DC40014DA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298" y="365126"/>
            <a:ext cx="3962398" cy="47353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01F9F0-5D40-4CE0-815A-93A447CFE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91" y="2843769"/>
            <a:ext cx="6132726" cy="24035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53F945-B410-431F-8EB2-32400DCAA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091" y="5295814"/>
            <a:ext cx="10340426" cy="131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03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3FF0A1-560B-42F7-9D61-B934948A4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Adoption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4A54A8E-E77A-4840-B320-0EBD21BBD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Deployed across several HPC sites in the past year, several more currently testing independently</a:t>
            </a:r>
          </a:p>
          <a:p>
            <a:r>
              <a:rPr lang="en-US" dirty="0"/>
              <a:t>Fully adapted to multi-architectures and variety of container solutions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AF9B"/>
                </a:solidFill>
              </a:rPr>
              <a:t>Agnostic – same image for all supported modes (</a:t>
            </a:r>
            <a:r>
              <a:rPr lang="en-US" dirty="0" err="1">
                <a:solidFill>
                  <a:srgbClr val="19AF9B"/>
                </a:solidFill>
              </a:rPr>
              <a:t>ie</a:t>
            </a:r>
            <a:r>
              <a:rPr lang="en-US" dirty="0">
                <a:solidFill>
                  <a:srgbClr val="19AF9B"/>
                </a:solidFill>
              </a:rPr>
              <a:t> single </a:t>
            </a:r>
            <a:r>
              <a:rPr lang="en-US" dirty="0" err="1">
                <a:solidFill>
                  <a:srgbClr val="19AF9B"/>
                </a:solidFill>
              </a:rPr>
              <a:t>HEPspec</a:t>
            </a:r>
            <a:r>
              <a:rPr lang="en-US" dirty="0">
                <a:solidFill>
                  <a:srgbClr val="19AF9B"/>
                </a:solidFill>
              </a:rPr>
              <a:t> image using multi-arch tag, single GPU image – determine mode at runtime)</a:t>
            </a:r>
          </a:p>
          <a:p>
            <a:endParaRPr lang="en-US" dirty="0"/>
          </a:p>
          <a:p>
            <a:r>
              <a:rPr lang="en-US" dirty="0"/>
              <a:t>WLCG HEP Score Deployment task force decision deferred until LHC-run3 experiments examined – Benchmark suite framework is ready for widespread use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B5A43C-EC5A-493B-874C-AAD895DEB3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6" name="Footer Placeholder 18">
            <a:extLst>
              <a:ext uri="{FF2B5EF4-FFF2-40B4-BE49-F238E27FC236}">
                <a16:creationId xmlns:a16="http://schemas.microsoft.com/office/drawing/2014/main" id="{A78943C3-37D8-46C3-9167-50A5AB25755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360047" y="6273958"/>
            <a:ext cx="5464976" cy="365125"/>
          </a:xfrm>
        </p:spPr>
        <p:txBody>
          <a:bodyPr/>
          <a:lstStyle/>
          <a:p>
            <a:r>
              <a:rPr lang="en-US" dirty="0"/>
              <a:t>D. Southwick - International Symposium on Grids &amp; Clouds -  26/3/2021</a:t>
            </a:r>
          </a:p>
        </p:txBody>
      </p:sp>
    </p:spTree>
    <p:extLst>
      <p:ext uri="{BB962C8B-B14F-4D97-AF65-F5344CB8AC3E}">
        <p14:creationId xmlns:p14="http://schemas.microsoft.com/office/powerpoint/2010/main" val="257367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5DA7E6-EEE8-4FFA-AE39-23E62581C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6DD882-F704-4E99-8F4F-6B340C06B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Include LHC Run-3 workloads proposed by WLCG HEP Score task force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Add more alt-arch workloads as they become available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Support for FPGA already enabled, add experiments as available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Continue integration of GPU workloads (MC </a:t>
            </a:r>
            <a:r>
              <a:rPr lang="en-US" dirty="0" err="1"/>
              <a:t>MadGraph</a:t>
            </a:r>
            <a:r>
              <a:rPr lang="en-US" dirty="0"/>
              <a:t>, Atlas O2O)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Run on several PRACE-Tier0 HPC sites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Adoption by WLCG as official replacement for HS06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F54479-8172-48FA-9570-436D5AA069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Roadmap tasks for 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C41244-24D2-4214-BE6A-8B9AF003F74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657758" y="6273958"/>
            <a:ext cx="4869554" cy="365125"/>
          </a:xfrm>
        </p:spPr>
        <p:txBody>
          <a:bodyPr/>
          <a:lstStyle/>
          <a:p>
            <a:r>
              <a:rPr lang="en-US"/>
              <a:t>D. Southwick - International Symposium on Grids &amp; Clouds -  26/3/2021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380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52CFE3-EA83-4FB5-B864-3AB57CC7F3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HEP Benchmark Suite: Extended to benchmark HPC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5B32C55-106B-4D47-B755-75CFECF08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7" name="ZoneTexte 17">
            <a:extLst>
              <a:ext uri="{FF2B5EF4-FFF2-40B4-BE49-F238E27FC236}">
                <a16:creationId xmlns:a16="http://schemas.microsoft.com/office/drawing/2014/main" id="{9884E4F8-F16C-4237-8839-374E6CF4D8C7}"/>
              </a:ext>
            </a:extLst>
          </p:cNvPr>
          <p:cNvSpPr txBox="1"/>
          <p:nvPr/>
        </p:nvSpPr>
        <p:spPr>
          <a:xfrm>
            <a:off x="834734" y="1653702"/>
            <a:ext cx="11052465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B7DC0"/>
                </a:solidFill>
                <a:latin typeface="Arial" charset="0"/>
                <a:ea typeface="Arial" charset="0"/>
                <a:cs typeface="Arial" charset="0"/>
              </a:rPr>
              <a:t>Designed &amp; tested for generic job submission WLCG + HPC: Flexible, modular,  and unprivileged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B7DC0"/>
                </a:solidFill>
                <a:latin typeface="Arial" charset="0"/>
                <a:ea typeface="Arial" charset="0"/>
                <a:cs typeface="Arial" charset="0"/>
              </a:rPr>
              <a:t>Heterogeneous support included (multi-GPU and multi-arch containers) Fault-tolerant, Repeatable &amp; Verifiable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B7DC0"/>
                </a:solidFill>
                <a:latin typeface="Arial"/>
                <a:ea typeface="Arial" charset="0"/>
                <a:cs typeface="Arial"/>
              </a:rPr>
              <a:t>Enables statistical &amp; historical analysis via automated reporting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B7DC0"/>
                </a:solidFill>
                <a:latin typeface="Arial"/>
                <a:ea typeface="Arial" charset="0"/>
                <a:cs typeface="Arial"/>
              </a:rPr>
              <a:t>Verified on several HPC sites, soon on PRACE-tier0 testbeds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2B7DC0"/>
              </a:solidFill>
              <a:latin typeface="Arial"/>
              <a:ea typeface="Arial" charset="0"/>
              <a:cs typeface="Arial"/>
            </a:endParaRPr>
          </a:p>
          <a:p>
            <a:r>
              <a:rPr lang="en-US" sz="2400" b="1" dirty="0">
                <a:solidFill>
                  <a:srgbClr val="2B7DC0"/>
                </a:solidFill>
                <a:latin typeface="Arial"/>
                <a:ea typeface="Arial" charset="0"/>
                <a:cs typeface="Arial"/>
              </a:rPr>
              <a:t>Suite is ready and available for use today! Please start trying &amp; report issues. Using it is easy!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B7DC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2400" b="1" dirty="0">
                <a:solidFill>
                  <a:srgbClr val="F28F3B"/>
                </a:solidFill>
                <a:latin typeface="Arial"/>
                <a:ea typeface="Arial" charset="0"/>
                <a:cs typeface="Arial"/>
              </a:rPr>
              <a:t>Join our </a:t>
            </a:r>
            <a:r>
              <a:rPr lang="en-GB" sz="2400" b="1" dirty="0">
                <a:solidFill>
                  <a:srgbClr val="F28F3B"/>
                </a:solidFill>
                <a:latin typeface="Arial"/>
                <a:ea typeface="Arial" charset="0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Discourse Forum</a:t>
            </a:r>
            <a:r>
              <a:rPr lang="en-GB" sz="2400" b="1" dirty="0">
                <a:solidFill>
                  <a:srgbClr val="F28F3B"/>
                </a:solidFill>
                <a:latin typeface="Arial"/>
                <a:ea typeface="Arial" charset="0"/>
                <a:cs typeface="Arial"/>
              </a:rPr>
              <a:t>, or find </a:t>
            </a:r>
            <a:r>
              <a:rPr lang="en-GB" sz="2400" b="1" dirty="0">
                <a:solidFill>
                  <a:srgbClr val="F28F3B"/>
                </a:solidFill>
                <a:latin typeface="Arial"/>
                <a:ea typeface="Arial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Ticket tracking in Gitlab</a:t>
            </a:r>
            <a:endParaRPr lang="en-GB" sz="2400" b="1" dirty="0">
              <a:solidFill>
                <a:srgbClr val="F28F3B"/>
              </a:solidFill>
              <a:latin typeface="Arial"/>
              <a:ea typeface="Arial" charset="0"/>
              <a:cs typeface="Arial"/>
            </a:endParaRPr>
          </a:p>
          <a:p>
            <a:r>
              <a:rPr lang="en-GB" sz="2400" b="1" dirty="0">
                <a:solidFill>
                  <a:srgbClr val="F28F3B"/>
                </a:solidFill>
                <a:latin typeface="Arial"/>
                <a:ea typeface="Arial" charset="0"/>
                <a:cs typeface="Arial"/>
              </a:rPr>
              <a:t>Full source and examples at:</a:t>
            </a:r>
            <a:endParaRPr lang="en-GB" sz="2400" dirty="0">
              <a:solidFill>
                <a:srgbClr val="000000"/>
              </a:solidFill>
              <a:latin typeface="Calibri" panose="020F0502020204030204"/>
              <a:ea typeface="Arial" charset="0"/>
              <a:cs typeface="Calibri" panose="020F0502020204030204"/>
            </a:endParaRPr>
          </a:p>
          <a:p>
            <a:r>
              <a:rPr lang="en-GB" sz="2400" b="1" dirty="0">
                <a:solidFill>
                  <a:srgbClr val="F28F3B"/>
                </a:solidFill>
                <a:latin typeface="Arial"/>
                <a:ea typeface="Arial" charset="0"/>
                <a:cs typeface="Arial"/>
              </a:rPr>
              <a:t>   </a:t>
            </a:r>
            <a:r>
              <a:rPr lang="en-GB" sz="2400" b="1" dirty="0">
                <a:solidFill>
                  <a:srgbClr val="F28F3B"/>
                </a:solidFill>
                <a:latin typeface="Arial"/>
                <a:ea typeface="Arial" charset="0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gitlab.cern.ch/hep-benchmarks/hep-benchmark-suite</a:t>
            </a:r>
            <a:r>
              <a:rPr lang="en-GB" sz="2400" b="1" dirty="0">
                <a:solidFill>
                  <a:srgbClr val="F28F3B"/>
                </a:solidFill>
                <a:latin typeface="Arial"/>
                <a:ea typeface="Arial" charset="0"/>
                <a:cs typeface="Arial"/>
              </a:rPr>
              <a:t> </a:t>
            </a:r>
            <a:endParaRPr lang="en-GB" sz="2400" dirty="0">
              <a:cs typeface="Calibri"/>
            </a:endParaRPr>
          </a:p>
        </p:txBody>
      </p:sp>
      <p:sp>
        <p:nvSpPr>
          <p:cNvPr id="6" name="Footer Placeholder 18">
            <a:extLst>
              <a:ext uri="{FF2B5EF4-FFF2-40B4-BE49-F238E27FC236}">
                <a16:creationId xmlns:a16="http://schemas.microsoft.com/office/drawing/2014/main" id="{7C7108F4-430B-4BBE-A045-0182F1B3F4D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679023" y="6273958"/>
            <a:ext cx="4827024" cy="365125"/>
          </a:xfrm>
        </p:spPr>
        <p:txBody>
          <a:bodyPr/>
          <a:lstStyle/>
          <a:p>
            <a:r>
              <a:rPr lang="en-US" dirty="0"/>
              <a:t>D. Southwick - International Symposium on Grids &amp; Clouds -  26/3/2021</a:t>
            </a:r>
          </a:p>
        </p:txBody>
      </p:sp>
    </p:spTree>
    <p:extLst>
      <p:ext uri="{BB962C8B-B14F-4D97-AF65-F5344CB8AC3E}">
        <p14:creationId xmlns:p14="http://schemas.microsoft.com/office/powerpoint/2010/main" val="3639383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6545" y="2541964"/>
            <a:ext cx="6069881" cy="812968"/>
          </a:xfrm>
        </p:spPr>
        <p:txBody>
          <a:bodyPr>
            <a:noAutofit/>
          </a:bodyPr>
          <a:lstStyle/>
          <a:p>
            <a:r>
              <a:rPr lang="fr-FR" sz="6000" dirty="0"/>
              <a:t>THANK YOU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5047" y="1295407"/>
            <a:ext cx="1171074" cy="1171074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>
          <a:xfrm>
            <a:off x="3413053" y="6273958"/>
            <a:ext cx="5369441" cy="365125"/>
          </a:xfrm>
        </p:spPr>
        <p:txBody>
          <a:bodyPr/>
          <a:lstStyle/>
          <a:p>
            <a:r>
              <a:rPr lang="en-US" dirty="0"/>
              <a:t>D. Southwick - International Symposium on Grids &amp; Clouds -  26/3/2021</a:t>
            </a:r>
            <a:endParaRPr lang="en-GB" dirty="0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60FDBDD-9741-477C-AC0C-4551061FB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813" y="4626274"/>
            <a:ext cx="1694676" cy="975650"/>
          </a:xfrm>
          <a:prstGeom prst="rect">
            <a:avLst/>
          </a:prstGeom>
        </p:spPr>
      </p:pic>
      <p:pic>
        <p:nvPicPr>
          <p:cNvPr id="6" name="Picture 5" descr="A picture containing text, queen&#10;&#10;Description automatically generated">
            <a:extLst>
              <a:ext uri="{FF2B5EF4-FFF2-40B4-BE49-F238E27FC236}">
                <a16:creationId xmlns:a16="http://schemas.microsoft.com/office/drawing/2014/main" id="{0E8FB548-D09F-4A8E-B16C-1DC0024FD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2553" y="4852924"/>
            <a:ext cx="1898742" cy="1206937"/>
          </a:xfrm>
          <a:prstGeom prst="rect">
            <a:avLst/>
          </a:prstGeom>
        </p:spPr>
      </p:pic>
      <p:pic>
        <p:nvPicPr>
          <p:cNvPr id="7" name="Picture 2" descr="SKAO Is Born – Launch Of International Observatory Signals New Era For  Radio Astronomy – RadioNet">
            <a:extLst>
              <a:ext uri="{FF2B5EF4-FFF2-40B4-BE49-F238E27FC236}">
                <a16:creationId xmlns:a16="http://schemas.microsoft.com/office/drawing/2014/main" id="{905FDEC0-64DE-4FF1-9E61-23E99972A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203" y="4728071"/>
            <a:ext cx="1787686" cy="126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EC3F8B6-9726-4AD0-9AE7-85A67CFCCF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204" y="4723284"/>
            <a:ext cx="2055021" cy="89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25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DE7DB-5879-46E0-B551-716BE91322D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D. Southwick - International Symposium on Grids &amp; Clouds -  26/3/2021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16840C-5751-4073-8888-B5BB427E9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SLURM batch example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3C1BF8-678F-42AB-B016-4339D17A1EF5}"/>
              </a:ext>
            </a:extLst>
          </p:cNvPr>
          <p:cNvSpPr txBox="1"/>
          <p:nvPr/>
        </p:nvSpPr>
        <p:spPr>
          <a:xfrm>
            <a:off x="834734" y="1227221"/>
            <a:ext cx="10830043" cy="4154984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#!/bin/bash</a:t>
            </a:r>
            <a:endParaRPr lang="en-US" sz="12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#SBATCH --exclusive --hint=multithread</a:t>
            </a:r>
            <a:endParaRPr lang="en-US" sz="12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#SBATCH --job-name=HEP-Benchmark-suite</a:t>
            </a:r>
            <a:endParaRPr lang="en-US" sz="12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#SBATCH --output=HEP-result-%A-%</a:t>
            </a:r>
            <a:r>
              <a:rPr lang="en-US" sz="12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j.out</a:t>
            </a:r>
            <a:endParaRPr lang="en-US" sz="12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#SBATCH --mail-type=END,FAIL</a:t>
            </a:r>
            <a:endParaRPr lang="en-US" sz="12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#SBATCH --mail-user=david.southwick@cern.ch</a:t>
            </a:r>
            <a:endParaRPr lang="en-US" sz="12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6A9955"/>
                </a:solidFill>
                <a:effectLst/>
                <a:latin typeface="Consolas"/>
              </a:rPr>
              <a:t>#SBATCH --array=</a:t>
            </a:r>
            <a:r>
              <a:rPr lang="en-US" sz="1200" dirty="0">
                <a:solidFill>
                  <a:srgbClr val="6A9955"/>
                </a:solidFill>
                <a:latin typeface="Consolas"/>
              </a:rPr>
              <a:t>1-200</a:t>
            </a:r>
            <a:endParaRPr lang="en-US" sz="12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module purge</a:t>
            </a:r>
          </a:p>
          <a:p>
            <a:r>
              <a:rPr lang="en-US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 HEP suite requires singularity 3.5.3+, python3.</a:t>
            </a:r>
            <a:endParaRPr lang="en-US" sz="12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module load singularity python3</a:t>
            </a:r>
          </a:p>
          <a:p>
            <a:endParaRPr lang="en-US" sz="12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RUNDIR=/</a:t>
            </a:r>
            <a:r>
              <a:rPr lang="en-US" sz="1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tmp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/HEP</a:t>
            </a:r>
          </a:p>
          <a:p>
            <a:r>
              <a:rPr lang="en-US" sz="1200" b="0" dirty="0">
                <a:solidFill>
                  <a:srgbClr val="569CD6"/>
                </a:solidFill>
                <a:effectLst/>
                <a:latin typeface="Consolas"/>
              </a:rPr>
              <a:t>export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/>
              </a:rPr>
              <a:t> BMKSUITE_TAG_SITE</a:t>
            </a:r>
            <a:r>
              <a:rPr lang="en-US" sz="1200" dirty="0">
                <a:solidFill>
                  <a:srgbClr val="D4D4D4"/>
                </a:solidFill>
                <a:latin typeface="Consolas"/>
              </a:rPr>
              <a:t>=</a:t>
            </a:r>
            <a:r>
              <a:rPr lang="en-US" sz="1200" dirty="0">
                <a:solidFill>
                  <a:srgbClr val="CE9178"/>
                </a:solidFill>
                <a:latin typeface="Consolas"/>
              </a:rPr>
              <a:t>"SDSC"</a:t>
            </a:r>
            <a:endParaRPr lang="en-US" sz="1200" b="0" dirty="0">
              <a:solidFill>
                <a:srgbClr val="D4D4D4"/>
              </a:solidFill>
              <a:effectLst/>
              <a:latin typeface="Consolas"/>
            </a:endParaRPr>
          </a:p>
          <a:p>
            <a:endParaRPr lang="en-US" sz="12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echo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"Running HEP Benchmark Suite on </a:t>
            </a:r>
            <a:r>
              <a:rPr lang="en-US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$SLURM_CPUS_ON_NODE</a:t>
            </a:r>
            <a:r>
              <a:rPr lang="en-US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 Cores"</a:t>
            </a:r>
            <a:endParaRPr lang="en-US" sz="12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python3 -m pip install --user </a:t>
            </a:r>
            <a:r>
              <a:rPr lang="en-US" sz="1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git+https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://gitlab.cern.ch/hep-benchmarks/hep-benchmark-</a:t>
            </a:r>
            <a:r>
              <a:rPr lang="en-US" sz="1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suite.git</a:t>
            </a:r>
            <a:endParaRPr lang="en-US" sz="12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 run</a:t>
            </a:r>
            <a:endParaRPr lang="en-US" sz="12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srun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bmkrun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--config default --tags --</a:t>
            </a:r>
            <a:r>
              <a:rPr lang="en-US" sz="1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rundir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$RUNDIR</a:t>
            </a:r>
            <a:endParaRPr lang="en-US" sz="12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endParaRPr lang="en-US" sz="12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 Copy local JSON &amp; LOG results to $HOME if not reporting via AMQ </a:t>
            </a:r>
          </a:p>
          <a:p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find </a:t>
            </a:r>
            <a:r>
              <a:rPr lang="en-US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${RUNDIR}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\(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-name </a:t>
            </a:r>
            <a:r>
              <a:rPr lang="en-US" sz="1200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\*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.json -o -name </a:t>
            </a:r>
            <a:r>
              <a:rPr lang="en-US" sz="1200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\*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.log </a:t>
            </a:r>
            <a:r>
              <a:rPr lang="en-US" sz="1200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\)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-exec tar -</a:t>
            </a:r>
            <a:r>
              <a:rPr lang="en-US" sz="1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rvf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$HOME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/results-</a:t>
            </a:r>
            <a:r>
              <a:rPr lang="en-US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${SLURM_JOB_ID}-${SLURM_ARRAY_JOB_ID}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.tar {} +</a:t>
            </a:r>
          </a:p>
        </p:txBody>
      </p:sp>
    </p:spTree>
    <p:extLst>
      <p:ext uri="{BB962C8B-B14F-4D97-AF65-F5344CB8AC3E}">
        <p14:creationId xmlns:p14="http://schemas.microsoft.com/office/powerpoint/2010/main" val="1998758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6195" y="1967266"/>
            <a:ext cx="2821405" cy="2547257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Declarative YAML configuration</a:t>
            </a:r>
            <a:b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Hashed &amp; included in report</a:t>
            </a:r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CAD2B227-9B11-4564-8A63-3C7DF5928BE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5135" y="6273958"/>
            <a:ext cx="4114800" cy="365125"/>
          </a:xfrm>
        </p:spPr>
        <p:txBody>
          <a:bodyPr/>
          <a:lstStyle/>
          <a:p>
            <a:r>
              <a:rPr lang="en-US"/>
              <a:t>D. Southwick - International Symposium on Grids &amp; Clouds -  26/3/2021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728320-5426-4286-8D17-1C49F2A6737E}"/>
              </a:ext>
            </a:extLst>
          </p:cNvPr>
          <p:cNvSpPr txBox="1"/>
          <p:nvPr/>
        </p:nvSpPr>
        <p:spPr>
          <a:xfrm>
            <a:off x="4289258" y="305068"/>
            <a:ext cx="7122695" cy="624786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global</a:t>
            </a:r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 Type of container technology to use: Singularity or Docker</a:t>
            </a:r>
            <a:endParaRPr lang="en-US" sz="1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mode</a:t>
            </a:r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 </a:t>
            </a:r>
            <a:r>
              <a:rPr lang="en-U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"singularity"</a:t>
            </a:r>
            <a:endParaRPr lang="en-US" sz="1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 Run directory where all related suite material will be placed.</a:t>
            </a:r>
            <a:endParaRPr lang="en-US" sz="1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rundir</a:t>
            </a:r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 </a:t>
            </a:r>
            <a:r>
              <a:rPr lang="en-U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"/</a:t>
            </a:r>
            <a:r>
              <a:rPr lang="en-US" sz="10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tmp</a:t>
            </a:r>
            <a:r>
              <a:rPr lang="en-U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/hep-benchmark-suite"</a:t>
            </a:r>
            <a:endParaRPr lang="en-US" sz="1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benchmarks</a:t>
            </a:r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  - </a:t>
            </a:r>
            <a:r>
              <a:rPr lang="en-U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0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hepscore</a:t>
            </a:r>
            <a:r>
              <a:rPr lang="en-U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endParaRPr lang="en-US" sz="1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  - </a:t>
            </a:r>
            <a:r>
              <a:rPr lang="en-U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"db12"</a:t>
            </a:r>
            <a:endParaRPr lang="en-US" sz="1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  - </a:t>
            </a:r>
            <a:r>
              <a:rPr lang="en-U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"hs06"</a:t>
            </a:r>
            <a:endParaRPr lang="en-US" sz="1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  - </a:t>
            </a:r>
            <a:r>
              <a:rPr lang="en-U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"spec2017"</a:t>
            </a:r>
            <a:endParaRPr lang="en-US" sz="1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 User defined tags that will show on the metadata file</a:t>
            </a:r>
            <a:endParaRPr lang="en-US" sz="1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tags</a:t>
            </a:r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cloud</a:t>
            </a:r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 </a:t>
            </a:r>
            <a:r>
              <a:rPr lang="en-U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“DEEP"</a:t>
            </a:r>
            <a:endParaRPr lang="en-US" sz="1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0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</a:t>
            </a:r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 </a:t>
            </a:r>
            <a:r>
              <a:rPr lang="en-U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“</a:t>
            </a:r>
            <a:r>
              <a:rPr lang="en-US" sz="1000" dirty="0">
                <a:solidFill>
                  <a:srgbClr val="CE9178"/>
                </a:solidFill>
                <a:latin typeface="Consolas" panose="020B0609020204030204" pitchFamily="49" charset="0"/>
              </a:rPr>
              <a:t>DEEP-EST</a:t>
            </a:r>
            <a:r>
              <a:rPr lang="en-U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endParaRPr lang="en-US" sz="1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0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other_tag</a:t>
            </a:r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 </a:t>
            </a:r>
            <a:r>
              <a:rPr lang="en-U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“V100"</a:t>
            </a:r>
            <a:endParaRPr lang="en-US" sz="1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 enable AMQ reporting using credentials in </a:t>
            </a:r>
            <a:r>
              <a:rPr lang="en-US" sz="10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activemq</a:t>
            </a:r>
            <a:endParaRPr lang="en-US" sz="1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publish</a:t>
            </a:r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 </a:t>
            </a:r>
            <a:r>
              <a:rPr lang="en-US" sz="1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False</a:t>
            </a:r>
            <a:endParaRPr lang="en-US" sz="1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10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activemq</a:t>
            </a:r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 </a:t>
            </a:r>
            <a:r>
              <a:rPr lang="en-U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'your-AMQ-server.com'</a:t>
            </a:r>
            <a:endParaRPr lang="en-US" sz="1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port</a:t>
            </a:r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 </a:t>
            </a:r>
            <a:r>
              <a:rPr lang="en-US" sz="1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61613</a:t>
            </a:r>
            <a:endParaRPr lang="en-US" sz="1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topic</a:t>
            </a:r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 </a:t>
            </a:r>
            <a:r>
              <a:rPr lang="en-U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0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hepscore</a:t>
            </a:r>
            <a:r>
              <a:rPr lang="en-U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-topic'</a:t>
            </a:r>
            <a:endParaRPr lang="en-US" sz="1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#username: 'user'</a:t>
            </a:r>
            <a:endParaRPr lang="en-US" sz="1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#password: 'pw'</a:t>
            </a:r>
            <a:endParaRPr lang="en-US" sz="1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#key: 'key-</a:t>
            </a:r>
            <a:r>
              <a:rPr lang="en-US" sz="10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file.key</a:t>
            </a:r>
            <a:r>
              <a:rPr lang="en-US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'</a:t>
            </a:r>
            <a:endParaRPr lang="en-US" sz="1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#cert: 'cert-</a:t>
            </a:r>
            <a:r>
              <a:rPr lang="en-US" sz="10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file.pem</a:t>
            </a:r>
            <a:r>
              <a:rPr lang="en-US" sz="1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'</a:t>
            </a:r>
            <a:endParaRPr lang="en-US" sz="1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1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hepspec06</a:t>
            </a:r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image</a:t>
            </a:r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 </a:t>
            </a:r>
            <a:r>
              <a:rPr lang="en-U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"/</a:t>
            </a:r>
            <a:r>
              <a:rPr lang="en-US" sz="10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cvmfs</a:t>
            </a:r>
            <a:r>
              <a:rPr lang="en-U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/unpacked.cern.ch/gitlab-registry.cern.ch/hep-benchmarks/hep-spec/hepspec-cc7:v1.0"</a:t>
            </a:r>
            <a:endParaRPr lang="en-US" sz="1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hepspec_volume</a:t>
            </a:r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 </a:t>
            </a:r>
            <a:r>
              <a:rPr lang="en-U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"/</a:t>
            </a:r>
            <a:r>
              <a:rPr lang="en-US" sz="10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tmp</a:t>
            </a:r>
            <a:r>
              <a:rPr lang="en-U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/SPEC"</a:t>
            </a:r>
            <a:endParaRPr lang="en-US" sz="1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iterations</a:t>
            </a:r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 </a:t>
            </a:r>
            <a:r>
              <a:rPr lang="en-US" sz="1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endParaRPr lang="en-US" sz="1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1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spec2017</a:t>
            </a:r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image</a:t>
            </a:r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 </a:t>
            </a:r>
            <a:r>
              <a:rPr lang="en-U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"/</a:t>
            </a:r>
            <a:r>
              <a:rPr lang="en-US" sz="10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cvmfs</a:t>
            </a:r>
            <a:r>
              <a:rPr lang="en-U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/unpacked.cern.ch/gitlab-registry.cern.ch/hep-benchmarks/hep-spec/hepspec-cc7:v1.0"</a:t>
            </a:r>
            <a:endParaRPr lang="en-US" sz="1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hepspec_volume</a:t>
            </a:r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 </a:t>
            </a:r>
            <a:r>
              <a:rPr lang="en-U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"/</a:t>
            </a:r>
            <a:r>
              <a:rPr lang="en-US" sz="10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tmp</a:t>
            </a:r>
            <a:r>
              <a:rPr lang="en-U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/SPEC"</a:t>
            </a:r>
            <a:endParaRPr lang="en-US" sz="1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iterations</a:t>
            </a:r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 </a:t>
            </a:r>
            <a:r>
              <a:rPr lang="en-US" sz="1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endParaRPr lang="en-US" sz="1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10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hepscore</a:t>
            </a:r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version</a:t>
            </a:r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 </a:t>
            </a:r>
            <a:r>
              <a:rPr lang="en-US" sz="1000" b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"v1.0rc13"</a:t>
            </a:r>
            <a:endParaRPr lang="en-US" sz="1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config</a:t>
            </a:r>
            <a: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 </a:t>
            </a:r>
            <a:r>
              <a:rPr lang="en-US" sz="1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"default"</a:t>
            </a:r>
            <a:endParaRPr lang="en-US" sz="1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696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D3D4D-8098-4C76-A93A-95C1B1C54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 Black"/>
              </a:rPr>
              <a:t>Collaborating HPC Sites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700C9-3732-410D-86C2-4F23FC7E3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Arial"/>
                <a:cs typeface="Arial"/>
              </a:rPr>
              <a:t>San Diego Supercomputer Center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19AF9B"/>
                </a:solidFill>
                <a:latin typeface="Arial"/>
                <a:cs typeface="Arial"/>
              </a:rPr>
              <a:t>Intel Skylake 8168 @ 2.8GHz</a:t>
            </a:r>
            <a:endParaRPr lang="en-US" dirty="0">
              <a:solidFill>
                <a:srgbClr val="19AF9B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19AF9B"/>
                </a:solidFill>
                <a:latin typeface="Arial"/>
                <a:cs typeface="Arial"/>
              </a:rPr>
              <a:t>Intel Cascade Lake 8268 @ 2.9GHz</a:t>
            </a:r>
            <a:endParaRPr lang="en-US" dirty="0">
              <a:solidFill>
                <a:srgbClr val="19AF9B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19AF9B"/>
                </a:solidFill>
                <a:latin typeface="Arial"/>
                <a:cs typeface="Arial"/>
              </a:rPr>
              <a:t>Intel Skylake 6148 @ 2.4GHz</a:t>
            </a:r>
            <a:endParaRPr lang="en-US" dirty="0">
              <a:solidFill>
                <a:srgbClr val="19AF9B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19AF9B"/>
                </a:solidFill>
                <a:latin typeface="Arial"/>
                <a:cs typeface="Arial"/>
              </a:rPr>
              <a:t>AMD EPYC 7742 @ 2.25GHz </a:t>
            </a:r>
          </a:p>
          <a:p>
            <a:r>
              <a:rPr lang="en-US" b="1" dirty="0" err="1">
                <a:solidFill>
                  <a:schemeClr val="accent5"/>
                </a:solidFill>
                <a:latin typeface="Arial"/>
                <a:cs typeface="Arial"/>
              </a:rPr>
              <a:t>Advania</a:t>
            </a:r>
            <a:r>
              <a:rPr lang="en-US" b="1" dirty="0">
                <a:solidFill>
                  <a:schemeClr val="accent5"/>
                </a:solidFill>
                <a:latin typeface="Arial"/>
                <a:cs typeface="Arial"/>
              </a:rPr>
              <a:t> (now </a:t>
            </a:r>
            <a:r>
              <a:rPr lang="en-US" b="1" dirty="0" err="1">
                <a:solidFill>
                  <a:schemeClr val="accent5"/>
                </a:solidFill>
                <a:latin typeface="Arial"/>
                <a:cs typeface="Arial"/>
              </a:rPr>
              <a:t>atNorth</a:t>
            </a:r>
            <a:r>
              <a:rPr lang="en-US" b="1" dirty="0">
                <a:solidFill>
                  <a:schemeClr val="accent5"/>
                </a:solidFill>
                <a:latin typeface="Arial"/>
                <a:cs typeface="Arial"/>
              </a:rPr>
              <a:t>) - Iceland</a:t>
            </a:r>
            <a:endParaRPr lang="en-US" b="1" dirty="0">
              <a:solidFill>
                <a:schemeClr val="accent5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19AF9B"/>
                </a:solidFill>
                <a:latin typeface="Arial"/>
                <a:cs typeface="Arial"/>
              </a:rPr>
              <a:t>Intel Cascade Lake 9242 @ 2.3GHZ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3A1CB-9386-466A-8658-CDAFB3FB5F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...and their hardware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614D0-8EE8-405F-A977-4870FA2B082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700130" y="6273958"/>
            <a:ext cx="4784810" cy="365125"/>
          </a:xfrm>
        </p:spPr>
        <p:txBody>
          <a:bodyPr/>
          <a:lstStyle/>
          <a:p>
            <a:r>
              <a:rPr lang="en-US" dirty="0"/>
              <a:t>D. Southwick - International Symposium on Grids &amp; Clouds -  26/3/2021</a:t>
            </a:r>
            <a:endParaRPr lang="en-GB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235D239E-05A4-4607-A511-3DF91052B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151" y="2040860"/>
            <a:ext cx="2743199" cy="357420"/>
          </a:xfrm>
          <a:prstGeom prst="rect">
            <a:avLst/>
          </a:prstGeom>
        </p:spPr>
      </p:pic>
      <p:pic>
        <p:nvPicPr>
          <p:cNvPr id="8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6AEC1232-2793-4506-B364-8891A4561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615" y="2520543"/>
            <a:ext cx="2229294" cy="616307"/>
          </a:xfrm>
          <a:prstGeom prst="rect">
            <a:avLst/>
          </a:prstGeom>
        </p:spPr>
      </p:pic>
      <p:pic>
        <p:nvPicPr>
          <p:cNvPr id="9" name="Picture 9" descr="Logo&#10;&#10;Description automatically generated">
            <a:extLst>
              <a:ext uri="{FF2B5EF4-FFF2-40B4-BE49-F238E27FC236}">
                <a16:creationId xmlns:a16="http://schemas.microsoft.com/office/drawing/2014/main" id="{FC7AD93D-1BA1-4D94-AA69-5B6EC140B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9615" y="3259114"/>
            <a:ext cx="2057990" cy="10272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C60196-37A8-42A1-8ACC-5E112BFED799}"/>
              </a:ext>
            </a:extLst>
          </p:cNvPr>
          <p:cNvSpPr txBox="1"/>
          <p:nvPr/>
        </p:nvSpPr>
        <p:spPr>
          <a:xfrm>
            <a:off x="6828082" y="5285780"/>
            <a:ext cx="3996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28F3B"/>
                </a:solidFill>
                <a:latin typeface="Arial" charset="0"/>
                <a:ea typeface="Arial" charset="0"/>
                <a:cs typeface="Arial" charset="0"/>
              </a:rPr>
              <a:t>We thank you for your support!</a:t>
            </a:r>
          </a:p>
        </p:txBody>
      </p:sp>
    </p:spTree>
    <p:extLst>
      <p:ext uri="{BB962C8B-B14F-4D97-AF65-F5344CB8AC3E}">
        <p14:creationId xmlns:p14="http://schemas.microsoft.com/office/powerpoint/2010/main" val="3076100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3A17E5E7-0C20-4A89-A1D8-68158E73B3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20" t="8354" r="12605" b="9543"/>
          <a:stretch/>
        </p:blipFill>
        <p:spPr>
          <a:xfrm>
            <a:off x="8911773" y="1206499"/>
            <a:ext cx="2525153" cy="223283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48187BD-E401-443F-BAA6-39E7EC48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E9DF41-5230-4C40-B5B9-A4F66CC553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Benchmarking for Worldwide LHC Computing Grid (WLCG)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7F9F7B-0B62-4201-B83E-EB708C1EAC3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689656" y="6273958"/>
            <a:ext cx="4805758" cy="365125"/>
          </a:xfrm>
        </p:spPr>
        <p:txBody>
          <a:bodyPr/>
          <a:lstStyle/>
          <a:p>
            <a:r>
              <a:rPr lang="en-US" dirty="0"/>
              <a:t>D. Southwick - International Symposium on Grids &amp; Clouds -  26/3/2021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598406-C100-4D5D-A9C3-7BE9CC65B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145" y="1825625"/>
            <a:ext cx="10688781" cy="444833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Historically, benchmarking has been CPU focused: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AF9B"/>
                </a:solidFill>
              </a:rPr>
              <a:t>Matching Experiment requests and site pledges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AF9B"/>
                </a:solidFill>
              </a:rPr>
              <a:t>Accounting of CPU usage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AF9B"/>
                </a:solidFill>
              </a:rPr>
              <a:t>Procurement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19AF9B"/>
              </a:solidFill>
            </a:endParaRPr>
          </a:p>
          <a:p>
            <a:r>
              <a:rPr lang="en-US" dirty="0"/>
              <a:t>Subset of SPEC-CPU has been used for past decades,</a:t>
            </a:r>
          </a:p>
          <a:p>
            <a:r>
              <a:rPr lang="en-US" b="1" dirty="0"/>
              <a:t>HEPspec06</a:t>
            </a:r>
            <a:r>
              <a:rPr lang="en-US" dirty="0"/>
              <a:t> remained in use for 12+ years (after spec17 found to be sub-optimal match)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AF9B"/>
                </a:solidFill>
              </a:rPr>
              <a:t>Initially designed for WLCG; found widespread use in other communities (not limited to HEP)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AF9B"/>
                </a:solidFill>
              </a:rPr>
              <a:t>Single number result, definition did not change during lifetime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038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75EDA4-2758-4A9E-BEF6-5BE19FD28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Backup talks &amp; resources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B9C491-7046-47B6-B16D-80123EC7D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HEPspec06 -&gt; </a:t>
            </a:r>
            <a:r>
              <a:rPr lang="en-US" dirty="0" err="1"/>
              <a:t>HEPscore</a:t>
            </a:r>
            <a:r>
              <a:rPr lang="en-US" dirty="0"/>
              <a:t> talk 26/5/20</a:t>
            </a:r>
          </a:p>
          <a:p>
            <a:r>
              <a:rPr lang="en-US" dirty="0">
                <a:hlinkClick r:id="rId2"/>
              </a:rPr>
              <a:t>https://indico.cern.ch/event/917098/contributions/3855129/attachments/2045174/3426154/WLCG-MB-26-05-2020-giordano.pdf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Status Report to </a:t>
            </a:r>
            <a:r>
              <a:rPr lang="en-US" dirty="0" err="1"/>
              <a:t>HEPiX</a:t>
            </a:r>
            <a:r>
              <a:rPr lang="en-US" dirty="0"/>
              <a:t> on benchmarking suite 13/10/20</a:t>
            </a:r>
          </a:p>
          <a:p>
            <a:r>
              <a:rPr lang="en-US" dirty="0">
                <a:hlinkClick r:id="rId3"/>
              </a:rPr>
              <a:t>https://indico.cern.ch/event/898285/contributions/4034096/attachments/2121862/3571531/HEPiX-Workshop-13-10-2020-giordano.pdf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HEPiX</a:t>
            </a:r>
            <a:r>
              <a:rPr lang="en-US" dirty="0"/>
              <a:t> Status update 2021</a:t>
            </a:r>
          </a:p>
          <a:p>
            <a:r>
              <a:rPr lang="en-US" dirty="0">
                <a:hlinkClick r:id="rId4"/>
              </a:rPr>
              <a:t>https://indico.cern.ch/event/995485/contributions/4257475/</a:t>
            </a:r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F8E282-C1B6-458A-9F72-9E25C62637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For further details see previous presentations below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9D7254-0A08-4DD8-A425-ED0D1542732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583172" y="6273958"/>
            <a:ext cx="5018726" cy="365125"/>
          </a:xfrm>
        </p:spPr>
        <p:txBody>
          <a:bodyPr/>
          <a:lstStyle/>
          <a:p>
            <a:r>
              <a:rPr lang="en-US" dirty="0"/>
              <a:t>D. Southwick - International Symposium on Grids &amp; Clouds -  26/3/2021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403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83785"/>
            <a:ext cx="10515600" cy="638736"/>
          </a:xfrm>
        </p:spPr>
        <p:txBody>
          <a:bodyPr>
            <a:normAutofit fontScale="90000"/>
          </a:bodyPr>
          <a:lstStyle/>
          <a:p>
            <a:r>
              <a:rPr lang="en-US" dirty="0"/>
              <a:t>Looking for the next benchmark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199" y="1775202"/>
            <a:ext cx="9696371" cy="426889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Computing has changed significantly since adoption of HEPspec06: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AF9B"/>
                </a:solidFill>
              </a:rPr>
              <a:t>64bit, new compilers, SMP, VMs, containers, compute accelerators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AF9B"/>
                </a:solidFill>
              </a:rPr>
              <a:t>Reports of scaling deviations of 40% and more</a:t>
            </a:r>
            <a:endParaRPr lang="en-US" sz="20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</a:rPr>
              <a:t>HEPspec06 requires a software license from SPEC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AF9B"/>
                </a:solidFill>
              </a:rPr>
              <a:t>Strong desire to consider license-free successor</a:t>
            </a:r>
            <a:endParaRPr lang="en-US" sz="20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</a:rPr>
              <a:t>Not Representative of full machine potential, nor improved experiment workloads</a:t>
            </a:r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</a:rPr>
              <a:t>Working Group formed to develop the next benchmarking tool; to be based on </a:t>
            </a:r>
            <a:r>
              <a:rPr lang="en-US" sz="2000" b="1" dirty="0">
                <a:solidFill>
                  <a:srgbClr val="0070C0"/>
                </a:solidFill>
              </a:rPr>
              <a:t>experiment workloads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7"/>
          </p:nvPr>
        </p:nvSpPr>
        <p:spPr>
          <a:xfrm>
            <a:off x="3647126" y="6273958"/>
            <a:ext cx="4890818" cy="365125"/>
          </a:xfrm>
        </p:spPr>
        <p:txBody>
          <a:bodyPr/>
          <a:lstStyle/>
          <a:p>
            <a:r>
              <a:rPr lang="en-US" dirty="0"/>
              <a:t>D. Southwick - International Symposium on Grids &amp; Clouds -  26/3/2021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838200" y="1029541"/>
            <a:ext cx="10515600" cy="515802"/>
          </a:xfrm>
        </p:spPr>
        <p:txBody>
          <a:bodyPr>
            <a:normAutofit/>
          </a:bodyPr>
          <a:lstStyle/>
          <a:p>
            <a:r>
              <a:rPr lang="en-US" dirty="0"/>
              <a:t>Conditions have evolved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2402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83785"/>
            <a:ext cx="10515600" cy="638736"/>
          </a:xfrm>
        </p:spPr>
        <p:txBody>
          <a:bodyPr>
            <a:normAutofit fontScale="90000"/>
          </a:bodyPr>
          <a:lstStyle/>
          <a:p>
            <a:r>
              <a:rPr lang="en-US" dirty="0"/>
              <a:t>HEP Benchmarks Project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199" y="1775202"/>
            <a:ext cx="9696371" cy="426889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2000" b="1" dirty="0"/>
              <a:t>HEP Benchmarking Suite: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AF9B"/>
                </a:solidFill>
              </a:rPr>
              <a:t>A benchmark orchestrator, metadata collector, and reporting tool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AF9B"/>
                </a:solidFill>
              </a:rPr>
              <a:t>Allows a top-level entry point for automated benchmarking sets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AF9B"/>
                </a:solidFill>
              </a:rPr>
              <a:t>Orchestrates </a:t>
            </a:r>
            <a:r>
              <a:rPr lang="en-US" sz="2000" dirty="0" err="1">
                <a:solidFill>
                  <a:srgbClr val="19AF9B"/>
                </a:solidFill>
              </a:rPr>
              <a:t>HEPscore</a:t>
            </a:r>
            <a:r>
              <a:rPr lang="en-US" sz="2000" dirty="0">
                <a:solidFill>
                  <a:srgbClr val="19AF9B"/>
                </a:solidFill>
              </a:rPr>
              <a:t>, HS06, SPEC CPU2017, and more…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HEP Score: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AF9B"/>
                </a:solidFill>
              </a:rPr>
              <a:t>Orchestrates &amp; tabulates running of a series of HEP Workloads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AF9B"/>
                </a:solidFill>
              </a:rPr>
              <a:t>Compute </a:t>
            </a:r>
            <a:r>
              <a:rPr lang="en-US" sz="2000" dirty="0" err="1">
                <a:solidFill>
                  <a:srgbClr val="19AF9B"/>
                </a:solidFill>
              </a:rPr>
              <a:t>HEPscore</a:t>
            </a:r>
            <a:r>
              <a:rPr lang="en-US" sz="2000" dirty="0">
                <a:solidFill>
                  <a:srgbClr val="19AF9B"/>
                </a:solidFill>
              </a:rPr>
              <a:t> value (similar to HS06 score)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AF9B"/>
                </a:solidFill>
              </a:rPr>
              <a:t>Generate reports of whole set execution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HEP Workloads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AF9B"/>
                </a:solidFill>
              </a:rPr>
              <a:t>Individual reference HEP workloads (</a:t>
            </a:r>
            <a:r>
              <a:rPr lang="en-US" sz="2000" dirty="0" err="1">
                <a:solidFill>
                  <a:srgbClr val="19AF9B"/>
                </a:solidFill>
              </a:rPr>
              <a:t>eg</a:t>
            </a:r>
            <a:r>
              <a:rPr lang="en-US" sz="2000" dirty="0">
                <a:solidFill>
                  <a:srgbClr val="19AF9B"/>
                </a:solidFill>
              </a:rPr>
              <a:t> CMS RECO).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AF9B"/>
                </a:solidFill>
              </a:rPr>
              <a:t>Common build infrastructure &amp; containment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7"/>
          </p:nvPr>
        </p:nvSpPr>
        <p:spPr>
          <a:xfrm>
            <a:off x="3636493" y="6273958"/>
            <a:ext cx="4912084" cy="365125"/>
          </a:xfrm>
        </p:spPr>
        <p:txBody>
          <a:bodyPr/>
          <a:lstStyle/>
          <a:p>
            <a:r>
              <a:rPr lang="en-US" dirty="0"/>
              <a:t>D. Southwick - International Symposium on Grids &amp; Clouds -  26/3/2021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838200" y="1029541"/>
            <a:ext cx="10515600" cy="515802"/>
          </a:xfrm>
        </p:spPr>
        <p:txBody>
          <a:bodyPr>
            <a:normAutofit/>
          </a:bodyPr>
          <a:lstStyle/>
          <a:p>
            <a:r>
              <a:rPr lang="en-US" dirty="0"/>
              <a:t>Comprising of three primary components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A0698C-1E5A-4072-8C4A-C57FA0CC78AB}"/>
              </a:ext>
            </a:extLst>
          </p:cNvPr>
          <p:cNvSpPr txBox="1"/>
          <p:nvPr/>
        </p:nvSpPr>
        <p:spPr>
          <a:xfrm>
            <a:off x="8070112" y="5577046"/>
            <a:ext cx="3608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28F3B"/>
                </a:solidFill>
                <a:latin typeface="Arial" charset="0"/>
                <a:ea typeface="Arial" charset="0"/>
                <a:cs typeface="Arial" charset="0"/>
              </a:rPr>
              <a:t>Find more at:</a:t>
            </a:r>
          </a:p>
          <a:p>
            <a:r>
              <a:rPr lang="en-US" sz="1600" dirty="0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https://gitlab.cern.ch/hep-benchmarks</a:t>
            </a:r>
            <a:endParaRPr lang="en-US" sz="1600" dirty="0">
              <a:solidFill>
                <a:srgbClr val="2A7DB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298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83785"/>
            <a:ext cx="10515600" cy="638736"/>
          </a:xfrm>
        </p:spPr>
        <p:txBody>
          <a:bodyPr>
            <a:normAutofit fontScale="90000"/>
          </a:bodyPr>
          <a:lstStyle/>
          <a:p>
            <a:r>
              <a:rPr lang="en-US" dirty="0"/>
              <a:t>HEP Benchmark Suite 1.0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199" y="1775202"/>
            <a:ext cx="9696371" cy="426889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Arial"/>
                <a:cs typeface="Arial"/>
              </a:rPr>
              <a:t>Build on success in providing an array of benchmarks, including HS06 and newly developed </a:t>
            </a:r>
            <a:r>
              <a:rPr lang="en-US" sz="2000" b="1" dirty="0" err="1">
                <a:latin typeface="Arial"/>
                <a:cs typeface="Arial"/>
              </a:rPr>
              <a:t>HEPscore</a:t>
            </a:r>
            <a:r>
              <a:rPr lang="en-US" sz="2000" b="1" dirty="0">
                <a:latin typeface="Arial"/>
                <a:cs typeface="Arial"/>
              </a:rPr>
              <a:t>. </a:t>
            </a:r>
            <a:r>
              <a:rPr lang="en-US" sz="2000" dirty="0">
                <a:latin typeface="Arial"/>
                <a:cs typeface="Arial"/>
              </a:rPr>
              <a:t>Initially: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AF9B"/>
                </a:solidFill>
              </a:rPr>
              <a:t>Designed for WLCG compute environment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AF9B"/>
                </a:solidFill>
              </a:rPr>
              <a:t>Intended for procurement teams, site administrators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AF9B"/>
                </a:solidFill>
              </a:rPr>
              <a:t>First with VM containment, later nested docker images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9AF9B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b="1" i="1" dirty="0"/>
              <a:t>None of these approaches are compatible with HPC!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AF9B"/>
                </a:solidFill>
                <a:latin typeface="Arial"/>
                <a:cs typeface="Arial"/>
              </a:rPr>
              <a:t>Refactored &amp; re-tooled for execution outside WLCG sites during 2020</a:t>
            </a:r>
            <a:endParaRPr lang="en-US" sz="2000" dirty="0">
              <a:solidFill>
                <a:srgbClr val="19AF9B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7"/>
          </p:nvPr>
        </p:nvSpPr>
        <p:spPr>
          <a:xfrm>
            <a:off x="3679023" y="6273958"/>
            <a:ext cx="4827024" cy="365125"/>
          </a:xfrm>
        </p:spPr>
        <p:txBody>
          <a:bodyPr/>
          <a:lstStyle/>
          <a:p>
            <a:r>
              <a:rPr lang="en-US" dirty="0"/>
              <a:t>D. Southwick - International Symposium on Grids &amp; Clouds -  26/3/2021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838200" y="1029541"/>
            <a:ext cx="10515600" cy="515802"/>
          </a:xfrm>
        </p:spPr>
        <p:txBody>
          <a:bodyPr>
            <a:normAutofit/>
          </a:bodyPr>
          <a:lstStyle/>
          <a:p>
            <a:r>
              <a:rPr lang="en-US" dirty="0"/>
              <a:t>Developed over 2+ years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3888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39628"/>
            <a:ext cx="10515600" cy="549275"/>
          </a:xfrm>
        </p:spPr>
        <p:txBody>
          <a:bodyPr>
            <a:noAutofit/>
          </a:bodyPr>
          <a:lstStyle/>
          <a:p>
            <a:r>
              <a:rPr lang="en-US" sz="4000" dirty="0"/>
              <a:t>HEP Benchmark Suite 2.0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Improvements since 2020</a:t>
            </a:r>
          </a:p>
          <a:p>
            <a:endParaRPr lang="en-US" sz="2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077" b="69368"/>
          <a:stretch/>
        </p:blipFill>
        <p:spPr>
          <a:xfrm>
            <a:off x="1024340" y="1770351"/>
            <a:ext cx="914400" cy="93483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914" r="53367" b="34574"/>
          <a:stretch/>
        </p:blipFill>
        <p:spPr>
          <a:xfrm>
            <a:off x="1024340" y="4572000"/>
            <a:ext cx="885872" cy="9311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314" r="53723"/>
          <a:stretch/>
        </p:blipFill>
        <p:spPr>
          <a:xfrm>
            <a:off x="1024129" y="3185265"/>
            <a:ext cx="879109" cy="87544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017824" y="1905324"/>
            <a:ext cx="347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B7DC0"/>
                </a:solidFill>
                <a:latin typeface="Arial" charset="0"/>
                <a:ea typeface="Arial" charset="0"/>
                <a:cs typeface="Arial" charset="0"/>
              </a:rPr>
              <a:t>Minimal Dependencies</a:t>
            </a:r>
          </a:p>
          <a:p>
            <a:r>
              <a:rPr lang="en-US" sz="1600" b="1" i="1" dirty="0">
                <a:solidFill>
                  <a:srgbClr val="2B7DC0"/>
                </a:solidFill>
                <a:latin typeface="Arial" charset="0"/>
                <a:ea typeface="Arial" charset="0"/>
                <a:cs typeface="Arial" charset="0"/>
              </a:rPr>
              <a:t>Python3.6 + container choice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017825" y="4800165"/>
            <a:ext cx="347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B7DC0"/>
                </a:solidFill>
                <a:latin typeface="Arial" charset="0"/>
                <a:ea typeface="Arial" charset="0"/>
                <a:cs typeface="Arial" charset="0"/>
              </a:rPr>
              <a:t>Repeatable &amp; Verifiable</a:t>
            </a:r>
          </a:p>
          <a:p>
            <a:r>
              <a:rPr lang="en-US" sz="1600" b="1" i="1" dirty="0">
                <a:solidFill>
                  <a:srgbClr val="2B7DC0"/>
                </a:solidFill>
                <a:latin typeface="Arial" charset="0"/>
                <a:ea typeface="Arial" charset="0"/>
                <a:cs typeface="Arial" charset="0"/>
              </a:rPr>
              <a:t>Declarative YAML config</a:t>
            </a:r>
          </a:p>
        </p:txBody>
      </p:sp>
      <p:pic>
        <p:nvPicPr>
          <p:cNvPr id="19" name="Picture 18" descr="Diagram&#10;&#10;Description automatically generated">
            <a:extLst>
              <a:ext uri="{FF2B5EF4-FFF2-40B4-BE49-F238E27FC236}">
                <a16:creationId xmlns:a16="http://schemas.microsoft.com/office/drawing/2014/main" id="{DD74C36D-8020-4B2E-9973-BD959FF60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246" y="1545343"/>
            <a:ext cx="4428692" cy="44774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47F32C8-09B2-4643-B254-D1237AE2FC00}"/>
              </a:ext>
            </a:extLst>
          </p:cNvPr>
          <p:cNvSpPr txBox="1"/>
          <p:nvPr/>
        </p:nvSpPr>
        <p:spPr>
          <a:xfrm>
            <a:off x="6426392" y="5992087"/>
            <a:ext cx="4312399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200" b="1" dirty="0">
                <a:solidFill>
                  <a:srgbClr val="2A7DBF"/>
                </a:solidFill>
                <a:latin typeface="Arial"/>
                <a:ea typeface="Arial" charset="0"/>
                <a:cs typeface="Arial"/>
              </a:rPr>
              <a:t>https</a:t>
            </a:r>
            <a:r>
              <a:rPr lang="en-US" sz="1100" b="1" dirty="0">
                <a:solidFill>
                  <a:srgbClr val="2A7DBF"/>
                </a:solidFill>
                <a:latin typeface="Arial"/>
                <a:ea typeface="Arial" charset="0"/>
                <a:cs typeface="Arial"/>
              </a:rPr>
              <a:t>://gitlab.cern.ch/hep-benchmarks/hep-benchmark-suite</a:t>
            </a:r>
          </a:p>
        </p:txBody>
      </p:sp>
      <p:sp>
        <p:nvSpPr>
          <p:cNvPr id="21" name="Footer Placeholder 18">
            <a:extLst>
              <a:ext uri="{FF2B5EF4-FFF2-40B4-BE49-F238E27FC236}">
                <a16:creationId xmlns:a16="http://schemas.microsoft.com/office/drawing/2014/main" id="{19866B98-B38E-4F5A-B8AE-70CD3681799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679023" y="6273958"/>
            <a:ext cx="4827024" cy="365125"/>
          </a:xfrm>
        </p:spPr>
        <p:txBody>
          <a:bodyPr/>
          <a:lstStyle/>
          <a:p>
            <a:r>
              <a:rPr lang="en-US" dirty="0"/>
              <a:t>D. Southwick - International Symposium on Grids &amp; Clouds -  26/3/2021</a:t>
            </a:r>
          </a:p>
        </p:txBody>
      </p:sp>
      <p:sp>
        <p:nvSpPr>
          <p:cNvPr id="23" name="ZoneTexte 16">
            <a:extLst>
              <a:ext uri="{FF2B5EF4-FFF2-40B4-BE49-F238E27FC236}">
                <a16:creationId xmlns:a16="http://schemas.microsoft.com/office/drawing/2014/main" id="{2B2FAC46-9DCC-42FC-BB60-D520A704F0FF}"/>
              </a:ext>
            </a:extLst>
          </p:cNvPr>
          <p:cNvSpPr txBox="1"/>
          <p:nvPr/>
        </p:nvSpPr>
        <p:spPr>
          <a:xfrm>
            <a:off x="2017825" y="3308101"/>
            <a:ext cx="4078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B7D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Variety of containment choices</a:t>
            </a:r>
          </a:p>
          <a:p>
            <a:r>
              <a:rPr lang="en-US" sz="1600" b="1" i="1" dirty="0">
                <a:solidFill>
                  <a:srgbClr val="2B7DC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Singularity (incl. CVMFS Unpacked), Docker, </a:t>
            </a:r>
            <a:r>
              <a:rPr lang="en-US" sz="1600" b="1" i="1" dirty="0" err="1">
                <a:solidFill>
                  <a:srgbClr val="2B7DC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Podman</a:t>
            </a:r>
            <a:endParaRPr lang="en-US" sz="1600" b="1" i="1" dirty="0">
              <a:solidFill>
                <a:srgbClr val="2B7DC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516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97A622-CFC9-40A4-9800-994768B0D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HEP Benchmark Suite 2.0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95B31E-3C67-4F92-8737-543E82496D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Features (cont.)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6ACB6-E46D-4C11-8D67-11F72EDF9DE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636493" y="6273958"/>
            <a:ext cx="4912084" cy="365125"/>
          </a:xfrm>
        </p:spPr>
        <p:txBody>
          <a:bodyPr/>
          <a:lstStyle/>
          <a:p>
            <a:r>
              <a:rPr lang="en-US" dirty="0"/>
              <a:t>D. Southwick - International Symposium on Grids &amp; Clouds -  26/3/2021</a:t>
            </a:r>
            <a:endParaRPr lang="en-GB" dirty="0"/>
          </a:p>
        </p:txBody>
      </p:sp>
      <p:pic>
        <p:nvPicPr>
          <p:cNvPr id="15" name="Image 9">
            <a:extLst>
              <a:ext uri="{FF2B5EF4-FFF2-40B4-BE49-F238E27FC236}">
                <a16:creationId xmlns:a16="http://schemas.microsoft.com/office/drawing/2014/main" id="{CFF4E8AE-EA83-4F85-8E38-B4F2D6BFB3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805" b="71516"/>
          <a:stretch/>
        </p:blipFill>
        <p:spPr>
          <a:xfrm>
            <a:off x="1024129" y="1773937"/>
            <a:ext cx="877551" cy="869278"/>
          </a:xfrm>
          <a:prstGeom prst="rect">
            <a:avLst/>
          </a:prstGeom>
        </p:spPr>
      </p:pic>
      <p:pic>
        <p:nvPicPr>
          <p:cNvPr id="16" name="Image 10">
            <a:extLst>
              <a:ext uri="{FF2B5EF4-FFF2-40B4-BE49-F238E27FC236}">
                <a16:creationId xmlns:a16="http://schemas.microsoft.com/office/drawing/2014/main" id="{903E0D4D-1D0A-469B-9BB4-C858BD80D8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945" t="35085" b="35206"/>
          <a:stretch/>
        </p:blipFill>
        <p:spPr>
          <a:xfrm>
            <a:off x="998940" y="3169412"/>
            <a:ext cx="893888" cy="906662"/>
          </a:xfrm>
          <a:prstGeom prst="rect">
            <a:avLst/>
          </a:prstGeom>
        </p:spPr>
      </p:pic>
      <p:pic>
        <p:nvPicPr>
          <p:cNvPr id="17" name="Image 11">
            <a:extLst>
              <a:ext uri="{FF2B5EF4-FFF2-40B4-BE49-F238E27FC236}">
                <a16:creationId xmlns:a16="http://schemas.microsoft.com/office/drawing/2014/main" id="{76BFE716-4C9C-477E-84CC-C3564F4A9D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297" t="71047"/>
          <a:stretch/>
        </p:blipFill>
        <p:spPr>
          <a:xfrm>
            <a:off x="1024341" y="4559302"/>
            <a:ext cx="868205" cy="883591"/>
          </a:xfrm>
          <a:prstGeom prst="rect">
            <a:avLst/>
          </a:prstGeom>
        </p:spPr>
      </p:pic>
      <p:sp>
        <p:nvSpPr>
          <p:cNvPr id="18" name="ZoneTexte 15">
            <a:extLst>
              <a:ext uri="{FF2B5EF4-FFF2-40B4-BE49-F238E27FC236}">
                <a16:creationId xmlns:a16="http://schemas.microsoft.com/office/drawing/2014/main" id="{5133DBA0-F8B8-48E5-8AC7-370238506DB6}"/>
              </a:ext>
            </a:extLst>
          </p:cNvPr>
          <p:cNvSpPr txBox="1"/>
          <p:nvPr/>
        </p:nvSpPr>
        <p:spPr>
          <a:xfrm>
            <a:off x="2260490" y="3307584"/>
            <a:ext cx="5046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B7DC0"/>
                </a:solidFill>
                <a:latin typeface="Arial" charset="0"/>
                <a:ea typeface="Arial" charset="0"/>
                <a:cs typeface="Arial" charset="0"/>
              </a:rPr>
              <a:t>Designed for Ease-of-Use</a:t>
            </a:r>
          </a:p>
          <a:p>
            <a:r>
              <a:rPr lang="en-US" sz="1600" b="1" i="1" dirty="0">
                <a:solidFill>
                  <a:srgbClr val="2B7DC0"/>
                </a:solidFill>
                <a:latin typeface="Arial" charset="0"/>
                <a:ea typeface="Arial" charset="0"/>
                <a:cs typeface="Arial" charset="0"/>
              </a:rPr>
              <a:t>Simple integration with any job scheduler</a:t>
            </a:r>
          </a:p>
        </p:txBody>
      </p:sp>
      <p:sp>
        <p:nvSpPr>
          <p:cNvPr id="20" name="ZoneTexte 17">
            <a:extLst>
              <a:ext uri="{FF2B5EF4-FFF2-40B4-BE49-F238E27FC236}">
                <a16:creationId xmlns:a16="http://schemas.microsoft.com/office/drawing/2014/main" id="{357518DE-8B8F-43AA-95CA-413939B82325}"/>
              </a:ext>
            </a:extLst>
          </p:cNvPr>
          <p:cNvSpPr txBox="1"/>
          <p:nvPr/>
        </p:nvSpPr>
        <p:spPr>
          <a:xfrm>
            <a:off x="2260490" y="4686225"/>
            <a:ext cx="3627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B7DC0"/>
                </a:solidFill>
                <a:latin typeface="Arial" charset="0"/>
                <a:ea typeface="Arial" charset="0"/>
                <a:cs typeface="Arial" charset="0"/>
              </a:rPr>
              <a:t>Metadata + Analytics</a:t>
            </a:r>
          </a:p>
          <a:p>
            <a:r>
              <a:rPr lang="en-US" sz="1600" b="1" i="1" dirty="0">
                <a:solidFill>
                  <a:srgbClr val="2B7DC0"/>
                </a:solidFill>
                <a:latin typeface="Arial" charset="0"/>
                <a:ea typeface="Arial" charset="0"/>
                <a:cs typeface="Arial" charset="0"/>
              </a:rPr>
              <a:t>Automated Reporting via AMQ</a:t>
            </a:r>
          </a:p>
        </p:txBody>
      </p:sp>
      <p:pic>
        <p:nvPicPr>
          <p:cNvPr id="22" name="Picture 21" descr="Diagram&#10;&#10;Description automatically generated">
            <a:extLst>
              <a:ext uri="{FF2B5EF4-FFF2-40B4-BE49-F238E27FC236}">
                <a16:creationId xmlns:a16="http://schemas.microsoft.com/office/drawing/2014/main" id="{0F96588E-7963-483C-AD36-6C73E5BDE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096" y="1039319"/>
            <a:ext cx="4474961" cy="3532485"/>
          </a:xfrm>
          <a:prstGeom prst="rect">
            <a:avLst/>
          </a:prstGeom>
        </p:spPr>
      </p:pic>
      <p:sp>
        <p:nvSpPr>
          <p:cNvPr id="23" name="ZoneTexte 13">
            <a:extLst>
              <a:ext uri="{FF2B5EF4-FFF2-40B4-BE49-F238E27FC236}">
                <a16:creationId xmlns:a16="http://schemas.microsoft.com/office/drawing/2014/main" id="{325F1EFF-4436-4F33-9328-EA4A43DD5AB7}"/>
              </a:ext>
            </a:extLst>
          </p:cNvPr>
          <p:cNvSpPr txBox="1"/>
          <p:nvPr/>
        </p:nvSpPr>
        <p:spPr>
          <a:xfrm>
            <a:off x="2260490" y="1906012"/>
            <a:ext cx="347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B7DC0"/>
                </a:solidFill>
                <a:latin typeface="Arial" charset="0"/>
                <a:ea typeface="Arial" charset="0"/>
                <a:cs typeface="Arial" charset="0"/>
              </a:rPr>
              <a:t>Modular Design</a:t>
            </a:r>
          </a:p>
          <a:p>
            <a:r>
              <a:rPr lang="en-US" sz="1600" b="1" i="1" dirty="0">
                <a:solidFill>
                  <a:srgbClr val="2B7DC0"/>
                </a:solidFill>
                <a:latin typeface="Arial" charset="0"/>
                <a:ea typeface="Arial" charset="0"/>
                <a:cs typeface="Arial" charset="0"/>
              </a:rPr>
              <a:t>Snap-in workloads &amp; modules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01EF31-5411-4AB4-A274-4F7BB341B030}"/>
              </a:ext>
            </a:extLst>
          </p:cNvPr>
          <p:cNvSpPr txBox="1"/>
          <p:nvPr/>
        </p:nvSpPr>
        <p:spPr>
          <a:xfrm>
            <a:off x="6092535" y="4553484"/>
            <a:ext cx="5401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rPr>
              <a:t>Hardware Metadata snap-in module API example</a:t>
            </a:r>
          </a:p>
          <a:p>
            <a:pPr algn="ctr"/>
            <a:r>
              <a:rPr lang="en-US" sz="1400" dirty="0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https://gitlab.cern.ch/hep-benchmarks/hep-benchmark-suite</a:t>
            </a:r>
            <a:endParaRPr lang="en-US" sz="1400" dirty="0">
              <a:solidFill>
                <a:srgbClr val="2A7DB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279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482B-4A52-4FC3-99B0-60531A483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HEP Score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50C76-35A1-4907-8158-BBF71A3E1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17" y="1578792"/>
            <a:ext cx="5656522" cy="492153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Modular python3 “microservice” 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Importable / Extendable, architecture agnostic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Executes set of containerized workloads (Singularity, Docker, </a:t>
            </a:r>
            <a:r>
              <a:rPr lang="en-US" dirty="0" err="1">
                <a:solidFill>
                  <a:srgbClr val="0070C0"/>
                </a:solidFill>
              </a:rPr>
              <a:t>Podman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Produced single configurable </a:t>
            </a:r>
            <a:r>
              <a:rPr lang="en-US" b="1" dirty="0">
                <a:solidFill>
                  <a:srgbClr val="0070C0"/>
                </a:solidFill>
              </a:rPr>
              <a:t>weighted geometric mean </a:t>
            </a:r>
            <a:r>
              <a:rPr lang="en-US" dirty="0">
                <a:solidFill>
                  <a:srgbClr val="0070C0"/>
                </a:solidFill>
              </a:rPr>
              <a:t>of resulting workload scores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Detailed report delivered in JSON/YAML report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CA78CC-5FC4-458B-AC24-6B488D0CA8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Candidate replacement for HS06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A25B2-7353-4168-947E-CFF9A7385AB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647126" y="6273958"/>
            <a:ext cx="4890818" cy="365125"/>
          </a:xfrm>
        </p:spPr>
        <p:txBody>
          <a:bodyPr/>
          <a:lstStyle/>
          <a:p>
            <a:r>
              <a:rPr lang="en-US" dirty="0"/>
              <a:t>D. Southwick - International Symposium on Grids &amp; Clouds -  26/3/2021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E4C520-F03B-4CAD-ADCD-ECE97BD78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239" y="1692274"/>
            <a:ext cx="5814761" cy="35959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7437C-80EC-4942-B9AC-8924B80FCD36}"/>
              </a:ext>
            </a:extLst>
          </p:cNvPr>
          <p:cNvSpPr txBox="1"/>
          <p:nvPr/>
        </p:nvSpPr>
        <p:spPr>
          <a:xfrm>
            <a:off x="6775236" y="5273271"/>
            <a:ext cx="5656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https://gitlab.cern.ch/hep-benchmarks/hep-workloads</a:t>
            </a:r>
            <a:r>
              <a:rPr lang="en-US" sz="1600" dirty="0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1000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39628"/>
            <a:ext cx="10515600" cy="549275"/>
          </a:xfrm>
        </p:spPr>
        <p:txBody>
          <a:bodyPr>
            <a:noAutofit/>
          </a:bodyPr>
          <a:lstStyle/>
          <a:p>
            <a:r>
              <a:rPr lang="en-GB" sz="4000" dirty="0"/>
              <a:t>Features on HPC</a:t>
            </a:r>
            <a:endParaRPr lang="fr-FR" sz="4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839788" y="1101499"/>
            <a:ext cx="8350595" cy="2805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2B7DC0"/>
                </a:solidFill>
                <a:latin typeface="Arial" charset="0"/>
                <a:ea typeface="Arial" charset="0"/>
                <a:cs typeface="Arial" charset="0"/>
              </a:rPr>
              <a:t>Benchmarking Heterogeneous architectures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9AF9B"/>
                </a:solidFill>
                <a:latin typeface="Arial"/>
                <a:ea typeface="Arial" charset="0"/>
                <a:cs typeface="Arial"/>
              </a:rPr>
              <a:t>Multi-Arch container </a:t>
            </a:r>
            <a:r>
              <a:rPr lang="en-GB" sz="2000" dirty="0">
                <a:solidFill>
                  <a:srgbClr val="19AF9B"/>
                </a:solidFill>
                <a:latin typeface="Arial"/>
                <a:ea typeface="Arial" charset="0"/>
                <a:cs typeface="Arial"/>
              </a:rPr>
              <a:t>workloads (x86, IBM Power, ARM …)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9AF9B"/>
                </a:solidFill>
                <a:latin typeface="Arial" charset="0"/>
                <a:ea typeface="Arial" charset="0"/>
                <a:cs typeface="Arial" charset="0"/>
              </a:rPr>
              <a:t>Multi-GPU container </a:t>
            </a:r>
            <a:r>
              <a:rPr lang="en-GB" sz="2000" dirty="0">
                <a:solidFill>
                  <a:srgbClr val="19AF9B"/>
                </a:solidFill>
                <a:latin typeface="Arial" charset="0"/>
                <a:ea typeface="Arial" charset="0"/>
                <a:cs typeface="Arial" charset="0"/>
              </a:rPr>
              <a:t>workloads (Nvidia, AMD, Intel… 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9AF9B"/>
                </a:solidFill>
                <a:latin typeface="Arial" charset="0"/>
                <a:ea typeface="Arial" charset="0"/>
                <a:cs typeface="Arial" charset="0"/>
              </a:rPr>
              <a:t>Easily extendable to other sciences!</a:t>
            </a:r>
            <a:endParaRPr lang="en-US" sz="2000" b="1" dirty="0">
              <a:solidFill>
                <a:srgbClr val="2A7DBF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rPr>
              <a:t>Simple integration with SLRUM &amp; other job orchestrators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AF9B"/>
                </a:solidFill>
                <a:latin typeface="Arial" charset="0"/>
                <a:ea typeface="Arial" charset="0"/>
                <a:cs typeface="Arial" charset="0"/>
              </a:rPr>
              <a:t>Single dependency on site Python3.6</a:t>
            </a:r>
            <a:endParaRPr lang="en-GB" sz="2000" dirty="0">
              <a:solidFill>
                <a:srgbClr val="2B7D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6D2FA9-A96C-4A78-98B6-2F572B631069}"/>
              </a:ext>
            </a:extLst>
          </p:cNvPr>
          <p:cNvSpPr txBox="1"/>
          <p:nvPr/>
        </p:nvSpPr>
        <p:spPr>
          <a:xfrm>
            <a:off x="2254369" y="4244519"/>
            <a:ext cx="7429631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1100" b="0" dirty="0">
              <a:solidFill>
                <a:srgbClr val="6A9955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 HEP Benchmark Suite requires singularity 3.5.3+, python3.</a:t>
            </a:r>
            <a:endParaRPr lang="en-US" sz="11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module load singularity python3</a:t>
            </a:r>
          </a:p>
          <a:p>
            <a:r>
              <a:rPr lang="en-US" sz="11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python3 -m pip install --user </a:t>
            </a:r>
            <a:r>
              <a:rPr lang="en-US" sz="11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git+https</a:t>
            </a:r>
            <a:r>
              <a:rPr lang="en-US" sz="11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://gitlab.cern.ch/hep-benchmarks/hep-benchmark-</a:t>
            </a:r>
            <a:r>
              <a:rPr lang="en-US" sz="11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suite.git</a:t>
            </a:r>
            <a:endParaRPr lang="en-US" sz="11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</a:p>
          <a:p>
            <a:r>
              <a:rPr lang="en-US" sz="11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echo</a:t>
            </a:r>
            <a:r>
              <a:rPr lang="en-US" sz="11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"Running HEP Benchmark Suite on </a:t>
            </a:r>
            <a:r>
              <a:rPr lang="en-US" sz="11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$SLURM_CPUS_ON_NODE</a:t>
            </a:r>
            <a:r>
              <a:rPr lang="en-US" sz="11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 Cores"</a:t>
            </a:r>
            <a:endParaRPr lang="en-US" sz="11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srun</a:t>
            </a:r>
            <a:r>
              <a:rPr lang="en-US" sz="11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bmkrun</a:t>
            </a:r>
            <a:r>
              <a:rPr lang="en-US" sz="11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--config default</a:t>
            </a:r>
          </a:p>
          <a:p>
            <a:endParaRPr lang="en-US" sz="11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6990567-07B0-46FA-B649-DD7970903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03" y="4323875"/>
            <a:ext cx="1328931" cy="1219202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70CB1459-FCFA-4F19-B714-A55100FFF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935" y="2227773"/>
            <a:ext cx="3902980" cy="1904150"/>
          </a:xfrm>
          <a:prstGeom prst="rect">
            <a:avLst/>
          </a:prstGeom>
        </p:spPr>
      </p:pic>
      <p:sp>
        <p:nvSpPr>
          <p:cNvPr id="8" name="Footer Placeholder 18">
            <a:extLst>
              <a:ext uri="{FF2B5EF4-FFF2-40B4-BE49-F238E27FC236}">
                <a16:creationId xmlns:a16="http://schemas.microsoft.com/office/drawing/2014/main" id="{F26A8D0B-9B35-49B2-A82D-6EE22CC8EAD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679023" y="6273958"/>
            <a:ext cx="4827024" cy="365125"/>
          </a:xfrm>
        </p:spPr>
        <p:txBody>
          <a:bodyPr/>
          <a:lstStyle/>
          <a:p>
            <a:r>
              <a:rPr lang="en-US" dirty="0"/>
              <a:t>D. Southwick - International Symposium on Grids &amp; Clouds -  26/3/2021</a:t>
            </a:r>
          </a:p>
        </p:txBody>
      </p:sp>
    </p:spTree>
    <p:extLst>
      <p:ext uri="{BB962C8B-B14F-4D97-AF65-F5344CB8AC3E}">
        <p14:creationId xmlns:p14="http://schemas.microsoft.com/office/powerpoint/2010/main" val="13786310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smtClean="0">
            <a:solidFill>
              <a:srgbClr val="2A7DBF"/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D690DFCB2ACA4AA9672767BCAE6766" ma:contentTypeVersion="2" ma:contentTypeDescription="Create a new document." ma:contentTypeScope="" ma:versionID="a6321b6c9ccc7bbf33e54267c37185cb">
  <xsd:schema xmlns:xsd="http://www.w3.org/2001/XMLSchema" xmlns:xs="http://www.w3.org/2001/XMLSchema" xmlns:p="http://schemas.microsoft.com/office/2006/metadata/properties" xmlns:ns3="1f11288a-f786-4384-baf7-e16ccf493fd6" targetNamespace="http://schemas.microsoft.com/office/2006/metadata/properties" ma:root="true" ma:fieldsID="251ad826ea605a36b8fe958cccfc6e09" ns3:_="">
    <xsd:import namespace="1f11288a-f786-4384-baf7-e16ccf493fd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11288a-f786-4384-baf7-e16ccf493f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3A852B-A8AD-4FB8-A6FD-C2CCA469CC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11288a-f786-4384-baf7-e16ccf493f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2DF614-B3C5-4805-8306-435BDDEE8E6C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1f11288a-f786-4384-baf7-e16ccf493fd6"/>
  </ds:schemaRefs>
</ds:datastoreItem>
</file>

<file path=customXml/itemProps3.xml><?xml version="1.0" encoding="utf-8"?>
<ds:datastoreItem xmlns:ds="http://schemas.openxmlformats.org/officeDocument/2006/customXml" ds:itemID="{5E09A3E5-CBEA-4C81-99C5-2EFEFBF265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8339</TotalTime>
  <Words>2041</Words>
  <Application>Microsoft Office PowerPoint</Application>
  <PresentationFormat>Widescreen</PresentationFormat>
  <Paragraphs>267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Consolas</vt:lpstr>
      <vt:lpstr>Thème Office</vt:lpstr>
      <vt:lpstr>WLCG benchmarking using  HEP experiment workflows</vt:lpstr>
      <vt:lpstr>Introduction</vt:lpstr>
      <vt:lpstr>Looking for the next benchmark</vt:lpstr>
      <vt:lpstr>HEP Benchmarks Project</vt:lpstr>
      <vt:lpstr>HEP Benchmark Suite 1.0</vt:lpstr>
      <vt:lpstr>HEP Benchmark Suite 2.0</vt:lpstr>
      <vt:lpstr>HEP Benchmark Suite 2.0</vt:lpstr>
      <vt:lpstr>HEP Score</vt:lpstr>
      <vt:lpstr>Features on HPC</vt:lpstr>
      <vt:lpstr>Short Benchmarking Campaign  ~120,000 cores (Sept – Oct)</vt:lpstr>
      <vt:lpstr>Examples</vt:lpstr>
      <vt:lpstr>Running HS06 on ARM</vt:lpstr>
      <vt:lpstr>Adoption</vt:lpstr>
      <vt:lpstr>Next Steps</vt:lpstr>
      <vt:lpstr>Conclusions</vt:lpstr>
      <vt:lpstr>THANK YOU</vt:lpstr>
      <vt:lpstr>SLURM batch example</vt:lpstr>
      <vt:lpstr>Declarative YAML configuration  Hashed &amp; included in report</vt:lpstr>
      <vt:lpstr>Collaborating HPC Sites</vt:lpstr>
      <vt:lpstr>Backup talks &amp;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Southwick, David C</cp:lastModifiedBy>
  <cp:revision>357</cp:revision>
  <dcterms:created xsi:type="dcterms:W3CDTF">2017-05-22T08:24:09Z</dcterms:created>
  <dcterms:modified xsi:type="dcterms:W3CDTF">2021-03-26T10:30:32Z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0x010100DCD690DFCB2ACA4AA9672767BCAE6766</vt:lpwstr>
  </property>
</Properties>
</file>