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88" r:id="rId4"/>
    <p:sldId id="289" r:id="rId5"/>
    <p:sldId id="290" r:id="rId6"/>
    <p:sldId id="291" r:id="rId7"/>
    <p:sldId id="296" r:id="rId8"/>
    <p:sldId id="292" r:id="rId9"/>
    <p:sldId id="293" r:id="rId10"/>
    <p:sldId id="294" r:id="rId11"/>
    <p:sldId id="295" r:id="rId12"/>
    <p:sldId id="285" r:id="rId13"/>
    <p:sldId id="286" r:id="rId14"/>
    <p:sldId id="287" r:id="rId1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Objects="1">
      <p:cViewPr varScale="1">
        <p:scale>
          <a:sx n="84" d="100"/>
          <a:sy n="84" d="100"/>
        </p:scale>
        <p:origin x="82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D0E3CB8-61D4-4588-BAE2-6B6E1F4AE483}" type="datetime1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6D84030-E5D9-43BC-92FB-B3766CFB66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17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5A15E557-820B-460D-855C-14F0CC74070B}" type="datetime1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id-ID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0E1B2B9-DD94-4933-8F37-A73F2EA447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57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7491733-E632-45E2-9E99-BCD37B8AEBC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60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34937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28942-4DE5-4BCA-9D4C-6B8C9BF457A4}" type="datetime1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0F188-5D38-49A8-836C-378C8572AA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650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AA0E1-27FE-40CC-9300-E63E97051BBC}" type="datetime1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C7534-1FBB-4770-A19D-BDE7114C87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196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81C828-2223-42E4-97E9-C7F31E33175F}" type="datetime1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73DD6-2E9A-4662-B0EA-413DABA9B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697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FF7E7-7994-4B34-93F7-4E3EFF750D10}" type="datetime1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C55B3-1B30-449C-8701-FF93A3F4EE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20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7B5B4-0449-4356-9C47-C80A8B23E8C5}" type="datetime1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65D6AD-F8C9-435B-B8F4-8B5DD44BBA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127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5B5A4-FA93-40FF-8B48-AC7F9DBEBDCF}" type="datetime1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E2219-2496-495E-9528-58BE1CF26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41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F0519-2018-47BE-ADDE-78427E5414B6}" type="datetime1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C60F9-04C5-484A-A2B0-DEAE1D6424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8603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DCACA-1EA6-4361-8187-F588C285BA0F}" type="datetime1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F4CFE-5E60-464E-910D-DD9D52CDD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131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21556-0F25-4F74-B998-CC723A4C29BD}" type="datetime1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D7D48-F14D-4FF0-A28C-A68D3ACFF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333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E4358-0280-4E0C-A59F-7AF2BD007A3D}" type="datetime1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72351-BEC3-468D-9953-07A2B33E6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15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1C91-F048-477A-AB33-166E775790FE}" type="datetime1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77B71-02AF-441E-9D71-43B54AE5FF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1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1447800"/>
            <a:ext cx="9144000" cy="5426075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id-ID" sz="18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447800"/>
            <a:ext cx="8839200" cy="527367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id-ID" sz="18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1924050" y="304800"/>
            <a:ext cx="67627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title style</a:t>
            </a:r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924050" y="1600200"/>
            <a:ext cx="676275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d-ID" smtClean="0"/>
              <a:t>Click to edit Master text styles</a:t>
            </a:r>
          </a:p>
          <a:p>
            <a:pPr lvl="1"/>
            <a:r>
              <a:rPr lang="en-US" altLang="id-ID" smtClean="0"/>
              <a:t>Second level</a:t>
            </a:r>
          </a:p>
          <a:p>
            <a:pPr lvl="2"/>
            <a:r>
              <a:rPr lang="en-US" altLang="id-ID" smtClean="0"/>
              <a:t>Third level</a:t>
            </a:r>
          </a:p>
          <a:p>
            <a:pPr lvl="3"/>
            <a:r>
              <a:rPr lang="en-US" altLang="id-ID" smtClean="0"/>
              <a:t>Fourth level</a:t>
            </a:r>
          </a:p>
          <a:p>
            <a:pPr lvl="4"/>
            <a:r>
              <a:rPr lang="en-US" altLang="id-ID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783830A-8DA1-4D29-B4E1-BAC8BBBC8960}" type="datetime1">
              <a:rPr lang="en-US"/>
              <a:pPr>
                <a:defRPr/>
              </a:pPr>
              <a:t>3/26/2021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66A7C31-DA8C-40BB-88B0-704BEDF7C7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8" descr="kotak-0108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8686800" y="1447800"/>
            <a:ext cx="457200" cy="1524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id-ID" sz="1800" smtClean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6251575"/>
            <a:ext cx="8686800" cy="1588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6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0863"/>
            <a:ext cx="116205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sraralbar@gmail.com" TargetMode="External"/><Relationship Id="rId2" Type="http://schemas.openxmlformats.org/officeDocument/2006/relationships/hyperlink" Target="mailto:basuki@itb.ac.i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914400" y="1349375"/>
            <a:ext cx="7906072" cy="2079625"/>
          </a:xfrm>
        </p:spPr>
        <p:txBody>
          <a:bodyPr/>
          <a:lstStyle/>
          <a:p>
            <a:r>
              <a:rPr lang="en-US" dirty="0"/>
              <a:t>Progress of development </a:t>
            </a:r>
            <a:r>
              <a:rPr lang="en-US" dirty="0" err="1"/>
              <a:t>firewatch</a:t>
            </a:r>
            <a:r>
              <a:rPr lang="en-US" dirty="0"/>
              <a:t> monitoring sensor in Indonesia</a:t>
            </a:r>
            <a:endParaRPr lang="id-ID" altLang="id-ID" dirty="0" smtClean="0">
              <a:ea typeface="ＭＳ Ｐゴシック" panose="020B0600070205080204" pitchFamily="34" charset="-128"/>
            </a:endParaRPr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id-ID" altLang="id-ID" dirty="0"/>
              <a:t>Basuki Suhardiman</a:t>
            </a:r>
            <a:r>
              <a:rPr lang="en-US" altLang="id-ID" dirty="0"/>
              <a:t> (ITB</a:t>
            </a:r>
            <a:r>
              <a:rPr lang="en-US" altLang="id-ID" dirty="0" smtClean="0"/>
              <a:t>) </a:t>
            </a:r>
            <a:r>
              <a:rPr lang="en-US" altLang="id-ID" dirty="0"/>
              <a:t>,  </a:t>
            </a:r>
            <a:r>
              <a:rPr lang="en-US" altLang="id-ID" dirty="0" err="1"/>
              <a:t>Israr</a:t>
            </a:r>
            <a:r>
              <a:rPr lang="en-US" altLang="id-ID" dirty="0"/>
              <a:t> </a:t>
            </a:r>
            <a:r>
              <a:rPr lang="en-US" altLang="id-ID" dirty="0" err="1"/>
              <a:t>Albar</a:t>
            </a:r>
            <a:r>
              <a:rPr lang="en-US" altLang="id-ID" dirty="0"/>
              <a:t> (Ministry Of Environment and Forestry ) </a:t>
            </a:r>
            <a:endParaRPr lang="id-ID" altLang="id-ID" dirty="0"/>
          </a:p>
          <a:p>
            <a:r>
              <a:rPr lang="id-ID" altLang="id-ID" dirty="0">
                <a:hlinkClick r:id="rId2"/>
              </a:rPr>
              <a:t>basuki@itb.ac.id</a:t>
            </a:r>
            <a:r>
              <a:rPr lang="en-US" altLang="id-ID" dirty="0"/>
              <a:t> </a:t>
            </a:r>
            <a:r>
              <a:rPr lang="en-US" altLang="id-ID" dirty="0" smtClean="0"/>
              <a:t> </a:t>
            </a:r>
            <a:r>
              <a:rPr lang="en-US" altLang="id-ID" dirty="0"/>
              <a:t>,  </a:t>
            </a:r>
            <a:r>
              <a:rPr lang="en-US" altLang="id-ID" dirty="0">
                <a:hlinkClick r:id="rId3"/>
              </a:rPr>
              <a:t>Israralbar@gmail.com</a:t>
            </a:r>
            <a:r>
              <a:rPr lang="en-US" altLang="id-ID" dirty="0"/>
              <a:t> </a:t>
            </a:r>
            <a:endParaRPr lang="id-ID" altLang="id-ID" dirty="0"/>
          </a:p>
          <a:p>
            <a:r>
              <a:rPr lang="id-ID" altLang="id-ID" dirty="0"/>
              <a:t>Insitut Teknologi Bandung</a:t>
            </a:r>
          </a:p>
          <a:p>
            <a:r>
              <a:rPr lang="en-US" dirty="0">
                <a:solidFill>
                  <a:srgbClr val="0070C0"/>
                </a:solidFill>
              </a:rPr>
              <a:t>ISGC 2021, Academia </a:t>
            </a:r>
            <a:r>
              <a:rPr lang="en-US" dirty="0" err="1">
                <a:solidFill>
                  <a:srgbClr val="0070C0"/>
                </a:solidFill>
              </a:rPr>
              <a:t>Sinica</a:t>
            </a:r>
            <a:r>
              <a:rPr lang="en-US" dirty="0">
                <a:solidFill>
                  <a:srgbClr val="0070C0"/>
                </a:solidFill>
              </a:rPr>
              <a:t>, Taipei, Taiwan</a:t>
            </a:r>
          </a:p>
          <a:p>
            <a:r>
              <a:rPr lang="en-US" dirty="0">
                <a:solidFill>
                  <a:srgbClr val="0070C0"/>
                </a:solidFill>
              </a:rPr>
              <a:t>22</a:t>
            </a:r>
            <a:r>
              <a:rPr lang="en-US" baseline="30000" dirty="0">
                <a:solidFill>
                  <a:srgbClr val="0070C0"/>
                </a:solidFill>
              </a:rPr>
              <a:t>nd</a:t>
            </a:r>
            <a:r>
              <a:rPr lang="en-US" dirty="0">
                <a:solidFill>
                  <a:srgbClr val="0070C0"/>
                </a:solidFill>
              </a:rPr>
              <a:t> March – 26</a:t>
            </a:r>
            <a:r>
              <a:rPr lang="en-US" baseline="30000" dirty="0">
                <a:solidFill>
                  <a:srgbClr val="0070C0"/>
                </a:solidFill>
              </a:rPr>
              <a:t>th</a:t>
            </a:r>
            <a:r>
              <a:rPr lang="en-US" dirty="0">
                <a:solidFill>
                  <a:srgbClr val="0070C0"/>
                </a:solidFill>
              </a:rPr>
              <a:t> march 2021</a:t>
            </a:r>
          </a:p>
          <a:p>
            <a:pPr eaLnBrk="1" hangingPunct="1"/>
            <a:endParaRPr lang="id-ID" altLang="id-ID" dirty="0" smtClean="0">
              <a:solidFill>
                <a:srgbClr val="898989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Disaster Mitigation Competence Center (DMCC)</a:t>
            </a:r>
            <a:endParaRPr lang="id-ID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982" y="1418784"/>
            <a:ext cx="5083748" cy="136214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76056" y="1600200"/>
            <a:ext cx="3610744" cy="4525963"/>
          </a:xfrm>
        </p:spPr>
        <p:txBody>
          <a:bodyPr/>
          <a:lstStyle/>
          <a:p>
            <a:r>
              <a:rPr lang="id-ID" dirty="0" smtClean="0"/>
              <a:t>Focus on Case Study for Simulation on Dust Transportation around Indonesia </a:t>
            </a:r>
          </a:p>
          <a:p>
            <a:pPr lvl="1"/>
            <a:r>
              <a:rPr lang="id-ID" dirty="0" smtClean="0"/>
              <a:t>Provide some data</a:t>
            </a:r>
          </a:p>
          <a:p>
            <a:pPr lvl="1"/>
            <a:r>
              <a:rPr lang="id-ID" dirty="0" smtClean="0"/>
              <a:t>Dissemination on education and research community</a:t>
            </a:r>
          </a:p>
          <a:p>
            <a:r>
              <a:rPr lang="id-ID" dirty="0" smtClean="0"/>
              <a:t>Tsunami Impact analysis using iCOMCOT portal</a:t>
            </a:r>
          </a:p>
          <a:p>
            <a:endParaRPr lang="id-ID" dirty="0" smtClean="0"/>
          </a:p>
          <a:p>
            <a:endParaRPr lang="id-ID" dirty="0" smtClean="0"/>
          </a:p>
          <a:p>
            <a:endParaRPr lang="id-ID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88" y="2780928"/>
            <a:ext cx="4886134" cy="32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141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Future (Next) works	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d-ID" dirty="0" smtClean="0"/>
              <a:t>Build the webbase enable and repository data</a:t>
            </a:r>
          </a:p>
          <a:p>
            <a:r>
              <a:rPr lang="id-ID" dirty="0" smtClean="0"/>
              <a:t>Development with Sea-hazemon project for deployment sensor around Indonesia for Air Quality monitoring (PM 2.5) </a:t>
            </a:r>
            <a:endParaRPr lang="en-US" dirty="0" smtClean="0"/>
          </a:p>
          <a:p>
            <a:r>
              <a:rPr lang="en-US" dirty="0" smtClean="0"/>
              <a:t>Combine the data from field ( </a:t>
            </a:r>
            <a:r>
              <a:rPr lang="en-US" dirty="0" err="1" smtClean="0"/>
              <a:t>Sipongi</a:t>
            </a:r>
            <a:r>
              <a:rPr lang="en-US" dirty="0" smtClean="0"/>
              <a:t>) and other satellite sources data </a:t>
            </a:r>
            <a:endParaRPr lang="id-ID" dirty="0" smtClean="0"/>
          </a:p>
          <a:p>
            <a:r>
              <a:rPr lang="id-ID" dirty="0" smtClean="0"/>
              <a:t>Build the case study with DMCC (facilitate for I-Comcot Tsunami and WRF-chem Simulation) </a:t>
            </a:r>
            <a:r>
              <a:rPr lang="id-ID" dirty="0" smtClean="0">
                <a:sym typeface="Wingdings" panose="05000000000000000000" pitchFamily="2" charset="2"/>
              </a:rPr>
              <a:t> DMCC and EOSC-Hub</a:t>
            </a:r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76063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smtClean="0"/>
              <a:t>Challenge for development and operational Sensor network.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Calibration of the equipment</a:t>
            </a:r>
          </a:p>
          <a:p>
            <a:r>
              <a:rPr lang="id-ID" dirty="0" smtClean="0"/>
              <a:t>Sensor Reliability</a:t>
            </a:r>
          </a:p>
          <a:p>
            <a:r>
              <a:rPr lang="id-ID" dirty="0" smtClean="0"/>
              <a:t>Format of the raw data (sensor)</a:t>
            </a:r>
          </a:p>
          <a:p>
            <a:r>
              <a:rPr lang="id-ID" dirty="0" smtClean="0"/>
              <a:t>Repository for the data </a:t>
            </a:r>
          </a:p>
          <a:p>
            <a:r>
              <a:rPr lang="id-ID" dirty="0" smtClean="0"/>
              <a:t>Web Portal </a:t>
            </a:r>
          </a:p>
          <a:p>
            <a:r>
              <a:rPr lang="id-ID" dirty="0" smtClean="0"/>
              <a:t>API </a:t>
            </a:r>
          </a:p>
          <a:p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58436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Future (Next) works	</a:t>
            </a:r>
            <a:endParaRPr lang="id-ID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d-ID" dirty="0" smtClean="0"/>
              <a:t>Build the webbase enable and repository data</a:t>
            </a:r>
          </a:p>
          <a:p>
            <a:r>
              <a:rPr lang="id-ID" dirty="0" smtClean="0"/>
              <a:t>Development with Sea-hazemon project for deployment sensor around Indonesia for Air Quality monitoring (PM 2.5) </a:t>
            </a:r>
          </a:p>
          <a:p>
            <a:r>
              <a:rPr lang="id-ID" dirty="0" smtClean="0"/>
              <a:t>Development and deploy AWS(Protype 1.0) for delivering data and build model with Ministry of Forestry and Environment</a:t>
            </a:r>
          </a:p>
          <a:p>
            <a:r>
              <a:rPr lang="id-ID" dirty="0" smtClean="0"/>
              <a:t>Build the case study with DMCC (facilitate for I-Comcot Tsunami and WRF-chem Simulation)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7662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Thank you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ASGC, DMCC+ and EOSC-hub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85185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Outline	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smtClean="0"/>
              <a:t>Background</a:t>
            </a:r>
          </a:p>
          <a:p>
            <a:r>
              <a:rPr lang="id-ID" dirty="0" smtClean="0"/>
              <a:t>Design Model</a:t>
            </a:r>
          </a:p>
          <a:p>
            <a:r>
              <a:rPr lang="id-ID" dirty="0" smtClean="0">
                <a:hlinkClick r:id="rId2" action="ppaction://hlinksldjump"/>
              </a:rPr>
              <a:t>Protyping and Testing </a:t>
            </a:r>
            <a:r>
              <a:rPr lang="id-ID" dirty="0" smtClean="0">
                <a:hlinkClick r:id="rId2" action="ppaction://hlinksldjump"/>
              </a:rPr>
              <a:t>model</a:t>
            </a:r>
            <a:endParaRPr lang="id-ID" dirty="0" smtClean="0"/>
          </a:p>
          <a:p>
            <a:r>
              <a:rPr lang="id-ID" dirty="0"/>
              <a:t>W</a:t>
            </a:r>
            <a:r>
              <a:rPr lang="id-ID" dirty="0" smtClean="0"/>
              <a:t>orks and collaboration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6965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Firewatch Initiatives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1600200"/>
            <a:ext cx="7211144" cy="4853136"/>
          </a:xfrm>
        </p:spPr>
        <p:txBody>
          <a:bodyPr>
            <a:normAutofit fontScale="47500" lnSpcReduction="20000"/>
          </a:bodyPr>
          <a:lstStyle/>
          <a:p>
            <a:r>
              <a:rPr lang="id-ID" dirty="0" smtClean="0"/>
              <a:t>Ministry of Forestry and LAND-gate Australia</a:t>
            </a:r>
          </a:p>
          <a:p>
            <a:pPr lvl="1"/>
            <a:r>
              <a:rPr lang="id-ID" dirty="0" smtClean="0"/>
              <a:t>MODIS-Data from NASA</a:t>
            </a:r>
          </a:p>
          <a:p>
            <a:r>
              <a:rPr lang="id-ID" dirty="0" smtClean="0"/>
              <a:t>Collaboration Ministry Forestry with Ministry of Education (2010) for delivering the Hotspot information (Fire) through the Inherent (University of Palangkaraya and University of Riau ) </a:t>
            </a:r>
          </a:p>
          <a:p>
            <a:r>
              <a:rPr lang="id-ID" dirty="0" smtClean="0"/>
              <a:t>In 2015, ITB initiatives again for firewatch</a:t>
            </a:r>
          </a:p>
          <a:p>
            <a:pPr lvl="1"/>
            <a:r>
              <a:rPr lang="id-ID" dirty="0" smtClean="0"/>
              <a:t>Data Analysis through satellite</a:t>
            </a:r>
          </a:p>
          <a:p>
            <a:pPr lvl="1"/>
            <a:r>
              <a:rPr lang="id-ID" dirty="0" smtClean="0"/>
              <a:t>Sosialize the environment impact through the social media (Facebook/twitter)</a:t>
            </a:r>
          </a:p>
          <a:p>
            <a:pPr lvl="1"/>
            <a:r>
              <a:rPr lang="id-ID" dirty="0" smtClean="0"/>
              <a:t>Prevent air filter system solution in classroom</a:t>
            </a:r>
          </a:p>
          <a:p>
            <a:r>
              <a:rPr lang="id-ID" dirty="0" smtClean="0"/>
              <a:t>In 2016</a:t>
            </a:r>
          </a:p>
          <a:p>
            <a:pPr lvl="1"/>
            <a:r>
              <a:rPr lang="id-ID" dirty="0" smtClean="0"/>
              <a:t>Prevent initiatives for building the near realtime model with Authomatic Weather System and Environment Sensor</a:t>
            </a:r>
          </a:p>
          <a:p>
            <a:r>
              <a:rPr lang="id-ID" dirty="0" smtClean="0"/>
              <a:t>In 2017 </a:t>
            </a:r>
          </a:p>
          <a:p>
            <a:pPr lvl="1"/>
            <a:r>
              <a:rPr lang="id-ID" dirty="0" smtClean="0"/>
              <a:t>Build the Prototype AWS + Sensor </a:t>
            </a:r>
          </a:p>
          <a:p>
            <a:r>
              <a:rPr lang="id-ID" dirty="0" smtClean="0"/>
              <a:t>In 2018 </a:t>
            </a:r>
          </a:p>
          <a:p>
            <a:pPr lvl="1"/>
            <a:r>
              <a:rPr lang="id-ID" dirty="0" smtClean="0"/>
              <a:t>Running the Prototype , operational test</a:t>
            </a:r>
          </a:p>
          <a:p>
            <a:pPr lvl="1"/>
            <a:r>
              <a:rPr lang="id-ID" dirty="0" smtClean="0"/>
              <a:t>Collaboration with SeaHazemon (Interlab AIT) deploy 3 sensor</a:t>
            </a:r>
            <a:endParaRPr lang="en-US" dirty="0" smtClean="0"/>
          </a:p>
          <a:p>
            <a:r>
              <a:rPr lang="en-US" dirty="0" smtClean="0"/>
              <a:t>In 2019 </a:t>
            </a:r>
          </a:p>
          <a:p>
            <a:pPr lvl="1"/>
            <a:r>
              <a:rPr lang="en-US" dirty="0" smtClean="0"/>
              <a:t>Ministry of environment and Forestry setup the </a:t>
            </a:r>
            <a:r>
              <a:rPr lang="en-US" dirty="0" err="1" smtClean="0"/>
              <a:t>Sipongi</a:t>
            </a:r>
            <a:r>
              <a:rPr lang="en-US" dirty="0" smtClean="0"/>
              <a:t> system for monitoring </a:t>
            </a:r>
          </a:p>
          <a:p>
            <a:r>
              <a:rPr lang="en-US" dirty="0" smtClean="0"/>
              <a:t>In 2021 </a:t>
            </a:r>
          </a:p>
          <a:p>
            <a:pPr lvl="1"/>
            <a:r>
              <a:rPr lang="en-US" dirty="0" err="1" smtClean="0"/>
              <a:t>Seahazemon</a:t>
            </a:r>
            <a:r>
              <a:rPr lang="en-US" dirty="0" smtClean="0"/>
              <a:t> deployment 10 sensor node for 10 location around Indonesia</a:t>
            </a:r>
            <a:endParaRPr lang="en-US" dirty="0"/>
          </a:p>
          <a:p>
            <a:pPr lvl="1"/>
            <a:endParaRPr lang="id-ID" dirty="0" smtClean="0"/>
          </a:p>
          <a:p>
            <a:pPr lvl="1"/>
            <a:endParaRPr lang="id-ID" dirty="0" smtClean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6851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381250" y="304800"/>
            <a:ext cx="6762750" cy="1143000"/>
          </a:xfrm>
        </p:spPr>
        <p:txBody>
          <a:bodyPr/>
          <a:lstStyle/>
          <a:p>
            <a:r>
              <a:rPr lang="id-ID" dirty="0" smtClean="0"/>
              <a:t>Prototype 1.0 (2017)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2267744" y="2276872"/>
            <a:ext cx="864096" cy="16338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Arduinno</a:t>
            </a:r>
          </a:p>
          <a:p>
            <a:pPr algn="ctr"/>
            <a:r>
              <a:rPr lang="id-ID" sz="1200" dirty="0" smtClean="0"/>
              <a:t>Microcontroller</a:t>
            </a:r>
            <a:endParaRPr lang="id-ID" sz="1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379364" y="2564904"/>
            <a:ext cx="888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4" idx="1"/>
          </p:cNvCxnSpPr>
          <p:nvPr/>
        </p:nvCxnSpPr>
        <p:spPr>
          <a:xfrm>
            <a:off x="1379364" y="3093810"/>
            <a:ext cx="888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379364" y="3573016"/>
            <a:ext cx="88838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131840" y="2420888"/>
            <a:ext cx="7920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308471" y="4144772"/>
            <a:ext cx="1055836" cy="144877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AWS </a:t>
            </a:r>
          </a:p>
          <a:p>
            <a:pPr algn="ctr"/>
            <a:r>
              <a:rPr lang="id-ID" sz="1200" dirty="0" smtClean="0"/>
              <a:t>-Wind Direction</a:t>
            </a:r>
          </a:p>
          <a:p>
            <a:pPr algn="ctr"/>
            <a:r>
              <a:rPr lang="id-ID" sz="1200" dirty="0" smtClean="0"/>
              <a:t>-Wind speed</a:t>
            </a:r>
          </a:p>
          <a:p>
            <a:pPr algn="ctr"/>
            <a:r>
              <a:rPr lang="id-ID" sz="1200" dirty="0" smtClean="0"/>
              <a:t>-Temperature</a:t>
            </a:r>
          </a:p>
          <a:p>
            <a:pPr marL="171450" indent="-171450" algn="ctr">
              <a:buFontTx/>
              <a:buChar char="-"/>
            </a:pPr>
            <a:r>
              <a:rPr lang="id-ID" sz="1200" dirty="0" smtClean="0"/>
              <a:t>Humidity</a:t>
            </a:r>
          </a:p>
          <a:p>
            <a:pPr marL="171450" indent="-171450" algn="ctr">
              <a:buFontTx/>
              <a:buChar char="-"/>
            </a:pPr>
            <a:r>
              <a:rPr lang="id-ID" sz="1200" dirty="0" smtClean="0"/>
              <a:t>Rain fall</a:t>
            </a:r>
            <a:endParaRPr lang="id-ID" sz="1200" dirty="0"/>
          </a:p>
        </p:txBody>
      </p:sp>
      <p:sp>
        <p:nvSpPr>
          <p:cNvPr id="14" name="Rectangle 13"/>
          <p:cNvSpPr/>
          <p:nvPr/>
        </p:nvSpPr>
        <p:spPr>
          <a:xfrm>
            <a:off x="2267744" y="4509120"/>
            <a:ext cx="1080120" cy="86409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600" dirty="0" smtClean="0"/>
              <a:t>CO sensor</a:t>
            </a:r>
          </a:p>
          <a:p>
            <a:pPr algn="ctr"/>
            <a:r>
              <a:rPr lang="id-ID" sz="1600" dirty="0" smtClean="0"/>
              <a:t>And other sensors</a:t>
            </a:r>
            <a:endParaRPr lang="id-ID" sz="1600" dirty="0"/>
          </a:p>
        </p:txBody>
      </p:sp>
      <p:cxnSp>
        <p:nvCxnSpPr>
          <p:cNvPr id="16" name="Straight Connector 15"/>
          <p:cNvCxnSpPr>
            <a:stCxn id="4" idx="2"/>
          </p:cNvCxnSpPr>
          <p:nvPr/>
        </p:nvCxnSpPr>
        <p:spPr>
          <a:xfrm>
            <a:off x="2699792" y="3910747"/>
            <a:ext cx="0" cy="5983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3923928" y="2132856"/>
            <a:ext cx="1080120" cy="64807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400" dirty="0" smtClean="0"/>
              <a:t>GSM/GPRS Modul</a:t>
            </a:r>
            <a:endParaRPr lang="id-ID" sz="1400" dirty="0"/>
          </a:p>
        </p:txBody>
      </p:sp>
      <p:sp>
        <p:nvSpPr>
          <p:cNvPr id="18" name="Rounded Rectangle 17"/>
          <p:cNvSpPr/>
          <p:nvPr/>
        </p:nvSpPr>
        <p:spPr>
          <a:xfrm>
            <a:off x="3898973" y="3103226"/>
            <a:ext cx="1224136" cy="479206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GPS modul</a:t>
            </a:r>
            <a:endParaRPr lang="id-ID" dirty="0"/>
          </a:p>
        </p:txBody>
      </p:sp>
      <p:sp>
        <p:nvSpPr>
          <p:cNvPr id="19" name="Rounded Rectangle 18"/>
          <p:cNvSpPr/>
          <p:nvPr/>
        </p:nvSpPr>
        <p:spPr>
          <a:xfrm>
            <a:off x="3923928" y="3910747"/>
            <a:ext cx="1080120" cy="38234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USB /Storage</a:t>
            </a:r>
            <a:endParaRPr lang="id-ID" sz="1200" dirty="0"/>
          </a:p>
        </p:txBody>
      </p:sp>
      <p:cxnSp>
        <p:nvCxnSpPr>
          <p:cNvPr id="21" name="Elbow Connector 20"/>
          <p:cNvCxnSpPr>
            <a:stCxn id="4" idx="3"/>
            <a:endCxn id="18" idx="1"/>
          </p:cNvCxnSpPr>
          <p:nvPr/>
        </p:nvCxnSpPr>
        <p:spPr>
          <a:xfrm>
            <a:off x="3131840" y="3093810"/>
            <a:ext cx="767133" cy="249019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>
            <a:endCxn id="19" idx="1"/>
          </p:cNvCxnSpPr>
          <p:nvPr/>
        </p:nvCxnSpPr>
        <p:spPr>
          <a:xfrm>
            <a:off x="3156124" y="3463265"/>
            <a:ext cx="767804" cy="638657"/>
          </a:xfrm>
          <a:prstGeom prst="bent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6444208" y="2060849"/>
            <a:ext cx="1944216" cy="188035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ITB</a:t>
            </a:r>
          </a:p>
          <a:p>
            <a:pPr algn="ctr"/>
            <a:r>
              <a:rPr lang="id-ID" dirty="0" smtClean="0"/>
              <a:t>Web Server</a:t>
            </a:r>
          </a:p>
          <a:p>
            <a:pPr algn="ctr"/>
            <a:r>
              <a:rPr lang="id-ID" dirty="0" smtClean="0"/>
              <a:t>For collecting data</a:t>
            </a:r>
          </a:p>
          <a:p>
            <a:pPr algn="ctr"/>
            <a:r>
              <a:rPr lang="id-ID" dirty="0" smtClean="0"/>
              <a:t>And </a:t>
            </a:r>
          </a:p>
          <a:p>
            <a:pPr algn="ctr"/>
            <a:r>
              <a:rPr lang="id-ID" dirty="0" smtClean="0"/>
              <a:t>Portal</a:t>
            </a:r>
            <a:endParaRPr lang="id-ID" dirty="0"/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5123108" y="2456892"/>
            <a:ext cx="1320429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6516216" y="4509120"/>
            <a:ext cx="1728192" cy="5760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Middle Ware</a:t>
            </a:r>
            <a:endParaRPr lang="id-ID" dirty="0"/>
          </a:p>
        </p:txBody>
      </p:sp>
      <p:sp>
        <p:nvSpPr>
          <p:cNvPr id="30" name="Rectangle 29"/>
          <p:cNvSpPr/>
          <p:nvPr/>
        </p:nvSpPr>
        <p:spPr>
          <a:xfrm>
            <a:off x="6516216" y="5517232"/>
            <a:ext cx="1728192" cy="5040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NASA/NOAA web server ,etc</a:t>
            </a:r>
            <a:endParaRPr lang="id-ID" dirty="0"/>
          </a:p>
        </p:txBody>
      </p:sp>
      <p:cxnSp>
        <p:nvCxnSpPr>
          <p:cNvPr id="29696" name="Straight Arrow Connector 29695"/>
          <p:cNvCxnSpPr/>
          <p:nvPr/>
        </p:nvCxnSpPr>
        <p:spPr>
          <a:xfrm>
            <a:off x="6876256" y="3941202"/>
            <a:ext cx="0" cy="5679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99" name="Straight Arrow Connector 29698"/>
          <p:cNvCxnSpPr/>
          <p:nvPr/>
        </p:nvCxnSpPr>
        <p:spPr>
          <a:xfrm>
            <a:off x="6876256" y="5085184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01" name="Straight Arrow Connector 29700"/>
          <p:cNvCxnSpPr/>
          <p:nvPr/>
        </p:nvCxnSpPr>
        <p:spPr>
          <a:xfrm flipV="1">
            <a:off x="7812360" y="5085184"/>
            <a:ext cx="0" cy="43204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03" name="Straight Arrow Connector 29702"/>
          <p:cNvCxnSpPr/>
          <p:nvPr/>
        </p:nvCxnSpPr>
        <p:spPr>
          <a:xfrm flipV="1">
            <a:off x="7812360" y="3941202"/>
            <a:ext cx="0" cy="5679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4" name="Rectangle 29703"/>
          <p:cNvSpPr/>
          <p:nvPr/>
        </p:nvSpPr>
        <p:spPr>
          <a:xfrm>
            <a:off x="5436096" y="2132856"/>
            <a:ext cx="648072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sz="1200" dirty="0" smtClean="0"/>
              <a:t>TCP/IP</a:t>
            </a:r>
            <a:endParaRPr lang="id-ID" sz="1200" dirty="0"/>
          </a:p>
        </p:txBody>
      </p:sp>
      <p:cxnSp>
        <p:nvCxnSpPr>
          <p:cNvPr id="29706" name="Straight Connector 29705"/>
          <p:cNvCxnSpPr/>
          <p:nvPr/>
        </p:nvCxnSpPr>
        <p:spPr>
          <a:xfrm>
            <a:off x="539552" y="1916832"/>
            <a:ext cx="46805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7" name="Rectangle 29706"/>
          <p:cNvSpPr/>
          <p:nvPr/>
        </p:nvSpPr>
        <p:spPr>
          <a:xfrm>
            <a:off x="1691680" y="1628800"/>
            <a:ext cx="2376264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Forestry (School)</a:t>
            </a:r>
            <a:endParaRPr lang="id-ID" dirty="0"/>
          </a:p>
        </p:txBody>
      </p:sp>
      <p:sp>
        <p:nvSpPr>
          <p:cNvPr id="29708" name="Cloud Callout 29707"/>
          <p:cNvSpPr/>
          <p:nvPr/>
        </p:nvSpPr>
        <p:spPr>
          <a:xfrm>
            <a:off x="4067944" y="4869160"/>
            <a:ext cx="2016224" cy="936104"/>
          </a:xfrm>
          <a:prstGeom prst="cloud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Network of Science Community</a:t>
            </a:r>
            <a:endParaRPr lang="id-ID" dirty="0"/>
          </a:p>
        </p:txBody>
      </p:sp>
      <p:cxnSp>
        <p:nvCxnSpPr>
          <p:cNvPr id="29710" name="Straight Arrow Connector 29709"/>
          <p:cNvCxnSpPr/>
          <p:nvPr/>
        </p:nvCxnSpPr>
        <p:spPr>
          <a:xfrm flipV="1">
            <a:off x="5220072" y="3790020"/>
            <a:ext cx="864096" cy="83139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12" name="Straight Arrow Connector 29711"/>
          <p:cNvCxnSpPr/>
          <p:nvPr/>
        </p:nvCxnSpPr>
        <p:spPr>
          <a:xfrm flipH="1">
            <a:off x="5580113" y="4101922"/>
            <a:ext cx="720079" cy="73123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8680"/>
            <a:ext cx="1572620" cy="3521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95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Sea-Hazemon Sensor</a:t>
            </a:r>
            <a:endParaRPr lang="id-ID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074" y="1600200"/>
            <a:ext cx="2512852" cy="452596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Initiated by </a:t>
            </a:r>
            <a:r>
              <a:rPr lang="en-US" dirty="0" err="1" smtClean="0"/>
              <a:t>IntERlab</a:t>
            </a:r>
            <a:r>
              <a:rPr lang="en-US" dirty="0" smtClean="0"/>
              <a:t> / AIT (TH) </a:t>
            </a:r>
          </a:p>
          <a:p>
            <a:r>
              <a:rPr lang="en-US" dirty="0" smtClean="0"/>
              <a:t>Start with </a:t>
            </a:r>
            <a:r>
              <a:rPr lang="id-ID" dirty="0" smtClean="0"/>
              <a:t>3 Sensor node</a:t>
            </a:r>
          </a:p>
          <a:p>
            <a:pPr lvl="1"/>
            <a:r>
              <a:rPr lang="id-ID" dirty="0" smtClean="0"/>
              <a:t>PM 2.5 microgrm/m3</a:t>
            </a:r>
          </a:p>
          <a:p>
            <a:pPr lvl="1"/>
            <a:r>
              <a:rPr lang="id-ID" dirty="0" smtClean="0"/>
              <a:t>Temperature </a:t>
            </a:r>
          </a:p>
          <a:p>
            <a:pPr lvl="1"/>
            <a:r>
              <a:rPr lang="id-ID" dirty="0" smtClean="0"/>
              <a:t>Relative Humidity (RH)</a:t>
            </a:r>
          </a:p>
          <a:p>
            <a:r>
              <a:rPr lang="id-ID" dirty="0" smtClean="0"/>
              <a:t>Wifi enable </a:t>
            </a:r>
          </a:p>
          <a:p>
            <a:r>
              <a:rPr lang="id-ID" dirty="0" smtClean="0"/>
              <a:t> 1 sensor put in Bandung</a:t>
            </a:r>
          </a:p>
          <a:p>
            <a:r>
              <a:rPr lang="id-ID" dirty="0" smtClean="0"/>
              <a:t>2 sensor put in Sumatra’s Area</a:t>
            </a:r>
          </a:p>
          <a:p>
            <a:pPr lvl="1"/>
            <a:r>
              <a:rPr lang="id-ID" dirty="0" smtClean="0"/>
              <a:t>Palembang </a:t>
            </a:r>
          </a:p>
          <a:p>
            <a:pPr lvl="1"/>
            <a:r>
              <a:rPr lang="id-ID" dirty="0" smtClean="0"/>
              <a:t>Jambi</a:t>
            </a:r>
          </a:p>
          <a:p>
            <a:pPr marL="0" indent="0">
              <a:buNone/>
            </a:pPr>
            <a:endParaRPr lang="id-ID" dirty="0"/>
          </a:p>
        </p:txBody>
      </p:sp>
      <p:sp>
        <p:nvSpPr>
          <p:cNvPr id="5" name="Rectangle 4"/>
          <p:cNvSpPr/>
          <p:nvPr/>
        </p:nvSpPr>
        <p:spPr>
          <a:xfrm>
            <a:off x="1536682" y="6278563"/>
            <a:ext cx="4392488" cy="4300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https://canarin.net/seahazemon/map.html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0593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10 New Sensors (2021)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New sensor for 10 City in Indonesia</a:t>
            </a:r>
          </a:p>
          <a:p>
            <a:pPr lvl="2"/>
            <a:r>
              <a:rPr lang="id-ID" dirty="0"/>
              <a:t>PM 2.5 microgrm/m3</a:t>
            </a:r>
          </a:p>
          <a:p>
            <a:pPr lvl="2"/>
            <a:r>
              <a:rPr lang="id-ID" dirty="0"/>
              <a:t>Temperature </a:t>
            </a:r>
          </a:p>
          <a:p>
            <a:pPr lvl="2"/>
            <a:r>
              <a:rPr lang="id-ID" dirty="0"/>
              <a:t>Relative Humidity (RH</a:t>
            </a:r>
            <a:r>
              <a:rPr lang="id-ID" dirty="0" smtClean="0"/>
              <a:t>)</a:t>
            </a:r>
            <a:endParaRPr lang="en-US" dirty="0" smtClean="0"/>
          </a:p>
          <a:p>
            <a:r>
              <a:rPr lang="en-US" dirty="0" smtClean="0"/>
              <a:t>Planning </a:t>
            </a:r>
          </a:p>
          <a:p>
            <a:pPr lvl="1"/>
            <a:r>
              <a:rPr lang="en-US" dirty="0" smtClean="0"/>
              <a:t>Medan</a:t>
            </a:r>
          </a:p>
          <a:p>
            <a:pPr lvl="1"/>
            <a:r>
              <a:rPr lang="en-US" dirty="0" smtClean="0"/>
              <a:t>Riau </a:t>
            </a:r>
          </a:p>
          <a:p>
            <a:pPr lvl="1"/>
            <a:r>
              <a:rPr lang="en-US" dirty="0" smtClean="0"/>
              <a:t>Banjarmasin</a:t>
            </a:r>
          </a:p>
          <a:p>
            <a:pPr lvl="1"/>
            <a:r>
              <a:rPr lang="en-US" dirty="0" smtClean="0"/>
              <a:t>Jakarta </a:t>
            </a:r>
          </a:p>
          <a:p>
            <a:pPr lvl="1"/>
            <a:r>
              <a:rPr lang="en-US" dirty="0" smtClean="0"/>
              <a:t>Pontianak </a:t>
            </a:r>
          </a:p>
          <a:p>
            <a:pPr lvl="1"/>
            <a:r>
              <a:rPr lang="en-US" dirty="0" smtClean="0"/>
              <a:t>Bogor</a:t>
            </a:r>
          </a:p>
          <a:p>
            <a:pPr lvl="1"/>
            <a:r>
              <a:rPr lang="en-US" dirty="0" err="1" smtClean="0"/>
              <a:t>Palangkaraya</a:t>
            </a:r>
            <a:endParaRPr lang="en-US" dirty="0" smtClean="0"/>
          </a:p>
          <a:p>
            <a:pPr lvl="1"/>
            <a:r>
              <a:rPr lang="en-US" dirty="0" smtClean="0"/>
              <a:t>Jogjakarta </a:t>
            </a:r>
          </a:p>
          <a:p>
            <a:pPr lvl="1"/>
            <a:r>
              <a:rPr lang="en-US" dirty="0" smtClean="0"/>
              <a:t>Jambi </a:t>
            </a:r>
          </a:p>
          <a:p>
            <a:pPr lvl="1"/>
            <a:r>
              <a:rPr lang="en-US" dirty="0" smtClean="0"/>
              <a:t>Depok (Jakarta)</a:t>
            </a:r>
          </a:p>
          <a:p>
            <a:r>
              <a:rPr lang="en-US" dirty="0" smtClean="0"/>
              <a:t>Open Data on 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95936" y="1988840"/>
            <a:ext cx="5005264" cy="376502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555776" y="5753861"/>
            <a:ext cx="4392488" cy="4300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https://canarin.net/seahazemon/map.html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89542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South Sumatra , Indonesia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67216"/>
            <a:ext cx="6363988" cy="43426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3284984"/>
            <a:ext cx="5788204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7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SIPongi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675648" y="2887890"/>
            <a:ext cx="4038600" cy="2053348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88024" y="399268"/>
            <a:ext cx="4038600" cy="240186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5616" y="6381328"/>
            <a:ext cx="6264696" cy="2880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http://sipongi.menlhk.go.id/home/main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109" y="2538623"/>
            <a:ext cx="2155275" cy="42862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66632" y="1765208"/>
            <a:ext cx="4309016" cy="43924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- </a:t>
            </a:r>
            <a:r>
              <a:rPr lang="en-US" dirty="0" err="1" smtClean="0"/>
              <a:t>SIPOngi</a:t>
            </a:r>
            <a:r>
              <a:rPr lang="en-US" dirty="0" smtClean="0"/>
              <a:t> (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Informasi</a:t>
            </a:r>
            <a:r>
              <a:rPr lang="en-US" dirty="0" smtClean="0"/>
              <a:t> </a:t>
            </a:r>
            <a:r>
              <a:rPr lang="en-US" dirty="0" err="1" smtClean="0"/>
              <a:t>Peringatan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Deteksi</a:t>
            </a:r>
            <a:r>
              <a:rPr lang="en-US" dirty="0" smtClean="0"/>
              <a:t> Dini </a:t>
            </a:r>
            <a:r>
              <a:rPr lang="en-US" dirty="0" err="1" smtClean="0"/>
              <a:t>pengendalian</a:t>
            </a:r>
            <a:r>
              <a:rPr lang="en-US" dirty="0" smtClean="0"/>
              <a:t> </a:t>
            </a:r>
            <a:r>
              <a:rPr lang="en-US" dirty="0" err="1" smtClean="0"/>
              <a:t>Kebakaran</a:t>
            </a:r>
            <a:r>
              <a:rPr lang="en-US" dirty="0" smtClean="0"/>
              <a:t> </a:t>
            </a:r>
            <a:r>
              <a:rPr lang="en-US" dirty="0" err="1" smtClean="0"/>
              <a:t>hutan</a:t>
            </a:r>
            <a:r>
              <a:rPr lang="en-US" dirty="0" smtClean="0"/>
              <a:t>) , Information System for detection and monitoring for </a:t>
            </a:r>
            <a:r>
              <a:rPr lang="en-US" dirty="0" err="1" smtClean="0"/>
              <a:t>firewatch</a:t>
            </a:r>
            <a:r>
              <a:rPr lang="en-US" dirty="0" smtClean="0"/>
              <a:t> </a:t>
            </a:r>
          </a:p>
          <a:p>
            <a:pPr algn="ctr"/>
            <a:r>
              <a:rPr lang="en-US" dirty="0" err="1" smtClean="0"/>
              <a:t>Initiatiated</a:t>
            </a:r>
            <a:r>
              <a:rPr lang="en-US" dirty="0" smtClean="0"/>
              <a:t> by Ministry of Environment and Forestry (Indonesia)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Base on the data from 4 sources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Terra, Aqua , NOAA, SNPP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Data is provided by LAPAN (National Space Agency , Indonesia)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Near </a:t>
            </a:r>
            <a:r>
              <a:rPr lang="en-US" dirty="0" err="1" smtClean="0"/>
              <a:t>Realtime</a:t>
            </a:r>
            <a:r>
              <a:rPr lang="en-US" dirty="0" smtClean="0"/>
              <a:t> , update every 30 minutes</a:t>
            </a:r>
          </a:p>
          <a:p>
            <a:pPr marL="285750" indent="-285750" algn="ctr">
              <a:buFontTx/>
              <a:buChar char="-"/>
            </a:pPr>
            <a:r>
              <a:rPr lang="en-US" dirty="0" smtClean="0"/>
              <a:t>Modelling and estimated for coverage area for hotspot</a:t>
            </a:r>
          </a:p>
          <a:p>
            <a:pPr marL="285750" indent="-285750" algn="ctr">
              <a:buFontTx/>
              <a:buChar char="-"/>
            </a:pPr>
            <a:endParaRPr lang="en-US" dirty="0" smtClean="0"/>
          </a:p>
          <a:p>
            <a:pPr marL="285750" indent="-285750" algn="ctr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47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SiPongi</a:t>
            </a:r>
            <a:r>
              <a:rPr lang="en-US" dirty="0" smtClean="0"/>
              <a:t>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Web base and android base</a:t>
            </a:r>
          </a:p>
          <a:p>
            <a:r>
              <a:rPr lang="en-US" dirty="0" smtClean="0"/>
              <a:t>Information sources</a:t>
            </a:r>
          </a:p>
          <a:p>
            <a:pPr lvl="1"/>
            <a:r>
              <a:rPr lang="en-US" dirty="0"/>
              <a:t>Terra </a:t>
            </a:r>
            <a:r>
              <a:rPr lang="en-US" dirty="0" err="1"/>
              <a:t>dan</a:t>
            </a:r>
            <a:r>
              <a:rPr lang="en-US" dirty="0"/>
              <a:t> Aqua , NASA ),</a:t>
            </a:r>
          </a:p>
          <a:p>
            <a:pPr lvl="1"/>
            <a:r>
              <a:rPr lang="en-US" dirty="0"/>
              <a:t>Terra </a:t>
            </a:r>
            <a:r>
              <a:rPr lang="en-US" dirty="0" err="1"/>
              <a:t>dan</a:t>
            </a:r>
            <a:r>
              <a:rPr lang="en-US" dirty="0"/>
              <a:t> Aqua (LAPAN), NOAA LAPAN )</a:t>
            </a:r>
          </a:p>
          <a:p>
            <a:pPr lvl="1"/>
            <a:r>
              <a:rPr lang="en-US" dirty="0" err="1"/>
              <a:t>dan</a:t>
            </a:r>
            <a:r>
              <a:rPr lang="en-US" dirty="0"/>
              <a:t> SNPP (LAPAN) </a:t>
            </a:r>
            <a:r>
              <a:rPr lang="en-US" dirty="0" err="1"/>
              <a:t>dan</a:t>
            </a:r>
            <a:r>
              <a:rPr lang="en-US" dirty="0"/>
              <a:t> Landsat 8 (LAPAN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Sms</a:t>
            </a:r>
            <a:r>
              <a:rPr lang="en-US" dirty="0" smtClean="0"/>
              <a:t> blast system</a:t>
            </a:r>
          </a:p>
          <a:p>
            <a:r>
              <a:rPr lang="en-US" dirty="0" smtClean="0"/>
              <a:t>Base on android 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Information </a:t>
            </a:r>
            <a:r>
              <a:rPr lang="en-US" dirty="0" smtClean="0"/>
              <a:t>release to community </a:t>
            </a:r>
            <a:endParaRPr lang="en-US" dirty="0" smtClean="0"/>
          </a:p>
          <a:p>
            <a:r>
              <a:rPr lang="en-US" dirty="0" smtClean="0"/>
              <a:t>Publish on social media</a:t>
            </a:r>
          </a:p>
          <a:p>
            <a:pPr lvl="1"/>
            <a:r>
              <a:rPr lang="en-US" dirty="0" smtClean="0"/>
              <a:t>Facebook</a:t>
            </a:r>
          </a:p>
          <a:p>
            <a:pPr lvl="1"/>
            <a:r>
              <a:rPr lang="en-US" dirty="0" smtClean="0"/>
              <a:t>Twitter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52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tb-updated-01 [Compatibility Mode]" id="{E4E000D6-B0B9-4AF0-95CA-0859A3693587}" vid="{29E51162-88A7-435A-8144-9176BD5E33E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itb-updated-01</Template>
  <TotalTime>11190</TotalTime>
  <Words>661</Words>
  <Application>Microsoft Office PowerPoint</Application>
  <PresentationFormat>On-screen Show (4:3)</PresentationFormat>
  <Paragraphs>134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ＭＳ Ｐゴシック</vt:lpstr>
      <vt:lpstr>Arial</vt:lpstr>
      <vt:lpstr>Calibri</vt:lpstr>
      <vt:lpstr>Wingdings</vt:lpstr>
      <vt:lpstr>Office Theme</vt:lpstr>
      <vt:lpstr>Progress of development firewatch monitoring sensor in Indonesia</vt:lpstr>
      <vt:lpstr>Outline </vt:lpstr>
      <vt:lpstr>Firewatch Initiatives</vt:lpstr>
      <vt:lpstr>Prototype 1.0 (2017)</vt:lpstr>
      <vt:lpstr>Sea-Hazemon Sensor</vt:lpstr>
      <vt:lpstr>Planning 10 New Sensors (2021)</vt:lpstr>
      <vt:lpstr>South Sumatra , Indonesia</vt:lpstr>
      <vt:lpstr>SIPongi</vt:lpstr>
      <vt:lpstr>SiPongi Features</vt:lpstr>
      <vt:lpstr>Disaster Mitigation Competence Center (DMCC)</vt:lpstr>
      <vt:lpstr>Future (Next) works </vt:lpstr>
      <vt:lpstr>Challenge for development and operational Sensor network.</vt:lpstr>
      <vt:lpstr>Future (Next) works 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of development firewatch monitoring sensor in Indonesia</dc:title>
  <dc:creator>basuki suhardiman</dc:creator>
  <cp:lastModifiedBy>basuki suhardiman</cp:lastModifiedBy>
  <cp:revision>44</cp:revision>
  <dcterms:created xsi:type="dcterms:W3CDTF">2019-03-26T09:03:44Z</dcterms:created>
  <dcterms:modified xsi:type="dcterms:W3CDTF">2021-03-26T09:48:57Z</dcterms:modified>
</cp:coreProperties>
</file>