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6"/>
  </p:notesMasterIdLst>
  <p:sldIdLst>
    <p:sldId id="256" r:id="rId2"/>
    <p:sldId id="340" r:id="rId3"/>
    <p:sldId id="284" r:id="rId4"/>
    <p:sldId id="362" r:id="rId5"/>
    <p:sldId id="297" r:id="rId6"/>
    <p:sldId id="361" r:id="rId7"/>
    <p:sldId id="363" r:id="rId8"/>
    <p:sldId id="257" r:id="rId9"/>
    <p:sldId id="357" r:id="rId10"/>
    <p:sldId id="367" r:id="rId11"/>
    <p:sldId id="360" r:id="rId12"/>
    <p:sldId id="304" r:id="rId13"/>
    <p:sldId id="306" r:id="rId14"/>
    <p:sldId id="308" r:id="rId15"/>
    <p:sldId id="311" r:id="rId16"/>
    <p:sldId id="337" r:id="rId17"/>
    <p:sldId id="368" r:id="rId18"/>
    <p:sldId id="295" r:id="rId19"/>
    <p:sldId id="265" r:id="rId20"/>
    <p:sldId id="289" r:id="rId21"/>
    <p:sldId id="269" r:id="rId22"/>
    <p:sldId id="286" r:id="rId23"/>
    <p:sldId id="310" r:id="rId24"/>
    <p:sldId id="364" r:id="rId2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6" autoAdjust="0"/>
    <p:restoredTop sz="78908" autoAdjust="0"/>
  </p:normalViewPr>
  <p:slideViewPr>
    <p:cSldViewPr>
      <p:cViewPr varScale="1">
        <p:scale>
          <a:sx n="70" d="100"/>
          <a:sy n="70" d="100"/>
        </p:scale>
        <p:origin x="92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9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7A13C88-C6E4-4888-B0CD-60EB0BB123BD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6F011E9-2DDA-4272-904B-09B274CEF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0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933E5-C62D-4A3F-8F44-602046D980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8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933E5-C62D-4A3F-8F44-602046D980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0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/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  <a:p>
            <a:pPr indent="2905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Dams are very useful for our humans’ societies that it provides irrigation water for farms and used for electricity. The 128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Hydroelectric Dams and 4 dam for Irrigation Only         </a:t>
            </a:r>
            <a:r>
              <a:rPr lang="en-US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totally,  132 dams are constructed  in Myanmar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64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7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table described the water level of River before flooding.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75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7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91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8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7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lnSpc>
                <a:spcPct val="114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5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9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3227B7-1849-456F-AB82-0B4A218356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A4E607CB-E6BB-4BBC-ABD3-CABEFD76EA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562F933-A6CC-4669-A867-8E6EE7D1E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93121D-AEEF-4144-B957-711D581A9317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4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11E9-2DDA-4272-904B-09B274CEF55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3227B7-1849-456F-AB82-0B4A218356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A4E607CB-E6BB-4BBC-ABD3-CABEFD76EA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562F933-A6CC-4669-A867-8E6EE7D1E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93121D-AEEF-4144-B957-711D581A9317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0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3227B7-1849-456F-AB82-0B4A218356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A4E607CB-E6BB-4BBC-ABD3-CABEFD76EA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fontAlgn="base">
              <a:spcBef>
                <a:spcPts val="300"/>
              </a:spcBef>
              <a:spcAft>
                <a:spcPts val="300"/>
              </a:spcAft>
              <a:buSzPts val="1000"/>
              <a:buFont typeface="Times New Roman" panose="02020603050405020304" pitchFamily="18" charset="0"/>
              <a:buAutoNum type="alphaUcPeriod"/>
              <a:tabLst>
                <a:tab pos="182880" algn="l"/>
              </a:tabLst>
            </a:pPr>
            <a:endParaRPr lang="en-US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562F933-A6CC-4669-A867-8E6EE7D1E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93121D-AEEF-4144-B957-711D581A9317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4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933E5-C62D-4A3F-8F44-602046D980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95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933E5-C62D-4A3F-8F44-602046D980E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5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7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8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99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2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1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53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1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7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4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2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9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2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9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0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7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175218-29FA-42BF-853B-97B28EAB4F1F}" type="datetimeFigureOut">
              <a:rPr lang="en-US" smtClean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07F0E2-278A-40C4-B1B7-23A3439B6C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4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jpe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myint@ucsy.edu.mm" TargetMode="External"/><Relationship Id="rId5" Type="http://schemas.openxmlformats.org/officeDocument/2006/relationships/hyperlink" Target="mailto:myintucsy@gmail.com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gif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jpe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983804"/>
            <a:ext cx="8305800" cy="1143000"/>
          </a:xfrm>
        </p:spPr>
        <p:txBody>
          <a:bodyPr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Study of Disaster in Myanmar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815326"/>
            <a:ext cx="66294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Myint Myint Sein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C2F16-99C2-4876-A52C-A856E62A9A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0" t="13333" r="14375" b="78988"/>
          <a:stretch/>
        </p:blipFill>
        <p:spPr>
          <a:xfrm>
            <a:off x="0" y="0"/>
            <a:ext cx="12192000" cy="1429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79331-FD65-4765-A8E0-202C9CD077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3333" r="30046" b="84260"/>
          <a:stretch/>
        </p:blipFill>
        <p:spPr>
          <a:xfrm>
            <a:off x="11723" y="1414009"/>
            <a:ext cx="12180277" cy="1024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7943B-12CA-4AD5-89BC-9E8C9302EFBB}"/>
              </a:ext>
            </a:extLst>
          </p:cNvPr>
          <p:cNvSpPr txBox="1"/>
          <p:nvPr/>
        </p:nvSpPr>
        <p:spPr>
          <a:xfrm>
            <a:off x="857250" y="1547374"/>
            <a:ext cx="1085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DMCC, UND &amp; Environmental Computing Workshop: Deeper Understanding of Natural Disasters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24~26 March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1574C-A06E-4D8F-BCD2-B7F6A9A9518A}"/>
              </a:ext>
            </a:extLst>
          </p:cNvPr>
          <p:cNvSpPr txBox="1"/>
          <p:nvPr/>
        </p:nvSpPr>
        <p:spPr>
          <a:xfrm>
            <a:off x="9296400" y="530051"/>
            <a:ext cx="1935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22~26 March 2021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95C22-B4CE-4740-98E2-C527306C0643}"/>
              </a:ext>
            </a:extLst>
          </p:cNvPr>
          <p:cNvSpPr txBox="1"/>
          <p:nvPr/>
        </p:nvSpPr>
        <p:spPr>
          <a:xfrm>
            <a:off x="3777253" y="5883342"/>
            <a:ext cx="686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Computer Studies, Yangon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C96644-121B-4FB5-B7AB-7088AD55E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7"/>
    </mc:Choice>
    <mc:Fallback xmlns="">
      <p:transition spd="slow" advTm="1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6AB0D-535B-4113-A5A4-034713647C71}"/>
              </a:ext>
            </a:extLst>
          </p:cNvPr>
          <p:cNvSpPr txBox="1"/>
          <p:nvPr/>
        </p:nvSpPr>
        <p:spPr>
          <a:xfrm>
            <a:off x="3873508" y="670093"/>
            <a:ext cx="4599336" cy="64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1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 and Results</a:t>
            </a:r>
            <a:endParaRPr lang="en-US" sz="361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7B28F-430B-4BB9-834C-BD744E07E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4" t="31482" r="61250" b="49999"/>
          <a:stretch/>
        </p:blipFill>
        <p:spPr>
          <a:xfrm>
            <a:off x="491553" y="4234955"/>
            <a:ext cx="5601036" cy="218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23758-3F04-4C32-8D8C-B014FC81E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83" t="25236" r="34324" b="54153"/>
          <a:stretch/>
        </p:blipFill>
        <p:spPr>
          <a:xfrm>
            <a:off x="6298042" y="4234954"/>
            <a:ext cx="5401733" cy="2201334"/>
          </a:xfrm>
          <a:prstGeom prst="rect">
            <a:avLst/>
          </a:prstGeom>
        </p:spPr>
      </p:pic>
      <p:grpSp>
        <p:nvGrpSpPr>
          <p:cNvPr id="10" name="Group 21">
            <a:extLst>
              <a:ext uri="{FF2B5EF4-FFF2-40B4-BE49-F238E27FC236}">
                <a16:creationId xmlns:a16="http://schemas.microsoft.com/office/drawing/2014/main" id="{A7235F2E-F162-4437-9CB1-4226B7DBE730}"/>
              </a:ext>
            </a:extLst>
          </p:cNvPr>
          <p:cNvGrpSpPr>
            <a:grpSpLocks/>
          </p:cNvGrpSpPr>
          <p:nvPr/>
        </p:nvGrpSpPr>
        <p:grpSpPr bwMode="auto">
          <a:xfrm>
            <a:off x="491553" y="1460500"/>
            <a:ext cx="11208222" cy="2311075"/>
            <a:chOff x="1295400" y="3124200"/>
            <a:chExt cx="7622567" cy="2283711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E2364B0D-D5AD-4173-9BE1-A443FD1F05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124200"/>
              <a:ext cx="7620000" cy="2283711"/>
              <a:chOff x="1295400" y="3124200"/>
              <a:chExt cx="7620000" cy="2283711"/>
            </a:xfrm>
          </p:grpSpPr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0148596A-AB26-48ED-8061-67FABB49F9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5400" y="3124200"/>
                <a:ext cx="7620000" cy="2283711"/>
                <a:chOff x="1295400" y="3124200"/>
                <a:chExt cx="7620000" cy="2283867"/>
              </a:xfrm>
            </p:grpSpPr>
            <p:sp>
              <p:nvSpPr>
                <p:cNvPr id="16" name="TextBox 6">
                  <a:extLst>
                    <a:ext uri="{FF2B5EF4-FFF2-40B4-BE49-F238E27FC236}">
                      <a16:creationId xmlns:a16="http://schemas.microsoft.com/office/drawing/2014/main" id="{D7BF1040-54F9-4C70-AE5E-0396C44921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526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 28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April noon</a:t>
                  </a:r>
                </a:p>
              </p:txBody>
            </p:sp>
            <p:sp>
              <p:nvSpPr>
                <p:cNvPr id="17" name="TextBox 6">
                  <a:extLst>
                    <a:ext uri="{FF2B5EF4-FFF2-40B4-BE49-F238E27FC236}">
                      <a16:creationId xmlns:a16="http://schemas.microsoft.com/office/drawing/2014/main" id="{EF220C02-2E00-4861-B6F9-10A87B64A4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52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 30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April noon</a:t>
                  </a:r>
                </a:p>
              </p:txBody>
            </p:sp>
            <p:sp>
              <p:nvSpPr>
                <p:cNvPr id="18" name="TextBox 6">
                  <a:extLst>
                    <a:ext uri="{FF2B5EF4-FFF2-40B4-BE49-F238E27FC236}">
                      <a16:creationId xmlns:a16="http://schemas.microsoft.com/office/drawing/2014/main" id="{35FF1E27-BBD8-4A40-BD53-9584FB2261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102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 1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May noon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210C0CE-E02A-4F5A-8148-55AB6F15C8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95400" y="3124200"/>
                  <a:ext cx="7620000" cy="2060478"/>
                  <a:chOff x="1447801" y="3273523"/>
                  <a:chExt cx="7513318" cy="1908078"/>
                </a:xfrm>
              </p:grpSpPr>
              <p:pic>
                <p:nvPicPr>
                  <p:cNvPr id="21" name="Picture 11" descr="Pi1.jpg">
                    <a:extLst>
                      <a:ext uri="{FF2B5EF4-FFF2-40B4-BE49-F238E27FC236}">
                        <a16:creationId xmlns:a16="http://schemas.microsoft.com/office/drawing/2014/main" id="{C02CEA4D-C800-4A26-B0A0-3FB4587FED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47801" y="3273523"/>
                    <a:ext cx="1828800" cy="19080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2" descr="Pi2.jpg">
                    <a:extLst>
                      <a:ext uri="{FF2B5EF4-FFF2-40B4-BE49-F238E27FC236}">
                        <a16:creationId xmlns:a16="http://schemas.microsoft.com/office/drawing/2014/main" id="{22BB2C97-7CA6-49E2-A2F0-2438EB646A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3276600"/>
                    <a:ext cx="1828800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13" descr="Pi3.jpg">
                    <a:extLst>
                      <a:ext uri="{FF2B5EF4-FFF2-40B4-BE49-F238E27FC236}">
                        <a16:creationId xmlns:a16="http://schemas.microsoft.com/office/drawing/2014/main" id="{610BAA5B-CEE4-4269-9A42-E594CB18E8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276600"/>
                    <a:ext cx="1828800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6" descr="Pi4.jpg">
                    <a:extLst>
                      <a:ext uri="{FF2B5EF4-FFF2-40B4-BE49-F238E27FC236}">
                        <a16:creationId xmlns:a16="http://schemas.microsoft.com/office/drawing/2014/main" id="{515DCE1A-C034-4E63-9DF2-50C1744AB4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62798" y="3276600"/>
                    <a:ext cx="1798321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47CAE487-D242-4DA9-ABE9-DAC5A47DF3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29375" y="5171175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(d) 2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nd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May noon</a:t>
                  </a:r>
                </a:p>
              </p:txBody>
            </p:sp>
          </p:grpSp>
          <p:pic>
            <p:nvPicPr>
              <p:cNvPr id="15" name="Picture 17" descr="nar2.jpg">
                <a:extLst>
                  <a:ext uri="{FF2B5EF4-FFF2-40B4-BE49-F238E27FC236}">
                    <a16:creationId xmlns:a16="http://schemas.microsoft.com/office/drawing/2014/main" id="{191E710C-DC65-4ADF-A742-98C4A478B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420175"/>
                <a:ext cx="1871472" cy="176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9" descr="nar3.jpg">
              <a:extLst>
                <a:ext uri="{FF2B5EF4-FFF2-40B4-BE49-F238E27FC236}">
                  <a16:creationId xmlns:a16="http://schemas.microsoft.com/office/drawing/2014/main" id="{DA03BBE2-F730-498B-B822-7F114F0FF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350" y="3409749"/>
              <a:ext cx="1847088" cy="176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nar4.jpg">
              <a:extLst>
                <a:ext uri="{FF2B5EF4-FFF2-40B4-BE49-F238E27FC236}">
                  <a16:creationId xmlns:a16="http://schemas.microsoft.com/office/drawing/2014/main" id="{9D2BA47A-6B8A-4B6E-A07F-EE27DE54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975" y="3419375"/>
              <a:ext cx="1840992" cy="176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202A72-B352-44FC-AC5F-49B66ABD876B}"/>
              </a:ext>
            </a:extLst>
          </p:cNvPr>
          <p:cNvSpPr txBox="1"/>
          <p:nvPr/>
        </p:nvSpPr>
        <p:spPr>
          <a:xfrm>
            <a:off x="3442975" y="3841682"/>
            <a:ext cx="43874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Fig.1. Multi-dates Satellite images of </a:t>
            </a:r>
            <a:r>
              <a:rPr lang="en-US" sz="15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Nargis cyclone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2868F84-C159-4FDD-B277-3A4B499F3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2"/>
    </mc:Choice>
    <mc:Fallback xmlns=""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6AB0D-535B-4113-A5A4-034713647C71}"/>
              </a:ext>
            </a:extLst>
          </p:cNvPr>
          <p:cNvSpPr txBox="1"/>
          <p:nvPr/>
        </p:nvSpPr>
        <p:spPr>
          <a:xfrm>
            <a:off x="2603500" y="796650"/>
            <a:ext cx="6087949" cy="64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1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Prediction of the Cyclone Track</a:t>
            </a:r>
            <a:endParaRPr lang="en-US" sz="361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5B25D0-2751-48B6-95C3-5FF32090DE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93" t="17862" r="30798" b="68245"/>
          <a:stretch/>
        </p:blipFill>
        <p:spPr>
          <a:xfrm>
            <a:off x="3700140" y="1461708"/>
            <a:ext cx="3894667" cy="164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661FB1-067C-4FEF-9941-31368AC31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1" t="47099" r="28333" b="28095"/>
          <a:stretch/>
        </p:blipFill>
        <p:spPr>
          <a:xfrm>
            <a:off x="2166854" y="3429000"/>
            <a:ext cx="7858292" cy="242938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4EBC725-B609-4B08-AB02-3D0E426AA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1"/>
    </mc:Choice>
    <mc:Fallback xmlns="">
      <p:transition spd="slow" advTm="3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886200"/>
            <a:ext cx="11429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Regularly, Myanmar is affected by severe floods comprising </a:t>
            </a:r>
          </a:p>
          <a:p>
            <a:pPr algn="just"/>
            <a:r>
              <a:rPr lang="en-US" sz="3600" dirty="0"/>
              <a:t>    River floods, </a:t>
            </a:r>
          </a:p>
          <a:p>
            <a:pPr algn="just"/>
            <a:r>
              <a:rPr lang="en-US" sz="3600" dirty="0"/>
              <a:t>    Flash floods, </a:t>
            </a:r>
          </a:p>
          <a:p>
            <a:pPr algn="just"/>
            <a:r>
              <a:rPr lang="en-US" sz="3600" dirty="0"/>
              <a:t>    Surface Flood and Costal floods</a:t>
            </a:r>
            <a:r>
              <a:rPr lang="en-US" sz="2800" dirty="0"/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7277"/>
            <a:ext cx="6629400" cy="3459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1600200"/>
            <a:ext cx="2318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Flooding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96A3A1C-70C6-4E79-A7F7-BA0A1BC65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4"/>
    </mc:Choice>
    <mc:Fallback xmlns="">
      <p:transition spd="slow" advTm="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33400"/>
            <a:ext cx="9144000" cy="3124200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2015 and 2018, Myanmar faced flooding in most part of region. The four worst hit regions are </a:t>
            </a:r>
          </a:p>
          <a:p>
            <a:pPr algn="just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Magway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Region, </a:t>
            </a:r>
          </a:p>
          <a:p>
            <a:pPr algn="just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Sagaing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Division, </a:t>
            </a:r>
          </a:p>
          <a:p>
            <a:pPr algn="just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Chin State and</a:t>
            </a:r>
          </a:p>
          <a:p>
            <a:pPr algn="just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Rakhine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State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8763000" cy="2703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69D875-FCD6-4645-A36C-00C18EA4C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8"/>
    </mc:Choice>
    <mc:Fallback xmlns="">
      <p:transition spd="slow" advTm="1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80288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Dams Map in Myanmar</a:t>
            </a:r>
          </a:p>
        </p:txBody>
      </p:sp>
      <p:pic>
        <p:nvPicPr>
          <p:cNvPr id="1026" name="Picture 2" descr="D:\For Research\Deeply Read\Mone Dam Data\2018-all-flood-data\Dam lists\Map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7427" y="780288"/>
            <a:ext cx="4267200" cy="6019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77000" y="1610633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05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Hydroelectric Dams	128</a:t>
            </a:r>
          </a:p>
          <a:p>
            <a:pPr indent="2905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Irrigation Only		          4</a:t>
            </a:r>
          </a:p>
          <a:p>
            <a:pPr indent="2905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Total Dams			      132</a:t>
            </a:r>
            <a:r>
              <a:rPr lang="en-US" dirty="0"/>
              <a:t>	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B76AB1-9336-40FA-8E6F-4B606373E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4"/>
    </mc:Choice>
    <mc:Fallback xmlns="">
      <p:transition spd="slow" advTm="2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 cstate="print"/>
          <a:srcRect l="28112" t="19792" r="9810" b="10417"/>
          <a:stretch>
            <a:fillRect/>
          </a:stretch>
        </p:blipFill>
        <p:spPr bwMode="auto">
          <a:xfrm>
            <a:off x="6248400" y="2133599"/>
            <a:ext cx="5105400" cy="335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6" cstate="print"/>
          <a:srcRect l="27745" t="45834" r="33602" b="13541"/>
          <a:stretch>
            <a:fillRect/>
          </a:stretch>
        </p:blipFill>
        <p:spPr bwMode="auto">
          <a:xfrm>
            <a:off x="990600" y="2133600"/>
            <a:ext cx="5105400" cy="335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457200"/>
            <a:ext cx="998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/>
              <a:t>Myanmar dam overflow floods 100 villages, displaces thousands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5607087"/>
            <a:ext cx="10515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-</a:t>
            </a:r>
            <a:r>
              <a:rPr lang="en-US" sz="3200" b="0" i="0" dirty="0">
                <a:solidFill>
                  <a:srgbClr val="6F6F6F"/>
                </a:solidFill>
                <a:effectLst/>
                <a:latin typeface="Roboto"/>
              </a:rPr>
              <a:t> 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Villagers attempt to traverse a road flooded by waters from the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Swar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Chaung dam,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Bago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region, Myanmar on August 29, 2018. Photo: EPA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349F55-1937-48FC-9F29-430E02196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"/>
    </mc:Choice>
    <mc:Fallback xmlns=""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Water Level  (28.7.18)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2452435"/>
              </p:ext>
            </p:extLst>
          </p:nvPr>
        </p:nvGraphicFramePr>
        <p:xfrm>
          <a:off x="1825625" y="1527175"/>
          <a:ext cx="850424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328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Gauge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Alarm Level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above 0 level (cm)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28.7.18 (6:30 am)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River Level  (cm)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Changes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of  Surface between 24 hours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34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Ayeyarwaddy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Hinthada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3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Zalon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34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Sittaung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Taung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Goo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614*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3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Madauk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1264*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Shwe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Kyin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Shwe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Kyin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830*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Bago</a:t>
                      </a:r>
                      <a:r>
                        <a:rPr lang="en-US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Bago</a:t>
                      </a:r>
                      <a:endParaRPr lang="en-US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967*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+26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Than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Lwin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Hpa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906*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34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Won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Ngar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Thine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Chaung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83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Thar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Paung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83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PaThein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+12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Toe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Maubin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621766-9037-45A6-9EDB-4285CAAE0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"/>
    </mc:Choice>
    <mc:Fallback xmlns="">
      <p:transition spd="slow" advTm="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523" y="241989"/>
            <a:ext cx="7851648" cy="7620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Study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22186"/>
            <a:ext cx="6172200" cy="2790855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case study of flood conditions for Mone Dam in Magway region 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built across on Mone creek. 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Water catchment area is 1467 sq mile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Rainfall amount 47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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Average height level of water is 125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Area of Dam - 4320 (length)  200 (height)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Water diversion tunnels - 36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 (diameter)  3625 (length)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29" y="622989"/>
            <a:ext cx="4362742" cy="586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457890"/>
            <a:ext cx="44196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Figure. Location of Mone Chaung Dam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9D23F96-A6C6-4F38-9B46-E782BCE7A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0"/>
    </mc:Choice>
    <mc:Fallback xmlns="">
      <p:transition spd="slow" advTm="3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7851648" cy="8382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Mone Dam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143000"/>
            <a:ext cx="9525000" cy="2819400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Mone Dam is situated in Magway region and it is very mountainous area.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other two dams are situated on low lying area and if it will break or overflow water, affect on about 300 villages and two towns in that region.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Its alarm level is 540' and Dam crack level is 560'. </a:t>
            </a:r>
          </a:p>
          <a:p>
            <a:pPr marL="342900" indent="-342900" algn="just">
              <a:lnSpc>
                <a:spcPct val="114000"/>
              </a:lnSpc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78026"/>
              </p:ext>
            </p:extLst>
          </p:nvPr>
        </p:nvGraphicFramePr>
        <p:xfrm>
          <a:off x="2971800" y="4038600"/>
          <a:ext cx="6553200" cy="2026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Water Level (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Overflow water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Overflow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Capacity (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cu.ft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/s)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RL 540.30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99,200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RL 536.30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16.30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71,400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RL 535.90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15.90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66,800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400" y="6248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Table 1. Flood condition of Mone Dam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F90654-C65D-4408-B2E1-DACBA7A7E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0"/>
    </mc:Choice>
    <mc:Fallback xmlns="">
      <p:transition spd="slow" advTm="37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7851648" cy="9144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Conditions of Flood in Mone Dam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430923"/>
            <a:ext cx="7088124" cy="4648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Dam cannot outlet the water from the spill way when the following condition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- Ayeyarwady River is full of water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- Heavy Rain in Bangladesh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- Heavy Rain in Rakhine Hills and Chin Hills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1000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-  Causing Storm in Bay-of-Bengal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48" y="1835807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6214646"/>
            <a:ext cx="36576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Figure2. Inflow water of Mone Dam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E62FF7D-B187-4A0F-A71E-3A360DBC7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1"/>
    </mc:Choice>
    <mc:Fallback xmlns="">
      <p:transition spd="slow" advTm="2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8476-6FED-403F-824A-165C3175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600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Disaster Research in UCSY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4C7E5-0B31-49AD-8987-1AFDD82C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114" y="2286000"/>
            <a:ext cx="10018713" cy="312420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Predict Tropical Cyclone Track</a:t>
            </a:r>
          </a:p>
          <a:p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3200" dirty="0">
                <a:ln w="5080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Flooding in Middle Region of Myanmar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CA2607-37D6-4FEE-B62E-95BD88E6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6"/>
    </mc:Choice>
    <mc:Fallback xmlns="">
      <p:transition spd="slow" advTm="3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7851648" cy="9144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Conditions of Flood in Mone Dam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1599"/>
            <a:ext cx="4495800" cy="491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71600"/>
            <a:ext cx="4571999" cy="48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398" y="6306960"/>
            <a:ext cx="55626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Figure. Affected flood region of Mone Dam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4014EE-FDA0-4B99-A718-6C42B3E1F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3"/>
    </mc:Choice>
    <mc:Fallback xmlns="">
      <p:transition spd="slow" advTm="1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7851648" cy="6858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System Design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6282154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Figure .  System Flow Diagram of Flood Alarm System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124200" y="1028700"/>
            <a:ext cx="6705600" cy="5105400"/>
            <a:chOff x="1219200" y="990600"/>
            <a:chExt cx="6705600" cy="5105400"/>
          </a:xfrm>
        </p:grpSpPr>
        <p:grpSp>
          <p:nvGrpSpPr>
            <p:cNvPr id="23" name="Group 22"/>
            <p:cNvGrpSpPr/>
            <p:nvPr/>
          </p:nvGrpSpPr>
          <p:grpSpPr>
            <a:xfrm>
              <a:off x="3352800" y="990600"/>
              <a:ext cx="1066800" cy="381000"/>
              <a:chOff x="3200400" y="1371600"/>
              <a:chExt cx="1066800" cy="381000"/>
            </a:xfrm>
          </p:grpSpPr>
          <p:sp>
            <p:nvSpPr>
              <p:cNvPr id="10" name="Flowchart: Terminator 9"/>
              <p:cNvSpPr/>
              <p:nvPr/>
            </p:nvSpPr>
            <p:spPr>
              <a:xfrm>
                <a:off x="3200400" y="1371600"/>
                <a:ext cx="1066800" cy="381000"/>
              </a:xfrm>
              <a:prstGeom prst="flowChartTermina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429000" y="1371600"/>
                <a:ext cx="6858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Start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124200" y="4800600"/>
              <a:ext cx="1752600" cy="674132"/>
              <a:chOff x="2838450" y="5117068"/>
              <a:chExt cx="1752600" cy="674132"/>
            </a:xfrm>
          </p:grpSpPr>
          <p:sp>
            <p:nvSpPr>
              <p:cNvPr id="12" name="Parallelogram 11"/>
              <p:cNvSpPr/>
              <p:nvPr/>
            </p:nvSpPr>
            <p:spPr>
              <a:xfrm>
                <a:off x="2838450" y="5117068"/>
                <a:ext cx="1752600" cy="674132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876550" y="5144869"/>
                <a:ext cx="14859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Show flood conditions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48000" y="2362200"/>
              <a:ext cx="1752600" cy="1143000"/>
              <a:chOff x="3048000" y="3200400"/>
              <a:chExt cx="1752600" cy="1143000"/>
            </a:xfrm>
          </p:grpSpPr>
          <p:sp>
            <p:nvSpPr>
              <p:cNvPr id="14" name="Diamond 13"/>
              <p:cNvSpPr/>
              <p:nvPr/>
            </p:nvSpPr>
            <p:spPr>
              <a:xfrm>
                <a:off x="3048000" y="3200400"/>
                <a:ext cx="1752600" cy="1143000"/>
              </a:xfrm>
              <a:prstGeom prst="diamon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63957" y="3505200"/>
                <a:ext cx="152399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Arrive alarm level?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05400" y="2514600"/>
              <a:ext cx="1295400" cy="838200"/>
              <a:chOff x="5257800" y="2971800"/>
              <a:chExt cx="1295400" cy="838200"/>
            </a:xfrm>
          </p:grpSpPr>
          <p:sp>
            <p:nvSpPr>
              <p:cNvPr id="17" name="Diamond 16"/>
              <p:cNvSpPr/>
              <p:nvPr/>
            </p:nvSpPr>
            <p:spPr>
              <a:xfrm>
                <a:off x="5257800" y="2971800"/>
                <a:ext cx="1295400" cy="838200"/>
              </a:xfrm>
              <a:prstGeom prst="diamon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86400" y="3087469"/>
                <a:ext cx="8382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Heavy rain?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88146" y="3746765"/>
              <a:ext cx="2217254" cy="749035"/>
              <a:chOff x="2667000" y="4419600"/>
              <a:chExt cx="2217254" cy="74903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667000" y="4419600"/>
                <a:ext cx="2217254" cy="74903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67000" y="4459069"/>
                <a:ext cx="221725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Calculate Probability by Markov Chain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200400" y="1611868"/>
              <a:ext cx="1447800" cy="533400"/>
              <a:chOff x="2971800" y="2362200"/>
              <a:chExt cx="1447800" cy="533400"/>
            </a:xfrm>
          </p:grpSpPr>
          <p:sp>
            <p:nvSpPr>
              <p:cNvPr id="28" name="Parallelogram 27"/>
              <p:cNvSpPr/>
              <p:nvPr/>
            </p:nvSpPr>
            <p:spPr>
              <a:xfrm>
                <a:off x="2971800" y="2362200"/>
                <a:ext cx="1447800" cy="5334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048000" y="2450068"/>
                <a:ext cx="13716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Water Level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29000" y="5715000"/>
              <a:ext cx="1066800" cy="381000"/>
              <a:chOff x="3276600" y="1371600"/>
              <a:chExt cx="1066800" cy="381000"/>
            </a:xfrm>
          </p:grpSpPr>
          <p:sp>
            <p:nvSpPr>
              <p:cNvPr id="33" name="Flowchart: Terminator 32"/>
              <p:cNvSpPr/>
              <p:nvPr/>
            </p:nvSpPr>
            <p:spPr>
              <a:xfrm>
                <a:off x="3276600" y="1371600"/>
                <a:ext cx="1066800" cy="381000"/>
              </a:xfrm>
              <a:prstGeom prst="flowChartTermina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05200" y="1371600"/>
                <a:ext cx="6858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End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781800" y="2743200"/>
              <a:ext cx="1143000" cy="382369"/>
              <a:chOff x="7086600" y="2514600"/>
              <a:chExt cx="1143000" cy="38236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7086600" y="2514600"/>
                <a:ext cx="1143000" cy="38236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118074" y="2514600"/>
                <a:ext cx="1080052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No flood</a:t>
                </a:r>
              </a:p>
            </p:txBody>
          </p:sp>
        </p:grpSp>
        <p:grpSp>
          <p:nvGrpSpPr>
            <p:cNvPr id="2048" name="Group 2047"/>
            <p:cNvGrpSpPr/>
            <p:nvPr/>
          </p:nvGrpSpPr>
          <p:grpSpPr>
            <a:xfrm>
              <a:off x="1219200" y="2164137"/>
              <a:ext cx="1524000" cy="960063"/>
              <a:chOff x="6400800" y="1181100"/>
              <a:chExt cx="1524000" cy="960063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400800" y="1181100"/>
                <a:ext cx="152400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Weather data from weather API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400800" y="1209261"/>
                <a:ext cx="1524000" cy="93190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49" name="Flowchart: Magnetic Disk 2048"/>
            <p:cNvSpPr/>
            <p:nvPr/>
          </p:nvSpPr>
          <p:spPr>
            <a:xfrm>
              <a:off x="1524000" y="3581400"/>
              <a:ext cx="914400" cy="1066800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/>
            <p:cNvCxnSpPr>
              <a:stCxn id="10" idx="2"/>
            </p:cNvCxnSpPr>
            <p:nvPr/>
          </p:nvCxnSpPr>
          <p:spPr>
            <a:xfrm>
              <a:off x="3886200" y="1371600"/>
              <a:ext cx="0" cy="24026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934117" y="3493532"/>
              <a:ext cx="0" cy="24026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28" idx="4"/>
              <a:endCxn id="14" idx="0"/>
            </p:cNvCxnSpPr>
            <p:nvPr/>
          </p:nvCxnSpPr>
          <p:spPr>
            <a:xfrm>
              <a:off x="3924300" y="2145268"/>
              <a:ext cx="0" cy="2169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4" idx="3"/>
              <a:endCxn id="17" idx="1"/>
            </p:cNvCxnSpPr>
            <p:nvPr/>
          </p:nvCxnSpPr>
          <p:spPr>
            <a:xfrm>
              <a:off x="4800600" y="2933700"/>
              <a:ext cx="304800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7" idx="3"/>
              <a:endCxn id="26" idx="1"/>
            </p:cNvCxnSpPr>
            <p:nvPr/>
          </p:nvCxnSpPr>
          <p:spPr>
            <a:xfrm>
              <a:off x="6400800" y="2933700"/>
              <a:ext cx="381000" cy="68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1" idx="2"/>
            </p:cNvCxnSpPr>
            <p:nvPr/>
          </p:nvCxnSpPr>
          <p:spPr>
            <a:xfrm>
              <a:off x="1981200" y="3124200"/>
              <a:ext cx="0" cy="4455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0" idx="2"/>
              <a:endCxn id="12" idx="0"/>
            </p:cNvCxnSpPr>
            <p:nvPr/>
          </p:nvCxnSpPr>
          <p:spPr>
            <a:xfrm>
              <a:off x="3996773" y="4495800"/>
              <a:ext cx="3727" cy="3048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2" idx="4"/>
            </p:cNvCxnSpPr>
            <p:nvPr/>
          </p:nvCxnSpPr>
          <p:spPr>
            <a:xfrm>
              <a:off x="4000500" y="5474732"/>
              <a:ext cx="0" cy="24026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049" idx="4"/>
            </p:cNvCxnSpPr>
            <p:nvPr/>
          </p:nvCxnSpPr>
          <p:spPr>
            <a:xfrm>
              <a:off x="2438400" y="4114800"/>
              <a:ext cx="457200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17" idx="2"/>
            </p:cNvCxnSpPr>
            <p:nvPr/>
          </p:nvCxnSpPr>
          <p:spPr>
            <a:xfrm rot="5400000">
              <a:off x="4749284" y="2565916"/>
              <a:ext cx="216932" cy="1790700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26" idx="0"/>
              <a:endCxn id="29" idx="3"/>
            </p:cNvCxnSpPr>
            <p:nvPr/>
          </p:nvCxnSpPr>
          <p:spPr>
            <a:xfrm rot="16200000" flipV="1">
              <a:off x="5571351" y="961251"/>
              <a:ext cx="858798" cy="2705100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29000" y="3379636"/>
              <a:ext cx="533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Yes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37024" y="2633246"/>
              <a:ext cx="4447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No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15000" y="3335923"/>
              <a:ext cx="533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Yes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687956" y="2573923"/>
              <a:ext cx="4447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No</a:t>
              </a:r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6798279-934D-4730-9FE4-0FC92116F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5"/>
    </mc:Choice>
    <mc:Fallback xmlns="">
      <p:transition spd="slow" advTm="3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7851648" cy="91440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Implementation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97502"/>
              </p:ext>
            </p:extLst>
          </p:nvPr>
        </p:nvGraphicFramePr>
        <p:xfrm>
          <a:off x="2209801" y="2438400"/>
          <a:ext cx="7315199" cy="31612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6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4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Date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Water Level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(ft)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Threshold Value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Predict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Remark</a:t>
                      </a:r>
                    </a:p>
                  </a:txBody>
                  <a:tcPr marL="83602" marR="83602" marT="41801" marB="418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12.6.18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RL 512.5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No Flood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May still be raining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and flood may be occur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13.6.18</a:t>
                      </a:r>
                    </a:p>
                    <a:p>
                      <a:pPr algn="ctr"/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RL 526.7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Flood 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Warning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may still be increase water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14.6.18</a:t>
                      </a:r>
                    </a:p>
                    <a:p>
                      <a:pPr algn="ctr"/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RL 537.9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Severe Flood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Should move to safe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places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17.6.18</a:t>
                      </a:r>
                    </a:p>
                    <a:p>
                      <a:pPr algn="ctr"/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RL 531.1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Severe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Flood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Still flood but will reduce water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level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02" marR="83602" marT="41801" marB="418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5867400"/>
            <a:ext cx="5791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Table 2. Overflow Prediction Results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143000"/>
            <a:ext cx="7851648" cy="9906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just" defTabSz="914400">
              <a:spcBef>
                <a:spcPct val="0"/>
              </a:spcBef>
              <a:defRPr/>
            </a:pPr>
            <a:r>
              <a:rPr lang="en-US" sz="320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The  water level is computed based on the transition probability matrix with Markov Chain </a:t>
            </a:r>
            <a:endParaRPr lang="en-US" sz="320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398F87-B675-4C5B-A7F2-6B95F02D1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4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9"/>
    </mc:Choice>
    <mc:Fallback xmlns="">
      <p:transition spd="slow" advTm="1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28800" y="3446145"/>
            <a:ext cx="9220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Phyo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Myint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Myint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Sein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"Flood Prediction System by using Markov Chain", Proceeding of 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International Conference on Future Computer and Communication (ICFCC) 2019, Feb. 27th ~ March 1, 2019, Yangon, Myanmar.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1" y="457200"/>
            <a:ext cx="2893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Publications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1CA43C-CA69-4B85-9F95-E7E3B83E4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663161"/>
            <a:ext cx="9448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Zar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Hsan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Myint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Myint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Sein, "</a:t>
            </a:r>
            <a:r>
              <a:rPr 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Combining Support Vector Machine and Polynomial Regressing to Predict Tropical Cyclone Track”, 2021 IEEE 3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rd</a:t>
            </a:r>
            <a:r>
              <a:rPr 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Global Conference on Life Sciences and Technologies, March 9-11, Nara, Japan.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5716EF-A024-481C-B486-097DD62EF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"/>
    </mc:Choice>
    <mc:Fallback xmlns="">
      <p:transition spd="slow" advTm="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9ED40F-D265-4D42-A02A-DD7731408022}"/>
              </a:ext>
            </a:extLst>
          </p:cNvPr>
          <p:cNvSpPr/>
          <p:nvPr/>
        </p:nvSpPr>
        <p:spPr>
          <a:xfrm>
            <a:off x="3657600" y="2712461"/>
            <a:ext cx="3924300" cy="7335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167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435DD8-FB3F-4E7F-9F4B-325CCE038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D311F-2763-4602-90FB-5808ADCF45DA}"/>
              </a:ext>
            </a:extLst>
          </p:cNvPr>
          <p:cNvSpPr txBox="1"/>
          <p:nvPr/>
        </p:nvSpPr>
        <p:spPr>
          <a:xfrm>
            <a:off x="3238500" y="4021667"/>
            <a:ext cx="618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  <a:hlinkClick r:id="rId5"/>
              </a:rPr>
              <a:t>myintucsy@gmail.com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  <a:hlinkClick r:id="rId6"/>
              </a:rPr>
              <a:t>myint@ucsy.edu.mm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22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32688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Myanmar Hazard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300449"/>
              </p:ext>
            </p:extLst>
          </p:nvPr>
        </p:nvGraphicFramePr>
        <p:xfrm>
          <a:off x="1828800" y="1295400"/>
          <a:ext cx="8915396" cy="531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92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Dec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Cyclone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Temperature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Low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Drought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Squalls and Thunderstorm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Flood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Heavy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Rain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Monsoon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Depression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Hail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5" cstate="print"/>
          <a:srcRect l="16170" t="25826" r="19154" b="23201"/>
          <a:stretch>
            <a:fillRect/>
          </a:stretch>
        </p:blipFill>
        <p:spPr bwMode="auto">
          <a:xfrm>
            <a:off x="5003136" y="1981200"/>
            <a:ext cx="483265" cy="42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5" cstate="print"/>
          <a:srcRect l="16170" t="25826" r="19154" b="23201"/>
          <a:stretch>
            <a:fillRect/>
          </a:stretch>
        </p:blipFill>
        <p:spPr bwMode="auto">
          <a:xfrm>
            <a:off x="5635292" y="1965326"/>
            <a:ext cx="46070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5" cstate="print"/>
          <a:srcRect l="16170" t="25826" r="19154" b="23201"/>
          <a:stretch>
            <a:fillRect/>
          </a:stretch>
        </p:blipFill>
        <p:spPr bwMode="auto">
          <a:xfrm>
            <a:off x="9541668" y="1965326"/>
            <a:ext cx="490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5" cstate="print"/>
          <a:srcRect l="16170" t="25826" r="19154" b="23201"/>
          <a:stretch>
            <a:fillRect/>
          </a:stretch>
        </p:blipFill>
        <p:spPr bwMode="auto">
          <a:xfrm>
            <a:off x="8907773" y="1965326"/>
            <a:ext cx="49781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0" descr="http://t1.gstatic.com/images?q=tbn:ANd9GcSPD_5BEbDg0l3FkfJwBe42VRbUItHf1yKmbr4yOuc5W8_LpGH5D68T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638801"/>
            <a:ext cx="5334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0" descr="http://t1.gstatic.com/images?q=tbn:ANd9GcSPD_5BEbDg0l3FkfJwBe42VRbUItHf1yKmbr4yOuc5W8_LpGH5D68T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638801"/>
            <a:ext cx="5334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0" descr="http://t1.gstatic.com/images?q=tbn:ANd9GcSPD_5BEbDg0l3FkfJwBe42VRbUItHf1yKmbr4yOuc5W8_LpGH5D68T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5638801"/>
            <a:ext cx="5334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0" descr="http://t1.gstatic.com/images?q=tbn:ANd9GcSPD_5BEbDg0l3FkfJwBe42VRbUItHf1yKmbr4yOuc5W8_LpGH5D68T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5638801"/>
            <a:ext cx="5334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0" descr="http://t1.gstatic.com/images?q=tbn:ANd9GcSPD_5BEbDg0l3FkfJwBe42VRbUItHf1yKmbr4yOuc5W8_LpGH5D68T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5638801"/>
            <a:ext cx="5334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28" y="2378076"/>
            <a:ext cx="536972" cy="5937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1"/>
            <a:ext cx="536972" cy="5937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28" y="2362201"/>
            <a:ext cx="536972" cy="5937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08670"/>
            <a:ext cx="533400" cy="5288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00475"/>
            <a:ext cx="533400" cy="5612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37" y="3000476"/>
            <a:ext cx="533400" cy="5612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08670"/>
            <a:ext cx="533400" cy="56125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3" y="4050894"/>
            <a:ext cx="716975" cy="59730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9" y="4036050"/>
            <a:ext cx="559465" cy="59730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6" y="4036050"/>
            <a:ext cx="559465" cy="59730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15" y="4036050"/>
            <a:ext cx="559465" cy="59730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8" y="4036050"/>
            <a:ext cx="559465" cy="5973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48" y="4022419"/>
            <a:ext cx="559465" cy="59730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19" y="4050894"/>
            <a:ext cx="559465" cy="59730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68" y="4050894"/>
            <a:ext cx="559465" cy="59730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08" y="3581400"/>
            <a:ext cx="546432" cy="5133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3936"/>
            <a:ext cx="546432" cy="51079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83936"/>
            <a:ext cx="546432" cy="51333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51" y="3583936"/>
            <a:ext cx="546432" cy="49112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19" y="3569928"/>
            <a:ext cx="546432" cy="44860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8" y="3583936"/>
            <a:ext cx="546432" cy="45466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18" y="5096126"/>
            <a:ext cx="564983" cy="54267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18" y="5096126"/>
            <a:ext cx="564983" cy="54267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18" y="5090259"/>
            <a:ext cx="564983" cy="54267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18" y="5096126"/>
            <a:ext cx="564983" cy="54267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8" y="5085343"/>
            <a:ext cx="564983" cy="54267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6172201"/>
            <a:ext cx="546433" cy="40778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6172201"/>
            <a:ext cx="546433" cy="40778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6172201"/>
            <a:ext cx="546433" cy="40778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1524000" y="1"/>
            <a:ext cx="685800" cy="829101"/>
          </a:xfrm>
          <a:prstGeom prst="rect">
            <a:avLst/>
          </a:prstGeom>
        </p:spPr>
      </p:pic>
      <p:pic>
        <p:nvPicPr>
          <p:cNvPr id="49" name="Picture 22" descr="http://t0.gstatic.com/images?q=tbn:ANd9GcQDYunpzJ06omm2fMAWCaWd_F_-MCs9ghE4PiefHqtynOgM0OYEnA">
            <a:extLst>
              <a:ext uri="{FF2B5EF4-FFF2-40B4-BE49-F238E27FC236}">
                <a16:creationId xmlns:a16="http://schemas.microsoft.com/office/drawing/2014/main" id="{CA54AD24-8DB8-4FF7-B0A5-084F7C98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9106" y="4566421"/>
            <a:ext cx="55946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2" descr="http://t0.gstatic.com/images?q=tbn:ANd9GcQDYunpzJ06omm2fMAWCaWd_F_-MCs9ghE4PiefHqtynOgM0OYEnA">
            <a:extLst>
              <a:ext uri="{FF2B5EF4-FFF2-40B4-BE49-F238E27FC236}">
                <a16:creationId xmlns:a16="http://schemas.microsoft.com/office/drawing/2014/main" id="{803CF46D-2002-4CE4-9B82-A14B0626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3104" y="4585239"/>
            <a:ext cx="64689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2" descr="http://t0.gstatic.com/images?q=tbn:ANd9GcQDYunpzJ06omm2fMAWCaWd_F_-MCs9ghE4PiefHqtynOgM0OYEnA">
            <a:extLst>
              <a:ext uri="{FF2B5EF4-FFF2-40B4-BE49-F238E27FC236}">
                <a16:creationId xmlns:a16="http://schemas.microsoft.com/office/drawing/2014/main" id="{C733D5AB-2929-42AC-AAA9-156AB30B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33740" y="4597379"/>
            <a:ext cx="61388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2" descr="http://t0.gstatic.com/images?q=tbn:ANd9GcQDYunpzJ06omm2fMAWCaWd_F_-MCs9ghE4PiefHqtynOgM0OYEnA">
            <a:extLst>
              <a:ext uri="{FF2B5EF4-FFF2-40B4-BE49-F238E27FC236}">
                <a16:creationId xmlns:a16="http://schemas.microsoft.com/office/drawing/2014/main" id="{F50962F8-8ABA-4FCF-8B0D-7AB2199D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82925" y="4584233"/>
            <a:ext cx="59362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2" descr="http://t0.gstatic.com/images?q=tbn:ANd9GcQDYunpzJ06omm2fMAWCaWd_F_-MCs9ghE4PiefHqtynOgM0OYEnA">
            <a:extLst>
              <a:ext uri="{FF2B5EF4-FFF2-40B4-BE49-F238E27FC236}">
                <a16:creationId xmlns:a16="http://schemas.microsoft.com/office/drawing/2014/main" id="{27EAAFEF-2B44-46BB-A169-521297F4B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07773" y="4584233"/>
            <a:ext cx="604902" cy="53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B60AEC9-22A2-453B-95BE-C95E0F6DB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5"/>
    </mc:Choice>
    <mc:Fallback xmlns="">
      <p:transition spd="slow" advTm="2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6879E1E-4549-4432-9AB5-EE95F524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567" y="2362200"/>
            <a:ext cx="9017000" cy="2630757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2667" dirty="0">
                <a:latin typeface="Times New Roman" panose="02020603050405020304" pitchFamily="18" charset="0"/>
                <a:ea typeface="SimSun" panose="02010600030101010101" pitchFamily="2" charset="-122"/>
              </a:rPr>
              <a:t>In this research,  the Tropical Cyclone tracking system is developed by combining the Support Vector Machine (SVM) and polynomial regressing model. </a:t>
            </a:r>
          </a:p>
          <a:p>
            <a:pPr algn="just" eaLnBrk="1" hangingPunct="1"/>
            <a:r>
              <a:rPr lang="en-US" sz="2667" dirty="0">
                <a:latin typeface="Times New Roman" panose="02020603050405020304" pitchFamily="18" charset="0"/>
                <a:ea typeface="SimSun" panose="02010600030101010101" pitchFamily="2" charset="-122"/>
              </a:rPr>
              <a:t>After estimating the center of the tropical cyclone by SVM, cyclone track is predicted by using polynomial regressing model.</a:t>
            </a:r>
          </a:p>
          <a:p>
            <a:pPr algn="just" eaLnBrk="1" hangingPunct="1"/>
            <a:r>
              <a:rPr lang="en-US" sz="2667" dirty="0">
                <a:latin typeface="Times New Roman" panose="02020603050405020304" pitchFamily="18" charset="0"/>
                <a:ea typeface="SimSun" panose="02010600030101010101" pitchFamily="2" charset="-122"/>
              </a:rPr>
              <a:t> Ground truth data for cyclone tracking is obtained from JTWC best track. Five tropical cyclones that have been affected to Myanmar are tested to predict the cyclone track.</a:t>
            </a:r>
            <a:endParaRPr lang="en-US" alt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rsd.gif">
            <a:extLst>
              <a:ext uri="{FF2B5EF4-FFF2-40B4-BE49-F238E27FC236}">
                <a16:creationId xmlns:a16="http://schemas.microsoft.com/office/drawing/2014/main" id="{4DF85B83-A156-4EA6-8CBD-059442D70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8" r="12962" b="12500"/>
          <a:stretch/>
        </p:blipFill>
        <p:spPr bwMode="auto">
          <a:xfrm>
            <a:off x="228600" y="1718616"/>
            <a:ext cx="2282044" cy="375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1B75D1-7F06-470E-8307-DD659F3BA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5DA5B2-7C57-4AA3-99DC-EB32C7985AA4}"/>
              </a:ext>
            </a:extLst>
          </p:cNvPr>
          <p:cNvSpPr txBox="1">
            <a:spLocks/>
          </p:cNvSpPr>
          <p:nvPr/>
        </p:nvSpPr>
        <p:spPr>
          <a:xfrm>
            <a:off x="3048000" y="838200"/>
            <a:ext cx="7340600" cy="541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sz="3334" b="1" dirty="0">
                <a:solidFill>
                  <a:srgbClr val="005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Prediction  the Tropical Cyclone Track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en-US" sz="3334" b="1" dirty="0">
              <a:solidFill>
                <a:srgbClr val="0058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4"/>
    </mc:Choice>
    <mc:Fallback xmlns="">
      <p:transition spd="slow" advTm="3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8155" t="14583" r="40850" b="6250"/>
          <a:stretch>
            <a:fillRect/>
          </a:stretch>
        </p:blipFill>
        <p:spPr bwMode="auto">
          <a:xfrm>
            <a:off x="1295400" y="838200"/>
            <a:ext cx="495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6299" t="10417" r="40949" b="6250"/>
          <a:stretch>
            <a:fillRect/>
          </a:stretch>
        </p:blipFill>
        <p:spPr bwMode="auto">
          <a:xfrm>
            <a:off x="6324600" y="942888"/>
            <a:ext cx="495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645789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Myanmar country is hit by a powerful storm every 1 or 2 years.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1524000" y="1"/>
            <a:ext cx="685800" cy="8291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2286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tropical cyclones that affected  Myanmar</a:t>
            </a:r>
            <a:endParaRPr lang="en-US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3F613C-819D-4342-B073-A68B9AE61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"/>
    </mc:Choice>
    <mc:Fallback xmlns="">
      <p:transition spd="slow" advTm="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6879E1E-4549-4432-9AB5-EE95F524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7" y="635000"/>
            <a:ext cx="10350500" cy="250613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33"/>
              </a:spcBef>
              <a:spcAft>
                <a:spcPts val="167"/>
              </a:spcAft>
              <a:buNone/>
            </a:pPr>
            <a:r>
              <a:rPr lang="en-US" sz="2667" b="1" i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</a:rPr>
              <a:t>A. Preprocessing</a:t>
            </a:r>
            <a:endParaRPr lang="en-US" sz="2667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-  Tropical cyclone region detection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-  Prediction of the tropical cyclone track.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endParaRPr lang="en-US" sz="556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27010" lvl="1" indent="0" fontAlgn="base">
              <a:spcBef>
                <a:spcPts val="83"/>
              </a:spcBef>
              <a:spcAft>
                <a:spcPts val="83"/>
              </a:spcAft>
              <a:buSzPts val="1000"/>
              <a:buNone/>
              <a:tabLst>
                <a:tab pos="50804" algn="l"/>
              </a:tabLst>
            </a:pPr>
            <a:r>
              <a:rPr lang="en-US" sz="2667" b="1" i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</a:rPr>
              <a:t>Data Acquition</a:t>
            </a:r>
          </a:p>
          <a:p>
            <a:pPr marL="206392" lvl="1" indent="-79381" fontAlgn="base">
              <a:spcBef>
                <a:spcPts val="83"/>
              </a:spcBef>
              <a:spcAft>
                <a:spcPts val="83"/>
              </a:spcAft>
              <a:buSzPts val="1000"/>
              <a:buFont typeface="Times New Roman" panose="02020603050405020304" pitchFamily="18" charset="0"/>
              <a:buAutoNum type="alphaUcPeriod"/>
              <a:tabLst>
                <a:tab pos="50804" algn="l"/>
              </a:tabLst>
            </a:pPr>
            <a:endParaRPr lang="en-US" sz="2667" b="1" i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FBD01C2-6B5D-454A-AEE9-4CD22BD86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9C09C-0C4E-4C54-9EC1-963B838014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7" t="9260" r="58333" b="41110"/>
          <a:stretch/>
        </p:blipFill>
        <p:spPr>
          <a:xfrm>
            <a:off x="6625167" y="4297145"/>
            <a:ext cx="4399788" cy="1979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24B50-B048-4D16-B4A1-272C8D0221CC}"/>
              </a:ext>
            </a:extLst>
          </p:cNvPr>
          <p:cNvSpPr txBox="1"/>
          <p:nvPr/>
        </p:nvSpPr>
        <p:spPr>
          <a:xfrm>
            <a:off x="6203272" y="3150836"/>
            <a:ext cx="2521712" cy="357342"/>
          </a:xfrm>
          <a:prstGeom prst="rect">
            <a:avLst/>
          </a:prstGeom>
          <a:noFill/>
          <a:ln w="38100">
            <a:solidFill>
              <a:srgbClr val="00589A"/>
            </a:solidFill>
          </a:ln>
        </p:spPr>
        <p:txBody>
          <a:bodyPr wrap="square" rtlCol="0">
            <a:spAutoFit/>
          </a:bodyPr>
          <a:lstStyle/>
          <a:p>
            <a:r>
              <a:rPr 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25 - Tropical Cyclones</a:t>
            </a:r>
          </a:p>
          <a:p>
            <a:r>
              <a:rPr lang="en-US" sz="500" dirty="0"/>
              <a:t>               </a:t>
            </a:r>
            <a:r>
              <a:rPr lang="en-US" sz="1222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2000~2013</a:t>
            </a:r>
          </a:p>
        </p:txBody>
      </p:sp>
      <p:pic>
        <p:nvPicPr>
          <p:cNvPr id="7" name="Picture 6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61EBDDBF-5C8F-4634-A33A-AEF7EE4B7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4" y="3040177"/>
            <a:ext cx="1820333" cy="106187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DF4FE2F-8015-4C4E-8D1A-47E5176F537B}"/>
              </a:ext>
            </a:extLst>
          </p:cNvPr>
          <p:cNvSpPr/>
          <p:nvPr/>
        </p:nvSpPr>
        <p:spPr>
          <a:xfrm>
            <a:off x="4705731" y="3330590"/>
            <a:ext cx="1132417" cy="414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5089B-9D44-4BFE-9640-B7C679283CF6}"/>
              </a:ext>
            </a:extLst>
          </p:cNvPr>
          <p:cNvSpPr txBox="1"/>
          <p:nvPr/>
        </p:nvSpPr>
        <p:spPr>
          <a:xfrm>
            <a:off x="2899834" y="4350692"/>
            <a:ext cx="2264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Date, 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Time, 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Cyclone Intensity, 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Wind Speed, 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Wind Pressure,</a:t>
            </a:r>
          </a:p>
          <a:p>
            <a:pPr algn="just"/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Cyclone center</a:t>
            </a:r>
            <a:endParaRPr lang="en-US" sz="500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8DA93B7B-5CD4-4117-B6FA-796129C5A2ED}"/>
              </a:ext>
            </a:extLst>
          </p:cNvPr>
          <p:cNvSpPr/>
          <p:nvPr/>
        </p:nvSpPr>
        <p:spPr>
          <a:xfrm>
            <a:off x="5271939" y="5032846"/>
            <a:ext cx="931333" cy="508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432C6-2858-41F1-B54F-39E897F618A6}"/>
              </a:ext>
            </a:extLst>
          </p:cNvPr>
          <p:cNvSpPr txBox="1"/>
          <p:nvPr/>
        </p:nvSpPr>
        <p:spPr>
          <a:xfrm>
            <a:off x="2757995" y="2629095"/>
            <a:ext cx="55976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rgbClr val="005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INSAT, India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4528D33A-3002-41E8-8685-7952B9462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05" y="2560855"/>
            <a:ext cx="2199894" cy="15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87"/>
    </mc:Choice>
    <mc:Fallback xmlns="">
      <p:transition spd="slow" advTm="4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6879E1E-4549-4432-9AB5-EE95F524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763489"/>
            <a:ext cx="10604500" cy="2506133"/>
          </a:xfrm>
        </p:spPr>
        <p:txBody>
          <a:bodyPr>
            <a:noAutofit/>
          </a:bodyPr>
          <a:lstStyle/>
          <a:p>
            <a:pPr marL="127010" lvl="1" indent="0" fontAlgn="base">
              <a:spcBef>
                <a:spcPts val="83"/>
              </a:spcBef>
              <a:spcAft>
                <a:spcPts val="83"/>
              </a:spcAft>
              <a:buSzPts val="1000"/>
              <a:buNone/>
              <a:tabLst>
                <a:tab pos="50804" algn="l"/>
              </a:tabLst>
            </a:pPr>
            <a:r>
              <a:rPr lang="en-US" sz="2667" b="1" i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</a:rPr>
              <a:t>B. Sampling</a:t>
            </a:r>
          </a:p>
          <a:p>
            <a:pPr marL="206392" lvl="1" indent="-79381" fontAlgn="base">
              <a:spcBef>
                <a:spcPts val="83"/>
              </a:spcBef>
              <a:spcAft>
                <a:spcPts val="83"/>
              </a:spcAft>
              <a:buSzPts val="1000"/>
              <a:buFont typeface="Times New Roman" panose="02020603050405020304" pitchFamily="18" charset="0"/>
              <a:buAutoNum type="alphaUcPeriod"/>
              <a:tabLst>
                <a:tab pos="50804" algn="l"/>
              </a:tabLst>
            </a:pPr>
            <a:endParaRPr lang="en-US" sz="2667" b="1" i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>
                <a:latin typeface="Times New Roman" panose="02020603050405020304" pitchFamily="18" charset="0"/>
                <a:ea typeface="SimSun" panose="02010600030101010101" pitchFamily="2" charset="-122"/>
              </a:rPr>
              <a:t>The input data samples can support the model to verify and can reduce the uncertainty of the manner as well as evaluate the whole cyclone.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BB65E0-EA3D-4691-905C-DDCE0A9F3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1FC3E-9EC5-402F-8012-C4B8C5069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24" t="42222" r="16876" b="34445"/>
          <a:stretch/>
        </p:blipFill>
        <p:spPr>
          <a:xfrm>
            <a:off x="1600200" y="3269622"/>
            <a:ext cx="8519302" cy="29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0"/>
    </mc:Choice>
    <mc:Fallback xmlns="">
      <p:transition spd="slow" advTm="2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D038C-68CE-4B00-95F4-705C13252870}"/>
              </a:ext>
            </a:extLst>
          </p:cNvPr>
          <p:cNvPicPr/>
          <p:nvPr/>
        </p:nvPicPr>
        <p:blipFill rotWithShape="1">
          <a:blip r:embed="rId5"/>
          <a:srcRect l="10895" t="11942" r="59695" b="14133"/>
          <a:stretch/>
        </p:blipFill>
        <p:spPr bwMode="auto">
          <a:xfrm>
            <a:off x="1629832" y="1206500"/>
            <a:ext cx="9647767" cy="5037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35C47-3D01-4627-9970-5B2D73499C5A}"/>
              </a:ext>
            </a:extLst>
          </p:cNvPr>
          <p:cNvSpPr txBox="1"/>
          <p:nvPr/>
        </p:nvSpPr>
        <p:spPr>
          <a:xfrm>
            <a:off x="3048000" y="457200"/>
            <a:ext cx="7598835" cy="647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11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 System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8D2F0B-2065-4FAC-96A1-733860C58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5"/>
    </mc:Choice>
    <mc:Fallback xmlns="">
      <p:transition spd="slow" advTm="5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6AB0D-535B-4113-A5A4-034713647C71}"/>
              </a:ext>
            </a:extLst>
          </p:cNvPr>
          <p:cNvSpPr txBox="1"/>
          <p:nvPr/>
        </p:nvSpPr>
        <p:spPr>
          <a:xfrm>
            <a:off x="3873508" y="670093"/>
            <a:ext cx="4599336" cy="64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1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 and Results</a:t>
            </a:r>
            <a:endParaRPr lang="en-US" sz="361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7B28F-430B-4BB9-834C-BD744E07E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4" t="31482" r="61250" b="49999"/>
          <a:stretch/>
        </p:blipFill>
        <p:spPr>
          <a:xfrm>
            <a:off x="491553" y="4234955"/>
            <a:ext cx="5601036" cy="218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23758-3F04-4C32-8D8C-B014FC81E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83" t="25236" r="34324" b="54153"/>
          <a:stretch/>
        </p:blipFill>
        <p:spPr>
          <a:xfrm>
            <a:off x="6298042" y="4234954"/>
            <a:ext cx="5401733" cy="2201334"/>
          </a:xfrm>
          <a:prstGeom prst="rect">
            <a:avLst/>
          </a:prstGeom>
        </p:spPr>
      </p:pic>
      <p:grpSp>
        <p:nvGrpSpPr>
          <p:cNvPr id="10" name="Group 21">
            <a:extLst>
              <a:ext uri="{FF2B5EF4-FFF2-40B4-BE49-F238E27FC236}">
                <a16:creationId xmlns:a16="http://schemas.microsoft.com/office/drawing/2014/main" id="{A7235F2E-F162-4437-9CB1-4226B7DBE730}"/>
              </a:ext>
            </a:extLst>
          </p:cNvPr>
          <p:cNvGrpSpPr>
            <a:grpSpLocks/>
          </p:cNvGrpSpPr>
          <p:nvPr/>
        </p:nvGrpSpPr>
        <p:grpSpPr bwMode="auto">
          <a:xfrm>
            <a:off x="491553" y="1460500"/>
            <a:ext cx="11208222" cy="2311075"/>
            <a:chOff x="1295400" y="3124200"/>
            <a:chExt cx="7622567" cy="2283711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E2364B0D-D5AD-4173-9BE1-A443FD1F05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124200"/>
              <a:ext cx="7620000" cy="2283711"/>
              <a:chOff x="1295400" y="3124200"/>
              <a:chExt cx="7620000" cy="2283711"/>
            </a:xfrm>
          </p:grpSpPr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0148596A-AB26-48ED-8061-67FABB49F9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5400" y="3124200"/>
                <a:ext cx="7620000" cy="2283711"/>
                <a:chOff x="1295400" y="3124200"/>
                <a:chExt cx="7620000" cy="2283867"/>
              </a:xfrm>
            </p:grpSpPr>
            <p:sp>
              <p:nvSpPr>
                <p:cNvPr id="16" name="TextBox 6">
                  <a:extLst>
                    <a:ext uri="{FF2B5EF4-FFF2-40B4-BE49-F238E27FC236}">
                      <a16:creationId xmlns:a16="http://schemas.microsoft.com/office/drawing/2014/main" id="{D7BF1040-54F9-4C70-AE5E-0396C44921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526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 28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April noon</a:t>
                  </a:r>
                </a:p>
              </p:txBody>
            </p:sp>
            <p:sp>
              <p:nvSpPr>
                <p:cNvPr id="17" name="TextBox 6">
                  <a:extLst>
                    <a:ext uri="{FF2B5EF4-FFF2-40B4-BE49-F238E27FC236}">
                      <a16:creationId xmlns:a16="http://schemas.microsoft.com/office/drawing/2014/main" id="{EF220C02-2E00-4861-B6F9-10A87B64A4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52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 30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April noon</a:t>
                  </a:r>
                </a:p>
              </p:txBody>
            </p:sp>
            <p:sp>
              <p:nvSpPr>
                <p:cNvPr id="18" name="TextBox 6">
                  <a:extLst>
                    <a:ext uri="{FF2B5EF4-FFF2-40B4-BE49-F238E27FC236}">
                      <a16:creationId xmlns:a16="http://schemas.microsoft.com/office/drawing/2014/main" id="{35FF1E27-BBD8-4A40-BD53-9584FB2261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10200" y="5181600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 1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May noon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210C0CE-E02A-4F5A-8148-55AB6F15C8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95400" y="3124200"/>
                  <a:ext cx="7620000" cy="2060478"/>
                  <a:chOff x="1447801" y="3273523"/>
                  <a:chExt cx="7513318" cy="1908078"/>
                </a:xfrm>
              </p:grpSpPr>
              <p:pic>
                <p:nvPicPr>
                  <p:cNvPr id="21" name="Picture 11" descr="Pi1.jpg">
                    <a:extLst>
                      <a:ext uri="{FF2B5EF4-FFF2-40B4-BE49-F238E27FC236}">
                        <a16:creationId xmlns:a16="http://schemas.microsoft.com/office/drawing/2014/main" id="{C02CEA4D-C800-4A26-B0A0-3FB4587FED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47801" y="3273523"/>
                    <a:ext cx="1828800" cy="19080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2" descr="Pi2.jpg">
                    <a:extLst>
                      <a:ext uri="{FF2B5EF4-FFF2-40B4-BE49-F238E27FC236}">
                        <a16:creationId xmlns:a16="http://schemas.microsoft.com/office/drawing/2014/main" id="{22BB2C97-7CA6-49E2-A2F0-2438EB646A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3276600"/>
                    <a:ext cx="1828800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13" descr="Pi3.jpg">
                    <a:extLst>
                      <a:ext uri="{FF2B5EF4-FFF2-40B4-BE49-F238E27FC236}">
                        <a16:creationId xmlns:a16="http://schemas.microsoft.com/office/drawing/2014/main" id="{610BAA5B-CEE4-4269-9A42-E594CB18E8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276600"/>
                    <a:ext cx="1828800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6" descr="Pi4.jpg">
                    <a:extLst>
                      <a:ext uri="{FF2B5EF4-FFF2-40B4-BE49-F238E27FC236}">
                        <a16:creationId xmlns:a16="http://schemas.microsoft.com/office/drawing/2014/main" id="{515DCE1A-C034-4E63-9DF2-50C1744AB4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62798" y="3276600"/>
                    <a:ext cx="1798321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47CAE487-D242-4DA9-ABE9-DAC5A47DF3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29375" y="5171175"/>
                  <a:ext cx="1371655" cy="22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(d) 2</a:t>
                  </a:r>
                  <a:r>
                    <a:rPr lang="en-US" altLang="en-US" sz="889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nd</a:t>
                  </a:r>
                  <a:r>
                    <a:rPr lang="en-US" altLang="en-US" sz="889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May noon</a:t>
                  </a:r>
                </a:p>
              </p:txBody>
            </p:sp>
          </p:grpSp>
          <p:pic>
            <p:nvPicPr>
              <p:cNvPr id="15" name="Picture 17" descr="nar2.jpg">
                <a:extLst>
                  <a:ext uri="{FF2B5EF4-FFF2-40B4-BE49-F238E27FC236}">
                    <a16:creationId xmlns:a16="http://schemas.microsoft.com/office/drawing/2014/main" id="{191E710C-DC65-4ADF-A742-98C4A478B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420175"/>
                <a:ext cx="1871472" cy="176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9" descr="nar3.jpg">
              <a:extLst>
                <a:ext uri="{FF2B5EF4-FFF2-40B4-BE49-F238E27FC236}">
                  <a16:creationId xmlns:a16="http://schemas.microsoft.com/office/drawing/2014/main" id="{DA03BBE2-F730-498B-B822-7F114F0FF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350" y="3409749"/>
              <a:ext cx="1847088" cy="176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nar4.jpg">
              <a:extLst>
                <a:ext uri="{FF2B5EF4-FFF2-40B4-BE49-F238E27FC236}">
                  <a16:creationId xmlns:a16="http://schemas.microsoft.com/office/drawing/2014/main" id="{9D2BA47A-6B8A-4B6E-A07F-EE27DE54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975" y="3419375"/>
              <a:ext cx="1840992" cy="176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202A72-B352-44FC-AC5F-49B66ABD876B}"/>
              </a:ext>
            </a:extLst>
          </p:cNvPr>
          <p:cNvSpPr txBox="1"/>
          <p:nvPr/>
        </p:nvSpPr>
        <p:spPr>
          <a:xfrm>
            <a:off x="3442975" y="3841682"/>
            <a:ext cx="43874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Fig.1. Multi-dates Satellite images of </a:t>
            </a:r>
            <a:r>
              <a:rPr lang="en-US" sz="15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Nargis cyclone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8E827C-18BF-4999-8901-E3415F30E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80334" y="6265334"/>
            <a:ext cx="169333" cy="1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54"/>
    </mc:Choice>
    <mc:Fallback xmlns="">
      <p:transition spd="slow" advTm="5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13010</TotalTime>
  <Words>1119</Words>
  <Application>Microsoft Office PowerPoint</Application>
  <PresentationFormat>Widescreen</PresentationFormat>
  <Paragraphs>258</Paragraphs>
  <Slides>24</Slides>
  <Notes>22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Roboto</vt:lpstr>
      <vt:lpstr>Times New Roman</vt:lpstr>
      <vt:lpstr>Wingdings</vt:lpstr>
      <vt:lpstr>Parallax</vt:lpstr>
      <vt:lpstr>Study of Disaster in Myanmar</vt:lpstr>
      <vt:lpstr>Disaster Research in UCSY</vt:lpstr>
      <vt:lpstr>Myanmar Hazard Calendar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Dams Map in Myanmar</vt:lpstr>
      <vt:lpstr>PowerPoint Presentation</vt:lpstr>
      <vt:lpstr>Water Level  (28.7.18)</vt:lpstr>
      <vt:lpstr>Study Area</vt:lpstr>
      <vt:lpstr>Mone Dam</vt:lpstr>
      <vt:lpstr>Conditions of Flood in Mone Dam</vt:lpstr>
      <vt:lpstr>Conditions of Flood in Mone Dam</vt:lpstr>
      <vt:lpstr>System Design </vt:lpstr>
      <vt:lpstr>Implementation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Alarm System for Middle Region of Myanmar</dc:title>
  <dc:creator>Phyo</dc:creator>
  <cp:lastModifiedBy>Myint Myint Sein</cp:lastModifiedBy>
  <cp:revision>309</cp:revision>
  <dcterms:created xsi:type="dcterms:W3CDTF">2017-03-21T02:30:36Z</dcterms:created>
  <dcterms:modified xsi:type="dcterms:W3CDTF">2021-03-26T01:45:05Z</dcterms:modified>
</cp:coreProperties>
</file>