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Spectral" panose="02020500000000000000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ady5YVV41TfkF+06ZYfIgmgm9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9505ee67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98500"/>
            <a:ext cx="6213600" cy="349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c9505ee679_0_21:notes"/>
          <p:cNvSpPr txBox="1">
            <a:spLocks noGrp="1"/>
          </p:cNvSpPr>
          <p:nvPr>
            <p:ph type="body" idx="1"/>
          </p:nvPr>
        </p:nvSpPr>
        <p:spPr>
          <a:xfrm>
            <a:off x="664210" y="4427855"/>
            <a:ext cx="5313600" cy="4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 Ecocloud, CVL, Tinker, TPAC VDI already provide this, but customized for their user community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9" name="Google Shape;279;gc9505ee679_0_21:notes"/>
          <p:cNvSpPr txBox="1">
            <a:spLocks noGrp="1"/>
          </p:cNvSpPr>
          <p:nvPr>
            <p:ph type="sldNum" idx="12"/>
          </p:nvPr>
        </p:nvSpPr>
        <p:spPr>
          <a:xfrm>
            <a:off x="3762320" y="8854092"/>
            <a:ext cx="2878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A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95b03755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95b03755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95b03755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c95b03755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36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AU" b="1">
                <a:solidFill>
                  <a:schemeClr val="accent1"/>
                </a:solidFill>
              </a:rPr>
              <a:t>ARDC supports research across all disciplines</a:t>
            </a:r>
            <a:r>
              <a:rPr lang="en-AU">
                <a:solidFill>
                  <a:schemeClr val="accent1"/>
                </a:solidFill>
              </a:rPr>
              <a:t>: to enable world leading research, facilitate accelerated innovation, and enhance researchers’ ability to translate outputs into societal benefit</a:t>
            </a:r>
            <a:r>
              <a:rPr lang="en-AU"/>
              <a:t>.</a:t>
            </a:r>
            <a:endParaRPr>
              <a:solidFill>
                <a:schemeClr val="accen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92" name="Google Shape;192;p36:notes"/>
          <p:cNvSpPr txBox="1">
            <a:spLocks noGrp="1"/>
          </p:cNvSpPr>
          <p:nvPr>
            <p:ph type="sldNum" idx="12"/>
          </p:nvPr>
        </p:nvSpPr>
        <p:spPr>
          <a:xfrm>
            <a:off x="3902598" y="9519056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AU"/>
              <a:t>Digital Data and eResearch Platforms (DDeRP) </a:t>
            </a:r>
            <a:endParaRPr/>
          </a:p>
        </p:txBody>
      </p:sp>
      <p:sp>
        <p:nvSpPr>
          <p:cNvPr id="201" name="Google Shape;201;p3:notes"/>
          <p:cNvSpPr txBox="1">
            <a:spLocks noGrp="1"/>
          </p:cNvSpPr>
          <p:nvPr>
            <p:ph type="sldNum" idx="12"/>
          </p:nvPr>
        </p:nvSpPr>
        <p:spPr>
          <a:xfrm>
            <a:off x="3902598" y="9519056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37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AU"/>
              <a:t>Theme 1 – coordination &amp; coherence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37:notes"/>
          <p:cNvSpPr txBox="1">
            <a:spLocks noGrp="1"/>
          </p:cNvSpPr>
          <p:nvPr>
            <p:ph type="sldNum" idx="12"/>
          </p:nvPr>
        </p:nvSpPr>
        <p:spPr>
          <a:xfrm>
            <a:off x="3902598" y="9519056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38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AU"/>
              <a:t>Strategic</a:t>
            </a:r>
            <a:endParaRPr/>
          </a:p>
        </p:txBody>
      </p:sp>
      <p:sp>
        <p:nvSpPr>
          <p:cNvPr id="219" name="Google Shape;219;p38:notes"/>
          <p:cNvSpPr txBox="1">
            <a:spLocks noGrp="1"/>
          </p:cNvSpPr>
          <p:nvPr>
            <p:ph type="sldNum" idx="12"/>
          </p:nvPr>
        </p:nvSpPr>
        <p:spPr>
          <a:xfrm>
            <a:off x="3902598" y="9519056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39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AU"/>
              <a:t>Enabling</a:t>
            </a:r>
            <a:endParaRPr/>
          </a:p>
        </p:txBody>
      </p:sp>
      <p:sp>
        <p:nvSpPr>
          <p:cNvPr id="232" name="Google Shape;232;p39:notes"/>
          <p:cNvSpPr txBox="1">
            <a:spLocks noGrp="1"/>
          </p:cNvSpPr>
          <p:nvPr>
            <p:ph type="sldNum" idx="12"/>
          </p:nvPr>
        </p:nvSpPr>
        <p:spPr>
          <a:xfrm>
            <a:off x="3902598" y="9519056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AU" sz="1700" b="1">
                <a:solidFill>
                  <a:srgbClr val="00B0D5"/>
                </a:solidFill>
              </a:rPr>
              <a:t>National eResearch infrastructure Leader</a:t>
            </a:r>
            <a:endParaRPr sz="1700" b="1">
              <a:solidFill>
                <a:srgbClr val="00B0D5"/>
              </a:solidFill>
            </a:endParaRPr>
          </a:p>
          <a:p>
            <a:pPr marL="457200" lvl="0" indent="-3365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700"/>
              <a:buChar char="•"/>
            </a:pPr>
            <a:r>
              <a:rPr lang="en-AU" sz="1700">
                <a:solidFill>
                  <a:srgbClr val="1F1F1F"/>
                </a:solidFill>
              </a:rPr>
              <a:t>Pioneered research cloud computing creating national standards</a:t>
            </a:r>
            <a:endParaRPr sz="1700">
              <a:solidFill>
                <a:srgbClr val="1F1F1F"/>
              </a:solidFill>
            </a:endParaRPr>
          </a:p>
          <a:p>
            <a:pPr marL="457200" lvl="0" indent="-3365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700"/>
              <a:buChar char="•"/>
            </a:pPr>
            <a:r>
              <a:rPr lang="en-AU" sz="1700">
                <a:solidFill>
                  <a:srgbClr val="1F1F1F"/>
                </a:solidFill>
              </a:rPr>
              <a:t>International leaders in OpenStack and open source technologies</a:t>
            </a:r>
            <a:endParaRPr sz="1700">
              <a:solidFill>
                <a:srgbClr val="1F1F1F"/>
              </a:solidFill>
            </a:endParaRPr>
          </a:p>
          <a:p>
            <a:pPr marL="457200" lvl="0" indent="-3365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700"/>
              <a:buChar char="•"/>
            </a:pPr>
            <a:r>
              <a:rPr lang="en-AU" sz="1700">
                <a:solidFill>
                  <a:srgbClr val="1F1F1F"/>
                </a:solidFill>
              </a:rPr>
              <a:t>easy to scale technology with increased demand</a:t>
            </a:r>
            <a:endParaRPr sz="1700"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AU" sz="1700" b="1">
                <a:solidFill>
                  <a:srgbClr val="00B0D5"/>
                </a:solidFill>
              </a:rPr>
              <a:t>Federated model enabling borderless research</a:t>
            </a:r>
            <a:endParaRPr sz="1700" b="1">
              <a:solidFill>
                <a:srgbClr val="00B0D5"/>
              </a:solidFill>
            </a:endParaRPr>
          </a:p>
          <a:p>
            <a:pPr marL="457200" lvl="0" indent="-3365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700"/>
              <a:buChar char="●"/>
            </a:pPr>
            <a:r>
              <a:rPr lang="en-AU" sz="1700">
                <a:solidFill>
                  <a:srgbClr val="1F1F1F"/>
                </a:solidFill>
              </a:rPr>
              <a:t>Allows any institution to add resources to the cloud</a:t>
            </a:r>
            <a:endParaRPr sz="1700">
              <a:solidFill>
                <a:srgbClr val="1F1F1F"/>
              </a:solidFill>
            </a:endParaRPr>
          </a:p>
          <a:p>
            <a:pPr marL="457200" lvl="0" indent="-3365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700"/>
              <a:buChar char="●"/>
            </a:pPr>
            <a:r>
              <a:rPr lang="en-AU" sz="1700">
                <a:solidFill>
                  <a:srgbClr val="1F1F1F"/>
                </a:solidFill>
              </a:rPr>
              <a:t>Access to local and national data sets enables borderless research</a:t>
            </a:r>
            <a:endParaRPr sz="1700">
              <a:solidFill>
                <a:srgbClr val="1F1F1F"/>
              </a:solidFill>
            </a:endParaRPr>
          </a:p>
          <a:p>
            <a:pPr marL="457200" lvl="0" indent="-3365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700"/>
              <a:buChar char="●"/>
            </a:pPr>
            <a:r>
              <a:rPr lang="en-AU" sz="1700">
                <a:solidFill>
                  <a:srgbClr val="1F1F1F"/>
                </a:solidFill>
              </a:rPr>
              <a:t>Provision of national and local specialised support to researchers</a:t>
            </a:r>
            <a:endParaRPr sz="1700"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AU" sz="1700" b="1">
                <a:solidFill>
                  <a:srgbClr val="00B0D5"/>
                </a:solidFill>
              </a:rPr>
              <a:t>National Impact</a:t>
            </a:r>
            <a:endParaRPr sz="1700" b="1">
              <a:solidFill>
                <a:srgbClr val="00B0D5"/>
              </a:solidFill>
            </a:endParaRPr>
          </a:p>
          <a:p>
            <a:pPr marL="457200" lvl="0" indent="-3365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700"/>
              <a:buChar char="●"/>
            </a:pPr>
            <a:r>
              <a:rPr lang="en-AU" sz="1700">
                <a:solidFill>
                  <a:srgbClr val="1F1F1F"/>
                </a:solidFill>
              </a:rPr>
              <a:t>over 200 services supported across 8 sites delivering research data computing to over 50,000 researchers annually</a:t>
            </a:r>
            <a:endParaRPr sz="1700"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>
                <a:solidFill>
                  <a:srgbClr val="00B0D5"/>
                </a:solidFill>
                <a:latin typeface="Calibri"/>
                <a:ea typeface="Calibri"/>
                <a:cs typeface="Calibri"/>
                <a:sym typeface="Calibri"/>
              </a:rPr>
              <a:t>Self-service model for researchers </a:t>
            </a:r>
            <a:endParaRPr sz="1700" b="1">
              <a:solidFill>
                <a:srgbClr val="00B0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-A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enabling the development of virtual labs (discipline-specific platforms)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-A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suitable for all research disciplines (additional support)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-A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enables scalability to support 2,000 active projects and 3,000 active researchers annually in cost effective manner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1700" b="1">
                <a:solidFill>
                  <a:srgbClr val="00B0D5"/>
                </a:solidFill>
                <a:latin typeface="Calibri"/>
                <a:ea typeface="Calibri"/>
                <a:cs typeface="Calibri"/>
                <a:sym typeface="Calibri"/>
              </a:rPr>
              <a:t>Benefits &amp; pitfalls of federated model:</a:t>
            </a:r>
            <a:endParaRPr sz="1700" b="1">
              <a:solidFill>
                <a:srgbClr val="00B0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A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non-consumption model aligns with block-funding of researchers allowing strategic research planning &amp; infrastructure procurement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A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co-investment enables partnerships and more strategic infrastructure procurement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A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freedom of each node to have own business model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A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to balance of cross-federation agreement on standard approach with local customisations to encourage innovation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1700" b="1">
                <a:solidFill>
                  <a:srgbClr val="00B0D5"/>
                </a:solidFill>
                <a:latin typeface="Calibri"/>
                <a:ea typeface="Calibri"/>
                <a:cs typeface="Calibri"/>
                <a:sym typeface="Calibri"/>
              </a:rPr>
              <a:t>A national bias and approach:</a:t>
            </a:r>
            <a:endParaRPr sz="1300" b="1">
              <a:solidFill>
                <a:srgbClr val="00B0D5"/>
              </a:solidFill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A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ARDC has a unique ability to lead and coordinate national standards for new technology – Kubernetes &amp; Containers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A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ARDC is not a local or a commercial cloud competitor</a:t>
            </a:r>
            <a:endParaRPr sz="1700"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95b03755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95b03755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95b0375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c95b0375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 - Section Header">
  <p:cSld name="A - 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6009464" cy="162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body" idx="1"/>
          </p:nvPr>
        </p:nvSpPr>
        <p:spPr>
          <a:xfrm>
            <a:off x="831850" y="3688413"/>
            <a:ext cx="6009464" cy="5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dt" idx="10"/>
          </p:nvPr>
        </p:nvSpPr>
        <p:spPr>
          <a:xfrm>
            <a:off x="838200" y="44600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2"/>
          </p:nvPr>
        </p:nvSpPr>
        <p:spPr>
          <a:xfrm>
            <a:off x="838200" y="5022380"/>
            <a:ext cx="2743200" cy="31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3"/>
          </p:nvPr>
        </p:nvSpPr>
        <p:spPr>
          <a:xfrm>
            <a:off x="831850" y="5596193"/>
            <a:ext cx="6009464" cy="90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 - 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Significant point">
  <p:cSld name="A - Significant 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580653" y="2429501"/>
            <a:ext cx="5801292" cy="250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3200"/>
              <a:buFont typeface="Spectral"/>
              <a:buNone/>
              <a:defRPr sz="3200">
                <a:latin typeface="Spectral"/>
                <a:ea typeface="Spectral"/>
                <a:cs typeface="Spectral"/>
                <a:sym typeface="Spectr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2 - Title and Content">
  <p:cSld name="A2 - 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88" name="Google Shape;88;p20"/>
          <p:cNvSpPr txBox="1"/>
          <p:nvPr/>
        </p:nvSpPr>
        <p:spPr>
          <a:xfrm>
            <a:off x="1580653" y="2429501"/>
            <a:ext cx="5801292" cy="138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ectral"/>
              <a:buNone/>
            </a:pPr>
            <a:r>
              <a:rPr lang="en-AU" sz="3200" b="0" i="1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Click to edit title</a:t>
            </a:r>
            <a:endParaRPr sz="3200" b="0" i="1" u="none" strike="noStrike" cap="none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1580653" y="4787640"/>
            <a:ext cx="6009464" cy="5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D5"/>
              </a:buClr>
              <a:buSzPts val="2000"/>
              <a:buFont typeface="Arial"/>
              <a:buNone/>
              <a:defRPr sz="2000">
                <a:solidFill>
                  <a:srgbClr val="00B0D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2 - Content with Caption">
  <p:cSld name="A2 - Content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2"/>
          </p:nvPr>
        </p:nvSpPr>
        <p:spPr>
          <a:xfrm>
            <a:off x="839788" y="2484120"/>
            <a:ext cx="3932237" cy="338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2 - Triple Comparison">
  <p:cSld name="A2 - Triple Comparis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8716701" y="1919994"/>
            <a:ext cx="2353056" cy="73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2"/>
          </p:nvPr>
        </p:nvSpPr>
        <p:spPr>
          <a:xfrm>
            <a:off x="8716701" y="2845126"/>
            <a:ext cx="2353056" cy="242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3"/>
          </p:nvPr>
        </p:nvSpPr>
        <p:spPr>
          <a:xfrm>
            <a:off x="4904476" y="1919994"/>
            <a:ext cx="2353056" cy="73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4"/>
          </p:nvPr>
        </p:nvSpPr>
        <p:spPr>
          <a:xfrm>
            <a:off x="4904476" y="2845126"/>
            <a:ext cx="2353056" cy="242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5"/>
          </p:nvPr>
        </p:nvSpPr>
        <p:spPr>
          <a:xfrm>
            <a:off x="1118949" y="1919994"/>
            <a:ext cx="2353056" cy="73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6"/>
          </p:nvPr>
        </p:nvSpPr>
        <p:spPr>
          <a:xfrm>
            <a:off x="1118949" y="2845126"/>
            <a:ext cx="2353056" cy="242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3 - Triple Comparison">
  <p:cSld name="A3 - Triple Comparis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4904476" y="2845126"/>
            <a:ext cx="2353056" cy="242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2"/>
          </p:nvPr>
        </p:nvSpPr>
        <p:spPr>
          <a:xfrm>
            <a:off x="1118949" y="2845127"/>
            <a:ext cx="2353056" cy="242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3"/>
          </p:nvPr>
        </p:nvSpPr>
        <p:spPr>
          <a:xfrm>
            <a:off x="8716701" y="1919994"/>
            <a:ext cx="2353056" cy="73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4"/>
          </p:nvPr>
        </p:nvSpPr>
        <p:spPr>
          <a:xfrm>
            <a:off x="4904476" y="1919994"/>
            <a:ext cx="2353056" cy="73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5"/>
          </p:nvPr>
        </p:nvSpPr>
        <p:spPr>
          <a:xfrm>
            <a:off x="1118949" y="1919994"/>
            <a:ext cx="2353056" cy="73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6"/>
          </p:nvPr>
        </p:nvSpPr>
        <p:spPr>
          <a:xfrm>
            <a:off x="8716701" y="2845126"/>
            <a:ext cx="2353056" cy="242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 - Section Header">
  <p:cSld name="B - 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6009464" cy="162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6000"/>
              <a:buFont typeface="Calibri"/>
              <a:buNone/>
              <a:defRPr sz="6000">
                <a:solidFill>
                  <a:srgbClr val="00B0D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>
            <a:off x="831850" y="3688413"/>
            <a:ext cx="6009464" cy="5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D5"/>
              </a:buClr>
              <a:buSzPts val="2000"/>
              <a:buFont typeface="Arial"/>
              <a:buNone/>
              <a:defRPr sz="2000">
                <a:solidFill>
                  <a:srgbClr val="00B0D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dt" idx="10"/>
          </p:nvPr>
        </p:nvSpPr>
        <p:spPr>
          <a:xfrm>
            <a:off x="838200" y="44600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B0D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>
          <a:xfrm>
            <a:off x="838200" y="5022380"/>
            <a:ext cx="2743200" cy="31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D5"/>
              </a:buClr>
              <a:buSzPts val="2000"/>
              <a:buFont typeface="Arial"/>
              <a:buNone/>
              <a:defRPr sz="2000">
                <a:solidFill>
                  <a:srgbClr val="00B0D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3"/>
          </p:nvPr>
        </p:nvSpPr>
        <p:spPr>
          <a:xfrm>
            <a:off x="831850" y="5596193"/>
            <a:ext cx="6009464" cy="90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D5"/>
              </a:buClr>
              <a:buSzPts val="2000"/>
              <a:buFont typeface="Arial"/>
              <a:buNone/>
              <a:defRPr sz="2000">
                <a:solidFill>
                  <a:srgbClr val="00B0D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1 - Title and Content">
  <p:cSld name="B1 - Title and Content">
    <p:bg>
      <p:bgPr>
        <a:solidFill>
          <a:srgbClr val="F2F2F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>
            <a:off x="838200" y="1440000"/>
            <a:ext cx="105156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 - Title Only">
  <p:cSld name="B - Title Only">
    <p:bg>
      <p:bgPr>
        <a:solidFill>
          <a:srgbClr val="F2F2F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 - Blank">
  <p:cSld name="B - Blank">
    <p:bg>
      <p:bgPr>
        <a:solidFill>
          <a:srgbClr val="F2F2F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3"/>
          <p:cNvSpPr txBox="1">
            <a:spLocks noGrp="1"/>
          </p:cNvSpPr>
          <p:nvPr>
            <p:ph type="body" idx="1"/>
          </p:nvPr>
        </p:nvSpPr>
        <p:spPr>
          <a:xfrm>
            <a:off x="838200" y="1938677"/>
            <a:ext cx="10515600" cy="387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sldNum" idx="12"/>
          </p:nvPr>
        </p:nvSpPr>
        <p:spPr>
          <a:xfrm>
            <a:off x="10246926" y="6356350"/>
            <a:ext cx="1761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dt" idx="10"/>
          </p:nvPr>
        </p:nvSpPr>
        <p:spPr>
          <a:xfrm>
            <a:off x="7778826" y="6356350"/>
            <a:ext cx="1761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ftr" idx="11"/>
          </p:nvPr>
        </p:nvSpPr>
        <p:spPr>
          <a:xfrm>
            <a:off x="9204753" y="6356350"/>
            <a:ext cx="13780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title"/>
          </p:nvPr>
        </p:nvSpPr>
        <p:spPr>
          <a:xfrm>
            <a:off x="838200" y="478800"/>
            <a:ext cx="105156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 - Significant point">
  <p:cSld name="B - Significant point">
    <p:bg>
      <p:bgPr>
        <a:solidFill>
          <a:srgbClr val="F2F2F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1580653" y="2429501"/>
            <a:ext cx="5801292" cy="250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3200"/>
              <a:buFont typeface="Spectral"/>
              <a:buNone/>
              <a:defRPr sz="3200">
                <a:latin typeface="Spectral"/>
                <a:ea typeface="Spectral"/>
                <a:cs typeface="Spectral"/>
                <a:sym typeface="Spectr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2 - Title and Content">
  <p:cSld name="B2 - Title and Content">
    <p:bg>
      <p:bgPr>
        <a:solidFill>
          <a:srgbClr val="F2F2F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47" name="Google Shape;147;p30"/>
          <p:cNvSpPr txBox="1"/>
          <p:nvPr/>
        </p:nvSpPr>
        <p:spPr>
          <a:xfrm>
            <a:off x="1580653" y="2429501"/>
            <a:ext cx="5801292" cy="138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ectral"/>
              <a:buNone/>
            </a:pPr>
            <a:r>
              <a:rPr lang="en-AU" sz="3200" b="0" i="1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Click to edit title</a:t>
            </a:r>
            <a:endParaRPr sz="3200" b="0" i="1" u="none" strike="noStrike" cap="none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1580653" y="4787640"/>
            <a:ext cx="6009464" cy="5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D5"/>
              </a:buClr>
              <a:buSzPts val="2000"/>
              <a:buFont typeface="Arial"/>
              <a:buNone/>
              <a:defRPr sz="2000">
                <a:solidFill>
                  <a:srgbClr val="00B0D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 - Section Header">
  <p:cSld name="C - 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6009464" cy="162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>
            <a:off x="831850" y="3688413"/>
            <a:ext cx="6009464" cy="5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dt" idx="10"/>
          </p:nvPr>
        </p:nvSpPr>
        <p:spPr>
          <a:xfrm>
            <a:off x="838200" y="44600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2"/>
          </p:nvPr>
        </p:nvSpPr>
        <p:spPr>
          <a:xfrm>
            <a:off x="838200" y="5022380"/>
            <a:ext cx="2743200" cy="31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body" idx="3"/>
          </p:nvPr>
        </p:nvSpPr>
        <p:spPr>
          <a:xfrm>
            <a:off x="831850" y="5596193"/>
            <a:ext cx="6009464" cy="90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 - Title Only">
  <p:cSld name="C - Title Only">
    <p:bg>
      <p:bgPr>
        <a:solidFill>
          <a:srgbClr val="00B0D5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160" name="Google Shape;1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765" y="6052582"/>
            <a:ext cx="1700640" cy="5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 - Blank">
  <p:cSld name="C - Blank">
    <p:bg>
      <p:bgPr>
        <a:solidFill>
          <a:srgbClr val="00B0D5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7745" y="716280"/>
            <a:ext cx="3297174" cy="107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 - Significant point">
  <p:cSld name="C - Significant point">
    <p:bg>
      <p:bgPr>
        <a:solidFill>
          <a:srgbClr val="00B0D5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1580653" y="2429501"/>
            <a:ext cx="5801292" cy="250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pectral"/>
              <a:buNone/>
              <a:defRPr sz="32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5" name="Google Shape;1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765" y="6052582"/>
            <a:ext cx="1700640" cy="5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2 - Title and Content">
  <p:cSld name="C2 - Title and Content">
    <p:bg>
      <p:bgPr>
        <a:solidFill>
          <a:srgbClr val="00B0D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body" idx="1"/>
          </p:nvPr>
        </p:nvSpPr>
        <p:spPr>
          <a:xfrm>
            <a:off x="1580653" y="4787640"/>
            <a:ext cx="6009464" cy="5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2" name="Google Shape;17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765" y="6052582"/>
            <a:ext cx="1700640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5"/>
          <p:cNvSpPr txBox="1"/>
          <p:nvPr/>
        </p:nvSpPr>
        <p:spPr>
          <a:xfrm>
            <a:off x="1580653" y="2429501"/>
            <a:ext cx="5801292" cy="138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ectral"/>
              <a:buNone/>
            </a:pPr>
            <a:r>
              <a:rPr lang="en-AU" sz="3200" b="0" i="1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Click to edit title</a:t>
            </a:r>
            <a:endParaRPr sz="3200" b="0" i="1" u="none" strike="noStrike" cap="none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9505ee679_0_214"/>
          <p:cNvSpPr txBox="1">
            <a:spLocks noGrp="1"/>
          </p:cNvSpPr>
          <p:nvPr>
            <p:ph type="body" idx="1"/>
          </p:nvPr>
        </p:nvSpPr>
        <p:spPr>
          <a:xfrm>
            <a:off x="609600" y="1333144"/>
            <a:ext cx="10972800" cy="5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  <a:defRPr sz="3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6" name="Google Shape;176;gc9505ee679_0_214"/>
          <p:cNvSpPr txBox="1">
            <a:spLocks noGrp="1"/>
          </p:cNvSpPr>
          <p:nvPr>
            <p:ph type="dt" idx="10"/>
          </p:nvPr>
        </p:nvSpPr>
        <p:spPr>
          <a:xfrm>
            <a:off x="609600" y="6356367"/>
            <a:ext cx="293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6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7" name="Google Shape;177;gc9505ee679_0_2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  <a:defRPr sz="4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178" name="Google Shape;178;gc9505ee679_0_2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6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9" name="Google Shape;179;gc9505ee679_0_2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180" name="Google Shape;180;gc9505ee679_0_214" descr="yellow-ba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1126304"/>
            <a:ext cx="11582400" cy="76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dt" idx="10"/>
          </p:nvPr>
        </p:nvSpPr>
        <p:spPr>
          <a:xfrm>
            <a:off x="7778826" y="6356350"/>
            <a:ext cx="1761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ftr" idx="11"/>
          </p:nvPr>
        </p:nvSpPr>
        <p:spPr>
          <a:xfrm>
            <a:off x="9204753" y="6356350"/>
            <a:ext cx="13780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sldNum" idx="12"/>
          </p:nvPr>
        </p:nvSpPr>
        <p:spPr>
          <a:xfrm>
            <a:off x="10246926" y="6356350"/>
            <a:ext cx="1761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671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839788" y="1440000"/>
            <a:ext cx="5157787" cy="62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839787" y="244661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3"/>
          </p:nvPr>
        </p:nvSpPr>
        <p:spPr>
          <a:xfrm>
            <a:off x="6172200" y="1440000"/>
            <a:ext cx="5183188" cy="62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4"/>
          </p:nvPr>
        </p:nvSpPr>
        <p:spPr>
          <a:xfrm>
            <a:off x="6170612" y="2444707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dt" idx="10"/>
          </p:nvPr>
        </p:nvSpPr>
        <p:spPr>
          <a:xfrm>
            <a:off x="7778826" y="6356350"/>
            <a:ext cx="1761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ftr" idx="11"/>
          </p:nvPr>
        </p:nvSpPr>
        <p:spPr>
          <a:xfrm>
            <a:off x="9204753" y="6356350"/>
            <a:ext cx="13780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sldNum" idx="12"/>
          </p:nvPr>
        </p:nvSpPr>
        <p:spPr>
          <a:xfrm>
            <a:off x="10246926" y="6356350"/>
            <a:ext cx="1761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>
            <a:spLocks noGrp="1"/>
          </p:cNvSpPr>
          <p:nvPr>
            <p:ph type="body" idx="1"/>
          </p:nvPr>
        </p:nvSpPr>
        <p:spPr>
          <a:xfrm>
            <a:off x="838200" y="2148289"/>
            <a:ext cx="5181600" cy="369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body" idx="2"/>
          </p:nvPr>
        </p:nvSpPr>
        <p:spPr>
          <a:xfrm>
            <a:off x="6172200" y="2148289"/>
            <a:ext cx="5181600" cy="369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dt" idx="10"/>
          </p:nvPr>
        </p:nvSpPr>
        <p:spPr>
          <a:xfrm>
            <a:off x="7778826" y="6356350"/>
            <a:ext cx="1761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ftr" idx="11"/>
          </p:nvPr>
        </p:nvSpPr>
        <p:spPr>
          <a:xfrm>
            <a:off x="9204753" y="6356350"/>
            <a:ext cx="13780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sldNum" idx="12"/>
          </p:nvPr>
        </p:nvSpPr>
        <p:spPr>
          <a:xfrm>
            <a:off x="10246926" y="6356350"/>
            <a:ext cx="1761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title"/>
          </p:nvPr>
        </p:nvSpPr>
        <p:spPr>
          <a:xfrm>
            <a:off x="838200" y="831600"/>
            <a:ext cx="105156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 - Triple Comparison">
  <p:cSld name="A1 - Triple 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58" name="Google Shape;58;p15"/>
          <p:cNvSpPr/>
          <p:nvPr/>
        </p:nvSpPr>
        <p:spPr>
          <a:xfrm>
            <a:off x="838200" y="1727438"/>
            <a:ext cx="2950464" cy="3725590"/>
          </a:xfrm>
          <a:prstGeom prst="rect">
            <a:avLst/>
          </a:prstGeom>
          <a:solidFill>
            <a:srgbClr val="00B0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8403336" y="1727438"/>
            <a:ext cx="2950464" cy="3725590"/>
          </a:xfrm>
          <a:prstGeom prst="rect">
            <a:avLst/>
          </a:prstGeom>
          <a:solidFill>
            <a:srgbClr val="8E48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4620768" y="1727438"/>
            <a:ext cx="2950464" cy="372559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8716701" y="1919994"/>
            <a:ext cx="2353056" cy="73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8716701" y="2845126"/>
            <a:ext cx="2353056" cy="242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3"/>
          </p:nvPr>
        </p:nvSpPr>
        <p:spPr>
          <a:xfrm>
            <a:off x="4904476" y="1919994"/>
            <a:ext cx="2353056" cy="73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4"/>
          </p:nvPr>
        </p:nvSpPr>
        <p:spPr>
          <a:xfrm>
            <a:off x="4904476" y="2845126"/>
            <a:ext cx="2353056" cy="242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5"/>
          </p:nvPr>
        </p:nvSpPr>
        <p:spPr>
          <a:xfrm>
            <a:off x="1118949" y="1919994"/>
            <a:ext cx="2353056" cy="73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6"/>
          </p:nvPr>
        </p:nvSpPr>
        <p:spPr>
          <a:xfrm>
            <a:off x="1118949" y="2845126"/>
            <a:ext cx="2353056" cy="242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 - Back Page">
  <p:cSld name="C - Back 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1850" y="3688412"/>
            <a:ext cx="6009464" cy="172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2"/>
          </p:nvPr>
        </p:nvSpPr>
        <p:spPr>
          <a:xfrm>
            <a:off x="831850" y="3026720"/>
            <a:ext cx="2743200" cy="31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3"/>
          </p:nvPr>
        </p:nvSpPr>
        <p:spPr>
          <a:xfrm>
            <a:off x="831850" y="5596193"/>
            <a:ext cx="6009464" cy="90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 - Title and Content">
  <p:cSld name="A1 - 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838200" y="1440000"/>
            <a:ext cx="105156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5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B0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440000"/>
            <a:ext cx="105156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149507" y="6250800"/>
            <a:ext cx="951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9320873" y="6250801"/>
            <a:ext cx="1298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4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11" name="Google Shape;11;p9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333722" y="6054013"/>
            <a:ext cx="1688637" cy="55296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dc.edu.au/collaborations/strategic-activities/platforms/platforms-open-call-2020/successful-2020-platforms-projec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"/>
          <p:cNvSpPr txBox="1">
            <a:spLocks noGrp="1"/>
          </p:cNvSpPr>
          <p:nvPr>
            <p:ph type="title"/>
          </p:nvPr>
        </p:nvSpPr>
        <p:spPr>
          <a:xfrm>
            <a:off x="788306" y="1927459"/>
            <a:ext cx="9814380" cy="162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-AU"/>
              <a:t>eScience Activities in Asia Pacific - Australia</a:t>
            </a:r>
            <a:endParaRPr/>
          </a:p>
        </p:txBody>
      </p:sp>
      <p:sp>
        <p:nvSpPr>
          <p:cNvPr id="186" name="Google Shape;186;p2"/>
          <p:cNvSpPr txBox="1">
            <a:spLocks noGrp="1"/>
          </p:cNvSpPr>
          <p:nvPr>
            <p:ph type="body" idx="1"/>
          </p:nvPr>
        </p:nvSpPr>
        <p:spPr>
          <a:xfrm>
            <a:off x="831850" y="3688413"/>
            <a:ext cx="6777264" cy="9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AU"/>
              <a:t>International Symposium on Grids &amp; Clouds 2021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AU" b="1"/>
              <a:t>Theme: Challenges in High Performance Data Analytics: Combining Approaches in HPC, HTC, Big Data and AI</a:t>
            </a:r>
            <a:endParaRPr/>
          </a:p>
        </p:txBody>
      </p:sp>
      <p:sp>
        <p:nvSpPr>
          <p:cNvPr id="187" name="Google Shape;187;p2"/>
          <p:cNvSpPr txBox="1">
            <a:spLocks noGrp="1"/>
          </p:cNvSpPr>
          <p:nvPr>
            <p:ph type="body" idx="2"/>
          </p:nvPr>
        </p:nvSpPr>
        <p:spPr>
          <a:xfrm>
            <a:off x="838200" y="5022380"/>
            <a:ext cx="2743200" cy="31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Arial"/>
              <a:buNone/>
            </a:pPr>
            <a:r>
              <a:rPr lang="en-AU" sz="1850"/>
              <a:t>Carmel Walsh</a:t>
            </a:r>
            <a:endParaRPr sz="1850"/>
          </a:p>
        </p:txBody>
      </p:sp>
      <p:sp>
        <p:nvSpPr>
          <p:cNvPr id="188" name="Google Shape;188;p2"/>
          <p:cNvSpPr txBox="1">
            <a:spLocks noGrp="1"/>
          </p:cNvSpPr>
          <p:nvPr>
            <p:ph type="body" idx="3"/>
          </p:nvPr>
        </p:nvSpPr>
        <p:spPr>
          <a:xfrm>
            <a:off x="831850" y="5596193"/>
            <a:ext cx="6009464" cy="90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AU"/>
              <a:t>March 24</a:t>
            </a:r>
            <a:r>
              <a:rPr lang="en-AU" baseline="30000"/>
              <a:t>th</a:t>
            </a:r>
            <a:r>
              <a:rPr lang="en-AU"/>
              <a:t>,2021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9505ee679_0_21"/>
          <p:cNvSpPr txBox="1">
            <a:spLocks noGrp="1"/>
          </p:cNvSpPr>
          <p:nvPr>
            <p:ph type="title"/>
          </p:nvPr>
        </p:nvSpPr>
        <p:spPr>
          <a:xfrm>
            <a:off x="508000" y="365125"/>
            <a:ext cx="11049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en-AU" sz="4100"/>
              <a:t>Interactive Data Analytics Platform</a:t>
            </a:r>
            <a:endParaRPr sz="4100"/>
          </a:p>
        </p:txBody>
      </p:sp>
      <p:sp>
        <p:nvSpPr>
          <p:cNvPr id="282" name="Google Shape;282;gc9505ee679_0_21"/>
          <p:cNvSpPr txBox="1">
            <a:spLocks noGrp="1"/>
          </p:cNvSpPr>
          <p:nvPr>
            <p:ph type="sldNum" idx="12"/>
          </p:nvPr>
        </p:nvSpPr>
        <p:spPr>
          <a:xfrm>
            <a:off x="10839311" y="6241857"/>
            <a:ext cx="51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c9505ee679_0_21"/>
          <p:cNvSpPr txBox="1">
            <a:spLocks noGrp="1"/>
          </p:cNvSpPr>
          <p:nvPr>
            <p:ph type="body" idx="1"/>
          </p:nvPr>
        </p:nvSpPr>
        <p:spPr>
          <a:xfrm>
            <a:off x="838200" y="1211400"/>
            <a:ext cx="11049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Char char="●"/>
            </a:pPr>
            <a:r>
              <a:rPr lang="en-AU" sz="2400">
                <a:latin typeface="Arial"/>
                <a:ea typeface="Arial"/>
                <a:cs typeface="Arial"/>
                <a:sym typeface="Arial"/>
              </a:rPr>
              <a:t>Provision of simpler access to cloud resources using VDI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AU" sz="2400">
                <a:latin typeface="Arial"/>
                <a:ea typeface="Arial"/>
                <a:cs typeface="Arial"/>
                <a:sym typeface="Arial"/>
              </a:rPr>
              <a:t>National access to standard data analytics tools including Jupyter and RStudio</a:t>
            </a:r>
            <a:r>
              <a:rPr lang="en-AU" sz="2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AU" sz="2400">
                <a:latin typeface="Arial"/>
                <a:ea typeface="Arial"/>
                <a:cs typeface="Arial"/>
                <a:sym typeface="Arial"/>
              </a:rPr>
              <a:t>Leverage existing platforms use to develop ‘vanilla’ service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703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3"/>
              <a:buChar char="○"/>
            </a:pPr>
            <a:r>
              <a:rPr lang="en-AU" sz="2233">
                <a:latin typeface="Arial"/>
                <a:ea typeface="Arial"/>
                <a:cs typeface="Arial"/>
                <a:sym typeface="Arial"/>
              </a:rPr>
              <a:t>Requires separate management and maintenance of the underlying software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marL="914400" lvl="1" indent="-3703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3"/>
              <a:buChar char="○"/>
            </a:pPr>
            <a:r>
              <a:rPr lang="en-AU" sz="2233">
                <a:latin typeface="Arial"/>
                <a:ea typeface="Arial"/>
                <a:cs typeface="Arial"/>
                <a:sym typeface="Arial"/>
              </a:rPr>
              <a:t>2019 ARDC Platforms EOI requested a standard data analytics platform with easy multi-site and multi-cloud deployment (using Kubernetes)  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AU" sz="2400">
                <a:latin typeface="Arial"/>
                <a:ea typeface="Arial"/>
                <a:cs typeface="Arial"/>
                <a:sym typeface="Arial"/>
              </a:rPr>
              <a:t>ARDC Nectar will work with the Platforms and Nodes to provide standard, generic tools and services of this kind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703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3"/>
              <a:buChar char="○"/>
            </a:pPr>
            <a:r>
              <a:rPr lang="en-AU" sz="2233">
                <a:latin typeface="Arial"/>
                <a:ea typeface="Arial"/>
                <a:cs typeface="Arial"/>
                <a:sym typeface="Arial"/>
              </a:rPr>
              <a:t>Tools can be customized for use by various Platforms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marL="914400" lvl="1" indent="-3703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3"/>
              <a:buChar char="○"/>
            </a:pPr>
            <a:r>
              <a:rPr lang="en-AU" sz="2233">
                <a:latin typeface="Arial"/>
                <a:ea typeface="Arial"/>
                <a:cs typeface="Arial"/>
                <a:sym typeface="Arial"/>
              </a:rPr>
              <a:t>Generic national service will be provided on the Nectar Research Cloud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marL="1010507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133"/>
          </a:p>
          <a:p>
            <a:pPr marL="767979" lvl="1" indent="-2400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</a:pPr>
            <a:endParaRPr sz="2400"/>
          </a:p>
        </p:txBody>
      </p:sp>
      <p:pic>
        <p:nvPicPr>
          <p:cNvPr id="284" name="Google Shape;284;gc9505ee679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1556" y="340857"/>
            <a:ext cx="195035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95b037553_0_103"/>
          <p:cNvSpPr txBox="1">
            <a:spLocks noGrp="1"/>
          </p:cNvSpPr>
          <p:nvPr>
            <p:ph type="title"/>
          </p:nvPr>
        </p:nvSpPr>
        <p:spPr>
          <a:xfrm>
            <a:off x="438400" y="365125"/>
            <a:ext cx="109155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AU" sz="3493">
                <a:solidFill>
                  <a:srgbClr val="8E489B"/>
                </a:solidFill>
              </a:rPr>
              <a:t>A</a:t>
            </a:r>
            <a:r>
              <a:rPr lang="en-AU" sz="3493">
                <a:solidFill>
                  <a:schemeClr val="accent1"/>
                </a:solidFill>
              </a:rPr>
              <a:t>ustralian </a:t>
            </a:r>
            <a:r>
              <a:rPr lang="en-AU" sz="3493">
                <a:solidFill>
                  <a:srgbClr val="8E489B"/>
                </a:solidFill>
              </a:rPr>
              <a:t>R</a:t>
            </a:r>
            <a:r>
              <a:rPr lang="en-AU" sz="3493">
                <a:solidFill>
                  <a:schemeClr val="accent1"/>
                </a:solidFill>
              </a:rPr>
              <a:t>esearch </a:t>
            </a:r>
            <a:r>
              <a:rPr lang="en-AU" sz="3493">
                <a:solidFill>
                  <a:srgbClr val="8E489B"/>
                </a:solidFill>
              </a:rPr>
              <a:t>C</a:t>
            </a:r>
            <a:r>
              <a:rPr lang="en-AU" sz="3493">
                <a:solidFill>
                  <a:schemeClr val="accent1"/>
                </a:solidFill>
              </a:rPr>
              <a:t>ontainers </a:t>
            </a:r>
            <a:r>
              <a:rPr lang="en-AU" sz="3493">
                <a:solidFill>
                  <a:srgbClr val="8E489B"/>
                </a:solidFill>
              </a:rPr>
              <a:t>O</a:t>
            </a:r>
            <a:r>
              <a:rPr lang="en-AU" sz="3493">
                <a:solidFill>
                  <a:schemeClr val="accent1"/>
                </a:solidFill>
              </a:rPr>
              <a:t>rchestration </a:t>
            </a:r>
            <a:r>
              <a:rPr lang="en-AU" sz="3493">
                <a:solidFill>
                  <a:srgbClr val="8E489B"/>
                </a:solidFill>
              </a:rPr>
              <a:t>S</a:t>
            </a:r>
            <a:r>
              <a:rPr lang="en-AU" sz="3493">
                <a:solidFill>
                  <a:schemeClr val="accent1"/>
                </a:solidFill>
              </a:rPr>
              <a:t>ervice (</a:t>
            </a:r>
            <a:r>
              <a:rPr lang="en-AU" sz="3493">
                <a:solidFill>
                  <a:srgbClr val="8E489B"/>
                </a:solidFill>
              </a:rPr>
              <a:t>ARCOS</a:t>
            </a:r>
            <a:r>
              <a:rPr lang="en-AU" sz="3493">
                <a:solidFill>
                  <a:schemeClr val="accent1"/>
                </a:solidFill>
              </a:rPr>
              <a:t>)</a:t>
            </a:r>
            <a:endParaRPr sz="4160"/>
          </a:p>
        </p:txBody>
      </p:sp>
      <p:pic>
        <p:nvPicPr>
          <p:cNvPr id="290" name="Google Shape;290;gc95b037553_0_103"/>
          <p:cNvPicPr preferRelativeResize="0"/>
          <p:nvPr/>
        </p:nvPicPr>
        <p:blipFill rotWithShape="1">
          <a:blip r:embed="rId3">
            <a:alphaModFix/>
          </a:blip>
          <a:srcRect l="11412" t="16469" r="11420" b="16031"/>
          <a:stretch/>
        </p:blipFill>
        <p:spPr>
          <a:xfrm>
            <a:off x="1471800" y="1165825"/>
            <a:ext cx="8872602" cy="48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95b037553_0_92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AU" sz="4059">
                <a:solidFill>
                  <a:srgbClr val="8E489B"/>
                </a:solidFill>
              </a:rPr>
              <a:t>ARCOS</a:t>
            </a:r>
            <a:endParaRPr sz="4059"/>
          </a:p>
        </p:txBody>
      </p:sp>
      <p:pic>
        <p:nvPicPr>
          <p:cNvPr id="296" name="Google Shape;296;gc95b037553_0_92"/>
          <p:cNvPicPr preferRelativeResize="0"/>
          <p:nvPr/>
        </p:nvPicPr>
        <p:blipFill rotWithShape="1">
          <a:blip r:embed="rId3">
            <a:alphaModFix/>
          </a:blip>
          <a:srcRect l="11667" t="19417" r="11474" b="16008"/>
          <a:stretch/>
        </p:blipFill>
        <p:spPr>
          <a:xfrm>
            <a:off x="681625" y="916650"/>
            <a:ext cx="10515599" cy="542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"/>
          <p:cNvSpPr txBox="1">
            <a:spLocks noGrp="1"/>
          </p:cNvSpPr>
          <p:nvPr>
            <p:ph type="body" idx="1"/>
          </p:nvPr>
        </p:nvSpPr>
        <p:spPr>
          <a:xfrm>
            <a:off x="1606450" y="2727637"/>
            <a:ext cx="6009600" cy="17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AU" sz="4300" b="1"/>
              <a:t>Thank you</a:t>
            </a:r>
            <a:endParaRPr sz="43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9361" y="1701557"/>
            <a:ext cx="4464439" cy="4555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6"/>
          <p:cNvSpPr/>
          <p:nvPr/>
        </p:nvSpPr>
        <p:spPr>
          <a:xfrm>
            <a:off x="540000" y="1701557"/>
            <a:ext cx="609600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BCDB"/>
                </a:solidFill>
                <a:latin typeface="Calibri"/>
                <a:ea typeface="Calibri"/>
                <a:cs typeface="Calibri"/>
                <a:sym typeface="Calibri"/>
              </a:rPr>
              <a:t>Purpose: </a:t>
            </a:r>
            <a:r>
              <a:rPr lang="en-AU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provide Australian researchers with competitive advantage through data.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BCD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BCDB"/>
                </a:solidFill>
                <a:latin typeface="Calibri"/>
                <a:ea typeface="Calibri"/>
                <a:cs typeface="Calibri"/>
                <a:sym typeface="Calibri"/>
              </a:rPr>
              <a:t>Mission: </a:t>
            </a:r>
            <a:r>
              <a:rPr lang="en-AU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accelerate research and innovation by driving excellence in the creation, analysis and retention of high-quality data assets.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4098" y="340857"/>
            <a:ext cx="195035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6"/>
          <p:cNvSpPr txBox="1"/>
          <p:nvPr/>
        </p:nvSpPr>
        <p:spPr>
          <a:xfrm>
            <a:off x="540000" y="540000"/>
            <a:ext cx="91326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rgbClr val="00BCDB"/>
                </a:solidFill>
                <a:latin typeface="Calibri"/>
                <a:ea typeface="Calibri"/>
                <a:cs typeface="Calibri"/>
                <a:sym typeface="Calibri"/>
              </a:rPr>
              <a:t>ARDC – The Australian Research Data Commons 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 txBox="1"/>
          <p:nvPr/>
        </p:nvSpPr>
        <p:spPr>
          <a:xfrm>
            <a:off x="540000" y="159000"/>
            <a:ext cx="7145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rgbClr val="00BCDB"/>
                </a:solidFill>
                <a:latin typeface="Calibri"/>
                <a:ea typeface="Calibri"/>
                <a:cs typeface="Calibri"/>
                <a:sym typeface="Calibri"/>
              </a:rPr>
              <a:t>ARDC’s Areas of Activity with DDeRP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76" y="859750"/>
            <a:ext cx="8960399" cy="54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4098" y="340857"/>
            <a:ext cx="195035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"/>
          <p:cNvSpPr txBox="1"/>
          <p:nvPr/>
        </p:nvSpPr>
        <p:spPr>
          <a:xfrm>
            <a:off x="8919300" y="1828800"/>
            <a:ext cx="32727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DDeRP</a:t>
            </a:r>
            <a:r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A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igital </a:t>
            </a:r>
            <a:r>
              <a:rPr lang="en-A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 </a:t>
            </a:r>
            <a:r>
              <a:rPr lang="en-A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esearch </a:t>
            </a:r>
            <a:r>
              <a:rPr lang="en-A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latform </a:t>
            </a:r>
            <a:r>
              <a:rPr lang="en-AU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formed as part of the 2019 National Research Infrastructure Investment Plan to pool together all digital national providers to develop a National Research Data Commons.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300" b="1"/>
              <a:t>Pawsey: </a:t>
            </a:r>
            <a:r>
              <a:rPr lang="en-AU" sz="1300"/>
              <a:t>focus is Square Kilometre Array</a:t>
            </a:r>
            <a:endParaRPr sz="1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300" b="1"/>
              <a:t>NCI: </a:t>
            </a:r>
            <a:r>
              <a:rPr lang="en-AU" sz="1300"/>
              <a:t>focus on Earth Science</a:t>
            </a:r>
            <a:endParaRPr sz="1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300" b="1"/>
              <a:t>AARNet:</a:t>
            </a:r>
            <a:r>
              <a:rPr lang="en-AU" sz="1300"/>
              <a:t> Data network &amp; sensitive data</a:t>
            </a:r>
            <a:endParaRPr sz="1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300" b="1"/>
              <a:t>AAF:</a:t>
            </a:r>
            <a:r>
              <a:rPr lang="en-AU" sz="1300"/>
              <a:t> Federation access and Identity Mgmt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207" y="1444433"/>
            <a:ext cx="11825586" cy="4334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7"/>
          <p:cNvSpPr txBox="1"/>
          <p:nvPr/>
        </p:nvSpPr>
        <p:spPr>
          <a:xfrm>
            <a:off x="540000" y="540000"/>
            <a:ext cx="41694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rgbClr val="00BCDB"/>
                </a:solidFill>
                <a:latin typeface="Calibri"/>
                <a:ea typeface="Calibri"/>
                <a:cs typeface="Calibri"/>
                <a:sym typeface="Calibri"/>
              </a:rPr>
              <a:t>ARDC – Four Themes 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7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4098" y="340857"/>
            <a:ext cx="195035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7816469" y="1805786"/>
            <a:ext cx="2648154" cy="62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AU" sz="2590"/>
              <a:t>Data &amp; Services</a:t>
            </a:r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body" idx="3"/>
          </p:nvPr>
        </p:nvSpPr>
        <p:spPr>
          <a:xfrm>
            <a:off x="1900760" y="1805786"/>
            <a:ext cx="3187768" cy="62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AU" sz="2590"/>
              <a:t>Platforms &amp; Software</a:t>
            </a:r>
            <a:endParaRPr/>
          </a:p>
        </p:txBody>
      </p:sp>
      <p:sp>
        <p:nvSpPr>
          <p:cNvPr id="223" name="Google Shape;223;p38"/>
          <p:cNvSpPr txBox="1"/>
          <p:nvPr/>
        </p:nvSpPr>
        <p:spPr>
          <a:xfrm>
            <a:off x="6733309" y="2797454"/>
            <a:ext cx="4814473" cy="331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national data assets with our partners to increase research innovation and efficiency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national infrastructure services that accelerate wide uptake of FAIR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 discovery linking and citation of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8"/>
          <p:cNvSpPr txBox="1"/>
          <p:nvPr/>
        </p:nvSpPr>
        <p:spPr>
          <a:xfrm>
            <a:off x="785806" y="2797454"/>
            <a:ext cx="5157787" cy="331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Transforming research through establishing advanced platforms that help more Australian researchers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a research software agenda for Australia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portfolio of shared eResearch software services that can be integrated into other solutions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574" y="1377944"/>
            <a:ext cx="1227895" cy="122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65" y="1377945"/>
            <a:ext cx="1227895" cy="122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4098" y="340857"/>
            <a:ext cx="195035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8"/>
          <p:cNvSpPr txBox="1"/>
          <p:nvPr/>
        </p:nvSpPr>
        <p:spPr>
          <a:xfrm>
            <a:off x="540000" y="540000"/>
            <a:ext cx="6329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rgbClr val="00BCDB"/>
                </a:solidFill>
                <a:latin typeface="Calibri"/>
                <a:ea typeface="Calibri"/>
                <a:cs typeface="Calibri"/>
                <a:sym typeface="Calibri"/>
              </a:rPr>
              <a:t>Our Core Strategic Themes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body" idx="1"/>
          </p:nvPr>
        </p:nvSpPr>
        <p:spPr>
          <a:xfrm>
            <a:off x="7778911" y="1879060"/>
            <a:ext cx="26481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/>
              <a:t>People &amp; Policy</a:t>
            </a:r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3"/>
          </p:nvPr>
        </p:nvSpPr>
        <p:spPr>
          <a:xfrm>
            <a:off x="1893199" y="1948777"/>
            <a:ext cx="31878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/>
              <a:t>Storage &amp; Compute</a:t>
            </a:r>
            <a:endParaRPr/>
          </a:p>
        </p:txBody>
      </p:sp>
      <p:sp>
        <p:nvSpPr>
          <p:cNvPr id="236" name="Google Shape;236;p39"/>
          <p:cNvSpPr txBox="1"/>
          <p:nvPr/>
        </p:nvSpPr>
        <p:spPr>
          <a:xfrm>
            <a:off x="6733309" y="2836783"/>
            <a:ext cx="48144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focus to advance FAIR agenda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national training activities  - e.g. FAIR 101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the skills landscape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9"/>
          <p:cNvSpPr txBox="1"/>
          <p:nvPr/>
        </p:nvSpPr>
        <p:spPr>
          <a:xfrm>
            <a:off x="785806" y="2912983"/>
            <a:ext cx="5157900" cy="23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Nectar Research Cloud (hardware refresh, support for ARDC projects incl. GPUs, Kubernetes)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Retention project – aligning the storage of nationally significant data collections with international standards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2700" y="340857"/>
            <a:ext cx="195035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9"/>
          <p:cNvSpPr txBox="1"/>
          <p:nvPr/>
        </p:nvSpPr>
        <p:spPr>
          <a:xfrm>
            <a:off x="540000" y="540000"/>
            <a:ext cx="41424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rgbClr val="00BCDB"/>
                </a:solidFill>
                <a:latin typeface="Calibri"/>
                <a:ea typeface="Calibri"/>
                <a:cs typeface="Calibri"/>
                <a:sym typeface="Calibri"/>
              </a:rPr>
              <a:t>Our Enabling Themes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4385" y="1514356"/>
            <a:ext cx="1214526" cy="121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306" y="1577186"/>
            <a:ext cx="1227896" cy="122789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9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9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9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9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>
            <a:spLocks noGrp="1"/>
          </p:cNvSpPr>
          <p:nvPr>
            <p:ph type="title"/>
          </p:nvPr>
        </p:nvSpPr>
        <p:spPr>
          <a:xfrm>
            <a:off x="2551500" y="-174838"/>
            <a:ext cx="5215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AU" b="1" i="0">
                <a:latin typeface="Calibri"/>
                <a:ea typeface="Calibri"/>
                <a:cs typeface="Calibri"/>
                <a:sym typeface="Calibri"/>
              </a:rPr>
              <a:t>ARDC Nectar - Capabilities</a:t>
            </a:r>
            <a:endParaRPr/>
          </a:p>
        </p:txBody>
      </p:sp>
      <p:sp>
        <p:nvSpPr>
          <p:cNvPr id="251" name="Google Shape;251;p40"/>
          <p:cNvSpPr txBox="1">
            <a:spLocks noGrp="1"/>
          </p:cNvSpPr>
          <p:nvPr>
            <p:ph type="sldNum" idx="12"/>
          </p:nvPr>
        </p:nvSpPr>
        <p:spPr>
          <a:xfrm>
            <a:off x="10246926" y="6356350"/>
            <a:ext cx="1761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  <p:pic>
        <p:nvPicPr>
          <p:cNvPr id="252" name="Google Shape;2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1556" y="340857"/>
            <a:ext cx="1950358" cy="936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40"/>
          <p:cNvGrpSpPr/>
          <p:nvPr/>
        </p:nvGrpSpPr>
        <p:grpSpPr>
          <a:xfrm>
            <a:off x="495525" y="744637"/>
            <a:ext cx="8001499" cy="5179488"/>
            <a:chOff x="495525" y="744637"/>
            <a:chExt cx="8001499" cy="5179488"/>
          </a:xfrm>
        </p:grpSpPr>
        <p:pic>
          <p:nvPicPr>
            <p:cNvPr id="254" name="Google Shape;254;p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5525" y="744637"/>
              <a:ext cx="8001499" cy="51794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40"/>
            <p:cNvSpPr txBox="1"/>
            <p:nvPr/>
          </p:nvSpPr>
          <p:spPr>
            <a:xfrm>
              <a:off x="3399125" y="5462425"/>
              <a:ext cx="2192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AU" sz="2400" b="1" i="0" u="none" strike="noStrike" cap="none">
                  <a:solidFill>
                    <a:srgbClr val="00BCDB"/>
                  </a:solidFill>
                  <a:latin typeface="Calibri"/>
                  <a:ea typeface="Calibri"/>
                  <a:cs typeface="Calibri"/>
                  <a:sym typeface="Calibri"/>
                </a:rPr>
                <a:t>Usage 2019-20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40"/>
          <p:cNvSpPr txBox="1"/>
          <p:nvPr/>
        </p:nvSpPr>
        <p:spPr>
          <a:xfrm>
            <a:off x="8670925" y="1711325"/>
            <a:ext cx="32619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latin typeface="Calibri"/>
                <a:ea typeface="Calibri"/>
                <a:cs typeface="Calibri"/>
                <a:sym typeface="Calibri"/>
              </a:rPr>
              <a:t>Supporting over </a:t>
            </a:r>
            <a:r>
              <a:rPr lang="en-AU" sz="3200" b="1">
                <a:latin typeface="Calibri"/>
                <a:ea typeface="Calibri"/>
                <a:cs typeface="Calibri"/>
                <a:sym typeface="Calibri"/>
              </a:rPr>
              <a:t>50,000 </a:t>
            </a:r>
            <a:r>
              <a:rPr lang="en-AU" sz="3200">
                <a:latin typeface="Calibri"/>
                <a:ea typeface="Calibri"/>
                <a:cs typeface="Calibri"/>
                <a:sym typeface="Calibri"/>
              </a:rPr>
              <a:t>researchers with </a:t>
            </a:r>
            <a:r>
              <a:rPr lang="en-AU" sz="3200" b="1">
                <a:latin typeface="Calibri"/>
                <a:ea typeface="Calibri"/>
                <a:cs typeface="Calibri"/>
                <a:sym typeface="Calibri"/>
              </a:rPr>
              <a:t>200+ services</a:t>
            </a:r>
            <a:r>
              <a:rPr lang="en-AU" sz="3200">
                <a:latin typeface="Calibri"/>
                <a:ea typeface="Calibri"/>
                <a:cs typeface="Calibri"/>
                <a:sym typeface="Calibri"/>
              </a:rPr>
              <a:t> (platforms, data portals etc)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95b037553_0_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Big Data and ARDC Platform Projects</a:t>
            </a:r>
            <a:endParaRPr/>
          </a:p>
        </p:txBody>
      </p:sp>
      <p:sp>
        <p:nvSpPr>
          <p:cNvPr id="262" name="Google Shape;262;gc95b037553_0_20"/>
          <p:cNvSpPr txBox="1">
            <a:spLocks noGrp="1"/>
          </p:cNvSpPr>
          <p:nvPr>
            <p:ph type="body" idx="1"/>
          </p:nvPr>
        </p:nvSpPr>
        <p:spPr>
          <a:xfrm>
            <a:off x="112675" y="1060275"/>
            <a:ext cx="5489700" cy="348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2019 Platforms</a:t>
            </a:r>
            <a:endParaRPr sz="20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34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8"/>
              <a:buFont typeface="Arial"/>
              <a:buChar char="●"/>
            </a:pPr>
            <a:r>
              <a:rPr lang="en-AU" sz="1808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Australian Characterisation Commons at Scale</a:t>
            </a:r>
            <a:endParaRPr sz="1808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34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8"/>
              <a:buFont typeface="Arial"/>
              <a:buChar char="●"/>
            </a:pPr>
            <a:r>
              <a:rPr lang="en-AU" sz="1808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Australian Imaging Service (AIS)</a:t>
            </a:r>
            <a:endParaRPr sz="1808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34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8"/>
              <a:buFont typeface="Arial"/>
              <a:buChar char="●"/>
            </a:pPr>
            <a:r>
              <a:rPr lang="en-AU" sz="1808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Australian Scalable Drone Cloud (ASDC)</a:t>
            </a:r>
            <a:endParaRPr sz="1808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34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8"/>
              <a:buFont typeface="Arial"/>
              <a:buChar char="●"/>
            </a:pPr>
            <a:r>
              <a:rPr lang="en-AU" sz="1808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Australian Transport Research Cloud (ATRC)</a:t>
            </a:r>
            <a:endParaRPr sz="1808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34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8"/>
              <a:buFont typeface="Arial"/>
              <a:buChar char="●"/>
            </a:pPr>
            <a:r>
              <a:rPr lang="en-AU" sz="1808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Biocommons</a:t>
            </a:r>
            <a:endParaRPr sz="1808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34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8"/>
              <a:buFont typeface="Arial"/>
              <a:buChar char="●"/>
            </a:pPr>
            <a:r>
              <a:rPr lang="en-AU" sz="1808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Ecocommons</a:t>
            </a:r>
            <a:endParaRPr sz="1808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34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8"/>
              <a:buFont typeface="Arial"/>
              <a:buChar char="●"/>
            </a:pPr>
            <a:r>
              <a:rPr lang="en-AU" sz="1808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Environments to accelerate machine-learning based discovery</a:t>
            </a:r>
            <a:endParaRPr sz="1808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c95b037553_0_20"/>
          <p:cNvSpPr txBox="1">
            <a:spLocks noGrp="1"/>
          </p:cNvSpPr>
          <p:nvPr>
            <p:ph type="body" idx="1"/>
          </p:nvPr>
        </p:nvSpPr>
        <p:spPr>
          <a:xfrm>
            <a:off x="5478300" y="1060263"/>
            <a:ext cx="6713700" cy="367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387" b="1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Platforms</a:t>
            </a:r>
            <a:endParaRPr sz="2387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●"/>
            </a:pPr>
            <a:r>
              <a:rPr lang="en-AU" sz="2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AgReFed: agricultural research platform</a:t>
            </a:r>
            <a:endParaRPr sz="2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●"/>
            </a:pPr>
            <a:r>
              <a:rPr lang="en-AU" sz="2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Australian Cancer Data Network: Clinical data</a:t>
            </a:r>
            <a:endParaRPr sz="2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●"/>
            </a:pPr>
            <a:r>
              <a:rPr lang="en-AU" sz="2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Australian Digital Observatory</a:t>
            </a:r>
            <a:endParaRPr sz="2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●"/>
            </a:pPr>
            <a:r>
              <a:rPr lang="en-AU" sz="2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Australian Electrophysiology Data Analytics PlaTform (AEDAPT)</a:t>
            </a:r>
            <a:endParaRPr sz="2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●"/>
            </a:pPr>
            <a:r>
              <a:rPr lang="en-AU" sz="2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Global Multi-Resolution Topography for Australian coastal and ocean models</a:t>
            </a:r>
            <a:endParaRPr sz="2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●"/>
            </a:pPr>
            <a:r>
              <a:rPr lang="en-AU" sz="2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Biosecurity Commons - Managing our Pests and Diseases</a:t>
            </a:r>
            <a:endParaRPr sz="2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●"/>
            </a:pPr>
            <a:r>
              <a:rPr lang="en-AU" sz="2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Global technologies &amp; standards:human genomics research data</a:t>
            </a:r>
            <a:endParaRPr sz="2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●"/>
            </a:pPr>
            <a:r>
              <a:rPr lang="en-AU" sz="2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Open EcoAcoustics: A Platform to Manage Ecoacoustic Data</a:t>
            </a:r>
            <a:endParaRPr sz="2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●"/>
            </a:pPr>
            <a:r>
              <a:rPr lang="en-AU" sz="2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Scalable Governance, of FAIR Sensitive Research Data</a:t>
            </a:r>
            <a:endParaRPr sz="2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21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c95b037553_0_20"/>
          <p:cNvSpPr/>
          <p:nvPr/>
        </p:nvSpPr>
        <p:spPr>
          <a:xfrm>
            <a:off x="1987550" y="3975100"/>
            <a:ext cx="1269900" cy="888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c95b037553_0_20"/>
          <p:cNvSpPr txBox="1"/>
          <p:nvPr/>
        </p:nvSpPr>
        <p:spPr>
          <a:xfrm>
            <a:off x="79375" y="4902200"/>
            <a:ext cx="5556300" cy="11082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latin typeface="Calibri"/>
                <a:ea typeface="Calibri"/>
                <a:cs typeface="Calibri"/>
                <a:sym typeface="Calibri"/>
              </a:rPr>
              <a:t>Investment in Machine Learning &amp; AI: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latin typeface="Calibri"/>
                <a:ea typeface="Calibri"/>
                <a:cs typeface="Calibri"/>
                <a:sym typeface="Calibri"/>
              </a:rPr>
              <a:t>GPUs, large memory machines, new skillsets, training, multi-cloud &amp; compute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c95b037553_0_20"/>
          <p:cNvSpPr/>
          <p:nvPr/>
        </p:nvSpPr>
        <p:spPr>
          <a:xfrm>
            <a:off x="8232775" y="4013300"/>
            <a:ext cx="1269900" cy="888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c95b037553_0_20"/>
          <p:cNvSpPr txBox="1"/>
          <p:nvPr/>
        </p:nvSpPr>
        <p:spPr>
          <a:xfrm>
            <a:off x="5784650" y="4911725"/>
            <a:ext cx="6331200" cy="11082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latin typeface="Calibri"/>
                <a:ea typeface="Calibri"/>
                <a:cs typeface="Calibri"/>
                <a:sym typeface="Calibri"/>
              </a:rPr>
              <a:t>Big data, sensitive data:, data governance, data integration: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latin typeface="Calibri"/>
                <a:ea typeface="Calibri"/>
                <a:cs typeface="Calibri"/>
                <a:sym typeface="Calibri"/>
              </a:rPr>
              <a:t>data analytics platforms and software; containers and orchestration, new skillsets &amp; national standards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gc95b037553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1556" y="340857"/>
            <a:ext cx="195035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95b037553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Infrastructure for Machine Learning/AI</a:t>
            </a:r>
            <a:endParaRPr/>
          </a:p>
        </p:txBody>
      </p:sp>
      <p:sp>
        <p:nvSpPr>
          <p:cNvPr id="274" name="Google Shape;274;gc95b037553_0_0"/>
          <p:cNvSpPr txBox="1">
            <a:spLocks noGrp="1"/>
          </p:cNvSpPr>
          <p:nvPr>
            <p:ph type="body" idx="1"/>
          </p:nvPr>
        </p:nvSpPr>
        <p:spPr>
          <a:xfrm>
            <a:off x="414850" y="1137675"/>
            <a:ext cx="11408400" cy="51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767979" lvl="1" indent="-3670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366092"/>
              </a:buClr>
              <a:buSzPts val="1800"/>
              <a:buChar char="•"/>
            </a:pPr>
            <a:r>
              <a:rPr lang="en-AU" sz="24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GPUs for ARDC Platforms projects</a:t>
            </a:r>
            <a:endParaRPr sz="2133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3407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▪"/>
            </a:pPr>
            <a:r>
              <a:rPr lang="en-AU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GPUs initially (2020/21) to meet requirements of ARDC Platforms projects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3407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▪"/>
            </a:pPr>
            <a:r>
              <a:rPr lang="en-AU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These new cloud GPU servers will only be available to (and through) the Platforms 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3407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▪"/>
            </a:pPr>
            <a:r>
              <a:rPr lang="en-AU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range of GPU servers and GPUs to meet different requirements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3822" lvl="1" indent="-3429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366092"/>
              </a:buClr>
              <a:buSzPts val="2000"/>
              <a:buChar char="•"/>
            </a:pPr>
            <a:r>
              <a:rPr lang="en-AU" sz="24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Standard approaches to supporting GPUs and GPU virtualization</a:t>
            </a:r>
            <a:endParaRPr sz="2667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3407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▪"/>
            </a:pPr>
            <a:r>
              <a:rPr lang="en-AU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ARDC Core Services is working with Nodes and Platforms projects on standard approaches to supporting GPUs and GPU virtualization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3407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▪"/>
            </a:pPr>
            <a:r>
              <a:rPr lang="en-AU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Standard flavors, allocations, reservation, new Openstack capabilities (e.g. Cyborg), etc.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3407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▪"/>
            </a:pPr>
            <a:r>
              <a:rPr lang="en-AU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Support for RedHat as well as Ubuntu to enable GPU virtualisation</a:t>
            </a: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3822" lvl="1" indent="-3429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366092"/>
              </a:buClr>
              <a:buSzPts val="2000"/>
              <a:buChar char="•"/>
            </a:pPr>
            <a:r>
              <a:rPr lang="en-AU" sz="24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General IaaS GPU service</a:t>
            </a:r>
            <a:endParaRPr sz="2667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3407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▪"/>
            </a:pPr>
            <a:r>
              <a:rPr lang="en-AU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Currently just available at some Nodes, different GPU flavors, allocation processes, etc.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3407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▪"/>
            </a:pPr>
            <a:r>
              <a:rPr lang="en-AU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Aiming to develop a general national Nectar Research Cloud IaaS GPU service in 2021/22, based on lessons from use by Nodes and Platforms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gc95b03755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1556" y="340857"/>
            <a:ext cx="195035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0D5"/>
      </a:accent1>
      <a:accent2>
        <a:srgbClr val="F8B20E"/>
      </a:accent2>
      <a:accent3>
        <a:srgbClr val="E7E6E6"/>
      </a:accent3>
      <a:accent4>
        <a:srgbClr val="8E489B"/>
      </a:accent4>
      <a:accent5>
        <a:srgbClr val="E51875"/>
      </a:accent5>
      <a:accent6>
        <a:srgbClr val="E7E6E6"/>
      </a:accent6>
      <a:hlink>
        <a:srgbClr val="00B0D5"/>
      </a:hlink>
      <a:folHlink>
        <a:srgbClr val="00B0D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Office PowerPoint</Application>
  <PresentationFormat>寬螢幕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Cambria</vt:lpstr>
      <vt:lpstr>Century Gothic</vt:lpstr>
      <vt:lpstr>Arial</vt:lpstr>
      <vt:lpstr>Noto Sans Symbols</vt:lpstr>
      <vt:lpstr>Calibri</vt:lpstr>
      <vt:lpstr>Spectral</vt:lpstr>
      <vt:lpstr>Office Theme</vt:lpstr>
      <vt:lpstr>eScience Activities in Asia Pacific - Australia</vt:lpstr>
      <vt:lpstr>PowerPoint 簡報</vt:lpstr>
      <vt:lpstr>PowerPoint 簡報</vt:lpstr>
      <vt:lpstr>PowerPoint 簡報</vt:lpstr>
      <vt:lpstr>PowerPoint 簡報</vt:lpstr>
      <vt:lpstr>PowerPoint 簡報</vt:lpstr>
      <vt:lpstr>ARDC Nectar - Capabilities</vt:lpstr>
      <vt:lpstr>Big Data and ARDC Platform Projects</vt:lpstr>
      <vt:lpstr>Infrastructure for Machine Learning/AI</vt:lpstr>
      <vt:lpstr>Interactive Data Analytics Platform</vt:lpstr>
      <vt:lpstr>Australian Research Containers Orchestration Service (ARCOS)</vt:lpstr>
      <vt:lpstr>ARCOS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eScience Activities in Asia Pacific - Australia</dc:title>
  <dc:creator>Asher Vennell</dc:creator>
  <cp:lastModifiedBy>stell</cp:lastModifiedBy>
  <cp:revision>1</cp:revision>
  <dcterms:created xsi:type="dcterms:W3CDTF">2019-06-28T04:42:43Z</dcterms:created>
  <dcterms:modified xsi:type="dcterms:W3CDTF">2021-03-24T10:16:27Z</dcterms:modified>
</cp:coreProperties>
</file>