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63" r:id="rId3"/>
    <p:sldId id="257" r:id="rId4"/>
    <p:sldId id="258" r:id="rId5"/>
    <p:sldId id="261" r:id="rId6"/>
    <p:sldId id="260" r:id="rId7"/>
    <p:sldId id="259" r:id="rId8"/>
    <p:sldId id="276" r:id="rId9"/>
    <p:sldId id="277" r:id="rId10"/>
    <p:sldId id="265" r:id="rId11"/>
    <p:sldId id="274" r:id="rId12"/>
    <p:sldId id="278" r:id="rId13"/>
    <p:sldId id="279" r:id="rId14"/>
    <p:sldId id="280" r:id="rId15"/>
    <p:sldId id="275" r:id="rId16"/>
    <p:sldId id="271" r:id="rId17"/>
  </p:sldIdLst>
  <p:sldSz cx="9144000" cy="6858000" type="screen4x3"/>
  <p:notesSz cx="6858000" cy="9144000"/>
  <p:embeddedFontLst>
    <p:embeddedFont>
      <p:font typeface="Calibri Light" panose="020F0302020204030204" pitchFamily="34" charset="0"/>
      <p:regular r:id="rId18"/>
      <p:italic r:id="rId19"/>
    </p:embeddedFont>
    <p:embeddedFont>
      <p:font typeface="TH Chakra Petch" panose="02000506000000020004" pitchFamily="2" charset="-34"/>
      <p:regular r:id="rId20"/>
      <p:bold r:id="rId21"/>
      <p:italic r:id="rId22"/>
      <p:boldItalic r:id="rId23"/>
    </p:embeddedFont>
    <p:embeddedFont>
      <p:font typeface="Cordia New" panose="020B0304020202020204" pitchFamily="34" charset="-34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TH Sarabun New" panose="020B0500040200020003" pitchFamily="34" charset="-34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tableStyles" Target="tableStyles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8947B-616B-45C6-BABE-BC964989D8C5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800A-2243-4694-A669-03E236DB0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035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8947B-616B-45C6-BABE-BC964989D8C5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800A-2243-4694-A669-03E236DB0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992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8947B-616B-45C6-BABE-BC964989D8C5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800A-2243-4694-A669-03E236DB0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15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8947B-616B-45C6-BABE-BC964989D8C5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800A-2243-4694-A669-03E236DB0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0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8947B-616B-45C6-BABE-BC964989D8C5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800A-2243-4694-A669-03E236DB0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023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8947B-616B-45C6-BABE-BC964989D8C5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800A-2243-4694-A669-03E236DB0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006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8947B-616B-45C6-BABE-BC964989D8C5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800A-2243-4694-A669-03E236DB0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102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8947B-616B-45C6-BABE-BC964989D8C5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800A-2243-4694-A669-03E236DB0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129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8947B-616B-45C6-BABE-BC964989D8C5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800A-2243-4694-A669-03E236DB0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04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8947B-616B-45C6-BABE-BC964989D8C5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800A-2243-4694-A669-03E236DB0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020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8947B-616B-45C6-BABE-BC964989D8C5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800A-2243-4694-A669-03E236DB0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31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8947B-616B-45C6-BABE-BC964989D8C5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3800A-2243-4694-A669-03E236DB0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885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6429" y="1146114"/>
            <a:ext cx="7772400" cy="2387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e-Science Activities in Thailand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84075" y="3723720"/>
            <a:ext cx="1974272" cy="539522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bg1"/>
                </a:solidFill>
                <a:latin typeface="+mj-lt"/>
              </a:rPr>
              <a:t>2011-present</a:t>
            </a:r>
            <a:endParaRPr lang="en-US" b="1" dirty="0">
              <a:solidFill>
                <a:schemeClr val="bg1"/>
              </a:solidFill>
              <a:latin typeface="+mj-lt"/>
            </a:endParaRPr>
          </a:p>
          <a:p>
            <a:pPr algn="l"/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425389" y="5220825"/>
            <a:ext cx="6732958" cy="13234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bg1"/>
                </a:solidFill>
                <a:latin typeface="+mj-lt"/>
              </a:rPr>
              <a:t>Chalee Vorakulpipat, PhD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National Electronics and Computer Technology Center (NECTEC)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National Science and Technology Development Agency (NSTDA)</a:t>
            </a:r>
            <a:endParaRPr lang="en-US" sz="20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5571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8922" y="172190"/>
            <a:ext cx="2647586" cy="599704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-11875" y="296883"/>
            <a:ext cx="5248894" cy="938151"/>
            <a:chOff x="-11875" y="296883"/>
            <a:chExt cx="3567797" cy="938151"/>
          </a:xfrm>
        </p:grpSpPr>
        <p:sp>
          <p:nvSpPr>
            <p:cNvPr id="5" name="Pentagon 4"/>
            <p:cNvSpPr/>
            <p:nvPr/>
          </p:nvSpPr>
          <p:spPr>
            <a:xfrm>
              <a:off x="-11875" y="296883"/>
              <a:ext cx="3503221" cy="938151"/>
            </a:xfrm>
            <a:prstGeom prst="homePlat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6569" y="473570"/>
              <a:ext cx="342935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</a:rPr>
                <a:t>Ex. of RESEARCH PROJECTS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3202" y="2884113"/>
            <a:ext cx="6586617" cy="34808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6491" y="1366339"/>
            <a:ext cx="790687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Virtual screening, MD simulations and binding free energy calculations to identify novel ATPase inhibitors against MTB DNA </a:t>
            </a:r>
            <a:r>
              <a:rPr lang="en-US" sz="2400" dirty="0" smtClean="0">
                <a:solidFill>
                  <a:schemeClr val="bg1"/>
                </a:solidFill>
              </a:rPr>
              <a:t>gyrase </a:t>
            </a:r>
          </a:p>
          <a:p>
            <a:r>
              <a:rPr lang="en-US" sz="2000" dirty="0" err="1" smtClean="0">
                <a:solidFill>
                  <a:schemeClr val="bg1"/>
                </a:solidFill>
              </a:rPr>
              <a:t>Ubon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Ratchathani</a:t>
            </a:r>
            <a:r>
              <a:rPr lang="en-US" sz="2000" dirty="0" smtClean="0">
                <a:solidFill>
                  <a:schemeClr val="bg1"/>
                </a:solidFill>
              </a:rPr>
              <a:t> University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98876" y="2505112"/>
            <a:ext cx="33461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Relatd</a:t>
            </a:r>
            <a:r>
              <a:rPr lang="en-US" dirty="0" smtClean="0">
                <a:solidFill>
                  <a:schemeClr val="bg1"/>
                </a:solidFill>
              </a:rPr>
              <a:t> to Anti-tuberculosis </a:t>
            </a:r>
            <a:r>
              <a:rPr lang="en-US" dirty="0">
                <a:solidFill>
                  <a:schemeClr val="bg1"/>
                </a:solidFill>
              </a:rPr>
              <a:t>agents</a:t>
            </a:r>
          </a:p>
        </p:txBody>
      </p:sp>
    </p:spTree>
    <p:extLst>
      <p:ext uri="{BB962C8B-B14F-4D97-AF65-F5344CB8AC3E}">
        <p14:creationId xmlns:p14="http://schemas.microsoft.com/office/powerpoint/2010/main" val="68197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8922" y="172190"/>
            <a:ext cx="2647586" cy="599704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-11875" y="296883"/>
            <a:ext cx="5248894" cy="938151"/>
            <a:chOff x="-11875" y="296883"/>
            <a:chExt cx="3567797" cy="938151"/>
          </a:xfrm>
        </p:grpSpPr>
        <p:sp>
          <p:nvSpPr>
            <p:cNvPr id="5" name="Pentagon 4"/>
            <p:cNvSpPr/>
            <p:nvPr/>
          </p:nvSpPr>
          <p:spPr>
            <a:xfrm>
              <a:off x="-11875" y="296883"/>
              <a:ext cx="3503221" cy="938151"/>
            </a:xfrm>
            <a:prstGeom prst="homePlat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6569" y="473570"/>
              <a:ext cx="342935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</a:rPr>
                <a:t>Ex. of RESEARCH PROJECTS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636491" y="1366339"/>
            <a:ext cx="79068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COVID-19 Main Protease – Molecular Docking</a:t>
            </a:r>
          </a:p>
          <a:p>
            <a:r>
              <a:rPr lang="en-US" sz="2000" dirty="0">
                <a:solidFill>
                  <a:schemeClr val="bg1"/>
                </a:solidFill>
              </a:rPr>
              <a:t>Faculty of Pharmacy, </a:t>
            </a:r>
            <a:r>
              <a:rPr lang="en-US" sz="2000" dirty="0" err="1">
                <a:solidFill>
                  <a:schemeClr val="bg1"/>
                </a:solidFill>
              </a:rPr>
              <a:t>Srinakharinwirot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University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3951" y="3266054"/>
            <a:ext cx="5932955" cy="330647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72348" y="2244882"/>
            <a:ext cx="79068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COVID-19 – Computational Chemistry </a:t>
            </a:r>
          </a:p>
          <a:p>
            <a:r>
              <a:rPr lang="en-US" sz="2000" dirty="0" err="1" smtClean="0">
                <a:solidFill>
                  <a:schemeClr val="bg1"/>
                </a:solidFill>
              </a:rPr>
              <a:t>Chulalongkorn</a:t>
            </a:r>
            <a:r>
              <a:rPr lang="en-US" sz="2000" dirty="0" smtClean="0">
                <a:solidFill>
                  <a:schemeClr val="bg1"/>
                </a:solidFill>
              </a:rPr>
              <a:t> University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73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1876" y="296883"/>
            <a:ext cx="7447149" cy="938151"/>
            <a:chOff x="-11875" y="296883"/>
            <a:chExt cx="3503221" cy="938151"/>
          </a:xfrm>
        </p:grpSpPr>
        <p:sp>
          <p:nvSpPr>
            <p:cNvPr id="3" name="Pentagon 2"/>
            <p:cNvSpPr/>
            <p:nvPr/>
          </p:nvSpPr>
          <p:spPr>
            <a:xfrm>
              <a:off x="-11875" y="296883"/>
              <a:ext cx="3503221" cy="938151"/>
            </a:xfrm>
            <a:prstGeom prst="homePlat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7924" y="472042"/>
              <a:ext cx="32636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  <a:cs typeface="TH Sarabun New" panose="020B0500040200020003" pitchFamily="34" charset="-34"/>
                </a:rPr>
                <a:t>Activities 2019-2020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 flipH="1">
            <a:off x="664283" y="1577788"/>
            <a:ext cx="79328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eHPC2020: Workshop on e-Science and High Performance Computing 2020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17 December 2020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“20 Years Collaboration Thai-CERN, </a:t>
            </a:r>
            <a:r>
              <a:rPr lang="th-TH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HPC </a:t>
            </a:r>
            <a:r>
              <a:rPr lang="en-US" dirty="0" smtClean="0">
                <a:solidFill>
                  <a:schemeClr val="bg1"/>
                </a:solidFill>
              </a:rPr>
              <a:t>for</a:t>
            </a:r>
            <a:r>
              <a:rPr lang="th-TH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AI </a:t>
            </a:r>
            <a:r>
              <a:rPr lang="en-US" dirty="0" smtClean="0">
                <a:solidFill>
                  <a:schemeClr val="bg1"/>
                </a:solidFill>
              </a:rPr>
              <a:t>and</a:t>
            </a:r>
            <a:r>
              <a:rPr lang="th-TH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Big Data”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742" y="2621616"/>
            <a:ext cx="7219950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769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1876" y="296883"/>
            <a:ext cx="7447149" cy="938151"/>
            <a:chOff x="-11875" y="296883"/>
            <a:chExt cx="3503221" cy="938151"/>
          </a:xfrm>
        </p:grpSpPr>
        <p:sp>
          <p:nvSpPr>
            <p:cNvPr id="3" name="Pentagon 2"/>
            <p:cNvSpPr/>
            <p:nvPr/>
          </p:nvSpPr>
          <p:spPr>
            <a:xfrm>
              <a:off x="-11875" y="296883"/>
              <a:ext cx="3503221" cy="938151"/>
            </a:xfrm>
            <a:prstGeom prst="homePlat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7924" y="472042"/>
              <a:ext cx="32636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  <a:cs typeface="TH Sarabun New" panose="020B0500040200020003" pitchFamily="34" charset="-34"/>
                </a:rPr>
                <a:t>Activities 2019-2020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 flipH="1">
            <a:off x="664283" y="1577788"/>
            <a:ext cx="79328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Supercomputing 2020 </a:t>
            </a:r>
            <a:r>
              <a:rPr lang="en-US" dirty="0" smtClean="0">
                <a:solidFill>
                  <a:schemeClr val="bg1"/>
                </a:solidFill>
              </a:rPr>
              <a:t> - 16-19 November 2020</a:t>
            </a:r>
          </a:p>
          <a:p>
            <a:r>
              <a:rPr lang="en-US" dirty="0">
                <a:solidFill>
                  <a:schemeClr val="bg1"/>
                </a:solidFill>
              </a:rPr>
              <a:t>ASEAN HPC Task Force </a:t>
            </a:r>
            <a:r>
              <a:rPr lang="en-US" dirty="0" smtClean="0">
                <a:solidFill>
                  <a:schemeClr val="bg1"/>
                </a:solidFill>
              </a:rPr>
              <a:t>– February 2020</a:t>
            </a:r>
          </a:p>
          <a:p>
            <a:r>
              <a:rPr lang="en-US" dirty="0">
                <a:solidFill>
                  <a:schemeClr val="bg1"/>
                </a:solidFill>
              </a:rPr>
              <a:t>Join the EU-ASEAN discussion on HPC COVID19 </a:t>
            </a:r>
            <a:r>
              <a:rPr lang="en-US" dirty="0" smtClean="0">
                <a:solidFill>
                  <a:schemeClr val="bg1"/>
                </a:solidFill>
              </a:rPr>
              <a:t> - 10 July 2020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976" y="4724399"/>
            <a:ext cx="2596938" cy="19481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294ED0E-C566-48FA-9BE9-08C2F15BE1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268" y="2627561"/>
            <a:ext cx="3118897" cy="2405977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87" y="4724400"/>
            <a:ext cx="2816555" cy="180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485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683" y="2610689"/>
            <a:ext cx="6505575" cy="359092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-11876" y="296883"/>
            <a:ext cx="7447149" cy="938151"/>
            <a:chOff x="-11875" y="296883"/>
            <a:chExt cx="3503221" cy="938151"/>
          </a:xfrm>
        </p:grpSpPr>
        <p:sp>
          <p:nvSpPr>
            <p:cNvPr id="4" name="Pentagon 3"/>
            <p:cNvSpPr/>
            <p:nvPr/>
          </p:nvSpPr>
          <p:spPr>
            <a:xfrm>
              <a:off x="-11875" y="296883"/>
              <a:ext cx="3503221" cy="938151"/>
            </a:xfrm>
            <a:prstGeom prst="homePlat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7924" y="472042"/>
              <a:ext cx="32636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  <a:cs typeface="TH Sarabun New" panose="020B0500040200020003" pitchFamily="34" charset="-34"/>
                </a:rPr>
                <a:t>Award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 flipH="1">
            <a:off x="664283" y="1577788"/>
            <a:ext cx="79328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Dr. </a:t>
            </a:r>
            <a:r>
              <a:rPr lang="en-US" dirty="0" err="1" smtClean="0">
                <a:solidFill>
                  <a:schemeClr val="bg1"/>
                </a:solidFill>
              </a:rPr>
              <a:t>Puchong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Uthayas</a:t>
            </a:r>
            <a:r>
              <a:rPr lang="en-US" dirty="0" smtClean="0">
                <a:solidFill>
                  <a:schemeClr val="bg1"/>
                </a:solidFill>
              </a:rPr>
              <a:t> from </a:t>
            </a:r>
            <a:r>
              <a:rPr lang="en-US" dirty="0" err="1" smtClean="0">
                <a:solidFill>
                  <a:schemeClr val="bg1"/>
                </a:solidFill>
              </a:rPr>
              <a:t>Kasetsart</a:t>
            </a:r>
            <a:r>
              <a:rPr lang="en-US" dirty="0" smtClean="0">
                <a:solidFill>
                  <a:schemeClr val="bg1"/>
                </a:solidFill>
              </a:rPr>
              <a:t> University, e-Science </a:t>
            </a:r>
            <a:r>
              <a:rPr lang="en-US" dirty="0">
                <a:solidFill>
                  <a:schemeClr val="bg1"/>
                </a:solidFill>
              </a:rPr>
              <a:t>Committee received </a:t>
            </a:r>
            <a:r>
              <a:rPr lang="en-US" dirty="0" smtClean="0">
                <a:solidFill>
                  <a:schemeClr val="bg1"/>
                </a:solidFill>
              </a:rPr>
              <a:t>“Asia </a:t>
            </a:r>
            <a:r>
              <a:rPr lang="en-US" dirty="0">
                <a:solidFill>
                  <a:schemeClr val="bg1"/>
                </a:solidFill>
              </a:rPr>
              <a:t>HPC Leadership </a:t>
            </a:r>
            <a:r>
              <a:rPr lang="en-US" dirty="0" smtClean="0">
                <a:solidFill>
                  <a:schemeClr val="bg1"/>
                </a:solidFill>
              </a:rPr>
              <a:t>Award” at</a:t>
            </a:r>
            <a:r>
              <a:rPr lang="th-TH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SupercomputingAsia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2021. He is one of the HPC pioneers in Thailand.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962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1876" y="296883"/>
            <a:ext cx="7447149" cy="938151"/>
            <a:chOff x="-11875" y="296883"/>
            <a:chExt cx="3503221" cy="938151"/>
          </a:xfrm>
        </p:grpSpPr>
        <p:sp>
          <p:nvSpPr>
            <p:cNvPr id="3" name="Pentagon 2"/>
            <p:cNvSpPr/>
            <p:nvPr/>
          </p:nvSpPr>
          <p:spPr>
            <a:xfrm>
              <a:off x="-11875" y="296883"/>
              <a:ext cx="3503221" cy="938151"/>
            </a:xfrm>
            <a:prstGeom prst="homePlat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7924" y="472042"/>
              <a:ext cx="32636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  <a:cs typeface="TH Sarabun New" panose="020B0500040200020003" pitchFamily="34" charset="-34"/>
                </a:rPr>
                <a:t>e</a:t>
              </a:r>
              <a:r>
                <a:rPr lang="en-US" sz="3200" b="1" dirty="0" smtClean="0">
                  <a:solidFill>
                    <a:schemeClr val="bg1"/>
                  </a:solidFill>
                  <a:cs typeface="TH Sarabun New" panose="020B0500040200020003" pitchFamily="34" charset="-34"/>
                </a:rPr>
                <a:t>-Science Booklet 2020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991" y="1410193"/>
            <a:ext cx="3743538" cy="52192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8887" y="3305522"/>
            <a:ext cx="2000250" cy="19621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984377" y="2437650"/>
            <a:ext cx="40430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Download: https://</a:t>
            </a:r>
            <a:r>
              <a:rPr lang="en-US" dirty="0" smtClean="0">
                <a:solidFill>
                  <a:schemeClr val="bg1"/>
                </a:solidFill>
              </a:rPr>
              <a:t>sharebox.nstda.or.th/d/edb6114e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0998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8922" y="172190"/>
            <a:ext cx="2647586" cy="5997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71930" y="2380743"/>
            <a:ext cx="60445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chemeClr val="bg1"/>
                </a:solidFill>
              </a:rPr>
              <a:t>Thank You</a:t>
            </a:r>
            <a:endParaRPr lang="en-US" sz="9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65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6266" y="4869004"/>
            <a:ext cx="81345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chemeClr val="bg1"/>
                </a:solidFill>
              </a:rPr>
              <a:t>A </a:t>
            </a:r>
            <a:r>
              <a:rPr lang="en-US" sz="2000" dirty="0">
                <a:solidFill>
                  <a:schemeClr val="bg1"/>
                </a:solidFill>
              </a:rPr>
              <a:t>great vision </a:t>
            </a:r>
            <a:r>
              <a:rPr lang="en-US" sz="2000" dirty="0" smtClean="0">
                <a:solidFill>
                  <a:schemeClr val="bg1"/>
                </a:solidFill>
              </a:rPr>
              <a:t>from </a:t>
            </a:r>
            <a:r>
              <a:rPr lang="en-US" sz="2000" b="1" dirty="0" smtClean="0">
                <a:solidFill>
                  <a:schemeClr val="bg1"/>
                </a:solidFill>
              </a:rPr>
              <a:t>H.R.H</a:t>
            </a:r>
            <a:r>
              <a:rPr lang="en-US" sz="2000" b="1" dirty="0">
                <a:solidFill>
                  <a:schemeClr val="bg1"/>
                </a:solidFill>
              </a:rPr>
              <a:t>. Princess </a:t>
            </a:r>
            <a:r>
              <a:rPr lang="en-US" sz="2000" b="1" dirty="0" err="1">
                <a:solidFill>
                  <a:schemeClr val="bg1"/>
                </a:solidFill>
              </a:rPr>
              <a:t>Maha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Chakri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Sirindhorn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that </a:t>
            </a:r>
            <a:r>
              <a:rPr lang="en-US" sz="2000" dirty="0">
                <a:solidFill>
                  <a:schemeClr val="bg1"/>
                </a:solidFill>
              </a:rPr>
              <a:t>collaborating with </a:t>
            </a:r>
            <a:r>
              <a:rPr lang="en-US" sz="2000" dirty="0" smtClean="0">
                <a:solidFill>
                  <a:schemeClr val="bg1"/>
                </a:solidFill>
              </a:rPr>
              <a:t>CERN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smtClean="0">
                <a:solidFill>
                  <a:schemeClr val="bg1"/>
                </a:solidFill>
              </a:rPr>
              <a:t>which can </a:t>
            </a:r>
            <a:r>
              <a:rPr lang="en-US" sz="2000" dirty="0">
                <a:solidFill>
                  <a:schemeClr val="bg1"/>
                </a:solidFill>
              </a:rPr>
              <a:t>help raising the level of fundamental science in Thailand.</a:t>
            </a:r>
            <a:endParaRPr lang="th-TH" sz="2000" dirty="0">
              <a:solidFill>
                <a:schemeClr val="bg1"/>
              </a:solidFill>
            </a:endParaRPr>
          </a:p>
          <a:p>
            <a:pPr algn="just"/>
            <a:r>
              <a:rPr lang="en-US" sz="2000" dirty="0" smtClean="0">
                <a:solidFill>
                  <a:schemeClr val="bg1"/>
                </a:solidFill>
              </a:rPr>
              <a:t>National e-Science Infrastructure Consortium </a:t>
            </a:r>
            <a:r>
              <a:rPr lang="en-US" sz="2000" dirty="0">
                <a:solidFill>
                  <a:schemeClr val="bg1"/>
                </a:solidFill>
              </a:rPr>
              <a:t>was formed with the objective to develop the computing infrastructure to support research projects in Thailand and Thai collaborations with CERN</a:t>
            </a:r>
            <a:r>
              <a:rPr lang="th-TH" sz="2000" dirty="0">
                <a:solidFill>
                  <a:schemeClr val="bg1"/>
                </a:solidFill>
              </a:rPr>
              <a:t>.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059" y="108828"/>
            <a:ext cx="6822140" cy="478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00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8922" y="172190"/>
            <a:ext cx="2647586" cy="5997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4475" y="755143"/>
            <a:ext cx="604453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 group of Thai universities and research institutes to </a:t>
            </a:r>
            <a:r>
              <a:rPr lang="en-US" sz="2800" b="1" dirty="0" smtClean="0">
                <a:solidFill>
                  <a:schemeClr val="bg1"/>
                </a:solidFill>
              </a:rPr>
              <a:t>collaborative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development of research infrastructure and provide to e-Science research project in Thailand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777600" y="2927600"/>
            <a:ext cx="7436023" cy="3356991"/>
            <a:chOff x="777600" y="2927600"/>
            <a:chExt cx="7436023" cy="3356991"/>
          </a:xfrm>
        </p:grpSpPr>
        <p:grpSp>
          <p:nvGrpSpPr>
            <p:cNvPr id="22" name="Group 21"/>
            <p:cNvGrpSpPr/>
            <p:nvPr/>
          </p:nvGrpSpPr>
          <p:grpSpPr>
            <a:xfrm>
              <a:off x="777600" y="2927600"/>
              <a:ext cx="7436023" cy="3356991"/>
              <a:chOff x="694475" y="2927600"/>
              <a:chExt cx="7436023" cy="3356991"/>
            </a:xfrm>
          </p:grpSpPr>
          <p:sp>
            <p:nvSpPr>
              <p:cNvPr id="9" name="Hexagon 8"/>
              <p:cNvSpPr/>
              <p:nvPr/>
            </p:nvSpPr>
            <p:spPr>
              <a:xfrm>
                <a:off x="694475" y="3258206"/>
                <a:ext cx="2807156" cy="2534188"/>
              </a:xfrm>
              <a:prstGeom prst="hexagon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0" name="Hexagon 9"/>
              <p:cNvSpPr/>
              <p:nvPr/>
            </p:nvSpPr>
            <p:spPr>
              <a:xfrm>
                <a:off x="6226951" y="2962854"/>
                <a:ext cx="1903547" cy="1649928"/>
              </a:xfrm>
              <a:prstGeom prst="hexagon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Data Storage</a:t>
                </a:r>
                <a:endParaRPr lang="en-US" sz="1050" dirty="0"/>
              </a:p>
            </p:txBody>
          </p:sp>
          <p:grpSp>
            <p:nvGrpSpPr>
              <p:cNvPr id="14" name="Group 13"/>
              <p:cNvGrpSpPr/>
              <p:nvPr/>
            </p:nvGrpSpPr>
            <p:grpSpPr>
              <a:xfrm>
                <a:off x="6255634" y="4734004"/>
                <a:ext cx="1769889" cy="1550587"/>
                <a:chOff x="4953990" y="4642490"/>
                <a:chExt cx="1624941" cy="1378300"/>
              </a:xfrm>
            </p:grpSpPr>
            <p:sp>
              <p:nvSpPr>
                <p:cNvPr id="12" name="Hexagon 11"/>
                <p:cNvSpPr/>
                <p:nvPr/>
              </p:nvSpPr>
              <p:spPr>
                <a:xfrm>
                  <a:off x="4953990" y="4642490"/>
                  <a:ext cx="1624941" cy="1378300"/>
                </a:xfrm>
                <a:prstGeom prst="hexagon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00" dirty="0"/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5048001" y="5120090"/>
                  <a:ext cx="143691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b="1" dirty="0" smtClean="0">
                      <a:solidFill>
                        <a:schemeClr val="accent5">
                          <a:lumMod val="50000"/>
                        </a:schemeClr>
                      </a:solidFill>
                    </a:rPr>
                    <a:t>Networking</a:t>
                  </a:r>
                  <a:endParaRPr lang="en-US" sz="900" dirty="0"/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>
                <a:off x="4751210" y="3821832"/>
                <a:ext cx="1802224" cy="1696687"/>
                <a:chOff x="4924303" y="3016333"/>
                <a:chExt cx="1654628" cy="1508166"/>
              </a:xfrm>
            </p:grpSpPr>
            <p:sp>
              <p:nvSpPr>
                <p:cNvPr id="11" name="Hexagon 10"/>
                <p:cNvSpPr/>
                <p:nvPr/>
              </p:nvSpPr>
              <p:spPr>
                <a:xfrm>
                  <a:off x="4924303" y="3016333"/>
                  <a:ext cx="1654628" cy="1508166"/>
                </a:xfrm>
                <a:prstGeom prst="hexagon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/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5048001" y="3385985"/>
                  <a:ext cx="1436917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b="1" dirty="0">
                      <a:solidFill>
                        <a:schemeClr val="accent5">
                          <a:lumMod val="50000"/>
                        </a:schemeClr>
                      </a:solidFill>
                    </a:rPr>
                    <a:t>Scientific application</a:t>
                  </a:r>
                  <a:endParaRPr lang="en-US" sz="2000" b="1" dirty="0"/>
                </a:p>
              </p:txBody>
            </p:sp>
          </p:grpSp>
          <p:grpSp>
            <p:nvGrpSpPr>
              <p:cNvPr id="21" name="Group 20"/>
              <p:cNvGrpSpPr/>
              <p:nvPr/>
            </p:nvGrpSpPr>
            <p:grpSpPr>
              <a:xfrm>
                <a:off x="3026200" y="2927600"/>
                <a:ext cx="2281807" cy="1696687"/>
                <a:chOff x="2990575" y="2927600"/>
                <a:chExt cx="2281807" cy="1696687"/>
              </a:xfrm>
            </p:grpSpPr>
            <p:sp>
              <p:nvSpPr>
                <p:cNvPr id="18" name="Hexagon 17"/>
                <p:cNvSpPr/>
                <p:nvPr/>
              </p:nvSpPr>
              <p:spPr>
                <a:xfrm>
                  <a:off x="3230367" y="2927600"/>
                  <a:ext cx="1802224" cy="1696687"/>
                </a:xfrm>
                <a:prstGeom prst="hexagon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/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2990575" y="3258205"/>
                  <a:ext cx="2281807" cy="11695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schemeClr val="accent5">
                          <a:lumMod val="50000"/>
                        </a:schemeClr>
                      </a:solidFill>
                    </a:rPr>
                    <a:t>HPC</a:t>
                  </a:r>
                </a:p>
                <a:p>
                  <a:pPr algn="ctr"/>
                  <a:r>
                    <a:rPr lang="en-US" sz="1400" dirty="0" smtClean="0"/>
                    <a:t>Develop computing</a:t>
                  </a:r>
                  <a:endParaRPr lang="en-US" sz="1400" dirty="0"/>
                </a:p>
                <a:p>
                  <a:endParaRPr lang="en-US" sz="1600" dirty="0"/>
                </a:p>
              </p:txBody>
            </p:sp>
          </p:grpSp>
        </p:grpSp>
        <p:sp>
          <p:nvSpPr>
            <p:cNvPr id="20" name="TextBox 19"/>
            <p:cNvSpPr txBox="1"/>
            <p:nvPr/>
          </p:nvSpPr>
          <p:spPr>
            <a:xfrm>
              <a:off x="982157" y="4048246"/>
              <a:ext cx="236696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accent5">
                      <a:lumMod val="50000"/>
                    </a:schemeClr>
                  </a:solidFill>
                </a:rPr>
                <a:t>Sustainable infrastructure</a:t>
              </a:r>
              <a:endParaRPr lang="en-US" sz="28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69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8922" y="172190"/>
            <a:ext cx="2647586" cy="599704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-11875" y="296883"/>
            <a:ext cx="3503221" cy="938151"/>
            <a:chOff x="-11875" y="296883"/>
            <a:chExt cx="3503221" cy="938151"/>
          </a:xfrm>
        </p:grpSpPr>
        <p:sp>
          <p:nvSpPr>
            <p:cNvPr id="5" name="Pentagon 4"/>
            <p:cNvSpPr/>
            <p:nvPr/>
          </p:nvSpPr>
          <p:spPr>
            <a:xfrm>
              <a:off x="-11875" y="296883"/>
              <a:ext cx="3503221" cy="938151"/>
            </a:xfrm>
            <a:prstGeom prst="homePlat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86889" y="472042"/>
              <a:ext cx="22563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</a:rPr>
                <a:t>MEMBERS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38151" y="1520042"/>
            <a:ext cx="3420093" cy="3099459"/>
            <a:chOff x="938151" y="1520042"/>
            <a:chExt cx="3420093" cy="3099459"/>
          </a:xfrm>
        </p:grpSpPr>
        <p:sp>
          <p:nvSpPr>
            <p:cNvPr id="6" name="Rounded Rectangle 5"/>
            <p:cNvSpPr/>
            <p:nvPr/>
          </p:nvSpPr>
          <p:spPr>
            <a:xfrm>
              <a:off x="938151" y="1520042"/>
              <a:ext cx="3420093" cy="309945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3246" y="2870515"/>
              <a:ext cx="1045681" cy="34057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43954" y="2684552"/>
              <a:ext cx="878285" cy="71250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55400" y="1822299"/>
              <a:ext cx="585109" cy="74113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74212" y="2616520"/>
              <a:ext cx="765313" cy="76531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24749" y="1895132"/>
              <a:ext cx="632680" cy="63268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01936" y="3585047"/>
              <a:ext cx="891091" cy="560986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4650" y="1802811"/>
              <a:ext cx="542871" cy="817323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03367" y="3567015"/>
              <a:ext cx="952148" cy="673126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72835" y="3585047"/>
              <a:ext cx="873814" cy="655094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4708875" y="1520042"/>
            <a:ext cx="3420093" cy="3099459"/>
            <a:chOff x="4708875" y="1520042"/>
            <a:chExt cx="3420093" cy="3099459"/>
          </a:xfrm>
        </p:grpSpPr>
        <p:sp>
          <p:nvSpPr>
            <p:cNvPr id="7" name="Rounded Rectangle 6"/>
            <p:cNvSpPr/>
            <p:nvPr/>
          </p:nvSpPr>
          <p:spPr>
            <a:xfrm>
              <a:off x="4708875" y="1520042"/>
              <a:ext cx="3420093" cy="309945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45350" y="1968400"/>
              <a:ext cx="723391" cy="113696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43749" y="1895132"/>
              <a:ext cx="805352" cy="121022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64990" y="2051728"/>
              <a:ext cx="952167" cy="952167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938151" y="4661337"/>
            <a:ext cx="332509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chemeClr val="bg1"/>
                </a:solidFill>
              </a:rPr>
              <a:t>Regular members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Provide computing resource to the consortium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79933" y="4661337"/>
            <a:ext cx="33250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chemeClr val="bg1"/>
                </a:solidFill>
              </a:rPr>
              <a:t>Associated members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Have to contribute or collaboration with the consortium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16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8922" y="172190"/>
            <a:ext cx="2647586" cy="599704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-11875" y="296883"/>
            <a:ext cx="3503221" cy="938151"/>
            <a:chOff x="-11875" y="296883"/>
            <a:chExt cx="3503221" cy="938151"/>
          </a:xfrm>
        </p:grpSpPr>
        <p:sp>
          <p:nvSpPr>
            <p:cNvPr id="5" name="Pentagon 4"/>
            <p:cNvSpPr/>
            <p:nvPr/>
          </p:nvSpPr>
          <p:spPr>
            <a:xfrm>
              <a:off x="-11875" y="296883"/>
              <a:ext cx="3503221" cy="938151"/>
            </a:xfrm>
            <a:prstGeom prst="homePlat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86889" y="472042"/>
              <a:ext cx="22563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</a:rPr>
                <a:t>RESOURCES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632216" y="1640541"/>
            <a:ext cx="8071702" cy="4700230"/>
            <a:chOff x="632216" y="3710035"/>
            <a:chExt cx="8071702" cy="3046376"/>
          </a:xfrm>
        </p:grpSpPr>
        <p:sp>
          <p:nvSpPr>
            <p:cNvPr id="62" name="Rectangle 61"/>
            <p:cNvSpPr/>
            <p:nvPr/>
          </p:nvSpPr>
          <p:spPr>
            <a:xfrm>
              <a:off x="632216" y="3710035"/>
              <a:ext cx="7726094" cy="963225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9 Members</a:t>
              </a:r>
            </a:p>
            <a:p>
              <a:pPr algn="ctr"/>
              <a:r>
                <a:rPr lang="en-US" sz="3600" dirty="0" smtClean="0"/>
                <a:t>4,292 </a:t>
              </a:r>
              <a:r>
                <a:rPr lang="en-US" sz="2400" dirty="0" smtClean="0"/>
                <a:t>CPU </a:t>
              </a:r>
              <a:r>
                <a:rPr lang="en-US" sz="2400" dirty="0" smtClean="0"/>
                <a:t>core; </a:t>
              </a:r>
              <a:r>
                <a:rPr lang="en-US" sz="3600" dirty="0" smtClean="0"/>
                <a:t>1,284</a:t>
              </a:r>
              <a:r>
                <a:rPr lang="en-US" sz="2000" dirty="0" smtClean="0"/>
                <a:t> </a:t>
              </a:r>
              <a:r>
                <a:rPr lang="en-US" sz="2400" dirty="0" smtClean="0"/>
                <a:t>TB</a:t>
              </a:r>
            </a:p>
            <a:p>
              <a:pPr algn="ctr"/>
              <a:r>
                <a:rPr lang="en-US" sz="2000" dirty="0" smtClean="0"/>
                <a:t>Support to 3 application areas</a:t>
              </a:r>
              <a:endParaRPr lang="th-TH" sz="1800" dirty="0"/>
            </a:p>
          </p:txBody>
        </p:sp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099009">
              <a:off x="999049" y="5485392"/>
              <a:ext cx="1584386" cy="1047589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727165" y="4931528"/>
              <a:ext cx="2180425" cy="6150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sz="2400" b="1" dirty="0" smtClean="0">
                  <a:solidFill>
                    <a:schemeClr val="bg1"/>
                  </a:solidFill>
                  <a:latin typeface="TH Chakra Petch" panose="02000506000000020004" pitchFamily="2" charset="-34"/>
                  <a:cs typeface="TH Chakra Petch" panose="02000506000000020004" pitchFamily="2" charset="-34"/>
                </a:rPr>
                <a:t>High Energy Particle Physic</a:t>
              </a:r>
              <a:endParaRPr lang="th-TH" sz="2400" b="1" dirty="0">
                <a:solidFill>
                  <a:schemeClr val="bg1"/>
                </a:solidFill>
                <a:latin typeface="TH Chakra Petch" panose="02000506000000020004" pitchFamily="2" charset="-34"/>
                <a:cs typeface="TH Chakra Petch" panose="02000506000000020004" pitchFamily="2" charset="-34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482438" y="4985337"/>
              <a:ext cx="2315448" cy="6150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sz="2400" b="1" dirty="0" smtClean="0">
                  <a:solidFill>
                    <a:schemeClr val="bg1"/>
                  </a:solidFill>
                  <a:latin typeface="TH Chakra Petch" panose="02000506000000020004" pitchFamily="2" charset="-34"/>
                  <a:cs typeface="TH Chakra Petch" panose="02000506000000020004" pitchFamily="2" charset="-34"/>
                </a:rPr>
                <a:t>Computational Science &amp; Engineering</a:t>
              </a:r>
              <a:endParaRPr lang="th-TH" sz="2400" b="1" dirty="0">
                <a:solidFill>
                  <a:schemeClr val="bg1"/>
                </a:solidFill>
                <a:latin typeface="TH Chakra Petch" panose="02000506000000020004" pitchFamily="2" charset="-34"/>
                <a:cs typeface="TH Chakra Petch" panose="02000506000000020004" pitchFamily="2" charset="-34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263646" y="4981030"/>
              <a:ext cx="2180425" cy="6150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sz="2400" b="1" dirty="0" smtClean="0">
                  <a:solidFill>
                    <a:schemeClr val="bg1"/>
                  </a:solidFill>
                  <a:latin typeface="TH Chakra Petch" panose="02000506000000020004" pitchFamily="2" charset="-34"/>
                  <a:cs typeface="TH Chakra Petch" panose="02000506000000020004" pitchFamily="2" charset="-34"/>
                </a:rPr>
                <a:t>Computer Science &amp; Engineering</a:t>
              </a:r>
              <a:endParaRPr lang="th-TH" sz="2400" b="1" dirty="0">
                <a:solidFill>
                  <a:schemeClr val="bg1"/>
                </a:solidFill>
                <a:latin typeface="TH Chakra Petch" panose="02000506000000020004" pitchFamily="2" charset="-34"/>
                <a:cs typeface="TH Chakra Petch" panose="02000506000000020004" pitchFamily="2" charset="-34"/>
              </a:endParaRPr>
            </a:p>
          </p:txBody>
        </p:sp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36733" y="5649426"/>
              <a:ext cx="1353941" cy="777576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14276" y="5220544"/>
              <a:ext cx="1189642" cy="731561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30366" y="5993684"/>
              <a:ext cx="737747" cy="762727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47812" y="5568953"/>
              <a:ext cx="1675269" cy="1083764"/>
            </a:xfrm>
            <a:prstGeom prst="rect">
              <a:avLst/>
            </a:prstGeom>
          </p:spPr>
        </p:pic>
        <p:sp>
          <p:nvSpPr>
            <p:cNvPr id="71" name="Down Arrow 70"/>
            <p:cNvSpPr/>
            <p:nvPr/>
          </p:nvSpPr>
          <p:spPr>
            <a:xfrm>
              <a:off x="1445683" y="4648125"/>
              <a:ext cx="390930" cy="344611"/>
            </a:xfrm>
            <a:prstGeom prst="downArrow">
              <a:avLst/>
            </a:prstGeom>
            <a:solidFill>
              <a:schemeClr val="accent1">
                <a:lumMod val="50000"/>
              </a:schemeClr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2" name="Down Arrow 71"/>
            <p:cNvSpPr/>
            <p:nvPr/>
          </p:nvSpPr>
          <p:spPr>
            <a:xfrm>
              <a:off x="4279319" y="4631011"/>
              <a:ext cx="390930" cy="344611"/>
            </a:xfrm>
            <a:prstGeom prst="downArrow">
              <a:avLst/>
            </a:prstGeom>
            <a:solidFill>
              <a:schemeClr val="accent1">
                <a:lumMod val="50000"/>
              </a:schemeClr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3" name="Down Arrow 72"/>
            <p:cNvSpPr/>
            <p:nvPr/>
          </p:nvSpPr>
          <p:spPr>
            <a:xfrm>
              <a:off x="7123346" y="4642965"/>
              <a:ext cx="390930" cy="344611"/>
            </a:xfrm>
            <a:prstGeom prst="downArrow">
              <a:avLst/>
            </a:prstGeom>
            <a:solidFill>
              <a:schemeClr val="accent1">
                <a:lumMod val="50000"/>
              </a:schemeClr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1334" y="5189093"/>
            <a:ext cx="1304657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89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8922" y="172190"/>
            <a:ext cx="2647586" cy="5997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296" y="354554"/>
            <a:ext cx="5200650" cy="62007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7983" y="1866900"/>
            <a:ext cx="343852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66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8922" y="172190"/>
            <a:ext cx="2647586" cy="599704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-11875" y="296883"/>
            <a:ext cx="5047013" cy="1252377"/>
            <a:chOff x="-11875" y="296883"/>
            <a:chExt cx="3503221" cy="1252377"/>
          </a:xfrm>
        </p:grpSpPr>
        <p:sp>
          <p:nvSpPr>
            <p:cNvPr id="5" name="Pentagon 4"/>
            <p:cNvSpPr/>
            <p:nvPr/>
          </p:nvSpPr>
          <p:spPr>
            <a:xfrm>
              <a:off x="-11875" y="296883"/>
              <a:ext cx="3503221" cy="938151"/>
            </a:xfrm>
            <a:prstGeom prst="homePlat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7924" y="472042"/>
              <a:ext cx="326362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</a:rPr>
                <a:t>Collaboration with WLCG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054432" y="1655797"/>
            <a:ext cx="374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Tier2 Computing sites: 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8" name="Teardrop 7"/>
          <p:cNvSpPr/>
          <p:nvPr/>
        </p:nvSpPr>
        <p:spPr>
          <a:xfrm>
            <a:off x="570016" y="2512081"/>
            <a:ext cx="3906981" cy="3628857"/>
          </a:xfrm>
          <a:prstGeom prst="teardrop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ardrop 8"/>
          <p:cNvSpPr/>
          <p:nvPr/>
        </p:nvSpPr>
        <p:spPr>
          <a:xfrm rot="16200000">
            <a:off x="4808836" y="2565795"/>
            <a:ext cx="3806988" cy="3699561"/>
          </a:xfrm>
          <a:prstGeom prst="teardrop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016" y="1410193"/>
            <a:ext cx="1357993" cy="101849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54432" y="2618618"/>
            <a:ext cx="2442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T2-TH-CUNSTDA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0844" y="2618618"/>
            <a:ext cx="2442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T2-TH-SUT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5424" y="3212107"/>
            <a:ext cx="34913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Production site for CMS experiment since Jun 2014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Operate by CU and </a:t>
            </a:r>
            <a:r>
              <a:rPr lang="en-US" dirty="0" smtClean="0">
                <a:solidFill>
                  <a:srgbClr val="002060"/>
                </a:solidFill>
              </a:rPr>
              <a:t>NSTDA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Upgrading and testing a system (ready for operate again by Jul 2018)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260 CPU Cores, 300TB run on </a:t>
            </a:r>
            <a:r>
              <a:rPr lang="en-US" dirty="0" err="1" smtClean="0">
                <a:solidFill>
                  <a:srgbClr val="002060"/>
                </a:solidFill>
              </a:rPr>
              <a:t>GlusterFS</a:t>
            </a:r>
            <a:endParaRPr lang="en-US" dirty="0" smtClean="0">
              <a:solidFill>
                <a:srgbClr val="002060"/>
              </a:solidFill>
            </a:endParaRPr>
          </a:p>
          <a:p>
            <a:endParaRPr lang="en-US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66657" y="3212107"/>
            <a:ext cx="34913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Production site of ALICE experiment since Oct 2014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Operate by </a:t>
            </a:r>
            <a:r>
              <a:rPr lang="en-US" dirty="0" smtClean="0">
                <a:solidFill>
                  <a:srgbClr val="002060"/>
                </a:solidFill>
              </a:rPr>
              <a:t>SUT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99-100% availability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256 CPU cores, 100TB on GPFS for stored ALICE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62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1876" y="296883"/>
            <a:ext cx="7447149" cy="1252377"/>
            <a:chOff x="-11875" y="296883"/>
            <a:chExt cx="3503221" cy="1252377"/>
          </a:xfrm>
        </p:grpSpPr>
        <p:sp>
          <p:nvSpPr>
            <p:cNvPr id="3" name="Pentagon 2"/>
            <p:cNvSpPr/>
            <p:nvPr/>
          </p:nvSpPr>
          <p:spPr>
            <a:xfrm>
              <a:off x="-11875" y="296883"/>
              <a:ext cx="3503221" cy="938151"/>
            </a:xfrm>
            <a:prstGeom prst="homePlat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7924" y="472042"/>
              <a:ext cx="326362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  <a:cs typeface="TH Sarabun New" panose="020B0500040200020003" pitchFamily="34" charset="-34"/>
                </a:rPr>
                <a:t>Thailand Supercomputer Center: </a:t>
              </a:r>
              <a:r>
                <a:rPr lang="en-US" sz="3200" b="1" dirty="0" err="1">
                  <a:solidFill>
                    <a:schemeClr val="bg1"/>
                  </a:solidFill>
                  <a:cs typeface="TH Sarabun New" panose="020B0500040200020003" pitchFamily="34" charset="-34"/>
                </a:rPr>
                <a:t>ThaiSC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30860" y="1850931"/>
            <a:ext cx="8599832" cy="3306139"/>
            <a:chOff x="290544" y="2383102"/>
            <a:chExt cx="8599832" cy="3306139"/>
          </a:xfrm>
        </p:grpSpPr>
        <p:grpSp>
          <p:nvGrpSpPr>
            <p:cNvPr id="6" name="Group 5"/>
            <p:cNvGrpSpPr/>
            <p:nvPr/>
          </p:nvGrpSpPr>
          <p:grpSpPr>
            <a:xfrm>
              <a:off x="290544" y="2383102"/>
              <a:ext cx="2076608" cy="3288635"/>
              <a:chOff x="512213" y="1504567"/>
              <a:chExt cx="2076608" cy="3288635"/>
            </a:xfrm>
          </p:grpSpPr>
          <p:sp>
            <p:nvSpPr>
              <p:cNvPr id="28" name="Rounded Rectangle 27"/>
              <p:cNvSpPr/>
              <p:nvPr/>
            </p:nvSpPr>
            <p:spPr>
              <a:xfrm>
                <a:off x="512213" y="1864426"/>
                <a:ext cx="2076608" cy="2928776"/>
              </a:xfrm>
              <a:prstGeom prst="roundRect">
                <a:avLst>
                  <a:gd name="adj" fmla="val 5230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723510" y="2046987"/>
                <a:ext cx="160112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bg1"/>
                    </a:solidFill>
                  </a:rPr>
                  <a:t>Computing </a:t>
                </a:r>
                <a:r>
                  <a:rPr lang="en-US" b="1" dirty="0">
                    <a:solidFill>
                      <a:schemeClr val="bg1"/>
                    </a:solidFill>
                  </a:rPr>
                  <a:t>infrastructure service to Thai researchers 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911883" y="1504567"/>
                <a:ext cx="12772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chemeClr val="accent2"/>
                    </a:solidFill>
                  </a:rPr>
                  <a:t>NEEDS</a:t>
                </a:r>
                <a:endParaRPr 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31" name="Down Arrow 30"/>
              <p:cNvSpPr/>
              <p:nvPr/>
            </p:nvSpPr>
            <p:spPr>
              <a:xfrm>
                <a:off x="1283321" y="3275024"/>
                <a:ext cx="534390" cy="351607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6780588" y="2405775"/>
              <a:ext cx="2109788" cy="3283466"/>
              <a:chOff x="6854477" y="1527240"/>
              <a:chExt cx="2109788" cy="3283466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6854477" y="1527240"/>
                <a:ext cx="2109787" cy="3283466"/>
                <a:chOff x="4932000" y="1518964"/>
                <a:chExt cx="2109787" cy="3283466"/>
              </a:xfrm>
            </p:grpSpPr>
            <p:sp>
              <p:nvSpPr>
                <p:cNvPr id="26" name="Rounded Rectangle 25"/>
                <p:cNvSpPr/>
                <p:nvPr/>
              </p:nvSpPr>
              <p:spPr>
                <a:xfrm>
                  <a:off x="4949627" y="1864426"/>
                  <a:ext cx="2076608" cy="2938004"/>
                </a:xfrm>
                <a:prstGeom prst="roundRect">
                  <a:avLst>
                    <a:gd name="adj" fmla="val 5230"/>
                  </a:avLst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4932000" y="1518964"/>
                  <a:ext cx="210978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b="1" dirty="0" smtClean="0">
                      <a:solidFill>
                        <a:schemeClr val="accent2"/>
                      </a:solidFill>
                    </a:rPr>
                    <a:t>BENEFITS</a:t>
                  </a:r>
                  <a:endParaRPr lang="en-US" sz="2400" b="1" dirty="0">
                    <a:solidFill>
                      <a:schemeClr val="accent2"/>
                    </a:solidFill>
                  </a:endParaRPr>
                </a:p>
              </p:txBody>
            </p:sp>
          </p:grpSp>
          <p:sp>
            <p:nvSpPr>
              <p:cNvPr id="25" name="Content Placeholder 2"/>
              <p:cNvSpPr txBox="1">
                <a:spLocks/>
              </p:cNvSpPr>
              <p:nvPr/>
            </p:nvSpPr>
            <p:spPr>
              <a:xfrm>
                <a:off x="6900565" y="1929273"/>
                <a:ext cx="2063700" cy="2800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b="1">
                    <a:solidFill>
                      <a:srgbClr val="FF0000"/>
                    </a:solidFill>
                  </a:defRPr>
                </a:lvl1pPr>
              </a:lstStyle>
              <a:p>
                <a:pPr algn="ctr"/>
                <a:r>
                  <a:rPr lang="en-US" sz="1600" dirty="0" smtClean="0">
                    <a:solidFill>
                      <a:schemeClr val="bg1"/>
                    </a:solidFill>
                  </a:rPr>
                  <a:t>Enhancing </a:t>
                </a:r>
                <a:r>
                  <a:rPr lang="en-US" sz="1600" dirty="0">
                    <a:solidFill>
                      <a:schemeClr val="bg1"/>
                    </a:solidFill>
                  </a:rPr>
                  <a:t>national research </a:t>
                </a:r>
                <a:r>
                  <a:rPr lang="en-US" sz="1600" dirty="0" smtClean="0">
                    <a:solidFill>
                      <a:schemeClr val="bg1"/>
                    </a:solidFill>
                  </a:rPr>
                  <a:t>capability</a:t>
                </a:r>
              </a:p>
              <a:p>
                <a:pPr algn="ctr"/>
                <a:endParaRPr lang="en-US" sz="1600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en-US" sz="1600" dirty="0">
                    <a:solidFill>
                      <a:schemeClr val="bg1"/>
                    </a:solidFill>
                  </a:rPr>
                  <a:t>Increasing cost effectiveness in computational resource </a:t>
                </a:r>
                <a:endParaRPr lang="en-US" sz="1600" dirty="0" smtClean="0">
                  <a:solidFill>
                    <a:schemeClr val="bg1"/>
                  </a:solidFill>
                </a:endParaRPr>
              </a:p>
              <a:p>
                <a:pPr algn="ctr"/>
                <a:endParaRPr lang="en-US" sz="1600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en-US" sz="1600" dirty="0">
                    <a:solidFill>
                      <a:schemeClr val="bg1"/>
                    </a:solidFill>
                  </a:rPr>
                  <a:t>Raising Thailand </a:t>
                </a:r>
                <a:r>
                  <a:rPr lang="en-US" sz="1600" dirty="0" smtClean="0">
                    <a:solidFill>
                      <a:schemeClr val="bg1"/>
                    </a:solidFill>
                  </a:rPr>
                  <a:t>competitiveness </a:t>
                </a:r>
                <a:r>
                  <a:rPr lang="en-US" sz="1600" dirty="0">
                    <a:solidFill>
                      <a:schemeClr val="bg1"/>
                    </a:solidFill>
                  </a:rPr>
                  <a:t>among </a:t>
                </a:r>
                <a:r>
                  <a:rPr lang="en-US" sz="1600" dirty="0" smtClean="0">
                    <a:solidFill>
                      <a:schemeClr val="bg1"/>
                    </a:solidFill>
                  </a:rPr>
                  <a:t>ASEAN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2202754" y="2405775"/>
              <a:ext cx="2604056" cy="3283466"/>
              <a:chOff x="2239699" y="1527240"/>
              <a:chExt cx="2604056" cy="3283466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2239699" y="1527240"/>
                <a:ext cx="26040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chemeClr val="accent2"/>
                    </a:solidFill>
                  </a:rPr>
                  <a:t>CURRENT LIMIT</a:t>
                </a:r>
                <a:r>
                  <a:rPr lang="en-US" sz="2400" b="1" dirty="0">
                    <a:solidFill>
                      <a:schemeClr val="accent2"/>
                    </a:solidFill>
                  </a:rPr>
                  <a:t>S</a:t>
                </a:r>
              </a:p>
            </p:txBody>
          </p:sp>
          <p:grpSp>
            <p:nvGrpSpPr>
              <p:cNvPr id="21" name="Group 20"/>
              <p:cNvGrpSpPr/>
              <p:nvPr/>
            </p:nvGrpSpPr>
            <p:grpSpPr>
              <a:xfrm>
                <a:off x="2505526" y="1872701"/>
                <a:ext cx="2105881" cy="2938005"/>
                <a:chOff x="2505526" y="1872701"/>
                <a:chExt cx="2105881" cy="2938005"/>
              </a:xfrm>
            </p:grpSpPr>
            <p:sp>
              <p:nvSpPr>
                <p:cNvPr id="22" name="Rounded Rectangle 21"/>
                <p:cNvSpPr/>
                <p:nvPr/>
              </p:nvSpPr>
              <p:spPr>
                <a:xfrm>
                  <a:off x="2505526" y="1872701"/>
                  <a:ext cx="2076608" cy="2938005"/>
                </a:xfrm>
                <a:prstGeom prst="roundRect">
                  <a:avLst>
                    <a:gd name="adj" fmla="val 5230"/>
                  </a:avLst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2534799" y="1929273"/>
                  <a:ext cx="2076608" cy="23698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 smtClean="0">
                      <a:solidFill>
                        <a:schemeClr val="bg1"/>
                      </a:solidFill>
                    </a:rPr>
                    <a:t>In house HPC resources</a:t>
                  </a:r>
                </a:p>
                <a:p>
                  <a:pPr algn="ctr"/>
                  <a:endParaRPr lang="en-US" sz="1200" b="1" dirty="0" smtClean="0">
                    <a:solidFill>
                      <a:schemeClr val="bg1"/>
                    </a:solidFill>
                  </a:endParaRPr>
                </a:p>
                <a:p>
                  <a:pPr algn="ctr"/>
                  <a:r>
                    <a:rPr lang="en-US" b="1" dirty="0" smtClean="0">
                      <a:solidFill>
                        <a:schemeClr val="bg1"/>
                      </a:solidFill>
                    </a:rPr>
                    <a:t>Small/mid research scale</a:t>
                  </a:r>
                </a:p>
                <a:p>
                  <a:pPr algn="ctr"/>
                  <a:endParaRPr lang="en-US" sz="1200" b="1" dirty="0" smtClean="0">
                    <a:solidFill>
                      <a:schemeClr val="bg1"/>
                    </a:solidFill>
                  </a:endParaRPr>
                </a:p>
                <a:p>
                  <a:pPr algn="ctr"/>
                  <a:r>
                    <a:rPr lang="en-US" b="1" dirty="0" smtClean="0">
                      <a:solidFill>
                        <a:schemeClr val="bg1"/>
                      </a:solidFill>
                    </a:rPr>
                    <a:t>Lack of global competition</a:t>
                  </a:r>
                </a:p>
                <a:p>
                  <a:pPr algn="ctr"/>
                  <a:endParaRPr lang="en-US" sz="1600" b="1" dirty="0"/>
                </a:p>
              </p:txBody>
            </p:sp>
          </p:grpSp>
        </p:grpSp>
        <p:grpSp>
          <p:nvGrpSpPr>
            <p:cNvPr id="9" name="Group 8"/>
            <p:cNvGrpSpPr/>
            <p:nvPr/>
          </p:nvGrpSpPr>
          <p:grpSpPr>
            <a:xfrm>
              <a:off x="4624585" y="2399837"/>
              <a:ext cx="2164816" cy="3289404"/>
              <a:chOff x="4680002" y="1549010"/>
              <a:chExt cx="2164816" cy="3289404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4822120" y="1549010"/>
                <a:ext cx="17587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chemeClr val="accent2"/>
                    </a:solidFill>
                  </a:rPr>
                  <a:t>SOLUTIONS</a:t>
                </a:r>
                <a:endParaRPr 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4680002" y="1899726"/>
                <a:ext cx="2076608" cy="2938688"/>
              </a:xfrm>
              <a:prstGeom prst="roundRect">
                <a:avLst>
                  <a:gd name="adj" fmla="val 5230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777944" y="3751857"/>
                <a:ext cx="1931969" cy="9560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>
                    <a:solidFill>
                      <a:schemeClr val="bg1"/>
                    </a:solidFill>
                  </a:rPr>
                  <a:t>Large-scale</a:t>
                </a:r>
                <a:r>
                  <a:rPr lang="en-US" sz="1400" b="1" dirty="0" smtClean="0"/>
                  <a:t>/complex </a:t>
                </a:r>
                <a:r>
                  <a:rPr lang="en-US" sz="1400" b="1" dirty="0"/>
                  <a:t>research problem on computational science and DA</a:t>
                </a:r>
              </a:p>
            </p:txBody>
          </p:sp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830438" y="2056807"/>
                <a:ext cx="795942" cy="1235901"/>
              </a:xfrm>
              <a:prstGeom prst="rect">
                <a:avLst/>
              </a:prstGeom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4681893" y="3135764"/>
                <a:ext cx="212484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chemeClr val="bg1"/>
                    </a:solidFill>
                  </a:rPr>
                  <a:t>National computing infrastructure</a:t>
                </a:r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5223993" y="2180345"/>
                <a:ext cx="1620825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3000"/>
                  </a:lnSpc>
                </a:pPr>
                <a:r>
                  <a:rPr lang="en-US" b="1" dirty="0" smtClean="0">
                    <a:solidFill>
                      <a:srgbClr val="00B050"/>
                    </a:solidFill>
                    <a:latin typeface="Agency FB" panose="020B0503020202020204" pitchFamily="34" charset="0"/>
                  </a:rPr>
                  <a:t>Develop </a:t>
                </a:r>
              </a:p>
              <a:p>
                <a:pPr algn="ctr">
                  <a:lnSpc>
                    <a:spcPts val="3000"/>
                  </a:lnSpc>
                </a:pPr>
                <a:r>
                  <a:rPr lang="en-US" sz="2800" b="1" dirty="0" err="1" smtClean="0">
                    <a:solidFill>
                      <a:srgbClr val="00B050"/>
                    </a:solidFill>
                    <a:latin typeface="Agency FB" panose="020B0503020202020204" pitchFamily="34" charset="0"/>
                  </a:rPr>
                  <a:t>ThaiSC</a:t>
                </a:r>
                <a:endParaRPr lang="en-US" sz="2800" b="1" dirty="0">
                  <a:solidFill>
                    <a:srgbClr val="00B050"/>
                  </a:solidFill>
                  <a:latin typeface="Agency FB" panose="020B0503020202020204" pitchFamily="34" charset="0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290544" y="4570419"/>
              <a:ext cx="2064644" cy="1045126"/>
              <a:chOff x="290544" y="4570419"/>
              <a:chExt cx="2064644" cy="1045126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449651" y="4933338"/>
                <a:ext cx="1746430" cy="313953"/>
              </a:xfrm>
              <a:prstGeom prst="rect">
                <a:avLst/>
              </a:prstGeom>
              <a:solidFill>
                <a:schemeClr val="accent5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chemeClr val="bg1"/>
                    </a:solidFill>
                  </a:rPr>
                  <a:t>Comp. Sci. Research</a:t>
                </a: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90544" y="4570419"/>
                <a:ext cx="2064644" cy="276999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Economic/Social Research</a:t>
                </a:r>
                <a:endParaRPr lang="en-US" sz="1200" b="1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49651" y="5307768"/>
                <a:ext cx="1742857" cy="307777"/>
              </a:xfrm>
              <a:prstGeom prst="rect">
                <a:avLst/>
              </a:prstGeom>
              <a:solidFill>
                <a:srgbClr val="00B05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chemeClr val="bg1"/>
                    </a:solidFill>
                  </a:rPr>
                  <a:t>Trend Big Data &amp; AI</a:t>
                </a: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56578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1876" y="296883"/>
            <a:ext cx="7447149" cy="1252377"/>
            <a:chOff x="-11875" y="296883"/>
            <a:chExt cx="3503221" cy="1252377"/>
          </a:xfrm>
        </p:grpSpPr>
        <p:sp>
          <p:nvSpPr>
            <p:cNvPr id="3" name="Pentagon 2"/>
            <p:cNvSpPr/>
            <p:nvPr/>
          </p:nvSpPr>
          <p:spPr>
            <a:xfrm>
              <a:off x="-11875" y="296883"/>
              <a:ext cx="3503221" cy="938151"/>
            </a:xfrm>
            <a:prstGeom prst="homePlat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7924" y="472042"/>
              <a:ext cx="326362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  <a:cs typeface="TH Sarabun New" panose="020B0500040200020003" pitchFamily="34" charset="-34"/>
                </a:rPr>
                <a:t>Thailand Supercomputer Center: </a:t>
              </a:r>
              <a:r>
                <a:rPr lang="en-US" sz="3200" b="1" dirty="0" err="1">
                  <a:solidFill>
                    <a:schemeClr val="bg1"/>
                  </a:solidFill>
                  <a:cs typeface="TH Sarabun New" panose="020B0500040200020003" pitchFamily="34" charset="-34"/>
                </a:rPr>
                <a:t>ThaiSC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" y="1444262"/>
            <a:ext cx="9330534" cy="1603738"/>
            <a:chOff x="752643" y="2520427"/>
            <a:chExt cx="3766682" cy="1909070"/>
          </a:xfrm>
        </p:grpSpPr>
        <p:grpSp>
          <p:nvGrpSpPr>
            <p:cNvPr id="6" name="Group 5"/>
            <p:cNvGrpSpPr/>
            <p:nvPr/>
          </p:nvGrpSpPr>
          <p:grpSpPr>
            <a:xfrm>
              <a:off x="809283" y="2779022"/>
              <a:ext cx="3710042" cy="1252060"/>
              <a:chOff x="809283" y="2779022"/>
              <a:chExt cx="3710042" cy="1252060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A08A8D3E-4620-4533-B61D-9032876890FB}"/>
                  </a:ext>
                </a:extLst>
              </p:cNvPr>
              <p:cNvSpPr txBox="1"/>
              <p:nvPr/>
            </p:nvSpPr>
            <p:spPr>
              <a:xfrm>
                <a:off x="809283" y="3318899"/>
                <a:ext cx="3710042" cy="7121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lnSpc>
                    <a:spcPts val="2400"/>
                  </a:lnSpc>
                  <a:defRPr sz="2400" b="1">
                    <a:solidFill>
                      <a:schemeClr val="bg1"/>
                    </a:solidFill>
                    <a:latin typeface="Open Sans Condensed" panose="020B0806030504020204"/>
                    <a:cs typeface="TH SarabunPSK" pitchFamily="34" charset="-34"/>
                  </a:defRPr>
                </a:lvl1pPr>
              </a:lstStyle>
              <a:p>
                <a:r>
                  <a:rPr lang="en-US" dirty="0">
                    <a:latin typeface="+mn-lt"/>
                    <a:cs typeface="TH Sarabun New" panose="020B0500040200020003" pitchFamily="34" charset="-34"/>
                  </a:rPr>
                  <a:t>Leading HPC facility and computational science R&amp;D center in ASEAN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809283" y="2779022"/>
                <a:ext cx="234603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accent2"/>
                    </a:solidFill>
                  </a:rPr>
                  <a:t>Vision</a:t>
                </a:r>
                <a:endParaRPr lang="en-US" sz="2800" b="1" dirty="0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752643" y="2520427"/>
              <a:ext cx="3691379" cy="1909070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-11877" y="3323900"/>
            <a:ext cx="7192484" cy="2763135"/>
            <a:chOff x="602430" y="2520427"/>
            <a:chExt cx="4039211" cy="3876238"/>
          </a:xfrm>
        </p:grpSpPr>
        <p:grpSp>
          <p:nvGrpSpPr>
            <p:cNvPr id="11" name="Group 10"/>
            <p:cNvGrpSpPr/>
            <p:nvPr/>
          </p:nvGrpSpPr>
          <p:grpSpPr>
            <a:xfrm>
              <a:off x="809283" y="2779022"/>
              <a:ext cx="3832358" cy="2698609"/>
              <a:chOff x="809283" y="2779022"/>
              <a:chExt cx="3832358" cy="2698609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A08A8D3E-4620-4533-B61D-9032876890FB}"/>
                  </a:ext>
                </a:extLst>
              </p:cNvPr>
              <p:cNvSpPr txBox="1"/>
              <p:nvPr/>
            </p:nvSpPr>
            <p:spPr>
              <a:xfrm>
                <a:off x="809283" y="3226566"/>
                <a:ext cx="3832358" cy="2251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lnSpc>
                    <a:spcPts val="2400"/>
                  </a:lnSpc>
                  <a:defRPr sz="2400" b="1">
                    <a:solidFill>
                      <a:schemeClr val="bg1"/>
                    </a:solidFill>
                    <a:latin typeface="Open Sans Condensed" panose="020B0806030504020204"/>
                    <a:cs typeface="TH SarabunPSK" pitchFamily="34" charset="-34"/>
                  </a:defRPr>
                </a:lvl1pPr>
              </a:lstStyle>
              <a:p>
                <a:r>
                  <a:rPr lang="en-US" dirty="0" smtClean="0">
                    <a:latin typeface="+mn-lt"/>
                    <a:cs typeface="TH Sarabun New" panose="020B0500040200020003" pitchFamily="34" charset="-34"/>
                  </a:rPr>
                  <a:t>1. Provide </a:t>
                </a:r>
                <a:r>
                  <a:rPr lang="en-US" dirty="0">
                    <a:latin typeface="+mn-lt"/>
                    <a:cs typeface="TH Sarabun New" panose="020B0500040200020003" pitchFamily="34" charset="-34"/>
                  </a:rPr>
                  <a:t>HPC computing service </a:t>
                </a:r>
                <a:r>
                  <a:rPr lang="en-US" dirty="0" smtClean="0">
                    <a:latin typeface="+mn-lt"/>
                    <a:cs typeface="TH Sarabun New" panose="020B0500040200020003" pitchFamily="34" charset="-34"/>
                  </a:rPr>
                  <a:t>for </a:t>
                </a:r>
                <a:r>
                  <a:rPr lang="en-US" dirty="0">
                    <a:latin typeface="+mn-lt"/>
                    <a:cs typeface="TH Sarabun New" panose="020B0500040200020003" pitchFamily="34" charset="-34"/>
                  </a:rPr>
                  <a:t>Thailand R&amp;D </a:t>
                </a:r>
              </a:p>
              <a:p>
                <a:r>
                  <a:rPr lang="en-US" dirty="0">
                    <a:latin typeface="+mn-lt"/>
                    <a:cs typeface="TH Sarabun New" panose="020B0500040200020003" pitchFamily="34" charset="-34"/>
                  </a:rPr>
                  <a:t>2. Perform frontier computational science R&amp;D</a:t>
                </a:r>
              </a:p>
              <a:p>
                <a:r>
                  <a:rPr lang="en-US" dirty="0">
                    <a:latin typeface="+mn-lt"/>
                    <a:cs typeface="TH Sarabun New" panose="020B0500040200020003" pitchFamily="34" charset="-34"/>
                  </a:rPr>
                  <a:t>3. </a:t>
                </a:r>
                <a:r>
                  <a:rPr lang="en-US" dirty="0" smtClean="0">
                    <a:latin typeface="+mn-lt"/>
                    <a:cs typeface="TH Sarabun New" panose="020B0500040200020003" pitchFamily="34" charset="-34"/>
                  </a:rPr>
                  <a:t>Promote development of </a:t>
                </a:r>
                <a:r>
                  <a:rPr lang="en-US" dirty="0">
                    <a:latin typeface="+mn-lt"/>
                    <a:cs typeface="TH Sarabun New" panose="020B0500040200020003" pitchFamily="34" charset="-34"/>
                  </a:rPr>
                  <a:t>HPC </a:t>
                </a:r>
                <a:r>
                  <a:rPr lang="en-US" dirty="0" smtClean="0">
                    <a:latin typeface="+mn-lt"/>
                    <a:cs typeface="TH Sarabun New" panose="020B0500040200020003" pitchFamily="34" charset="-34"/>
                  </a:rPr>
                  <a:t>workforce </a:t>
                </a:r>
              </a:p>
              <a:p>
                <a:r>
                  <a:rPr lang="en-US" dirty="0" smtClean="0">
                    <a:latin typeface="+mn-lt"/>
                    <a:cs typeface="TH Sarabun New" panose="020B0500040200020003" pitchFamily="34" charset="-34"/>
                  </a:rPr>
                  <a:t>4</a:t>
                </a:r>
                <a:r>
                  <a:rPr lang="en-US" dirty="0">
                    <a:latin typeface="+mn-lt"/>
                    <a:cs typeface="TH Sarabun New" panose="020B0500040200020003" pitchFamily="34" charset="-34"/>
                  </a:rPr>
                  <a:t>. Develop HPC roadmap for </a:t>
                </a:r>
                <a:r>
                  <a:rPr lang="en-US" dirty="0" smtClean="0">
                    <a:latin typeface="+mn-lt"/>
                    <a:cs typeface="TH Sarabun New" panose="020B0500040200020003" pitchFamily="34" charset="-34"/>
                  </a:rPr>
                  <a:t>Thailand</a:t>
                </a:r>
              </a:p>
              <a:p>
                <a:r>
                  <a:rPr lang="en-US" dirty="0" smtClean="0">
                    <a:latin typeface="+mn-lt"/>
                    <a:cs typeface="TH Sarabun New" panose="020B0500040200020003" pitchFamily="34" charset="-34"/>
                  </a:rPr>
                  <a:t>5. Establish partnership and visibility</a:t>
                </a:r>
                <a:endParaRPr lang="en-US" dirty="0">
                  <a:latin typeface="+mn-lt"/>
                  <a:cs typeface="TH Sarabun New" panose="020B0500040200020003" pitchFamily="34" charset="-34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809283" y="2779022"/>
                <a:ext cx="234603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accent2"/>
                    </a:solidFill>
                  </a:rPr>
                  <a:t>Mission</a:t>
                </a:r>
                <a:endParaRPr lang="en-US" sz="2800" b="1" dirty="0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602430" y="2520427"/>
              <a:ext cx="4039211" cy="3876238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46D7C2A-9B58-42FE-9F54-E49413053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1725" y="4510054"/>
            <a:ext cx="3160191" cy="221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5027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600</TotalTime>
  <Words>496</Words>
  <Application>Microsoft Office PowerPoint</Application>
  <PresentationFormat>On-screen Show (4:3)</PresentationFormat>
  <Paragraphs>92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 Light</vt:lpstr>
      <vt:lpstr>TH Chakra Petch</vt:lpstr>
      <vt:lpstr>Cordia New</vt:lpstr>
      <vt:lpstr>Calibri</vt:lpstr>
      <vt:lpstr>TH Sarabun New</vt:lpstr>
      <vt:lpstr>Agency FB</vt:lpstr>
      <vt:lpstr>Office Theme</vt:lpstr>
      <vt:lpstr>e-Science Activities in Thailand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e-S</dc:title>
  <dc:creator>Windows User</dc:creator>
  <cp:lastModifiedBy>master</cp:lastModifiedBy>
  <cp:revision>60</cp:revision>
  <cp:lastPrinted>2018-06-20T08:16:44Z</cp:lastPrinted>
  <dcterms:created xsi:type="dcterms:W3CDTF">2018-06-19T08:09:21Z</dcterms:created>
  <dcterms:modified xsi:type="dcterms:W3CDTF">2021-03-23T08:07:11Z</dcterms:modified>
</cp:coreProperties>
</file>