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67" r:id="rId4"/>
    <p:sldId id="268" r:id="rId5"/>
    <p:sldId id="270" r:id="rId6"/>
    <p:sldId id="274" r:id="rId7"/>
    <p:sldId id="260" r:id="rId8"/>
    <p:sldId id="269" r:id="rId9"/>
    <p:sldId id="261" r:id="rId10"/>
    <p:sldId id="271" r:id="rId11"/>
    <p:sldId id="262" r:id="rId12"/>
    <p:sldId id="276" r:id="rId13"/>
    <p:sldId id="277" r:id="rId14"/>
    <p:sldId id="278" r:id="rId15"/>
    <p:sldId id="279" r:id="rId16"/>
    <p:sldId id="280" r:id="rId17"/>
    <p:sldId id="263" r:id="rId18"/>
    <p:sldId id="264" r:id="rId19"/>
    <p:sldId id="265" r:id="rId20"/>
    <p:sldId id="281" r:id="rId21"/>
    <p:sldId id="266" r:id="rId22"/>
    <p:sldId id="282" r:id="rId23"/>
    <p:sldId id="272" r:id="rId24"/>
    <p:sldId id="273" r:id="rId25"/>
    <p:sldId id="275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CB44B"/>
    <a:srgbClr val="4363D8"/>
    <a:srgbClr val="E6194B"/>
    <a:srgbClr val="FFE119"/>
    <a:srgbClr val="F58231"/>
    <a:srgbClr val="8F489A"/>
    <a:srgbClr val="171C21"/>
    <a:srgbClr val="12329A"/>
    <a:srgbClr val="1B36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4"/>
    <p:restoredTop sz="95574"/>
  </p:normalViewPr>
  <p:slideViewPr>
    <p:cSldViewPr snapToGrid="0" snapToObjects="1">
      <p:cViewPr varScale="1">
        <p:scale>
          <a:sx n="151" d="100"/>
          <a:sy n="151" d="100"/>
        </p:scale>
        <p:origin x="456" y="13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1" d="100"/>
          <a:sy n="121" d="100"/>
        </p:scale>
        <p:origin x="3216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68E486-2C22-C24A-8842-319E63C1247A}" type="datetimeFigureOut">
              <a:rPr lang="en-US" smtClean="0"/>
              <a:t>3/23/2021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FE60A-1FBB-6C4D-AA4D-F80DE55FA5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5772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 we can!</a:t>
            </a:r>
          </a:p>
          <a:p>
            <a:r>
              <a:rPr lang="en-US" dirty="0"/>
              <a:t>ML/NN were originally introduced in order to find carbon ink where we could not otherwise find it</a:t>
            </a:r>
          </a:p>
          <a:p>
            <a:r>
              <a:rPr lang="en-US" dirty="0"/>
              <a:t>But they have this nice side effect:</a:t>
            </a:r>
          </a:p>
          <a:p>
            <a:r>
              <a:rPr lang="en-US" dirty="0"/>
              <a:t>They can be trained to reproduce any output for which there is training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E60A-1FBB-6C4D-AA4D-F80DE55FA51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699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EFE60A-1FBB-6C4D-AA4D-F80DE55FA5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9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D1A0B6-4503-D344-8072-594E58EA37E7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rgbClr val="8F48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 descr="Logo: University of Kentucky College of Engineering Department of Computer Science">
            <a:extLst>
              <a:ext uri="{FF2B5EF4-FFF2-40B4-BE49-F238E27FC236}">
                <a16:creationId xmlns:a16="http://schemas.microsoft.com/office/drawing/2014/main" id="{8CBAA298-DC37-6847-BBC4-A6BE72694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504" y="4451278"/>
            <a:ext cx="1497990" cy="5256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49E6477-4C0D-374F-B1C0-C80FCC05B9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90960" y="4342805"/>
            <a:ext cx="2317441" cy="761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9085CE-8186-DE41-8D41-703F3DE02E7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93440" y="4401668"/>
            <a:ext cx="677916" cy="6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8F489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1B961F-F03B-FB49-9693-7EC0FA868FC3}"/>
              </a:ext>
            </a:extLst>
          </p:cNvPr>
          <p:cNvSpPr/>
          <p:nvPr userDrawn="1"/>
        </p:nvSpPr>
        <p:spPr>
          <a:xfrm>
            <a:off x="0" y="4846890"/>
            <a:ext cx="9144000" cy="296610"/>
          </a:xfrm>
          <a:prstGeom prst="rect">
            <a:avLst/>
          </a:prstGeom>
          <a:solidFill>
            <a:srgbClr val="8F48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9AC8A0-9D24-5143-995A-9160E7953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80095" y="4410467"/>
            <a:ext cx="1325123" cy="435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760D4-904C-B140-9A5D-F0D2D532C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11140" y="4441691"/>
            <a:ext cx="391317" cy="3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29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955B14-B082-1A41-8AC3-BEA0644D783B}"/>
              </a:ext>
            </a:extLst>
          </p:cNvPr>
          <p:cNvSpPr/>
          <p:nvPr userDrawn="1"/>
        </p:nvSpPr>
        <p:spPr>
          <a:xfrm>
            <a:off x="0" y="0"/>
            <a:ext cx="1143000" cy="5158098"/>
          </a:xfrm>
          <a:prstGeom prst="rect">
            <a:avLst/>
          </a:prstGeom>
          <a:solidFill>
            <a:srgbClr val="8F48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63" y="205979"/>
            <a:ext cx="6734236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8F489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1201" y="1151335"/>
            <a:ext cx="319279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1201" y="1631156"/>
            <a:ext cx="3192799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84" y="1151335"/>
            <a:ext cx="3200616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4A4D4D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84" y="1631156"/>
            <a:ext cx="3200616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30C6EE-D7E4-0E42-BA6D-7392215BB8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4374901"/>
            <a:ext cx="653817" cy="61323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3600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C6D775-170C-E34E-8C5C-BD93F725F411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rgbClr val="8F48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4C2106-B7AD-BD4B-B3BE-2E15AB52AB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221790"/>
            <a:ext cx="653817" cy="61323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520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D1A0B6-4503-D344-8072-594E58EA37E7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 descr="Logo: University of Kentucky College of Engineering Department of Computer Science">
            <a:extLst>
              <a:ext uri="{FF2B5EF4-FFF2-40B4-BE49-F238E27FC236}">
                <a16:creationId xmlns:a16="http://schemas.microsoft.com/office/drawing/2014/main" id="{8CBAA298-DC37-6847-BBC4-A6BE72694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504" y="4451278"/>
            <a:ext cx="1497990" cy="525679"/>
          </a:xfrm>
          <a:prstGeom prst="rect">
            <a:avLst/>
          </a:prstGeom>
        </p:spPr>
      </p:pic>
      <p:pic>
        <p:nvPicPr>
          <p:cNvPr id="8" name="Picture 7" descr="logo: EduceLab A Digital Restoration Initiative type lockup">
            <a:extLst>
              <a:ext uri="{FF2B5EF4-FFF2-40B4-BE49-F238E27FC236}">
                <a16:creationId xmlns:a16="http://schemas.microsoft.com/office/drawing/2014/main" id="{9CDC4D3F-335A-3942-8FDD-2F18355F5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70158" y="4342805"/>
            <a:ext cx="2388782" cy="761741"/>
          </a:xfrm>
          <a:prstGeom prst="rect">
            <a:avLst/>
          </a:prstGeom>
        </p:spPr>
      </p:pic>
      <p:pic>
        <p:nvPicPr>
          <p:cNvPr id="10" name="Picture 9" descr="Logo: EduceLab logo icon&#10;">
            <a:extLst>
              <a:ext uri="{FF2B5EF4-FFF2-40B4-BE49-F238E27FC236}">
                <a16:creationId xmlns:a16="http://schemas.microsoft.com/office/drawing/2014/main" id="{9753F539-1229-6447-AC6D-D6BF02B15A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33968" y="4401668"/>
            <a:ext cx="677916" cy="6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19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D1A0B6-4503-D344-8072-594E58EA37E7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logo: EduceLab A Digital Restoration Initiative type lockup">
            <a:extLst>
              <a:ext uri="{FF2B5EF4-FFF2-40B4-BE49-F238E27FC236}">
                <a16:creationId xmlns:a16="http://schemas.microsoft.com/office/drawing/2014/main" id="{9CDC4D3F-335A-3942-8FDD-2F18355F5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74643" y="4342805"/>
            <a:ext cx="2388782" cy="761741"/>
          </a:xfrm>
          <a:prstGeom prst="rect">
            <a:avLst/>
          </a:prstGeom>
        </p:spPr>
      </p:pic>
      <p:pic>
        <p:nvPicPr>
          <p:cNvPr id="10" name="Picture 9" descr="Logo: EduceLab logo icon&#10;">
            <a:extLst>
              <a:ext uri="{FF2B5EF4-FFF2-40B4-BE49-F238E27FC236}">
                <a16:creationId xmlns:a16="http://schemas.microsoft.com/office/drawing/2014/main" id="{9753F539-1229-6447-AC6D-D6BF02B15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38453" y="4401668"/>
            <a:ext cx="677916" cy="64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89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FE3B12-17ED-B847-910F-B8738BC2C46E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A6058F1-48F8-3F47-8689-DF536E0CEF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21120" y="4482336"/>
            <a:ext cx="521155" cy="488807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1AC415-4233-2E4E-ABB2-B8FC095AEB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7343" y="4448563"/>
            <a:ext cx="2177518" cy="540926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99927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167" y="205979"/>
            <a:ext cx="6820632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308" y="1200151"/>
            <a:ext cx="8358492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Logo: EduceLab logo icon&#10;">
            <a:extLst>
              <a:ext uri="{FF2B5EF4-FFF2-40B4-BE49-F238E27FC236}">
                <a16:creationId xmlns:a16="http://schemas.microsoft.com/office/drawing/2014/main" id="{CED3B6B1-8941-9344-97DA-B9560EA30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9225" y="123077"/>
            <a:ext cx="853231" cy="81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52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1B961F-F03B-FB49-9693-7EC0FA868FC3}"/>
              </a:ext>
            </a:extLst>
          </p:cNvPr>
          <p:cNvSpPr/>
          <p:nvPr userDrawn="1"/>
        </p:nvSpPr>
        <p:spPr>
          <a:xfrm>
            <a:off x="0" y="4846890"/>
            <a:ext cx="9144000" cy="29661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logo: EduceLab A Digital Restoration Initiative type lockup">
            <a:extLst>
              <a:ext uri="{FF2B5EF4-FFF2-40B4-BE49-F238E27FC236}">
                <a16:creationId xmlns:a16="http://schemas.microsoft.com/office/drawing/2014/main" id="{9A9AC8A0-9D24-5143-995A-9160E7953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69224" y="4410467"/>
            <a:ext cx="1365915" cy="435567"/>
          </a:xfrm>
          <a:prstGeom prst="rect">
            <a:avLst/>
          </a:prstGeom>
        </p:spPr>
      </p:pic>
      <p:pic>
        <p:nvPicPr>
          <p:cNvPr id="9" name="Picture 8" descr="Logo: EduceLab logo icon&#10;">
            <a:extLst>
              <a:ext uri="{FF2B5EF4-FFF2-40B4-BE49-F238E27FC236}">
                <a16:creationId xmlns:a16="http://schemas.microsoft.com/office/drawing/2014/main" id="{E2C760D4-904C-B140-9A5D-F0D2D532C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01615" y="4441691"/>
            <a:ext cx="391317" cy="3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397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955B14-B082-1A41-8AC3-BEA0644D783B}"/>
              </a:ext>
            </a:extLst>
          </p:cNvPr>
          <p:cNvSpPr/>
          <p:nvPr userDrawn="1"/>
        </p:nvSpPr>
        <p:spPr>
          <a:xfrm>
            <a:off x="0" y="0"/>
            <a:ext cx="1143000" cy="515809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63" y="205979"/>
            <a:ext cx="6734236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1201" y="1151335"/>
            <a:ext cx="319279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1201" y="1631156"/>
            <a:ext cx="3192799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84" y="1151335"/>
            <a:ext cx="3200616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4A4D4D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84" y="1631156"/>
            <a:ext cx="3200616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07F565-9873-4648-BA66-5059CE1064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4374902"/>
            <a:ext cx="653191" cy="612648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55001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C6D775-170C-E34E-8C5C-BD93F725F411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2134DF-BDD6-5048-85E7-6581196504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221790"/>
            <a:ext cx="653817" cy="61323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1057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FE3B12-17ED-B847-910F-B8738BC2C46E}"/>
              </a:ext>
            </a:extLst>
          </p:cNvPr>
          <p:cNvSpPr/>
          <p:nvPr userDrawn="1"/>
        </p:nvSpPr>
        <p:spPr>
          <a:xfrm>
            <a:off x="0" y="-14598"/>
            <a:ext cx="9144000" cy="5158098"/>
          </a:xfrm>
          <a:prstGeom prst="rect">
            <a:avLst/>
          </a:prstGeom>
          <a:solidFill>
            <a:srgbClr val="8F48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B030C8-D3D5-D24B-8DF8-94F396BFA6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50856" y="4482336"/>
            <a:ext cx="521155" cy="488807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CF8D21D-5F0A-0547-B905-1F576A7C4D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90041" y="4448563"/>
            <a:ext cx="2092650" cy="5409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439354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D1A0B6-4503-D344-8072-594E58EA37E7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Logo: University of Kentucky College of Engineering Department of Computer Science">
            <a:extLst>
              <a:ext uri="{FF2B5EF4-FFF2-40B4-BE49-F238E27FC236}">
                <a16:creationId xmlns:a16="http://schemas.microsoft.com/office/drawing/2014/main" id="{8CBAA298-DC37-6847-BBC4-A6BE72694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504" y="4451278"/>
            <a:ext cx="1497990" cy="525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C4D3F-335A-3942-8FDD-2F18355F5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70158" y="4366222"/>
            <a:ext cx="2388782" cy="714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3F539-1229-6447-AC6D-D6BF02B15A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33968" y="4401668"/>
            <a:ext cx="677916" cy="6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366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D1A0B6-4503-D344-8072-594E58EA37E7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DC4D3F-335A-3942-8FDD-2F18355F5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00783" y="4366222"/>
            <a:ext cx="2388782" cy="714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3F539-1229-6447-AC6D-D6BF02B15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64593" y="4401668"/>
            <a:ext cx="677916" cy="6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057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FE3B12-17ED-B847-910F-B8738BC2C46E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9E124D-E290-2844-997A-8897D1781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21120" y="4482336"/>
            <a:ext cx="521155" cy="48880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AAA002-28EA-8E4D-92DD-532AE7EE50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7343" y="4466700"/>
            <a:ext cx="2177518" cy="504651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6179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167" y="205979"/>
            <a:ext cx="6820632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308" y="1200151"/>
            <a:ext cx="8358492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3B6B1-8941-9344-97DA-B9560EA30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225" y="123078"/>
            <a:ext cx="853231" cy="8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774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1B961F-F03B-FB49-9693-7EC0FA868FC3}"/>
              </a:ext>
            </a:extLst>
          </p:cNvPr>
          <p:cNvSpPr/>
          <p:nvPr userDrawn="1"/>
        </p:nvSpPr>
        <p:spPr>
          <a:xfrm>
            <a:off x="0" y="4846890"/>
            <a:ext cx="9144000" cy="29661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9AC8A0-9D24-5143-995A-9160E7953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69224" y="4423857"/>
            <a:ext cx="1365915" cy="408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760D4-904C-B140-9A5D-F0D2D532C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01615" y="4441691"/>
            <a:ext cx="391317" cy="3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5744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955B14-B082-1A41-8AC3-BEA0644D783B}"/>
              </a:ext>
            </a:extLst>
          </p:cNvPr>
          <p:cNvSpPr/>
          <p:nvPr userDrawn="1"/>
        </p:nvSpPr>
        <p:spPr>
          <a:xfrm>
            <a:off x="0" y="0"/>
            <a:ext cx="1143000" cy="5158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63" y="205979"/>
            <a:ext cx="6734236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1201" y="1151335"/>
            <a:ext cx="319279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1201" y="1631156"/>
            <a:ext cx="3192799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84" y="1151335"/>
            <a:ext cx="3200616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4A4D4D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84" y="1631156"/>
            <a:ext cx="3200616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CF459B-2A6F-A143-8005-83B859389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4374902"/>
            <a:ext cx="653817" cy="61323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8231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C6D775-170C-E34E-8C5C-BD93F725F411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43FFEF-1528-F446-AE99-F668C1252B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221790"/>
            <a:ext cx="653817" cy="61323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2152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D1A0B6-4503-D344-8072-594E58EA37E7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Logo: University of Kentucky College of Engineering Department of Computer Science">
            <a:extLst>
              <a:ext uri="{FF2B5EF4-FFF2-40B4-BE49-F238E27FC236}">
                <a16:creationId xmlns:a16="http://schemas.microsoft.com/office/drawing/2014/main" id="{8CBAA298-DC37-6847-BBC4-A6BE72694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504" y="4451278"/>
            <a:ext cx="1497990" cy="525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C4D3F-335A-3942-8FDD-2F18355F5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91758" y="4366222"/>
            <a:ext cx="2345582" cy="714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3F539-1229-6447-AC6D-D6BF02B15A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33968" y="4401668"/>
            <a:ext cx="677915" cy="6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126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D1A0B6-4503-D344-8072-594E58EA37E7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DC4D3F-335A-3942-8FDD-2F18355F5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22383" y="4366222"/>
            <a:ext cx="2345582" cy="7149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3F539-1229-6447-AC6D-D6BF02B15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64593" y="4401668"/>
            <a:ext cx="677915" cy="6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8379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FE3B12-17ED-B847-910F-B8738BC2C46E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FC7321A-A242-374D-9954-2B53B01316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21120" y="4482336"/>
            <a:ext cx="521155" cy="488807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E8383B-F9F7-2544-80E9-4AFF5DF832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7343" y="4461623"/>
            <a:ext cx="2177518" cy="51480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4898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167" y="205979"/>
            <a:ext cx="6820632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8F489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308" y="1200151"/>
            <a:ext cx="8358492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3B6B1-8941-9344-97DA-B9560EA30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225" y="123078"/>
            <a:ext cx="853231" cy="8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398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167" y="205979"/>
            <a:ext cx="6820632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308" y="1200151"/>
            <a:ext cx="8358492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3B6B1-8941-9344-97DA-B9560EA30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225" y="123078"/>
            <a:ext cx="853230" cy="8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414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1B961F-F03B-FB49-9693-7EC0FA868FC3}"/>
              </a:ext>
            </a:extLst>
          </p:cNvPr>
          <p:cNvSpPr/>
          <p:nvPr userDrawn="1"/>
        </p:nvSpPr>
        <p:spPr>
          <a:xfrm>
            <a:off x="0" y="4846890"/>
            <a:ext cx="9144000" cy="29661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9AC8A0-9D24-5143-995A-9160E7953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81575" y="4423857"/>
            <a:ext cx="1341213" cy="408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760D4-904C-B140-9A5D-F0D2D532C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01615" y="4441691"/>
            <a:ext cx="391316" cy="3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577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955B14-B082-1A41-8AC3-BEA0644D783B}"/>
              </a:ext>
            </a:extLst>
          </p:cNvPr>
          <p:cNvSpPr/>
          <p:nvPr userDrawn="1"/>
        </p:nvSpPr>
        <p:spPr>
          <a:xfrm>
            <a:off x="0" y="0"/>
            <a:ext cx="1143000" cy="515809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63" y="205979"/>
            <a:ext cx="6734236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1201" y="1151335"/>
            <a:ext cx="319279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1201" y="1631156"/>
            <a:ext cx="3192799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84" y="1151335"/>
            <a:ext cx="3200616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4A4D4D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84" y="1631156"/>
            <a:ext cx="3200616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9D14D-F49B-6F4E-AD9F-5804F86244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4374902"/>
            <a:ext cx="653817" cy="61323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23621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C6D775-170C-E34E-8C5C-BD93F725F411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30BA5A-5CD2-7A40-A9B4-73E64C1ED6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221790"/>
            <a:ext cx="653817" cy="61323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4601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D1A0B6-4503-D344-8072-594E58EA37E7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 descr="Logo: University of Kentucky College of Engineering Department of Computer Science">
            <a:extLst>
              <a:ext uri="{FF2B5EF4-FFF2-40B4-BE49-F238E27FC236}">
                <a16:creationId xmlns:a16="http://schemas.microsoft.com/office/drawing/2014/main" id="{8CBAA298-DC37-6847-BBC4-A6BE72694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504" y="4451278"/>
            <a:ext cx="1497990" cy="525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C4D3F-335A-3942-8FDD-2F18355F5C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91758" y="4370450"/>
            <a:ext cx="2345582" cy="706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3F539-1229-6447-AC6D-D6BF02B15AD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33968" y="4401668"/>
            <a:ext cx="677915" cy="6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474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D1A0B6-4503-D344-8072-594E58EA37E7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DC4D3F-335A-3942-8FDD-2F18355F5C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722383" y="4370450"/>
            <a:ext cx="2345582" cy="7064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53F539-1229-6447-AC6D-D6BF02B15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64593" y="4401668"/>
            <a:ext cx="677915" cy="64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325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FE3B12-17ED-B847-910F-B8738BC2C46E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52BD3C-C25A-BE4D-91CA-459E5AE2179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21120" y="4482336"/>
            <a:ext cx="521155" cy="488807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DFAF11-CD2C-C14A-BA5B-B04E7ECB3CB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77343" y="4465198"/>
            <a:ext cx="2177518" cy="50765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7128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167" y="205979"/>
            <a:ext cx="6820632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308" y="1200151"/>
            <a:ext cx="8358492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D3B6B1-8941-9344-97DA-B9560EA30D6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9225" y="123078"/>
            <a:ext cx="853230" cy="813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2018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1B961F-F03B-FB49-9693-7EC0FA868FC3}"/>
              </a:ext>
            </a:extLst>
          </p:cNvPr>
          <p:cNvSpPr/>
          <p:nvPr userDrawn="1"/>
        </p:nvSpPr>
        <p:spPr>
          <a:xfrm>
            <a:off x="0" y="4846890"/>
            <a:ext cx="9144000" cy="29661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9AC8A0-9D24-5143-995A-9160E79531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81575" y="4426275"/>
            <a:ext cx="1341213" cy="4039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C760D4-904C-B140-9A5D-F0D2D532CB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01615" y="4441691"/>
            <a:ext cx="391316" cy="37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73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955B14-B082-1A41-8AC3-BEA0644D783B}"/>
              </a:ext>
            </a:extLst>
          </p:cNvPr>
          <p:cNvSpPr/>
          <p:nvPr userDrawn="1"/>
        </p:nvSpPr>
        <p:spPr>
          <a:xfrm>
            <a:off x="0" y="0"/>
            <a:ext cx="1143000" cy="515809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63" y="205979"/>
            <a:ext cx="6734236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1201" y="1151335"/>
            <a:ext cx="319279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1201" y="1631156"/>
            <a:ext cx="3192799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84" y="1151335"/>
            <a:ext cx="3200616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4A4D4D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84" y="1631156"/>
            <a:ext cx="3200616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266456-6966-3140-BB44-4457805CC0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4374902"/>
            <a:ext cx="653817" cy="61323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4353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8F489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1B961F-F03B-FB49-9693-7EC0FA868FC3}"/>
              </a:ext>
            </a:extLst>
          </p:cNvPr>
          <p:cNvSpPr/>
          <p:nvPr userDrawn="1"/>
        </p:nvSpPr>
        <p:spPr>
          <a:xfrm>
            <a:off x="0" y="4846890"/>
            <a:ext cx="9144000" cy="296610"/>
          </a:xfrm>
          <a:prstGeom prst="rect">
            <a:avLst/>
          </a:prstGeom>
          <a:solidFill>
            <a:srgbClr val="8F48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BDDA66-DBA4-FC4E-9ECC-348F99FF42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780095" y="4410467"/>
            <a:ext cx="1325123" cy="4355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AACDAA-8ECF-B048-AB7F-89F12DA101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411140" y="4441691"/>
            <a:ext cx="391317" cy="37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528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C6D775-170C-E34E-8C5C-BD93F725F411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2DE565-E465-8A44-BB96-76239B9A3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221790"/>
            <a:ext cx="653817" cy="61323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471382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6155CF-2CCA-7249-AE74-D6FE6677792B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rgbClr val="171C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: EduceLab A Digital Restoration Initiative type lockup">
            <a:extLst>
              <a:ext uri="{FF2B5EF4-FFF2-40B4-BE49-F238E27FC236}">
                <a16:creationId xmlns:a16="http://schemas.microsoft.com/office/drawing/2014/main" id="{7E233792-F717-BE48-8D75-84FEAF8418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07265" y="4342805"/>
            <a:ext cx="2388782" cy="761741"/>
          </a:xfrm>
          <a:prstGeom prst="rect">
            <a:avLst/>
          </a:prstGeom>
        </p:spPr>
      </p:pic>
      <p:pic>
        <p:nvPicPr>
          <p:cNvPr id="8" name="Picture 7" descr="Logo: EduceLab logo icon&#10;">
            <a:extLst>
              <a:ext uri="{FF2B5EF4-FFF2-40B4-BE49-F238E27FC236}">
                <a16:creationId xmlns:a16="http://schemas.microsoft.com/office/drawing/2014/main" id="{6A29791C-A4EB-B746-8785-F018162AD8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071075" y="4401668"/>
            <a:ext cx="677916" cy="6463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3032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167" y="205979"/>
            <a:ext cx="6820632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308" y="1200151"/>
            <a:ext cx="8358492" cy="33944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4B34A11-B088-F540-8644-2CE703EFB8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134" y="147356"/>
            <a:ext cx="757520" cy="75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17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4BB681E-25EC-6748-979D-00D01F176F44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rgbClr val="171C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 descr="Logo: EduceLab logo icon&#10;">
            <a:extLst>
              <a:ext uri="{FF2B5EF4-FFF2-40B4-BE49-F238E27FC236}">
                <a16:creationId xmlns:a16="http://schemas.microsoft.com/office/drawing/2014/main" id="{4C09324B-487B-5D43-9333-6D44A2DF66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7772400" y="3865418"/>
            <a:ext cx="1326176" cy="12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545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167" y="205979"/>
            <a:ext cx="6820632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66167" y="1200151"/>
            <a:ext cx="6820633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87" y="205979"/>
            <a:ext cx="8341213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587" y="1200151"/>
            <a:ext cx="8341213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98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87" y="205979"/>
            <a:ext cx="8341213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587" y="1200151"/>
            <a:ext cx="8341213" cy="339447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914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167" y="205979"/>
            <a:ext cx="6820632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308" y="1200151"/>
            <a:ext cx="8358492" cy="339447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6531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87" y="205979"/>
            <a:ext cx="8341213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587" y="1200151"/>
            <a:ext cx="8341213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4397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587" y="205979"/>
            <a:ext cx="8341213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5587" y="1200151"/>
            <a:ext cx="8341213" cy="339447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4397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9955B14-B082-1A41-8AC3-BEA0644D783B}"/>
              </a:ext>
            </a:extLst>
          </p:cNvPr>
          <p:cNvSpPr/>
          <p:nvPr userDrawn="1"/>
        </p:nvSpPr>
        <p:spPr>
          <a:xfrm>
            <a:off x="0" y="0"/>
            <a:ext cx="1143000" cy="5158098"/>
          </a:xfrm>
          <a:prstGeom prst="rect">
            <a:avLst/>
          </a:prstGeom>
          <a:solidFill>
            <a:srgbClr val="8F48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63" y="205979"/>
            <a:ext cx="6734236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8F489A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61201" y="1151335"/>
            <a:ext cx="3192799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61201" y="1631156"/>
            <a:ext cx="3192799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184" y="1151335"/>
            <a:ext cx="3200616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4A4D4D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184" y="1631156"/>
            <a:ext cx="3200616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1B085F-274F-6D45-932E-1DD6569376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4374901"/>
            <a:ext cx="653817" cy="61323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563" y="205979"/>
            <a:ext cx="6734236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78509" y="1200151"/>
            <a:ext cx="3199851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184" y="1200151"/>
            <a:ext cx="3200616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1528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897" y="205979"/>
            <a:ext cx="6956903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81528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9897" y="212459"/>
            <a:ext cx="6956903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6631"/>
            <a:ext cx="4038600" cy="3394472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6631"/>
            <a:ext cx="4038600" cy="3394472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815284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8152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>
              <a:defRPr sz="2400">
                <a:solidFill>
                  <a:srgbClr val="FFFFFF"/>
                </a:solidFill>
              </a:defRPr>
            </a:lvl2pPr>
            <a:lvl3pPr>
              <a:defRPr sz="2000">
                <a:solidFill>
                  <a:srgbClr val="FFFFFF"/>
                </a:solidFill>
              </a:defRPr>
            </a:lvl3pPr>
            <a:lvl4pPr>
              <a:defRPr sz="1800">
                <a:solidFill>
                  <a:srgbClr val="FFFFFF"/>
                </a:solidFill>
              </a:defRPr>
            </a:lvl4pPr>
            <a:lvl5pPr>
              <a:defRPr sz="1800">
                <a:solidFill>
                  <a:srgbClr val="FFFFF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881528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4A4D4D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4A4D4D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6979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6979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597" y="205979"/>
            <a:ext cx="6964203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4A4D4D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4A4D4D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6979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597" y="205979"/>
            <a:ext cx="6964203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FFFFFF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rgbClr val="FFFFFF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solidFill>
                  <a:srgbClr val="FFFFFF"/>
                </a:solidFill>
              </a:defRPr>
            </a:lvl1pPr>
            <a:lvl2pPr>
              <a:defRPr sz="2000">
                <a:solidFill>
                  <a:srgbClr val="FFFFFF"/>
                </a:solidFill>
              </a:defRPr>
            </a:lvl2pPr>
            <a:lvl3pPr>
              <a:defRPr sz="1800">
                <a:solidFill>
                  <a:srgbClr val="FFFFFF"/>
                </a:solidFill>
              </a:defRPr>
            </a:lvl3pPr>
            <a:lvl4pPr>
              <a:defRPr sz="1600">
                <a:solidFill>
                  <a:srgbClr val="FFFFFF"/>
                </a:solidFill>
              </a:defRPr>
            </a:lvl4pPr>
            <a:lvl5pPr>
              <a:defRPr sz="16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4697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C6D775-170C-E34E-8C5C-BD93F725F411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rgbClr val="8F48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B047EC-6E6D-FD40-82C4-E9129E963F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60350" y="223232"/>
            <a:ext cx="653817" cy="613235"/>
          </a:xfrm>
          <a:prstGeom prst="rect">
            <a:avLst/>
          </a:prstGeom>
          <a:effectLst>
            <a:outerShdw blurRad="38100" dist="25400" dir="2700000" algn="tl" rotWithShape="0">
              <a:prstClr val="black">
                <a:alpha val="2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72631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accent4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6979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599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>
            <a:normAutofit/>
          </a:bodyPr>
          <a:lstStyle>
            <a:lvl1pPr marL="0" indent="0">
              <a:buNone/>
              <a:defRPr sz="2000" b="1" i="0">
                <a:solidFill>
                  <a:schemeClr val="bg1"/>
                </a:solidFill>
                <a:latin typeface="Avenir Next Regular"/>
                <a:cs typeface="Avenir Next Regular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46979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8004" y="205979"/>
            <a:ext cx="6768796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784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02" y="205979"/>
            <a:ext cx="8228898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02" y="205979"/>
            <a:ext cx="8228898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7846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606" y="205979"/>
            <a:ext cx="7037194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7846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9606" y="205979"/>
            <a:ext cx="7037194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784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02" y="205979"/>
            <a:ext cx="8228898" cy="857250"/>
          </a:xfrm>
        </p:spPr>
        <p:txBody>
          <a:bodyPr>
            <a:noAutofit/>
          </a:bodyPr>
          <a:lstStyle>
            <a:lvl1pPr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7846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02" y="205979"/>
            <a:ext cx="8228898" cy="857250"/>
          </a:xfrm>
        </p:spPr>
        <p:txBody>
          <a:bodyPr>
            <a:noAutofit/>
          </a:bodyPr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2784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D1A0B6-4503-D344-8072-594E58EA37E7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rgbClr val="8F48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5" descr="Logo: University of Kentucky College of Engineering Department of Computer Science">
            <a:extLst>
              <a:ext uri="{FF2B5EF4-FFF2-40B4-BE49-F238E27FC236}">
                <a16:creationId xmlns:a16="http://schemas.microsoft.com/office/drawing/2014/main" id="{8CBAA298-DC37-6847-BBC4-A6BE72694E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4504" y="4451278"/>
            <a:ext cx="1497990" cy="5256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811733-06EB-B44A-8210-2A67A21F88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690960" y="4342805"/>
            <a:ext cx="2317441" cy="7617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ADE38-0713-8242-84C1-0BF9D8452B1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6093440" y="4401668"/>
            <a:ext cx="677916" cy="6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1086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31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31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31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315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631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5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1357" y="207849"/>
            <a:ext cx="2393033" cy="8715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9020" y="204787"/>
            <a:ext cx="4107780" cy="466169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61357" y="1079386"/>
            <a:ext cx="2393033" cy="378709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37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8"/>
            <a:ext cx="3008313" cy="1845954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050742"/>
            <a:ext cx="3008313" cy="25438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79204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4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050742"/>
            <a:ext cx="3008313" cy="2543880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37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79204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050742"/>
            <a:ext cx="3008313" cy="25438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372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79204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  <a:lvl2pPr>
              <a:defRPr sz="28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050742"/>
            <a:ext cx="3008313" cy="2543880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3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AD1A0B6-4503-D344-8072-594E58EA37E7}"/>
              </a:ext>
            </a:extLst>
          </p:cNvPr>
          <p:cNvSpPr/>
          <p:nvPr userDrawn="1"/>
        </p:nvSpPr>
        <p:spPr>
          <a:xfrm>
            <a:off x="0" y="-14598"/>
            <a:ext cx="9144000" cy="4263528"/>
          </a:xfrm>
          <a:prstGeom prst="rect">
            <a:avLst/>
          </a:prstGeom>
          <a:solidFill>
            <a:srgbClr val="8F48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A19C1A-009B-BB46-A7BF-48BCC4E2EA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693946" y="4342805"/>
            <a:ext cx="2317441" cy="761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A40DD8-E357-1A43-AF8A-50BC130082F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96426" y="4401668"/>
            <a:ext cx="677916" cy="64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7373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6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79204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050742"/>
            <a:ext cx="3008313" cy="254388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1540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179204"/>
            <a:ext cx="3008313" cy="871538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  <a:lvl2pPr>
              <a:defRPr sz="2800">
                <a:solidFill>
                  <a:srgbClr val="FFFFFF"/>
                </a:solidFill>
              </a:defRPr>
            </a:lvl2pPr>
            <a:lvl3pPr>
              <a:defRPr sz="2400">
                <a:solidFill>
                  <a:srgbClr val="FFFFFF"/>
                </a:solidFill>
              </a:defRPr>
            </a:lvl3pPr>
            <a:lvl4pPr>
              <a:defRPr sz="2000">
                <a:solidFill>
                  <a:srgbClr val="FFFFFF"/>
                </a:solidFill>
              </a:defRPr>
            </a:lvl4pPr>
            <a:lvl5pPr>
              <a:defRPr sz="2000">
                <a:solidFill>
                  <a:srgbClr val="FFFFF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050742"/>
            <a:ext cx="3008313" cy="2543880"/>
          </a:xfrm>
        </p:spPr>
        <p:txBody>
          <a:bodyPr/>
          <a:lstStyle>
            <a:lvl1pPr marL="0" indent="0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7537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4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834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83488" y="4025503"/>
            <a:ext cx="5486400" cy="603647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022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0227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0227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0227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="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0227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 b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02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DFE3B12-17ED-B847-910F-B8738BC2C46E}"/>
              </a:ext>
            </a:extLst>
          </p:cNvPr>
          <p:cNvSpPr/>
          <p:nvPr userDrawn="1"/>
        </p:nvSpPr>
        <p:spPr>
          <a:xfrm>
            <a:off x="0" y="0"/>
            <a:ext cx="9144000" cy="5158098"/>
          </a:xfrm>
          <a:prstGeom prst="rect">
            <a:avLst/>
          </a:prstGeom>
          <a:solidFill>
            <a:srgbClr val="8F489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4957" y="1163862"/>
            <a:ext cx="8364817" cy="110251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72709"/>
            <a:ext cx="6400800" cy="829751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C23D73-EAB3-6640-BBE2-9D72299E41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150856" y="4482336"/>
            <a:ext cx="521155" cy="488807"/>
          </a:xfrm>
          <a:prstGeom prst="rect">
            <a:avLst/>
          </a:prstGeom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FCAFDB-59DF-8A46-BB65-70B3424AF0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790041" y="4448563"/>
            <a:ext cx="2092650" cy="54092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508993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74" r:id="rId3"/>
    <p:sldLayoutId id="2147483677" r:id="rId4"/>
    <p:sldLayoutId id="2147483664" r:id="rId5"/>
    <p:sldLayoutId id="2147483698" r:id="rId6"/>
    <p:sldLayoutId id="2147483748" r:id="rId7"/>
    <p:sldLayoutId id="2147483715" r:id="rId8"/>
    <p:sldLayoutId id="2147483716" r:id="rId9"/>
    <p:sldLayoutId id="2147483718" r:id="rId10"/>
    <p:sldLayoutId id="2147483719" r:id="rId11"/>
    <p:sldLayoutId id="2147483720" r:id="rId12"/>
    <p:sldLayoutId id="2147483721" r:id="rId13"/>
    <p:sldLayoutId id="2147483749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  <p:sldLayoutId id="2147483733" r:id="rId21"/>
    <p:sldLayoutId id="2147483728" r:id="rId22"/>
    <p:sldLayoutId id="2147483729" r:id="rId23"/>
    <p:sldLayoutId id="2147483730" r:id="rId24"/>
    <p:sldLayoutId id="2147483731" r:id="rId25"/>
    <p:sldLayoutId id="2147483732" r:id="rId26"/>
    <p:sldLayoutId id="2147483734" r:id="rId27"/>
    <p:sldLayoutId id="2147483735" r:id="rId28"/>
    <p:sldLayoutId id="2147483736" r:id="rId29"/>
    <p:sldLayoutId id="2147483737" r:id="rId30"/>
    <p:sldLayoutId id="2147483738" r:id="rId31"/>
    <p:sldLayoutId id="2147483739" r:id="rId32"/>
    <p:sldLayoutId id="2147483740" r:id="rId33"/>
    <p:sldLayoutId id="2147483741" r:id="rId34"/>
    <p:sldLayoutId id="2147483742" r:id="rId35"/>
    <p:sldLayoutId id="2147483743" r:id="rId36"/>
    <p:sldLayoutId id="2147483744" r:id="rId37"/>
    <p:sldLayoutId id="2147483745" r:id="rId38"/>
    <p:sldLayoutId id="2147483746" r:id="rId39"/>
    <p:sldLayoutId id="2147483747" r:id="rId40"/>
    <p:sldLayoutId id="2147483713" r:id="rId41"/>
    <p:sldLayoutId id="2147483714" r:id="rId42"/>
    <p:sldLayoutId id="2147483670" r:id="rId43"/>
    <p:sldLayoutId id="2147483662" r:id="rId44"/>
    <p:sldLayoutId id="2147483671" r:id="rId45"/>
    <p:sldLayoutId id="2147483672" r:id="rId46"/>
    <p:sldLayoutId id="2147483673" r:id="rId47"/>
    <p:sldLayoutId id="2147483675" r:id="rId48"/>
    <p:sldLayoutId id="2147483676" r:id="rId49"/>
    <p:sldLayoutId id="2147483663" r:id="rId50"/>
    <p:sldLayoutId id="2147483678" r:id="rId51"/>
    <p:sldLayoutId id="2147483679" r:id="rId52"/>
    <p:sldLayoutId id="2147483680" r:id="rId53"/>
    <p:sldLayoutId id="2147483681" r:id="rId54"/>
    <p:sldLayoutId id="2147483682" r:id="rId55"/>
    <p:sldLayoutId id="2147483683" r:id="rId56"/>
    <p:sldLayoutId id="2147483684" r:id="rId57"/>
    <p:sldLayoutId id="2147483685" r:id="rId58"/>
    <p:sldLayoutId id="2147483686" r:id="rId59"/>
    <p:sldLayoutId id="2147483687" r:id="rId60"/>
    <p:sldLayoutId id="2147483688" r:id="rId61"/>
    <p:sldLayoutId id="2147483694" r:id="rId62"/>
    <p:sldLayoutId id="2147483665" r:id="rId63"/>
    <p:sldLayoutId id="2147483689" r:id="rId64"/>
    <p:sldLayoutId id="2147483690" r:id="rId65"/>
    <p:sldLayoutId id="2147483691" r:id="rId66"/>
    <p:sldLayoutId id="2147483692" r:id="rId67"/>
    <p:sldLayoutId id="2147483693" r:id="rId68"/>
    <p:sldLayoutId id="2147483666" r:id="rId69"/>
    <p:sldLayoutId id="2147483695" r:id="rId70"/>
    <p:sldLayoutId id="2147483696" r:id="rId71"/>
    <p:sldLayoutId id="2147483697" r:id="rId72"/>
    <p:sldLayoutId id="2147483699" r:id="rId73"/>
    <p:sldLayoutId id="2147483700" r:id="rId74"/>
    <p:sldLayoutId id="2147483705" r:id="rId75"/>
    <p:sldLayoutId id="2147483667" r:id="rId76"/>
    <p:sldLayoutId id="2147483701" r:id="rId77"/>
    <p:sldLayoutId id="2147483702" r:id="rId78"/>
    <p:sldLayoutId id="2147483703" r:id="rId79"/>
    <p:sldLayoutId id="2147483706" r:id="rId80"/>
    <p:sldLayoutId id="2147483704" r:id="rId81"/>
    <p:sldLayoutId id="2147483668" r:id="rId82"/>
    <p:sldLayoutId id="2147483707" r:id="rId83"/>
    <p:sldLayoutId id="2147483708" r:id="rId84"/>
    <p:sldLayoutId id="2147483709" r:id="rId85"/>
    <p:sldLayoutId id="2147483710" r:id="rId86"/>
    <p:sldLayoutId id="2147483711" r:id="rId87"/>
    <p:sldLayoutId id="2147483712" r:id="rId88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i="0" kern="1200">
          <a:solidFill>
            <a:srgbClr val="1B365D"/>
          </a:solidFill>
          <a:latin typeface="Avenir Black" panose="02000503020000020003" pitchFamily="2" charset="0"/>
          <a:ea typeface="+mj-ea"/>
          <a:cs typeface="Avenir Black" panose="02000503020000020003" pitchFamily="2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Avenir Book" panose="02000503020000020003" pitchFamily="2" charset="0"/>
          <a:ea typeface="+mn-ea"/>
          <a:cs typeface="Avenir Book" panose="02000503020000020003" pitchFamily="2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Avenir Book" panose="02000503020000020003" pitchFamily="2" charset="0"/>
          <a:ea typeface="+mn-ea"/>
          <a:cs typeface="Avenir Book" panose="02000503020000020003" pitchFamily="2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Avenir Book" panose="02000503020000020003" pitchFamily="2" charset="0"/>
          <a:ea typeface="+mn-ea"/>
          <a:cs typeface="Avenir Book" panose="02000503020000020003" pitchFamily="2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Avenir Book" panose="02000503020000020003" pitchFamily="2" charset="0"/>
          <a:ea typeface="+mn-ea"/>
          <a:cs typeface="Avenir Book" panose="02000503020000020003" pitchFamily="2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Avenir Book" panose="02000503020000020003" pitchFamily="2" charset="0"/>
          <a:ea typeface="+mn-ea"/>
          <a:cs typeface="Avenir Book" panose="02000503020000020003" pitchFamily="2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uky.edu/dri/news/#publications" TargetMode="External"/><Relationship Id="rId2" Type="http://schemas.openxmlformats.org/officeDocument/2006/relationships/hyperlink" Target="https://gitlab.com/educelab" TargetMode="Externa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88171A-3EF7-3C49-99B1-3183017D55E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Machine Learning Infrastructure on the Frontier of Virtual Unwrapping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D09DC25-013E-D048-AA08-17FC355EC6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893333"/>
            <a:ext cx="6400800" cy="829751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Stephen Parsons, Jacob Chappell, W. Brent Seales, Lowell Pike</a:t>
            </a:r>
          </a:p>
          <a:p>
            <a:endParaRPr lang="en-US" dirty="0"/>
          </a:p>
          <a:p>
            <a:r>
              <a:rPr lang="en-US" dirty="0"/>
              <a:t>University of Kentucky, USA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357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>
            <a:extLst>
              <a:ext uri="{FF2B5EF4-FFF2-40B4-BE49-F238E27FC236}">
                <a16:creationId xmlns:a16="http://schemas.microsoft.com/office/drawing/2014/main" id="{20C380EE-E682-9B44-B954-A3426F6F3B04}"/>
              </a:ext>
            </a:extLst>
          </p:cNvPr>
          <p:cNvSpPr/>
          <p:nvPr/>
        </p:nvSpPr>
        <p:spPr>
          <a:xfrm>
            <a:off x="434340" y="1112521"/>
            <a:ext cx="6858000" cy="2323212"/>
          </a:xfrm>
          <a:custGeom>
            <a:avLst/>
            <a:gdLst>
              <a:gd name="connsiteX0" fmla="*/ 0 w 6858000"/>
              <a:gd name="connsiteY0" fmla="*/ 387210 h 2323212"/>
              <a:gd name="connsiteX1" fmla="*/ 387210 w 6858000"/>
              <a:gd name="connsiteY1" fmla="*/ 0 h 2323212"/>
              <a:gd name="connsiteX2" fmla="*/ 1184835 w 6858000"/>
              <a:gd name="connsiteY2" fmla="*/ 0 h 2323212"/>
              <a:gd name="connsiteX3" fmla="*/ 1799952 w 6858000"/>
              <a:gd name="connsiteY3" fmla="*/ 0 h 2323212"/>
              <a:gd name="connsiteX4" fmla="*/ 2354234 w 6858000"/>
              <a:gd name="connsiteY4" fmla="*/ 0 h 2323212"/>
              <a:gd name="connsiteX5" fmla="*/ 3091023 w 6858000"/>
              <a:gd name="connsiteY5" fmla="*/ 0 h 2323212"/>
              <a:gd name="connsiteX6" fmla="*/ 3706141 w 6858000"/>
              <a:gd name="connsiteY6" fmla="*/ 0 h 2323212"/>
              <a:gd name="connsiteX7" fmla="*/ 4503766 w 6858000"/>
              <a:gd name="connsiteY7" fmla="*/ 0 h 2323212"/>
              <a:gd name="connsiteX8" fmla="*/ 5058048 w 6858000"/>
              <a:gd name="connsiteY8" fmla="*/ 0 h 2323212"/>
              <a:gd name="connsiteX9" fmla="*/ 5855672 w 6858000"/>
              <a:gd name="connsiteY9" fmla="*/ 0 h 2323212"/>
              <a:gd name="connsiteX10" fmla="*/ 6470790 w 6858000"/>
              <a:gd name="connsiteY10" fmla="*/ 0 h 2323212"/>
              <a:gd name="connsiteX11" fmla="*/ 6858000 w 6858000"/>
              <a:gd name="connsiteY11" fmla="*/ 387210 h 2323212"/>
              <a:gd name="connsiteX12" fmla="*/ 6858000 w 6858000"/>
              <a:gd name="connsiteY12" fmla="*/ 918962 h 2323212"/>
              <a:gd name="connsiteX13" fmla="*/ 6858000 w 6858000"/>
              <a:gd name="connsiteY13" fmla="*/ 1466202 h 2323212"/>
              <a:gd name="connsiteX14" fmla="*/ 6858000 w 6858000"/>
              <a:gd name="connsiteY14" fmla="*/ 1936002 h 2323212"/>
              <a:gd name="connsiteX15" fmla="*/ 6470790 w 6858000"/>
              <a:gd name="connsiteY15" fmla="*/ 2323212 h 2323212"/>
              <a:gd name="connsiteX16" fmla="*/ 5734001 w 6858000"/>
              <a:gd name="connsiteY16" fmla="*/ 2323212 h 2323212"/>
              <a:gd name="connsiteX17" fmla="*/ 5058048 w 6858000"/>
              <a:gd name="connsiteY17" fmla="*/ 2323212 h 2323212"/>
              <a:gd name="connsiteX18" fmla="*/ 4564602 w 6858000"/>
              <a:gd name="connsiteY18" fmla="*/ 2323212 h 2323212"/>
              <a:gd name="connsiteX19" fmla="*/ 4010320 w 6858000"/>
              <a:gd name="connsiteY19" fmla="*/ 2323212 h 2323212"/>
              <a:gd name="connsiteX20" fmla="*/ 3212695 w 6858000"/>
              <a:gd name="connsiteY20" fmla="*/ 2323212 h 2323212"/>
              <a:gd name="connsiteX21" fmla="*/ 2536742 w 6858000"/>
              <a:gd name="connsiteY21" fmla="*/ 2323212 h 2323212"/>
              <a:gd name="connsiteX22" fmla="*/ 1982460 w 6858000"/>
              <a:gd name="connsiteY22" fmla="*/ 2323212 h 2323212"/>
              <a:gd name="connsiteX23" fmla="*/ 1306507 w 6858000"/>
              <a:gd name="connsiteY23" fmla="*/ 2323212 h 2323212"/>
              <a:gd name="connsiteX24" fmla="*/ 387210 w 6858000"/>
              <a:gd name="connsiteY24" fmla="*/ 2323212 h 2323212"/>
              <a:gd name="connsiteX25" fmla="*/ 0 w 6858000"/>
              <a:gd name="connsiteY25" fmla="*/ 1936002 h 2323212"/>
              <a:gd name="connsiteX26" fmla="*/ 0 w 6858000"/>
              <a:gd name="connsiteY26" fmla="*/ 1388762 h 2323212"/>
              <a:gd name="connsiteX27" fmla="*/ 0 w 6858000"/>
              <a:gd name="connsiteY27" fmla="*/ 857010 h 2323212"/>
              <a:gd name="connsiteX28" fmla="*/ 0 w 6858000"/>
              <a:gd name="connsiteY28" fmla="*/ 387210 h 232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858000" h="2323212" extrusionOk="0">
                <a:moveTo>
                  <a:pt x="0" y="387210"/>
                </a:moveTo>
                <a:cubicBezTo>
                  <a:pt x="-20604" y="160651"/>
                  <a:pt x="168033" y="1999"/>
                  <a:pt x="387210" y="0"/>
                </a:cubicBezTo>
                <a:cubicBezTo>
                  <a:pt x="647414" y="34299"/>
                  <a:pt x="931528" y="15168"/>
                  <a:pt x="1184835" y="0"/>
                </a:cubicBezTo>
                <a:cubicBezTo>
                  <a:pt x="1438143" y="-15168"/>
                  <a:pt x="1542183" y="-20070"/>
                  <a:pt x="1799952" y="0"/>
                </a:cubicBezTo>
                <a:cubicBezTo>
                  <a:pt x="2057721" y="20070"/>
                  <a:pt x="2124628" y="-25835"/>
                  <a:pt x="2354234" y="0"/>
                </a:cubicBezTo>
                <a:cubicBezTo>
                  <a:pt x="2583840" y="25835"/>
                  <a:pt x="2918636" y="20559"/>
                  <a:pt x="3091023" y="0"/>
                </a:cubicBezTo>
                <a:cubicBezTo>
                  <a:pt x="3263410" y="-20559"/>
                  <a:pt x="3468323" y="-10194"/>
                  <a:pt x="3706141" y="0"/>
                </a:cubicBezTo>
                <a:cubicBezTo>
                  <a:pt x="3943959" y="10194"/>
                  <a:pt x="4124647" y="17898"/>
                  <a:pt x="4503766" y="0"/>
                </a:cubicBezTo>
                <a:cubicBezTo>
                  <a:pt x="4882885" y="-17898"/>
                  <a:pt x="4811164" y="5415"/>
                  <a:pt x="5058048" y="0"/>
                </a:cubicBezTo>
                <a:cubicBezTo>
                  <a:pt x="5304932" y="-5415"/>
                  <a:pt x="5623665" y="38526"/>
                  <a:pt x="5855672" y="0"/>
                </a:cubicBezTo>
                <a:cubicBezTo>
                  <a:pt x="6087679" y="-38526"/>
                  <a:pt x="6322276" y="6623"/>
                  <a:pt x="6470790" y="0"/>
                </a:cubicBezTo>
                <a:cubicBezTo>
                  <a:pt x="6639829" y="-2563"/>
                  <a:pt x="6866148" y="151017"/>
                  <a:pt x="6858000" y="387210"/>
                </a:cubicBezTo>
                <a:cubicBezTo>
                  <a:pt x="6858204" y="552997"/>
                  <a:pt x="6852052" y="812122"/>
                  <a:pt x="6858000" y="918962"/>
                </a:cubicBezTo>
                <a:cubicBezTo>
                  <a:pt x="6863948" y="1025802"/>
                  <a:pt x="6867458" y="1340316"/>
                  <a:pt x="6858000" y="1466202"/>
                </a:cubicBezTo>
                <a:cubicBezTo>
                  <a:pt x="6848542" y="1592088"/>
                  <a:pt x="6877549" y="1830268"/>
                  <a:pt x="6858000" y="1936002"/>
                </a:cubicBezTo>
                <a:cubicBezTo>
                  <a:pt x="6808006" y="2158062"/>
                  <a:pt x="6678044" y="2318661"/>
                  <a:pt x="6470790" y="2323212"/>
                </a:cubicBezTo>
                <a:cubicBezTo>
                  <a:pt x="6173941" y="2308271"/>
                  <a:pt x="6024281" y="2342249"/>
                  <a:pt x="5734001" y="2323212"/>
                </a:cubicBezTo>
                <a:cubicBezTo>
                  <a:pt x="5443721" y="2304175"/>
                  <a:pt x="5194541" y="2305535"/>
                  <a:pt x="5058048" y="2323212"/>
                </a:cubicBezTo>
                <a:cubicBezTo>
                  <a:pt x="4921555" y="2340889"/>
                  <a:pt x="4665325" y="2323301"/>
                  <a:pt x="4564602" y="2323212"/>
                </a:cubicBezTo>
                <a:cubicBezTo>
                  <a:pt x="4463879" y="2323123"/>
                  <a:pt x="4145329" y="2308362"/>
                  <a:pt x="4010320" y="2323212"/>
                </a:cubicBezTo>
                <a:cubicBezTo>
                  <a:pt x="3875311" y="2338062"/>
                  <a:pt x="3431128" y="2353583"/>
                  <a:pt x="3212695" y="2323212"/>
                </a:cubicBezTo>
                <a:cubicBezTo>
                  <a:pt x="2994263" y="2292841"/>
                  <a:pt x="2731437" y="2340718"/>
                  <a:pt x="2536742" y="2323212"/>
                </a:cubicBezTo>
                <a:cubicBezTo>
                  <a:pt x="2342047" y="2305706"/>
                  <a:pt x="2156926" y="2305563"/>
                  <a:pt x="1982460" y="2323212"/>
                </a:cubicBezTo>
                <a:cubicBezTo>
                  <a:pt x="1807994" y="2340861"/>
                  <a:pt x="1498673" y="2310567"/>
                  <a:pt x="1306507" y="2323212"/>
                </a:cubicBezTo>
                <a:cubicBezTo>
                  <a:pt x="1114341" y="2335857"/>
                  <a:pt x="793873" y="2343448"/>
                  <a:pt x="387210" y="2323212"/>
                </a:cubicBezTo>
                <a:cubicBezTo>
                  <a:pt x="178973" y="2305949"/>
                  <a:pt x="27916" y="2180037"/>
                  <a:pt x="0" y="1936002"/>
                </a:cubicBezTo>
                <a:cubicBezTo>
                  <a:pt x="-1701" y="1696909"/>
                  <a:pt x="-2269" y="1603188"/>
                  <a:pt x="0" y="1388762"/>
                </a:cubicBezTo>
                <a:cubicBezTo>
                  <a:pt x="2269" y="1174336"/>
                  <a:pt x="-6943" y="984490"/>
                  <a:pt x="0" y="857010"/>
                </a:cubicBezTo>
                <a:cubicBezTo>
                  <a:pt x="6943" y="729530"/>
                  <a:pt x="-14302" y="526619"/>
                  <a:pt x="0" y="387210"/>
                </a:cubicBezTo>
                <a:close/>
              </a:path>
            </a:pathLst>
          </a:custGeom>
          <a:noFill/>
          <a:ln w="15875"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893134-7BC6-8E4B-9EB0-91B329F3B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902" y="23099"/>
            <a:ext cx="8228898" cy="857250"/>
          </a:xfrm>
        </p:spPr>
        <p:txBody>
          <a:bodyPr/>
          <a:lstStyle/>
          <a:p>
            <a:r>
              <a:rPr lang="en-US" sz="3200" dirty="0"/>
              <a:t>Experiment Overview</a:t>
            </a:r>
          </a:p>
        </p:txBody>
      </p:sp>
      <p:pic>
        <p:nvPicPr>
          <p:cNvPr id="5" name="Graphic 4" descr="Database outline">
            <a:extLst>
              <a:ext uri="{FF2B5EF4-FFF2-40B4-BE49-F238E27FC236}">
                <a16:creationId xmlns:a16="http://schemas.microsoft.com/office/drawing/2014/main" id="{3917497E-ED26-0B4E-B867-1A0ADF8F75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8706" y="1824505"/>
            <a:ext cx="914400" cy="914400"/>
          </a:xfrm>
          <a:prstGeom prst="rect">
            <a:avLst/>
          </a:prstGeom>
        </p:spPr>
      </p:pic>
      <p:pic>
        <p:nvPicPr>
          <p:cNvPr id="9" name="Graphic 8" descr="Computer outline">
            <a:extLst>
              <a:ext uri="{FF2B5EF4-FFF2-40B4-BE49-F238E27FC236}">
                <a16:creationId xmlns:a16="http://schemas.microsoft.com/office/drawing/2014/main" id="{713F7BB0-70E2-0345-922E-BF1D692B10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5555"/>
          <a:stretch/>
        </p:blipFill>
        <p:spPr>
          <a:xfrm>
            <a:off x="2859786" y="1112521"/>
            <a:ext cx="314960" cy="914400"/>
          </a:xfrm>
          <a:prstGeom prst="rect">
            <a:avLst/>
          </a:prstGeom>
        </p:spPr>
      </p:pic>
      <p:pic>
        <p:nvPicPr>
          <p:cNvPr id="17" name="Graphic 16" descr="Cloud outline">
            <a:extLst>
              <a:ext uri="{FF2B5EF4-FFF2-40B4-BE49-F238E27FC236}">
                <a16:creationId xmlns:a16="http://schemas.microsoft.com/office/drawing/2014/main" id="{BEE30817-E6C0-4044-BA52-0236FA8D51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84298" y="3627146"/>
            <a:ext cx="1371600" cy="1371600"/>
          </a:xfrm>
          <a:prstGeom prst="rect">
            <a:avLst/>
          </a:prstGeom>
        </p:spPr>
      </p:pic>
      <p:pic>
        <p:nvPicPr>
          <p:cNvPr id="21" name="Graphic 20" descr="Users outline">
            <a:extLst>
              <a:ext uri="{FF2B5EF4-FFF2-40B4-BE49-F238E27FC236}">
                <a16:creationId xmlns:a16="http://schemas.microsoft.com/office/drawing/2014/main" id="{90D4DB8F-E813-DA41-AD10-11B20B4A69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21846" y="3855746"/>
            <a:ext cx="914400" cy="914400"/>
          </a:xfrm>
          <a:prstGeom prst="rect">
            <a:avLst/>
          </a:prstGeom>
        </p:spPr>
      </p:pic>
      <p:pic>
        <p:nvPicPr>
          <p:cNvPr id="22" name="Graphic 21" descr="Computer outline">
            <a:extLst>
              <a:ext uri="{FF2B5EF4-FFF2-40B4-BE49-F238E27FC236}">
                <a16:creationId xmlns:a16="http://schemas.microsoft.com/office/drawing/2014/main" id="{35E4FFBB-4E9A-7543-905C-D23D022D31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5555"/>
          <a:stretch/>
        </p:blipFill>
        <p:spPr>
          <a:xfrm>
            <a:off x="2859786" y="1824505"/>
            <a:ext cx="314960" cy="914400"/>
          </a:xfrm>
          <a:prstGeom prst="rect">
            <a:avLst/>
          </a:prstGeom>
        </p:spPr>
      </p:pic>
      <p:pic>
        <p:nvPicPr>
          <p:cNvPr id="23" name="Graphic 22" descr="Computer outline">
            <a:extLst>
              <a:ext uri="{FF2B5EF4-FFF2-40B4-BE49-F238E27FC236}">
                <a16:creationId xmlns:a16="http://schemas.microsoft.com/office/drawing/2014/main" id="{F8BD52EC-63D2-684E-81D3-3352CAAE61F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5555"/>
          <a:stretch/>
        </p:blipFill>
        <p:spPr>
          <a:xfrm>
            <a:off x="2859786" y="2521333"/>
            <a:ext cx="314960" cy="914400"/>
          </a:xfrm>
          <a:prstGeom prst="rect">
            <a:avLst/>
          </a:prstGeom>
        </p:spPr>
      </p:pic>
      <p:pic>
        <p:nvPicPr>
          <p:cNvPr id="24" name="Graphic 23" descr="Database outline">
            <a:extLst>
              <a:ext uri="{FF2B5EF4-FFF2-40B4-BE49-F238E27FC236}">
                <a16:creationId xmlns:a16="http://schemas.microsoft.com/office/drawing/2014/main" id="{964F576E-0FBA-2B49-862E-A6E44E5BCC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51426" y="1785366"/>
            <a:ext cx="914400" cy="914400"/>
          </a:xfrm>
          <a:prstGeom prst="rect">
            <a:avLst/>
          </a:prstGeom>
        </p:spPr>
      </p:pic>
      <p:pic>
        <p:nvPicPr>
          <p:cNvPr id="25" name="Graphic 24" descr="Computer outline">
            <a:extLst>
              <a:ext uri="{FF2B5EF4-FFF2-40B4-BE49-F238E27FC236}">
                <a16:creationId xmlns:a16="http://schemas.microsoft.com/office/drawing/2014/main" id="{E997D01F-3A1A-2A45-B7D2-1F7E33F557E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65555"/>
          <a:stretch/>
        </p:blipFill>
        <p:spPr>
          <a:xfrm>
            <a:off x="6778498" y="1785366"/>
            <a:ext cx="314960" cy="914400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0F1690-5905-F448-A2CF-1018C4E31FAE}"/>
              </a:ext>
            </a:extLst>
          </p:cNvPr>
          <p:cNvCxnSpPr>
            <a:stCxn id="17" idx="1"/>
            <a:endCxn id="5" idx="2"/>
          </p:cNvCxnSpPr>
          <p:nvPr/>
        </p:nvCxnSpPr>
        <p:spPr>
          <a:xfrm flipH="1" flipV="1">
            <a:off x="1025906" y="2738905"/>
            <a:ext cx="1358392" cy="15740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366BDE3-9F69-244F-A325-A0F479EE0287}"/>
              </a:ext>
            </a:extLst>
          </p:cNvPr>
          <p:cNvCxnSpPr>
            <a:cxnSpLocks/>
          </p:cNvCxnSpPr>
          <p:nvPr/>
        </p:nvCxnSpPr>
        <p:spPr>
          <a:xfrm flipV="1">
            <a:off x="1483106" y="1582801"/>
            <a:ext cx="1312672" cy="57805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E0DAA4C-9674-D047-9721-422CA1D6CF17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483106" y="2281705"/>
            <a:ext cx="13126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633F9FE-7D52-2D47-A1EA-892CEAC1476E}"/>
              </a:ext>
            </a:extLst>
          </p:cNvPr>
          <p:cNvCxnSpPr>
            <a:cxnSpLocks/>
          </p:cNvCxnSpPr>
          <p:nvPr/>
        </p:nvCxnSpPr>
        <p:spPr>
          <a:xfrm>
            <a:off x="1483106" y="2381237"/>
            <a:ext cx="1312672" cy="5972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Right Arrow 41">
            <a:extLst>
              <a:ext uri="{FF2B5EF4-FFF2-40B4-BE49-F238E27FC236}">
                <a16:creationId xmlns:a16="http://schemas.microsoft.com/office/drawing/2014/main" id="{793824F3-DEDF-744E-A385-0594BA14F76E}"/>
              </a:ext>
            </a:extLst>
          </p:cNvPr>
          <p:cNvSpPr/>
          <p:nvPr/>
        </p:nvSpPr>
        <p:spPr>
          <a:xfrm rot="1348711">
            <a:off x="3242323" y="1741006"/>
            <a:ext cx="1482357" cy="64008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E619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1">
            <a:extLst>
              <a:ext uri="{FF2B5EF4-FFF2-40B4-BE49-F238E27FC236}">
                <a16:creationId xmlns:a16="http://schemas.microsoft.com/office/drawing/2014/main" id="{3F4C2F99-1155-3441-866A-B1BF78B21010}"/>
              </a:ext>
            </a:extLst>
          </p:cNvPr>
          <p:cNvSpPr/>
          <p:nvPr/>
        </p:nvSpPr>
        <p:spPr>
          <a:xfrm rot="1311751" flipV="1">
            <a:off x="3205503" y="1828263"/>
            <a:ext cx="1482357" cy="64008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4363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ight Arrow 41">
            <a:extLst>
              <a:ext uri="{FF2B5EF4-FFF2-40B4-BE49-F238E27FC236}">
                <a16:creationId xmlns:a16="http://schemas.microsoft.com/office/drawing/2014/main" id="{F0C755A7-1DDC-5642-9FD3-771A3A4DCD32}"/>
              </a:ext>
            </a:extLst>
          </p:cNvPr>
          <p:cNvSpPr/>
          <p:nvPr/>
        </p:nvSpPr>
        <p:spPr>
          <a:xfrm>
            <a:off x="3192890" y="2230755"/>
            <a:ext cx="1482357" cy="64008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E619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ight Arrow 41">
            <a:extLst>
              <a:ext uri="{FF2B5EF4-FFF2-40B4-BE49-F238E27FC236}">
                <a16:creationId xmlns:a16="http://schemas.microsoft.com/office/drawing/2014/main" id="{37BCFB92-6B77-0348-A5AB-CDDF0AD9D34F}"/>
              </a:ext>
            </a:extLst>
          </p:cNvPr>
          <p:cNvSpPr/>
          <p:nvPr/>
        </p:nvSpPr>
        <p:spPr>
          <a:xfrm flipV="1">
            <a:off x="3190190" y="2318012"/>
            <a:ext cx="1482357" cy="64008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4363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ight Arrow 41">
            <a:extLst>
              <a:ext uri="{FF2B5EF4-FFF2-40B4-BE49-F238E27FC236}">
                <a16:creationId xmlns:a16="http://schemas.microsoft.com/office/drawing/2014/main" id="{E1116171-5584-E246-960D-4EDAAE954626}"/>
              </a:ext>
            </a:extLst>
          </p:cNvPr>
          <p:cNvSpPr/>
          <p:nvPr/>
        </p:nvSpPr>
        <p:spPr>
          <a:xfrm rot="20513624">
            <a:off x="3182573" y="2697892"/>
            <a:ext cx="1482357" cy="64008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E619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1">
            <a:extLst>
              <a:ext uri="{FF2B5EF4-FFF2-40B4-BE49-F238E27FC236}">
                <a16:creationId xmlns:a16="http://schemas.microsoft.com/office/drawing/2014/main" id="{9DB0CF5D-889B-0141-8A1A-9EDF93F92E34}"/>
              </a:ext>
            </a:extLst>
          </p:cNvPr>
          <p:cNvSpPr/>
          <p:nvPr/>
        </p:nvSpPr>
        <p:spPr>
          <a:xfrm rot="20476664" flipV="1">
            <a:off x="3206633" y="2786807"/>
            <a:ext cx="1482357" cy="64008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4363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ight Arrow 41">
            <a:extLst>
              <a:ext uri="{FF2B5EF4-FFF2-40B4-BE49-F238E27FC236}">
                <a16:creationId xmlns:a16="http://schemas.microsoft.com/office/drawing/2014/main" id="{0762C00E-BA19-5247-ADF8-4B202E7E3CD3}"/>
              </a:ext>
            </a:extLst>
          </p:cNvPr>
          <p:cNvSpPr/>
          <p:nvPr/>
        </p:nvSpPr>
        <p:spPr>
          <a:xfrm>
            <a:off x="5372872" y="1976755"/>
            <a:ext cx="1321933" cy="62904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E619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ight Arrow 41">
            <a:extLst>
              <a:ext uri="{FF2B5EF4-FFF2-40B4-BE49-F238E27FC236}">
                <a16:creationId xmlns:a16="http://schemas.microsoft.com/office/drawing/2014/main" id="{CAAD2071-7F77-8645-A4AF-7E751932E25A}"/>
              </a:ext>
            </a:extLst>
          </p:cNvPr>
          <p:cNvSpPr/>
          <p:nvPr/>
        </p:nvSpPr>
        <p:spPr>
          <a:xfrm flipV="1">
            <a:off x="5370172" y="2064012"/>
            <a:ext cx="1321933" cy="62904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4363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41">
            <a:extLst>
              <a:ext uri="{FF2B5EF4-FFF2-40B4-BE49-F238E27FC236}">
                <a16:creationId xmlns:a16="http://schemas.microsoft.com/office/drawing/2014/main" id="{CA4E2EBA-604E-C246-939D-41ED4AE64522}"/>
              </a:ext>
            </a:extLst>
          </p:cNvPr>
          <p:cNvSpPr/>
          <p:nvPr/>
        </p:nvSpPr>
        <p:spPr>
          <a:xfrm rot="10800000">
            <a:off x="5363013" y="2434076"/>
            <a:ext cx="1321933" cy="62904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ight Arrow 41">
            <a:extLst>
              <a:ext uri="{FF2B5EF4-FFF2-40B4-BE49-F238E27FC236}">
                <a16:creationId xmlns:a16="http://schemas.microsoft.com/office/drawing/2014/main" id="{947A9500-46D2-8D4C-8DC1-682B0D3188E4}"/>
              </a:ext>
            </a:extLst>
          </p:cNvPr>
          <p:cNvSpPr/>
          <p:nvPr/>
        </p:nvSpPr>
        <p:spPr>
          <a:xfrm rot="10800000" flipV="1">
            <a:off x="5360313" y="2348150"/>
            <a:ext cx="1321933" cy="62904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3CB4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41">
            <a:extLst>
              <a:ext uri="{FF2B5EF4-FFF2-40B4-BE49-F238E27FC236}">
                <a16:creationId xmlns:a16="http://schemas.microsoft.com/office/drawing/2014/main" id="{218E5B9D-5830-2542-A1EE-992643171E78}"/>
              </a:ext>
            </a:extLst>
          </p:cNvPr>
          <p:cNvSpPr/>
          <p:nvPr/>
        </p:nvSpPr>
        <p:spPr>
          <a:xfrm rot="7987418" flipV="1">
            <a:off x="3216079" y="3366326"/>
            <a:ext cx="1854273" cy="64087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E619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ight Arrow 41">
            <a:extLst>
              <a:ext uri="{FF2B5EF4-FFF2-40B4-BE49-F238E27FC236}">
                <a16:creationId xmlns:a16="http://schemas.microsoft.com/office/drawing/2014/main" id="{0E0C58BF-FDAC-4C47-A393-4ABBCBFB036E}"/>
              </a:ext>
            </a:extLst>
          </p:cNvPr>
          <p:cNvSpPr/>
          <p:nvPr/>
        </p:nvSpPr>
        <p:spPr>
          <a:xfrm rot="7981602">
            <a:off x="3368476" y="3529354"/>
            <a:ext cx="1854273" cy="64087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7559264-8CC9-9B41-A59A-22771B252F37}"/>
              </a:ext>
            </a:extLst>
          </p:cNvPr>
          <p:cNvCxnSpPr>
            <a:cxnSpLocks/>
          </p:cNvCxnSpPr>
          <p:nvPr/>
        </p:nvCxnSpPr>
        <p:spPr>
          <a:xfrm flipV="1">
            <a:off x="3535348" y="2780499"/>
            <a:ext cx="1288834" cy="1371600"/>
          </a:xfrm>
          <a:prstGeom prst="line">
            <a:avLst/>
          </a:prstGeom>
          <a:ln>
            <a:solidFill>
              <a:srgbClr val="4363D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F79569B-9C45-4B4A-9DDB-7233EF88DEF7}"/>
              </a:ext>
            </a:extLst>
          </p:cNvPr>
          <p:cNvCxnSpPr>
            <a:cxnSpLocks/>
          </p:cNvCxnSpPr>
          <p:nvPr/>
        </p:nvCxnSpPr>
        <p:spPr>
          <a:xfrm flipV="1">
            <a:off x="3576105" y="2831891"/>
            <a:ext cx="1288834" cy="1371600"/>
          </a:xfrm>
          <a:prstGeom prst="line">
            <a:avLst/>
          </a:prstGeom>
          <a:ln>
            <a:solidFill>
              <a:srgbClr val="3CB44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ight Arrow 41">
            <a:extLst>
              <a:ext uri="{FF2B5EF4-FFF2-40B4-BE49-F238E27FC236}">
                <a16:creationId xmlns:a16="http://schemas.microsoft.com/office/drawing/2014/main" id="{D4DC06F0-DAA2-2645-A78C-ECB55E2966EC}"/>
              </a:ext>
            </a:extLst>
          </p:cNvPr>
          <p:cNvSpPr/>
          <p:nvPr/>
        </p:nvSpPr>
        <p:spPr>
          <a:xfrm>
            <a:off x="3807055" y="4365487"/>
            <a:ext cx="1658771" cy="55376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3CB4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ight Arrow 41">
            <a:extLst>
              <a:ext uri="{FF2B5EF4-FFF2-40B4-BE49-F238E27FC236}">
                <a16:creationId xmlns:a16="http://schemas.microsoft.com/office/drawing/2014/main" id="{E143D1E1-26AE-BB4B-8A28-BFFE5D80510F}"/>
              </a:ext>
            </a:extLst>
          </p:cNvPr>
          <p:cNvSpPr/>
          <p:nvPr/>
        </p:nvSpPr>
        <p:spPr>
          <a:xfrm flipV="1">
            <a:off x="3804355" y="4452744"/>
            <a:ext cx="1658771" cy="55376"/>
          </a:xfrm>
          <a:custGeom>
            <a:avLst/>
            <a:gdLst>
              <a:gd name="connsiteX0" fmla="*/ 0 w 1250696"/>
              <a:gd name="connsiteY0" fmla="*/ 111030 h 444120"/>
              <a:gd name="connsiteX1" fmla="*/ 1028636 w 1250696"/>
              <a:gd name="connsiteY1" fmla="*/ 111030 h 444120"/>
              <a:gd name="connsiteX2" fmla="*/ 1028636 w 1250696"/>
              <a:gd name="connsiteY2" fmla="*/ 0 h 444120"/>
              <a:gd name="connsiteX3" fmla="*/ 1250696 w 1250696"/>
              <a:gd name="connsiteY3" fmla="*/ 222060 h 444120"/>
              <a:gd name="connsiteX4" fmla="*/ 1028636 w 1250696"/>
              <a:gd name="connsiteY4" fmla="*/ 444120 h 444120"/>
              <a:gd name="connsiteX5" fmla="*/ 1028636 w 1250696"/>
              <a:gd name="connsiteY5" fmla="*/ 333090 h 444120"/>
              <a:gd name="connsiteX6" fmla="*/ 0 w 1250696"/>
              <a:gd name="connsiteY6" fmla="*/ 333090 h 444120"/>
              <a:gd name="connsiteX7" fmla="*/ 0 w 1250696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3175 w 1253871"/>
              <a:gd name="connsiteY6" fmla="*/ 333090 h 444120"/>
              <a:gd name="connsiteX7" fmla="*/ 0 w 1253871"/>
              <a:gd name="connsiteY7" fmla="*/ 219329 h 444120"/>
              <a:gd name="connsiteX8" fmla="*/ 3175 w 1253871"/>
              <a:gd name="connsiteY8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1031811 w 1253871"/>
              <a:gd name="connsiteY5" fmla="*/ 333090 h 444120"/>
              <a:gd name="connsiteX6" fmla="*/ 0 w 1253871"/>
              <a:gd name="connsiteY6" fmla="*/ 219329 h 444120"/>
              <a:gd name="connsiteX7" fmla="*/ 3175 w 1253871"/>
              <a:gd name="connsiteY7" fmla="*/ 111030 h 444120"/>
              <a:gd name="connsiteX0" fmla="*/ 3175 w 1253871"/>
              <a:gd name="connsiteY0" fmla="*/ 111030 h 444120"/>
              <a:gd name="connsiteX1" fmla="*/ 1031811 w 1253871"/>
              <a:gd name="connsiteY1" fmla="*/ 111030 h 444120"/>
              <a:gd name="connsiteX2" fmla="*/ 1031811 w 1253871"/>
              <a:gd name="connsiteY2" fmla="*/ 0 h 444120"/>
              <a:gd name="connsiteX3" fmla="*/ 1253871 w 1253871"/>
              <a:gd name="connsiteY3" fmla="*/ 222060 h 444120"/>
              <a:gd name="connsiteX4" fmla="*/ 1031811 w 1253871"/>
              <a:gd name="connsiteY4" fmla="*/ 444120 h 444120"/>
              <a:gd name="connsiteX5" fmla="*/ 0 w 1253871"/>
              <a:gd name="connsiteY5" fmla="*/ 219329 h 444120"/>
              <a:gd name="connsiteX6" fmla="*/ 3175 w 1253871"/>
              <a:gd name="connsiteY6" fmla="*/ 111030 h 444120"/>
              <a:gd name="connsiteX0" fmla="*/ 3175 w 1253871"/>
              <a:gd name="connsiteY0" fmla="*/ 111030 h 222060"/>
              <a:gd name="connsiteX1" fmla="*/ 1031811 w 1253871"/>
              <a:gd name="connsiteY1" fmla="*/ 111030 h 222060"/>
              <a:gd name="connsiteX2" fmla="*/ 1031811 w 1253871"/>
              <a:gd name="connsiteY2" fmla="*/ 0 h 222060"/>
              <a:gd name="connsiteX3" fmla="*/ 1253871 w 1253871"/>
              <a:gd name="connsiteY3" fmla="*/ 222060 h 222060"/>
              <a:gd name="connsiteX4" fmla="*/ 0 w 1253871"/>
              <a:gd name="connsiteY4" fmla="*/ 219329 h 222060"/>
              <a:gd name="connsiteX5" fmla="*/ 3175 w 1253871"/>
              <a:gd name="connsiteY5" fmla="*/ 111030 h 222060"/>
              <a:gd name="connsiteX0" fmla="*/ 306 w 1251002"/>
              <a:gd name="connsiteY0" fmla="*/ 111030 h 225679"/>
              <a:gd name="connsiteX1" fmla="*/ 1028942 w 1251002"/>
              <a:gd name="connsiteY1" fmla="*/ 111030 h 225679"/>
              <a:gd name="connsiteX2" fmla="*/ 1028942 w 1251002"/>
              <a:gd name="connsiteY2" fmla="*/ 0 h 225679"/>
              <a:gd name="connsiteX3" fmla="*/ 1251002 w 1251002"/>
              <a:gd name="connsiteY3" fmla="*/ 222060 h 225679"/>
              <a:gd name="connsiteX4" fmla="*/ 306 w 1251002"/>
              <a:gd name="connsiteY4" fmla="*/ 225679 h 225679"/>
              <a:gd name="connsiteX5" fmla="*/ 306 w 1251002"/>
              <a:gd name="connsiteY5" fmla="*/ 111030 h 225679"/>
              <a:gd name="connsiteX0" fmla="*/ 306 w 1251002"/>
              <a:gd name="connsiteY0" fmla="*/ 92097 h 206746"/>
              <a:gd name="connsiteX1" fmla="*/ 1028942 w 1251002"/>
              <a:gd name="connsiteY1" fmla="*/ 92097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92097 h 206746"/>
              <a:gd name="connsiteX1" fmla="*/ 1154881 w 1251002"/>
              <a:gd name="connsiteY1" fmla="*/ 111029 h 206746"/>
              <a:gd name="connsiteX2" fmla="*/ 1148884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444721 h 559370"/>
              <a:gd name="connsiteX1" fmla="*/ 1154881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2447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8676 w 1251002"/>
              <a:gd name="connsiteY1" fmla="*/ 463653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444721 h 559370"/>
              <a:gd name="connsiteX1" fmla="*/ 1145573 w 1251002"/>
              <a:gd name="connsiteY1" fmla="*/ 444062 h 559370"/>
              <a:gd name="connsiteX2" fmla="*/ 1148884 w 1251002"/>
              <a:gd name="connsiteY2" fmla="*/ 0 h 559370"/>
              <a:gd name="connsiteX3" fmla="*/ 1251002 w 1251002"/>
              <a:gd name="connsiteY3" fmla="*/ 555751 h 559370"/>
              <a:gd name="connsiteX4" fmla="*/ 306 w 1251002"/>
              <a:gd name="connsiteY4" fmla="*/ 559370 h 559370"/>
              <a:gd name="connsiteX5" fmla="*/ 306 w 1251002"/>
              <a:gd name="connsiteY5" fmla="*/ 444721 h 559370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2679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  <a:gd name="connsiteX0" fmla="*/ 306 w 1251002"/>
              <a:gd name="connsiteY0" fmla="*/ 101892 h 216541"/>
              <a:gd name="connsiteX1" fmla="*/ 1145573 w 1251002"/>
              <a:gd name="connsiteY1" fmla="*/ 101233 h 216541"/>
              <a:gd name="connsiteX2" fmla="*/ 1148884 w 1251002"/>
              <a:gd name="connsiteY2" fmla="*/ 0 h 216541"/>
              <a:gd name="connsiteX3" fmla="*/ 1251002 w 1251002"/>
              <a:gd name="connsiteY3" fmla="*/ 212922 h 216541"/>
              <a:gd name="connsiteX4" fmla="*/ 306 w 1251002"/>
              <a:gd name="connsiteY4" fmla="*/ 216541 h 216541"/>
              <a:gd name="connsiteX5" fmla="*/ 306 w 1251002"/>
              <a:gd name="connsiteY5" fmla="*/ 101892 h 216541"/>
              <a:gd name="connsiteX0" fmla="*/ 306 w 1251002"/>
              <a:gd name="connsiteY0" fmla="*/ 92097 h 206746"/>
              <a:gd name="connsiteX1" fmla="*/ 1145573 w 1251002"/>
              <a:gd name="connsiteY1" fmla="*/ 91438 h 206746"/>
              <a:gd name="connsiteX2" fmla="*/ 1133371 w 1251002"/>
              <a:gd name="connsiteY2" fmla="*/ 0 h 206746"/>
              <a:gd name="connsiteX3" fmla="*/ 1251002 w 1251002"/>
              <a:gd name="connsiteY3" fmla="*/ 203127 h 206746"/>
              <a:gd name="connsiteX4" fmla="*/ 306 w 1251002"/>
              <a:gd name="connsiteY4" fmla="*/ 206746 h 206746"/>
              <a:gd name="connsiteX5" fmla="*/ 306 w 1251002"/>
              <a:gd name="connsiteY5" fmla="*/ 92097 h 206746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650418 h 765067"/>
              <a:gd name="connsiteX1" fmla="*/ 1145573 w 1251002"/>
              <a:gd name="connsiteY1" fmla="*/ 649759 h 765067"/>
              <a:gd name="connsiteX2" fmla="*/ 1151987 w 1251002"/>
              <a:gd name="connsiteY2" fmla="*/ 0 h 765067"/>
              <a:gd name="connsiteX3" fmla="*/ 1251002 w 1251002"/>
              <a:gd name="connsiteY3" fmla="*/ 761448 h 765067"/>
              <a:gd name="connsiteX4" fmla="*/ 306 w 1251002"/>
              <a:gd name="connsiteY4" fmla="*/ 765067 h 765067"/>
              <a:gd name="connsiteX5" fmla="*/ 306 w 1251002"/>
              <a:gd name="connsiteY5" fmla="*/ 650418 h 765067"/>
              <a:gd name="connsiteX0" fmla="*/ 306 w 1251002"/>
              <a:gd name="connsiteY0" fmla="*/ 160663 h 275312"/>
              <a:gd name="connsiteX1" fmla="*/ 1145573 w 1251002"/>
              <a:gd name="connsiteY1" fmla="*/ 160004 h 275312"/>
              <a:gd name="connsiteX2" fmla="*/ 1142679 w 1251002"/>
              <a:gd name="connsiteY2" fmla="*/ 0 h 275312"/>
              <a:gd name="connsiteX3" fmla="*/ 1251002 w 1251002"/>
              <a:gd name="connsiteY3" fmla="*/ 271693 h 275312"/>
              <a:gd name="connsiteX4" fmla="*/ 306 w 1251002"/>
              <a:gd name="connsiteY4" fmla="*/ 275312 h 275312"/>
              <a:gd name="connsiteX5" fmla="*/ 306 w 1251002"/>
              <a:gd name="connsiteY5" fmla="*/ 160663 h 275312"/>
              <a:gd name="connsiteX0" fmla="*/ 306 w 1251002"/>
              <a:gd name="connsiteY0" fmla="*/ 170458 h 285107"/>
              <a:gd name="connsiteX1" fmla="*/ 1145573 w 1251002"/>
              <a:gd name="connsiteY1" fmla="*/ 169799 h 285107"/>
              <a:gd name="connsiteX2" fmla="*/ 1145781 w 1251002"/>
              <a:gd name="connsiteY2" fmla="*/ 0 h 285107"/>
              <a:gd name="connsiteX3" fmla="*/ 1251002 w 1251002"/>
              <a:gd name="connsiteY3" fmla="*/ 281488 h 285107"/>
              <a:gd name="connsiteX4" fmla="*/ 306 w 1251002"/>
              <a:gd name="connsiteY4" fmla="*/ 285107 h 285107"/>
              <a:gd name="connsiteX5" fmla="*/ 306 w 1251002"/>
              <a:gd name="connsiteY5" fmla="*/ 170458 h 285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1002" h="285107">
                <a:moveTo>
                  <a:pt x="306" y="170458"/>
                </a:moveTo>
                <a:lnTo>
                  <a:pt x="1145573" y="169799"/>
                </a:lnTo>
                <a:cubicBezTo>
                  <a:pt x="1145642" y="28308"/>
                  <a:pt x="1145712" y="317803"/>
                  <a:pt x="1145781" y="0"/>
                </a:cubicBezTo>
                <a:lnTo>
                  <a:pt x="1251002" y="281488"/>
                </a:lnTo>
                <a:lnTo>
                  <a:pt x="306" y="285107"/>
                </a:lnTo>
                <a:cubicBezTo>
                  <a:pt x="1364" y="249007"/>
                  <a:pt x="-752" y="206558"/>
                  <a:pt x="306" y="170458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C4BD84-245D-A848-83C5-EAF5EDA3A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174" y="4169201"/>
            <a:ext cx="449607" cy="40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BCC6F988-D7A3-8748-ABCE-88D60CA57B13}"/>
              </a:ext>
            </a:extLst>
          </p:cNvPr>
          <p:cNvSpPr txBox="1"/>
          <p:nvPr/>
        </p:nvSpPr>
        <p:spPr>
          <a:xfrm>
            <a:off x="4663026" y="834629"/>
            <a:ext cx="2364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University Compute Cluster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26C1F8A-0939-DD49-9A32-EB1772B5B33F}"/>
              </a:ext>
            </a:extLst>
          </p:cNvPr>
          <p:cNvSpPr txBox="1"/>
          <p:nvPr/>
        </p:nvSpPr>
        <p:spPr>
          <a:xfrm>
            <a:off x="7486650" y="1474470"/>
            <a:ext cx="671979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latin typeface="+mj-lt"/>
              </a:rPr>
              <a:t>Data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6C3C505-00BB-F34A-A2AC-714AE4517ACA}"/>
              </a:ext>
            </a:extLst>
          </p:cNvPr>
          <p:cNvSpPr txBox="1"/>
          <p:nvPr/>
        </p:nvSpPr>
        <p:spPr>
          <a:xfrm>
            <a:off x="7486650" y="1790303"/>
            <a:ext cx="954107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6194B"/>
                </a:solidFill>
                <a:latin typeface="+mj-lt"/>
              </a:rPr>
              <a:t>Results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84F331-6D38-8042-8CB3-430E784F2566}"/>
              </a:ext>
            </a:extLst>
          </p:cNvPr>
          <p:cNvSpPr txBox="1"/>
          <p:nvPr/>
        </p:nvSpPr>
        <p:spPr>
          <a:xfrm>
            <a:off x="7486021" y="2106136"/>
            <a:ext cx="1146468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363D8"/>
                </a:solidFill>
                <a:latin typeface="+mj-lt"/>
              </a:rPr>
              <a:t>Metadata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103944D3-E4FC-E04B-A5DE-C6A988CC9774}"/>
              </a:ext>
            </a:extLst>
          </p:cNvPr>
          <p:cNvSpPr txBox="1"/>
          <p:nvPr/>
        </p:nvSpPr>
        <p:spPr>
          <a:xfrm>
            <a:off x="7490558" y="2452608"/>
            <a:ext cx="1591141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CB44B"/>
                </a:solidFill>
                <a:latin typeface="+mj-lt"/>
              </a:rPr>
              <a:t>Visualizations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986E4E1-C2D9-3846-8365-03CC08735EED}"/>
              </a:ext>
            </a:extLst>
          </p:cNvPr>
          <p:cNvSpPr txBox="1"/>
          <p:nvPr/>
        </p:nvSpPr>
        <p:spPr>
          <a:xfrm>
            <a:off x="7496102" y="2791301"/>
            <a:ext cx="928459" cy="369332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15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+mj-lt"/>
              </a:rPr>
              <a:t>Metrics</a:t>
            </a:r>
          </a:p>
        </p:txBody>
      </p:sp>
    </p:spTree>
    <p:extLst>
      <p:ext uri="{BB962C8B-B14F-4D97-AF65-F5344CB8AC3E}">
        <p14:creationId xmlns:p14="http://schemas.microsoft.com/office/powerpoint/2010/main" val="138293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42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5" grpId="0" animBg="1"/>
      <p:bldP spid="66" grpId="0" animBg="1"/>
      <p:bldP spid="68" grpId="0"/>
      <p:bldP spid="69" grpId="0"/>
      <p:bldP spid="71" grpId="0"/>
      <p:bldP spid="72" grpId="0"/>
      <p:bldP spid="73" grpId="0"/>
      <p:bldP spid="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65000-EE8F-5C4C-9ABD-E254C9B48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2310D-B328-1D45-8EF8-969055794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Custom scripts for meaningful results</a:t>
            </a:r>
          </a:p>
        </p:txBody>
      </p:sp>
    </p:spTree>
    <p:extLst>
      <p:ext uri="{BB962C8B-B14F-4D97-AF65-F5344CB8AC3E}">
        <p14:creationId xmlns:p14="http://schemas.microsoft.com/office/powerpoint/2010/main" val="2918559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8A22BA-1F52-2D44-BFAF-7A4E097140F8}"/>
              </a:ext>
            </a:extLst>
          </p:cNvPr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D61C91-7CAE-4A4F-AE0D-BF3533CE4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558" y="0"/>
            <a:ext cx="75868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484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8A22BA-1F52-2D44-BFAF-7A4E097140F8}"/>
              </a:ext>
            </a:extLst>
          </p:cNvPr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D57745-A9D5-5E4D-9484-458D5E59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0"/>
            <a:ext cx="34480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772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8A22BA-1F52-2D44-BFAF-7A4E097140F8}"/>
              </a:ext>
            </a:extLst>
          </p:cNvPr>
          <p:cNvSpPr/>
          <p:nvPr/>
        </p:nvSpPr>
        <p:spPr>
          <a:xfrm>
            <a:off x="0" y="1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bunch, line&#10;&#10;Description automatically generated">
            <a:extLst>
              <a:ext uri="{FF2B5EF4-FFF2-40B4-BE49-F238E27FC236}">
                <a16:creationId xmlns:a16="http://schemas.microsoft.com/office/drawing/2014/main" id="{79B665AB-16F4-824C-8B1D-66BCC63643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0318" y="0"/>
            <a:ext cx="40433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9887BB60-DE2A-AD4C-96B5-B5A69F2D28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120" y="226996"/>
            <a:ext cx="58420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37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D40C-F574-F54C-B645-B06C9837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65705-3AF6-624B-9984-11D5DC0EB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Every arrow takes time away from experiment design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E0317E73-ECF9-6847-9CB2-3870FD283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564" y="2261937"/>
            <a:ext cx="6257980" cy="297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452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6D40C-F574-F54C-B645-B06C98373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E65705-3AF6-624B-9984-11D5DC0EB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helpful tools</a:t>
            </a:r>
          </a:p>
          <a:p>
            <a:pPr lvl="1"/>
            <a:r>
              <a:rPr lang="en-US" dirty="0"/>
              <a:t>Singularity containers for reliable environment</a:t>
            </a:r>
          </a:p>
          <a:p>
            <a:pPr lvl="1"/>
            <a:r>
              <a:rPr lang="en-US" dirty="0"/>
              <a:t>SLURM for parallel jobs</a:t>
            </a:r>
          </a:p>
          <a:p>
            <a:pPr lvl="1"/>
            <a:r>
              <a:rPr lang="en-US" dirty="0" err="1"/>
              <a:t>Rclone</a:t>
            </a:r>
            <a:r>
              <a:rPr lang="en-US" dirty="0"/>
              <a:t> for data transfers</a:t>
            </a:r>
          </a:p>
          <a:p>
            <a:pPr lvl="1"/>
            <a:r>
              <a:rPr lang="en-US" dirty="0"/>
              <a:t>Python for custom scripts</a:t>
            </a:r>
          </a:p>
          <a:p>
            <a:pPr lvl="1"/>
            <a:r>
              <a:rPr lang="en-US" dirty="0"/>
              <a:t>Email notifications when jobs complete</a:t>
            </a:r>
          </a:p>
        </p:txBody>
      </p:sp>
    </p:spTree>
    <p:extLst>
      <p:ext uri="{BB962C8B-B14F-4D97-AF65-F5344CB8AC3E}">
        <p14:creationId xmlns:p14="http://schemas.microsoft.com/office/powerpoint/2010/main" val="3706605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D1B21-0096-B544-81FA-A119C502B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EEFDCA-2FF4-1644-AD96-C329F95EC3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Needs:</a:t>
            </a:r>
          </a:p>
          <a:p>
            <a:pPr lvl="1"/>
            <a:r>
              <a:rPr lang="en-US" dirty="0"/>
              <a:t>Store large number of files</a:t>
            </a:r>
          </a:p>
          <a:p>
            <a:pPr lvl="1"/>
            <a:r>
              <a:rPr lang="en-US" dirty="0"/>
              <a:t>Make them easily accessible (can send a link)</a:t>
            </a:r>
          </a:p>
          <a:p>
            <a:r>
              <a:rPr lang="en-US" dirty="0"/>
              <a:t>Best for us: University Google Drive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3900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FAFF9-E7F5-0642-B3A2-93BC3613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8D012-7F69-8240-BA56-848C69681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Experiments should be transparent and reproducible</a:t>
            </a:r>
          </a:p>
        </p:txBody>
      </p:sp>
    </p:spTree>
    <p:extLst>
      <p:ext uri="{BB962C8B-B14F-4D97-AF65-F5344CB8AC3E}">
        <p14:creationId xmlns:p14="http://schemas.microsoft.com/office/powerpoint/2010/main" val="1368148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244E-CFF5-4846-BAD8-42106A97A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Unwrapping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03F11E40-D00E-3D46-A27B-43659663DE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1797" y="953501"/>
            <a:ext cx="6120406" cy="4080271"/>
          </a:xfrm>
        </p:spPr>
      </p:pic>
    </p:spTree>
    <p:extLst>
      <p:ext uri="{BB962C8B-B14F-4D97-AF65-F5344CB8AC3E}">
        <p14:creationId xmlns:p14="http://schemas.microsoft.com/office/powerpoint/2010/main" val="1868601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FAFF9-E7F5-0642-B3A2-93BC36133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Metadata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AE507C-9D84-D341-8207-D675EF520878}"/>
              </a:ext>
            </a:extLst>
          </p:cNvPr>
          <p:cNvSpPr/>
          <p:nvPr/>
        </p:nvSpPr>
        <p:spPr>
          <a:xfrm>
            <a:off x="274323" y="1163991"/>
            <a:ext cx="6184230" cy="38164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100" dirty="0">
                <a:latin typeface="Andale Mono" panose="020B0509000000000004" pitchFamily="49" charset="0"/>
              </a:rPr>
              <a:t>{</a:t>
            </a:r>
            <a:br>
              <a:rPr lang="en-US" sz="1100" dirty="0">
                <a:latin typeface="Andale Mono" panose="020B0509000000000004" pitchFamily="49" charset="0"/>
              </a:rPr>
            </a:br>
            <a:r>
              <a:rPr lang="en-US" sz="1100" dirty="0">
                <a:latin typeface="Andale Mono" panose="020B0509000000000004" pitchFamily="49" charset="0"/>
              </a:rPr>
              <a:t>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"Arguments"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1100" dirty="0">
                <a:latin typeface="Andale Mono" panose="020B0509000000000004" pitchFamily="49" charset="0"/>
              </a:rPr>
              <a:t>{</a:t>
            </a:r>
            <a:br>
              <a:rPr lang="en-US" sz="1100" dirty="0">
                <a:latin typeface="Andale Mono" panose="020B0509000000000004" pitchFamily="49" charset="0"/>
              </a:rPr>
            </a:br>
            <a:r>
              <a:rPr lang="en-US" sz="1100" dirty="0"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"data"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11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11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11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-datasets-drive/MorganM910/MS910.volpkg/working/segmentation/all-</a:t>
            </a:r>
            <a:r>
              <a:rPr lang="en-US" sz="1100" dirty="0" err="1">
                <a:solidFill>
                  <a:srgbClr val="6A8759"/>
                </a:solidFill>
                <a:latin typeface="Andale Mono" panose="020B0509000000000004" pitchFamily="49" charset="0"/>
              </a:rPr>
              <a:t>fragments.json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"output"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11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11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11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-experiments-drive/</a:t>
            </a:r>
            <a:r>
              <a:rPr lang="en-US" sz="1100" dirty="0" err="1">
                <a:solidFill>
                  <a:srgbClr val="6A8759"/>
                </a:solidFill>
                <a:latin typeface="Andale Mono" panose="020B0509000000000004" pitchFamily="49" charset="0"/>
              </a:rPr>
              <a:t>inkid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/results/MS910/fragments/all/initial/06"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 err="1">
                <a:solidFill>
                  <a:srgbClr val="9876AA"/>
                </a:solidFill>
                <a:latin typeface="Andale Mono" panose="020B0509000000000004" pitchFamily="49" charset="0"/>
              </a:rPr>
              <a:t>config_file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null,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"k"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1100" dirty="0">
                <a:solidFill>
                  <a:srgbClr val="6897BB"/>
                </a:solidFill>
                <a:latin typeface="Andale Mono" panose="020B0509000000000004" pitchFamily="49" charset="0"/>
              </a:rPr>
              <a:t>0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 err="1">
                <a:solidFill>
                  <a:srgbClr val="9876AA"/>
                </a:solidFill>
                <a:latin typeface="Andale Mono" panose="020B0509000000000004" pitchFamily="49" charset="0"/>
              </a:rPr>
              <a:t>override_volume_slices_dir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null,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 err="1">
                <a:solidFill>
                  <a:srgbClr val="9876AA"/>
                </a:solidFill>
                <a:latin typeface="Andale Mono" panose="020B0509000000000004" pitchFamily="49" charset="0"/>
              </a:rPr>
              <a:t>feature_type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"subvolume_3dcnn"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 err="1">
                <a:solidFill>
                  <a:srgbClr val="9876AA"/>
                </a:solidFill>
                <a:latin typeface="Andale Mono" panose="020B0509000000000004" pitchFamily="49" charset="0"/>
              </a:rPr>
              <a:t>label_type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 err="1">
                <a:solidFill>
                  <a:srgbClr val="6A8759"/>
                </a:solidFill>
                <a:latin typeface="Andale Mono" panose="020B0509000000000004" pitchFamily="49" charset="0"/>
              </a:rPr>
              <a:t>rgb_values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"model_3d_to_2d"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false,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"loss"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 err="1">
                <a:solidFill>
                  <a:srgbClr val="6A8759"/>
                </a:solidFill>
                <a:latin typeface="Andale Mono" panose="020B0509000000000004" pitchFamily="49" charset="0"/>
              </a:rPr>
              <a:t>cross_entropy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 err="1">
                <a:solidFill>
                  <a:srgbClr val="9876AA"/>
                </a:solidFill>
                <a:latin typeface="Andale Mono" panose="020B0509000000000004" pitchFamily="49" charset="0"/>
              </a:rPr>
              <a:t>tversky_loss_alpha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1100" dirty="0">
                <a:solidFill>
                  <a:srgbClr val="6897BB"/>
                </a:solidFill>
                <a:latin typeface="Andale Mono" panose="020B0509000000000004" pitchFamily="49" charset="0"/>
              </a:rPr>
              <a:t>0.5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 err="1">
                <a:solidFill>
                  <a:srgbClr val="9876AA"/>
                </a:solidFill>
                <a:latin typeface="Andale Mono" panose="020B0509000000000004" pitchFamily="49" charset="0"/>
              </a:rPr>
              <a:t>focal_loss_alpha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1100" dirty="0">
                <a:solidFill>
                  <a:srgbClr val="6897BB"/>
                </a:solidFill>
                <a:latin typeface="Andale Mono" panose="020B0509000000000004" pitchFamily="49" charset="0"/>
              </a:rPr>
              <a:t>0.5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 err="1">
                <a:solidFill>
                  <a:srgbClr val="9876AA"/>
                </a:solidFill>
                <a:latin typeface="Andale Mono" panose="020B0509000000000004" pitchFamily="49" charset="0"/>
              </a:rPr>
              <a:t>subvolume_method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 err="1">
                <a:solidFill>
                  <a:srgbClr val="6A8759"/>
                </a:solidFill>
                <a:latin typeface="Andale Mono" panose="020B0509000000000004" pitchFamily="49" charset="0"/>
              </a:rPr>
              <a:t>nearest_neighbor</a:t>
            </a:r>
            <a:r>
              <a:rPr lang="en-US" sz="11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 err="1">
                <a:solidFill>
                  <a:srgbClr val="9876AA"/>
                </a:solidFill>
                <a:latin typeface="Andale Mono" panose="020B0509000000000004" pitchFamily="49" charset="0"/>
              </a:rPr>
              <a:t>subvolume_shape</a:t>
            </a:r>
            <a:r>
              <a:rPr lang="en-US" sz="11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1100" dirty="0">
                <a:latin typeface="Andale Mono" panose="020B0509000000000004" pitchFamily="49" charset="0"/>
              </a:rPr>
              <a:t>[</a:t>
            </a:r>
            <a:br>
              <a:rPr lang="en-US" sz="1100" dirty="0">
                <a:latin typeface="Andale Mono" panose="020B0509000000000004" pitchFamily="49" charset="0"/>
              </a:rPr>
            </a:br>
            <a:r>
              <a:rPr lang="en-US" sz="1100" dirty="0">
                <a:latin typeface="Andale Mono" panose="020B0509000000000004" pitchFamily="49" charset="0"/>
              </a:rPr>
              <a:t>            </a:t>
            </a:r>
            <a:r>
              <a:rPr lang="en-US" sz="1100" dirty="0">
                <a:solidFill>
                  <a:srgbClr val="6897BB"/>
                </a:solidFill>
                <a:latin typeface="Andale Mono" panose="020B0509000000000004" pitchFamily="49" charset="0"/>
              </a:rPr>
              <a:t>48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1100" dirty="0">
                <a:solidFill>
                  <a:srgbClr val="6897BB"/>
                </a:solidFill>
                <a:latin typeface="Andale Mono" panose="020B0509000000000004" pitchFamily="49" charset="0"/>
              </a:rPr>
              <a:t>48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1100" dirty="0">
                <a:solidFill>
                  <a:srgbClr val="6897BB"/>
                </a:solidFill>
                <a:latin typeface="Andale Mono" panose="020B0509000000000004" pitchFamily="49" charset="0"/>
              </a:rPr>
              <a:t>48</a:t>
            </a:r>
            <a:br>
              <a:rPr lang="en-US" sz="1100" dirty="0">
                <a:solidFill>
                  <a:srgbClr val="6897BB"/>
                </a:solidFill>
                <a:latin typeface="Andale Mono" panose="020B0509000000000004" pitchFamily="49" charset="0"/>
              </a:rPr>
            </a:br>
            <a:r>
              <a:rPr lang="en-US" sz="1100" dirty="0">
                <a:solidFill>
                  <a:srgbClr val="6897BB"/>
                </a:solidFill>
                <a:latin typeface="Andale Mono" panose="020B0509000000000004" pitchFamily="49" charset="0"/>
              </a:rPr>
              <a:t>        </a:t>
            </a:r>
            <a:r>
              <a:rPr lang="en-US" sz="1100" dirty="0">
                <a:latin typeface="Andale Mono" panose="020B0509000000000004" pitchFamily="49" charset="0"/>
              </a:rPr>
              <a:t>]</a:t>
            </a:r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</a:p>
          <a:p>
            <a:r>
              <a:rPr lang="en-US" sz="1100" dirty="0">
                <a:solidFill>
                  <a:srgbClr val="CC7832"/>
                </a:solidFill>
                <a:latin typeface="Andale Mono" panose="020B0509000000000004" pitchFamily="49" charset="0"/>
              </a:rPr>
              <a:t>...</a:t>
            </a:r>
            <a:endParaRPr lang="en-US" sz="1100" dirty="0">
              <a:latin typeface="Andale Mono" panose="020B0509000000000004" pitchFamily="49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DAF28F-4073-8D43-8601-9934425F8E44}"/>
              </a:ext>
            </a:extLst>
          </p:cNvPr>
          <p:cNvSpPr txBox="1"/>
          <p:nvPr/>
        </p:nvSpPr>
        <p:spPr>
          <a:xfrm>
            <a:off x="7036068" y="205979"/>
            <a:ext cx="21079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"Arguments"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"data"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-datasets-drive/MorganM910/MS910.volpkg/working/segmentation/all-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fragments.json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"output"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-experiments-drive/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inkid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/results/MS910/fragments/all/initial/06"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config_file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null,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"k"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0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override_volume_slices_dir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null,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feature_type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"subvolume_3dcnn"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label_type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rgb_values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"model_3d_to_2d"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false,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"loss"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cross_entropy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tversky_loss_alpha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0.5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focal_loss_alpha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0.5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subvolume_method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nearest_neighbor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subvolume_shape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[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48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48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48</a:t>
            </a:r>
            <a:b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latin typeface="Andale Mono" panose="020B0509000000000004" pitchFamily="49" charset="0"/>
              </a:rPr>
              <a:t>]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pad_to_shape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null,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move_along_normal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0.0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normalize_subvolumes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false,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fft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false,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"dwt"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null,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dwt_channel_subbands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false,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length_in_each_direction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8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jitter_max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4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"augmentation"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true,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learning_rate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0.001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drop_rate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0.5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batch_norm_momentum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0.9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no_batch_norm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false,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"filters"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[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32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16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8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4</a:t>
            </a:r>
            <a:b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latin typeface="Andale Mono" panose="020B0509000000000004" pitchFamily="49" charset="0"/>
              </a:rPr>
              <a:t>]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batch_size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32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training_max_samples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null,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training_epochs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1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prediction_grid_spacing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8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prediction_averaging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false,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validation_max_samples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5000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summary_every_n_batches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10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checkpoint_every_n_batches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5000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final_prediction_on_all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true,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skip_training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false,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rclone_transfer_remote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null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</a:t>
            </a:r>
            <a:r>
              <a:rPr lang="en-US" sz="200" dirty="0">
                <a:latin typeface="Andale Mono" panose="020B0509000000000004" pitchFamily="49" charset="0"/>
              </a:rPr>
              <a:t>}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"Region set"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ppms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"frag1positive"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"path"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-datasets-drive/MorganM910/MS910.volpkg/working/segmentation/fragment1/007_M910F1_50kV_200uA_8um/v3 (skeleton, 1 PPM)/positive/frag1positive.ppm"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"volume"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-datasets-drive/MorganM910/MS910.volpkg/volumes/20200519191237"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"mask"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-datasets-drive/MorganM910/MS910.volpkg/working/segmentation/fragment1/007_M910F1_50kV_200uA_8um/v3 (skeleton, 1 PPM)/positive/frag1positive_mask.png"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"ink-label"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-datasets-drive/MorganM910/MS910.volpkg/working/segmentation/fragment1/007_M910F1_50kV_200uA_8um/v3 (skeleton, 1 PPM)/positive/frag1positive_ink-labels.png"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rgb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-label"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-datasets-drive/MorganM910/MS910.volpkg/working/segmentation/fragment1/007_M910F1_50kV_200uA_8um/v3 (skeleton, 1 PPM)/positive/frag1positive_rgb.png"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invert_normal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true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latin typeface="Andale Mono" panose="020B0509000000000004" pitchFamily="49" charset="0"/>
              </a:rPr>
              <a:t>}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"frag1negative"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"path"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-datasets-drive/MorganM910/MS910.volpkg/working/segmentation/fragment1/007_M910F1_50kV_200uA_8um/v3 (skeleton, 1 PPM)/negative/frag1negative.ppm"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"volume"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-datasets-drive/MorganM910/MS910.volpkg/volumes/20200519191237"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"mask"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-datasets-drive/MorganM910/MS910.volpkg/working/segmentation/fragment1/007_M910F1_50kV_200uA_8um/v3 (skeleton, 1 PPM)/negative/frag1negative_mask.png"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"ink-label"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-datasets-drive/MorganM910/MS910.volpkg/working/segmentation/fragment1/007_M910F1_50kV_200uA_8um/v3 (skeleton, 1 PPM)/negative/frag1negative_ink-labels.png"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rgb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-label"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-datasets-drive/MorganM910/MS910.volpkg/working/segmentation/fragment1/007_M910F1_50kV_200uA_8um/v3 (skeleton, 1 PPM)/negative/frag1negative_rgb.png"</a:t>
            </a:r>
            <a:b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latin typeface="Andale Mono" panose="020B0509000000000004" pitchFamily="49" charset="0"/>
              </a:rPr>
              <a:t>}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"frag2positive"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"path"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-datasets-drive/MorganM910/MS910.volpkg/working/segmentation/fragment2/002_M910F2_60kV_166uA_8um/v2 (skeleton point cloud)/v2/ink-id/positive/frag2positive.ppm"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"volume"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-datasets-drive/MorganM910/MS910.volpkg/volumes/20200519144216"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"mask"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-datasets-drive/MorganM910/MS910.volpkg/working/segmentation/fragment2/002_M910F2_60kV_166uA_8um/v2 (skeleton point cloud)/v2/ink-id/positive/frag2positive_mask.png"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"ink-label"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-datasets-drive/MorganM910/MS910.volpkg/working/segmentation/fragment2/002_M910F2_60kV_166uA_8um/v2 (skeleton point cloud)/v2/ink-id/positive/frag2positive_ink-labels.png"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rgb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-label"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-datasets-drive/MorganM910/MS910.volpkg/working/segmentation/fragment2/002_M910F2_60kV_166uA_8um/v2 (skeleton point cloud)/v2/ink-id/positive/frag2positive_rgb.png"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invert_normal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true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latin typeface="Andale Mono" panose="020B0509000000000004" pitchFamily="49" charset="0"/>
              </a:rPr>
              <a:t>}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"frag2negative"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"path"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-datasets-drive/MorganM910/MS910.volpkg/working/segmentation/fragment2/002_M910F2_60kV_166uA_8um/v2 (skeleton point cloud)/v2/ink-id/negative/frag2negative.ppm"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"volume"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-datasets-drive/MorganM910/MS910.volpkg/volumes/20200519144216"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"mask"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-datasets-drive/MorganM910/MS910.volpkg/working/segmentation/fragment2/002_M910F2_60kV_166uA_8um/v2 (skeleton point cloud)/v2/ink-id/negative/frag2negative_mask.png"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"ink-label"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-datasets-drive/MorganM910/MS910.volpkg/working/segmentation/fragment2/002_M910F2_60kV_166uA_8um/v2 (skeleton point cloud)/v2/ink-id/negative/frag2negative_ink-labels.png"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9876AA"/>
                </a:solidFill>
                <a:latin typeface="Andale Mono" panose="020B0509000000000004" pitchFamily="49" charset="0"/>
              </a:rPr>
              <a:t>rgb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-label"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-datasets-drive/MorganM910/MS910.volpkg/working/segmentation/fragment2/002_M910F2_60kV_166uA_8um/v2 (skeleton point cloud)/v2/ink-id/negative/frag2negative_rgb.png"</a:t>
            </a:r>
            <a:b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latin typeface="Andale Mono" panose="020B0509000000000004" pitchFamily="49" charset="0"/>
              </a:rPr>
              <a:t>}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}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"regions"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"prediction"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[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"ppm"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"frag1positive"</a:t>
            </a:r>
            <a:b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latin typeface="Andale Mono" panose="020B0509000000000004" pitchFamily="49" charset="0"/>
              </a:rPr>
              <a:t>}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]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"validation"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[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"ppm"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"frag1positive"</a:t>
            </a:r>
            <a:b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latin typeface="Andale Mono" panose="020B0509000000000004" pitchFamily="49" charset="0"/>
              </a:rPr>
              <a:t>}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]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"training"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[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"ppm"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"frag1negative"</a:t>
            </a:r>
            <a:b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latin typeface="Andale Mono" panose="020B0509000000000004" pitchFamily="49" charset="0"/>
              </a:rPr>
              <a:t>}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"ppm"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"frag2positive"</a:t>
            </a:r>
            <a:b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latin typeface="Andale Mono" panose="020B0509000000000004" pitchFamily="49" charset="0"/>
              </a:rPr>
              <a:t>}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"ppm"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"frag2negative"</a:t>
            </a:r>
            <a:b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                </a:t>
            </a:r>
            <a:r>
              <a:rPr lang="en-US" sz="200" dirty="0">
                <a:latin typeface="Andale Mono" panose="020B0509000000000004" pitchFamily="49" charset="0"/>
              </a:rPr>
              <a:t>}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    ]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}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}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"Command"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usr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/local/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/ink-id/.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venv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/bin/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inkid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-train-and-predict 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-datasets-drive/MorganM910/MS910.volpkg/working/segmentation/all-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fragments.json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 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pscratch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seales_uksr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dri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-experiments-drive/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inkid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/results/MS910/fragments/all/initial/06 --subvolume-shape 48 48 48 --final-prediction-on-all --prediction-grid-spacing 8 --label-type 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rgb_values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 -k 0"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"Git hash"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"663e50"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"SLURM Job ID"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"1296510"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"SLURM Job Name"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 err="1">
                <a:solidFill>
                  <a:srgbClr val="6A8759"/>
                </a:solidFill>
                <a:latin typeface="Andale Mono" panose="020B0509000000000004" pitchFamily="49" charset="0"/>
              </a:rPr>
              <a:t>inkid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"Final validation metrics"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latin typeface="Andale Mono" panose="020B0509000000000004" pitchFamily="49" charset="0"/>
              </a:rPr>
              <a:t>{</a:t>
            </a:r>
            <a:br>
              <a:rPr lang="en-US" sz="200" dirty="0"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    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"loss"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74.98181982885433</a:t>
            </a:r>
            <a:b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    </a:t>
            </a:r>
            <a:r>
              <a:rPr lang="en-US" sz="200" dirty="0">
                <a:latin typeface="Andale Mono" panose="020B0509000000000004" pitchFamily="49" charset="0"/>
              </a:rPr>
              <a:t>}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"Runtime"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897BB"/>
                </a:solidFill>
                <a:latin typeface="Andale Mono" panose="020B0509000000000004" pitchFamily="49" charset="0"/>
              </a:rPr>
              <a:t>67434.52107381995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,</a:t>
            </a:r>
            <a:b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</a:b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    </a:t>
            </a:r>
            <a:r>
              <a:rPr lang="en-US" sz="200" dirty="0">
                <a:solidFill>
                  <a:srgbClr val="9876AA"/>
                </a:solidFill>
                <a:latin typeface="Andale Mono" panose="020B0509000000000004" pitchFamily="49" charset="0"/>
              </a:rPr>
              <a:t>"Finished at"</a:t>
            </a:r>
            <a:r>
              <a:rPr lang="en-US" sz="200" dirty="0">
                <a:solidFill>
                  <a:srgbClr val="CC7832"/>
                </a:solidFill>
                <a:latin typeface="Andale Mono" panose="020B0509000000000004" pitchFamily="49" charset="0"/>
              </a:rPr>
              <a:t>: </a:t>
            </a:r>
            <a: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  <a:t>"2020-11-05 12:32:28"</a:t>
            </a:r>
            <a:br>
              <a:rPr lang="en-US" sz="200" dirty="0">
                <a:solidFill>
                  <a:srgbClr val="6A8759"/>
                </a:solidFill>
                <a:latin typeface="Andale Mono" panose="020B0509000000000004" pitchFamily="49" charset="0"/>
              </a:rPr>
            </a:br>
            <a:r>
              <a:rPr lang="en-US" sz="200" dirty="0">
                <a:latin typeface="Andale Mono" panose="020B0509000000000004" pitchFamily="49" charset="0"/>
              </a:rPr>
              <a:t>}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A46BF0D-FD2A-0A4C-BB7F-CF136C8ABBAF}"/>
              </a:ext>
            </a:extLst>
          </p:cNvPr>
          <p:cNvSpPr/>
          <p:nvPr/>
        </p:nvSpPr>
        <p:spPr>
          <a:xfrm>
            <a:off x="7036068" y="205979"/>
            <a:ext cx="1915427" cy="660295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82A9F5-E005-A04C-BA35-4D099FEB1664}"/>
              </a:ext>
            </a:extLst>
          </p:cNvPr>
          <p:cNvCxnSpPr/>
          <p:nvPr/>
        </p:nvCxnSpPr>
        <p:spPr>
          <a:xfrm flipH="1">
            <a:off x="6458553" y="205979"/>
            <a:ext cx="576072" cy="958012"/>
          </a:xfrm>
          <a:prstGeom prst="line">
            <a:avLst/>
          </a:prstGeom>
          <a:ln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03BE969-5FCF-9747-9CCC-1F0DE2E5A8B3}"/>
              </a:ext>
            </a:extLst>
          </p:cNvPr>
          <p:cNvCxnSpPr>
            <a:cxnSpLocks/>
          </p:cNvCxnSpPr>
          <p:nvPr/>
        </p:nvCxnSpPr>
        <p:spPr>
          <a:xfrm flipH="1">
            <a:off x="6458553" y="866274"/>
            <a:ext cx="576072" cy="4071247"/>
          </a:xfrm>
          <a:prstGeom prst="line">
            <a:avLst/>
          </a:prstGeom>
          <a:ln/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2776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EE34-350A-F449-A33A-E80DE0A7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1EED4-70A5-DD4E-B087-C1ED813EA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Performance metrics, progress tracking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CIFAR-10 Image Classification. How to teach machine differentiating… | by  Muhammad Ardi | Becoming Human: Artificial Intelligence Magazine">
            <a:extLst>
              <a:ext uri="{FF2B5EF4-FFF2-40B4-BE49-F238E27FC236}">
                <a16:creationId xmlns:a16="http://schemas.microsoft.com/office/drawing/2014/main" id="{E9B5572C-A05D-E249-8475-C8C2C0AC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133" y="1881301"/>
            <a:ext cx="5917734" cy="2713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0189FA-5813-904A-9B03-0C4E0A8059E2}"/>
              </a:ext>
            </a:extLst>
          </p:cNvPr>
          <p:cNvSpPr txBox="1"/>
          <p:nvPr/>
        </p:nvSpPr>
        <p:spPr>
          <a:xfrm>
            <a:off x="2954956" y="4629442"/>
            <a:ext cx="4957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venir Book" panose="02000503020000020003" pitchFamily="2" charset="0"/>
              </a:rPr>
              <a:t>CIFAR-10 Image Classification Dataset</a:t>
            </a:r>
          </a:p>
        </p:txBody>
      </p:sp>
    </p:spTree>
    <p:extLst>
      <p:ext uri="{BB962C8B-B14F-4D97-AF65-F5344CB8AC3E}">
        <p14:creationId xmlns:p14="http://schemas.microsoft.com/office/powerpoint/2010/main" val="23184636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BEE34-350A-F449-A33A-E80DE0A7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1EED4-70A5-DD4E-B087-C1ED813EA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Building our own benchmark datasets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5DA225-6D8D-9D45-BF31-9D354DF3D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0318"/>
            <a:ext cx="9144000" cy="112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588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9F87D-54D9-A04B-AC83-A155044E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A6595-9F20-B34C-82E4-BBABA8B2A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challenge: building methods and ecosystem simultaneously</a:t>
            </a:r>
          </a:p>
          <a:p>
            <a:r>
              <a:rPr lang="en-US" dirty="0"/>
              <a:t>Addressing via systematic approach</a:t>
            </a:r>
          </a:p>
        </p:txBody>
      </p:sp>
    </p:spTree>
    <p:extLst>
      <p:ext uri="{BB962C8B-B14F-4D97-AF65-F5344CB8AC3E}">
        <p14:creationId xmlns:p14="http://schemas.microsoft.com/office/powerpoint/2010/main" val="2806302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42CF0-20F1-BD42-83C7-A6242F21E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Distributed Research in a Pandemic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68912-FA20-FB4F-9894-128D60531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Remote work has aligned with many of these objectives</a:t>
            </a:r>
          </a:p>
          <a:p>
            <a:r>
              <a:rPr lang="en-US" dirty="0"/>
              <a:t>Forces us to:</a:t>
            </a:r>
          </a:p>
          <a:p>
            <a:pPr lvl="1"/>
            <a:r>
              <a:rPr lang="en-US" dirty="0"/>
              <a:t>Automate as much as possible</a:t>
            </a:r>
          </a:p>
          <a:p>
            <a:pPr lvl="1"/>
            <a:r>
              <a:rPr lang="en-US" dirty="0"/>
              <a:t>Make visualizations easy for team members to access</a:t>
            </a:r>
          </a:p>
          <a:p>
            <a:pPr lvl="1"/>
            <a:r>
              <a:rPr lang="en-US" dirty="0"/>
              <a:t>Document processes and results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9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A38A1-C646-6E40-B226-897B2C141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F1C06-7298-1047-877A-445924F376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Code: </a:t>
            </a:r>
          </a:p>
          <a:p>
            <a:pPr lvl="1"/>
            <a:r>
              <a:rPr lang="en-US" dirty="0">
                <a:hlinkClick r:id="rId2"/>
              </a:rPr>
              <a:t>gitlab.com/educelab</a:t>
            </a:r>
            <a:r>
              <a:rPr lang="en-US" dirty="0"/>
              <a:t> </a:t>
            </a:r>
          </a:p>
          <a:p>
            <a:r>
              <a:rPr lang="en-US" dirty="0"/>
              <a:t>Papers:</a:t>
            </a:r>
          </a:p>
          <a:p>
            <a:pPr lvl="1"/>
            <a:r>
              <a:rPr lang="en-US" dirty="0">
                <a:hlinkClick r:id="rId3"/>
              </a:rPr>
              <a:t>www2.cs.uky.edu/dri/news/#publications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1291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2BD2D-5ED4-1D4B-863D-DA41151DC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Unwrapping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D8644-4AFC-7E40-96DA-941A5DBC8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close-up of a microphone&#10;&#10;Description automatically generated with low confidence">
            <a:extLst>
              <a:ext uri="{FF2B5EF4-FFF2-40B4-BE49-F238E27FC236}">
                <a16:creationId xmlns:a16="http://schemas.microsoft.com/office/drawing/2014/main" id="{C95B2E38-963A-4F44-99F2-28120C3FE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9699"/>
            <a:ext cx="9144000" cy="342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518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54790-2A95-234B-885F-A8B5A36A7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Unwrapping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31B73-8472-754C-8EDF-A59A1E482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icture containing text, arch&#10;&#10;Description automatically generated">
            <a:extLst>
              <a:ext uri="{FF2B5EF4-FFF2-40B4-BE49-F238E27FC236}">
                <a16:creationId xmlns:a16="http://schemas.microsoft.com/office/drawing/2014/main" id="{924C5939-0261-3740-AD29-95A79F962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84305"/>
            <a:ext cx="8686799" cy="385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2654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4DD68-1975-6D4B-AE18-4D3C7118B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Machine Learning for Texturing</a:t>
            </a:r>
          </a:p>
        </p:txBody>
      </p:sp>
      <p:pic>
        <p:nvPicPr>
          <p:cNvPr id="5" name="Content Placeholder 4" descr="A picture containing photo, large, building, bunch&#10;&#10;Description automatically generated">
            <a:extLst>
              <a:ext uri="{FF2B5EF4-FFF2-40B4-BE49-F238E27FC236}">
                <a16:creationId xmlns:a16="http://schemas.microsoft.com/office/drawing/2014/main" id="{72D1FDF7-44D2-564A-A4B0-2E0A0ABE45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4762" y="1488909"/>
            <a:ext cx="4465888" cy="3394075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37EE34-D0DC-4A9E-9A79-887C48262BBC}"/>
              </a:ext>
            </a:extLst>
          </p:cNvPr>
          <p:cNvSpPr txBox="1"/>
          <p:nvPr/>
        </p:nvSpPr>
        <p:spPr>
          <a:xfrm>
            <a:off x="75665" y="1608675"/>
            <a:ext cx="1420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Original RGB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959FA9-BD7D-4AD0-9651-5F2919B0E2F1}"/>
              </a:ext>
            </a:extLst>
          </p:cNvPr>
          <p:cNvSpPr txBox="1"/>
          <p:nvPr/>
        </p:nvSpPr>
        <p:spPr>
          <a:xfrm>
            <a:off x="6919819" y="2480078"/>
            <a:ext cx="205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Traditional Texturing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B7914D-8BDD-4916-821B-0EFEF355AFB0}"/>
              </a:ext>
            </a:extLst>
          </p:cNvPr>
          <p:cNvSpPr txBox="1"/>
          <p:nvPr/>
        </p:nvSpPr>
        <p:spPr>
          <a:xfrm>
            <a:off x="6919819" y="3429523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Carbon Ink/No 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91E521-C414-49C5-BEA0-62FFBBC1E45F}"/>
              </a:ext>
            </a:extLst>
          </p:cNvPr>
          <p:cNvSpPr txBox="1"/>
          <p:nvPr/>
        </p:nvSpPr>
        <p:spPr>
          <a:xfrm>
            <a:off x="135892" y="4388503"/>
            <a:ext cx="141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Learned RGB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99F446-0796-49FC-B29F-8DCDEC1F9E42}"/>
              </a:ext>
            </a:extLst>
          </p:cNvPr>
          <p:cNvCxnSpPr/>
          <p:nvPr/>
        </p:nvCxnSpPr>
        <p:spPr>
          <a:xfrm>
            <a:off x="847671" y="2181169"/>
            <a:ext cx="0" cy="2099145"/>
          </a:xfrm>
          <a:prstGeom prst="straightConnector1">
            <a:avLst/>
          </a:prstGeom>
          <a:ln>
            <a:solidFill>
              <a:srgbClr val="0C377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B0D687D-293E-9E4A-82CE-E37D8DA4D463}"/>
              </a:ext>
            </a:extLst>
          </p:cNvPr>
          <p:cNvCxnSpPr>
            <a:cxnSpLocks/>
          </p:cNvCxnSpPr>
          <p:nvPr/>
        </p:nvCxnSpPr>
        <p:spPr>
          <a:xfrm>
            <a:off x="2723949" y="1337912"/>
            <a:ext cx="3561348" cy="0"/>
          </a:xfrm>
          <a:prstGeom prst="straightConnector1">
            <a:avLst/>
          </a:prstGeom>
          <a:ln>
            <a:solidFill>
              <a:srgbClr val="0C377B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1BCCBCB-192F-D54F-A087-21ED4A7AC67A}"/>
              </a:ext>
            </a:extLst>
          </p:cNvPr>
          <p:cNvSpPr txBox="1"/>
          <p:nvPr/>
        </p:nvSpPr>
        <p:spPr>
          <a:xfrm>
            <a:off x="3760536" y="968580"/>
            <a:ext cx="1292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/>
              </a:rPr>
              <a:t>Thicker Ink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4A7E9E-2819-9E4B-A3FB-0BB39379453C}"/>
              </a:ext>
            </a:extLst>
          </p:cNvPr>
          <p:cNvSpPr/>
          <p:nvPr/>
        </p:nvSpPr>
        <p:spPr>
          <a:xfrm>
            <a:off x="2274762" y="3869356"/>
            <a:ext cx="5242569" cy="818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38AD3C-CDC2-144B-8AFE-E22ED8B82539}"/>
              </a:ext>
            </a:extLst>
          </p:cNvPr>
          <p:cNvSpPr/>
          <p:nvPr/>
        </p:nvSpPr>
        <p:spPr>
          <a:xfrm>
            <a:off x="1677250" y="3057906"/>
            <a:ext cx="5242569" cy="818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3FDFFB1-FB3E-A548-9753-B6CBEFF76236}"/>
              </a:ext>
            </a:extLst>
          </p:cNvPr>
          <p:cNvSpPr/>
          <p:nvPr/>
        </p:nvSpPr>
        <p:spPr>
          <a:xfrm>
            <a:off x="1498081" y="2278285"/>
            <a:ext cx="5242569" cy="8181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7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9A612-CED2-734E-B3B1-657F2C1AA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Machine Learning Experiments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1F020-897F-9442-B8DD-E27E81F5E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ML relies on experiments:</a:t>
            </a:r>
          </a:p>
          <a:p>
            <a:pPr lvl="1"/>
            <a:r>
              <a:rPr lang="en-US" dirty="0"/>
              <a:t>Run complicated compute job</a:t>
            </a:r>
          </a:p>
          <a:p>
            <a:pPr lvl="1"/>
            <a:r>
              <a:rPr lang="en-US" dirty="0"/>
              <a:t>See what happens</a:t>
            </a:r>
          </a:p>
          <a:p>
            <a:r>
              <a:rPr lang="en-US" dirty="0"/>
              <a:t>Easiest in </a:t>
            </a:r>
            <a:r>
              <a:rPr lang="en-US" i="1" dirty="0"/>
              <a:t>established ecosystem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Clear metrics, performance benchmarks</a:t>
            </a:r>
          </a:p>
          <a:p>
            <a:pPr lvl="1"/>
            <a:r>
              <a:rPr lang="en-US" dirty="0"/>
              <a:t>Well understood data</a:t>
            </a:r>
          </a:p>
          <a:p>
            <a:pPr lvl="1"/>
            <a:r>
              <a:rPr lang="en-US" dirty="0"/>
              <a:t>Existing software frameworks</a:t>
            </a:r>
          </a:p>
        </p:txBody>
      </p:sp>
    </p:spTree>
    <p:extLst>
      <p:ext uri="{BB962C8B-B14F-4D97-AF65-F5344CB8AC3E}">
        <p14:creationId xmlns:p14="http://schemas.microsoft.com/office/powerpoint/2010/main" val="377754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4DEAA-1E19-2A4F-9770-D49875C2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D386CC-8317-D84A-B539-E56F64538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Large, varied data</a:t>
            </a:r>
          </a:p>
          <a:p>
            <a:r>
              <a:rPr lang="en-US" dirty="0"/>
              <a:t>Small </a:t>
            </a:r>
            <a:r>
              <a:rPr lang="en-US" i="1" dirty="0"/>
              <a:t>labeled</a:t>
            </a:r>
            <a:r>
              <a:rPr lang="en-US" dirty="0"/>
              <a:t> datasets</a:t>
            </a:r>
          </a:p>
          <a:p>
            <a:r>
              <a:rPr lang="en-US" dirty="0"/>
              <a:t>No existing standards or libraries</a:t>
            </a:r>
          </a:p>
        </p:txBody>
      </p:sp>
    </p:spTree>
    <p:extLst>
      <p:ext uri="{BB962C8B-B14F-4D97-AF65-F5344CB8AC3E}">
        <p14:creationId xmlns:p14="http://schemas.microsoft.com/office/powerpoint/2010/main" val="1094739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62B17-5FD2-6443-B51E-08FD7EDB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663F78-18E6-8543-B087-D20CAD1689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Result: building methods and ecosystem simultaneously</a:t>
            </a:r>
          </a:p>
          <a:p>
            <a:r>
              <a:rPr lang="en-US" dirty="0"/>
              <a:t>Important to be systematic!</a:t>
            </a:r>
          </a:p>
        </p:txBody>
      </p:sp>
    </p:spTree>
    <p:extLst>
      <p:ext uri="{BB962C8B-B14F-4D97-AF65-F5344CB8AC3E}">
        <p14:creationId xmlns:p14="http://schemas.microsoft.com/office/powerpoint/2010/main" val="92038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0C29F-EFB7-5F49-AB00-9005930ED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CD42EF-8720-8C49-97B2-B3B231F77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Visualization</a:t>
            </a:r>
          </a:p>
          <a:p>
            <a:r>
              <a:rPr lang="en-US" dirty="0"/>
              <a:t>Automation</a:t>
            </a:r>
          </a:p>
          <a:p>
            <a:r>
              <a:rPr lang="en-US" dirty="0"/>
              <a:t>Data access</a:t>
            </a:r>
          </a:p>
          <a:p>
            <a:r>
              <a:rPr lang="en-US" dirty="0"/>
              <a:t>Metadata</a:t>
            </a:r>
          </a:p>
          <a:p>
            <a:r>
              <a:rPr lang="en-US" dirty="0"/>
              <a:t>Metrics</a:t>
            </a:r>
          </a:p>
        </p:txBody>
      </p:sp>
    </p:spTree>
    <p:extLst>
      <p:ext uri="{BB962C8B-B14F-4D97-AF65-F5344CB8AC3E}">
        <p14:creationId xmlns:p14="http://schemas.microsoft.com/office/powerpoint/2010/main" val="275977252"/>
      </p:ext>
    </p:extLst>
  </p:cSld>
  <p:clrMapOvr>
    <a:masterClrMapping/>
  </p:clrMapOvr>
</p:sld>
</file>

<file path=ppt/theme/theme1.xml><?xml version="1.0" encoding="utf-8"?>
<a:theme xmlns:a="http://schemas.openxmlformats.org/drawingml/2006/main" name="UK PPTs All Blue">
  <a:themeElements>
    <a:clrScheme name="Educe">
      <a:dk1>
        <a:srgbClr val="2C2A26"/>
      </a:dk1>
      <a:lt1>
        <a:srgbClr val="FFFFFF"/>
      </a:lt1>
      <a:dk2>
        <a:srgbClr val="0033A0"/>
      </a:dk2>
      <a:lt2>
        <a:srgbClr val="EEECE1"/>
      </a:lt2>
      <a:accent1>
        <a:srgbClr val="1897D3"/>
      </a:accent1>
      <a:accent2>
        <a:srgbClr val="1B365D"/>
      </a:accent2>
      <a:accent3>
        <a:srgbClr val="C8C8C8"/>
      </a:accent3>
      <a:accent4>
        <a:srgbClr val="545759"/>
      </a:accent4>
      <a:accent5>
        <a:srgbClr val="289926"/>
      </a:accent5>
      <a:accent6>
        <a:srgbClr val="AB2328"/>
      </a:accent6>
      <a:hlink>
        <a:srgbClr val="0C377B"/>
      </a:hlink>
      <a:folHlink>
        <a:srgbClr val="964593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duce PPT slide examples" id="{65816459-926C-A04B-AC36-DFADAF3812D0}" vid="{F4B0C4AE-6BFF-5844-9DFA-BE165107F11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573</TotalTime>
  <Words>2185</Words>
  <Application>Microsoft Office PowerPoint</Application>
  <PresentationFormat>如螢幕大小 (16:9)</PresentationFormat>
  <Paragraphs>88</Paragraphs>
  <Slides>25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3" baseType="lpstr">
      <vt:lpstr>Andale Mono</vt:lpstr>
      <vt:lpstr>Avenir Black</vt:lpstr>
      <vt:lpstr>Avenir Book</vt:lpstr>
      <vt:lpstr>Avenir Next Regular</vt:lpstr>
      <vt:lpstr>Arial</vt:lpstr>
      <vt:lpstr>Calibri</vt:lpstr>
      <vt:lpstr>Times New Roman</vt:lpstr>
      <vt:lpstr>UK PPTs All Blue</vt:lpstr>
      <vt:lpstr>Machine Learning Infrastructure on the Frontier of Virtual Unwrapping</vt:lpstr>
      <vt:lpstr>Virtual Unwrapping</vt:lpstr>
      <vt:lpstr>Virtual Unwrapping</vt:lpstr>
      <vt:lpstr>Virtual Unwrapping</vt:lpstr>
      <vt:lpstr>Machine Learning for Texturing</vt:lpstr>
      <vt:lpstr>Machine Learning Experiments</vt:lpstr>
      <vt:lpstr>Challenges</vt:lpstr>
      <vt:lpstr>Challenges</vt:lpstr>
      <vt:lpstr>Design Principles</vt:lpstr>
      <vt:lpstr>Experiment Overview</vt:lpstr>
      <vt:lpstr>Visualization</vt:lpstr>
      <vt:lpstr>PowerPoint 簡報</vt:lpstr>
      <vt:lpstr>PowerPoint 簡報</vt:lpstr>
      <vt:lpstr>PowerPoint 簡報</vt:lpstr>
      <vt:lpstr>PowerPoint 簡報</vt:lpstr>
      <vt:lpstr>Automation</vt:lpstr>
      <vt:lpstr>Automation</vt:lpstr>
      <vt:lpstr>Data access</vt:lpstr>
      <vt:lpstr>Metadata</vt:lpstr>
      <vt:lpstr>Metadata</vt:lpstr>
      <vt:lpstr>Metrics</vt:lpstr>
      <vt:lpstr>Metrics</vt:lpstr>
      <vt:lpstr>Conclusion</vt:lpstr>
      <vt:lpstr>Distributed Research in a Pandemic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andy terechenok</dc:creator>
  <cp:lastModifiedBy>stell</cp:lastModifiedBy>
  <cp:revision>69</cp:revision>
  <dcterms:created xsi:type="dcterms:W3CDTF">2020-09-29T02:50:18Z</dcterms:created>
  <dcterms:modified xsi:type="dcterms:W3CDTF">2021-03-23T01:35:24Z</dcterms:modified>
</cp:coreProperties>
</file>