
<file path=[Content_Types].xml><?xml version="1.0" encoding="utf-8"?>
<Types xmlns="http://schemas.openxmlformats.org/package/2006/content-types">
  <Default Extension="gif" ContentType="image/gif"/>
  <Default Extension="jpeg" ContentType="image/jpeg"/>
  <Default Extension="mov" ContentType="video/quicktime"/>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Lst>
  <p:notesMasterIdLst>
    <p:notesMasterId r:id="rId21"/>
  </p:notesMasterIdLst>
  <p:sldIdLst>
    <p:sldId id="256" r:id="rId2"/>
    <p:sldId id="258" r:id="rId3"/>
    <p:sldId id="257" r:id="rId4"/>
    <p:sldId id="276" r:id="rId5"/>
    <p:sldId id="277" r:id="rId6"/>
    <p:sldId id="279" r:id="rId7"/>
    <p:sldId id="283" r:id="rId8"/>
    <p:sldId id="281" r:id="rId9"/>
    <p:sldId id="280" r:id="rId10"/>
    <p:sldId id="278" r:id="rId11"/>
    <p:sldId id="282" r:id="rId12"/>
    <p:sldId id="260" r:id="rId13"/>
    <p:sldId id="275" r:id="rId14"/>
    <p:sldId id="272" r:id="rId15"/>
    <p:sldId id="274" r:id="rId16"/>
    <p:sldId id="273" r:id="rId17"/>
    <p:sldId id="265" r:id="rId18"/>
    <p:sldId id="269" r:id="rId19"/>
    <p:sldId id="266" r:id="rId20"/>
  </p:sldIdLst>
  <p:sldSz cx="6858000" cy="5143500"/>
  <p:notesSz cx="6858000" cy="9144000"/>
  <p:embeddedFontLst>
    <p:embeddedFont>
      <p:font typeface="Open Sans" panose="020B0606030504020204" pitchFamily="34" charset="0"/>
      <p:regular r:id="rId22"/>
      <p:bold r:id="rId22"/>
      <p:italic r:id="rId22"/>
      <p:boldItalic r:id="rId22"/>
    </p:embeddedFont>
    <p:embeddedFont>
      <p:font typeface="PT Sans Narrow" panose="020B0506020203020204" pitchFamily="34" charset="0"/>
      <p:regular r:id="rId22"/>
      <p:bold r:id="rId22"/>
    </p:embeddedFont>
    <p:embeddedFont>
      <p:font typeface="Trebuchet MS" panose="020B0703020202090204" pitchFamily="34" charset="0"/>
      <p:regular r:id="rId22"/>
      <p:bold r:id="rId22"/>
      <p:italic r:id="rId22"/>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userDrawn="1">
          <p15:clr>
            <a:srgbClr val="A4A3A4"/>
          </p15:clr>
        </p15:guide>
        <p15:guide id="2" pos="43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88"/>
    <p:restoredTop sz="83866"/>
  </p:normalViewPr>
  <p:slideViewPr>
    <p:cSldViewPr snapToGrid="0">
      <p:cViewPr>
        <p:scale>
          <a:sx n="138" d="100"/>
          <a:sy n="138" d="100"/>
        </p:scale>
        <p:origin x="408" y="88"/>
      </p:cViewPr>
      <p:guideLst>
        <p:guide orient="horz"/>
        <p:guide pos="4320"/>
      </p:guideLst>
    </p:cSldViewPr>
  </p:slideViewPr>
  <p:notesTextViewPr>
    <p:cViewPr>
      <p:scale>
        <a:sx n="105" d="100"/>
        <a:sy n="105"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NUL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indico4.twgrid.org/indico/event/14/session/8/contribution/32"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Your honorable chair, ladies and gentlemen! Now we are presenting our paper on “Simulate the social distancing in the new normal”. This paper was written by </a:t>
            </a:r>
            <a:r>
              <a:rPr lang="en-US" altLang="zh-TW" sz="1100" dirty="0">
                <a:solidFill>
                  <a:srgbClr val="666666"/>
                </a:solidFill>
                <a:latin typeface="Trebuchet MS"/>
                <a:ea typeface="Trebuchet MS"/>
                <a:cs typeface="Trebuchet MS"/>
                <a:sym typeface="Trebuchet MS"/>
              </a:rPr>
              <a:t>Yu-Chen Wang, </a:t>
            </a:r>
            <a:r>
              <a:rPr lang="en-US" dirty="0"/>
              <a:t>Sheng-Ming Wang</a:t>
            </a:r>
            <a:r>
              <a:rPr lang="en-US" altLang="zh-TW" sz="1100" dirty="0">
                <a:solidFill>
                  <a:srgbClr val="666666"/>
                </a:solidFill>
                <a:latin typeface="Times New Roman"/>
                <a:ea typeface="Times New Roman"/>
                <a:cs typeface="Times New Roman"/>
                <a:sym typeface="Times New Roman"/>
              </a:rPr>
              <a:t>. I am</a:t>
            </a:r>
            <a:r>
              <a:rPr lang="zh-TW" altLang="en-US" sz="1100" dirty="0">
                <a:solidFill>
                  <a:srgbClr val="666666"/>
                </a:solidFill>
                <a:latin typeface="Times New Roman"/>
                <a:ea typeface="Times New Roman"/>
                <a:cs typeface="Times New Roman"/>
                <a:sym typeface="Times New Roman"/>
              </a:rPr>
              <a:t> </a:t>
            </a:r>
            <a:r>
              <a:rPr lang="en-US" altLang="zh-TW" sz="1100" dirty="0">
                <a:solidFill>
                  <a:srgbClr val="666666"/>
                </a:solidFill>
                <a:latin typeface="Times New Roman"/>
                <a:ea typeface="Times New Roman"/>
                <a:cs typeface="Times New Roman"/>
                <a:sym typeface="Times New Roman"/>
              </a:rPr>
              <a:t>the presenter, Yu-Chen Wang. </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8b9c27c35e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8b9c27c35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By using python to filter the data, it separates it into two kinds of characteristics, wandering, and directionality. And the valuable data of directionality is 12808 sets of data, we do not discuss data of wandering because the path is too short, can not figure out their purpose</a:t>
            </a:r>
          </a:p>
          <a:p>
            <a:pPr marL="0" lvl="0" indent="0" algn="l" rtl="0">
              <a:spcBef>
                <a:spcPts val="0"/>
              </a:spcBef>
              <a:spcAft>
                <a:spcPts val="0"/>
              </a:spcAft>
              <a:buNone/>
            </a:pPr>
            <a:r>
              <a:rPr lang="en-US" dirty="0"/>
              <a:t>The average speed of a directionality person is 0.59 meter in seconds, The speed could be used in one of the parameter settings in the simulation model</a:t>
            </a:r>
          </a:p>
          <a:p>
            <a:pPr marL="0" lvl="0" indent="0" algn="l" rtl="0">
              <a:spcBef>
                <a:spcPts val="0"/>
              </a:spcBef>
              <a:spcAft>
                <a:spcPts val="0"/>
              </a:spcAft>
              <a:buNone/>
            </a:pPr>
            <a:r>
              <a:rPr lang="en-US" dirty="0"/>
              <a:t>The table shows below is talking about the behavior style in each group.</a:t>
            </a:r>
          </a:p>
          <a:p>
            <a:pPr marL="0" lvl="0" indent="0" algn="l" rtl="0">
              <a:spcBef>
                <a:spcPts val="0"/>
              </a:spcBef>
              <a:spcAft>
                <a:spcPts val="0"/>
              </a:spcAft>
              <a:buNone/>
            </a:pPr>
            <a:r>
              <a:rPr lang="en-US" dirty="0"/>
              <a:t>The directionality path is more clearly, longer and the distance in each data is almost the same</a:t>
            </a:r>
          </a:p>
          <a:p>
            <a:pPr marL="0" lvl="0" indent="0" algn="l" rtl="0">
              <a:spcBef>
                <a:spcPts val="0"/>
              </a:spcBef>
              <a:spcAft>
                <a:spcPts val="0"/>
              </a:spcAft>
              <a:buNone/>
            </a:pPr>
            <a:r>
              <a:rPr lang="en-US" dirty="0"/>
              <a:t>The wandering is opposite, the path of wandering is like a zigzag curve, you cant recognize the direction from them</a:t>
            </a: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3014787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58750" indent="0">
              <a:buNone/>
            </a:pPr>
            <a:r>
              <a:rPr kumimoji="1" lang="en-US" altLang="zh-TW" dirty="0"/>
              <a:t>In this project, I use Agent-based modeling simulation to make it possible. The reason I use agent-based modeling is that I could give each agent-specific behavior and other rules. Gama platform is this kind of software, and it also supports users to import varieties of files, such as CSV, 3D model, image, shapefile, OSM, SVG .etc.</a:t>
            </a:r>
          </a:p>
          <a:p>
            <a:pPr marL="158750" indent="0">
              <a:buNone/>
            </a:pPr>
            <a:endParaRPr kumimoji="1" lang="en-US" altLang="zh-TW" dirty="0"/>
          </a:p>
          <a:p>
            <a:pPr marL="158750" indent="0">
              <a:buNone/>
            </a:pPr>
            <a:r>
              <a:rPr kumimoji="1" lang="en-US" altLang="zh-TW" dirty="0"/>
              <a:t>Before I import the modeling and CSV file into Gama-platform, I have to use the Geography information system to transfer the data to shapefile, then it could be used in Gama-platform.</a:t>
            </a:r>
          </a:p>
          <a:p>
            <a:pPr marL="158750" indent="0">
              <a:buNone/>
            </a:pPr>
            <a:endParaRPr kumimoji="1" lang="en-US" altLang="zh-TW" dirty="0"/>
          </a:p>
          <a:p>
            <a:pPr marL="158750" indent="0">
              <a:buNone/>
            </a:pPr>
            <a:r>
              <a:rPr kumimoji="1" lang="en-US" altLang="zh-TW" dirty="0"/>
              <a:t>As you can see, the red square on the right hand is how I define the behavior of people, including how to walking on the road, where is the destination. And the other basic condition I already defined it at the beginning such as speed, number of people, the walking path.</a:t>
            </a:r>
            <a:endParaRPr kumimoji="1" lang="en-US" altLang="zh-TW" sz="11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TW" sz="11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TW" sz="1100" dirty="0">
              <a:solidFill>
                <a:schemeClr val="bg1"/>
              </a:solidFill>
            </a:endParaRPr>
          </a:p>
          <a:p>
            <a:endParaRPr kumimoji="1" lang="zh-TW" altLang="en-US" dirty="0"/>
          </a:p>
          <a:p>
            <a:endParaRPr kumimoji="1" lang="zh-TW" altLang="en-US" dirty="0"/>
          </a:p>
        </p:txBody>
      </p:sp>
    </p:spTree>
    <p:extLst>
      <p:ext uri="{BB962C8B-B14F-4D97-AF65-F5344CB8AC3E}">
        <p14:creationId xmlns:p14="http://schemas.microsoft.com/office/powerpoint/2010/main" val="854029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8b9c27c35e_1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8b9c27c35e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 this slide,  I’m going to talk about the simulation structure, it divided into three parts</a:t>
            </a:r>
          </a:p>
          <a:p>
            <a:pPr marL="0" lvl="0" indent="0" algn="l" rtl="0">
              <a:spcBef>
                <a:spcPts val="0"/>
              </a:spcBef>
              <a:spcAft>
                <a:spcPts val="0"/>
              </a:spcAft>
              <a:buNone/>
            </a:pPr>
            <a:r>
              <a:rPr lang="en-US" dirty="0"/>
              <a:t>In the first part, The modeling needs to import trajectory and the GIS location model to set the specific area up.</a:t>
            </a:r>
          </a:p>
          <a:p>
            <a:pPr marL="0" lvl="0" indent="0" algn="l" rtl="0">
              <a:spcBef>
                <a:spcPts val="0"/>
              </a:spcBef>
              <a:spcAft>
                <a:spcPts val="0"/>
              </a:spcAft>
              <a:buNone/>
            </a:pPr>
            <a:r>
              <a:rPr lang="en-US" dirty="0"/>
              <a:t>The second part, setting the condition to let the system know if people do not abide by the social distancing would cause a high-risk of infection.</a:t>
            </a:r>
          </a:p>
          <a:p>
            <a:pPr marL="0" lvl="0" indent="0" algn="l" rtl="0">
              <a:spcBef>
                <a:spcPts val="0"/>
              </a:spcBef>
              <a:spcAft>
                <a:spcPts val="0"/>
              </a:spcAft>
              <a:buNone/>
            </a:pPr>
            <a:r>
              <a:rPr lang="en-US" dirty="0"/>
              <a:t>The third part, based on the result of simulation to generate the dynamic chart </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8b9c27c35e_1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8b9c27c35e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This slide shows the result of the simulation of COVUD-19</a:t>
            </a:r>
          </a:p>
          <a:p>
            <a:pPr marL="0" lvl="0" indent="0" algn="l" rtl="0">
              <a:spcBef>
                <a:spcPts val="0"/>
              </a:spcBef>
              <a:spcAft>
                <a:spcPts val="0"/>
              </a:spcAft>
              <a:buNone/>
            </a:pPr>
            <a:r>
              <a:rPr lang="en-US" dirty="0"/>
              <a:t>On the left hand is the dynamic simulation, lines are all based on the trajectory data to generate it. And because we record the trajectory on the crossroad,  so the conflict points are around the center points, would cause high-risk infection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On the right hand is the chart of the simulation, the red one is the high-risk infection people, the green one is normal people of keep social distancing.</a:t>
            </a:r>
          </a:p>
          <a:p>
            <a:pPr marL="0" lvl="0" indent="0" algn="l" rtl="0">
              <a:spcBef>
                <a:spcPts val="0"/>
              </a:spcBef>
              <a:spcAft>
                <a:spcPts val="0"/>
              </a:spcAft>
              <a:buNone/>
            </a:pPr>
            <a:r>
              <a:rPr lang="en-US" dirty="0"/>
              <a:t>you could see the rate of high-risk infection already 50% in 5 seconds.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What if the people here are 100 people, I think the situation would get worse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dirty="0"/>
              <a:t>So far, it’s a pilot study, I don’t purpose any decision making, it only shows u that it is necessary to wear the mask in public space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8567807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8b9c27c35e_1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8b9c27c35e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TW" sz="1100" dirty="0"/>
              <a:t>This study collects 933 sets of share of voice data and because limit of google place API, I only can get 60 data from each category. So I distinguish these data into five sections: foods, clothes, living, education, cheerful. </a:t>
            </a:r>
          </a:p>
          <a:p>
            <a:pPr marL="0" lvl="0" indent="0" algn="l" rtl="0">
              <a:spcBef>
                <a:spcPts val="0"/>
              </a:spcBef>
              <a:spcAft>
                <a:spcPts val="0"/>
              </a:spcAft>
              <a:buNone/>
            </a:pPr>
            <a:r>
              <a:rPr lang="en-US" altLang="zh-TW" sz="1100" dirty="0"/>
              <a:t>In </a:t>
            </a:r>
            <a:r>
              <a:rPr lang="en-US" altLang="zh-TW" sz="1100" dirty="0" err="1"/>
              <a:t>XimentDing</a:t>
            </a:r>
            <a:r>
              <a:rPr lang="en-US" altLang="zh-TW" sz="1100" dirty="0"/>
              <a:t>, the most popular section is foods and cheerful. According to the data, we could also know the main group in the area, I already mentioned it a few slides ago.</a:t>
            </a:r>
          </a:p>
          <a:p>
            <a:pPr marL="0" lvl="0" indent="0" algn="l" rtl="0">
              <a:spcBef>
                <a:spcPts val="0"/>
              </a:spcBef>
              <a:spcAft>
                <a:spcPts val="0"/>
              </a:spcAft>
              <a:buNone/>
            </a:pPr>
            <a:r>
              <a:rPr lang="en-US" altLang="zh-TW" sz="1100" dirty="0"/>
              <a:t>And we import the data into the Geography information system, then present it by heat map. you could more clear to understand the specific area is popular or not</a:t>
            </a:r>
          </a:p>
          <a:p>
            <a:pPr marL="0" lvl="0" indent="0" algn="l" rtl="0">
              <a:spcBef>
                <a:spcPts val="0"/>
              </a:spcBef>
              <a:spcAft>
                <a:spcPts val="0"/>
              </a:spcAft>
              <a:buNone/>
            </a:pPr>
            <a:r>
              <a:rPr lang="en-US" altLang="zh-TW" sz="1100" dirty="0"/>
              <a:t>So, we could based on the result to evaluate the simulation modeling.</a:t>
            </a:r>
          </a:p>
        </p:txBody>
      </p:sp>
    </p:spTree>
    <p:extLst>
      <p:ext uri="{BB962C8B-B14F-4D97-AF65-F5344CB8AC3E}">
        <p14:creationId xmlns:p14="http://schemas.microsoft.com/office/powerpoint/2010/main" val="36857899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8b9c27c35e_1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8b9c27c35e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 the cheerful of simulation modeling, you could see the people are walking on one of the roads, and people would enter the building at random.</a:t>
            </a:r>
          </a:p>
          <a:p>
            <a:pPr marL="0" lvl="0" indent="0" algn="l" rtl="0">
              <a:spcBef>
                <a:spcPts val="0"/>
              </a:spcBef>
              <a:spcAft>
                <a:spcPts val="0"/>
              </a:spcAft>
              <a:buNone/>
            </a:pPr>
            <a:r>
              <a:rPr lang="en-US" dirty="0"/>
              <a:t>So it separates the area into a red one and a blue one, the red one is the hot spot for people.</a:t>
            </a:r>
          </a:p>
          <a:p>
            <a:pPr marL="0" lvl="0" indent="0" algn="l" rtl="0">
              <a:spcBef>
                <a:spcPts val="0"/>
              </a:spcBef>
              <a:spcAft>
                <a:spcPts val="0"/>
              </a:spcAft>
              <a:buNone/>
            </a:pPr>
            <a:r>
              <a:rPr lang="en-US" dirty="0"/>
              <a:t>The result of the simulation is correspond to the heatmap of the share of voice data</a:t>
            </a:r>
            <a:endParaRPr dirty="0"/>
          </a:p>
        </p:txBody>
      </p:sp>
    </p:spTree>
    <p:extLst>
      <p:ext uri="{BB962C8B-B14F-4D97-AF65-F5344CB8AC3E}">
        <p14:creationId xmlns:p14="http://schemas.microsoft.com/office/powerpoint/2010/main" val="13307803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8b9c27c35e_1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8b9c27c35e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TW" dirty="0"/>
              <a:t>In the foods of simulation modeling, it’s the same as the previous slide.</a:t>
            </a:r>
          </a:p>
          <a:p>
            <a:pPr marL="0" lvl="0" indent="0" algn="l" rtl="0">
              <a:spcBef>
                <a:spcPts val="0"/>
              </a:spcBef>
              <a:spcAft>
                <a:spcPts val="0"/>
              </a:spcAft>
              <a:buNone/>
            </a:pPr>
            <a:r>
              <a:rPr lang="en-US" altLang="zh-TW" dirty="0"/>
              <a:t>So we basically could say the data on the google map and the simulation is correct.</a:t>
            </a:r>
          </a:p>
          <a:p>
            <a:pPr marL="0" lvl="0" indent="0" algn="l" rtl="0">
              <a:spcBef>
                <a:spcPts val="0"/>
              </a:spcBef>
              <a:spcAft>
                <a:spcPts val="0"/>
              </a:spcAft>
              <a:buNone/>
            </a:pPr>
            <a:r>
              <a:rPr lang="en-US" altLang="zh-TW" dirty="0"/>
              <a:t>And in the next step, I will try to use the simulation to generate the different types of a heatmap of area, to predict the development of the area.</a:t>
            </a:r>
            <a:endParaRPr dirty="0"/>
          </a:p>
        </p:txBody>
      </p:sp>
    </p:spTree>
    <p:extLst>
      <p:ext uri="{BB962C8B-B14F-4D97-AF65-F5344CB8AC3E}">
        <p14:creationId xmlns:p14="http://schemas.microsoft.com/office/powerpoint/2010/main" val="160445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8b427c976d_0_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8b427c976d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 the conclusion, this study focuses on exploring the relationship between pedestrian trajectory gathering and social distance to understand human behavior in public space with an agent-based simulation model and use it as a rule of behavior for reference of pedestrian behavior in the future</a:t>
            </a:r>
          </a:p>
          <a:p>
            <a:pPr marL="0" lvl="0" indent="0" algn="l" rtl="0">
              <a:spcBef>
                <a:spcPts val="0"/>
              </a:spcBef>
              <a:spcAft>
                <a:spcPts val="0"/>
              </a:spcAft>
              <a:buNone/>
            </a:pPr>
            <a:r>
              <a:rPr lang="en-US" dirty="0"/>
              <a:t>There are three points of results following:</a:t>
            </a:r>
          </a:p>
          <a:p>
            <a:pPr marL="0" lvl="0" indent="0" algn="l" rtl="0">
              <a:spcBef>
                <a:spcPts val="0"/>
              </a:spcBef>
              <a:spcAft>
                <a:spcPts val="0"/>
              </a:spcAft>
              <a:buNone/>
            </a:pPr>
            <a:r>
              <a:rPr lang="en-US" dirty="0"/>
              <a:t>1.More people in the public space would cause a more high risk of infection. In addition, to prove the difficulties of social distancing in public space.</a:t>
            </a:r>
          </a:p>
          <a:p>
            <a:pPr marL="0" lvl="0" indent="0" algn="l" rtl="0">
              <a:spcBef>
                <a:spcPts val="0"/>
              </a:spcBef>
              <a:spcAft>
                <a:spcPts val="0"/>
              </a:spcAft>
              <a:buNone/>
            </a:pPr>
            <a:r>
              <a:rPr lang="en-US" dirty="0"/>
              <a:t>2.Proving the simulation modeling could be based on the spatial data and trajectory data to reflect in the real world</a:t>
            </a:r>
          </a:p>
          <a:p>
            <a:pPr marL="0" lvl="0" indent="0" algn="l" rtl="0">
              <a:spcBef>
                <a:spcPts val="0"/>
              </a:spcBef>
              <a:spcAft>
                <a:spcPts val="0"/>
              </a:spcAft>
              <a:buNone/>
            </a:pPr>
            <a:r>
              <a:rPr lang="en-US" dirty="0"/>
              <a:t>3.The result of research has been built up the simulation modeling framework, import the model, and different types of parameters. We only need to modify the different parameters then it can be produced different types of results.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1143000" y="685800"/>
            <a:ext cx="4572000" cy="3429000"/>
          </a:xfrm>
        </p:spPr>
      </p:sp>
      <p:sp>
        <p:nvSpPr>
          <p:cNvPr id="3" name="備忘稿版面配置區 2"/>
          <p:cNvSpPr>
            <a:spLocks noGrp="1"/>
          </p:cNvSpPr>
          <p:nvPr>
            <p:ph type="body" idx="1"/>
          </p:nvPr>
        </p:nvSpPr>
        <p:spPr/>
        <p:txBody>
          <a:bodyPr/>
          <a:lstStyle/>
          <a:p>
            <a:pPr marL="158750" indent="0">
              <a:buNone/>
            </a:pPr>
            <a:r>
              <a:rPr kumimoji="1" lang="en-US" altLang="zh-TW" dirty="0"/>
              <a:t>In future work, there are three points that could follow </a:t>
            </a:r>
          </a:p>
          <a:p>
            <a:pPr marL="158750" indent="0">
              <a:buNone/>
            </a:pPr>
            <a:r>
              <a:rPr kumimoji="1" lang="en-US" altLang="zh-TW" dirty="0"/>
              <a:t>1.In this study, we will do control of data quality and then find three sample areas to do analysis.</a:t>
            </a:r>
          </a:p>
          <a:p>
            <a:pPr marL="158750" indent="0">
              <a:buNone/>
            </a:pPr>
            <a:r>
              <a:rPr kumimoji="1" lang="en-US" altLang="zh-TW" dirty="0"/>
              <a:t>2.The simulation modeling could be used in other fields such as the application of 5G and based on the result to give the decision-maker a reference.</a:t>
            </a:r>
          </a:p>
          <a:p>
            <a:pPr marL="158750" indent="0">
              <a:buNone/>
            </a:pPr>
            <a:r>
              <a:rPr kumimoji="1" lang="en-US" altLang="zh-TW" dirty="0"/>
              <a:t>3.In the future, we could use drones or wearable devices for tracking people in public space, to get more longer and complete trajectory.</a:t>
            </a:r>
            <a:endParaRPr kumimoji="1" lang="zh-TW" altLang="en-US" dirty="0"/>
          </a:p>
        </p:txBody>
      </p:sp>
    </p:spTree>
    <p:extLst>
      <p:ext uri="{BB962C8B-B14F-4D97-AF65-F5344CB8AC3E}">
        <p14:creationId xmlns:p14="http://schemas.microsoft.com/office/powerpoint/2010/main" val="22148290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866cdbf2d4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866cdbf2d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8b9c27c35e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8b9c27c35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Under the COVID-19 pandemic, the Government in the world suggests that people should abide by social distancing, which is 1.5 meters. Social distancing could reduce the spread of the epidemic by reducing contact between infected and uninfected persons. In this case, we are going to discuss two things.</a:t>
            </a:r>
          </a:p>
          <a:p>
            <a:pPr marL="0" lvl="0" indent="0" algn="l" rtl="0">
              <a:spcBef>
                <a:spcPts val="0"/>
              </a:spcBef>
              <a:spcAft>
                <a:spcPts val="0"/>
              </a:spcAft>
              <a:buNone/>
            </a:pPr>
            <a:r>
              <a:rPr lang="en-US" dirty="0"/>
              <a:t>First, knowing that the high-risk infection without any protection.</a:t>
            </a:r>
          </a:p>
          <a:p>
            <a:pPr marL="0" lvl="0" indent="0" algn="l" rtl="0">
              <a:spcBef>
                <a:spcPts val="0"/>
              </a:spcBef>
              <a:spcAft>
                <a:spcPts val="0"/>
              </a:spcAft>
              <a:buNone/>
            </a:pPr>
            <a:r>
              <a:rPr lang="en-US" dirty="0"/>
              <a:t>Second, knowing that how people move in the public space could affect the whole area.</a:t>
            </a:r>
          </a:p>
          <a:p>
            <a:pPr marL="0" lvl="0" indent="0" algn="l" rtl="0">
              <a:spcBef>
                <a:spcPts val="0"/>
              </a:spcBef>
              <a:spcAft>
                <a:spcPts val="0"/>
              </a:spcAft>
              <a:buNone/>
            </a:pPr>
            <a:r>
              <a:rPr lang="en-US" dirty="0"/>
              <a:t>So, there are several contributions following:</a:t>
            </a:r>
          </a:p>
          <a:p>
            <a:pPr marL="0" lvl="0" indent="0" algn="l" rtl="0">
              <a:spcBef>
                <a:spcPts val="0"/>
              </a:spcBef>
              <a:spcAft>
                <a:spcPts val="0"/>
              </a:spcAft>
              <a:buNone/>
            </a:pPr>
            <a:r>
              <a:rPr lang="en-US" dirty="0"/>
              <a:t>1.To prove that maintain social distancing causes high-risk infection.</a:t>
            </a:r>
          </a:p>
          <a:p>
            <a:pPr marL="0" lvl="0" indent="0" algn="l" rtl="0">
              <a:spcBef>
                <a:spcPts val="0"/>
              </a:spcBef>
              <a:spcAft>
                <a:spcPts val="0"/>
              </a:spcAft>
              <a:buNone/>
            </a:pPr>
            <a:r>
              <a:rPr lang="en-US" dirty="0"/>
              <a:t>2.Establish the simulation model framework for other experiment areas in the future.</a:t>
            </a:r>
          </a:p>
          <a:p>
            <a:pPr marL="0" lvl="0" indent="0" algn="l" rtl="0">
              <a:spcBef>
                <a:spcPts val="0"/>
              </a:spcBef>
              <a:spcAft>
                <a:spcPts val="0"/>
              </a:spcAft>
              <a:buNone/>
            </a:pPr>
            <a:r>
              <a:rPr lang="en-US" dirty="0"/>
              <a:t>3.To be a reference for decision-maker to know the development of the area and the situation of the virus spreading</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8b9c27c35e_1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8b9c27c35e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600"/>
              </a:spcBef>
              <a:spcAft>
                <a:spcPts val="0"/>
              </a:spcAft>
              <a:buNone/>
            </a:pPr>
            <a:r>
              <a:rPr lang="en-US" dirty="0"/>
              <a:t>Here are the introduction and research framework.</a:t>
            </a:r>
          </a:p>
          <a:p>
            <a:pPr marL="0" lvl="0" indent="0" algn="l" rtl="0">
              <a:spcBef>
                <a:spcPts val="1600"/>
              </a:spcBef>
              <a:spcAft>
                <a:spcPts val="0"/>
              </a:spcAft>
              <a:buNone/>
            </a:pPr>
            <a:r>
              <a:rPr lang="en-US" dirty="0"/>
              <a:t>It mainly divides into three sections, the first one is Agent-based modeling, the second one is the pedestrian trajectory, the third one is human behavior analysis.</a:t>
            </a:r>
          </a:p>
          <a:p>
            <a:pPr marL="0" lvl="0" indent="0" algn="l" rtl="0">
              <a:spcBef>
                <a:spcPts val="1600"/>
              </a:spcBef>
              <a:spcAft>
                <a:spcPts val="0"/>
              </a:spcAft>
              <a:buNone/>
            </a:pPr>
            <a:r>
              <a:rPr lang="en-US" dirty="0"/>
              <a:t>Agent-based modeling is a kind of simulation method, you could setting different kinds of agents such as a car, people, building, etc., and then define the behavior for each agent by programming.</a:t>
            </a:r>
          </a:p>
          <a:p>
            <a:pPr marL="0" lvl="0" indent="0" algn="l" rtl="0">
              <a:spcBef>
                <a:spcPts val="1600"/>
              </a:spcBef>
              <a:spcAft>
                <a:spcPts val="0"/>
              </a:spcAft>
              <a:buNone/>
            </a:pPr>
            <a:r>
              <a:rPr lang="en-US" dirty="0"/>
              <a:t>The relationship in this picture are following:</a:t>
            </a:r>
          </a:p>
          <a:p>
            <a:pPr marL="0" lvl="0" indent="0" algn="l" rtl="0">
              <a:spcBef>
                <a:spcPts val="1600"/>
              </a:spcBef>
              <a:spcAft>
                <a:spcPts val="0"/>
              </a:spcAft>
              <a:buNone/>
            </a:pPr>
            <a:r>
              <a:rPr lang="en-US" dirty="0"/>
              <a:t>1.The relationship between Human behavior analysis and pedestrian trajectory is that doing data processing to classify the group of pedestrians, and then knowing the behavior in each group.</a:t>
            </a:r>
          </a:p>
          <a:p>
            <a:pPr marL="0" lvl="0" indent="0" algn="l" rtl="0">
              <a:spcBef>
                <a:spcPts val="1600"/>
              </a:spcBef>
              <a:spcAft>
                <a:spcPts val="0"/>
              </a:spcAft>
              <a:buNone/>
            </a:pPr>
            <a:endParaRPr lang="en-US" dirty="0"/>
          </a:p>
          <a:p>
            <a:pPr marL="0" lvl="0" indent="0" algn="l" rtl="0">
              <a:spcBef>
                <a:spcPts val="1600"/>
              </a:spcBef>
              <a:spcAft>
                <a:spcPts val="0"/>
              </a:spcAft>
              <a:buNone/>
            </a:pPr>
            <a:r>
              <a:rPr lang="en-US" dirty="0"/>
              <a:t>2.The relationship between Human behavior analysis and ABM is that based on the human behavior to set up the parameter and the model around the experiment area.</a:t>
            </a:r>
          </a:p>
          <a:p>
            <a:pPr marL="0" lvl="0" indent="0" algn="l" rtl="0">
              <a:spcBef>
                <a:spcPts val="1600"/>
              </a:spcBef>
              <a:spcAft>
                <a:spcPts val="0"/>
              </a:spcAft>
              <a:buNone/>
            </a:pPr>
            <a:endParaRPr lang="en-US" dirty="0"/>
          </a:p>
          <a:p>
            <a:pPr marL="0" lvl="0" indent="0" algn="l" rtl="0">
              <a:spcBef>
                <a:spcPts val="1600"/>
              </a:spcBef>
              <a:spcAft>
                <a:spcPts val="0"/>
              </a:spcAft>
              <a:buNone/>
            </a:pPr>
            <a:r>
              <a:rPr lang="en-US" dirty="0"/>
              <a:t>3.The relationship between ABM and pedestrian trajectory is that trying to evaluate the modeling whether it could reflect the data to the real world.</a:t>
            </a:r>
          </a:p>
          <a:p>
            <a:pPr marL="0" lvl="0" indent="0" algn="l" rtl="0">
              <a:spcBef>
                <a:spcPts val="1600"/>
              </a:spcBef>
              <a:spcAft>
                <a:spcPts val="0"/>
              </a:spcAft>
              <a:buNone/>
            </a:pPr>
            <a:endParaRPr lang="en-US" dirty="0"/>
          </a:p>
          <a:p>
            <a:pPr marL="0" lvl="0" indent="0" algn="l" rtl="0">
              <a:spcBef>
                <a:spcPts val="1600"/>
              </a:spcBef>
              <a:spcAft>
                <a:spcPts val="0"/>
              </a:spcAft>
              <a:buNone/>
            </a:pPr>
            <a:r>
              <a:rPr lang="en-US" dirty="0"/>
              <a:t>4.In the end, build a simulation framework to make a simulation in other places.</a:t>
            </a:r>
          </a:p>
          <a:p>
            <a:pPr marL="0" lvl="0" indent="0" algn="l" rtl="0">
              <a:spcBef>
                <a:spcPts val="1600"/>
              </a:spcBef>
              <a:spcAft>
                <a:spcPts val="0"/>
              </a:spcAft>
              <a:buNone/>
            </a:pPr>
            <a:r>
              <a:rPr lang="en-US" dirty="0"/>
              <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8b9c27c35e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8b9c27c35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dirty="0"/>
              <a:t>Here is the research process of this study.</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dirty="0"/>
              <a:t>This case is following this process to do the whole research.</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dirty="0"/>
              <a:t>Including why we choose this area and time, how we classify the data and know the characteristic of behavior, what is the result of the simulation modeling, and then using Google place API to prove the modeling.</a:t>
            </a:r>
            <a:endParaRPr dirty="0"/>
          </a:p>
        </p:txBody>
      </p:sp>
    </p:spTree>
    <p:extLst>
      <p:ext uri="{BB962C8B-B14F-4D97-AF65-F5344CB8AC3E}">
        <p14:creationId xmlns:p14="http://schemas.microsoft.com/office/powerpoint/2010/main" val="523664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8b9c27c35e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8b9c27c35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 this slide, I’m going to introduce the background of experiment area.</a:t>
            </a:r>
          </a:p>
          <a:p>
            <a:pPr marL="0" lvl="0" indent="0" algn="l" rtl="0">
              <a:spcBef>
                <a:spcPts val="0"/>
              </a:spcBef>
              <a:spcAft>
                <a:spcPts val="0"/>
              </a:spcAft>
              <a:buNone/>
            </a:pPr>
            <a:r>
              <a:rPr lang="en-US" dirty="0"/>
              <a:t>The reason I choose </a:t>
            </a:r>
            <a:r>
              <a:rPr lang="en-US" dirty="0" err="1"/>
              <a:t>XimentDing</a:t>
            </a:r>
            <a:r>
              <a:rPr lang="en-US" dirty="0"/>
              <a:t> is that this area is one of the famous spots in Taipei.</a:t>
            </a:r>
          </a:p>
          <a:p>
            <a:pPr marL="0" lvl="0" indent="0" algn="l" rtl="0">
              <a:spcBef>
                <a:spcPts val="0"/>
              </a:spcBef>
              <a:spcAft>
                <a:spcPts val="0"/>
              </a:spcAft>
              <a:buNone/>
            </a:pPr>
            <a:r>
              <a:rPr lang="en-US" dirty="0"/>
              <a:t>Another reason is that Official data shows that there are around 1.83 million people arrived at </a:t>
            </a:r>
            <a:r>
              <a:rPr lang="en-US" dirty="0" err="1"/>
              <a:t>Ximen</a:t>
            </a:r>
            <a:r>
              <a:rPr lang="en-US" dirty="0"/>
              <a:t> MRT station in one month and the recording time is around 4pm, it has lots of people there. </a:t>
            </a:r>
          </a:p>
          <a:p>
            <a:pPr marL="0" lvl="0" indent="0" algn="l" rtl="0">
              <a:spcBef>
                <a:spcPts val="0"/>
              </a:spcBef>
              <a:spcAft>
                <a:spcPts val="0"/>
              </a:spcAft>
              <a:buNone/>
            </a:pPr>
            <a:r>
              <a:rPr lang="en-US" dirty="0"/>
              <a:t>And Based on the observation and relative research shows that the most of people here are students( the age is around 15~22 years old), another one is young people( the age is around 24~30 years old)</a:t>
            </a:r>
            <a:endParaRPr kumimoji="1" lang="en-US" altLang="zh-TW" sz="1100" dirty="0"/>
          </a:p>
        </p:txBody>
      </p:sp>
    </p:spTree>
    <p:extLst>
      <p:ext uri="{BB962C8B-B14F-4D97-AF65-F5344CB8AC3E}">
        <p14:creationId xmlns:p14="http://schemas.microsoft.com/office/powerpoint/2010/main" val="3022210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8b9c27c35e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8b9c27c35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Here is the main group by observation and relative research</a:t>
            </a:r>
          </a:p>
          <a:p>
            <a:pPr marL="0" lvl="0" indent="0" algn="l" rtl="0">
              <a:spcBef>
                <a:spcPts val="0"/>
              </a:spcBef>
              <a:spcAft>
                <a:spcPts val="0"/>
              </a:spcAft>
              <a:buNone/>
            </a:pPr>
            <a:r>
              <a:rPr lang="en-US" dirty="0"/>
              <a:t>Based on the description of the group, you could find that purpose is all focus on foods, social and movie, these purposes are something can make you have fun here</a:t>
            </a:r>
          </a:p>
          <a:p>
            <a:pPr marL="0" lvl="0" indent="0" algn="l" rtl="0">
              <a:spcBef>
                <a:spcPts val="0"/>
              </a:spcBef>
              <a:spcAft>
                <a:spcPts val="0"/>
              </a:spcAft>
              <a:buNone/>
            </a:pPr>
            <a:r>
              <a:rPr lang="en-US" dirty="0"/>
              <a:t>It’s important to collect the data from Google Place API. I will mention it in next few slides. </a:t>
            </a:r>
            <a:endParaRPr dirty="0"/>
          </a:p>
        </p:txBody>
      </p:sp>
    </p:spTree>
    <p:extLst>
      <p:ext uri="{BB962C8B-B14F-4D97-AF65-F5344CB8AC3E}">
        <p14:creationId xmlns:p14="http://schemas.microsoft.com/office/powerpoint/2010/main" val="2457746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58750" indent="0" algn="l">
              <a:buNone/>
            </a:pPr>
            <a:r>
              <a:rPr kumimoji="1" lang="en-US" altLang="zh-TW" dirty="0"/>
              <a:t>This is the video we take in the </a:t>
            </a:r>
            <a:r>
              <a:rPr kumimoji="1" lang="en-US" altLang="zh-TW" dirty="0" err="1"/>
              <a:t>dadaocheng</a:t>
            </a:r>
            <a:r>
              <a:rPr kumimoji="1" lang="en-US" altLang="zh-TW" dirty="0"/>
              <a:t> and it is how we collect the trajectory data as well. </a:t>
            </a:r>
          </a:p>
          <a:p>
            <a:pPr marL="158750" indent="0" algn="l">
              <a:buNone/>
            </a:pPr>
            <a:r>
              <a:rPr kumimoji="1" lang="en-US" altLang="zh-TW" dirty="0"/>
              <a:t>We integrate 360-degree camera and object recognition to know the distance between camera and people, but it still has some limit of technology, for example,</a:t>
            </a:r>
          </a:p>
          <a:p>
            <a:pPr marL="158750" indent="0" algn="l">
              <a:buNone/>
            </a:pPr>
            <a:endParaRPr kumimoji="1" lang="en-US" altLang="zh-TW" dirty="0"/>
          </a:p>
          <a:p>
            <a:pPr marL="158750" indent="0" algn="l">
              <a:buNone/>
            </a:pPr>
            <a:r>
              <a:rPr kumimoji="1" lang="en-US" altLang="zh-TW" dirty="0"/>
              <a:t>The first one, it only can detect the area within the square of 20</a:t>
            </a:r>
            <a:r>
              <a:rPr kumimoji="1" lang="zh-TW" altLang="en-US" dirty="0"/>
              <a:t> </a:t>
            </a:r>
            <a:r>
              <a:rPr kumimoji="1" lang="en-US" altLang="zh-TW" dirty="0"/>
              <a:t>m</a:t>
            </a:r>
            <a:r>
              <a:rPr lang="en" altLang="zh-TW" sz="1100" b="0" i="0" u="none" strike="noStrike" cap="none" dirty="0" err="1">
                <a:solidFill>
                  <a:srgbClr val="000000"/>
                </a:solidFill>
                <a:effectLst/>
                <a:latin typeface="Arial"/>
                <a:ea typeface="Arial"/>
                <a:cs typeface="Arial"/>
                <a:sym typeface="Arial"/>
              </a:rPr>
              <a:t>ultiply</a:t>
            </a:r>
            <a:r>
              <a:rPr lang="zh-TW" altLang="en-US" sz="1100" b="0" i="0" u="none" strike="noStrike" cap="none" dirty="0">
                <a:solidFill>
                  <a:srgbClr val="000000"/>
                </a:solidFill>
                <a:effectLst/>
                <a:latin typeface="Arial"/>
                <a:ea typeface="Arial"/>
                <a:cs typeface="Arial"/>
                <a:sym typeface="Arial"/>
              </a:rPr>
              <a:t> </a:t>
            </a:r>
            <a:r>
              <a:rPr kumimoji="1" lang="en-US" altLang="zh-TW" dirty="0"/>
              <a:t>20</a:t>
            </a:r>
          </a:p>
          <a:p>
            <a:pPr marL="158750" indent="0" algn="l">
              <a:buNone/>
            </a:pPr>
            <a:r>
              <a:rPr kumimoji="1" lang="en-US" altLang="zh-TW" dirty="0"/>
              <a:t>The second one, the technology itself would detect in the wrong way like person 35</a:t>
            </a:r>
          </a:p>
          <a:p>
            <a:pPr marL="158750" indent="0" algn="l">
              <a:buNone/>
            </a:pPr>
            <a:r>
              <a:rPr kumimoji="1" lang="en-US" altLang="zh-TW" dirty="0"/>
              <a:t>Th third one, Because the 360 videos already became flat, so if the person walks through the border of the video, it will re-recognize again.</a:t>
            </a:r>
          </a:p>
          <a:p>
            <a:pPr marL="158750" indent="0" algn="l">
              <a:buNone/>
            </a:pPr>
            <a:endParaRPr kumimoji="1" lang="en-US" altLang="zh-TW" dirty="0"/>
          </a:p>
          <a:p>
            <a:pPr marL="158750" indent="0" algn="l">
              <a:buNone/>
            </a:pPr>
            <a:r>
              <a:rPr kumimoji="1" lang="en-US" altLang="zh-TW" dirty="0"/>
              <a:t>In this situation, after I got the trajectory data, I would watch the video and arrange it again</a:t>
            </a:r>
          </a:p>
          <a:p>
            <a:pPr marL="158750" indent="0" algn="l">
              <a:buNone/>
            </a:pPr>
            <a:endParaRPr kumimoji="1" lang="en-US" altLang="zh-TW" dirty="0"/>
          </a:p>
        </p:txBody>
      </p:sp>
    </p:spTree>
    <p:extLst>
      <p:ext uri="{BB962C8B-B14F-4D97-AF65-F5344CB8AC3E}">
        <p14:creationId xmlns:p14="http://schemas.microsoft.com/office/powerpoint/2010/main" val="2222687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58750" indent="0">
              <a:buNone/>
            </a:pPr>
            <a:r>
              <a:rPr kumimoji="1" lang="en-US" altLang="zh-TW" dirty="0"/>
              <a:t>In this slide, I’m going to talk about how we collect data from the pedestrian.</a:t>
            </a:r>
          </a:p>
          <a:p>
            <a:pPr marL="158750" indent="0">
              <a:buNone/>
            </a:pPr>
            <a:r>
              <a:rPr kumimoji="1" lang="en-US" altLang="zh-TW" dirty="0"/>
              <a:t>The first step is 360-degree camera recording and goes through the video processing to extend the video to a flat one.</a:t>
            </a:r>
          </a:p>
          <a:p>
            <a:pPr marL="158750" indent="0">
              <a:buNone/>
            </a:pPr>
            <a:r>
              <a:rPr kumimoji="1" lang="en-US" altLang="zh-TW" dirty="0"/>
              <a:t>Then, we could upload the video to Google </a:t>
            </a:r>
            <a:r>
              <a:rPr kumimoji="1" lang="en-US" altLang="zh-TW" dirty="0" err="1"/>
              <a:t>Colab</a:t>
            </a:r>
            <a:r>
              <a:rPr kumimoji="1" lang="en-US" altLang="zh-TW" dirty="0"/>
              <a:t> to focus on doing object recognition by YOLOV4 and </a:t>
            </a:r>
            <a:r>
              <a:rPr kumimoji="1" lang="en-US" altLang="zh-TW" dirty="0" err="1"/>
              <a:t>Deepsort</a:t>
            </a:r>
            <a:r>
              <a:rPr kumimoji="1" lang="en-US" altLang="zh-TW" dirty="0"/>
              <a:t>.</a:t>
            </a:r>
          </a:p>
          <a:p>
            <a:pPr marL="158750" indent="0">
              <a:buNone/>
            </a:pPr>
            <a:r>
              <a:rPr kumimoji="1" lang="en-US" altLang="zh-TW" dirty="0"/>
              <a:t>This step wants to know each person’s ID, distance, angle, and frame to know the time. Distance and angle are trying to know the distance between person and camera, then we could calculate these two parameters to get the coordinate. In the end, convert the coordinate into the format of the Geography information system, then you can know the trajectory by each person.</a:t>
            </a:r>
          </a:p>
          <a:p>
            <a:pPr marL="158750" indent="0">
              <a:buNone/>
            </a:pPr>
            <a:endParaRPr kumimoji="1" lang="en-US" altLang="zh-TW" dirty="0"/>
          </a:p>
          <a:p>
            <a:pPr marL="158750" indent="0">
              <a:buNone/>
            </a:pPr>
            <a:endParaRPr kumimoji="1" lang="en-US" altLang="zh-TW" dirty="0"/>
          </a:p>
          <a:p>
            <a:pPr marL="158750" indent="0">
              <a:buNone/>
            </a:pPr>
            <a:r>
              <a:rPr lang="en" altLang="zh-TW" sz="1100" b="0" i="0" u="none" strike="noStrike" cap="none" dirty="0">
                <a:solidFill>
                  <a:srgbClr val="000000"/>
                </a:solidFill>
                <a:effectLst/>
                <a:latin typeface="Arial"/>
                <a:ea typeface="Arial"/>
                <a:cs typeface="Arial"/>
                <a:sym typeface="Arial"/>
              </a:rPr>
              <a:t>The detail of the process of collecting data will present by the section of Humanities, Arts &amp; Social Sciences, the title is </a:t>
            </a:r>
          </a:p>
          <a:p>
            <a:pPr marL="158750" indent="0">
              <a:buNone/>
            </a:pPr>
            <a:r>
              <a:rPr lang="en" altLang="zh-TW" sz="1100" b="0" i="0" u="none" strike="noStrike" cap="none" dirty="0">
                <a:solidFill>
                  <a:srgbClr val="000000"/>
                </a:solidFill>
                <a:effectLst/>
                <a:latin typeface="Arial"/>
                <a:ea typeface="Arial"/>
                <a:cs typeface="Arial"/>
                <a:sym typeface="Arial"/>
                <a:hlinkClick r:id="rId3"/>
              </a:rPr>
              <a:t> The Integration of Deep Learning and 360-Degree Video in Capturing Spatial Pedestrian Movements</a:t>
            </a:r>
            <a:r>
              <a:rPr lang="en" altLang="zh-TW" sz="1100" b="0" i="0" u="none" strike="noStrike" cap="none" dirty="0">
                <a:solidFill>
                  <a:srgbClr val="000000"/>
                </a:solidFill>
                <a:effectLst/>
                <a:latin typeface="Arial"/>
                <a:ea typeface="Arial"/>
                <a:cs typeface="Arial"/>
                <a:sym typeface="Arial"/>
              </a:rPr>
              <a:t>, if you are interested on it, you can participate it later on.</a:t>
            </a:r>
          </a:p>
        </p:txBody>
      </p:sp>
    </p:spTree>
    <p:extLst>
      <p:ext uri="{BB962C8B-B14F-4D97-AF65-F5344CB8AC3E}">
        <p14:creationId xmlns:p14="http://schemas.microsoft.com/office/powerpoint/2010/main" val="2382811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58750" indent="0">
              <a:buNone/>
            </a:pPr>
            <a:r>
              <a:rPr kumimoji="1" lang="en-US" altLang="zh-TW" dirty="0"/>
              <a:t>we mainly collect the data by 360 camera, totally received 21219 sets of trajectory data, and then we use python to visualize it.</a:t>
            </a:r>
          </a:p>
          <a:p>
            <a:pPr marL="158750" indent="0">
              <a:buNone/>
            </a:pPr>
            <a:endParaRPr kumimoji="1" lang="en-US" altLang="zh-TW" dirty="0"/>
          </a:p>
          <a:p>
            <a:pPr marL="158750" indent="0">
              <a:buNone/>
            </a:pPr>
            <a:endParaRPr kumimoji="1" lang="en-US" altLang="zh-TW" dirty="0"/>
          </a:p>
          <a:p>
            <a:pPr marL="158750" indent="0">
              <a:buNone/>
            </a:pPr>
            <a:r>
              <a:rPr kumimoji="1" lang="en-US" altLang="zh-TW" dirty="0"/>
              <a:t>On the left hand, it is whole the data present in the picture. And because the area we record is on the crossroad, so you could see pedestrians have different directions to recognize their purpose.</a:t>
            </a:r>
          </a:p>
          <a:p>
            <a:pPr marL="158750" indent="0">
              <a:buNone/>
            </a:pPr>
            <a:r>
              <a:rPr kumimoji="1" lang="en-US" altLang="zh-TW" dirty="0"/>
              <a:t>On the right hand, it’s a dynamic picture, it shows the process of the pedestrian trajectory, so you can see each person more clearly.</a:t>
            </a:r>
          </a:p>
        </p:txBody>
      </p:sp>
    </p:spTree>
    <p:extLst>
      <p:ext uri="{BB962C8B-B14F-4D97-AF65-F5344CB8AC3E}">
        <p14:creationId xmlns:p14="http://schemas.microsoft.com/office/powerpoint/2010/main" val="1572040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cxnSp>
        <p:nvCxnSpPr>
          <p:cNvPr id="10" name="Google Shape;10;p2"/>
          <p:cNvCxnSpPr/>
          <p:nvPr/>
        </p:nvCxnSpPr>
        <p:spPr>
          <a:xfrm>
            <a:off x="5255801" y="3176888"/>
            <a:ext cx="421650" cy="0"/>
          </a:xfrm>
          <a:prstGeom prst="straightConnector1">
            <a:avLst/>
          </a:prstGeom>
          <a:noFill/>
          <a:ln w="76200" cap="flat" cmpd="sng">
            <a:solidFill>
              <a:schemeClr val="lt2"/>
            </a:solidFill>
            <a:prstDash val="solid"/>
            <a:round/>
            <a:headEnd type="none" w="sm" len="sm"/>
            <a:tailEnd type="none" w="sm" len="sm"/>
          </a:ln>
        </p:spPr>
      </p:cxnSp>
      <p:cxnSp>
        <p:nvCxnSpPr>
          <p:cNvPr id="11" name="Google Shape;11;p2"/>
          <p:cNvCxnSpPr/>
          <p:nvPr/>
        </p:nvCxnSpPr>
        <p:spPr>
          <a:xfrm>
            <a:off x="1181276" y="3158252"/>
            <a:ext cx="421650" cy="0"/>
          </a:xfrm>
          <a:prstGeom prst="straightConnector1">
            <a:avLst/>
          </a:prstGeom>
          <a:noFill/>
          <a:ln w="76200" cap="flat" cmpd="sng">
            <a:solidFill>
              <a:schemeClr val="lt2"/>
            </a:solidFill>
            <a:prstDash val="solid"/>
            <a:round/>
            <a:headEnd type="none" w="sm" len="sm"/>
            <a:tailEnd type="none" w="sm" len="sm"/>
          </a:ln>
        </p:spPr>
      </p:cxnSp>
      <p:grpSp>
        <p:nvGrpSpPr>
          <p:cNvPr id="12" name="Google Shape;12;p2"/>
          <p:cNvGrpSpPr/>
          <p:nvPr/>
        </p:nvGrpSpPr>
        <p:grpSpPr>
          <a:xfrm>
            <a:off x="753109" y="1022025"/>
            <a:ext cx="5352501"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4" name="Google Shape;14;p2"/>
            <p:cNvCxnSpPr/>
            <p:nvPr/>
          </p:nvCxnSpPr>
          <p:spPr>
            <a:xfrm rot="10800000">
              <a:off x="1346429" y="1163700"/>
              <a:ext cx="6452100" cy="0"/>
            </a:xfrm>
            <a:prstGeom prst="straightConnector1">
              <a:avLst/>
            </a:prstGeom>
            <a:noFill/>
            <a:ln w="9525" cap="flat" cmpd="sng">
              <a:solidFill>
                <a:schemeClr val="accent3"/>
              </a:solidFill>
              <a:prstDash val="solid"/>
              <a:round/>
              <a:headEnd type="none" w="sm" len="sm"/>
              <a:tailEnd type="none" w="sm" len="sm"/>
            </a:ln>
          </p:spPr>
        </p:cxnSp>
      </p:grpSp>
      <p:grpSp>
        <p:nvGrpSpPr>
          <p:cNvPr id="15" name="Google Shape;15;p2"/>
          <p:cNvGrpSpPr/>
          <p:nvPr/>
        </p:nvGrpSpPr>
        <p:grpSpPr>
          <a:xfrm>
            <a:off x="753113" y="3969100"/>
            <a:ext cx="5352501" cy="152400"/>
            <a:chOff x="1346435" y="3969088"/>
            <a:chExt cx="6452100" cy="152400"/>
          </a:xfrm>
        </p:grpSpPr>
        <p:cxnSp>
          <p:nvCxnSpPr>
            <p:cNvPr id="16" name="Google Shape;16;p2"/>
            <p:cNvCxnSpPr/>
            <p:nvPr/>
          </p:nvCxnSpPr>
          <p:spPr>
            <a:xfrm>
              <a:off x="1346435" y="4121488"/>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7" name="Google Shape;17;p2"/>
            <p:cNvCxnSpPr/>
            <p:nvPr/>
          </p:nvCxnSpPr>
          <p:spPr>
            <a:xfrm>
              <a:off x="1346435" y="3969088"/>
              <a:ext cx="6452100" cy="0"/>
            </a:xfrm>
            <a:prstGeom prst="straightConnector1">
              <a:avLst/>
            </a:prstGeom>
            <a:noFill/>
            <a:ln w="9525" cap="flat" cmpd="sng">
              <a:solidFill>
                <a:schemeClr val="accent3"/>
              </a:solidFill>
              <a:prstDash val="solid"/>
              <a:round/>
              <a:headEnd type="none" w="sm" len="sm"/>
              <a:tailEnd type="none" w="sm" len="sm"/>
            </a:ln>
          </p:spPr>
        </p:cxnSp>
      </p:grpSp>
      <p:sp>
        <p:nvSpPr>
          <p:cNvPr id="18" name="Google Shape;18;p2"/>
          <p:cNvSpPr txBox="1">
            <a:spLocks noGrp="1"/>
          </p:cNvSpPr>
          <p:nvPr>
            <p:ph type="ctrTitle"/>
          </p:nvPr>
        </p:nvSpPr>
        <p:spPr>
          <a:xfrm>
            <a:off x="753113" y="1751764"/>
            <a:ext cx="5352525" cy="1022400"/>
          </a:xfrm>
          <a:prstGeom prst="rect">
            <a:avLst/>
          </a:prstGeom>
        </p:spPr>
        <p:txBody>
          <a:bodyPr spcFirstLastPara="1" wrap="square" lIns="91425" tIns="91425" rIns="91425" bIns="91425" anchor="b" anchorCtr="0">
            <a:no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19" name="Google Shape;19;p2"/>
          <p:cNvSpPr txBox="1">
            <a:spLocks noGrp="1"/>
          </p:cNvSpPr>
          <p:nvPr>
            <p:ph type="subTitle" idx="1"/>
          </p:nvPr>
        </p:nvSpPr>
        <p:spPr>
          <a:xfrm>
            <a:off x="1602920" y="2850039"/>
            <a:ext cx="3652875"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20" name="Google Shape;20;p2"/>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zh-TW" smtClean="0"/>
              <a:pPr/>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5"/>
        <p:cNvGrpSpPr/>
        <p:nvPr/>
      </p:nvGrpSpPr>
      <p:grpSpPr>
        <a:xfrm>
          <a:off x="0" y="0"/>
          <a:ext cx="0" cy="0"/>
          <a:chOff x="0" y="0"/>
          <a:chExt cx="0" cy="0"/>
        </a:xfrm>
      </p:grpSpPr>
      <p:sp>
        <p:nvSpPr>
          <p:cNvPr id="56" name="Google Shape;56;p11"/>
          <p:cNvSpPr/>
          <p:nvPr/>
        </p:nvSpPr>
        <p:spPr>
          <a:xfrm>
            <a:off x="-56" y="5045700"/>
            <a:ext cx="6858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7" name="Google Shape;57;p11"/>
          <p:cNvSpPr txBox="1">
            <a:spLocks noGrp="1"/>
          </p:cNvSpPr>
          <p:nvPr>
            <p:ph type="title" hasCustomPrompt="1"/>
          </p:nvPr>
        </p:nvSpPr>
        <p:spPr>
          <a:xfrm>
            <a:off x="233775" y="1304850"/>
            <a:ext cx="6390450" cy="1538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a:spLocks noGrp="1"/>
          </p:cNvSpPr>
          <p:nvPr>
            <p:ph type="body" idx="1"/>
          </p:nvPr>
        </p:nvSpPr>
        <p:spPr>
          <a:xfrm>
            <a:off x="233775" y="2995650"/>
            <a:ext cx="6390450" cy="1071600"/>
          </a:xfrm>
          <a:prstGeom prst="rect">
            <a:avLst/>
          </a:prstGeom>
        </p:spPr>
        <p:txBody>
          <a:bodyPr spcFirstLastPara="1" wrap="square" lIns="91425" tIns="91425" rIns="91425" bIns="91425" anchor="t" anchorCtr="0">
            <a:noAutofit/>
          </a:bodyPr>
          <a:lstStyle>
            <a:lvl1pPr marL="457189" lvl="0" indent="-342891" algn="ctr">
              <a:spcBef>
                <a:spcPts val="0"/>
              </a:spcBef>
              <a:spcAft>
                <a:spcPts val="0"/>
              </a:spcAft>
              <a:buSzPts val="1800"/>
              <a:buChar char="●"/>
              <a:defRPr/>
            </a:lvl1pPr>
            <a:lvl2pPr marL="914377" lvl="1" indent="-317492" algn="ctr">
              <a:spcBef>
                <a:spcPts val="1600"/>
              </a:spcBef>
              <a:spcAft>
                <a:spcPts val="0"/>
              </a:spcAft>
              <a:buSzPts val="1400"/>
              <a:buChar char="○"/>
              <a:defRPr/>
            </a:lvl2pPr>
            <a:lvl3pPr marL="1371566" lvl="2" indent="-317492" algn="ctr">
              <a:spcBef>
                <a:spcPts val="1600"/>
              </a:spcBef>
              <a:spcAft>
                <a:spcPts val="0"/>
              </a:spcAft>
              <a:buSzPts val="1400"/>
              <a:buChar char="■"/>
              <a:defRPr/>
            </a:lvl3pPr>
            <a:lvl4pPr marL="1828754" lvl="3" indent="-317492" algn="ctr">
              <a:spcBef>
                <a:spcPts val="1600"/>
              </a:spcBef>
              <a:spcAft>
                <a:spcPts val="0"/>
              </a:spcAft>
              <a:buSzPts val="1400"/>
              <a:buChar char="●"/>
              <a:defRPr/>
            </a:lvl4pPr>
            <a:lvl5pPr marL="2285943" lvl="4" indent="-317492" algn="ctr">
              <a:spcBef>
                <a:spcPts val="1600"/>
              </a:spcBef>
              <a:spcAft>
                <a:spcPts val="0"/>
              </a:spcAft>
              <a:buSzPts val="1400"/>
              <a:buChar char="○"/>
              <a:defRPr/>
            </a:lvl5pPr>
            <a:lvl6pPr marL="2743131" lvl="5" indent="-317492" algn="ctr">
              <a:spcBef>
                <a:spcPts val="1600"/>
              </a:spcBef>
              <a:spcAft>
                <a:spcPts val="0"/>
              </a:spcAft>
              <a:buSzPts val="1400"/>
              <a:buChar char="■"/>
              <a:defRPr/>
            </a:lvl6pPr>
            <a:lvl7pPr marL="3200320" lvl="6" indent="-317492" algn="ctr">
              <a:spcBef>
                <a:spcPts val="1600"/>
              </a:spcBef>
              <a:spcAft>
                <a:spcPts val="0"/>
              </a:spcAft>
              <a:buSzPts val="1400"/>
              <a:buChar char="●"/>
              <a:defRPr/>
            </a:lvl7pPr>
            <a:lvl8pPr marL="3657509" lvl="7" indent="-317492" algn="ctr">
              <a:spcBef>
                <a:spcPts val="1600"/>
              </a:spcBef>
              <a:spcAft>
                <a:spcPts val="0"/>
              </a:spcAft>
              <a:buSzPts val="1400"/>
              <a:buChar char="○"/>
              <a:defRPr/>
            </a:lvl8pPr>
            <a:lvl9pPr marL="4114697" lvl="8" indent="-317492" algn="ctr">
              <a:spcBef>
                <a:spcPts val="1600"/>
              </a:spcBef>
              <a:spcAft>
                <a:spcPts val="1600"/>
              </a:spcAft>
              <a:buSzPts val="1400"/>
              <a:buChar char="■"/>
              <a:defRPr/>
            </a:lvl9pPr>
          </a:lstStyle>
          <a:p>
            <a:endParaRPr/>
          </a:p>
        </p:txBody>
      </p:sp>
      <p:sp>
        <p:nvSpPr>
          <p:cNvPr id="59" name="Google Shape;59;p11"/>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zh-TW" smtClean="0"/>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12"/>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zh-TW" smtClean="0"/>
              <a:pPr/>
              <a:t>‹#›</a:t>
            </a:fld>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3"/>
          <p:cNvSpPr/>
          <p:nvPr/>
        </p:nvSpPr>
        <p:spPr>
          <a:xfrm>
            <a:off x="-38" y="2571900"/>
            <a:ext cx="6858000" cy="2571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 name="Google Shape;23;p3"/>
          <p:cNvSpPr txBox="1">
            <a:spLocks noGrp="1"/>
          </p:cNvSpPr>
          <p:nvPr>
            <p:ph type="title"/>
          </p:nvPr>
        </p:nvSpPr>
        <p:spPr>
          <a:xfrm>
            <a:off x="233776" y="814800"/>
            <a:ext cx="6428475" cy="942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a:endParaRPr/>
          </a:p>
        </p:txBody>
      </p:sp>
      <p:sp>
        <p:nvSpPr>
          <p:cNvPr id="24" name="Google Shape;24;p3"/>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US" altLang="zh-TW" smtClean="0"/>
              <a:pPr/>
              <a:t>‹#›</a:t>
            </a:fld>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4"/>
          <p:cNvSpPr/>
          <p:nvPr/>
        </p:nvSpPr>
        <p:spPr>
          <a:xfrm>
            <a:off x="-56" y="5045700"/>
            <a:ext cx="6858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 name="Google Shape;27;p4"/>
          <p:cNvSpPr txBox="1">
            <a:spLocks noGrp="1"/>
          </p:cNvSpPr>
          <p:nvPr>
            <p:ph type="title"/>
          </p:nvPr>
        </p:nvSpPr>
        <p:spPr>
          <a:xfrm>
            <a:off x="233775" y="445025"/>
            <a:ext cx="6390450" cy="707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233775" y="1266325"/>
            <a:ext cx="6390450" cy="3302700"/>
          </a:xfrm>
          <a:prstGeom prst="rect">
            <a:avLst/>
          </a:prstGeom>
        </p:spPr>
        <p:txBody>
          <a:bodyPr spcFirstLastPara="1" wrap="square" lIns="91425" tIns="91425" rIns="91425" bIns="91425" anchor="t"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29" name="Google Shape;29;p4"/>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zh-TW" smtClean="0"/>
              <a:pPr/>
              <a:t>‹#›</a:t>
            </a:fld>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233775" y="445025"/>
            <a:ext cx="6390450" cy="707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2" name="Google Shape;32;p5"/>
          <p:cNvSpPr txBox="1">
            <a:spLocks noGrp="1"/>
          </p:cNvSpPr>
          <p:nvPr>
            <p:ph type="body" idx="1"/>
          </p:nvPr>
        </p:nvSpPr>
        <p:spPr>
          <a:xfrm>
            <a:off x="233776" y="1266175"/>
            <a:ext cx="2999925" cy="33027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33" name="Google Shape;33;p5"/>
          <p:cNvSpPr txBox="1">
            <a:spLocks noGrp="1"/>
          </p:cNvSpPr>
          <p:nvPr>
            <p:ph type="body" idx="2"/>
          </p:nvPr>
        </p:nvSpPr>
        <p:spPr>
          <a:xfrm>
            <a:off x="3624301" y="1266175"/>
            <a:ext cx="2999925" cy="33027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34" name="Google Shape;34;p5"/>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zh-TW" smtClean="0"/>
              <a:pPr/>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233775" y="445025"/>
            <a:ext cx="6390450" cy="707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7" name="Google Shape;37;p6"/>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zh-TW" smtClean="0"/>
              <a:pPr/>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233775" y="555600"/>
            <a:ext cx="2106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0" name="Google Shape;40;p7"/>
          <p:cNvSpPr txBox="1">
            <a:spLocks noGrp="1"/>
          </p:cNvSpPr>
          <p:nvPr>
            <p:ph type="body" idx="1"/>
          </p:nvPr>
        </p:nvSpPr>
        <p:spPr>
          <a:xfrm>
            <a:off x="233775" y="1389600"/>
            <a:ext cx="2106000" cy="3179400"/>
          </a:xfrm>
          <a:prstGeom prst="rect">
            <a:avLst/>
          </a:prstGeom>
        </p:spPr>
        <p:txBody>
          <a:bodyPr spcFirstLastPara="1" wrap="square" lIns="91425" tIns="91425" rIns="91425" bIns="91425" anchor="t" anchorCtr="0">
            <a:noAutofit/>
          </a:bodyPr>
          <a:lstStyle>
            <a:lvl1pPr marL="457189" lvl="0" indent="-304792">
              <a:spcBef>
                <a:spcPts val="0"/>
              </a:spcBef>
              <a:spcAft>
                <a:spcPts val="0"/>
              </a:spcAft>
              <a:buSzPts val="1200"/>
              <a:buChar char="●"/>
              <a:defRPr sz="12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41" name="Google Shape;41;p7"/>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zh-TW" smtClean="0"/>
              <a:pPr/>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6"/>
        </a:solidFill>
        <a:effectLst/>
      </p:bgPr>
    </p:bg>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367688" y="526350"/>
            <a:ext cx="42102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2"/>
              </a:buClr>
              <a:buSzPts val="5400"/>
              <a:buNone/>
              <a:defRPr sz="5400" b="0">
                <a:solidFill>
                  <a:schemeClr val="dk2"/>
                </a:solidFill>
              </a:defRPr>
            </a:lvl1pPr>
            <a:lvl2pPr lvl="1">
              <a:spcBef>
                <a:spcPts val="0"/>
              </a:spcBef>
              <a:spcAft>
                <a:spcPts val="0"/>
              </a:spcAft>
              <a:buClr>
                <a:schemeClr val="dk2"/>
              </a:buClr>
              <a:buSzPts val="5400"/>
              <a:buNone/>
              <a:defRPr sz="5400" b="0">
                <a:solidFill>
                  <a:schemeClr val="dk2"/>
                </a:solidFill>
              </a:defRPr>
            </a:lvl2pPr>
            <a:lvl3pPr lvl="2">
              <a:spcBef>
                <a:spcPts val="0"/>
              </a:spcBef>
              <a:spcAft>
                <a:spcPts val="0"/>
              </a:spcAft>
              <a:buClr>
                <a:schemeClr val="dk2"/>
              </a:buClr>
              <a:buSzPts val="5400"/>
              <a:buNone/>
              <a:defRPr sz="5400" b="0">
                <a:solidFill>
                  <a:schemeClr val="dk2"/>
                </a:solidFill>
              </a:defRPr>
            </a:lvl3pPr>
            <a:lvl4pPr lvl="3">
              <a:spcBef>
                <a:spcPts val="0"/>
              </a:spcBef>
              <a:spcAft>
                <a:spcPts val="0"/>
              </a:spcAft>
              <a:buClr>
                <a:schemeClr val="dk2"/>
              </a:buClr>
              <a:buSzPts val="5400"/>
              <a:buNone/>
              <a:defRPr sz="5400" b="0">
                <a:solidFill>
                  <a:schemeClr val="dk2"/>
                </a:solidFill>
              </a:defRPr>
            </a:lvl4pPr>
            <a:lvl5pPr lvl="4">
              <a:spcBef>
                <a:spcPts val="0"/>
              </a:spcBef>
              <a:spcAft>
                <a:spcPts val="0"/>
              </a:spcAft>
              <a:buClr>
                <a:schemeClr val="dk2"/>
              </a:buClr>
              <a:buSzPts val="5400"/>
              <a:buNone/>
              <a:defRPr sz="5400" b="0">
                <a:solidFill>
                  <a:schemeClr val="dk2"/>
                </a:solidFill>
              </a:defRPr>
            </a:lvl5pPr>
            <a:lvl6pPr lvl="5">
              <a:spcBef>
                <a:spcPts val="0"/>
              </a:spcBef>
              <a:spcAft>
                <a:spcPts val="0"/>
              </a:spcAft>
              <a:buClr>
                <a:schemeClr val="dk2"/>
              </a:buClr>
              <a:buSzPts val="5400"/>
              <a:buNone/>
              <a:defRPr sz="5400" b="0">
                <a:solidFill>
                  <a:schemeClr val="dk2"/>
                </a:solidFill>
              </a:defRPr>
            </a:lvl6pPr>
            <a:lvl7pPr lvl="6">
              <a:spcBef>
                <a:spcPts val="0"/>
              </a:spcBef>
              <a:spcAft>
                <a:spcPts val="0"/>
              </a:spcAft>
              <a:buClr>
                <a:schemeClr val="dk2"/>
              </a:buClr>
              <a:buSzPts val="5400"/>
              <a:buNone/>
              <a:defRPr sz="5400" b="0">
                <a:solidFill>
                  <a:schemeClr val="dk2"/>
                </a:solidFill>
              </a:defRPr>
            </a:lvl7pPr>
            <a:lvl8pPr lvl="7">
              <a:spcBef>
                <a:spcPts val="0"/>
              </a:spcBef>
              <a:spcAft>
                <a:spcPts val="0"/>
              </a:spcAft>
              <a:buClr>
                <a:schemeClr val="dk2"/>
              </a:buClr>
              <a:buSzPts val="5400"/>
              <a:buNone/>
              <a:defRPr sz="5400" b="0">
                <a:solidFill>
                  <a:schemeClr val="dk2"/>
                </a:solidFill>
              </a:defRPr>
            </a:lvl8pPr>
            <a:lvl9pPr lvl="8">
              <a:spcBef>
                <a:spcPts val="0"/>
              </a:spcBef>
              <a:spcAft>
                <a:spcPts val="0"/>
              </a:spcAft>
              <a:buClr>
                <a:schemeClr val="dk2"/>
              </a:buClr>
              <a:buSzPts val="5400"/>
              <a:buNone/>
              <a:defRPr sz="5400" b="0">
                <a:solidFill>
                  <a:schemeClr val="dk2"/>
                </a:solidFill>
              </a:defRPr>
            </a:lvl9pPr>
          </a:lstStyle>
          <a:p>
            <a:endParaRPr/>
          </a:p>
        </p:txBody>
      </p:sp>
      <p:sp>
        <p:nvSpPr>
          <p:cNvPr id="44" name="Google Shape;44;p8"/>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zh-TW" smtClean="0"/>
              <a:pPr/>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
          <p:cNvSpPr/>
          <p:nvPr/>
        </p:nvSpPr>
        <p:spPr>
          <a:xfrm>
            <a:off x="3429000" y="0"/>
            <a:ext cx="3429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cxnSp>
        <p:nvCxnSpPr>
          <p:cNvPr id="47" name="Google Shape;47;p9"/>
          <p:cNvCxnSpPr/>
          <p:nvPr/>
        </p:nvCxnSpPr>
        <p:spPr>
          <a:xfrm>
            <a:off x="3772256" y="4495500"/>
            <a:ext cx="351225" cy="0"/>
          </a:xfrm>
          <a:prstGeom prst="straightConnector1">
            <a:avLst/>
          </a:prstGeom>
          <a:noFill/>
          <a:ln w="19050" cap="flat" cmpd="sng">
            <a:solidFill>
              <a:schemeClr val="lt1"/>
            </a:solidFill>
            <a:prstDash val="solid"/>
            <a:round/>
            <a:headEnd type="none" w="sm" len="sm"/>
            <a:tailEnd type="none" w="sm" len="sm"/>
          </a:ln>
        </p:spPr>
      </p:cxnSp>
      <p:sp>
        <p:nvSpPr>
          <p:cNvPr id="48" name="Google Shape;48;p9"/>
          <p:cNvSpPr txBox="1">
            <a:spLocks noGrp="1"/>
          </p:cNvSpPr>
          <p:nvPr>
            <p:ph type="title"/>
          </p:nvPr>
        </p:nvSpPr>
        <p:spPr>
          <a:xfrm>
            <a:off x="199125" y="1039675"/>
            <a:ext cx="3033900" cy="16758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9" name="Google Shape;49;p9"/>
          <p:cNvSpPr txBox="1">
            <a:spLocks noGrp="1"/>
          </p:cNvSpPr>
          <p:nvPr>
            <p:ph type="subTitle" idx="1"/>
          </p:nvPr>
        </p:nvSpPr>
        <p:spPr>
          <a:xfrm>
            <a:off x="199125" y="2726875"/>
            <a:ext cx="30339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0" name="Google Shape;50;p9"/>
          <p:cNvSpPr txBox="1">
            <a:spLocks noGrp="1"/>
          </p:cNvSpPr>
          <p:nvPr>
            <p:ph type="body" idx="2"/>
          </p:nvPr>
        </p:nvSpPr>
        <p:spPr>
          <a:xfrm>
            <a:off x="3704625" y="724200"/>
            <a:ext cx="2877750" cy="3695100"/>
          </a:xfrm>
          <a:prstGeom prst="rect">
            <a:avLst/>
          </a:prstGeom>
        </p:spPr>
        <p:txBody>
          <a:bodyPr spcFirstLastPara="1" wrap="square" lIns="91425" tIns="91425" rIns="91425" bIns="91425" anchor="ctr" anchorCtr="0">
            <a:noAutofit/>
          </a:bodyPr>
          <a:lstStyle>
            <a:lvl1pPr marL="457189" lvl="0" indent="-342891">
              <a:spcBef>
                <a:spcPts val="0"/>
              </a:spcBef>
              <a:spcAft>
                <a:spcPts val="0"/>
              </a:spcAft>
              <a:buClr>
                <a:schemeClr val="lt1"/>
              </a:buClr>
              <a:buSzPts val="1800"/>
              <a:buChar char="●"/>
              <a:defRPr>
                <a:solidFill>
                  <a:schemeClr val="lt1"/>
                </a:solidFill>
              </a:defRPr>
            </a:lvl1pPr>
            <a:lvl2pPr marL="914377" lvl="1" indent="-317492">
              <a:spcBef>
                <a:spcPts val="1600"/>
              </a:spcBef>
              <a:spcAft>
                <a:spcPts val="0"/>
              </a:spcAft>
              <a:buClr>
                <a:schemeClr val="lt1"/>
              </a:buClr>
              <a:buSzPts val="1400"/>
              <a:buChar char="○"/>
              <a:defRPr>
                <a:solidFill>
                  <a:schemeClr val="lt1"/>
                </a:solidFill>
              </a:defRPr>
            </a:lvl2pPr>
            <a:lvl3pPr marL="1371566" lvl="2" indent="-317492">
              <a:spcBef>
                <a:spcPts val="1600"/>
              </a:spcBef>
              <a:spcAft>
                <a:spcPts val="0"/>
              </a:spcAft>
              <a:buClr>
                <a:schemeClr val="lt1"/>
              </a:buClr>
              <a:buSzPts val="1400"/>
              <a:buChar char="■"/>
              <a:defRPr>
                <a:solidFill>
                  <a:schemeClr val="lt1"/>
                </a:solidFill>
              </a:defRPr>
            </a:lvl3pPr>
            <a:lvl4pPr marL="1828754" lvl="3" indent="-317492">
              <a:spcBef>
                <a:spcPts val="1600"/>
              </a:spcBef>
              <a:spcAft>
                <a:spcPts val="0"/>
              </a:spcAft>
              <a:buClr>
                <a:schemeClr val="lt1"/>
              </a:buClr>
              <a:buSzPts val="1400"/>
              <a:buChar char="●"/>
              <a:defRPr>
                <a:solidFill>
                  <a:schemeClr val="lt1"/>
                </a:solidFill>
              </a:defRPr>
            </a:lvl4pPr>
            <a:lvl5pPr marL="2285943" lvl="4" indent="-317492">
              <a:spcBef>
                <a:spcPts val="1600"/>
              </a:spcBef>
              <a:spcAft>
                <a:spcPts val="0"/>
              </a:spcAft>
              <a:buClr>
                <a:schemeClr val="lt1"/>
              </a:buClr>
              <a:buSzPts val="1400"/>
              <a:buChar char="○"/>
              <a:defRPr>
                <a:solidFill>
                  <a:schemeClr val="lt1"/>
                </a:solidFill>
              </a:defRPr>
            </a:lvl5pPr>
            <a:lvl6pPr marL="2743131" lvl="5" indent="-317492">
              <a:spcBef>
                <a:spcPts val="1600"/>
              </a:spcBef>
              <a:spcAft>
                <a:spcPts val="0"/>
              </a:spcAft>
              <a:buClr>
                <a:schemeClr val="lt1"/>
              </a:buClr>
              <a:buSzPts val="1400"/>
              <a:buChar char="■"/>
              <a:defRPr>
                <a:solidFill>
                  <a:schemeClr val="lt1"/>
                </a:solidFill>
              </a:defRPr>
            </a:lvl6pPr>
            <a:lvl7pPr marL="3200320" lvl="6" indent="-317492">
              <a:spcBef>
                <a:spcPts val="1600"/>
              </a:spcBef>
              <a:spcAft>
                <a:spcPts val="0"/>
              </a:spcAft>
              <a:buClr>
                <a:schemeClr val="lt1"/>
              </a:buClr>
              <a:buSzPts val="1400"/>
              <a:buChar char="●"/>
              <a:defRPr>
                <a:solidFill>
                  <a:schemeClr val="lt1"/>
                </a:solidFill>
              </a:defRPr>
            </a:lvl7pPr>
            <a:lvl8pPr marL="3657509" lvl="7" indent="-317492">
              <a:spcBef>
                <a:spcPts val="1600"/>
              </a:spcBef>
              <a:spcAft>
                <a:spcPts val="0"/>
              </a:spcAft>
              <a:buClr>
                <a:schemeClr val="lt1"/>
              </a:buClr>
              <a:buSzPts val="1400"/>
              <a:buChar char="○"/>
              <a:defRPr>
                <a:solidFill>
                  <a:schemeClr val="lt1"/>
                </a:solidFill>
              </a:defRPr>
            </a:lvl8pPr>
            <a:lvl9pPr marL="4114697" lvl="8" indent="-317492">
              <a:spcBef>
                <a:spcPts val="1600"/>
              </a:spcBef>
              <a:spcAft>
                <a:spcPts val="1600"/>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US" altLang="zh-TW" smtClean="0"/>
              <a:pPr/>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txBox="1">
            <a:spLocks noGrp="1"/>
          </p:cNvSpPr>
          <p:nvPr>
            <p:ph type="body" idx="1"/>
          </p:nvPr>
        </p:nvSpPr>
        <p:spPr>
          <a:xfrm>
            <a:off x="233775" y="4230725"/>
            <a:ext cx="4499100" cy="598800"/>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a:endParaRPr/>
          </a:p>
        </p:txBody>
      </p:sp>
      <p:sp>
        <p:nvSpPr>
          <p:cNvPr id="54" name="Google Shape;54;p10"/>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zh-TW" smtClean="0"/>
              <a:pPr/>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trop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33775" y="445025"/>
            <a:ext cx="6390450" cy="707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7" name="Google Shape;7;p1"/>
          <p:cNvSpPr txBox="1">
            <a:spLocks noGrp="1"/>
          </p:cNvSpPr>
          <p:nvPr>
            <p:ph type="body" idx="1"/>
          </p:nvPr>
        </p:nvSpPr>
        <p:spPr>
          <a:xfrm>
            <a:off x="233775" y="1266325"/>
            <a:ext cx="6390450" cy="33027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6354344" y="4663217"/>
            <a:ext cx="411525"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fld id="{00000000-1234-1234-1234-123412341234}" type="slidenum">
              <a:rPr lang="en-US" altLang="zh-TW" smtClean="0"/>
              <a:pPr/>
              <a:t>‹#›</a:t>
            </a:fld>
            <a:endParaRPr lang="zh-TW" altLang="en-US"/>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hyperlink" Target="https://gama-platform.github.io/wiki/Home" TargetMode="Externa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ov"/><Relationship Id="rId1" Type="http://schemas.microsoft.com/office/2007/relationships/media" Target="../media/media3.mov"/><Relationship Id="rId5" Type="http://schemas.openxmlformats.org/officeDocument/2006/relationships/image" Target="../media/image2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ov"/><Relationship Id="rId1" Type="http://schemas.microsoft.com/office/2007/relationships/media" Target="../media/media4.mov"/><Relationship Id="rId5" Type="http://schemas.openxmlformats.org/officeDocument/2006/relationships/image" Target="../media/image2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sv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3"/>
          <p:cNvSpPr txBox="1">
            <a:spLocks noGrp="1"/>
          </p:cNvSpPr>
          <p:nvPr>
            <p:ph type="ctrTitle"/>
          </p:nvPr>
        </p:nvSpPr>
        <p:spPr>
          <a:xfrm>
            <a:off x="1304145" y="1163405"/>
            <a:ext cx="4826836" cy="1894682"/>
          </a:xfrm>
          <a:prstGeom prst="rect">
            <a:avLst/>
          </a:prstGeom>
        </p:spPr>
        <p:txBody>
          <a:bodyPr spcFirstLastPara="1" wrap="square" lIns="91425" tIns="91425" rIns="91425" bIns="91425" anchor="b" anchorCtr="0">
            <a:noAutofit/>
          </a:bodyPr>
          <a:lstStyle/>
          <a:p>
            <a:pPr algn="r"/>
            <a:r>
              <a:rPr lang="en" altLang="zh-TW" sz="3600" dirty="0"/>
              <a:t>Simulate the social distancing in the new normal</a:t>
            </a:r>
          </a:p>
        </p:txBody>
      </p:sp>
      <p:sp>
        <p:nvSpPr>
          <p:cNvPr id="67" name="Google Shape;67;p13"/>
          <p:cNvSpPr txBox="1"/>
          <p:nvPr/>
        </p:nvSpPr>
        <p:spPr>
          <a:xfrm>
            <a:off x="-510474" y="3125753"/>
            <a:ext cx="6978600" cy="886200"/>
          </a:xfrm>
          <a:prstGeom prst="rect">
            <a:avLst/>
          </a:prstGeom>
          <a:noFill/>
          <a:ln>
            <a:noFill/>
          </a:ln>
        </p:spPr>
        <p:txBody>
          <a:bodyPr spcFirstLastPara="1" wrap="square" lIns="91425" tIns="91425" rIns="91425" bIns="91425" anchor="t" anchorCtr="0">
            <a:noAutofit/>
          </a:bodyPr>
          <a:lstStyle/>
          <a:p>
            <a:pPr algn="r">
              <a:lnSpc>
                <a:spcPct val="115000"/>
              </a:lnSpc>
              <a:spcBef>
                <a:spcPts val="1000"/>
              </a:spcBef>
            </a:pPr>
            <a:r>
              <a:rPr lang="en-US" altLang="zh-TW" dirty="0">
                <a:solidFill>
                  <a:srgbClr val="7F7F7F"/>
                </a:solidFill>
                <a:latin typeface="Trebuchet MS"/>
                <a:sym typeface="Trebuchet MS"/>
              </a:rPr>
              <a:t>Yu-Chen Wang , </a:t>
            </a:r>
            <a:r>
              <a:rPr lang="en-US" altLang="zh-TW" dirty="0">
                <a:solidFill>
                  <a:srgbClr val="7F7F7F"/>
                </a:solidFill>
                <a:latin typeface="Trebuchet MS"/>
                <a:ea typeface="Trebuchet MS"/>
                <a:cs typeface="Trebuchet MS"/>
                <a:sym typeface="Trebuchet MS"/>
              </a:rPr>
              <a:t>Sheng Ming Wang</a:t>
            </a:r>
            <a:endParaRPr lang="en-US" altLang="zh-TW" dirty="0">
              <a:solidFill>
                <a:srgbClr val="7F7F7F"/>
              </a:solidFill>
              <a:latin typeface="Trebuchet MS"/>
              <a:sym typeface="Times New Roman"/>
            </a:endParaRPr>
          </a:p>
          <a:p>
            <a:pPr algn="r">
              <a:lnSpc>
                <a:spcPct val="115000"/>
              </a:lnSpc>
              <a:spcBef>
                <a:spcPts val="1000"/>
              </a:spcBef>
            </a:pPr>
            <a:r>
              <a:rPr lang="en-US" altLang="zh-TW" dirty="0">
                <a:solidFill>
                  <a:srgbClr val="7F7F7F"/>
                </a:solidFill>
                <a:latin typeface="Trebuchet MS"/>
                <a:ea typeface="Trebuchet MS"/>
                <a:cs typeface="Trebuchet MS"/>
                <a:sym typeface="Trebuchet MS"/>
              </a:rPr>
              <a:t>Department of Interaction Design, National Taipei University of Technology</a:t>
            </a:r>
            <a:endParaRPr dirty="0">
              <a:solidFill>
                <a:srgbClr val="7F7F7F"/>
              </a:solidFill>
              <a:latin typeface="Trebuchet MS"/>
              <a:ea typeface="Trebuchet MS"/>
              <a:cs typeface="Trebuchet MS"/>
              <a:sym typeface="Trebuchet M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5"/>
          <p:cNvSpPr txBox="1"/>
          <p:nvPr/>
        </p:nvSpPr>
        <p:spPr>
          <a:xfrm>
            <a:off x="196204" y="275445"/>
            <a:ext cx="8574025" cy="623966"/>
          </a:xfrm>
          <a:prstGeom prst="rect">
            <a:avLst/>
          </a:prstGeom>
          <a:noFill/>
          <a:ln>
            <a:noFill/>
          </a:ln>
        </p:spPr>
        <p:txBody>
          <a:bodyPr spcFirstLastPara="1" wrap="square" lIns="91425" tIns="91425" rIns="91425" bIns="91425" anchor="t" anchorCtr="0">
            <a:noAutofit/>
          </a:bodyPr>
          <a:lstStyle/>
          <a:p>
            <a:pPr lvl="0"/>
            <a:r>
              <a:rPr lang="en-US" altLang="zh-TW" sz="2000" dirty="0">
                <a:solidFill>
                  <a:srgbClr val="90C226"/>
                </a:solidFill>
                <a:latin typeface="Trebuchet MS"/>
                <a:ea typeface="Trebuchet MS"/>
                <a:cs typeface="Trebuchet MS"/>
                <a:sym typeface="Trebuchet MS"/>
              </a:rPr>
              <a:t>Data classification &amp; characteristic of pedestrian </a:t>
            </a:r>
            <a:endParaRPr sz="2000" dirty="0"/>
          </a:p>
        </p:txBody>
      </p:sp>
      <p:sp>
        <p:nvSpPr>
          <p:cNvPr id="3" name="文字方塊 2">
            <a:extLst>
              <a:ext uri="{FF2B5EF4-FFF2-40B4-BE49-F238E27FC236}">
                <a16:creationId xmlns:a16="http://schemas.microsoft.com/office/drawing/2014/main" id="{BB7762CF-3441-FB47-96D5-9784A7BF1761}"/>
              </a:ext>
            </a:extLst>
          </p:cNvPr>
          <p:cNvSpPr txBox="1"/>
          <p:nvPr/>
        </p:nvSpPr>
        <p:spPr>
          <a:xfrm>
            <a:off x="196204" y="731688"/>
            <a:ext cx="6047742" cy="612091"/>
          </a:xfrm>
          <a:prstGeom prst="rect">
            <a:avLst/>
          </a:prstGeom>
          <a:noFill/>
        </p:spPr>
        <p:txBody>
          <a:bodyPr wrap="square" rtlCol="0">
            <a:spAutoFit/>
          </a:bodyPr>
          <a:lstStyle/>
          <a:p>
            <a:pPr>
              <a:lnSpc>
                <a:spcPct val="150000"/>
              </a:lnSpc>
            </a:pPr>
            <a:r>
              <a:rPr lang="en-US" altLang="zh-TW" sz="1200" dirty="0"/>
              <a:t>Second, By using python to filter the trajectory data (one by one) and then drop the data which is too short to know their behavior (no analytical value). </a:t>
            </a:r>
            <a:endParaRPr kumimoji="1" lang="en-US" altLang="zh-TW" sz="1200" dirty="0"/>
          </a:p>
        </p:txBody>
      </p:sp>
      <p:graphicFrame>
        <p:nvGraphicFramePr>
          <p:cNvPr id="2" name="表格 1">
            <a:extLst>
              <a:ext uri="{FF2B5EF4-FFF2-40B4-BE49-F238E27FC236}">
                <a16:creationId xmlns:a16="http://schemas.microsoft.com/office/drawing/2014/main" id="{DF632B53-8B03-B240-A121-9666CA8A9F36}"/>
              </a:ext>
            </a:extLst>
          </p:cNvPr>
          <p:cNvGraphicFramePr>
            <a:graphicFrameLocks noGrp="1"/>
          </p:cNvGraphicFramePr>
          <p:nvPr>
            <p:extLst>
              <p:ext uri="{D42A27DB-BD31-4B8C-83A1-F6EECF244321}">
                <p14:modId xmlns:p14="http://schemas.microsoft.com/office/powerpoint/2010/main" val="3357150607"/>
              </p:ext>
            </p:extLst>
          </p:nvPr>
        </p:nvGraphicFramePr>
        <p:xfrm>
          <a:off x="614054" y="1858737"/>
          <a:ext cx="5629892" cy="745307"/>
        </p:xfrm>
        <a:graphic>
          <a:graphicData uri="http://schemas.openxmlformats.org/drawingml/2006/table">
            <a:tbl>
              <a:tblPr firstRow="1" firstCol="1" bandRow="1">
                <a:tableStyleId>{5C22544A-7EE6-4342-B048-85BDC9FD1C3A}</a:tableStyleId>
              </a:tblPr>
              <a:tblGrid>
                <a:gridCol w="1551572">
                  <a:extLst>
                    <a:ext uri="{9D8B030D-6E8A-4147-A177-3AD203B41FA5}">
                      <a16:colId xmlns:a16="http://schemas.microsoft.com/office/drawing/2014/main" val="55073890"/>
                    </a:ext>
                  </a:extLst>
                </a:gridCol>
                <a:gridCol w="1669245">
                  <a:extLst>
                    <a:ext uri="{9D8B030D-6E8A-4147-A177-3AD203B41FA5}">
                      <a16:colId xmlns:a16="http://schemas.microsoft.com/office/drawing/2014/main" val="2639162208"/>
                    </a:ext>
                  </a:extLst>
                </a:gridCol>
                <a:gridCol w="2409075">
                  <a:extLst>
                    <a:ext uri="{9D8B030D-6E8A-4147-A177-3AD203B41FA5}">
                      <a16:colId xmlns:a16="http://schemas.microsoft.com/office/drawing/2014/main" val="1388718973"/>
                    </a:ext>
                  </a:extLst>
                </a:gridCol>
              </a:tblGrid>
              <a:tr h="254234">
                <a:tc>
                  <a:txBody>
                    <a:bodyPr/>
                    <a:lstStyle/>
                    <a:p>
                      <a:pPr marR="0" algn="ctr" rtl="0">
                        <a:lnSpc>
                          <a:spcPct val="100000"/>
                        </a:lnSpc>
                        <a:spcBef>
                          <a:spcPts val="0"/>
                        </a:spcBef>
                        <a:spcAft>
                          <a:spcPts val="0"/>
                        </a:spcAft>
                        <a:buClr>
                          <a:srgbClr val="000000"/>
                        </a:buClr>
                        <a:buFont typeface="Arial"/>
                      </a:pPr>
                      <a:r>
                        <a:rPr lang="en-US" sz="1000" b="0" i="0" u="none" strike="noStrike" cap="none" dirty="0">
                          <a:solidFill>
                            <a:srgbClr val="002060"/>
                          </a:solidFill>
                          <a:effectLst/>
                          <a:latin typeface="+mn-lt"/>
                          <a:ea typeface="+mn-ea"/>
                          <a:cs typeface="+mn-cs"/>
                          <a:sym typeface="Arial"/>
                        </a:rPr>
                        <a:t> </a:t>
                      </a:r>
                      <a:endParaRPr lang="zh-TW" altLang="en-US" sz="1000" b="0" i="0" u="none" strike="noStrike" cap="none" dirty="0">
                        <a:solidFill>
                          <a:srgbClr val="002060"/>
                        </a:solidFill>
                        <a:effectLst/>
                        <a:latin typeface="+mn-lt"/>
                        <a:ea typeface="+mn-ea"/>
                        <a:cs typeface="+mn-cs"/>
                        <a:sym typeface="Arial"/>
                      </a:endParaRPr>
                    </a:p>
                  </a:txBody>
                  <a:tcPr marL="68580" marR="68580" marT="0" marB="0"/>
                </a:tc>
                <a:tc>
                  <a:txBody>
                    <a:bodyPr/>
                    <a:lstStyle/>
                    <a:p>
                      <a:pPr marR="0" algn="ctr" rtl="0">
                        <a:lnSpc>
                          <a:spcPct val="100000"/>
                        </a:lnSpc>
                        <a:spcBef>
                          <a:spcPts val="0"/>
                        </a:spcBef>
                        <a:spcAft>
                          <a:spcPts val="0"/>
                        </a:spcAft>
                        <a:buClr>
                          <a:srgbClr val="000000"/>
                        </a:buClr>
                        <a:buFont typeface="Arial"/>
                      </a:pPr>
                      <a:r>
                        <a:rPr lang="en-US" sz="1000" b="0" i="0" u="none" strike="noStrike" cap="none" dirty="0">
                          <a:solidFill>
                            <a:schemeClr val="bg1"/>
                          </a:solidFill>
                          <a:effectLst/>
                          <a:latin typeface="+mn-lt"/>
                          <a:ea typeface="+mn-ea"/>
                          <a:cs typeface="+mn-cs"/>
                          <a:sym typeface="Arial"/>
                        </a:rPr>
                        <a:t>Number</a:t>
                      </a:r>
                      <a:endParaRPr lang="zh-TW" altLang="en-US" sz="1000" b="0" i="0" u="none" strike="noStrike" cap="none" dirty="0">
                        <a:solidFill>
                          <a:schemeClr val="bg1"/>
                        </a:solidFill>
                        <a:effectLst/>
                        <a:latin typeface="+mn-lt"/>
                        <a:ea typeface="+mn-ea"/>
                        <a:cs typeface="+mn-cs"/>
                        <a:sym typeface="Arial"/>
                      </a:endParaRPr>
                    </a:p>
                  </a:txBody>
                  <a:tcPr marL="68580" marR="68580" marT="0" marB="0"/>
                </a:tc>
                <a:tc>
                  <a:txBody>
                    <a:bodyPr/>
                    <a:lstStyle/>
                    <a:p>
                      <a:pPr marR="0" algn="ctr" rtl="0">
                        <a:lnSpc>
                          <a:spcPct val="100000"/>
                        </a:lnSpc>
                        <a:spcBef>
                          <a:spcPts val="0"/>
                        </a:spcBef>
                        <a:spcAft>
                          <a:spcPts val="0"/>
                        </a:spcAft>
                        <a:buClr>
                          <a:srgbClr val="000000"/>
                        </a:buClr>
                        <a:buFont typeface="Arial"/>
                      </a:pPr>
                      <a:r>
                        <a:rPr lang="en-US" sz="1000" b="0" i="0" u="none" strike="noStrike" cap="none" dirty="0">
                          <a:solidFill>
                            <a:schemeClr val="bg1"/>
                          </a:solidFill>
                          <a:effectLst/>
                          <a:latin typeface="+mn-lt"/>
                          <a:ea typeface="+mn-ea"/>
                          <a:cs typeface="+mn-cs"/>
                          <a:sym typeface="Arial"/>
                        </a:rPr>
                        <a:t>Average speed</a:t>
                      </a:r>
                      <a:endParaRPr lang="zh-TW" altLang="en-US" sz="1000" b="0" i="0" u="none" strike="noStrike" cap="none" dirty="0">
                        <a:solidFill>
                          <a:schemeClr val="bg1"/>
                        </a:solidFill>
                        <a:effectLst/>
                        <a:latin typeface="+mn-lt"/>
                        <a:ea typeface="+mn-ea"/>
                        <a:cs typeface="+mn-cs"/>
                        <a:sym typeface="Arial"/>
                      </a:endParaRPr>
                    </a:p>
                  </a:txBody>
                  <a:tcPr marL="68580" marR="68580" marT="0" marB="0"/>
                </a:tc>
                <a:extLst>
                  <a:ext uri="{0D108BD9-81ED-4DB2-BD59-A6C34878D82A}">
                    <a16:rowId xmlns:a16="http://schemas.microsoft.com/office/drawing/2014/main" val="2499560706"/>
                  </a:ext>
                </a:extLst>
              </a:tr>
              <a:tr h="254234">
                <a:tc>
                  <a:txBody>
                    <a:bodyPr/>
                    <a:lstStyle/>
                    <a:p>
                      <a:pPr marR="0" algn="ctr" rtl="0">
                        <a:lnSpc>
                          <a:spcPct val="100000"/>
                        </a:lnSpc>
                        <a:spcBef>
                          <a:spcPts val="0"/>
                        </a:spcBef>
                        <a:spcAft>
                          <a:spcPts val="0"/>
                        </a:spcAft>
                        <a:buClr>
                          <a:srgbClr val="000000"/>
                        </a:buClr>
                        <a:buFont typeface="Arial"/>
                      </a:pPr>
                      <a:r>
                        <a:rPr lang="en-US" sz="1000" b="0" i="0" u="none" strike="noStrike" cap="none" dirty="0">
                          <a:solidFill>
                            <a:schemeClr val="bg1"/>
                          </a:solidFill>
                          <a:effectLst/>
                          <a:latin typeface="+mn-lt"/>
                          <a:ea typeface="+mn-ea"/>
                          <a:cs typeface="+mn-cs"/>
                          <a:sym typeface="Arial"/>
                        </a:rPr>
                        <a:t>Wandering</a:t>
                      </a:r>
                      <a:endParaRPr lang="zh-TW" altLang="en-US" sz="1000" b="0" i="0" u="none" strike="noStrike" cap="none" dirty="0">
                        <a:solidFill>
                          <a:schemeClr val="bg1"/>
                        </a:solidFill>
                        <a:effectLst/>
                        <a:latin typeface="+mn-lt"/>
                        <a:ea typeface="+mn-ea"/>
                        <a:cs typeface="+mn-cs"/>
                        <a:sym typeface="Arial"/>
                      </a:endParaRPr>
                    </a:p>
                  </a:txBody>
                  <a:tcPr marL="68580" marR="68580" marT="0" marB="0"/>
                </a:tc>
                <a:tc>
                  <a:txBody>
                    <a:bodyPr/>
                    <a:lstStyle/>
                    <a:p>
                      <a:pPr marR="0" algn="ctr" rtl="0">
                        <a:lnSpc>
                          <a:spcPct val="100000"/>
                        </a:lnSpc>
                        <a:spcBef>
                          <a:spcPts val="0"/>
                        </a:spcBef>
                        <a:spcAft>
                          <a:spcPts val="0"/>
                        </a:spcAft>
                        <a:buClr>
                          <a:srgbClr val="000000"/>
                        </a:buClr>
                        <a:buFont typeface="Arial"/>
                      </a:pPr>
                      <a:r>
                        <a:rPr lang="en-US" altLang="zh-TW" sz="1000" b="0" i="0" u="none" strike="noStrike" cap="none" dirty="0">
                          <a:solidFill>
                            <a:srgbClr val="002060"/>
                          </a:solidFill>
                          <a:effectLst/>
                          <a:latin typeface="+mn-lt"/>
                          <a:ea typeface="+mn-ea"/>
                          <a:cs typeface="+mn-cs"/>
                          <a:sym typeface="Arial"/>
                        </a:rPr>
                        <a:t>68</a:t>
                      </a:r>
                      <a:endParaRPr lang="zh-TW" altLang="en-US" sz="1000" b="0" i="0" u="none" strike="noStrike" cap="none" dirty="0">
                        <a:solidFill>
                          <a:srgbClr val="002060"/>
                        </a:solidFill>
                        <a:effectLst/>
                        <a:latin typeface="+mn-lt"/>
                        <a:ea typeface="+mn-ea"/>
                        <a:cs typeface="+mn-cs"/>
                        <a:sym typeface="Arial"/>
                      </a:endParaRPr>
                    </a:p>
                  </a:txBody>
                  <a:tcPr marL="68580" marR="68580" marT="0" marB="0"/>
                </a:tc>
                <a:tc>
                  <a:txBody>
                    <a:bodyPr/>
                    <a:lstStyle/>
                    <a:p>
                      <a:pPr marR="0" algn="ctr" rtl="0">
                        <a:lnSpc>
                          <a:spcPct val="100000"/>
                        </a:lnSpc>
                        <a:spcBef>
                          <a:spcPts val="0"/>
                        </a:spcBef>
                        <a:spcAft>
                          <a:spcPts val="0"/>
                        </a:spcAft>
                        <a:buClr>
                          <a:srgbClr val="000000"/>
                        </a:buClr>
                        <a:buFont typeface="Arial"/>
                      </a:pPr>
                      <a:r>
                        <a:rPr lang="en-US" sz="1000" b="0" i="0" u="none" strike="noStrike" cap="none" dirty="0">
                          <a:solidFill>
                            <a:srgbClr val="002060"/>
                          </a:solidFill>
                          <a:effectLst/>
                          <a:latin typeface="+mn-lt"/>
                          <a:ea typeface="+mn-ea"/>
                          <a:cs typeface="+mn-cs"/>
                          <a:sym typeface="Arial"/>
                        </a:rPr>
                        <a:t>X</a:t>
                      </a:r>
                      <a:endParaRPr lang="zh-TW" altLang="en-US" sz="1000" b="0" i="0" u="none" strike="noStrike" cap="none" dirty="0">
                        <a:solidFill>
                          <a:srgbClr val="002060"/>
                        </a:solidFill>
                        <a:effectLst/>
                        <a:latin typeface="+mn-lt"/>
                        <a:ea typeface="+mn-ea"/>
                        <a:cs typeface="+mn-cs"/>
                        <a:sym typeface="Arial"/>
                      </a:endParaRPr>
                    </a:p>
                  </a:txBody>
                  <a:tcPr marL="68580" marR="68580" marT="0" marB="0"/>
                </a:tc>
                <a:extLst>
                  <a:ext uri="{0D108BD9-81ED-4DB2-BD59-A6C34878D82A}">
                    <a16:rowId xmlns:a16="http://schemas.microsoft.com/office/drawing/2014/main" val="2948606994"/>
                  </a:ext>
                </a:extLst>
              </a:tr>
              <a:tr h="236839">
                <a:tc>
                  <a:txBody>
                    <a:bodyPr/>
                    <a:lstStyle/>
                    <a:p>
                      <a:pPr marR="0" algn="ctr" rtl="0">
                        <a:lnSpc>
                          <a:spcPct val="100000"/>
                        </a:lnSpc>
                        <a:spcBef>
                          <a:spcPts val="0"/>
                        </a:spcBef>
                        <a:spcAft>
                          <a:spcPts val="0"/>
                        </a:spcAft>
                        <a:buClr>
                          <a:srgbClr val="000000"/>
                        </a:buClr>
                        <a:buFont typeface="Arial"/>
                      </a:pPr>
                      <a:r>
                        <a:rPr lang="en-US" sz="1000" b="0" i="0" u="none" strike="noStrike" cap="none" dirty="0">
                          <a:solidFill>
                            <a:schemeClr val="bg1"/>
                          </a:solidFill>
                          <a:effectLst/>
                          <a:latin typeface="+mn-lt"/>
                          <a:ea typeface="+mn-ea"/>
                          <a:cs typeface="+mn-cs"/>
                          <a:sym typeface="Arial"/>
                        </a:rPr>
                        <a:t>Directionality</a:t>
                      </a:r>
                      <a:endParaRPr lang="zh-TW" altLang="en-US" sz="1000" b="0" i="0" u="none" strike="noStrike" cap="none" dirty="0">
                        <a:solidFill>
                          <a:schemeClr val="bg1"/>
                        </a:solidFill>
                        <a:effectLst/>
                        <a:latin typeface="+mn-lt"/>
                        <a:ea typeface="+mn-ea"/>
                        <a:cs typeface="+mn-cs"/>
                        <a:sym typeface="Arial"/>
                      </a:endParaRPr>
                    </a:p>
                  </a:txBody>
                  <a:tcPr marL="68580" marR="68580" marT="0" marB="0"/>
                </a:tc>
                <a:tc>
                  <a:txBody>
                    <a:bodyPr/>
                    <a:lstStyle/>
                    <a:p>
                      <a:pPr marR="0" algn="ctr" rtl="0">
                        <a:lnSpc>
                          <a:spcPct val="100000"/>
                        </a:lnSpc>
                        <a:spcBef>
                          <a:spcPts val="0"/>
                        </a:spcBef>
                        <a:spcAft>
                          <a:spcPts val="0"/>
                        </a:spcAft>
                        <a:buClr>
                          <a:srgbClr val="000000"/>
                        </a:buClr>
                        <a:buFont typeface="Arial"/>
                      </a:pPr>
                      <a:r>
                        <a:rPr lang="en-US" sz="1000" b="0" i="0" u="none" strike="noStrike" cap="none" dirty="0">
                          <a:solidFill>
                            <a:srgbClr val="002060"/>
                          </a:solidFill>
                          <a:effectLst/>
                          <a:latin typeface="+mn-lt"/>
                          <a:ea typeface="+mn-ea"/>
                          <a:cs typeface="+mn-cs"/>
                          <a:sym typeface="Arial"/>
                        </a:rPr>
                        <a:t> 41</a:t>
                      </a:r>
                      <a:endParaRPr lang="zh-TW" altLang="en-US" sz="1000" b="0" i="0" u="none" strike="noStrike" cap="none" dirty="0">
                        <a:solidFill>
                          <a:srgbClr val="002060"/>
                        </a:solidFill>
                        <a:effectLst/>
                        <a:latin typeface="+mn-lt"/>
                        <a:ea typeface="+mn-ea"/>
                        <a:cs typeface="+mn-cs"/>
                        <a:sym typeface="Arial"/>
                      </a:endParaRPr>
                    </a:p>
                  </a:txBody>
                  <a:tcPr marL="68580" marR="68580" marT="0" marB="0"/>
                </a:tc>
                <a:tc>
                  <a:txBody>
                    <a:bodyPr/>
                    <a:lstStyle/>
                    <a:p>
                      <a:pPr marR="0" algn="ctr" rtl="0">
                        <a:lnSpc>
                          <a:spcPct val="100000"/>
                        </a:lnSpc>
                        <a:spcBef>
                          <a:spcPts val="0"/>
                        </a:spcBef>
                        <a:spcAft>
                          <a:spcPts val="0"/>
                        </a:spcAft>
                        <a:buClr>
                          <a:srgbClr val="000000"/>
                        </a:buClr>
                        <a:buFont typeface="Arial"/>
                      </a:pPr>
                      <a:r>
                        <a:rPr lang="en-US" sz="1000" b="0" i="0" u="none" strike="noStrike" cap="none" dirty="0">
                          <a:solidFill>
                            <a:srgbClr val="002060"/>
                          </a:solidFill>
                          <a:effectLst/>
                          <a:latin typeface="+mn-lt"/>
                          <a:ea typeface="+mn-ea"/>
                          <a:cs typeface="+mn-cs"/>
                          <a:sym typeface="Arial"/>
                        </a:rPr>
                        <a:t>0.59m/s</a:t>
                      </a:r>
                      <a:endParaRPr lang="zh-TW" altLang="en-US" sz="1000" b="0" i="0" u="none" strike="noStrike" cap="none" dirty="0">
                        <a:solidFill>
                          <a:srgbClr val="002060"/>
                        </a:solidFill>
                        <a:effectLst/>
                        <a:latin typeface="+mn-lt"/>
                        <a:ea typeface="+mn-ea"/>
                        <a:cs typeface="+mn-cs"/>
                        <a:sym typeface="Arial"/>
                      </a:endParaRPr>
                    </a:p>
                  </a:txBody>
                  <a:tcPr marL="68580" marR="68580" marT="0" marB="0"/>
                </a:tc>
                <a:extLst>
                  <a:ext uri="{0D108BD9-81ED-4DB2-BD59-A6C34878D82A}">
                    <a16:rowId xmlns:a16="http://schemas.microsoft.com/office/drawing/2014/main" val="411074541"/>
                  </a:ext>
                </a:extLst>
              </a:tr>
            </a:tbl>
          </a:graphicData>
        </a:graphic>
      </p:graphicFrame>
      <p:graphicFrame>
        <p:nvGraphicFramePr>
          <p:cNvPr id="10" name="表格 9">
            <a:extLst>
              <a:ext uri="{FF2B5EF4-FFF2-40B4-BE49-F238E27FC236}">
                <a16:creationId xmlns:a16="http://schemas.microsoft.com/office/drawing/2014/main" id="{BFCE0E12-6987-0A40-BE67-E051357E1671}"/>
              </a:ext>
            </a:extLst>
          </p:cNvPr>
          <p:cNvGraphicFramePr>
            <a:graphicFrameLocks noGrp="1"/>
          </p:cNvGraphicFramePr>
          <p:nvPr>
            <p:extLst>
              <p:ext uri="{D42A27DB-BD31-4B8C-83A1-F6EECF244321}">
                <p14:modId xmlns:p14="http://schemas.microsoft.com/office/powerpoint/2010/main" val="4280146976"/>
              </p:ext>
            </p:extLst>
          </p:nvPr>
        </p:nvGraphicFramePr>
        <p:xfrm>
          <a:off x="614054" y="3021869"/>
          <a:ext cx="5629893" cy="1490267"/>
        </p:xfrm>
        <a:graphic>
          <a:graphicData uri="http://schemas.openxmlformats.org/drawingml/2006/table">
            <a:tbl>
              <a:tblPr firstRow="1" firstCol="1" bandRow="1">
                <a:tableStyleId>{5C22544A-7EE6-4342-B048-85BDC9FD1C3A}</a:tableStyleId>
              </a:tblPr>
              <a:tblGrid>
                <a:gridCol w="860122">
                  <a:extLst>
                    <a:ext uri="{9D8B030D-6E8A-4147-A177-3AD203B41FA5}">
                      <a16:colId xmlns:a16="http://schemas.microsoft.com/office/drawing/2014/main" val="2906451019"/>
                    </a:ext>
                  </a:extLst>
                </a:gridCol>
                <a:gridCol w="2421130">
                  <a:extLst>
                    <a:ext uri="{9D8B030D-6E8A-4147-A177-3AD203B41FA5}">
                      <a16:colId xmlns:a16="http://schemas.microsoft.com/office/drawing/2014/main" val="1488171321"/>
                    </a:ext>
                  </a:extLst>
                </a:gridCol>
                <a:gridCol w="2348641">
                  <a:extLst>
                    <a:ext uri="{9D8B030D-6E8A-4147-A177-3AD203B41FA5}">
                      <a16:colId xmlns:a16="http://schemas.microsoft.com/office/drawing/2014/main" val="2479438877"/>
                    </a:ext>
                  </a:extLst>
                </a:gridCol>
              </a:tblGrid>
              <a:tr h="165585">
                <a:tc>
                  <a:txBody>
                    <a:bodyPr/>
                    <a:lstStyle/>
                    <a:p>
                      <a:pPr algn="ctr"/>
                      <a:r>
                        <a:rPr lang="en-US" sz="700" dirty="0">
                          <a:effectLst/>
                        </a:rPr>
                        <a:t> </a:t>
                      </a:r>
                      <a:endParaRPr lang="zh-TW" sz="900" dirty="0">
                        <a:effectLst/>
                        <a:latin typeface="Times New Roman" panose="02020603050405020304" pitchFamily="18" charset="0"/>
                        <a:ea typeface="新細明體" panose="02020500000000000000" pitchFamily="18" charset="-120"/>
                      </a:endParaRPr>
                    </a:p>
                  </a:txBody>
                  <a:tcPr marL="60341" marR="60341" marT="0" marB="0"/>
                </a:tc>
                <a:tc>
                  <a:txBody>
                    <a:bodyPr/>
                    <a:lstStyle/>
                    <a:p>
                      <a:pPr algn="ctr"/>
                      <a:r>
                        <a:rPr lang="en-US" sz="900" dirty="0">
                          <a:solidFill>
                            <a:schemeClr val="bg1"/>
                          </a:solidFill>
                          <a:effectLst/>
                        </a:rPr>
                        <a:t>Directionality</a:t>
                      </a:r>
                      <a:endParaRPr lang="zh-TW" sz="900" dirty="0">
                        <a:solidFill>
                          <a:schemeClr val="bg1"/>
                        </a:solidFill>
                        <a:effectLst/>
                        <a:latin typeface="Times New Roman" panose="02020603050405020304" pitchFamily="18" charset="0"/>
                        <a:ea typeface="新細明體" panose="02020500000000000000" pitchFamily="18" charset="-120"/>
                      </a:endParaRPr>
                    </a:p>
                  </a:txBody>
                  <a:tcPr marL="60341" marR="60341" marT="0" marB="0"/>
                </a:tc>
                <a:tc>
                  <a:txBody>
                    <a:bodyPr/>
                    <a:lstStyle/>
                    <a:p>
                      <a:pPr algn="ctr"/>
                      <a:r>
                        <a:rPr lang="en-US" sz="900" dirty="0">
                          <a:effectLst/>
                        </a:rPr>
                        <a:t>Wandering</a:t>
                      </a:r>
                      <a:endParaRPr lang="zh-TW" sz="900" dirty="0">
                        <a:effectLst/>
                        <a:latin typeface="Times New Roman" panose="02020603050405020304" pitchFamily="18" charset="0"/>
                        <a:ea typeface="新細明體" panose="02020500000000000000" pitchFamily="18" charset="-120"/>
                      </a:endParaRPr>
                    </a:p>
                  </a:txBody>
                  <a:tcPr marL="60341" marR="60341" marT="0" marB="0"/>
                </a:tc>
                <a:extLst>
                  <a:ext uri="{0D108BD9-81ED-4DB2-BD59-A6C34878D82A}">
                    <a16:rowId xmlns:a16="http://schemas.microsoft.com/office/drawing/2014/main" val="3496237709"/>
                  </a:ext>
                </a:extLst>
              </a:tr>
              <a:tr h="1324682">
                <a:tc>
                  <a:txBody>
                    <a:bodyPr/>
                    <a:lstStyle/>
                    <a:p>
                      <a:pPr algn="ctr"/>
                      <a:r>
                        <a:rPr lang="en-US" sz="900" dirty="0">
                          <a:effectLst/>
                        </a:rPr>
                        <a:t> </a:t>
                      </a:r>
                      <a:endParaRPr lang="zh-TW" sz="900" dirty="0">
                        <a:effectLst/>
                      </a:endParaRPr>
                    </a:p>
                    <a:p>
                      <a:pPr algn="ctr"/>
                      <a:endParaRPr lang="en-US" sz="900" dirty="0">
                        <a:effectLst/>
                      </a:endParaRPr>
                    </a:p>
                    <a:p>
                      <a:pPr algn="ctr"/>
                      <a:endParaRPr lang="en-US" sz="900" dirty="0">
                        <a:effectLst/>
                      </a:endParaRPr>
                    </a:p>
                    <a:p>
                      <a:pPr algn="ctr"/>
                      <a:r>
                        <a:rPr lang="en-US" sz="900" dirty="0">
                          <a:effectLst/>
                        </a:rPr>
                        <a:t>Behavior style</a:t>
                      </a:r>
                      <a:endParaRPr lang="zh-TW" sz="900" dirty="0">
                        <a:effectLst/>
                        <a:latin typeface="Times New Roman" panose="02020603050405020304" pitchFamily="18" charset="0"/>
                        <a:ea typeface="新細明體" panose="02020500000000000000" pitchFamily="18" charset="-120"/>
                      </a:endParaRPr>
                    </a:p>
                  </a:txBody>
                  <a:tcPr marL="60341" marR="60341" marT="0" marB="0"/>
                </a:tc>
                <a:tc>
                  <a:txBody>
                    <a:bodyPr/>
                    <a:lstStyle/>
                    <a:p>
                      <a:pPr marL="342900" lvl="0" indent="-342900">
                        <a:buFont typeface="+mj-lt"/>
                        <a:buAutoNum type="arabicPeriod"/>
                      </a:pPr>
                      <a:r>
                        <a:rPr lang="en-US" sz="1100" dirty="0">
                          <a:solidFill>
                            <a:srgbClr val="002060"/>
                          </a:solidFill>
                          <a:effectLst/>
                        </a:rPr>
                        <a:t>Path: clearly and longer</a:t>
                      </a:r>
                      <a:endParaRPr lang="zh-TW" sz="1100" dirty="0">
                        <a:solidFill>
                          <a:srgbClr val="002060"/>
                        </a:solidFill>
                        <a:effectLst/>
                      </a:endParaRPr>
                    </a:p>
                    <a:p>
                      <a:pPr marL="342900" lvl="0" indent="-342900">
                        <a:buFont typeface="+mj-lt"/>
                        <a:buAutoNum type="arabicPeriod"/>
                      </a:pPr>
                      <a:r>
                        <a:rPr lang="en-US" sz="1100" dirty="0">
                          <a:solidFill>
                            <a:srgbClr val="002060"/>
                          </a:solidFill>
                          <a:effectLst/>
                        </a:rPr>
                        <a:t>The distance in each second is more regular</a:t>
                      </a:r>
                      <a:endParaRPr lang="zh-TW" sz="1100" dirty="0">
                        <a:solidFill>
                          <a:srgbClr val="002060"/>
                        </a:solidFill>
                        <a:effectLst/>
                      </a:endParaRPr>
                    </a:p>
                    <a:p>
                      <a:pPr marL="342900" lvl="0" indent="-342900">
                        <a:buFont typeface="+mj-lt"/>
                        <a:buAutoNum type="arabicPeriod"/>
                      </a:pPr>
                      <a:r>
                        <a:rPr lang="en-US" sz="1100" dirty="0">
                          <a:solidFill>
                            <a:srgbClr val="002060"/>
                          </a:solidFill>
                          <a:effectLst/>
                        </a:rPr>
                        <a:t>Less data and the distance in each second is longer.</a:t>
                      </a:r>
                      <a:endParaRPr lang="zh-TW" sz="1100" dirty="0">
                        <a:solidFill>
                          <a:srgbClr val="002060"/>
                        </a:solidFill>
                        <a:effectLst/>
                        <a:latin typeface="Times New Roman" panose="02020603050405020304" pitchFamily="18" charset="0"/>
                        <a:ea typeface="新細明體" panose="02020500000000000000" pitchFamily="18" charset="-120"/>
                      </a:endParaRPr>
                    </a:p>
                  </a:txBody>
                  <a:tcPr marL="60341" marR="60341" marT="0" marB="0"/>
                </a:tc>
                <a:tc>
                  <a:txBody>
                    <a:bodyPr/>
                    <a:lstStyle/>
                    <a:p>
                      <a:pPr marL="342900" lvl="0" indent="-342900">
                        <a:buFont typeface="+mj-lt"/>
                        <a:buAutoNum type="arabicPeriod"/>
                      </a:pPr>
                      <a:r>
                        <a:rPr lang="en-US" sz="1100" dirty="0">
                          <a:solidFill>
                            <a:srgbClr val="002060"/>
                          </a:solidFill>
                          <a:effectLst/>
                        </a:rPr>
                        <a:t>Path: shorter</a:t>
                      </a:r>
                      <a:endParaRPr lang="zh-TW" sz="1100" dirty="0">
                        <a:solidFill>
                          <a:srgbClr val="002060"/>
                        </a:solidFill>
                        <a:effectLst/>
                      </a:endParaRPr>
                    </a:p>
                    <a:p>
                      <a:pPr marL="342900" lvl="0" indent="-342900">
                        <a:buFont typeface="+mj-lt"/>
                        <a:buAutoNum type="arabicPeriod"/>
                      </a:pPr>
                      <a:r>
                        <a:rPr lang="en-US" sz="1100" dirty="0">
                          <a:solidFill>
                            <a:srgbClr val="002060"/>
                          </a:solidFill>
                          <a:effectLst/>
                        </a:rPr>
                        <a:t>The distance in each second is not regular</a:t>
                      </a:r>
                      <a:endParaRPr lang="zh-TW" sz="1100" dirty="0">
                        <a:solidFill>
                          <a:srgbClr val="002060"/>
                        </a:solidFill>
                        <a:effectLst/>
                      </a:endParaRPr>
                    </a:p>
                    <a:p>
                      <a:pPr marL="342900" lvl="0" indent="-342900">
                        <a:buFont typeface="+mj-lt"/>
                        <a:buAutoNum type="arabicPeriod"/>
                      </a:pPr>
                      <a:r>
                        <a:rPr lang="en-US" sz="1100" dirty="0">
                          <a:solidFill>
                            <a:srgbClr val="002060"/>
                          </a:solidFill>
                          <a:effectLst/>
                        </a:rPr>
                        <a:t>Massive data and the distance in each second is shorter.</a:t>
                      </a:r>
                      <a:endParaRPr lang="zh-TW" sz="1100" dirty="0">
                        <a:solidFill>
                          <a:srgbClr val="002060"/>
                        </a:solidFill>
                        <a:effectLst/>
                        <a:latin typeface="Times New Roman" panose="02020603050405020304" pitchFamily="18" charset="0"/>
                        <a:ea typeface="新細明體" panose="02020500000000000000" pitchFamily="18" charset="-120"/>
                      </a:endParaRPr>
                    </a:p>
                  </a:txBody>
                  <a:tcPr marL="60341" marR="60341" marT="0" marB="0"/>
                </a:tc>
                <a:extLst>
                  <a:ext uri="{0D108BD9-81ED-4DB2-BD59-A6C34878D82A}">
                    <a16:rowId xmlns:a16="http://schemas.microsoft.com/office/drawing/2014/main" val="3143963953"/>
                  </a:ext>
                </a:extLst>
              </a:tr>
            </a:tbl>
          </a:graphicData>
        </a:graphic>
      </p:graphicFrame>
      <p:sp>
        <p:nvSpPr>
          <p:cNvPr id="11" name="文字方塊 10">
            <a:extLst>
              <a:ext uri="{FF2B5EF4-FFF2-40B4-BE49-F238E27FC236}">
                <a16:creationId xmlns:a16="http://schemas.microsoft.com/office/drawing/2014/main" id="{30576D38-A192-3243-BFFD-A3D9EA5E83E4}"/>
              </a:ext>
            </a:extLst>
          </p:cNvPr>
          <p:cNvSpPr txBox="1"/>
          <p:nvPr/>
        </p:nvSpPr>
        <p:spPr>
          <a:xfrm>
            <a:off x="2576843" y="2545310"/>
            <a:ext cx="1704314" cy="274370"/>
          </a:xfrm>
          <a:prstGeom prst="rect">
            <a:avLst/>
          </a:prstGeom>
          <a:noFill/>
        </p:spPr>
        <p:txBody>
          <a:bodyPr wrap="square" rtlCol="0">
            <a:spAutoFit/>
          </a:bodyPr>
          <a:lstStyle/>
          <a:p>
            <a:pPr>
              <a:lnSpc>
                <a:spcPct val="150000"/>
              </a:lnSpc>
            </a:pPr>
            <a:r>
              <a:rPr kumimoji="1" lang="en-US" altLang="zh-TW" sz="900" dirty="0"/>
              <a:t>Classification of pedestrian</a:t>
            </a:r>
          </a:p>
        </p:txBody>
      </p:sp>
      <p:sp>
        <p:nvSpPr>
          <p:cNvPr id="12" name="文字方塊 11">
            <a:extLst>
              <a:ext uri="{FF2B5EF4-FFF2-40B4-BE49-F238E27FC236}">
                <a16:creationId xmlns:a16="http://schemas.microsoft.com/office/drawing/2014/main" id="{315C79E8-DF31-FA44-8BC5-EA038DAFC3F4}"/>
              </a:ext>
            </a:extLst>
          </p:cNvPr>
          <p:cNvSpPr txBox="1"/>
          <p:nvPr/>
        </p:nvSpPr>
        <p:spPr>
          <a:xfrm>
            <a:off x="2576843" y="4453809"/>
            <a:ext cx="1704314" cy="274370"/>
          </a:xfrm>
          <a:prstGeom prst="rect">
            <a:avLst/>
          </a:prstGeom>
          <a:noFill/>
        </p:spPr>
        <p:txBody>
          <a:bodyPr wrap="square" rtlCol="0">
            <a:spAutoFit/>
          </a:bodyPr>
          <a:lstStyle/>
          <a:p>
            <a:pPr>
              <a:lnSpc>
                <a:spcPct val="150000"/>
              </a:lnSpc>
            </a:pPr>
            <a:r>
              <a:rPr kumimoji="1" lang="en-US" altLang="zh-TW" sz="900" dirty="0"/>
              <a:t>Characteristic of pedestrian</a:t>
            </a:r>
          </a:p>
        </p:txBody>
      </p:sp>
      <p:sp>
        <p:nvSpPr>
          <p:cNvPr id="4" name="圓角矩形 3">
            <a:extLst>
              <a:ext uri="{FF2B5EF4-FFF2-40B4-BE49-F238E27FC236}">
                <a16:creationId xmlns:a16="http://schemas.microsoft.com/office/drawing/2014/main" id="{26E31447-95AA-9440-990F-9116C6588EEF}"/>
              </a:ext>
            </a:extLst>
          </p:cNvPr>
          <p:cNvSpPr/>
          <p:nvPr/>
        </p:nvSpPr>
        <p:spPr>
          <a:xfrm>
            <a:off x="119292" y="2478000"/>
            <a:ext cx="829032" cy="274371"/>
          </a:xfrm>
          <a:prstGeom prst="roundRect">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 name="文字方塊 4">
            <a:extLst>
              <a:ext uri="{FF2B5EF4-FFF2-40B4-BE49-F238E27FC236}">
                <a16:creationId xmlns:a16="http://schemas.microsoft.com/office/drawing/2014/main" id="{4452F616-5A14-4944-B0C1-EA55E8B3F184}"/>
              </a:ext>
            </a:extLst>
          </p:cNvPr>
          <p:cNvSpPr txBox="1"/>
          <p:nvPr/>
        </p:nvSpPr>
        <p:spPr>
          <a:xfrm>
            <a:off x="130699" y="2500826"/>
            <a:ext cx="826171" cy="246221"/>
          </a:xfrm>
          <a:prstGeom prst="rect">
            <a:avLst/>
          </a:prstGeom>
          <a:noFill/>
        </p:spPr>
        <p:txBody>
          <a:bodyPr wrap="square" rtlCol="0">
            <a:spAutoFit/>
          </a:bodyPr>
          <a:lstStyle/>
          <a:p>
            <a:r>
              <a:rPr kumimoji="1" lang="en-US" altLang="zh-TW" sz="1000" dirty="0">
                <a:solidFill>
                  <a:schemeClr val="bg2">
                    <a:lumMod val="75000"/>
                  </a:schemeClr>
                </a:solidFill>
              </a:rPr>
              <a:t>12808 data</a:t>
            </a:r>
            <a:endParaRPr kumimoji="1" lang="zh-TW" altLang="en-US" sz="1000" dirty="0">
              <a:solidFill>
                <a:schemeClr val="bg2">
                  <a:lumMod val="75000"/>
                </a:schemeClr>
              </a:solidFill>
            </a:endParaRPr>
          </a:p>
        </p:txBody>
      </p:sp>
    </p:spTree>
    <p:extLst>
      <p:ext uri="{BB962C8B-B14F-4D97-AF65-F5344CB8AC3E}">
        <p14:creationId xmlns:p14="http://schemas.microsoft.com/office/powerpoint/2010/main" val="38943290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a:extLst>
              <a:ext uri="{FF2B5EF4-FFF2-40B4-BE49-F238E27FC236}">
                <a16:creationId xmlns:a16="http://schemas.microsoft.com/office/drawing/2014/main" id="{537FA495-03E0-B84E-AC76-5EDFF463DC3B}"/>
              </a:ext>
            </a:extLst>
          </p:cNvPr>
          <p:cNvPicPr>
            <a:picLocks noChangeAspect="1"/>
          </p:cNvPicPr>
          <p:nvPr/>
        </p:nvPicPr>
        <p:blipFill>
          <a:blip r:embed="rId3"/>
          <a:stretch>
            <a:fillRect/>
          </a:stretch>
        </p:blipFill>
        <p:spPr>
          <a:xfrm>
            <a:off x="3477606" y="790918"/>
            <a:ext cx="3201351" cy="4077137"/>
          </a:xfrm>
          <a:prstGeom prst="rect">
            <a:avLst/>
          </a:prstGeom>
        </p:spPr>
      </p:pic>
      <p:sp>
        <p:nvSpPr>
          <p:cNvPr id="4" name="Google Shape;99;p15">
            <a:extLst>
              <a:ext uri="{FF2B5EF4-FFF2-40B4-BE49-F238E27FC236}">
                <a16:creationId xmlns:a16="http://schemas.microsoft.com/office/drawing/2014/main" id="{67E65158-056E-CE4C-8D19-A6769ABDD69E}"/>
              </a:ext>
            </a:extLst>
          </p:cNvPr>
          <p:cNvSpPr txBox="1"/>
          <p:nvPr/>
        </p:nvSpPr>
        <p:spPr>
          <a:xfrm>
            <a:off x="196204" y="275445"/>
            <a:ext cx="8574025" cy="623966"/>
          </a:xfrm>
          <a:prstGeom prst="rect">
            <a:avLst/>
          </a:prstGeom>
          <a:noFill/>
          <a:ln>
            <a:noFill/>
          </a:ln>
        </p:spPr>
        <p:txBody>
          <a:bodyPr spcFirstLastPara="1" wrap="square" lIns="91425" tIns="91425" rIns="91425" bIns="91425" anchor="t" anchorCtr="0">
            <a:noAutofit/>
          </a:bodyPr>
          <a:lstStyle/>
          <a:p>
            <a:pPr lvl="0"/>
            <a:r>
              <a:rPr lang="en-US" altLang="zh-TW" sz="2000" dirty="0">
                <a:solidFill>
                  <a:srgbClr val="90C226"/>
                </a:solidFill>
                <a:latin typeface="Trebuchet MS"/>
                <a:ea typeface="Trebuchet MS"/>
                <a:cs typeface="Trebuchet MS"/>
                <a:sym typeface="Trebuchet MS"/>
              </a:rPr>
              <a:t>Simulation tool- Gama-platform</a:t>
            </a:r>
            <a:endParaRPr sz="2000" dirty="0"/>
          </a:p>
        </p:txBody>
      </p:sp>
      <p:sp>
        <p:nvSpPr>
          <p:cNvPr id="6" name="內容版面配置區 2">
            <a:extLst>
              <a:ext uri="{FF2B5EF4-FFF2-40B4-BE49-F238E27FC236}">
                <a16:creationId xmlns:a16="http://schemas.microsoft.com/office/drawing/2014/main" id="{2E2712B6-9EB6-5E4D-8330-E29B70666C93}"/>
              </a:ext>
            </a:extLst>
          </p:cNvPr>
          <p:cNvSpPr txBox="1">
            <a:spLocks/>
          </p:cNvSpPr>
          <p:nvPr/>
        </p:nvSpPr>
        <p:spPr>
          <a:xfrm>
            <a:off x="179044" y="899411"/>
            <a:ext cx="2755094" cy="20619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kumimoji="1" lang="en-US" altLang="zh-TW" sz="1000" dirty="0">
                <a:solidFill>
                  <a:schemeClr val="bg2">
                    <a:lumMod val="75000"/>
                  </a:schemeClr>
                </a:solidFill>
              </a:rPr>
              <a:t>Using a open resource called Gama-platform, which is an agent-based simulation modeling. It supports user to import varieties of files, such as csv, 3D model, image, shape file, OSM, SVG .etc. </a:t>
            </a:r>
          </a:p>
        </p:txBody>
      </p:sp>
      <p:sp>
        <p:nvSpPr>
          <p:cNvPr id="8" name="矩形 7">
            <a:extLst>
              <a:ext uri="{FF2B5EF4-FFF2-40B4-BE49-F238E27FC236}">
                <a16:creationId xmlns:a16="http://schemas.microsoft.com/office/drawing/2014/main" id="{96DDE3AB-9AC3-B140-A988-839DA5B41B33}"/>
              </a:ext>
            </a:extLst>
          </p:cNvPr>
          <p:cNvSpPr/>
          <p:nvPr/>
        </p:nvSpPr>
        <p:spPr>
          <a:xfrm>
            <a:off x="3477605" y="2791326"/>
            <a:ext cx="3201351" cy="2185221"/>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pic>
        <p:nvPicPr>
          <p:cNvPr id="1028" name="Picture 4" descr="GAMA logo">
            <a:extLst>
              <a:ext uri="{FF2B5EF4-FFF2-40B4-BE49-F238E27FC236}">
                <a16:creationId xmlns:a16="http://schemas.microsoft.com/office/drawing/2014/main" id="{D4FF8B41-42E7-364A-B5C6-9A6CC5B0BB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049" y="2458387"/>
            <a:ext cx="1890634" cy="1890634"/>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13">
            <a:extLst>
              <a:ext uri="{FF2B5EF4-FFF2-40B4-BE49-F238E27FC236}">
                <a16:creationId xmlns:a16="http://schemas.microsoft.com/office/drawing/2014/main" id="{486CE71E-C973-D14D-B689-1080997A605A}"/>
              </a:ext>
            </a:extLst>
          </p:cNvPr>
          <p:cNvSpPr/>
          <p:nvPr/>
        </p:nvSpPr>
        <p:spPr>
          <a:xfrm>
            <a:off x="395365" y="4362729"/>
            <a:ext cx="2562439" cy="246221"/>
          </a:xfrm>
          <a:prstGeom prst="rect">
            <a:avLst/>
          </a:prstGeom>
        </p:spPr>
        <p:txBody>
          <a:bodyPr wrap="square">
            <a:spAutoFit/>
          </a:bodyPr>
          <a:lstStyle/>
          <a:p>
            <a:r>
              <a:rPr lang="zh-TW" altLang="en-US" sz="1000" dirty="0">
                <a:hlinkClick r:id="rId5"/>
              </a:rPr>
              <a:t>https://gama-platform.github.io/wiki/Home</a:t>
            </a:r>
            <a:endParaRPr lang="zh-TW" altLang="en-US" sz="1000" dirty="0"/>
          </a:p>
        </p:txBody>
      </p:sp>
    </p:spTree>
    <p:extLst>
      <p:ext uri="{BB962C8B-B14F-4D97-AF65-F5344CB8AC3E}">
        <p14:creationId xmlns:p14="http://schemas.microsoft.com/office/powerpoint/2010/main" val="15364229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7"/>
          <p:cNvSpPr txBox="1"/>
          <p:nvPr/>
        </p:nvSpPr>
        <p:spPr>
          <a:xfrm>
            <a:off x="377657" y="231794"/>
            <a:ext cx="3864559" cy="652626"/>
          </a:xfrm>
          <a:prstGeom prst="rect">
            <a:avLst/>
          </a:prstGeom>
          <a:noFill/>
          <a:ln>
            <a:noFill/>
          </a:ln>
        </p:spPr>
        <p:txBody>
          <a:bodyPr spcFirstLastPara="1" wrap="square" lIns="91425" tIns="91425" rIns="91425" bIns="91425" anchor="t" anchorCtr="0">
            <a:noAutofit/>
          </a:bodyPr>
          <a:lstStyle/>
          <a:p>
            <a:r>
              <a:rPr lang="en-US" sz="2400" dirty="0">
                <a:solidFill>
                  <a:srgbClr val="90C226"/>
                </a:solidFill>
                <a:latin typeface="Trebuchet MS"/>
              </a:rPr>
              <a:t>Simulation Structure</a:t>
            </a:r>
            <a:endParaRPr sz="2400" dirty="0">
              <a:solidFill>
                <a:srgbClr val="90C226"/>
              </a:solidFill>
              <a:latin typeface="Trebuchet MS"/>
            </a:endParaRPr>
          </a:p>
        </p:txBody>
      </p:sp>
      <p:pic>
        <p:nvPicPr>
          <p:cNvPr id="4" name="圖片 3">
            <a:extLst>
              <a:ext uri="{FF2B5EF4-FFF2-40B4-BE49-F238E27FC236}">
                <a16:creationId xmlns:a16="http://schemas.microsoft.com/office/drawing/2014/main" id="{65149841-BEDE-8044-9F1B-6B8259C2C2D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197428" y="884420"/>
            <a:ext cx="4615544" cy="375196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7"/>
          <p:cNvSpPr txBox="1"/>
          <p:nvPr/>
        </p:nvSpPr>
        <p:spPr>
          <a:xfrm>
            <a:off x="377657" y="231794"/>
            <a:ext cx="3864559" cy="1069200"/>
          </a:xfrm>
          <a:prstGeom prst="rect">
            <a:avLst/>
          </a:prstGeom>
          <a:noFill/>
          <a:ln>
            <a:noFill/>
          </a:ln>
        </p:spPr>
        <p:txBody>
          <a:bodyPr spcFirstLastPara="1" wrap="square" lIns="91425" tIns="91425" rIns="91425" bIns="91425" anchor="t" anchorCtr="0">
            <a:noAutofit/>
          </a:bodyPr>
          <a:lstStyle/>
          <a:p>
            <a:r>
              <a:rPr lang="en-US" sz="2400" dirty="0">
                <a:solidFill>
                  <a:srgbClr val="90C226"/>
                </a:solidFill>
                <a:latin typeface="Trebuchet MS"/>
              </a:rPr>
              <a:t>Simulation1-Corona virus</a:t>
            </a:r>
            <a:endParaRPr sz="2400" dirty="0">
              <a:solidFill>
                <a:srgbClr val="90C226"/>
              </a:solidFill>
              <a:latin typeface="Trebuchet MS"/>
            </a:endParaRPr>
          </a:p>
        </p:txBody>
      </p:sp>
      <p:pic>
        <p:nvPicPr>
          <p:cNvPr id="6" name="螢幕錄製 2021-03-15 21.49.21" descr="螢幕錄製 2021-03-15 21.49.21">
            <a:hlinkClick r:id="" action="ppaction://media"/>
            <a:extLst>
              <a:ext uri="{FF2B5EF4-FFF2-40B4-BE49-F238E27FC236}">
                <a16:creationId xmlns:a16="http://schemas.microsoft.com/office/drawing/2014/main" id="{1986C4D8-AD07-EA4B-B755-02BD49A4174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5073" y="1373929"/>
            <a:ext cx="3632444" cy="2762704"/>
          </a:xfrm>
          <a:prstGeom prst="rect">
            <a:avLst/>
          </a:prstGeom>
        </p:spPr>
      </p:pic>
      <p:pic>
        <p:nvPicPr>
          <p:cNvPr id="5" name="圖片 4">
            <a:extLst>
              <a:ext uri="{FF2B5EF4-FFF2-40B4-BE49-F238E27FC236}">
                <a16:creationId xmlns:a16="http://schemas.microsoft.com/office/drawing/2014/main" id="{A4E7FBC4-6792-7C4F-B869-B34BFFE1A3DB}"/>
              </a:ext>
            </a:extLst>
          </p:cNvPr>
          <p:cNvPicPr>
            <a:picLocks noChangeAspect="1"/>
          </p:cNvPicPr>
          <p:nvPr/>
        </p:nvPicPr>
        <p:blipFill>
          <a:blip r:embed="rId6"/>
          <a:stretch>
            <a:fillRect/>
          </a:stretch>
        </p:blipFill>
        <p:spPr>
          <a:xfrm>
            <a:off x="3429000" y="1534887"/>
            <a:ext cx="3436594" cy="2670326"/>
          </a:xfrm>
          <a:prstGeom prst="rect">
            <a:avLst/>
          </a:prstGeom>
        </p:spPr>
      </p:pic>
    </p:spTree>
    <p:extLst>
      <p:ext uri="{BB962C8B-B14F-4D97-AF65-F5344CB8AC3E}">
        <p14:creationId xmlns:p14="http://schemas.microsoft.com/office/powerpoint/2010/main" val="236084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7"/>
          <p:cNvSpPr txBox="1"/>
          <p:nvPr/>
        </p:nvSpPr>
        <p:spPr>
          <a:xfrm>
            <a:off x="377657" y="231794"/>
            <a:ext cx="5878763" cy="502724"/>
          </a:xfrm>
          <a:prstGeom prst="rect">
            <a:avLst/>
          </a:prstGeom>
          <a:noFill/>
          <a:ln>
            <a:noFill/>
          </a:ln>
        </p:spPr>
        <p:txBody>
          <a:bodyPr spcFirstLastPara="1" wrap="square" lIns="91425" tIns="91425" rIns="91425" bIns="91425" anchor="t" anchorCtr="0">
            <a:noAutofit/>
          </a:bodyPr>
          <a:lstStyle/>
          <a:p>
            <a:r>
              <a:rPr lang="en-US" sz="2400" dirty="0">
                <a:solidFill>
                  <a:srgbClr val="90C226"/>
                </a:solidFill>
                <a:latin typeface="Trebuchet MS"/>
              </a:rPr>
              <a:t>SOV(Share of Voice)-google place API</a:t>
            </a:r>
            <a:endParaRPr sz="2400" dirty="0">
              <a:solidFill>
                <a:srgbClr val="90C226"/>
              </a:solidFill>
              <a:latin typeface="Trebuchet MS"/>
            </a:endParaRPr>
          </a:p>
        </p:txBody>
      </p:sp>
      <p:sp>
        <p:nvSpPr>
          <p:cNvPr id="12" name="文字方塊 11">
            <a:extLst>
              <a:ext uri="{FF2B5EF4-FFF2-40B4-BE49-F238E27FC236}">
                <a16:creationId xmlns:a16="http://schemas.microsoft.com/office/drawing/2014/main" id="{B9D68D08-6DB4-B147-9939-BE73D3DD3F87}"/>
              </a:ext>
            </a:extLst>
          </p:cNvPr>
          <p:cNvSpPr txBox="1"/>
          <p:nvPr/>
        </p:nvSpPr>
        <p:spPr>
          <a:xfrm>
            <a:off x="377657" y="726984"/>
            <a:ext cx="5878763" cy="889090"/>
          </a:xfrm>
          <a:prstGeom prst="rect">
            <a:avLst/>
          </a:prstGeom>
          <a:noFill/>
        </p:spPr>
        <p:txBody>
          <a:bodyPr wrap="square" rtlCol="0">
            <a:spAutoFit/>
          </a:bodyPr>
          <a:lstStyle/>
          <a:p>
            <a:pPr>
              <a:lnSpc>
                <a:spcPct val="150000"/>
              </a:lnSpc>
            </a:pPr>
            <a:r>
              <a:rPr lang="en-US" altLang="zh-TW" sz="1200" dirty="0"/>
              <a:t>By using Google Place API to collect the data(933 sets of data) and knowing the famous spot for people who usually comes here. And import the data into QGIS system for visualizing the data by heatmap.</a:t>
            </a:r>
            <a:endParaRPr kumimoji="1" lang="en-US" altLang="zh-TW" sz="1200" dirty="0"/>
          </a:p>
        </p:txBody>
      </p:sp>
      <p:sp>
        <p:nvSpPr>
          <p:cNvPr id="13" name="文字方塊 12">
            <a:extLst>
              <a:ext uri="{FF2B5EF4-FFF2-40B4-BE49-F238E27FC236}">
                <a16:creationId xmlns:a16="http://schemas.microsoft.com/office/drawing/2014/main" id="{B5272691-1FA1-194D-AB4D-7E3C9FDF194F}"/>
              </a:ext>
            </a:extLst>
          </p:cNvPr>
          <p:cNvSpPr txBox="1"/>
          <p:nvPr/>
        </p:nvSpPr>
        <p:spPr>
          <a:xfrm>
            <a:off x="1520333" y="4721376"/>
            <a:ext cx="1122382" cy="294632"/>
          </a:xfrm>
          <a:prstGeom prst="rect">
            <a:avLst/>
          </a:prstGeom>
          <a:noFill/>
        </p:spPr>
        <p:txBody>
          <a:bodyPr wrap="square" rtlCol="0">
            <a:spAutoFit/>
          </a:bodyPr>
          <a:lstStyle/>
          <a:p>
            <a:pPr>
              <a:lnSpc>
                <a:spcPct val="150000"/>
              </a:lnSpc>
            </a:pPr>
            <a:r>
              <a:rPr kumimoji="1" lang="en-US" altLang="zh-TW" sz="1000" dirty="0"/>
              <a:t>Heatmap(foods)</a:t>
            </a:r>
          </a:p>
        </p:txBody>
      </p:sp>
      <p:sp>
        <p:nvSpPr>
          <p:cNvPr id="14" name="文字方塊 13">
            <a:extLst>
              <a:ext uri="{FF2B5EF4-FFF2-40B4-BE49-F238E27FC236}">
                <a16:creationId xmlns:a16="http://schemas.microsoft.com/office/drawing/2014/main" id="{F28592EE-C74F-A449-9F63-C21AE7500F06}"/>
              </a:ext>
            </a:extLst>
          </p:cNvPr>
          <p:cNvSpPr txBox="1"/>
          <p:nvPr/>
        </p:nvSpPr>
        <p:spPr>
          <a:xfrm>
            <a:off x="4249725" y="4721376"/>
            <a:ext cx="1358674" cy="294632"/>
          </a:xfrm>
          <a:prstGeom prst="rect">
            <a:avLst/>
          </a:prstGeom>
          <a:noFill/>
        </p:spPr>
        <p:txBody>
          <a:bodyPr wrap="square" rtlCol="0">
            <a:spAutoFit/>
          </a:bodyPr>
          <a:lstStyle/>
          <a:p>
            <a:pPr>
              <a:lnSpc>
                <a:spcPct val="150000"/>
              </a:lnSpc>
            </a:pPr>
            <a:r>
              <a:rPr kumimoji="1" lang="en-US" altLang="zh-TW" sz="1000" dirty="0"/>
              <a:t>Heatmap(cheerful)</a:t>
            </a:r>
          </a:p>
        </p:txBody>
      </p:sp>
      <p:graphicFrame>
        <p:nvGraphicFramePr>
          <p:cNvPr id="2" name="表格 3">
            <a:extLst>
              <a:ext uri="{FF2B5EF4-FFF2-40B4-BE49-F238E27FC236}">
                <a16:creationId xmlns:a16="http://schemas.microsoft.com/office/drawing/2014/main" id="{FFE9CB52-3E87-A34B-9807-6E19D9EAA5C5}"/>
              </a:ext>
            </a:extLst>
          </p:cNvPr>
          <p:cNvGraphicFramePr>
            <a:graphicFrameLocks noGrp="1"/>
          </p:cNvGraphicFramePr>
          <p:nvPr>
            <p:extLst>
              <p:ext uri="{D42A27DB-BD31-4B8C-83A1-F6EECF244321}">
                <p14:modId xmlns:p14="http://schemas.microsoft.com/office/powerpoint/2010/main" val="3626826390"/>
              </p:ext>
            </p:extLst>
          </p:nvPr>
        </p:nvGraphicFramePr>
        <p:xfrm>
          <a:off x="1066170" y="1740424"/>
          <a:ext cx="4572000" cy="741680"/>
        </p:xfrm>
        <a:graphic>
          <a:graphicData uri="http://schemas.openxmlformats.org/drawingml/2006/table">
            <a:tbl>
              <a:tblPr firstRow="1" bandRow="1">
                <a:tableStyleId>{5C22544A-7EE6-4342-B048-85BDC9FD1C3A}</a:tableStyleId>
              </a:tblPr>
              <a:tblGrid>
                <a:gridCol w="1005001">
                  <a:extLst>
                    <a:ext uri="{9D8B030D-6E8A-4147-A177-3AD203B41FA5}">
                      <a16:colId xmlns:a16="http://schemas.microsoft.com/office/drawing/2014/main" val="2455343100"/>
                    </a:ext>
                  </a:extLst>
                </a:gridCol>
                <a:gridCol w="1773716">
                  <a:extLst>
                    <a:ext uri="{9D8B030D-6E8A-4147-A177-3AD203B41FA5}">
                      <a16:colId xmlns:a16="http://schemas.microsoft.com/office/drawing/2014/main" val="1647095614"/>
                    </a:ext>
                  </a:extLst>
                </a:gridCol>
                <a:gridCol w="1793283">
                  <a:extLst>
                    <a:ext uri="{9D8B030D-6E8A-4147-A177-3AD203B41FA5}">
                      <a16:colId xmlns:a16="http://schemas.microsoft.com/office/drawing/2014/main" val="4183061996"/>
                    </a:ext>
                  </a:extLst>
                </a:gridCol>
              </a:tblGrid>
              <a:tr h="370840">
                <a:tc>
                  <a:txBody>
                    <a:bodyPr/>
                    <a:lstStyle/>
                    <a:p>
                      <a:endParaRPr lang="zh-TW" altLang="en-US"/>
                    </a:p>
                  </a:txBody>
                  <a:tcPr/>
                </a:tc>
                <a:tc>
                  <a:txBody>
                    <a:bodyPr/>
                    <a:lstStyle/>
                    <a:p>
                      <a:pPr algn="ctr"/>
                      <a:r>
                        <a:rPr lang="en-US" altLang="zh-TW" dirty="0"/>
                        <a:t>Foods</a:t>
                      </a:r>
                      <a:endParaRPr lang="zh-TW" altLang="en-US" dirty="0"/>
                    </a:p>
                  </a:txBody>
                  <a:tcPr/>
                </a:tc>
                <a:tc>
                  <a:txBody>
                    <a:bodyPr/>
                    <a:lstStyle/>
                    <a:p>
                      <a:pPr algn="ctr"/>
                      <a:r>
                        <a:rPr lang="en-US" altLang="zh-TW" dirty="0"/>
                        <a:t>Cheerful</a:t>
                      </a:r>
                      <a:endParaRPr lang="zh-TW" altLang="en-US" dirty="0"/>
                    </a:p>
                  </a:txBody>
                  <a:tcPr/>
                </a:tc>
                <a:extLst>
                  <a:ext uri="{0D108BD9-81ED-4DB2-BD59-A6C34878D82A}">
                    <a16:rowId xmlns:a16="http://schemas.microsoft.com/office/drawing/2014/main" val="4194417025"/>
                  </a:ext>
                </a:extLst>
              </a:tr>
              <a:tr h="370840">
                <a:tc>
                  <a:txBody>
                    <a:bodyPr/>
                    <a:lstStyle/>
                    <a:p>
                      <a:pPr algn="ctr"/>
                      <a:r>
                        <a:rPr lang="en-US" altLang="zh-TW" dirty="0">
                          <a:solidFill>
                            <a:schemeClr val="bg2"/>
                          </a:solidFill>
                        </a:rPr>
                        <a:t>data</a:t>
                      </a:r>
                      <a:endParaRPr lang="zh-TW" altLang="en-US" dirty="0">
                        <a:solidFill>
                          <a:schemeClr val="bg2"/>
                        </a:solidFill>
                      </a:endParaRPr>
                    </a:p>
                  </a:txBody>
                  <a:tcPr/>
                </a:tc>
                <a:tc>
                  <a:txBody>
                    <a:bodyPr/>
                    <a:lstStyle/>
                    <a:p>
                      <a:pPr algn="ctr"/>
                      <a:r>
                        <a:rPr lang="en-US" altLang="zh-TW" dirty="0">
                          <a:solidFill>
                            <a:schemeClr val="bg2"/>
                          </a:solidFill>
                        </a:rPr>
                        <a:t>180</a:t>
                      </a:r>
                      <a:endParaRPr lang="zh-TW" altLang="en-US" dirty="0">
                        <a:solidFill>
                          <a:schemeClr val="bg2"/>
                        </a:solidFill>
                      </a:endParaRPr>
                    </a:p>
                  </a:txBody>
                  <a:tcPr/>
                </a:tc>
                <a:tc>
                  <a:txBody>
                    <a:bodyPr/>
                    <a:lstStyle/>
                    <a:p>
                      <a:pPr algn="ctr"/>
                      <a:r>
                        <a:rPr lang="en-US" altLang="zh-TW" dirty="0">
                          <a:solidFill>
                            <a:schemeClr val="bg2"/>
                          </a:solidFill>
                        </a:rPr>
                        <a:t>419</a:t>
                      </a:r>
                      <a:endParaRPr lang="zh-TW" altLang="en-US" dirty="0">
                        <a:solidFill>
                          <a:schemeClr val="bg2"/>
                        </a:solidFill>
                      </a:endParaRPr>
                    </a:p>
                  </a:txBody>
                  <a:tcPr/>
                </a:tc>
                <a:extLst>
                  <a:ext uri="{0D108BD9-81ED-4DB2-BD59-A6C34878D82A}">
                    <a16:rowId xmlns:a16="http://schemas.microsoft.com/office/drawing/2014/main" val="3711921593"/>
                  </a:ext>
                </a:extLst>
              </a:tr>
            </a:tbl>
          </a:graphicData>
        </a:graphic>
      </p:graphicFrame>
      <p:pic>
        <p:nvPicPr>
          <p:cNvPr id="6" name="圖片 5">
            <a:extLst>
              <a:ext uri="{FF2B5EF4-FFF2-40B4-BE49-F238E27FC236}">
                <a16:creationId xmlns:a16="http://schemas.microsoft.com/office/drawing/2014/main" id="{99E8115B-6720-874B-8422-F2B28E6C9EE7}"/>
              </a:ext>
            </a:extLst>
          </p:cNvPr>
          <p:cNvPicPr>
            <a:picLocks noChangeAspect="1"/>
          </p:cNvPicPr>
          <p:nvPr/>
        </p:nvPicPr>
        <p:blipFill>
          <a:blip r:embed="rId3"/>
          <a:stretch>
            <a:fillRect/>
          </a:stretch>
        </p:blipFill>
        <p:spPr>
          <a:xfrm>
            <a:off x="901827" y="2709179"/>
            <a:ext cx="2359394" cy="1998761"/>
          </a:xfrm>
          <a:prstGeom prst="rect">
            <a:avLst/>
          </a:prstGeom>
        </p:spPr>
      </p:pic>
      <p:pic>
        <p:nvPicPr>
          <p:cNvPr id="8" name="圖片 7">
            <a:extLst>
              <a:ext uri="{FF2B5EF4-FFF2-40B4-BE49-F238E27FC236}">
                <a16:creationId xmlns:a16="http://schemas.microsoft.com/office/drawing/2014/main" id="{4925C159-EA43-6542-9379-806CD21B0915}"/>
              </a:ext>
            </a:extLst>
          </p:cNvPr>
          <p:cNvPicPr>
            <a:picLocks noChangeAspect="1"/>
          </p:cNvPicPr>
          <p:nvPr/>
        </p:nvPicPr>
        <p:blipFill>
          <a:blip r:embed="rId4"/>
          <a:stretch>
            <a:fillRect/>
          </a:stretch>
        </p:blipFill>
        <p:spPr>
          <a:xfrm>
            <a:off x="3596781" y="2709179"/>
            <a:ext cx="2359393" cy="1998760"/>
          </a:xfrm>
          <a:prstGeom prst="rect">
            <a:avLst/>
          </a:prstGeom>
        </p:spPr>
      </p:pic>
    </p:spTree>
    <p:extLst>
      <p:ext uri="{BB962C8B-B14F-4D97-AF65-F5344CB8AC3E}">
        <p14:creationId xmlns:p14="http://schemas.microsoft.com/office/powerpoint/2010/main" val="372214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7"/>
          <p:cNvSpPr txBox="1"/>
          <p:nvPr/>
        </p:nvSpPr>
        <p:spPr>
          <a:xfrm>
            <a:off x="377657" y="231794"/>
            <a:ext cx="3864559" cy="1069200"/>
          </a:xfrm>
          <a:prstGeom prst="rect">
            <a:avLst/>
          </a:prstGeom>
          <a:noFill/>
          <a:ln>
            <a:noFill/>
          </a:ln>
        </p:spPr>
        <p:txBody>
          <a:bodyPr spcFirstLastPara="1" wrap="square" lIns="91425" tIns="91425" rIns="91425" bIns="91425" anchor="t" anchorCtr="0">
            <a:noAutofit/>
          </a:bodyPr>
          <a:lstStyle/>
          <a:p>
            <a:r>
              <a:rPr lang="en-US" sz="2400" dirty="0">
                <a:solidFill>
                  <a:srgbClr val="90C226"/>
                </a:solidFill>
                <a:latin typeface="Trebuchet MS"/>
              </a:rPr>
              <a:t>Simulation2-Cheerful</a:t>
            </a:r>
            <a:endParaRPr sz="2400" dirty="0">
              <a:solidFill>
                <a:srgbClr val="90C226"/>
              </a:solidFill>
              <a:latin typeface="Trebuchet MS"/>
            </a:endParaRPr>
          </a:p>
        </p:txBody>
      </p:sp>
      <p:pic>
        <p:nvPicPr>
          <p:cNvPr id="3" name="happiness_simulation_slow" descr="happiness_simulation_slow">
            <a:hlinkClick r:id="" action="ppaction://media"/>
            <a:extLst>
              <a:ext uri="{FF2B5EF4-FFF2-40B4-BE49-F238E27FC236}">
                <a16:creationId xmlns:a16="http://schemas.microsoft.com/office/drawing/2014/main" id="{443BA285-3E36-6147-BE35-DA4B2C032D7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29342" y="1104707"/>
            <a:ext cx="5164592" cy="3851925"/>
          </a:xfrm>
          <a:prstGeom prst="rect">
            <a:avLst/>
          </a:prstGeom>
        </p:spPr>
      </p:pic>
    </p:spTree>
    <p:extLst>
      <p:ext uri="{BB962C8B-B14F-4D97-AF65-F5344CB8AC3E}">
        <p14:creationId xmlns:p14="http://schemas.microsoft.com/office/powerpoint/2010/main" val="1649775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7"/>
          <p:cNvSpPr txBox="1"/>
          <p:nvPr/>
        </p:nvSpPr>
        <p:spPr>
          <a:xfrm>
            <a:off x="377657" y="231794"/>
            <a:ext cx="3864559" cy="1069200"/>
          </a:xfrm>
          <a:prstGeom prst="rect">
            <a:avLst/>
          </a:prstGeom>
          <a:noFill/>
          <a:ln>
            <a:noFill/>
          </a:ln>
        </p:spPr>
        <p:txBody>
          <a:bodyPr spcFirstLastPara="1" wrap="square" lIns="91425" tIns="91425" rIns="91425" bIns="91425" anchor="t" anchorCtr="0">
            <a:noAutofit/>
          </a:bodyPr>
          <a:lstStyle/>
          <a:p>
            <a:r>
              <a:rPr lang="en-US" sz="2400" dirty="0">
                <a:solidFill>
                  <a:srgbClr val="90C226"/>
                </a:solidFill>
                <a:latin typeface="Trebuchet MS"/>
              </a:rPr>
              <a:t>Simulation1-Foods</a:t>
            </a:r>
            <a:endParaRPr sz="2400" dirty="0">
              <a:solidFill>
                <a:srgbClr val="90C226"/>
              </a:solidFill>
              <a:latin typeface="Trebuchet MS"/>
            </a:endParaRPr>
          </a:p>
        </p:txBody>
      </p:sp>
      <p:pic>
        <p:nvPicPr>
          <p:cNvPr id="3" name="foods_simulation_slow" descr="foods_simulation_slow">
            <a:hlinkClick r:id="" action="ppaction://media"/>
            <a:extLst>
              <a:ext uri="{FF2B5EF4-FFF2-40B4-BE49-F238E27FC236}">
                <a16:creationId xmlns:a16="http://schemas.microsoft.com/office/drawing/2014/main" id="{E7A6C6F7-2BB9-7E40-ABD5-8406B5908D3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72533" y="799976"/>
            <a:ext cx="5512934" cy="4111730"/>
          </a:xfrm>
          <a:prstGeom prst="rect">
            <a:avLst/>
          </a:prstGeom>
        </p:spPr>
      </p:pic>
    </p:spTree>
    <p:extLst>
      <p:ext uri="{BB962C8B-B14F-4D97-AF65-F5344CB8AC3E}">
        <p14:creationId xmlns:p14="http://schemas.microsoft.com/office/powerpoint/2010/main" val="197366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2"/>
          <p:cNvSpPr txBox="1"/>
          <p:nvPr/>
        </p:nvSpPr>
        <p:spPr>
          <a:xfrm>
            <a:off x="148414" y="283308"/>
            <a:ext cx="7715400" cy="574531"/>
          </a:xfrm>
          <a:prstGeom prst="rect">
            <a:avLst/>
          </a:prstGeom>
          <a:noFill/>
          <a:ln>
            <a:noFill/>
          </a:ln>
        </p:spPr>
        <p:txBody>
          <a:bodyPr spcFirstLastPara="1" wrap="square" lIns="91425" tIns="91425" rIns="91425" bIns="91425" anchor="t" anchorCtr="0">
            <a:noAutofit/>
          </a:bodyPr>
          <a:lstStyle/>
          <a:p>
            <a:r>
              <a:rPr lang="en-US" altLang="zh-TW" sz="2400" dirty="0">
                <a:solidFill>
                  <a:srgbClr val="90C226"/>
                </a:solidFill>
                <a:latin typeface="Trebuchet MS"/>
                <a:ea typeface="Trebuchet MS"/>
                <a:cs typeface="Trebuchet MS"/>
                <a:sym typeface="Trebuchet MS"/>
              </a:rPr>
              <a:t>Conclusion</a:t>
            </a:r>
            <a:endParaRPr sz="2400" dirty="0"/>
          </a:p>
        </p:txBody>
      </p:sp>
      <p:sp>
        <p:nvSpPr>
          <p:cNvPr id="3" name="文字方塊 2">
            <a:extLst>
              <a:ext uri="{FF2B5EF4-FFF2-40B4-BE49-F238E27FC236}">
                <a16:creationId xmlns:a16="http://schemas.microsoft.com/office/drawing/2014/main" id="{B71270C2-804A-4D47-B646-C757BE1792F2}"/>
              </a:ext>
            </a:extLst>
          </p:cNvPr>
          <p:cNvSpPr txBox="1"/>
          <p:nvPr/>
        </p:nvSpPr>
        <p:spPr>
          <a:xfrm>
            <a:off x="393569" y="977912"/>
            <a:ext cx="6070862" cy="2828082"/>
          </a:xfrm>
          <a:prstGeom prst="rect">
            <a:avLst/>
          </a:prstGeom>
          <a:noFill/>
        </p:spPr>
        <p:txBody>
          <a:bodyPr wrap="square" rtlCol="0">
            <a:spAutoFit/>
          </a:bodyPr>
          <a:lstStyle/>
          <a:p>
            <a:pPr>
              <a:lnSpc>
                <a:spcPct val="150000"/>
              </a:lnSpc>
            </a:pPr>
            <a:r>
              <a:rPr lang="en-US" altLang="zh-TW" sz="1200" dirty="0"/>
              <a:t>The main purpose of this research is to explore the relationship between pedestrian </a:t>
            </a:r>
            <a:r>
              <a:rPr lang="en-US" altLang="zh-TW" sz="1200" dirty="0">
                <a:solidFill>
                  <a:srgbClr val="00B0F0"/>
                </a:solidFill>
              </a:rPr>
              <a:t>trajectory gathering and social distance </a:t>
            </a:r>
            <a:r>
              <a:rPr lang="en-US" altLang="zh-TW" sz="1200" dirty="0"/>
              <a:t>to understand human behavior in public space with an </a:t>
            </a:r>
            <a:r>
              <a:rPr lang="en-US" altLang="zh-TW" sz="1200" dirty="0">
                <a:solidFill>
                  <a:srgbClr val="00B0F0"/>
                </a:solidFill>
              </a:rPr>
              <a:t>agent-based simulation model </a:t>
            </a:r>
            <a:r>
              <a:rPr lang="en-US" altLang="zh-TW" sz="1200" dirty="0"/>
              <a:t>and use it as a rule of behavior for reference of pedestrian behavior in the future. The result shows below: </a:t>
            </a:r>
          </a:p>
          <a:p>
            <a:pPr marL="228600" indent="-228600">
              <a:lnSpc>
                <a:spcPct val="150000"/>
              </a:lnSpc>
              <a:buFont typeface="+mj-lt"/>
              <a:buAutoNum type="arabicPeriod"/>
            </a:pPr>
            <a:r>
              <a:rPr lang="en-US" altLang="zh-TW" sz="1200" dirty="0"/>
              <a:t>More people in the public space would cause a more </a:t>
            </a:r>
            <a:r>
              <a:rPr lang="en-US" altLang="zh-TW" sz="1200" dirty="0">
                <a:solidFill>
                  <a:srgbClr val="00B0F0"/>
                </a:solidFill>
              </a:rPr>
              <a:t>high risk of infection</a:t>
            </a:r>
            <a:r>
              <a:rPr lang="en-US" altLang="zh-TW" sz="1200" dirty="0"/>
              <a:t>. In addition, </a:t>
            </a:r>
            <a:r>
              <a:rPr lang="en-US" altLang="zh-TW" sz="1200" dirty="0">
                <a:solidFill>
                  <a:srgbClr val="00B0F0"/>
                </a:solidFill>
              </a:rPr>
              <a:t>to prove the difficulties of social distancing in public space.</a:t>
            </a:r>
          </a:p>
          <a:p>
            <a:pPr marL="228600" indent="-228600">
              <a:lnSpc>
                <a:spcPct val="150000"/>
              </a:lnSpc>
              <a:buFont typeface="+mj-lt"/>
              <a:buAutoNum type="arabicPeriod"/>
            </a:pPr>
            <a:r>
              <a:rPr lang="en-US" altLang="zh-TW" sz="1200" dirty="0">
                <a:solidFill>
                  <a:srgbClr val="002060"/>
                </a:solidFill>
              </a:rPr>
              <a:t>Proving the simulation modeling could based on the </a:t>
            </a:r>
            <a:r>
              <a:rPr lang="en-US" altLang="zh-TW" sz="1200" dirty="0">
                <a:solidFill>
                  <a:srgbClr val="00B0F0"/>
                </a:solidFill>
              </a:rPr>
              <a:t>spatial data and trajectory data </a:t>
            </a:r>
            <a:r>
              <a:rPr lang="en-US" altLang="zh-TW" sz="1200" dirty="0">
                <a:solidFill>
                  <a:srgbClr val="002060"/>
                </a:solidFill>
              </a:rPr>
              <a:t>to </a:t>
            </a:r>
            <a:r>
              <a:rPr lang="en-US" altLang="zh-TW" sz="1200" dirty="0">
                <a:solidFill>
                  <a:srgbClr val="00B0F0"/>
                </a:solidFill>
              </a:rPr>
              <a:t>reflect in the real world</a:t>
            </a:r>
          </a:p>
          <a:p>
            <a:pPr marL="228600" indent="-228600">
              <a:lnSpc>
                <a:spcPct val="150000"/>
              </a:lnSpc>
              <a:buFont typeface="+mj-lt"/>
              <a:buAutoNum type="arabicPeriod"/>
            </a:pPr>
            <a:r>
              <a:rPr lang="en-US" altLang="zh-TW" sz="1200" dirty="0"/>
              <a:t> The result of research has been built up the </a:t>
            </a:r>
            <a:r>
              <a:rPr lang="en-US" altLang="zh-TW" sz="1200" dirty="0">
                <a:solidFill>
                  <a:srgbClr val="00B0F0"/>
                </a:solidFill>
              </a:rPr>
              <a:t>simulation modeling framework</a:t>
            </a:r>
            <a:r>
              <a:rPr lang="en-US" altLang="zh-TW" sz="1200" dirty="0"/>
              <a:t>, import the model and different types of parameters.</a:t>
            </a:r>
            <a:endParaRPr lang="zh-TW" altLang="zh-TW" sz="12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E6C0B43-E637-6248-A3EA-ACCF9A32EC2F}"/>
              </a:ext>
            </a:extLst>
          </p:cNvPr>
          <p:cNvSpPr>
            <a:spLocks noGrp="1"/>
          </p:cNvSpPr>
          <p:nvPr>
            <p:ph type="title"/>
          </p:nvPr>
        </p:nvSpPr>
        <p:spPr/>
        <p:txBody>
          <a:bodyPr/>
          <a:lstStyle/>
          <a:p>
            <a:r>
              <a:rPr lang="en-US" altLang="zh-TW" sz="2400" b="0" dirty="0">
                <a:solidFill>
                  <a:srgbClr val="90C226"/>
                </a:solidFill>
                <a:latin typeface="Trebuchet MS"/>
                <a:sym typeface="Arial"/>
              </a:rPr>
              <a:t>Future works</a:t>
            </a:r>
            <a:br>
              <a:rPr lang="en-US" altLang="zh-TW" sz="2400" dirty="0"/>
            </a:br>
            <a:endParaRPr kumimoji="1" lang="zh-TW" altLang="en-US" sz="2400" dirty="0"/>
          </a:p>
        </p:txBody>
      </p:sp>
      <p:sp>
        <p:nvSpPr>
          <p:cNvPr id="8" name="矩形 7">
            <a:extLst>
              <a:ext uri="{FF2B5EF4-FFF2-40B4-BE49-F238E27FC236}">
                <a16:creationId xmlns:a16="http://schemas.microsoft.com/office/drawing/2014/main" id="{3E080136-FD5D-084A-9CA9-8459BDD26A7B}"/>
              </a:ext>
            </a:extLst>
          </p:cNvPr>
          <p:cNvSpPr/>
          <p:nvPr/>
        </p:nvSpPr>
        <p:spPr>
          <a:xfrm>
            <a:off x="494283" y="1152425"/>
            <a:ext cx="5869434" cy="1997085"/>
          </a:xfrm>
          <a:prstGeom prst="rect">
            <a:avLst/>
          </a:prstGeom>
        </p:spPr>
        <p:txBody>
          <a:bodyPr wrap="square">
            <a:spAutoFit/>
          </a:bodyPr>
          <a:lstStyle/>
          <a:p>
            <a:pPr marL="228600" indent="-228600">
              <a:lnSpc>
                <a:spcPct val="150000"/>
              </a:lnSpc>
              <a:buFont typeface="+mj-lt"/>
              <a:buAutoNum type="arabicPeriod"/>
            </a:pPr>
            <a:r>
              <a:rPr lang="en-US" altLang="zh-TW" sz="1200" dirty="0"/>
              <a:t>In this study, we will </a:t>
            </a:r>
            <a:r>
              <a:rPr lang="en-US" altLang="zh-TW" sz="1200" dirty="0">
                <a:solidFill>
                  <a:srgbClr val="00B0F0"/>
                </a:solidFill>
              </a:rPr>
              <a:t>doing data control of data quality </a:t>
            </a:r>
            <a:r>
              <a:rPr lang="en-US" altLang="zh-TW" sz="1200" dirty="0"/>
              <a:t>and then find </a:t>
            </a:r>
            <a:r>
              <a:rPr lang="en-US" altLang="zh-TW" sz="1200" dirty="0">
                <a:solidFill>
                  <a:srgbClr val="00B0F0"/>
                </a:solidFill>
              </a:rPr>
              <a:t>three sample area</a:t>
            </a:r>
            <a:r>
              <a:rPr lang="en-US" altLang="zh-TW" sz="1200" dirty="0"/>
              <a:t> to do analysis.</a:t>
            </a:r>
          </a:p>
          <a:p>
            <a:pPr marL="228600" indent="-228600">
              <a:lnSpc>
                <a:spcPct val="150000"/>
              </a:lnSpc>
              <a:buFont typeface="+mj-lt"/>
              <a:buAutoNum type="arabicPeriod"/>
            </a:pPr>
            <a:r>
              <a:rPr lang="en-US" altLang="zh-TW" sz="1200" dirty="0"/>
              <a:t>The simulation modeling could be used in other fields such as application of 5G, and </a:t>
            </a:r>
            <a:r>
              <a:rPr lang="en-US" altLang="zh-TW" sz="1200" dirty="0">
                <a:solidFill>
                  <a:srgbClr val="00B0F0"/>
                </a:solidFill>
              </a:rPr>
              <a:t>based on the result to give decision-maker</a:t>
            </a:r>
            <a:r>
              <a:rPr lang="zh-TW" altLang="en-US" sz="1200" dirty="0">
                <a:solidFill>
                  <a:srgbClr val="00B0F0"/>
                </a:solidFill>
              </a:rPr>
              <a:t> </a:t>
            </a:r>
            <a:r>
              <a:rPr lang="en-US" altLang="zh-TW" sz="1200" dirty="0">
                <a:solidFill>
                  <a:srgbClr val="00B0F0"/>
                </a:solidFill>
              </a:rPr>
              <a:t>a reference</a:t>
            </a:r>
            <a:r>
              <a:rPr lang="en-US" altLang="zh-TW" sz="1200" dirty="0"/>
              <a:t>.</a:t>
            </a:r>
          </a:p>
          <a:p>
            <a:pPr marL="228600" indent="-228600">
              <a:lnSpc>
                <a:spcPct val="150000"/>
              </a:lnSpc>
              <a:buFont typeface="+mj-lt"/>
              <a:buAutoNum type="arabicPeriod"/>
            </a:pPr>
            <a:r>
              <a:rPr lang="en-US" altLang="zh-TW" sz="1200" dirty="0"/>
              <a:t>In the future, we could use </a:t>
            </a:r>
            <a:r>
              <a:rPr lang="en-US" altLang="zh-TW" sz="1200" dirty="0">
                <a:solidFill>
                  <a:srgbClr val="00B0F0"/>
                </a:solidFill>
              </a:rPr>
              <a:t>drone or wearable devices for tracking people </a:t>
            </a:r>
            <a:r>
              <a:rPr lang="en-US" altLang="zh-TW" sz="1200" dirty="0"/>
              <a:t>in public space, to get </a:t>
            </a:r>
            <a:r>
              <a:rPr lang="en-US" altLang="zh-TW" sz="1200" dirty="0">
                <a:solidFill>
                  <a:srgbClr val="00B0F0"/>
                </a:solidFill>
              </a:rPr>
              <a:t>more longer and complete trajectory</a:t>
            </a:r>
            <a:r>
              <a:rPr lang="en-US" altLang="zh-TW" sz="1200" dirty="0"/>
              <a:t>.</a:t>
            </a:r>
          </a:p>
          <a:p>
            <a:pPr>
              <a:lnSpc>
                <a:spcPct val="150000"/>
              </a:lnSpc>
            </a:pPr>
            <a:endParaRPr lang="en-US" altLang="zh-TW" sz="1200" dirty="0"/>
          </a:p>
        </p:txBody>
      </p:sp>
      <p:pic>
        <p:nvPicPr>
          <p:cNvPr id="11" name="圖形 10">
            <a:extLst>
              <a:ext uri="{FF2B5EF4-FFF2-40B4-BE49-F238E27FC236}">
                <a16:creationId xmlns:a16="http://schemas.microsoft.com/office/drawing/2014/main" id="{A138CEAD-BC42-CA45-9C0D-81692BA11B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50756" y="3385314"/>
            <a:ext cx="1019075" cy="1019075"/>
          </a:xfrm>
          <a:prstGeom prst="rect">
            <a:avLst/>
          </a:prstGeom>
        </p:spPr>
      </p:pic>
      <p:pic>
        <p:nvPicPr>
          <p:cNvPr id="13" name="圖形 12">
            <a:extLst>
              <a:ext uri="{FF2B5EF4-FFF2-40B4-BE49-F238E27FC236}">
                <a16:creationId xmlns:a16="http://schemas.microsoft.com/office/drawing/2014/main" id="{F8899618-C36F-3A4B-A5AE-EAB8E4BE196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8169" y="3564095"/>
            <a:ext cx="853957" cy="853957"/>
          </a:xfrm>
          <a:prstGeom prst="rect">
            <a:avLst/>
          </a:prstGeom>
        </p:spPr>
      </p:pic>
      <p:pic>
        <p:nvPicPr>
          <p:cNvPr id="17" name="圖形 16">
            <a:extLst>
              <a:ext uri="{FF2B5EF4-FFF2-40B4-BE49-F238E27FC236}">
                <a16:creationId xmlns:a16="http://schemas.microsoft.com/office/drawing/2014/main" id="{EFDEE618-B86A-7746-AD14-4981FFC1035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57080" y="3481537"/>
            <a:ext cx="1019075" cy="1019075"/>
          </a:xfrm>
          <a:prstGeom prst="rect">
            <a:avLst/>
          </a:prstGeom>
        </p:spPr>
      </p:pic>
      <p:pic>
        <p:nvPicPr>
          <p:cNvPr id="19" name="圖形 18">
            <a:extLst>
              <a:ext uri="{FF2B5EF4-FFF2-40B4-BE49-F238E27FC236}">
                <a16:creationId xmlns:a16="http://schemas.microsoft.com/office/drawing/2014/main" id="{F8D19706-BA66-0645-8E91-5500E50F3A9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572344" y="3293070"/>
            <a:ext cx="463148" cy="463148"/>
          </a:xfrm>
          <a:prstGeom prst="rect">
            <a:avLst/>
          </a:prstGeom>
        </p:spPr>
      </p:pic>
    </p:spTree>
    <p:extLst>
      <p:ext uri="{BB962C8B-B14F-4D97-AF65-F5344CB8AC3E}">
        <p14:creationId xmlns:p14="http://schemas.microsoft.com/office/powerpoint/2010/main" val="32401088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3"/>
          <p:cNvSpPr txBox="1">
            <a:spLocks noGrp="1"/>
          </p:cNvSpPr>
          <p:nvPr>
            <p:ph type="body" idx="1"/>
          </p:nvPr>
        </p:nvSpPr>
        <p:spPr>
          <a:xfrm>
            <a:off x="-831300" y="920401"/>
            <a:ext cx="8520600" cy="3302700"/>
          </a:xfrm>
          <a:prstGeom prst="rect">
            <a:avLst/>
          </a:prstGeom>
        </p:spPr>
        <p:txBody>
          <a:bodyPr spcFirstLastPara="1" wrap="square" lIns="91425" tIns="91425" rIns="91425" bIns="91425" anchor="ctr" anchorCtr="0">
            <a:noAutofit/>
          </a:bodyPr>
          <a:lstStyle/>
          <a:p>
            <a:pPr marL="0" indent="0" algn="ctr">
              <a:spcAft>
                <a:spcPts val="1600"/>
              </a:spcAft>
              <a:buNone/>
            </a:pPr>
            <a:r>
              <a:rPr lang="en-US" altLang="zh-TW" sz="3200" dirty="0"/>
              <a:t>Thanks for listening</a:t>
            </a:r>
            <a:endParaRPr sz="3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5"/>
          <p:cNvSpPr txBox="1"/>
          <p:nvPr/>
        </p:nvSpPr>
        <p:spPr>
          <a:xfrm>
            <a:off x="196204" y="275444"/>
            <a:ext cx="8574025" cy="734223"/>
          </a:xfrm>
          <a:prstGeom prst="rect">
            <a:avLst/>
          </a:prstGeom>
          <a:noFill/>
          <a:ln>
            <a:noFill/>
          </a:ln>
        </p:spPr>
        <p:txBody>
          <a:bodyPr spcFirstLastPara="1" wrap="square" lIns="91425" tIns="91425" rIns="91425" bIns="91425" anchor="t" anchorCtr="0">
            <a:noAutofit/>
          </a:bodyPr>
          <a:lstStyle/>
          <a:p>
            <a:pPr lvl="0"/>
            <a:r>
              <a:rPr lang="en-US" altLang="zh-TW" sz="2400" dirty="0">
                <a:solidFill>
                  <a:srgbClr val="90C226"/>
                </a:solidFill>
                <a:latin typeface="Trebuchet MS"/>
                <a:ea typeface="Trebuchet MS"/>
                <a:cs typeface="Trebuchet MS"/>
                <a:sym typeface="Trebuchet MS"/>
              </a:rPr>
              <a:t>Research Motivation and Contribution</a:t>
            </a:r>
            <a:endParaRPr sz="2400" dirty="0"/>
          </a:p>
        </p:txBody>
      </p:sp>
      <p:sp>
        <p:nvSpPr>
          <p:cNvPr id="6" name="矩形 5">
            <a:extLst>
              <a:ext uri="{FF2B5EF4-FFF2-40B4-BE49-F238E27FC236}">
                <a16:creationId xmlns:a16="http://schemas.microsoft.com/office/drawing/2014/main" id="{956C895A-C753-9A4D-971F-50E489E116F8}"/>
              </a:ext>
            </a:extLst>
          </p:cNvPr>
          <p:cNvSpPr/>
          <p:nvPr/>
        </p:nvSpPr>
        <p:spPr>
          <a:xfrm>
            <a:off x="196204" y="839250"/>
            <a:ext cx="6309527" cy="2551083"/>
          </a:xfrm>
          <a:prstGeom prst="rect">
            <a:avLst/>
          </a:prstGeom>
        </p:spPr>
        <p:txBody>
          <a:bodyPr wrap="square">
            <a:spAutoFit/>
          </a:bodyPr>
          <a:lstStyle/>
          <a:p>
            <a:pPr>
              <a:lnSpc>
                <a:spcPct val="150000"/>
              </a:lnSpc>
            </a:pPr>
            <a:r>
              <a:rPr lang="en-US" altLang="zh-TW" sz="1200" dirty="0"/>
              <a:t>T</a:t>
            </a:r>
            <a:r>
              <a:rPr lang="zh-TW" altLang="en-US" sz="1200" dirty="0"/>
              <a:t>he related studies have recommended maintaining a </a:t>
            </a:r>
            <a:r>
              <a:rPr lang="zh-TW" altLang="en-US" sz="1200" dirty="0">
                <a:solidFill>
                  <a:srgbClr val="00B0F0"/>
                </a:solidFill>
              </a:rPr>
              <a:t>social distance of 1.5 meters</a:t>
            </a:r>
            <a:r>
              <a:rPr lang="zh-TW" altLang="en-US" sz="1200" dirty="0"/>
              <a:t>, which avoids mass gatherings in order to reduce the spread of the epidemic by reducing contact between infected and uninfected persons</a:t>
            </a:r>
            <a:r>
              <a:rPr lang="en-US" altLang="zh-TW" sz="1200" dirty="0"/>
              <a:t>. In the new normal, this study try to know the relationship between Google place API and pedestrian, how the data could reflect to the real world. Hence, there are several results below:</a:t>
            </a:r>
          </a:p>
          <a:p>
            <a:pPr marL="228600" indent="-228600">
              <a:lnSpc>
                <a:spcPct val="150000"/>
              </a:lnSpc>
              <a:buFont typeface="+mj-lt"/>
              <a:buAutoNum type="arabicPeriod"/>
            </a:pPr>
            <a:r>
              <a:rPr lang="en-US" altLang="zh-TW" sz="1200" dirty="0"/>
              <a:t>To prove that maintain social distancing cause </a:t>
            </a:r>
            <a:r>
              <a:rPr lang="en-US" altLang="zh-TW" sz="1200" dirty="0">
                <a:solidFill>
                  <a:srgbClr val="00B0F0"/>
                </a:solidFill>
              </a:rPr>
              <a:t>high-risk of infection</a:t>
            </a:r>
            <a:r>
              <a:rPr lang="en-US" altLang="zh-TW" sz="1200" dirty="0">
                <a:solidFill>
                  <a:srgbClr val="0070C0"/>
                </a:solidFill>
              </a:rPr>
              <a:t>.</a:t>
            </a:r>
          </a:p>
          <a:p>
            <a:pPr marL="228600" indent="-228600">
              <a:lnSpc>
                <a:spcPct val="150000"/>
              </a:lnSpc>
              <a:buFont typeface="+mj-lt"/>
              <a:buAutoNum type="arabicPeriod"/>
            </a:pPr>
            <a:r>
              <a:rPr lang="en-US" altLang="zh-TW" sz="1200" dirty="0">
                <a:solidFill>
                  <a:srgbClr val="00B0F0"/>
                </a:solidFill>
              </a:rPr>
              <a:t>Establish the simulation model framework </a:t>
            </a:r>
            <a:r>
              <a:rPr lang="en-US" altLang="zh-TW" sz="1200" dirty="0"/>
              <a:t>for other experiment areas in the future.</a:t>
            </a:r>
          </a:p>
          <a:p>
            <a:pPr marL="228600" indent="-228600">
              <a:lnSpc>
                <a:spcPct val="150000"/>
              </a:lnSpc>
              <a:buFont typeface="+mj-lt"/>
              <a:buAutoNum type="arabicPeriod"/>
            </a:pPr>
            <a:r>
              <a:rPr lang="en-US" altLang="zh-TW" sz="1200" dirty="0"/>
              <a:t>To be a reference for decision-maker to know the development of area and the situation of virus spreading</a:t>
            </a:r>
            <a:endParaRPr lang="zh-TW" altLang="en-US" sz="1200" dirty="0"/>
          </a:p>
        </p:txBody>
      </p:sp>
      <p:pic>
        <p:nvPicPr>
          <p:cNvPr id="12" name="圖形 11">
            <a:extLst>
              <a:ext uri="{FF2B5EF4-FFF2-40B4-BE49-F238E27FC236}">
                <a16:creationId xmlns:a16="http://schemas.microsoft.com/office/drawing/2014/main" id="{042C88C6-63E5-6B48-A7D1-FA82255993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7354" y="3482787"/>
            <a:ext cx="864326" cy="864326"/>
          </a:xfrm>
          <a:prstGeom prst="rect">
            <a:avLst/>
          </a:prstGeom>
        </p:spPr>
      </p:pic>
      <p:pic>
        <p:nvPicPr>
          <p:cNvPr id="16" name="圖形 15">
            <a:extLst>
              <a:ext uri="{FF2B5EF4-FFF2-40B4-BE49-F238E27FC236}">
                <a16:creationId xmlns:a16="http://schemas.microsoft.com/office/drawing/2014/main" id="{17BBEF76-8B86-D647-AEC1-EC10A206ED5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72640" y="3456662"/>
            <a:ext cx="994954" cy="994954"/>
          </a:xfrm>
          <a:prstGeom prst="rect">
            <a:avLst/>
          </a:prstGeom>
        </p:spPr>
      </p:pic>
      <p:pic>
        <p:nvPicPr>
          <p:cNvPr id="21" name="圖形 20">
            <a:extLst>
              <a:ext uri="{FF2B5EF4-FFF2-40B4-BE49-F238E27FC236}">
                <a16:creationId xmlns:a16="http://schemas.microsoft.com/office/drawing/2014/main" id="{C11B57B6-7A80-3740-A19A-BF29E88B8A0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46322" y="3390333"/>
            <a:ext cx="1034143" cy="1034143"/>
          </a:xfrm>
          <a:prstGeom prst="rect">
            <a:avLst/>
          </a:prstGeom>
        </p:spPr>
      </p:pic>
      <p:sp>
        <p:nvSpPr>
          <p:cNvPr id="22" name="文字方塊 21">
            <a:extLst>
              <a:ext uri="{FF2B5EF4-FFF2-40B4-BE49-F238E27FC236}">
                <a16:creationId xmlns:a16="http://schemas.microsoft.com/office/drawing/2014/main" id="{51332228-5C05-534E-9E24-F4ABA6FE718C}"/>
              </a:ext>
            </a:extLst>
          </p:cNvPr>
          <p:cNvSpPr txBox="1"/>
          <p:nvPr/>
        </p:nvSpPr>
        <p:spPr>
          <a:xfrm>
            <a:off x="956311" y="4451616"/>
            <a:ext cx="1375409" cy="246221"/>
          </a:xfrm>
          <a:prstGeom prst="rect">
            <a:avLst/>
          </a:prstGeom>
          <a:noFill/>
        </p:spPr>
        <p:txBody>
          <a:bodyPr wrap="square" rtlCol="0">
            <a:spAutoFit/>
          </a:bodyPr>
          <a:lstStyle/>
          <a:p>
            <a:r>
              <a:rPr kumimoji="1" lang="en-US" altLang="zh-TW" sz="1000" dirty="0"/>
              <a:t>Pedestrian trajectory</a:t>
            </a:r>
            <a:endParaRPr kumimoji="1" lang="zh-TW" altLang="en-US" sz="1000" dirty="0"/>
          </a:p>
        </p:txBody>
      </p:sp>
      <p:sp>
        <p:nvSpPr>
          <p:cNvPr id="25" name="文字方塊 24">
            <a:extLst>
              <a:ext uri="{FF2B5EF4-FFF2-40B4-BE49-F238E27FC236}">
                <a16:creationId xmlns:a16="http://schemas.microsoft.com/office/drawing/2014/main" id="{D2F76EF1-FAAF-7E4C-909B-659FEEB8D779}"/>
              </a:ext>
            </a:extLst>
          </p:cNvPr>
          <p:cNvSpPr txBox="1"/>
          <p:nvPr/>
        </p:nvSpPr>
        <p:spPr>
          <a:xfrm>
            <a:off x="3082676" y="4451616"/>
            <a:ext cx="774882" cy="246221"/>
          </a:xfrm>
          <a:prstGeom prst="rect">
            <a:avLst/>
          </a:prstGeom>
          <a:noFill/>
        </p:spPr>
        <p:txBody>
          <a:bodyPr wrap="square" rtlCol="0">
            <a:spAutoFit/>
          </a:bodyPr>
          <a:lstStyle/>
          <a:p>
            <a:r>
              <a:rPr kumimoji="1" lang="en-US" altLang="zh-TW" sz="1000" dirty="0"/>
              <a:t>Heatmap</a:t>
            </a:r>
            <a:endParaRPr kumimoji="1" lang="zh-TW" altLang="en-US" sz="1000" dirty="0"/>
          </a:p>
        </p:txBody>
      </p:sp>
      <p:sp>
        <p:nvSpPr>
          <p:cNvPr id="26" name="文字方塊 25">
            <a:extLst>
              <a:ext uri="{FF2B5EF4-FFF2-40B4-BE49-F238E27FC236}">
                <a16:creationId xmlns:a16="http://schemas.microsoft.com/office/drawing/2014/main" id="{DD8AED5D-0607-7941-B37D-9E61539FC9FD}"/>
              </a:ext>
            </a:extLst>
          </p:cNvPr>
          <p:cNvSpPr txBox="1"/>
          <p:nvPr/>
        </p:nvSpPr>
        <p:spPr>
          <a:xfrm>
            <a:off x="4688570" y="4451616"/>
            <a:ext cx="1375408" cy="246221"/>
          </a:xfrm>
          <a:prstGeom prst="rect">
            <a:avLst/>
          </a:prstGeom>
          <a:noFill/>
        </p:spPr>
        <p:txBody>
          <a:bodyPr wrap="square" rtlCol="0">
            <a:spAutoFit/>
          </a:bodyPr>
          <a:lstStyle/>
          <a:p>
            <a:r>
              <a:rPr kumimoji="1" lang="en-US" altLang="zh-TW" sz="1000" dirty="0"/>
              <a:t>Simulation modeling</a:t>
            </a:r>
            <a:endParaRPr kumimoji="1" lang="zh-TW" altLang="en-US" sz="1000" dirty="0"/>
          </a:p>
        </p:txBody>
      </p:sp>
      <p:sp>
        <p:nvSpPr>
          <p:cNvPr id="24" name="十字形 23">
            <a:extLst>
              <a:ext uri="{FF2B5EF4-FFF2-40B4-BE49-F238E27FC236}">
                <a16:creationId xmlns:a16="http://schemas.microsoft.com/office/drawing/2014/main" id="{A24A2BE4-FB4F-394A-951D-044448F0EE1D}"/>
              </a:ext>
            </a:extLst>
          </p:cNvPr>
          <p:cNvSpPr/>
          <p:nvPr/>
        </p:nvSpPr>
        <p:spPr>
          <a:xfrm>
            <a:off x="2331720" y="3798925"/>
            <a:ext cx="317044" cy="317044"/>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7" name="向右箭號 26">
            <a:extLst>
              <a:ext uri="{FF2B5EF4-FFF2-40B4-BE49-F238E27FC236}">
                <a16:creationId xmlns:a16="http://schemas.microsoft.com/office/drawing/2014/main" id="{3FA367D3-9BCD-C844-8E7D-301A7BA30458}"/>
              </a:ext>
            </a:extLst>
          </p:cNvPr>
          <p:cNvSpPr/>
          <p:nvPr/>
        </p:nvSpPr>
        <p:spPr>
          <a:xfrm>
            <a:off x="4198571" y="3810651"/>
            <a:ext cx="357478" cy="2933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4"/>
          <p:cNvSpPr txBox="1"/>
          <p:nvPr/>
        </p:nvSpPr>
        <p:spPr>
          <a:xfrm>
            <a:off x="133900" y="218701"/>
            <a:ext cx="7165179" cy="698700"/>
          </a:xfrm>
          <a:prstGeom prst="rect">
            <a:avLst/>
          </a:prstGeom>
          <a:noFill/>
          <a:ln>
            <a:noFill/>
          </a:ln>
        </p:spPr>
        <p:txBody>
          <a:bodyPr spcFirstLastPara="1" wrap="square" lIns="91425" tIns="91425" rIns="91425" bIns="91425" anchor="t" anchorCtr="0">
            <a:noAutofit/>
          </a:bodyPr>
          <a:lstStyle/>
          <a:p>
            <a:r>
              <a:rPr lang="en-US" altLang="zh-TW" sz="2400" dirty="0">
                <a:solidFill>
                  <a:srgbClr val="90C226"/>
                </a:solidFill>
                <a:latin typeface="Trebuchet MS"/>
                <a:ea typeface="Trebuchet MS"/>
                <a:cs typeface="Trebuchet MS"/>
                <a:sym typeface="Trebuchet MS"/>
              </a:rPr>
              <a:t>Introduction and Research Framework</a:t>
            </a:r>
            <a:endParaRPr lang="en-US" sz="2400" dirty="0"/>
          </a:p>
        </p:txBody>
      </p:sp>
      <p:sp>
        <p:nvSpPr>
          <p:cNvPr id="73" name="Google Shape;73;p14"/>
          <p:cNvSpPr/>
          <p:nvPr/>
        </p:nvSpPr>
        <p:spPr>
          <a:xfrm>
            <a:off x="2299050" y="1159576"/>
            <a:ext cx="1870800" cy="1870800"/>
          </a:xfrm>
          <a:prstGeom prst="ellipse">
            <a:avLst/>
          </a:prstGeom>
          <a:solidFill>
            <a:schemeClr val="accent2">
              <a:alpha val="48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endParaRPr>
              <a:solidFill>
                <a:srgbClr val="FFFFFF"/>
              </a:solidFill>
            </a:endParaRPr>
          </a:p>
        </p:txBody>
      </p:sp>
      <p:sp>
        <p:nvSpPr>
          <p:cNvPr id="74" name="Google Shape;74;p14"/>
          <p:cNvSpPr/>
          <p:nvPr/>
        </p:nvSpPr>
        <p:spPr>
          <a:xfrm>
            <a:off x="2993934" y="2373695"/>
            <a:ext cx="1870800" cy="1870800"/>
          </a:xfrm>
          <a:prstGeom prst="ellipse">
            <a:avLst/>
          </a:prstGeom>
          <a:solidFill>
            <a:srgbClr val="00B0F0">
              <a:alpha val="48000"/>
            </a:srgb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endParaRPr>
              <a:solidFill>
                <a:srgbClr val="FFFFFF"/>
              </a:solidFill>
            </a:endParaRPr>
          </a:p>
        </p:txBody>
      </p:sp>
      <p:sp>
        <p:nvSpPr>
          <p:cNvPr id="75" name="Google Shape;75;p14"/>
          <p:cNvSpPr/>
          <p:nvPr/>
        </p:nvSpPr>
        <p:spPr>
          <a:xfrm>
            <a:off x="1625526" y="2373695"/>
            <a:ext cx="1870800" cy="1870800"/>
          </a:xfrm>
          <a:prstGeom prst="ellipse">
            <a:avLst/>
          </a:prstGeom>
          <a:solidFill>
            <a:srgbClr val="FF0000">
              <a:alpha val="48000"/>
            </a:srgb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endParaRPr>
              <a:solidFill>
                <a:srgbClr val="FFFFFF"/>
              </a:solidFill>
            </a:endParaRPr>
          </a:p>
        </p:txBody>
      </p:sp>
      <p:sp>
        <p:nvSpPr>
          <p:cNvPr id="79" name="Google Shape;79;p14"/>
          <p:cNvSpPr/>
          <p:nvPr/>
        </p:nvSpPr>
        <p:spPr>
          <a:xfrm>
            <a:off x="2633754" y="2585487"/>
            <a:ext cx="79200" cy="87900"/>
          </a:xfrm>
          <a:prstGeom prst="flowChartConnector">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0" name="Google Shape;80;p14"/>
          <p:cNvSpPr/>
          <p:nvPr/>
        </p:nvSpPr>
        <p:spPr>
          <a:xfrm>
            <a:off x="3194860" y="3393137"/>
            <a:ext cx="79200" cy="87900"/>
          </a:xfrm>
          <a:prstGeom prst="flowChartConnector">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1" name="Google Shape;81;p14"/>
          <p:cNvSpPr/>
          <p:nvPr/>
        </p:nvSpPr>
        <p:spPr>
          <a:xfrm>
            <a:off x="3676798" y="2585487"/>
            <a:ext cx="79200" cy="87900"/>
          </a:xfrm>
          <a:prstGeom prst="flowChartConnector">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2" name="Google Shape;82;p14"/>
          <p:cNvSpPr/>
          <p:nvPr/>
        </p:nvSpPr>
        <p:spPr>
          <a:xfrm>
            <a:off x="3194860" y="2860727"/>
            <a:ext cx="79200" cy="87900"/>
          </a:xfrm>
          <a:prstGeom prst="flowChartConnector">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3" name="Google Shape;83;p14"/>
          <p:cNvSpPr/>
          <p:nvPr/>
        </p:nvSpPr>
        <p:spPr>
          <a:xfrm>
            <a:off x="1365850" y="2585465"/>
            <a:ext cx="79200" cy="87900"/>
          </a:xfrm>
          <a:prstGeom prst="flowChartConnector">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4" name="Google Shape;84;p14"/>
          <p:cNvSpPr/>
          <p:nvPr/>
        </p:nvSpPr>
        <p:spPr>
          <a:xfrm>
            <a:off x="3194860" y="4156695"/>
            <a:ext cx="79200" cy="87900"/>
          </a:xfrm>
          <a:prstGeom prst="flowChartConnector">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5" name="Google Shape;85;p14"/>
          <p:cNvSpPr/>
          <p:nvPr/>
        </p:nvSpPr>
        <p:spPr>
          <a:xfrm>
            <a:off x="5162870" y="2585475"/>
            <a:ext cx="79200" cy="87900"/>
          </a:xfrm>
          <a:prstGeom prst="flowChartConnector">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cxnSp>
        <p:nvCxnSpPr>
          <p:cNvPr id="86" name="Google Shape;86;p14"/>
          <p:cNvCxnSpPr>
            <a:cxnSpLocks/>
          </p:cNvCxnSpPr>
          <p:nvPr/>
        </p:nvCxnSpPr>
        <p:spPr>
          <a:xfrm>
            <a:off x="1445051" y="2629416"/>
            <a:ext cx="1267800" cy="0"/>
          </a:xfrm>
          <a:prstGeom prst="straightConnector1">
            <a:avLst/>
          </a:prstGeom>
          <a:noFill/>
          <a:ln w="9525" cap="flat" cmpd="sng">
            <a:solidFill>
              <a:schemeClr val="dk2"/>
            </a:solidFill>
            <a:prstDash val="solid"/>
            <a:round/>
            <a:headEnd type="none" w="med" len="med"/>
            <a:tailEnd type="none" w="med" len="med"/>
          </a:ln>
        </p:spPr>
      </p:cxnSp>
      <p:cxnSp>
        <p:nvCxnSpPr>
          <p:cNvPr id="87" name="Google Shape;87;p14"/>
          <p:cNvCxnSpPr>
            <a:cxnSpLocks/>
            <a:stCxn id="85" idx="2"/>
            <a:endCxn id="81" idx="6"/>
          </p:cNvCxnSpPr>
          <p:nvPr/>
        </p:nvCxnSpPr>
        <p:spPr>
          <a:xfrm rot="10800000">
            <a:off x="3755870" y="2629425"/>
            <a:ext cx="1407000" cy="0"/>
          </a:xfrm>
          <a:prstGeom prst="straightConnector1">
            <a:avLst/>
          </a:prstGeom>
          <a:noFill/>
          <a:ln w="9525" cap="flat" cmpd="sng">
            <a:solidFill>
              <a:schemeClr val="dk2"/>
            </a:solidFill>
            <a:prstDash val="solid"/>
            <a:round/>
            <a:headEnd type="none" w="med" len="med"/>
            <a:tailEnd type="none" w="med" len="med"/>
          </a:ln>
        </p:spPr>
      </p:cxnSp>
      <p:cxnSp>
        <p:nvCxnSpPr>
          <p:cNvPr id="88" name="Google Shape;88;p14"/>
          <p:cNvCxnSpPr>
            <a:cxnSpLocks/>
            <a:stCxn id="80" idx="4"/>
            <a:endCxn id="84" idx="0"/>
          </p:cNvCxnSpPr>
          <p:nvPr/>
        </p:nvCxnSpPr>
        <p:spPr>
          <a:xfrm>
            <a:off x="3234460" y="3481036"/>
            <a:ext cx="0" cy="675600"/>
          </a:xfrm>
          <a:prstGeom prst="straightConnector1">
            <a:avLst/>
          </a:prstGeom>
          <a:noFill/>
          <a:ln w="9525" cap="flat" cmpd="sng">
            <a:solidFill>
              <a:schemeClr val="dk2"/>
            </a:solidFill>
            <a:prstDash val="solid"/>
            <a:round/>
            <a:headEnd type="none" w="med" len="med"/>
            <a:tailEnd type="none" w="med" len="med"/>
          </a:ln>
        </p:spPr>
      </p:cxnSp>
      <p:cxnSp>
        <p:nvCxnSpPr>
          <p:cNvPr id="89" name="Google Shape;89;p14"/>
          <p:cNvCxnSpPr>
            <a:cxnSpLocks/>
          </p:cNvCxnSpPr>
          <p:nvPr/>
        </p:nvCxnSpPr>
        <p:spPr>
          <a:xfrm rot="10800000" flipH="1">
            <a:off x="3265015" y="1539538"/>
            <a:ext cx="930600" cy="1335300"/>
          </a:xfrm>
          <a:prstGeom prst="straightConnector1">
            <a:avLst/>
          </a:prstGeom>
          <a:noFill/>
          <a:ln w="9525" cap="flat" cmpd="sng">
            <a:solidFill>
              <a:schemeClr val="dk2"/>
            </a:solidFill>
            <a:prstDash val="solid"/>
            <a:round/>
            <a:headEnd type="none" w="med" len="med"/>
            <a:tailEnd type="none" w="med" len="med"/>
          </a:ln>
        </p:spPr>
      </p:cxnSp>
      <p:sp>
        <p:nvSpPr>
          <p:cNvPr id="90" name="Google Shape;90;p14"/>
          <p:cNvSpPr/>
          <p:nvPr/>
        </p:nvSpPr>
        <p:spPr>
          <a:xfrm>
            <a:off x="4178619" y="1467385"/>
            <a:ext cx="79200" cy="87900"/>
          </a:xfrm>
          <a:prstGeom prst="flowChartConnector">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 name="文字方塊 1">
            <a:extLst>
              <a:ext uri="{FF2B5EF4-FFF2-40B4-BE49-F238E27FC236}">
                <a16:creationId xmlns:a16="http://schemas.microsoft.com/office/drawing/2014/main" id="{A4DCBC95-E23E-FE42-A470-AD49843794C4}"/>
              </a:ext>
            </a:extLst>
          </p:cNvPr>
          <p:cNvSpPr txBox="1"/>
          <p:nvPr/>
        </p:nvSpPr>
        <p:spPr>
          <a:xfrm>
            <a:off x="2584573" y="1623622"/>
            <a:ext cx="1299753" cy="523220"/>
          </a:xfrm>
          <a:prstGeom prst="rect">
            <a:avLst/>
          </a:prstGeom>
          <a:noFill/>
        </p:spPr>
        <p:txBody>
          <a:bodyPr wrap="square" rtlCol="0">
            <a:spAutoFit/>
          </a:bodyPr>
          <a:lstStyle/>
          <a:p>
            <a:pPr algn="ctr"/>
            <a:r>
              <a:rPr kumimoji="1" lang="en-US" altLang="zh-TW" dirty="0"/>
              <a:t>Agent-based modeling</a:t>
            </a:r>
            <a:endParaRPr kumimoji="1" lang="zh-TW" altLang="en-US" dirty="0"/>
          </a:p>
        </p:txBody>
      </p:sp>
      <p:sp>
        <p:nvSpPr>
          <p:cNvPr id="26" name="文字方塊 25">
            <a:extLst>
              <a:ext uri="{FF2B5EF4-FFF2-40B4-BE49-F238E27FC236}">
                <a16:creationId xmlns:a16="http://schemas.microsoft.com/office/drawing/2014/main" id="{6151D53F-B212-5141-97AE-BD17D89F94EE}"/>
              </a:ext>
            </a:extLst>
          </p:cNvPr>
          <p:cNvSpPr txBox="1"/>
          <p:nvPr/>
        </p:nvSpPr>
        <p:spPr>
          <a:xfrm>
            <a:off x="1636091" y="3079916"/>
            <a:ext cx="1299753" cy="523220"/>
          </a:xfrm>
          <a:prstGeom prst="rect">
            <a:avLst/>
          </a:prstGeom>
          <a:noFill/>
        </p:spPr>
        <p:txBody>
          <a:bodyPr wrap="square" rtlCol="0">
            <a:spAutoFit/>
          </a:bodyPr>
          <a:lstStyle/>
          <a:p>
            <a:pPr algn="ctr"/>
            <a:r>
              <a:rPr kumimoji="1" lang="en-US" altLang="zh-TW" dirty="0"/>
              <a:t>Pedestrian trajectory</a:t>
            </a:r>
            <a:endParaRPr kumimoji="1" lang="zh-TW" altLang="en-US" dirty="0"/>
          </a:p>
        </p:txBody>
      </p:sp>
      <p:sp>
        <p:nvSpPr>
          <p:cNvPr id="28" name="文字方塊 27">
            <a:extLst>
              <a:ext uri="{FF2B5EF4-FFF2-40B4-BE49-F238E27FC236}">
                <a16:creationId xmlns:a16="http://schemas.microsoft.com/office/drawing/2014/main" id="{E83F35D8-CB36-204D-82E4-A389DD884CD4}"/>
              </a:ext>
            </a:extLst>
          </p:cNvPr>
          <p:cNvSpPr txBox="1"/>
          <p:nvPr/>
        </p:nvSpPr>
        <p:spPr>
          <a:xfrm>
            <a:off x="3474314" y="2980999"/>
            <a:ext cx="1299753" cy="738664"/>
          </a:xfrm>
          <a:prstGeom prst="rect">
            <a:avLst/>
          </a:prstGeom>
          <a:noFill/>
        </p:spPr>
        <p:txBody>
          <a:bodyPr wrap="square" rtlCol="0">
            <a:spAutoFit/>
          </a:bodyPr>
          <a:lstStyle/>
          <a:p>
            <a:pPr algn="ctr"/>
            <a:r>
              <a:rPr kumimoji="1" lang="en-US" altLang="zh-TW" dirty="0"/>
              <a:t>Human behavior analysis</a:t>
            </a:r>
            <a:endParaRPr kumimoji="1" lang="zh-TW" altLang="en-US" dirty="0"/>
          </a:p>
        </p:txBody>
      </p:sp>
      <p:sp>
        <p:nvSpPr>
          <p:cNvPr id="29" name="文字方塊 28">
            <a:extLst>
              <a:ext uri="{FF2B5EF4-FFF2-40B4-BE49-F238E27FC236}">
                <a16:creationId xmlns:a16="http://schemas.microsoft.com/office/drawing/2014/main" id="{BD3EF1AF-1666-D245-8461-0C144FDAAD08}"/>
              </a:ext>
            </a:extLst>
          </p:cNvPr>
          <p:cNvSpPr txBox="1"/>
          <p:nvPr/>
        </p:nvSpPr>
        <p:spPr>
          <a:xfrm>
            <a:off x="2456117" y="4278794"/>
            <a:ext cx="1555333" cy="307777"/>
          </a:xfrm>
          <a:prstGeom prst="rect">
            <a:avLst/>
          </a:prstGeom>
          <a:noFill/>
        </p:spPr>
        <p:txBody>
          <a:bodyPr wrap="square" rtlCol="0">
            <a:spAutoFit/>
          </a:bodyPr>
          <a:lstStyle/>
          <a:p>
            <a:pPr algn="ctr"/>
            <a:r>
              <a:rPr kumimoji="1" lang="en-US" altLang="zh-TW" dirty="0"/>
              <a:t>Data processing</a:t>
            </a:r>
            <a:endParaRPr kumimoji="1" lang="zh-TW" altLang="en-US" dirty="0"/>
          </a:p>
        </p:txBody>
      </p:sp>
      <p:sp>
        <p:nvSpPr>
          <p:cNvPr id="30" name="文字方塊 29">
            <a:extLst>
              <a:ext uri="{FF2B5EF4-FFF2-40B4-BE49-F238E27FC236}">
                <a16:creationId xmlns:a16="http://schemas.microsoft.com/office/drawing/2014/main" id="{7F074003-5567-B348-B2C9-ABF81CF533AC}"/>
              </a:ext>
            </a:extLst>
          </p:cNvPr>
          <p:cNvSpPr txBox="1"/>
          <p:nvPr/>
        </p:nvSpPr>
        <p:spPr>
          <a:xfrm>
            <a:off x="5284464" y="2291712"/>
            <a:ext cx="1299753" cy="738664"/>
          </a:xfrm>
          <a:prstGeom prst="rect">
            <a:avLst/>
          </a:prstGeom>
          <a:noFill/>
        </p:spPr>
        <p:txBody>
          <a:bodyPr wrap="square" rtlCol="0">
            <a:spAutoFit/>
          </a:bodyPr>
          <a:lstStyle/>
          <a:p>
            <a:pPr algn="ctr"/>
            <a:r>
              <a:rPr kumimoji="1" lang="en-US" altLang="zh-TW" dirty="0"/>
              <a:t>Establishment of simulation modeling</a:t>
            </a:r>
            <a:endParaRPr kumimoji="1" lang="zh-TW" altLang="en-US" dirty="0"/>
          </a:p>
        </p:txBody>
      </p:sp>
      <p:sp>
        <p:nvSpPr>
          <p:cNvPr id="31" name="文字方塊 30">
            <a:extLst>
              <a:ext uri="{FF2B5EF4-FFF2-40B4-BE49-F238E27FC236}">
                <a16:creationId xmlns:a16="http://schemas.microsoft.com/office/drawing/2014/main" id="{656EB69A-DBCF-284D-A00F-EFFECC23AEA8}"/>
              </a:ext>
            </a:extLst>
          </p:cNvPr>
          <p:cNvSpPr txBox="1"/>
          <p:nvPr/>
        </p:nvSpPr>
        <p:spPr>
          <a:xfrm>
            <a:off x="4186754" y="993735"/>
            <a:ext cx="1299753" cy="523220"/>
          </a:xfrm>
          <a:prstGeom prst="rect">
            <a:avLst/>
          </a:prstGeom>
          <a:noFill/>
        </p:spPr>
        <p:txBody>
          <a:bodyPr wrap="square" rtlCol="0">
            <a:spAutoFit/>
          </a:bodyPr>
          <a:lstStyle/>
          <a:p>
            <a:pPr algn="ctr"/>
            <a:r>
              <a:rPr kumimoji="1" lang="en-US" altLang="zh-TW" dirty="0">
                <a:solidFill>
                  <a:schemeClr val="accent1"/>
                </a:solidFill>
              </a:rPr>
              <a:t>Simulation framework</a:t>
            </a:r>
            <a:endParaRPr kumimoji="1" lang="zh-TW" altLang="en-US" dirty="0">
              <a:solidFill>
                <a:schemeClr val="accent1"/>
              </a:solidFill>
            </a:endParaRPr>
          </a:p>
        </p:txBody>
      </p:sp>
      <p:sp>
        <p:nvSpPr>
          <p:cNvPr id="32" name="文字方塊 31">
            <a:extLst>
              <a:ext uri="{FF2B5EF4-FFF2-40B4-BE49-F238E27FC236}">
                <a16:creationId xmlns:a16="http://schemas.microsoft.com/office/drawing/2014/main" id="{066ED708-6376-3B43-86D7-CB55C85498FE}"/>
              </a:ext>
            </a:extLst>
          </p:cNvPr>
          <p:cNvSpPr txBox="1"/>
          <p:nvPr/>
        </p:nvSpPr>
        <p:spPr>
          <a:xfrm>
            <a:off x="54631" y="2207188"/>
            <a:ext cx="1299753" cy="954107"/>
          </a:xfrm>
          <a:prstGeom prst="rect">
            <a:avLst/>
          </a:prstGeom>
          <a:noFill/>
        </p:spPr>
        <p:txBody>
          <a:bodyPr wrap="square" rtlCol="0">
            <a:spAutoFit/>
          </a:bodyPr>
          <a:lstStyle/>
          <a:p>
            <a:pPr algn="ctr"/>
            <a:r>
              <a:rPr kumimoji="1" lang="en-US" altLang="zh-TW" dirty="0"/>
              <a:t>Validation of modeling and adjustment of parameter</a:t>
            </a:r>
            <a:endParaRPr kumimoji="1" lang="zh-TW" alt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5" name="圓角矩形 4">
            <a:extLst>
              <a:ext uri="{FF2B5EF4-FFF2-40B4-BE49-F238E27FC236}">
                <a16:creationId xmlns:a16="http://schemas.microsoft.com/office/drawing/2014/main" id="{2CFAA56D-F941-2547-ACBF-F530B7448BB8}"/>
              </a:ext>
            </a:extLst>
          </p:cNvPr>
          <p:cNvSpPr/>
          <p:nvPr/>
        </p:nvSpPr>
        <p:spPr>
          <a:xfrm rot="16200000">
            <a:off x="4835011" y="-13611"/>
            <a:ext cx="507361" cy="1716506"/>
          </a:xfrm>
          <a:prstGeom prst="roundRect">
            <a:avLst/>
          </a:prstGeom>
          <a:solidFill>
            <a:schemeClr val="accent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0" name="圓角矩形 39">
            <a:extLst>
              <a:ext uri="{FF2B5EF4-FFF2-40B4-BE49-F238E27FC236}">
                <a16:creationId xmlns:a16="http://schemas.microsoft.com/office/drawing/2014/main" id="{CEDFDFC8-796C-D14A-A897-A13A8F7847FB}"/>
              </a:ext>
            </a:extLst>
          </p:cNvPr>
          <p:cNvSpPr/>
          <p:nvPr/>
        </p:nvSpPr>
        <p:spPr>
          <a:xfrm rot="16200000">
            <a:off x="4835011" y="667857"/>
            <a:ext cx="507361" cy="1716506"/>
          </a:xfrm>
          <a:prstGeom prst="roundRect">
            <a:avLst/>
          </a:prstGeom>
          <a:solidFill>
            <a:schemeClr val="accent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1" name="圓角矩形 40">
            <a:extLst>
              <a:ext uri="{FF2B5EF4-FFF2-40B4-BE49-F238E27FC236}">
                <a16:creationId xmlns:a16="http://schemas.microsoft.com/office/drawing/2014/main" id="{FE0F5A7A-5FE2-A848-83C5-FE1B9D39FA1E}"/>
              </a:ext>
            </a:extLst>
          </p:cNvPr>
          <p:cNvSpPr/>
          <p:nvPr/>
        </p:nvSpPr>
        <p:spPr>
          <a:xfrm rot="16200000">
            <a:off x="4835011" y="2184835"/>
            <a:ext cx="507361" cy="1716506"/>
          </a:xfrm>
          <a:prstGeom prst="roundRect">
            <a:avLst/>
          </a:prstGeom>
          <a:solidFill>
            <a:schemeClr val="accent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2" name="圓角矩形 41">
            <a:extLst>
              <a:ext uri="{FF2B5EF4-FFF2-40B4-BE49-F238E27FC236}">
                <a16:creationId xmlns:a16="http://schemas.microsoft.com/office/drawing/2014/main" id="{4F440DB6-D454-114C-BA94-48A710A48788}"/>
              </a:ext>
            </a:extLst>
          </p:cNvPr>
          <p:cNvSpPr/>
          <p:nvPr/>
        </p:nvSpPr>
        <p:spPr>
          <a:xfrm rot="16200000">
            <a:off x="4835011" y="1428326"/>
            <a:ext cx="507361" cy="1716506"/>
          </a:xfrm>
          <a:prstGeom prst="roundRect">
            <a:avLst/>
          </a:prstGeom>
          <a:solidFill>
            <a:schemeClr val="accent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3" name="圓角矩形 42">
            <a:extLst>
              <a:ext uri="{FF2B5EF4-FFF2-40B4-BE49-F238E27FC236}">
                <a16:creationId xmlns:a16="http://schemas.microsoft.com/office/drawing/2014/main" id="{908DDD95-FFA8-EC4E-A824-1D4B8FD2D195}"/>
              </a:ext>
            </a:extLst>
          </p:cNvPr>
          <p:cNvSpPr/>
          <p:nvPr/>
        </p:nvSpPr>
        <p:spPr>
          <a:xfrm rot="16200000">
            <a:off x="4835011" y="2901102"/>
            <a:ext cx="507361" cy="1716506"/>
          </a:xfrm>
          <a:prstGeom prst="roundRect">
            <a:avLst/>
          </a:prstGeom>
          <a:solidFill>
            <a:schemeClr val="accent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cxnSp>
        <p:nvCxnSpPr>
          <p:cNvPr id="16" name="直線箭頭接點 15">
            <a:extLst>
              <a:ext uri="{FF2B5EF4-FFF2-40B4-BE49-F238E27FC236}">
                <a16:creationId xmlns:a16="http://schemas.microsoft.com/office/drawing/2014/main" id="{2F27DA90-D5B8-8D4B-B3FF-A6CE62316229}"/>
              </a:ext>
            </a:extLst>
          </p:cNvPr>
          <p:cNvCxnSpPr>
            <a:cxnSpLocks/>
            <a:stCxn id="5" idx="1"/>
            <a:endCxn id="40" idx="3"/>
          </p:cNvCxnSpPr>
          <p:nvPr/>
        </p:nvCxnSpPr>
        <p:spPr>
          <a:xfrm>
            <a:off x="5088692" y="1098323"/>
            <a:ext cx="0" cy="1741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9" name="Google Shape;99;p15"/>
          <p:cNvSpPr txBox="1"/>
          <p:nvPr/>
        </p:nvSpPr>
        <p:spPr>
          <a:xfrm>
            <a:off x="173579" y="206893"/>
            <a:ext cx="8574025" cy="734223"/>
          </a:xfrm>
          <a:prstGeom prst="rect">
            <a:avLst/>
          </a:prstGeom>
          <a:noFill/>
          <a:ln>
            <a:noFill/>
          </a:ln>
        </p:spPr>
        <p:txBody>
          <a:bodyPr spcFirstLastPara="1" wrap="square" lIns="91425" tIns="91425" rIns="91425" bIns="91425" anchor="t" anchorCtr="0">
            <a:noAutofit/>
          </a:bodyPr>
          <a:lstStyle/>
          <a:p>
            <a:pPr lvl="0"/>
            <a:r>
              <a:rPr lang="en-US" altLang="zh-TW" sz="2400" dirty="0">
                <a:solidFill>
                  <a:srgbClr val="90C226"/>
                </a:solidFill>
                <a:latin typeface="Trebuchet MS"/>
                <a:ea typeface="Trebuchet MS"/>
                <a:cs typeface="Trebuchet MS"/>
                <a:sym typeface="Trebuchet MS"/>
              </a:rPr>
              <a:t>Research Process</a:t>
            </a:r>
            <a:endParaRPr sz="2400" dirty="0"/>
          </a:p>
        </p:txBody>
      </p:sp>
      <p:sp>
        <p:nvSpPr>
          <p:cNvPr id="4" name="文字方塊 3">
            <a:extLst>
              <a:ext uri="{FF2B5EF4-FFF2-40B4-BE49-F238E27FC236}">
                <a16:creationId xmlns:a16="http://schemas.microsoft.com/office/drawing/2014/main" id="{A7A63D68-11DD-C94A-B858-B76F92ABB6E2}"/>
              </a:ext>
            </a:extLst>
          </p:cNvPr>
          <p:cNvSpPr txBox="1"/>
          <p:nvPr/>
        </p:nvSpPr>
        <p:spPr>
          <a:xfrm rot="16200000">
            <a:off x="4939058" y="149690"/>
            <a:ext cx="369332" cy="1411088"/>
          </a:xfrm>
          <a:prstGeom prst="rect">
            <a:avLst/>
          </a:prstGeom>
          <a:noFill/>
        </p:spPr>
        <p:txBody>
          <a:bodyPr vert="eaVert" wrap="square" rtlCol="0">
            <a:spAutoFit/>
          </a:bodyPr>
          <a:lstStyle/>
          <a:p>
            <a:r>
              <a:rPr kumimoji="1" lang="en-US" altLang="zh-TW" sz="1200" dirty="0"/>
              <a:t>Choosing the area</a:t>
            </a:r>
            <a:endParaRPr kumimoji="1" lang="zh-TW" altLang="en-US" sz="1200" dirty="0"/>
          </a:p>
        </p:txBody>
      </p:sp>
      <p:cxnSp>
        <p:nvCxnSpPr>
          <p:cNvPr id="19" name="直線箭頭接點 18">
            <a:extLst>
              <a:ext uri="{FF2B5EF4-FFF2-40B4-BE49-F238E27FC236}">
                <a16:creationId xmlns:a16="http://schemas.microsoft.com/office/drawing/2014/main" id="{C71ABC8E-61AC-FF42-BB00-DE4F9EDD4859}"/>
              </a:ext>
            </a:extLst>
          </p:cNvPr>
          <p:cNvCxnSpPr>
            <a:cxnSpLocks/>
          </p:cNvCxnSpPr>
          <p:nvPr/>
        </p:nvCxnSpPr>
        <p:spPr>
          <a:xfrm>
            <a:off x="5078373" y="1779791"/>
            <a:ext cx="0" cy="2531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直線箭頭接點 19">
            <a:extLst>
              <a:ext uri="{FF2B5EF4-FFF2-40B4-BE49-F238E27FC236}">
                <a16:creationId xmlns:a16="http://schemas.microsoft.com/office/drawing/2014/main" id="{6E4A5B2D-BFE1-9741-9656-F28799F298CD}"/>
              </a:ext>
            </a:extLst>
          </p:cNvPr>
          <p:cNvCxnSpPr>
            <a:cxnSpLocks/>
          </p:cNvCxnSpPr>
          <p:nvPr/>
        </p:nvCxnSpPr>
        <p:spPr>
          <a:xfrm>
            <a:off x="5063624" y="2556797"/>
            <a:ext cx="0" cy="2255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直線箭頭接點 20">
            <a:extLst>
              <a:ext uri="{FF2B5EF4-FFF2-40B4-BE49-F238E27FC236}">
                <a16:creationId xmlns:a16="http://schemas.microsoft.com/office/drawing/2014/main" id="{813576C3-9911-2D43-A939-8CBE0A95B469}"/>
              </a:ext>
            </a:extLst>
          </p:cNvPr>
          <p:cNvCxnSpPr>
            <a:cxnSpLocks/>
          </p:cNvCxnSpPr>
          <p:nvPr/>
        </p:nvCxnSpPr>
        <p:spPr>
          <a:xfrm>
            <a:off x="5063624" y="3287132"/>
            <a:ext cx="0" cy="2255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圓角矩形 23">
            <a:extLst>
              <a:ext uri="{FF2B5EF4-FFF2-40B4-BE49-F238E27FC236}">
                <a16:creationId xmlns:a16="http://schemas.microsoft.com/office/drawing/2014/main" id="{8B815D5E-194A-2845-AB5E-86837A050463}"/>
              </a:ext>
            </a:extLst>
          </p:cNvPr>
          <p:cNvSpPr/>
          <p:nvPr/>
        </p:nvSpPr>
        <p:spPr>
          <a:xfrm>
            <a:off x="1618820" y="4245873"/>
            <a:ext cx="1832690" cy="507363"/>
          </a:xfrm>
          <a:prstGeom prst="roundRect">
            <a:avLst/>
          </a:prstGeom>
          <a:solidFill>
            <a:schemeClr val="accent1">
              <a:alpha val="1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cxnSp>
        <p:nvCxnSpPr>
          <p:cNvPr id="25" name="肘形接點 24">
            <a:extLst>
              <a:ext uri="{FF2B5EF4-FFF2-40B4-BE49-F238E27FC236}">
                <a16:creationId xmlns:a16="http://schemas.microsoft.com/office/drawing/2014/main" id="{1F678FCC-0E0B-1F46-9BE0-6CF8AF294855}"/>
              </a:ext>
            </a:extLst>
          </p:cNvPr>
          <p:cNvCxnSpPr>
            <a:cxnSpLocks/>
          </p:cNvCxnSpPr>
          <p:nvPr/>
        </p:nvCxnSpPr>
        <p:spPr>
          <a:xfrm flipV="1">
            <a:off x="3451509" y="856112"/>
            <a:ext cx="778929" cy="37318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直線箭頭接點 28">
            <a:extLst>
              <a:ext uri="{FF2B5EF4-FFF2-40B4-BE49-F238E27FC236}">
                <a16:creationId xmlns:a16="http://schemas.microsoft.com/office/drawing/2014/main" id="{E190BA7E-968F-4B4C-A794-DF4289596E2A}"/>
              </a:ext>
            </a:extLst>
          </p:cNvPr>
          <p:cNvCxnSpPr>
            <a:cxnSpLocks/>
          </p:cNvCxnSpPr>
          <p:nvPr/>
        </p:nvCxnSpPr>
        <p:spPr>
          <a:xfrm flipV="1">
            <a:off x="3451509" y="2284863"/>
            <a:ext cx="761344" cy="70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直線箭頭接點 31">
            <a:extLst>
              <a:ext uri="{FF2B5EF4-FFF2-40B4-BE49-F238E27FC236}">
                <a16:creationId xmlns:a16="http://schemas.microsoft.com/office/drawing/2014/main" id="{7B5DAF7C-2C06-9542-92B2-0B956B5077AF}"/>
              </a:ext>
            </a:extLst>
          </p:cNvPr>
          <p:cNvCxnSpPr>
            <a:cxnSpLocks/>
            <a:endCxn id="41" idx="0"/>
          </p:cNvCxnSpPr>
          <p:nvPr/>
        </p:nvCxnSpPr>
        <p:spPr>
          <a:xfrm flipV="1">
            <a:off x="3451509" y="3043088"/>
            <a:ext cx="778930" cy="35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直線箭頭接點 32">
            <a:extLst>
              <a:ext uri="{FF2B5EF4-FFF2-40B4-BE49-F238E27FC236}">
                <a16:creationId xmlns:a16="http://schemas.microsoft.com/office/drawing/2014/main" id="{D6C4F0A9-E8CC-D643-84C1-F88F5CCB68BB}"/>
              </a:ext>
            </a:extLst>
          </p:cNvPr>
          <p:cNvCxnSpPr>
            <a:cxnSpLocks/>
            <a:stCxn id="24" idx="3"/>
            <a:endCxn id="44" idx="0"/>
          </p:cNvCxnSpPr>
          <p:nvPr/>
        </p:nvCxnSpPr>
        <p:spPr>
          <a:xfrm flipV="1">
            <a:off x="3451510" y="4499553"/>
            <a:ext cx="778930" cy="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肘形接點 33">
            <a:extLst>
              <a:ext uri="{FF2B5EF4-FFF2-40B4-BE49-F238E27FC236}">
                <a16:creationId xmlns:a16="http://schemas.microsoft.com/office/drawing/2014/main" id="{3CEEBE17-E25F-1945-8E4D-95435211A813}"/>
              </a:ext>
            </a:extLst>
          </p:cNvPr>
          <p:cNvCxnSpPr>
            <a:cxnSpLocks/>
          </p:cNvCxnSpPr>
          <p:nvPr/>
        </p:nvCxnSpPr>
        <p:spPr>
          <a:xfrm>
            <a:off x="3456524" y="1225701"/>
            <a:ext cx="769366" cy="30040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文字方塊 34">
            <a:extLst>
              <a:ext uri="{FF2B5EF4-FFF2-40B4-BE49-F238E27FC236}">
                <a16:creationId xmlns:a16="http://schemas.microsoft.com/office/drawing/2014/main" id="{DEFFB8FD-BEA5-1A40-B01C-322C6358D83C}"/>
              </a:ext>
            </a:extLst>
          </p:cNvPr>
          <p:cNvSpPr txBox="1"/>
          <p:nvPr/>
        </p:nvSpPr>
        <p:spPr>
          <a:xfrm rot="16200000">
            <a:off x="4967634" y="812799"/>
            <a:ext cx="369332" cy="1417710"/>
          </a:xfrm>
          <a:prstGeom prst="rect">
            <a:avLst/>
          </a:prstGeom>
          <a:noFill/>
        </p:spPr>
        <p:txBody>
          <a:bodyPr vert="eaVert" wrap="square" rtlCol="0">
            <a:spAutoFit/>
          </a:bodyPr>
          <a:lstStyle/>
          <a:p>
            <a:r>
              <a:rPr kumimoji="1" lang="en-US" altLang="zh-TW" sz="1200" dirty="0"/>
              <a:t>Choosing the time</a:t>
            </a:r>
            <a:endParaRPr kumimoji="1" lang="zh-TW" altLang="en-US" sz="1200" dirty="0"/>
          </a:p>
        </p:txBody>
      </p:sp>
      <p:sp>
        <p:nvSpPr>
          <p:cNvPr id="31" name="文字方塊 30">
            <a:extLst>
              <a:ext uri="{FF2B5EF4-FFF2-40B4-BE49-F238E27FC236}">
                <a16:creationId xmlns:a16="http://schemas.microsoft.com/office/drawing/2014/main" id="{A494F13C-D271-F944-AD0D-718AAAEC2554}"/>
              </a:ext>
            </a:extLst>
          </p:cNvPr>
          <p:cNvSpPr txBox="1"/>
          <p:nvPr/>
        </p:nvSpPr>
        <p:spPr>
          <a:xfrm>
            <a:off x="4454563" y="2024969"/>
            <a:ext cx="1286068" cy="523220"/>
          </a:xfrm>
          <a:prstGeom prst="rect">
            <a:avLst/>
          </a:prstGeom>
          <a:noFill/>
        </p:spPr>
        <p:txBody>
          <a:bodyPr wrap="square" rtlCol="0">
            <a:spAutoFit/>
          </a:bodyPr>
          <a:lstStyle/>
          <a:p>
            <a:pPr algn="ctr"/>
            <a:r>
              <a:rPr kumimoji="1" lang="en-US" altLang="zh-TW" dirty="0"/>
              <a:t>Data classification</a:t>
            </a:r>
            <a:endParaRPr kumimoji="1" lang="zh-TW" altLang="en-US" dirty="0"/>
          </a:p>
        </p:txBody>
      </p:sp>
      <p:sp>
        <p:nvSpPr>
          <p:cNvPr id="44" name="圓角矩形 43">
            <a:extLst>
              <a:ext uri="{FF2B5EF4-FFF2-40B4-BE49-F238E27FC236}">
                <a16:creationId xmlns:a16="http://schemas.microsoft.com/office/drawing/2014/main" id="{56489E17-6019-3248-9E57-5FD029969B5F}"/>
              </a:ext>
            </a:extLst>
          </p:cNvPr>
          <p:cNvSpPr/>
          <p:nvPr/>
        </p:nvSpPr>
        <p:spPr>
          <a:xfrm rot="16200000">
            <a:off x="4835012" y="3641300"/>
            <a:ext cx="507361" cy="1716506"/>
          </a:xfrm>
          <a:prstGeom prst="roundRect">
            <a:avLst/>
          </a:prstGeom>
          <a:solidFill>
            <a:schemeClr val="accent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cxnSp>
        <p:nvCxnSpPr>
          <p:cNvPr id="47" name="直線箭頭接點 46">
            <a:extLst>
              <a:ext uri="{FF2B5EF4-FFF2-40B4-BE49-F238E27FC236}">
                <a16:creationId xmlns:a16="http://schemas.microsoft.com/office/drawing/2014/main" id="{9F11DD50-5CF8-F147-9E03-7AEF9AF54091}"/>
              </a:ext>
            </a:extLst>
          </p:cNvPr>
          <p:cNvCxnSpPr>
            <a:cxnSpLocks/>
          </p:cNvCxnSpPr>
          <p:nvPr/>
        </p:nvCxnSpPr>
        <p:spPr>
          <a:xfrm>
            <a:off x="5069226" y="4012052"/>
            <a:ext cx="0" cy="2255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圓角矩形 47">
            <a:extLst>
              <a:ext uri="{FF2B5EF4-FFF2-40B4-BE49-F238E27FC236}">
                <a16:creationId xmlns:a16="http://schemas.microsoft.com/office/drawing/2014/main" id="{4296371E-C495-444A-AC28-441F7A840FE3}"/>
              </a:ext>
            </a:extLst>
          </p:cNvPr>
          <p:cNvSpPr/>
          <p:nvPr/>
        </p:nvSpPr>
        <p:spPr>
          <a:xfrm>
            <a:off x="1618820" y="3495201"/>
            <a:ext cx="1832690" cy="507363"/>
          </a:xfrm>
          <a:prstGeom prst="roundRect">
            <a:avLst/>
          </a:prstGeom>
          <a:solidFill>
            <a:schemeClr val="accent1">
              <a:alpha val="1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9" name="圓角矩形 48">
            <a:extLst>
              <a:ext uri="{FF2B5EF4-FFF2-40B4-BE49-F238E27FC236}">
                <a16:creationId xmlns:a16="http://schemas.microsoft.com/office/drawing/2014/main" id="{A59A1042-725E-8149-B150-D033F03CA33E}"/>
              </a:ext>
            </a:extLst>
          </p:cNvPr>
          <p:cNvSpPr/>
          <p:nvPr/>
        </p:nvSpPr>
        <p:spPr>
          <a:xfrm>
            <a:off x="1618820" y="2796701"/>
            <a:ext cx="1832690" cy="507363"/>
          </a:xfrm>
          <a:prstGeom prst="roundRect">
            <a:avLst/>
          </a:prstGeom>
          <a:solidFill>
            <a:schemeClr val="accent1">
              <a:alpha val="1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0" name="圓角矩形 49">
            <a:extLst>
              <a:ext uri="{FF2B5EF4-FFF2-40B4-BE49-F238E27FC236}">
                <a16:creationId xmlns:a16="http://schemas.microsoft.com/office/drawing/2014/main" id="{8D23615F-F5B8-E14B-82C5-B980733A24C7}"/>
              </a:ext>
            </a:extLst>
          </p:cNvPr>
          <p:cNvSpPr/>
          <p:nvPr/>
        </p:nvSpPr>
        <p:spPr>
          <a:xfrm>
            <a:off x="1618820" y="2034701"/>
            <a:ext cx="1832690" cy="507363"/>
          </a:xfrm>
          <a:prstGeom prst="roundRect">
            <a:avLst/>
          </a:prstGeom>
          <a:solidFill>
            <a:schemeClr val="accent1">
              <a:alpha val="1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4" name="圓角矩形 13">
            <a:extLst>
              <a:ext uri="{FF2B5EF4-FFF2-40B4-BE49-F238E27FC236}">
                <a16:creationId xmlns:a16="http://schemas.microsoft.com/office/drawing/2014/main" id="{022818EA-6F56-B04F-B7D0-BC2EA12327B8}"/>
              </a:ext>
            </a:extLst>
          </p:cNvPr>
          <p:cNvSpPr/>
          <p:nvPr/>
        </p:nvSpPr>
        <p:spPr>
          <a:xfrm>
            <a:off x="1547066" y="857661"/>
            <a:ext cx="1918158" cy="705854"/>
          </a:xfrm>
          <a:prstGeom prst="roundRect">
            <a:avLst/>
          </a:prstGeom>
          <a:solidFill>
            <a:schemeClr val="accent1">
              <a:alpha val="1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cxnSp>
        <p:nvCxnSpPr>
          <p:cNvPr id="58" name="直線箭頭接點 57">
            <a:extLst>
              <a:ext uri="{FF2B5EF4-FFF2-40B4-BE49-F238E27FC236}">
                <a16:creationId xmlns:a16="http://schemas.microsoft.com/office/drawing/2014/main" id="{E0E4703D-5326-9A42-9DA5-D8BB54D53785}"/>
              </a:ext>
            </a:extLst>
          </p:cNvPr>
          <p:cNvCxnSpPr>
            <a:cxnSpLocks/>
          </p:cNvCxnSpPr>
          <p:nvPr/>
        </p:nvCxnSpPr>
        <p:spPr>
          <a:xfrm flipV="1">
            <a:off x="3453032" y="3761641"/>
            <a:ext cx="778930" cy="35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2" name="文字方塊 61">
            <a:extLst>
              <a:ext uri="{FF2B5EF4-FFF2-40B4-BE49-F238E27FC236}">
                <a16:creationId xmlns:a16="http://schemas.microsoft.com/office/drawing/2014/main" id="{C54EEEAE-D6A0-7A41-A273-5541F7EA2CDB}"/>
              </a:ext>
            </a:extLst>
          </p:cNvPr>
          <p:cNvSpPr txBox="1"/>
          <p:nvPr/>
        </p:nvSpPr>
        <p:spPr>
          <a:xfrm>
            <a:off x="4454563" y="2803935"/>
            <a:ext cx="1286068" cy="523220"/>
          </a:xfrm>
          <a:prstGeom prst="rect">
            <a:avLst/>
          </a:prstGeom>
          <a:noFill/>
        </p:spPr>
        <p:txBody>
          <a:bodyPr wrap="square" rtlCol="0">
            <a:spAutoFit/>
          </a:bodyPr>
          <a:lstStyle/>
          <a:p>
            <a:pPr algn="ctr"/>
            <a:r>
              <a:rPr kumimoji="1" lang="en-US" altLang="zh-TW" dirty="0"/>
              <a:t>Characteristic of behavior</a:t>
            </a:r>
            <a:endParaRPr kumimoji="1" lang="zh-TW" altLang="en-US" dirty="0"/>
          </a:p>
        </p:txBody>
      </p:sp>
      <p:sp>
        <p:nvSpPr>
          <p:cNvPr id="63" name="文字方塊 62">
            <a:extLst>
              <a:ext uri="{FF2B5EF4-FFF2-40B4-BE49-F238E27FC236}">
                <a16:creationId xmlns:a16="http://schemas.microsoft.com/office/drawing/2014/main" id="{67EFA01C-004E-B443-9AFE-B5EC8A13E74F}"/>
              </a:ext>
            </a:extLst>
          </p:cNvPr>
          <p:cNvSpPr txBox="1"/>
          <p:nvPr/>
        </p:nvSpPr>
        <p:spPr>
          <a:xfrm>
            <a:off x="4454563" y="3513533"/>
            <a:ext cx="1286068" cy="523220"/>
          </a:xfrm>
          <a:prstGeom prst="rect">
            <a:avLst/>
          </a:prstGeom>
          <a:noFill/>
        </p:spPr>
        <p:txBody>
          <a:bodyPr wrap="square" rtlCol="0">
            <a:spAutoFit/>
          </a:bodyPr>
          <a:lstStyle/>
          <a:p>
            <a:pPr algn="ctr"/>
            <a:r>
              <a:rPr kumimoji="1" lang="en-US" altLang="zh-TW" dirty="0"/>
              <a:t>Simulation</a:t>
            </a:r>
          </a:p>
          <a:p>
            <a:pPr algn="ctr"/>
            <a:r>
              <a:rPr kumimoji="1" lang="en-US" altLang="zh-TW" dirty="0"/>
              <a:t>modeling</a:t>
            </a:r>
            <a:endParaRPr kumimoji="1" lang="zh-TW" altLang="en-US" dirty="0"/>
          </a:p>
        </p:txBody>
      </p:sp>
      <p:sp>
        <p:nvSpPr>
          <p:cNvPr id="64" name="文字方塊 63">
            <a:extLst>
              <a:ext uri="{FF2B5EF4-FFF2-40B4-BE49-F238E27FC236}">
                <a16:creationId xmlns:a16="http://schemas.microsoft.com/office/drawing/2014/main" id="{ADE6F8C9-152C-BA41-AA71-2C3E83EB8975}"/>
              </a:ext>
            </a:extLst>
          </p:cNvPr>
          <p:cNvSpPr txBox="1"/>
          <p:nvPr/>
        </p:nvSpPr>
        <p:spPr>
          <a:xfrm>
            <a:off x="4454563" y="4237628"/>
            <a:ext cx="1286068" cy="523220"/>
          </a:xfrm>
          <a:prstGeom prst="rect">
            <a:avLst/>
          </a:prstGeom>
          <a:noFill/>
        </p:spPr>
        <p:txBody>
          <a:bodyPr wrap="square" rtlCol="0">
            <a:spAutoFit/>
          </a:bodyPr>
          <a:lstStyle/>
          <a:p>
            <a:pPr algn="ctr"/>
            <a:r>
              <a:rPr kumimoji="1" lang="en-US" altLang="zh-TW" dirty="0"/>
              <a:t>Evaluation of</a:t>
            </a:r>
          </a:p>
          <a:p>
            <a:pPr algn="ctr"/>
            <a:r>
              <a:rPr kumimoji="1" lang="en-US" altLang="zh-TW" dirty="0"/>
              <a:t>modeling</a:t>
            </a:r>
            <a:endParaRPr kumimoji="1" lang="zh-TW" altLang="en-US" dirty="0"/>
          </a:p>
        </p:txBody>
      </p:sp>
      <p:sp>
        <p:nvSpPr>
          <p:cNvPr id="65" name="文字方塊 64">
            <a:extLst>
              <a:ext uri="{FF2B5EF4-FFF2-40B4-BE49-F238E27FC236}">
                <a16:creationId xmlns:a16="http://schemas.microsoft.com/office/drawing/2014/main" id="{9DFD439B-2B65-9346-9292-767B2D383949}"/>
              </a:ext>
            </a:extLst>
          </p:cNvPr>
          <p:cNvSpPr txBox="1"/>
          <p:nvPr/>
        </p:nvSpPr>
        <p:spPr>
          <a:xfrm rot="16200000">
            <a:off x="2351360" y="172842"/>
            <a:ext cx="553998" cy="2103342"/>
          </a:xfrm>
          <a:prstGeom prst="rect">
            <a:avLst/>
          </a:prstGeom>
          <a:noFill/>
        </p:spPr>
        <p:txBody>
          <a:bodyPr vert="eaVert" wrap="square" rtlCol="0">
            <a:spAutoFit/>
          </a:bodyPr>
          <a:lstStyle/>
          <a:p>
            <a:pPr marL="228600" indent="-228600">
              <a:buFont typeface="+mj-lt"/>
              <a:buAutoNum type="arabicPeriod"/>
            </a:pPr>
            <a:r>
              <a:rPr kumimoji="1" lang="en-US" altLang="zh-TW" sz="1200" dirty="0"/>
              <a:t>Representative of area</a:t>
            </a:r>
          </a:p>
          <a:p>
            <a:pPr marL="228600" indent="-228600">
              <a:buFont typeface="+mj-lt"/>
              <a:buAutoNum type="arabicPeriod"/>
            </a:pPr>
            <a:r>
              <a:rPr kumimoji="1" lang="en-US" altLang="zh-TW" sz="1200" dirty="0"/>
              <a:t>Diversity of group</a:t>
            </a:r>
            <a:endParaRPr kumimoji="1" lang="zh-TW" altLang="en-US" sz="1200" dirty="0"/>
          </a:p>
        </p:txBody>
      </p:sp>
      <p:sp>
        <p:nvSpPr>
          <p:cNvPr id="66" name="文字方塊 65">
            <a:extLst>
              <a:ext uri="{FF2B5EF4-FFF2-40B4-BE49-F238E27FC236}">
                <a16:creationId xmlns:a16="http://schemas.microsoft.com/office/drawing/2014/main" id="{91861AF5-A700-A848-A5A9-9EDC1DF26202}"/>
              </a:ext>
            </a:extLst>
          </p:cNvPr>
          <p:cNvSpPr txBox="1"/>
          <p:nvPr/>
        </p:nvSpPr>
        <p:spPr>
          <a:xfrm>
            <a:off x="1876010" y="2042833"/>
            <a:ext cx="1286068" cy="523220"/>
          </a:xfrm>
          <a:prstGeom prst="rect">
            <a:avLst/>
          </a:prstGeom>
          <a:noFill/>
        </p:spPr>
        <p:txBody>
          <a:bodyPr wrap="square" rtlCol="0">
            <a:spAutoFit/>
          </a:bodyPr>
          <a:lstStyle/>
          <a:p>
            <a:pPr algn="ctr"/>
            <a:r>
              <a:rPr kumimoji="1" lang="en-US" altLang="zh-TW" dirty="0"/>
              <a:t>Data normalization</a:t>
            </a:r>
            <a:endParaRPr kumimoji="1" lang="zh-TW" altLang="en-US" dirty="0"/>
          </a:p>
        </p:txBody>
      </p:sp>
      <p:sp>
        <p:nvSpPr>
          <p:cNvPr id="67" name="文字方塊 66">
            <a:extLst>
              <a:ext uri="{FF2B5EF4-FFF2-40B4-BE49-F238E27FC236}">
                <a16:creationId xmlns:a16="http://schemas.microsoft.com/office/drawing/2014/main" id="{94967084-F7F6-4541-B267-3A429B00CDEB}"/>
              </a:ext>
            </a:extLst>
          </p:cNvPr>
          <p:cNvSpPr txBox="1"/>
          <p:nvPr/>
        </p:nvSpPr>
        <p:spPr>
          <a:xfrm>
            <a:off x="1880229" y="2789407"/>
            <a:ext cx="1286068" cy="523220"/>
          </a:xfrm>
          <a:prstGeom prst="rect">
            <a:avLst/>
          </a:prstGeom>
          <a:noFill/>
        </p:spPr>
        <p:txBody>
          <a:bodyPr wrap="square" rtlCol="0">
            <a:spAutoFit/>
          </a:bodyPr>
          <a:lstStyle/>
          <a:p>
            <a:pPr algn="ctr"/>
            <a:r>
              <a:rPr kumimoji="1" lang="en-US" altLang="zh-TW" dirty="0"/>
              <a:t>Classification of behavior</a:t>
            </a:r>
            <a:endParaRPr kumimoji="1" lang="zh-TW" altLang="en-US" dirty="0"/>
          </a:p>
        </p:txBody>
      </p:sp>
      <p:sp>
        <p:nvSpPr>
          <p:cNvPr id="68" name="文字方塊 67">
            <a:extLst>
              <a:ext uri="{FF2B5EF4-FFF2-40B4-BE49-F238E27FC236}">
                <a16:creationId xmlns:a16="http://schemas.microsoft.com/office/drawing/2014/main" id="{3C5230E9-A3D5-4748-BE6B-9EB0D02B92A2}"/>
              </a:ext>
            </a:extLst>
          </p:cNvPr>
          <p:cNvSpPr txBox="1"/>
          <p:nvPr/>
        </p:nvSpPr>
        <p:spPr>
          <a:xfrm>
            <a:off x="1860449" y="3479344"/>
            <a:ext cx="1286068" cy="523220"/>
          </a:xfrm>
          <a:prstGeom prst="rect">
            <a:avLst/>
          </a:prstGeom>
          <a:noFill/>
        </p:spPr>
        <p:txBody>
          <a:bodyPr wrap="square" rtlCol="0">
            <a:spAutoFit/>
          </a:bodyPr>
          <a:lstStyle/>
          <a:p>
            <a:pPr algn="ctr"/>
            <a:r>
              <a:rPr kumimoji="1" lang="en-US" altLang="zh-TW" dirty="0"/>
              <a:t>Parameter design</a:t>
            </a:r>
            <a:endParaRPr kumimoji="1" lang="zh-TW" altLang="en-US" dirty="0"/>
          </a:p>
        </p:txBody>
      </p:sp>
      <p:sp>
        <p:nvSpPr>
          <p:cNvPr id="69" name="文字方塊 68">
            <a:extLst>
              <a:ext uri="{FF2B5EF4-FFF2-40B4-BE49-F238E27FC236}">
                <a16:creationId xmlns:a16="http://schemas.microsoft.com/office/drawing/2014/main" id="{5A1642F2-398D-0144-8621-C17371259F7A}"/>
              </a:ext>
            </a:extLst>
          </p:cNvPr>
          <p:cNvSpPr txBox="1"/>
          <p:nvPr/>
        </p:nvSpPr>
        <p:spPr>
          <a:xfrm>
            <a:off x="1826676" y="4245872"/>
            <a:ext cx="1384735" cy="523220"/>
          </a:xfrm>
          <a:prstGeom prst="rect">
            <a:avLst/>
          </a:prstGeom>
          <a:noFill/>
        </p:spPr>
        <p:txBody>
          <a:bodyPr wrap="square" rtlCol="0">
            <a:spAutoFit/>
          </a:bodyPr>
          <a:lstStyle/>
          <a:p>
            <a:pPr algn="ctr"/>
            <a:r>
              <a:rPr kumimoji="1" lang="en-US" altLang="zh-TW" dirty="0"/>
              <a:t>SOV(Share of voice)</a:t>
            </a:r>
            <a:endParaRPr kumimoji="1" lang="zh-TW" altLang="en-US" dirty="0"/>
          </a:p>
        </p:txBody>
      </p:sp>
    </p:spTree>
    <p:extLst>
      <p:ext uri="{BB962C8B-B14F-4D97-AF65-F5344CB8AC3E}">
        <p14:creationId xmlns:p14="http://schemas.microsoft.com/office/powerpoint/2010/main" val="1740493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5"/>
          <p:cNvSpPr txBox="1"/>
          <p:nvPr/>
        </p:nvSpPr>
        <p:spPr>
          <a:xfrm>
            <a:off x="196204" y="275445"/>
            <a:ext cx="8574025" cy="623966"/>
          </a:xfrm>
          <a:prstGeom prst="rect">
            <a:avLst/>
          </a:prstGeom>
          <a:noFill/>
          <a:ln>
            <a:noFill/>
          </a:ln>
        </p:spPr>
        <p:txBody>
          <a:bodyPr spcFirstLastPara="1" wrap="square" lIns="91425" tIns="91425" rIns="91425" bIns="91425" anchor="t" anchorCtr="0">
            <a:noAutofit/>
          </a:bodyPr>
          <a:lstStyle/>
          <a:p>
            <a:pPr lvl="0"/>
            <a:r>
              <a:rPr lang="en-US" altLang="zh-TW" sz="2400" dirty="0">
                <a:solidFill>
                  <a:srgbClr val="90C226"/>
                </a:solidFill>
                <a:latin typeface="Trebuchet MS"/>
                <a:ea typeface="Trebuchet MS"/>
                <a:cs typeface="Trebuchet MS"/>
                <a:sym typeface="Trebuchet MS"/>
              </a:rPr>
              <a:t>Background of simulation area-introduction</a:t>
            </a:r>
            <a:endParaRPr sz="2400" dirty="0"/>
          </a:p>
        </p:txBody>
      </p:sp>
      <p:pic>
        <p:nvPicPr>
          <p:cNvPr id="3" name="圖片 2">
            <a:extLst>
              <a:ext uri="{FF2B5EF4-FFF2-40B4-BE49-F238E27FC236}">
                <a16:creationId xmlns:a16="http://schemas.microsoft.com/office/drawing/2014/main" id="{D82ADDB6-C2CE-494D-8C94-221C478180B6}"/>
              </a:ext>
            </a:extLst>
          </p:cNvPr>
          <p:cNvPicPr/>
          <p:nvPr/>
        </p:nvPicPr>
        <p:blipFill rotWithShape="1">
          <a:blip r:embed="rId3" cstate="print">
            <a:extLst>
              <a:ext uri="{28A0092B-C50C-407E-A947-70E740481C1C}">
                <a14:useLocalDpi xmlns:a14="http://schemas.microsoft.com/office/drawing/2010/main" val="0"/>
              </a:ext>
            </a:extLst>
          </a:blip>
          <a:srcRect l="39419" t="43365" r="44136" b="21657"/>
          <a:stretch/>
        </p:blipFill>
        <p:spPr bwMode="auto">
          <a:xfrm>
            <a:off x="3842014" y="1420586"/>
            <a:ext cx="2692399" cy="2579052"/>
          </a:xfrm>
          <a:prstGeom prst="rect">
            <a:avLst/>
          </a:prstGeom>
          <a:ln>
            <a:noFill/>
          </a:ln>
          <a:extLst>
            <a:ext uri="{53640926-AAD7-44D8-BBD7-CCE9431645EC}">
              <a14:shadowObscured xmlns:a14="http://schemas.microsoft.com/office/drawing/2010/main"/>
            </a:ext>
          </a:extLst>
        </p:spPr>
      </p:pic>
      <p:sp>
        <p:nvSpPr>
          <p:cNvPr id="2" name="文字方塊 1">
            <a:extLst>
              <a:ext uri="{FF2B5EF4-FFF2-40B4-BE49-F238E27FC236}">
                <a16:creationId xmlns:a16="http://schemas.microsoft.com/office/drawing/2014/main" id="{43974303-4DBE-3847-B07F-B7D946645917}"/>
              </a:ext>
            </a:extLst>
          </p:cNvPr>
          <p:cNvSpPr txBox="1"/>
          <p:nvPr/>
        </p:nvSpPr>
        <p:spPr>
          <a:xfrm>
            <a:off x="365555" y="1634418"/>
            <a:ext cx="3244729" cy="2551083"/>
          </a:xfrm>
          <a:prstGeom prst="rect">
            <a:avLst/>
          </a:prstGeom>
          <a:noFill/>
        </p:spPr>
        <p:txBody>
          <a:bodyPr wrap="square" rtlCol="0">
            <a:spAutoFit/>
          </a:bodyPr>
          <a:lstStyle/>
          <a:p>
            <a:pPr marL="228600" indent="-228600">
              <a:lnSpc>
                <a:spcPct val="150000"/>
              </a:lnSpc>
              <a:buFont typeface="+mj-lt"/>
              <a:buAutoNum type="arabicPeriod"/>
            </a:pPr>
            <a:r>
              <a:rPr kumimoji="1" lang="en-US" altLang="zh-TW" sz="1200" dirty="0" err="1"/>
              <a:t>XimentDing</a:t>
            </a:r>
            <a:r>
              <a:rPr kumimoji="1" lang="en-US" altLang="zh-TW" sz="1200" dirty="0"/>
              <a:t> is one of the famous spot in Taipei. Official data shows that there are around 1.83 millions people arrived </a:t>
            </a:r>
            <a:r>
              <a:rPr kumimoji="1" lang="en-US" altLang="zh-TW" sz="1200" dirty="0" err="1"/>
              <a:t>Ximent</a:t>
            </a:r>
            <a:r>
              <a:rPr kumimoji="1" lang="en-US" altLang="zh-TW" sz="1200" dirty="0"/>
              <a:t> MRT station in one month.</a:t>
            </a:r>
          </a:p>
          <a:p>
            <a:pPr marL="228600" indent="-228600">
              <a:lnSpc>
                <a:spcPct val="150000"/>
              </a:lnSpc>
              <a:buFont typeface="+mj-lt"/>
              <a:buAutoNum type="arabicPeriod"/>
            </a:pPr>
            <a:r>
              <a:rPr kumimoji="1" lang="en-US" altLang="zh-TW" sz="1200" dirty="0"/>
              <a:t>Record the trajectory data on the cross road in order to collect more data form people and know where are they going.</a:t>
            </a:r>
          </a:p>
          <a:p>
            <a:pPr marL="228600" indent="-228600">
              <a:lnSpc>
                <a:spcPct val="150000"/>
              </a:lnSpc>
              <a:buFont typeface="+mj-lt"/>
              <a:buAutoNum type="arabicPeriod"/>
            </a:pPr>
            <a:endParaRPr kumimoji="1" lang="en-US" altLang="zh-TW" sz="1200" dirty="0"/>
          </a:p>
          <a:p>
            <a:pPr marL="228600" indent="-228600">
              <a:lnSpc>
                <a:spcPct val="150000"/>
              </a:lnSpc>
              <a:buFont typeface="+mj-lt"/>
              <a:buAutoNum type="arabicPeriod"/>
            </a:pPr>
            <a:endParaRPr kumimoji="1" lang="en-US" altLang="zh-TW" sz="1200" dirty="0"/>
          </a:p>
        </p:txBody>
      </p:sp>
      <p:sp>
        <p:nvSpPr>
          <p:cNvPr id="4" name="橢圓 3">
            <a:extLst>
              <a:ext uri="{FF2B5EF4-FFF2-40B4-BE49-F238E27FC236}">
                <a16:creationId xmlns:a16="http://schemas.microsoft.com/office/drawing/2014/main" id="{7C86DE41-BFBA-B542-8A35-C77B39F9D457}"/>
              </a:ext>
            </a:extLst>
          </p:cNvPr>
          <p:cNvSpPr/>
          <p:nvPr/>
        </p:nvSpPr>
        <p:spPr>
          <a:xfrm>
            <a:off x="5167432" y="2952258"/>
            <a:ext cx="279133" cy="279132"/>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cxnSp>
        <p:nvCxnSpPr>
          <p:cNvPr id="6" name="直線箭頭接點 5">
            <a:extLst>
              <a:ext uri="{FF2B5EF4-FFF2-40B4-BE49-F238E27FC236}">
                <a16:creationId xmlns:a16="http://schemas.microsoft.com/office/drawing/2014/main" id="{28E334BF-344B-5049-8A99-722000872507}"/>
              </a:ext>
            </a:extLst>
          </p:cNvPr>
          <p:cNvCxnSpPr>
            <a:cxnSpLocks/>
          </p:cNvCxnSpPr>
          <p:nvPr/>
        </p:nvCxnSpPr>
        <p:spPr>
          <a:xfrm>
            <a:off x="5297864" y="3231390"/>
            <a:ext cx="0" cy="954111"/>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8" name="文字方塊 7">
            <a:extLst>
              <a:ext uri="{FF2B5EF4-FFF2-40B4-BE49-F238E27FC236}">
                <a16:creationId xmlns:a16="http://schemas.microsoft.com/office/drawing/2014/main" id="{8533929B-F8FB-8748-BC1E-C770851CDCC6}"/>
              </a:ext>
            </a:extLst>
          </p:cNvPr>
          <p:cNvSpPr txBox="1"/>
          <p:nvPr/>
        </p:nvSpPr>
        <p:spPr>
          <a:xfrm>
            <a:off x="4688063" y="4202372"/>
            <a:ext cx="1237870" cy="276999"/>
          </a:xfrm>
          <a:prstGeom prst="rect">
            <a:avLst/>
          </a:prstGeom>
          <a:noFill/>
        </p:spPr>
        <p:txBody>
          <a:bodyPr wrap="square" rtlCol="0">
            <a:spAutoFit/>
          </a:bodyPr>
          <a:lstStyle/>
          <a:p>
            <a:r>
              <a:rPr kumimoji="1" lang="en-US" altLang="zh-TW" sz="1200" dirty="0"/>
              <a:t>Recording area</a:t>
            </a:r>
            <a:endParaRPr kumimoji="1" lang="zh-TW" altLang="en-US" sz="1200" dirty="0"/>
          </a:p>
        </p:txBody>
      </p:sp>
    </p:spTree>
    <p:extLst>
      <p:ext uri="{BB962C8B-B14F-4D97-AF65-F5344CB8AC3E}">
        <p14:creationId xmlns:p14="http://schemas.microsoft.com/office/powerpoint/2010/main" val="21534592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21" name="圖片 20">
            <a:extLst>
              <a:ext uri="{FF2B5EF4-FFF2-40B4-BE49-F238E27FC236}">
                <a16:creationId xmlns:a16="http://schemas.microsoft.com/office/drawing/2014/main" id="{56F0FBF4-2709-DA40-BE19-9982AF4C5BCE}"/>
              </a:ext>
            </a:extLst>
          </p:cNvPr>
          <p:cNvPicPr>
            <a:picLocks noChangeAspect="1"/>
          </p:cNvPicPr>
          <p:nvPr/>
        </p:nvPicPr>
        <p:blipFill rotWithShape="1">
          <a:blip r:embed="rId3">
            <a:alphaModFix amt="38000"/>
          </a:blip>
          <a:srcRect l="5711" t="24236" r="51972" b="11615"/>
          <a:stretch/>
        </p:blipFill>
        <p:spPr>
          <a:xfrm>
            <a:off x="2936127" y="1383833"/>
            <a:ext cx="3058720" cy="3091260"/>
          </a:xfrm>
          <a:prstGeom prst="rect">
            <a:avLst/>
          </a:prstGeom>
        </p:spPr>
      </p:pic>
      <p:sp>
        <p:nvSpPr>
          <p:cNvPr id="99" name="Google Shape;99;p15"/>
          <p:cNvSpPr txBox="1"/>
          <p:nvPr/>
        </p:nvSpPr>
        <p:spPr>
          <a:xfrm>
            <a:off x="196204" y="275445"/>
            <a:ext cx="8574025" cy="623966"/>
          </a:xfrm>
          <a:prstGeom prst="rect">
            <a:avLst/>
          </a:prstGeom>
          <a:noFill/>
          <a:ln>
            <a:noFill/>
          </a:ln>
        </p:spPr>
        <p:txBody>
          <a:bodyPr spcFirstLastPara="1" wrap="square" lIns="91425" tIns="91425" rIns="91425" bIns="91425" anchor="t" anchorCtr="0">
            <a:noAutofit/>
          </a:bodyPr>
          <a:lstStyle/>
          <a:p>
            <a:pPr lvl="0"/>
            <a:r>
              <a:rPr lang="en-US" altLang="zh-TW" sz="2400" dirty="0">
                <a:solidFill>
                  <a:srgbClr val="90C226"/>
                </a:solidFill>
                <a:latin typeface="Trebuchet MS"/>
                <a:ea typeface="Trebuchet MS"/>
                <a:cs typeface="Trebuchet MS"/>
                <a:sym typeface="Trebuchet MS"/>
              </a:rPr>
              <a:t>Background of simulation area- main group</a:t>
            </a:r>
            <a:endParaRPr sz="2400" dirty="0"/>
          </a:p>
        </p:txBody>
      </p:sp>
      <p:pic>
        <p:nvPicPr>
          <p:cNvPr id="18" name="圖片 17">
            <a:extLst>
              <a:ext uri="{FF2B5EF4-FFF2-40B4-BE49-F238E27FC236}">
                <a16:creationId xmlns:a16="http://schemas.microsoft.com/office/drawing/2014/main" id="{ED4B214E-33AE-4C40-9D88-ED267F605747}"/>
              </a:ext>
            </a:extLst>
          </p:cNvPr>
          <p:cNvPicPr>
            <a:picLocks noChangeAspect="1"/>
          </p:cNvPicPr>
          <p:nvPr/>
        </p:nvPicPr>
        <p:blipFill rotWithShape="1">
          <a:blip r:embed="rId3">
            <a:alphaModFix amt="38000"/>
          </a:blip>
          <a:srcRect l="5711" t="24236" r="51972" b="11615"/>
          <a:stretch/>
        </p:blipFill>
        <p:spPr>
          <a:xfrm>
            <a:off x="836116" y="1419002"/>
            <a:ext cx="3058720" cy="3091260"/>
          </a:xfrm>
          <a:prstGeom prst="rect">
            <a:avLst/>
          </a:prstGeom>
        </p:spPr>
      </p:pic>
      <p:pic>
        <p:nvPicPr>
          <p:cNvPr id="14" name="圖形 13">
            <a:extLst>
              <a:ext uri="{FF2B5EF4-FFF2-40B4-BE49-F238E27FC236}">
                <a16:creationId xmlns:a16="http://schemas.microsoft.com/office/drawing/2014/main" id="{EA621FA4-AD07-8246-9FCB-57A5174BBD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71921" y="1807058"/>
            <a:ext cx="1122405" cy="1122405"/>
          </a:xfrm>
          <a:prstGeom prst="rect">
            <a:avLst/>
          </a:prstGeom>
        </p:spPr>
      </p:pic>
      <p:pic>
        <p:nvPicPr>
          <p:cNvPr id="12" name="圖形 11">
            <a:extLst>
              <a:ext uri="{FF2B5EF4-FFF2-40B4-BE49-F238E27FC236}">
                <a16:creationId xmlns:a16="http://schemas.microsoft.com/office/drawing/2014/main" id="{7D9F0D51-81C3-B641-B8C3-6F1262FFEC7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57488" y="1807153"/>
            <a:ext cx="1122405" cy="1122405"/>
          </a:xfrm>
          <a:prstGeom prst="rect">
            <a:avLst/>
          </a:prstGeom>
        </p:spPr>
      </p:pic>
      <p:sp>
        <p:nvSpPr>
          <p:cNvPr id="10" name="文字方塊 9">
            <a:extLst>
              <a:ext uri="{FF2B5EF4-FFF2-40B4-BE49-F238E27FC236}">
                <a16:creationId xmlns:a16="http://schemas.microsoft.com/office/drawing/2014/main" id="{C8243A17-C655-E843-9EF5-E0C9651D9802}"/>
              </a:ext>
            </a:extLst>
          </p:cNvPr>
          <p:cNvSpPr txBox="1"/>
          <p:nvPr/>
        </p:nvSpPr>
        <p:spPr>
          <a:xfrm>
            <a:off x="1775166" y="3009883"/>
            <a:ext cx="1579401" cy="1224951"/>
          </a:xfrm>
          <a:prstGeom prst="rect">
            <a:avLst/>
          </a:prstGeom>
          <a:noFill/>
        </p:spPr>
        <p:txBody>
          <a:bodyPr wrap="square" rtlCol="0">
            <a:spAutoFit/>
          </a:bodyPr>
          <a:lstStyle/>
          <a:p>
            <a:pPr marL="304800" lvl="0" indent="-304800" algn="just">
              <a:lnSpc>
                <a:spcPct val="109090"/>
              </a:lnSpc>
            </a:pPr>
            <a:r>
              <a:rPr lang="en" altLang="zh-TW" sz="1000" b="1" dirty="0">
                <a:latin typeface="Times New Roman"/>
                <a:ea typeface="Times New Roman"/>
                <a:cs typeface="Times New Roman"/>
                <a:sym typeface="Times New Roman"/>
              </a:rPr>
              <a:t>Mrs. Angela</a:t>
            </a:r>
          </a:p>
          <a:p>
            <a:pPr marL="304800" lvl="0" indent="-304800" algn="just">
              <a:lnSpc>
                <a:spcPct val="109090"/>
              </a:lnSpc>
            </a:pPr>
            <a:r>
              <a:rPr lang="en" altLang="zh-TW" sz="1000" b="1" dirty="0">
                <a:latin typeface="Times New Roman"/>
                <a:ea typeface="Times New Roman"/>
                <a:cs typeface="Times New Roman"/>
                <a:sym typeface="Times New Roman"/>
              </a:rPr>
              <a:t>Profession: </a:t>
            </a:r>
            <a:r>
              <a:rPr lang="en" altLang="zh-TW" sz="1000" dirty="0">
                <a:latin typeface="Times New Roman"/>
                <a:cs typeface="Times New Roman"/>
                <a:sym typeface="Times New Roman"/>
              </a:rPr>
              <a:t>student</a:t>
            </a:r>
          </a:p>
          <a:p>
            <a:pPr marL="304800" lvl="0" indent="-304800" algn="just">
              <a:lnSpc>
                <a:spcPct val="109090"/>
              </a:lnSpc>
            </a:pPr>
            <a:r>
              <a:rPr lang="en" altLang="zh-TW" sz="1000" b="1" dirty="0">
                <a:latin typeface="Times New Roman"/>
                <a:ea typeface="Times New Roman"/>
                <a:cs typeface="Times New Roman"/>
                <a:sym typeface="Times New Roman"/>
              </a:rPr>
              <a:t>Age: </a:t>
            </a:r>
            <a:r>
              <a:rPr lang="en" altLang="zh-TW" sz="1000" dirty="0">
                <a:latin typeface="Times New Roman"/>
                <a:cs typeface="Times New Roman"/>
                <a:sym typeface="Times New Roman"/>
              </a:rPr>
              <a:t>15~24 years old</a:t>
            </a:r>
          </a:p>
          <a:p>
            <a:pPr marL="304800" lvl="0" indent="-304800" algn="just">
              <a:lnSpc>
                <a:spcPct val="109090"/>
              </a:lnSpc>
            </a:pPr>
            <a:r>
              <a:rPr lang="en" altLang="zh-TW" sz="1000" b="1" dirty="0">
                <a:latin typeface="Times New Roman"/>
                <a:ea typeface="Times New Roman"/>
                <a:cs typeface="Times New Roman"/>
                <a:sym typeface="Times New Roman"/>
              </a:rPr>
              <a:t>Gender: </a:t>
            </a:r>
            <a:r>
              <a:rPr lang="en" altLang="zh-TW" sz="1000" dirty="0">
                <a:latin typeface="Times New Roman"/>
                <a:cs typeface="Times New Roman"/>
                <a:sym typeface="Times New Roman"/>
              </a:rPr>
              <a:t>Female</a:t>
            </a:r>
          </a:p>
          <a:p>
            <a:pPr lvl="0"/>
            <a:r>
              <a:rPr lang="en" altLang="zh-TW" sz="1000" b="1" dirty="0">
                <a:latin typeface="Times New Roman"/>
                <a:ea typeface="Times New Roman"/>
                <a:cs typeface="Times New Roman"/>
                <a:sym typeface="Times New Roman"/>
              </a:rPr>
              <a:t>Purpose: </a:t>
            </a:r>
            <a:r>
              <a:rPr lang="en" altLang="zh-TW" sz="1000" dirty="0">
                <a:latin typeface="Times New Roman"/>
                <a:cs typeface="Times New Roman"/>
                <a:sym typeface="Times New Roman"/>
              </a:rPr>
              <a:t>Foods, Watch movie, shopping</a:t>
            </a:r>
            <a:endParaRPr lang="en" altLang="zh-TW" sz="1000" dirty="0">
              <a:latin typeface="Times New Roman"/>
              <a:cs typeface="Times New Roman"/>
            </a:endParaRPr>
          </a:p>
          <a:p>
            <a:endParaRPr kumimoji="1" lang="zh-TW" altLang="en-US" sz="1000" dirty="0"/>
          </a:p>
        </p:txBody>
      </p:sp>
      <p:sp>
        <p:nvSpPr>
          <p:cNvPr id="11" name="文字方塊 10">
            <a:extLst>
              <a:ext uri="{FF2B5EF4-FFF2-40B4-BE49-F238E27FC236}">
                <a16:creationId xmlns:a16="http://schemas.microsoft.com/office/drawing/2014/main" id="{4F1467AD-E20B-CE4F-ADCC-20257A62E8A9}"/>
              </a:ext>
            </a:extLst>
          </p:cNvPr>
          <p:cNvSpPr txBox="1"/>
          <p:nvPr/>
        </p:nvSpPr>
        <p:spPr>
          <a:xfrm>
            <a:off x="3628991" y="3009883"/>
            <a:ext cx="1579401" cy="1224951"/>
          </a:xfrm>
          <a:prstGeom prst="rect">
            <a:avLst/>
          </a:prstGeom>
          <a:noFill/>
        </p:spPr>
        <p:txBody>
          <a:bodyPr wrap="square" rtlCol="0">
            <a:spAutoFit/>
          </a:bodyPr>
          <a:lstStyle/>
          <a:p>
            <a:pPr marL="304800" lvl="0" indent="-304800" algn="just">
              <a:lnSpc>
                <a:spcPct val="109090"/>
              </a:lnSpc>
            </a:pPr>
            <a:r>
              <a:rPr lang="en" altLang="zh-TW" sz="1000" b="1" dirty="0">
                <a:latin typeface="Times New Roman"/>
                <a:ea typeface="Times New Roman"/>
                <a:cs typeface="Times New Roman"/>
                <a:sym typeface="Times New Roman"/>
              </a:rPr>
              <a:t>Mr. Johnson</a:t>
            </a:r>
          </a:p>
          <a:p>
            <a:pPr marL="304800" indent="-304800" algn="just">
              <a:lnSpc>
                <a:spcPct val="109090"/>
              </a:lnSpc>
            </a:pPr>
            <a:r>
              <a:rPr lang="en" altLang="zh-TW" sz="1000" b="1" dirty="0">
                <a:latin typeface="Times New Roman"/>
                <a:ea typeface="Times New Roman"/>
                <a:cs typeface="Times New Roman"/>
                <a:sym typeface="Times New Roman"/>
              </a:rPr>
              <a:t>Profession: </a:t>
            </a:r>
            <a:r>
              <a:rPr lang="en" altLang="zh-TW" sz="1000" dirty="0">
                <a:latin typeface="Times New Roman"/>
                <a:cs typeface="Times New Roman"/>
                <a:sym typeface="Times New Roman"/>
              </a:rPr>
              <a:t>young people</a:t>
            </a:r>
            <a:endParaRPr lang="en" altLang="zh-TW" sz="1000" b="1" dirty="0">
              <a:latin typeface="Times New Roman"/>
              <a:ea typeface="Times New Roman"/>
              <a:cs typeface="Times New Roman"/>
              <a:sym typeface="Times New Roman"/>
            </a:endParaRPr>
          </a:p>
          <a:p>
            <a:pPr marL="304800" lvl="0" indent="-304800" algn="just">
              <a:lnSpc>
                <a:spcPct val="109090"/>
              </a:lnSpc>
            </a:pPr>
            <a:r>
              <a:rPr lang="en" altLang="zh-TW" sz="1000" b="1" dirty="0">
                <a:latin typeface="Times New Roman"/>
                <a:ea typeface="Times New Roman"/>
                <a:cs typeface="Times New Roman"/>
                <a:sym typeface="Times New Roman"/>
              </a:rPr>
              <a:t>Age: </a:t>
            </a:r>
            <a:r>
              <a:rPr lang="en" altLang="zh-TW" sz="1000" dirty="0">
                <a:latin typeface="Times New Roman"/>
                <a:cs typeface="Times New Roman"/>
                <a:sym typeface="Times New Roman"/>
              </a:rPr>
              <a:t>25~34 years </a:t>
            </a:r>
            <a:r>
              <a:rPr lang="en" altLang="zh-TW" sz="1000" dirty="0">
                <a:latin typeface="Times New Roman"/>
                <a:ea typeface="Times New Roman"/>
                <a:cs typeface="Times New Roman"/>
                <a:sym typeface="Times New Roman"/>
              </a:rPr>
              <a:t>old</a:t>
            </a:r>
          </a:p>
          <a:p>
            <a:pPr marL="304800" lvl="0" indent="-304800" algn="just">
              <a:lnSpc>
                <a:spcPct val="109090"/>
              </a:lnSpc>
            </a:pPr>
            <a:r>
              <a:rPr lang="en" altLang="zh-TW" sz="1000" b="1" dirty="0">
                <a:latin typeface="Times New Roman"/>
                <a:ea typeface="Times New Roman"/>
                <a:cs typeface="Times New Roman"/>
                <a:sym typeface="Times New Roman"/>
              </a:rPr>
              <a:t>Gender: </a:t>
            </a:r>
            <a:r>
              <a:rPr lang="en" altLang="zh-TW" sz="1000" dirty="0">
                <a:latin typeface="Times New Roman"/>
                <a:ea typeface="Times New Roman"/>
                <a:cs typeface="Times New Roman"/>
                <a:sym typeface="Times New Roman"/>
              </a:rPr>
              <a:t>Male</a:t>
            </a:r>
          </a:p>
          <a:p>
            <a:pPr lvl="0"/>
            <a:r>
              <a:rPr lang="en" altLang="zh-TW" sz="1000" b="1" dirty="0">
                <a:latin typeface="Times New Roman"/>
                <a:ea typeface="Times New Roman"/>
                <a:cs typeface="Times New Roman"/>
                <a:sym typeface="Times New Roman"/>
              </a:rPr>
              <a:t>Purpose: </a:t>
            </a:r>
            <a:r>
              <a:rPr lang="en" altLang="zh-TW" sz="1000" dirty="0">
                <a:latin typeface="Times New Roman"/>
                <a:cs typeface="Times New Roman"/>
                <a:sym typeface="Times New Roman"/>
              </a:rPr>
              <a:t>date with friends, singing, shopping</a:t>
            </a:r>
            <a:endParaRPr lang="en" altLang="zh-TW" sz="1000" dirty="0">
              <a:latin typeface="Times New Roman"/>
              <a:cs typeface="Times New Roman"/>
            </a:endParaRPr>
          </a:p>
          <a:p>
            <a:endParaRPr kumimoji="1" lang="zh-TW" altLang="en-US" sz="1000" dirty="0"/>
          </a:p>
        </p:txBody>
      </p:sp>
    </p:spTree>
    <p:extLst>
      <p:ext uri="{BB962C8B-B14F-4D97-AF65-F5344CB8AC3E}">
        <p14:creationId xmlns:p14="http://schemas.microsoft.com/office/powerpoint/2010/main" val="28211155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43s video" descr="43s video">
            <a:hlinkClick r:id="" action="ppaction://media"/>
            <a:extLst>
              <a:ext uri="{FF2B5EF4-FFF2-40B4-BE49-F238E27FC236}">
                <a16:creationId xmlns:a16="http://schemas.microsoft.com/office/drawing/2014/main" id="{D5371D3A-9880-1D4D-8F89-FA7F7D01888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5209" y="1051811"/>
            <a:ext cx="6547582" cy="3451122"/>
          </a:xfrm>
          <a:prstGeom prst="rect">
            <a:avLst/>
          </a:prstGeom>
        </p:spPr>
      </p:pic>
      <p:sp>
        <p:nvSpPr>
          <p:cNvPr id="7" name="Google Shape;99;p15">
            <a:extLst>
              <a:ext uri="{FF2B5EF4-FFF2-40B4-BE49-F238E27FC236}">
                <a16:creationId xmlns:a16="http://schemas.microsoft.com/office/drawing/2014/main" id="{A8393EE7-F873-8145-8995-EE70A748EA5C}"/>
              </a:ext>
            </a:extLst>
          </p:cNvPr>
          <p:cNvSpPr txBox="1"/>
          <p:nvPr/>
        </p:nvSpPr>
        <p:spPr>
          <a:xfrm>
            <a:off x="196204" y="275445"/>
            <a:ext cx="8574025" cy="623966"/>
          </a:xfrm>
          <a:prstGeom prst="rect">
            <a:avLst/>
          </a:prstGeom>
          <a:noFill/>
          <a:ln>
            <a:noFill/>
          </a:ln>
        </p:spPr>
        <p:txBody>
          <a:bodyPr spcFirstLastPara="1" wrap="square" lIns="91425" tIns="91425" rIns="91425" bIns="91425" anchor="t" anchorCtr="0">
            <a:noAutofit/>
          </a:bodyPr>
          <a:lstStyle/>
          <a:p>
            <a:pPr lvl="0"/>
            <a:r>
              <a:rPr lang="en-US" altLang="zh-TW" sz="2400" dirty="0">
                <a:solidFill>
                  <a:srgbClr val="90C226"/>
                </a:solidFill>
                <a:latin typeface="Trebuchet MS"/>
                <a:ea typeface="Trebuchet MS"/>
                <a:cs typeface="Trebuchet MS"/>
                <a:sym typeface="Trebuchet MS"/>
              </a:rPr>
              <a:t>Method of collecting trajectory data</a:t>
            </a:r>
            <a:endParaRPr sz="2400" dirty="0"/>
          </a:p>
        </p:txBody>
      </p:sp>
    </p:spTree>
    <p:extLst>
      <p:ext uri="{BB962C8B-B14F-4D97-AF65-F5344CB8AC3E}">
        <p14:creationId xmlns:p14="http://schemas.microsoft.com/office/powerpoint/2010/main" val="218854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7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直線接點 23">
            <a:extLst>
              <a:ext uri="{FF2B5EF4-FFF2-40B4-BE49-F238E27FC236}">
                <a16:creationId xmlns:a16="http://schemas.microsoft.com/office/drawing/2014/main" id="{FC126D88-FCFA-C245-9809-70BFCAE11E11}"/>
              </a:ext>
            </a:extLst>
          </p:cNvPr>
          <p:cNvCxnSpPr>
            <a:stCxn id="10" idx="3"/>
          </p:cNvCxnSpPr>
          <p:nvPr/>
        </p:nvCxnSpPr>
        <p:spPr>
          <a:xfrm>
            <a:off x="1864320" y="2503754"/>
            <a:ext cx="267078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8" name="圓角矩形 17">
            <a:extLst>
              <a:ext uri="{FF2B5EF4-FFF2-40B4-BE49-F238E27FC236}">
                <a16:creationId xmlns:a16="http://schemas.microsoft.com/office/drawing/2014/main" id="{6FD41A17-E1E8-1646-A0FB-089E87B65C34}"/>
              </a:ext>
            </a:extLst>
          </p:cNvPr>
          <p:cNvSpPr/>
          <p:nvPr/>
        </p:nvSpPr>
        <p:spPr>
          <a:xfrm>
            <a:off x="4321753" y="2196446"/>
            <a:ext cx="2145034" cy="584462"/>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cxnSp>
        <p:nvCxnSpPr>
          <p:cNvPr id="25" name="直線接點 24">
            <a:extLst>
              <a:ext uri="{FF2B5EF4-FFF2-40B4-BE49-F238E27FC236}">
                <a16:creationId xmlns:a16="http://schemas.microsoft.com/office/drawing/2014/main" id="{C48269A3-A045-284A-BC5F-FD60444FC397}"/>
              </a:ext>
            </a:extLst>
          </p:cNvPr>
          <p:cNvCxnSpPr/>
          <p:nvPr/>
        </p:nvCxnSpPr>
        <p:spPr>
          <a:xfrm>
            <a:off x="1864320" y="3906331"/>
            <a:ext cx="267078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6" name="直線接點 25">
            <a:extLst>
              <a:ext uri="{FF2B5EF4-FFF2-40B4-BE49-F238E27FC236}">
                <a16:creationId xmlns:a16="http://schemas.microsoft.com/office/drawing/2014/main" id="{5B24BE17-7DBD-AE41-934C-8EDCA5999C0D}"/>
              </a:ext>
            </a:extLst>
          </p:cNvPr>
          <p:cNvCxnSpPr>
            <a:cxnSpLocks/>
          </p:cNvCxnSpPr>
          <p:nvPr/>
        </p:nvCxnSpPr>
        <p:spPr>
          <a:xfrm>
            <a:off x="5394270" y="2780908"/>
            <a:ext cx="6918" cy="1316051"/>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7" name="圓角矩形 16">
            <a:extLst>
              <a:ext uri="{FF2B5EF4-FFF2-40B4-BE49-F238E27FC236}">
                <a16:creationId xmlns:a16="http://schemas.microsoft.com/office/drawing/2014/main" id="{B4599F5A-38D7-0843-AF94-5647E4902461}"/>
              </a:ext>
            </a:extLst>
          </p:cNvPr>
          <p:cNvSpPr/>
          <p:nvPr/>
        </p:nvSpPr>
        <p:spPr>
          <a:xfrm>
            <a:off x="2406801" y="2196446"/>
            <a:ext cx="1420586" cy="584462"/>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0" name="圓角矩形 19">
            <a:extLst>
              <a:ext uri="{FF2B5EF4-FFF2-40B4-BE49-F238E27FC236}">
                <a16:creationId xmlns:a16="http://schemas.microsoft.com/office/drawing/2014/main" id="{B52BE192-A296-D646-9A5A-E54AB793270C}"/>
              </a:ext>
            </a:extLst>
          </p:cNvPr>
          <p:cNvSpPr/>
          <p:nvPr/>
        </p:nvSpPr>
        <p:spPr>
          <a:xfrm>
            <a:off x="4407801" y="3604673"/>
            <a:ext cx="1760730" cy="584462"/>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1" name="圓角矩形 20">
            <a:extLst>
              <a:ext uri="{FF2B5EF4-FFF2-40B4-BE49-F238E27FC236}">
                <a16:creationId xmlns:a16="http://schemas.microsoft.com/office/drawing/2014/main" id="{10DC543F-F2A3-5D42-9071-E123AB92BF70}"/>
              </a:ext>
            </a:extLst>
          </p:cNvPr>
          <p:cNvSpPr/>
          <p:nvPr/>
        </p:nvSpPr>
        <p:spPr>
          <a:xfrm>
            <a:off x="2406801" y="3604673"/>
            <a:ext cx="1420586" cy="584462"/>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2" name="圓角矩形 21">
            <a:extLst>
              <a:ext uri="{FF2B5EF4-FFF2-40B4-BE49-F238E27FC236}">
                <a16:creationId xmlns:a16="http://schemas.microsoft.com/office/drawing/2014/main" id="{D2835EB1-7D11-964B-8FA1-3E89F406068F}"/>
              </a:ext>
            </a:extLst>
          </p:cNvPr>
          <p:cNvSpPr/>
          <p:nvPr/>
        </p:nvSpPr>
        <p:spPr>
          <a:xfrm>
            <a:off x="449452" y="3604673"/>
            <a:ext cx="1420586" cy="584462"/>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6" name="圓角矩形 15">
            <a:extLst>
              <a:ext uri="{FF2B5EF4-FFF2-40B4-BE49-F238E27FC236}">
                <a16:creationId xmlns:a16="http://schemas.microsoft.com/office/drawing/2014/main" id="{28638482-5193-CC41-AB03-DFBA460D205F}"/>
              </a:ext>
            </a:extLst>
          </p:cNvPr>
          <p:cNvSpPr/>
          <p:nvPr/>
        </p:nvSpPr>
        <p:spPr>
          <a:xfrm>
            <a:off x="443734" y="2196446"/>
            <a:ext cx="1420586" cy="584462"/>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 name="Google Shape;99;p15">
            <a:extLst>
              <a:ext uri="{FF2B5EF4-FFF2-40B4-BE49-F238E27FC236}">
                <a16:creationId xmlns:a16="http://schemas.microsoft.com/office/drawing/2014/main" id="{A8393EE7-F873-8145-8995-EE70A748EA5C}"/>
              </a:ext>
            </a:extLst>
          </p:cNvPr>
          <p:cNvSpPr txBox="1"/>
          <p:nvPr/>
        </p:nvSpPr>
        <p:spPr>
          <a:xfrm>
            <a:off x="196204" y="275445"/>
            <a:ext cx="8574025" cy="623966"/>
          </a:xfrm>
          <a:prstGeom prst="rect">
            <a:avLst/>
          </a:prstGeom>
          <a:noFill/>
          <a:ln>
            <a:noFill/>
          </a:ln>
        </p:spPr>
        <p:txBody>
          <a:bodyPr spcFirstLastPara="1" wrap="square" lIns="91425" tIns="91425" rIns="91425" bIns="91425" anchor="t" anchorCtr="0">
            <a:noAutofit/>
          </a:bodyPr>
          <a:lstStyle/>
          <a:p>
            <a:pPr lvl="0"/>
            <a:r>
              <a:rPr lang="en-US" altLang="zh-TW" sz="2400" dirty="0">
                <a:solidFill>
                  <a:srgbClr val="90C226"/>
                </a:solidFill>
                <a:latin typeface="Trebuchet MS"/>
                <a:ea typeface="Trebuchet MS"/>
                <a:cs typeface="Trebuchet MS"/>
                <a:sym typeface="Trebuchet MS"/>
              </a:rPr>
              <a:t>Process of collecting trajectory data</a:t>
            </a:r>
            <a:endParaRPr sz="2400" dirty="0"/>
          </a:p>
        </p:txBody>
      </p:sp>
      <p:sp>
        <p:nvSpPr>
          <p:cNvPr id="8" name="文字方塊 7">
            <a:extLst>
              <a:ext uri="{FF2B5EF4-FFF2-40B4-BE49-F238E27FC236}">
                <a16:creationId xmlns:a16="http://schemas.microsoft.com/office/drawing/2014/main" id="{6DAA8474-69CF-BB4E-A95D-CE399CA5BD52}"/>
              </a:ext>
            </a:extLst>
          </p:cNvPr>
          <p:cNvSpPr txBox="1"/>
          <p:nvPr/>
        </p:nvSpPr>
        <p:spPr>
          <a:xfrm>
            <a:off x="196204" y="731865"/>
            <a:ext cx="6047742" cy="889090"/>
          </a:xfrm>
          <a:prstGeom prst="rect">
            <a:avLst/>
          </a:prstGeom>
          <a:noFill/>
        </p:spPr>
        <p:txBody>
          <a:bodyPr wrap="square" rtlCol="0">
            <a:spAutoFit/>
          </a:bodyPr>
          <a:lstStyle/>
          <a:p>
            <a:pPr>
              <a:lnSpc>
                <a:spcPct val="150000"/>
              </a:lnSpc>
            </a:pPr>
            <a:r>
              <a:rPr kumimoji="1" lang="en-US" altLang="zh-TW" sz="1200" dirty="0"/>
              <a:t>By using deep sort and YOLOV3 to detect the pedestrian in the public space, and going through some data conversion to become a CSV file, including ID, coordinate, frame.</a:t>
            </a:r>
          </a:p>
        </p:txBody>
      </p:sp>
      <p:sp>
        <p:nvSpPr>
          <p:cNvPr id="10" name="矩形 9">
            <a:extLst>
              <a:ext uri="{FF2B5EF4-FFF2-40B4-BE49-F238E27FC236}">
                <a16:creationId xmlns:a16="http://schemas.microsoft.com/office/drawing/2014/main" id="{A24289C8-06FB-A642-89AC-56BC63EAC8AB}"/>
              </a:ext>
            </a:extLst>
          </p:cNvPr>
          <p:cNvSpPr/>
          <p:nvPr/>
        </p:nvSpPr>
        <p:spPr>
          <a:xfrm>
            <a:off x="443734" y="2303699"/>
            <a:ext cx="1420586" cy="400110"/>
          </a:xfrm>
          <a:prstGeom prst="rect">
            <a:avLst/>
          </a:prstGeom>
        </p:spPr>
        <p:txBody>
          <a:bodyPr wrap="square">
            <a:spAutoFit/>
          </a:bodyPr>
          <a:lstStyle/>
          <a:p>
            <a:pPr algn="ctr"/>
            <a:r>
              <a:rPr lang="en" altLang="zh-TW" sz="1000" dirty="0">
                <a:solidFill>
                  <a:schemeClr val="bg1"/>
                </a:solidFill>
                <a:latin typeface="Arial" panose="020B0604020202020204" pitchFamily="34" charset="0"/>
              </a:rPr>
              <a:t>360-degree video recording</a:t>
            </a:r>
            <a:endParaRPr lang="en" altLang="zh-TW" sz="1000" dirty="0">
              <a:solidFill>
                <a:schemeClr val="bg1"/>
              </a:solidFill>
            </a:endParaRPr>
          </a:p>
        </p:txBody>
      </p:sp>
      <p:sp>
        <p:nvSpPr>
          <p:cNvPr id="11" name="矩形 10">
            <a:extLst>
              <a:ext uri="{FF2B5EF4-FFF2-40B4-BE49-F238E27FC236}">
                <a16:creationId xmlns:a16="http://schemas.microsoft.com/office/drawing/2014/main" id="{826CA400-BA66-EA42-AE8A-C2A87DED5C5D}"/>
              </a:ext>
            </a:extLst>
          </p:cNvPr>
          <p:cNvSpPr/>
          <p:nvPr/>
        </p:nvSpPr>
        <p:spPr>
          <a:xfrm>
            <a:off x="2444415" y="2291975"/>
            <a:ext cx="1345358" cy="400110"/>
          </a:xfrm>
          <a:prstGeom prst="rect">
            <a:avLst/>
          </a:prstGeom>
        </p:spPr>
        <p:txBody>
          <a:bodyPr wrap="square">
            <a:spAutoFit/>
          </a:bodyPr>
          <a:lstStyle/>
          <a:p>
            <a:pPr algn="ctr"/>
            <a:r>
              <a:rPr lang="en" altLang="zh-TW" sz="1000" dirty="0">
                <a:solidFill>
                  <a:schemeClr val="bg1"/>
                </a:solidFill>
                <a:latin typeface="Arial" panose="020B0604020202020204" pitchFamily="34" charset="0"/>
              </a:rPr>
              <a:t>Extend 360-degree video</a:t>
            </a:r>
            <a:endParaRPr lang="en" altLang="zh-TW" sz="1000" dirty="0">
              <a:solidFill>
                <a:schemeClr val="bg1"/>
              </a:solidFill>
            </a:endParaRPr>
          </a:p>
        </p:txBody>
      </p:sp>
      <p:sp>
        <p:nvSpPr>
          <p:cNvPr id="12" name="矩形 11">
            <a:extLst>
              <a:ext uri="{FF2B5EF4-FFF2-40B4-BE49-F238E27FC236}">
                <a16:creationId xmlns:a16="http://schemas.microsoft.com/office/drawing/2014/main" id="{0AEEE34D-9CBC-ED48-B6E8-D55B6477178A}"/>
              </a:ext>
            </a:extLst>
          </p:cNvPr>
          <p:cNvSpPr/>
          <p:nvPr/>
        </p:nvSpPr>
        <p:spPr>
          <a:xfrm>
            <a:off x="3921229" y="3087789"/>
            <a:ext cx="1123973" cy="246221"/>
          </a:xfrm>
          <a:prstGeom prst="rect">
            <a:avLst/>
          </a:prstGeom>
        </p:spPr>
        <p:txBody>
          <a:bodyPr wrap="square">
            <a:spAutoFit/>
          </a:bodyPr>
          <a:lstStyle/>
          <a:p>
            <a:r>
              <a:rPr lang="en" altLang="zh-TW" sz="1000" b="1" dirty="0"/>
              <a:t> Result output</a:t>
            </a:r>
            <a:endParaRPr lang="en" altLang="zh-TW" sz="1000" dirty="0"/>
          </a:p>
        </p:txBody>
      </p:sp>
      <p:sp>
        <p:nvSpPr>
          <p:cNvPr id="13" name="矩形 12">
            <a:extLst>
              <a:ext uri="{FF2B5EF4-FFF2-40B4-BE49-F238E27FC236}">
                <a16:creationId xmlns:a16="http://schemas.microsoft.com/office/drawing/2014/main" id="{28E8BEF2-8125-084A-BD0B-7040EC97BA87}"/>
              </a:ext>
            </a:extLst>
          </p:cNvPr>
          <p:cNvSpPr/>
          <p:nvPr/>
        </p:nvSpPr>
        <p:spPr>
          <a:xfrm>
            <a:off x="4535100" y="3696849"/>
            <a:ext cx="1507481" cy="400110"/>
          </a:xfrm>
          <a:prstGeom prst="rect">
            <a:avLst/>
          </a:prstGeom>
        </p:spPr>
        <p:txBody>
          <a:bodyPr wrap="square">
            <a:spAutoFit/>
          </a:bodyPr>
          <a:lstStyle/>
          <a:p>
            <a:pPr algn="ctr"/>
            <a:r>
              <a:rPr lang="en" altLang="zh-TW" sz="1000" dirty="0">
                <a:solidFill>
                  <a:schemeClr val="bg1"/>
                </a:solidFill>
                <a:latin typeface="Arial" panose="020B0604020202020204" pitchFamily="34" charset="0"/>
              </a:rPr>
              <a:t>Get ID, Distance ,Angle and frame number </a:t>
            </a:r>
            <a:endParaRPr lang="en" altLang="zh-TW" sz="1000" dirty="0">
              <a:solidFill>
                <a:schemeClr val="bg1"/>
              </a:solidFill>
            </a:endParaRPr>
          </a:p>
        </p:txBody>
      </p:sp>
      <p:sp>
        <p:nvSpPr>
          <p:cNvPr id="14" name="矩形 13">
            <a:extLst>
              <a:ext uri="{FF2B5EF4-FFF2-40B4-BE49-F238E27FC236}">
                <a16:creationId xmlns:a16="http://schemas.microsoft.com/office/drawing/2014/main" id="{C7F4375C-8889-F04E-827B-46EB6E318834}"/>
              </a:ext>
            </a:extLst>
          </p:cNvPr>
          <p:cNvSpPr/>
          <p:nvPr/>
        </p:nvSpPr>
        <p:spPr>
          <a:xfrm>
            <a:off x="2522305" y="3706276"/>
            <a:ext cx="1188147" cy="400110"/>
          </a:xfrm>
          <a:prstGeom prst="rect">
            <a:avLst/>
          </a:prstGeom>
        </p:spPr>
        <p:txBody>
          <a:bodyPr wrap="square">
            <a:spAutoFit/>
          </a:bodyPr>
          <a:lstStyle/>
          <a:p>
            <a:pPr algn="ctr"/>
            <a:r>
              <a:rPr lang="en" altLang="zh-TW" sz="1000" dirty="0">
                <a:solidFill>
                  <a:schemeClr val="bg1"/>
                </a:solidFill>
                <a:latin typeface="Arial" panose="020B0604020202020204" pitchFamily="34" charset="0"/>
              </a:rPr>
              <a:t>Generate relative coordinates</a:t>
            </a:r>
            <a:endParaRPr lang="en" altLang="zh-TW" sz="1000" dirty="0">
              <a:solidFill>
                <a:schemeClr val="bg1"/>
              </a:solidFill>
            </a:endParaRPr>
          </a:p>
        </p:txBody>
      </p:sp>
      <p:sp>
        <p:nvSpPr>
          <p:cNvPr id="15" name="矩形 14">
            <a:extLst>
              <a:ext uri="{FF2B5EF4-FFF2-40B4-BE49-F238E27FC236}">
                <a16:creationId xmlns:a16="http://schemas.microsoft.com/office/drawing/2014/main" id="{E67D40E2-0E9D-4645-A311-5842AA5D3220}"/>
              </a:ext>
            </a:extLst>
          </p:cNvPr>
          <p:cNvSpPr/>
          <p:nvPr/>
        </p:nvSpPr>
        <p:spPr>
          <a:xfrm>
            <a:off x="434306" y="3696849"/>
            <a:ext cx="1420587" cy="400110"/>
          </a:xfrm>
          <a:prstGeom prst="rect">
            <a:avLst/>
          </a:prstGeom>
        </p:spPr>
        <p:txBody>
          <a:bodyPr wrap="square">
            <a:spAutoFit/>
          </a:bodyPr>
          <a:lstStyle/>
          <a:p>
            <a:pPr algn="ctr"/>
            <a:r>
              <a:rPr lang="en" altLang="zh-TW" sz="1000" dirty="0">
                <a:solidFill>
                  <a:schemeClr val="bg1"/>
                </a:solidFill>
                <a:latin typeface="Arial" panose="020B0604020202020204" pitchFamily="34" charset="0"/>
              </a:rPr>
              <a:t>Generate top view coordinate maps</a:t>
            </a:r>
            <a:endParaRPr lang="en" altLang="zh-TW" sz="1000" dirty="0">
              <a:solidFill>
                <a:schemeClr val="bg1"/>
              </a:solidFill>
            </a:endParaRPr>
          </a:p>
        </p:txBody>
      </p:sp>
      <p:cxnSp>
        <p:nvCxnSpPr>
          <p:cNvPr id="29" name="直線接點 28">
            <a:extLst>
              <a:ext uri="{FF2B5EF4-FFF2-40B4-BE49-F238E27FC236}">
                <a16:creationId xmlns:a16="http://schemas.microsoft.com/office/drawing/2014/main" id="{33255EFF-C7F3-BC4D-8BAF-A67AF9E86C7C}"/>
              </a:ext>
            </a:extLst>
          </p:cNvPr>
          <p:cNvCxnSpPr>
            <a:cxnSpLocks/>
          </p:cNvCxnSpPr>
          <p:nvPr/>
        </p:nvCxnSpPr>
        <p:spPr>
          <a:xfrm flipV="1">
            <a:off x="2139884" y="2047076"/>
            <a:ext cx="0" cy="456678"/>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33" name="矩形 32">
            <a:extLst>
              <a:ext uri="{FF2B5EF4-FFF2-40B4-BE49-F238E27FC236}">
                <a16:creationId xmlns:a16="http://schemas.microsoft.com/office/drawing/2014/main" id="{64CD53FE-3C35-0046-978F-12EF67E3FAB0}"/>
              </a:ext>
            </a:extLst>
          </p:cNvPr>
          <p:cNvSpPr/>
          <p:nvPr/>
        </p:nvSpPr>
        <p:spPr>
          <a:xfrm>
            <a:off x="1470726" y="1646230"/>
            <a:ext cx="1338315" cy="246221"/>
          </a:xfrm>
          <a:prstGeom prst="rect">
            <a:avLst/>
          </a:prstGeom>
        </p:spPr>
        <p:txBody>
          <a:bodyPr wrap="square">
            <a:spAutoFit/>
          </a:bodyPr>
          <a:lstStyle/>
          <a:p>
            <a:r>
              <a:rPr lang="en" altLang="zh-TW" sz="1000" b="1" dirty="0">
                <a:solidFill>
                  <a:srgbClr val="434343"/>
                </a:solidFill>
                <a:latin typeface="Arial" panose="020B0604020202020204" pitchFamily="34" charset="0"/>
              </a:rPr>
              <a:t>Video Processing </a:t>
            </a:r>
            <a:endParaRPr lang="en" altLang="zh-TW" sz="1000" dirty="0"/>
          </a:p>
        </p:txBody>
      </p:sp>
      <p:sp>
        <p:nvSpPr>
          <p:cNvPr id="34" name="矩形 33">
            <a:extLst>
              <a:ext uri="{FF2B5EF4-FFF2-40B4-BE49-F238E27FC236}">
                <a16:creationId xmlns:a16="http://schemas.microsoft.com/office/drawing/2014/main" id="{CA2EE199-98FF-6740-AC44-58187A1D9BD5}"/>
              </a:ext>
            </a:extLst>
          </p:cNvPr>
          <p:cNvSpPr/>
          <p:nvPr/>
        </p:nvSpPr>
        <p:spPr>
          <a:xfrm>
            <a:off x="3249278" y="1643344"/>
            <a:ext cx="1631795" cy="246221"/>
          </a:xfrm>
          <a:prstGeom prst="rect">
            <a:avLst/>
          </a:prstGeom>
        </p:spPr>
        <p:txBody>
          <a:bodyPr wrap="square">
            <a:spAutoFit/>
          </a:bodyPr>
          <a:lstStyle/>
          <a:p>
            <a:r>
              <a:rPr lang="en" altLang="zh-TW" sz="1000" b="1" dirty="0">
                <a:solidFill>
                  <a:srgbClr val="434343"/>
                </a:solidFill>
                <a:latin typeface="Arial" panose="020B0604020202020204" pitchFamily="34" charset="0"/>
              </a:rPr>
              <a:t>Upload to Google </a:t>
            </a:r>
            <a:r>
              <a:rPr lang="en" altLang="zh-TW" sz="1000" b="1" dirty="0" err="1">
                <a:solidFill>
                  <a:srgbClr val="434343"/>
                </a:solidFill>
                <a:latin typeface="Arial" panose="020B0604020202020204" pitchFamily="34" charset="0"/>
              </a:rPr>
              <a:t>Colab</a:t>
            </a:r>
            <a:endParaRPr lang="en" altLang="zh-TW" sz="1000" dirty="0"/>
          </a:p>
        </p:txBody>
      </p:sp>
      <p:sp>
        <p:nvSpPr>
          <p:cNvPr id="35" name="矩形 34">
            <a:extLst>
              <a:ext uri="{FF2B5EF4-FFF2-40B4-BE49-F238E27FC236}">
                <a16:creationId xmlns:a16="http://schemas.microsoft.com/office/drawing/2014/main" id="{74D467AD-925C-2041-85DB-3B224D08D04D}"/>
              </a:ext>
            </a:extLst>
          </p:cNvPr>
          <p:cNvSpPr/>
          <p:nvPr/>
        </p:nvSpPr>
        <p:spPr>
          <a:xfrm>
            <a:off x="3553132" y="4342226"/>
            <a:ext cx="1186016" cy="246221"/>
          </a:xfrm>
          <a:prstGeom prst="rect">
            <a:avLst/>
          </a:prstGeom>
        </p:spPr>
        <p:txBody>
          <a:bodyPr wrap="square">
            <a:spAutoFit/>
          </a:bodyPr>
          <a:lstStyle/>
          <a:p>
            <a:r>
              <a:rPr lang="en" altLang="zh-TW" sz="1000" b="1" dirty="0">
                <a:solidFill>
                  <a:srgbClr val="434343"/>
                </a:solidFill>
                <a:latin typeface="Arial" panose="020B0604020202020204" pitchFamily="34" charset="0"/>
              </a:rPr>
              <a:t>Data conversion</a:t>
            </a:r>
            <a:endParaRPr lang="zh-TW" altLang="en-US" sz="1000" dirty="0"/>
          </a:p>
        </p:txBody>
      </p:sp>
      <p:sp>
        <p:nvSpPr>
          <p:cNvPr id="36" name="矩形 35">
            <a:extLst>
              <a:ext uri="{FF2B5EF4-FFF2-40B4-BE49-F238E27FC236}">
                <a16:creationId xmlns:a16="http://schemas.microsoft.com/office/drawing/2014/main" id="{1A43E90D-7D79-F549-AE0B-7104847DE0C1}"/>
              </a:ext>
            </a:extLst>
          </p:cNvPr>
          <p:cNvSpPr/>
          <p:nvPr/>
        </p:nvSpPr>
        <p:spPr>
          <a:xfrm>
            <a:off x="1376892" y="4342226"/>
            <a:ext cx="1525982" cy="246221"/>
          </a:xfrm>
          <a:prstGeom prst="rect">
            <a:avLst/>
          </a:prstGeom>
        </p:spPr>
        <p:txBody>
          <a:bodyPr wrap="square">
            <a:spAutoFit/>
          </a:bodyPr>
          <a:lstStyle/>
          <a:p>
            <a:r>
              <a:rPr lang="en" altLang="zh-TW" sz="1000" b="1" dirty="0">
                <a:solidFill>
                  <a:srgbClr val="434343"/>
                </a:solidFill>
                <a:latin typeface="Arial" panose="020B0604020202020204" pitchFamily="34" charset="0"/>
              </a:rPr>
              <a:t>Graphics conversion</a:t>
            </a:r>
            <a:endParaRPr lang="en" altLang="zh-TW" sz="1000" dirty="0"/>
          </a:p>
        </p:txBody>
      </p:sp>
      <p:cxnSp>
        <p:nvCxnSpPr>
          <p:cNvPr id="37" name="直線接點 36">
            <a:extLst>
              <a:ext uri="{FF2B5EF4-FFF2-40B4-BE49-F238E27FC236}">
                <a16:creationId xmlns:a16="http://schemas.microsoft.com/office/drawing/2014/main" id="{E3553BA6-DD5B-AE49-B18D-D0B78E1DA617}"/>
              </a:ext>
            </a:extLst>
          </p:cNvPr>
          <p:cNvCxnSpPr>
            <a:cxnSpLocks/>
          </p:cNvCxnSpPr>
          <p:nvPr/>
        </p:nvCxnSpPr>
        <p:spPr>
          <a:xfrm flipV="1">
            <a:off x="2139883" y="3906331"/>
            <a:ext cx="0" cy="456678"/>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38" name="直線接點 37">
            <a:extLst>
              <a:ext uri="{FF2B5EF4-FFF2-40B4-BE49-F238E27FC236}">
                <a16:creationId xmlns:a16="http://schemas.microsoft.com/office/drawing/2014/main" id="{73B0241E-6EAD-344F-8F7C-C41BA7F72452}"/>
              </a:ext>
            </a:extLst>
          </p:cNvPr>
          <p:cNvCxnSpPr>
            <a:cxnSpLocks/>
          </p:cNvCxnSpPr>
          <p:nvPr/>
        </p:nvCxnSpPr>
        <p:spPr>
          <a:xfrm flipV="1">
            <a:off x="4125536" y="3896904"/>
            <a:ext cx="0" cy="456678"/>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39" name="直線接點 38">
            <a:extLst>
              <a:ext uri="{FF2B5EF4-FFF2-40B4-BE49-F238E27FC236}">
                <a16:creationId xmlns:a16="http://schemas.microsoft.com/office/drawing/2014/main" id="{A021A815-94AD-0C4A-9B79-6DA9C4A630E5}"/>
              </a:ext>
            </a:extLst>
          </p:cNvPr>
          <p:cNvCxnSpPr>
            <a:cxnSpLocks/>
          </p:cNvCxnSpPr>
          <p:nvPr/>
        </p:nvCxnSpPr>
        <p:spPr>
          <a:xfrm flipV="1">
            <a:off x="4084839" y="2047076"/>
            <a:ext cx="0" cy="456678"/>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40" name="直線接點 39">
            <a:extLst>
              <a:ext uri="{FF2B5EF4-FFF2-40B4-BE49-F238E27FC236}">
                <a16:creationId xmlns:a16="http://schemas.microsoft.com/office/drawing/2014/main" id="{A637185C-1D3B-6645-BC9A-B03FF1FECCEC}"/>
              </a:ext>
            </a:extLst>
          </p:cNvPr>
          <p:cNvCxnSpPr>
            <a:cxnSpLocks/>
          </p:cNvCxnSpPr>
          <p:nvPr/>
        </p:nvCxnSpPr>
        <p:spPr>
          <a:xfrm>
            <a:off x="4978283" y="3211219"/>
            <a:ext cx="415987"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44" name="矩形 43">
            <a:extLst>
              <a:ext uri="{FF2B5EF4-FFF2-40B4-BE49-F238E27FC236}">
                <a16:creationId xmlns:a16="http://schemas.microsoft.com/office/drawing/2014/main" id="{9D728993-077B-2641-AEC1-2C656DEA4B55}"/>
              </a:ext>
            </a:extLst>
          </p:cNvPr>
          <p:cNvSpPr/>
          <p:nvPr/>
        </p:nvSpPr>
        <p:spPr>
          <a:xfrm>
            <a:off x="3696520" y="2273233"/>
            <a:ext cx="3429000" cy="400110"/>
          </a:xfrm>
          <a:prstGeom prst="rect">
            <a:avLst/>
          </a:prstGeom>
        </p:spPr>
        <p:txBody>
          <a:bodyPr>
            <a:spAutoFit/>
          </a:bodyPr>
          <a:lstStyle/>
          <a:p>
            <a:pPr algn="ctr"/>
            <a:r>
              <a:rPr lang="en" altLang="zh-TW" sz="1000" dirty="0">
                <a:solidFill>
                  <a:schemeClr val="bg1"/>
                </a:solidFill>
                <a:latin typeface="Arial" panose="020B0604020202020204" pitchFamily="34" charset="0"/>
              </a:rPr>
              <a:t>YOLOv4+DeepSORT</a:t>
            </a:r>
            <a:endParaRPr lang="en" altLang="zh-TW" sz="1000" dirty="0">
              <a:solidFill>
                <a:schemeClr val="bg1"/>
              </a:solidFill>
            </a:endParaRPr>
          </a:p>
          <a:p>
            <a:pPr algn="ctr"/>
            <a:r>
              <a:rPr lang="en" altLang="zh-TW" sz="1000" dirty="0">
                <a:solidFill>
                  <a:schemeClr val="bg1"/>
                </a:solidFill>
                <a:latin typeface="Arial" panose="020B0604020202020204" pitchFamily="34" charset="0"/>
              </a:rPr>
              <a:t>( </a:t>
            </a:r>
            <a:r>
              <a:rPr lang="en" altLang="zh-TW" sz="1000" b="1" dirty="0">
                <a:solidFill>
                  <a:schemeClr val="bg1"/>
                </a:solidFill>
                <a:latin typeface="Arial" panose="020B0604020202020204" pitchFamily="34" charset="0"/>
              </a:rPr>
              <a:t>Video analysis and processing</a:t>
            </a:r>
            <a:r>
              <a:rPr lang="en" altLang="zh-TW" sz="1000" dirty="0">
                <a:solidFill>
                  <a:schemeClr val="bg1"/>
                </a:solidFill>
                <a:latin typeface="Arial" panose="020B0604020202020204" pitchFamily="34" charset="0"/>
              </a:rPr>
              <a:t> )</a:t>
            </a:r>
            <a:endParaRPr lang="en" altLang="zh-TW" sz="1000" dirty="0">
              <a:solidFill>
                <a:schemeClr val="bg1"/>
              </a:solidFill>
            </a:endParaRPr>
          </a:p>
        </p:txBody>
      </p:sp>
    </p:spTree>
    <p:extLst>
      <p:ext uri="{BB962C8B-B14F-4D97-AF65-F5344CB8AC3E}">
        <p14:creationId xmlns:p14="http://schemas.microsoft.com/office/powerpoint/2010/main" val="4125184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E39230AC-C956-5F48-8F30-C84194C2EC35}"/>
              </a:ext>
            </a:extLst>
          </p:cNvPr>
          <p:cNvPicPr>
            <a:picLocks noChangeAspect="1"/>
          </p:cNvPicPr>
          <p:nvPr/>
        </p:nvPicPr>
        <p:blipFill rotWithShape="1">
          <a:blip r:embed="rId3"/>
          <a:srcRect l="10845" t="6604" r="12831"/>
          <a:stretch/>
        </p:blipFill>
        <p:spPr>
          <a:xfrm>
            <a:off x="3352106" y="1761548"/>
            <a:ext cx="3415745" cy="2612377"/>
          </a:xfrm>
          <a:prstGeom prst="rect">
            <a:avLst/>
          </a:prstGeom>
        </p:spPr>
      </p:pic>
      <p:pic>
        <p:nvPicPr>
          <p:cNvPr id="5" name="圖片 4">
            <a:extLst>
              <a:ext uri="{FF2B5EF4-FFF2-40B4-BE49-F238E27FC236}">
                <a16:creationId xmlns:a16="http://schemas.microsoft.com/office/drawing/2014/main" id="{BE431E0D-23E5-7B42-8506-DA6F38EB1A32}"/>
              </a:ext>
            </a:extLst>
          </p:cNvPr>
          <p:cNvPicPr>
            <a:picLocks noChangeAspect="1"/>
          </p:cNvPicPr>
          <p:nvPr/>
        </p:nvPicPr>
        <p:blipFill rotWithShape="1">
          <a:blip r:embed="rId4"/>
          <a:srcRect l="5259" t="6271" r="7878"/>
          <a:stretch/>
        </p:blipFill>
        <p:spPr>
          <a:xfrm>
            <a:off x="196205" y="1761548"/>
            <a:ext cx="3227986" cy="2612377"/>
          </a:xfrm>
          <a:prstGeom prst="rect">
            <a:avLst/>
          </a:prstGeom>
        </p:spPr>
      </p:pic>
      <p:sp>
        <p:nvSpPr>
          <p:cNvPr id="6" name="Google Shape;99;p15">
            <a:extLst>
              <a:ext uri="{FF2B5EF4-FFF2-40B4-BE49-F238E27FC236}">
                <a16:creationId xmlns:a16="http://schemas.microsoft.com/office/drawing/2014/main" id="{C5964F65-F0A7-3448-A0C7-83A8ACDD912B}"/>
              </a:ext>
            </a:extLst>
          </p:cNvPr>
          <p:cNvSpPr txBox="1"/>
          <p:nvPr/>
        </p:nvSpPr>
        <p:spPr>
          <a:xfrm>
            <a:off x="196205" y="306466"/>
            <a:ext cx="8574025" cy="494130"/>
          </a:xfrm>
          <a:prstGeom prst="rect">
            <a:avLst/>
          </a:prstGeom>
          <a:noFill/>
          <a:ln>
            <a:noFill/>
          </a:ln>
        </p:spPr>
        <p:txBody>
          <a:bodyPr spcFirstLastPara="1" wrap="square" lIns="91425" tIns="91425" rIns="91425" bIns="91425" anchor="t" anchorCtr="0">
            <a:noAutofit/>
          </a:bodyPr>
          <a:lstStyle/>
          <a:p>
            <a:pPr lvl="0"/>
            <a:r>
              <a:rPr lang="en-US" altLang="zh-TW" sz="2000" dirty="0">
                <a:solidFill>
                  <a:srgbClr val="90C226"/>
                </a:solidFill>
                <a:latin typeface="Trebuchet MS"/>
                <a:ea typeface="Trebuchet MS"/>
                <a:cs typeface="Trebuchet MS"/>
                <a:sym typeface="Trebuchet MS"/>
              </a:rPr>
              <a:t>Data Visualization by using Python</a:t>
            </a:r>
            <a:endParaRPr sz="2000" dirty="0"/>
          </a:p>
        </p:txBody>
      </p:sp>
      <p:sp>
        <p:nvSpPr>
          <p:cNvPr id="7" name="矩形 6">
            <a:extLst>
              <a:ext uri="{FF2B5EF4-FFF2-40B4-BE49-F238E27FC236}">
                <a16:creationId xmlns:a16="http://schemas.microsoft.com/office/drawing/2014/main" id="{7C81BBA5-D1EA-B947-9282-815C7F81DD1C}"/>
              </a:ext>
            </a:extLst>
          </p:cNvPr>
          <p:cNvSpPr/>
          <p:nvPr/>
        </p:nvSpPr>
        <p:spPr>
          <a:xfrm>
            <a:off x="233774" y="769575"/>
            <a:ext cx="6428021" cy="612091"/>
          </a:xfrm>
          <a:prstGeom prst="rect">
            <a:avLst/>
          </a:prstGeom>
        </p:spPr>
        <p:txBody>
          <a:bodyPr wrap="square">
            <a:spAutoFit/>
          </a:bodyPr>
          <a:lstStyle/>
          <a:p>
            <a:pPr>
              <a:lnSpc>
                <a:spcPct val="150000"/>
              </a:lnSpc>
            </a:pPr>
            <a:r>
              <a:rPr lang="en-US" altLang="zh-TW" sz="1200" dirty="0"/>
              <a:t>This study collected data of 21219 sets of trajectory data. First, normalize these data to become easier to process it, and use matplotlib to visualize it.</a:t>
            </a:r>
            <a:endParaRPr lang="zh-TW" altLang="en-US" sz="1200" dirty="0"/>
          </a:p>
        </p:txBody>
      </p:sp>
    </p:spTree>
    <p:extLst>
      <p:ext uri="{BB962C8B-B14F-4D97-AF65-F5344CB8AC3E}">
        <p14:creationId xmlns:p14="http://schemas.microsoft.com/office/powerpoint/2010/main" val="2387734915"/>
      </p:ext>
    </p:extLst>
  </p:cSld>
  <p:clrMapOvr>
    <a:masterClrMapping/>
  </p:clrMapOvr>
</p:sld>
</file>

<file path=ppt/theme/theme1.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36121</TotalTime>
  <Words>2933</Words>
  <Application>Microsoft Macintosh PowerPoint</Application>
  <PresentationFormat>自訂</PresentationFormat>
  <Paragraphs>213</Paragraphs>
  <Slides>19</Slides>
  <Notes>19</Notes>
  <HiddenSlides>0</HiddenSlides>
  <MMClips>4</MMClips>
  <ScaleCrop>false</ScaleCrop>
  <HeadingPairs>
    <vt:vector size="6" baseType="variant">
      <vt:variant>
        <vt:lpstr>使用字型</vt:lpstr>
      </vt:variant>
      <vt:variant>
        <vt:i4>5</vt:i4>
      </vt:variant>
      <vt:variant>
        <vt:lpstr>佈景主題</vt:lpstr>
      </vt:variant>
      <vt:variant>
        <vt:i4>1</vt:i4>
      </vt:variant>
      <vt:variant>
        <vt:lpstr>投影片標題</vt:lpstr>
      </vt:variant>
      <vt:variant>
        <vt:i4>19</vt:i4>
      </vt:variant>
    </vt:vector>
  </HeadingPairs>
  <TitlesOfParts>
    <vt:vector size="25" baseType="lpstr">
      <vt:lpstr>Arial</vt:lpstr>
      <vt:lpstr>Open Sans</vt:lpstr>
      <vt:lpstr>Trebuchet MS</vt:lpstr>
      <vt:lpstr>PT Sans Narrow</vt:lpstr>
      <vt:lpstr>Times New Roman</vt:lpstr>
      <vt:lpstr>Tropic</vt:lpstr>
      <vt:lpstr>Simulate the social distancing in the new normal</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Future works </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Service Design for Proposing an Innovative Intergenerational Interaction Platform</dc:title>
  <cp:lastModifiedBy>王 祐宸</cp:lastModifiedBy>
  <cp:revision>216</cp:revision>
  <dcterms:modified xsi:type="dcterms:W3CDTF">2021-03-23T10:34:38Z</dcterms:modified>
</cp:coreProperties>
</file>