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Helvetica Neue"/>
      <p:regular r:id="rId22"/>
      <p:bold r:id="rId23"/>
      <p:italic r:id="rId24"/>
      <p:boldItalic r:id="rId25"/>
    </p:embeddedFont>
    <p:embeddedFont>
      <p:font typeface="Barlow"/>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HelveticaNeue-regular.fntdata"/><Relationship Id="rId21" Type="http://schemas.openxmlformats.org/officeDocument/2006/relationships/slide" Target="slides/slide17.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bold.fntdata"/><Relationship Id="rId25" Type="http://schemas.openxmlformats.org/officeDocument/2006/relationships/font" Target="fonts/HelveticaNeue-boldItalic.fntdata"/><Relationship Id="rId27" Type="http://schemas.openxmlformats.org/officeDocument/2006/relationships/font" Target="fonts/Barl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200"/>
              <a:t>Your honorable chair ladies and gentlemen.</a:t>
            </a:r>
            <a:endParaRPr sz="1200"/>
          </a:p>
          <a:p>
            <a:pPr indent="0" lvl="0" marL="0" rtl="0" algn="l">
              <a:spcBef>
                <a:spcPts val="0"/>
              </a:spcBef>
              <a:spcAft>
                <a:spcPts val="0"/>
              </a:spcAft>
              <a:buNone/>
            </a:pPr>
            <a:r>
              <a:rPr lang="zh-TW" sz="1200">
                <a:solidFill>
                  <a:schemeClr val="dk1"/>
                </a:solidFill>
              </a:rPr>
              <a:t>I am today's presenter Lin Cheng-Yen.</a:t>
            </a:r>
            <a:endParaRPr sz="1200">
              <a:solidFill>
                <a:schemeClr val="dk1"/>
              </a:solidFill>
            </a:endParaRPr>
          </a:p>
          <a:p>
            <a:pPr indent="0" lvl="0" marL="0" rtl="0" algn="l">
              <a:spcBef>
                <a:spcPts val="0"/>
              </a:spcBef>
              <a:spcAft>
                <a:spcPts val="0"/>
              </a:spcAft>
              <a:buNone/>
            </a:pPr>
            <a:r>
              <a:rPr lang="zh-TW" sz="1200">
                <a:solidFill>
                  <a:schemeClr val="dk1"/>
                </a:solidFill>
              </a:rPr>
              <a:t>My topic is</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791d868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791d868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How to calculate distance</a:t>
            </a:r>
            <a:endParaRPr/>
          </a:p>
          <a:p>
            <a:pPr indent="0" lvl="0" marL="0" rtl="0" algn="l">
              <a:spcBef>
                <a:spcPts val="0"/>
              </a:spcBef>
              <a:spcAft>
                <a:spcPts val="0"/>
              </a:spcAft>
              <a:buNone/>
            </a:pPr>
            <a:r>
              <a:rPr lang="zh-TW" sz="1200">
                <a:solidFill>
                  <a:schemeClr val="dk1"/>
                </a:solidFill>
              </a:rPr>
              <a:t>As the picture in  the right.This picture introduce how camera works</a:t>
            </a:r>
            <a:endParaRPr sz="1200">
              <a:solidFill>
                <a:schemeClr val="dk1"/>
              </a:solidFill>
            </a:endParaRPr>
          </a:p>
          <a:p>
            <a:pPr indent="0" lvl="0" marL="0" rtl="0" algn="l">
              <a:spcBef>
                <a:spcPts val="0"/>
              </a:spcBef>
              <a:spcAft>
                <a:spcPts val="0"/>
              </a:spcAft>
              <a:buNone/>
            </a:pPr>
            <a:r>
              <a:rPr lang="zh-TW" sz="1200">
                <a:solidFill>
                  <a:schemeClr val="dk1"/>
                </a:solidFill>
              </a:rPr>
              <a:t>What we want to know is the Actual distance</a:t>
            </a:r>
            <a:endParaRPr sz="1200">
              <a:solidFill>
                <a:schemeClr val="dk1"/>
              </a:solidFill>
            </a:endParaRPr>
          </a:p>
          <a:p>
            <a:pPr indent="0" lvl="0" marL="0" rtl="0" algn="l">
              <a:spcBef>
                <a:spcPts val="0"/>
              </a:spcBef>
              <a:spcAft>
                <a:spcPts val="0"/>
              </a:spcAft>
              <a:buNone/>
            </a:pPr>
            <a:r>
              <a:rPr lang="zh-TW" sz="1200">
                <a:solidFill>
                  <a:schemeClr val="dk1"/>
                </a:solidFill>
              </a:rPr>
              <a:t>At known focal length, average height of pedestrians and image height</a:t>
            </a:r>
            <a:endParaRPr sz="1200">
              <a:solidFill>
                <a:schemeClr val="dk1"/>
              </a:solidFill>
            </a:endParaRPr>
          </a:p>
          <a:p>
            <a:pPr indent="0" lvl="0" marL="0" rtl="0" algn="l">
              <a:spcBef>
                <a:spcPts val="0"/>
              </a:spcBef>
              <a:spcAft>
                <a:spcPts val="0"/>
              </a:spcAft>
              <a:buClr>
                <a:schemeClr val="dk1"/>
              </a:buClr>
              <a:buSzPts val="1100"/>
              <a:buFont typeface="Arial"/>
              <a:buNone/>
            </a:pPr>
            <a:r>
              <a:rPr lang="zh-TW" sz="1200">
                <a:solidFill>
                  <a:schemeClr val="dk1"/>
                </a:solidFill>
              </a:rPr>
              <a:t>We can use the similar triangle theorem to calculate the actual distance</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996bc6e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996bc6e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solidFill>
                  <a:schemeClr val="dk1"/>
                </a:solidFill>
              </a:rPr>
              <a:t>How to calculate the angle of the pedestrian relative to the camera?</a:t>
            </a:r>
            <a:endParaRPr>
              <a:solidFill>
                <a:schemeClr val="dk1"/>
              </a:solidFill>
            </a:endParaRPr>
          </a:p>
          <a:p>
            <a:pPr indent="0" lvl="0" marL="0" rtl="0" algn="l">
              <a:spcBef>
                <a:spcPts val="0"/>
              </a:spcBef>
              <a:spcAft>
                <a:spcPts val="0"/>
              </a:spcAft>
              <a:buNone/>
            </a:pPr>
            <a:r>
              <a:rPr lang="zh-TW">
                <a:solidFill>
                  <a:schemeClr val="dk1"/>
                </a:solidFill>
              </a:rPr>
              <a:t>As shown on the right we can guess the actual angle from the width of the video.</a:t>
            </a:r>
            <a:endParaRPr>
              <a:solidFill>
                <a:schemeClr val="dk1"/>
              </a:solidFill>
            </a:endParaRPr>
          </a:p>
          <a:p>
            <a:pPr indent="0" lvl="0" marL="0" rtl="0" algn="l">
              <a:spcBef>
                <a:spcPts val="0"/>
              </a:spcBef>
              <a:spcAft>
                <a:spcPts val="0"/>
              </a:spcAft>
              <a:buNone/>
            </a:pPr>
            <a:r>
              <a:rPr lang="zh-TW">
                <a:solidFill>
                  <a:schemeClr val="dk1"/>
                </a:solidFill>
              </a:rPr>
              <a:t>The edges of the 360 ​​video represent 0 degrees and 360 degrees.</a:t>
            </a:r>
            <a:endParaRPr>
              <a:solidFill>
                <a:schemeClr val="dk1"/>
              </a:solidFill>
            </a:endParaRPr>
          </a:p>
          <a:p>
            <a:pPr indent="0" lvl="0" marL="0" rtl="0" algn="l">
              <a:spcBef>
                <a:spcPts val="0"/>
              </a:spcBef>
              <a:spcAft>
                <a:spcPts val="0"/>
              </a:spcAft>
              <a:buNone/>
            </a:pPr>
            <a:r>
              <a:rPr lang="zh-TW">
                <a:solidFill>
                  <a:schemeClr val="dk1"/>
                </a:solidFill>
              </a:rPr>
              <a:t>By knowing where the pedestrian is in the video, the angle can be inferred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791d8688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791d868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 order to verify the feasibility of the conversion of the coordinates</a:t>
            </a:r>
            <a:endParaRPr/>
          </a:p>
          <a:p>
            <a:pPr indent="0" lvl="0" marL="0" rtl="0" algn="l">
              <a:spcBef>
                <a:spcPts val="0"/>
              </a:spcBef>
              <a:spcAft>
                <a:spcPts val="0"/>
              </a:spcAft>
              <a:buNone/>
            </a:pPr>
            <a:r>
              <a:rPr lang="zh-TW"/>
              <a:t>I conducted a single-person tracking experiment before collecting pedestrians in public spaces.</a:t>
            </a:r>
            <a:endParaRPr/>
          </a:p>
          <a:p>
            <a:pPr indent="0" lvl="0" marL="0" rtl="0" algn="l">
              <a:spcBef>
                <a:spcPts val="0"/>
              </a:spcBef>
              <a:spcAft>
                <a:spcPts val="0"/>
              </a:spcAft>
              <a:buNone/>
            </a:pPr>
            <a:r>
              <a:rPr lang="zh-TW"/>
              <a:t>The person in the film is me, walking on the squares drawn in advance</a:t>
            </a:r>
            <a:endParaRPr/>
          </a:p>
          <a:p>
            <a:pPr indent="0" lvl="0" marL="0" rtl="0" algn="l">
              <a:spcBef>
                <a:spcPts val="0"/>
              </a:spcBef>
              <a:spcAft>
                <a:spcPts val="0"/>
              </a:spcAft>
              <a:buNone/>
            </a:pPr>
            <a:r>
              <a:rPr lang="zh-TW"/>
              <a:t>The video on the right is tracking result</a:t>
            </a:r>
            <a:endParaRPr/>
          </a:p>
          <a:p>
            <a:pPr indent="0" lvl="0" marL="0" rtl="0" algn="l">
              <a:spcBef>
                <a:spcPts val="0"/>
              </a:spcBef>
              <a:spcAft>
                <a:spcPts val="0"/>
              </a:spcAft>
              <a:buNone/>
            </a:pPr>
            <a:r>
              <a:rPr lang="zh-TW"/>
              <a:t>He shows the way we go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791d8688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791d8688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After establishing the system availability, we first came to the large open space.</a:t>
            </a:r>
            <a:endParaRPr/>
          </a:p>
          <a:p>
            <a:pPr indent="-292100" lvl="0" marL="457200" rtl="0" algn="just">
              <a:spcBef>
                <a:spcPts val="0"/>
              </a:spcBef>
              <a:spcAft>
                <a:spcPts val="0"/>
              </a:spcAft>
              <a:buClr>
                <a:srgbClr val="434343"/>
              </a:buClr>
              <a:buSzPts val="1000"/>
              <a:buChar char="●"/>
            </a:pPr>
            <a:r>
              <a:rPr b="1" lang="zh-TW" sz="1000">
                <a:solidFill>
                  <a:srgbClr val="434343"/>
                </a:solidFill>
              </a:rPr>
              <a:t>Due to the large number of people, the records are more complicated.</a:t>
            </a:r>
            <a:endParaRPr b="1" sz="1000">
              <a:solidFill>
                <a:srgbClr val="434343"/>
              </a:solidFill>
            </a:endParaRPr>
          </a:p>
          <a:p>
            <a:pPr indent="0" lvl="0" marL="457200" rtl="0" algn="just">
              <a:spcBef>
                <a:spcPts val="0"/>
              </a:spcBef>
              <a:spcAft>
                <a:spcPts val="0"/>
              </a:spcAft>
              <a:buClr>
                <a:schemeClr val="dk1"/>
              </a:buClr>
              <a:buSzPts val="1100"/>
              <a:buFont typeface="Arial"/>
              <a:buNone/>
            </a:pPr>
            <a:r>
              <a:rPr b="1" lang="zh-TW" sz="1000">
                <a:solidFill>
                  <a:srgbClr val="434343"/>
                </a:solidFill>
              </a:rPr>
              <a:t> </a:t>
            </a:r>
            <a:endParaRPr b="1" sz="1000">
              <a:solidFill>
                <a:srgbClr val="434343"/>
              </a:solidFill>
            </a:endParaRPr>
          </a:p>
          <a:p>
            <a:pPr indent="-292100" lvl="0" marL="457200" rtl="0" algn="just">
              <a:spcBef>
                <a:spcPts val="0"/>
              </a:spcBef>
              <a:spcAft>
                <a:spcPts val="0"/>
              </a:spcAft>
              <a:buClr>
                <a:srgbClr val="434343"/>
              </a:buClr>
              <a:buSzPts val="1000"/>
              <a:buChar char="●"/>
            </a:pPr>
            <a:r>
              <a:rPr b="1" lang="zh-TW" sz="1000">
                <a:solidFill>
                  <a:srgbClr val="434343"/>
                </a:solidFill>
              </a:rPr>
              <a:t>The space is too large to refer to the influence of nearby stores.</a:t>
            </a:r>
            <a:endParaRPr sz="1000"/>
          </a:p>
          <a:p>
            <a:pPr indent="0" lvl="0" marL="0" rtl="0" algn="l">
              <a:spcBef>
                <a:spcPts val="0"/>
              </a:spcBef>
              <a:spcAft>
                <a:spcPts val="0"/>
              </a:spcAft>
              <a:buNone/>
            </a:pPr>
            <a:r>
              <a:rPr lang="zh-TW" sz="1400">
                <a:solidFill>
                  <a:schemeClr val="dk1"/>
                </a:solidFill>
              </a:rPr>
              <a:t>Although the effect is not good, we can still track the probability of pedestrian walking and turning at this intersection.</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996bc6e8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996bc6e8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400">
                <a:solidFill>
                  <a:schemeClr val="dk1"/>
                </a:solidFill>
              </a:rPr>
              <a:t>Next we go to record the semi-open space.</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zh-TW" sz="1400">
                <a:solidFill>
                  <a:schemeClr val="dk1"/>
                </a:solidFill>
              </a:rPr>
              <a:t>This record shows the relationship between pedestrians and space, and can guess the intentions of pedestrians from their behavior, which is also the subject of this research. "</a:t>
            </a:r>
            <a:r>
              <a:rPr b="1" lang="zh-TW" sz="1200">
                <a:solidFill>
                  <a:srgbClr val="434343"/>
                </a:solidFill>
              </a:rPr>
              <a:t>to capture spatial pedestrian behavior patterns</a:t>
            </a:r>
            <a:r>
              <a:rPr lang="zh-TW" sz="1400">
                <a:solidFill>
                  <a:schemeClr val="dk1"/>
                </a:solidFill>
              </a:rPr>
              <a:t>"</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791d868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791d868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996bc6e8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996bc6e8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Clr>
                <a:srgbClr val="434343"/>
              </a:buClr>
              <a:buSzPts val="1200"/>
              <a:buChar char="●"/>
            </a:pPr>
            <a:r>
              <a:rPr b="1" lang="zh-TW" sz="1200">
                <a:solidFill>
                  <a:srgbClr val="434343"/>
                </a:solidFill>
              </a:rPr>
              <a:t>First a</a:t>
            </a:r>
            <a:r>
              <a:rPr b="1" lang="zh-TW" sz="1200">
                <a:solidFill>
                  <a:srgbClr val="434343"/>
                </a:solidFill>
              </a:rPr>
              <a:t>fter collecting enough pedestrian trajectories, then convert these path data into space usage probabilities.</a:t>
            </a:r>
            <a:endParaRPr b="1" sz="1200">
              <a:solidFill>
                <a:srgbClr val="434343"/>
              </a:solidFill>
            </a:endParaRPr>
          </a:p>
          <a:p>
            <a:pPr indent="0" lvl="0" marL="457200" rtl="0" algn="just">
              <a:spcBef>
                <a:spcPts val="0"/>
              </a:spcBef>
              <a:spcAft>
                <a:spcPts val="0"/>
              </a:spcAft>
              <a:buNone/>
            </a:pPr>
            <a:r>
              <a:rPr b="1" lang="zh-TW" sz="1200">
                <a:solidFill>
                  <a:srgbClr val="434343"/>
                </a:solidFill>
              </a:rPr>
              <a:t>The purpose is to incorporate this probability into the simulation software reference.</a:t>
            </a:r>
            <a:endParaRPr b="1" sz="1200">
              <a:solidFill>
                <a:srgbClr val="434343"/>
              </a:solidFill>
            </a:endParaRPr>
          </a:p>
          <a:p>
            <a:pPr indent="-304800" lvl="0" marL="457200" rtl="0" algn="just">
              <a:spcBef>
                <a:spcPts val="0"/>
              </a:spcBef>
              <a:spcAft>
                <a:spcPts val="0"/>
              </a:spcAft>
              <a:buClr>
                <a:srgbClr val="434343"/>
              </a:buClr>
              <a:buSzPts val="1200"/>
              <a:buChar char="●"/>
            </a:pPr>
            <a:r>
              <a:rPr b="1" lang="zh-TW" sz="1200">
                <a:solidFill>
                  <a:srgbClr val="434343"/>
                </a:solidFill>
              </a:rPr>
              <a:t>Second, Combine smart city applications and data transmission.5G and edge computing are getting more powerful the large amount of information collected can be transmitted and be calculated in time. So that  we can improve the city’s spatial problem handling capabilities. Such as relieve traffic, look for obstacles or guide the flow of indoor people</a:t>
            </a:r>
            <a:endParaRPr b="1" sz="1200">
              <a:solidFill>
                <a:srgbClr val="434343"/>
              </a:solidFill>
            </a:endParaRPr>
          </a:p>
          <a:p>
            <a:pPr indent="0" lvl="0" marL="0" rtl="0" algn="just">
              <a:spcBef>
                <a:spcPts val="0"/>
              </a:spcBef>
              <a:spcAft>
                <a:spcPts val="0"/>
              </a:spcAft>
              <a:buNone/>
            </a:pPr>
            <a:r>
              <a:t/>
            </a:r>
            <a:endParaRPr b="1" sz="1200">
              <a:solidFill>
                <a:srgbClr val="434343"/>
              </a:solidFill>
            </a:endParaRPr>
          </a:p>
          <a:p>
            <a:pPr indent="0" lvl="0" marL="0" rtl="0" algn="just">
              <a:spcBef>
                <a:spcPts val="0"/>
              </a:spcBef>
              <a:spcAft>
                <a:spcPts val="0"/>
              </a:spcAft>
              <a:buNone/>
            </a:pPr>
            <a:r>
              <a:rPr b="1" lang="zh-TW" sz="1200">
                <a:solidFill>
                  <a:srgbClr val="434343"/>
                </a:solidFill>
              </a:rPr>
              <a:t>Third Add more tracking information such as gender, age to increase the diversity of subsequent analysis.</a:t>
            </a:r>
            <a:endParaRPr b="1" sz="1200">
              <a:solidFill>
                <a:srgbClr val="434343"/>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791d8688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791d8688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911cedab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911cedab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These are the four major themes that will be discussed today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911cedab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911cedab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200">
                <a:solidFill>
                  <a:schemeClr val="dk1"/>
                </a:solidFill>
              </a:rPr>
              <a:t>This research focuses on pedestrians in the city.</a:t>
            </a:r>
            <a:endParaRPr sz="1200">
              <a:solidFill>
                <a:schemeClr val="dk1"/>
              </a:solidFill>
            </a:endParaRPr>
          </a:p>
          <a:p>
            <a:pPr indent="0" lvl="0" marL="0" rtl="0" algn="l">
              <a:spcBef>
                <a:spcPts val="0"/>
              </a:spcBef>
              <a:spcAft>
                <a:spcPts val="0"/>
              </a:spcAft>
              <a:buClr>
                <a:schemeClr val="dk1"/>
              </a:buClr>
              <a:buSzPts val="1100"/>
              <a:buFont typeface="Arial"/>
              <a:buNone/>
            </a:pPr>
            <a:r>
              <a:rPr lang="zh-TW" sz="1200">
                <a:solidFill>
                  <a:schemeClr val="dk1"/>
                </a:solidFill>
              </a:rPr>
              <a:t>It is committed to using modern technology to improve the efficiency of pedestrian research</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a2c8001d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a2c8001d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solidFill>
                  <a:schemeClr val="dk1"/>
                </a:solidFill>
              </a:rPr>
              <a:t>Here we provide a short video to give you a general understanding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996bc6e80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996bc6e80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200">
                <a:solidFill>
                  <a:schemeClr val="dk1"/>
                </a:solidFill>
              </a:rPr>
              <a:t>Under the background of the development of science and technology, people's observation in cities has been introduced into scientific and technological applications from man-made on-the-spot investigation</a:t>
            </a:r>
            <a:endParaRPr sz="1200">
              <a:solidFill>
                <a:schemeClr val="dk1"/>
              </a:solidFill>
            </a:endParaRPr>
          </a:p>
          <a:p>
            <a:pPr indent="0" lvl="0" marL="0" rtl="0" algn="l">
              <a:spcBef>
                <a:spcPts val="0"/>
              </a:spcBef>
              <a:spcAft>
                <a:spcPts val="0"/>
              </a:spcAft>
              <a:buClr>
                <a:schemeClr val="dk1"/>
              </a:buClr>
              <a:buSzPts val="1100"/>
              <a:buFont typeface="Arial"/>
              <a:buNone/>
            </a:pPr>
            <a:r>
              <a:rPr lang="zh-TW" sz="1200">
                <a:solidFill>
                  <a:schemeClr val="dk1"/>
                </a:solidFill>
              </a:rPr>
              <a:t>F</a:t>
            </a:r>
            <a:r>
              <a:rPr lang="zh-TW" sz="1200">
                <a:solidFill>
                  <a:schemeClr val="dk1"/>
                </a:solidFill>
              </a:rPr>
              <a:t>or example, from monitoring systems or aerial drone images,</a:t>
            </a:r>
            <a:endParaRPr sz="1200">
              <a:solidFill>
                <a:schemeClr val="dk1"/>
              </a:solidFill>
            </a:endParaRPr>
          </a:p>
          <a:p>
            <a:pPr indent="0" lvl="0" marL="0" rtl="0" algn="l">
              <a:spcBef>
                <a:spcPts val="0"/>
              </a:spcBef>
              <a:spcAft>
                <a:spcPts val="0"/>
              </a:spcAft>
              <a:buClr>
                <a:schemeClr val="dk1"/>
              </a:buClr>
              <a:buSzPts val="1100"/>
              <a:buFont typeface="Arial"/>
              <a:buNone/>
            </a:pPr>
            <a:r>
              <a:rPr lang="zh-TW" sz="1200">
                <a:solidFill>
                  <a:schemeClr val="dk1"/>
                </a:solidFill>
              </a:rPr>
              <a:t>Although the application of the above-mentioned related technologies has gradually matured, it is only in certain specific fields.There are many limitations and undetectable characteristics such as indoor space and low forest</a:t>
            </a:r>
            <a:endParaRPr sz="1200">
              <a:solidFill>
                <a:schemeClr val="dk1"/>
              </a:solidFill>
            </a:endParaRPr>
          </a:p>
          <a:p>
            <a:pPr indent="0" lvl="0" marL="0" rtl="0" algn="l">
              <a:spcBef>
                <a:spcPts val="0"/>
              </a:spcBef>
              <a:spcAft>
                <a:spcPts val="0"/>
              </a:spcAft>
              <a:buClr>
                <a:schemeClr val="dk1"/>
              </a:buClr>
              <a:buSzPts val="1100"/>
              <a:buFont typeface="Arial"/>
              <a:buNone/>
            </a:pPr>
            <a:r>
              <a:rPr lang="zh-TW" sz="1200">
                <a:solidFill>
                  <a:schemeClr val="dk1"/>
                </a:solidFill>
              </a:rPr>
              <a:t>Therefore, this research study proposes to use 360 cameras to capture images containing the interaction between human and space in different spaces, integrate pre-processing, image processing, and deep learning of image recognition, trying to analyze the position of human in space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911cedab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911cedab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just">
              <a:lnSpc>
                <a:spcPct val="128571"/>
              </a:lnSpc>
              <a:spcBef>
                <a:spcPts val="0"/>
              </a:spcBef>
              <a:spcAft>
                <a:spcPts val="0"/>
              </a:spcAft>
              <a:buClr>
                <a:schemeClr val="dk1"/>
              </a:buClr>
              <a:buSzPts val="1100"/>
              <a:buFont typeface="Arial"/>
              <a:buNone/>
            </a:pPr>
            <a:r>
              <a:rPr lang="zh-TW"/>
              <a:t>The goal of this research is to combine 360 ​​cameras and deep learning.T</a:t>
            </a:r>
            <a:r>
              <a:rPr lang="zh-TW">
                <a:solidFill>
                  <a:schemeClr val="dk1"/>
                </a:solidFill>
              </a:rPr>
              <a:t>o increase the speed of pedestrian data collection and improve the efficiency of analysis.</a:t>
            </a:r>
            <a:endParaRPr>
              <a:solidFill>
                <a:schemeClr val="dk1"/>
              </a:solidFill>
            </a:endParaRPr>
          </a:p>
          <a:p>
            <a:pPr indent="0" lvl="0" marL="0" marR="38100" rtl="0" algn="just">
              <a:lnSpc>
                <a:spcPct val="128571"/>
              </a:lnSpc>
              <a:spcBef>
                <a:spcPts val="0"/>
              </a:spcBef>
              <a:spcAft>
                <a:spcPts val="0"/>
              </a:spcAft>
              <a:buClr>
                <a:schemeClr val="dk1"/>
              </a:buClr>
              <a:buSzPts val="1100"/>
              <a:buFont typeface="Arial"/>
              <a:buNone/>
            </a:pPr>
            <a:r>
              <a:rPr lang="zh-TW">
                <a:solidFill>
                  <a:schemeClr val="dk1"/>
                </a:solidFill>
              </a:rPr>
              <a:t>And the </a:t>
            </a:r>
            <a:r>
              <a:rPr lang="zh-TW" sz="1200">
                <a:solidFill>
                  <a:schemeClr val="dk1"/>
                </a:solidFill>
                <a:latin typeface="Helvetica Neue"/>
                <a:ea typeface="Helvetica Neue"/>
                <a:cs typeface="Helvetica Neue"/>
                <a:sym typeface="Helvetica Neue"/>
              </a:rPr>
              <a:t>Contributions  is...</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911cedab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911cedab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Now we going to Research framework.</a:t>
            </a:r>
            <a:endParaRPr/>
          </a:p>
          <a:p>
            <a:pPr indent="0" lvl="0" marL="0" rtl="0" algn="l">
              <a:spcBef>
                <a:spcPts val="0"/>
              </a:spcBef>
              <a:spcAft>
                <a:spcPts val="0"/>
              </a:spcAft>
              <a:buNone/>
            </a:pPr>
            <a:r>
              <a:rPr lang="zh-TW"/>
              <a:t>This is the diagram of this study,we will explain deep learning and research fields.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911cedab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911cedab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200"/>
              <a:t>What is YOLOv4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zh-TW" sz="1200"/>
              <a:t>As the picture in  the right</a:t>
            </a:r>
            <a:endParaRPr sz="1200"/>
          </a:p>
          <a:p>
            <a:pPr indent="0" lvl="0" marL="0" rtl="0" algn="l">
              <a:spcBef>
                <a:spcPts val="0"/>
              </a:spcBef>
              <a:spcAft>
                <a:spcPts val="0"/>
              </a:spcAft>
              <a:buNone/>
            </a:pPr>
            <a:r>
              <a:rPr lang="zh-TW" sz="1200"/>
              <a:t> </a:t>
            </a:r>
            <a:r>
              <a:rPr lang="zh-TW" sz="1200">
                <a:solidFill>
                  <a:srgbClr val="434343"/>
                </a:solidFill>
              </a:rPr>
              <a:t>YOLOv4 has improved again in terms of accuracy .</a:t>
            </a:r>
            <a:endParaRPr sz="1200">
              <a:solidFill>
                <a:srgbClr val="434343"/>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911cedab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911cedab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This is the flow chart of the whole experiment.</a:t>
            </a:r>
            <a:endParaRPr/>
          </a:p>
          <a:p>
            <a:pPr indent="0" lvl="0" marL="0" rtl="0" algn="l">
              <a:spcBef>
                <a:spcPts val="0"/>
              </a:spcBef>
              <a:spcAft>
                <a:spcPts val="0"/>
              </a:spcAft>
              <a:buNone/>
            </a:pPr>
            <a:r>
              <a:rPr lang="zh-TW"/>
              <a:t>First, shoot 360 videos in the research space</a:t>
            </a:r>
            <a:endParaRPr/>
          </a:p>
          <a:p>
            <a:pPr indent="0" lvl="0" marL="0" rtl="0" algn="l">
              <a:spcBef>
                <a:spcPts val="0"/>
              </a:spcBef>
              <a:spcAft>
                <a:spcPts val="0"/>
              </a:spcAft>
              <a:buNone/>
            </a:pPr>
            <a:r>
              <a:rPr lang="zh-TW"/>
              <a:t>Throw the video into the editing software and expand it into a 1920*1080 video</a:t>
            </a:r>
            <a:endParaRPr/>
          </a:p>
          <a:p>
            <a:pPr indent="0" lvl="0" marL="0" rtl="0" algn="l">
              <a:spcBef>
                <a:spcPts val="0"/>
              </a:spcBef>
              <a:spcAft>
                <a:spcPts val="0"/>
              </a:spcAft>
              <a:buNone/>
            </a:pPr>
            <a:r>
              <a:rPr lang="zh-TW"/>
              <a:t>As shown in the introduction video just now</a:t>
            </a:r>
            <a:endParaRPr/>
          </a:p>
          <a:p>
            <a:pPr indent="0" lvl="0" marL="0" rtl="0" algn="l">
              <a:spcBef>
                <a:spcPts val="0"/>
              </a:spcBef>
              <a:spcAft>
                <a:spcPts val="0"/>
              </a:spcAft>
              <a:buNone/>
            </a:pPr>
            <a:r>
              <a:rPr lang="zh-TW"/>
              <a:t>Next upload to Google colab for analysis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gif"/><Relationship Id="rId5" Type="http://schemas.openxmlformats.org/officeDocument/2006/relationships/hyperlink" Target="http://drive.google.com/file/d/1MAi7wMhbjGre3CYiLPCAs7MqI6-QVna2/view" TargetMode="External"/><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drive.google.com/file/d/1ROkqh342vvzDITOpbjnmwGDXoDM9xrZ9/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65125" y="3133600"/>
            <a:ext cx="8520600" cy="792600"/>
          </a:xfrm>
          <a:prstGeom prst="rect">
            <a:avLst/>
          </a:prstGeom>
        </p:spPr>
        <p:txBody>
          <a:bodyPr anchorCtr="0" anchor="t" bIns="91425" lIns="91425" spcFirstLastPara="1" rIns="91425" wrap="square" tIns="91425">
            <a:noAutofit/>
          </a:bodyPr>
          <a:lstStyle/>
          <a:p>
            <a:pPr indent="0" lvl="0" marL="0" rtl="0" algn="r">
              <a:lnSpc>
                <a:spcPct val="129986"/>
              </a:lnSpc>
              <a:spcBef>
                <a:spcPts val="0"/>
              </a:spcBef>
              <a:spcAft>
                <a:spcPts val="0"/>
              </a:spcAft>
              <a:buClr>
                <a:schemeClr val="dk1"/>
              </a:buClr>
              <a:buSzPts val="358"/>
              <a:buFont typeface="Arial"/>
              <a:buNone/>
            </a:pPr>
            <a:r>
              <a:rPr b="1" lang="zh-TW" sz="1400">
                <a:solidFill>
                  <a:srgbClr val="434343"/>
                </a:solidFill>
              </a:rPr>
              <a:t>Author：Cheng-Yen Lin</a:t>
            </a:r>
            <a:endParaRPr b="1" sz="1400">
              <a:solidFill>
                <a:srgbClr val="434343"/>
              </a:solidFill>
            </a:endParaRPr>
          </a:p>
          <a:p>
            <a:pPr indent="0" lvl="0" marL="0" rtl="0" algn="r">
              <a:lnSpc>
                <a:spcPct val="129986"/>
              </a:lnSpc>
              <a:spcBef>
                <a:spcPts val="0"/>
              </a:spcBef>
              <a:spcAft>
                <a:spcPts val="0"/>
              </a:spcAft>
              <a:buClr>
                <a:schemeClr val="dk1"/>
              </a:buClr>
              <a:buSzPts val="358"/>
              <a:buFont typeface="Arial"/>
              <a:buNone/>
            </a:pPr>
            <a:r>
              <a:rPr b="1" lang="zh-TW" sz="1400">
                <a:solidFill>
                  <a:srgbClr val="434343"/>
                </a:solidFill>
              </a:rPr>
              <a:t> Sheng-ming Wang</a:t>
            </a:r>
            <a:endParaRPr b="1" sz="1400">
              <a:solidFill>
                <a:srgbClr val="434343"/>
              </a:solidFill>
            </a:endParaRPr>
          </a:p>
          <a:p>
            <a:pPr indent="0" lvl="0" marL="0" rtl="0" algn="ctr">
              <a:lnSpc>
                <a:spcPct val="80000"/>
              </a:lnSpc>
              <a:spcBef>
                <a:spcPts val="0"/>
              </a:spcBef>
              <a:spcAft>
                <a:spcPts val="0"/>
              </a:spcAft>
              <a:buSzPts val="358"/>
              <a:buNone/>
            </a:pPr>
            <a:r>
              <a:t/>
            </a:r>
            <a:endParaRPr sz="910"/>
          </a:p>
        </p:txBody>
      </p:sp>
      <p:sp>
        <p:nvSpPr>
          <p:cNvPr id="55" name="Google Shape;55;p13"/>
          <p:cNvSpPr/>
          <p:nvPr/>
        </p:nvSpPr>
        <p:spPr>
          <a:xfrm>
            <a:off x="6849325" y="3789250"/>
            <a:ext cx="1541100" cy="65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6740875" y="3854350"/>
            <a:ext cx="1758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zh-TW">
                <a:solidFill>
                  <a:srgbClr val="434343"/>
                </a:solidFill>
              </a:rPr>
              <a:t>2021.03.21</a:t>
            </a:r>
            <a:endParaRPr b="1">
              <a:solidFill>
                <a:srgbClr val="434343"/>
              </a:solidFill>
            </a:endParaRPr>
          </a:p>
        </p:txBody>
      </p:sp>
      <p:sp>
        <p:nvSpPr>
          <p:cNvPr id="57" name="Google Shape;57;p13"/>
          <p:cNvSpPr txBox="1"/>
          <p:nvPr>
            <p:ph type="ctrTitle"/>
          </p:nvPr>
        </p:nvSpPr>
        <p:spPr>
          <a:xfrm>
            <a:off x="311700" y="1382025"/>
            <a:ext cx="8520600" cy="136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zh-TW" sz="2500">
                <a:solidFill>
                  <a:srgbClr val="434343"/>
                </a:solidFill>
              </a:rPr>
              <a:t>Integrate deep learning into the 360-degree video to capture spatial pedestrian behavior patterns</a:t>
            </a:r>
            <a:endParaRPr b="1" sz="2500">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2"/>
          <p:cNvSpPr txBox="1"/>
          <p:nvPr/>
        </p:nvSpPr>
        <p:spPr>
          <a:xfrm>
            <a:off x="2793325" y="1168375"/>
            <a:ext cx="456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22"/>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txBox="1"/>
          <p:nvPr/>
        </p:nvSpPr>
        <p:spPr>
          <a:xfrm rot="5400000">
            <a:off x="-1758050" y="2020300"/>
            <a:ext cx="5247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4000">
                <a:solidFill>
                  <a:srgbClr val="F3F3F3"/>
                </a:solidFill>
              </a:rPr>
              <a:t>Principle of </a:t>
            </a:r>
            <a:endParaRPr b="1" sz="4000">
              <a:solidFill>
                <a:srgbClr val="F3F3F3"/>
              </a:solidFill>
            </a:endParaRPr>
          </a:p>
          <a:p>
            <a:pPr indent="0" lvl="0" marL="0" rtl="0" algn="l">
              <a:spcBef>
                <a:spcPts val="0"/>
              </a:spcBef>
              <a:spcAft>
                <a:spcPts val="0"/>
              </a:spcAft>
              <a:buNone/>
            </a:pPr>
            <a:r>
              <a:rPr b="1" lang="zh-TW" sz="4000">
                <a:solidFill>
                  <a:srgbClr val="F3F3F3"/>
                </a:solidFill>
              </a:rPr>
              <a:t>Distance calculation</a:t>
            </a:r>
            <a:endParaRPr b="1" sz="4000">
              <a:solidFill>
                <a:srgbClr val="F3F3F3"/>
              </a:solidFill>
            </a:endParaRPr>
          </a:p>
        </p:txBody>
      </p:sp>
      <p:pic>
        <p:nvPicPr>
          <p:cNvPr id="155" name="Google Shape;155;p22"/>
          <p:cNvPicPr preferRelativeResize="0"/>
          <p:nvPr/>
        </p:nvPicPr>
        <p:blipFill>
          <a:blip r:embed="rId4">
            <a:alphaModFix/>
          </a:blip>
          <a:stretch>
            <a:fillRect/>
          </a:stretch>
        </p:blipFill>
        <p:spPr>
          <a:xfrm>
            <a:off x="2996650" y="294124"/>
            <a:ext cx="4853625" cy="4113251"/>
          </a:xfrm>
          <a:prstGeom prst="rect">
            <a:avLst/>
          </a:prstGeom>
          <a:noFill/>
          <a:ln>
            <a:noFill/>
          </a:ln>
        </p:spPr>
      </p:pic>
      <p:sp>
        <p:nvSpPr>
          <p:cNvPr id="156" name="Google Shape;156;p22"/>
          <p:cNvSpPr txBox="1"/>
          <p:nvPr/>
        </p:nvSpPr>
        <p:spPr>
          <a:xfrm>
            <a:off x="3162300" y="4407375"/>
            <a:ext cx="5218200" cy="877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b="1" lang="zh-TW" sz="2000">
                <a:solidFill>
                  <a:srgbClr val="434343"/>
                </a:solidFill>
              </a:rPr>
              <a:t>Pinhole imaging </a:t>
            </a:r>
            <a:r>
              <a:rPr b="1" lang="zh-TW" sz="1600">
                <a:solidFill>
                  <a:srgbClr val="434343"/>
                </a:solidFill>
              </a:rPr>
              <a:t>(Picture from Wikipedia)</a:t>
            </a:r>
            <a:endParaRPr b="1" sz="1600">
              <a:solidFill>
                <a:srgbClr val="434343"/>
              </a:solidFill>
            </a:endParaRPr>
          </a:p>
          <a:p>
            <a:pPr indent="0" lvl="0" marL="0" rtl="0" algn="l">
              <a:spcBef>
                <a:spcPts val="600"/>
              </a:spcBef>
              <a:spcAft>
                <a:spcPts val="0"/>
              </a:spcAft>
              <a:buNone/>
            </a:pPr>
            <a:r>
              <a:t/>
            </a:r>
            <a:endParaRPr/>
          </a:p>
        </p:txBody>
      </p:sp>
      <p:cxnSp>
        <p:nvCxnSpPr>
          <p:cNvPr id="157" name="Google Shape;157;p22"/>
          <p:cNvCxnSpPr>
            <a:endCxn id="158" idx="1"/>
          </p:cNvCxnSpPr>
          <p:nvPr/>
        </p:nvCxnSpPr>
        <p:spPr>
          <a:xfrm flipH="1" rot="10800000">
            <a:off x="7305150" y="1878825"/>
            <a:ext cx="849900" cy="400200"/>
          </a:xfrm>
          <a:prstGeom prst="straightConnector1">
            <a:avLst/>
          </a:prstGeom>
          <a:noFill/>
          <a:ln cap="flat" cmpd="sng" w="19050">
            <a:solidFill>
              <a:schemeClr val="dk2"/>
            </a:solidFill>
            <a:prstDash val="solid"/>
            <a:round/>
            <a:headEnd len="med" w="med" type="none"/>
            <a:tailEnd len="med" w="med" type="none"/>
          </a:ln>
        </p:spPr>
      </p:cxnSp>
      <p:sp>
        <p:nvSpPr>
          <p:cNvPr id="158" name="Google Shape;158;p22"/>
          <p:cNvSpPr txBox="1"/>
          <p:nvPr/>
        </p:nvSpPr>
        <p:spPr>
          <a:xfrm>
            <a:off x="8155050" y="1540275"/>
            <a:ext cx="116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solidFill>
                  <a:schemeClr val="dk1"/>
                </a:solidFill>
              </a:rPr>
              <a:t>Real objects</a:t>
            </a:r>
            <a:endParaRPr b="1" sz="1600"/>
          </a:p>
        </p:txBody>
      </p:sp>
      <p:cxnSp>
        <p:nvCxnSpPr>
          <p:cNvPr id="159" name="Google Shape;159;p22"/>
          <p:cNvCxnSpPr/>
          <p:nvPr/>
        </p:nvCxnSpPr>
        <p:spPr>
          <a:xfrm rot="10800000">
            <a:off x="2653625" y="2350750"/>
            <a:ext cx="656100" cy="0"/>
          </a:xfrm>
          <a:prstGeom prst="straightConnector1">
            <a:avLst/>
          </a:prstGeom>
          <a:noFill/>
          <a:ln cap="flat" cmpd="sng" w="19050">
            <a:solidFill>
              <a:schemeClr val="dk2"/>
            </a:solidFill>
            <a:prstDash val="solid"/>
            <a:round/>
            <a:headEnd len="med" w="med" type="none"/>
            <a:tailEnd len="med" w="med" type="none"/>
          </a:ln>
        </p:spPr>
      </p:cxnSp>
      <p:sp>
        <p:nvSpPr>
          <p:cNvPr id="160" name="Google Shape;160;p22"/>
          <p:cNvSpPr txBox="1"/>
          <p:nvPr/>
        </p:nvSpPr>
        <p:spPr>
          <a:xfrm>
            <a:off x="1903375" y="2012200"/>
            <a:ext cx="973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solidFill>
                  <a:schemeClr val="dk1"/>
                </a:solidFill>
              </a:rPr>
              <a:t>Image display</a:t>
            </a:r>
            <a:endParaRPr b="1" sz="1600"/>
          </a:p>
        </p:txBody>
      </p:sp>
      <p:sp>
        <p:nvSpPr>
          <p:cNvPr id="161" name="Google Shape;161;p22"/>
          <p:cNvSpPr txBox="1"/>
          <p:nvPr/>
        </p:nvSpPr>
        <p:spPr>
          <a:xfrm>
            <a:off x="4884300" y="387600"/>
            <a:ext cx="17742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sz="1600"/>
          </a:p>
          <a:p>
            <a:pPr indent="0" lvl="0" marL="0" rtl="0" algn="l">
              <a:spcBef>
                <a:spcPts val="0"/>
              </a:spcBef>
              <a:spcAft>
                <a:spcPts val="0"/>
              </a:spcAft>
              <a:buClr>
                <a:schemeClr val="dk1"/>
              </a:buClr>
              <a:buSzPts val="1100"/>
              <a:buFont typeface="Arial"/>
              <a:buNone/>
            </a:pPr>
            <a:r>
              <a:rPr b="1" lang="zh-TW" sz="1600">
                <a:solidFill>
                  <a:srgbClr val="202124"/>
                </a:solidFill>
              </a:rPr>
              <a:t>Focal length</a:t>
            </a:r>
            <a:endParaRPr b="1" sz="1600">
              <a:solidFill>
                <a:srgbClr val="202124"/>
              </a:solidFill>
            </a:endParaRPr>
          </a:p>
          <a:p>
            <a:pPr indent="0" lvl="0" marL="0" rtl="0" algn="l">
              <a:spcBef>
                <a:spcPts val="0"/>
              </a:spcBef>
              <a:spcAft>
                <a:spcPts val="0"/>
              </a:spcAft>
              <a:buNone/>
            </a:pPr>
            <a:r>
              <a:t/>
            </a:r>
            <a:endParaRPr/>
          </a:p>
        </p:txBody>
      </p:sp>
      <p:cxnSp>
        <p:nvCxnSpPr>
          <p:cNvPr id="162" name="Google Shape;162;p22"/>
          <p:cNvCxnSpPr/>
          <p:nvPr/>
        </p:nvCxnSpPr>
        <p:spPr>
          <a:xfrm flipH="1">
            <a:off x="5068925" y="1028700"/>
            <a:ext cx="447300" cy="1148100"/>
          </a:xfrm>
          <a:prstGeom prst="straightConnector1">
            <a:avLst/>
          </a:prstGeom>
          <a:noFill/>
          <a:ln cap="flat" cmpd="sng" w="19050">
            <a:solidFill>
              <a:schemeClr val="dk2"/>
            </a:solidFill>
            <a:prstDash val="solid"/>
            <a:round/>
            <a:headEnd len="med" w="med" type="none"/>
            <a:tailEnd len="med" w="med" type="none"/>
          </a:ln>
        </p:spPr>
      </p:cxnSp>
      <p:sp>
        <p:nvSpPr>
          <p:cNvPr id="163" name="Google Shape;163;p22"/>
          <p:cNvSpPr/>
          <p:nvPr/>
        </p:nvSpPr>
        <p:spPr>
          <a:xfrm>
            <a:off x="4144625" y="2191575"/>
            <a:ext cx="1836000" cy="15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6149841" y="2191575"/>
            <a:ext cx="508800" cy="1593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 name="Google Shape;165;p22"/>
          <p:cNvCxnSpPr>
            <a:stCxn id="164" idx="2"/>
          </p:cNvCxnSpPr>
          <p:nvPr/>
        </p:nvCxnSpPr>
        <p:spPr>
          <a:xfrm>
            <a:off x="6404241" y="2350875"/>
            <a:ext cx="334500" cy="1197300"/>
          </a:xfrm>
          <a:prstGeom prst="straightConnector1">
            <a:avLst/>
          </a:prstGeom>
          <a:noFill/>
          <a:ln cap="flat" cmpd="sng" w="19050">
            <a:solidFill>
              <a:schemeClr val="dk2"/>
            </a:solidFill>
            <a:prstDash val="solid"/>
            <a:round/>
            <a:headEnd len="med" w="med" type="none"/>
            <a:tailEnd len="med" w="med" type="none"/>
          </a:ln>
        </p:spPr>
      </p:cxnSp>
      <p:sp>
        <p:nvSpPr>
          <p:cNvPr id="166" name="Google Shape;166;p22"/>
          <p:cNvSpPr txBox="1"/>
          <p:nvPr/>
        </p:nvSpPr>
        <p:spPr>
          <a:xfrm>
            <a:off x="6149850" y="3520000"/>
            <a:ext cx="220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t>Actual distance</a:t>
            </a:r>
            <a:endParaRPr b="1"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3"/>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txBox="1"/>
          <p:nvPr/>
        </p:nvSpPr>
        <p:spPr>
          <a:xfrm rot="5400000">
            <a:off x="-1742600" y="2020300"/>
            <a:ext cx="5247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4000">
                <a:solidFill>
                  <a:srgbClr val="F3F3F3"/>
                </a:solidFill>
              </a:rPr>
              <a:t>Principle of </a:t>
            </a:r>
            <a:endParaRPr b="1" sz="4000">
              <a:solidFill>
                <a:srgbClr val="F3F3F3"/>
              </a:solidFill>
            </a:endParaRPr>
          </a:p>
          <a:p>
            <a:pPr indent="0" lvl="0" marL="0" rtl="0" algn="l">
              <a:spcBef>
                <a:spcPts val="0"/>
              </a:spcBef>
              <a:spcAft>
                <a:spcPts val="0"/>
              </a:spcAft>
              <a:buNone/>
            </a:pPr>
            <a:r>
              <a:rPr b="1" lang="zh-TW" sz="4000">
                <a:solidFill>
                  <a:srgbClr val="F3F3F3"/>
                </a:solidFill>
              </a:rPr>
              <a:t>Angle calculation</a:t>
            </a:r>
            <a:endParaRPr b="1" sz="4000">
              <a:solidFill>
                <a:srgbClr val="F3F3F3"/>
              </a:solidFill>
            </a:endParaRPr>
          </a:p>
        </p:txBody>
      </p:sp>
      <p:sp>
        <p:nvSpPr>
          <p:cNvPr id="173" name="Google Shape;173;p23"/>
          <p:cNvSpPr/>
          <p:nvPr/>
        </p:nvSpPr>
        <p:spPr>
          <a:xfrm>
            <a:off x="2269575" y="792350"/>
            <a:ext cx="6204600" cy="3679800"/>
          </a:xfrm>
          <a:prstGeom prst="rect">
            <a:avLst/>
          </a:prstGeom>
          <a:solidFill>
            <a:schemeClr val="lt2"/>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3"/>
          <p:cNvPicPr preferRelativeResize="0"/>
          <p:nvPr/>
        </p:nvPicPr>
        <p:blipFill>
          <a:blip r:embed="rId4">
            <a:alphaModFix/>
          </a:blip>
          <a:stretch>
            <a:fillRect/>
          </a:stretch>
        </p:blipFill>
        <p:spPr>
          <a:xfrm>
            <a:off x="5065727" y="2326086"/>
            <a:ext cx="612300" cy="612325"/>
          </a:xfrm>
          <a:prstGeom prst="rect">
            <a:avLst/>
          </a:prstGeom>
          <a:noFill/>
          <a:ln>
            <a:noFill/>
          </a:ln>
        </p:spPr>
      </p:pic>
      <p:sp>
        <p:nvSpPr>
          <p:cNvPr id="175" name="Google Shape;175;p23"/>
          <p:cNvSpPr txBox="1"/>
          <p:nvPr/>
        </p:nvSpPr>
        <p:spPr>
          <a:xfrm>
            <a:off x="1953050" y="298175"/>
            <a:ext cx="612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solidFill>
                  <a:srgbClr val="434343"/>
                </a:solidFill>
              </a:rPr>
              <a:t>0°</a:t>
            </a:r>
            <a:endParaRPr b="1" sz="1600">
              <a:solidFill>
                <a:srgbClr val="434343"/>
              </a:solidFill>
            </a:endParaRPr>
          </a:p>
        </p:txBody>
      </p:sp>
      <p:sp>
        <p:nvSpPr>
          <p:cNvPr id="176" name="Google Shape;176;p23"/>
          <p:cNvSpPr txBox="1"/>
          <p:nvPr/>
        </p:nvSpPr>
        <p:spPr>
          <a:xfrm>
            <a:off x="8218025" y="298175"/>
            <a:ext cx="612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solidFill>
                  <a:srgbClr val="434343"/>
                </a:solidFill>
              </a:rPr>
              <a:t>36</a:t>
            </a:r>
            <a:r>
              <a:rPr b="1" lang="zh-TW" sz="1600">
                <a:solidFill>
                  <a:srgbClr val="434343"/>
                </a:solidFill>
              </a:rPr>
              <a:t>0°</a:t>
            </a:r>
            <a:endParaRPr b="1" sz="1600">
              <a:solidFill>
                <a:srgbClr val="434343"/>
              </a:solidFill>
            </a:endParaRPr>
          </a:p>
        </p:txBody>
      </p:sp>
      <p:cxnSp>
        <p:nvCxnSpPr>
          <p:cNvPr id="177" name="Google Shape;177;p23"/>
          <p:cNvCxnSpPr/>
          <p:nvPr/>
        </p:nvCxnSpPr>
        <p:spPr>
          <a:xfrm>
            <a:off x="3101000" y="805075"/>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3"/>
          <p:cNvCxnSpPr/>
          <p:nvPr/>
        </p:nvCxnSpPr>
        <p:spPr>
          <a:xfrm>
            <a:off x="2669750" y="805075"/>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79" name="Google Shape;179;p23"/>
          <p:cNvCxnSpPr/>
          <p:nvPr/>
        </p:nvCxnSpPr>
        <p:spPr>
          <a:xfrm>
            <a:off x="3554900" y="805075"/>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3"/>
          <p:cNvCxnSpPr/>
          <p:nvPr/>
        </p:nvCxnSpPr>
        <p:spPr>
          <a:xfrm>
            <a:off x="4035300" y="813350"/>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1" name="Google Shape;181;p23"/>
          <p:cNvCxnSpPr/>
          <p:nvPr/>
        </p:nvCxnSpPr>
        <p:spPr>
          <a:xfrm>
            <a:off x="4500775" y="813350"/>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3"/>
          <p:cNvCxnSpPr/>
          <p:nvPr/>
        </p:nvCxnSpPr>
        <p:spPr>
          <a:xfrm>
            <a:off x="4951350" y="805075"/>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3" name="Google Shape;183;p23"/>
          <p:cNvCxnSpPr/>
          <p:nvPr/>
        </p:nvCxnSpPr>
        <p:spPr>
          <a:xfrm>
            <a:off x="5387000" y="805075"/>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p23"/>
          <p:cNvCxnSpPr/>
          <p:nvPr/>
        </p:nvCxnSpPr>
        <p:spPr>
          <a:xfrm>
            <a:off x="5852475" y="813350"/>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5" name="Google Shape;185;p23"/>
          <p:cNvCxnSpPr/>
          <p:nvPr/>
        </p:nvCxnSpPr>
        <p:spPr>
          <a:xfrm>
            <a:off x="6317950" y="813350"/>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6" name="Google Shape;186;p23"/>
          <p:cNvCxnSpPr/>
          <p:nvPr/>
        </p:nvCxnSpPr>
        <p:spPr>
          <a:xfrm>
            <a:off x="6783425" y="800938"/>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7" name="Google Shape;187;p23"/>
          <p:cNvCxnSpPr/>
          <p:nvPr/>
        </p:nvCxnSpPr>
        <p:spPr>
          <a:xfrm>
            <a:off x="7248900" y="809213"/>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8" name="Google Shape;188;p23"/>
          <p:cNvCxnSpPr/>
          <p:nvPr/>
        </p:nvCxnSpPr>
        <p:spPr>
          <a:xfrm>
            <a:off x="7669650" y="813338"/>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89" name="Google Shape;189;p23"/>
          <p:cNvCxnSpPr/>
          <p:nvPr/>
        </p:nvCxnSpPr>
        <p:spPr>
          <a:xfrm>
            <a:off x="8090400" y="813338"/>
            <a:ext cx="0" cy="3637800"/>
          </a:xfrm>
          <a:prstGeom prst="straightConnector1">
            <a:avLst/>
          </a:prstGeom>
          <a:noFill/>
          <a:ln cap="flat" cmpd="sng" w="9525">
            <a:solidFill>
              <a:schemeClr val="dk2"/>
            </a:solidFill>
            <a:prstDash val="solid"/>
            <a:round/>
            <a:headEnd len="med" w="med" type="none"/>
            <a:tailEnd len="med" w="med" type="none"/>
          </a:ln>
        </p:spPr>
      </p:cxnSp>
      <p:cxnSp>
        <p:nvCxnSpPr>
          <p:cNvPr id="190" name="Google Shape;190;p23"/>
          <p:cNvCxnSpPr/>
          <p:nvPr/>
        </p:nvCxnSpPr>
        <p:spPr>
          <a:xfrm>
            <a:off x="2278275" y="4666425"/>
            <a:ext cx="6187200" cy="0"/>
          </a:xfrm>
          <a:prstGeom prst="straightConnector1">
            <a:avLst/>
          </a:prstGeom>
          <a:noFill/>
          <a:ln cap="flat" cmpd="sng" w="19050">
            <a:solidFill>
              <a:schemeClr val="dk2"/>
            </a:solidFill>
            <a:prstDash val="solid"/>
            <a:round/>
            <a:headEnd len="med" w="med" type="oval"/>
            <a:tailEnd len="med" w="med" type="oval"/>
          </a:ln>
        </p:spPr>
      </p:cxnSp>
      <p:sp>
        <p:nvSpPr>
          <p:cNvPr id="191" name="Google Shape;191;p23"/>
          <p:cNvSpPr txBox="1"/>
          <p:nvPr/>
        </p:nvSpPr>
        <p:spPr>
          <a:xfrm>
            <a:off x="4500775" y="4666425"/>
            <a:ext cx="23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t>Video width (1920px)</a:t>
            </a:r>
            <a:endParaRPr/>
          </a:p>
        </p:txBody>
      </p:sp>
      <p:cxnSp>
        <p:nvCxnSpPr>
          <p:cNvPr id="192" name="Google Shape;192;p23"/>
          <p:cNvCxnSpPr/>
          <p:nvPr/>
        </p:nvCxnSpPr>
        <p:spPr>
          <a:xfrm>
            <a:off x="2260288" y="1893550"/>
            <a:ext cx="2493900" cy="0"/>
          </a:xfrm>
          <a:prstGeom prst="straightConnector1">
            <a:avLst/>
          </a:prstGeom>
          <a:noFill/>
          <a:ln cap="flat" cmpd="sng" w="19050">
            <a:solidFill>
              <a:srgbClr val="FF0000"/>
            </a:solidFill>
            <a:prstDash val="dash"/>
            <a:round/>
            <a:headEnd len="med" w="med" type="none"/>
            <a:tailEnd len="med" w="med" type="none"/>
          </a:ln>
        </p:spPr>
      </p:cxnSp>
      <p:pic>
        <p:nvPicPr>
          <p:cNvPr id="193" name="Google Shape;193;p23"/>
          <p:cNvPicPr preferRelativeResize="0"/>
          <p:nvPr/>
        </p:nvPicPr>
        <p:blipFill>
          <a:blip r:embed="rId5">
            <a:alphaModFix/>
          </a:blip>
          <a:stretch>
            <a:fillRect/>
          </a:stretch>
        </p:blipFill>
        <p:spPr>
          <a:xfrm>
            <a:off x="4420438" y="1587400"/>
            <a:ext cx="612300" cy="612300"/>
          </a:xfrm>
          <a:prstGeom prst="rect">
            <a:avLst/>
          </a:prstGeom>
          <a:noFill/>
          <a:ln>
            <a:noFill/>
          </a:ln>
        </p:spPr>
      </p:pic>
      <p:cxnSp>
        <p:nvCxnSpPr>
          <p:cNvPr id="194" name="Google Shape;194;p23"/>
          <p:cNvCxnSpPr>
            <a:stCxn id="193" idx="0"/>
          </p:cNvCxnSpPr>
          <p:nvPr/>
        </p:nvCxnSpPr>
        <p:spPr>
          <a:xfrm rot="10800000">
            <a:off x="4726587" y="805000"/>
            <a:ext cx="0" cy="782400"/>
          </a:xfrm>
          <a:prstGeom prst="straightConnector1">
            <a:avLst/>
          </a:prstGeom>
          <a:noFill/>
          <a:ln cap="flat" cmpd="sng" w="19050">
            <a:solidFill>
              <a:srgbClr val="FF0000"/>
            </a:solidFill>
            <a:prstDash val="dash"/>
            <a:round/>
            <a:headEnd len="med" w="med" type="none"/>
            <a:tailEnd len="med" w="med" type="none"/>
          </a:ln>
        </p:spPr>
      </p:cxnSp>
      <p:sp>
        <p:nvSpPr>
          <p:cNvPr id="195" name="Google Shape;195;p23"/>
          <p:cNvSpPr txBox="1"/>
          <p:nvPr/>
        </p:nvSpPr>
        <p:spPr>
          <a:xfrm>
            <a:off x="4420438" y="298175"/>
            <a:ext cx="612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600">
                <a:solidFill>
                  <a:srgbClr val="434343"/>
                </a:solidFill>
              </a:rPr>
              <a:t>152°</a:t>
            </a:r>
            <a:endParaRPr b="1" sz="1600">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8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pic>
        <p:nvPicPr>
          <p:cNvPr id="200" name="Google Shape;200;p24"/>
          <p:cNvPicPr preferRelativeResize="0"/>
          <p:nvPr/>
        </p:nvPicPr>
        <p:blipFill>
          <a:blip r:embed="rId4">
            <a:alphaModFix/>
          </a:blip>
          <a:stretch>
            <a:fillRect/>
          </a:stretch>
        </p:blipFill>
        <p:spPr>
          <a:xfrm>
            <a:off x="5292600" y="1175300"/>
            <a:ext cx="3657600" cy="3657600"/>
          </a:xfrm>
          <a:prstGeom prst="rect">
            <a:avLst/>
          </a:prstGeom>
          <a:noFill/>
          <a:ln>
            <a:noFill/>
          </a:ln>
        </p:spPr>
      </p:pic>
      <p:pic>
        <p:nvPicPr>
          <p:cNvPr id="201" name="Google Shape;201;p24" title="tracker (1).mp4">
            <a:hlinkClick r:id="rId5"/>
          </p:cNvPr>
          <p:cNvPicPr preferRelativeResize="0"/>
          <p:nvPr/>
        </p:nvPicPr>
        <p:blipFill>
          <a:blip r:embed="rId6">
            <a:alphaModFix/>
          </a:blip>
          <a:stretch>
            <a:fillRect/>
          </a:stretch>
        </p:blipFill>
        <p:spPr>
          <a:xfrm>
            <a:off x="193800" y="1175300"/>
            <a:ext cx="4876800" cy="3657600"/>
          </a:xfrm>
          <a:prstGeom prst="rect">
            <a:avLst/>
          </a:prstGeom>
          <a:noFill/>
          <a:ln>
            <a:noFill/>
          </a:ln>
        </p:spPr>
      </p:pic>
      <p:sp>
        <p:nvSpPr>
          <p:cNvPr id="202" name="Google Shape;202;p24"/>
          <p:cNvSpPr txBox="1"/>
          <p:nvPr/>
        </p:nvSpPr>
        <p:spPr>
          <a:xfrm>
            <a:off x="193800" y="347450"/>
            <a:ext cx="530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zh-TW" sz="2000">
                <a:solidFill>
                  <a:srgbClr val="434343"/>
                </a:solidFill>
              </a:rPr>
              <a:t>Video analysis and Graphics conversion </a:t>
            </a:r>
            <a:endParaRPr sz="2000">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25"/>
          <p:cNvSpPr txBox="1"/>
          <p:nvPr/>
        </p:nvSpPr>
        <p:spPr>
          <a:xfrm>
            <a:off x="2793325" y="1168375"/>
            <a:ext cx="456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25"/>
          <p:cNvSpPr txBox="1"/>
          <p:nvPr/>
        </p:nvSpPr>
        <p:spPr>
          <a:xfrm>
            <a:off x="402525" y="104375"/>
            <a:ext cx="4725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200">
                <a:solidFill>
                  <a:srgbClr val="434343"/>
                </a:solidFill>
              </a:rPr>
              <a:t>Open space record results</a:t>
            </a:r>
            <a:endParaRPr b="1" sz="1600">
              <a:solidFill>
                <a:srgbClr val="434343"/>
              </a:solidFill>
            </a:endParaRPr>
          </a:p>
        </p:txBody>
      </p:sp>
      <p:pic>
        <p:nvPicPr>
          <p:cNvPr id="209" name="Google Shape;209;p25"/>
          <p:cNvPicPr preferRelativeResize="0"/>
          <p:nvPr/>
        </p:nvPicPr>
        <p:blipFill>
          <a:blip r:embed="rId4">
            <a:alphaModFix/>
          </a:blip>
          <a:stretch>
            <a:fillRect/>
          </a:stretch>
        </p:blipFill>
        <p:spPr>
          <a:xfrm>
            <a:off x="3221925" y="627575"/>
            <a:ext cx="5882275" cy="4411726"/>
          </a:xfrm>
          <a:prstGeom prst="rect">
            <a:avLst/>
          </a:prstGeom>
          <a:noFill/>
          <a:ln>
            <a:noFill/>
          </a:ln>
        </p:spPr>
      </p:pic>
      <p:sp>
        <p:nvSpPr>
          <p:cNvPr id="210" name="Google Shape;210;p25"/>
          <p:cNvSpPr txBox="1"/>
          <p:nvPr/>
        </p:nvSpPr>
        <p:spPr>
          <a:xfrm>
            <a:off x="-192075" y="627575"/>
            <a:ext cx="3414000" cy="21240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434343"/>
              </a:buClr>
              <a:buSzPts val="1400"/>
              <a:buChar char="●"/>
            </a:pPr>
            <a:r>
              <a:rPr b="1" lang="zh-TW">
                <a:solidFill>
                  <a:srgbClr val="434343"/>
                </a:solidFill>
              </a:rPr>
              <a:t>Recorded in the pedestrian area of ​​Ximending.</a:t>
            </a:r>
            <a:endParaRPr b="1">
              <a:solidFill>
                <a:srgbClr val="434343"/>
              </a:solidFill>
            </a:endParaRPr>
          </a:p>
          <a:p>
            <a:pPr indent="0" lvl="0" marL="0" rtl="0" algn="just">
              <a:spcBef>
                <a:spcPts val="0"/>
              </a:spcBef>
              <a:spcAft>
                <a:spcPts val="0"/>
              </a:spcAft>
              <a:buNone/>
            </a:pPr>
            <a:r>
              <a:t/>
            </a:r>
            <a:endParaRPr b="1">
              <a:solidFill>
                <a:srgbClr val="434343"/>
              </a:solidFill>
            </a:endParaRPr>
          </a:p>
          <a:p>
            <a:pPr indent="-317500" lvl="0" marL="457200" rtl="0" algn="just">
              <a:spcBef>
                <a:spcPts val="0"/>
              </a:spcBef>
              <a:spcAft>
                <a:spcPts val="0"/>
              </a:spcAft>
              <a:buClr>
                <a:srgbClr val="434343"/>
              </a:buClr>
              <a:buSzPts val="1400"/>
              <a:buChar char="●"/>
            </a:pPr>
            <a:r>
              <a:rPr b="1" lang="zh-TW">
                <a:solidFill>
                  <a:srgbClr val="434343"/>
                </a:solidFill>
              </a:rPr>
              <a:t>Due to the large number of people, the records are more complicated.</a:t>
            </a:r>
            <a:endParaRPr b="1">
              <a:solidFill>
                <a:srgbClr val="434343"/>
              </a:solidFill>
            </a:endParaRPr>
          </a:p>
          <a:p>
            <a:pPr indent="0" lvl="0" marL="457200" rtl="0" algn="just">
              <a:spcBef>
                <a:spcPts val="0"/>
              </a:spcBef>
              <a:spcAft>
                <a:spcPts val="0"/>
              </a:spcAft>
              <a:buNone/>
            </a:pPr>
            <a:r>
              <a:rPr b="1" lang="zh-TW">
                <a:solidFill>
                  <a:srgbClr val="434343"/>
                </a:solidFill>
              </a:rPr>
              <a:t> </a:t>
            </a:r>
            <a:endParaRPr b="1">
              <a:solidFill>
                <a:srgbClr val="434343"/>
              </a:solidFill>
            </a:endParaRPr>
          </a:p>
          <a:p>
            <a:pPr indent="-317500" lvl="0" marL="457200" rtl="0" algn="just">
              <a:spcBef>
                <a:spcPts val="0"/>
              </a:spcBef>
              <a:spcAft>
                <a:spcPts val="0"/>
              </a:spcAft>
              <a:buClr>
                <a:srgbClr val="434343"/>
              </a:buClr>
              <a:buSzPts val="1400"/>
              <a:buChar char="●"/>
            </a:pPr>
            <a:r>
              <a:rPr b="1" lang="zh-TW">
                <a:solidFill>
                  <a:srgbClr val="434343"/>
                </a:solidFill>
              </a:rPr>
              <a:t>The space is too large to refer to the influence of nearby stores.</a:t>
            </a:r>
            <a:endParaRPr b="1">
              <a:solidFill>
                <a:srgbClr val="434343"/>
              </a:solidFill>
            </a:endParaRPr>
          </a:p>
        </p:txBody>
      </p:sp>
      <p:sp>
        <p:nvSpPr>
          <p:cNvPr id="211" name="Google Shape;211;p25"/>
          <p:cNvSpPr/>
          <p:nvPr/>
        </p:nvSpPr>
        <p:spPr>
          <a:xfrm>
            <a:off x="3965725" y="1177775"/>
            <a:ext cx="1237500" cy="745500"/>
          </a:xfrm>
          <a:prstGeom prst="rect">
            <a:avLst/>
          </a:prstGeom>
          <a:noFill/>
          <a:ln cap="flat" cmpd="sng" w="2857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3965725" y="3741075"/>
            <a:ext cx="1237500" cy="860700"/>
          </a:xfrm>
          <a:prstGeom prst="rect">
            <a:avLst/>
          </a:prstGeom>
          <a:noFill/>
          <a:ln cap="flat" cmpd="sng" w="2857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7096550" y="1168375"/>
            <a:ext cx="1422900" cy="745500"/>
          </a:xfrm>
          <a:prstGeom prst="rect">
            <a:avLst/>
          </a:prstGeom>
          <a:noFill/>
          <a:ln cap="flat" cmpd="sng" w="2857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096675" y="3806625"/>
            <a:ext cx="1422900" cy="745500"/>
          </a:xfrm>
          <a:prstGeom prst="rect">
            <a:avLst/>
          </a:prstGeom>
          <a:noFill/>
          <a:ln cap="flat" cmpd="sng" w="2857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238425" y="3741075"/>
            <a:ext cx="208800" cy="2088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txBox="1"/>
          <p:nvPr/>
        </p:nvSpPr>
        <p:spPr>
          <a:xfrm>
            <a:off x="447225" y="3637725"/>
            <a:ext cx="277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chemeClr val="dk1"/>
                </a:solidFill>
              </a:rPr>
              <a:t>Shops and restaurants</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p26"/>
          <p:cNvPicPr preferRelativeResize="0"/>
          <p:nvPr/>
        </p:nvPicPr>
        <p:blipFill>
          <a:blip r:embed="rId4">
            <a:alphaModFix/>
          </a:blip>
          <a:stretch>
            <a:fillRect/>
          </a:stretch>
        </p:blipFill>
        <p:spPr>
          <a:xfrm>
            <a:off x="3221929" y="627574"/>
            <a:ext cx="5882269" cy="4411726"/>
          </a:xfrm>
          <a:prstGeom prst="rect">
            <a:avLst/>
          </a:prstGeom>
          <a:noFill/>
          <a:ln>
            <a:noFill/>
          </a:ln>
        </p:spPr>
      </p:pic>
      <p:sp>
        <p:nvSpPr>
          <p:cNvPr id="222" name="Google Shape;222;p26"/>
          <p:cNvSpPr txBox="1"/>
          <p:nvPr/>
        </p:nvSpPr>
        <p:spPr>
          <a:xfrm>
            <a:off x="2793325" y="1168375"/>
            <a:ext cx="456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3" name="Google Shape;223;p26"/>
          <p:cNvSpPr txBox="1"/>
          <p:nvPr/>
        </p:nvSpPr>
        <p:spPr>
          <a:xfrm>
            <a:off x="402525" y="104375"/>
            <a:ext cx="4725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100">
                <a:solidFill>
                  <a:srgbClr val="434343"/>
                </a:solidFill>
              </a:rPr>
              <a:t>Semi-open space</a:t>
            </a:r>
            <a:r>
              <a:rPr b="1" lang="zh-TW" sz="2100">
                <a:solidFill>
                  <a:srgbClr val="434343"/>
                </a:solidFill>
              </a:rPr>
              <a:t> record results</a:t>
            </a:r>
            <a:endParaRPr b="1" sz="2100">
              <a:solidFill>
                <a:srgbClr val="434343"/>
              </a:solidFill>
            </a:endParaRPr>
          </a:p>
        </p:txBody>
      </p:sp>
      <p:sp>
        <p:nvSpPr>
          <p:cNvPr id="224" name="Google Shape;224;p26"/>
          <p:cNvSpPr txBox="1"/>
          <p:nvPr/>
        </p:nvSpPr>
        <p:spPr>
          <a:xfrm>
            <a:off x="-192075" y="644600"/>
            <a:ext cx="3414000" cy="12621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434343"/>
              </a:buClr>
              <a:buSzPts val="1400"/>
              <a:buChar char="●"/>
            </a:pPr>
            <a:r>
              <a:rPr b="1" lang="zh-TW">
                <a:solidFill>
                  <a:srgbClr val="434343"/>
                </a:solidFill>
              </a:rPr>
              <a:t>Filming at the boundary of the school teaching hall and open space.</a:t>
            </a:r>
            <a:endParaRPr b="1">
              <a:solidFill>
                <a:srgbClr val="434343"/>
              </a:solidFill>
            </a:endParaRPr>
          </a:p>
          <a:p>
            <a:pPr indent="0" lvl="0" marL="0" rtl="0" algn="just">
              <a:spcBef>
                <a:spcPts val="0"/>
              </a:spcBef>
              <a:spcAft>
                <a:spcPts val="0"/>
              </a:spcAft>
              <a:buNone/>
            </a:pPr>
            <a:r>
              <a:t/>
            </a:r>
            <a:endParaRPr b="1">
              <a:solidFill>
                <a:srgbClr val="434343"/>
              </a:solidFill>
            </a:endParaRPr>
          </a:p>
          <a:p>
            <a:pPr indent="-317500" lvl="0" marL="457200" rtl="0" algn="just">
              <a:spcBef>
                <a:spcPts val="0"/>
              </a:spcBef>
              <a:spcAft>
                <a:spcPts val="0"/>
              </a:spcAft>
              <a:buClr>
                <a:srgbClr val="434343"/>
              </a:buClr>
              <a:buSzPts val="1400"/>
              <a:buChar char="●"/>
            </a:pPr>
            <a:r>
              <a:rPr b="1" lang="zh-TW">
                <a:solidFill>
                  <a:srgbClr val="434343"/>
                </a:solidFill>
              </a:rPr>
              <a:t>The path is clear and traceable.</a:t>
            </a:r>
            <a:endParaRPr b="1">
              <a:solidFill>
                <a:srgbClr val="434343"/>
              </a:solidFill>
            </a:endParaRPr>
          </a:p>
        </p:txBody>
      </p:sp>
      <p:sp>
        <p:nvSpPr>
          <p:cNvPr id="225" name="Google Shape;225;p26"/>
          <p:cNvSpPr/>
          <p:nvPr/>
        </p:nvSpPr>
        <p:spPr>
          <a:xfrm>
            <a:off x="3965725" y="1177775"/>
            <a:ext cx="1580400" cy="3339600"/>
          </a:xfrm>
          <a:prstGeom prst="rect">
            <a:avLst/>
          </a:prstGeom>
          <a:noFill/>
          <a:ln cap="flat" cmpd="sng" w="2857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5546125" y="1177775"/>
            <a:ext cx="2951700" cy="3339600"/>
          </a:xfrm>
          <a:prstGeom prst="rect">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5652050" y="2877375"/>
            <a:ext cx="1103400" cy="1640100"/>
          </a:xfrm>
          <a:prstGeom prst="rect">
            <a:avLst/>
          </a:prstGeom>
          <a:noFill/>
          <a:ln cap="flat" cmpd="sng" w="2857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
          <p:cNvSpPr/>
          <p:nvPr/>
        </p:nvSpPr>
        <p:spPr>
          <a:xfrm>
            <a:off x="5622325" y="1177775"/>
            <a:ext cx="551400" cy="1103100"/>
          </a:xfrm>
          <a:prstGeom prst="rect">
            <a:avLst/>
          </a:prstGeom>
          <a:noFill/>
          <a:ln cap="flat" cmpd="sng" w="2857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6173725" y="1177775"/>
            <a:ext cx="551400" cy="1103100"/>
          </a:xfrm>
          <a:prstGeom prst="rect">
            <a:avLst/>
          </a:prstGeom>
          <a:noFill/>
          <a:ln cap="flat" cmpd="sng" w="28575">
            <a:solidFill>
              <a:srgbClr val="FF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238450" y="3010550"/>
            <a:ext cx="208800" cy="2088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txBox="1"/>
          <p:nvPr/>
        </p:nvSpPr>
        <p:spPr>
          <a:xfrm>
            <a:off x="447250" y="2907200"/>
            <a:ext cx="277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chemeClr val="dk1"/>
                </a:solidFill>
              </a:rPr>
              <a:t>Outside the teaching building</a:t>
            </a:r>
            <a:endParaRPr sz="900"/>
          </a:p>
        </p:txBody>
      </p:sp>
      <p:sp>
        <p:nvSpPr>
          <p:cNvPr id="232" name="Google Shape;232;p26"/>
          <p:cNvSpPr/>
          <p:nvPr/>
        </p:nvSpPr>
        <p:spPr>
          <a:xfrm>
            <a:off x="238450" y="3426050"/>
            <a:ext cx="208800" cy="2088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nvSpPr>
        <p:spPr>
          <a:xfrm>
            <a:off x="447250" y="3322700"/>
            <a:ext cx="277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chemeClr val="dk1"/>
                </a:solidFill>
              </a:rPr>
              <a:t>In</a:t>
            </a:r>
            <a:r>
              <a:rPr lang="zh-TW" sz="1500">
                <a:solidFill>
                  <a:schemeClr val="dk1"/>
                </a:solidFill>
              </a:rPr>
              <a:t>side the teaching building</a:t>
            </a:r>
            <a:endParaRPr sz="900"/>
          </a:p>
        </p:txBody>
      </p:sp>
      <p:sp>
        <p:nvSpPr>
          <p:cNvPr id="234" name="Google Shape;234;p26"/>
          <p:cNvSpPr/>
          <p:nvPr/>
        </p:nvSpPr>
        <p:spPr>
          <a:xfrm>
            <a:off x="238450" y="3841550"/>
            <a:ext cx="208800" cy="2088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nvSpPr>
        <p:spPr>
          <a:xfrm>
            <a:off x="447250" y="3738200"/>
            <a:ext cx="277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chemeClr val="dk1"/>
                </a:solidFill>
              </a:rPr>
              <a:t>Rest area</a:t>
            </a:r>
            <a:endParaRPr sz="900"/>
          </a:p>
        </p:txBody>
      </p:sp>
      <p:sp>
        <p:nvSpPr>
          <p:cNvPr id="236" name="Google Shape;236;p26"/>
          <p:cNvSpPr/>
          <p:nvPr/>
        </p:nvSpPr>
        <p:spPr>
          <a:xfrm>
            <a:off x="238450" y="4257050"/>
            <a:ext cx="208800" cy="208800"/>
          </a:xfrm>
          <a:prstGeom prst="ellipse">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txBox="1"/>
          <p:nvPr/>
        </p:nvSpPr>
        <p:spPr>
          <a:xfrm>
            <a:off x="447250" y="4153700"/>
            <a:ext cx="277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chemeClr val="dk1"/>
                </a:solidFill>
              </a:rPr>
              <a:t>Elevator</a:t>
            </a:r>
            <a:endParaRPr sz="900"/>
          </a:p>
        </p:txBody>
      </p:sp>
      <p:sp>
        <p:nvSpPr>
          <p:cNvPr id="238" name="Google Shape;238;p26"/>
          <p:cNvSpPr/>
          <p:nvPr/>
        </p:nvSpPr>
        <p:spPr>
          <a:xfrm>
            <a:off x="4287125" y="1385000"/>
            <a:ext cx="193800" cy="521700"/>
          </a:xfrm>
          <a:prstGeom prst="up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rot="10800000">
            <a:off x="4287125" y="3837500"/>
            <a:ext cx="193800" cy="521700"/>
          </a:xfrm>
          <a:prstGeom prst="up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txBox="1"/>
          <p:nvPr/>
        </p:nvSpPr>
        <p:spPr>
          <a:xfrm>
            <a:off x="4499925" y="1484300"/>
            <a:ext cx="110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900"/>
              <a:t>W</a:t>
            </a:r>
            <a:r>
              <a:rPr b="1" lang="zh-TW" sz="900"/>
              <a:t>ay to the gate</a:t>
            </a:r>
            <a:endParaRPr b="1" sz="900"/>
          </a:p>
        </p:txBody>
      </p:sp>
      <p:sp>
        <p:nvSpPr>
          <p:cNvPr id="241" name="Google Shape;241;p26"/>
          <p:cNvSpPr txBox="1"/>
          <p:nvPr/>
        </p:nvSpPr>
        <p:spPr>
          <a:xfrm>
            <a:off x="4499925" y="3841550"/>
            <a:ext cx="110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900"/>
              <a:t>Way to another building</a:t>
            </a:r>
            <a:endParaRPr b="1"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27"/>
          <p:cNvSpPr txBox="1"/>
          <p:nvPr/>
        </p:nvSpPr>
        <p:spPr>
          <a:xfrm>
            <a:off x="2793325" y="1168375"/>
            <a:ext cx="456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7" name="Google Shape;247;p27"/>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rot="5400000">
            <a:off x="-1758050" y="2171550"/>
            <a:ext cx="5247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zh-TW" sz="4000">
                <a:solidFill>
                  <a:srgbClr val="F3F3F3"/>
                </a:solidFill>
              </a:rPr>
              <a:t>Conclusion</a:t>
            </a:r>
            <a:endParaRPr b="1" sz="4000">
              <a:solidFill>
                <a:srgbClr val="F3F3F3"/>
              </a:solidFill>
            </a:endParaRPr>
          </a:p>
        </p:txBody>
      </p:sp>
      <p:sp>
        <p:nvSpPr>
          <p:cNvPr id="249" name="Google Shape;249;p27"/>
          <p:cNvSpPr txBox="1"/>
          <p:nvPr/>
        </p:nvSpPr>
        <p:spPr>
          <a:xfrm>
            <a:off x="2385400" y="632250"/>
            <a:ext cx="6216900" cy="3509400"/>
          </a:xfrm>
          <a:prstGeom prst="rect">
            <a:avLst/>
          </a:prstGeom>
          <a:noFill/>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434343"/>
              </a:buClr>
              <a:buSzPts val="1800"/>
              <a:buChar char="●"/>
            </a:pPr>
            <a:r>
              <a:rPr b="1" lang="zh-TW" sz="1800">
                <a:solidFill>
                  <a:srgbClr val="434343"/>
                </a:solidFill>
              </a:rPr>
              <a:t>From a single person tracking experiment, we can confirm that it is feasible to convert the relative coordinates of the 360-degree video, and the deviation is less than 0.5 meters.</a:t>
            </a:r>
            <a:endParaRPr b="1" sz="1800">
              <a:solidFill>
                <a:srgbClr val="434343"/>
              </a:solidFill>
            </a:endParaRPr>
          </a:p>
          <a:p>
            <a:pPr indent="0" lvl="0" marL="457200" rtl="0" algn="just">
              <a:spcBef>
                <a:spcPts val="0"/>
              </a:spcBef>
              <a:spcAft>
                <a:spcPts val="0"/>
              </a:spcAft>
              <a:buNone/>
            </a:pPr>
            <a:r>
              <a:rPr b="1" lang="zh-TW" sz="1800">
                <a:solidFill>
                  <a:srgbClr val="434343"/>
                </a:solidFill>
              </a:rPr>
              <a:t> </a:t>
            </a:r>
            <a:endParaRPr b="1" sz="1800">
              <a:solidFill>
                <a:srgbClr val="434343"/>
              </a:solidFill>
            </a:endParaRPr>
          </a:p>
          <a:p>
            <a:pPr indent="-342900" lvl="0" marL="457200" rtl="0" algn="just">
              <a:spcBef>
                <a:spcPts val="0"/>
              </a:spcBef>
              <a:spcAft>
                <a:spcPts val="0"/>
              </a:spcAft>
              <a:buClr>
                <a:srgbClr val="434343"/>
              </a:buClr>
              <a:buSzPts val="1800"/>
              <a:buChar char="●"/>
            </a:pPr>
            <a:r>
              <a:rPr b="1" lang="zh-TW" sz="1800">
                <a:solidFill>
                  <a:srgbClr val="434343"/>
                </a:solidFill>
              </a:rPr>
              <a:t>Due to the problem of blocking between pedestrians, large spaces are harder to track and guess </a:t>
            </a:r>
            <a:r>
              <a:rPr b="1" lang="zh-TW" sz="1800">
                <a:solidFill>
                  <a:srgbClr val="434343"/>
                </a:solidFill>
              </a:rPr>
              <a:t>pedestrians’</a:t>
            </a:r>
            <a:r>
              <a:rPr b="1" lang="zh-TW" sz="1800">
                <a:solidFill>
                  <a:srgbClr val="434343"/>
                </a:solidFill>
              </a:rPr>
              <a:t> behavior.</a:t>
            </a:r>
            <a:endParaRPr b="1" sz="1800">
              <a:solidFill>
                <a:srgbClr val="434343"/>
              </a:solidFill>
            </a:endParaRPr>
          </a:p>
          <a:p>
            <a:pPr indent="0" lvl="0" marL="457200" rtl="0" algn="just">
              <a:spcBef>
                <a:spcPts val="0"/>
              </a:spcBef>
              <a:spcAft>
                <a:spcPts val="0"/>
              </a:spcAft>
              <a:buNone/>
            </a:pPr>
            <a:r>
              <a:rPr b="1" lang="zh-TW" sz="1800">
                <a:solidFill>
                  <a:srgbClr val="434343"/>
                </a:solidFill>
              </a:rPr>
              <a:t> </a:t>
            </a:r>
            <a:endParaRPr b="1" sz="1800">
              <a:solidFill>
                <a:srgbClr val="434343"/>
              </a:solidFill>
            </a:endParaRPr>
          </a:p>
          <a:p>
            <a:pPr indent="-342900" lvl="0" marL="457200" rtl="0" algn="just">
              <a:spcBef>
                <a:spcPts val="0"/>
              </a:spcBef>
              <a:spcAft>
                <a:spcPts val="0"/>
              </a:spcAft>
              <a:buClr>
                <a:srgbClr val="434343"/>
              </a:buClr>
              <a:buSzPts val="1800"/>
              <a:buChar char="●"/>
            </a:pPr>
            <a:r>
              <a:rPr b="1" lang="zh-TW" sz="1800">
                <a:solidFill>
                  <a:srgbClr val="434343"/>
                </a:solidFill>
              </a:rPr>
              <a:t>Although this experiment has constructed a data search mechanism, however, due to the above reasons, data cleaning is required.</a:t>
            </a:r>
            <a:endParaRPr b="1" sz="180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28"/>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txBox="1"/>
          <p:nvPr/>
        </p:nvSpPr>
        <p:spPr>
          <a:xfrm rot="5400000">
            <a:off x="-1758050" y="2171550"/>
            <a:ext cx="5247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zh-TW" sz="4000">
                <a:solidFill>
                  <a:srgbClr val="F3F3F3"/>
                </a:solidFill>
              </a:rPr>
              <a:t>Future work</a:t>
            </a:r>
            <a:endParaRPr b="1" sz="4000">
              <a:solidFill>
                <a:srgbClr val="F3F3F3"/>
              </a:solidFill>
            </a:endParaRPr>
          </a:p>
        </p:txBody>
      </p:sp>
      <p:sp>
        <p:nvSpPr>
          <p:cNvPr id="256" name="Google Shape;256;p28"/>
          <p:cNvSpPr txBox="1"/>
          <p:nvPr/>
        </p:nvSpPr>
        <p:spPr>
          <a:xfrm>
            <a:off x="2325750" y="660950"/>
            <a:ext cx="6231900" cy="3509400"/>
          </a:xfrm>
          <a:prstGeom prst="rect">
            <a:avLst/>
          </a:prstGeom>
          <a:noFill/>
          <a:ln>
            <a:noFill/>
          </a:ln>
        </p:spPr>
        <p:txBody>
          <a:bodyPr anchorCtr="0" anchor="t" bIns="91425" lIns="91425" spcFirstLastPara="1" rIns="91425" wrap="square" tIns="91425">
            <a:spAutoFit/>
          </a:bodyPr>
          <a:lstStyle/>
          <a:p>
            <a:pPr indent="-342900" lvl="0" marL="457200" rtl="0" algn="just">
              <a:spcBef>
                <a:spcPts val="0"/>
              </a:spcBef>
              <a:spcAft>
                <a:spcPts val="0"/>
              </a:spcAft>
              <a:buClr>
                <a:srgbClr val="434343"/>
              </a:buClr>
              <a:buSzPts val="1800"/>
              <a:buChar char="●"/>
            </a:pPr>
            <a:r>
              <a:rPr b="1" lang="zh-TW" sz="1800">
                <a:solidFill>
                  <a:srgbClr val="434343"/>
                </a:solidFill>
              </a:rPr>
              <a:t>After collecting enough pedestrian trajectories, then convert these path data into space usage probabilities.</a:t>
            </a:r>
            <a:endParaRPr b="1" sz="1800">
              <a:solidFill>
                <a:srgbClr val="434343"/>
              </a:solidFill>
            </a:endParaRPr>
          </a:p>
          <a:p>
            <a:pPr indent="0" lvl="0" marL="457200" rtl="0" algn="just">
              <a:spcBef>
                <a:spcPts val="0"/>
              </a:spcBef>
              <a:spcAft>
                <a:spcPts val="0"/>
              </a:spcAft>
              <a:buNone/>
            </a:pPr>
            <a:r>
              <a:rPr b="1" lang="zh-TW" sz="1800">
                <a:solidFill>
                  <a:srgbClr val="434343"/>
                </a:solidFill>
              </a:rPr>
              <a:t> </a:t>
            </a:r>
            <a:endParaRPr b="1" sz="1800">
              <a:solidFill>
                <a:srgbClr val="434343"/>
              </a:solidFill>
            </a:endParaRPr>
          </a:p>
          <a:p>
            <a:pPr indent="-342900" lvl="0" marL="457200" rtl="0" algn="just">
              <a:spcBef>
                <a:spcPts val="0"/>
              </a:spcBef>
              <a:spcAft>
                <a:spcPts val="0"/>
              </a:spcAft>
              <a:buClr>
                <a:srgbClr val="434343"/>
              </a:buClr>
              <a:buSzPts val="1800"/>
              <a:buChar char="●"/>
            </a:pPr>
            <a:r>
              <a:rPr b="1" lang="zh-TW" sz="1800">
                <a:solidFill>
                  <a:srgbClr val="434343"/>
                </a:solidFill>
              </a:rPr>
              <a:t>Combine smart city applications and data transmission. The large amount of information collected can be transmitted and be calculated in time. So that  we can improve the city’s spatial problem handling capabilities.</a:t>
            </a:r>
            <a:endParaRPr b="1" sz="1800">
              <a:solidFill>
                <a:srgbClr val="434343"/>
              </a:solidFill>
            </a:endParaRPr>
          </a:p>
          <a:p>
            <a:pPr indent="0" lvl="0" marL="457200" rtl="0" algn="just">
              <a:spcBef>
                <a:spcPts val="0"/>
              </a:spcBef>
              <a:spcAft>
                <a:spcPts val="0"/>
              </a:spcAft>
              <a:buNone/>
            </a:pPr>
            <a:r>
              <a:rPr b="1" lang="zh-TW" sz="1800">
                <a:solidFill>
                  <a:srgbClr val="434343"/>
                </a:solidFill>
              </a:rPr>
              <a:t> </a:t>
            </a:r>
            <a:endParaRPr b="1" sz="1800">
              <a:solidFill>
                <a:srgbClr val="434343"/>
              </a:solidFill>
            </a:endParaRPr>
          </a:p>
          <a:p>
            <a:pPr indent="-342900" lvl="0" marL="457200" rtl="0" algn="just">
              <a:spcBef>
                <a:spcPts val="0"/>
              </a:spcBef>
              <a:spcAft>
                <a:spcPts val="0"/>
              </a:spcAft>
              <a:buClr>
                <a:srgbClr val="434343"/>
              </a:buClr>
              <a:buSzPts val="1800"/>
              <a:buChar char="●"/>
            </a:pPr>
            <a:r>
              <a:rPr b="1" lang="zh-TW" sz="1800">
                <a:solidFill>
                  <a:srgbClr val="434343"/>
                </a:solidFill>
              </a:rPr>
              <a:t>Add more tracking information such as gender, age to increase the diversity of subsequent analysis.</a:t>
            </a:r>
            <a:endParaRPr b="1" sz="18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29"/>
          <p:cNvSpPr txBox="1"/>
          <p:nvPr>
            <p:ph idx="4294967295" type="body"/>
          </p:nvPr>
        </p:nvSpPr>
        <p:spPr>
          <a:xfrm>
            <a:off x="1242450" y="1336825"/>
            <a:ext cx="6659100" cy="2989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3600"/>
          </a:p>
          <a:p>
            <a:pPr indent="0" lvl="0" marL="0" rtl="0" algn="ctr">
              <a:spcBef>
                <a:spcPts val="1200"/>
              </a:spcBef>
              <a:spcAft>
                <a:spcPts val="1200"/>
              </a:spcAft>
              <a:buNone/>
            </a:pPr>
            <a:r>
              <a:rPr b="1" lang="zh-TW" sz="3600">
                <a:solidFill>
                  <a:srgbClr val="666666"/>
                </a:solidFill>
              </a:rPr>
              <a:t>Thanks for listening</a:t>
            </a:r>
            <a:endParaRPr b="1" sz="3600">
              <a:solidFill>
                <a:srgbClr val="666666"/>
              </a:solidFill>
            </a:endParaRPr>
          </a:p>
        </p:txBody>
      </p:sp>
      <p:pic>
        <p:nvPicPr>
          <p:cNvPr id="262" name="Google Shape;262;p29"/>
          <p:cNvPicPr preferRelativeResize="0"/>
          <p:nvPr/>
        </p:nvPicPr>
        <p:blipFill rotWithShape="1">
          <a:blip r:embed="rId4">
            <a:alphaModFix/>
          </a:blip>
          <a:srcRect b="0" l="1058" r="0" t="0"/>
          <a:stretch/>
        </p:blipFill>
        <p:spPr>
          <a:xfrm>
            <a:off x="3512875" y="3882873"/>
            <a:ext cx="1746529" cy="1041450"/>
          </a:xfrm>
          <a:prstGeom prst="rect">
            <a:avLst/>
          </a:prstGeom>
          <a:noFill/>
          <a:ln>
            <a:noFill/>
          </a:ln>
        </p:spPr>
      </p:pic>
      <p:sp>
        <p:nvSpPr>
          <p:cNvPr id="263" name="Google Shape;263;p29"/>
          <p:cNvSpPr txBox="1"/>
          <p:nvPr/>
        </p:nvSpPr>
        <p:spPr>
          <a:xfrm>
            <a:off x="5437500" y="4185425"/>
            <a:ext cx="370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800">
                <a:solidFill>
                  <a:srgbClr val="434343"/>
                </a:solidFill>
              </a:rPr>
              <a:t>Author : Cheng-Yen Lin</a:t>
            </a:r>
            <a:endParaRPr b="1" sz="1800">
              <a:solidFill>
                <a:srgbClr val="434343"/>
              </a:solidFill>
            </a:endParaRPr>
          </a:p>
          <a:p>
            <a:pPr indent="0" lvl="0" marL="0" rtl="0" algn="l">
              <a:spcBef>
                <a:spcPts val="0"/>
              </a:spcBef>
              <a:spcAft>
                <a:spcPts val="0"/>
              </a:spcAft>
              <a:buNone/>
            </a:pPr>
            <a:r>
              <a:rPr b="1" lang="zh-TW" sz="1800">
                <a:solidFill>
                  <a:srgbClr val="434343"/>
                </a:solidFill>
              </a:rPr>
              <a:t>Email : t108ac8005@ntut.org.tw</a:t>
            </a:r>
            <a:endParaRPr b="1" sz="18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52100" y="885475"/>
            <a:ext cx="1836000" cy="35550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rot="5400000">
            <a:off x="-491600" y="2255125"/>
            <a:ext cx="2715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zh-TW" sz="4100">
                <a:solidFill>
                  <a:srgbClr val="F3F3F3"/>
                </a:solidFill>
              </a:rPr>
              <a:t>CONTENT</a:t>
            </a:r>
            <a:endParaRPr b="1" sz="4100">
              <a:solidFill>
                <a:srgbClr val="F3F3F3"/>
              </a:solidFill>
            </a:endParaRPr>
          </a:p>
        </p:txBody>
      </p:sp>
      <p:sp>
        <p:nvSpPr>
          <p:cNvPr id="64" name="Google Shape;64;p14"/>
          <p:cNvSpPr txBox="1"/>
          <p:nvPr/>
        </p:nvSpPr>
        <p:spPr>
          <a:xfrm>
            <a:off x="3090470" y="498200"/>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01</a:t>
            </a:r>
            <a:endParaRPr sz="4000">
              <a:solidFill>
                <a:srgbClr val="999999"/>
              </a:solidFill>
            </a:endParaRPr>
          </a:p>
        </p:txBody>
      </p:sp>
      <p:sp>
        <p:nvSpPr>
          <p:cNvPr id="65" name="Google Shape;65;p14"/>
          <p:cNvSpPr txBox="1"/>
          <p:nvPr/>
        </p:nvSpPr>
        <p:spPr>
          <a:xfrm>
            <a:off x="3858225" y="559700"/>
            <a:ext cx="421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000">
                <a:solidFill>
                  <a:srgbClr val="434343"/>
                </a:solidFill>
              </a:rPr>
              <a:t>Research Background</a:t>
            </a:r>
            <a:endParaRPr b="1" sz="2000">
              <a:solidFill>
                <a:srgbClr val="434343"/>
              </a:solidFill>
            </a:endParaRPr>
          </a:p>
        </p:txBody>
      </p:sp>
      <p:sp>
        <p:nvSpPr>
          <p:cNvPr id="66" name="Google Shape;66;p14"/>
          <p:cNvSpPr txBox="1"/>
          <p:nvPr/>
        </p:nvSpPr>
        <p:spPr>
          <a:xfrm>
            <a:off x="3090470" y="1497000"/>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02</a:t>
            </a:r>
            <a:endParaRPr sz="4000">
              <a:solidFill>
                <a:srgbClr val="999999"/>
              </a:solidFill>
            </a:endParaRPr>
          </a:p>
        </p:txBody>
      </p:sp>
      <p:sp>
        <p:nvSpPr>
          <p:cNvPr id="67" name="Google Shape;67;p14"/>
          <p:cNvSpPr txBox="1"/>
          <p:nvPr/>
        </p:nvSpPr>
        <p:spPr>
          <a:xfrm>
            <a:off x="3858225" y="1558500"/>
            <a:ext cx="6146100" cy="492600"/>
          </a:xfrm>
          <a:prstGeom prst="rect">
            <a:avLst/>
          </a:prstGeom>
          <a:noFill/>
          <a:ln>
            <a:noFill/>
          </a:ln>
        </p:spPr>
        <p:txBody>
          <a:bodyPr anchorCtr="0" anchor="t" bIns="91425" lIns="91425" spcFirstLastPara="1" rIns="91425" wrap="square" tIns="91425">
            <a:spAutoFit/>
          </a:bodyPr>
          <a:lstStyle/>
          <a:p>
            <a:pPr indent="0" lvl="0" marL="0" rtl="0" algn="l">
              <a:lnSpc>
                <a:spcPct val="157075"/>
              </a:lnSpc>
              <a:spcBef>
                <a:spcPts val="0"/>
              </a:spcBef>
              <a:spcAft>
                <a:spcPts val="0"/>
              </a:spcAft>
              <a:buClr>
                <a:schemeClr val="dk1"/>
              </a:buClr>
              <a:buFont typeface="Arial"/>
              <a:buNone/>
            </a:pPr>
            <a:r>
              <a:rPr b="1" lang="zh-TW" sz="2000">
                <a:solidFill>
                  <a:srgbClr val="434343"/>
                </a:solidFill>
                <a:latin typeface="Helvetica Neue"/>
                <a:ea typeface="Helvetica Neue"/>
                <a:cs typeface="Helvetica Neue"/>
                <a:sym typeface="Helvetica Neue"/>
              </a:rPr>
              <a:t>Research Objectives and Contributions</a:t>
            </a:r>
            <a:endParaRPr b="1" sz="2000">
              <a:solidFill>
                <a:srgbClr val="434343"/>
              </a:solidFill>
            </a:endParaRPr>
          </a:p>
        </p:txBody>
      </p:sp>
      <p:sp>
        <p:nvSpPr>
          <p:cNvPr id="68" name="Google Shape;68;p14"/>
          <p:cNvSpPr txBox="1"/>
          <p:nvPr/>
        </p:nvSpPr>
        <p:spPr>
          <a:xfrm>
            <a:off x="3090470" y="2495800"/>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03</a:t>
            </a:r>
            <a:endParaRPr sz="4000">
              <a:solidFill>
                <a:srgbClr val="999999"/>
              </a:solidFill>
            </a:endParaRPr>
          </a:p>
        </p:txBody>
      </p:sp>
      <p:sp>
        <p:nvSpPr>
          <p:cNvPr id="69" name="Google Shape;69;p14"/>
          <p:cNvSpPr txBox="1"/>
          <p:nvPr/>
        </p:nvSpPr>
        <p:spPr>
          <a:xfrm>
            <a:off x="3858225" y="2557300"/>
            <a:ext cx="421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000">
                <a:solidFill>
                  <a:srgbClr val="434343"/>
                </a:solidFill>
              </a:rPr>
              <a:t>Research Process and Results</a:t>
            </a:r>
            <a:endParaRPr b="1" sz="2000">
              <a:solidFill>
                <a:srgbClr val="434343"/>
              </a:solidFill>
            </a:endParaRPr>
          </a:p>
        </p:txBody>
      </p:sp>
      <p:sp>
        <p:nvSpPr>
          <p:cNvPr id="70" name="Google Shape;70;p14"/>
          <p:cNvSpPr txBox="1"/>
          <p:nvPr/>
        </p:nvSpPr>
        <p:spPr>
          <a:xfrm>
            <a:off x="3090470" y="3494600"/>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04</a:t>
            </a:r>
            <a:endParaRPr sz="4000">
              <a:solidFill>
                <a:srgbClr val="999999"/>
              </a:solidFill>
            </a:endParaRPr>
          </a:p>
        </p:txBody>
      </p:sp>
      <p:sp>
        <p:nvSpPr>
          <p:cNvPr id="71" name="Google Shape;71;p14"/>
          <p:cNvSpPr txBox="1"/>
          <p:nvPr/>
        </p:nvSpPr>
        <p:spPr>
          <a:xfrm>
            <a:off x="3858225" y="3556100"/>
            <a:ext cx="6146100" cy="492600"/>
          </a:xfrm>
          <a:prstGeom prst="rect">
            <a:avLst/>
          </a:prstGeom>
          <a:noFill/>
          <a:ln>
            <a:noFill/>
          </a:ln>
        </p:spPr>
        <p:txBody>
          <a:bodyPr anchorCtr="0" anchor="t" bIns="91425" lIns="91425" spcFirstLastPara="1" rIns="91425" wrap="square" tIns="91425">
            <a:spAutoFit/>
          </a:bodyPr>
          <a:lstStyle/>
          <a:p>
            <a:pPr indent="0" lvl="0" marL="0" rtl="0" algn="l">
              <a:lnSpc>
                <a:spcPct val="157075"/>
              </a:lnSpc>
              <a:spcBef>
                <a:spcPts val="0"/>
              </a:spcBef>
              <a:spcAft>
                <a:spcPts val="0"/>
              </a:spcAft>
              <a:buNone/>
            </a:pPr>
            <a:r>
              <a:rPr b="1" lang="zh-TW" sz="2000">
                <a:solidFill>
                  <a:srgbClr val="434343"/>
                </a:solidFill>
                <a:latin typeface="Helvetica Neue"/>
                <a:ea typeface="Helvetica Neue"/>
                <a:cs typeface="Helvetica Neue"/>
                <a:sym typeface="Helvetica Neue"/>
              </a:rPr>
              <a:t>Future work</a:t>
            </a:r>
            <a:endParaRPr b="1" sz="20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pic>
        <p:nvPicPr>
          <p:cNvPr id="76" name="Google Shape;76;p15"/>
          <p:cNvPicPr preferRelativeResize="0"/>
          <p:nvPr/>
        </p:nvPicPr>
        <p:blipFill>
          <a:blip r:embed="rId4">
            <a:alphaModFix/>
          </a:blip>
          <a:stretch>
            <a:fillRect/>
          </a:stretch>
        </p:blipFill>
        <p:spPr>
          <a:xfrm>
            <a:off x="0" y="-951025"/>
            <a:ext cx="9144003" cy="6094517"/>
          </a:xfrm>
          <a:prstGeom prst="rect">
            <a:avLst/>
          </a:prstGeom>
          <a:noFill/>
          <a:ln>
            <a:noFill/>
          </a:ln>
        </p:spPr>
      </p:pic>
      <p:sp>
        <p:nvSpPr>
          <p:cNvPr id="77" name="Google Shape;77;p15"/>
          <p:cNvSpPr/>
          <p:nvPr/>
        </p:nvSpPr>
        <p:spPr>
          <a:xfrm>
            <a:off x="4572000" y="651575"/>
            <a:ext cx="48831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4900470" y="858125"/>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01</a:t>
            </a:r>
            <a:endParaRPr sz="4000">
              <a:solidFill>
                <a:srgbClr val="999999"/>
              </a:solidFill>
            </a:endParaRPr>
          </a:p>
        </p:txBody>
      </p:sp>
      <p:sp>
        <p:nvSpPr>
          <p:cNvPr id="79" name="Google Shape;79;p15"/>
          <p:cNvSpPr txBox="1"/>
          <p:nvPr/>
        </p:nvSpPr>
        <p:spPr>
          <a:xfrm>
            <a:off x="5668225" y="919625"/>
            <a:ext cx="421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2000">
                <a:solidFill>
                  <a:srgbClr val="434343"/>
                </a:solidFill>
              </a:rPr>
              <a:t>Research Background</a:t>
            </a:r>
            <a:endParaRPr b="1" sz="20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6" title="ISGC intro.mp4">
            <a:hlinkClick r:id="rId4"/>
          </p:cNvPr>
          <p:cNvPicPr preferRelativeResize="0"/>
          <p:nvPr/>
        </p:nvPicPr>
        <p:blipFill>
          <a:blip r:embed="rId5">
            <a:alphaModFix/>
          </a:blip>
          <a:stretch>
            <a:fillRect/>
          </a:stretch>
        </p:blipFill>
        <p:spPr>
          <a:xfrm>
            <a:off x="1243838" y="75625"/>
            <a:ext cx="6656333" cy="499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7"/>
          <p:cNvPicPr preferRelativeResize="0"/>
          <p:nvPr/>
        </p:nvPicPr>
        <p:blipFill>
          <a:blip r:embed="rId4">
            <a:alphaModFix/>
          </a:blip>
          <a:stretch>
            <a:fillRect/>
          </a:stretch>
        </p:blipFill>
        <p:spPr>
          <a:xfrm>
            <a:off x="1091650" y="829087"/>
            <a:ext cx="2441725" cy="2441725"/>
          </a:xfrm>
          <a:prstGeom prst="rect">
            <a:avLst/>
          </a:prstGeom>
          <a:noFill/>
          <a:ln>
            <a:noFill/>
          </a:ln>
        </p:spPr>
      </p:pic>
      <p:sp>
        <p:nvSpPr>
          <p:cNvPr id="90" name="Google Shape;90;p17"/>
          <p:cNvSpPr/>
          <p:nvPr/>
        </p:nvSpPr>
        <p:spPr>
          <a:xfrm rot="2700000">
            <a:off x="1229566" y="2906863"/>
            <a:ext cx="2165868" cy="2165868"/>
          </a:xfrm>
          <a:prstGeom prst="mathPlus">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7"/>
          <p:cNvPicPr preferRelativeResize="0"/>
          <p:nvPr/>
        </p:nvPicPr>
        <p:blipFill>
          <a:blip r:embed="rId5">
            <a:alphaModFix/>
          </a:blip>
          <a:stretch>
            <a:fillRect/>
          </a:stretch>
        </p:blipFill>
        <p:spPr>
          <a:xfrm>
            <a:off x="5367125" y="977313"/>
            <a:ext cx="2293500" cy="2293524"/>
          </a:xfrm>
          <a:prstGeom prst="rect">
            <a:avLst/>
          </a:prstGeom>
          <a:noFill/>
          <a:ln>
            <a:noFill/>
          </a:ln>
        </p:spPr>
      </p:pic>
      <p:sp>
        <p:nvSpPr>
          <p:cNvPr id="92" name="Google Shape;92;p17"/>
          <p:cNvSpPr/>
          <p:nvPr/>
        </p:nvSpPr>
        <p:spPr>
          <a:xfrm>
            <a:off x="5794475" y="3359850"/>
            <a:ext cx="1438800" cy="1438800"/>
          </a:xfrm>
          <a:prstGeom prst="donut">
            <a:avLst>
              <a:gd fmla="val 25000"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8"/>
          <p:cNvSpPr txBox="1"/>
          <p:nvPr/>
        </p:nvSpPr>
        <p:spPr>
          <a:xfrm>
            <a:off x="1141500" y="268600"/>
            <a:ext cx="7292100" cy="554100"/>
          </a:xfrm>
          <a:prstGeom prst="rect">
            <a:avLst/>
          </a:prstGeom>
          <a:noFill/>
          <a:ln>
            <a:noFill/>
          </a:ln>
        </p:spPr>
        <p:txBody>
          <a:bodyPr anchorCtr="0" anchor="t" bIns="91425" lIns="91425" spcFirstLastPara="1" rIns="91425" wrap="square" tIns="91425">
            <a:spAutoFit/>
          </a:bodyPr>
          <a:lstStyle/>
          <a:p>
            <a:pPr indent="0" lvl="0" marL="0" rtl="0" algn="l">
              <a:lnSpc>
                <a:spcPct val="125660"/>
              </a:lnSpc>
              <a:spcBef>
                <a:spcPts val="0"/>
              </a:spcBef>
              <a:spcAft>
                <a:spcPts val="0"/>
              </a:spcAft>
              <a:buClr>
                <a:schemeClr val="dk1"/>
              </a:buClr>
              <a:buFont typeface="Arial"/>
              <a:buNone/>
            </a:pPr>
            <a:r>
              <a:rPr b="1" lang="zh-TW" sz="2400">
                <a:solidFill>
                  <a:srgbClr val="434343"/>
                </a:solidFill>
                <a:latin typeface="Helvetica Neue"/>
                <a:ea typeface="Helvetica Neue"/>
                <a:cs typeface="Helvetica Neue"/>
                <a:sym typeface="Helvetica Neue"/>
              </a:rPr>
              <a:t>Research Objectives and Contributions</a:t>
            </a:r>
            <a:endParaRPr sz="2400">
              <a:solidFill>
                <a:srgbClr val="434343"/>
              </a:solidFill>
            </a:endParaRPr>
          </a:p>
        </p:txBody>
      </p:sp>
      <p:sp>
        <p:nvSpPr>
          <p:cNvPr id="98" name="Google Shape;98;p18"/>
          <p:cNvSpPr txBox="1"/>
          <p:nvPr/>
        </p:nvSpPr>
        <p:spPr>
          <a:xfrm>
            <a:off x="270270" y="237850"/>
            <a:ext cx="815700" cy="6156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zh-TW" sz="4000">
                <a:solidFill>
                  <a:srgbClr val="999999"/>
                </a:solidFill>
                <a:latin typeface="Barlow"/>
                <a:ea typeface="Barlow"/>
                <a:cs typeface="Barlow"/>
                <a:sym typeface="Barlow"/>
              </a:rPr>
              <a:t>02</a:t>
            </a:r>
            <a:endParaRPr sz="4000">
              <a:solidFill>
                <a:srgbClr val="999999"/>
              </a:solidFill>
            </a:endParaRPr>
          </a:p>
        </p:txBody>
      </p:sp>
      <p:sp>
        <p:nvSpPr>
          <p:cNvPr id="99" name="Google Shape;99;p18"/>
          <p:cNvSpPr/>
          <p:nvPr/>
        </p:nvSpPr>
        <p:spPr>
          <a:xfrm>
            <a:off x="778200" y="1060925"/>
            <a:ext cx="7587600" cy="3357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18"/>
          <p:cNvCxnSpPr/>
          <p:nvPr/>
        </p:nvCxnSpPr>
        <p:spPr>
          <a:xfrm>
            <a:off x="4572000" y="1779275"/>
            <a:ext cx="0" cy="1920600"/>
          </a:xfrm>
          <a:prstGeom prst="straightConnector1">
            <a:avLst/>
          </a:prstGeom>
          <a:noFill/>
          <a:ln cap="flat" cmpd="sng" w="19050">
            <a:solidFill>
              <a:srgbClr val="999999"/>
            </a:solidFill>
            <a:prstDash val="solid"/>
            <a:round/>
            <a:headEnd len="med" w="med" type="none"/>
            <a:tailEnd len="med" w="med" type="none"/>
          </a:ln>
        </p:spPr>
      </p:cxnSp>
      <p:sp>
        <p:nvSpPr>
          <p:cNvPr id="101" name="Google Shape;101;p18"/>
          <p:cNvSpPr txBox="1"/>
          <p:nvPr/>
        </p:nvSpPr>
        <p:spPr>
          <a:xfrm>
            <a:off x="1477225" y="1293125"/>
            <a:ext cx="2565000" cy="461700"/>
          </a:xfrm>
          <a:prstGeom prst="rect">
            <a:avLst/>
          </a:prstGeom>
          <a:noFill/>
          <a:ln>
            <a:noFill/>
          </a:ln>
        </p:spPr>
        <p:txBody>
          <a:bodyPr anchorCtr="0" anchor="t" bIns="91425" lIns="91425" spcFirstLastPara="1" rIns="91425" wrap="square" tIns="91425">
            <a:spAutoFit/>
          </a:bodyPr>
          <a:lstStyle/>
          <a:p>
            <a:pPr indent="0" lvl="0" marL="0" rtl="0" algn="ctr">
              <a:lnSpc>
                <a:spcPct val="143500"/>
              </a:lnSpc>
              <a:spcBef>
                <a:spcPts val="0"/>
              </a:spcBef>
              <a:spcAft>
                <a:spcPts val="0"/>
              </a:spcAft>
              <a:buClr>
                <a:schemeClr val="dk1"/>
              </a:buClr>
              <a:buFont typeface="Arial"/>
              <a:buNone/>
            </a:pPr>
            <a:r>
              <a:rPr b="1" lang="zh-TW" sz="1800">
                <a:solidFill>
                  <a:schemeClr val="dk1"/>
                </a:solidFill>
                <a:latin typeface="Helvetica Neue"/>
                <a:ea typeface="Helvetica Neue"/>
                <a:cs typeface="Helvetica Neue"/>
                <a:sym typeface="Helvetica Neue"/>
              </a:rPr>
              <a:t>Objectives </a:t>
            </a:r>
            <a:endParaRPr sz="1800"/>
          </a:p>
        </p:txBody>
      </p:sp>
      <p:sp>
        <p:nvSpPr>
          <p:cNvPr id="102" name="Google Shape;102;p18"/>
          <p:cNvSpPr txBox="1"/>
          <p:nvPr/>
        </p:nvSpPr>
        <p:spPr>
          <a:xfrm>
            <a:off x="5101775" y="1293125"/>
            <a:ext cx="2565000" cy="461700"/>
          </a:xfrm>
          <a:prstGeom prst="rect">
            <a:avLst/>
          </a:prstGeom>
          <a:noFill/>
          <a:ln>
            <a:noFill/>
          </a:ln>
        </p:spPr>
        <p:txBody>
          <a:bodyPr anchorCtr="0" anchor="t" bIns="91425" lIns="91425" spcFirstLastPara="1" rIns="91425" wrap="square" tIns="91425">
            <a:spAutoFit/>
          </a:bodyPr>
          <a:lstStyle/>
          <a:p>
            <a:pPr indent="0" lvl="0" marL="0" rtl="0" algn="ctr">
              <a:lnSpc>
                <a:spcPct val="143500"/>
              </a:lnSpc>
              <a:spcBef>
                <a:spcPts val="0"/>
              </a:spcBef>
              <a:spcAft>
                <a:spcPts val="0"/>
              </a:spcAft>
              <a:buNone/>
            </a:pPr>
            <a:r>
              <a:rPr b="1" lang="zh-TW" sz="1800">
                <a:solidFill>
                  <a:schemeClr val="dk1"/>
                </a:solidFill>
                <a:latin typeface="Helvetica Neue"/>
                <a:ea typeface="Helvetica Neue"/>
                <a:cs typeface="Helvetica Neue"/>
                <a:sym typeface="Helvetica Neue"/>
              </a:rPr>
              <a:t>Contributions</a:t>
            </a:r>
            <a:r>
              <a:rPr b="1" lang="zh-TW" sz="1800">
                <a:solidFill>
                  <a:schemeClr val="dk1"/>
                </a:solidFill>
                <a:latin typeface="Helvetica Neue"/>
                <a:ea typeface="Helvetica Neue"/>
                <a:cs typeface="Helvetica Neue"/>
                <a:sym typeface="Helvetica Neue"/>
              </a:rPr>
              <a:t> </a:t>
            </a:r>
            <a:endParaRPr sz="1800"/>
          </a:p>
        </p:txBody>
      </p:sp>
      <p:sp>
        <p:nvSpPr>
          <p:cNvPr id="103" name="Google Shape;103;p18"/>
          <p:cNvSpPr txBox="1"/>
          <p:nvPr/>
        </p:nvSpPr>
        <p:spPr>
          <a:xfrm>
            <a:off x="1087675" y="1826425"/>
            <a:ext cx="3344100" cy="2478000"/>
          </a:xfrm>
          <a:prstGeom prst="rect">
            <a:avLst/>
          </a:prstGeom>
          <a:noFill/>
          <a:ln>
            <a:noFill/>
          </a:ln>
        </p:spPr>
        <p:txBody>
          <a:bodyPr anchorCtr="0" anchor="t" bIns="91425" lIns="91425" spcFirstLastPara="1" rIns="91425" wrap="square" tIns="91425">
            <a:spAutoFit/>
          </a:bodyPr>
          <a:lstStyle/>
          <a:p>
            <a:pPr indent="0" lvl="0" marL="0" marR="38100" rtl="0" algn="just">
              <a:lnSpc>
                <a:spcPct val="128571"/>
              </a:lnSpc>
              <a:spcBef>
                <a:spcPts val="0"/>
              </a:spcBef>
              <a:spcAft>
                <a:spcPts val="0"/>
              </a:spcAft>
              <a:buClr>
                <a:schemeClr val="dk1"/>
              </a:buClr>
              <a:buSzPts val="1100"/>
              <a:buFont typeface="Arial"/>
              <a:buNone/>
            </a:pPr>
            <a:r>
              <a:rPr b="1" lang="zh-TW" sz="1500">
                <a:solidFill>
                  <a:srgbClr val="202124"/>
                </a:solidFill>
              </a:rPr>
              <a:t>Use deep learning to analyze 360-degree videos, </a:t>
            </a:r>
            <a:r>
              <a:rPr b="1" lang="zh-TW" sz="1500">
                <a:solidFill>
                  <a:schemeClr val="dk1"/>
                </a:solidFill>
              </a:rPr>
              <a:t>and calculate the position and distance of the pedestrian relative to the camera. To increase the speed of pedestrian data collection and improve the efficiency of analysis.</a:t>
            </a:r>
            <a:endParaRPr b="1" sz="1500">
              <a:solidFill>
                <a:srgbClr val="202124"/>
              </a:solidFill>
            </a:endParaRPr>
          </a:p>
          <a:p>
            <a:pPr indent="0" lvl="0" marL="0" rtl="0" algn="l">
              <a:spcBef>
                <a:spcPts val="0"/>
              </a:spcBef>
              <a:spcAft>
                <a:spcPts val="0"/>
              </a:spcAft>
              <a:buNone/>
            </a:pPr>
            <a:r>
              <a:t/>
            </a:r>
            <a:endParaRPr/>
          </a:p>
        </p:txBody>
      </p:sp>
      <p:sp>
        <p:nvSpPr>
          <p:cNvPr id="104" name="Google Shape;104;p18"/>
          <p:cNvSpPr txBox="1"/>
          <p:nvPr/>
        </p:nvSpPr>
        <p:spPr>
          <a:xfrm>
            <a:off x="4712225" y="1826425"/>
            <a:ext cx="3411000" cy="2262600"/>
          </a:xfrm>
          <a:prstGeom prst="rect">
            <a:avLst/>
          </a:prstGeom>
          <a:noFill/>
          <a:ln>
            <a:noFill/>
          </a:ln>
        </p:spPr>
        <p:txBody>
          <a:bodyPr anchorCtr="0" anchor="t" bIns="91425" lIns="91425" spcFirstLastPara="1" rIns="91425" wrap="square" tIns="91425">
            <a:spAutoFit/>
          </a:bodyPr>
          <a:lstStyle/>
          <a:p>
            <a:pPr indent="-323850" lvl="0" marL="457200" rtl="0" algn="just">
              <a:spcBef>
                <a:spcPts val="0"/>
              </a:spcBef>
              <a:spcAft>
                <a:spcPts val="0"/>
              </a:spcAft>
              <a:buSzPts val="1500"/>
              <a:buChar char="●"/>
            </a:pPr>
            <a:r>
              <a:rPr b="1" lang="zh-TW" sz="1500"/>
              <a:t>Establish a pedestrian search mechanism that can find a specific target among the crowd.</a:t>
            </a:r>
            <a:endParaRPr b="1" sz="1500"/>
          </a:p>
          <a:p>
            <a:pPr indent="-323850" lvl="0" marL="457200" rtl="0" algn="just">
              <a:spcBef>
                <a:spcPts val="0"/>
              </a:spcBef>
              <a:spcAft>
                <a:spcPts val="0"/>
              </a:spcAft>
              <a:buSzPts val="1500"/>
              <a:buChar char="●"/>
            </a:pPr>
            <a:r>
              <a:rPr b="1" lang="zh-TW" sz="1500"/>
              <a:t>By recording the points, lines and surfaces of the pedestrian path, to find the relationship between the field space and pedestrians.</a:t>
            </a:r>
            <a:endParaRPr b="1"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19"/>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nvSpPr>
        <p:spPr>
          <a:xfrm rot="5400000">
            <a:off x="-891700" y="1147575"/>
            <a:ext cx="33909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4100">
                <a:solidFill>
                  <a:srgbClr val="F3F3F3"/>
                </a:solidFill>
              </a:rPr>
              <a:t>Research Framewor</a:t>
            </a:r>
            <a:r>
              <a:rPr b="1" lang="zh-TW" sz="4100">
                <a:solidFill>
                  <a:srgbClr val="F3F3F3"/>
                </a:solidFill>
              </a:rPr>
              <a:t>k</a:t>
            </a:r>
            <a:endParaRPr b="1" sz="4100">
              <a:solidFill>
                <a:srgbClr val="F3F3F3"/>
              </a:solidFill>
            </a:endParaRPr>
          </a:p>
        </p:txBody>
      </p:sp>
      <p:sp>
        <p:nvSpPr>
          <p:cNvPr id="111" name="Google Shape;111;p19"/>
          <p:cNvSpPr txBox="1"/>
          <p:nvPr/>
        </p:nvSpPr>
        <p:spPr>
          <a:xfrm>
            <a:off x="206653" y="3681775"/>
            <a:ext cx="1318500" cy="9081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zh-TW" sz="5900">
                <a:solidFill>
                  <a:srgbClr val="FFFFFF"/>
                </a:solidFill>
                <a:latin typeface="Barlow"/>
                <a:ea typeface="Barlow"/>
                <a:cs typeface="Barlow"/>
                <a:sym typeface="Barlow"/>
              </a:rPr>
              <a:t>03</a:t>
            </a:r>
            <a:endParaRPr sz="5900">
              <a:solidFill>
                <a:srgbClr val="FFFFFF"/>
              </a:solidFill>
            </a:endParaRPr>
          </a:p>
        </p:txBody>
      </p:sp>
      <p:pic>
        <p:nvPicPr>
          <p:cNvPr id="112" name="Google Shape;112;p19"/>
          <p:cNvPicPr preferRelativeResize="0"/>
          <p:nvPr/>
        </p:nvPicPr>
        <p:blipFill>
          <a:blip r:embed="rId4">
            <a:alphaModFix/>
          </a:blip>
          <a:stretch>
            <a:fillRect/>
          </a:stretch>
        </p:blipFill>
        <p:spPr>
          <a:xfrm>
            <a:off x="3008200" y="0"/>
            <a:ext cx="5405201" cy="5405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Google Shape;117;p20"/>
          <p:cNvPicPr preferRelativeResize="0"/>
          <p:nvPr/>
        </p:nvPicPr>
        <p:blipFill>
          <a:blip r:embed="rId4">
            <a:alphaModFix/>
          </a:blip>
          <a:stretch>
            <a:fillRect/>
          </a:stretch>
        </p:blipFill>
        <p:spPr>
          <a:xfrm>
            <a:off x="3402100" y="422425"/>
            <a:ext cx="5378726" cy="4298651"/>
          </a:xfrm>
          <a:prstGeom prst="rect">
            <a:avLst/>
          </a:prstGeom>
          <a:noFill/>
          <a:ln>
            <a:noFill/>
          </a:ln>
        </p:spPr>
      </p:pic>
      <p:sp>
        <p:nvSpPr>
          <p:cNvPr id="118" name="Google Shape;118;p20"/>
          <p:cNvSpPr txBox="1"/>
          <p:nvPr/>
        </p:nvSpPr>
        <p:spPr>
          <a:xfrm>
            <a:off x="416300" y="422425"/>
            <a:ext cx="25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800">
                <a:solidFill>
                  <a:srgbClr val="434343"/>
                </a:solidFill>
              </a:rPr>
              <a:t>What is </a:t>
            </a:r>
            <a:r>
              <a:rPr b="1" lang="zh-TW" sz="1800">
                <a:solidFill>
                  <a:srgbClr val="434343"/>
                </a:solidFill>
              </a:rPr>
              <a:t>YOLOv4 ?</a:t>
            </a:r>
            <a:endParaRPr b="1" sz="1800">
              <a:solidFill>
                <a:srgbClr val="434343"/>
              </a:solidFill>
            </a:endParaRPr>
          </a:p>
        </p:txBody>
      </p:sp>
      <p:sp>
        <p:nvSpPr>
          <p:cNvPr id="119" name="Google Shape;119;p20"/>
          <p:cNvSpPr txBox="1"/>
          <p:nvPr/>
        </p:nvSpPr>
        <p:spPr>
          <a:xfrm>
            <a:off x="308900" y="1124850"/>
            <a:ext cx="2967900" cy="264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zh-TW" sz="1600">
                <a:solidFill>
                  <a:srgbClr val="434343"/>
                </a:solidFill>
              </a:rPr>
              <a:t>YOLO stands for You Only Look Once. It’s an object detection model used in deep learning use cases. Most people in the field today are used to YOLOv3, which already produces excellent results. YOLOv4 has improved again in terms of accuracy .</a:t>
            </a:r>
            <a:endParaRPr b="1">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1"/>
          <p:cNvSpPr/>
          <p:nvPr/>
        </p:nvSpPr>
        <p:spPr>
          <a:xfrm>
            <a:off x="-52100" y="0"/>
            <a:ext cx="1836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txBox="1"/>
          <p:nvPr/>
        </p:nvSpPr>
        <p:spPr>
          <a:xfrm rot="5400000">
            <a:off x="-1430000" y="1848300"/>
            <a:ext cx="45918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4100">
                <a:solidFill>
                  <a:srgbClr val="F3F3F3"/>
                </a:solidFill>
              </a:rPr>
              <a:t>Data Collection </a:t>
            </a:r>
            <a:endParaRPr b="1" sz="4100">
              <a:solidFill>
                <a:srgbClr val="F3F3F3"/>
              </a:solidFill>
            </a:endParaRPr>
          </a:p>
          <a:p>
            <a:pPr indent="0" lvl="0" marL="0" rtl="0" algn="l">
              <a:spcBef>
                <a:spcPts val="0"/>
              </a:spcBef>
              <a:spcAft>
                <a:spcPts val="0"/>
              </a:spcAft>
              <a:buNone/>
            </a:pPr>
            <a:r>
              <a:rPr b="1" lang="zh-TW" sz="4100">
                <a:solidFill>
                  <a:srgbClr val="F3F3F3"/>
                </a:solidFill>
              </a:rPr>
              <a:t>and Processing</a:t>
            </a:r>
            <a:endParaRPr b="1" sz="4100">
              <a:solidFill>
                <a:srgbClr val="F3F3F3"/>
              </a:solidFill>
            </a:endParaRPr>
          </a:p>
        </p:txBody>
      </p:sp>
      <p:sp>
        <p:nvSpPr>
          <p:cNvPr id="126" name="Google Shape;126;p21"/>
          <p:cNvSpPr/>
          <p:nvPr/>
        </p:nvSpPr>
        <p:spPr>
          <a:xfrm>
            <a:off x="2130625" y="1420050"/>
            <a:ext cx="16653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a:t>360-degree video recording</a:t>
            </a:r>
            <a:endParaRPr/>
          </a:p>
        </p:txBody>
      </p:sp>
      <p:sp>
        <p:nvSpPr>
          <p:cNvPr id="127" name="Google Shape;127;p21"/>
          <p:cNvSpPr/>
          <p:nvPr/>
        </p:nvSpPr>
        <p:spPr>
          <a:xfrm>
            <a:off x="4276225" y="1420050"/>
            <a:ext cx="16653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a:t>Extend 360-degree video</a:t>
            </a:r>
            <a:endParaRPr/>
          </a:p>
        </p:txBody>
      </p:sp>
      <p:cxnSp>
        <p:nvCxnSpPr>
          <p:cNvPr id="128" name="Google Shape;128;p21"/>
          <p:cNvCxnSpPr>
            <a:stCxn id="126" idx="3"/>
            <a:endCxn id="127" idx="1"/>
          </p:cNvCxnSpPr>
          <p:nvPr/>
        </p:nvCxnSpPr>
        <p:spPr>
          <a:xfrm>
            <a:off x="3795925" y="1843050"/>
            <a:ext cx="480300" cy="0"/>
          </a:xfrm>
          <a:prstGeom prst="straightConnector1">
            <a:avLst/>
          </a:prstGeom>
          <a:noFill/>
          <a:ln cap="flat" cmpd="sng" w="9525">
            <a:solidFill>
              <a:schemeClr val="dk2"/>
            </a:solidFill>
            <a:prstDash val="solid"/>
            <a:round/>
            <a:headEnd len="med" w="med" type="none"/>
            <a:tailEnd len="med" w="med" type="none"/>
          </a:ln>
        </p:spPr>
      </p:cxnSp>
      <p:sp>
        <p:nvSpPr>
          <p:cNvPr id="129" name="Google Shape;129;p21"/>
          <p:cNvSpPr/>
          <p:nvPr/>
        </p:nvSpPr>
        <p:spPr>
          <a:xfrm>
            <a:off x="6440650" y="1420050"/>
            <a:ext cx="24174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a:t>YOLOv4+DeepSORT</a:t>
            </a:r>
            <a:endParaRPr/>
          </a:p>
          <a:p>
            <a:pPr indent="0" lvl="0" marL="0" rtl="0" algn="ctr">
              <a:spcBef>
                <a:spcPts val="0"/>
              </a:spcBef>
              <a:spcAft>
                <a:spcPts val="0"/>
              </a:spcAft>
              <a:buNone/>
            </a:pPr>
            <a:r>
              <a:rPr lang="zh-TW" sz="1000"/>
              <a:t>( </a:t>
            </a:r>
            <a:r>
              <a:rPr b="1" lang="zh-TW" sz="1000">
                <a:solidFill>
                  <a:schemeClr val="dk1"/>
                </a:solidFill>
              </a:rPr>
              <a:t>Video analysis and processing</a:t>
            </a:r>
            <a:r>
              <a:rPr lang="zh-TW" sz="1000">
                <a:solidFill>
                  <a:schemeClr val="dk1"/>
                </a:solidFill>
              </a:rPr>
              <a:t> </a:t>
            </a:r>
            <a:r>
              <a:rPr lang="zh-TW" sz="1000"/>
              <a:t>)</a:t>
            </a:r>
            <a:endParaRPr sz="1000"/>
          </a:p>
        </p:txBody>
      </p:sp>
      <p:cxnSp>
        <p:nvCxnSpPr>
          <p:cNvPr id="130" name="Google Shape;130;p21"/>
          <p:cNvCxnSpPr>
            <a:stCxn id="127" idx="3"/>
            <a:endCxn id="129" idx="1"/>
          </p:cNvCxnSpPr>
          <p:nvPr/>
        </p:nvCxnSpPr>
        <p:spPr>
          <a:xfrm>
            <a:off x="5941525" y="1843050"/>
            <a:ext cx="499200" cy="0"/>
          </a:xfrm>
          <a:prstGeom prst="straightConnector1">
            <a:avLst/>
          </a:prstGeom>
          <a:noFill/>
          <a:ln cap="flat" cmpd="sng" w="9525">
            <a:solidFill>
              <a:schemeClr val="dk2"/>
            </a:solidFill>
            <a:prstDash val="solid"/>
            <a:round/>
            <a:headEnd len="med" w="med" type="none"/>
            <a:tailEnd len="med" w="med" type="none"/>
          </a:ln>
        </p:spPr>
      </p:cxnSp>
      <p:sp>
        <p:nvSpPr>
          <p:cNvPr id="131" name="Google Shape;131;p21"/>
          <p:cNvSpPr txBox="1"/>
          <p:nvPr/>
        </p:nvSpPr>
        <p:spPr>
          <a:xfrm>
            <a:off x="3272125" y="952700"/>
            <a:ext cx="177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a:solidFill>
                  <a:srgbClr val="434343"/>
                </a:solidFill>
              </a:rPr>
              <a:t>Video Processing </a:t>
            </a:r>
            <a:endParaRPr b="1">
              <a:solidFill>
                <a:srgbClr val="434343"/>
              </a:solidFill>
            </a:endParaRPr>
          </a:p>
        </p:txBody>
      </p:sp>
      <p:cxnSp>
        <p:nvCxnSpPr>
          <p:cNvPr id="132" name="Google Shape;132;p21"/>
          <p:cNvCxnSpPr/>
          <p:nvPr/>
        </p:nvCxnSpPr>
        <p:spPr>
          <a:xfrm>
            <a:off x="4036075" y="1372950"/>
            <a:ext cx="0" cy="470100"/>
          </a:xfrm>
          <a:prstGeom prst="straightConnector1">
            <a:avLst/>
          </a:prstGeom>
          <a:noFill/>
          <a:ln cap="flat" cmpd="sng" w="28575">
            <a:solidFill>
              <a:schemeClr val="dk2"/>
            </a:solidFill>
            <a:prstDash val="dash"/>
            <a:round/>
            <a:headEnd len="med" w="med" type="none"/>
            <a:tailEnd len="med" w="med" type="none"/>
          </a:ln>
        </p:spPr>
      </p:cxnSp>
      <p:cxnSp>
        <p:nvCxnSpPr>
          <p:cNvPr id="133" name="Google Shape;133;p21"/>
          <p:cNvCxnSpPr/>
          <p:nvPr/>
        </p:nvCxnSpPr>
        <p:spPr>
          <a:xfrm>
            <a:off x="6215875" y="1352900"/>
            <a:ext cx="0" cy="470100"/>
          </a:xfrm>
          <a:prstGeom prst="straightConnector1">
            <a:avLst/>
          </a:prstGeom>
          <a:noFill/>
          <a:ln cap="flat" cmpd="sng" w="28575">
            <a:solidFill>
              <a:schemeClr val="dk2"/>
            </a:solidFill>
            <a:prstDash val="dash"/>
            <a:round/>
            <a:headEnd len="med" w="med" type="none"/>
            <a:tailEnd len="med" w="med" type="none"/>
          </a:ln>
        </p:spPr>
      </p:cxnSp>
      <p:sp>
        <p:nvSpPr>
          <p:cNvPr id="134" name="Google Shape;134;p21"/>
          <p:cNvSpPr txBox="1"/>
          <p:nvPr/>
        </p:nvSpPr>
        <p:spPr>
          <a:xfrm>
            <a:off x="5317800" y="952700"/>
            <a:ext cx="249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a:solidFill>
                  <a:srgbClr val="434343"/>
                </a:solidFill>
              </a:rPr>
              <a:t>Upload to Google colab</a:t>
            </a:r>
            <a:endParaRPr b="1">
              <a:solidFill>
                <a:srgbClr val="434343"/>
              </a:solidFill>
            </a:endParaRPr>
          </a:p>
        </p:txBody>
      </p:sp>
      <p:sp>
        <p:nvSpPr>
          <p:cNvPr id="135" name="Google Shape;135;p21"/>
          <p:cNvSpPr/>
          <p:nvPr/>
        </p:nvSpPr>
        <p:spPr>
          <a:xfrm>
            <a:off x="6440650" y="2910750"/>
            <a:ext cx="24174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Get ID, Distance ,Angle and frame number </a:t>
            </a:r>
            <a:endParaRPr sz="1000"/>
          </a:p>
        </p:txBody>
      </p:sp>
      <p:cxnSp>
        <p:nvCxnSpPr>
          <p:cNvPr id="136" name="Google Shape;136;p21"/>
          <p:cNvCxnSpPr/>
          <p:nvPr/>
        </p:nvCxnSpPr>
        <p:spPr>
          <a:xfrm>
            <a:off x="8293975" y="2266050"/>
            <a:ext cx="0" cy="644700"/>
          </a:xfrm>
          <a:prstGeom prst="straightConnector1">
            <a:avLst/>
          </a:prstGeom>
          <a:noFill/>
          <a:ln cap="flat" cmpd="sng" w="9525">
            <a:solidFill>
              <a:schemeClr val="dk2"/>
            </a:solidFill>
            <a:prstDash val="solid"/>
            <a:round/>
            <a:headEnd len="med" w="med" type="none"/>
            <a:tailEnd len="med" w="med" type="none"/>
          </a:ln>
        </p:spPr>
      </p:cxnSp>
      <p:cxnSp>
        <p:nvCxnSpPr>
          <p:cNvPr id="137" name="Google Shape;137;p21"/>
          <p:cNvCxnSpPr>
            <a:endCxn id="138" idx="3"/>
          </p:cNvCxnSpPr>
          <p:nvPr/>
        </p:nvCxnSpPr>
        <p:spPr>
          <a:xfrm rot="10800000">
            <a:off x="7739450" y="2588400"/>
            <a:ext cx="537600" cy="0"/>
          </a:xfrm>
          <a:prstGeom prst="straightConnector1">
            <a:avLst/>
          </a:prstGeom>
          <a:noFill/>
          <a:ln cap="flat" cmpd="sng" w="28575">
            <a:solidFill>
              <a:schemeClr val="dk2"/>
            </a:solidFill>
            <a:prstDash val="dash"/>
            <a:round/>
            <a:headEnd len="med" w="med" type="none"/>
            <a:tailEnd len="med" w="med" type="none"/>
          </a:ln>
        </p:spPr>
      </p:cxnSp>
      <p:sp>
        <p:nvSpPr>
          <p:cNvPr id="138" name="Google Shape;138;p21"/>
          <p:cNvSpPr txBox="1"/>
          <p:nvPr/>
        </p:nvSpPr>
        <p:spPr>
          <a:xfrm>
            <a:off x="6074150" y="2388300"/>
            <a:ext cx="166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zh-TW">
                <a:solidFill>
                  <a:srgbClr val="434343"/>
                </a:solidFill>
              </a:rPr>
              <a:t> Result output</a:t>
            </a:r>
            <a:endParaRPr b="1" sz="1800">
              <a:solidFill>
                <a:srgbClr val="434343"/>
              </a:solidFill>
            </a:endParaRPr>
          </a:p>
        </p:txBody>
      </p:sp>
      <p:cxnSp>
        <p:nvCxnSpPr>
          <p:cNvPr id="139" name="Google Shape;139;p21"/>
          <p:cNvCxnSpPr>
            <a:stCxn id="135" idx="1"/>
            <a:endCxn id="140" idx="3"/>
          </p:cNvCxnSpPr>
          <p:nvPr/>
        </p:nvCxnSpPr>
        <p:spPr>
          <a:xfrm rot="10800000">
            <a:off x="5941450" y="3333750"/>
            <a:ext cx="499200" cy="0"/>
          </a:xfrm>
          <a:prstGeom prst="straightConnector1">
            <a:avLst/>
          </a:prstGeom>
          <a:noFill/>
          <a:ln cap="flat" cmpd="sng" w="9525">
            <a:solidFill>
              <a:schemeClr val="dk2"/>
            </a:solidFill>
            <a:prstDash val="solid"/>
            <a:round/>
            <a:headEnd len="med" w="med" type="none"/>
            <a:tailEnd len="med" w="med" type="none"/>
          </a:ln>
        </p:spPr>
      </p:cxnSp>
      <p:sp>
        <p:nvSpPr>
          <p:cNvPr id="140" name="Google Shape;140;p21"/>
          <p:cNvSpPr/>
          <p:nvPr/>
        </p:nvSpPr>
        <p:spPr>
          <a:xfrm>
            <a:off x="4276225" y="2910750"/>
            <a:ext cx="16653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Generate relative coordinates</a:t>
            </a:r>
            <a:endParaRPr/>
          </a:p>
        </p:txBody>
      </p:sp>
      <p:sp>
        <p:nvSpPr>
          <p:cNvPr id="141" name="Google Shape;141;p21"/>
          <p:cNvSpPr/>
          <p:nvPr/>
        </p:nvSpPr>
        <p:spPr>
          <a:xfrm>
            <a:off x="2121213" y="2910750"/>
            <a:ext cx="1665300" cy="846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1300">
                <a:solidFill>
                  <a:schemeClr val="dk1"/>
                </a:solidFill>
              </a:rPr>
              <a:t>Generate top view coordinate maps</a:t>
            </a:r>
            <a:endParaRPr sz="1300"/>
          </a:p>
        </p:txBody>
      </p:sp>
      <p:cxnSp>
        <p:nvCxnSpPr>
          <p:cNvPr id="142" name="Google Shape;142;p21"/>
          <p:cNvCxnSpPr>
            <a:stCxn id="140" idx="1"/>
            <a:endCxn id="141" idx="3"/>
          </p:cNvCxnSpPr>
          <p:nvPr/>
        </p:nvCxnSpPr>
        <p:spPr>
          <a:xfrm rot="10800000">
            <a:off x="3786625" y="3333750"/>
            <a:ext cx="489600" cy="0"/>
          </a:xfrm>
          <a:prstGeom prst="straightConnector1">
            <a:avLst/>
          </a:prstGeom>
          <a:noFill/>
          <a:ln cap="flat" cmpd="sng" w="9525">
            <a:solidFill>
              <a:schemeClr val="dk2"/>
            </a:solidFill>
            <a:prstDash val="solid"/>
            <a:round/>
            <a:headEnd len="med" w="med" type="none"/>
            <a:tailEnd len="med" w="med" type="none"/>
          </a:ln>
        </p:spPr>
      </p:cxnSp>
      <p:cxnSp>
        <p:nvCxnSpPr>
          <p:cNvPr id="143" name="Google Shape;143;p21"/>
          <p:cNvCxnSpPr/>
          <p:nvPr/>
        </p:nvCxnSpPr>
        <p:spPr>
          <a:xfrm>
            <a:off x="4031425" y="3333750"/>
            <a:ext cx="0" cy="470100"/>
          </a:xfrm>
          <a:prstGeom prst="straightConnector1">
            <a:avLst/>
          </a:prstGeom>
          <a:noFill/>
          <a:ln cap="flat" cmpd="sng" w="28575">
            <a:solidFill>
              <a:schemeClr val="dk2"/>
            </a:solidFill>
            <a:prstDash val="dash"/>
            <a:round/>
            <a:headEnd len="med" w="med" type="none"/>
            <a:tailEnd len="med" w="med" type="none"/>
          </a:ln>
        </p:spPr>
      </p:cxnSp>
      <p:cxnSp>
        <p:nvCxnSpPr>
          <p:cNvPr id="144" name="Google Shape;144;p21"/>
          <p:cNvCxnSpPr/>
          <p:nvPr/>
        </p:nvCxnSpPr>
        <p:spPr>
          <a:xfrm>
            <a:off x="6191125" y="3333750"/>
            <a:ext cx="0" cy="470100"/>
          </a:xfrm>
          <a:prstGeom prst="straightConnector1">
            <a:avLst/>
          </a:prstGeom>
          <a:noFill/>
          <a:ln cap="flat" cmpd="sng" w="28575">
            <a:solidFill>
              <a:schemeClr val="dk2"/>
            </a:solidFill>
            <a:prstDash val="dash"/>
            <a:round/>
            <a:headEnd len="med" w="med" type="none"/>
            <a:tailEnd len="med" w="med" type="none"/>
          </a:ln>
        </p:spPr>
      </p:cxnSp>
      <p:sp>
        <p:nvSpPr>
          <p:cNvPr id="145" name="Google Shape;145;p21"/>
          <p:cNvSpPr txBox="1"/>
          <p:nvPr/>
        </p:nvSpPr>
        <p:spPr>
          <a:xfrm>
            <a:off x="5459425" y="3802800"/>
            <a:ext cx="16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a:solidFill>
                  <a:srgbClr val="434343"/>
                </a:solidFill>
              </a:rPr>
              <a:t>Data conversion</a:t>
            </a:r>
            <a:endParaRPr b="1">
              <a:solidFill>
                <a:srgbClr val="434343"/>
              </a:solidFill>
            </a:endParaRPr>
          </a:p>
        </p:txBody>
      </p:sp>
      <p:sp>
        <p:nvSpPr>
          <p:cNvPr id="146" name="Google Shape;146;p21"/>
          <p:cNvSpPr txBox="1"/>
          <p:nvPr/>
        </p:nvSpPr>
        <p:spPr>
          <a:xfrm>
            <a:off x="3607850" y="3864225"/>
            <a:ext cx="144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7" name="Google Shape;147;p21"/>
          <p:cNvSpPr txBox="1"/>
          <p:nvPr/>
        </p:nvSpPr>
        <p:spPr>
          <a:xfrm>
            <a:off x="3111025" y="3802800"/>
            <a:ext cx="20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a:solidFill>
                  <a:srgbClr val="434343"/>
                </a:solidFill>
              </a:rPr>
              <a:t>Graphics conversion</a:t>
            </a:r>
            <a:endParaRPr b="1">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