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7" r:id="rId7"/>
    <p:sldMasterId id="2147483665" r:id="rId8"/>
    <p:sldMasterId id="214748367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Lst>
  <p:sldSz cy="5143500" cx="9144000"/>
  <p:notesSz cx="6858000" cy="9144000"/>
  <p:embeddedFontLst>
    <p:embeddedFont>
      <p:font typeface="Robo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73" roundtripDataSignature="AMtx7mg3A63JePOirBfWlNLkito5pc1D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06DA0C-24A6-4D1F-AD11-245638FFB499}">
  <a:tblStyle styleId="{FA06DA0C-24A6-4D1F-AD11-245638FFB49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232D357-B7C0-47CF-AFDB-855988CF9E9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customschemas.google.com/relationships/presentationmetadata" Target="metadata"/><Relationship Id="rId72" Type="http://schemas.openxmlformats.org/officeDocument/2006/relationships/font" Target="fonts/Roboto-boldItalic.fntdata"/><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font" Target="fonts/Roboto-regular.fntdata"/><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bb10b688b6_6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bb10b688b6_6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bb10b688b6_6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bb10b688b6_6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bb10b688b6_6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gbb10b688b6_6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bb10b688b6_6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bb10b688b6_6_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bb10b688b6_6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gbb10b688b6_6_3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bb10b688b6_6_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gbb10b688b6_6_3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ca6b5ae05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ca6b5ae05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bb10b688b6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bb10b688b6_7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bb10b688b6_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gbb10b688b6_7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bc107b112f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gbc107b112f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bb10b688b6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bb10b688b6_6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bb10b688b6_6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bb10b688b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bb10b688b6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bb10b688b6_2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gbb10b688b6_2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bb10b688b6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3" name="Google Shape;693;gbb10b688b6_2_1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bb10b688b6_8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gbb10b688b6_8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bb10b688b6_2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gbb10b688b6_2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GB"/>
              <a:t>Coordinates the provisioning of virtualized compute and storage on distributed infrastructures, including cloud, HPC clusters and container orchestration platformsAutomatic selection of the best resource providers based on criteria like user’s SLAs, services availability and monitoring metrics and data location</a:t>
            </a:r>
            <a:endParaRPr/>
          </a:p>
          <a:p>
            <a:pPr indent="-298450" lvl="0" marL="457200" marR="0" rtl="0" algn="l">
              <a:lnSpc>
                <a:spcPct val="100000"/>
              </a:lnSpc>
              <a:spcBef>
                <a:spcPts val="0"/>
              </a:spcBef>
              <a:spcAft>
                <a:spcPts val="0"/>
              </a:spcAft>
              <a:buClr>
                <a:srgbClr val="000000"/>
              </a:buClr>
              <a:buSzPts val="1100"/>
              <a:buFont typeface="Arial"/>
              <a:buChar char="●"/>
            </a:pPr>
            <a:r>
              <a:rPr lang="en-GB"/>
              <a:t>Integrated with Federated Data services (Onedata, Dynafed and Rucio)</a:t>
            </a:r>
            <a:endParaRPr/>
          </a:p>
          <a:p>
            <a:pPr indent="-298450" lvl="0" marL="457200" marR="0" rtl="0" algn="l">
              <a:lnSpc>
                <a:spcPct val="100000"/>
              </a:lnSpc>
              <a:spcBef>
                <a:spcPts val="0"/>
              </a:spcBef>
              <a:spcAft>
                <a:spcPts val="0"/>
              </a:spcAft>
              <a:buClr>
                <a:srgbClr val="000000"/>
              </a:buClr>
              <a:buSzPts val="1100"/>
              <a:buFont typeface="Arial"/>
              <a:buChar char="●"/>
            </a:pPr>
            <a:r>
              <a:rPr lang="en-GB"/>
              <a:t>Automatic re-submission of the deployment request in case of failures or timeout (for a configurable number of retries)</a:t>
            </a:r>
            <a:endParaRPr/>
          </a:p>
          <a:p>
            <a:pPr indent="-298450" lvl="0" marL="457200" marR="0" rtl="0" algn="l">
              <a:lnSpc>
                <a:spcPct val="100000"/>
              </a:lnSpc>
              <a:spcBef>
                <a:spcPts val="0"/>
              </a:spcBef>
              <a:spcAft>
                <a:spcPts val="0"/>
              </a:spcAft>
              <a:buClr>
                <a:srgbClr val="000000"/>
              </a:buClr>
              <a:buSzPts val="1100"/>
              <a:buFont typeface="Arial"/>
              <a:buChar char="●"/>
            </a:pPr>
            <a:r>
              <a:rPr lang="en-GB"/>
              <a:t>Support for data orchestration workflow with Rucio (Cern)</a:t>
            </a:r>
            <a:endParaRPr/>
          </a:p>
          <a:p>
            <a:pPr indent="-298450" lvl="0" marL="457200" marR="0" rtl="0" algn="l">
              <a:lnSpc>
                <a:spcPct val="100000"/>
              </a:lnSpc>
              <a:spcBef>
                <a:spcPts val="0"/>
              </a:spcBef>
              <a:spcAft>
                <a:spcPts val="0"/>
              </a:spcAft>
              <a:buClr>
                <a:srgbClr val="000000"/>
              </a:buClr>
              <a:buSzPts val="1100"/>
              <a:buFont typeface="Arial"/>
              <a:buChar char="●"/>
            </a:pPr>
            <a:r>
              <a:rPr lang="en-GB"/>
              <a:t>Submission of data replication rules</a:t>
            </a:r>
            <a:endParaRPr/>
          </a:p>
          <a:p>
            <a:pPr indent="-298450" lvl="0" marL="457200" marR="0" rtl="0" algn="l">
              <a:lnSpc>
                <a:spcPct val="100000"/>
              </a:lnSpc>
              <a:spcBef>
                <a:spcPts val="0"/>
              </a:spcBef>
              <a:spcAft>
                <a:spcPts val="0"/>
              </a:spcAft>
              <a:buClr>
                <a:srgbClr val="000000"/>
              </a:buClr>
              <a:buSzPts val="1100"/>
              <a:buFont typeface="Arial"/>
              <a:buChar char="●"/>
            </a:pPr>
            <a:r>
              <a:rPr lang="en-GB"/>
              <a:t>Trigger processing jobs on data ingestion events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bb10b688b6_2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4" name="Google Shape;774;gbb10b688b6_2_18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bb10b688b6_8_7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3" name="Google Shape;783;gbb10b688b6_8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bb10b688b6_2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2" name="Google Shape;792;gbb10b688b6_2_20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bb10b688b6_2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0" name="Google Shape;800;gbb10b688b6_2_2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bb10b688b6_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gbb10b688b6_8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ba7a7681e_2_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cba7a7681e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bb10b688b6_2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1" name="Google Shape;841;gbb10b688b6_2_2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bacec6ad04_6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gbacec6ad04_6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bb3adffe1f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7" name="Google Shape;857;gbb3adffe1f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bb3adffe1f_4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8" name="Google Shape;868;gbb3adffe1f_4_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b5cd32d0d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4" name="Google Shape;884;gb5cd32d0d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b5cd32d0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5" name="Google Shape;895;gb5cd32d0d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bacec6ad04_40_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gbacec6ad04_4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06" name="Google Shape;906;gbacec6ad04_40_47:notes"/>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27/05/2020</a:t>
            </a:r>
            <a:endParaRPr b="0" i="0" sz="1400" u="none" cap="none" strike="noStrike">
              <a:solidFill>
                <a:srgbClr val="000000"/>
              </a:solidFill>
              <a:latin typeface="Arial"/>
              <a:ea typeface="Arial"/>
              <a:cs typeface="Arial"/>
              <a:sym typeface="Arial"/>
            </a:endParaRPr>
          </a:p>
        </p:txBody>
      </p:sp>
      <p:sp>
        <p:nvSpPr>
          <p:cNvPr id="907" name="Google Shape;907;gbacec6ad04_40_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bacec6ad04_4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9" name="Google Shape;919;gbacec6ad04_4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20" name="Google Shape;920;gbacec6ad04_40_6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bacec6ad04_40_8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0" name="Google Shape;940;gbacec6ad04_40_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41" name="Google Shape;941;gbacec6ad04_40_8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bacec6ad04_4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4" name="Google Shape;964;gbacec6ad04_40_10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b10b688b6_6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5" name="Google Shape;205;gbb10b688b6_6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bacec6ad04_40_1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0" name="Google Shape;990;gbacec6ad04_4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
        <p:nvSpPr>
          <p:cNvPr id="991" name="Google Shape;991;gbacec6ad04_40_12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bacec6ad04_40_15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br>
              <a:rPr lang="en-GB"/>
            </a:br>
            <a:br>
              <a:rPr lang="en-GB"/>
            </a:br>
            <a:br>
              <a:rPr lang="en-GB"/>
            </a:br>
            <a:br>
              <a:rPr lang="en-GB"/>
            </a:br>
            <a:endParaRPr/>
          </a:p>
        </p:txBody>
      </p:sp>
      <p:sp>
        <p:nvSpPr>
          <p:cNvPr id="1021" name="Google Shape;1021;gbacec6ad04_4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b5cd32d0d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2" name="Google Shape;1032;gb5cd32d0d3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b5cd32d0d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b5cd32d0d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bacec6ad04_4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059" name="Google Shape;1059;gbacec6ad04_4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bacec6ad04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gbacec6ad04_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bacec6ad04_6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6" name="Google Shape;1076;gbacec6ad04_6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bacec6ad04_6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4" name="Google Shape;1084;gbacec6ad04_6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bacec6ad04_6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2" name="Google Shape;1092;gbacec6ad04_6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bacec6ad04_6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9" name="Google Shape;1099;gbacec6ad04_6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b10b688b6_6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gbb10b688b6_6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bacec6ad04_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7" name="Google Shape;1107;gbacec6ad04_6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bacec6ad04_6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7" name="Google Shape;1117;gbacec6ad04_6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bacec6ad04_6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6" name="Google Shape;1126;gbacec6ad04_6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bacec6ad04_6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9" name="Google Shape;1139;gbacec6ad04_6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bacec6ad04_6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8" name="Google Shape;1148;gbacec6ad04_6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bacec6ad04_6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6" name="Google Shape;1156;gbacec6ad04_6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bacec6ad04_6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3" name="Google Shape;1163;gbacec6ad04_6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bacec6ad04_6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2" name="Google Shape;1172;gbacec6ad04_6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bacec6ad04_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1" name="Google Shape;1181;gbacec6ad04_6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ca6b5ae05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ca6b5ae0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b10b688b6_6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bb10b688b6_6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bb10b688b6_6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b3adffe1f_4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gbb3adffe1f_4_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bb10b688b6_6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bb10b688b6_6_1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gbb10b688b6_6_1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3" name="Shape 13"/>
        <p:cNvGrpSpPr/>
        <p:nvPr/>
      </p:nvGrpSpPr>
      <p:grpSpPr>
        <a:xfrm>
          <a:off x="0" y="0"/>
          <a:ext cx="0" cy="0"/>
          <a:chOff x="0" y="0"/>
          <a:chExt cx="0" cy="0"/>
        </a:xfrm>
      </p:grpSpPr>
      <p:sp>
        <p:nvSpPr>
          <p:cNvPr id="14" name="Google Shape;14;p21"/>
          <p:cNvSpPr txBox="1"/>
          <p:nvPr>
            <p:ph idx="1" type="subTitle"/>
          </p:nvPr>
        </p:nvSpPr>
        <p:spPr>
          <a:xfrm>
            <a:off x="329919" y="2490809"/>
            <a:ext cx="4543746" cy="4801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lt1"/>
              </a:buClr>
              <a:buSzPts val="2700"/>
              <a:buFont typeface="Arial"/>
              <a:buNone/>
              <a:defRPr b="0" i="1" sz="2700" u="none" cap="none" strike="noStrike">
                <a:solidFill>
                  <a:schemeClr val="lt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 name="Google Shape;15;p21"/>
          <p:cNvSpPr txBox="1"/>
          <p:nvPr>
            <p:ph type="title"/>
          </p:nvPr>
        </p:nvSpPr>
        <p:spPr>
          <a:xfrm>
            <a:off x="329919" y="1948714"/>
            <a:ext cx="4815417" cy="5216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000"/>
              <a:buFont typeface="Calibri"/>
              <a:buNone/>
              <a:defRPr b="1"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21"/>
          <p:cNvSpPr txBox="1"/>
          <p:nvPr>
            <p:ph idx="2" type="body"/>
          </p:nvPr>
        </p:nvSpPr>
        <p:spPr>
          <a:xfrm>
            <a:off x="354634" y="3636204"/>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1200"/>
              <a:buFont typeface="Arial"/>
              <a:buNone/>
              <a:defRPr b="0" i="1"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 name="Google Shape;17;p21"/>
          <p:cNvSpPr txBox="1"/>
          <p:nvPr>
            <p:ph idx="3" type="body"/>
          </p:nvPr>
        </p:nvSpPr>
        <p:spPr>
          <a:xfrm>
            <a:off x="354634" y="3353555"/>
            <a:ext cx="1936583" cy="2509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000"/>
              <a:buFont typeface="Arial"/>
              <a:buNone/>
              <a:defRPr b="1" i="0" sz="20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73" name="Shape 73"/>
        <p:cNvGrpSpPr/>
        <p:nvPr/>
      </p:nvGrpSpPr>
      <p:grpSpPr>
        <a:xfrm>
          <a:off x="0" y="0"/>
          <a:ext cx="0" cy="0"/>
          <a:chOff x="0" y="0"/>
          <a:chExt cx="0" cy="0"/>
        </a:xfrm>
      </p:grpSpPr>
      <p:sp>
        <p:nvSpPr>
          <p:cNvPr id="74" name="Google Shape;74;gbc107b112f_0_970"/>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5" name="Google Shape;75;gbc107b112f_0_970"/>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gbc107b112f_0_970"/>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7" name="Shape 77"/>
        <p:cNvGrpSpPr/>
        <p:nvPr/>
      </p:nvGrpSpPr>
      <p:grpSpPr>
        <a:xfrm>
          <a:off x="0" y="0"/>
          <a:ext cx="0" cy="0"/>
          <a:chOff x="0" y="0"/>
          <a:chExt cx="0" cy="0"/>
        </a:xfrm>
      </p:grpSpPr>
      <p:sp>
        <p:nvSpPr>
          <p:cNvPr id="78" name="Google Shape;78;gbc107b112f_0_974"/>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gbc107b112f_0_974"/>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80" name="Shape 80"/>
        <p:cNvGrpSpPr/>
        <p:nvPr/>
      </p:nvGrpSpPr>
      <p:grpSpPr>
        <a:xfrm>
          <a:off x="0" y="0"/>
          <a:ext cx="0" cy="0"/>
          <a:chOff x="0" y="0"/>
          <a:chExt cx="0" cy="0"/>
        </a:xfrm>
      </p:grpSpPr>
      <p:sp>
        <p:nvSpPr>
          <p:cNvPr id="81" name="Google Shape;81;gbc107b112f_0_997"/>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gbc107b112f_0_99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gbc107b112f_0_99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84" name="Shape 84"/>
        <p:cNvGrpSpPr/>
        <p:nvPr/>
      </p:nvGrpSpPr>
      <p:grpSpPr>
        <a:xfrm>
          <a:off x="0" y="0"/>
          <a:ext cx="0" cy="0"/>
          <a:chOff x="0" y="0"/>
          <a:chExt cx="0" cy="0"/>
        </a:xfrm>
      </p:grpSpPr>
      <p:sp>
        <p:nvSpPr>
          <p:cNvPr id="85" name="Google Shape;85;gbc107b112f_0_97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bc107b112f_0_977"/>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87" name="Google Shape;87;gbc107b112f_0_977"/>
          <p:cNvSpPr txBox="1"/>
          <p:nvPr>
            <p:ph idx="2" type="body"/>
          </p:nvPr>
        </p:nvSpPr>
        <p:spPr>
          <a:xfrm>
            <a:off x="176646"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8" name="Google Shape;88;gbc107b112f_0_977"/>
          <p:cNvSpPr txBox="1"/>
          <p:nvPr>
            <p:ph idx="3" type="body"/>
          </p:nvPr>
        </p:nvSpPr>
        <p:spPr>
          <a:xfrm>
            <a:off x="4649932"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89" name="Shape 89"/>
        <p:cNvGrpSpPr/>
        <p:nvPr/>
      </p:nvGrpSpPr>
      <p:grpSpPr>
        <a:xfrm>
          <a:off x="0" y="0"/>
          <a:ext cx="0" cy="0"/>
          <a:chOff x="0" y="0"/>
          <a:chExt cx="0" cy="0"/>
        </a:xfrm>
      </p:grpSpPr>
      <p:sp>
        <p:nvSpPr>
          <p:cNvPr id="90" name="Google Shape;90;gbc107b112f_0_992"/>
          <p:cNvSpPr/>
          <p:nvPr>
            <p:ph idx="2" type="pic"/>
          </p:nvPr>
        </p:nvSpPr>
        <p:spPr>
          <a:xfrm>
            <a:off x="4649933" y="1370013"/>
            <a:ext cx="4275900" cy="3197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1" name="Google Shape;91;gbc107b112f_0_99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gbc107b112f_0_992"/>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93" name="Google Shape;93;gbc107b112f_0_992"/>
          <p:cNvSpPr txBox="1"/>
          <p:nvPr>
            <p:ph idx="3" type="body"/>
          </p:nvPr>
        </p:nvSpPr>
        <p:spPr>
          <a:xfrm>
            <a:off x="176646" y="1369219"/>
            <a:ext cx="4317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03" name="Shape 103"/>
        <p:cNvGrpSpPr/>
        <p:nvPr/>
      </p:nvGrpSpPr>
      <p:grpSpPr>
        <a:xfrm>
          <a:off x="0" y="0"/>
          <a:ext cx="0" cy="0"/>
          <a:chOff x="0" y="0"/>
          <a:chExt cx="0" cy="0"/>
        </a:xfrm>
      </p:grpSpPr>
      <p:sp>
        <p:nvSpPr>
          <p:cNvPr id="104" name="Google Shape;104;gbacec6ad04_40_2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gbacec6ad04_40_20"/>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p:cSld name="2_Text">
    <p:spTree>
      <p:nvGrpSpPr>
        <p:cNvPr id="106" name="Shape 106"/>
        <p:cNvGrpSpPr/>
        <p:nvPr/>
      </p:nvGrpSpPr>
      <p:grpSpPr>
        <a:xfrm>
          <a:off x="0" y="0"/>
          <a:ext cx="0" cy="0"/>
          <a:chOff x="0" y="0"/>
          <a:chExt cx="0" cy="0"/>
        </a:xfrm>
      </p:grpSpPr>
      <p:sp>
        <p:nvSpPr>
          <p:cNvPr id="107" name="Google Shape;107;gbacec6ad04_40_23"/>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gbacec6ad04_40_2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9" name="Google Shape;109;gbacec6ad04_40_23"/>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110" name="Shape 110"/>
        <p:cNvGrpSpPr/>
        <p:nvPr/>
      </p:nvGrpSpPr>
      <p:grpSpPr>
        <a:xfrm>
          <a:off x="0" y="0"/>
          <a:ext cx="0" cy="0"/>
          <a:chOff x="0" y="0"/>
          <a:chExt cx="0" cy="0"/>
        </a:xfrm>
      </p:grpSpPr>
      <p:sp>
        <p:nvSpPr>
          <p:cNvPr id="111" name="Google Shape;111;gbacec6ad04_40_9"/>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12" name="Google Shape;112;gbacec6ad04_40_9"/>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bacec6ad04_40_9"/>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4" name="Shape 114"/>
        <p:cNvGrpSpPr/>
        <p:nvPr/>
      </p:nvGrpSpPr>
      <p:grpSpPr>
        <a:xfrm>
          <a:off x="0" y="0"/>
          <a:ext cx="0" cy="0"/>
          <a:chOff x="0" y="0"/>
          <a:chExt cx="0" cy="0"/>
        </a:xfrm>
      </p:grpSpPr>
      <p:sp>
        <p:nvSpPr>
          <p:cNvPr id="115" name="Google Shape;115;gbacec6ad04_40_13"/>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 name="Google Shape;116;gbacec6ad04_40_13"/>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117" name="Shape 117"/>
        <p:cNvGrpSpPr/>
        <p:nvPr/>
      </p:nvGrpSpPr>
      <p:grpSpPr>
        <a:xfrm>
          <a:off x="0" y="0"/>
          <a:ext cx="0" cy="0"/>
          <a:chOff x="0" y="0"/>
          <a:chExt cx="0" cy="0"/>
        </a:xfrm>
      </p:grpSpPr>
      <p:sp>
        <p:nvSpPr>
          <p:cNvPr id="118" name="Google Shape;118;gbacec6ad04_40_16"/>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gbacec6ad04_40_1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gbacec6ad04_40_16"/>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27" name="Shape 27"/>
        <p:cNvGrpSpPr/>
        <p:nvPr/>
      </p:nvGrpSpPr>
      <p:grpSpPr>
        <a:xfrm>
          <a:off x="0" y="0"/>
          <a:ext cx="0" cy="0"/>
          <a:chOff x="0" y="0"/>
          <a:chExt cx="0" cy="0"/>
        </a:xfrm>
      </p:grpSpPr>
      <p:sp>
        <p:nvSpPr>
          <p:cNvPr id="28" name="Google Shape;28;p24"/>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9" name="Google Shape;29;p24"/>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24"/>
          <p:cNvSpPr txBox="1"/>
          <p:nvPr>
            <p:ph idx="2"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121" name="Shape 121"/>
        <p:cNvGrpSpPr/>
        <p:nvPr/>
      </p:nvGrpSpPr>
      <p:grpSpPr>
        <a:xfrm>
          <a:off x="0" y="0"/>
          <a:ext cx="0" cy="0"/>
          <a:chOff x="0" y="0"/>
          <a:chExt cx="0" cy="0"/>
        </a:xfrm>
      </p:grpSpPr>
      <p:sp>
        <p:nvSpPr>
          <p:cNvPr id="122" name="Google Shape;122;gbacec6ad04_40_27"/>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3" name="Google Shape;123;gbacec6ad04_40_2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gbacec6ad04_40_27"/>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25" name="Google Shape;125;gbacec6ad04_40_27"/>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126" name="Shape 126"/>
        <p:cNvGrpSpPr/>
        <p:nvPr/>
      </p:nvGrpSpPr>
      <p:grpSpPr>
        <a:xfrm>
          <a:off x="0" y="0"/>
          <a:ext cx="0" cy="0"/>
          <a:chOff x="0" y="0"/>
          <a:chExt cx="0" cy="0"/>
        </a:xfrm>
      </p:grpSpPr>
      <p:sp>
        <p:nvSpPr>
          <p:cNvPr id="127" name="Google Shape;127;gbacec6ad04_40_32"/>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28" name="Google Shape;128;gbacec6ad04_40_32"/>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9" name="Google Shape;129;gbacec6ad04_40_32"/>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130" name="Shape 130"/>
        <p:cNvGrpSpPr/>
        <p:nvPr/>
      </p:nvGrpSpPr>
      <p:grpSpPr>
        <a:xfrm>
          <a:off x="0" y="0"/>
          <a:ext cx="0" cy="0"/>
          <a:chOff x="0" y="0"/>
          <a:chExt cx="0" cy="0"/>
        </a:xfrm>
      </p:grpSpPr>
      <p:sp>
        <p:nvSpPr>
          <p:cNvPr id="131" name="Google Shape;131;gbacec6ad04_40_3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 name="Google Shape;132;gbacec6ad04_40_36"/>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33" name="Google Shape;133;gbacec6ad04_40_36"/>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4" name="Google Shape;134;gbacec6ad04_40_36"/>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135" name="Shape 135"/>
        <p:cNvGrpSpPr/>
        <p:nvPr/>
      </p:nvGrpSpPr>
      <p:grpSpPr>
        <a:xfrm>
          <a:off x="0" y="0"/>
          <a:ext cx="0" cy="0"/>
          <a:chOff x="0" y="0"/>
          <a:chExt cx="0" cy="0"/>
        </a:xfrm>
      </p:grpSpPr>
      <p:sp>
        <p:nvSpPr>
          <p:cNvPr id="136" name="Google Shape;136;gbacec6ad04_40_41"/>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7" name="Google Shape;137;gbacec6ad04_40_41"/>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8" name="Google Shape;138;gbacec6ad04_40_41"/>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9" name="Google Shape;139;gbacec6ad04_40_4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0" name="Google Shape;140;gbacec6ad04_40_41"/>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Section title">
    <p:spTree>
      <p:nvGrpSpPr>
        <p:cNvPr id="150" name="Shape 150"/>
        <p:cNvGrpSpPr/>
        <p:nvPr/>
      </p:nvGrpSpPr>
      <p:grpSpPr>
        <a:xfrm>
          <a:off x="0" y="0"/>
          <a:ext cx="0" cy="0"/>
          <a:chOff x="0" y="0"/>
          <a:chExt cx="0" cy="0"/>
        </a:xfrm>
      </p:grpSpPr>
      <p:sp>
        <p:nvSpPr>
          <p:cNvPr id="151" name="Google Shape;151;gcba7a7681e_2_9"/>
          <p:cNvSpPr txBox="1"/>
          <p:nvPr>
            <p:ph type="title"/>
          </p:nvPr>
        </p:nvSpPr>
        <p:spPr>
          <a:xfrm>
            <a:off x="2579077" y="216939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2" name="Google Shape;152;gcba7a7681e_2_9"/>
          <p:cNvSpPr txBox="1"/>
          <p:nvPr>
            <p:ph idx="1" type="subTitle"/>
          </p:nvPr>
        </p:nvSpPr>
        <p:spPr>
          <a:xfrm>
            <a:off x="2579076" y="2628608"/>
            <a:ext cx="4728795" cy="369332"/>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153" name="Shape 153"/>
        <p:cNvGrpSpPr/>
        <p:nvPr/>
      </p:nvGrpSpPr>
      <p:grpSpPr>
        <a:xfrm>
          <a:off x="0" y="0"/>
          <a:ext cx="0" cy="0"/>
          <a:chOff x="0" y="0"/>
          <a:chExt cx="0" cy="0"/>
        </a:xfrm>
      </p:grpSpPr>
      <p:sp>
        <p:nvSpPr>
          <p:cNvPr id="154" name="Google Shape;154;gcba7a7681e_2_12"/>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55" name="Google Shape;155;gcba7a7681e_2_12"/>
          <p:cNvSpPr txBox="1"/>
          <p:nvPr>
            <p:ph type="title"/>
          </p:nvPr>
        </p:nvSpPr>
        <p:spPr>
          <a:xfrm>
            <a:off x="2579076" y="169145"/>
            <a:ext cx="6351909"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6" name="Google Shape;156;gcba7a7681e_2_12"/>
          <p:cNvSpPr txBox="1"/>
          <p:nvPr>
            <p:ph idx="2" type="subTitle"/>
          </p:nvPr>
        </p:nvSpPr>
        <p:spPr>
          <a:xfrm>
            <a:off x="2579076" y="628358"/>
            <a:ext cx="6351909" cy="369332"/>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7" name="Shape 157"/>
        <p:cNvGrpSpPr/>
        <p:nvPr/>
      </p:nvGrpSpPr>
      <p:grpSpPr>
        <a:xfrm>
          <a:off x="0" y="0"/>
          <a:ext cx="0" cy="0"/>
          <a:chOff x="0" y="0"/>
          <a:chExt cx="0" cy="0"/>
        </a:xfrm>
      </p:grpSpPr>
      <p:sp>
        <p:nvSpPr>
          <p:cNvPr id="158" name="Google Shape;158;gcba7a7681e_2_1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 name="Google Shape;159;gcba7a7681e_2_16"/>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p:cSld name="1_Text">
    <p:spTree>
      <p:nvGrpSpPr>
        <p:cNvPr id="160" name="Shape 160"/>
        <p:cNvGrpSpPr/>
        <p:nvPr/>
      </p:nvGrpSpPr>
      <p:grpSpPr>
        <a:xfrm>
          <a:off x="0" y="0"/>
          <a:ext cx="0" cy="0"/>
          <a:chOff x="0" y="0"/>
          <a:chExt cx="0" cy="0"/>
        </a:xfrm>
      </p:grpSpPr>
      <p:sp>
        <p:nvSpPr>
          <p:cNvPr id="161" name="Google Shape;161;gcba7a7681e_2_19"/>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lnSpc>
                <a:spcPct val="100000"/>
              </a:lnSpc>
              <a:spcBef>
                <a:spcPts val="0"/>
              </a:spcBef>
              <a:spcAft>
                <a:spcPts val="0"/>
              </a:spcAft>
              <a:buClr>
                <a:srgbClr val="000000"/>
              </a:buClr>
              <a:buSzPts val="1800"/>
              <a:buFont typeface="Noto Sans Symbols"/>
              <a:buChar char="▪"/>
              <a:defRPr b="0" i="0" sz="1800" u="none" cap="none" strike="noStrike">
                <a:solidFill>
                  <a:srgbClr val="000000"/>
                </a:solidFill>
                <a:latin typeface="Calibri"/>
                <a:ea typeface="Calibri"/>
                <a:cs typeface="Calibri"/>
                <a:sym typeface="Calibri"/>
              </a:defRPr>
            </a:lvl2pPr>
            <a:lvl3pPr indent="-330200" lvl="2" marL="1371600" marR="0" rtl="0" algn="l">
              <a:lnSpc>
                <a:spcPct val="100000"/>
              </a:lnSpc>
              <a:spcBef>
                <a:spcPts val="0"/>
              </a:spcBef>
              <a:spcAft>
                <a:spcPts val="0"/>
              </a:spcAft>
              <a:buClr>
                <a:srgbClr val="000000"/>
              </a:buClr>
              <a:buSzPts val="1600"/>
              <a:buFont typeface="Courier New"/>
              <a:buChar char="o"/>
              <a:defRPr b="0" i="0" sz="1600" u="none" cap="none" strike="noStrike">
                <a:solidFill>
                  <a:srgbClr val="000000"/>
                </a:solidFill>
                <a:latin typeface="Calibri"/>
                <a:ea typeface="Calibri"/>
                <a:cs typeface="Calibri"/>
                <a:sym typeface="Calibri"/>
              </a:defRPr>
            </a:lvl3pPr>
            <a:lvl4pPr indent="-290830" lvl="3" marL="1828800" marR="0" rtl="0" algn="l">
              <a:lnSpc>
                <a:spcPct val="100000"/>
              </a:lnSpc>
              <a:spcBef>
                <a:spcPts val="0"/>
              </a:spcBef>
              <a:spcAft>
                <a:spcPts val="0"/>
              </a:spcAft>
              <a:buClr>
                <a:srgbClr val="000000"/>
              </a:buClr>
              <a:buSzPts val="980"/>
              <a:buFont typeface="Noto Sans Symbols"/>
              <a:buChar char="⮚"/>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gcba7a7681e_2_1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gcba7a7681e_2_19"/>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rgbClr val="000000"/>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350"/>
              <a:buFont typeface="Arial"/>
              <a:buNone/>
              <a:defRPr b="0" i="0" sz="135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164" name="Shape 164"/>
        <p:cNvGrpSpPr/>
        <p:nvPr/>
      </p:nvGrpSpPr>
      <p:grpSpPr>
        <a:xfrm>
          <a:off x="0" y="0"/>
          <a:ext cx="0" cy="0"/>
          <a:chOff x="0" y="0"/>
          <a:chExt cx="0" cy="0"/>
        </a:xfrm>
      </p:grpSpPr>
      <p:sp>
        <p:nvSpPr>
          <p:cNvPr id="165" name="Google Shape;165;gcba7a7681e_2_23"/>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6" name="Google Shape;166;gcba7a7681e_2_23"/>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7" name="Google Shape;167;gcba7a7681e_2_23"/>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68" name="Google Shape;168;gcba7a7681e_2_23"/>
          <p:cNvSpPr txBox="1"/>
          <p:nvPr>
            <p:ph type="title"/>
          </p:nvPr>
        </p:nvSpPr>
        <p:spPr>
          <a:xfrm>
            <a:off x="2579077" y="169145"/>
            <a:ext cx="636086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9" name="Google Shape;169;gcba7a7681e_2_23"/>
          <p:cNvSpPr txBox="1"/>
          <p:nvPr>
            <p:ph idx="4" type="subTitle"/>
          </p:nvPr>
        </p:nvSpPr>
        <p:spPr>
          <a:xfrm>
            <a:off x="2579076" y="628358"/>
            <a:ext cx="6360866" cy="369332"/>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170" name="Shape 170"/>
        <p:cNvGrpSpPr/>
        <p:nvPr/>
      </p:nvGrpSpPr>
      <p:grpSpPr>
        <a:xfrm>
          <a:off x="0" y="0"/>
          <a:ext cx="0" cy="0"/>
          <a:chOff x="0" y="0"/>
          <a:chExt cx="0" cy="0"/>
        </a:xfrm>
      </p:grpSpPr>
      <p:sp>
        <p:nvSpPr>
          <p:cNvPr id="171" name="Google Shape;171;gcba7a7681e_2_29"/>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2" name="Google Shape;172;gcba7a7681e_2_29"/>
          <p:cNvSpPr txBox="1"/>
          <p:nvPr>
            <p:ph type="title"/>
          </p:nvPr>
        </p:nvSpPr>
        <p:spPr>
          <a:xfrm>
            <a:off x="2579077" y="169145"/>
            <a:ext cx="6346714"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3" name="Google Shape;173;gcba7a7681e_2_29"/>
          <p:cNvSpPr txBox="1"/>
          <p:nvPr>
            <p:ph idx="1" type="subTitle"/>
          </p:nvPr>
        </p:nvSpPr>
        <p:spPr>
          <a:xfrm>
            <a:off x="2579076" y="628358"/>
            <a:ext cx="6346714" cy="369332"/>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74" name="Google Shape;174;gcba7a7681e_2_29"/>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 name="Shape 31"/>
        <p:cNvGrpSpPr/>
        <p:nvPr/>
      </p:nvGrpSpPr>
      <p:grpSpPr>
        <a:xfrm>
          <a:off x="0" y="0"/>
          <a:ext cx="0" cy="0"/>
          <a:chOff x="0" y="0"/>
          <a:chExt cx="0" cy="0"/>
        </a:xfrm>
      </p:grpSpPr>
      <p:sp>
        <p:nvSpPr>
          <p:cNvPr id="32" name="Google Shape;32;ga1672bf099_0_39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ga1672bf099_0_399"/>
          <p:cNvSpPr txBox="1"/>
          <p:nvPr>
            <p:ph idx="1"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cSld name="Text + image">
    <p:spTree>
      <p:nvGrpSpPr>
        <p:cNvPr id="34" name="Shape 34"/>
        <p:cNvGrpSpPr/>
        <p:nvPr/>
      </p:nvGrpSpPr>
      <p:grpSpPr>
        <a:xfrm>
          <a:off x="0" y="0"/>
          <a:ext cx="0" cy="0"/>
          <a:chOff x="0" y="0"/>
          <a:chExt cx="0" cy="0"/>
        </a:xfrm>
      </p:grpSpPr>
      <p:sp>
        <p:nvSpPr>
          <p:cNvPr id="35" name="Google Shape;35;p27"/>
          <p:cNvSpPr/>
          <p:nvPr>
            <p:ph idx="2" type="pic"/>
          </p:nvPr>
        </p:nvSpPr>
        <p:spPr>
          <a:xfrm>
            <a:off x="4649933" y="1370013"/>
            <a:ext cx="4275858" cy="31972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2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27"/>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8" name="Google Shape;38;p27"/>
          <p:cNvSpPr txBox="1"/>
          <p:nvPr>
            <p:ph idx="3"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39" name="Shape 39"/>
        <p:cNvGrpSpPr/>
        <p:nvPr/>
      </p:nvGrpSpPr>
      <p:grpSpPr>
        <a:xfrm>
          <a:off x="0" y="0"/>
          <a:ext cx="0" cy="0"/>
          <a:chOff x="0" y="0"/>
          <a:chExt cx="0" cy="0"/>
        </a:xfrm>
      </p:grpSpPr>
      <p:sp>
        <p:nvSpPr>
          <p:cNvPr id="40" name="Google Shape;40;p25"/>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25"/>
          <p:cNvSpPr txBox="1"/>
          <p:nvPr>
            <p:ph idx="1"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42" name="Google Shape;42;p25"/>
          <p:cNvSpPr txBox="1"/>
          <p:nvPr>
            <p:ph idx="2" type="body"/>
          </p:nvPr>
        </p:nvSpPr>
        <p:spPr>
          <a:xfrm>
            <a:off x="176646" y="1369219"/>
            <a:ext cx="4317423"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3" name="Google Shape;43;p25"/>
          <p:cNvSpPr txBox="1"/>
          <p:nvPr>
            <p:ph idx="3" type="body"/>
          </p:nvPr>
        </p:nvSpPr>
        <p:spPr>
          <a:xfrm>
            <a:off x="4649932" y="1369219"/>
            <a:ext cx="4317422"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44" name="Shape 44"/>
        <p:cNvGrpSpPr/>
        <p:nvPr/>
      </p:nvGrpSpPr>
      <p:grpSpPr>
        <a:xfrm>
          <a:off x="0" y="0"/>
          <a:ext cx="0" cy="0"/>
          <a:chOff x="0" y="0"/>
          <a:chExt cx="0" cy="0"/>
        </a:xfrm>
      </p:grpSpPr>
      <p:sp>
        <p:nvSpPr>
          <p:cNvPr id="45" name="Google Shape;45;p26"/>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26"/>
          <p:cNvSpPr txBox="1"/>
          <p:nvPr>
            <p:ph idx="2" type="body"/>
          </p:nvPr>
        </p:nvSpPr>
        <p:spPr>
          <a:xfrm>
            <a:off x="3180000" y="1369217"/>
            <a:ext cx="2783999" cy="319737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7" name="Google Shape;47;p26"/>
          <p:cNvSpPr txBox="1"/>
          <p:nvPr>
            <p:ph idx="3" type="body"/>
          </p:nvPr>
        </p:nvSpPr>
        <p:spPr>
          <a:xfrm>
            <a:off x="6155944" y="1369216"/>
            <a:ext cx="2783999" cy="3197369"/>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8" name="Google Shape;48;p26"/>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26"/>
          <p:cNvSpPr txBox="1"/>
          <p:nvPr>
            <p:ph idx="4" type="subTitle"/>
          </p:nvPr>
        </p:nvSpPr>
        <p:spPr>
          <a:xfrm>
            <a:off x="2579076" y="628358"/>
            <a:ext cx="4728795" cy="3693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50" name="Shape 50"/>
        <p:cNvGrpSpPr/>
        <p:nvPr/>
      </p:nvGrpSpPr>
      <p:grpSpPr>
        <a:xfrm>
          <a:off x="0" y="0"/>
          <a:ext cx="0" cy="0"/>
          <a:chOff x="0" y="0"/>
          <a:chExt cx="0" cy="0"/>
        </a:xfrm>
      </p:grpSpPr>
      <p:sp>
        <p:nvSpPr>
          <p:cNvPr id="51" name="Google Shape;51;ga1672bf099_0_323"/>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2" name="Google Shape;52;ga1672bf099_0_323"/>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ga1672bf099_0_323"/>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3 Columns">
    <p:spTree>
      <p:nvGrpSpPr>
        <p:cNvPr id="63" name="Shape 63"/>
        <p:cNvGrpSpPr/>
        <p:nvPr/>
      </p:nvGrpSpPr>
      <p:grpSpPr>
        <a:xfrm>
          <a:off x="0" y="0"/>
          <a:ext cx="0" cy="0"/>
          <a:chOff x="0" y="0"/>
          <a:chExt cx="0" cy="0"/>
        </a:xfrm>
      </p:grpSpPr>
      <p:sp>
        <p:nvSpPr>
          <p:cNvPr id="64" name="Google Shape;64;gbc107b112f_0_982"/>
          <p:cNvSpPr txBox="1"/>
          <p:nvPr>
            <p:ph idx="1" type="body"/>
          </p:nvPr>
        </p:nvSpPr>
        <p:spPr>
          <a:xfrm>
            <a:off x="176646" y="1369217"/>
            <a:ext cx="28113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5" name="Google Shape;65;gbc107b112f_0_982"/>
          <p:cNvSpPr txBox="1"/>
          <p:nvPr>
            <p:ph idx="2" type="body"/>
          </p:nvPr>
        </p:nvSpPr>
        <p:spPr>
          <a:xfrm>
            <a:off x="3180000" y="1369217"/>
            <a:ext cx="27840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6" name="Google Shape;66;gbc107b112f_0_982"/>
          <p:cNvSpPr txBox="1"/>
          <p:nvPr>
            <p:ph idx="3" type="body"/>
          </p:nvPr>
        </p:nvSpPr>
        <p:spPr>
          <a:xfrm>
            <a:off x="6155944" y="1369216"/>
            <a:ext cx="2784000" cy="3197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7" name="Google Shape;67;gbc107b112f_0_98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gbc107b112f_0_982"/>
          <p:cNvSpPr txBox="1"/>
          <p:nvPr>
            <p:ph idx="4"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69" name="Shape 69"/>
        <p:cNvGrpSpPr/>
        <p:nvPr/>
      </p:nvGrpSpPr>
      <p:grpSpPr>
        <a:xfrm>
          <a:off x="0" y="0"/>
          <a:ext cx="0" cy="0"/>
          <a:chOff x="0" y="0"/>
          <a:chExt cx="0" cy="0"/>
        </a:xfrm>
      </p:grpSpPr>
      <p:sp>
        <p:nvSpPr>
          <p:cNvPr id="70" name="Google Shape;70;gbc107b112f_0_988"/>
          <p:cNvSpPr txBox="1"/>
          <p:nvPr>
            <p:ph idx="1" type="subTitle"/>
          </p:nvPr>
        </p:nvSpPr>
        <p:spPr>
          <a:xfrm>
            <a:off x="2579076" y="471269"/>
            <a:ext cx="4728900" cy="276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rgbClr val="7F7F7F"/>
              </a:buClr>
              <a:buSzPts val="2000"/>
              <a:buFont typeface="Arial"/>
              <a:buNone/>
              <a:defRPr b="0" i="1" sz="2000" u="none" cap="none" strike="noStrike">
                <a:solidFill>
                  <a:srgbClr val="7F7F7F"/>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1" name="Google Shape;71;gbc107b112f_0_988"/>
          <p:cNvSpPr txBox="1"/>
          <p:nvPr>
            <p:ph idx="2" type="body"/>
          </p:nvPr>
        </p:nvSpPr>
        <p:spPr>
          <a:xfrm>
            <a:off x="190500" y="915668"/>
            <a:ext cx="8763000" cy="37566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75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2pPr>
            <a:lvl3pPr indent="-330200" lvl="2" marL="1371600" marR="0" rtl="0" algn="l">
              <a:lnSpc>
                <a:spcPct val="90000"/>
              </a:lnSpc>
              <a:spcBef>
                <a:spcPts val="375"/>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3pPr>
            <a:lvl4pPr indent="-290830" lvl="3" marL="1828800" marR="0" rtl="0" algn="l">
              <a:lnSpc>
                <a:spcPct val="90000"/>
              </a:lnSpc>
              <a:spcBef>
                <a:spcPts val="375"/>
              </a:spcBef>
              <a:spcAft>
                <a:spcPts val="0"/>
              </a:spcAft>
              <a:buClr>
                <a:schemeClr val="dk1"/>
              </a:buClr>
              <a:buSzPts val="980"/>
              <a:buFont typeface="Noto Sans Symbols"/>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2" name="Google Shape;72;gbc107b112f_0_988"/>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E67AD"/>
              </a:buClr>
              <a:buSzPts val="2500"/>
              <a:buFont typeface="Calibri"/>
              <a:buNone/>
              <a:defRPr b="1" i="0" sz="2500" u="none" cap="none" strike="noStrike">
                <a:solidFill>
                  <a:srgbClr val="0E67AD"/>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slideLayout" Target="../slideLayouts/slideLayout1.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8.png"/><Relationship Id="rId11" Type="http://schemas.openxmlformats.org/officeDocument/2006/relationships/theme" Target="../theme/theme5.xml"/><Relationship Id="rId10" Type="http://schemas.openxmlformats.org/officeDocument/2006/relationships/slideLayout" Target="../slideLayouts/slideLayout7.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24.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8.png"/><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6.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24.png"/><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29.xml"/><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0"/>
          <p:cNvSpPr txBox="1"/>
          <p:nvPr/>
        </p:nvSpPr>
        <p:spPr>
          <a:xfrm>
            <a:off x="546242" y="816345"/>
            <a:ext cx="1656681" cy="358195"/>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900"/>
              <a:buFont typeface="Arial"/>
              <a:buNone/>
            </a:pPr>
            <a:r>
              <a:rPr b="1" i="0" lang="en-GB" sz="900" u="none" cap="none" strike="noStrike">
                <a:solidFill>
                  <a:srgbClr val="0E67AD"/>
                </a:solidFill>
                <a:latin typeface="Calibri"/>
                <a:ea typeface="Calibri"/>
                <a:cs typeface="Calibri"/>
                <a:sym typeface="Calibri"/>
              </a:rPr>
              <a:t>www.egi.eu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E67AD"/>
              </a:buClr>
              <a:buSzPts val="900"/>
              <a:buFont typeface="Arial"/>
              <a:buNone/>
            </a:pPr>
            <a:r>
              <a:rPr b="0" i="0" lang="en-GB" sz="900" u="none" cap="none" strike="noStrike">
                <a:solidFill>
                  <a:srgbClr val="0E67AD"/>
                </a:solidFill>
                <a:latin typeface="Calibri"/>
                <a:ea typeface="Calibri"/>
                <a:cs typeface="Calibri"/>
                <a:sym typeface="Calibri"/>
              </a:rPr>
              <a:t>@EGI_eInfra</a:t>
            </a:r>
            <a:endParaRPr b="0" i="0" sz="1400" u="none" cap="none" strike="noStrike">
              <a:solidFill>
                <a:srgbClr val="000000"/>
              </a:solidFill>
              <a:latin typeface="Arial"/>
              <a:ea typeface="Arial"/>
              <a:cs typeface="Arial"/>
              <a:sym typeface="Arial"/>
            </a:endParaRPr>
          </a:p>
        </p:txBody>
      </p:sp>
      <p:sp>
        <p:nvSpPr>
          <p:cNvPr id="7" name="Google Shape;7;p20"/>
          <p:cNvSpPr txBox="1"/>
          <p:nvPr/>
        </p:nvSpPr>
        <p:spPr>
          <a:xfrm>
            <a:off x="723100" y="4558808"/>
            <a:ext cx="2173781" cy="309008"/>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700"/>
              <a:buFont typeface="Arial"/>
              <a:buNone/>
            </a:pPr>
            <a:r>
              <a:rPr b="1" i="0" lang="en-GB" sz="700" u="none" cap="none" strike="noStrike">
                <a:solidFill>
                  <a:srgbClr val="0E67AD"/>
                </a:solidFill>
                <a:latin typeface="Calibri"/>
                <a:ea typeface="Calibri"/>
                <a:cs typeface="Calibri"/>
                <a:sym typeface="Calibri"/>
              </a:rPr>
              <a:t>The work of the EGI Foundation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en-GB" sz="700" u="none" cap="none" strike="noStrike">
                <a:solidFill>
                  <a:srgbClr val="0E67AD"/>
                </a:solidFill>
                <a:latin typeface="Calibri"/>
                <a:ea typeface="Calibri"/>
                <a:cs typeface="Calibri"/>
                <a:sym typeface="Calibri"/>
              </a:rPr>
              <a:t>is partly funded by the European Commission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E67AD"/>
              </a:buClr>
              <a:buSzPts val="700"/>
              <a:buFont typeface="Arial"/>
              <a:buNone/>
            </a:pPr>
            <a:r>
              <a:rPr b="0" i="1" lang="en-GB" sz="700" u="none" cap="none" strike="noStrike">
                <a:solidFill>
                  <a:srgbClr val="0E67AD"/>
                </a:solidFill>
                <a:latin typeface="Calibri"/>
                <a:ea typeface="Calibri"/>
                <a:cs typeface="Calibri"/>
                <a:sym typeface="Calibri"/>
              </a:rPr>
              <a:t>under H2020 Framework Programme</a:t>
            </a:r>
            <a:endParaRPr b="0" i="0" sz="1400" u="none" cap="none" strike="noStrike">
              <a:solidFill>
                <a:srgbClr val="000000"/>
              </a:solidFill>
              <a:latin typeface="Arial"/>
              <a:ea typeface="Arial"/>
              <a:cs typeface="Arial"/>
              <a:sym typeface="Arial"/>
            </a:endParaRPr>
          </a:p>
        </p:txBody>
      </p:sp>
      <p:pic>
        <p:nvPicPr>
          <p:cNvPr id="8" name="Google Shape;8;p20"/>
          <p:cNvPicPr preferRelativeResize="0"/>
          <p:nvPr/>
        </p:nvPicPr>
        <p:blipFill rotWithShape="1">
          <a:blip r:embed="rId2">
            <a:alphaModFix/>
          </a:blip>
          <a:srcRect b="0" l="0" r="0" t="0"/>
          <a:stretch/>
        </p:blipFill>
        <p:spPr>
          <a:xfrm>
            <a:off x="176761" y="4558808"/>
            <a:ext cx="471315" cy="309008"/>
          </a:xfrm>
          <a:prstGeom prst="rect">
            <a:avLst/>
          </a:prstGeom>
          <a:noFill/>
          <a:ln>
            <a:noFill/>
          </a:ln>
        </p:spPr>
      </p:pic>
      <p:pic>
        <p:nvPicPr>
          <p:cNvPr id="9" name="Google Shape;9;p20"/>
          <p:cNvPicPr preferRelativeResize="0"/>
          <p:nvPr/>
        </p:nvPicPr>
        <p:blipFill rotWithShape="1">
          <a:blip r:embed="rId3">
            <a:alphaModFix/>
          </a:blip>
          <a:srcRect b="0" l="0" r="0" t="0"/>
          <a:stretch/>
        </p:blipFill>
        <p:spPr>
          <a:xfrm>
            <a:off x="412418" y="1050147"/>
            <a:ext cx="133824" cy="118955"/>
          </a:xfrm>
          <a:prstGeom prst="rect">
            <a:avLst/>
          </a:prstGeom>
          <a:noFill/>
          <a:ln>
            <a:noFill/>
          </a:ln>
        </p:spPr>
      </p:pic>
      <p:pic>
        <p:nvPicPr>
          <p:cNvPr id="10" name="Google Shape;10;p20"/>
          <p:cNvPicPr preferRelativeResize="0"/>
          <p:nvPr/>
        </p:nvPicPr>
        <p:blipFill rotWithShape="1">
          <a:blip r:embed="rId4">
            <a:alphaModFix/>
          </a:blip>
          <a:srcRect b="0" l="0" r="0" t="0"/>
          <a:stretch/>
        </p:blipFill>
        <p:spPr>
          <a:xfrm>
            <a:off x="432986" y="892073"/>
            <a:ext cx="113256" cy="118955"/>
          </a:xfrm>
          <a:prstGeom prst="rect">
            <a:avLst/>
          </a:prstGeom>
          <a:noFill/>
          <a:ln>
            <a:noFill/>
          </a:ln>
        </p:spPr>
      </p:pic>
      <p:sp>
        <p:nvSpPr>
          <p:cNvPr id="11" name="Google Shape;11;p20"/>
          <p:cNvSpPr txBox="1"/>
          <p:nvPr/>
        </p:nvSpPr>
        <p:spPr>
          <a:xfrm>
            <a:off x="2624575" y="53846"/>
            <a:ext cx="4091495" cy="443675"/>
          </a:xfrm>
          <a:prstGeom prst="rect">
            <a:avLst/>
          </a:prstGeom>
          <a:noFill/>
          <a:ln>
            <a:noFill/>
          </a:ln>
        </p:spPr>
        <p:txBody>
          <a:bodyPr anchorCtr="0" anchor="ctr" bIns="45700" lIns="90000" spcFirstLastPara="1" rIns="91425" wrap="square" tIns="45700">
            <a:noAutofit/>
          </a:bodyPr>
          <a:lstStyle/>
          <a:p>
            <a:pPr indent="0" lvl="0" marL="0" marR="0" rtl="0" algn="l">
              <a:lnSpc>
                <a:spcPct val="100000"/>
              </a:lnSpc>
              <a:spcBef>
                <a:spcPts val="0"/>
              </a:spcBef>
              <a:spcAft>
                <a:spcPts val="0"/>
              </a:spcAft>
              <a:buClr>
                <a:srgbClr val="0E67AD"/>
              </a:buClr>
              <a:buSzPts val="1800"/>
              <a:buFont typeface="Arial"/>
              <a:buNone/>
            </a:pPr>
            <a:r>
              <a:rPr b="1" i="0" lang="en-GB" sz="1800" u="none" cap="none" strike="noStrike">
                <a:solidFill>
                  <a:srgbClr val="0E67AD"/>
                </a:solidFill>
                <a:latin typeface="Calibri"/>
                <a:ea typeface="Calibri"/>
                <a:cs typeface="Calibri"/>
                <a:sym typeface="Calibri"/>
              </a:rPr>
              <a:t>EGI: Advanced Computing for Research</a:t>
            </a:r>
            <a:endParaRPr b="1" i="0" sz="1800" u="none" cap="none" strike="noStrike">
              <a:solidFill>
                <a:srgbClr val="0E67AD"/>
              </a:solidFill>
              <a:latin typeface="Calibri"/>
              <a:ea typeface="Calibri"/>
              <a:cs typeface="Calibri"/>
              <a:sym typeface="Calibri"/>
            </a:endParaRPr>
          </a:p>
        </p:txBody>
      </p:sp>
      <p:pic>
        <p:nvPicPr>
          <p:cNvPr descr="A picture containing logo&#10;&#10;Description automatically generated" id="12" name="Google Shape;12;p20"/>
          <p:cNvPicPr preferRelativeResize="0"/>
          <p:nvPr/>
        </p:nvPicPr>
        <p:blipFill rotWithShape="1">
          <a:blip r:embed="rId5">
            <a:alphaModFix/>
          </a:blip>
          <a:srcRect b="0" l="0" r="0" t="0"/>
          <a:stretch/>
        </p:blipFill>
        <p:spPr>
          <a:xfrm>
            <a:off x="6395231" y="1885950"/>
            <a:ext cx="2387600" cy="1371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8" name="Shape 18"/>
        <p:cNvGrpSpPr/>
        <p:nvPr/>
      </p:nvGrpSpPr>
      <p:grpSpPr>
        <a:xfrm>
          <a:off x="0" y="0"/>
          <a:ext cx="0" cy="0"/>
          <a:chOff x="0" y="0"/>
          <a:chExt cx="0" cy="0"/>
        </a:xfrm>
      </p:grpSpPr>
      <p:sp>
        <p:nvSpPr>
          <p:cNvPr id="19" name="Google Shape;19;p22"/>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20" name="Google Shape;20;p22"/>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21" name="Google Shape;21;p22"/>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sp>
        <p:nvSpPr>
          <p:cNvPr id="22" name="Google Shape;22;p22"/>
          <p:cNvSpPr txBox="1"/>
          <p:nvPr/>
        </p:nvSpPr>
        <p:spPr>
          <a:xfrm>
            <a:off x="7425809" y="4923184"/>
            <a:ext cx="768955"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23" name="Google Shape;23;p22"/>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24" name="Google Shape;24;p22"/>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25" name="Google Shape;25;p22"/>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26" name="Google Shape;26;p22"/>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4" name="Shape 54"/>
        <p:cNvGrpSpPr/>
        <p:nvPr/>
      </p:nvGrpSpPr>
      <p:grpSpPr>
        <a:xfrm>
          <a:off x="0" y="0"/>
          <a:ext cx="0" cy="0"/>
          <a:chOff x="0" y="0"/>
          <a:chExt cx="0" cy="0"/>
        </a:xfrm>
      </p:grpSpPr>
      <p:sp>
        <p:nvSpPr>
          <p:cNvPr id="55" name="Google Shape;55;gbc107b112f_0_961"/>
          <p:cNvSpPr txBox="1"/>
          <p:nvPr/>
        </p:nvSpPr>
        <p:spPr>
          <a:xfrm>
            <a:off x="6359778" y="4909725"/>
            <a:ext cx="980100" cy="156600"/>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56" name="Google Shape;56;gbc107b112f_0_961"/>
          <p:cNvSpPr txBox="1"/>
          <p:nvPr/>
        </p:nvSpPr>
        <p:spPr>
          <a:xfrm>
            <a:off x="5481272" y="4909682"/>
            <a:ext cx="717000" cy="162000"/>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57" name="Google Shape;57;gbc107b112f_0_961"/>
          <p:cNvCxnSpPr/>
          <p:nvPr/>
        </p:nvCxnSpPr>
        <p:spPr>
          <a:xfrm>
            <a:off x="6150117" y="4965272"/>
            <a:ext cx="0" cy="178200"/>
          </a:xfrm>
          <a:prstGeom prst="straightConnector1">
            <a:avLst/>
          </a:prstGeom>
          <a:noFill/>
          <a:ln cap="flat" cmpd="sng" w="9525">
            <a:solidFill>
              <a:schemeClr val="accent1"/>
            </a:solidFill>
            <a:prstDash val="solid"/>
            <a:miter lim="800000"/>
            <a:headEnd len="sm" w="sm" type="none"/>
            <a:tailEnd len="sm" w="sm" type="none"/>
          </a:ln>
        </p:spPr>
      </p:cxnSp>
      <p:sp>
        <p:nvSpPr>
          <p:cNvPr id="58" name="Google Shape;58;gbc107b112f_0_961"/>
          <p:cNvSpPr txBox="1"/>
          <p:nvPr/>
        </p:nvSpPr>
        <p:spPr>
          <a:xfrm>
            <a:off x="7425809" y="4923184"/>
            <a:ext cx="7689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59" name="Google Shape;59;gbc107b112f_0_961"/>
          <p:cNvSpPr txBox="1"/>
          <p:nvPr/>
        </p:nvSpPr>
        <p:spPr>
          <a:xfrm>
            <a:off x="8783491" y="4915226"/>
            <a:ext cx="3900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60" name="Google Shape;60;gbc107b112f_0_961"/>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61" name="Google Shape;61;gbc107b112f_0_961"/>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62" name="Google Shape;62;gbc107b112f_0_961"/>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5"/>
    <p:sldLayoutId id="2147483659" r:id="rId6"/>
    <p:sldLayoutId id="2147483660" r:id="rId7"/>
    <p:sldLayoutId id="2147483661" r:id="rId8"/>
    <p:sldLayoutId id="2147483662" r:id="rId9"/>
    <p:sldLayoutId id="2147483663" r:id="rId10"/>
    <p:sldLayoutId id="214748366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4" name="Shape 94"/>
        <p:cNvGrpSpPr/>
        <p:nvPr/>
      </p:nvGrpSpPr>
      <p:grpSpPr>
        <a:xfrm>
          <a:off x="0" y="0"/>
          <a:ext cx="0" cy="0"/>
          <a:chOff x="0" y="0"/>
          <a:chExt cx="0" cy="0"/>
        </a:xfrm>
      </p:grpSpPr>
      <p:sp>
        <p:nvSpPr>
          <p:cNvPr id="95" name="Google Shape;95;gbacec6ad04_40_0"/>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96" name="Google Shape;96;gbacec6ad04_40_0"/>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97" name="Google Shape;97;gbacec6ad04_40_0"/>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sp>
        <p:nvSpPr>
          <p:cNvPr id="98" name="Google Shape;98;gbacec6ad04_40_0"/>
          <p:cNvSpPr txBox="1"/>
          <p:nvPr/>
        </p:nvSpPr>
        <p:spPr>
          <a:xfrm>
            <a:off x="7425809" y="4923184"/>
            <a:ext cx="768955"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05/02/2021</a:t>
            </a:r>
            <a:endParaRPr b="1" i="0" sz="900" u="none" cap="none" strike="noStrike">
              <a:solidFill>
                <a:schemeClr val="lt1"/>
              </a:solidFill>
              <a:latin typeface="Calibri"/>
              <a:ea typeface="Calibri"/>
              <a:cs typeface="Calibri"/>
              <a:sym typeface="Calibri"/>
            </a:endParaRPr>
          </a:p>
        </p:txBody>
      </p:sp>
      <p:sp>
        <p:nvSpPr>
          <p:cNvPr id="99" name="Google Shape;99;gbacec6ad04_40_0"/>
          <p:cNvSpPr txBox="1"/>
          <p:nvPr/>
        </p:nvSpPr>
        <p:spPr>
          <a:xfrm>
            <a:off x="8783491" y="4915226"/>
            <a:ext cx="389850" cy="2308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100" name="Google Shape;100;gbacec6ad04_40_0"/>
          <p:cNvPicPr preferRelativeResize="0"/>
          <p:nvPr/>
        </p:nvPicPr>
        <p:blipFill rotWithShape="1">
          <a:blip r:embed="rId2">
            <a:alphaModFix/>
          </a:blip>
          <a:srcRect b="0" l="0" r="0" t="0"/>
          <a:stretch/>
        </p:blipFill>
        <p:spPr>
          <a:xfrm>
            <a:off x="6276638" y="4965272"/>
            <a:ext cx="119690" cy="106391"/>
          </a:xfrm>
          <a:prstGeom prst="rect">
            <a:avLst/>
          </a:prstGeom>
          <a:noFill/>
          <a:ln>
            <a:noFill/>
          </a:ln>
        </p:spPr>
      </p:pic>
      <p:pic>
        <p:nvPicPr>
          <p:cNvPr id="101" name="Google Shape;101;gbacec6ad04_40_0"/>
          <p:cNvPicPr preferRelativeResize="0"/>
          <p:nvPr/>
        </p:nvPicPr>
        <p:blipFill rotWithShape="1">
          <a:blip r:embed="rId3">
            <a:alphaModFix/>
          </a:blip>
          <a:srcRect b="0" l="0" r="0" t="0"/>
          <a:stretch/>
        </p:blipFill>
        <p:spPr>
          <a:xfrm>
            <a:off x="5429503" y="4965701"/>
            <a:ext cx="93380" cy="98079"/>
          </a:xfrm>
          <a:prstGeom prst="rect">
            <a:avLst/>
          </a:prstGeom>
          <a:noFill/>
          <a:ln>
            <a:noFill/>
          </a:ln>
        </p:spPr>
      </p:pic>
      <p:pic>
        <p:nvPicPr>
          <p:cNvPr descr="A picture containing logo&#10;&#10;Description automatically generated" id="102" name="Google Shape;102;gbacec6ad04_40_0"/>
          <p:cNvPicPr preferRelativeResize="0"/>
          <p:nvPr/>
        </p:nvPicPr>
        <p:blipFill rotWithShape="1">
          <a:blip r:embed="rId4">
            <a:alphaModFix/>
          </a:blip>
          <a:srcRect b="0" l="0" r="0" t="0"/>
          <a:stretch/>
        </p:blipFill>
        <p:spPr>
          <a:xfrm>
            <a:off x="1506071" y="63574"/>
            <a:ext cx="631468" cy="3627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1" name="Shape 141"/>
        <p:cNvGrpSpPr/>
        <p:nvPr/>
      </p:nvGrpSpPr>
      <p:grpSpPr>
        <a:xfrm>
          <a:off x="0" y="0"/>
          <a:ext cx="0" cy="0"/>
          <a:chOff x="0" y="0"/>
          <a:chExt cx="0" cy="0"/>
        </a:xfrm>
      </p:grpSpPr>
      <p:sp>
        <p:nvSpPr>
          <p:cNvPr id="142" name="Google Shape;142;gcba7a7681e_2_0"/>
          <p:cNvSpPr txBox="1"/>
          <p:nvPr/>
        </p:nvSpPr>
        <p:spPr>
          <a:xfrm>
            <a:off x="6359778" y="4909725"/>
            <a:ext cx="980136" cy="156744"/>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0" i="0" lang="en-GB" sz="800" u="none" cap="none" strike="noStrike">
                <a:solidFill>
                  <a:srgbClr val="0E67AD"/>
                </a:solidFill>
                <a:latin typeface="Calibri"/>
                <a:ea typeface="Calibri"/>
                <a:cs typeface="Calibri"/>
                <a:sym typeface="Calibri"/>
              </a:rPr>
              <a:t>@EGI_eInfra</a:t>
            </a:r>
            <a:endParaRPr b="0" i="0" sz="800" u="none" cap="none" strike="noStrike">
              <a:solidFill>
                <a:srgbClr val="0E67AD"/>
              </a:solidFill>
              <a:latin typeface="Calibri"/>
              <a:ea typeface="Calibri"/>
              <a:cs typeface="Calibri"/>
              <a:sym typeface="Calibri"/>
            </a:endParaRPr>
          </a:p>
        </p:txBody>
      </p:sp>
      <p:sp>
        <p:nvSpPr>
          <p:cNvPr id="143" name="Google Shape;143;gcba7a7681e_2_0"/>
          <p:cNvSpPr txBox="1"/>
          <p:nvPr/>
        </p:nvSpPr>
        <p:spPr>
          <a:xfrm>
            <a:off x="5481272" y="4909682"/>
            <a:ext cx="716899" cy="161981"/>
          </a:xfrm>
          <a:prstGeom prst="rect">
            <a:avLst/>
          </a:prstGeom>
          <a:noFill/>
          <a:ln>
            <a:noFill/>
          </a:ln>
        </p:spPr>
        <p:txBody>
          <a:bodyPr anchorCtr="0" anchor="t" bIns="45700" lIns="90000" spcFirstLastPara="1" rIns="91425" wrap="square" tIns="45700">
            <a:noAutofit/>
          </a:bodyPr>
          <a:lstStyle/>
          <a:p>
            <a:pPr indent="0" lvl="0" marL="0" marR="0" rtl="0" algn="l">
              <a:lnSpc>
                <a:spcPct val="100000"/>
              </a:lnSpc>
              <a:spcBef>
                <a:spcPts val="0"/>
              </a:spcBef>
              <a:spcAft>
                <a:spcPts val="0"/>
              </a:spcAft>
              <a:buClr>
                <a:srgbClr val="0E67AD"/>
              </a:buClr>
              <a:buSzPts val="800"/>
              <a:buFont typeface="Arial"/>
              <a:buNone/>
            </a:pPr>
            <a:r>
              <a:rPr b="1" i="0" lang="en-GB" sz="800" u="none" cap="none" strike="noStrike">
                <a:solidFill>
                  <a:srgbClr val="0E67AD"/>
                </a:solidFill>
                <a:latin typeface="Calibri"/>
                <a:ea typeface="Calibri"/>
                <a:cs typeface="Calibri"/>
                <a:sym typeface="Calibri"/>
              </a:rPr>
              <a:t>www.egi.eu</a:t>
            </a:r>
            <a:endParaRPr b="0" i="0" sz="800" u="none" cap="none" strike="noStrike">
              <a:solidFill>
                <a:srgbClr val="0E67AD"/>
              </a:solidFill>
              <a:latin typeface="Calibri"/>
              <a:ea typeface="Calibri"/>
              <a:cs typeface="Calibri"/>
              <a:sym typeface="Calibri"/>
            </a:endParaRPr>
          </a:p>
        </p:txBody>
      </p:sp>
      <p:cxnSp>
        <p:nvCxnSpPr>
          <p:cNvPr id="144" name="Google Shape;144;gcba7a7681e_2_0"/>
          <p:cNvCxnSpPr/>
          <p:nvPr/>
        </p:nvCxnSpPr>
        <p:spPr>
          <a:xfrm>
            <a:off x="6150117" y="4965272"/>
            <a:ext cx="0" cy="178228"/>
          </a:xfrm>
          <a:prstGeom prst="straightConnector1">
            <a:avLst/>
          </a:prstGeom>
          <a:noFill/>
          <a:ln cap="flat" cmpd="sng" w="9525">
            <a:solidFill>
              <a:schemeClr val="accent1"/>
            </a:solidFill>
            <a:prstDash val="solid"/>
            <a:miter lim="800000"/>
            <a:headEnd len="sm" w="sm" type="none"/>
            <a:tailEnd len="sm" w="sm" type="none"/>
          </a:ln>
        </p:spPr>
      </p:cxnSp>
      <p:pic>
        <p:nvPicPr>
          <p:cNvPr id="145" name="Google Shape;145;gcba7a7681e_2_0"/>
          <p:cNvPicPr preferRelativeResize="0"/>
          <p:nvPr/>
        </p:nvPicPr>
        <p:blipFill rotWithShape="1">
          <a:blip r:embed="rId2">
            <a:alphaModFix/>
          </a:blip>
          <a:srcRect b="0" l="0" r="0" t="0"/>
          <a:stretch/>
        </p:blipFill>
        <p:spPr>
          <a:xfrm>
            <a:off x="1552255" y="61362"/>
            <a:ext cx="523131" cy="402662"/>
          </a:xfrm>
          <a:prstGeom prst="rect">
            <a:avLst/>
          </a:prstGeom>
          <a:noFill/>
          <a:ln>
            <a:noFill/>
          </a:ln>
        </p:spPr>
      </p:pic>
      <p:sp>
        <p:nvSpPr>
          <p:cNvPr id="146" name="Google Shape;146;gcba7a7681e_2_0"/>
          <p:cNvSpPr txBox="1"/>
          <p:nvPr/>
        </p:nvSpPr>
        <p:spPr>
          <a:xfrm>
            <a:off x="7425809" y="4923184"/>
            <a:ext cx="74571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lt1"/>
                </a:solidFill>
                <a:latin typeface="Calibri"/>
                <a:ea typeface="Calibri"/>
                <a:cs typeface="Calibri"/>
                <a:sym typeface="Calibri"/>
              </a:rPr>
              <a:t>25/03/2021</a:t>
            </a:r>
            <a:endParaRPr b="1" i="0" sz="900" u="none" cap="none" strike="noStrike">
              <a:solidFill>
                <a:schemeClr val="lt1"/>
              </a:solidFill>
              <a:latin typeface="Calibri"/>
              <a:ea typeface="Calibri"/>
              <a:cs typeface="Calibri"/>
              <a:sym typeface="Calibri"/>
            </a:endParaRPr>
          </a:p>
        </p:txBody>
      </p:sp>
      <p:sp>
        <p:nvSpPr>
          <p:cNvPr id="147" name="Google Shape;147;gcba7a7681e_2_0"/>
          <p:cNvSpPr txBox="1"/>
          <p:nvPr/>
        </p:nvSpPr>
        <p:spPr>
          <a:xfrm>
            <a:off x="8783491" y="4915226"/>
            <a:ext cx="3898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en-GB" sz="900" u="none" cap="none" strike="noStrike">
                <a:solidFill>
                  <a:schemeClr val="lt1"/>
                </a:solidFill>
                <a:latin typeface="Calibri"/>
                <a:ea typeface="Calibri"/>
                <a:cs typeface="Calibri"/>
                <a:sym typeface="Calibri"/>
              </a:rPr>
              <a:t>‹#›</a:t>
            </a:fld>
            <a:endParaRPr b="1" i="0" sz="900" u="none" cap="none" strike="noStrike">
              <a:solidFill>
                <a:schemeClr val="lt1"/>
              </a:solidFill>
              <a:latin typeface="Calibri"/>
              <a:ea typeface="Calibri"/>
              <a:cs typeface="Calibri"/>
              <a:sym typeface="Calibri"/>
            </a:endParaRPr>
          </a:p>
        </p:txBody>
      </p:sp>
      <p:pic>
        <p:nvPicPr>
          <p:cNvPr id="148" name="Google Shape;148;gcba7a7681e_2_0"/>
          <p:cNvPicPr preferRelativeResize="0"/>
          <p:nvPr/>
        </p:nvPicPr>
        <p:blipFill rotWithShape="1">
          <a:blip r:embed="rId3">
            <a:alphaModFix/>
          </a:blip>
          <a:srcRect b="0" l="0" r="0" t="0"/>
          <a:stretch/>
        </p:blipFill>
        <p:spPr>
          <a:xfrm>
            <a:off x="6276638" y="4965272"/>
            <a:ext cx="119690" cy="106391"/>
          </a:xfrm>
          <a:prstGeom prst="rect">
            <a:avLst/>
          </a:prstGeom>
          <a:noFill/>
          <a:ln>
            <a:noFill/>
          </a:ln>
        </p:spPr>
      </p:pic>
      <p:pic>
        <p:nvPicPr>
          <p:cNvPr id="149" name="Google Shape;149;gcba7a7681e_2_0"/>
          <p:cNvPicPr preferRelativeResize="0"/>
          <p:nvPr/>
        </p:nvPicPr>
        <p:blipFill rotWithShape="1">
          <a:blip r:embed="rId4">
            <a:alphaModFix/>
          </a:blip>
          <a:srcRect b="0" l="0" r="0" t="0"/>
          <a:stretch/>
        </p:blipFill>
        <p:spPr>
          <a:xfrm>
            <a:off x="5429503" y="4965701"/>
            <a:ext cx="93380" cy="9807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5"/>
    <p:sldLayoutId id="2147483677" r:id="rId6"/>
    <p:sldLayoutId id="2147483678" r:id="rId7"/>
    <p:sldLayoutId id="2147483679" r:id="rId8"/>
    <p:sldLayoutId id="2147483680" r:id="rId9"/>
    <p:sldLayoutId id="2147483681"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png"/><Relationship Id="rId4" Type="http://schemas.openxmlformats.org/officeDocument/2006/relationships/hyperlink" Target="http://marketplace.eosc-portal.eu/" TargetMode="External"/><Relationship Id="rId5" Type="http://schemas.openxmlformats.org/officeDocument/2006/relationships/image" Target="../media/image38.png"/></Relationships>
</file>

<file path=ppt/slides/_rels/slide12.xml.rels><?xml version="1.0" encoding="UTF-8" standalone="yes"?><Relationships xmlns="http://schemas.openxmlformats.org/package/2006/relationships"><Relationship Id="rId20" Type="http://schemas.openxmlformats.org/officeDocument/2006/relationships/image" Target="../media/image60.png"/><Relationship Id="rId22" Type="http://schemas.openxmlformats.org/officeDocument/2006/relationships/image" Target="../media/image57.png"/><Relationship Id="rId21" Type="http://schemas.openxmlformats.org/officeDocument/2006/relationships/image" Target="../media/image59.png"/><Relationship Id="rId24" Type="http://schemas.openxmlformats.org/officeDocument/2006/relationships/image" Target="../media/image61.png"/><Relationship Id="rId23"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jpg"/><Relationship Id="rId4" Type="http://schemas.openxmlformats.org/officeDocument/2006/relationships/image" Target="../media/image43.png"/><Relationship Id="rId9" Type="http://schemas.openxmlformats.org/officeDocument/2006/relationships/image" Target="../media/image50.png"/><Relationship Id="rId26" Type="http://schemas.openxmlformats.org/officeDocument/2006/relationships/image" Target="../media/image65.png"/><Relationship Id="rId25" Type="http://schemas.openxmlformats.org/officeDocument/2006/relationships/image" Target="../media/image63.png"/><Relationship Id="rId28" Type="http://schemas.openxmlformats.org/officeDocument/2006/relationships/image" Target="../media/image85.png"/><Relationship Id="rId27" Type="http://schemas.openxmlformats.org/officeDocument/2006/relationships/image" Target="../media/image64.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51.png"/><Relationship Id="rId8" Type="http://schemas.openxmlformats.org/officeDocument/2006/relationships/image" Target="../media/image45.png"/><Relationship Id="rId11" Type="http://schemas.openxmlformats.org/officeDocument/2006/relationships/image" Target="../media/image46.png"/><Relationship Id="rId10" Type="http://schemas.openxmlformats.org/officeDocument/2006/relationships/image" Target="../media/image62.png"/><Relationship Id="rId13" Type="http://schemas.openxmlformats.org/officeDocument/2006/relationships/image" Target="../media/image48.png"/><Relationship Id="rId12" Type="http://schemas.openxmlformats.org/officeDocument/2006/relationships/image" Target="../media/image49.png"/><Relationship Id="rId15" Type="http://schemas.openxmlformats.org/officeDocument/2006/relationships/image" Target="../media/image55.jpg"/><Relationship Id="rId14" Type="http://schemas.openxmlformats.org/officeDocument/2006/relationships/image" Target="../media/image47.jpg"/><Relationship Id="rId17" Type="http://schemas.openxmlformats.org/officeDocument/2006/relationships/image" Target="../media/image54.png"/><Relationship Id="rId16" Type="http://schemas.openxmlformats.org/officeDocument/2006/relationships/image" Target="../media/image53.jpg"/><Relationship Id="rId19" Type="http://schemas.openxmlformats.org/officeDocument/2006/relationships/image" Target="../media/image52.png"/><Relationship Id="rId18" Type="http://schemas.openxmlformats.org/officeDocument/2006/relationships/image" Target="../media/image5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egi.eu/projects/egi-ace/call-for-use-cas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70.png"/><Relationship Id="rId6" Type="http://schemas.openxmlformats.org/officeDocument/2006/relationships/image" Target="../media/image6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marketplace.eosc-portal.eu/services?related_platforms=52" TargetMode="External"/><Relationship Id="rId4" Type="http://schemas.openxmlformats.org/officeDocument/2006/relationships/hyperlink" Target="https://www.egi.eu/projects/egi-ace/call-for-use-cas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81.png"/><Relationship Id="rId4" Type="http://schemas.openxmlformats.org/officeDocument/2006/relationships/image" Target="../media/image69.png"/><Relationship Id="rId9" Type="http://schemas.openxmlformats.org/officeDocument/2006/relationships/image" Target="../media/image80.png"/><Relationship Id="rId5" Type="http://schemas.openxmlformats.org/officeDocument/2006/relationships/image" Target="../media/image75.png"/><Relationship Id="rId6" Type="http://schemas.openxmlformats.org/officeDocument/2006/relationships/image" Target="../media/image71.png"/><Relationship Id="rId7" Type="http://schemas.openxmlformats.org/officeDocument/2006/relationships/image" Target="../media/image78.png"/><Relationship Id="rId8" Type="http://schemas.openxmlformats.org/officeDocument/2006/relationships/image" Target="../media/image74.png"/><Relationship Id="rId11" Type="http://schemas.openxmlformats.org/officeDocument/2006/relationships/image" Target="../media/image72.png"/><Relationship Id="rId10" Type="http://schemas.openxmlformats.org/officeDocument/2006/relationships/image" Target="../media/image73.png"/><Relationship Id="rId13" Type="http://schemas.openxmlformats.org/officeDocument/2006/relationships/image" Target="../media/image76.png"/><Relationship Id="rId12" Type="http://schemas.openxmlformats.org/officeDocument/2006/relationships/image" Target="../media/image77.png"/><Relationship Id="rId15" Type="http://schemas.openxmlformats.org/officeDocument/2006/relationships/image" Target="../media/image82.png"/><Relationship Id="rId14" Type="http://schemas.openxmlformats.org/officeDocument/2006/relationships/image" Target="../media/image7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8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6.png"/><Relationship Id="rId5" Type="http://schemas.openxmlformats.org/officeDocument/2006/relationships/image" Target="../media/image73.png"/><Relationship Id="rId6" Type="http://schemas.openxmlformats.org/officeDocument/2006/relationships/image" Target="../media/image72.png"/><Relationship Id="rId7" Type="http://schemas.openxmlformats.org/officeDocument/2006/relationships/image" Target="../media/image84.png"/><Relationship Id="rId8" Type="http://schemas.openxmlformats.org/officeDocument/2006/relationships/image" Target="../media/image77.png"/><Relationship Id="rId11" Type="http://schemas.openxmlformats.org/officeDocument/2006/relationships/image" Target="../media/image12.png"/><Relationship Id="rId10" Type="http://schemas.openxmlformats.org/officeDocument/2006/relationships/image" Target="../media/image24.png"/><Relationship Id="rId1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9.jpg"/><Relationship Id="rId4" Type="http://schemas.openxmlformats.org/officeDocument/2006/relationships/image" Target="../media/image43.png"/><Relationship Id="rId9"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44.png"/><Relationship Id="rId7" Type="http://schemas.openxmlformats.org/officeDocument/2006/relationships/image" Target="../media/image51.png"/><Relationship Id="rId8" Type="http://schemas.openxmlformats.org/officeDocument/2006/relationships/image" Target="../media/image45.png"/><Relationship Id="rId11" Type="http://schemas.openxmlformats.org/officeDocument/2006/relationships/image" Target="../media/image46.png"/><Relationship Id="rId10" Type="http://schemas.openxmlformats.org/officeDocument/2006/relationships/image" Target="../media/image62.png"/><Relationship Id="rId13" Type="http://schemas.openxmlformats.org/officeDocument/2006/relationships/image" Target="../media/image48.png"/><Relationship Id="rId12" Type="http://schemas.openxmlformats.org/officeDocument/2006/relationships/image" Target="../media/image49.png"/><Relationship Id="rId15" Type="http://schemas.openxmlformats.org/officeDocument/2006/relationships/image" Target="../media/image55.jpg"/><Relationship Id="rId14" Type="http://schemas.openxmlformats.org/officeDocument/2006/relationships/image" Target="../media/image47.jpg"/><Relationship Id="rId17" Type="http://schemas.openxmlformats.org/officeDocument/2006/relationships/image" Target="../media/image54.png"/><Relationship Id="rId16" Type="http://schemas.openxmlformats.org/officeDocument/2006/relationships/image" Target="../media/image53.jpg"/><Relationship Id="rId18" Type="http://schemas.openxmlformats.org/officeDocument/2006/relationships/image" Target="../media/image8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80.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73.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92.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0.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77.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8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7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hyperlink" Target="https://www.egi.eu/about/egi-council/" TargetMode="External"/><Relationship Id="rId7" Type="http://schemas.openxmlformats.org/officeDocument/2006/relationships/image" Target="../media/image17.png"/><Relationship Id="rId8"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8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82.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87.jpg"/><Relationship Id="rId4" Type="http://schemas.openxmlformats.org/officeDocument/2006/relationships/image" Target="../media/image81.png"/><Relationship Id="rId5" Type="http://schemas.openxmlformats.org/officeDocument/2006/relationships/image" Target="../media/image75.png"/><Relationship Id="rId6" Type="http://schemas.openxmlformats.org/officeDocument/2006/relationships/image" Target="../media/image7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98.png"/><Relationship Id="rId4" Type="http://schemas.openxmlformats.org/officeDocument/2006/relationships/image" Target="../media/image91.png"/><Relationship Id="rId9" Type="http://schemas.openxmlformats.org/officeDocument/2006/relationships/image" Target="../media/image82.png"/><Relationship Id="rId5" Type="http://schemas.openxmlformats.org/officeDocument/2006/relationships/image" Target="../media/image81.png"/><Relationship Id="rId6" Type="http://schemas.openxmlformats.org/officeDocument/2006/relationships/image" Target="../media/image80.png"/><Relationship Id="rId7" Type="http://schemas.openxmlformats.org/officeDocument/2006/relationships/image" Target="../media/image77.png"/><Relationship Id="rId8"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89.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93.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9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9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9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p.europa.eu/en/publication-detail/-/publication/581d82a4-2ed6-11eb-b27b-01aa75ed71a1/language-en/format-PDF/source-17546805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94.png"/><Relationship Id="rId4" Type="http://schemas.openxmlformats.org/officeDocument/2006/relationships/image" Target="../media/image97.png"/><Relationship Id="rId5" Type="http://schemas.openxmlformats.org/officeDocument/2006/relationships/image" Target="../media/image10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99.png"/><Relationship Id="rId4" Type="http://schemas.openxmlformats.org/officeDocument/2006/relationships/image" Target="../media/image9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03.png"/><Relationship Id="rId4" Type="http://schemas.openxmlformats.org/officeDocument/2006/relationships/image" Target="../media/image101.png"/><Relationship Id="rId5" Type="http://schemas.openxmlformats.org/officeDocument/2006/relationships/hyperlink" Target="https://aai.egi.eu/proxy/module.php/proxystatistic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114.png"/><Relationship Id="rId4" Type="http://schemas.openxmlformats.org/officeDocument/2006/relationships/image" Target="../media/image104.png"/><Relationship Id="rId5" Type="http://schemas.openxmlformats.org/officeDocument/2006/relationships/image" Target="../media/image1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hyperlink" Target="https://docs.egi.eu/users/check-in/" TargetMode="External"/><Relationship Id="rId4" Type="http://schemas.openxmlformats.org/officeDocument/2006/relationships/hyperlink" Target="https://docs.egi.eu/providers/check-in/sp/" TargetMode="External"/><Relationship Id="rId5" Type="http://schemas.openxmlformats.org/officeDocument/2006/relationships/hyperlink" Target="https://docs.egi.eu/providers/check-in/idp/" TargetMode="External"/><Relationship Id="rId6" Type="http://schemas.openxmlformats.org/officeDocument/2006/relationships/hyperlink" Target="https://docs.egi.eu/support/"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08.png"/><Relationship Id="rId4" Type="http://schemas.openxmlformats.org/officeDocument/2006/relationships/image" Target="../media/image102.png"/><Relationship Id="rId5" Type="http://schemas.openxmlformats.org/officeDocument/2006/relationships/image" Target="../media/image107.png"/><Relationship Id="rId6" Type="http://schemas.openxmlformats.org/officeDocument/2006/relationships/image" Target="../media/image110.png"/><Relationship Id="rId7" Type="http://schemas.openxmlformats.org/officeDocument/2006/relationships/image" Target="../media/image10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05.png"/><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twiki.cern.ch/twiki/bin/view/DPM/" TargetMode="External"/><Relationship Id="rId4" Type="http://schemas.openxmlformats.org/officeDocument/2006/relationships/hyperlink" Target="https://twiki.cern.ch/twiki/bin/view/DPM/" TargetMode="External"/><Relationship Id="rId9" Type="http://schemas.openxmlformats.org/officeDocument/2006/relationships/image" Target="../media/image111.png"/><Relationship Id="rId5" Type="http://schemas.openxmlformats.org/officeDocument/2006/relationships/hyperlink" Target="https://www.dcache.org/" TargetMode="External"/><Relationship Id="rId6" Type="http://schemas.openxmlformats.org/officeDocument/2006/relationships/hyperlink" Target="https://www.dcache.org/" TargetMode="External"/><Relationship Id="rId7" Type="http://schemas.openxmlformats.org/officeDocument/2006/relationships/hyperlink" Target="https://italiangrid.github.io/storm/" TargetMode="External"/><Relationship Id="rId8" Type="http://schemas.openxmlformats.org/officeDocument/2006/relationships/hyperlink" Target="https://italiangrid.github.io/stor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8.png"/><Relationship Id="rId4" Type="http://schemas.openxmlformats.org/officeDocument/2006/relationships/image" Target="../media/image117.png"/><Relationship Id="rId5" Type="http://schemas.openxmlformats.org/officeDocument/2006/relationships/image" Target="../media/image1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21.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image" Target="../media/image118.png"/><Relationship Id="rId7" Type="http://schemas.openxmlformats.org/officeDocument/2006/relationships/image" Target="../media/image119.png"/><Relationship Id="rId8" Type="http://schemas.openxmlformats.org/officeDocument/2006/relationships/image" Target="../media/image10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20.png"/><Relationship Id="rId4" Type="http://schemas.openxmlformats.org/officeDocument/2006/relationships/image" Target="../media/image1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docs.egi.eu/users/online-storage/" TargetMode="External"/><Relationship Id="rId4" Type="http://schemas.openxmlformats.org/officeDocument/2006/relationships/hyperlink" Target="https://docs.egi.eu/users/datahub/" TargetMode="External"/><Relationship Id="rId5" Type="http://schemas.openxmlformats.org/officeDocument/2006/relationships/hyperlink" Target="https://docs.egi.eu/providers/datahub/oneprovider/" TargetMode="External"/><Relationship Id="rId6" Type="http://schemas.openxmlformats.org/officeDocument/2006/relationships/hyperlink" Target="https://docs.egi.eu/users/data-transfer/" TargetMode="External"/><Relationship Id="rId7" Type="http://schemas.openxmlformats.org/officeDocument/2006/relationships/hyperlink" Target="https://rucio.readthedocs.io/en/latest/" TargetMode="External"/><Relationship Id="rId8" Type="http://schemas.openxmlformats.org/officeDocument/2006/relationships/hyperlink" Target="https://openbis.ch/index.php/docs/user-documentation-19-06-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4.png"/><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10" Type="http://schemas.openxmlformats.org/officeDocument/2006/relationships/hyperlink" Target="https://notebooks.egi.eu/" TargetMode="External"/><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9.png"/><Relationship Id="rId5" Type="http://schemas.openxmlformats.org/officeDocument/2006/relationships/image" Target="../media/image33.jp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40.png"/></Relationships>
</file>

<file path=ppt/slides/_rels/slide9.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2.png"/><Relationship Id="rId1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30.png"/><Relationship Id="rId8"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
          <p:cNvSpPr txBox="1"/>
          <p:nvPr>
            <p:ph type="title"/>
          </p:nvPr>
        </p:nvSpPr>
        <p:spPr>
          <a:xfrm>
            <a:off x="143925" y="1985400"/>
            <a:ext cx="4815300" cy="52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GB" sz="2500"/>
              <a:t>EGI Advanced Computing for EOSC</a:t>
            </a:r>
            <a:endParaRPr sz="2500"/>
          </a:p>
          <a:p>
            <a:pPr indent="0" lvl="0" marL="0" rtl="0" algn="l">
              <a:lnSpc>
                <a:spcPct val="90000"/>
              </a:lnSpc>
              <a:spcBef>
                <a:spcPts val="0"/>
              </a:spcBef>
              <a:spcAft>
                <a:spcPts val="0"/>
              </a:spcAft>
              <a:buClr>
                <a:schemeClr val="dk1"/>
              </a:buClr>
              <a:buSzPts val="1100"/>
              <a:buFont typeface="Arial"/>
              <a:buNone/>
            </a:pPr>
            <a:r>
              <a:rPr lang="en-GB" sz="2500"/>
              <a:t>(EGI-ACE)</a:t>
            </a:r>
            <a:endParaRPr sz="2500"/>
          </a:p>
          <a:p>
            <a:pPr indent="0" lvl="0" marL="0" rtl="0" algn="l">
              <a:lnSpc>
                <a:spcPct val="90000"/>
              </a:lnSpc>
              <a:spcBef>
                <a:spcPts val="0"/>
              </a:spcBef>
              <a:spcAft>
                <a:spcPts val="0"/>
              </a:spcAft>
              <a:buClr>
                <a:schemeClr val="lt1"/>
              </a:buClr>
              <a:buSzPts val="3000"/>
              <a:buFont typeface="Calibri"/>
              <a:buNone/>
            </a:pPr>
            <a:r>
              <a:t/>
            </a:r>
            <a:endParaRPr sz="2500"/>
          </a:p>
        </p:txBody>
      </p:sp>
      <p:sp>
        <p:nvSpPr>
          <p:cNvPr id="180" name="Google Shape;180;p1"/>
          <p:cNvSpPr txBox="1"/>
          <p:nvPr>
            <p:ph idx="2" type="body"/>
          </p:nvPr>
        </p:nvSpPr>
        <p:spPr>
          <a:xfrm>
            <a:off x="155343" y="3424550"/>
            <a:ext cx="33681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200"/>
              <a:buNone/>
            </a:pPr>
            <a:r>
              <a:rPr lang="en-GB" sz="1600"/>
              <a:t>Gergely Sipos (EGI Foundation)</a:t>
            </a:r>
            <a:endParaRPr sz="1600"/>
          </a:p>
          <a:p>
            <a:pPr indent="0" lvl="0" marL="0" rtl="0" algn="l">
              <a:lnSpc>
                <a:spcPct val="90000"/>
              </a:lnSpc>
              <a:spcBef>
                <a:spcPts val="0"/>
              </a:spcBef>
              <a:spcAft>
                <a:spcPts val="0"/>
              </a:spcAft>
              <a:buClr>
                <a:schemeClr val="lt1"/>
              </a:buClr>
              <a:buSzPts val="1200"/>
              <a:buNone/>
            </a:pPr>
            <a:r>
              <a:rPr lang="en-GB" sz="1600"/>
              <a:t>EGI-ACE Technical Coordinator</a:t>
            </a:r>
            <a:endParaRPr sz="1600"/>
          </a:p>
        </p:txBody>
      </p:sp>
      <p:sp>
        <p:nvSpPr>
          <p:cNvPr id="181" name="Google Shape;181;p1"/>
          <p:cNvSpPr txBox="1"/>
          <p:nvPr/>
        </p:nvSpPr>
        <p:spPr>
          <a:xfrm>
            <a:off x="4922550" y="4356550"/>
            <a:ext cx="4248900" cy="544800"/>
          </a:xfrm>
          <a:prstGeom prst="rect">
            <a:avLst/>
          </a:prstGeom>
          <a:noFill/>
          <a:ln>
            <a:noFill/>
          </a:ln>
        </p:spPr>
        <p:txBody>
          <a:bodyPr anchorCtr="0" anchor="t" bIns="91425" lIns="91425" spcFirstLastPara="1" rIns="91425" wrap="square" tIns="91425">
            <a:spAutoFit/>
          </a:bodyPr>
          <a:lstStyle/>
          <a:p>
            <a:pPr indent="0" lvl="0" marL="0" marR="0" rtl="0" algn="r">
              <a:lnSpc>
                <a:spcPct val="90000"/>
              </a:lnSpc>
              <a:spcBef>
                <a:spcPts val="0"/>
              </a:spcBef>
              <a:spcAft>
                <a:spcPts val="0"/>
              </a:spcAft>
              <a:buClr>
                <a:srgbClr val="000000"/>
              </a:buClr>
              <a:buSzPts val="1500"/>
              <a:buFont typeface="Arial"/>
              <a:buNone/>
            </a:pPr>
            <a:r>
              <a:rPr i="1" lang="en-GB" sz="1300">
                <a:latin typeface="Calibri"/>
                <a:ea typeface="Calibri"/>
                <a:cs typeface="Calibri"/>
                <a:sym typeface="Calibri"/>
              </a:rPr>
              <a:t>International Symposium on Grids &amp; Clouds 2021</a:t>
            </a:r>
            <a:endParaRPr b="0" i="1" sz="1300" u="none" cap="none" strike="noStrike">
              <a:solidFill>
                <a:srgbClr val="000000"/>
              </a:solidFill>
              <a:latin typeface="Calibri"/>
              <a:ea typeface="Calibri"/>
              <a:cs typeface="Calibri"/>
              <a:sym typeface="Calibri"/>
            </a:endParaRPr>
          </a:p>
          <a:p>
            <a:pPr indent="0" lvl="0" marL="0" marR="0" rtl="0" algn="r">
              <a:lnSpc>
                <a:spcPct val="90000"/>
              </a:lnSpc>
              <a:spcBef>
                <a:spcPts val="0"/>
              </a:spcBef>
              <a:spcAft>
                <a:spcPts val="0"/>
              </a:spcAft>
              <a:buClr>
                <a:srgbClr val="000000"/>
              </a:buClr>
              <a:buSzPts val="1100"/>
              <a:buFont typeface="Arial"/>
              <a:buNone/>
            </a:pPr>
            <a:r>
              <a:rPr i="1" lang="en-GB" sz="1300">
                <a:latin typeface="Calibri"/>
                <a:ea typeface="Calibri"/>
                <a:cs typeface="Calibri"/>
                <a:sym typeface="Calibri"/>
              </a:rPr>
              <a:t>https://indico4.twgrid.org/indico/event/14/</a:t>
            </a:r>
            <a:endParaRPr b="0" i="1" sz="1600" u="none" cap="none" strike="noStrike">
              <a:solidFill>
                <a:srgbClr val="000000"/>
              </a:solidFill>
              <a:latin typeface="Calibri"/>
              <a:ea typeface="Calibri"/>
              <a:cs typeface="Calibri"/>
              <a:sym typeface="Calibri"/>
            </a:endParaRPr>
          </a:p>
        </p:txBody>
      </p:sp>
      <p:sp>
        <p:nvSpPr>
          <p:cNvPr id="182" name="Google Shape;182;p1"/>
          <p:cNvSpPr txBox="1"/>
          <p:nvPr/>
        </p:nvSpPr>
        <p:spPr>
          <a:xfrm>
            <a:off x="143925" y="2841625"/>
            <a:ext cx="307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FFFF"/>
                </a:solidFill>
                <a:latin typeface="Arial"/>
                <a:ea typeface="Arial"/>
                <a:cs typeface="Arial"/>
                <a:sym typeface="Arial"/>
              </a:rPr>
              <a:t>https://www.egi.eu/projects/egi-ace/</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aphicFrame>
        <p:nvGraphicFramePr>
          <p:cNvPr id="461" name="Google Shape;461;gbb10b688b6_6_188"/>
          <p:cNvGraphicFramePr/>
          <p:nvPr/>
        </p:nvGraphicFramePr>
        <p:xfrm>
          <a:off x="304800" y="0"/>
          <a:ext cx="3000000" cy="3000000"/>
        </p:xfrm>
        <a:graphic>
          <a:graphicData uri="http://schemas.openxmlformats.org/drawingml/2006/table">
            <a:tbl>
              <a:tblPr>
                <a:noFill/>
                <a:tableStyleId>{FA06DA0C-24A6-4D1F-AD11-245638FFB499}</a:tableStyleId>
              </a:tblPr>
              <a:tblGrid>
                <a:gridCol w="2002875"/>
                <a:gridCol w="2002875"/>
                <a:gridCol w="2130275"/>
                <a:gridCol w="2087800"/>
              </a:tblGrid>
              <a:tr h="37855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t>Compute services</a:t>
                      </a:r>
                      <a:endParaRPr b="1" sz="1000" u="none" cap="none" strike="noStrike">
                        <a:solidFill>
                          <a:srgbClr val="9900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t>Platform services</a:t>
                      </a:r>
                      <a:endParaRPr b="1" sz="1000" u="none" cap="none" strike="noStrike">
                        <a:solidFill>
                          <a:srgbClr val="9900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t>Data space services</a:t>
                      </a:r>
                      <a:endParaRPr b="1" sz="1000" u="none" cap="none" strike="noStrike">
                        <a:solidFill>
                          <a:srgbClr val="9900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t>Federation services</a:t>
                      </a:r>
                      <a:br>
                        <a:rPr b="1" lang="en-GB" sz="1000" u="none" cap="none" strike="noStrike"/>
                      </a:br>
                      <a:r>
                        <a:rPr b="1" lang="en-GB" sz="1000" u="none" cap="none" strike="noStrike"/>
                        <a:t>(AAI, data, compute)</a:t>
                      </a:r>
                      <a:endParaRPr b="1" sz="1000" u="none" cap="none" strike="noStrike">
                        <a:solidFill>
                          <a:srgbClr val="9900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381000">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t>IM</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AppDB</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EGI HTC &amp; Storage</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dCache</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Spider Storage</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Data Processing Compute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EGI Cloud Compute</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AppDB</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DynDNS</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MetaCentrumCloud - 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MetaCentrumCloud - GPU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MetaCentrumCloud - 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SCAI FedCloud v2</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EGI - GSIOS</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IN2P3-IRES-CPU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IN2P3-IRES-Storage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TR-FC1-ULAKBIM - 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TR-FC1-ULAKBIM - 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INFN-BARI-CPU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INFN-BARI-Storage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INFN-CNAF-CPU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INFN-CNAF-GPU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INFN-CNAF-Storage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INCD-Lisbon (NCG)-CPU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INCD-Lisbon (NCG)-Storage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EGI – IISAS</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DESY-FedCloud</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CESGA-CPU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CESGA-Storage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IFCA-LCG2-CPU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IFCA-LCG2-Storage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INCD-LIP-CPU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INCD-LIP-Storage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CYFRONET-CLOUD-CPU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CYFRONET-CLOUD-Storage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IICT-BAS-CPU</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IICT-BAS-Storage</a:t>
                      </a:r>
                      <a:endParaRPr sz="750" u="none" cap="none" strike="noStrike"/>
                    </a:p>
                    <a:p>
                      <a:pPr indent="0" lvl="0" marL="179999" marR="0" rtl="0" algn="l">
                        <a:lnSpc>
                          <a:spcPct val="100000"/>
                        </a:lnSpc>
                        <a:spcBef>
                          <a:spcPts val="0"/>
                        </a:spcBef>
                        <a:spcAft>
                          <a:spcPts val="0"/>
                        </a:spcAft>
                        <a:buClr>
                          <a:schemeClr val="dk1"/>
                        </a:buClr>
                        <a:buSzPts val="1100"/>
                        <a:buFont typeface="Arial"/>
                        <a:buNone/>
                      </a:pPr>
                      <a:r>
                        <a:rPr lang="en-GB" sz="750" u="none" cap="none" strike="noStrike"/>
                        <a:t>CLOUDIFIN-CPU</a:t>
                      </a:r>
                      <a:endParaRPr sz="750" u="none" cap="none" strike="noStrike"/>
                    </a:p>
                    <a:p>
                      <a:pPr indent="0" lvl="0" marL="179999" marR="0" rtl="0" algn="l">
                        <a:lnSpc>
                          <a:spcPct val="100000"/>
                        </a:lnSpc>
                        <a:spcBef>
                          <a:spcPts val="0"/>
                        </a:spcBef>
                        <a:spcAft>
                          <a:spcPts val="0"/>
                        </a:spcAft>
                        <a:buClr>
                          <a:srgbClr val="000000"/>
                        </a:buClr>
                        <a:buSzPts val="800"/>
                        <a:buFont typeface="Arial"/>
                        <a:buNone/>
                      </a:pPr>
                      <a:r>
                        <a:rPr lang="en-GB" sz="750" u="none" cap="none" strike="noStrike"/>
                        <a:t>CLOUDIFIN-Storage</a:t>
                      </a:r>
                      <a:endParaRPr sz="7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t>EGI Notebooks &amp; Binder</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EGI Workload Manager</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DIRAC</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DEEP training facility</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CSIC DEEP training facility</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LIP DEEP training facility</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DODAS</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WeNMR portals</a:t>
                      </a:r>
                      <a:endParaRPr sz="800" u="none" cap="none" strike="noStrike">
                        <a:solidFill>
                          <a:schemeClr val="dk1"/>
                        </a:solidFill>
                      </a:endParaRPr>
                    </a:p>
                    <a:p>
                      <a:pPr indent="0" lvl="0" marL="269999" marR="0" rtl="0" algn="l">
                        <a:lnSpc>
                          <a:spcPct val="100000"/>
                        </a:lnSpc>
                        <a:spcBef>
                          <a:spcPts val="0"/>
                        </a:spcBef>
                        <a:spcAft>
                          <a:spcPts val="0"/>
                        </a:spcAft>
                        <a:buClr>
                          <a:schemeClr val="dk1"/>
                        </a:buClr>
                        <a:buSzPts val="1100"/>
                        <a:buFont typeface="Arial"/>
                        <a:buNone/>
                      </a:pPr>
                      <a:r>
                        <a:rPr lang="en-GB" sz="800" u="none" cap="none" strike="noStrike"/>
                        <a:t>UU WeNMR Portals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UseGalaxy.eu</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Virtual Imaging Platform</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OpenRiskNet/NanoCommons Virtual Env. </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ENES Data Space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OpenCoastS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Prominence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SURFSARA LOFAR Science Products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NWO-I LOFAR Science Products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Disaster mitigation and agriculture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SeaDataNet WebOcean Data Analysis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Iberian GBIF data space</a:t>
                      </a:r>
                      <a:endParaRPr sz="800" u="none" cap="none" strike="noStrike">
                        <a:solidFill>
                          <a:schemeClr val="dk1"/>
                        </a:solidFill>
                      </a:endParaRPr>
                    </a:p>
                    <a:p>
                      <a:pPr indent="0" lvl="0" marL="26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CSIC GBIF Cloud data space</a:t>
                      </a:r>
                      <a:endParaRPr sz="800" u="none" cap="none" strike="noStrike">
                        <a:solidFill>
                          <a:schemeClr val="dk1"/>
                        </a:solidFill>
                      </a:endParaRPr>
                    </a:p>
                    <a:p>
                      <a:pPr indent="0" lvl="0" marL="269999" marR="0" rtl="0" algn="l">
                        <a:lnSpc>
                          <a:spcPct val="100000"/>
                        </a:lnSpc>
                        <a:spcBef>
                          <a:spcPts val="0"/>
                        </a:spcBef>
                        <a:spcAft>
                          <a:spcPts val="0"/>
                        </a:spcAft>
                        <a:buClr>
                          <a:schemeClr val="dk1"/>
                        </a:buClr>
                        <a:buSzPts val="1100"/>
                        <a:buFont typeface="Arial"/>
                        <a:buNone/>
                      </a:pPr>
                      <a:r>
                        <a:rPr lang="en-GB" sz="800" u="none" cap="none" strike="noStrike"/>
                        <a:t>LIP GBIF Cloud data space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EMSO ERIC data service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OPERAS Metrics service</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OPERAS Certification service</a:t>
                      </a:r>
                      <a:endParaRPr sz="800" u="none" cap="none" strike="noStrike"/>
                    </a:p>
                    <a:p>
                      <a:pPr indent="0" lvl="0" marL="0" marR="0" rtl="0" algn="l">
                        <a:lnSpc>
                          <a:spcPct val="100000"/>
                        </a:lnSpc>
                        <a:spcBef>
                          <a:spcPts val="0"/>
                        </a:spcBef>
                        <a:spcAft>
                          <a:spcPts val="0"/>
                        </a:spcAft>
                        <a:buClr>
                          <a:srgbClr val="000000"/>
                        </a:buClr>
                        <a:buSzPts val="800"/>
                        <a:buFont typeface="Arial"/>
                        <a:buNone/>
                      </a:pPr>
                      <a:r>
                        <a:rPr lang="en-GB" sz="800" u="none" cap="none" strike="noStrike"/>
                        <a:t>iop</a:t>
                      </a:r>
                      <a:endParaRPr sz="8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EGI Check-in</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PERUN</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MasterPortal (EGI - Check-in)</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EC3</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800"/>
                        <a:buFont typeface="Arial"/>
                        <a:buNone/>
                      </a:pPr>
                      <a:r>
                        <a:rPr lang="en-GB" sz="800" u="none" cap="none" strike="noStrike">
                          <a:solidFill>
                            <a:schemeClr val="dk1"/>
                          </a:solidFill>
                        </a:rPr>
                        <a:t>Indigo PaaS Orchestrator</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t>Rucio</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t>CVMFS</a:t>
                      </a:r>
                      <a:endParaRPr sz="800" u="none" cap="none" strike="noStrike"/>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OpenRDM</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EGI content distribution</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CVFMS</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EGI Data Transfer</a:t>
                      </a:r>
                      <a:endParaRPr sz="800" u="none" cap="none" strike="noStrike">
                        <a:solidFill>
                          <a:schemeClr val="dk1"/>
                        </a:solidFill>
                      </a:endParaRPr>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FTS</a:t>
                      </a:r>
                      <a:endParaRPr sz="800" u="none" cap="none" strike="noStrike">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GB" sz="800" u="none" cap="none" strike="noStrike"/>
                        <a:t>EGI DataHub</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t>Onedata</a:t>
                      </a:r>
                      <a:endParaRPr sz="800" u="none" cap="none" strike="noStrike"/>
                    </a:p>
                    <a:p>
                      <a:pPr indent="0" lvl="0" marL="179999" marR="0" rtl="0" algn="l">
                        <a:lnSpc>
                          <a:spcPct val="100000"/>
                        </a:lnSpc>
                        <a:spcBef>
                          <a:spcPts val="0"/>
                        </a:spcBef>
                        <a:spcAft>
                          <a:spcPts val="0"/>
                        </a:spcAft>
                        <a:buClr>
                          <a:schemeClr val="dk1"/>
                        </a:buClr>
                        <a:buSzPts val="1100"/>
                        <a:buFont typeface="Arial"/>
                        <a:buNone/>
                      </a:pPr>
                      <a:r>
                        <a:rPr lang="en-GB" sz="800" u="none" cap="none" strike="noStrike">
                          <a:solidFill>
                            <a:schemeClr val="dk1"/>
                          </a:solidFill>
                        </a:rPr>
                        <a:t>Rucio</a:t>
                      </a:r>
                      <a:endParaRPr sz="800" u="none" cap="none" strike="noStrike"/>
                    </a:p>
                    <a:p>
                      <a:pPr indent="0" lvl="0" marL="0" marR="0" rtl="0" algn="l">
                        <a:lnSpc>
                          <a:spcPct val="100000"/>
                        </a:lnSpc>
                        <a:spcBef>
                          <a:spcPts val="0"/>
                        </a:spcBef>
                        <a:spcAft>
                          <a:spcPts val="0"/>
                        </a:spcAft>
                        <a:buClr>
                          <a:srgbClr val="000000"/>
                        </a:buClr>
                        <a:buSzPts val="800"/>
                        <a:buFont typeface="Arial"/>
                        <a:buNone/>
                      </a:pPr>
                      <a:r>
                        <a:t/>
                      </a:r>
                      <a:endParaRPr sz="8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highlight>
                          <a:srgbClr val="B6D7A8"/>
                        </a:highligh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highlight>
                          <a:srgbClr val="B6D7A8"/>
                        </a:highligh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highlight>
                          <a:srgbClr val="B6D7A8"/>
                        </a:highlight>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462" name="Google Shape;462;gbb10b688b6_6_188"/>
          <p:cNvSpPr/>
          <p:nvPr/>
        </p:nvSpPr>
        <p:spPr>
          <a:xfrm>
            <a:off x="5560425" y="3736675"/>
            <a:ext cx="2077800" cy="894300"/>
          </a:xfrm>
          <a:prstGeom prst="roundRect">
            <a:avLst>
              <a:gd fmla="val 16667" name="adj"/>
            </a:avLst>
          </a:prstGeom>
          <a:solidFill>
            <a:srgbClr val="EB792A"/>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31 different services </a:t>
            </a:r>
            <a:br>
              <a:rPr b="0" i="0" lang="en-GB" sz="1500" u="none" cap="none" strike="noStrike">
                <a:solidFill>
                  <a:srgbClr val="000000"/>
                </a:solidFill>
                <a:latin typeface="Arial"/>
                <a:ea typeface="Arial"/>
                <a:cs typeface="Arial"/>
                <a:sym typeface="Arial"/>
              </a:rPr>
            </a:br>
            <a:r>
              <a:rPr b="0" i="0" lang="en-GB" sz="1500" u="none" cap="none" strike="noStrike">
                <a:solidFill>
                  <a:srgbClr val="000000"/>
                </a:solidFill>
                <a:latin typeface="Arial"/>
                <a:ea typeface="Arial"/>
                <a:cs typeface="Arial"/>
                <a:sym typeface="Arial"/>
              </a:rPr>
              <a:t>    from</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61 providers</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gbb10b688b6_6_192"/>
          <p:cNvPicPr preferRelativeResize="0"/>
          <p:nvPr/>
        </p:nvPicPr>
        <p:blipFill rotWithShape="1">
          <a:blip r:embed="rId3">
            <a:alphaModFix/>
          </a:blip>
          <a:srcRect b="0" l="0" r="0" t="0"/>
          <a:stretch/>
        </p:blipFill>
        <p:spPr>
          <a:xfrm>
            <a:off x="371109" y="725543"/>
            <a:ext cx="5327500" cy="4184374"/>
          </a:xfrm>
          <a:prstGeom prst="rect">
            <a:avLst/>
          </a:prstGeom>
          <a:noFill/>
          <a:ln>
            <a:noFill/>
          </a:ln>
        </p:spPr>
      </p:pic>
      <p:sp>
        <p:nvSpPr>
          <p:cNvPr id="468" name="Google Shape;468;gbb10b688b6_6_192"/>
          <p:cNvSpPr txBox="1"/>
          <p:nvPr>
            <p:ph type="title"/>
          </p:nvPr>
        </p:nvSpPr>
        <p:spPr>
          <a:xfrm>
            <a:off x="2559424" y="-59450"/>
            <a:ext cx="62505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sz="2100"/>
              <a:t>EGI-ACE portfolio in the EOSC Marketplace</a:t>
            </a:r>
            <a:endParaRPr sz="2100"/>
          </a:p>
          <a:p>
            <a:pPr indent="0" lvl="0" marL="0" rtl="0" algn="l">
              <a:lnSpc>
                <a:spcPct val="90000"/>
              </a:lnSpc>
              <a:spcBef>
                <a:spcPts val="0"/>
              </a:spcBef>
              <a:spcAft>
                <a:spcPts val="0"/>
              </a:spcAft>
              <a:buSzPts val="2500"/>
              <a:buNone/>
            </a:pPr>
            <a:r>
              <a:rPr lang="en-GB" sz="2100" u="sng">
                <a:solidFill>
                  <a:schemeClr val="hlink"/>
                </a:solidFill>
                <a:hlinkClick r:id="rId4"/>
              </a:rPr>
              <a:t>http://marketplace.eosc-portal.eu/</a:t>
            </a:r>
            <a:r>
              <a:rPr lang="en-GB" sz="2100"/>
              <a:t> </a:t>
            </a:r>
            <a:endParaRPr sz="2100"/>
          </a:p>
        </p:txBody>
      </p:sp>
      <p:sp>
        <p:nvSpPr>
          <p:cNvPr id="469" name="Google Shape;469;gbb10b688b6_6_192"/>
          <p:cNvSpPr/>
          <p:nvPr/>
        </p:nvSpPr>
        <p:spPr>
          <a:xfrm>
            <a:off x="558925" y="3452575"/>
            <a:ext cx="1966800" cy="9834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0" name="Google Shape;470;gbb10b688b6_6_192"/>
          <p:cNvPicPr preferRelativeResize="0"/>
          <p:nvPr/>
        </p:nvPicPr>
        <p:blipFill rotWithShape="1">
          <a:blip r:embed="rId5">
            <a:alphaModFix/>
          </a:blip>
          <a:srcRect b="0" l="0" r="0" t="0"/>
          <a:stretch/>
        </p:blipFill>
        <p:spPr>
          <a:xfrm>
            <a:off x="3348901" y="584050"/>
            <a:ext cx="5639600" cy="4432099"/>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bb10b688b6_6_205"/>
          <p:cNvSpPr txBox="1"/>
          <p:nvPr>
            <p:ph idx="1" type="body"/>
          </p:nvPr>
        </p:nvSpPr>
        <p:spPr>
          <a:xfrm>
            <a:off x="-76199" y="584359"/>
            <a:ext cx="9144000" cy="31974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GB" sz="2400"/>
              <a:t>For users and communities within the project </a:t>
            </a:r>
            <a:r>
              <a:rPr b="1" lang="en-GB" sz="2400" u="sng"/>
              <a:t>AND</a:t>
            </a:r>
            <a:r>
              <a:rPr lang="en-GB" sz="2400"/>
              <a:t> for new EOSC users</a:t>
            </a:r>
            <a:endParaRPr sz="100"/>
          </a:p>
          <a:p>
            <a:pPr indent="0" lvl="0" marL="101600" rtl="0" algn="l">
              <a:lnSpc>
                <a:spcPct val="90000"/>
              </a:lnSpc>
              <a:spcBef>
                <a:spcPts val="750"/>
              </a:spcBef>
              <a:spcAft>
                <a:spcPts val="0"/>
              </a:spcAft>
              <a:buSzPts val="2000"/>
              <a:buNone/>
            </a:pPr>
            <a:r>
              <a:t/>
            </a:r>
            <a:endParaRPr sz="100"/>
          </a:p>
          <a:p>
            <a:pPr indent="-355600" lvl="0" marL="457200" marR="0" rtl="0" algn="l">
              <a:lnSpc>
                <a:spcPct val="90000"/>
              </a:lnSpc>
              <a:spcBef>
                <a:spcPts val="750"/>
              </a:spcBef>
              <a:spcAft>
                <a:spcPts val="0"/>
              </a:spcAft>
              <a:buClr>
                <a:schemeClr val="dk1"/>
              </a:buClr>
              <a:buSzPts val="2000"/>
              <a:buFont typeface="Arial"/>
              <a:buChar char="•"/>
            </a:pPr>
            <a:r>
              <a:rPr b="1" lang="en-GB"/>
              <a:t>Cloud-HTC compute and short-mid term storage</a:t>
            </a:r>
            <a:r>
              <a:rPr lang="en-GB"/>
              <a:t>:</a:t>
            </a:r>
            <a:endParaRPr/>
          </a:p>
          <a:p>
            <a:pPr indent="-174625" lvl="1" marL="746125" rtl="0" algn="l">
              <a:lnSpc>
                <a:spcPct val="90000"/>
              </a:lnSpc>
              <a:spcBef>
                <a:spcPts val="375"/>
              </a:spcBef>
              <a:spcAft>
                <a:spcPts val="0"/>
              </a:spcAft>
              <a:buSzPts val="1800"/>
              <a:buChar char="▪"/>
            </a:pPr>
            <a:r>
              <a:rPr lang="en-GB"/>
              <a:t>80 Million CPU hours  /  250,000 GPU hours  /  20 PB storage</a:t>
            </a:r>
            <a:endParaRPr/>
          </a:p>
          <a:p>
            <a:pPr indent="0" lvl="0" marL="457200" marR="0" rtl="0" algn="l">
              <a:lnSpc>
                <a:spcPct val="90000"/>
              </a:lnSpc>
              <a:spcBef>
                <a:spcPts val="750"/>
              </a:spcBef>
              <a:spcAft>
                <a:spcPts val="0"/>
              </a:spcAft>
              <a:buSzPts val="2000"/>
              <a:buNone/>
            </a:pPr>
            <a:r>
              <a:t/>
            </a:r>
            <a:endParaRPr b="1"/>
          </a:p>
          <a:p>
            <a:pPr indent="-355600" lvl="0" marL="457200" marR="0" rtl="0" algn="l">
              <a:lnSpc>
                <a:spcPct val="90000"/>
              </a:lnSpc>
              <a:spcBef>
                <a:spcPts val="750"/>
              </a:spcBef>
              <a:spcAft>
                <a:spcPts val="0"/>
              </a:spcAft>
              <a:buClr>
                <a:schemeClr val="dk1"/>
              </a:buClr>
              <a:buSzPts val="2000"/>
              <a:buFont typeface="Arial"/>
              <a:buChar char="•"/>
            </a:pPr>
            <a:r>
              <a:rPr b="1" lang="en-GB"/>
              <a:t>Mix of funding mechanisms: </a:t>
            </a:r>
            <a:endParaRPr/>
          </a:p>
          <a:p>
            <a:pPr indent="-174625" lvl="1" marL="746125" rtl="0" algn="l">
              <a:lnSpc>
                <a:spcPct val="90000"/>
              </a:lnSpc>
              <a:spcBef>
                <a:spcPts val="375"/>
              </a:spcBef>
              <a:spcAft>
                <a:spcPts val="0"/>
              </a:spcAft>
              <a:buSzPts val="1800"/>
              <a:buChar char="▪"/>
            </a:pPr>
            <a:r>
              <a:rPr lang="en-GB"/>
              <a:t>Virtual Access: </a:t>
            </a:r>
            <a:endParaRPr/>
          </a:p>
          <a:p>
            <a:pPr indent="-60325" lvl="1" marL="746125" rtl="0" algn="l">
              <a:lnSpc>
                <a:spcPct val="90000"/>
              </a:lnSpc>
              <a:spcBef>
                <a:spcPts val="375"/>
              </a:spcBef>
              <a:spcAft>
                <a:spcPts val="0"/>
              </a:spcAft>
              <a:buSzPts val="1800"/>
              <a:buNone/>
            </a:pPr>
            <a:r>
              <a:t/>
            </a:r>
            <a:endParaRPr/>
          </a:p>
          <a:p>
            <a:pPr indent="-174625" lvl="1" marL="746125" rtl="0" algn="l">
              <a:lnSpc>
                <a:spcPct val="90000"/>
              </a:lnSpc>
              <a:spcBef>
                <a:spcPts val="375"/>
              </a:spcBef>
              <a:spcAft>
                <a:spcPts val="0"/>
              </a:spcAft>
              <a:buSzPts val="1800"/>
              <a:buChar char="▪"/>
            </a:pPr>
            <a:r>
              <a:rPr lang="en-GB"/>
              <a:t>Local grants enabling policy-based access (EGI Cloud Federation + new partners):</a:t>
            </a:r>
            <a:endParaRPr/>
          </a:p>
          <a:p>
            <a:pPr indent="-60325" lvl="1" marL="746125" rtl="0" algn="l">
              <a:lnSpc>
                <a:spcPct val="90000"/>
              </a:lnSpc>
              <a:spcBef>
                <a:spcPts val="375"/>
              </a:spcBef>
              <a:spcAft>
                <a:spcPts val="0"/>
              </a:spcAft>
              <a:buSzPts val="1800"/>
              <a:buNone/>
            </a:pPr>
            <a:r>
              <a:t/>
            </a:r>
            <a:endParaRPr/>
          </a:p>
          <a:p>
            <a:pPr indent="-60325" lvl="1" marL="746125" rtl="0" algn="l">
              <a:lnSpc>
                <a:spcPct val="90000"/>
              </a:lnSpc>
              <a:spcBef>
                <a:spcPts val="375"/>
              </a:spcBef>
              <a:spcAft>
                <a:spcPts val="0"/>
              </a:spcAft>
              <a:buSzPts val="1800"/>
              <a:buNone/>
            </a:pPr>
            <a:r>
              <a:t/>
            </a:r>
            <a:endParaRPr/>
          </a:p>
          <a:p>
            <a:pPr indent="-174625" lvl="1" marL="746125" rtl="0" algn="l">
              <a:lnSpc>
                <a:spcPct val="90000"/>
              </a:lnSpc>
              <a:spcBef>
                <a:spcPts val="375"/>
              </a:spcBef>
              <a:spcAft>
                <a:spcPts val="0"/>
              </a:spcAft>
              <a:buSzPts val="1800"/>
              <a:buChar char="▪"/>
            </a:pPr>
            <a:r>
              <a:rPr lang="en-GB"/>
              <a:t>Pay-for-use:</a:t>
            </a:r>
            <a:endParaRPr/>
          </a:p>
          <a:p>
            <a:pPr indent="-174625" lvl="1" marL="746125" rtl="0" algn="l">
              <a:lnSpc>
                <a:spcPct val="90000"/>
              </a:lnSpc>
              <a:spcBef>
                <a:spcPts val="375"/>
              </a:spcBef>
              <a:spcAft>
                <a:spcPts val="0"/>
              </a:spcAft>
              <a:buSzPts val="1800"/>
              <a:buChar char="▪"/>
            </a:pPr>
            <a:r>
              <a:rPr lang="en-GB"/>
              <a:t>Pilot HPC sites:  </a:t>
            </a:r>
            <a:endParaRPr/>
          </a:p>
          <a:p>
            <a:pPr indent="-60325" lvl="1" marL="746125" rtl="0" algn="l">
              <a:lnSpc>
                <a:spcPct val="90000"/>
              </a:lnSpc>
              <a:spcBef>
                <a:spcPts val="375"/>
              </a:spcBef>
              <a:spcAft>
                <a:spcPts val="0"/>
              </a:spcAft>
              <a:buSzPts val="1800"/>
              <a:buNone/>
            </a:pPr>
            <a:r>
              <a:t/>
            </a:r>
            <a:endParaRPr/>
          </a:p>
        </p:txBody>
      </p:sp>
      <p:sp>
        <p:nvSpPr>
          <p:cNvPr id="476" name="Google Shape;476;gbb10b688b6_6_205"/>
          <p:cNvSpPr txBox="1"/>
          <p:nvPr>
            <p:ph type="title"/>
          </p:nvPr>
        </p:nvSpPr>
        <p:spPr>
          <a:xfrm>
            <a:off x="2579075" y="169150"/>
            <a:ext cx="54096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Infrastructure layer – Cloud, HTC, HPC</a:t>
            </a:r>
            <a:endParaRPr/>
          </a:p>
        </p:txBody>
      </p:sp>
      <p:pic>
        <p:nvPicPr>
          <p:cNvPr descr="INCD-NCG – IberGrid – IBERIAN GRID INFRASTRUCTURE" id="477" name="Google Shape;477;gbb10b688b6_6_205"/>
          <p:cNvPicPr preferRelativeResize="0"/>
          <p:nvPr/>
        </p:nvPicPr>
        <p:blipFill rotWithShape="1">
          <a:blip r:embed="rId3">
            <a:alphaModFix/>
          </a:blip>
          <a:srcRect b="0" l="0" r="0" t="0"/>
          <a:stretch/>
        </p:blipFill>
        <p:spPr>
          <a:xfrm>
            <a:off x="6453081" y="2473187"/>
            <a:ext cx="312568" cy="312569"/>
          </a:xfrm>
          <a:prstGeom prst="rect">
            <a:avLst/>
          </a:prstGeom>
          <a:noFill/>
          <a:ln>
            <a:noFill/>
          </a:ln>
        </p:spPr>
      </p:pic>
      <p:pic>
        <p:nvPicPr>
          <p:cNvPr descr="CESNET | CESNET logo" id="478" name="Google Shape;478;gbb10b688b6_6_205"/>
          <p:cNvPicPr preferRelativeResize="0"/>
          <p:nvPr/>
        </p:nvPicPr>
        <p:blipFill rotWithShape="1">
          <a:blip r:embed="rId4">
            <a:alphaModFix/>
          </a:blip>
          <a:srcRect b="0" l="0" r="0" t="0"/>
          <a:stretch/>
        </p:blipFill>
        <p:spPr>
          <a:xfrm>
            <a:off x="2501265" y="2486615"/>
            <a:ext cx="686134" cy="375110"/>
          </a:xfrm>
          <a:prstGeom prst="rect">
            <a:avLst/>
          </a:prstGeom>
          <a:noFill/>
          <a:ln>
            <a:noFill/>
          </a:ln>
        </p:spPr>
      </p:pic>
      <p:pic>
        <p:nvPicPr>
          <p:cNvPr descr="fedcloud.eu" id="479" name="Google Shape;479;gbb10b688b6_6_205"/>
          <p:cNvPicPr preferRelativeResize="0"/>
          <p:nvPr/>
        </p:nvPicPr>
        <p:blipFill rotWithShape="1">
          <a:blip r:embed="rId5">
            <a:alphaModFix/>
          </a:blip>
          <a:srcRect b="0" l="0" r="0" t="0"/>
          <a:stretch/>
        </p:blipFill>
        <p:spPr>
          <a:xfrm>
            <a:off x="3181708" y="2588720"/>
            <a:ext cx="894603" cy="170899"/>
          </a:xfrm>
          <a:prstGeom prst="rect">
            <a:avLst/>
          </a:prstGeom>
          <a:noFill/>
          <a:ln>
            <a:noFill/>
          </a:ln>
        </p:spPr>
      </p:pic>
      <p:pic>
        <p:nvPicPr>
          <p:cNvPr id="480" name="Google Shape;480;gbb10b688b6_6_205"/>
          <p:cNvPicPr preferRelativeResize="0"/>
          <p:nvPr/>
        </p:nvPicPr>
        <p:blipFill rotWithShape="1">
          <a:blip r:embed="rId6">
            <a:alphaModFix/>
          </a:blip>
          <a:srcRect b="0" l="0" r="0" t="0"/>
          <a:stretch/>
        </p:blipFill>
        <p:spPr>
          <a:xfrm>
            <a:off x="4131794" y="2572740"/>
            <a:ext cx="403166" cy="202859"/>
          </a:xfrm>
          <a:prstGeom prst="rect">
            <a:avLst/>
          </a:prstGeom>
          <a:noFill/>
          <a:ln>
            <a:noFill/>
          </a:ln>
        </p:spPr>
      </p:pic>
      <p:pic>
        <p:nvPicPr>
          <p:cNvPr descr="Scientific and Technological Research Council of Turkey - Wikipedia" id="481" name="Google Shape;481;gbb10b688b6_6_205"/>
          <p:cNvPicPr preferRelativeResize="0"/>
          <p:nvPr/>
        </p:nvPicPr>
        <p:blipFill rotWithShape="1">
          <a:blip r:embed="rId7">
            <a:alphaModFix/>
          </a:blip>
          <a:srcRect b="0" l="0" r="0" t="0"/>
          <a:stretch/>
        </p:blipFill>
        <p:spPr>
          <a:xfrm>
            <a:off x="4673605" y="2410645"/>
            <a:ext cx="280970" cy="375110"/>
          </a:xfrm>
          <a:prstGeom prst="rect">
            <a:avLst/>
          </a:prstGeom>
          <a:noFill/>
          <a:ln>
            <a:noFill/>
          </a:ln>
        </p:spPr>
      </p:pic>
      <p:pic>
        <p:nvPicPr>
          <p:cNvPr descr="CNRS Logo - CEFC" id="482" name="Google Shape;482;gbb10b688b6_6_205"/>
          <p:cNvPicPr preferRelativeResize="0"/>
          <p:nvPr/>
        </p:nvPicPr>
        <p:blipFill rotWithShape="1">
          <a:blip r:embed="rId8">
            <a:alphaModFix/>
          </a:blip>
          <a:srcRect b="0" l="0" r="0" t="0"/>
          <a:stretch/>
        </p:blipFill>
        <p:spPr>
          <a:xfrm>
            <a:off x="5081443" y="2486615"/>
            <a:ext cx="316774" cy="312569"/>
          </a:xfrm>
          <a:prstGeom prst="rect">
            <a:avLst/>
          </a:prstGeom>
          <a:noFill/>
          <a:ln>
            <a:noFill/>
          </a:ln>
        </p:spPr>
      </p:pic>
      <p:pic>
        <p:nvPicPr>
          <p:cNvPr descr="DESY Logo Vector (.AI) Free Download" id="483" name="Google Shape;483;gbb10b688b6_6_205"/>
          <p:cNvPicPr preferRelativeResize="0"/>
          <p:nvPr/>
        </p:nvPicPr>
        <p:blipFill rotWithShape="1">
          <a:blip r:embed="rId9">
            <a:alphaModFix/>
          </a:blip>
          <a:srcRect b="0" l="0" r="0" t="0"/>
          <a:stretch/>
        </p:blipFill>
        <p:spPr>
          <a:xfrm>
            <a:off x="5513179" y="2513085"/>
            <a:ext cx="286098" cy="286098"/>
          </a:xfrm>
          <a:prstGeom prst="rect">
            <a:avLst/>
          </a:prstGeom>
          <a:noFill/>
          <a:ln>
            <a:noFill/>
          </a:ln>
        </p:spPr>
      </p:pic>
      <p:pic>
        <p:nvPicPr>
          <p:cNvPr descr="Job Administrative Managing Director (f/m/d) for Fair GmbH and GSI GmbH -  GSI Helmholtzzentrum für Schwerionenforschung / Facility for Antiproton and  Ion Research in Europe GmbH - ZEIT ONLINE Stellenmarkt" id="484" name="Google Shape;484;gbb10b688b6_6_205"/>
          <p:cNvPicPr preferRelativeResize="0"/>
          <p:nvPr/>
        </p:nvPicPr>
        <p:blipFill rotWithShape="1">
          <a:blip r:embed="rId10">
            <a:alphaModFix/>
          </a:blip>
          <a:srcRect b="0" l="0" r="0" t="0"/>
          <a:stretch/>
        </p:blipFill>
        <p:spPr>
          <a:xfrm>
            <a:off x="5861478" y="2477925"/>
            <a:ext cx="591602" cy="286432"/>
          </a:xfrm>
          <a:prstGeom prst="rect">
            <a:avLst/>
          </a:prstGeom>
          <a:noFill/>
          <a:ln>
            <a:noFill/>
          </a:ln>
        </p:spPr>
      </p:pic>
      <p:pic>
        <p:nvPicPr>
          <p:cNvPr descr="Homepage - Fraunhofer SCAI" id="485" name="Google Shape;485;gbb10b688b6_6_205"/>
          <p:cNvPicPr preferRelativeResize="0"/>
          <p:nvPr/>
        </p:nvPicPr>
        <p:blipFill rotWithShape="1">
          <a:blip r:embed="rId11">
            <a:alphaModFix/>
          </a:blip>
          <a:srcRect b="0" l="0" r="0" t="0"/>
          <a:stretch/>
        </p:blipFill>
        <p:spPr>
          <a:xfrm>
            <a:off x="6886472" y="2543829"/>
            <a:ext cx="717563" cy="200918"/>
          </a:xfrm>
          <a:prstGeom prst="rect">
            <a:avLst/>
          </a:prstGeom>
          <a:noFill/>
          <a:ln>
            <a:noFill/>
          </a:ln>
        </p:spPr>
      </p:pic>
      <p:pic>
        <p:nvPicPr>
          <p:cNvPr descr="CESGA Logo Vector (.EPS) Free Download" id="486" name="Google Shape;486;gbb10b688b6_6_205"/>
          <p:cNvPicPr preferRelativeResize="0"/>
          <p:nvPr/>
        </p:nvPicPr>
        <p:blipFill rotWithShape="1">
          <a:blip r:embed="rId12">
            <a:alphaModFix/>
          </a:blip>
          <a:srcRect b="0" l="0" r="0" t="0"/>
          <a:stretch/>
        </p:blipFill>
        <p:spPr>
          <a:xfrm>
            <a:off x="3369945" y="2874933"/>
            <a:ext cx="706366" cy="289610"/>
          </a:xfrm>
          <a:prstGeom prst="rect">
            <a:avLst/>
          </a:prstGeom>
          <a:noFill/>
          <a:ln>
            <a:noFill/>
          </a:ln>
        </p:spPr>
      </p:pic>
      <p:pic>
        <p:nvPicPr>
          <p:cNvPr descr="logo CSIC » URBIOFIN Project" id="487" name="Google Shape;487;gbb10b688b6_6_205"/>
          <p:cNvPicPr preferRelativeResize="0"/>
          <p:nvPr/>
        </p:nvPicPr>
        <p:blipFill rotWithShape="1">
          <a:blip r:embed="rId13">
            <a:alphaModFix/>
          </a:blip>
          <a:srcRect b="0" l="0" r="0" t="0"/>
          <a:stretch/>
        </p:blipFill>
        <p:spPr>
          <a:xfrm>
            <a:off x="4200011" y="2871454"/>
            <a:ext cx="890704" cy="312569"/>
          </a:xfrm>
          <a:prstGeom prst="rect">
            <a:avLst/>
          </a:prstGeom>
          <a:noFill/>
          <a:ln>
            <a:noFill/>
          </a:ln>
        </p:spPr>
      </p:pic>
      <p:pic>
        <p:nvPicPr>
          <p:cNvPr descr="Logo ACK Cyfronet AGH" id="488" name="Google Shape;488;gbb10b688b6_6_205"/>
          <p:cNvPicPr preferRelativeResize="0"/>
          <p:nvPr/>
        </p:nvPicPr>
        <p:blipFill rotWithShape="1">
          <a:blip r:embed="rId14">
            <a:alphaModFix/>
          </a:blip>
          <a:srcRect b="0" l="0" r="0" t="0"/>
          <a:stretch/>
        </p:blipFill>
        <p:spPr>
          <a:xfrm>
            <a:off x="5207675" y="2855452"/>
            <a:ext cx="591602" cy="285727"/>
          </a:xfrm>
          <a:prstGeom prst="rect">
            <a:avLst/>
          </a:prstGeom>
          <a:noFill/>
          <a:ln>
            <a:noFill/>
          </a:ln>
        </p:spPr>
      </p:pic>
      <p:pic>
        <p:nvPicPr>
          <p:cNvPr descr="Institute of Information and Communication Technologies - BAS" id="489" name="Google Shape;489;gbb10b688b6_6_205"/>
          <p:cNvPicPr preferRelativeResize="0"/>
          <p:nvPr/>
        </p:nvPicPr>
        <p:blipFill rotWithShape="1">
          <a:blip r:embed="rId15">
            <a:alphaModFix/>
          </a:blip>
          <a:srcRect b="0" l="0" r="0" t="0"/>
          <a:stretch/>
        </p:blipFill>
        <p:spPr>
          <a:xfrm>
            <a:off x="5799277" y="2759619"/>
            <a:ext cx="686135" cy="361942"/>
          </a:xfrm>
          <a:prstGeom prst="rect">
            <a:avLst/>
          </a:prstGeom>
          <a:noFill/>
          <a:ln>
            <a:noFill/>
          </a:ln>
        </p:spPr>
      </p:pic>
      <p:pic>
        <p:nvPicPr>
          <p:cNvPr descr="The “Horia Hulubei” National Institute of Physics and Nuclear Engineering ( IFIN-HH) - MHTC - MHTC" id="490" name="Google Shape;490;gbb10b688b6_6_205"/>
          <p:cNvPicPr preferRelativeResize="0"/>
          <p:nvPr/>
        </p:nvPicPr>
        <p:blipFill rotWithShape="1">
          <a:blip r:embed="rId16">
            <a:alphaModFix/>
          </a:blip>
          <a:srcRect b="0" l="0" r="0" t="0"/>
          <a:stretch/>
        </p:blipFill>
        <p:spPr>
          <a:xfrm>
            <a:off x="6543716" y="2797805"/>
            <a:ext cx="443865" cy="443865"/>
          </a:xfrm>
          <a:prstGeom prst="rect">
            <a:avLst/>
          </a:prstGeom>
          <a:noFill/>
          <a:ln>
            <a:noFill/>
          </a:ln>
        </p:spPr>
      </p:pic>
      <p:pic>
        <p:nvPicPr>
          <p:cNvPr descr="LIP" id="491" name="Google Shape;491;gbb10b688b6_6_205"/>
          <p:cNvPicPr preferRelativeResize="0"/>
          <p:nvPr/>
        </p:nvPicPr>
        <p:blipFill rotWithShape="1">
          <a:blip r:embed="rId17">
            <a:alphaModFix/>
          </a:blip>
          <a:srcRect b="0" l="0" r="0" t="0"/>
          <a:stretch/>
        </p:blipFill>
        <p:spPr>
          <a:xfrm>
            <a:off x="7077014" y="2860814"/>
            <a:ext cx="369631" cy="248219"/>
          </a:xfrm>
          <a:prstGeom prst="rect">
            <a:avLst/>
          </a:prstGeom>
          <a:noFill/>
          <a:ln>
            <a:noFill/>
          </a:ln>
        </p:spPr>
      </p:pic>
      <p:pic>
        <p:nvPicPr>
          <p:cNvPr descr="A close up of a logo&#10;&#10;Description automatically generated" id="492" name="Google Shape;492;gbb10b688b6_6_205"/>
          <p:cNvPicPr preferRelativeResize="0"/>
          <p:nvPr/>
        </p:nvPicPr>
        <p:blipFill rotWithShape="1">
          <a:blip r:embed="rId18">
            <a:alphaModFix/>
          </a:blip>
          <a:srcRect b="0" l="0" r="0" t="0"/>
          <a:stretch/>
        </p:blipFill>
        <p:spPr>
          <a:xfrm>
            <a:off x="2895878" y="3486073"/>
            <a:ext cx="254681" cy="271660"/>
          </a:xfrm>
          <a:prstGeom prst="rect">
            <a:avLst/>
          </a:prstGeom>
          <a:noFill/>
          <a:ln>
            <a:noFill/>
          </a:ln>
        </p:spPr>
      </p:pic>
      <p:pic>
        <p:nvPicPr>
          <p:cNvPr descr="A picture containing drawing&#10;&#10;Description automatically generated" id="493" name="Google Shape;493;gbb10b688b6_6_205"/>
          <p:cNvPicPr preferRelativeResize="0"/>
          <p:nvPr/>
        </p:nvPicPr>
        <p:blipFill rotWithShape="1">
          <a:blip r:embed="rId19">
            <a:alphaModFix/>
          </a:blip>
          <a:srcRect b="0" l="0" r="0" t="0"/>
          <a:stretch/>
        </p:blipFill>
        <p:spPr>
          <a:xfrm>
            <a:off x="3408647" y="3525124"/>
            <a:ext cx="573882" cy="232609"/>
          </a:xfrm>
          <a:prstGeom prst="rect">
            <a:avLst/>
          </a:prstGeom>
          <a:noFill/>
          <a:ln>
            <a:noFill/>
          </a:ln>
        </p:spPr>
      </p:pic>
      <p:pic>
        <p:nvPicPr>
          <p:cNvPr descr="A picture containing drawing, food&#10;&#10;Description automatically generated" id="494" name="Google Shape;494;gbb10b688b6_6_205"/>
          <p:cNvPicPr preferRelativeResize="0"/>
          <p:nvPr/>
        </p:nvPicPr>
        <p:blipFill rotWithShape="1">
          <a:blip r:embed="rId20">
            <a:alphaModFix/>
          </a:blip>
          <a:srcRect b="0" l="0" r="0" t="0"/>
          <a:stretch/>
        </p:blipFill>
        <p:spPr>
          <a:xfrm>
            <a:off x="2179270" y="3508428"/>
            <a:ext cx="506392" cy="228789"/>
          </a:xfrm>
          <a:prstGeom prst="rect">
            <a:avLst/>
          </a:prstGeom>
          <a:noFill/>
          <a:ln>
            <a:noFill/>
          </a:ln>
        </p:spPr>
      </p:pic>
      <p:pic>
        <p:nvPicPr>
          <p:cNvPr descr="Epic Innolabs – EXCELLENCE IN PRODUCTION INFORMATICS AND CONTROL" id="495" name="Google Shape;495;gbb10b688b6_6_205"/>
          <p:cNvPicPr preferRelativeResize="0"/>
          <p:nvPr/>
        </p:nvPicPr>
        <p:blipFill rotWithShape="1">
          <a:blip r:embed="rId21">
            <a:alphaModFix/>
          </a:blip>
          <a:srcRect b="0" l="0" r="0" t="0"/>
          <a:stretch/>
        </p:blipFill>
        <p:spPr>
          <a:xfrm>
            <a:off x="4167413" y="3504839"/>
            <a:ext cx="756737" cy="252894"/>
          </a:xfrm>
          <a:prstGeom prst="rect">
            <a:avLst/>
          </a:prstGeom>
          <a:noFill/>
          <a:ln>
            <a:noFill/>
          </a:ln>
        </p:spPr>
      </p:pic>
      <p:pic>
        <p:nvPicPr>
          <p:cNvPr descr="Technische Universität Wien – Wikipedia" id="496" name="Google Shape;496;gbb10b688b6_6_205"/>
          <p:cNvPicPr preferRelativeResize="0"/>
          <p:nvPr/>
        </p:nvPicPr>
        <p:blipFill rotWithShape="1">
          <a:blip r:embed="rId22">
            <a:alphaModFix/>
          </a:blip>
          <a:srcRect b="0" l="0" r="0" t="0"/>
          <a:stretch/>
        </p:blipFill>
        <p:spPr>
          <a:xfrm>
            <a:off x="5092292" y="3521620"/>
            <a:ext cx="679310" cy="256835"/>
          </a:xfrm>
          <a:prstGeom prst="rect">
            <a:avLst/>
          </a:prstGeom>
          <a:noFill/>
          <a:ln>
            <a:noFill/>
          </a:ln>
        </p:spPr>
      </p:pic>
      <p:sp>
        <p:nvSpPr>
          <p:cNvPr id="497" name="Google Shape;497;gbb10b688b6_6_205"/>
          <p:cNvSpPr txBox="1"/>
          <p:nvPr/>
        </p:nvSpPr>
        <p:spPr>
          <a:xfrm>
            <a:off x="2226889" y="3800327"/>
            <a:ext cx="3381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Moldova</a:t>
            </a:r>
            <a:endParaRPr b="0" i="1" sz="700" u="none" cap="none" strike="noStrike">
              <a:solidFill>
                <a:schemeClr val="accent1"/>
              </a:solidFill>
              <a:latin typeface="Arial"/>
              <a:ea typeface="Arial"/>
              <a:cs typeface="Arial"/>
              <a:sym typeface="Arial"/>
            </a:endParaRPr>
          </a:p>
        </p:txBody>
      </p:sp>
      <p:sp>
        <p:nvSpPr>
          <p:cNvPr id="498" name="Google Shape;498;gbb10b688b6_6_205"/>
          <p:cNvSpPr txBox="1"/>
          <p:nvPr/>
        </p:nvSpPr>
        <p:spPr>
          <a:xfrm>
            <a:off x="4390639" y="3792973"/>
            <a:ext cx="3381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Hungary</a:t>
            </a:r>
            <a:endParaRPr b="0" i="1" sz="700" u="none" cap="none" strike="noStrike">
              <a:solidFill>
                <a:schemeClr val="accent1"/>
              </a:solidFill>
              <a:latin typeface="Arial"/>
              <a:ea typeface="Arial"/>
              <a:cs typeface="Arial"/>
              <a:sym typeface="Arial"/>
            </a:endParaRPr>
          </a:p>
        </p:txBody>
      </p:sp>
      <p:sp>
        <p:nvSpPr>
          <p:cNvPr id="499" name="Google Shape;499;gbb10b688b6_6_205"/>
          <p:cNvSpPr txBox="1"/>
          <p:nvPr/>
        </p:nvSpPr>
        <p:spPr>
          <a:xfrm>
            <a:off x="3537498" y="3799806"/>
            <a:ext cx="3189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Georgia</a:t>
            </a:r>
            <a:endParaRPr b="0" i="1" sz="700" u="none" cap="none" strike="noStrike">
              <a:solidFill>
                <a:schemeClr val="accent1"/>
              </a:solidFill>
              <a:latin typeface="Arial"/>
              <a:ea typeface="Arial"/>
              <a:cs typeface="Arial"/>
              <a:sym typeface="Arial"/>
            </a:endParaRPr>
          </a:p>
        </p:txBody>
      </p:sp>
      <p:sp>
        <p:nvSpPr>
          <p:cNvPr id="500" name="Google Shape;500;gbb10b688b6_6_205"/>
          <p:cNvSpPr txBox="1"/>
          <p:nvPr/>
        </p:nvSpPr>
        <p:spPr>
          <a:xfrm>
            <a:off x="2903794" y="3792973"/>
            <a:ext cx="2388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Latvia</a:t>
            </a:r>
            <a:endParaRPr b="0" i="1" sz="700" u="none" cap="none" strike="noStrike">
              <a:solidFill>
                <a:schemeClr val="accent1"/>
              </a:solidFill>
              <a:latin typeface="Arial"/>
              <a:ea typeface="Arial"/>
              <a:cs typeface="Arial"/>
              <a:sym typeface="Arial"/>
            </a:endParaRPr>
          </a:p>
        </p:txBody>
      </p:sp>
      <p:sp>
        <p:nvSpPr>
          <p:cNvPr id="501" name="Google Shape;501;gbb10b688b6_6_205"/>
          <p:cNvSpPr txBox="1"/>
          <p:nvPr/>
        </p:nvSpPr>
        <p:spPr>
          <a:xfrm>
            <a:off x="5292485" y="3814576"/>
            <a:ext cx="2790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Austria</a:t>
            </a:r>
            <a:endParaRPr b="0" i="1" sz="700" u="none" cap="none" strike="noStrike">
              <a:solidFill>
                <a:schemeClr val="accent1"/>
              </a:solidFill>
              <a:latin typeface="Arial"/>
              <a:ea typeface="Arial"/>
              <a:cs typeface="Arial"/>
              <a:sym typeface="Arial"/>
            </a:endParaRPr>
          </a:p>
        </p:txBody>
      </p:sp>
      <p:pic>
        <p:nvPicPr>
          <p:cNvPr descr="CloudFerro | Cutting-edge cloud computing services" id="502" name="Google Shape;502;gbb10b688b6_6_205"/>
          <p:cNvPicPr preferRelativeResize="0"/>
          <p:nvPr/>
        </p:nvPicPr>
        <p:blipFill rotWithShape="1">
          <a:blip r:embed="rId23">
            <a:alphaModFix/>
          </a:blip>
          <a:srcRect b="0" l="0" r="0" t="0"/>
          <a:stretch/>
        </p:blipFill>
        <p:spPr>
          <a:xfrm>
            <a:off x="2012802" y="3963195"/>
            <a:ext cx="1052327" cy="286331"/>
          </a:xfrm>
          <a:prstGeom prst="rect">
            <a:avLst/>
          </a:prstGeom>
          <a:noFill/>
          <a:ln>
            <a:noFill/>
          </a:ln>
        </p:spPr>
      </p:pic>
      <p:pic>
        <p:nvPicPr>
          <p:cNvPr descr="T-Systems Symposium 2019" id="503" name="Google Shape;503;gbb10b688b6_6_205"/>
          <p:cNvPicPr preferRelativeResize="0"/>
          <p:nvPr/>
        </p:nvPicPr>
        <p:blipFill rotWithShape="1">
          <a:blip r:embed="rId24">
            <a:alphaModFix/>
          </a:blip>
          <a:srcRect b="0" l="0" r="0" t="0"/>
          <a:stretch/>
        </p:blipFill>
        <p:spPr>
          <a:xfrm>
            <a:off x="3258283" y="4030112"/>
            <a:ext cx="1152525" cy="242265"/>
          </a:xfrm>
          <a:prstGeom prst="rect">
            <a:avLst/>
          </a:prstGeom>
          <a:noFill/>
          <a:ln>
            <a:noFill/>
          </a:ln>
        </p:spPr>
      </p:pic>
      <p:pic>
        <p:nvPicPr>
          <p:cNvPr descr="Screen Shot 2015-05-18 at 01.59.22.png" id="504" name="Google Shape;504;gbb10b688b6_6_205"/>
          <p:cNvPicPr preferRelativeResize="0"/>
          <p:nvPr/>
        </p:nvPicPr>
        <p:blipFill rotWithShape="1">
          <a:blip r:embed="rId25">
            <a:alphaModFix/>
          </a:blip>
          <a:srcRect b="0" l="0" r="0" t="0"/>
          <a:stretch/>
        </p:blipFill>
        <p:spPr>
          <a:xfrm>
            <a:off x="5924262" y="3504839"/>
            <a:ext cx="581228" cy="315347"/>
          </a:xfrm>
          <a:prstGeom prst="rect">
            <a:avLst/>
          </a:prstGeom>
          <a:noFill/>
          <a:ln>
            <a:noFill/>
          </a:ln>
        </p:spPr>
      </p:pic>
      <p:pic>
        <p:nvPicPr>
          <p:cNvPr descr="A close up of a logo&#10;&#10;Description automatically generated" id="505" name="Google Shape;505;gbb10b688b6_6_205"/>
          <p:cNvPicPr preferRelativeResize="0"/>
          <p:nvPr/>
        </p:nvPicPr>
        <p:blipFill rotWithShape="1">
          <a:blip r:embed="rId26">
            <a:alphaModFix/>
          </a:blip>
          <a:srcRect b="0" l="0" r="0" t="0"/>
          <a:stretch/>
        </p:blipFill>
        <p:spPr>
          <a:xfrm>
            <a:off x="6618758" y="3530803"/>
            <a:ext cx="681700" cy="197047"/>
          </a:xfrm>
          <a:prstGeom prst="rect">
            <a:avLst/>
          </a:prstGeom>
          <a:noFill/>
          <a:ln>
            <a:noFill/>
          </a:ln>
        </p:spPr>
      </p:pic>
      <p:sp>
        <p:nvSpPr>
          <p:cNvPr id="506" name="Google Shape;506;gbb10b688b6_6_205"/>
          <p:cNvSpPr txBox="1"/>
          <p:nvPr/>
        </p:nvSpPr>
        <p:spPr>
          <a:xfrm>
            <a:off x="6063500" y="3822925"/>
            <a:ext cx="2325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USA</a:t>
            </a:r>
            <a:endParaRPr b="0" i="1" sz="700" u="none" cap="none" strike="noStrike">
              <a:solidFill>
                <a:schemeClr val="accent1"/>
              </a:solidFill>
              <a:latin typeface="Arial"/>
              <a:ea typeface="Arial"/>
              <a:cs typeface="Arial"/>
              <a:sym typeface="Arial"/>
            </a:endParaRPr>
          </a:p>
        </p:txBody>
      </p:sp>
      <p:sp>
        <p:nvSpPr>
          <p:cNvPr id="507" name="Google Shape;507;gbb10b688b6_6_205"/>
          <p:cNvSpPr txBox="1"/>
          <p:nvPr/>
        </p:nvSpPr>
        <p:spPr>
          <a:xfrm>
            <a:off x="6832754" y="3814576"/>
            <a:ext cx="2325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China</a:t>
            </a:r>
            <a:endParaRPr b="0" i="1" sz="700" u="none" cap="none" strike="noStrike">
              <a:solidFill>
                <a:schemeClr val="accent1"/>
              </a:solidFill>
              <a:latin typeface="Arial"/>
              <a:ea typeface="Arial"/>
              <a:cs typeface="Arial"/>
              <a:sym typeface="Arial"/>
            </a:endParaRPr>
          </a:p>
        </p:txBody>
      </p:sp>
      <p:pic>
        <p:nvPicPr>
          <p:cNvPr descr="IDIA – UWC Astrophysics" id="508" name="Google Shape;508;gbb10b688b6_6_205"/>
          <p:cNvPicPr preferRelativeResize="0"/>
          <p:nvPr/>
        </p:nvPicPr>
        <p:blipFill rotWithShape="1">
          <a:blip r:embed="rId27">
            <a:alphaModFix/>
          </a:blip>
          <a:srcRect b="0" l="0" r="0" t="0"/>
          <a:stretch/>
        </p:blipFill>
        <p:spPr>
          <a:xfrm>
            <a:off x="7399525" y="3508182"/>
            <a:ext cx="409020" cy="314754"/>
          </a:xfrm>
          <a:prstGeom prst="rect">
            <a:avLst/>
          </a:prstGeom>
          <a:noFill/>
          <a:ln>
            <a:noFill/>
          </a:ln>
        </p:spPr>
      </p:pic>
      <p:sp>
        <p:nvSpPr>
          <p:cNvPr id="509" name="Google Shape;509;gbb10b688b6_6_205"/>
          <p:cNvSpPr txBox="1"/>
          <p:nvPr/>
        </p:nvSpPr>
        <p:spPr>
          <a:xfrm>
            <a:off x="7356236" y="3822936"/>
            <a:ext cx="489000" cy="107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chemeClr val="accent1"/>
                </a:solidFill>
                <a:latin typeface="Arial"/>
                <a:ea typeface="Arial"/>
                <a:cs typeface="Arial"/>
                <a:sym typeface="Arial"/>
              </a:rPr>
              <a:t>South Africa</a:t>
            </a:r>
            <a:endParaRPr b="0" i="1" sz="700" u="none" cap="none" strike="noStrike">
              <a:solidFill>
                <a:schemeClr val="accent1"/>
              </a:solidFill>
              <a:latin typeface="Arial"/>
              <a:ea typeface="Arial"/>
              <a:cs typeface="Arial"/>
              <a:sym typeface="Arial"/>
            </a:endParaRPr>
          </a:p>
        </p:txBody>
      </p:sp>
      <p:sp>
        <p:nvSpPr>
          <p:cNvPr id="510" name="Google Shape;510;gbb10b688b6_6_205"/>
          <p:cNvSpPr/>
          <p:nvPr/>
        </p:nvSpPr>
        <p:spPr>
          <a:xfrm>
            <a:off x="7820495" y="2369589"/>
            <a:ext cx="1223400" cy="503100"/>
          </a:xfrm>
          <a:prstGeom prst="wedgeRectCallout">
            <a:avLst>
              <a:gd fmla="val -59567" name="adj1"/>
              <a:gd fmla="val 35062"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lt1"/>
                </a:solidFill>
                <a:latin typeface="Arial"/>
                <a:ea typeface="Arial"/>
                <a:cs typeface="Arial"/>
                <a:sym typeface="Arial"/>
              </a:rPr>
              <a:t>Diverse locations</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AND</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compute flavors</a:t>
            </a:r>
            <a:endParaRPr b="0" i="0" sz="1050" u="none" cap="none" strike="noStrike">
              <a:solidFill>
                <a:schemeClr val="lt1"/>
              </a:solidFill>
              <a:latin typeface="Arial"/>
              <a:ea typeface="Arial"/>
              <a:cs typeface="Arial"/>
              <a:sym typeface="Arial"/>
            </a:endParaRPr>
          </a:p>
        </p:txBody>
      </p:sp>
      <p:pic>
        <p:nvPicPr>
          <p:cNvPr descr="Scientific and Technological Research Council of Turkey - Wikipedia" id="511" name="Google Shape;511;gbb10b688b6_6_205"/>
          <p:cNvPicPr preferRelativeResize="0"/>
          <p:nvPr/>
        </p:nvPicPr>
        <p:blipFill rotWithShape="1">
          <a:blip r:embed="rId7">
            <a:alphaModFix/>
          </a:blip>
          <a:srcRect b="0" l="0" r="0" t="0"/>
          <a:stretch/>
        </p:blipFill>
        <p:spPr>
          <a:xfrm>
            <a:off x="3046905" y="4519690"/>
            <a:ext cx="280970" cy="375110"/>
          </a:xfrm>
          <a:prstGeom prst="rect">
            <a:avLst/>
          </a:prstGeom>
          <a:noFill/>
          <a:ln>
            <a:noFill/>
          </a:ln>
        </p:spPr>
      </p:pic>
      <p:pic>
        <p:nvPicPr>
          <p:cNvPr descr="CESGA Logo Vector (.EPS) Free Download" id="512" name="Google Shape;512;gbb10b688b6_6_205"/>
          <p:cNvPicPr preferRelativeResize="0"/>
          <p:nvPr/>
        </p:nvPicPr>
        <p:blipFill rotWithShape="1">
          <a:blip r:embed="rId12">
            <a:alphaModFix/>
          </a:blip>
          <a:srcRect b="0" l="0" r="0" t="0"/>
          <a:stretch/>
        </p:blipFill>
        <p:spPr>
          <a:xfrm>
            <a:off x="2276645" y="4520744"/>
            <a:ext cx="706366" cy="289610"/>
          </a:xfrm>
          <a:prstGeom prst="rect">
            <a:avLst/>
          </a:prstGeom>
          <a:noFill/>
          <a:ln>
            <a:noFill/>
          </a:ln>
        </p:spPr>
      </p:pic>
      <p:pic>
        <p:nvPicPr>
          <p:cNvPr descr="Institute of Information and Communication Technologies - BAS" id="513" name="Google Shape;513;gbb10b688b6_6_205"/>
          <p:cNvPicPr preferRelativeResize="0"/>
          <p:nvPr/>
        </p:nvPicPr>
        <p:blipFill rotWithShape="1">
          <a:blip r:embed="rId15">
            <a:alphaModFix/>
          </a:blip>
          <a:srcRect b="0" l="0" r="0" t="0"/>
          <a:stretch/>
        </p:blipFill>
        <p:spPr>
          <a:xfrm>
            <a:off x="3391769" y="4487671"/>
            <a:ext cx="686135" cy="361942"/>
          </a:xfrm>
          <a:prstGeom prst="rect">
            <a:avLst/>
          </a:prstGeom>
          <a:noFill/>
          <a:ln>
            <a:noFill/>
          </a:ln>
        </p:spPr>
      </p:pic>
      <p:pic>
        <p:nvPicPr>
          <p:cNvPr descr="LIP" id="514" name="Google Shape;514;gbb10b688b6_6_205"/>
          <p:cNvPicPr preferRelativeResize="0"/>
          <p:nvPr/>
        </p:nvPicPr>
        <p:blipFill rotWithShape="1">
          <a:blip r:embed="rId17">
            <a:alphaModFix/>
          </a:blip>
          <a:srcRect b="0" l="0" r="0" t="0"/>
          <a:stretch/>
        </p:blipFill>
        <p:spPr>
          <a:xfrm>
            <a:off x="4164627" y="4527631"/>
            <a:ext cx="369631" cy="248219"/>
          </a:xfrm>
          <a:prstGeom prst="rect">
            <a:avLst/>
          </a:prstGeom>
          <a:noFill/>
          <a:ln>
            <a:noFill/>
          </a:ln>
        </p:spPr>
      </p:pic>
      <p:pic>
        <p:nvPicPr>
          <p:cNvPr id="515" name="Google Shape;515;gbb10b688b6_6_205"/>
          <p:cNvPicPr preferRelativeResize="0"/>
          <p:nvPr/>
        </p:nvPicPr>
        <p:blipFill>
          <a:blip r:embed="rId28">
            <a:alphaModFix/>
          </a:blip>
          <a:stretch>
            <a:fillRect/>
          </a:stretch>
        </p:blipFill>
        <p:spPr>
          <a:xfrm>
            <a:off x="2643242" y="2841717"/>
            <a:ext cx="543220" cy="28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bb10b688b6_6_302"/>
          <p:cNvSpPr txBox="1"/>
          <p:nvPr/>
        </p:nvSpPr>
        <p:spPr>
          <a:xfrm>
            <a:off x="6221150" y="999150"/>
            <a:ext cx="297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International projects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Multi-national communities</a:t>
            </a:r>
            <a:endParaRPr b="1" i="0" sz="1400" u="none" cap="none" strike="noStrike">
              <a:solidFill>
                <a:srgbClr val="000000"/>
              </a:solidFill>
              <a:latin typeface="Arial"/>
              <a:ea typeface="Arial"/>
              <a:cs typeface="Arial"/>
              <a:sym typeface="Arial"/>
            </a:endParaRPr>
          </a:p>
        </p:txBody>
      </p:sp>
      <p:sp>
        <p:nvSpPr>
          <p:cNvPr id="521" name="Google Shape;521;gbb10b688b6_6_302"/>
          <p:cNvSpPr txBox="1"/>
          <p:nvPr/>
        </p:nvSpPr>
        <p:spPr>
          <a:xfrm>
            <a:off x="155200" y="915925"/>
            <a:ext cx="2308800" cy="831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Single users</a:t>
            </a:r>
            <a:endParaRPr b="1"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Small groups</a:t>
            </a:r>
            <a:endParaRPr b="1"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Experimental users</a:t>
            </a:r>
            <a:endParaRPr b="1" i="0" sz="1400" u="none" cap="none" strike="noStrike">
              <a:solidFill>
                <a:srgbClr val="000000"/>
              </a:solidFill>
              <a:latin typeface="Arial"/>
              <a:ea typeface="Arial"/>
              <a:cs typeface="Arial"/>
              <a:sym typeface="Arial"/>
            </a:endParaRPr>
          </a:p>
        </p:txBody>
      </p:sp>
      <p:sp>
        <p:nvSpPr>
          <p:cNvPr id="522" name="Google Shape;522;gbb10b688b6_6_302"/>
          <p:cNvSpPr txBox="1"/>
          <p:nvPr>
            <p:ph type="title"/>
          </p:nvPr>
        </p:nvSpPr>
        <p:spPr>
          <a:xfrm>
            <a:off x="2579075" y="92950"/>
            <a:ext cx="53247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Resource allocation, user support</a:t>
            </a:r>
            <a:endParaRPr/>
          </a:p>
          <a:p>
            <a:pPr indent="0" lvl="0" marL="0" rtl="0" algn="l">
              <a:lnSpc>
                <a:spcPct val="90000"/>
              </a:lnSpc>
              <a:spcBef>
                <a:spcPts val="0"/>
              </a:spcBef>
              <a:spcAft>
                <a:spcPts val="0"/>
              </a:spcAft>
              <a:buSzPts val="2500"/>
              <a:buNone/>
            </a:pPr>
            <a:r>
              <a:t/>
            </a:r>
            <a:endParaRPr/>
          </a:p>
          <a:p>
            <a:pPr indent="0" lvl="0" marL="0" rtl="0" algn="l">
              <a:lnSpc>
                <a:spcPct val="90000"/>
              </a:lnSpc>
              <a:spcBef>
                <a:spcPts val="0"/>
              </a:spcBef>
              <a:spcAft>
                <a:spcPts val="0"/>
              </a:spcAft>
              <a:buSzPts val="2500"/>
              <a:buNone/>
            </a:pPr>
            <a:r>
              <a:t/>
            </a:r>
            <a:endParaRPr/>
          </a:p>
        </p:txBody>
      </p:sp>
      <p:sp>
        <p:nvSpPr>
          <p:cNvPr id="523" name="Google Shape;523;gbb10b688b6_6_302"/>
          <p:cNvSpPr txBox="1"/>
          <p:nvPr/>
        </p:nvSpPr>
        <p:spPr>
          <a:xfrm>
            <a:off x="3107500" y="1553038"/>
            <a:ext cx="28653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1" i="0" lang="en-GB" sz="2600" u="none" cap="none" strike="noStrike">
                <a:solidFill>
                  <a:srgbClr val="000000"/>
                </a:solidFill>
                <a:latin typeface="Arial"/>
                <a:ea typeface="Arial"/>
                <a:cs typeface="Arial"/>
                <a:sym typeface="Arial"/>
              </a:rPr>
              <a:t>EOSC USERS</a:t>
            </a:r>
            <a:endParaRPr b="1" i="0" sz="2600" u="none" cap="none" strike="noStrike">
              <a:solidFill>
                <a:srgbClr val="000000"/>
              </a:solidFill>
              <a:latin typeface="Arial"/>
              <a:ea typeface="Arial"/>
              <a:cs typeface="Arial"/>
              <a:sym typeface="Arial"/>
            </a:endParaRPr>
          </a:p>
        </p:txBody>
      </p:sp>
      <p:sp>
        <p:nvSpPr>
          <p:cNvPr id="524" name="Google Shape;524;gbb10b688b6_6_302"/>
          <p:cNvSpPr txBox="1"/>
          <p:nvPr/>
        </p:nvSpPr>
        <p:spPr>
          <a:xfrm>
            <a:off x="5565750" y="3766475"/>
            <a:ext cx="3113100" cy="831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High capacity demand</a:t>
            </a:r>
            <a:endParaRPr b="1" i="0" sz="1400" u="none" cap="none" strike="noStrike">
              <a:solidFill>
                <a:srgbClr val="999999"/>
              </a:solidFill>
              <a:latin typeface="Arial"/>
              <a:ea typeface="Arial"/>
              <a:cs typeface="Arial"/>
              <a:sym typeface="Arial"/>
            </a:endParaRPr>
          </a:p>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Custom configurations</a:t>
            </a:r>
            <a:endParaRPr b="1" i="0" sz="1400" u="none" cap="none" strike="noStrike">
              <a:solidFill>
                <a:srgbClr val="999999"/>
              </a:solidFill>
              <a:latin typeface="Arial"/>
              <a:ea typeface="Arial"/>
              <a:cs typeface="Arial"/>
              <a:sym typeface="Arial"/>
            </a:endParaRPr>
          </a:p>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Long term engagement</a:t>
            </a:r>
            <a:endParaRPr b="0" i="0" sz="1400" u="none" cap="none" strike="noStrike">
              <a:solidFill>
                <a:srgbClr val="999999"/>
              </a:solidFill>
              <a:latin typeface="Arial"/>
              <a:ea typeface="Arial"/>
              <a:cs typeface="Arial"/>
              <a:sym typeface="Arial"/>
            </a:endParaRPr>
          </a:p>
        </p:txBody>
      </p:sp>
      <p:sp>
        <p:nvSpPr>
          <p:cNvPr id="525" name="Google Shape;525;gbb10b688b6_6_302"/>
          <p:cNvSpPr txBox="1"/>
          <p:nvPr/>
        </p:nvSpPr>
        <p:spPr>
          <a:xfrm>
            <a:off x="4572000" y="2918450"/>
            <a:ext cx="4572000" cy="90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FF9900"/>
                </a:solidFill>
                <a:latin typeface="Arial"/>
                <a:ea typeface="Arial"/>
                <a:cs typeface="Arial"/>
                <a:sym typeface="Arial"/>
              </a:rPr>
              <a:t>EGI-ACE Open call</a:t>
            </a:r>
            <a:endParaRPr b="1" sz="1700">
              <a:solidFill>
                <a:srgbClr val="FF9900"/>
              </a:solidFill>
            </a:endParaRPr>
          </a:p>
          <a:p>
            <a:pPr indent="0" lvl="0" marL="0" marR="0" rtl="0" algn="ctr">
              <a:lnSpc>
                <a:spcPct val="100000"/>
              </a:lnSpc>
              <a:spcBef>
                <a:spcPts val="0"/>
              </a:spcBef>
              <a:spcAft>
                <a:spcPts val="0"/>
              </a:spcAft>
              <a:buClr>
                <a:srgbClr val="000000"/>
              </a:buClr>
              <a:buSzPts val="1700"/>
              <a:buFont typeface="Arial"/>
              <a:buNone/>
            </a:pPr>
            <a:r>
              <a:rPr b="1" lang="en-GB" sz="1300" u="sng">
                <a:solidFill>
                  <a:schemeClr val="hlink"/>
                </a:solidFill>
                <a:hlinkClick r:id="rId3"/>
              </a:rPr>
              <a:t>https://www.egi.eu/projects/egi-ace/call-for-use-cases/</a:t>
            </a:r>
            <a:r>
              <a:rPr b="1" lang="en-GB" sz="1300">
                <a:solidFill>
                  <a:srgbClr val="FF9900"/>
                </a:solidFill>
              </a:rPr>
              <a:t> </a:t>
            </a:r>
            <a:br>
              <a:rPr b="1" i="0" lang="en-GB" sz="1700" u="none" cap="none" strike="noStrike">
                <a:solidFill>
                  <a:srgbClr val="FF9900"/>
                </a:solidFill>
                <a:latin typeface="Arial"/>
                <a:ea typeface="Arial"/>
                <a:cs typeface="Arial"/>
                <a:sym typeface="Arial"/>
              </a:rPr>
            </a:br>
            <a:r>
              <a:rPr b="1" lang="en-GB" sz="1700">
                <a:solidFill>
                  <a:srgbClr val="A61C00"/>
                </a:solidFill>
              </a:rPr>
              <a:t>Next cut-off date: 15th of April</a:t>
            </a:r>
            <a:endParaRPr b="1" i="0" sz="1700" u="none" cap="none" strike="noStrike">
              <a:solidFill>
                <a:srgbClr val="A61C00"/>
              </a:solidFill>
              <a:latin typeface="Arial"/>
              <a:ea typeface="Arial"/>
              <a:cs typeface="Arial"/>
              <a:sym typeface="Arial"/>
            </a:endParaRPr>
          </a:p>
        </p:txBody>
      </p:sp>
      <p:sp>
        <p:nvSpPr>
          <p:cNvPr id="526" name="Google Shape;526;gbb10b688b6_6_302"/>
          <p:cNvSpPr txBox="1"/>
          <p:nvPr/>
        </p:nvSpPr>
        <p:spPr>
          <a:xfrm>
            <a:off x="724000" y="2975350"/>
            <a:ext cx="23634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FF9900"/>
                </a:solidFill>
                <a:latin typeface="Arial"/>
                <a:ea typeface="Arial"/>
                <a:cs typeface="Arial"/>
                <a:sym typeface="Arial"/>
              </a:rPr>
              <a:t>EOSC Portal</a:t>
            </a:r>
            <a:endParaRPr b="1" i="0" sz="1700" u="none" cap="none" strike="noStrike">
              <a:solidFill>
                <a:srgbClr val="FF9900"/>
              </a:solidFill>
              <a:latin typeface="Arial"/>
              <a:ea typeface="Arial"/>
              <a:cs typeface="Arial"/>
              <a:sym typeface="Arial"/>
            </a:endParaRPr>
          </a:p>
        </p:txBody>
      </p:sp>
      <p:sp>
        <p:nvSpPr>
          <p:cNvPr id="527" name="Google Shape;527;gbb10b688b6_6_302"/>
          <p:cNvSpPr txBox="1"/>
          <p:nvPr/>
        </p:nvSpPr>
        <p:spPr>
          <a:xfrm>
            <a:off x="419200" y="3594775"/>
            <a:ext cx="3507300" cy="8313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Ready-to-use resources/services</a:t>
            </a:r>
            <a:endParaRPr b="1" i="0" sz="1400" u="none" cap="none" strike="noStrike">
              <a:solidFill>
                <a:srgbClr val="999999"/>
              </a:solidFill>
              <a:latin typeface="Arial"/>
              <a:ea typeface="Arial"/>
              <a:cs typeface="Arial"/>
              <a:sym typeface="Arial"/>
            </a:endParaRPr>
          </a:p>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Self-service configuration</a:t>
            </a:r>
            <a:endParaRPr b="1" i="0" sz="1400" u="none" cap="none" strike="noStrike">
              <a:solidFill>
                <a:srgbClr val="999999"/>
              </a:solidFill>
              <a:latin typeface="Arial"/>
              <a:ea typeface="Arial"/>
              <a:cs typeface="Arial"/>
              <a:sym typeface="Arial"/>
            </a:endParaRPr>
          </a:p>
          <a:p>
            <a:pPr indent="-317500" lvl="0" marL="457200"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Short term engagement</a:t>
            </a:r>
            <a:endParaRPr b="1" i="0" sz="1400" u="none" cap="none" strike="noStrike">
              <a:solidFill>
                <a:srgbClr val="999999"/>
              </a:solidFill>
              <a:latin typeface="Arial"/>
              <a:ea typeface="Arial"/>
              <a:cs typeface="Arial"/>
              <a:sym typeface="Arial"/>
            </a:endParaRPr>
          </a:p>
        </p:txBody>
      </p:sp>
      <p:cxnSp>
        <p:nvCxnSpPr>
          <p:cNvPr id="528" name="Google Shape;528;gbb10b688b6_6_302"/>
          <p:cNvCxnSpPr/>
          <p:nvPr/>
        </p:nvCxnSpPr>
        <p:spPr>
          <a:xfrm>
            <a:off x="4540150" y="2186350"/>
            <a:ext cx="0" cy="2972100"/>
          </a:xfrm>
          <a:prstGeom prst="straightConnector1">
            <a:avLst/>
          </a:prstGeom>
          <a:noFill/>
          <a:ln cap="flat" cmpd="sng" w="28575">
            <a:solidFill>
              <a:schemeClr val="dk2"/>
            </a:solidFill>
            <a:prstDash val="solid"/>
            <a:round/>
            <a:headEnd len="sm" w="sm" type="none"/>
            <a:tailEnd len="sm" w="sm" type="none"/>
          </a:ln>
        </p:spPr>
      </p:cxnSp>
      <p:sp>
        <p:nvSpPr>
          <p:cNvPr id="529" name="Google Shape;529;gbb10b688b6_6_302"/>
          <p:cNvSpPr txBox="1"/>
          <p:nvPr/>
        </p:nvSpPr>
        <p:spPr>
          <a:xfrm>
            <a:off x="1804400" y="2330763"/>
            <a:ext cx="2363400" cy="415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500"/>
              <a:buFont typeface="Arial"/>
              <a:buNone/>
            </a:pPr>
            <a:r>
              <a:rPr b="1" i="1" lang="en-GB" sz="1500" u="none" cap="none" strike="noStrike">
                <a:solidFill>
                  <a:srgbClr val="FF9900"/>
                </a:solidFill>
                <a:latin typeface="Arial"/>
                <a:ea typeface="Arial"/>
                <a:cs typeface="Arial"/>
                <a:sym typeface="Arial"/>
              </a:rPr>
              <a:t>Business-to-User</a:t>
            </a:r>
            <a:endParaRPr b="1" i="1" sz="1500" u="none" cap="none" strike="noStrike">
              <a:solidFill>
                <a:srgbClr val="FF9900"/>
              </a:solidFill>
              <a:latin typeface="Arial"/>
              <a:ea typeface="Arial"/>
              <a:cs typeface="Arial"/>
              <a:sym typeface="Arial"/>
            </a:endParaRPr>
          </a:p>
        </p:txBody>
      </p:sp>
      <p:sp>
        <p:nvSpPr>
          <p:cNvPr id="530" name="Google Shape;530;gbb10b688b6_6_302"/>
          <p:cNvSpPr txBox="1"/>
          <p:nvPr/>
        </p:nvSpPr>
        <p:spPr>
          <a:xfrm>
            <a:off x="4422200" y="2330763"/>
            <a:ext cx="2363400" cy="415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500"/>
              <a:buFont typeface="Arial"/>
              <a:buNone/>
            </a:pPr>
            <a:r>
              <a:rPr b="1" i="1" lang="en-GB" sz="1500" u="none" cap="none" strike="noStrike">
                <a:solidFill>
                  <a:srgbClr val="FF9900"/>
                </a:solidFill>
                <a:latin typeface="Arial"/>
                <a:ea typeface="Arial"/>
                <a:cs typeface="Arial"/>
                <a:sym typeface="Arial"/>
              </a:rPr>
              <a:t>Business-to-Business</a:t>
            </a:r>
            <a:endParaRPr b="1" i="1" sz="1500" u="none" cap="none" strike="noStrike">
              <a:solidFill>
                <a:srgbClr val="FF9900"/>
              </a:solidFill>
              <a:latin typeface="Arial"/>
              <a:ea typeface="Arial"/>
              <a:cs typeface="Arial"/>
              <a:sym typeface="Arial"/>
            </a:endParaRPr>
          </a:p>
        </p:txBody>
      </p:sp>
      <p:sp>
        <p:nvSpPr>
          <p:cNvPr id="531" name="Google Shape;531;gbb10b688b6_6_302"/>
          <p:cNvSpPr/>
          <p:nvPr/>
        </p:nvSpPr>
        <p:spPr>
          <a:xfrm rot="10800000">
            <a:off x="1617075" y="1706925"/>
            <a:ext cx="1419000" cy="1305900"/>
          </a:xfrm>
          <a:prstGeom prst="bentUpArrow">
            <a:avLst>
              <a:gd fmla="val 25000" name="adj1"/>
              <a:gd fmla="val 24144" name="adj2"/>
              <a:gd fmla="val 28687" name="adj3"/>
            </a:avLst>
          </a:prstGeom>
          <a:solidFill>
            <a:srgbClr val="0E67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bb10b688b6_6_302"/>
          <p:cNvSpPr/>
          <p:nvPr/>
        </p:nvSpPr>
        <p:spPr>
          <a:xfrm flipH="1" rot="10800000">
            <a:off x="6044225" y="1723050"/>
            <a:ext cx="1419000" cy="1305900"/>
          </a:xfrm>
          <a:prstGeom prst="bentUpArrow">
            <a:avLst>
              <a:gd fmla="val 25000" name="adj1"/>
              <a:gd fmla="val 24144" name="adj2"/>
              <a:gd fmla="val 28687" name="adj3"/>
            </a:avLst>
          </a:prstGeom>
          <a:solidFill>
            <a:srgbClr val="0E67A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6" name="Shape 536"/>
        <p:cNvGrpSpPr/>
        <p:nvPr/>
      </p:nvGrpSpPr>
      <p:grpSpPr>
        <a:xfrm>
          <a:off x="0" y="0"/>
          <a:ext cx="0" cy="0"/>
          <a:chOff x="0" y="0"/>
          <a:chExt cx="0" cy="0"/>
        </a:xfrm>
      </p:grpSpPr>
      <p:sp>
        <p:nvSpPr>
          <p:cNvPr id="537" name="Google Shape;537;gbb10b688b6_6_319"/>
          <p:cNvSpPr txBox="1"/>
          <p:nvPr>
            <p:ph type="title"/>
          </p:nvPr>
        </p:nvSpPr>
        <p:spPr>
          <a:xfrm>
            <a:off x="2579075" y="92950"/>
            <a:ext cx="53247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Resource allocation, user support (2/2)</a:t>
            </a:r>
            <a:endParaRPr/>
          </a:p>
          <a:p>
            <a:pPr indent="0" lvl="0" marL="0" rtl="0" algn="l">
              <a:lnSpc>
                <a:spcPct val="90000"/>
              </a:lnSpc>
              <a:spcBef>
                <a:spcPts val="0"/>
              </a:spcBef>
              <a:spcAft>
                <a:spcPts val="0"/>
              </a:spcAft>
              <a:buSzPts val="2500"/>
              <a:buNone/>
            </a:pPr>
            <a:r>
              <a:t/>
            </a:r>
            <a:endParaRPr/>
          </a:p>
        </p:txBody>
      </p:sp>
      <p:cxnSp>
        <p:nvCxnSpPr>
          <p:cNvPr id="538" name="Google Shape;538;gbb10b688b6_6_319"/>
          <p:cNvCxnSpPr/>
          <p:nvPr/>
        </p:nvCxnSpPr>
        <p:spPr>
          <a:xfrm>
            <a:off x="4540150" y="1229300"/>
            <a:ext cx="0" cy="3929100"/>
          </a:xfrm>
          <a:prstGeom prst="straightConnector1">
            <a:avLst/>
          </a:prstGeom>
          <a:noFill/>
          <a:ln cap="flat" cmpd="sng" w="28575">
            <a:solidFill>
              <a:schemeClr val="dk2"/>
            </a:solidFill>
            <a:prstDash val="solid"/>
            <a:round/>
            <a:headEnd len="sm" w="sm" type="none"/>
            <a:tailEnd len="sm" w="sm" type="none"/>
          </a:ln>
        </p:spPr>
      </p:cxnSp>
      <p:sp>
        <p:nvSpPr>
          <p:cNvPr id="539" name="Google Shape;539;gbb10b688b6_6_319"/>
          <p:cNvSpPr txBox="1"/>
          <p:nvPr/>
        </p:nvSpPr>
        <p:spPr>
          <a:xfrm>
            <a:off x="155200" y="915925"/>
            <a:ext cx="2308800" cy="831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Single users</a:t>
            </a:r>
            <a:endParaRPr b="1"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Small groups</a:t>
            </a:r>
            <a:endParaRPr b="1"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Experimental users</a:t>
            </a:r>
            <a:endParaRPr b="1" i="0" sz="1400" u="none" cap="none" strike="noStrike">
              <a:solidFill>
                <a:srgbClr val="000000"/>
              </a:solidFill>
              <a:latin typeface="Arial"/>
              <a:ea typeface="Arial"/>
              <a:cs typeface="Arial"/>
              <a:sym typeface="Arial"/>
            </a:endParaRPr>
          </a:p>
        </p:txBody>
      </p:sp>
      <p:sp>
        <p:nvSpPr>
          <p:cNvPr id="540" name="Google Shape;540;gbb10b688b6_6_319"/>
          <p:cNvSpPr txBox="1"/>
          <p:nvPr/>
        </p:nvSpPr>
        <p:spPr>
          <a:xfrm>
            <a:off x="6221150" y="999150"/>
            <a:ext cx="297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International projects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Multi-national communities</a:t>
            </a:r>
            <a:endParaRPr b="1" i="0" sz="1400" u="none" cap="none" strike="noStrike">
              <a:solidFill>
                <a:srgbClr val="000000"/>
              </a:solidFill>
              <a:latin typeface="Arial"/>
              <a:ea typeface="Arial"/>
              <a:cs typeface="Arial"/>
              <a:sym typeface="Arial"/>
            </a:endParaRPr>
          </a:p>
        </p:txBody>
      </p:sp>
      <p:sp>
        <p:nvSpPr>
          <p:cNvPr id="541" name="Google Shape;541;gbb10b688b6_6_319"/>
          <p:cNvSpPr txBox="1"/>
          <p:nvPr/>
        </p:nvSpPr>
        <p:spPr>
          <a:xfrm>
            <a:off x="347650" y="3580475"/>
            <a:ext cx="4075200" cy="1046700"/>
          </a:xfrm>
          <a:prstGeom prst="rect">
            <a:avLst/>
          </a:prstGeom>
          <a:noFill/>
          <a:ln>
            <a:noFill/>
          </a:ln>
        </p:spPr>
        <p:txBody>
          <a:bodyPr anchorCtr="0" anchor="t" bIns="91425" lIns="91425" spcFirstLastPara="1" rIns="91425" wrap="square" tIns="91425">
            <a:spAutoFit/>
          </a:bodyPr>
          <a:lstStyle/>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Bring the user to ‘fit for purpose’ services</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Bring data to user (DataHub)</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Bring application to user (AppDB)</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Aligned customer relationship mgm.</a:t>
            </a:r>
            <a:endParaRPr b="1" i="0" sz="1400" u="none" cap="none" strike="noStrike">
              <a:solidFill>
                <a:srgbClr val="999999"/>
              </a:solidFill>
              <a:latin typeface="Arial"/>
              <a:ea typeface="Arial"/>
              <a:cs typeface="Arial"/>
              <a:sym typeface="Arial"/>
            </a:endParaRPr>
          </a:p>
        </p:txBody>
      </p:sp>
      <p:sp>
        <p:nvSpPr>
          <p:cNvPr id="542" name="Google Shape;542;gbb10b688b6_6_319"/>
          <p:cNvSpPr/>
          <p:nvPr/>
        </p:nvSpPr>
        <p:spPr>
          <a:xfrm>
            <a:off x="293325" y="2881939"/>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bb10b688b6_6_319"/>
          <p:cNvSpPr/>
          <p:nvPr/>
        </p:nvSpPr>
        <p:spPr>
          <a:xfrm>
            <a:off x="654044" y="2994038"/>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bb10b688b6_6_319"/>
          <p:cNvSpPr/>
          <p:nvPr/>
        </p:nvSpPr>
        <p:spPr>
          <a:xfrm>
            <a:off x="958175" y="2881939"/>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bb10b688b6_6_319"/>
          <p:cNvSpPr/>
          <p:nvPr/>
        </p:nvSpPr>
        <p:spPr>
          <a:xfrm>
            <a:off x="1262294" y="3013575"/>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bb10b688b6_6_319"/>
          <p:cNvSpPr/>
          <p:nvPr/>
        </p:nvSpPr>
        <p:spPr>
          <a:xfrm>
            <a:off x="888200" y="3222839"/>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bb10b688b6_6_319"/>
          <p:cNvSpPr/>
          <p:nvPr/>
        </p:nvSpPr>
        <p:spPr>
          <a:xfrm>
            <a:off x="1142894" y="3288638"/>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bb10b688b6_6_319"/>
          <p:cNvSpPr/>
          <p:nvPr/>
        </p:nvSpPr>
        <p:spPr>
          <a:xfrm>
            <a:off x="306700" y="3154014"/>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bb10b688b6_6_319"/>
          <p:cNvSpPr/>
          <p:nvPr/>
        </p:nvSpPr>
        <p:spPr>
          <a:xfrm>
            <a:off x="598219" y="3338475"/>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bb10b688b6_6_319"/>
          <p:cNvSpPr/>
          <p:nvPr/>
        </p:nvSpPr>
        <p:spPr>
          <a:xfrm>
            <a:off x="598225" y="2649589"/>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bb10b688b6_6_319"/>
          <p:cNvSpPr/>
          <p:nvPr/>
        </p:nvSpPr>
        <p:spPr>
          <a:xfrm>
            <a:off x="922675" y="2573139"/>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bb10b688b6_6_319"/>
          <p:cNvSpPr/>
          <p:nvPr/>
        </p:nvSpPr>
        <p:spPr>
          <a:xfrm>
            <a:off x="1247119" y="2683813"/>
            <a:ext cx="254700" cy="24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bb10b688b6_6_319"/>
          <p:cNvSpPr txBox="1"/>
          <p:nvPr/>
        </p:nvSpPr>
        <p:spPr>
          <a:xfrm>
            <a:off x="217425" y="2706375"/>
            <a:ext cx="14766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National resources</a:t>
            </a:r>
            <a:br>
              <a:rPr b="1" i="0" lang="en-GB" sz="1700" u="none" cap="none" strike="noStrike">
                <a:solidFill>
                  <a:schemeClr val="dk1"/>
                </a:solidFill>
                <a:latin typeface="Arial"/>
                <a:ea typeface="Arial"/>
                <a:cs typeface="Arial"/>
                <a:sym typeface="Arial"/>
              </a:rPr>
            </a:br>
            <a:r>
              <a:rPr b="1" i="0" lang="en-GB" sz="1000" u="none" cap="none" strike="noStrike">
                <a:solidFill>
                  <a:schemeClr val="dk1"/>
                </a:solidFill>
                <a:latin typeface="Arial"/>
                <a:ea typeface="Arial"/>
                <a:cs typeface="Arial"/>
                <a:sym typeface="Arial"/>
              </a:rPr>
              <a:t>(more than EGI-ACE)</a:t>
            </a:r>
            <a:endParaRPr b="1" i="0" sz="1000" u="none" cap="none" strike="noStrike">
              <a:solidFill>
                <a:schemeClr val="dk1"/>
              </a:solidFill>
              <a:latin typeface="Arial"/>
              <a:ea typeface="Arial"/>
              <a:cs typeface="Arial"/>
              <a:sym typeface="Arial"/>
            </a:endParaRPr>
          </a:p>
        </p:txBody>
      </p:sp>
      <p:cxnSp>
        <p:nvCxnSpPr>
          <p:cNvPr id="554" name="Google Shape;554;gbb10b688b6_6_319"/>
          <p:cNvCxnSpPr/>
          <p:nvPr/>
        </p:nvCxnSpPr>
        <p:spPr>
          <a:xfrm>
            <a:off x="1696025" y="1718200"/>
            <a:ext cx="0" cy="875700"/>
          </a:xfrm>
          <a:prstGeom prst="straightConnector1">
            <a:avLst/>
          </a:prstGeom>
          <a:noFill/>
          <a:ln cap="flat" cmpd="sng" w="9525">
            <a:solidFill>
              <a:schemeClr val="dk2"/>
            </a:solidFill>
            <a:prstDash val="solid"/>
            <a:round/>
            <a:headEnd len="sm" w="sm" type="none"/>
            <a:tailEnd len="med" w="med" type="triangle"/>
          </a:ln>
        </p:spPr>
      </p:cxnSp>
      <p:sp>
        <p:nvSpPr>
          <p:cNvPr id="555" name="Google Shape;555;gbb10b688b6_6_319"/>
          <p:cNvSpPr txBox="1"/>
          <p:nvPr/>
        </p:nvSpPr>
        <p:spPr>
          <a:xfrm>
            <a:off x="1691750" y="1799250"/>
            <a:ext cx="2363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9900"/>
                </a:solidFill>
                <a:latin typeface="Arial"/>
                <a:ea typeface="Arial"/>
                <a:cs typeface="Arial"/>
                <a:sym typeface="Arial"/>
              </a:rPr>
              <a:t>User profiling</a:t>
            </a:r>
            <a:endParaRPr b="1" i="0" sz="1700" u="none" cap="none" strike="noStrike">
              <a:solidFill>
                <a:srgbClr val="FF9900"/>
              </a:solidFill>
              <a:latin typeface="Arial"/>
              <a:ea typeface="Arial"/>
              <a:cs typeface="Arial"/>
              <a:sym typeface="Arial"/>
            </a:endParaRPr>
          </a:p>
        </p:txBody>
      </p:sp>
      <p:sp>
        <p:nvSpPr>
          <p:cNvPr id="556" name="Google Shape;556;gbb10b688b6_6_319"/>
          <p:cNvSpPr txBox="1"/>
          <p:nvPr/>
        </p:nvSpPr>
        <p:spPr>
          <a:xfrm>
            <a:off x="684100" y="4576375"/>
            <a:ext cx="3355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2"/>
                </a:solidFill>
                <a:latin typeface="Arial"/>
                <a:ea typeface="Arial"/>
                <a:cs typeface="Arial"/>
                <a:sym typeface="Arial"/>
              </a:rPr>
              <a:t>Project focus on the providers</a:t>
            </a:r>
            <a:endParaRPr b="1" i="0" sz="1700" u="none" cap="none" strike="noStrike">
              <a:solidFill>
                <a:schemeClr val="accent2"/>
              </a:solidFill>
              <a:latin typeface="Arial"/>
              <a:ea typeface="Arial"/>
              <a:cs typeface="Arial"/>
              <a:sym typeface="Arial"/>
            </a:endParaRPr>
          </a:p>
        </p:txBody>
      </p:sp>
      <p:sp>
        <p:nvSpPr>
          <p:cNvPr id="557" name="Google Shape;557;gbb10b688b6_6_319"/>
          <p:cNvSpPr/>
          <p:nvPr/>
        </p:nvSpPr>
        <p:spPr>
          <a:xfrm>
            <a:off x="6184375" y="2694618"/>
            <a:ext cx="924000" cy="471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bb10b688b6_6_319"/>
          <p:cNvSpPr/>
          <p:nvPr/>
        </p:nvSpPr>
        <p:spPr>
          <a:xfrm>
            <a:off x="6521500" y="2959550"/>
            <a:ext cx="651000" cy="61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bb10b688b6_6_319"/>
          <p:cNvSpPr/>
          <p:nvPr/>
        </p:nvSpPr>
        <p:spPr>
          <a:xfrm>
            <a:off x="6974225" y="2839675"/>
            <a:ext cx="778200" cy="4386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bb10b688b6_6_319"/>
          <p:cNvSpPr/>
          <p:nvPr/>
        </p:nvSpPr>
        <p:spPr>
          <a:xfrm>
            <a:off x="7281425" y="3147675"/>
            <a:ext cx="471000" cy="471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bb10b688b6_6_319"/>
          <p:cNvSpPr/>
          <p:nvPr/>
        </p:nvSpPr>
        <p:spPr>
          <a:xfrm>
            <a:off x="7552675" y="2670100"/>
            <a:ext cx="651000" cy="651000"/>
          </a:xfrm>
          <a:prstGeom prst="diamon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bb10b688b6_6_319"/>
          <p:cNvSpPr txBox="1"/>
          <p:nvPr/>
        </p:nvSpPr>
        <p:spPr>
          <a:xfrm>
            <a:off x="6068738" y="2782050"/>
            <a:ext cx="23634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Arial"/>
                <a:ea typeface="Arial"/>
                <a:cs typeface="Arial"/>
                <a:sym typeface="Arial"/>
              </a:rPr>
              <a:t>New community</a:t>
            </a:r>
            <a:br>
              <a:rPr b="1" i="0" lang="en-GB" sz="1700" u="none" cap="none" strike="noStrike">
                <a:solidFill>
                  <a:schemeClr val="dk1"/>
                </a:solidFill>
                <a:latin typeface="Arial"/>
                <a:ea typeface="Arial"/>
                <a:cs typeface="Arial"/>
                <a:sym typeface="Arial"/>
              </a:rPr>
            </a:br>
            <a:r>
              <a:rPr b="1" i="0" lang="en-GB" sz="1700" u="none" cap="none" strike="noStrike">
                <a:solidFill>
                  <a:schemeClr val="dk1"/>
                </a:solidFill>
                <a:latin typeface="Arial"/>
                <a:ea typeface="Arial"/>
                <a:cs typeface="Arial"/>
                <a:sym typeface="Arial"/>
              </a:rPr>
              <a:t>Virtual Organisations</a:t>
            </a:r>
            <a:endParaRPr b="1" i="0" sz="1700" u="none" cap="none" strike="noStrike">
              <a:solidFill>
                <a:schemeClr val="dk1"/>
              </a:solidFill>
              <a:latin typeface="Arial"/>
              <a:ea typeface="Arial"/>
              <a:cs typeface="Arial"/>
              <a:sym typeface="Arial"/>
            </a:endParaRPr>
          </a:p>
        </p:txBody>
      </p:sp>
      <p:cxnSp>
        <p:nvCxnSpPr>
          <p:cNvPr id="563" name="Google Shape;563;gbb10b688b6_6_319"/>
          <p:cNvCxnSpPr/>
          <p:nvPr/>
        </p:nvCxnSpPr>
        <p:spPr>
          <a:xfrm>
            <a:off x="7176775" y="1704575"/>
            <a:ext cx="0" cy="875700"/>
          </a:xfrm>
          <a:prstGeom prst="straightConnector1">
            <a:avLst/>
          </a:prstGeom>
          <a:noFill/>
          <a:ln cap="flat" cmpd="sng" w="9525">
            <a:solidFill>
              <a:schemeClr val="dk2"/>
            </a:solidFill>
            <a:prstDash val="solid"/>
            <a:round/>
            <a:headEnd len="sm" w="sm" type="none"/>
            <a:tailEnd len="med" w="med" type="triangle"/>
          </a:ln>
        </p:spPr>
      </p:cxnSp>
      <p:sp>
        <p:nvSpPr>
          <p:cNvPr id="564" name="Google Shape;564;gbb10b688b6_6_319"/>
          <p:cNvSpPr txBox="1"/>
          <p:nvPr/>
        </p:nvSpPr>
        <p:spPr>
          <a:xfrm>
            <a:off x="7172500" y="1785625"/>
            <a:ext cx="2363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FF9900"/>
                </a:solidFill>
                <a:latin typeface="Arial"/>
                <a:ea typeface="Arial"/>
                <a:cs typeface="Arial"/>
                <a:sym typeface="Arial"/>
              </a:rPr>
              <a:t>Call evaluation</a:t>
            </a:r>
            <a:endParaRPr b="1" i="0" sz="1700" u="none" cap="none" strike="noStrike">
              <a:solidFill>
                <a:srgbClr val="FF9900"/>
              </a:solidFill>
              <a:latin typeface="Arial"/>
              <a:ea typeface="Arial"/>
              <a:cs typeface="Arial"/>
              <a:sym typeface="Arial"/>
            </a:endParaRPr>
          </a:p>
        </p:txBody>
      </p:sp>
      <p:sp>
        <p:nvSpPr>
          <p:cNvPr id="565" name="Google Shape;565;gbb10b688b6_6_319"/>
          <p:cNvSpPr txBox="1"/>
          <p:nvPr/>
        </p:nvSpPr>
        <p:spPr>
          <a:xfrm>
            <a:off x="5694350" y="3583000"/>
            <a:ext cx="2979300" cy="1046700"/>
          </a:xfrm>
          <a:prstGeom prst="rect">
            <a:avLst/>
          </a:prstGeom>
          <a:noFill/>
          <a:ln>
            <a:noFill/>
          </a:ln>
        </p:spPr>
        <p:txBody>
          <a:bodyPr anchorCtr="0" anchor="t" bIns="91425" lIns="91425" spcFirstLastPara="1" rIns="91425" wrap="square" tIns="91425">
            <a:spAutoFit/>
          </a:bodyPr>
          <a:lstStyle/>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Select suitable providers</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Select suitable services</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Deploy, configure, test</a:t>
            </a:r>
            <a:endParaRPr b="1" i="0" sz="1400" u="none" cap="none" strike="noStrike">
              <a:solidFill>
                <a:srgbClr val="999999"/>
              </a:solidFill>
              <a:latin typeface="Arial"/>
              <a:ea typeface="Arial"/>
              <a:cs typeface="Arial"/>
              <a:sym typeface="Arial"/>
            </a:endParaRPr>
          </a:p>
          <a:p>
            <a:pPr indent="-268899" lvl="0" marL="269999" marR="0" rtl="0" algn="l">
              <a:lnSpc>
                <a:spcPct val="100000"/>
              </a:lnSpc>
              <a:spcBef>
                <a:spcPts val="0"/>
              </a:spcBef>
              <a:spcAft>
                <a:spcPts val="0"/>
              </a:spcAft>
              <a:buClr>
                <a:srgbClr val="999999"/>
              </a:buClr>
              <a:buSzPts val="1400"/>
              <a:buFont typeface="Arial"/>
              <a:buChar char="●"/>
            </a:pPr>
            <a:r>
              <a:rPr b="1" i="0" lang="en-GB" sz="1400" u="none" cap="none" strike="noStrike">
                <a:solidFill>
                  <a:srgbClr val="999999"/>
                </a:solidFill>
                <a:latin typeface="Arial"/>
                <a:ea typeface="Arial"/>
                <a:cs typeface="Arial"/>
                <a:sym typeface="Arial"/>
              </a:rPr>
              <a:t>Support scale-up and uptake</a:t>
            </a:r>
            <a:endParaRPr b="1" i="0" sz="1400" u="none" cap="none" strike="noStrike">
              <a:solidFill>
                <a:srgbClr val="999999"/>
              </a:solidFill>
              <a:latin typeface="Arial"/>
              <a:ea typeface="Arial"/>
              <a:cs typeface="Arial"/>
              <a:sym typeface="Arial"/>
            </a:endParaRPr>
          </a:p>
        </p:txBody>
      </p:sp>
      <p:sp>
        <p:nvSpPr>
          <p:cNvPr id="566" name="Google Shape;566;gbb10b688b6_6_319"/>
          <p:cNvSpPr txBox="1"/>
          <p:nvPr/>
        </p:nvSpPr>
        <p:spPr>
          <a:xfrm>
            <a:off x="5649050" y="4534325"/>
            <a:ext cx="3355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accent2"/>
                </a:solidFill>
                <a:latin typeface="Arial"/>
                <a:ea typeface="Arial"/>
                <a:cs typeface="Arial"/>
                <a:sym typeface="Arial"/>
              </a:rPr>
              <a:t>Project focus on the users</a:t>
            </a:r>
            <a:endParaRPr b="1" i="0" sz="1700" u="none" cap="none" strike="noStrike">
              <a:solidFill>
                <a:schemeClr val="accent2"/>
              </a:solidFill>
              <a:latin typeface="Arial"/>
              <a:ea typeface="Arial"/>
              <a:cs typeface="Arial"/>
              <a:sym typeface="Arial"/>
            </a:endParaRPr>
          </a:p>
        </p:txBody>
      </p:sp>
      <p:grpSp>
        <p:nvGrpSpPr>
          <p:cNvPr id="567" name="Google Shape;567;gbb10b688b6_6_319"/>
          <p:cNvGrpSpPr/>
          <p:nvPr/>
        </p:nvGrpSpPr>
        <p:grpSpPr>
          <a:xfrm>
            <a:off x="1562075" y="2628549"/>
            <a:ext cx="2979476" cy="994424"/>
            <a:chOff x="2478069" y="3413675"/>
            <a:chExt cx="4105657" cy="1257173"/>
          </a:xfrm>
        </p:grpSpPr>
        <p:sp>
          <p:nvSpPr>
            <p:cNvPr id="568" name="Google Shape;568;gbb10b688b6_6_319"/>
            <p:cNvSpPr/>
            <p:nvPr/>
          </p:nvSpPr>
          <p:spPr>
            <a:xfrm>
              <a:off x="2782850" y="3622700"/>
              <a:ext cx="2739000" cy="1025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69" name="Google Shape;569;gbb10b688b6_6_319"/>
            <p:cNvSpPr txBox="1"/>
            <p:nvPr/>
          </p:nvSpPr>
          <p:spPr>
            <a:xfrm>
              <a:off x="4784300" y="3456450"/>
              <a:ext cx="9240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OneData</a:t>
              </a:r>
              <a:endParaRPr b="1" i="0" sz="900" u="none" cap="none" strike="noStrike">
                <a:solidFill>
                  <a:srgbClr val="93C47D"/>
                </a:solidFill>
                <a:latin typeface="Arial"/>
                <a:ea typeface="Arial"/>
                <a:cs typeface="Arial"/>
                <a:sym typeface="Arial"/>
              </a:endParaRPr>
            </a:p>
          </p:txBody>
        </p:sp>
        <p:sp>
          <p:nvSpPr>
            <p:cNvPr id="570" name="Google Shape;570;gbb10b688b6_6_319"/>
            <p:cNvSpPr txBox="1"/>
            <p:nvPr/>
          </p:nvSpPr>
          <p:spPr>
            <a:xfrm>
              <a:off x="2478069" y="3597584"/>
              <a:ext cx="651000" cy="4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EC3</a:t>
              </a:r>
              <a:endParaRPr b="1" i="0" sz="900" u="none" cap="none" strike="noStrike">
                <a:solidFill>
                  <a:srgbClr val="93C47D"/>
                </a:solidFill>
                <a:latin typeface="Arial"/>
                <a:ea typeface="Arial"/>
                <a:cs typeface="Arial"/>
                <a:sym typeface="Arial"/>
              </a:endParaRPr>
            </a:p>
          </p:txBody>
        </p:sp>
        <p:sp>
          <p:nvSpPr>
            <p:cNvPr id="571" name="Google Shape;571;gbb10b688b6_6_319"/>
            <p:cNvSpPr txBox="1"/>
            <p:nvPr/>
          </p:nvSpPr>
          <p:spPr>
            <a:xfrm>
              <a:off x="2958850" y="3452900"/>
              <a:ext cx="651000" cy="24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VMOps</a:t>
              </a:r>
              <a:endParaRPr b="1" i="0" sz="900" u="none" cap="none" strike="noStrike">
                <a:solidFill>
                  <a:srgbClr val="93C47D"/>
                </a:solidFill>
                <a:latin typeface="Arial"/>
                <a:ea typeface="Arial"/>
                <a:cs typeface="Arial"/>
                <a:sym typeface="Arial"/>
              </a:endParaRPr>
            </a:p>
          </p:txBody>
        </p:sp>
        <p:sp>
          <p:nvSpPr>
            <p:cNvPr id="572" name="Google Shape;572;gbb10b688b6_6_319"/>
            <p:cNvSpPr txBox="1"/>
            <p:nvPr/>
          </p:nvSpPr>
          <p:spPr>
            <a:xfrm>
              <a:off x="3649050" y="3413675"/>
              <a:ext cx="924000" cy="246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Notebooks</a:t>
              </a:r>
              <a:endParaRPr b="1" i="0" sz="900" u="none" cap="none" strike="noStrike">
                <a:solidFill>
                  <a:srgbClr val="93C47D"/>
                </a:solidFill>
                <a:latin typeface="Arial"/>
                <a:ea typeface="Arial"/>
                <a:cs typeface="Arial"/>
                <a:sym typeface="Arial"/>
              </a:endParaRPr>
            </a:p>
          </p:txBody>
        </p:sp>
        <p:sp>
          <p:nvSpPr>
            <p:cNvPr id="573" name="Google Shape;573;gbb10b688b6_6_319"/>
            <p:cNvSpPr txBox="1"/>
            <p:nvPr/>
          </p:nvSpPr>
          <p:spPr>
            <a:xfrm>
              <a:off x="2944538" y="3522748"/>
              <a:ext cx="2363400" cy="1148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dk1"/>
                  </a:solidFill>
                  <a:latin typeface="Arial"/>
                  <a:ea typeface="Arial"/>
                  <a:cs typeface="Arial"/>
                  <a:sym typeface="Arial"/>
                </a:rPr>
                <a:t>Existing</a:t>
              </a:r>
              <a:br>
                <a:rPr b="1" i="0" lang="en-GB" sz="1300" u="none" cap="none" strike="noStrike">
                  <a:solidFill>
                    <a:schemeClr val="dk1"/>
                  </a:solidFill>
                  <a:latin typeface="Arial"/>
                  <a:ea typeface="Arial"/>
                  <a:cs typeface="Arial"/>
                  <a:sym typeface="Arial"/>
                </a:rPr>
              </a:br>
              <a:r>
                <a:rPr b="1" i="0" lang="en-GB" sz="1300" u="none" cap="none" strike="noStrike">
                  <a:solidFill>
                    <a:schemeClr val="dk1"/>
                  </a:solidFill>
                  <a:latin typeface="Arial"/>
                  <a:ea typeface="Arial"/>
                  <a:cs typeface="Arial"/>
                  <a:sym typeface="Arial"/>
                </a:rPr>
                <a:t>Virtual Organisations </a:t>
              </a:r>
              <a:br>
                <a:rPr b="1" i="0" lang="en-GB" sz="1300" u="none" cap="none" strike="noStrike">
                  <a:solidFill>
                    <a:schemeClr val="dk1"/>
                  </a:solidFill>
                  <a:latin typeface="Arial"/>
                  <a:ea typeface="Arial"/>
                  <a:cs typeface="Arial"/>
                  <a:sym typeface="Arial"/>
                </a:rPr>
              </a:br>
              <a:r>
                <a:rPr b="1" i="0" lang="en-GB" sz="800" u="none" cap="none" strike="noStrike">
                  <a:solidFill>
                    <a:schemeClr val="dk1"/>
                  </a:solidFill>
                  <a:latin typeface="Arial"/>
                  <a:ea typeface="Arial"/>
                  <a:cs typeface="Arial"/>
                  <a:sym typeface="Arial"/>
                </a:rPr>
                <a:t>(more than EGI-ACE)</a:t>
              </a:r>
              <a:endParaRPr b="1" i="0" sz="800" u="none" cap="none" strike="noStrike">
                <a:solidFill>
                  <a:schemeClr val="dk1"/>
                </a:solidFill>
                <a:latin typeface="Arial"/>
                <a:ea typeface="Arial"/>
                <a:cs typeface="Arial"/>
                <a:sym typeface="Arial"/>
              </a:endParaRPr>
            </a:p>
          </p:txBody>
        </p:sp>
        <p:sp>
          <p:nvSpPr>
            <p:cNvPr id="574" name="Google Shape;574;gbb10b688b6_6_319"/>
            <p:cNvSpPr txBox="1"/>
            <p:nvPr/>
          </p:nvSpPr>
          <p:spPr>
            <a:xfrm>
              <a:off x="5592363" y="4012938"/>
              <a:ext cx="9240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DIRAC</a:t>
              </a:r>
              <a:endParaRPr b="1" i="0" sz="900" u="none" cap="none" strike="noStrike">
                <a:solidFill>
                  <a:srgbClr val="93C47D"/>
                </a:solidFill>
                <a:latin typeface="Arial"/>
                <a:ea typeface="Arial"/>
                <a:cs typeface="Arial"/>
                <a:sym typeface="Arial"/>
              </a:endParaRPr>
            </a:p>
          </p:txBody>
        </p:sp>
        <p:sp>
          <p:nvSpPr>
            <p:cNvPr id="575" name="Google Shape;575;gbb10b688b6_6_319"/>
            <p:cNvSpPr txBox="1"/>
            <p:nvPr/>
          </p:nvSpPr>
          <p:spPr>
            <a:xfrm>
              <a:off x="5546300" y="3837450"/>
              <a:ext cx="9240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DODAS</a:t>
              </a:r>
              <a:endParaRPr b="1" i="0" sz="900" u="none" cap="none" strike="noStrike">
                <a:solidFill>
                  <a:srgbClr val="93C47D"/>
                </a:solidFill>
                <a:latin typeface="Arial"/>
                <a:ea typeface="Arial"/>
                <a:cs typeface="Arial"/>
                <a:sym typeface="Arial"/>
              </a:endParaRPr>
            </a:p>
          </p:txBody>
        </p:sp>
        <p:sp>
          <p:nvSpPr>
            <p:cNvPr id="576" name="Google Shape;576;gbb10b688b6_6_319"/>
            <p:cNvSpPr txBox="1"/>
            <p:nvPr/>
          </p:nvSpPr>
          <p:spPr>
            <a:xfrm>
              <a:off x="5229900" y="3643350"/>
              <a:ext cx="10719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DEEP training</a:t>
              </a:r>
              <a:endParaRPr b="1" i="0" sz="900" u="none" cap="none" strike="noStrike">
                <a:solidFill>
                  <a:srgbClr val="93C47D"/>
                </a:solidFill>
                <a:latin typeface="Arial"/>
                <a:ea typeface="Arial"/>
                <a:cs typeface="Arial"/>
                <a:sym typeface="Arial"/>
              </a:endParaRPr>
            </a:p>
          </p:txBody>
        </p:sp>
        <p:sp>
          <p:nvSpPr>
            <p:cNvPr id="577" name="Google Shape;577;gbb10b688b6_6_319"/>
            <p:cNvSpPr txBox="1"/>
            <p:nvPr/>
          </p:nvSpPr>
          <p:spPr>
            <a:xfrm>
              <a:off x="5511826" y="4218450"/>
              <a:ext cx="10719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93C47D"/>
                  </a:solidFill>
                  <a:latin typeface="Arial"/>
                  <a:ea typeface="Arial"/>
                  <a:cs typeface="Arial"/>
                  <a:sym typeface="Arial"/>
                </a:rPr>
                <a:t>INDIGO PaaS</a:t>
              </a:r>
              <a:endParaRPr b="1" i="0" sz="900" u="none" cap="none" strike="noStrike">
                <a:solidFill>
                  <a:srgbClr val="93C47D"/>
                </a:solidFill>
                <a:latin typeface="Arial"/>
                <a:ea typeface="Arial"/>
                <a:cs typeface="Arial"/>
                <a:sym typeface="Arial"/>
              </a:endParaRPr>
            </a:p>
          </p:txBody>
        </p:sp>
        <p:sp>
          <p:nvSpPr>
            <p:cNvPr id="578" name="Google Shape;578;gbb10b688b6_6_319"/>
            <p:cNvSpPr txBox="1"/>
            <p:nvPr/>
          </p:nvSpPr>
          <p:spPr>
            <a:xfrm>
              <a:off x="5319950" y="4447050"/>
              <a:ext cx="1071900" cy="17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FF0000"/>
                  </a:solidFill>
                  <a:latin typeface="Arial"/>
                  <a:ea typeface="Arial"/>
                  <a:cs typeface="Arial"/>
                  <a:sym typeface="Arial"/>
                </a:rPr>
                <a:t>...</a:t>
              </a:r>
              <a:endParaRPr b="0" i="0" sz="900" u="none" cap="none" strike="noStrike">
                <a:solidFill>
                  <a:srgbClr val="FF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par>
                                <p:cTn fill="hold" nodeType="with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par>
                                <p:cTn fill="hold" nodeType="with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par>
                                <p:cTn fill="hold" nodeType="with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1000"/>
                                        <p:tgtEl>
                                          <p:spTgt spid="546"/>
                                        </p:tgtEl>
                                      </p:cBhvr>
                                    </p:animEffect>
                                  </p:childTnLst>
                                </p:cTn>
                              </p:par>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par>
                                <p:cTn fill="hold" nodeType="with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10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par>
                                <p:cTn fill="hold" nodeType="with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1000"/>
                                        <p:tgtEl>
                                          <p:spTgt spid="5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grpSp>
        <p:nvGrpSpPr>
          <p:cNvPr id="583" name="Google Shape;583;gbb10b688b6_6_366"/>
          <p:cNvGrpSpPr/>
          <p:nvPr/>
        </p:nvGrpSpPr>
        <p:grpSpPr>
          <a:xfrm>
            <a:off x="1540124" y="551744"/>
            <a:ext cx="4062683" cy="4039919"/>
            <a:chOff x="1016611" y="11993"/>
            <a:chExt cx="4062683" cy="4039919"/>
          </a:xfrm>
        </p:grpSpPr>
        <p:sp>
          <p:nvSpPr>
            <p:cNvPr id="584" name="Google Shape;584;gbb10b688b6_6_366"/>
            <p:cNvSpPr/>
            <p:nvPr/>
          </p:nvSpPr>
          <p:spPr>
            <a:xfrm>
              <a:off x="2107406" y="1114254"/>
              <a:ext cx="1881300" cy="1881300"/>
            </a:xfrm>
            <a:prstGeom prst="ellipse">
              <a:avLst/>
            </a:prstGeom>
            <a:solidFill>
              <a:srgbClr val="3A66B1">
                <a:alpha val="4470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300" u="none" cap="none" strike="noStrike">
                  <a:solidFill>
                    <a:srgbClr val="000000"/>
                  </a:solidFill>
                  <a:latin typeface="Arial"/>
                  <a:ea typeface="Arial"/>
                  <a:cs typeface="Arial"/>
                  <a:sym typeface="Arial"/>
                </a:rPr>
                <a:t>13 Data spaces </a:t>
              </a:r>
              <a:r>
                <a:rPr b="1" i="0" lang="en-GB" sz="1600" u="none" cap="none" strike="noStrike">
                  <a:solidFill>
                    <a:srgbClr val="000000"/>
                  </a:solidFill>
                  <a:latin typeface="Arial"/>
                  <a:ea typeface="Arial"/>
                  <a:cs typeface="Arial"/>
                  <a:sym typeface="Arial"/>
                </a:rPr>
                <a:t>(users &amp; providers)</a:t>
              </a:r>
              <a:endParaRPr b="1" i="0" sz="1600" u="none" cap="none" strike="noStrike">
                <a:solidFill>
                  <a:srgbClr val="000000"/>
                </a:solidFill>
                <a:latin typeface="Arial"/>
                <a:ea typeface="Arial"/>
                <a:cs typeface="Arial"/>
                <a:sym typeface="Arial"/>
              </a:endParaRPr>
            </a:p>
          </p:txBody>
        </p:sp>
        <p:sp>
          <p:nvSpPr>
            <p:cNvPr id="585" name="Google Shape;585;gbb10b688b6_6_366"/>
            <p:cNvSpPr/>
            <p:nvPr/>
          </p:nvSpPr>
          <p:spPr>
            <a:xfrm>
              <a:off x="2577703" y="11993"/>
              <a:ext cx="940500" cy="940500"/>
            </a:xfrm>
            <a:prstGeom prst="ellipse">
              <a:avLst/>
            </a:prstGeom>
            <a:solidFill>
              <a:srgbClr val="DBA9DF">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bb10b688b6_6_366"/>
            <p:cNvSpPr txBox="1"/>
            <p:nvPr/>
          </p:nvSpPr>
          <p:spPr>
            <a:xfrm>
              <a:off x="2715450" y="149740"/>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OPERAS metrics and certification service</a:t>
              </a:r>
              <a:endParaRPr b="0" i="0" sz="1400" u="none" cap="none" strike="noStrike">
                <a:solidFill>
                  <a:srgbClr val="000000"/>
                </a:solidFill>
                <a:latin typeface="Arial"/>
                <a:ea typeface="Arial"/>
                <a:cs typeface="Arial"/>
                <a:sym typeface="Arial"/>
              </a:endParaRPr>
            </a:p>
          </p:txBody>
        </p:sp>
        <p:sp>
          <p:nvSpPr>
            <p:cNvPr id="587" name="Google Shape;587;gbb10b688b6_6_366"/>
            <p:cNvSpPr/>
            <p:nvPr/>
          </p:nvSpPr>
          <p:spPr>
            <a:xfrm>
              <a:off x="3308506" y="192120"/>
              <a:ext cx="940500" cy="940500"/>
            </a:xfrm>
            <a:prstGeom prst="ellipse">
              <a:avLst/>
            </a:prstGeom>
            <a:solidFill>
              <a:schemeClr val="accent2">
                <a:alpha val="4470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bb10b688b6_6_366"/>
            <p:cNvSpPr txBox="1"/>
            <p:nvPr/>
          </p:nvSpPr>
          <p:spPr>
            <a:xfrm>
              <a:off x="3446253" y="329867"/>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WeNMR (structural biology)</a:t>
              </a:r>
              <a:endParaRPr b="0" i="0" sz="1400" u="none" cap="none" strike="noStrike">
                <a:solidFill>
                  <a:srgbClr val="000000"/>
                </a:solidFill>
                <a:latin typeface="Arial"/>
                <a:ea typeface="Arial"/>
                <a:cs typeface="Arial"/>
                <a:sym typeface="Arial"/>
              </a:endParaRPr>
            </a:p>
          </p:txBody>
        </p:sp>
        <p:sp>
          <p:nvSpPr>
            <p:cNvPr id="589" name="Google Shape;589;gbb10b688b6_6_366"/>
            <p:cNvSpPr/>
            <p:nvPr/>
          </p:nvSpPr>
          <p:spPr>
            <a:xfrm>
              <a:off x="3871892" y="691236"/>
              <a:ext cx="940500" cy="940500"/>
            </a:xfrm>
            <a:prstGeom prst="ellipse">
              <a:avLst/>
            </a:prstGeom>
            <a:solidFill>
              <a:srgbClr val="C55A11">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bb10b688b6_6_366"/>
            <p:cNvSpPr txBox="1"/>
            <p:nvPr/>
          </p:nvSpPr>
          <p:spPr>
            <a:xfrm>
              <a:off x="4009639" y="828983"/>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Virtual Imaging Platform (medical imaging)</a:t>
              </a:r>
              <a:endParaRPr b="0" i="0" sz="1400" u="none" cap="none" strike="noStrike">
                <a:solidFill>
                  <a:srgbClr val="000000"/>
                </a:solidFill>
                <a:latin typeface="Arial"/>
                <a:ea typeface="Arial"/>
                <a:cs typeface="Arial"/>
                <a:sym typeface="Arial"/>
              </a:endParaRPr>
            </a:p>
          </p:txBody>
        </p:sp>
        <p:sp>
          <p:nvSpPr>
            <p:cNvPr id="591" name="Google Shape;591;gbb10b688b6_6_366"/>
            <p:cNvSpPr/>
            <p:nvPr/>
          </p:nvSpPr>
          <p:spPr>
            <a:xfrm>
              <a:off x="4138794" y="1395000"/>
              <a:ext cx="940500" cy="940500"/>
            </a:xfrm>
            <a:prstGeom prst="ellipse">
              <a:avLst/>
            </a:prstGeom>
            <a:solidFill>
              <a:srgbClr val="C55A11">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bb10b688b6_6_366"/>
            <p:cNvSpPr txBox="1"/>
            <p:nvPr/>
          </p:nvSpPr>
          <p:spPr>
            <a:xfrm>
              <a:off x="4259289" y="1532747"/>
              <a:ext cx="7716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OpenRiskNet</a:t>
              </a:r>
              <a:br>
                <a:rPr b="0" i="0" lang="en-GB" sz="800" u="none" cap="none" strike="noStrike">
                  <a:solidFill>
                    <a:srgbClr val="000000"/>
                  </a:solidFill>
                  <a:latin typeface="Arial"/>
                  <a:ea typeface="Arial"/>
                  <a:cs typeface="Arial"/>
                  <a:sym typeface="Arial"/>
                </a:rPr>
              </a:br>
              <a:r>
                <a:rPr b="0" i="0" lang="en-GB" sz="800" u="none" cap="none" strike="noStrike">
                  <a:solidFill>
                    <a:srgbClr val="000000"/>
                  </a:solidFill>
                  <a:latin typeface="Arial"/>
                  <a:ea typeface="Arial"/>
                  <a:cs typeface="Arial"/>
                  <a:sym typeface="Arial"/>
                </a:rPr>
                <a:t>NanoCommons</a:t>
              </a:r>
              <a:endParaRPr b="0" i="0" sz="1400" u="none" cap="none" strike="noStrike">
                <a:solidFill>
                  <a:srgbClr val="000000"/>
                </a:solidFill>
                <a:latin typeface="Arial"/>
                <a:ea typeface="Arial"/>
                <a:cs typeface="Arial"/>
                <a:sym typeface="Arial"/>
              </a:endParaRPr>
            </a:p>
          </p:txBody>
        </p:sp>
        <p:sp>
          <p:nvSpPr>
            <p:cNvPr id="593" name="Google Shape;593;gbb10b688b6_6_366"/>
            <p:cNvSpPr/>
            <p:nvPr/>
          </p:nvSpPr>
          <p:spPr>
            <a:xfrm>
              <a:off x="4048069" y="2142187"/>
              <a:ext cx="940500" cy="940500"/>
            </a:xfrm>
            <a:prstGeom prst="ellipse">
              <a:avLst/>
            </a:prstGeom>
            <a:solidFill>
              <a:srgbClr val="C55A11">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bb10b688b6_6_366"/>
            <p:cNvSpPr txBox="1"/>
            <p:nvPr/>
          </p:nvSpPr>
          <p:spPr>
            <a:xfrm>
              <a:off x="4151312" y="2279934"/>
              <a:ext cx="7716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UseGalaxy.eu (bioinformatics)</a:t>
              </a:r>
              <a:endParaRPr b="0" i="0" sz="1400" u="none" cap="none" strike="noStrike">
                <a:solidFill>
                  <a:srgbClr val="000000"/>
                </a:solidFill>
                <a:latin typeface="Arial"/>
                <a:ea typeface="Arial"/>
                <a:cs typeface="Arial"/>
                <a:sym typeface="Arial"/>
              </a:endParaRPr>
            </a:p>
          </p:txBody>
        </p:sp>
        <p:sp>
          <p:nvSpPr>
            <p:cNvPr id="595" name="Google Shape;595;gbb10b688b6_6_366"/>
            <p:cNvSpPr/>
            <p:nvPr/>
          </p:nvSpPr>
          <p:spPr>
            <a:xfrm>
              <a:off x="3620501" y="2761627"/>
              <a:ext cx="940500" cy="940500"/>
            </a:xfrm>
            <a:prstGeom prst="ellipse">
              <a:avLst/>
            </a:prstGeom>
            <a:solidFill>
              <a:srgbClr val="A8D08C">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bb10b688b6_6_366"/>
            <p:cNvSpPr txBox="1"/>
            <p:nvPr/>
          </p:nvSpPr>
          <p:spPr>
            <a:xfrm>
              <a:off x="3758248" y="2899374"/>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OPENCoastS (circulation forecast)</a:t>
              </a:r>
              <a:endParaRPr b="0" i="0" sz="1400" u="none" cap="none" strike="noStrike">
                <a:solidFill>
                  <a:srgbClr val="000000"/>
                </a:solidFill>
                <a:latin typeface="Arial"/>
                <a:ea typeface="Arial"/>
                <a:cs typeface="Arial"/>
                <a:sym typeface="Arial"/>
              </a:endParaRPr>
            </a:p>
          </p:txBody>
        </p:sp>
        <p:sp>
          <p:nvSpPr>
            <p:cNvPr id="597" name="Google Shape;597;gbb10b688b6_6_366"/>
            <p:cNvSpPr/>
            <p:nvPr/>
          </p:nvSpPr>
          <p:spPr>
            <a:xfrm>
              <a:off x="2954040" y="3111412"/>
              <a:ext cx="940500" cy="940500"/>
            </a:xfrm>
            <a:prstGeom prst="ellipse">
              <a:avLst/>
            </a:prstGeom>
            <a:solidFill>
              <a:srgbClr val="A8D08C">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bb10b688b6_6_366"/>
            <p:cNvSpPr txBox="1"/>
            <p:nvPr/>
          </p:nvSpPr>
          <p:spPr>
            <a:xfrm>
              <a:off x="3091787" y="3249159"/>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ENES</a:t>
              </a:r>
              <a:br>
                <a:rPr b="0" i="0" lang="en-GB" sz="800" u="none" cap="none" strike="noStrike">
                  <a:solidFill>
                    <a:srgbClr val="000000"/>
                  </a:solidFill>
                  <a:latin typeface="Arial"/>
                  <a:ea typeface="Arial"/>
                  <a:cs typeface="Arial"/>
                  <a:sym typeface="Arial"/>
                </a:rPr>
              </a:br>
              <a:r>
                <a:rPr b="0" i="0" lang="en-GB" sz="800" u="none" cap="none" strike="noStrike">
                  <a:solidFill>
                    <a:srgbClr val="000000"/>
                  </a:solidFill>
                  <a:latin typeface="Arial"/>
                  <a:ea typeface="Arial"/>
                  <a:cs typeface="Arial"/>
                  <a:sym typeface="Arial"/>
                </a:rPr>
                <a:t> (climate analytics)</a:t>
              </a:r>
              <a:endParaRPr b="0" i="0" sz="1400" u="none" cap="none" strike="noStrike">
                <a:solidFill>
                  <a:srgbClr val="000000"/>
                </a:solidFill>
                <a:latin typeface="Arial"/>
                <a:ea typeface="Arial"/>
                <a:cs typeface="Arial"/>
                <a:sym typeface="Arial"/>
              </a:endParaRPr>
            </a:p>
          </p:txBody>
        </p:sp>
        <p:sp>
          <p:nvSpPr>
            <p:cNvPr id="599" name="Google Shape;599;gbb10b688b6_6_366"/>
            <p:cNvSpPr/>
            <p:nvPr/>
          </p:nvSpPr>
          <p:spPr>
            <a:xfrm>
              <a:off x="2201365" y="3111412"/>
              <a:ext cx="940500" cy="940500"/>
            </a:xfrm>
            <a:prstGeom prst="ellipse">
              <a:avLst/>
            </a:prstGeom>
            <a:solidFill>
              <a:srgbClr val="FFD966">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bb10b688b6_6_366"/>
            <p:cNvSpPr txBox="1"/>
            <p:nvPr/>
          </p:nvSpPr>
          <p:spPr>
            <a:xfrm>
              <a:off x="2287580" y="3249159"/>
              <a:ext cx="7167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PROMINENCE (fusion physics)</a:t>
              </a:r>
              <a:endParaRPr b="0" i="0" sz="800" u="none" cap="none" strike="noStrike">
                <a:solidFill>
                  <a:srgbClr val="000000"/>
                </a:solidFill>
                <a:latin typeface="Arial"/>
                <a:ea typeface="Arial"/>
                <a:cs typeface="Arial"/>
                <a:sym typeface="Arial"/>
              </a:endParaRPr>
            </a:p>
          </p:txBody>
        </p:sp>
        <p:sp>
          <p:nvSpPr>
            <p:cNvPr id="601" name="Google Shape;601;gbb10b688b6_6_366"/>
            <p:cNvSpPr/>
            <p:nvPr/>
          </p:nvSpPr>
          <p:spPr>
            <a:xfrm>
              <a:off x="1534904" y="2761627"/>
              <a:ext cx="940500" cy="940500"/>
            </a:xfrm>
            <a:prstGeom prst="ellipse">
              <a:avLst/>
            </a:prstGeom>
            <a:solidFill>
              <a:srgbClr val="FFD966">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bb10b688b6_6_366"/>
            <p:cNvSpPr txBox="1"/>
            <p:nvPr/>
          </p:nvSpPr>
          <p:spPr>
            <a:xfrm>
              <a:off x="1672651" y="2899374"/>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LOFAR science products (astronomy)</a:t>
              </a:r>
              <a:endParaRPr b="0" i="0" sz="1400" u="none" cap="none" strike="noStrike">
                <a:solidFill>
                  <a:srgbClr val="000000"/>
                </a:solidFill>
                <a:latin typeface="Arial"/>
                <a:ea typeface="Arial"/>
                <a:cs typeface="Arial"/>
                <a:sym typeface="Arial"/>
              </a:endParaRPr>
            </a:p>
          </p:txBody>
        </p:sp>
        <p:sp>
          <p:nvSpPr>
            <p:cNvPr id="603" name="Google Shape;603;gbb10b688b6_6_366"/>
            <p:cNvSpPr/>
            <p:nvPr/>
          </p:nvSpPr>
          <p:spPr>
            <a:xfrm>
              <a:off x="1107336" y="2142187"/>
              <a:ext cx="940500" cy="940500"/>
            </a:xfrm>
            <a:prstGeom prst="ellipse">
              <a:avLst/>
            </a:prstGeom>
            <a:solidFill>
              <a:srgbClr val="849AD0">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bb10b688b6_6_366"/>
            <p:cNvSpPr txBox="1"/>
            <p:nvPr/>
          </p:nvSpPr>
          <p:spPr>
            <a:xfrm>
              <a:off x="1245083" y="2279934"/>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SeaDataNet WebOcean Data Analysis</a:t>
              </a:r>
              <a:endParaRPr b="0" i="0" sz="800" u="none" cap="none" strike="noStrike">
                <a:solidFill>
                  <a:srgbClr val="000000"/>
                </a:solidFill>
                <a:latin typeface="Arial"/>
                <a:ea typeface="Arial"/>
                <a:cs typeface="Arial"/>
                <a:sym typeface="Arial"/>
              </a:endParaRPr>
            </a:p>
          </p:txBody>
        </p:sp>
        <p:sp>
          <p:nvSpPr>
            <p:cNvPr id="605" name="Google Shape;605;gbb10b688b6_6_366"/>
            <p:cNvSpPr/>
            <p:nvPr/>
          </p:nvSpPr>
          <p:spPr>
            <a:xfrm>
              <a:off x="1016611" y="1395000"/>
              <a:ext cx="940500" cy="940500"/>
            </a:xfrm>
            <a:prstGeom prst="ellipse">
              <a:avLst/>
            </a:prstGeom>
            <a:solidFill>
              <a:srgbClr val="8C9FD2">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bb10b688b6_6_366"/>
            <p:cNvSpPr txBox="1"/>
            <p:nvPr/>
          </p:nvSpPr>
          <p:spPr>
            <a:xfrm>
              <a:off x="1154358" y="1532747"/>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EMSO ERIC data services</a:t>
              </a:r>
              <a:endParaRPr b="0" i="0" sz="1400" u="none" cap="none" strike="noStrike">
                <a:solidFill>
                  <a:srgbClr val="000000"/>
                </a:solidFill>
                <a:latin typeface="Arial"/>
                <a:ea typeface="Arial"/>
                <a:cs typeface="Arial"/>
                <a:sym typeface="Arial"/>
              </a:endParaRPr>
            </a:p>
          </p:txBody>
        </p:sp>
        <p:sp>
          <p:nvSpPr>
            <p:cNvPr id="607" name="Google Shape;607;gbb10b688b6_6_366"/>
            <p:cNvSpPr/>
            <p:nvPr/>
          </p:nvSpPr>
          <p:spPr>
            <a:xfrm>
              <a:off x="1283513" y="691236"/>
              <a:ext cx="940500" cy="940500"/>
            </a:xfrm>
            <a:prstGeom prst="ellipse">
              <a:avLst/>
            </a:prstGeom>
            <a:solidFill>
              <a:srgbClr val="93A6D5">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bb10b688b6_6_366"/>
            <p:cNvSpPr txBox="1"/>
            <p:nvPr/>
          </p:nvSpPr>
          <p:spPr>
            <a:xfrm>
              <a:off x="1421260" y="828983"/>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GBIF Cloud data space</a:t>
              </a:r>
              <a:endParaRPr b="0" i="0" sz="1400" u="none" cap="none" strike="noStrike">
                <a:solidFill>
                  <a:srgbClr val="000000"/>
                </a:solidFill>
                <a:latin typeface="Arial"/>
                <a:ea typeface="Arial"/>
                <a:cs typeface="Arial"/>
                <a:sym typeface="Arial"/>
              </a:endParaRPr>
            </a:p>
          </p:txBody>
        </p:sp>
        <p:sp>
          <p:nvSpPr>
            <p:cNvPr id="609" name="Google Shape;609;gbb10b688b6_6_366"/>
            <p:cNvSpPr/>
            <p:nvPr/>
          </p:nvSpPr>
          <p:spPr>
            <a:xfrm>
              <a:off x="1846899" y="192120"/>
              <a:ext cx="940500" cy="940500"/>
            </a:xfrm>
            <a:prstGeom prst="ellipse">
              <a:avLst/>
            </a:prstGeom>
            <a:solidFill>
              <a:srgbClr val="8DA9DB">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bb10b688b6_6_366"/>
            <p:cNvSpPr txBox="1"/>
            <p:nvPr/>
          </p:nvSpPr>
          <p:spPr>
            <a:xfrm>
              <a:off x="1984646" y="329867"/>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Disaster mitigation and agriculture</a:t>
              </a:r>
              <a:endParaRPr b="0" i="0" sz="1400" u="none" cap="none" strike="noStrike">
                <a:solidFill>
                  <a:srgbClr val="000000"/>
                </a:solidFill>
                <a:latin typeface="Arial"/>
                <a:ea typeface="Arial"/>
                <a:cs typeface="Arial"/>
                <a:sym typeface="Arial"/>
              </a:endParaRPr>
            </a:p>
          </p:txBody>
        </p:sp>
      </p:grpSp>
      <p:sp>
        <p:nvSpPr>
          <p:cNvPr id="611" name="Google Shape;611;gbb10b688b6_6_366"/>
          <p:cNvSpPr txBox="1"/>
          <p:nvPr/>
        </p:nvSpPr>
        <p:spPr>
          <a:xfrm>
            <a:off x="5389336" y="1102613"/>
            <a:ext cx="26265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Health</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and</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medicine</a:t>
            </a:r>
            <a:endParaRPr b="0" i="0" sz="1400" u="none" cap="none" strike="noStrike">
              <a:solidFill>
                <a:srgbClr val="000000"/>
              </a:solidFill>
              <a:latin typeface="Arial"/>
              <a:ea typeface="Arial"/>
              <a:cs typeface="Arial"/>
              <a:sym typeface="Arial"/>
            </a:endParaRPr>
          </a:p>
        </p:txBody>
      </p:sp>
      <p:sp>
        <p:nvSpPr>
          <p:cNvPr id="612" name="Google Shape;612;gbb10b688b6_6_366"/>
          <p:cNvSpPr txBox="1"/>
          <p:nvPr/>
        </p:nvSpPr>
        <p:spPr>
          <a:xfrm>
            <a:off x="4128355" y="4122423"/>
            <a:ext cx="21399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Climate</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research </a:t>
            </a:r>
            <a:endParaRPr b="0" i="0" sz="2000" u="none" cap="none" strike="noStrike">
              <a:solidFill>
                <a:srgbClr val="000000"/>
              </a:solidFill>
              <a:latin typeface="Arial"/>
              <a:ea typeface="Arial"/>
              <a:cs typeface="Arial"/>
              <a:sym typeface="Arial"/>
            </a:endParaRPr>
          </a:p>
        </p:txBody>
      </p:sp>
      <p:sp>
        <p:nvSpPr>
          <p:cNvPr id="613" name="Google Shape;613;gbb10b688b6_6_366"/>
          <p:cNvSpPr txBox="1"/>
          <p:nvPr/>
        </p:nvSpPr>
        <p:spPr>
          <a:xfrm>
            <a:off x="0" y="4231971"/>
            <a:ext cx="2679300" cy="708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Energy and physical sciences</a:t>
            </a:r>
            <a:endParaRPr b="0" i="0" sz="2000" u="none" cap="none" strike="noStrike">
              <a:solidFill>
                <a:srgbClr val="000000"/>
              </a:solidFill>
              <a:latin typeface="Arial"/>
              <a:ea typeface="Arial"/>
              <a:cs typeface="Arial"/>
              <a:sym typeface="Arial"/>
            </a:endParaRPr>
          </a:p>
        </p:txBody>
      </p:sp>
      <p:sp>
        <p:nvSpPr>
          <p:cNvPr id="614" name="Google Shape;614;gbb10b688b6_6_366"/>
          <p:cNvSpPr txBox="1"/>
          <p:nvPr/>
        </p:nvSpPr>
        <p:spPr>
          <a:xfrm>
            <a:off x="-63675" y="1430675"/>
            <a:ext cx="1828200" cy="708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Environmental</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sciences</a:t>
            </a:r>
            <a:endParaRPr b="0" i="0" sz="2000" u="none" cap="none" strike="noStrike">
              <a:solidFill>
                <a:srgbClr val="000000"/>
              </a:solidFill>
              <a:latin typeface="Arial"/>
              <a:ea typeface="Arial"/>
              <a:cs typeface="Arial"/>
              <a:sym typeface="Arial"/>
            </a:endParaRPr>
          </a:p>
        </p:txBody>
      </p:sp>
      <p:sp>
        <p:nvSpPr>
          <p:cNvPr id="615" name="Google Shape;615;gbb10b688b6_6_366"/>
          <p:cNvSpPr txBox="1"/>
          <p:nvPr/>
        </p:nvSpPr>
        <p:spPr>
          <a:xfrm>
            <a:off x="2832499" y="182031"/>
            <a:ext cx="15210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Humanities</a:t>
            </a:r>
            <a:endParaRPr b="0" i="0" sz="2000" u="none" cap="none" strike="noStrike">
              <a:solidFill>
                <a:srgbClr val="000000"/>
              </a:solidFill>
              <a:latin typeface="Arial"/>
              <a:ea typeface="Arial"/>
              <a:cs typeface="Arial"/>
              <a:sym typeface="Arial"/>
            </a:endParaRPr>
          </a:p>
        </p:txBody>
      </p:sp>
      <p:sp>
        <p:nvSpPr>
          <p:cNvPr id="616" name="Google Shape;616;gbb10b688b6_6_366"/>
          <p:cNvSpPr/>
          <p:nvPr/>
        </p:nvSpPr>
        <p:spPr>
          <a:xfrm>
            <a:off x="8167262" y="986201"/>
            <a:ext cx="940500" cy="940500"/>
          </a:xfrm>
          <a:prstGeom prst="ellipse">
            <a:avLst/>
          </a:prstGeom>
          <a:solidFill>
            <a:srgbClr val="8C9FD2">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bb10b688b6_6_366"/>
          <p:cNvSpPr txBox="1"/>
          <p:nvPr/>
        </p:nvSpPr>
        <p:spPr>
          <a:xfrm>
            <a:off x="8305009" y="1123948"/>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Earthquake response and landslide analysis</a:t>
            </a:r>
            <a:endParaRPr b="0" i="0" sz="1400" u="none" cap="none" strike="noStrike">
              <a:solidFill>
                <a:srgbClr val="000000"/>
              </a:solidFill>
              <a:latin typeface="Arial"/>
              <a:ea typeface="Arial"/>
              <a:cs typeface="Arial"/>
              <a:sym typeface="Arial"/>
            </a:endParaRPr>
          </a:p>
        </p:txBody>
      </p:sp>
      <p:sp>
        <p:nvSpPr>
          <p:cNvPr id="618" name="Google Shape;618;gbb10b688b6_6_366"/>
          <p:cNvSpPr/>
          <p:nvPr/>
        </p:nvSpPr>
        <p:spPr>
          <a:xfrm>
            <a:off x="8175150" y="1860702"/>
            <a:ext cx="940500" cy="940500"/>
          </a:xfrm>
          <a:prstGeom prst="ellipse">
            <a:avLst/>
          </a:prstGeom>
          <a:solidFill>
            <a:srgbClr val="DBA9DF">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bb10b688b6_6_366"/>
          <p:cNvSpPr txBox="1"/>
          <p:nvPr/>
        </p:nvSpPr>
        <p:spPr>
          <a:xfrm>
            <a:off x="8314885" y="1998449"/>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E-RIHS (</a:t>
            </a:r>
            <a:r>
              <a:rPr b="0" i="0" lang="en-GB" sz="800" u="none" cap="none" strike="noStrike">
                <a:solidFill>
                  <a:schemeClr val="dk1"/>
                </a:solidFill>
                <a:latin typeface="Calibri"/>
                <a:ea typeface="Calibri"/>
                <a:cs typeface="Calibri"/>
                <a:sym typeface="Calibri"/>
              </a:rPr>
              <a:t>heritage object analytics)</a:t>
            </a:r>
            <a:endParaRPr b="0" i="0" sz="1800" u="none" cap="none" strike="noStrike">
              <a:solidFill>
                <a:schemeClr val="dk1"/>
              </a:solidFill>
              <a:latin typeface="Calibri"/>
              <a:ea typeface="Calibri"/>
              <a:cs typeface="Calibri"/>
              <a:sym typeface="Calibri"/>
            </a:endParaRPr>
          </a:p>
        </p:txBody>
      </p:sp>
      <p:sp>
        <p:nvSpPr>
          <p:cNvPr id="620" name="Google Shape;620;gbb10b688b6_6_366"/>
          <p:cNvSpPr/>
          <p:nvPr/>
        </p:nvSpPr>
        <p:spPr>
          <a:xfrm>
            <a:off x="6508590" y="1840507"/>
            <a:ext cx="940500" cy="940500"/>
          </a:xfrm>
          <a:prstGeom prst="ellipse">
            <a:avLst/>
          </a:prstGeom>
          <a:solidFill>
            <a:srgbClr val="FFD966">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bb10b688b6_6_366"/>
          <p:cNvSpPr txBox="1"/>
          <p:nvPr/>
        </p:nvSpPr>
        <p:spPr>
          <a:xfrm>
            <a:off x="6594805" y="1978254"/>
            <a:ext cx="7167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VIRGO </a:t>
            </a:r>
            <a:br>
              <a:rPr b="0" i="0" lang="en-GB" sz="800" u="none" cap="none" strike="noStrike">
                <a:solidFill>
                  <a:srgbClr val="000000"/>
                </a:solidFill>
                <a:latin typeface="Arial"/>
                <a:ea typeface="Arial"/>
                <a:cs typeface="Arial"/>
                <a:sym typeface="Arial"/>
              </a:rPr>
            </a:br>
            <a:r>
              <a:rPr b="0" i="0" lang="en-GB" sz="800" u="none" cap="none" strike="noStrike">
                <a:solidFill>
                  <a:srgbClr val="000000"/>
                </a:solidFill>
                <a:latin typeface="Arial"/>
                <a:ea typeface="Arial"/>
                <a:cs typeface="Arial"/>
                <a:sym typeface="Arial"/>
              </a:rPr>
              <a:t>(gravitational waves)</a:t>
            </a:r>
            <a:endParaRPr b="0" i="0" sz="800" u="none" cap="none" strike="noStrike">
              <a:solidFill>
                <a:srgbClr val="000000"/>
              </a:solidFill>
              <a:latin typeface="Arial"/>
              <a:ea typeface="Arial"/>
              <a:cs typeface="Arial"/>
              <a:sym typeface="Arial"/>
            </a:endParaRPr>
          </a:p>
        </p:txBody>
      </p:sp>
      <p:sp>
        <p:nvSpPr>
          <p:cNvPr id="622" name="Google Shape;622;gbb10b688b6_6_366"/>
          <p:cNvSpPr/>
          <p:nvPr/>
        </p:nvSpPr>
        <p:spPr>
          <a:xfrm>
            <a:off x="7334088" y="2691601"/>
            <a:ext cx="940500" cy="940500"/>
          </a:xfrm>
          <a:prstGeom prst="ellipse">
            <a:avLst/>
          </a:prstGeom>
          <a:solidFill>
            <a:schemeClr val="accent2">
              <a:alpha val="44705"/>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bb10b688b6_6_366"/>
          <p:cNvSpPr txBox="1"/>
          <p:nvPr/>
        </p:nvSpPr>
        <p:spPr>
          <a:xfrm>
            <a:off x="7471835" y="2829348"/>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PHIRI (population health)</a:t>
            </a:r>
            <a:endParaRPr b="0" i="0" sz="1400" u="none" cap="none" strike="noStrike">
              <a:solidFill>
                <a:srgbClr val="000000"/>
              </a:solidFill>
              <a:latin typeface="Arial"/>
              <a:ea typeface="Arial"/>
              <a:cs typeface="Arial"/>
              <a:sym typeface="Arial"/>
            </a:endParaRPr>
          </a:p>
        </p:txBody>
      </p:sp>
      <p:sp>
        <p:nvSpPr>
          <p:cNvPr id="624" name="Google Shape;624;gbb10b688b6_6_366"/>
          <p:cNvSpPr/>
          <p:nvPr/>
        </p:nvSpPr>
        <p:spPr>
          <a:xfrm>
            <a:off x="7329177" y="1860702"/>
            <a:ext cx="940500" cy="940500"/>
          </a:xfrm>
          <a:prstGeom prst="ellipse">
            <a:avLst/>
          </a:prstGeom>
          <a:solidFill>
            <a:srgbClr val="FFD966">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gbb10b688b6_6_366"/>
          <p:cNvSpPr txBox="1"/>
          <p:nvPr/>
        </p:nvSpPr>
        <p:spPr>
          <a:xfrm>
            <a:off x="7466924" y="1998449"/>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MeerKAT workflows (astronomy)</a:t>
            </a:r>
            <a:endParaRPr b="0" i="0" sz="1400" u="none" cap="none" strike="noStrike">
              <a:solidFill>
                <a:srgbClr val="000000"/>
              </a:solidFill>
              <a:latin typeface="Arial"/>
              <a:ea typeface="Arial"/>
              <a:cs typeface="Arial"/>
              <a:sym typeface="Arial"/>
            </a:endParaRPr>
          </a:p>
        </p:txBody>
      </p:sp>
      <p:sp>
        <p:nvSpPr>
          <p:cNvPr id="626" name="Google Shape;626;gbb10b688b6_6_366"/>
          <p:cNvSpPr/>
          <p:nvPr/>
        </p:nvSpPr>
        <p:spPr>
          <a:xfrm>
            <a:off x="7328382" y="981555"/>
            <a:ext cx="940500" cy="940500"/>
          </a:xfrm>
          <a:prstGeom prst="ellipse">
            <a:avLst/>
          </a:prstGeom>
          <a:solidFill>
            <a:srgbClr val="8C9FD2">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gbb10b688b6_6_366"/>
          <p:cNvSpPr txBox="1"/>
          <p:nvPr/>
        </p:nvSpPr>
        <p:spPr>
          <a:xfrm>
            <a:off x="7466129" y="1119302"/>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GEO Discovery and Access</a:t>
            </a:r>
            <a:r>
              <a:rPr lang="en-GB" sz="800">
                <a:solidFill>
                  <a:schemeClr val="dk1"/>
                </a:solidFill>
              </a:rPr>
              <a:t> Broker</a:t>
            </a:r>
            <a:endParaRPr b="0" i="0" sz="1400" u="none" cap="none" strike="noStrike">
              <a:solidFill>
                <a:srgbClr val="000000"/>
              </a:solidFill>
              <a:latin typeface="Arial"/>
              <a:ea typeface="Arial"/>
              <a:cs typeface="Arial"/>
              <a:sym typeface="Arial"/>
            </a:endParaRPr>
          </a:p>
        </p:txBody>
      </p:sp>
      <p:sp>
        <p:nvSpPr>
          <p:cNvPr id="628" name="Google Shape;628;gbb10b688b6_6_366"/>
          <p:cNvSpPr/>
          <p:nvPr/>
        </p:nvSpPr>
        <p:spPr>
          <a:xfrm>
            <a:off x="6481149" y="1009608"/>
            <a:ext cx="940500" cy="940500"/>
          </a:xfrm>
          <a:prstGeom prst="ellipse">
            <a:avLst/>
          </a:prstGeom>
          <a:solidFill>
            <a:srgbClr val="8C9FD2">
              <a:alpha val="4470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gbb10b688b6_6_366"/>
          <p:cNvSpPr txBox="1"/>
          <p:nvPr/>
        </p:nvSpPr>
        <p:spPr>
          <a:xfrm>
            <a:off x="6618896" y="1147355"/>
            <a:ext cx="665100" cy="665100"/>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EISCAT_3D Data Portal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(atmospheric physics)</a:t>
            </a:r>
            <a:endParaRPr b="0" i="0" sz="1400" u="none" cap="none" strike="noStrike">
              <a:solidFill>
                <a:srgbClr val="000000"/>
              </a:solidFill>
              <a:latin typeface="Arial"/>
              <a:ea typeface="Arial"/>
              <a:cs typeface="Arial"/>
              <a:sym typeface="Arial"/>
            </a:endParaRPr>
          </a:p>
        </p:txBody>
      </p:sp>
      <p:sp>
        <p:nvSpPr>
          <p:cNvPr id="630" name="Google Shape;630;gbb10b688b6_6_366"/>
          <p:cNvSpPr txBox="1"/>
          <p:nvPr/>
        </p:nvSpPr>
        <p:spPr>
          <a:xfrm>
            <a:off x="6594800" y="283025"/>
            <a:ext cx="25371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2300" u="none" cap="none" strike="noStrike">
                <a:solidFill>
                  <a:srgbClr val="000000"/>
                </a:solidFill>
                <a:latin typeface="Arial"/>
                <a:ea typeface="Arial"/>
                <a:cs typeface="Arial"/>
                <a:sym typeface="Arial"/>
              </a:rPr>
              <a:t>7 Early adopters </a:t>
            </a:r>
            <a:r>
              <a:rPr b="1" i="0" lang="en-GB" sz="1600" u="none" cap="none" strike="noStrike">
                <a:solidFill>
                  <a:srgbClr val="000000"/>
                </a:solidFill>
                <a:latin typeface="Arial"/>
                <a:ea typeface="Arial"/>
                <a:cs typeface="Arial"/>
                <a:sym typeface="Arial"/>
              </a:rPr>
              <a:t>(users)</a:t>
            </a:r>
            <a:endParaRPr b="1" i="0" sz="1600" u="none" cap="none" strike="noStrike">
              <a:solidFill>
                <a:srgbClr val="000000"/>
              </a:solidFill>
              <a:latin typeface="Arial"/>
              <a:ea typeface="Arial"/>
              <a:cs typeface="Arial"/>
              <a:sym typeface="Arial"/>
            </a:endParaRPr>
          </a:p>
        </p:txBody>
      </p:sp>
      <p:sp>
        <p:nvSpPr>
          <p:cNvPr id="631" name="Google Shape;631;gbb10b688b6_6_366"/>
          <p:cNvSpPr/>
          <p:nvPr/>
        </p:nvSpPr>
        <p:spPr>
          <a:xfrm>
            <a:off x="5142496" y="2966244"/>
            <a:ext cx="1696200" cy="1087800"/>
          </a:xfrm>
          <a:prstGeom prst="wedgeRectCallout">
            <a:avLst>
              <a:gd fmla="val -107673" name="adj1"/>
              <a:gd fmla="val 50950" name="adj2"/>
            </a:avLst>
          </a:prstGeom>
          <a:solidFill>
            <a:schemeClr val="lt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JupyterLab</a:t>
            </a:r>
            <a:endParaRPr b="0" i="0" sz="105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Enes libraries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EC3</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Synda &amp; DataHub</a:t>
            </a:r>
            <a:endParaRPr b="0" i="0" sz="105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ESGF data archive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050"/>
              <a:buFont typeface="Arial"/>
              <a:buChar char="•"/>
            </a:pPr>
            <a:r>
              <a:rPr b="0" i="0" lang="en-GB" sz="1050" u="none" cap="none" strike="noStrike">
                <a:solidFill>
                  <a:schemeClr val="dk1"/>
                </a:solidFill>
                <a:latin typeface="Arial"/>
                <a:ea typeface="Arial"/>
                <a:cs typeface="Arial"/>
                <a:sym typeface="Arial"/>
              </a:rPr>
              <a:t>Cloud and HPC</a:t>
            </a:r>
            <a:endParaRPr b="0" i="0" sz="1400" u="none" cap="none" strike="noStrike">
              <a:solidFill>
                <a:srgbClr val="000000"/>
              </a:solidFill>
              <a:latin typeface="Arial"/>
              <a:ea typeface="Arial"/>
              <a:cs typeface="Arial"/>
              <a:sym typeface="Arial"/>
            </a:endParaRPr>
          </a:p>
        </p:txBody>
      </p:sp>
      <p:sp>
        <p:nvSpPr>
          <p:cNvPr id="632" name="Google Shape;632;gbb10b688b6_6_366"/>
          <p:cNvSpPr/>
          <p:nvPr/>
        </p:nvSpPr>
        <p:spPr>
          <a:xfrm>
            <a:off x="1" y="2643338"/>
            <a:ext cx="1596000" cy="973200"/>
          </a:xfrm>
          <a:prstGeom prst="wedgeRectCallout">
            <a:avLst>
              <a:gd fmla="val 129867" name="adj1"/>
              <a:gd fmla="val -65321" name="adj2"/>
            </a:avLst>
          </a:prstGeom>
          <a:solidFill>
            <a:srgbClr val="EFEFE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000000"/>
                </a:solidFill>
                <a:latin typeface="Arial"/>
                <a:ea typeface="Arial"/>
                <a:cs typeface="Arial"/>
                <a:sym typeface="Arial"/>
              </a:rPr>
              <a:t>The project to perform </a:t>
            </a:r>
            <a:r>
              <a:rPr b="1" i="0" lang="en-GB" sz="1050" u="none" cap="none" strike="noStrike">
                <a:solidFill>
                  <a:srgbClr val="000000"/>
                </a:solidFill>
                <a:latin typeface="Arial"/>
                <a:ea typeface="Arial"/>
                <a:cs typeface="Arial"/>
                <a:sym typeface="Arial"/>
              </a:rPr>
              <a:t>FAIR maturity assessment</a:t>
            </a:r>
            <a:r>
              <a:rPr b="0" i="0" lang="en-GB" sz="1050" u="none" cap="none" strike="noStrike">
                <a:solidFill>
                  <a:srgbClr val="000000"/>
                </a:solidFill>
                <a:latin typeface="Arial"/>
                <a:ea typeface="Arial"/>
                <a:cs typeface="Arial"/>
                <a:sym typeface="Arial"/>
              </a:rPr>
              <a:t> &amp; improvement recommendations</a:t>
            </a:r>
            <a:endParaRPr b="0" i="0" sz="1050" u="none" cap="none" strike="noStrike">
              <a:solidFill>
                <a:srgbClr val="000000"/>
              </a:solidFill>
              <a:latin typeface="Arial"/>
              <a:ea typeface="Arial"/>
              <a:cs typeface="Arial"/>
              <a:sym typeface="Arial"/>
            </a:endParaRPr>
          </a:p>
        </p:txBody>
      </p:sp>
      <p:sp>
        <p:nvSpPr>
          <p:cNvPr id="633" name="Google Shape;633;gbb10b688b6_6_366"/>
          <p:cNvSpPr/>
          <p:nvPr/>
        </p:nvSpPr>
        <p:spPr>
          <a:xfrm>
            <a:off x="391375" y="36150"/>
            <a:ext cx="1796400" cy="940500"/>
          </a:xfrm>
          <a:prstGeom prst="wedgeRectCallout">
            <a:avLst>
              <a:gd fmla="val 70327" name="adj1"/>
              <a:gd fmla="val 52366" name="adj2"/>
            </a:avLst>
          </a:prstGeom>
          <a:solidFill>
            <a:schemeClr val="lt2"/>
          </a:solidFill>
          <a:ln cap="flat" cmpd="sng" w="9525">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165100" lvl="0" marL="171450" marR="0" rtl="0" algn="l">
              <a:lnSpc>
                <a:spcPct val="100000"/>
              </a:lnSpc>
              <a:spcBef>
                <a:spcPts val="0"/>
              </a:spcBef>
              <a:spcAft>
                <a:spcPts val="0"/>
              </a:spcAft>
              <a:buClr>
                <a:srgbClr val="000000"/>
              </a:buClr>
              <a:buSzPts val="950"/>
              <a:buFont typeface="Arial"/>
              <a:buChar char="•"/>
            </a:pPr>
            <a:r>
              <a:rPr lang="en-GB" sz="950">
                <a:solidFill>
                  <a:schemeClr val="dk1"/>
                </a:solidFill>
              </a:rPr>
              <a:t>ASGC and AP </a:t>
            </a:r>
            <a:r>
              <a:rPr lang="en-GB" sz="950">
                <a:solidFill>
                  <a:schemeClr val="dk1"/>
                </a:solidFill>
              </a:rPr>
              <a:t>partners</a:t>
            </a:r>
            <a:endParaRPr sz="950">
              <a:solidFill>
                <a:schemeClr val="dk1"/>
              </a:solidFill>
            </a:endParaRPr>
          </a:p>
          <a:p>
            <a:pPr indent="-165100" lvl="0" marL="171450" marR="0" rtl="0" algn="l">
              <a:lnSpc>
                <a:spcPct val="100000"/>
              </a:lnSpc>
              <a:spcBef>
                <a:spcPts val="0"/>
              </a:spcBef>
              <a:spcAft>
                <a:spcPts val="0"/>
              </a:spcAft>
              <a:buClr>
                <a:schemeClr val="dk1"/>
              </a:buClr>
              <a:buSzPts val="950"/>
              <a:buChar char="•"/>
            </a:pPr>
            <a:r>
              <a:rPr lang="en-GB" sz="950">
                <a:solidFill>
                  <a:schemeClr val="dk1"/>
                </a:solidFill>
              </a:rPr>
              <a:t>Simulation portals</a:t>
            </a:r>
            <a:endParaRPr sz="950">
              <a:solidFill>
                <a:schemeClr val="dk1"/>
              </a:solidFill>
            </a:endParaRPr>
          </a:p>
          <a:p>
            <a:pPr indent="-165100" lvl="0" marL="171450" marR="0" rtl="0" algn="l">
              <a:lnSpc>
                <a:spcPct val="100000"/>
              </a:lnSpc>
              <a:spcBef>
                <a:spcPts val="0"/>
              </a:spcBef>
              <a:spcAft>
                <a:spcPts val="0"/>
              </a:spcAft>
              <a:buClr>
                <a:schemeClr val="dk1"/>
              </a:buClr>
              <a:buSzPts val="950"/>
              <a:buChar char="•"/>
            </a:pPr>
            <a:r>
              <a:rPr lang="en-GB" sz="950">
                <a:solidFill>
                  <a:schemeClr val="dk1"/>
                </a:solidFill>
              </a:rPr>
              <a:t>Case studies</a:t>
            </a:r>
            <a:endParaRPr sz="950">
              <a:solidFill>
                <a:schemeClr val="dk1"/>
              </a:solidFill>
            </a:endParaRPr>
          </a:p>
          <a:p>
            <a:pPr indent="-165100" lvl="0" marL="171450" marR="0" rtl="0" algn="l">
              <a:lnSpc>
                <a:spcPct val="100000"/>
              </a:lnSpc>
              <a:spcBef>
                <a:spcPts val="0"/>
              </a:spcBef>
              <a:spcAft>
                <a:spcPts val="0"/>
              </a:spcAft>
              <a:buClr>
                <a:schemeClr val="dk1"/>
              </a:buClr>
              <a:buSzPts val="950"/>
              <a:buChar char="•"/>
            </a:pPr>
            <a:r>
              <a:rPr lang="en-GB" sz="950">
                <a:solidFill>
                  <a:schemeClr val="dk1"/>
                </a:solidFill>
              </a:rPr>
              <a:t>Stakeholder engagement (events, data)</a:t>
            </a:r>
            <a:endParaRPr sz="95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ca6b5ae054_0_84"/>
          <p:cNvSpPr txBox="1"/>
          <p:nvPr>
            <p:ph type="title"/>
          </p:nvPr>
        </p:nvSpPr>
        <p:spPr>
          <a:xfrm>
            <a:off x="2579074" y="169150"/>
            <a:ext cx="5937600" cy="341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Environmental sciences Data Spaces</a:t>
            </a:r>
            <a:endParaRPr/>
          </a:p>
        </p:txBody>
      </p:sp>
      <p:graphicFrame>
        <p:nvGraphicFramePr>
          <p:cNvPr id="639" name="Google Shape;639;gca6b5ae054_0_84"/>
          <p:cNvGraphicFramePr/>
          <p:nvPr/>
        </p:nvGraphicFramePr>
        <p:xfrm>
          <a:off x="179088" y="759125"/>
          <a:ext cx="3000000" cy="3000000"/>
        </p:xfrm>
        <a:graphic>
          <a:graphicData uri="http://schemas.openxmlformats.org/drawingml/2006/table">
            <a:tbl>
              <a:tblPr>
                <a:noFill/>
                <a:tableStyleId>{A232D357-B7C0-47CF-AFDB-855988CF9E91}</a:tableStyleId>
              </a:tblPr>
              <a:tblGrid>
                <a:gridCol w="2897975"/>
                <a:gridCol w="2652350"/>
                <a:gridCol w="3143600"/>
              </a:tblGrid>
              <a:tr h="396200">
                <a:tc>
                  <a:txBody>
                    <a:bodyPr/>
                    <a:lstStyle/>
                    <a:p>
                      <a:pPr indent="0" lvl="0" marL="0" rtl="0" algn="l">
                        <a:spcBef>
                          <a:spcPts val="0"/>
                        </a:spcBef>
                        <a:spcAft>
                          <a:spcPts val="0"/>
                        </a:spcAft>
                        <a:buNone/>
                      </a:pPr>
                      <a:r>
                        <a:rPr b="1" lang="en-GB"/>
                        <a:t>Data space</a:t>
                      </a:r>
                      <a:endParaRPr b="1"/>
                    </a:p>
                  </a:txBody>
                  <a:tcPr marT="91425" marB="91425" marR="91425" marL="91425">
                    <a:solidFill>
                      <a:srgbClr val="CFE2F3"/>
                    </a:solidFill>
                  </a:tcPr>
                </a:tc>
                <a:tc>
                  <a:txBody>
                    <a:bodyPr/>
                    <a:lstStyle/>
                    <a:p>
                      <a:pPr indent="0" lvl="0" marL="0" rtl="0" algn="l">
                        <a:spcBef>
                          <a:spcPts val="0"/>
                        </a:spcBef>
                        <a:spcAft>
                          <a:spcPts val="0"/>
                        </a:spcAft>
                        <a:buNone/>
                      </a:pPr>
                      <a:r>
                        <a:rPr b="1" lang="en-GB"/>
                        <a:t>Challenge</a:t>
                      </a:r>
                      <a:endParaRPr b="1"/>
                    </a:p>
                  </a:txBody>
                  <a:tcPr marT="91425" marB="91425" marR="91425" marL="91425">
                    <a:solidFill>
                      <a:srgbClr val="CFE2F3"/>
                    </a:solidFill>
                  </a:tcPr>
                </a:tc>
                <a:tc>
                  <a:txBody>
                    <a:bodyPr/>
                    <a:lstStyle/>
                    <a:p>
                      <a:pPr indent="0" lvl="0" marL="0" rtl="0" algn="l">
                        <a:spcBef>
                          <a:spcPts val="0"/>
                        </a:spcBef>
                        <a:spcAft>
                          <a:spcPts val="0"/>
                        </a:spcAft>
                        <a:buNone/>
                      </a:pPr>
                      <a:r>
                        <a:rPr b="1" lang="en-GB"/>
                        <a:t>EGI-ACE services for integration</a:t>
                      </a:r>
                      <a:endParaRPr b="1"/>
                    </a:p>
                  </a:txBody>
                  <a:tcPr marT="91425" marB="91425" marR="91425" marL="91425">
                    <a:solidFill>
                      <a:srgbClr val="CFE2F3"/>
                    </a:solidFill>
                  </a:tcPr>
                </a:tc>
              </a:tr>
              <a:tr h="396200">
                <a:tc>
                  <a:txBody>
                    <a:bodyPr/>
                    <a:lstStyle/>
                    <a:p>
                      <a:pPr indent="0" lvl="0" marL="0" rtl="0" algn="l">
                        <a:spcBef>
                          <a:spcPts val="0"/>
                        </a:spcBef>
                        <a:spcAft>
                          <a:spcPts val="0"/>
                        </a:spcAft>
                        <a:buNone/>
                      </a:pPr>
                      <a:r>
                        <a:rPr b="1" lang="en-GB" sz="1200"/>
                        <a:t>GBIF Cloud Data Space</a:t>
                      </a:r>
                      <a:endParaRPr b="1" sz="1200"/>
                    </a:p>
                  </a:txBody>
                  <a:tcPr marT="91425" marB="91425" marR="91425" marL="91425"/>
                </a:tc>
                <a:tc>
                  <a:txBody>
                    <a:bodyPr/>
                    <a:lstStyle/>
                    <a:p>
                      <a:pPr indent="0" lvl="0" marL="0" rtl="0" algn="l">
                        <a:spcBef>
                          <a:spcPts val="0"/>
                        </a:spcBef>
                        <a:spcAft>
                          <a:spcPts val="0"/>
                        </a:spcAft>
                        <a:buNone/>
                      </a:pPr>
                      <a:r>
                        <a:rPr lang="en-GB" sz="1200"/>
                        <a:t>Bring together national Global </a:t>
                      </a:r>
                      <a:r>
                        <a:rPr lang="en-GB" sz="1200" u="sng"/>
                        <a:t>Biodiversity Information Facilities</a:t>
                      </a:r>
                      <a:r>
                        <a:rPr lang="en-GB" sz="1200"/>
                        <a:t> (GBIF) into a data analysis platform</a:t>
                      </a:r>
                      <a:endParaRPr sz="1200"/>
                    </a:p>
                  </a:txBody>
                  <a:tcPr marT="91425" marB="91425" marR="91425" marL="91425"/>
                </a:tc>
                <a:tc>
                  <a:txBody>
                    <a:bodyPr/>
                    <a:lstStyle/>
                    <a:p>
                      <a:pPr indent="0" lvl="0" marL="0" rtl="0" algn="l">
                        <a:spcBef>
                          <a:spcPts val="0"/>
                        </a:spcBef>
                        <a:spcAft>
                          <a:spcPts val="0"/>
                        </a:spcAft>
                        <a:buNone/>
                      </a:pPr>
                      <a:r>
                        <a:rPr lang="en-GB" sz="1200"/>
                        <a:t>IaaS Cloud</a:t>
                      </a:r>
                      <a:endParaRPr sz="1200"/>
                    </a:p>
                    <a:p>
                      <a:pPr indent="0" lvl="0" marL="0" rtl="0" algn="l">
                        <a:spcBef>
                          <a:spcPts val="0"/>
                        </a:spcBef>
                        <a:spcAft>
                          <a:spcPts val="0"/>
                        </a:spcAft>
                        <a:buNone/>
                      </a:pPr>
                      <a:r>
                        <a:rPr lang="en-GB" sz="1200"/>
                        <a:t>Docker, IM</a:t>
                      </a:r>
                      <a:endParaRPr sz="1200"/>
                    </a:p>
                    <a:p>
                      <a:pPr indent="0" lvl="0" marL="0" rtl="0" algn="l">
                        <a:spcBef>
                          <a:spcPts val="0"/>
                        </a:spcBef>
                        <a:spcAft>
                          <a:spcPts val="0"/>
                        </a:spcAft>
                        <a:buNone/>
                      </a:pPr>
                      <a:r>
                        <a:rPr lang="en-GB" sz="1200"/>
                        <a:t>Jupyter</a:t>
                      </a:r>
                      <a:endParaRPr sz="1200"/>
                    </a:p>
                    <a:p>
                      <a:pPr indent="0" lvl="0" marL="0" rtl="0" algn="l">
                        <a:spcBef>
                          <a:spcPts val="0"/>
                        </a:spcBef>
                        <a:spcAft>
                          <a:spcPts val="0"/>
                        </a:spcAft>
                        <a:buNone/>
                      </a:pPr>
                      <a:r>
                        <a:rPr lang="en-GB" sz="1200"/>
                        <a:t>Various big data technologies</a:t>
                      </a:r>
                      <a:endParaRPr sz="1200"/>
                    </a:p>
                  </a:txBody>
                  <a:tcPr marT="91425" marB="91425" marR="91425" marL="91425"/>
                </a:tc>
              </a:tr>
              <a:tr h="396200">
                <a:tc>
                  <a:txBody>
                    <a:bodyPr/>
                    <a:lstStyle/>
                    <a:p>
                      <a:pPr indent="0" lvl="0" marL="0" rtl="0" algn="l">
                        <a:spcBef>
                          <a:spcPts val="0"/>
                        </a:spcBef>
                        <a:spcAft>
                          <a:spcPts val="0"/>
                        </a:spcAft>
                        <a:buNone/>
                      </a:pPr>
                      <a:r>
                        <a:rPr b="1" lang="en-GB" sz="1200"/>
                        <a:t>EMSO ERIC Data Services</a:t>
                      </a:r>
                      <a:endParaRPr b="1" sz="1200"/>
                    </a:p>
                  </a:txBody>
                  <a:tcPr marT="91425" marB="91425" marR="91425" marL="91425"/>
                </a:tc>
                <a:tc>
                  <a:txBody>
                    <a:bodyPr/>
                    <a:lstStyle/>
                    <a:p>
                      <a:pPr indent="0" lvl="0" marL="0" rtl="0" algn="l">
                        <a:spcBef>
                          <a:spcPts val="0"/>
                        </a:spcBef>
                        <a:spcAft>
                          <a:spcPts val="0"/>
                        </a:spcAft>
                        <a:buNone/>
                      </a:pPr>
                      <a:r>
                        <a:rPr lang="en-GB" sz="1200"/>
                        <a:t>Harmonise and serve </a:t>
                      </a:r>
                      <a:r>
                        <a:rPr lang="en-GB" sz="1200"/>
                        <a:t>heterogeneous</a:t>
                      </a:r>
                      <a:r>
                        <a:rPr lang="en-GB" sz="1200"/>
                        <a:t> </a:t>
                      </a:r>
                      <a:r>
                        <a:rPr lang="en-GB" sz="1200" u="sng"/>
                        <a:t>marine data</a:t>
                      </a:r>
                      <a:r>
                        <a:rPr lang="en-GB" sz="1200"/>
                        <a:t> through the EMSO </a:t>
                      </a:r>
                      <a:r>
                        <a:rPr lang="en-GB" sz="1200" u="sng"/>
                        <a:t>Data Management </a:t>
                      </a:r>
                      <a:r>
                        <a:rPr lang="en-GB" sz="1200" u="sng"/>
                        <a:t>platform</a:t>
                      </a:r>
                      <a:r>
                        <a:rPr lang="en-GB" sz="1200"/>
                        <a:t>. </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IaaS Cloud (host of Data Man. Platform)</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Notebooks (Jupyter)</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Monitoring</a:t>
                      </a:r>
                      <a:endParaRPr sz="1200">
                        <a:solidFill>
                          <a:schemeClr val="dk1"/>
                        </a:solidFill>
                      </a:endParaRPr>
                    </a:p>
                    <a:p>
                      <a:pPr indent="0" lvl="0" marL="0" rtl="0" algn="l">
                        <a:spcBef>
                          <a:spcPts val="0"/>
                        </a:spcBef>
                        <a:spcAft>
                          <a:spcPts val="0"/>
                        </a:spcAft>
                        <a:buClr>
                          <a:schemeClr val="dk1"/>
                        </a:buClr>
                        <a:buSzPts val="1100"/>
                        <a:buFont typeface="Arial"/>
                        <a:buNone/>
                      </a:pPr>
                      <a:r>
                        <a:rPr lang="en-GB" sz="1200">
                          <a:solidFill>
                            <a:schemeClr val="dk1"/>
                          </a:solidFill>
                        </a:rPr>
                        <a:t>Accounting</a:t>
                      </a:r>
                      <a:endParaRPr sz="1200"/>
                    </a:p>
                  </a:txBody>
                  <a:tcPr marT="91425" marB="91425" marR="91425" marL="91425"/>
                </a:tc>
              </a:tr>
              <a:tr h="898050">
                <a:tc>
                  <a:txBody>
                    <a:bodyPr/>
                    <a:lstStyle/>
                    <a:p>
                      <a:pPr indent="0" lvl="0" marL="0" rtl="0" algn="l">
                        <a:spcBef>
                          <a:spcPts val="0"/>
                        </a:spcBef>
                        <a:spcAft>
                          <a:spcPts val="0"/>
                        </a:spcAft>
                        <a:buNone/>
                      </a:pPr>
                      <a:r>
                        <a:rPr b="1" lang="en-GB" sz="1200"/>
                        <a:t>SeaDataNet WebOcean Data Analysis</a:t>
                      </a:r>
                      <a:endParaRPr b="1" sz="1200"/>
                    </a:p>
                  </a:txBody>
                  <a:tcPr marT="91425" marB="91425" marR="91425" marL="91425"/>
                </a:tc>
                <a:tc>
                  <a:txBody>
                    <a:bodyPr/>
                    <a:lstStyle/>
                    <a:p>
                      <a:pPr indent="0" lvl="0" marL="0" rtl="0" algn="l">
                        <a:spcBef>
                          <a:spcPts val="0"/>
                        </a:spcBef>
                        <a:spcAft>
                          <a:spcPts val="0"/>
                        </a:spcAft>
                        <a:buNone/>
                      </a:pPr>
                      <a:r>
                        <a:rPr lang="en-GB" sz="1200"/>
                        <a:t>Host </a:t>
                      </a:r>
                      <a:r>
                        <a:rPr lang="en-GB" sz="1200" u="sng"/>
                        <a:t>WebODV</a:t>
                      </a:r>
                      <a:r>
                        <a:rPr lang="en-GB" sz="1200"/>
                        <a:t> as a service in the cloud for scalable </a:t>
                      </a:r>
                      <a:r>
                        <a:rPr lang="en-GB" sz="1200" u="sng"/>
                        <a:t>marine data</a:t>
                      </a:r>
                      <a:r>
                        <a:rPr lang="en-GB" sz="1200"/>
                        <a:t> interpolation, visualisation, subsetting, analysis.</a:t>
                      </a:r>
                      <a:endParaRPr sz="1200"/>
                    </a:p>
                  </a:txBody>
                  <a:tcPr marT="91425" marB="91425" marR="91425" marL="91425"/>
                </a:tc>
                <a:tc>
                  <a:txBody>
                    <a:bodyPr/>
                    <a:lstStyle/>
                    <a:p>
                      <a:pPr indent="0" lvl="0" marL="0" rtl="0" algn="l">
                        <a:spcBef>
                          <a:spcPts val="0"/>
                        </a:spcBef>
                        <a:spcAft>
                          <a:spcPts val="0"/>
                        </a:spcAft>
                        <a:buNone/>
                      </a:pPr>
                      <a:r>
                        <a:rPr lang="en-GB" sz="1200"/>
                        <a:t>Check-in (user authentication)</a:t>
                      </a:r>
                      <a:endParaRPr sz="1200"/>
                    </a:p>
                    <a:p>
                      <a:pPr indent="0" lvl="0" marL="0" rtl="0" algn="l">
                        <a:spcBef>
                          <a:spcPts val="0"/>
                        </a:spcBef>
                        <a:spcAft>
                          <a:spcPts val="0"/>
                        </a:spcAft>
                        <a:buNone/>
                      </a:pPr>
                      <a:r>
                        <a:rPr lang="en-GB" sz="1200"/>
                        <a:t>IaaS Cloud (hosting)</a:t>
                      </a:r>
                      <a:endParaRPr sz="1200"/>
                    </a:p>
                    <a:p>
                      <a:pPr indent="0" lvl="0" marL="0" rtl="0" algn="l">
                        <a:spcBef>
                          <a:spcPts val="0"/>
                        </a:spcBef>
                        <a:spcAft>
                          <a:spcPts val="0"/>
                        </a:spcAft>
                        <a:buNone/>
                      </a:pPr>
                      <a:r>
                        <a:rPr lang="en-GB" sz="1200"/>
                        <a:t>Docker (portability)</a:t>
                      </a:r>
                      <a:endParaRPr sz="1200"/>
                    </a:p>
                    <a:p>
                      <a:pPr indent="0" lvl="0" marL="0" rtl="0" algn="l">
                        <a:spcBef>
                          <a:spcPts val="0"/>
                        </a:spcBef>
                        <a:spcAft>
                          <a:spcPts val="0"/>
                        </a:spcAft>
                        <a:buNone/>
                      </a:pPr>
                      <a:r>
                        <a:rPr lang="en-GB" sz="1200"/>
                        <a:t>Storage/DataHub (data hosting in cloud)</a:t>
                      </a:r>
                      <a:endParaRPr sz="1200"/>
                    </a:p>
                  </a:txBody>
                  <a:tcPr marT="91425" marB="91425" marR="91425" marL="91425"/>
                </a:tc>
              </a:tr>
              <a:tr h="898050">
                <a:tc>
                  <a:txBody>
                    <a:bodyPr/>
                    <a:lstStyle/>
                    <a:p>
                      <a:pPr indent="0" lvl="0" marL="0" rtl="0" algn="l">
                        <a:spcBef>
                          <a:spcPts val="0"/>
                        </a:spcBef>
                        <a:spcAft>
                          <a:spcPts val="0"/>
                        </a:spcAft>
                        <a:buNone/>
                      </a:pPr>
                      <a:r>
                        <a:rPr b="1" lang="en-GB" sz="1200"/>
                        <a:t>Disaster Mitigation and Agriculture</a:t>
                      </a:r>
                      <a:endParaRPr b="1" sz="1200"/>
                    </a:p>
                  </a:txBody>
                  <a:tcPr marT="91425" marB="91425" marR="91425" marL="91425"/>
                </a:tc>
                <a:tc>
                  <a:txBody>
                    <a:bodyPr/>
                    <a:lstStyle/>
                    <a:p>
                      <a:pPr indent="0" lvl="0" marL="0" rtl="0" algn="l">
                        <a:spcBef>
                          <a:spcPts val="0"/>
                        </a:spcBef>
                        <a:spcAft>
                          <a:spcPts val="0"/>
                        </a:spcAft>
                        <a:buNone/>
                      </a:pPr>
                      <a:r>
                        <a:rPr lang="en-GB" sz="1200"/>
                        <a:t>Compute interoperability and data interoperability between with </a:t>
                      </a:r>
                      <a:r>
                        <a:rPr lang="en-GB" sz="1200" u="sng"/>
                        <a:t>WRF and iCOMCOT</a:t>
                      </a:r>
                      <a:r>
                        <a:rPr lang="en-GB" sz="1200"/>
                        <a:t> simulations and </a:t>
                      </a:r>
                      <a:r>
                        <a:rPr lang="en-GB" sz="1200" u="sng"/>
                        <a:t>6 types of hazard cases data</a:t>
                      </a:r>
                      <a:r>
                        <a:rPr lang="en-GB" sz="1200"/>
                        <a:t>.</a:t>
                      </a:r>
                      <a:endParaRPr sz="1200"/>
                    </a:p>
                  </a:txBody>
                  <a:tcPr marT="91425" marB="91425" marR="91425" marL="91425"/>
                </a:tc>
                <a:tc>
                  <a:txBody>
                    <a:bodyPr/>
                    <a:lstStyle/>
                    <a:p>
                      <a:pPr indent="0" lvl="0" marL="0" rtl="0" algn="l">
                        <a:spcBef>
                          <a:spcPts val="0"/>
                        </a:spcBef>
                        <a:spcAft>
                          <a:spcPts val="0"/>
                        </a:spcAft>
                        <a:buNone/>
                      </a:pPr>
                      <a:r>
                        <a:rPr lang="en-GB" sz="1200"/>
                        <a:t>HPC (up to 256 nodes)</a:t>
                      </a:r>
                      <a:endParaRPr sz="1200"/>
                    </a:p>
                    <a:p>
                      <a:pPr indent="0" lvl="0" marL="0" rtl="0" algn="l">
                        <a:spcBef>
                          <a:spcPts val="0"/>
                        </a:spcBef>
                        <a:spcAft>
                          <a:spcPts val="0"/>
                        </a:spcAft>
                        <a:buClr>
                          <a:schemeClr val="dk1"/>
                        </a:buClr>
                        <a:buSzPts val="1100"/>
                        <a:buFont typeface="Arial"/>
                        <a:buNone/>
                      </a:pPr>
                      <a:r>
                        <a:rPr lang="en-GB" sz="1200">
                          <a:solidFill>
                            <a:schemeClr val="dk1"/>
                          </a:solidFill>
                        </a:rPr>
                        <a:t>Data catalogue</a:t>
                      </a:r>
                      <a:endParaRPr sz="1200">
                        <a:solidFill>
                          <a:schemeClr val="dk1"/>
                        </a:solidFill>
                      </a:endParaRPr>
                    </a:p>
                    <a:p>
                      <a:pPr indent="0" lvl="0" marL="0" rtl="0" algn="l">
                        <a:spcBef>
                          <a:spcPts val="0"/>
                        </a:spcBef>
                        <a:spcAft>
                          <a:spcPts val="0"/>
                        </a:spcAft>
                        <a:buNone/>
                      </a:pPr>
                      <a:r>
                        <a:rPr lang="en-GB" sz="1200"/>
                        <a:t>Jupyter (TBC)</a:t>
                      </a:r>
                      <a:endParaRPr sz="1200"/>
                    </a:p>
                    <a:p>
                      <a:pPr indent="0" lvl="0" marL="0" rtl="0" algn="l">
                        <a:spcBef>
                          <a:spcPts val="0"/>
                        </a:spcBef>
                        <a:spcAft>
                          <a:spcPts val="0"/>
                        </a:spcAft>
                        <a:buNone/>
                      </a:pPr>
                      <a:r>
                        <a:rPr lang="en-GB" sz="1200">
                          <a:solidFill>
                            <a:schemeClr val="dk1"/>
                          </a:solidFill>
                        </a:rPr>
                        <a:t>Check-in</a:t>
                      </a:r>
                      <a:endParaRPr sz="1200"/>
                    </a:p>
                  </a:txBody>
                  <a:tcPr marT="91425" marB="91425" marR="91425" marL="91425"/>
                </a:tc>
              </a:tr>
            </a:tbl>
          </a:graphicData>
        </a:graphic>
      </p:graphicFrame>
      <p:pic>
        <p:nvPicPr>
          <p:cNvPr id="640" name="Google Shape;640;gca6b5ae054_0_84"/>
          <p:cNvPicPr preferRelativeResize="0"/>
          <p:nvPr/>
        </p:nvPicPr>
        <p:blipFill>
          <a:blip r:embed="rId3">
            <a:alphaModFix/>
          </a:blip>
          <a:stretch>
            <a:fillRect/>
          </a:stretch>
        </p:blipFill>
        <p:spPr>
          <a:xfrm>
            <a:off x="1884400" y="3405700"/>
            <a:ext cx="1116475" cy="369160"/>
          </a:xfrm>
          <a:prstGeom prst="rect">
            <a:avLst/>
          </a:prstGeom>
          <a:noFill/>
          <a:ln>
            <a:noFill/>
          </a:ln>
        </p:spPr>
      </p:pic>
      <p:pic>
        <p:nvPicPr>
          <p:cNvPr id="641" name="Google Shape;641;gca6b5ae054_0_84"/>
          <p:cNvPicPr preferRelativeResize="0"/>
          <p:nvPr/>
        </p:nvPicPr>
        <p:blipFill>
          <a:blip r:embed="rId4">
            <a:alphaModFix/>
          </a:blip>
          <a:stretch>
            <a:fillRect/>
          </a:stretch>
        </p:blipFill>
        <p:spPr>
          <a:xfrm>
            <a:off x="2237972" y="2386000"/>
            <a:ext cx="762901" cy="514100"/>
          </a:xfrm>
          <a:prstGeom prst="rect">
            <a:avLst/>
          </a:prstGeom>
          <a:noFill/>
          <a:ln>
            <a:noFill/>
          </a:ln>
        </p:spPr>
      </p:pic>
      <p:pic>
        <p:nvPicPr>
          <p:cNvPr id="642" name="Google Shape;642;gca6b5ae054_0_84"/>
          <p:cNvPicPr preferRelativeResize="0"/>
          <p:nvPr/>
        </p:nvPicPr>
        <p:blipFill>
          <a:blip r:embed="rId5">
            <a:alphaModFix/>
          </a:blip>
          <a:stretch>
            <a:fillRect/>
          </a:stretch>
        </p:blipFill>
        <p:spPr>
          <a:xfrm>
            <a:off x="1792924" y="4280449"/>
            <a:ext cx="1248700" cy="437300"/>
          </a:xfrm>
          <a:prstGeom prst="rect">
            <a:avLst/>
          </a:prstGeom>
          <a:noFill/>
          <a:ln>
            <a:noFill/>
          </a:ln>
        </p:spPr>
      </p:pic>
      <p:pic>
        <p:nvPicPr>
          <p:cNvPr id="643" name="Google Shape;643;gca6b5ae054_0_84"/>
          <p:cNvPicPr preferRelativeResize="0"/>
          <p:nvPr/>
        </p:nvPicPr>
        <p:blipFill>
          <a:blip r:embed="rId6">
            <a:alphaModFix/>
          </a:blip>
          <a:stretch>
            <a:fillRect/>
          </a:stretch>
        </p:blipFill>
        <p:spPr>
          <a:xfrm>
            <a:off x="1983300" y="1313302"/>
            <a:ext cx="1058325" cy="702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bb10b688b6_7_6"/>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355600" lvl="0" marL="457200" rtl="0" algn="l">
              <a:lnSpc>
                <a:spcPct val="90000"/>
              </a:lnSpc>
              <a:spcBef>
                <a:spcPts val="750"/>
              </a:spcBef>
              <a:spcAft>
                <a:spcPts val="0"/>
              </a:spcAft>
              <a:buSzPts val="2000"/>
              <a:buChar char="•"/>
            </a:pPr>
            <a:r>
              <a:rPr b="1" lang="en-GB"/>
              <a:t>EGI-ACE delivers the Compute platform in EOSC</a:t>
            </a:r>
            <a:endParaRPr b="1"/>
          </a:p>
          <a:p>
            <a:pPr indent="-342900" lvl="1" marL="914400" rtl="0" algn="l">
              <a:lnSpc>
                <a:spcPct val="90000"/>
              </a:lnSpc>
              <a:spcBef>
                <a:spcPts val="0"/>
              </a:spcBef>
              <a:spcAft>
                <a:spcPts val="0"/>
              </a:spcAft>
              <a:buSzPts val="1800"/>
              <a:buChar char="▪"/>
            </a:pPr>
            <a:r>
              <a:rPr lang="en-GB"/>
              <a:t>Compute continuum with HTC, Cloud and HPC</a:t>
            </a:r>
            <a:endParaRPr/>
          </a:p>
          <a:p>
            <a:pPr indent="-342900" lvl="1" marL="914400" rtl="0" algn="l">
              <a:lnSpc>
                <a:spcPct val="90000"/>
              </a:lnSpc>
              <a:spcBef>
                <a:spcPts val="0"/>
              </a:spcBef>
              <a:spcAft>
                <a:spcPts val="0"/>
              </a:spcAft>
              <a:buSzPts val="1800"/>
              <a:buChar char="▪"/>
            </a:pPr>
            <a:r>
              <a:rPr lang="en-GB"/>
              <a:t>Online data analytics services</a:t>
            </a:r>
            <a:endParaRPr/>
          </a:p>
          <a:p>
            <a:pPr indent="-355600" lvl="0" marL="457200" rtl="0" algn="l">
              <a:lnSpc>
                <a:spcPct val="90000"/>
              </a:lnSpc>
              <a:spcBef>
                <a:spcPts val="0"/>
              </a:spcBef>
              <a:spcAft>
                <a:spcPts val="0"/>
              </a:spcAft>
              <a:buSzPts val="2000"/>
              <a:buChar char="•"/>
            </a:pPr>
            <a:r>
              <a:rPr b="1" lang="en-GB"/>
              <a:t>We are open for business !</a:t>
            </a:r>
            <a:endParaRPr b="1"/>
          </a:p>
          <a:p>
            <a:pPr indent="-342900" lvl="1" marL="914400" rtl="0" algn="l">
              <a:lnSpc>
                <a:spcPct val="90000"/>
              </a:lnSpc>
              <a:spcBef>
                <a:spcPts val="0"/>
              </a:spcBef>
              <a:spcAft>
                <a:spcPts val="0"/>
              </a:spcAft>
              <a:buSzPts val="1800"/>
              <a:buChar char="▪"/>
            </a:pPr>
            <a:r>
              <a:rPr lang="en-GB"/>
              <a:t>Most of our services are already available in the EOSC Portal: </a:t>
            </a:r>
            <a:r>
              <a:rPr lang="en-GB" u="sng">
                <a:solidFill>
                  <a:schemeClr val="hlink"/>
                </a:solidFill>
                <a:hlinkClick r:id="rId3"/>
              </a:rPr>
              <a:t>https://marketplace.eosc-portal.eu/services?related_platforms=52</a:t>
            </a:r>
            <a:r>
              <a:rPr lang="en-GB"/>
              <a:t> </a:t>
            </a:r>
            <a:endParaRPr/>
          </a:p>
          <a:p>
            <a:pPr indent="-342900" lvl="1" marL="914400" rtl="0" algn="l">
              <a:lnSpc>
                <a:spcPct val="90000"/>
              </a:lnSpc>
              <a:spcBef>
                <a:spcPts val="0"/>
              </a:spcBef>
              <a:spcAft>
                <a:spcPts val="0"/>
              </a:spcAft>
              <a:buSzPts val="1800"/>
              <a:buChar char="▪"/>
            </a:pPr>
            <a:r>
              <a:rPr lang="en-GB"/>
              <a:t>Call for use cases with 15th of April cut-off date: </a:t>
            </a:r>
            <a:r>
              <a:rPr lang="en-GB" u="sng">
                <a:solidFill>
                  <a:schemeClr val="hlink"/>
                </a:solidFill>
                <a:hlinkClick r:id="rId4"/>
              </a:rPr>
              <a:t>https://www.egi.eu/projects/egi-ace/call-for-use-cases/</a:t>
            </a:r>
            <a:r>
              <a:rPr lang="en-GB"/>
              <a:t> </a:t>
            </a:r>
            <a:endParaRPr/>
          </a:p>
          <a:p>
            <a:pPr indent="-355600" lvl="0" marL="457200" rtl="0" algn="l">
              <a:lnSpc>
                <a:spcPct val="90000"/>
              </a:lnSpc>
              <a:spcBef>
                <a:spcPts val="0"/>
              </a:spcBef>
              <a:spcAft>
                <a:spcPts val="0"/>
              </a:spcAft>
              <a:buSzPts val="2000"/>
              <a:buChar char="•"/>
            </a:pPr>
            <a:r>
              <a:rPr b="1" lang="en-GB"/>
              <a:t>Disaster Mitigation collaboration participates as a Data Space</a:t>
            </a:r>
            <a:endParaRPr b="1"/>
          </a:p>
          <a:p>
            <a:pPr indent="-355600" lvl="1" marL="914400" rtl="0" algn="l">
              <a:lnSpc>
                <a:spcPct val="90000"/>
              </a:lnSpc>
              <a:spcBef>
                <a:spcPts val="0"/>
              </a:spcBef>
              <a:spcAft>
                <a:spcPts val="0"/>
              </a:spcAft>
              <a:buSzPts val="2000"/>
              <a:buChar char="▪"/>
            </a:pPr>
            <a:r>
              <a:rPr lang="en-GB"/>
              <a:t>Case studies drive compute </a:t>
            </a:r>
            <a:r>
              <a:rPr lang="en-GB"/>
              <a:t>reproducibility and d</a:t>
            </a:r>
            <a:r>
              <a:rPr lang="en-GB"/>
              <a:t>ata sharing</a:t>
            </a:r>
            <a:endParaRPr/>
          </a:p>
          <a:p>
            <a:pPr indent="0" lvl="0" marL="0" rtl="0" algn="l">
              <a:lnSpc>
                <a:spcPct val="90000"/>
              </a:lnSpc>
              <a:spcBef>
                <a:spcPts val="750"/>
              </a:spcBef>
              <a:spcAft>
                <a:spcPts val="0"/>
              </a:spcAft>
              <a:buSzPts val="2000"/>
              <a:buNone/>
            </a:pPr>
            <a:r>
              <a:t/>
            </a:r>
            <a:endParaRPr/>
          </a:p>
        </p:txBody>
      </p:sp>
      <p:sp>
        <p:nvSpPr>
          <p:cNvPr id="649" name="Google Shape;649;gbb10b688b6_7_6"/>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Summary</a:t>
            </a:r>
            <a:endParaRPr/>
          </a:p>
        </p:txBody>
      </p:sp>
      <p:sp>
        <p:nvSpPr>
          <p:cNvPr id="650" name="Google Shape;650;gbb10b688b6_7_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bb10b688b6_7_13"/>
          <p:cNvSpPr txBox="1"/>
          <p:nvPr/>
        </p:nvSpPr>
        <p:spPr>
          <a:xfrm>
            <a:off x="2525775" y="2023450"/>
            <a:ext cx="40752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005FAB"/>
                </a:solidFill>
                <a:latin typeface="Calibri"/>
                <a:ea typeface="Calibri"/>
                <a:cs typeface="Calibri"/>
                <a:sym typeface="Calibri"/>
              </a:rPr>
              <a:t>Thank you</a:t>
            </a:r>
            <a:endParaRPr b="1" i="0" sz="3000" u="none" cap="none" strike="noStrike">
              <a:solidFill>
                <a:srgbClr val="005FAB"/>
              </a:solidFill>
              <a:latin typeface="Calibri"/>
              <a:ea typeface="Calibri"/>
              <a:cs typeface="Calibri"/>
              <a:sym typeface="Calibri"/>
            </a:endParaRPr>
          </a:p>
        </p:txBody>
      </p:sp>
      <p:sp>
        <p:nvSpPr>
          <p:cNvPr id="656" name="Google Shape;656;gbb10b688b6_7_13"/>
          <p:cNvSpPr txBox="1"/>
          <p:nvPr/>
        </p:nvSpPr>
        <p:spPr>
          <a:xfrm>
            <a:off x="2301600" y="2698250"/>
            <a:ext cx="45408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Arial"/>
                <a:ea typeface="Arial"/>
                <a:cs typeface="Arial"/>
                <a:sym typeface="Arial"/>
              </a:rPr>
              <a:t>https://www.egi.eu/projects/egi-ace/</a:t>
            </a:r>
            <a:endParaRPr b="1" i="0" sz="19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bc107b112f_0_722"/>
          <p:cNvSpPr txBox="1"/>
          <p:nvPr>
            <p:ph type="title"/>
          </p:nvPr>
        </p:nvSpPr>
        <p:spPr>
          <a:xfrm>
            <a:off x="103975" y="1821900"/>
            <a:ext cx="4815300" cy="52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GB" sz="2200">
                <a:solidFill>
                  <a:srgbClr val="FFFFFF"/>
                </a:solidFill>
              </a:rPr>
              <a:t>Infrastructure services: highlights from the compute, security, data areas</a:t>
            </a:r>
            <a:endParaRPr b="0" sz="600">
              <a:solidFill>
                <a:srgbClr val="FFFFFF"/>
              </a:solidFill>
              <a:latin typeface="Arial"/>
              <a:ea typeface="Arial"/>
              <a:cs typeface="Arial"/>
              <a:sym typeface="Arial"/>
            </a:endParaRPr>
          </a:p>
          <a:p>
            <a:pPr indent="0" lvl="0" marL="0" rtl="0" algn="l">
              <a:lnSpc>
                <a:spcPct val="90000"/>
              </a:lnSpc>
              <a:spcBef>
                <a:spcPts val="0"/>
              </a:spcBef>
              <a:spcAft>
                <a:spcPts val="0"/>
              </a:spcAft>
              <a:buClr>
                <a:schemeClr val="lt1"/>
              </a:buClr>
              <a:buSzPts val="3000"/>
              <a:buFont typeface="Calibri"/>
              <a:buNone/>
            </a:pPr>
            <a:r>
              <a:t/>
            </a:r>
            <a:endParaRPr sz="2200">
              <a:solidFill>
                <a:srgbClr val="FFFFFF"/>
              </a:solidFill>
            </a:endParaRPr>
          </a:p>
        </p:txBody>
      </p:sp>
      <p:sp>
        <p:nvSpPr>
          <p:cNvPr id="662" name="Google Shape;662;gbc107b112f_0_722"/>
          <p:cNvSpPr txBox="1"/>
          <p:nvPr>
            <p:ph idx="2" type="body"/>
          </p:nvPr>
        </p:nvSpPr>
        <p:spPr>
          <a:xfrm>
            <a:off x="155343" y="2504024"/>
            <a:ext cx="3368100" cy="251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200"/>
              <a:buNone/>
            </a:pPr>
            <a:r>
              <a:rPr lang="en-GB" sz="1600"/>
              <a:t>Andrea Manzi (EGI.eu)</a:t>
            </a:r>
            <a:endParaRPr sz="1600"/>
          </a:p>
          <a:p>
            <a:pPr indent="0" lvl="0" marL="0" rtl="0" algn="l">
              <a:lnSpc>
                <a:spcPct val="90000"/>
              </a:lnSpc>
              <a:spcBef>
                <a:spcPts val="0"/>
              </a:spcBef>
              <a:spcAft>
                <a:spcPts val="0"/>
              </a:spcAft>
              <a:buClr>
                <a:schemeClr val="lt1"/>
              </a:buClr>
              <a:buSzPts val="1200"/>
              <a:buNone/>
            </a:pPr>
            <a:r>
              <a:rPr lang="en-GB" sz="1600"/>
              <a:t>Diego Scardaci (EGI.eu)</a:t>
            </a:r>
            <a:endParaRPr sz="1600"/>
          </a:p>
          <a:p>
            <a:pPr indent="0" lvl="0" marL="0" rtl="0" algn="l">
              <a:lnSpc>
                <a:spcPct val="90000"/>
              </a:lnSpc>
              <a:spcBef>
                <a:spcPts val="0"/>
              </a:spcBef>
              <a:spcAft>
                <a:spcPts val="0"/>
              </a:spcAft>
              <a:buClr>
                <a:schemeClr val="lt1"/>
              </a:buClr>
              <a:buSzPts val="1200"/>
              <a:buNone/>
            </a:pPr>
            <a:r>
              <a:rPr lang="en-GB" sz="1600"/>
              <a:t>Enol Fernandez (EGI.eu) </a:t>
            </a:r>
            <a:endParaRPr sz="1600"/>
          </a:p>
          <a:p>
            <a:pPr indent="0" lvl="0" marL="0" rtl="0" algn="l">
              <a:lnSpc>
                <a:spcPct val="90000"/>
              </a:lnSpc>
              <a:spcBef>
                <a:spcPts val="0"/>
              </a:spcBef>
              <a:spcAft>
                <a:spcPts val="0"/>
              </a:spcAft>
              <a:buClr>
                <a:schemeClr val="lt1"/>
              </a:buClr>
              <a:buSzPts val="1200"/>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bb10b688b6_6_0"/>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EGI-ACE objective</a:t>
            </a:r>
            <a:endParaRPr/>
          </a:p>
        </p:txBody>
      </p:sp>
      <p:sp>
        <p:nvSpPr>
          <p:cNvPr id="189" name="Google Shape;189;gbb10b688b6_6_0"/>
          <p:cNvSpPr/>
          <p:nvPr>
            <p:ph idx="1" type="body"/>
          </p:nvPr>
        </p:nvSpPr>
        <p:spPr>
          <a:xfrm>
            <a:off x="226275" y="885626"/>
            <a:ext cx="8753400" cy="2161800"/>
          </a:xfrm>
          <a:prstGeom prst="roundRect">
            <a:avLst>
              <a:gd fmla="val 16667" name="adj"/>
            </a:avLst>
          </a:prstGeom>
          <a:solidFill>
            <a:srgbClr val="D8E2F3"/>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750"/>
              </a:spcBef>
              <a:spcAft>
                <a:spcPts val="0"/>
              </a:spcAft>
              <a:buClr>
                <a:schemeClr val="dk1"/>
              </a:buClr>
              <a:buSzPts val="2000"/>
              <a:buFont typeface="Arial"/>
              <a:buNone/>
            </a:pPr>
            <a:r>
              <a:rPr b="0" i="0" lang="en-GB" sz="2300" u="none" cap="none" strike="noStrike">
                <a:solidFill>
                  <a:srgbClr val="1E4E79"/>
                </a:solidFill>
                <a:latin typeface="Arial"/>
                <a:ea typeface="Arial"/>
                <a:cs typeface="Arial"/>
                <a:sym typeface="Arial"/>
              </a:rPr>
              <a:t>Implement the </a:t>
            </a:r>
            <a:r>
              <a:rPr b="1" i="0" lang="en-GB" sz="2300" u="none" cap="none" strike="noStrike">
                <a:solidFill>
                  <a:srgbClr val="1E4E79"/>
                </a:solidFill>
                <a:latin typeface="Arial"/>
                <a:ea typeface="Arial"/>
                <a:cs typeface="Arial"/>
                <a:sym typeface="Arial"/>
              </a:rPr>
              <a:t>Compute Platform of the European Open Science Cloud</a:t>
            </a:r>
            <a:r>
              <a:rPr b="0" i="0" lang="en-GB" sz="2300" u="none" cap="none" strike="noStrike">
                <a:solidFill>
                  <a:srgbClr val="1E4E79"/>
                </a:solidFill>
                <a:latin typeface="Arial"/>
                <a:ea typeface="Arial"/>
                <a:cs typeface="Arial"/>
                <a:sym typeface="Arial"/>
              </a:rPr>
              <a:t> (EOSC) and contribute to the </a:t>
            </a:r>
            <a:r>
              <a:rPr b="1" i="0" lang="en-GB" sz="2300" u="none" cap="none" strike="noStrike">
                <a:solidFill>
                  <a:srgbClr val="1E4E79"/>
                </a:solidFill>
                <a:latin typeface="Arial"/>
                <a:ea typeface="Arial"/>
                <a:cs typeface="Arial"/>
                <a:sym typeface="Arial"/>
              </a:rPr>
              <a:t>EOSC Data Commons </a:t>
            </a:r>
            <a:r>
              <a:rPr b="0" i="0" lang="en-GB" sz="2300" u="none" cap="none" strike="noStrike">
                <a:solidFill>
                  <a:srgbClr val="1E4E79"/>
                </a:solidFill>
                <a:latin typeface="Arial"/>
                <a:ea typeface="Arial"/>
                <a:cs typeface="Arial"/>
                <a:sym typeface="Arial"/>
              </a:rPr>
              <a:t>by delivering integrated computing, platforms, data spaces and tools as an integrated solution that is </a:t>
            </a:r>
            <a:r>
              <a:rPr i="0" lang="en-GB" sz="2300" u="none" cap="none" strike="noStrike">
                <a:solidFill>
                  <a:srgbClr val="1E4E79"/>
                </a:solidFill>
                <a:latin typeface="Arial"/>
                <a:ea typeface="Arial"/>
                <a:cs typeface="Arial"/>
                <a:sym typeface="Arial"/>
              </a:rPr>
              <a:t>aligned with major European cloud federation projects and HPC initiatives.</a:t>
            </a:r>
            <a:endParaRPr sz="1900"/>
          </a:p>
        </p:txBody>
      </p:sp>
      <p:sp>
        <p:nvSpPr>
          <p:cNvPr id="190" name="Google Shape;190;gbb10b688b6_6_0"/>
          <p:cNvSpPr/>
          <p:nvPr/>
        </p:nvSpPr>
        <p:spPr>
          <a:xfrm>
            <a:off x="2954350" y="3524000"/>
            <a:ext cx="2398800" cy="126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t>Duration: </a:t>
            </a:r>
            <a:r>
              <a:rPr lang="en-GB"/>
              <a:t>30 months</a:t>
            </a:r>
            <a:endParaRPr/>
          </a:p>
          <a:p>
            <a:pPr indent="0" lvl="0" marL="0" rtl="0" algn="l">
              <a:spcBef>
                <a:spcPts val="0"/>
              </a:spcBef>
              <a:spcAft>
                <a:spcPts val="0"/>
              </a:spcAft>
              <a:buClr>
                <a:schemeClr val="dk1"/>
              </a:buClr>
              <a:buSzPts val="1100"/>
              <a:buFont typeface="Arial"/>
              <a:buNone/>
            </a:pPr>
            <a:r>
              <a:rPr b="1" lang="en-GB"/>
              <a:t>Start date: </a:t>
            </a:r>
            <a:r>
              <a:rPr lang="en-GB"/>
              <a:t>1 January 2021</a:t>
            </a:r>
            <a:endParaRPr/>
          </a:p>
          <a:p>
            <a:pPr indent="0" lvl="0" marL="0" rtl="0" algn="l">
              <a:spcBef>
                <a:spcPts val="0"/>
              </a:spcBef>
              <a:spcAft>
                <a:spcPts val="0"/>
              </a:spcAft>
              <a:buClr>
                <a:schemeClr val="dk1"/>
              </a:buClr>
              <a:buSzPts val="1100"/>
              <a:buFont typeface="Arial"/>
              <a:buNone/>
            </a:pPr>
            <a:r>
              <a:rPr b="1" lang="en-GB"/>
              <a:t>End date: </a:t>
            </a:r>
            <a:r>
              <a:rPr lang="en-GB"/>
              <a:t>30 June 2023</a:t>
            </a:r>
            <a:endParaRPr/>
          </a:p>
          <a:p>
            <a:pPr indent="0" lvl="0" marL="0" rtl="0" algn="l">
              <a:spcBef>
                <a:spcPts val="0"/>
              </a:spcBef>
              <a:spcAft>
                <a:spcPts val="0"/>
              </a:spcAft>
              <a:buClr>
                <a:schemeClr val="dk1"/>
              </a:buClr>
              <a:buSzPts val="1100"/>
              <a:buFont typeface="Arial"/>
              <a:buNone/>
            </a:pPr>
            <a:r>
              <a:rPr b="1" lang="en-GB"/>
              <a:t>Partners: </a:t>
            </a:r>
            <a:r>
              <a:rPr lang="en-GB"/>
              <a:t>33 </a:t>
            </a:r>
            <a:endParaRPr/>
          </a:p>
          <a:p>
            <a:pPr indent="0" lvl="0" marL="0" rtl="0" algn="l">
              <a:spcBef>
                <a:spcPts val="0"/>
              </a:spcBef>
              <a:spcAft>
                <a:spcPts val="0"/>
              </a:spcAft>
              <a:buNone/>
            </a:pPr>
            <a:r>
              <a:rPr b="1" lang="en-GB"/>
              <a:t>Budget: </a:t>
            </a:r>
            <a:r>
              <a:rPr lang="en-GB"/>
              <a:t>12,380,165 EURO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bb10b688b6_0_18"/>
          <p:cNvSpPr txBox="1"/>
          <p:nvPr>
            <p:ph type="title"/>
          </p:nvPr>
        </p:nvSpPr>
        <p:spPr>
          <a:xfrm>
            <a:off x="2207550" y="867425"/>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t>Compute Area</a:t>
            </a:r>
            <a:endParaRPr sz="2800"/>
          </a:p>
        </p:txBody>
      </p:sp>
      <p:pic>
        <p:nvPicPr>
          <p:cNvPr id="668" name="Google Shape;668;gbb10b688b6_0_18"/>
          <p:cNvPicPr preferRelativeResize="0"/>
          <p:nvPr/>
        </p:nvPicPr>
        <p:blipFill rotWithShape="1">
          <a:blip r:embed="rId3">
            <a:alphaModFix/>
          </a:blip>
          <a:srcRect b="0" l="0" r="0" t="0"/>
          <a:stretch/>
        </p:blipFill>
        <p:spPr>
          <a:xfrm>
            <a:off x="468150" y="2834613"/>
            <a:ext cx="962025" cy="752475"/>
          </a:xfrm>
          <a:prstGeom prst="rect">
            <a:avLst/>
          </a:prstGeom>
          <a:noFill/>
          <a:ln>
            <a:noFill/>
          </a:ln>
        </p:spPr>
      </p:pic>
      <p:pic>
        <p:nvPicPr>
          <p:cNvPr id="669" name="Google Shape;669;gbb10b688b6_0_18"/>
          <p:cNvPicPr preferRelativeResize="0"/>
          <p:nvPr/>
        </p:nvPicPr>
        <p:blipFill rotWithShape="1">
          <a:blip r:embed="rId4">
            <a:alphaModFix/>
          </a:blip>
          <a:srcRect b="0" l="0" r="0" t="0"/>
          <a:stretch/>
        </p:blipFill>
        <p:spPr>
          <a:xfrm>
            <a:off x="1976487" y="2782225"/>
            <a:ext cx="952500" cy="857250"/>
          </a:xfrm>
          <a:prstGeom prst="rect">
            <a:avLst/>
          </a:prstGeom>
          <a:noFill/>
          <a:ln>
            <a:noFill/>
          </a:ln>
        </p:spPr>
      </p:pic>
      <p:pic>
        <p:nvPicPr>
          <p:cNvPr id="670" name="Google Shape;670;gbb10b688b6_0_18"/>
          <p:cNvPicPr preferRelativeResize="0"/>
          <p:nvPr/>
        </p:nvPicPr>
        <p:blipFill rotWithShape="1">
          <a:blip r:embed="rId5">
            <a:alphaModFix/>
          </a:blip>
          <a:srcRect b="0" l="0" r="0" t="0"/>
          <a:stretch/>
        </p:blipFill>
        <p:spPr>
          <a:xfrm>
            <a:off x="4925411" y="2782225"/>
            <a:ext cx="766215" cy="857250"/>
          </a:xfrm>
          <a:prstGeom prst="rect">
            <a:avLst/>
          </a:prstGeom>
          <a:noFill/>
          <a:ln>
            <a:noFill/>
          </a:ln>
        </p:spPr>
      </p:pic>
      <p:pic>
        <p:nvPicPr>
          <p:cNvPr id="671" name="Google Shape;671;gbb10b688b6_0_18"/>
          <p:cNvPicPr preferRelativeResize="0"/>
          <p:nvPr/>
        </p:nvPicPr>
        <p:blipFill rotWithShape="1">
          <a:blip r:embed="rId6">
            <a:alphaModFix/>
          </a:blip>
          <a:srcRect b="0" l="0" r="0" t="0"/>
          <a:stretch/>
        </p:blipFill>
        <p:spPr>
          <a:xfrm>
            <a:off x="3475299" y="2758950"/>
            <a:ext cx="903800" cy="903800"/>
          </a:xfrm>
          <a:prstGeom prst="rect">
            <a:avLst/>
          </a:prstGeom>
          <a:noFill/>
          <a:ln>
            <a:noFill/>
          </a:ln>
        </p:spPr>
      </p:pic>
      <p:pic>
        <p:nvPicPr>
          <p:cNvPr id="672" name="Google Shape;672;gbb10b688b6_0_18"/>
          <p:cNvPicPr preferRelativeResize="0"/>
          <p:nvPr/>
        </p:nvPicPr>
        <p:blipFill rotWithShape="1">
          <a:blip r:embed="rId7">
            <a:alphaModFix/>
          </a:blip>
          <a:srcRect b="0" l="0" r="0" t="0"/>
          <a:stretch/>
        </p:blipFill>
        <p:spPr>
          <a:xfrm>
            <a:off x="6237938" y="2836678"/>
            <a:ext cx="766225" cy="748344"/>
          </a:xfrm>
          <a:prstGeom prst="rect">
            <a:avLst/>
          </a:prstGeom>
          <a:noFill/>
          <a:ln>
            <a:noFill/>
          </a:ln>
        </p:spPr>
      </p:pic>
      <p:pic>
        <p:nvPicPr>
          <p:cNvPr id="673" name="Google Shape;673;gbb10b688b6_0_18"/>
          <p:cNvPicPr preferRelativeResize="0"/>
          <p:nvPr/>
        </p:nvPicPr>
        <p:blipFill rotWithShape="1">
          <a:blip r:embed="rId8">
            <a:alphaModFix/>
          </a:blip>
          <a:srcRect b="0" l="0" r="0" t="0"/>
          <a:stretch/>
        </p:blipFill>
        <p:spPr>
          <a:xfrm>
            <a:off x="7550475" y="2820263"/>
            <a:ext cx="903800" cy="781174"/>
          </a:xfrm>
          <a:prstGeom prst="rect">
            <a:avLst/>
          </a:prstGeom>
          <a:noFill/>
          <a:ln>
            <a:noFill/>
          </a:ln>
        </p:spPr>
      </p:pic>
      <p:sp>
        <p:nvSpPr>
          <p:cNvPr id="674" name="Google Shape;674;gbb10b688b6_0_18"/>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Enol Fernández</a:t>
            </a:r>
            <a:endParaRPr sz="2800">
              <a:solidFill>
                <a:srgbClr val="000000"/>
              </a:solidFill>
            </a:endParaRPr>
          </a:p>
        </p:txBody>
      </p:sp>
      <p:pic>
        <p:nvPicPr>
          <p:cNvPr descr="Infrastructure Manager | GRyCAP | UPV" id="675" name="Google Shape;675;gbb10b688b6_0_18"/>
          <p:cNvPicPr preferRelativeResize="0"/>
          <p:nvPr/>
        </p:nvPicPr>
        <p:blipFill rotWithShape="1">
          <a:blip r:embed="rId9">
            <a:alphaModFix/>
          </a:blip>
          <a:srcRect b="10599" l="0" r="0" t="3644"/>
          <a:stretch/>
        </p:blipFill>
        <p:spPr>
          <a:xfrm>
            <a:off x="6065296" y="1905657"/>
            <a:ext cx="1459900" cy="565982"/>
          </a:xfrm>
          <a:prstGeom prst="rect">
            <a:avLst/>
          </a:prstGeom>
          <a:noFill/>
          <a:ln>
            <a:noFill/>
          </a:ln>
        </p:spPr>
      </p:pic>
      <p:pic>
        <p:nvPicPr>
          <p:cNvPr id="676" name="Google Shape;676;gbb10b688b6_0_18"/>
          <p:cNvPicPr preferRelativeResize="0"/>
          <p:nvPr/>
        </p:nvPicPr>
        <p:blipFill rotWithShape="1">
          <a:blip r:embed="rId10">
            <a:alphaModFix/>
          </a:blip>
          <a:srcRect b="0" l="26976" r="17584" t="0"/>
          <a:stretch/>
        </p:blipFill>
        <p:spPr>
          <a:xfrm>
            <a:off x="1335432" y="1882647"/>
            <a:ext cx="685334" cy="612001"/>
          </a:xfrm>
          <a:prstGeom prst="rect">
            <a:avLst/>
          </a:prstGeom>
          <a:solidFill>
            <a:schemeClr val="lt1"/>
          </a:solidFill>
          <a:ln>
            <a:noFill/>
          </a:ln>
        </p:spPr>
      </p:pic>
      <p:pic>
        <p:nvPicPr>
          <p:cNvPr id="677" name="Google Shape;677;gbb10b688b6_0_18"/>
          <p:cNvPicPr preferRelativeResize="0"/>
          <p:nvPr/>
        </p:nvPicPr>
        <p:blipFill rotWithShape="1">
          <a:blip r:embed="rId11">
            <a:alphaModFix/>
          </a:blip>
          <a:srcRect b="0" l="0" r="0" t="0"/>
          <a:stretch/>
        </p:blipFill>
        <p:spPr>
          <a:xfrm>
            <a:off x="2383871" y="1979297"/>
            <a:ext cx="978779" cy="418700"/>
          </a:xfrm>
          <a:prstGeom prst="rect">
            <a:avLst/>
          </a:prstGeom>
          <a:noFill/>
          <a:ln>
            <a:noFill/>
          </a:ln>
        </p:spPr>
      </p:pic>
      <p:pic>
        <p:nvPicPr>
          <p:cNvPr id="678" name="Google Shape;678;gbb10b688b6_0_18"/>
          <p:cNvPicPr preferRelativeResize="0"/>
          <p:nvPr/>
        </p:nvPicPr>
        <p:blipFill rotWithShape="1">
          <a:blip r:embed="rId12">
            <a:alphaModFix/>
          </a:blip>
          <a:srcRect b="0" l="0" r="0" t="0"/>
          <a:stretch/>
        </p:blipFill>
        <p:spPr>
          <a:xfrm>
            <a:off x="4855084" y="1852047"/>
            <a:ext cx="847107" cy="673200"/>
          </a:xfrm>
          <a:prstGeom prst="rect">
            <a:avLst/>
          </a:prstGeom>
          <a:noFill/>
          <a:ln>
            <a:noFill/>
          </a:ln>
        </p:spPr>
      </p:pic>
      <p:pic>
        <p:nvPicPr>
          <p:cNvPr id="679" name="Google Shape;679;gbb10b688b6_0_18"/>
          <p:cNvPicPr preferRelativeResize="0"/>
          <p:nvPr/>
        </p:nvPicPr>
        <p:blipFill rotWithShape="1">
          <a:blip r:embed="rId13">
            <a:alphaModFix/>
          </a:blip>
          <a:srcRect b="0" l="0" r="0" t="0"/>
          <a:stretch/>
        </p:blipFill>
        <p:spPr>
          <a:xfrm>
            <a:off x="3725755" y="1805551"/>
            <a:ext cx="766225" cy="766193"/>
          </a:xfrm>
          <a:prstGeom prst="rect">
            <a:avLst/>
          </a:prstGeom>
          <a:noFill/>
          <a:ln>
            <a:noFill/>
          </a:ln>
        </p:spPr>
      </p:pic>
      <p:pic>
        <p:nvPicPr>
          <p:cNvPr descr="EGI Applications Database (AppDB) – BioExcel – Centre of Excellence for  Computation Biomolecular Research" id="680" name="Google Shape;680;gbb10b688b6_0_18"/>
          <p:cNvPicPr preferRelativeResize="0"/>
          <p:nvPr/>
        </p:nvPicPr>
        <p:blipFill rotWithShape="1">
          <a:blip r:embed="rId14">
            <a:alphaModFix/>
          </a:blip>
          <a:srcRect b="0" l="0" r="0" t="0"/>
          <a:stretch/>
        </p:blipFill>
        <p:spPr>
          <a:xfrm>
            <a:off x="468153" y="1952322"/>
            <a:ext cx="504175" cy="472650"/>
          </a:xfrm>
          <a:prstGeom prst="rect">
            <a:avLst/>
          </a:prstGeom>
          <a:noFill/>
          <a:ln>
            <a:noFill/>
          </a:ln>
        </p:spPr>
      </p:pic>
      <p:pic>
        <p:nvPicPr>
          <p:cNvPr id="681" name="Google Shape;681;gbb10b688b6_0_18"/>
          <p:cNvPicPr preferRelativeResize="0"/>
          <p:nvPr/>
        </p:nvPicPr>
        <p:blipFill rotWithShape="1">
          <a:blip r:embed="rId15">
            <a:alphaModFix/>
          </a:blip>
          <a:srcRect b="0" l="0" r="0" t="0"/>
          <a:stretch/>
        </p:blipFill>
        <p:spPr>
          <a:xfrm>
            <a:off x="7888300" y="1905660"/>
            <a:ext cx="565975" cy="565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gbb10b688b6_2_112"/>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a:t>Distributed Infrastructure as a Service (IaaS) powered by the EGI Federated Cloud</a:t>
            </a:r>
            <a:endParaRPr/>
          </a:p>
          <a:p>
            <a:pPr indent="-349250" lvl="0" marL="457200" rtl="0" algn="l">
              <a:lnSpc>
                <a:spcPct val="115000"/>
              </a:lnSpc>
              <a:spcBef>
                <a:spcPts val="0"/>
              </a:spcBef>
              <a:spcAft>
                <a:spcPts val="0"/>
              </a:spcAft>
              <a:buSzPts val="1900"/>
              <a:buChar char="•"/>
            </a:pPr>
            <a:r>
              <a:rPr lang="en-GB" sz="1900"/>
              <a:t>Execution of VM based workloads on a distributed infrastructure</a:t>
            </a:r>
            <a:endParaRPr sz="1900"/>
          </a:p>
          <a:p>
            <a:pPr indent="-349250" lvl="0" marL="457200" rtl="0" algn="l">
              <a:lnSpc>
                <a:spcPct val="115000"/>
              </a:lnSpc>
              <a:spcBef>
                <a:spcPts val="0"/>
              </a:spcBef>
              <a:spcAft>
                <a:spcPts val="0"/>
              </a:spcAft>
              <a:buSzPts val="1900"/>
              <a:buChar char="•"/>
            </a:pPr>
            <a:r>
              <a:rPr lang="en-GB" sz="1900"/>
              <a:t>Federated identity</a:t>
            </a:r>
            <a:endParaRPr sz="1900"/>
          </a:p>
          <a:p>
            <a:pPr indent="-349250" lvl="0" marL="457200" rtl="0" algn="l">
              <a:lnSpc>
                <a:spcPct val="115000"/>
              </a:lnSpc>
              <a:spcBef>
                <a:spcPts val="0"/>
              </a:spcBef>
              <a:spcAft>
                <a:spcPts val="0"/>
              </a:spcAft>
              <a:buSzPts val="1900"/>
              <a:buChar char="•"/>
            </a:pPr>
            <a:r>
              <a:rPr lang="en-GB" sz="1900"/>
              <a:t>Common VM image catalogue</a:t>
            </a:r>
            <a:endParaRPr sz="1900"/>
          </a:p>
          <a:p>
            <a:pPr indent="-349250" lvl="0" marL="457200" rtl="0" algn="l">
              <a:lnSpc>
                <a:spcPct val="115000"/>
              </a:lnSpc>
              <a:spcBef>
                <a:spcPts val="0"/>
              </a:spcBef>
              <a:spcAft>
                <a:spcPts val="0"/>
              </a:spcAft>
              <a:buSzPts val="1900"/>
              <a:buChar char="•"/>
            </a:pPr>
            <a:r>
              <a:rPr lang="en-GB" sz="1900"/>
              <a:t>GUI and CLI/API based access</a:t>
            </a:r>
            <a:endParaRPr sz="1900"/>
          </a:p>
          <a:p>
            <a:pPr indent="-349250" lvl="0" marL="457200" rtl="0" algn="l">
              <a:lnSpc>
                <a:spcPct val="115000"/>
              </a:lnSpc>
              <a:spcBef>
                <a:spcPts val="0"/>
              </a:spcBef>
              <a:spcAft>
                <a:spcPts val="0"/>
              </a:spcAft>
              <a:buSzPts val="1900"/>
              <a:buChar char="•"/>
            </a:pPr>
            <a:r>
              <a:rPr lang="en-GB" sz="1900"/>
              <a:t>Central accounting and monitoring</a:t>
            </a:r>
            <a:endParaRPr sz="1900"/>
          </a:p>
          <a:p>
            <a:pPr indent="0" lvl="0" marL="0" rtl="0" algn="l">
              <a:lnSpc>
                <a:spcPct val="90000"/>
              </a:lnSpc>
              <a:spcBef>
                <a:spcPts val="750"/>
              </a:spcBef>
              <a:spcAft>
                <a:spcPts val="0"/>
              </a:spcAft>
              <a:buSzPts val="2000"/>
              <a:buNone/>
            </a:pPr>
            <a:r>
              <a:t/>
            </a:r>
            <a:endParaRPr/>
          </a:p>
        </p:txBody>
      </p:sp>
      <p:sp>
        <p:nvSpPr>
          <p:cNvPr id="687" name="Google Shape;687;gbb10b688b6_2_112"/>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 Cloud Compute</a:t>
            </a:r>
            <a:endParaRPr/>
          </a:p>
        </p:txBody>
      </p:sp>
      <p:sp>
        <p:nvSpPr>
          <p:cNvPr id="688" name="Google Shape;688;gbb10b688b6_2_112"/>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Federated IaaS</a:t>
            </a:r>
            <a:endParaRPr/>
          </a:p>
        </p:txBody>
      </p:sp>
      <p:sp>
        <p:nvSpPr>
          <p:cNvPr id="689" name="Google Shape;689;gbb10b688b6_2_112"/>
          <p:cNvSpPr/>
          <p:nvPr/>
        </p:nvSpPr>
        <p:spPr>
          <a:xfrm>
            <a:off x="1618825" y="3599325"/>
            <a:ext cx="6039000" cy="90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EGI Cloud Compute allows users to </a:t>
            </a:r>
            <a:r>
              <a:rPr b="1" i="0" lang="en-GB" sz="1400" u="none" cap="none" strike="noStrike">
                <a:solidFill>
                  <a:srgbClr val="000000"/>
                </a:solidFill>
                <a:latin typeface="Arial"/>
                <a:ea typeface="Arial"/>
                <a:cs typeface="Arial"/>
                <a:sym typeface="Arial"/>
              </a:rPr>
              <a:t>host</a:t>
            </a:r>
            <a:r>
              <a:rPr b="0" i="0" lang="en-GB" sz="1400" u="none" cap="none" strike="noStrike">
                <a:solidFill>
                  <a:srgbClr val="000000"/>
                </a:solidFill>
                <a:latin typeface="Arial"/>
                <a:ea typeface="Arial"/>
                <a:cs typeface="Arial"/>
                <a:sym typeface="Arial"/>
              </a:rPr>
              <a:t> </a:t>
            </a:r>
            <a:r>
              <a:rPr b="1" i="0" lang="en-GB" sz="1400" u="none" cap="none" strike="noStrike">
                <a:solidFill>
                  <a:srgbClr val="000000"/>
                </a:solidFill>
                <a:latin typeface="Arial"/>
                <a:ea typeface="Arial"/>
                <a:cs typeface="Arial"/>
                <a:sym typeface="Arial"/>
              </a:rPr>
              <a:t>data- and compute- intensive applications</a:t>
            </a:r>
            <a:r>
              <a:rPr b="0" i="0" lang="en-GB" sz="1400" u="none" cap="none" strike="noStrike">
                <a:solidFill>
                  <a:srgbClr val="000000"/>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in a distributed infrastructure (move compute </a:t>
            </a:r>
            <a:r>
              <a:rPr b="0" i="0" lang="en-GB" sz="1400" u="none" cap="none" strike="noStrike">
                <a:solidFill>
                  <a:srgbClr val="000000"/>
                </a:solidFill>
                <a:latin typeface="Arial"/>
                <a:ea typeface="Arial"/>
                <a:cs typeface="Arial"/>
                <a:sym typeface="Arial"/>
              </a:rPr>
              <a:t>near the data) with </a:t>
            </a:r>
            <a:r>
              <a:rPr b="1" i="0" lang="en-GB" sz="1400" u="none" cap="none" strike="noStrike">
                <a:solidFill>
                  <a:srgbClr val="000000"/>
                </a:solidFill>
                <a:latin typeface="Arial"/>
                <a:ea typeface="Arial"/>
                <a:cs typeface="Arial"/>
                <a:sym typeface="Arial"/>
              </a:rPr>
              <a:t>complete control</a:t>
            </a:r>
            <a:r>
              <a:rPr b="0" i="0" lang="en-GB" sz="1400" u="none" cap="none" strike="noStrike">
                <a:solidFill>
                  <a:srgbClr val="000000"/>
                </a:solidFill>
                <a:latin typeface="Arial"/>
                <a:ea typeface="Arial"/>
                <a:cs typeface="Arial"/>
                <a:sym typeface="Arial"/>
              </a:rPr>
              <a:t> on the software and resources used </a:t>
            </a:r>
            <a:endParaRPr b="0" i="0" sz="1400" u="none" cap="none" strike="noStrike">
              <a:solidFill>
                <a:srgbClr val="000000"/>
              </a:solidFill>
              <a:latin typeface="Arial"/>
              <a:ea typeface="Arial"/>
              <a:cs typeface="Arial"/>
              <a:sym typeface="Arial"/>
            </a:endParaRPr>
          </a:p>
        </p:txBody>
      </p:sp>
      <p:pic>
        <p:nvPicPr>
          <p:cNvPr id="690" name="Google Shape;690;gbb10b688b6_2_112"/>
          <p:cNvPicPr preferRelativeResize="0"/>
          <p:nvPr/>
        </p:nvPicPr>
        <p:blipFill rotWithShape="1">
          <a:blip r:embed="rId3">
            <a:alphaModFix/>
          </a:blip>
          <a:srcRect b="0" l="0" r="0" t="0"/>
          <a:stretch/>
        </p:blipFill>
        <p:spPr>
          <a:xfrm>
            <a:off x="5349250" y="245163"/>
            <a:ext cx="962025" cy="752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bb10b688b6_2_124"/>
          <p:cNvSpPr/>
          <p:nvPr/>
        </p:nvSpPr>
        <p:spPr>
          <a:xfrm rot="10800000">
            <a:off x="2308731" y="1465727"/>
            <a:ext cx="4238817" cy="1167996"/>
          </a:xfrm>
          <a:prstGeom prst="corner">
            <a:avLst>
              <a:gd fmla="val 39990" name="adj1"/>
              <a:gd fmla="val 87724" name="adj2"/>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6" name="Google Shape;696;gbb10b688b6_2_124"/>
          <p:cNvSpPr/>
          <p:nvPr/>
        </p:nvSpPr>
        <p:spPr>
          <a:xfrm rot="10800000">
            <a:off x="6293312" y="1869696"/>
            <a:ext cx="993397" cy="346451"/>
          </a:xfrm>
          <a:prstGeom prst="right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7" name="Google Shape;697;gbb10b688b6_2_124"/>
          <p:cNvSpPr/>
          <p:nvPr/>
        </p:nvSpPr>
        <p:spPr>
          <a:xfrm>
            <a:off x="2308731" y="2754283"/>
            <a:ext cx="4245996" cy="974276"/>
          </a:xfrm>
          <a:prstGeom prst="rect">
            <a:avLst/>
          </a:prstGeom>
          <a:solidFill>
            <a:srgbClr val="D8D8D8"/>
          </a:solidFill>
          <a:ln cap="flat" cmpd="sng" w="127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8" name="Google Shape;698;gbb10b688b6_2_124"/>
          <p:cNvSpPr/>
          <p:nvPr/>
        </p:nvSpPr>
        <p:spPr>
          <a:xfrm rot="10800000">
            <a:off x="4231864" y="3655337"/>
            <a:ext cx="399729" cy="548640"/>
          </a:xfrm>
          <a:prstGeom prst="down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699" name="Google Shape;699;gbb10b688b6_2_124"/>
          <p:cNvSpPr/>
          <p:nvPr/>
        </p:nvSpPr>
        <p:spPr>
          <a:xfrm>
            <a:off x="2308731" y="4034087"/>
            <a:ext cx="4245995" cy="481054"/>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0" name="Google Shape;700;gbb10b688b6_2_124"/>
          <p:cNvSpPr/>
          <p:nvPr/>
        </p:nvSpPr>
        <p:spPr>
          <a:xfrm>
            <a:off x="2312522" y="2165433"/>
            <a:ext cx="3012391" cy="481055"/>
          </a:xfrm>
          <a:prstGeom prst="rect">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1" name="Google Shape;701;gbb10b688b6_2_124"/>
          <p:cNvSpPr/>
          <p:nvPr/>
        </p:nvSpPr>
        <p:spPr>
          <a:xfrm>
            <a:off x="1716952" y="2250108"/>
            <a:ext cx="667887"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2" name="Google Shape;702;gbb10b688b6_2_124"/>
          <p:cNvSpPr/>
          <p:nvPr/>
        </p:nvSpPr>
        <p:spPr>
          <a:xfrm rot="10800000">
            <a:off x="6286321" y="2845716"/>
            <a:ext cx="1345667" cy="1659108"/>
          </a:xfrm>
          <a:prstGeom prst="bentArrow">
            <a:avLst>
              <a:gd fmla="val 15501" name="adj1"/>
              <a:gd fmla="val 16963" name="adj2"/>
              <a:gd fmla="val 17694"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3" name="Google Shape;703;gbb10b688b6_2_124"/>
          <p:cNvSpPr/>
          <p:nvPr/>
        </p:nvSpPr>
        <p:spPr>
          <a:xfrm rot="10800000">
            <a:off x="6795430" y="2013644"/>
            <a:ext cx="836558" cy="1392977"/>
          </a:xfrm>
          <a:prstGeom prst="bentArrow">
            <a:avLst>
              <a:gd fmla="val 25000" name="adj1"/>
              <a:gd fmla="val 25000" name="adj2"/>
              <a:gd fmla="val 25000"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4" name="Google Shape;704;gbb10b688b6_2_124"/>
          <p:cNvSpPr/>
          <p:nvPr/>
        </p:nvSpPr>
        <p:spPr>
          <a:xfrm>
            <a:off x="567168" y="2172475"/>
            <a:ext cx="1451024" cy="478060"/>
          </a:xfrm>
          <a:prstGeom prst="rect">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5" name="Google Shape;705;gbb10b688b6_2_124"/>
          <p:cNvSpPr txBox="1"/>
          <p:nvPr>
            <p:ph type="title"/>
          </p:nvPr>
        </p:nvSpPr>
        <p:spPr>
          <a:xfrm>
            <a:off x="2579076" y="169145"/>
            <a:ext cx="5193323"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Expanding EGI Cloud with EGI-ACE</a:t>
            </a:r>
            <a:endParaRPr/>
          </a:p>
        </p:txBody>
      </p:sp>
      <p:pic>
        <p:nvPicPr>
          <p:cNvPr descr="Infrastructure Manager | GRyCAP | UPV" id="706" name="Google Shape;706;gbb10b688b6_2_124"/>
          <p:cNvPicPr preferRelativeResize="0"/>
          <p:nvPr/>
        </p:nvPicPr>
        <p:blipFill rotWithShape="1">
          <a:blip r:embed="rId3">
            <a:alphaModFix/>
          </a:blip>
          <a:srcRect b="10600" l="0" r="0" t="3644"/>
          <a:stretch/>
        </p:blipFill>
        <p:spPr>
          <a:xfrm>
            <a:off x="3225852" y="2172475"/>
            <a:ext cx="1080000" cy="418701"/>
          </a:xfrm>
          <a:prstGeom prst="rect">
            <a:avLst/>
          </a:prstGeom>
          <a:noFill/>
          <a:ln>
            <a:noFill/>
          </a:ln>
        </p:spPr>
      </p:pic>
      <p:pic>
        <p:nvPicPr>
          <p:cNvPr descr="EGI Applications Database (AppDB) – BioExcel – Centre of Excellence for  Computation Biomolecular Research" id="707" name="Google Shape;707;gbb10b688b6_2_124"/>
          <p:cNvPicPr preferRelativeResize="0"/>
          <p:nvPr/>
        </p:nvPicPr>
        <p:blipFill rotWithShape="1">
          <a:blip r:embed="rId4">
            <a:alphaModFix/>
          </a:blip>
          <a:srcRect b="0" l="0" r="0" t="0"/>
          <a:stretch/>
        </p:blipFill>
        <p:spPr>
          <a:xfrm>
            <a:off x="630776" y="2231811"/>
            <a:ext cx="389064" cy="364748"/>
          </a:xfrm>
          <a:prstGeom prst="rect">
            <a:avLst/>
          </a:prstGeom>
          <a:noFill/>
          <a:ln>
            <a:noFill/>
          </a:ln>
        </p:spPr>
      </p:pic>
      <p:sp>
        <p:nvSpPr>
          <p:cNvPr id="708" name="Google Shape;708;gbb10b688b6_2_124"/>
          <p:cNvSpPr txBox="1"/>
          <p:nvPr/>
        </p:nvSpPr>
        <p:spPr>
          <a:xfrm>
            <a:off x="4103900" y="1696758"/>
            <a:ext cx="72487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Platforms</a:t>
            </a:r>
            <a:endParaRPr b="0" i="0" sz="1400" u="none" cap="none" strike="noStrike">
              <a:solidFill>
                <a:srgbClr val="000000"/>
              </a:solidFill>
              <a:latin typeface="Arial"/>
              <a:ea typeface="Arial"/>
              <a:cs typeface="Arial"/>
              <a:sym typeface="Arial"/>
            </a:endParaRPr>
          </a:p>
        </p:txBody>
      </p:sp>
      <p:sp>
        <p:nvSpPr>
          <p:cNvPr id="709" name="Google Shape;709;gbb10b688b6_2_124"/>
          <p:cNvSpPr txBox="1"/>
          <p:nvPr/>
        </p:nvSpPr>
        <p:spPr>
          <a:xfrm rot="5400000">
            <a:off x="6123874" y="3118310"/>
            <a:ext cx="1093569"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Cloud Providers</a:t>
            </a:r>
            <a:endParaRPr b="0" i="0" sz="1400" u="none" cap="none" strike="noStrike">
              <a:solidFill>
                <a:srgbClr val="000000"/>
              </a:solidFill>
              <a:latin typeface="Arial"/>
              <a:ea typeface="Arial"/>
              <a:cs typeface="Arial"/>
              <a:sym typeface="Arial"/>
            </a:endParaRPr>
          </a:p>
        </p:txBody>
      </p:sp>
      <p:sp>
        <p:nvSpPr>
          <p:cNvPr id="710" name="Google Shape;710;gbb10b688b6_2_124"/>
          <p:cNvSpPr txBox="1"/>
          <p:nvPr/>
        </p:nvSpPr>
        <p:spPr>
          <a:xfrm>
            <a:off x="999708" y="2291074"/>
            <a:ext cx="105028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AppDB VMOps</a:t>
            </a:r>
            <a:endParaRPr b="0" i="0" sz="1400" u="none" cap="none" strike="noStrike">
              <a:solidFill>
                <a:srgbClr val="000000"/>
              </a:solidFill>
              <a:latin typeface="Arial"/>
              <a:ea typeface="Arial"/>
              <a:cs typeface="Arial"/>
              <a:sym typeface="Arial"/>
            </a:endParaRPr>
          </a:p>
        </p:txBody>
      </p:sp>
      <p:sp>
        <p:nvSpPr>
          <p:cNvPr id="711" name="Google Shape;711;gbb10b688b6_2_124"/>
          <p:cNvSpPr/>
          <p:nvPr/>
        </p:nvSpPr>
        <p:spPr>
          <a:xfrm>
            <a:off x="1663300" y="2808093"/>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2" name="Google Shape;712;gbb10b688b6_2_124"/>
          <p:cNvSpPr/>
          <p:nvPr/>
        </p:nvSpPr>
        <p:spPr>
          <a:xfrm>
            <a:off x="958891" y="2696606"/>
            <a:ext cx="719095" cy="553645"/>
          </a:xfrm>
          <a:prstGeom prst="can">
            <a:avLst>
              <a:gd fmla="val 25000" name="adj"/>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AppDB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VAs</a:t>
            </a:r>
            <a:endParaRPr b="0" i="0" sz="1400" u="none" cap="none" strike="noStrike">
              <a:solidFill>
                <a:srgbClr val="000000"/>
              </a:solidFill>
              <a:latin typeface="Arial"/>
              <a:ea typeface="Arial"/>
              <a:cs typeface="Arial"/>
              <a:sym typeface="Arial"/>
            </a:endParaRPr>
          </a:p>
        </p:txBody>
      </p:sp>
      <p:pic>
        <p:nvPicPr>
          <p:cNvPr id="713" name="Google Shape;713;gbb10b688b6_2_124"/>
          <p:cNvPicPr preferRelativeResize="0"/>
          <p:nvPr/>
        </p:nvPicPr>
        <p:blipFill rotWithShape="1">
          <a:blip r:embed="rId5">
            <a:alphaModFix/>
          </a:blip>
          <a:srcRect b="0" l="26976" r="17584" t="0"/>
          <a:stretch/>
        </p:blipFill>
        <p:spPr>
          <a:xfrm>
            <a:off x="2626512" y="1142599"/>
            <a:ext cx="685335" cy="612000"/>
          </a:xfrm>
          <a:prstGeom prst="rect">
            <a:avLst/>
          </a:prstGeom>
          <a:solidFill>
            <a:schemeClr val="lt1"/>
          </a:solidFill>
          <a:ln>
            <a:noFill/>
          </a:ln>
        </p:spPr>
      </p:pic>
      <p:pic>
        <p:nvPicPr>
          <p:cNvPr id="714" name="Google Shape;714;gbb10b688b6_2_124"/>
          <p:cNvPicPr preferRelativeResize="0"/>
          <p:nvPr/>
        </p:nvPicPr>
        <p:blipFill rotWithShape="1">
          <a:blip r:embed="rId6">
            <a:alphaModFix/>
          </a:blip>
          <a:srcRect b="0" l="0" r="0" t="0"/>
          <a:stretch/>
        </p:blipFill>
        <p:spPr>
          <a:xfrm>
            <a:off x="3464909" y="1294599"/>
            <a:ext cx="720000" cy="308000"/>
          </a:xfrm>
          <a:prstGeom prst="rect">
            <a:avLst/>
          </a:prstGeom>
          <a:noFill/>
          <a:ln>
            <a:noFill/>
          </a:ln>
        </p:spPr>
      </p:pic>
      <p:pic>
        <p:nvPicPr>
          <p:cNvPr id="715" name="Google Shape;715;gbb10b688b6_2_124"/>
          <p:cNvPicPr preferRelativeResize="0"/>
          <p:nvPr/>
        </p:nvPicPr>
        <p:blipFill rotWithShape="1">
          <a:blip r:embed="rId7">
            <a:alphaModFix/>
          </a:blip>
          <a:srcRect b="0" l="0" r="0" t="0"/>
          <a:stretch/>
        </p:blipFill>
        <p:spPr>
          <a:xfrm>
            <a:off x="4337971" y="1253734"/>
            <a:ext cx="450916" cy="389730"/>
          </a:xfrm>
          <a:prstGeom prst="rect">
            <a:avLst/>
          </a:prstGeom>
          <a:noFill/>
          <a:ln>
            <a:noFill/>
          </a:ln>
        </p:spPr>
      </p:pic>
      <p:pic>
        <p:nvPicPr>
          <p:cNvPr id="716" name="Google Shape;716;gbb10b688b6_2_124"/>
          <p:cNvPicPr preferRelativeResize="0"/>
          <p:nvPr/>
        </p:nvPicPr>
        <p:blipFill rotWithShape="1">
          <a:blip r:embed="rId8">
            <a:alphaModFix/>
          </a:blip>
          <a:srcRect b="0" l="0" r="0" t="0"/>
          <a:stretch/>
        </p:blipFill>
        <p:spPr>
          <a:xfrm>
            <a:off x="5703127" y="1178451"/>
            <a:ext cx="679872" cy="540296"/>
          </a:xfrm>
          <a:prstGeom prst="rect">
            <a:avLst/>
          </a:prstGeom>
          <a:noFill/>
          <a:ln>
            <a:noFill/>
          </a:ln>
        </p:spPr>
      </p:pic>
      <p:pic>
        <p:nvPicPr>
          <p:cNvPr id="717" name="Google Shape;717;gbb10b688b6_2_124"/>
          <p:cNvPicPr preferRelativeResize="0"/>
          <p:nvPr/>
        </p:nvPicPr>
        <p:blipFill rotWithShape="1">
          <a:blip r:embed="rId9">
            <a:alphaModFix/>
          </a:blip>
          <a:srcRect b="0" l="0" r="0" t="0"/>
          <a:stretch/>
        </p:blipFill>
        <p:spPr>
          <a:xfrm>
            <a:off x="4941949" y="1144540"/>
            <a:ext cx="608118" cy="608118"/>
          </a:xfrm>
          <a:prstGeom prst="rect">
            <a:avLst/>
          </a:prstGeom>
          <a:noFill/>
          <a:ln>
            <a:noFill/>
          </a:ln>
        </p:spPr>
      </p:pic>
      <p:grpSp>
        <p:nvGrpSpPr>
          <p:cNvPr id="718" name="Google Shape;718;gbb10b688b6_2_124"/>
          <p:cNvGrpSpPr/>
          <p:nvPr/>
        </p:nvGrpSpPr>
        <p:grpSpPr>
          <a:xfrm>
            <a:off x="3810519" y="4139043"/>
            <a:ext cx="1311639" cy="271142"/>
            <a:chOff x="6258791" y="2329809"/>
            <a:chExt cx="1311639" cy="271142"/>
          </a:xfrm>
        </p:grpSpPr>
        <p:sp>
          <p:nvSpPr>
            <p:cNvPr id="719" name="Google Shape;719;gbb10b688b6_2_124"/>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Data</a:t>
              </a:r>
              <a:endParaRPr b="0" i="0" sz="1400" u="none" cap="none" strike="noStrike">
                <a:solidFill>
                  <a:srgbClr val="000000"/>
                </a:solidFill>
                <a:latin typeface="Arial"/>
                <a:ea typeface="Arial"/>
                <a:cs typeface="Arial"/>
                <a:sym typeface="Arial"/>
              </a:endParaRPr>
            </a:p>
          </p:txBody>
        </p:sp>
        <p:pic>
          <p:nvPicPr>
            <p:cNvPr id="720" name="Google Shape;720;gbb10b688b6_2_124"/>
            <p:cNvPicPr preferRelativeResize="0"/>
            <p:nvPr/>
          </p:nvPicPr>
          <p:blipFill rotWithShape="1">
            <a:blip r:embed="rId10">
              <a:alphaModFix/>
            </a:blip>
            <a:srcRect b="0" l="0" r="0" t="0"/>
            <a:stretch/>
          </p:blipFill>
          <p:spPr>
            <a:xfrm>
              <a:off x="6258791" y="2329809"/>
              <a:ext cx="271142" cy="271142"/>
            </a:xfrm>
            <a:prstGeom prst="rect">
              <a:avLst/>
            </a:prstGeom>
            <a:noFill/>
            <a:ln>
              <a:noFill/>
            </a:ln>
          </p:spPr>
        </p:pic>
      </p:grpSp>
      <p:sp>
        <p:nvSpPr>
          <p:cNvPr id="721" name="Google Shape;721;gbb10b688b6_2_124"/>
          <p:cNvSpPr/>
          <p:nvPr/>
        </p:nvSpPr>
        <p:spPr>
          <a:xfrm>
            <a:off x="2663178" y="2873373"/>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2" name="Google Shape;722;gbb10b688b6_2_124"/>
          <p:cNvSpPr/>
          <p:nvPr/>
        </p:nvSpPr>
        <p:spPr>
          <a:xfrm>
            <a:off x="2564303" y="2956958"/>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3" name="Google Shape;723;gbb10b688b6_2_124"/>
          <p:cNvSpPr/>
          <p:nvPr/>
        </p:nvSpPr>
        <p:spPr>
          <a:xfrm>
            <a:off x="2465428" y="304054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EGI-ACE Clouds</a:t>
            </a:r>
            <a:endParaRPr b="0" i="0" sz="1400" u="none" cap="none" strike="noStrike">
              <a:solidFill>
                <a:srgbClr val="000000"/>
              </a:solidFill>
              <a:latin typeface="Arial"/>
              <a:ea typeface="Arial"/>
              <a:cs typeface="Arial"/>
              <a:sym typeface="Arial"/>
            </a:endParaRPr>
          </a:p>
        </p:txBody>
      </p:sp>
      <p:sp>
        <p:nvSpPr>
          <p:cNvPr id="724" name="Google Shape;724;gbb10b688b6_2_124"/>
          <p:cNvSpPr/>
          <p:nvPr/>
        </p:nvSpPr>
        <p:spPr>
          <a:xfrm>
            <a:off x="4090887" y="2868637"/>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5" name="Google Shape;725;gbb10b688b6_2_124"/>
          <p:cNvSpPr/>
          <p:nvPr/>
        </p:nvSpPr>
        <p:spPr>
          <a:xfrm>
            <a:off x="3992012" y="2952222"/>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6" name="Google Shape;726;gbb10b688b6_2_124"/>
          <p:cNvSpPr/>
          <p:nvPr/>
        </p:nvSpPr>
        <p:spPr>
          <a:xfrm>
            <a:off x="3893137" y="3035806"/>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International Clouds</a:t>
            </a:r>
            <a:endParaRPr b="0" i="0" sz="1400" u="none" cap="none" strike="noStrike">
              <a:solidFill>
                <a:srgbClr val="000000"/>
              </a:solidFill>
              <a:latin typeface="Arial"/>
              <a:ea typeface="Arial"/>
              <a:cs typeface="Arial"/>
              <a:sym typeface="Arial"/>
            </a:endParaRPr>
          </a:p>
        </p:txBody>
      </p:sp>
      <p:sp>
        <p:nvSpPr>
          <p:cNvPr id="727" name="Google Shape;727;gbb10b688b6_2_124"/>
          <p:cNvSpPr/>
          <p:nvPr/>
        </p:nvSpPr>
        <p:spPr>
          <a:xfrm>
            <a:off x="5423788" y="2858094"/>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8" name="Google Shape;728;gbb10b688b6_2_124"/>
          <p:cNvSpPr/>
          <p:nvPr/>
        </p:nvSpPr>
        <p:spPr>
          <a:xfrm>
            <a:off x="5324913" y="2941679"/>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729" name="Google Shape;729;gbb10b688b6_2_124"/>
          <p:cNvSpPr/>
          <p:nvPr/>
        </p:nvSpPr>
        <p:spPr>
          <a:xfrm>
            <a:off x="5226038" y="3025263"/>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Other EGI Clouds</a:t>
            </a:r>
            <a:endParaRPr b="0" i="0" sz="1400" u="none" cap="none" strike="noStrike">
              <a:solidFill>
                <a:srgbClr val="000000"/>
              </a:solidFill>
              <a:latin typeface="Arial"/>
              <a:ea typeface="Arial"/>
              <a:cs typeface="Arial"/>
              <a:sym typeface="Arial"/>
            </a:endParaRPr>
          </a:p>
        </p:txBody>
      </p:sp>
      <p:sp>
        <p:nvSpPr>
          <p:cNvPr id="730" name="Google Shape;730;gbb10b688b6_2_124"/>
          <p:cNvSpPr/>
          <p:nvPr/>
        </p:nvSpPr>
        <p:spPr>
          <a:xfrm>
            <a:off x="1681016" y="3319170"/>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31" name="Google Shape;731;gbb10b688b6_2_124"/>
          <p:cNvSpPr/>
          <p:nvPr/>
        </p:nvSpPr>
        <p:spPr>
          <a:xfrm>
            <a:off x="7146877" y="1832600"/>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32" name="Google Shape;732;gbb10b688b6_2_124"/>
          <p:cNvGrpSpPr/>
          <p:nvPr/>
        </p:nvGrpSpPr>
        <p:grpSpPr>
          <a:xfrm>
            <a:off x="7313573" y="1869697"/>
            <a:ext cx="1549204" cy="325740"/>
            <a:chOff x="4282104" y="2840926"/>
            <a:chExt cx="1549204" cy="325740"/>
          </a:xfrm>
        </p:grpSpPr>
        <p:pic>
          <p:nvPicPr>
            <p:cNvPr id="733" name="Google Shape;733;gbb10b688b6_2_124"/>
            <p:cNvPicPr preferRelativeResize="0"/>
            <p:nvPr/>
          </p:nvPicPr>
          <p:blipFill rotWithShape="1">
            <a:blip r:embed="rId11">
              <a:alphaModFix/>
            </a:blip>
            <a:srcRect b="0" l="0" r="0" t="0"/>
            <a:stretch/>
          </p:blipFill>
          <p:spPr>
            <a:xfrm>
              <a:off x="4282104" y="2840926"/>
              <a:ext cx="366457" cy="325740"/>
            </a:xfrm>
            <a:prstGeom prst="rect">
              <a:avLst/>
            </a:prstGeom>
            <a:noFill/>
            <a:ln>
              <a:noFill/>
            </a:ln>
          </p:spPr>
        </p:pic>
        <p:sp>
          <p:nvSpPr>
            <p:cNvPr id="734" name="Google Shape;734;gbb10b688b6_2_124"/>
            <p:cNvSpPr txBox="1"/>
            <p:nvPr/>
          </p:nvSpPr>
          <p:spPr>
            <a:xfrm>
              <a:off x="4587010" y="2883138"/>
              <a:ext cx="1244298"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Identity</a:t>
              </a:r>
              <a:endParaRPr b="0" i="0" sz="1400" u="none" cap="none" strike="noStrike">
                <a:solidFill>
                  <a:srgbClr val="000000"/>
                </a:solidFill>
                <a:latin typeface="Arial"/>
                <a:ea typeface="Arial"/>
                <a:cs typeface="Arial"/>
                <a:sym typeface="Arial"/>
              </a:endParaRPr>
            </a:p>
          </p:txBody>
        </p:sp>
      </p:grpSp>
      <p:grpSp>
        <p:nvGrpSpPr>
          <p:cNvPr id="735" name="Google Shape;735;gbb10b688b6_2_124"/>
          <p:cNvGrpSpPr/>
          <p:nvPr/>
        </p:nvGrpSpPr>
        <p:grpSpPr>
          <a:xfrm>
            <a:off x="421687" y="930525"/>
            <a:ext cx="2040275" cy="310118"/>
            <a:chOff x="3041867" y="2350767"/>
            <a:chExt cx="2040275" cy="310118"/>
          </a:xfrm>
        </p:grpSpPr>
        <p:pic>
          <p:nvPicPr>
            <p:cNvPr id="736" name="Google Shape;736;gbb10b688b6_2_124"/>
            <p:cNvPicPr preferRelativeResize="0"/>
            <p:nvPr/>
          </p:nvPicPr>
          <p:blipFill rotWithShape="1">
            <a:blip r:embed="rId12">
              <a:alphaModFix/>
            </a:blip>
            <a:srcRect b="0" l="0" r="0" t="0"/>
            <a:stretch/>
          </p:blipFill>
          <p:spPr>
            <a:xfrm>
              <a:off x="3041867" y="2350767"/>
              <a:ext cx="348883" cy="310118"/>
            </a:xfrm>
            <a:prstGeom prst="rect">
              <a:avLst/>
            </a:prstGeom>
            <a:noFill/>
            <a:ln>
              <a:noFill/>
            </a:ln>
          </p:spPr>
        </p:pic>
        <p:sp>
          <p:nvSpPr>
            <p:cNvPr id="737" name="Google Shape;737;gbb10b688b6_2_124"/>
            <p:cNvSpPr txBox="1"/>
            <p:nvPr/>
          </p:nvSpPr>
          <p:spPr>
            <a:xfrm>
              <a:off x="3352275" y="2386110"/>
              <a:ext cx="1729867"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200" u="none" cap="none" strike="noStrike">
                  <a:solidFill>
                    <a:schemeClr val="dk1"/>
                  </a:solidFill>
                  <a:latin typeface="Arial"/>
                  <a:ea typeface="Arial"/>
                  <a:cs typeface="Arial"/>
                  <a:sym typeface="Arial"/>
                </a:rPr>
                <a:t>Federated Compute</a:t>
              </a:r>
              <a:endParaRPr b="0" i="0" sz="2000" u="none" cap="none" strike="noStrike">
                <a:solidFill>
                  <a:schemeClr val="dk1"/>
                </a:solidFill>
                <a:latin typeface="Arial"/>
                <a:ea typeface="Arial"/>
                <a:cs typeface="Arial"/>
                <a:sym typeface="Arial"/>
              </a:endParaRPr>
            </a:p>
          </p:txBody>
        </p:sp>
      </p:grpSp>
      <p:sp>
        <p:nvSpPr>
          <p:cNvPr id="738" name="Google Shape;738;gbb10b688b6_2_124"/>
          <p:cNvSpPr/>
          <p:nvPr/>
        </p:nvSpPr>
        <p:spPr>
          <a:xfrm>
            <a:off x="701353" y="3289573"/>
            <a:ext cx="1202408" cy="444218"/>
          </a:xfrm>
          <a:prstGeom prst="rect">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Dynamic DNS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bb10b688b6_8_31"/>
          <p:cNvSpPr txBox="1"/>
          <p:nvPr>
            <p:ph idx="2" type="body"/>
          </p:nvPr>
        </p:nvSpPr>
        <p:spPr>
          <a:xfrm>
            <a:off x="190500" y="1026150"/>
            <a:ext cx="8763000" cy="40620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GB"/>
              <a:t>EC funded capacity (Virtual Access):</a:t>
            </a:r>
            <a:endParaRPr/>
          </a:p>
          <a:p>
            <a:pPr indent="-349250" lvl="0" marL="457200" rtl="0" algn="l">
              <a:lnSpc>
                <a:spcPct val="90000"/>
              </a:lnSpc>
              <a:spcBef>
                <a:spcPts val="750"/>
              </a:spcBef>
              <a:spcAft>
                <a:spcPts val="0"/>
              </a:spcAft>
              <a:buSzPts val="1900"/>
              <a:buChar char="•"/>
            </a:pPr>
            <a:r>
              <a:rPr b="1" lang="en-GB" sz="1900"/>
              <a:t>Phase 1 (month 1-10)</a:t>
            </a:r>
            <a:r>
              <a:rPr lang="en-GB" sz="1900"/>
              <a:t> ⇒ 13.8 M CPU hours - </a:t>
            </a:r>
            <a:r>
              <a:rPr b="1" lang="en-GB" sz="1900">
                <a:solidFill>
                  <a:srgbClr val="000000"/>
                </a:solidFill>
              </a:rPr>
              <a:t>41,300 GPU hours </a:t>
            </a:r>
            <a:r>
              <a:rPr lang="en-GB" sz="1900"/>
              <a:t>- 7.5 PB/month</a:t>
            </a:r>
            <a:endParaRPr sz="1900"/>
          </a:p>
          <a:p>
            <a:pPr indent="-349250" lvl="0" marL="457200" rtl="0" algn="l">
              <a:lnSpc>
                <a:spcPct val="90000"/>
              </a:lnSpc>
              <a:spcBef>
                <a:spcPts val="0"/>
              </a:spcBef>
              <a:spcAft>
                <a:spcPts val="0"/>
              </a:spcAft>
              <a:buSzPts val="1900"/>
              <a:buChar char="•"/>
            </a:pPr>
            <a:r>
              <a:rPr b="1" lang="en-GB" sz="1900"/>
              <a:t>Phase 2 (month 11-20)</a:t>
            </a:r>
            <a:r>
              <a:rPr lang="en-GB" sz="1900"/>
              <a:t> ⇒ 27.6 M CPU hours - </a:t>
            </a:r>
            <a:r>
              <a:rPr b="1" lang="en-GB" sz="1900">
                <a:solidFill>
                  <a:srgbClr val="000000"/>
                </a:solidFill>
              </a:rPr>
              <a:t>83,000 GPU hours</a:t>
            </a:r>
            <a:r>
              <a:rPr b="1" lang="en-GB" sz="1900">
                <a:solidFill>
                  <a:schemeClr val="accent1"/>
                </a:solidFill>
              </a:rPr>
              <a:t> </a:t>
            </a:r>
            <a:r>
              <a:rPr lang="en-GB" sz="1900"/>
              <a:t>-  15 PB/month</a:t>
            </a:r>
            <a:endParaRPr sz="1900"/>
          </a:p>
          <a:p>
            <a:pPr indent="-349250" lvl="0" marL="457200" rtl="0" algn="l">
              <a:lnSpc>
                <a:spcPct val="90000"/>
              </a:lnSpc>
              <a:spcBef>
                <a:spcPts val="0"/>
              </a:spcBef>
              <a:spcAft>
                <a:spcPts val="0"/>
              </a:spcAft>
              <a:buSzPts val="1900"/>
              <a:buChar char="•"/>
            </a:pPr>
            <a:r>
              <a:rPr b="1" lang="en-GB" sz="1900"/>
              <a:t>Phase 3 (month 21-30)</a:t>
            </a:r>
            <a:r>
              <a:rPr lang="en-GB" sz="1900"/>
              <a:t> ⇒ 41.4 M CPU hours - </a:t>
            </a:r>
            <a:r>
              <a:rPr b="1" lang="en-GB" sz="1900">
                <a:solidFill>
                  <a:srgbClr val="000000"/>
                </a:solidFill>
              </a:rPr>
              <a:t>124,000 GPU hours</a:t>
            </a:r>
            <a:r>
              <a:rPr b="1" lang="en-GB" sz="1900">
                <a:solidFill>
                  <a:schemeClr val="accent1"/>
                </a:solidFill>
              </a:rPr>
              <a:t> </a:t>
            </a:r>
            <a:r>
              <a:rPr lang="en-GB" sz="1900"/>
              <a:t>- 23 PB/month</a:t>
            </a:r>
            <a:endParaRPr sz="1900"/>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t/>
            </a:r>
            <a:endParaRPr/>
          </a:p>
          <a:p>
            <a:pPr indent="-355600" lvl="0" marL="457200" rtl="0" algn="l">
              <a:lnSpc>
                <a:spcPct val="90000"/>
              </a:lnSpc>
              <a:spcBef>
                <a:spcPts val="375"/>
              </a:spcBef>
              <a:spcAft>
                <a:spcPts val="0"/>
              </a:spcAft>
              <a:buSzPts val="2000"/>
              <a:buChar char="+"/>
            </a:pPr>
            <a:r>
              <a:rPr lang="en-GB"/>
              <a:t>Policy-based and pay-per-use access from members of EGI Federation, international partners and commercial clouds</a:t>
            </a:r>
            <a:endParaRPr/>
          </a:p>
          <a:p>
            <a:pPr indent="-60325" lvl="1" marL="746125" rtl="0" algn="l">
              <a:lnSpc>
                <a:spcPct val="90000"/>
              </a:lnSpc>
              <a:spcBef>
                <a:spcPts val="375"/>
              </a:spcBef>
              <a:spcAft>
                <a:spcPts val="0"/>
              </a:spcAft>
              <a:buSzPts val="1800"/>
              <a:buNone/>
            </a:pPr>
            <a:r>
              <a:t/>
            </a:r>
            <a:endParaRPr/>
          </a:p>
          <a:p>
            <a:pPr indent="-60325" lvl="1" marL="746125" rtl="0" algn="l">
              <a:lnSpc>
                <a:spcPct val="90000"/>
              </a:lnSpc>
              <a:spcBef>
                <a:spcPts val="375"/>
              </a:spcBef>
              <a:spcAft>
                <a:spcPts val="0"/>
              </a:spcAft>
              <a:buSzPts val="1800"/>
              <a:buNone/>
            </a:pPr>
            <a:r>
              <a:t/>
            </a:r>
            <a:endParaRPr/>
          </a:p>
          <a:p>
            <a:pPr indent="0" lvl="0" marL="0" rtl="0" algn="l">
              <a:lnSpc>
                <a:spcPct val="90000"/>
              </a:lnSpc>
              <a:spcBef>
                <a:spcPts val="750"/>
              </a:spcBef>
              <a:spcAft>
                <a:spcPts val="0"/>
              </a:spcAft>
              <a:buSzPts val="2000"/>
              <a:buNone/>
            </a:pPr>
            <a:r>
              <a:t/>
            </a:r>
            <a:endParaRPr/>
          </a:p>
        </p:txBody>
      </p:sp>
      <p:sp>
        <p:nvSpPr>
          <p:cNvPr id="744" name="Google Shape;744;gbb10b688b6_8_31"/>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Bringing capacity for EOSC users</a:t>
            </a:r>
            <a:endParaRPr/>
          </a:p>
        </p:txBody>
      </p:sp>
      <p:pic>
        <p:nvPicPr>
          <p:cNvPr descr="INCD-NCG – IberGrid – IBERIAN GRID INFRASTRUCTURE" id="745" name="Google Shape;745;gbb10b688b6_8_31"/>
          <p:cNvPicPr preferRelativeResize="0"/>
          <p:nvPr/>
        </p:nvPicPr>
        <p:blipFill rotWithShape="1">
          <a:blip r:embed="rId3">
            <a:alphaModFix/>
          </a:blip>
          <a:srcRect b="0" l="0" r="0" t="0"/>
          <a:stretch/>
        </p:blipFill>
        <p:spPr>
          <a:xfrm>
            <a:off x="5162731" y="2684587"/>
            <a:ext cx="312568" cy="312569"/>
          </a:xfrm>
          <a:prstGeom prst="rect">
            <a:avLst/>
          </a:prstGeom>
          <a:noFill/>
          <a:ln>
            <a:noFill/>
          </a:ln>
        </p:spPr>
      </p:pic>
      <p:pic>
        <p:nvPicPr>
          <p:cNvPr descr="CESNET | CESNET logo" id="746" name="Google Shape;746;gbb10b688b6_8_31"/>
          <p:cNvPicPr preferRelativeResize="0"/>
          <p:nvPr/>
        </p:nvPicPr>
        <p:blipFill rotWithShape="1">
          <a:blip r:embed="rId4">
            <a:alphaModFix/>
          </a:blip>
          <a:srcRect b="0" l="0" r="0" t="0"/>
          <a:stretch/>
        </p:blipFill>
        <p:spPr>
          <a:xfrm>
            <a:off x="1210915" y="2698015"/>
            <a:ext cx="686134" cy="375110"/>
          </a:xfrm>
          <a:prstGeom prst="rect">
            <a:avLst/>
          </a:prstGeom>
          <a:noFill/>
          <a:ln>
            <a:noFill/>
          </a:ln>
        </p:spPr>
      </p:pic>
      <p:pic>
        <p:nvPicPr>
          <p:cNvPr descr="fedcloud.eu" id="747" name="Google Shape;747;gbb10b688b6_8_31"/>
          <p:cNvPicPr preferRelativeResize="0"/>
          <p:nvPr/>
        </p:nvPicPr>
        <p:blipFill rotWithShape="1">
          <a:blip r:embed="rId5">
            <a:alphaModFix/>
          </a:blip>
          <a:srcRect b="0" l="0" r="0" t="0"/>
          <a:stretch/>
        </p:blipFill>
        <p:spPr>
          <a:xfrm>
            <a:off x="1891358" y="2800120"/>
            <a:ext cx="894603" cy="170899"/>
          </a:xfrm>
          <a:prstGeom prst="rect">
            <a:avLst/>
          </a:prstGeom>
          <a:noFill/>
          <a:ln>
            <a:noFill/>
          </a:ln>
        </p:spPr>
      </p:pic>
      <p:pic>
        <p:nvPicPr>
          <p:cNvPr id="748" name="Google Shape;748;gbb10b688b6_8_31"/>
          <p:cNvPicPr preferRelativeResize="0"/>
          <p:nvPr/>
        </p:nvPicPr>
        <p:blipFill rotWithShape="1">
          <a:blip r:embed="rId6">
            <a:alphaModFix/>
          </a:blip>
          <a:srcRect b="0" l="0" r="0" t="0"/>
          <a:stretch/>
        </p:blipFill>
        <p:spPr>
          <a:xfrm>
            <a:off x="2841444" y="2784140"/>
            <a:ext cx="403166" cy="202859"/>
          </a:xfrm>
          <a:prstGeom prst="rect">
            <a:avLst/>
          </a:prstGeom>
          <a:noFill/>
          <a:ln>
            <a:noFill/>
          </a:ln>
        </p:spPr>
      </p:pic>
      <p:pic>
        <p:nvPicPr>
          <p:cNvPr descr="Scientific and Technological Research Council of Turkey - Wikipedia" id="749" name="Google Shape;749;gbb10b688b6_8_31"/>
          <p:cNvPicPr preferRelativeResize="0"/>
          <p:nvPr/>
        </p:nvPicPr>
        <p:blipFill rotWithShape="1">
          <a:blip r:embed="rId7">
            <a:alphaModFix/>
          </a:blip>
          <a:srcRect b="0" l="0" r="0" t="0"/>
          <a:stretch/>
        </p:blipFill>
        <p:spPr>
          <a:xfrm>
            <a:off x="3383255" y="2622045"/>
            <a:ext cx="280970" cy="375110"/>
          </a:xfrm>
          <a:prstGeom prst="rect">
            <a:avLst/>
          </a:prstGeom>
          <a:noFill/>
          <a:ln>
            <a:noFill/>
          </a:ln>
        </p:spPr>
      </p:pic>
      <p:pic>
        <p:nvPicPr>
          <p:cNvPr descr="CNRS Logo - CEFC" id="750" name="Google Shape;750;gbb10b688b6_8_31"/>
          <p:cNvPicPr preferRelativeResize="0"/>
          <p:nvPr/>
        </p:nvPicPr>
        <p:blipFill rotWithShape="1">
          <a:blip r:embed="rId8">
            <a:alphaModFix/>
          </a:blip>
          <a:srcRect b="0" l="0" r="0" t="0"/>
          <a:stretch/>
        </p:blipFill>
        <p:spPr>
          <a:xfrm>
            <a:off x="3791093" y="2698015"/>
            <a:ext cx="316774" cy="312569"/>
          </a:xfrm>
          <a:prstGeom prst="rect">
            <a:avLst/>
          </a:prstGeom>
          <a:noFill/>
          <a:ln>
            <a:noFill/>
          </a:ln>
        </p:spPr>
      </p:pic>
      <p:pic>
        <p:nvPicPr>
          <p:cNvPr descr="DESY Logo Vector (.AI) Free Download" id="751" name="Google Shape;751;gbb10b688b6_8_31"/>
          <p:cNvPicPr preferRelativeResize="0"/>
          <p:nvPr/>
        </p:nvPicPr>
        <p:blipFill rotWithShape="1">
          <a:blip r:embed="rId9">
            <a:alphaModFix/>
          </a:blip>
          <a:srcRect b="0" l="0" r="0" t="0"/>
          <a:stretch/>
        </p:blipFill>
        <p:spPr>
          <a:xfrm>
            <a:off x="4222829" y="2724485"/>
            <a:ext cx="286098" cy="286098"/>
          </a:xfrm>
          <a:prstGeom prst="rect">
            <a:avLst/>
          </a:prstGeom>
          <a:noFill/>
          <a:ln>
            <a:noFill/>
          </a:ln>
        </p:spPr>
      </p:pic>
      <p:pic>
        <p:nvPicPr>
          <p:cNvPr descr="Job Administrative Managing Director (f/m/d) for Fair GmbH and GSI GmbH -  GSI Helmholtzzentrum für Schwerionenforschung / Facility for Antiproton and  Ion Research in Europe GmbH - ZEIT ONLINE Stellenmarkt" id="752" name="Google Shape;752;gbb10b688b6_8_31"/>
          <p:cNvPicPr preferRelativeResize="0"/>
          <p:nvPr/>
        </p:nvPicPr>
        <p:blipFill rotWithShape="1">
          <a:blip r:embed="rId10">
            <a:alphaModFix/>
          </a:blip>
          <a:srcRect b="0" l="0" r="0" t="0"/>
          <a:stretch/>
        </p:blipFill>
        <p:spPr>
          <a:xfrm>
            <a:off x="4571128" y="2689325"/>
            <a:ext cx="591602" cy="286432"/>
          </a:xfrm>
          <a:prstGeom prst="rect">
            <a:avLst/>
          </a:prstGeom>
          <a:noFill/>
          <a:ln>
            <a:noFill/>
          </a:ln>
        </p:spPr>
      </p:pic>
      <p:pic>
        <p:nvPicPr>
          <p:cNvPr descr="Homepage - Fraunhofer SCAI" id="753" name="Google Shape;753;gbb10b688b6_8_31"/>
          <p:cNvPicPr preferRelativeResize="0"/>
          <p:nvPr/>
        </p:nvPicPr>
        <p:blipFill rotWithShape="1">
          <a:blip r:embed="rId11">
            <a:alphaModFix/>
          </a:blip>
          <a:srcRect b="0" l="0" r="0" t="0"/>
          <a:stretch/>
        </p:blipFill>
        <p:spPr>
          <a:xfrm>
            <a:off x="5532397" y="2755229"/>
            <a:ext cx="717563" cy="200918"/>
          </a:xfrm>
          <a:prstGeom prst="rect">
            <a:avLst/>
          </a:prstGeom>
          <a:noFill/>
          <a:ln>
            <a:noFill/>
          </a:ln>
        </p:spPr>
      </p:pic>
      <p:pic>
        <p:nvPicPr>
          <p:cNvPr descr="CESGA Logo Vector (.EPS) Free Download" id="754" name="Google Shape;754;gbb10b688b6_8_31"/>
          <p:cNvPicPr preferRelativeResize="0"/>
          <p:nvPr/>
        </p:nvPicPr>
        <p:blipFill rotWithShape="1">
          <a:blip r:embed="rId12">
            <a:alphaModFix/>
          </a:blip>
          <a:srcRect b="0" l="0" r="0" t="0"/>
          <a:stretch/>
        </p:blipFill>
        <p:spPr>
          <a:xfrm>
            <a:off x="2079595" y="3086333"/>
            <a:ext cx="706366" cy="289610"/>
          </a:xfrm>
          <a:prstGeom prst="rect">
            <a:avLst/>
          </a:prstGeom>
          <a:noFill/>
          <a:ln>
            <a:noFill/>
          </a:ln>
        </p:spPr>
      </p:pic>
      <p:pic>
        <p:nvPicPr>
          <p:cNvPr descr="logo CSIC » URBIOFIN Project" id="755" name="Google Shape;755;gbb10b688b6_8_31"/>
          <p:cNvPicPr preferRelativeResize="0"/>
          <p:nvPr/>
        </p:nvPicPr>
        <p:blipFill rotWithShape="1">
          <a:blip r:embed="rId13">
            <a:alphaModFix/>
          </a:blip>
          <a:srcRect b="0" l="0" r="0" t="0"/>
          <a:stretch/>
        </p:blipFill>
        <p:spPr>
          <a:xfrm>
            <a:off x="2909661" y="3082854"/>
            <a:ext cx="890704" cy="312569"/>
          </a:xfrm>
          <a:prstGeom prst="rect">
            <a:avLst/>
          </a:prstGeom>
          <a:noFill/>
          <a:ln>
            <a:noFill/>
          </a:ln>
        </p:spPr>
      </p:pic>
      <p:pic>
        <p:nvPicPr>
          <p:cNvPr descr="Logo ACK Cyfronet AGH" id="756" name="Google Shape;756;gbb10b688b6_8_31"/>
          <p:cNvPicPr preferRelativeResize="0"/>
          <p:nvPr/>
        </p:nvPicPr>
        <p:blipFill rotWithShape="1">
          <a:blip r:embed="rId14">
            <a:alphaModFix/>
          </a:blip>
          <a:srcRect b="0" l="0" r="0" t="0"/>
          <a:stretch/>
        </p:blipFill>
        <p:spPr>
          <a:xfrm>
            <a:off x="3917325" y="3066852"/>
            <a:ext cx="591602" cy="285727"/>
          </a:xfrm>
          <a:prstGeom prst="rect">
            <a:avLst/>
          </a:prstGeom>
          <a:noFill/>
          <a:ln>
            <a:noFill/>
          </a:ln>
        </p:spPr>
      </p:pic>
      <p:pic>
        <p:nvPicPr>
          <p:cNvPr descr="Institute of Information and Communication Technologies - BAS" id="757" name="Google Shape;757;gbb10b688b6_8_31"/>
          <p:cNvPicPr preferRelativeResize="0"/>
          <p:nvPr/>
        </p:nvPicPr>
        <p:blipFill rotWithShape="1">
          <a:blip r:embed="rId15">
            <a:alphaModFix/>
          </a:blip>
          <a:srcRect b="0" l="0" r="0" t="0"/>
          <a:stretch/>
        </p:blipFill>
        <p:spPr>
          <a:xfrm>
            <a:off x="4508927" y="2971019"/>
            <a:ext cx="686135" cy="361942"/>
          </a:xfrm>
          <a:prstGeom prst="rect">
            <a:avLst/>
          </a:prstGeom>
          <a:noFill/>
          <a:ln>
            <a:noFill/>
          </a:ln>
        </p:spPr>
      </p:pic>
      <p:pic>
        <p:nvPicPr>
          <p:cNvPr descr="The “Horia Hulubei” National Institute of Physics and Nuclear Engineering ( IFIN-HH) - MHTC - MHTC" id="758" name="Google Shape;758;gbb10b688b6_8_31"/>
          <p:cNvPicPr preferRelativeResize="0"/>
          <p:nvPr/>
        </p:nvPicPr>
        <p:blipFill rotWithShape="1">
          <a:blip r:embed="rId16">
            <a:alphaModFix/>
          </a:blip>
          <a:srcRect b="0" l="0" r="0" t="0"/>
          <a:stretch/>
        </p:blipFill>
        <p:spPr>
          <a:xfrm>
            <a:off x="5253366" y="3009205"/>
            <a:ext cx="443865" cy="443865"/>
          </a:xfrm>
          <a:prstGeom prst="rect">
            <a:avLst/>
          </a:prstGeom>
          <a:noFill/>
          <a:ln>
            <a:noFill/>
          </a:ln>
        </p:spPr>
      </p:pic>
      <p:pic>
        <p:nvPicPr>
          <p:cNvPr descr="LIP" id="759" name="Google Shape;759;gbb10b688b6_8_31"/>
          <p:cNvPicPr preferRelativeResize="0"/>
          <p:nvPr/>
        </p:nvPicPr>
        <p:blipFill rotWithShape="1">
          <a:blip r:embed="rId17">
            <a:alphaModFix/>
          </a:blip>
          <a:srcRect b="0" l="0" r="0" t="0"/>
          <a:stretch/>
        </p:blipFill>
        <p:spPr>
          <a:xfrm>
            <a:off x="5722939" y="3072214"/>
            <a:ext cx="369631" cy="248219"/>
          </a:xfrm>
          <a:prstGeom prst="rect">
            <a:avLst/>
          </a:prstGeom>
          <a:noFill/>
          <a:ln>
            <a:noFill/>
          </a:ln>
        </p:spPr>
      </p:pic>
      <p:sp>
        <p:nvSpPr>
          <p:cNvPr id="760" name="Google Shape;760;gbb10b688b6_8_31"/>
          <p:cNvSpPr/>
          <p:nvPr/>
        </p:nvSpPr>
        <p:spPr>
          <a:xfrm>
            <a:off x="6466420" y="2580989"/>
            <a:ext cx="1223400" cy="503100"/>
          </a:xfrm>
          <a:prstGeom prst="wedgeRectCallout">
            <a:avLst>
              <a:gd fmla="val -59567" name="adj1"/>
              <a:gd fmla="val 35062" name="adj2"/>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lt1"/>
                </a:solidFill>
                <a:latin typeface="Arial"/>
                <a:ea typeface="Arial"/>
                <a:cs typeface="Arial"/>
                <a:sym typeface="Arial"/>
              </a:rPr>
              <a:t>Diverse locations</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AND</a:t>
            </a:r>
            <a:br>
              <a:rPr b="0" i="0" lang="en-GB" sz="1050" u="none" cap="none" strike="noStrike">
                <a:solidFill>
                  <a:schemeClr val="lt1"/>
                </a:solidFill>
                <a:latin typeface="Arial"/>
                <a:ea typeface="Arial"/>
                <a:cs typeface="Arial"/>
                <a:sym typeface="Arial"/>
              </a:rPr>
            </a:br>
            <a:r>
              <a:rPr b="0" i="0" lang="en-GB" sz="1050" u="none" cap="none" strike="noStrike">
                <a:solidFill>
                  <a:schemeClr val="lt1"/>
                </a:solidFill>
                <a:latin typeface="Arial"/>
                <a:ea typeface="Arial"/>
                <a:cs typeface="Arial"/>
                <a:sym typeface="Arial"/>
              </a:rPr>
              <a:t>compute flavors</a:t>
            </a:r>
            <a:endParaRPr b="0" i="0" sz="1050" u="none" cap="none" strike="noStrike">
              <a:solidFill>
                <a:schemeClr val="lt1"/>
              </a:solidFill>
              <a:latin typeface="Arial"/>
              <a:ea typeface="Arial"/>
              <a:cs typeface="Arial"/>
              <a:sym typeface="Arial"/>
            </a:endParaRPr>
          </a:p>
        </p:txBody>
      </p:sp>
      <p:pic>
        <p:nvPicPr>
          <p:cNvPr id="761" name="Google Shape;761;gbb10b688b6_8_31"/>
          <p:cNvPicPr preferRelativeResize="0"/>
          <p:nvPr/>
        </p:nvPicPr>
        <p:blipFill rotWithShape="1">
          <a:blip r:embed="rId18">
            <a:alphaModFix/>
          </a:blip>
          <a:srcRect b="0" l="0" r="0" t="0"/>
          <a:stretch/>
        </p:blipFill>
        <p:spPr>
          <a:xfrm>
            <a:off x="1267050" y="3061516"/>
            <a:ext cx="573875" cy="29639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gbb10b688b6_2_178"/>
          <p:cNvSpPr txBox="1"/>
          <p:nvPr>
            <p:ph idx="1" type="body"/>
          </p:nvPr>
        </p:nvSpPr>
        <p:spPr>
          <a:xfrm>
            <a:off x="178799" y="1859727"/>
            <a:ext cx="4267339" cy="29179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sz="1850"/>
              <a:t>IM deploys virtual infrastructures on Cloud resources</a:t>
            </a:r>
            <a:endParaRPr/>
          </a:p>
          <a:p>
            <a:pPr indent="-342900" lvl="0" marL="342900" rtl="0" algn="l">
              <a:lnSpc>
                <a:spcPct val="90000"/>
              </a:lnSpc>
              <a:spcBef>
                <a:spcPts val="0"/>
              </a:spcBef>
              <a:spcAft>
                <a:spcPts val="0"/>
              </a:spcAft>
              <a:buSzPts val="1850"/>
              <a:buFont typeface="Arial"/>
              <a:buChar char="•"/>
            </a:pPr>
            <a:r>
              <a:rPr lang="en-GB" sz="1850"/>
              <a:t>Infrastructure as Code (IaC) / RADL &amp; TOSCA descriptions</a:t>
            </a:r>
            <a:endParaRPr/>
          </a:p>
          <a:p>
            <a:pPr indent="-342900" lvl="0" marL="342900" rtl="0" algn="l">
              <a:lnSpc>
                <a:spcPct val="90000"/>
              </a:lnSpc>
              <a:spcBef>
                <a:spcPts val="0"/>
              </a:spcBef>
              <a:spcAft>
                <a:spcPts val="0"/>
              </a:spcAft>
              <a:buSzPts val="1850"/>
              <a:buFont typeface="Arial"/>
              <a:buChar char="•"/>
            </a:pPr>
            <a:r>
              <a:rPr lang="en-GB" sz="1850"/>
              <a:t>Automates deployment, configuration, software installation, monitoring and update of virtual infrastructures</a:t>
            </a:r>
            <a:endParaRPr/>
          </a:p>
          <a:p>
            <a:pPr indent="-342900" lvl="0" marL="342900" rtl="0" algn="l">
              <a:lnSpc>
                <a:spcPct val="90000"/>
              </a:lnSpc>
              <a:spcBef>
                <a:spcPts val="0"/>
              </a:spcBef>
              <a:spcAft>
                <a:spcPts val="0"/>
              </a:spcAft>
              <a:buSzPts val="1850"/>
              <a:buFont typeface="Arial"/>
              <a:buChar char="•"/>
            </a:pPr>
            <a:r>
              <a:rPr lang="en-GB" sz="1850"/>
              <a:t>Wide variety of back-ends thus user applications become cloud agnostic</a:t>
            </a:r>
            <a:endParaRPr/>
          </a:p>
          <a:p>
            <a:pPr indent="0" lvl="0" marL="0" rtl="0" algn="l">
              <a:lnSpc>
                <a:spcPct val="90000"/>
              </a:lnSpc>
              <a:spcBef>
                <a:spcPts val="0"/>
              </a:spcBef>
              <a:spcAft>
                <a:spcPts val="0"/>
              </a:spcAft>
              <a:buSzPts val="1400"/>
              <a:buNone/>
            </a:pPr>
            <a:r>
              <a:t/>
            </a:r>
            <a:endParaRPr sz="1850"/>
          </a:p>
        </p:txBody>
      </p:sp>
      <p:sp>
        <p:nvSpPr>
          <p:cNvPr id="767" name="Google Shape;767;gbb10b688b6_2_17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Orchestration</a:t>
            </a:r>
            <a:endParaRPr/>
          </a:p>
        </p:txBody>
      </p:sp>
      <p:sp>
        <p:nvSpPr>
          <p:cNvPr id="768" name="Google Shape;768;gbb10b688b6_2_178"/>
          <p:cNvSpPr txBox="1"/>
          <p:nvPr/>
        </p:nvSpPr>
        <p:spPr>
          <a:xfrm>
            <a:off x="4700016" y="1742554"/>
            <a:ext cx="4267339" cy="29179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Infrastructure Manager | GRyCAP | UPV" id="769" name="Google Shape;769;gbb10b688b6_2_178"/>
          <p:cNvPicPr preferRelativeResize="0"/>
          <p:nvPr/>
        </p:nvPicPr>
        <p:blipFill rotWithShape="1">
          <a:blip r:embed="rId3">
            <a:alphaModFix/>
          </a:blip>
          <a:srcRect b="5681" l="0" r="0" t="6296"/>
          <a:stretch/>
        </p:blipFill>
        <p:spPr>
          <a:xfrm>
            <a:off x="176645" y="1053117"/>
            <a:ext cx="1631489" cy="649224"/>
          </a:xfrm>
          <a:prstGeom prst="rect">
            <a:avLst/>
          </a:prstGeom>
          <a:noFill/>
          <a:ln>
            <a:noFill/>
          </a:ln>
        </p:spPr>
      </p:pic>
      <p:pic>
        <p:nvPicPr>
          <p:cNvPr id="770" name="Google Shape;770;gbb10b688b6_2_178"/>
          <p:cNvPicPr preferRelativeResize="0"/>
          <p:nvPr/>
        </p:nvPicPr>
        <p:blipFill rotWithShape="1">
          <a:blip r:embed="rId4">
            <a:alphaModFix/>
          </a:blip>
          <a:srcRect b="0" l="0" r="0" t="0"/>
          <a:stretch/>
        </p:blipFill>
        <p:spPr>
          <a:xfrm>
            <a:off x="4697863" y="1053117"/>
            <a:ext cx="1014984" cy="806610"/>
          </a:xfrm>
          <a:prstGeom prst="rect">
            <a:avLst/>
          </a:prstGeom>
          <a:noFill/>
          <a:ln>
            <a:noFill/>
          </a:ln>
        </p:spPr>
      </p:pic>
      <p:sp>
        <p:nvSpPr>
          <p:cNvPr id="771" name="Google Shape;771;gbb10b688b6_2_178"/>
          <p:cNvSpPr txBox="1"/>
          <p:nvPr/>
        </p:nvSpPr>
        <p:spPr>
          <a:xfrm>
            <a:off x="4572000" y="1801142"/>
            <a:ext cx="4483510" cy="2917935"/>
          </a:xfrm>
          <a:prstGeom prst="rect">
            <a:avLst/>
          </a:prstGeom>
          <a:noFill/>
          <a:ln>
            <a:noFill/>
          </a:ln>
        </p:spPr>
        <p:txBody>
          <a:bodyPr anchorCtr="0" anchor="t" bIns="45700" lIns="0" spcFirstLastPara="1" rIns="72000" wrap="square" tIns="45700">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dk1"/>
                </a:solidFill>
                <a:latin typeface="Calibri"/>
                <a:ea typeface="Calibri"/>
                <a:cs typeface="Calibri"/>
                <a:sym typeface="Calibri"/>
              </a:rPr>
              <a:t>Provisioning of virtualized compute and storage on distributed infrastructure: cloud, HPC and container orchestration platforms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Automatic selection of providers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Federated Data integration: data orchestration, replication, trigger jobs on events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900"/>
              <a:buFont typeface="Arial"/>
              <a:buChar char="•"/>
            </a:pPr>
            <a:r>
              <a:rPr b="0" i="0" lang="en-GB" sz="1900" u="none" cap="none" strike="noStrike">
                <a:solidFill>
                  <a:schemeClr val="dk1"/>
                </a:solidFill>
                <a:latin typeface="Calibri"/>
                <a:ea typeface="Calibri"/>
                <a:cs typeface="Calibri"/>
                <a:sym typeface="Calibri"/>
              </a:rPr>
              <a:t>Automatic re-submission of deployments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gbb10b688b6_2_188"/>
          <p:cNvSpPr txBox="1"/>
          <p:nvPr>
            <p:ph idx="1" type="body"/>
          </p:nvPr>
        </p:nvSpPr>
        <p:spPr>
          <a:xfrm>
            <a:off x="176645" y="1651503"/>
            <a:ext cx="4267339" cy="26189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Elastic Cloud Computing Cluster (EC3) deploys virtual </a:t>
            </a:r>
            <a:r>
              <a:rPr b="1" lang="en-GB"/>
              <a:t>elastic</a:t>
            </a:r>
            <a:r>
              <a:rPr lang="en-GB"/>
              <a:t> clusters on IaaS providers</a:t>
            </a:r>
            <a:endParaRPr/>
          </a:p>
          <a:p>
            <a:pPr indent="-342900" lvl="0" marL="342900" rtl="0" algn="l">
              <a:lnSpc>
                <a:spcPct val="100000"/>
              </a:lnSpc>
              <a:spcBef>
                <a:spcPts val="0"/>
              </a:spcBef>
              <a:spcAft>
                <a:spcPts val="0"/>
              </a:spcAft>
              <a:buSzPts val="2000"/>
              <a:buFont typeface="Arial"/>
              <a:buChar char="•"/>
            </a:pPr>
            <a:r>
              <a:rPr lang="en-GB"/>
              <a:t>IM for deployment, CLUES for</a:t>
            </a:r>
            <a:br>
              <a:rPr lang="en-GB"/>
            </a:br>
            <a:r>
              <a:rPr lang="en-GB"/>
              <a:t>elasticity</a:t>
            </a:r>
            <a:endParaRPr/>
          </a:p>
          <a:p>
            <a:pPr indent="-342900" lvl="0" marL="342900" rtl="0" algn="l">
              <a:lnSpc>
                <a:spcPct val="100000"/>
              </a:lnSpc>
              <a:spcBef>
                <a:spcPts val="0"/>
              </a:spcBef>
              <a:spcAft>
                <a:spcPts val="0"/>
              </a:spcAft>
              <a:buSzPts val="2000"/>
              <a:buFont typeface="Arial"/>
              <a:buChar char="•"/>
            </a:pPr>
            <a:r>
              <a:rPr lang="en-GB"/>
              <a:t>Predefined ansible templates:  Kubernetes, Mesos, SLURM, Torque, SGE, HTCondor, Nomad...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77" name="Google Shape;777;gbb10b688b6_2_188"/>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Automated Cluster Management</a:t>
            </a:r>
            <a:endParaRPr/>
          </a:p>
        </p:txBody>
      </p:sp>
      <p:sp>
        <p:nvSpPr>
          <p:cNvPr id="778" name="Google Shape;778;gbb10b688b6_2_188"/>
          <p:cNvSpPr txBox="1"/>
          <p:nvPr/>
        </p:nvSpPr>
        <p:spPr>
          <a:xfrm>
            <a:off x="4700016" y="1651503"/>
            <a:ext cx="4267339" cy="26189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DODAS supports the deployment and configuration of distributed (possibly federated) clusters for executing experiment workflows (e.g. data processing, data analysis):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Calibri"/>
                <a:ea typeface="Calibri"/>
                <a:cs typeface="Calibri"/>
                <a:sym typeface="Calibri"/>
              </a:rPr>
              <a:t>Batch System on demand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Calibri"/>
                <a:ea typeface="Calibri"/>
                <a:cs typeface="Calibri"/>
                <a:sym typeface="Calibri"/>
              </a:rPr>
              <a:t>Big Data clusters on demand Interactive analysis service for local and remote data processing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br>
              <a:rPr b="0" i="0" lang="en-GB" sz="2000" u="none" cap="none" strike="noStrike">
                <a:solidFill>
                  <a:schemeClr val="dk1"/>
                </a:solidFill>
                <a:latin typeface="Calibri"/>
                <a:ea typeface="Calibri"/>
                <a:cs typeface="Calibri"/>
                <a:sym typeface="Calibri"/>
              </a:rPr>
            </a:br>
            <a:endParaRPr b="0" i="0" sz="2000" u="none" cap="none" strike="noStrike">
              <a:solidFill>
                <a:schemeClr val="dk1"/>
              </a:solidFill>
              <a:latin typeface="Calibri"/>
              <a:ea typeface="Calibri"/>
              <a:cs typeface="Calibri"/>
              <a:sym typeface="Calibri"/>
            </a:endParaRPr>
          </a:p>
        </p:txBody>
      </p:sp>
      <p:pic>
        <p:nvPicPr>
          <p:cNvPr id="779" name="Google Shape;779;gbb10b688b6_2_188"/>
          <p:cNvPicPr preferRelativeResize="0"/>
          <p:nvPr/>
        </p:nvPicPr>
        <p:blipFill rotWithShape="1">
          <a:blip r:embed="rId3">
            <a:alphaModFix/>
          </a:blip>
          <a:srcRect b="0" l="26976" r="17584" t="0"/>
          <a:stretch/>
        </p:blipFill>
        <p:spPr>
          <a:xfrm>
            <a:off x="176645" y="1029671"/>
            <a:ext cx="685335" cy="612000"/>
          </a:xfrm>
          <a:prstGeom prst="rect">
            <a:avLst/>
          </a:prstGeom>
          <a:solidFill>
            <a:schemeClr val="lt1"/>
          </a:solidFill>
          <a:ln>
            <a:noFill/>
          </a:ln>
        </p:spPr>
      </p:pic>
      <p:pic>
        <p:nvPicPr>
          <p:cNvPr id="780" name="Google Shape;780;gbb10b688b6_2_188"/>
          <p:cNvPicPr preferRelativeResize="0"/>
          <p:nvPr/>
        </p:nvPicPr>
        <p:blipFill rotWithShape="1">
          <a:blip r:embed="rId4">
            <a:alphaModFix/>
          </a:blip>
          <a:srcRect b="0" l="0" r="0" t="0"/>
          <a:stretch/>
        </p:blipFill>
        <p:spPr>
          <a:xfrm>
            <a:off x="4700016" y="813024"/>
            <a:ext cx="905256" cy="9052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gbb10b688b6_8_7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AI/ML: DEEP training facility</a:t>
            </a:r>
            <a:endParaRPr/>
          </a:p>
        </p:txBody>
      </p:sp>
      <p:sp>
        <p:nvSpPr>
          <p:cNvPr id="786" name="Google Shape;786;gbb10b688b6_8_78"/>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750"/>
              </a:spcBef>
              <a:spcAft>
                <a:spcPts val="0"/>
              </a:spcAft>
              <a:buClr>
                <a:srgbClr val="7F7F7F"/>
              </a:buClr>
              <a:buSzPts val="2000"/>
              <a:buFont typeface="Arial"/>
              <a:buNone/>
            </a:pPr>
            <a:r>
              <a:t/>
            </a:r>
            <a:endParaRPr/>
          </a:p>
        </p:txBody>
      </p:sp>
      <p:pic>
        <p:nvPicPr>
          <p:cNvPr id="787" name="Google Shape;787;gbb10b688b6_8_78"/>
          <p:cNvPicPr preferRelativeResize="0"/>
          <p:nvPr/>
        </p:nvPicPr>
        <p:blipFill rotWithShape="1">
          <a:blip r:embed="rId3">
            <a:alphaModFix/>
          </a:blip>
          <a:srcRect b="0" l="0" r="0" t="0"/>
          <a:stretch/>
        </p:blipFill>
        <p:spPr>
          <a:xfrm>
            <a:off x="5026825" y="1766162"/>
            <a:ext cx="3977626" cy="2403525"/>
          </a:xfrm>
          <a:prstGeom prst="rect">
            <a:avLst/>
          </a:prstGeom>
          <a:noFill/>
          <a:ln>
            <a:noFill/>
          </a:ln>
        </p:spPr>
      </p:pic>
      <p:sp>
        <p:nvSpPr>
          <p:cNvPr id="788" name="Google Shape;788;gbb10b688b6_8_78"/>
          <p:cNvSpPr txBox="1"/>
          <p:nvPr>
            <p:ph idx="1" type="body"/>
          </p:nvPr>
        </p:nvSpPr>
        <p:spPr>
          <a:xfrm>
            <a:off x="176650" y="1369225"/>
            <a:ext cx="48879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1-click development and training environment in cloud and HPC resources</a:t>
            </a:r>
            <a:endParaRPr/>
          </a:p>
          <a:p>
            <a:pPr indent="-355600" lvl="0" marL="457200" rtl="0" algn="l">
              <a:lnSpc>
                <a:spcPct val="90000"/>
              </a:lnSpc>
              <a:spcBef>
                <a:spcPts val="750"/>
              </a:spcBef>
              <a:spcAft>
                <a:spcPts val="0"/>
              </a:spcAft>
              <a:buSzPts val="2000"/>
              <a:buChar char="•"/>
            </a:pPr>
            <a:r>
              <a:rPr lang="en-GB"/>
              <a:t>Train, test and evaluate of models through the DEEPaaS API</a:t>
            </a:r>
            <a:endParaRPr/>
          </a:p>
          <a:p>
            <a:pPr indent="-355600" lvl="0" marL="457200" rtl="0" algn="l">
              <a:lnSpc>
                <a:spcPct val="90000"/>
              </a:lnSpc>
              <a:spcBef>
                <a:spcPts val="0"/>
              </a:spcBef>
              <a:spcAft>
                <a:spcPts val="0"/>
              </a:spcAft>
              <a:buSzPts val="2000"/>
              <a:buChar char="•"/>
            </a:pPr>
            <a:r>
              <a:rPr lang="en-GB"/>
              <a:t>Transparent access to infrastructure resources</a:t>
            </a:r>
            <a:endParaRPr/>
          </a:p>
          <a:p>
            <a:pPr indent="-355600" lvl="0" marL="457200" rtl="0" algn="l">
              <a:lnSpc>
                <a:spcPct val="90000"/>
              </a:lnSpc>
              <a:spcBef>
                <a:spcPts val="0"/>
              </a:spcBef>
              <a:spcAft>
                <a:spcPts val="0"/>
              </a:spcAft>
              <a:buSzPts val="2000"/>
              <a:buChar char="•"/>
            </a:pPr>
            <a:r>
              <a:rPr lang="en-GB"/>
              <a:t>Based on TOSCA templates submitted via INDIGO-DataCloud PaaS orchestrator and Infrastructure Manager</a:t>
            </a:r>
            <a:endParaRPr/>
          </a:p>
        </p:txBody>
      </p:sp>
      <p:pic>
        <p:nvPicPr>
          <p:cNvPr id="789" name="Google Shape;789;gbb10b688b6_8_78"/>
          <p:cNvPicPr preferRelativeResize="0"/>
          <p:nvPr/>
        </p:nvPicPr>
        <p:blipFill rotWithShape="1">
          <a:blip r:embed="rId4">
            <a:alphaModFix/>
          </a:blip>
          <a:srcRect b="0" l="0" r="0" t="0"/>
          <a:stretch/>
        </p:blipFill>
        <p:spPr>
          <a:xfrm>
            <a:off x="6659651" y="292151"/>
            <a:ext cx="1183625" cy="506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gbb10b688b6_2_203"/>
          <p:cNvSpPr txBox="1"/>
          <p:nvPr>
            <p:ph idx="1" type="body"/>
          </p:nvPr>
        </p:nvSpPr>
        <p:spPr>
          <a:xfrm>
            <a:off x="176645" y="1369219"/>
            <a:ext cx="4823669" cy="31973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JupyterHub hosted in the EGI Cloud</a:t>
            </a:r>
            <a:endParaRPr/>
          </a:p>
          <a:p>
            <a:pPr indent="-342900" lvl="0" marL="342900" rtl="0" algn="l">
              <a:lnSpc>
                <a:spcPct val="100000"/>
              </a:lnSpc>
              <a:spcBef>
                <a:spcPts val="0"/>
              </a:spcBef>
              <a:spcAft>
                <a:spcPts val="0"/>
              </a:spcAft>
              <a:buSzPts val="2000"/>
              <a:buFont typeface="Arial"/>
              <a:buChar char="•"/>
            </a:pPr>
            <a:r>
              <a:rPr lang="en-GB"/>
              <a:t>Jupyter notebooks ‘as Service’</a:t>
            </a:r>
            <a:endParaRPr/>
          </a:p>
          <a:p>
            <a:pPr indent="-342900" lvl="0" marL="342900" rtl="0" algn="l">
              <a:lnSpc>
                <a:spcPct val="100000"/>
              </a:lnSpc>
              <a:spcBef>
                <a:spcPts val="0"/>
              </a:spcBef>
              <a:spcAft>
                <a:spcPts val="0"/>
              </a:spcAft>
              <a:buSzPts val="2000"/>
              <a:buFont typeface="Arial"/>
              <a:buChar char="•"/>
            </a:pPr>
            <a:r>
              <a:rPr lang="en-GB"/>
              <a:t>One-click solution: login and start using</a:t>
            </a:r>
            <a:endParaRPr/>
          </a:p>
          <a:p>
            <a:pPr indent="-57150" lvl="1" marL="51435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rPr lang="en-GB">
                <a:solidFill>
                  <a:srgbClr val="000000"/>
                </a:solidFill>
              </a:rPr>
              <a:t>EGI-ACE will bring:</a:t>
            </a:r>
            <a:endParaRPr/>
          </a:p>
          <a:p>
            <a:pPr indent="-342900" lvl="0" marL="342900" rtl="0" algn="l">
              <a:lnSpc>
                <a:spcPct val="100000"/>
              </a:lnSpc>
              <a:spcBef>
                <a:spcPts val="0"/>
              </a:spcBef>
              <a:spcAft>
                <a:spcPts val="0"/>
              </a:spcAft>
              <a:buSzPts val="2000"/>
              <a:buFont typeface="Arial"/>
              <a:buChar char="•"/>
            </a:pPr>
            <a:r>
              <a:rPr lang="en-GB">
                <a:solidFill>
                  <a:srgbClr val="000000"/>
                </a:solidFill>
              </a:rPr>
              <a:t>Binder (reproducible notebooks) support</a:t>
            </a:r>
            <a:endParaRPr/>
          </a:p>
          <a:p>
            <a:pPr indent="-342900" lvl="0" marL="342900" rtl="0" algn="l">
              <a:lnSpc>
                <a:spcPct val="100000"/>
              </a:lnSpc>
              <a:spcBef>
                <a:spcPts val="0"/>
              </a:spcBef>
              <a:spcAft>
                <a:spcPts val="0"/>
              </a:spcAft>
              <a:buSzPts val="2000"/>
              <a:buFont typeface="Arial"/>
              <a:buChar char="•"/>
            </a:pPr>
            <a:r>
              <a:rPr lang="en-GB">
                <a:solidFill>
                  <a:srgbClr val="000000"/>
                </a:solidFill>
              </a:rPr>
              <a:t>Better integration with Federated Data (e.g. onedata) and Federated Compute (DIRAC) services </a:t>
            </a:r>
            <a:endParaRPr/>
          </a:p>
          <a:p>
            <a:pPr indent="-215900" lvl="0" marL="342900" rtl="0" algn="l">
              <a:lnSpc>
                <a:spcPct val="100000"/>
              </a:lnSpc>
              <a:spcBef>
                <a:spcPts val="0"/>
              </a:spcBef>
              <a:spcAft>
                <a:spcPts val="0"/>
              </a:spcAft>
              <a:buSzPts val="2000"/>
              <a:buFont typeface="Arial"/>
              <a:buNone/>
            </a:pPr>
            <a:r>
              <a:t/>
            </a:r>
            <a:endParaRPr>
              <a:solidFill>
                <a:srgbClr val="000000"/>
              </a:solidFill>
            </a:endParaRPr>
          </a:p>
          <a:p>
            <a:pPr indent="0" lvl="1" marL="34290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
        <p:nvSpPr>
          <p:cNvPr id="795" name="Google Shape;795;gbb10b688b6_2_203"/>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Interactive Computing: Notebooks</a:t>
            </a:r>
            <a:endParaRPr/>
          </a:p>
        </p:txBody>
      </p:sp>
      <p:pic>
        <p:nvPicPr>
          <p:cNvPr descr="A screenshot of a computer&#10;&#10;Description automatically generated" id="796" name="Google Shape;796;gbb10b688b6_2_203"/>
          <p:cNvPicPr preferRelativeResize="0"/>
          <p:nvPr/>
        </p:nvPicPr>
        <p:blipFill rotWithShape="1">
          <a:blip r:embed="rId3">
            <a:alphaModFix/>
          </a:blip>
          <a:srcRect b="0" l="0" r="0" t="0"/>
          <a:stretch/>
        </p:blipFill>
        <p:spPr>
          <a:xfrm>
            <a:off x="5000314" y="1369219"/>
            <a:ext cx="3967041" cy="3197370"/>
          </a:xfrm>
          <a:prstGeom prst="rect">
            <a:avLst/>
          </a:prstGeom>
          <a:noFill/>
          <a:ln>
            <a:noFill/>
          </a:ln>
        </p:spPr>
      </p:pic>
      <p:pic>
        <p:nvPicPr>
          <p:cNvPr id="797" name="Google Shape;797;gbb10b688b6_2_203"/>
          <p:cNvPicPr preferRelativeResize="0"/>
          <p:nvPr/>
        </p:nvPicPr>
        <p:blipFill rotWithShape="1">
          <a:blip r:embed="rId4">
            <a:alphaModFix/>
          </a:blip>
          <a:srcRect b="0" l="0" r="0" t="0"/>
          <a:stretch/>
        </p:blipFill>
        <p:spPr>
          <a:xfrm>
            <a:off x="7428125" y="231613"/>
            <a:ext cx="903800" cy="781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bb10b688b6_2_210"/>
          <p:cNvSpPr/>
          <p:nvPr/>
        </p:nvSpPr>
        <p:spPr>
          <a:xfrm>
            <a:off x="2161249" y="1538695"/>
            <a:ext cx="4245900" cy="675900"/>
          </a:xfrm>
          <a:prstGeom prst="rect">
            <a:avLst/>
          </a:prstGeom>
          <a:no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Orchestration</a:t>
            </a:r>
            <a:endParaRPr b="0" i="0" sz="1400" u="none" cap="none" strike="noStrike">
              <a:solidFill>
                <a:srgbClr val="000000"/>
              </a:solidFill>
              <a:latin typeface="Arial"/>
              <a:ea typeface="Arial"/>
              <a:cs typeface="Arial"/>
              <a:sym typeface="Arial"/>
            </a:endParaRPr>
          </a:p>
        </p:txBody>
      </p:sp>
      <p:sp>
        <p:nvSpPr>
          <p:cNvPr id="803" name="Google Shape;803;gbb10b688b6_2_210"/>
          <p:cNvSpPr/>
          <p:nvPr/>
        </p:nvSpPr>
        <p:spPr>
          <a:xfrm rot="10800000">
            <a:off x="6145831" y="1781212"/>
            <a:ext cx="993397" cy="346451"/>
          </a:xfrm>
          <a:prstGeom prst="right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4" name="Google Shape;804;gbb10b688b6_2_210"/>
          <p:cNvSpPr/>
          <p:nvPr/>
        </p:nvSpPr>
        <p:spPr>
          <a:xfrm>
            <a:off x="2161250" y="2439658"/>
            <a:ext cx="4245996" cy="974276"/>
          </a:xfrm>
          <a:prstGeom prst="rect">
            <a:avLst/>
          </a:prstGeom>
          <a:solidFill>
            <a:srgbClr val="D8D8D8"/>
          </a:solidFill>
          <a:ln cap="flat" cmpd="sng" w="127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5" name="Google Shape;805;gbb10b688b6_2_210"/>
          <p:cNvSpPr/>
          <p:nvPr/>
        </p:nvSpPr>
        <p:spPr>
          <a:xfrm rot="10800000">
            <a:off x="4084383" y="3340712"/>
            <a:ext cx="399729" cy="548640"/>
          </a:xfrm>
          <a:prstGeom prst="downArrow">
            <a:avLst>
              <a:gd fmla="val 50000" name="adj1"/>
              <a:gd fmla="val 50000" name="adj2"/>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6" name="Google Shape;806;gbb10b688b6_2_210"/>
          <p:cNvSpPr/>
          <p:nvPr/>
        </p:nvSpPr>
        <p:spPr>
          <a:xfrm>
            <a:off x="2161250" y="3719462"/>
            <a:ext cx="4245995" cy="481054"/>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7" name="Google Shape;807;gbb10b688b6_2_210"/>
          <p:cNvSpPr/>
          <p:nvPr/>
        </p:nvSpPr>
        <p:spPr>
          <a:xfrm rot="10800000">
            <a:off x="6227328" y="2531091"/>
            <a:ext cx="1345667" cy="1659108"/>
          </a:xfrm>
          <a:prstGeom prst="bentArrow">
            <a:avLst>
              <a:gd fmla="val 15501" name="adj1"/>
              <a:gd fmla="val 16963" name="adj2"/>
              <a:gd fmla="val 17694"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8" name="Google Shape;808;gbb10b688b6_2_210"/>
          <p:cNvSpPr/>
          <p:nvPr/>
        </p:nvSpPr>
        <p:spPr>
          <a:xfrm rot="10800000">
            <a:off x="6736437" y="1953662"/>
            <a:ext cx="836558" cy="1197326"/>
          </a:xfrm>
          <a:prstGeom prst="bentArrow">
            <a:avLst>
              <a:gd fmla="val 25000" name="adj1"/>
              <a:gd fmla="val 25000" name="adj2"/>
              <a:gd fmla="val 25000" name="adj3"/>
              <a:gd fmla="val 43750" name="adj4"/>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09" name="Google Shape;809;gbb10b688b6_2_210"/>
          <p:cNvSpPr txBox="1"/>
          <p:nvPr>
            <p:ph type="title"/>
          </p:nvPr>
        </p:nvSpPr>
        <p:spPr>
          <a:xfrm>
            <a:off x="2579076" y="169145"/>
            <a:ext cx="5193323"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Beyond IaaS Clouds: HTC and HPC</a:t>
            </a:r>
            <a:endParaRPr/>
          </a:p>
        </p:txBody>
      </p:sp>
      <p:sp>
        <p:nvSpPr>
          <p:cNvPr id="810" name="Google Shape;810;gbb10b688b6_2_210"/>
          <p:cNvSpPr txBox="1"/>
          <p:nvPr/>
        </p:nvSpPr>
        <p:spPr>
          <a:xfrm rot="5400000">
            <a:off x="6160738" y="2803685"/>
            <a:ext cx="724878"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Providers</a:t>
            </a:r>
            <a:endParaRPr b="0" i="0" sz="1400" u="none" cap="none" strike="noStrike">
              <a:solidFill>
                <a:srgbClr val="000000"/>
              </a:solidFill>
              <a:latin typeface="Arial"/>
              <a:ea typeface="Arial"/>
              <a:cs typeface="Arial"/>
              <a:sym typeface="Arial"/>
            </a:endParaRPr>
          </a:p>
        </p:txBody>
      </p:sp>
      <p:sp>
        <p:nvSpPr>
          <p:cNvPr id="811" name="Google Shape;811;gbb10b688b6_2_210"/>
          <p:cNvSpPr/>
          <p:nvPr/>
        </p:nvSpPr>
        <p:spPr>
          <a:xfrm>
            <a:off x="1515819" y="2768772"/>
            <a:ext cx="716945" cy="346451"/>
          </a:xfrm>
          <a:prstGeom prst="rightArrow">
            <a:avLst>
              <a:gd fmla="val 50000"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12" name="Google Shape;812;gbb10b688b6_2_210"/>
          <p:cNvSpPr/>
          <p:nvPr/>
        </p:nvSpPr>
        <p:spPr>
          <a:xfrm>
            <a:off x="811410" y="2657285"/>
            <a:ext cx="719095" cy="553645"/>
          </a:xfrm>
          <a:prstGeom prst="can">
            <a:avLst>
              <a:gd fmla="val 25000" name="adj"/>
            </a:avLst>
          </a:prstGeom>
          <a:solidFill>
            <a:schemeClr val="lt1"/>
          </a:solidFill>
          <a:ln cap="flat" cmpd="sng" w="12700">
            <a:solidFill>
              <a:srgbClr val="005FA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CVMFS</a:t>
            </a:r>
            <a:endParaRPr b="0" i="0" sz="1400" u="none" cap="none" strike="noStrike">
              <a:solidFill>
                <a:srgbClr val="000000"/>
              </a:solidFill>
              <a:latin typeface="Arial"/>
              <a:ea typeface="Arial"/>
              <a:cs typeface="Arial"/>
              <a:sym typeface="Arial"/>
            </a:endParaRPr>
          </a:p>
        </p:txBody>
      </p:sp>
      <p:pic>
        <p:nvPicPr>
          <p:cNvPr id="813" name="Google Shape;813;gbb10b688b6_2_210"/>
          <p:cNvPicPr preferRelativeResize="0"/>
          <p:nvPr/>
        </p:nvPicPr>
        <p:blipFill rotWithShape="1">
          <a:blip r:embed="rId3">
            <a:alphaModFix/>
          </a:blip>
          <a:srcRect b="0" l="0" r="0" t="0"/>
          <a:stretch/>
        </p:blipFill>
        <p:spPr>
          <a:xfrm>
            <a:off x="5330666" y="1606514"/>
            <a:ext cx="679872" cy="540296"/>
          </a:xfrm>
          <a:prstGeom prst="rect">
            <a:avLst/>
          </a:prstGeom>
          <a:noFill/>
          <a:ln>
            <a:noFill/>
          </a:ln>
        </p:spPr>
      </p:pic>
      <p:grpSp>
        <p:nvGrpSpPr>
          <p:cNvPr id="814" name="Google Shape;814;gbb10b688b6_2_210"/>
          <p:cNvGrpSpPr/>
          <p:nvPr/>
        </p:nvGrpSpPr>
        <p:grpSpPr>
          <a:xfrm>
            <a:off x="3663038" y="3824418"/>
            <a:ext cx="1311639" cy="271142"/>
            <a:chOff x="6258791" y="2329809"/>
            <a:chExt cx="1311639" cy="271142"/>
          </a:xfrm>
        </p:grpSpPr>
        <p:sp>
          <p:nvSpPr>
            <p:cNvPr id="815" name="Google Shape;815;gbb10b688b6_2_210"/>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Data</a:t>
              </a:r>
              <a:endParaRPr b="0" i="0" sz="1400" u="none" cap="none" strike="noStrike">
                <a:solidFill>
                  <a:srgbClr val="000000"/>
                </a:solidFill>
                <a:latin typeface="Arial"/>
                <a:ea typeface="Arial"/>
                <a:cs typeface="Arial"/>
                <a:sym typeface="Arial"/>
              </a:endParaRPr>
            </a:p>
          </p:txBody>
        </p:sp>
        <p:pic>
          <p:nvPicPr>
            <p:cNvPr id="816" name="Google Shape;816;gbb10b688b6_2_210"/>
            <p:cNvPicPr preferRelativeResize="0"/>
            <p:nvPr/>
          </p:nvPicPr>
          <p:blipFill rotWithShape="1">
            <a:blip r:embed="rId4">
              <a:alphaModFix/>
            </a:blip>
            <a:srcRect b="0" l="0" r="0" t="0"/>
            <a:stretch/>
          </p:blipFill>
          <p:spPr>
            <a:xfrm>
              <a:off x="6258791" y="2329809"/>
              <a:ext cx="271142" cy="271142"/>
            </a:xfrm>
            <a:prstGeom prst="rect">
              <a:avLst/>
            </a:prstGeom>
            <a:noFill/>
            <a:ln>
              <a:noFill/>
            </a:ln>
          </p:spPr>
        </p:pic>
      </p:grpSp>
      <p:sp>
        <p:nvSpPr>
          <p:cNvPr id="817" name="Google Shape;817;gbb10b688b6_2_210"/>
          <p:cNvSpPr/>
          <p:nvPr/>
        </p:nvSpPr>
        <p:spPr>
          <a:xfrm>
            <a:off x="2515697" y="2558748"/>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18" name="Google Shape;818;gbb10b688b6_2_210"/>
          <p:cNvSpPr/>
          <p:nvPr/>
        </p:nvSpPr>
        <p:spPr>
          <a:xfrm>
            <a:off x="2416822" y="2642333"/>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19" name="Google Shape;819;gbb10b688b6_2_210"/>
          <p:cNvSpPr/>
          <p:nvPr/>
        </p:nvSpPr>
        <p:spPr>
          <a:xfrm>
            <a:off x="2317947" y="2725917"/>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EGI-ACE HTC</a:t>
            </a:r>
            <a:endParaRPr b="0" i="0" sz="1400" u="none" cap="none" strike="noStrike">
              <a:solidFill>
                <a:srgbClr val="000000"/>
              </a:solidFill>
              <a:latin typeface="Arial"/>
              <a:ea typeface="Arial"/>
              <a:cs typeface="Arial"/>
              <a:sym typeface="Arial"/>
            </a:endParaRPr>
          </a:p>
        </p:txBody>
      </p:sp>
      <p:sp>
        <p:nvSpPr>
          <p:cNvPr id="820" name="Google Shape;820;gbb10b688b6_2_210"/>
          <p:cNvSpPr/>
          <p:nvPr/>
        </p:nvSpPr>
        <p:spPr>
          <a:xfrm>
            <a:off x="3943406" y="2554012"/>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21" name="Google Shape;821;gbb10b688b6_2_210"/>
          <p:cNvSpPr/>
          <p:nvPr/>
        </p:nvSpPr>
        <p:spPr>
          <a:xfrm>
            <a:off x="3844531" y="2637597"/>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22" name="Google Shape;822;gbb10b688b6_2_210"/>
          <p:cNvSpPr/>
          <p:nvPr/>
        </p:nvSpPr>
        <p:spPr>
          <a:xfrm>
            <a:off x="3745656" y="2721181"/>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Other EGI HTC</a:t>
            </a:r>
            <a:endParaRPr b="0" i="0" sz="1400" u="none" cap="none" strike="noStrike">
              <a:solidFill>
                <a:srgbClr val="000000"/>
              </a:solidFill>
              <a:latin typeface="Arial"/>
              <a:ea typeface="Arial"/>
              <a:cs typeface="Arial"/>
              <a:sym typeface="Arial"/>
            </a:endParaRPr>
          </a:p>
        </p:txBody>
      </p:sp>
      <p:sp>
        <p:nvSpPr>
          <p:cNvPr id="823" name="Google Shape;823;gbb10b688b6_2_210"/>
          <p:cNvSpPr/>
          <p:nvPr/>
        </p:nvSpPr>
        <p:spPr>
          <a:xfrm>
            <a:off x="5276307" y="2543469"/>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24" name="Google Shape;824;gbb10b688b6_2_210"/>
          <p:cNvSpPr/>
          <p:nvPr/>
        </p:nvSpPr>
        <p:spPr>
          <a:xfrm>
            <a:off x="5177432" y="2627054"/>
            <a:ext cx="968400" cy="594000"/>
          </a:xfrm>
          <a:prstGeom prst="roundRect">
            <a:avLst>
              <a:gd fmla="val 16667" name="adj"/>
            </a:avLst>
          </a:prstGeom>
          <a:solidFill>
            <a:srgbClr val="4472C4">
              <a:alpha val="45882"/>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825" name="Google Shape;825;gbb10b688b6_2_210"/>
          <p:cNvSpPr/>
          <p:nvPr/>
        </p:nvSpPr>
        <p:spPr>
          <a:xfrm>
            <a:off x="5078557" y="2710638"/>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HPC providers</a:t>
            </a:r>
            <a:endParaRPr b="0" i="0" sz="1400" u="none" cap="none" strike="noStrike">
              <a:solidFill>
                <a:srgbClr val="000000"/>
              </a:solidFill>
              <a:latin typeface="Arial"/>
              <a:ea typeface="Arial"/>
              <a:cs typeface="Arial"/>
              <a:sym typeface="Arial"/>
            </a:endParaRPr>
          </a:p>
        </p:txBody>
      </p:sp>
      <p:sp>
        <p:nvSpPr>
          <p:cNvPr id="826" name="Google Shape;826;gbb10b688b6_2_210"/>
          <p:cNvSpPr/>
          <p:nvPr/>
        </p:nvSpPr>
        <p:spPr>
          <a:xfrm>
            <a:off x="6999396" y="1744116"/>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27" name="Google Shape;827;gbb10b688b6_2_210"/>
          <p:cNvGrpSpPr/>
          <p:nvPr/>
        </p:nvGrpSpPr>
        <p:grpSpPr>
          <a:xfrm>
            <a:off x="7166092" y="1781213"/>
            <a:ext cx="1549204" cy="325740"/>
            <a:chOff x="4282104" y="2840926"/>
            <a:chExt cx="1549204" cy="325740"/>
          </a:xfrm>
        </p:grpSpPr>
        <p:pic>
          <p:nvPicPr>
            <p:cNvPr id="828" name="Google Shape;828;gbb10b688b6_2_210"/>
            <p:cNvPicPr preferRelativeResize="0"/>
            <p:nvPr/>
          </p:nvPicPr>
          <p:blipFill rotWithShape="1">
            <a:blip r:embed="rId5">
              <a:alphaModFix/>
            </a:blip>
            <a:srcRect b="0" l="0" r="0" t="0"/>
            <a:stretch/>
          </p:blipFill>
          <p:spPr>
            <a:xfrm>
              <a:off x="4282104" y="2840926"/>
              <a:ext cx="366457" cy="325740"/>
            </a:xfrm>
            <a:prstGeom prst="rect">
              <a:avLst/>
            </a:prstGeom>
            <a:noFill/>
            <a:ln>
              <a:noFill/>
            </a:ln>
          </p:spPr>
        </p:pic>
        <p:sp>
          <p:nvSpPr>
            <p:cNvPr id="829" name="Google Shape;829;gbb10b688b6_2_210"/>
            <p:cNvSpPr txBox="1"/>
            <p:nvPr/>
          </p:nvSpPr>
          <p:spPr>
            <a:xfrm>
              <a:off x="4587010" y="2883138"/>
              <a:ext cx="1244298"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Identity</a:t>
              </a:r>
              <a:endParaRPr b="0" i="0" sz="1400" u="none" cap="none" strike="noStrike">
                <a:solidFill>
                  <a:srgbClr val="000000"/>
                </a:solidFill>
                <a:latin typeface="Arial"/>
                <a:ea typeface="Arial"/>
                <a:cs typeface="Arial"/>
                <a:sym typeface="Arial"/>
              </a:endParaRPr>
            </a:p>
          </p:txBody>
        </p:sp>
      </p:grpSp>
      <p:pic>
        <p:nvPicPr>
          <p:cNvPr id="830" name="Google Shape;830;gbb10b688b6_2_210"/>
          <p:cNvPicPr preferRelativeResize="0"/>
          <p:nvPr/>
        </p:nvPicPr>
        <p:blipFill rotWithShape="1">
          <a:blip r:embed="rId6">
            <a:alphaModFix/>
          </a:blip>
          <a:srcRect b="0" l="0" r="0" t="0"/>
          <a:stretch/>
        </p:blipFill>
        <p:spPr>
          <a:xfrm>
            <a:off x="2663291" y="1589759"/>
            <a:ext cx="573807" cy="5738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gbb10b688b6_8_17"/>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GB"/>
              <a:t>The EGI High-Throughput compute (HTC) provides users with the capability to access large amounts of computing resources, and to submit hundreds or thousands of computational tasks.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GB"/>
              <a:t>EGI-ACE brings one new option to the HTC service from SURF:</a:t>
            </a:r>
            <a:endParaRPr/>
          </a:p>
          <a:p>
            <a:pPr indent="-317500" lvl="0" marL="457200" rtl="0" algn="l">
              <a:lnSpc>
                <a:spcPct val="100000"/>
              </a:lnSpc>
              <a:spcBef>
                <a:spcPts val="0"/>
              </a:spcBef>
              <a:spcAft>
                <a:spcPts val="0"/>
              </a:spcAft>
              <a:buSzPts val="1400"/>
              <a:buChar char="●"/>
            </a:pPr>
            <a:r>
              <a:rPr lang="en-GB"/>
              <a:t>Spider, a versatile high-throughput data-processing platform aimed at processing large structured data sets.</a:t>
            </a:r>
            <a:endParaRPr/>
          </a:p>
        </p:txBody>
      </p:sp>
      <p:sp>
        <p:nvSpPr>
          <p:cNvPr id="836" name="Google Shape;836;gbb10b688b6_8_1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High Throughput Compute</a:t>
            </a:r>
            <a:endParaRPr/>
          </a:p>
        </p:txBody>
      </p:sp>
      <p:sp>
        <p:nvSpPr>
          <p:cNvPr id="837" name="Google Shape;837;gbb10b688b6_8_1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t/>
            </a:r>
            <a:endParaRPr/>
          </a:p>
        </p:txBody>
      </p:sp>
      <p:pic>
        <p:nvPicPr>
          <p:cNvPr id="838" name="Google Shape;838;gbb10b688b6_8_17"/>
          <p:cNvPicPr preferRelativeResize="0"/>
          <p:nvPr/>
        </p:nvPicPr>
        <p:blipFill rotWithShape="1">
          <a:blip r:embed="rId3">
            <a:alphaModFix/>
          </a:blip>
          <a:srcRect b="0" l="0" r="0" t="0"/>
          <a:stretch/>
        </p:blipFill>
        <p:spPr>
          <a:xfrm>
            <a:off x="6348486" y="169150"/>
            <a:ext cx="766215" cy="85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cba7a7681e_2_34"/>
          <p:cNvPicPr preferRelativeResize="0"/>
          <p:nvPr/>
        </p:nvPicPr>
        <p:blipFill rotWithShape="1">
          <a:blip r:embed="rId3">
            <a:alphaModFix/>
          </a:blip>
          <a:srcRect b="0" l="0" r="0" t="0"/>
          <a:stretch/>
        </p:blipFill>
        <p:spPr>
          <a:xfrm>
            <a:off x="1389017" y="3483956"/>
            <a:ext cx="1299755" cy="1506859"/>
          </a:xfrm>
          <a:prstGeom prst="rect">
            <a:avLst/>
          </a:prstGeom>
          <a:noFill/>
          <a:ln>
            <a:noFill/>
          </a:ln>
        </p:spPr>
      </p:pic>
      <p:sp>
        <p:nvSpPr>
          <p:cNvPr id="196" name="Google Shape;196;gcba7a7681e_2_34"/>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500"/>
              <a:buFont typeface="Calibri"/>
              <a:buNone/>
            </a:pPr>
            <a:r>
              <a:rPr lang="en-GB"/>
              <a:t>EGI Council </a:t>
            </a:r>
            <a:endParaRPr/>
          </a:p>
        </p:txBody>
      </p:sp>
      <p:pic>
        <p:nvPicPr>
          <p:cNvPr descr="Map&#10;&#10;Description automatically generated" id="197" name="Google Shape;197;gcba7a7681e_2_34"/>
          <p:cNvPicPr preferRelativeResize="0"/>
          <p:nvPr/>
        </p:nvPicPr>
        <p:blipFill rotWithShape="1">
          <a:blip r:embed="rId4">
            <a:alphaModFix/>
          </a:blip>
          <a:srcRect b="0" l="0" r="0" t="0"/>
          <a:stretch/>
        </p:blipFill>
        <p:spPr>
          <a:xfrm>
            <a:off x="4421777" y="607983"/>
            <a:ext cx="4552355" cy="3977621"/>
          </a:xfrm>
          <a:prstGeom prst="rect">
            <a:avLst/>
          </a:prstGeom>
          <a:noFill/>
          <a:ln>
            <a:noFill/>
          </a:ln>
        </p:spPr>
      </p:pic>
      <p:pic>
        <p:nvPicPr>
          <p:cNvPr id="198" name="Google Shape;198;gcba7a7681e_2_34"/>
          <p:cNvPicPr preferRelativeResize="0"/>
          <p:nvPr/>
        </p:nvPicPr>
        <p:blipFill rotWithShape="1">
          <a:blip r:embed="rId5">
            <a:alphaModFix/>
          </a:blip>
          <a:srcRect b="0" l="0" r="0" t="0"/>
          <a:stretch/>
        </p:blipFill>
        <p:spPr>
          <a:xfrm>
            <a:off x="135926" y="698228"/>
            <a:ext cx="3805939" cy="2776492"/>
          </a:xfrm>
          <a:prstGeom prst="rect">
            <a:avLst/>
          </a:prstGeom>
          <a:noFill/>
          <a:ln>
            <a:noFill/>
          </a:ln>
        </p:spPr>
      </p:pic>
      <p:sp>
        <p:nvSpPr>
          <p:cNvPr id="199" name="Google Shape;199;gcba7a7681e_2_34"/>
          <p:cNvSpPr txBox="1"/>
          <p:nvPr/>
        </p:nvSpPr>
        <p:spPr>
          <a:xfrm>
            <a:off x="4278159" y="4581823"/>
            <a:ext cx="272271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sng" cap="none" strike="noStrike">
                <a:solidFill>
                  <a:schemeClr val="hlink"/>
                </a:solidFill>
                <a:latin typeface="Calibri"/>
                <a:ea typeface="Calibri"/>
                <a:cs typeface="Calibri"/>
                <a:sym typeface="Calibri"/>
                <a:hlinkClick r:id="rId6"/>
              </a:rPr>
              <a:t>www.egi.eu/about/egi-council</a:t>
            </a:r>
            <a:endParaRPr b="0" i="0" sz="1200" u="none" cap="none" strike="noStrike">
              <a:solidFill>
                <a:schemeClr val="dk1"/>
              </a:solidFill>
              <a:latin typeface="Calibri"/>
              <a:ea typeface="Calibri"/>
              <a:cs typeface="Calibri"/>
              <a:sym typeface="Calibri"/>
            </a:endParaRPr>
          </a:p>
        </p:txBody>
      </p:sp>
      <p:pic>
        <p:nvPicPr>
          <p:cNvPr id="200" name="Google Shape;200;gcba7a7681e_2_34"/>
          <p:cNvPicPr preferRelativeResize="0"/>
          <p:nvPr/>
        </p:nvPicPr>
        <p:blipFill rotWithShape="1">
          <a:blip r:embed="rId7">
            <a:alphaModFix/>
          </a:blip>
          <a:srcRect b="0" l="0" r="67430" t="0"/>
          <a:stretch/>
        </p:blipFill>
        <p:spPr>
          <a:xfrm>
            <a:off x="121030" y="3465499"/>
            <a:ext cx="1299755" cy="1543772"/>
          </a:xfrm>
          <a:prstGeom prst="rect">
            <a:avLst/>
          </a:prstGeom>
          <a:noFill/>
          <a:ln>
            <a:noFill/>
          </a:ln>
        </p:spPr>
      </p:pic>
      <p:pic>
        <p:nvPicPr>
          <p:cNvPr id="201" name="Google Shape;201;gcba7a7681e_2_34"/>
          <p:cNvPicPr preferRelativeResize="0"/>
          <p:nvPr/>
        </p:nvPicPr>
        <p:blipFill rotWithShape="1">
          <a:blip r:embed="rId8">
            <a:alphaModFix/>
          </a:blip>
          <a:srcRect b="0" l="949" r="0" t="0"/>
          <a:stretch/>
        </p:blipFill>
        <p:spPr>
          <a:xfrm>
            <a:off x="2622367" y="3474720"/>
            <a:ext cx="1299755" cy="975933"/>
          </a:xfrm>
          <a:prstGeom prst="rect">
            <a:avLst/>
          </a:prstGeom>
          <a:noFill/>
          <a:ln>
            <a:noFill/>
          </a:ln>
        </p:spPr>
      </p:pic>
      <p:sp>
        <p:nvSpPr>
          <p:cNvPr id="202" name="Google Shape;202;gcba7a7681e_2_34"/>
          <p:cNvSpPr/>
          <p:nvPr/>
        </p:nvSpPr>
        <p:spPr>
          <a:xfrm>
            <a:off x="84900" y="3480875"/>
            <a:ext cx="3820475" cy="1570650"/>
          </a:xfrm>
          <a:custGeom>
            <a:rect b="b" l="l" r="r" t="t"/>
            <a:pathLst>
              <a:path extrusionOk="0" h="62826" w="152819">
                <a:moveTo>
                  <a:pt x="0" y="61411"/>
                </a:moveTo>
                <a:lnTo>
                  <a:pt x="0" y="17263"/>
                </a:lnTo>
                <a:lnTo>
                  <a:pt x="104992" y="17263"/>
                </a:lnTo>
                <a:lnTo>
                  <a:pt x="104992" y="0"/>
                </a:lnTo>
                <a:lnTo>
                  <a:pt x="152819" y="0"/>
                </a:lnTo>
                <a:lnTo>
                  <a:pt x="152819" y="41035"/>
                </a:lnTo>
                <a:lnTo>
                  <a:pt x="52921" y="41035"/>
                </a:lnTo>
                <a:lnTo>
                  <a:pt x="52921" y="62826"/>
                </a:lnTo>
                <a:close/>
              </a:path>
            </a:pathLst>
          </a:custGeom>
          <a:noFill/>
          <a:ln cap="flat" cmpd="sng" w="9525">
            <a:solidFill>
              <a:srgbClr val="EAD1DC"/>
            </a:solidFill>
            <a:prstDash val="solid"/>
            <a:round/>
            <a:headEnd len="sm" w="sm" type="none"/>
            <a:tailEnd len="sm" w="sm" type="none"/>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bb10b688b6_2_242"/>
          <p:cNvSpPr txBox="1"/>
          <p:nvPr>
            <p:ph idx="1" type="body"/>
          </p:nvPr>
        </p:nvSpPr>
        <p:spPr>
          <a:xfrm>
            <a:off x="176645" y="1369219"/>
            <a:ext cx="8754341" cy="319737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a:t>The Workload Manager helps users to exploit distributed resources in a transparent way. </a:t>
            </a:r>
            <a:endParaRPr/>
          </a:p>
          <a:p>
            <a:pPr indent="-342900" lvl="0" marL="342900" rtl="0" algn="l">
              <a:lnSpc>
                <a:spcPct val="90000"/>
              </a:lnSpc>
              <a:spcBef>
                <a:spcPts val="0"/>
              </a:spcBef>
              <a:spcAft>
                <a:spcPts val="0"/>
              </a:spcAft>
              <a:buSzPts val="2000"/>
              <a:buFont typeface="Arial"/>
              <a:buChar char="•"/>
            </a:pPr>
            <a:r>
              <a:rPr lang="en-GB"/>
              <a:t>Based on DIRAC, a framework shared by multiple experiments, both inside HEP, astronomy, and life sciences</a:t>
            </a:r>
            <a:endParaRPr/>
          </a:p>
          <a:p>
            <a:pPr indent="-342900" lvl="0" marL="342900" rtl="0" algn="l">
              <a:lnSpc>
                <a:spcPct val="90000"/>
              </a:lnSpc>
              <a:spcBef>
                <a:spcPts val="0"/>
              </a:spcBef>
              <a:spcAft>
                <a:spcPts val="0"/>
              </a:spcAft>
              <a:buSzPts val="2000"/>
              <a:buFont typeface="Arial"/>
              <a:buChar char="•"/>
            </a:pPr>
            <a:r>
              <a:rPr lang="en-GB"/>
              <a:t>Optimises workload placement</a:t>
            </a:r>
            <a:endParaRPr/>
          </a:p>
          <a:p>
            <a:pPr indent="-342900" lvl="1" marL="857250" rtl="0" algn="l">
              <a:lnSpc>
                <a:spcPct val="90000"/>
              </a:lnSpc>
              <a:spcBef>
                <a:spcPts val="0"/>
              </a:spcBef>
              <a:spcAft>
                <a:spcPts val="0"/>
              </a:spcAft>
              <a:buSzPts val="1800"/>
              <a:buFont typeface="Arial"/>
              <a:buChar char="•"/>
            </a:pPr>
            <a:r>
              <a:rPr lang="en-GB"/>
              <a:t>Support for massive workload and data operations</a:t>
            </a:r>
            <a:endParaRPr/>
          </a:p>
          <a:p>
            <a:pPr indent="-342900" lvl="1" marL="857250" rtl="0" algn="l">
              <a:lnSpc>
                <a:spcPct val="90000"/>
              </a:lnSpc>
              <a:spcBef>
                <a:spcPts val="0"/>
              </a:spcBef>
              <a:spcAft>
                <a:spcPts val="0"/>
              </a:spcAft>
              <a:buSzPts val="1800"/>
              <a:buFont typeface="Arial"/>
              <a:buChar char="•"/>
            </a:pPr>
            <a:r>
              <a:rPr lang="en-GB"/>
              <a:t>Aggregates multiple types of resources, e.g. Cloud / HTC providers, user community resources</a:t>
            </a:r>
            <a:endParaRPr/>
          </a:p>
          <a:p>
            <a:pPr indent="-342900" lvl="0" marL="342900" rtl="0" algn="l">
              <a:lnSpc>
                <a:spcPct val="90000"/>
              </a:lnSpc>
              <a:spcBef>
                <a:spcPts val="0"/>
              </a:spcBef>
              <a:spcAft>
                <a:spcPts val="0"/>
              </a:spcAft>
              <a:buSzPts val="2000"/>
              <a:buFont typeface="Arial"/>
              <a:buChar char="•"/>
            </a:pPr>
            <a:r>
              <a:rPr lang="en-GB"/>
              <a:t>User-friendly GUI, CLI and API access for advanced usage</a:t>
            </a:r>
            <a:endParaRPr/>
          </a:p>
          <a:p>
            <a:pPr indent="-342900" lvl="1" marL="857250" rtl="0" algn="l">
              <a:lnSpc>
                <a:spcPct val="90000"/>
              </a:lnSpc>
              <a:spcBef>
                <a:spcPts val="0"/>
              </a:spcBef>
              <a:spcAft>
                <a:spcPts val="0"/>
              </a:spcAft>
              <a:buSzPts val="1800"/>
              <a:buFont typeface="Arial"/>
              <a:buChar char="•"/>
            </a:pPr>
            <a:r>
              <a:rPr lang="en-GB"/>
              <a:t>Jupyter notebooks (prototype)</a:t>
            </a:r>
            <a:endParaRPr/>
          </a:p>
          <a:p>
            <a:pPr indent="-342900" lvl="0" marL="342900" rtl="0" algn="l">
              <a:lnSpc>
                <a:spcPct val="90000"/>
              </a:lnSpc>
              <a:spcBef>
                <a:spcPts val="0"/>
              </a:spcBef>
              <a:spcAft>
                <a:spcPts val="0"/>
              </a:spcAft>
              <a:buSzPts val="2000"/>
              <a:buFont typeface="Arial"/>
              <a:buChar char="•"/>
            </a:pPr>
            <a:r>
              <a:rPr lang="en-GB"/>
              <a:t>Services customizable for the needs of particular communities</a:t>
            </a:r>
            <a:endParaRPr/>
          </a:p>
          <a:p>
            <a:pPr indent="-215900" lvl="0" marL="342900" rtl="0" algn="l">
              <a:lnSpc>
                <a:spcPct val="90000"/>
              </a:lnSpc>
              <a:spcBef>
                <a:spcPts val="0"/>
              </a:spcBef>
              <a:spcAft>
                <a:spcPts val="0"/>
              </a:spcAft>
              <a:buSzPts val="2000"/>
              <a:buFont typeface="Arial"/>
              <a:buNone/>
            </a:pPr>
            <a:r>
              <a:t/>
            </a:r>
            <a:endParaRPr/>
          </a:p>
        </p:txBody>
      </p:sp>
      <p:sp>
        <p:nvSpPr>
          <p:cNvPr id="844" name="Google Shape;844;gbb10b688b6_2_242"/>
          <p:cNvSpPr txBox="1"/>
          <p:nvPr>
            <p:ph type="title"/>
          </p:nvPr>
        </p:nvSpPr>
        <p:spPr>
          <a:xfrm>
            <a:off x="2698938" y="192287"/>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Workload Manager</a:t>
            </a:r>
            <a:endParaRPr/>
          </a:p>
        </p:txBody>
      </p:sp>
      <p:pic>
        <p:nvPicPr>
          <p:cNvPr id="845" name="Google Shape;845;gbb10b688b6_2_242"/>
          <p:cNvPicPr preferRelativeResize="0"/>
          <p:nvPr/>
        </p:nvPicPr>
        <p:blipFill rotWithShape="1">
          <a:blip r:embed="rId3">
            <a:alphaModFix/>
          </a:blip>
          <a:srcRect b="0" l="0" r="0" t="0"/>
          <a:stretch/>
        </p:blipFill>
        <p:spPr>
          <a:xfrm>
            <a:off x="5581223" y="192273"/>
            <a:ext cx="777875" cy="777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gbacec6ad04_6_85"/>
          <p:cNvSpPr txBox="1"/>
          <p:nvPr>
            <p:ph idx="2" type="body"/>
          </p:nvPr>
        </p:nvSpPr>
        <p:spPr>
          <a:xfrm>
            <a:off x="176646" y="1674019"/>
            <a:ext cx="4317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GB" sz="1800"/>
              <a:t>CernVM-File System (CVMFS)</a:t>
            </a:r>
            <a:r>
              <a:rPr lang="en-GB" sz="1800"/>
              <a:t> provides a POSIX read-only file system in user space</a:t>
            </a:r>
            <a:endParaRPr sz="1800"/>
          </a:p>
          <a:p>
            <a:pPr indent="-342900" lvl="0" marL="457200" rtl="0" algn="l">
              <a:lnSpc>
                <a:spcPct val="90000"/>
              </a:lnSpc>
              <a:spcBef>
                <a:spcPts val="750"/>
              </a:spcBef>
              <a:spcAft>
                <a:spcPts val="0"/>
              </a:spcAft>
              <a:buSzPts val="1800"/>
              <a:buChar char="●"/>
            </a:pPr>
            <a:r>
              <a:rPr lang="en-GB" sz="1800"/>
              <a:t>Scalable software distribution, recently extended to handle container images </a:t>
            </a:r>
            <a:endParaRPr sz="1800"/>
          </a:p>
          <a:p>
            <a:pPr indent="-342900" lvl="0" marL="457200" rtl="0" algn="l">
              <a:lnSpc>
                <a:spcPct val="115000"/>
              </a:lnSpc>
              <a:spcBef>
                <a:spcPts val="0"/>
              </a:spcBef>
              <a:spcAft>
                <a:spcPts val="0"/>
              </a:spcAft>
              <a:buSzPts val="1800"/>
              <a:buChar char="●"/>
            </a:pPr>
            <a:r>
              <a:rPr lang="en-GB" sz="1800"/>
              <a:t>Caching at providers for fast access to frequently used software</a:t>
            </a:r>
            <a:endParaRPr sz="1800"/>
          </a:p>
          <a:p>
            <a:pPr indent="-342900" lvl="0" marL="457200" rtl="0" algn="l">
              <a:lnSpc>
                <a:spcPct val="115000"/>
              </a:lnSpc>
              <a:spcBef>
                <a:spcPts val="0"/>
              </a:spcBef>
              <a:spcAft>
                <a:spcPts val="0"/>
              </a:spcAft>
              <a:buSzPts val="1800"/>
              <a:buChar char="●"/>
            </a:pPr>
            <a:r>
              <a:rPr lang="en-GB" sz="1800"/>
              <a:t>Mostly used in HTC, but useful also for IaaS</a:t>
            </a:r>
            <a:endParaRPr sz="1800"/>
          </a:p>
          <a:p>
            <a:pPr indent="0" lvl="0" marL="0" rtl="0" algn="l">
              <a:lnSpc>
                <a:spcPct val="115000"/>
              </a:lnSpc>
              <a:spcBef>
                <a:spcPts val="1200"/>
              </a:spcBef>
              <a:spcAft>
                <a:spcPts val="1200"/>
              </a:spcAft>
              <a:buSzPts val="2000"/>
              <a:buNone/>
            </a:pPr>
            <a:r>
              <a:t/>
            </a:r>
            <a:endParaRPr sz="1800"/>
          </a:p>
        </p:txBody>
      </p:sp>
      <p:sp>
        <p:nvSpPr>
          <p:cNvPr id="851" name="Google Shape;851;gbacec6ad04_6_85"/>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Software Distribution</a:t>
            </a:r>
            <a:endParaRPr/>
          </a:p>
        </p:txBody>
      </p:sp>
      <p:sp>
        <p:nvSpPr>
          <p:cNvPr id="852" name="Google Shape;852;gbacec6ad04_6_85"/>
          <p:cNvSpPr txBox="1"/>
          <p:nvPr>
            <p:ph idx="3" type="body"/>
          </p:nvPr>
        </p:nvSpPr>
        <p:spPr>
          <a:xfrm>
            <a:off x="4649932" y="1597819"/>
            <a:ext cx="4317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b="1" lang="en-GB" sz="1800"/>
              <a:t>Application Database (AppDB)</a:t>
            </a:r>
            <a:r>
              <a:rPr lang="en-GB" sz="1800"/>
              <a:t> provides  Virtual Appliance (VAs) Catalogue</a:t>
            </a:r>
            <a:endParaRPr sz="1800"/>
          </a:p>
          <a:p>
            <a:pPr indent="-342900" lvl="0" marL="457200" rtl="0" algn="l">
              <a:lnSpc>
                <a:spcPct val="90000"/>
              </a:lnSpc>
              <a:spcBef>
                <a:spcPts val="750"/>
              </a:spcBef>
              <a:spcAft>
                <a:spcPts val="0"/>
              </a:spcAft>
              <a:buSzPts val="1800"/>
              <a:buChar char="●"/>
            </a:pPr>
            <a:r>
              <a:rPr lang="en-GB" sz="1800"/>
              <a:t>Public registry of images with detailed metadata</a:t>
            </a:r>
            <a:endParaRPr sz="1800"/>
          </a:p>
          <a:p>
            <a:pPr indent="-342900" lvl="0" marL="457200" rtl="0" algn="l">
              <a:lnSpc>
                <a:spcPct val="90000"/>
              </a:lnSpc>
              <a:spcBef>
                <a:spcPts val="0"/>
              </a:spcBef>
              <a:spcAft>
                <a:spcPts val="0"/>
              </a:spcAft>
              <a:buSzPts val="1800"/>
              <a:buChar char="●"/>
            </a:pPr>
            <a:r>
              <a:rPr lang="en-GB" sz="1800"/>
              <a:t>Community-managed VA lists, fine control on what can be executed by users</a:t>
            </a:r>
            <a:endParaRPr sz="1800"/>
          </a:p>
          <a:p>
            <a:pPr indent="-342900" lvl="0" marL="457200" rtl="0" algn="l">
              <a:lnSpc>
                <a:spcPct val="90000"/>
              </a:lnSpc>
              <a:spcBef>
                <a:spcPts val="0"/>
              </a:spcBef>
              <a:spcAft>
                <a:spcPts val="0"/>
              </a:spcAft>
              <a:buSzPts val="1800"/>
              <a:buChar char="●"/>
            </a:pPr>
            <a:r>
              <a:rPr lang="en-GB" sz="1800"/>
              <a:t>Automatic distribution as VM images to the cloud providers</a:t>
            </a:r>
            <a:endParaRPr sz="1800"/>
          </a:p>
        </p:txBody>
      </p:sp>
      <p:pic>
        <p:nvPicPr>
          <p:cNvPr id="853" name="Google Shape;853;gbacec6ad04_6_85"/>
          <p:cNvPicPr preferRelativeResize="0"/>
          <p:nvPr/>
        </p:nvPicPr>
        <p:blipFill rotWithShape="1">
          <a:blip r:embed="rId3">
            <a:alphaModFix/>
          </a:blip>
          <a:srcRect b="0" l="0" r="0" t="0"/>
          <a:stretch/>
        </p:blipFill>
        <p:spPr>
          <a:xfrm>
            <a:off x="380223" y="918848"/>
            <a:ext cx="630775" cy="630775"/>
          </a:xfrm>
          <a:prstGeom prst="rect">
            <a:avLst/>
          </a:prstGeom>
          <a:noFill/>
          <a:ln>
            <a:noFill/>
          </a:ln>
        </p:spPr>
      </p:pic>
      <p:pic>
        <p:nvPicPr>
          <p:cNvPr id="854" name="Google Shape;854;gbacec6ad04_6_85"/>
          <p:cNvPicPr preferRelativeResize="0"/>
          <p:nvPr/>
        </p:nvPicPr>
        <p:blipFill rotWithShape="1">
          <a:blip r:embed="rId4">
            <a:alphaModFix/>
          </a:blip>
          <a:srcRect b="0" l="0" r="0" t="0"/>
          <a:stretch/>
        </p:blipFill>
        <p:spPr>
          <a:xfrm>
            <a:off x="4649925" y="918850"/>
            <a:ext cx="717450" cy="672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bb3adffe1f_4_0"/>
          <p:cNvSpPr/>
          <p:nvPr/>
        </p:nvSpPr>
        <p:spPr>
          <a:xfrm>
            <a:off x="280150" y="4299000"/>
            <a:ext cx="3567300" cy="8178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bb3adffe1f_4_0"/>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OPENCoastS: forecast systems for coastal sites</a:t>
            </a:r>
            <a:endParaRPr/>
          </a:p>
        </p:txBody>
      </p:sp>
      <p:pic>
        <p:nvPicPr>
          <p:cNvPr descr="Fig. 10" id="861" name="Google Shape;861;gbb3adffe1f_4_0"/>
          <p:cNvPicPr preferRelativeResize="0"/>
          <p:nvPr/>
        </p:nvPicPr>
        <p:blipFill rotWithShape="1">
          <a:blip r:embed="rId3">
            <a:alphaModFix/>
          </a:blip>
          <a:srcRect b="0" l="0" r="0" t="0"/>
          <a:stretch/>
        </p:blipFill>
        <p:spPr>
          <a:xfrm>
            <a:off x="3850490" y="1511655"/>
            <a:ext cx="4677960" cy="2395438"/>
          </a:xfrm>
          <a:prstGeom prst="rect">
            <a:avLst/>
          </a:prstGeom>
          <a:noFill/>
          <a:ln>
            <a:noFill/>
          </a:ln>
        </p:spPr>
      </p:pic>
      <p:sp>
        <p:nvSpPr>
          <p:cNvPr id="862" name="Google Shape;862;gbb3adffe1f_4_0"/>
          <p:cNvSpPr txBox="1"/>
          <p:nvPr/>
        </p:nvSpPr>
        <p:spPr>
          <a:xfrm>
            <a:off x="275303" y="1295663"/>
            <a:ext cx="3067664" cy="31085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OPENCoastS brings together several EGI services to deliver on-demand coastal circulation forecast systems through a web platform with minimal user intervention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Hosting of web frontends / databases and permanent services on Cloud Compute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Dynamic workload managed by Workload Manager and executed on High Throughput Compute</a:t>
            </a:r>
            <a:endParaRPr b="0" i="0" sz="1400" u="none" cap="none" strike="noStrike">
              <a:solidFill>
                <a:srgbClr val="000000"/>
              </a:solidFill>
              <a:latin typeface="Arial"/>
              <a:ea typeface="Arial"/>
              <a:cs typeface="Arial"/>
              <a:sym typeface="Arial"/>
            </a:endParaRPr>
          </a:p>
        </p:txBody>
      </p:sp>
      <p:pic>
        <p:nvPicPr>
          <p:cNvPr id="863" name="Google Shape;863;gbb3adffe1f_4_0"/>
          <p:cNvPicPr preferRelativeResize="0"/>
          <p:nvPr/>
        </p:nvPicPr>
        <p:blipFill rotWithShape="1">
          <a:blip r:embed="rId4">
            <a:alphaModFix/>
          </a:blip>
          <a:srcRect b="0" l="0" r="0" t="0"/>
          <a:stretch/>
        </p:blipFill>
        <p:spPr>
          <a:xfrm>
            <a:off x="498142" y="4406887"/>
            <a:ext cx="769683" cy="602025"/>
          </a:xfrm>
          <a:prstGeom prst="rect">
            <a:avLst/>
          </a:prstGeom>
          <a:noFill/>
          <a:ln>
            <a:noFill/>
          </a:ln>
        </p:spPr>
      </p:pic>
      <p:pic>
        <p:nvPicPr>
          <p:cNvPr id="864" name="Google Shape;864;gbb3adffe1f_4_0"/>
          <p:cNvPicPr preferRelativeResize="0"/>
          <p:nvPr/>
        </p:nvPicPr>
        <p:blipFill rotWithShape="1">
          <a:blip r:embed="rId5">
            <a:alphaModFix/>
          </a:blip>
          <a:srcRect b="0" l="0" r="0" t="0"/>
          <a:stretch/>
        </p:blipFill>
        <p:spPr>
          <a:xfrm>
            <a:off x="2965356" y="4368775"/>
            <a:ext cx="606219" cy="678225"/>
          </a:xfrm>
          <a:prstGeom prst="rect">
            <a:avLst/>
          </a:prstGeom>
          <a:noFill/>
          <a:ln>
            <a:noFill/>
          </a:ln>
        </p:spPr>
      </p:pic>
      <p:pic>
        <p:nvPicPr>
          <p:cNvPr id="865" name="Google Shape;865;gbb3adffe1f_4_0"/>
          <p:cNvPicPr preferRelativeResize="0"/>
          <p:nvPr/>
        </p:nvPicPr>
        <p:blipFill rotWithShape="1">
          <a:blip r:embed="rId6">
            <a:alphaModFix/>
          </a:blip>
          <a:srcRect b="0" l="0" r="0" t="0"/>
          <a:stretch/>
        </p:blipFill>
        <p:spPr>
          <a:xfrm>
            <a:off x="1663199" y="4368775"/>
            <a:ext cx="678225" cy="678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gbb3adffe1f_4_7"/>
          <p:cNvSpPr/>
          <p:nvPr/>
        </p:nvSpPr>
        <p:spPr>
          <a:xfrm>
            <a:off x="240500" y="3894050"/>
            <a:ext cx="4964700" cy="9273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gbb3adffe1f_4_7"/>
          <p:cNvSpPr txBox="1"/>
          <p:nvPr>
            <p:ph idx="1" type="body"/>
          </p:nvPr>
        </p:nvSpPr>
        <p:spPr>
          <a:xfrm>
            <a:off x="176650" y="1293025"/>
            <a:ext cx="4827900" cy="2879700"/>
          </a:xfrm>
          <a:prstGeom prst="rect">
            <a:avLst/>
          </a:prstGeom>
          <a:noFill/>
          <a:ln>
            <a:noFill/>
          </a:ln>
        </p:spPr>
        <p:txBody>
          <a:bodyPr anchorCtr="0" anchor="t" bIns="45700" lIns="91425" spcFirstLastPara="1" rIns="91425" wrap="square" tIns="45700">
            <a:normAutofit lnSpcReduction="20000"/>
          </a:bodyPr>
          <a:lstStyle/>
          <a:p>
            <a:pPr indent="0" lvl="0" marL="101600" rtl="0" algn="l">
              <a:lnSpc>
                <a:spcPct val="90000"/>
              </a:lnSpc>
              <a:spcBef>
                <a:spcPts val="750"/>
              </a:spcBef>
              <a:spcAft>
                <a:spcPts val="0"/>
              </a:spcAft>
              <a:buSzPts val="2000"/>
              <a:buNone/>
            </a:pPr>
            <a:r>
              <a:rPr lang="en-GB"/>
              <a:t>DODAS used to build a lightweight ephemeral WLCG-Tier on demand distributed across four Cloud providers</a:t>
            </a:r>
            <a:endParaRPr/>
          </a:p>
          <a:p>
            <a:pPr indent="-355600" lvl="0" marL="457200" marR="0" rtl="0" algn="l">
              <a:lnSpc>
                <a:spcPct val="90000"/>
              </a:lnSpc>
              <a:spcBef>
                <a:spcPts val="750"/>
              </a:spcBef>
              <a:spcAft>
                <a:spcPts val="0"/>
              </a:spcAft>
              <a:buClr>
                <a:schemeClr val="dk1"/>
              </a:buClr>
              <a:buSzPts val="2000"/>
              <a:buFont typeface="Arial"/>
              <a:buChar char="•"/>
            </a:pPr>
            <a:r>
              <a:rPr lang="en-GB"/>
              <a:t>Executing actual experiment workload</a:t>
            </a:r>
            <a:endParaRPr/>
          </a:p>
          <a:p>
            <a:pPr indent="-355600" lvl="0" marL="457200" marR="0" rtl="0" algn="l">
              <a:lnSpc>
                <a:spcPct val="90000"/>
              </a:lnSpc>
              <a:spcBef>
                <a:spcPts val="750"/>
              </a:spcBef>
              <a:spcAft>
                <a:spcPts val="0"/>
              </a:spcAft>
              <a:buClr>
                <a:schemeClr val="dk1"/>
              </a:buClr>
              <a:buSzPts val="2000"/>
              <a:buFont typeface="Arial"/>
              <a:buChar char="•"/>
            </a:pPr>
            <a:r>
              <a:rPr lang="en-GB"/>
              <a:t>Dynamically distributing the load as providers join</a:t>
            </a:r>
            <a:endParaRPr/>
          </a:p>
          <a:p>
            <a:pPr indent="-355600" lvl="0" marL="457200" marR="0" rtl="0" algn="l">
              <a:lnSpc>
                <a:spcPct val="90000"/>
              </a:lnSpc>
              <a:spcBef>
                <a:spcPts val="750"/>
              </a:spcBef>
              <a:spcAft>
                <a:spcPts val="0"/>
              </a:spcAft>
              <a:buClr>
                <a:schemeClr val="dk1"/>
              </a:buClr>
              <a:buSzPts val="2000"/>
              <a:buFont typeface="Arial"/>
              <a:buChar char="•"/>
            </a:pPr>
            <a:r>
              <a:rPr lang="en-GB"/>
              <a:t>Uses PaaS Orchestrator to deploy elastic Kubernetes that run HTCondor + CVMFS configured for integrating into CMS submission infrastructure</a:t>
            </a:r>
            <a:endParaRPr/>
          </a:p>
          <a:p>
            <a:pPr indent="-228600" lvl="0" marL="457200" marR="0" rtl="0" algn="l">
              <a:lnSpc>
                <a:spcPct val="90000"/>
              </a:lnSpc>
              <a:spcBef>
                <a:spcPts val="750"/>
              </a:spcBef>
              <a:spcAft>
                <a:spcPts val="0"/>
              </a:spcAft>
              <a:buClr>
                <a:schemeClr val="dk1"/>
              </a:buClr>
              <a:buSzPts val="2000"/>
              <a:buFont typeface="Arial"/>
              <a:buNone/>
            </a:pPr>
            <a:r>
              <a:t/>
            </a:r>
            <a:endParaRPr/>
          </a:p>
        </p:txBody>
      </p:sp>
      <p:sp>
        <p:nvSpPr>
          <p:cNvPr id="872" name="Google Shape;872;gbb3adffe1f_4_7"/>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A distributed virtual CMS site powered by DODAS</a:t>
            </a:r>
            <a:endParaRPr/>
          </a:p>
        </p:txBody>
      </p:sp>
      <p:cxnSp>
        <p:nvCxnSpPr>
          <p:cNvPr id="873" name="Google Shape;873;gbb3adffe1f_4_7"/>
          <p:cNvCxnSpPr/>
          <p:nvPr/>
        </p:nvCxnSpPr>
        <p:spPr>
          <a:xfrm flipH="1">
            <a:off x="6874625" y="3790604"/>
            <a:ext cx="433248" cy="216131"/>
          </a:xfrm>
          <a:prstGeom prst="straightConnector1">
            <a:avLst/>
          </a:prstGeom>
          <a:noFill/>
          <a:ln cap="flat" cmpd="sng" w="28575">
            <a:solidFill>
              <a:schemeClr val="lt1"/>
            </a:solidFill>
            <a:prstDash val="solid"/>
            <a:round/>
            <a:headEnd len="sm" w="sm" type="none"/>
            <a:tailEnd len="med" w="med" type="triangle"/>
          </a:ln>
        </p:spPr>
      </p:cxnSp>
      <p:pic>
        <p:nvPicPr>
          <p:cNvPr id="874" name="Google Shape;874;gbb3adffe1f_4_7"/>
          <p:cNvPicPr preferRelativeResize="0"/>
          <p:nvPr/>
        </p:nvPicPr>
        <p:blipFill rotWithShape="1">
          <a:blip r:embed="rId3">
            <a:alphaModFix/>
          </a:blip>
          <a:srcRect b="0" l="0" r="0" t="0"/>
          <a:stretch/>
        </p:blipFill>
        <p:spPr>
          <a:xfrm>
            <a:off x="5004625" y="1259612"/>
            <a:ext cx="3814675" cy="1690050"/>
          </a:xfrm>
          <a:prstGeom prst="rect">
            <a:avLst/>
          </a:prstGeom>
          <a:noFill/>
          <a:ln>
            <a:noFill/>
          </a:ln>
        </p:spPr>
      </p:pic>
      <p:pic>
        <p:nvPicPr>
          <p:cNvPr id="875" name="Google Shape;875;gbb3adffe1f_4_7"/>
          <p:cNvPicPr preferRelativeResize="0"/>
          <p:nvPr/>
        </p:nvPicPr>
        <p:blipFill rotWithShape="1">
          <a:blip r:embed="rId4">
            <a:alphaModFix/>
          </a:blip>
          <a:srcRect b="0" l="0" r="0" t="0"/>
          <a:stretch/>
        </p:blipFill>
        <p:spPr>
          <a:xfrm>
            <a:off x="5408977" y="3030975"/>
            <a:ext cx="3079675" cy="1497075"/>
          </a:xfrm>
          <a:prstGeom prst="rect">
            <a:avLst/>
          </a:prstGeom>
          <a:noFill/>
          <a:ln>
            <a:noFill/>
          </a:ln>
        </p:spPr>
      </p:pic>
      <p:cxnSp>
        <p:nvCxnSpPr>
          <p:cNvPr id="876" name="Google Shape;876;gbb3adffe1f_4_7"/>
          <p:cNvCxnSpPr/>
          <p:nvPr/>
        </p:nvCxnSpPr>
        <p:spPr>
          <a:xfrm flipH="1">
            <a:off x="6685250" y="3929475"/>
            <a:ext cx="340800" cy="119700"/>
          </a:xfrm>
          <a:prstGeom prst="straightConnector1">
            <a:avLst/>
          </a:prstGeom>
          <a:noFill/>
          <a:ln cap="flat" cmpd="sng" w="19050">
            <a:solidFill>
              <a:srgbClr val="FFFFFF"/>
            </a:solidFill>
            <a:prstDash val="solid"/>
            <a:round/>
            <a:headEnd len="sm" w="sm" type="none"/>
            <a:tailEnd len="med" w="med" type="triangle"/>
          </a:ln>
        </p:spPr>
      </p:cxnSp>
      <p:pic>
        <p:nvPicPr>
          <p:cNvPr id="877" name="Google Shape;877;gbb3adffe1f_4_7"/>
          <p:cNvPicPr preferRelativeResize="0"/>
          <p:nvPr/>
        </p:nvPicPr>
        <p:blipFill rotWithShape="1">
          <a:blip r:embed="rId5">
            <a:alphaModFix/>
          </a:blip>
          <a:srcRect b="0" l="0" r="0" t="0"/>
          <a:stretch/>
        </p:blipFill>
        <p:spPr>
          <a:xfrm>
            <a:off x="294662" y="4053234"/>
            <a:ext cx="723588" cy="565975"/>
          </a:xfrm>
          <a:prstGeom prst="rect">
            <a:avLst/>
          </a:prstGeom>
          <a:noFill/>
          <a:ln>
            <a:noFill/>
          </a:ln>
        </p:spPr>
      </p:pic>
      <p:pic>
        <p:nvPicPr>
          <p:cNvPr descr="Infrastructure Manager | GRyCAP | UPV" id="878" name="Google Shape;878;gbb3adffe1f_4_7"/>
          <p:cNvPicPr preferRelativeResize="0"/>
          <p:nvPr/>
        </p:nvPicPr>
        <p:blipFill rotWithShape="1">
          <a:blip r:embed="rId6">
            <a:alphaModFix/>
          </a:blip>
          <a:srcRect b="10599" l="0" r="0" t="3644"/>
          <a:stretch/>
        </p:blipFill>
        <p:spPr>
          <a:xfrm>
            <a:off x="2911038" y="4074707"/>
            <a:ext cx="1459900" cy="565982"/>
          </a:xfrm>
          <a:prstGeom prst="rect">
            <a:avLst/>
          </a:prstGeom>
          <a:noFill/>
          <a:ln>
            <a:noFill/>
          </a:ln>
        </p:spPr>
      </p:pic>
      <p:pic>
        <p:nvPicPr>
          <p:cNvPr id="879" name="Google Shape;879;gbb3adffe1f_4_7"/>
          <p:cNvPicPr preferRelativeResize="0"/>
          <p:nvPr/>
        </p:nvPicPr>
        <p:blipFill rotWithShape="1">
          <a:blip r:embed="rId7">
            <a:alphaModFix/>
          </a:blip>
          <a:srcRect b="0" l="0" r="0" t="0"/>
          <a:stretch/>
        </p:blipFill>
        <p:spPr>
          <a:xfrm>
            <a:off x="2055525" y="4102887"/>
            <a:ext cx="641375" cy="509700"/>
          </a:xfrm>
          <a:prstGeom prst="rect">
            <a:avLst/>
          </a:prstGeom>
          <a:noFill/>
          <a:ln>
            <a:noFill/>
          </a:ln>
        </p:spPr>
      </p:pic>
      <p:pic>
        <p:nvPicPr>
          <p:cNvPr id="880" name="Google Shape;880;gbb3adffe1f_4_7"/>
          <p:cNvPicPr preferRelativeResize="0"/>
          <p:nvPr/>
        </p:nvPicPr>
        <p:blipFill rotWithShape="1">
          <a:blip r:embed="rId8">
            <a:alphaModFix/>
          </a:blip>
          <a:srcRect b="0" l="0" r="0" t="0"/>
          <a:stretch/>
        </p:blipFill>
        <p:spPr>
          <a:xfrm>
            <a:off x="1232387" y="4053224"/>
            <a:ext cx="609000" cy="608975"/>
          </a:xfrm>
          <a:prstGeom prst="rect">
            <a:avLst/>
          </a:prstGeom>
          <a:noFill/>
          <a:ln>
            <a:noFill/>
          </a:ln>
        </p:spPr>
      </p:pic>
      <p:pic>
        <p:nvPicPr>
          <p:cNvPr id="881" name="Google Shape;881;gbb3adffe1f_4_7"/>
          <p:cNvPicPr preferRelativeResize="0"/>
          <p:nvPr/>
        </p:nvPicPr>
        <p:blipFill rotWithShape="1">
          <a:blip r:embed="rId9">
            <a:alphaModFix/>
          </a:blip>
          <a:srcRect b="0" l="0" r="0" t="0"/>
          <a:stretch/>
        </p:blipFill>
        <p:spPr>
          <a:xfrm>
            <a:off x="4585075" y="4074760"/>
            <a:ext cx="565975" cy="565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gb5cd32d0d3_0_6"/>
          <p:cNvSpPr txBox="1"/>
          <p:nvPr>
            <p:ph type="title"/>
          </p:nvPr>
        </p:nvSpPr>
        <p:spPr>
          <a:xfrm>
            <a:off x="2238650" y="1605435"/>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t>Security Area</a:t>
            </a:r>
            <a:endParaRPr sz="2800"/>
          </a:p>
        </p:txBody>
      </p:sp>
      <p:pic>
        <p:nvPicPr>
          <p:cNvPr id="887" name="Google Shape;887;gb5cd32d0d3_0_6"/>
          <p:cNvPicPr preferRelativeResize="0"/>
          <p:nvPr/>
        </p:nvPicPr>
        <p:blipFill rotWithShape="1">
          <a:blip r:embed="rId3">
            <a:alphaModFix/>
          </a:blip>
          <a:srcRect b="0" l="0" r="0" t="0"/>
          <a:stretch/>
        </p:blipFill>
        <p:spPr>
          <a:xfrm>
            <a:off x="3805688" y="2731716"/>
            <a:ext cx="1594825" cy="501325"/>
          </a:xfrm>
          <a:prstGeom prst="rect">
            <a:avLst/>
          </a:prstGeom>
          <a:noFill/>
          <a:ln>
            <a:noFill/>
          </a:ln>
        </p:spPr>
      </p:pic>
      <p:sp>
        <p:nvSpPr>
          <p:cNvPr id="888" name="Google Shape;888;gb5cd32d0d3_0_6"/>
          <p:cNvSpPr txBox="1"/>
          <p:nvPr/>
        </p:nvSpPr>
        <p:spPr>
          <a:xfrm>
            <a:off x="6087000" y="2643838"/>
            <a:ext cx="1594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RCAuth.eu &amp; Master Portal</a:t>
            </a:r>
            <a:endParaRPr b="1" i="0" sz="1600" u="none" cap="none" strike="noStrike">
              <a:solidFill>
                <a:srgbClr val="000000"/>
              </a:solidFill>
              <a:latin typeface="Arial"/>
              <a:ea typeface="Arial"/>
              <a:cs typeface="Arial"/>
              <a:sym typeface="Arial"/>
            </a:endParaRPr>
          </a:p>
        </p:txBody>
      </p:sp>
      <p:grpSp>
        <p:nvGrpSpPr>
          <p:cNvPr id="889" name="Google Shape;889;gb5cd32d0d3_0_6"/>
          <p:cNvGrpSpPr/>
          <p:nvPr/>
        </p:nvGrpSpPr>
        <p:grpSpPr>
          <a:xfrm>
            <a:off x="1876900" y="2426700"/>
            <a:ext cx="1594800" cy="1192425"/>
            <a:chOff x="4495550" y="126850"/>
            <a:chExt cx="1594800" cy="1192425"/>
          </a:xfrm>
        </p:grpSpPr>
        <p:pic>
          <p:nvPicPr>
            <p:cNvPr id="890" name="Google Shape;890;gb5cd32d0d3_0_6"/>
            <p:cNvPicPr preferRelativeResize="0"/>
            <p:nvPr/>
          </p:nvPicPr>
          <p:blipFill rotWithShape="1">
            <a:blip r:embed="rId4">
              <a:alphaModFix/>
            </a:blip>
            <a:srcRect b="0" l="0" r="0" t="0"/>
            <a:stretch/>
          </p:blipFill>
          <p:spPr>
            <a:xfrm>
              <a:off x="4942200" y="126850"/>
              <a:ext cx="813425" cy="761325"/>
            </a:xfrm>
            <a:prstGeom prst="rect">
              <a:avLst/>
            </a:prstGeom>
            <a:noFill/>
            <a:ln>
              <a:noFill/>
            </a:ln>
          </p:spPr>
        </p:pic>
        <p:sp>
          <p:nvSpPr>
            <p:cNvPr id="891" name="Google Shape;891;gb5cd32d0d3_0_6"/>
            <p:cNvSpPr txBox="1"/>
            <p:nvPr/>
          </p:nvSpPr>
          <p:spPr>
            <a:xfrm>
              <a:off x="4495550" y="888175"/>
              <a:ext cx="1594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Check-in</a:t>
              </a:r>
              <a:endParaRPr b="1" i="0" sz="1600" u="none" cap="none" strike="noStrike">
                <a:solidFill>
                  <a:srgbClr val="000000"/>
                </a:solidFill>
                <a:latin typeface="Arial"/>
                <a:ea typeface="Arial"/>
                <a:cs typeface="Arial"/>
                <a:sym typeface="Arial"/>
              </a:endParaRPr>
            </a:p>
          </p:txBody>
        </p:sp>
      </p:grpSp>
      <p:sp>
        <p:nvSpPr>
          <p:cNvPr id="892" name="Google Shape;892;gb5cd32d0d3_0_6"/>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Diego Scardaci</a:t>
            </a:r>
            <a:endParaRPr sz="28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gb5cd32d0d3_0_12"/>
          <p:cNvSpPr txBox="1"/>
          <p:nvPr>
            <p:ph idx="2" type="body"/>
          </p:nvPr>
        </p:nvSpPr>
        <p:spPr>
          <a:xfrm>
            <a:off x="190500" y="839468"/>
            <a:ext cx="8763000" cy="375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Proxy service that operates as a central hub to connect federated Identity Providers (IdPs) with EGI service providers</a:t>
            </a:r>
            <a:endParaRPr/>
          </a:p>
          <a:p>
            <a:pPr indent="0" lvl="0" marL="0" rtl="0" algn="l">
              <a:lnSpc>
                <a:spcPct val="90000"/>
              </a:lnSpc>
              <a:spcBef>
                <a:spcPts val="750"/>
              </a:spcBef>
              <a:spcAft>
                <a:spcPts val="0"/>
              </a:spcAft>
              <a:buSzPts val="2000"/>
              <a:buNone/>
            </a:pPr>
            <a:r>
              <a:t/>
            </a:r>
            <a:endParaRPr/>
          </a:p>
          <a:p>
            <a:pPr indent="0" lvl="0" marL="0" rtl="0" algn="l">
              <a:lnSpc>
                <a:spcPct val="90000"/>
              </a:lnSpc>
              <a:spcBef>
                <a:spcPts val="750"/>
              </a:spcBef>
              <a:spcAft>
                <a:spcPts val="0"/>
              </a:spcAft>
              <a:buSzPts val="2000"/>
              <a:buNone/>
            </a:pPr>
            <a:r>
              <a:rPr b="1" lang="en-GB"/>
              <a:t>Main characteristics:</a:t>
            </a:r>
            <a:endParaRPr b="1"/>
          </a:p>
          <a:p>
            <a:pPr indent="-355600" lvl="0" marL="457200" rtl="0" algn="l">
              <a:lnSpc>
                <a:spcPct val="90000"/>
              </a:lnSpc>
              <a:spcBef>
                <a:spcPts val="750"/>
              </a:spcBef>
              <a:spcAft>
                <a:spcPts val="0"/>
              </a:spcAft>
              <a:buSzPts val="2000"/>
              <a:buChar char="•"/>
            </a:pPr>
            <a:r>
              <a:rPr lang="en-GB"/>
              <a:t>Enables multiple federated authentication sources using different technologies</a:t>
            </a:r>
            <a:endParaRPr/>
          </a:p>
          <a:p>
            <a:pPr indent="-355600" lvl="0" marL="457200" rtl="0" algn="l">
              <a:lnSpc>
                <a:spcPct val="90000"/>
              </a:lnSpc>
              <a:spcBef>
                <a:spcPts val="0"/>
              </a:spcBef>
              <a:spcAft>
                <a:spcPts val="0"/>
              </a:spcAft>
              <a:buSzPts val="2000"/>
              <a:buChar char="•"/>
            </a:pPr>
            <a:r>
              <a:rPr lang="en-GB"/>
              <a:t>Federated in eduGAIN as a service provider (REFEDS RnS and Sirtfi compliance)</a:t>
            </a:r>
            <a:endParaRPr/>
          </a:p>
          <a:p>
            <a:pPr indent="-355600" lvl="0" marL="457200" rtl="0" algn="l">
              <a:lnSpc>
                <a:spcPct val="90000"/>
              </a:lnSpc>
              <a:spcBef>
                <a:spcPts val="0"/>
              </a:spcBef>
              <a:spcAft>
                <a:spcPts val="0"/>
              </a:spcAft>
              <a:buSzPts val="2000"/>
              <a:buChar char="•"/>
            </a:pPr>
            <a:r>
              <a:rPr lang="en-GB"/>
              <a:t>User registration portal to allow accounts-linking</a:t>
            </a:r>
            <a:endParaRPr/>
          </a:p>
          <a:p>
            <a:pPr indent="-355600" lvl="0" marL="457200" rtl="0" algn="l">
              <a:lnSpc>
                <a:spcPct val="90000"/>
              </a:lnSpc>
              <a:spcBef>
                <a:spcPts val="0"/>
              </a:spcBef>
              <a:spcAft>
                <a:spcPts val="0"/>
              </a:spcAft>
              <a:buSzPts val="2000"/>
              <a:buChar char="•"/>
            </a:pPr>
            <a:r>
              <a:rPr lang="en-GB"/>
              <a:t>Combines user attributes originating from various authoritative sources (IdPs and attribute provider services)</a:t>
            </a:r>
            <a:endParaRPr/>
          </a:p>
          <a:p>
            <a:pPr indent="-342900" lvl="1" marL="914400" rtl="0" algn="l">
              <a:lnSpc>
                <a:spcPct val="90000"/>
              </a:lnSpc>
              <a:spcBef>
                <a:spcPts val="0"/>
              </a:spcBef>
              <a:spcAft>
                <a:spcPts val="0"/>
              </a:spcAft>
              <a:buSzPts val="1800"/>
              <a:buChar char="▪"/>
            </a:pPr>
            <a:r>
              <a:rPr lang="en-GB"/>
              <a:t>Integrated with </a:t>
            </a:r>
            <a:r>
              <a:rPr b="1" lang="en-GB"/>
              <a:t>PERUN</a:t>
            </a:r>
            <a:endParaRPr b="1"/>
          </a:p>
          <a:p>
            <a:pPr indent="-355600" lvl="0" marL="457200" rtl="0" algn="l">
              <a:lnSpc>
                <a:spcPct val="90000"/>
              </a:lnSpc>
              <a:spcBef>
                <a:spcPts val="0"/>
              </a:spcBef>
              <a:spcAft>
                <a:spcPts val="0"/>
              </a:spcAft>
              <a:buSzPts val="2000"/>
              <a:buChar char="•"/>
            </a:pPr>
            <a:r>
              <a:rPr lang="en-GB"/>
              <a:t>Compliant with the AARC Blueprint</a:t>
            </a:r>
            <a:endParaRPr/>
          </a:p>
          <a:p>
            <a:pPr indent="-355600" lvl="0" marL="457200" rtl="0" algn="l">
              <a:lnSpc>
                <a:spcPct val="90000"/>
              </a:lnSpc>
              <a:spcBef>
                <a:spcPts val="0"/>
              </a:spcBef>
              <a:spcAft>
                <a:spcPts val="0"/>
              </a:spcAft>
              <a:buSzPts val="2000"/>
              <a:buChar char="•"/>
            </a:pPr>
            <a:r>
              <a:rPr lang="en-GB"/>
              <a:t>Support non-web use cases &amp; delegated access</a:t>
            </a:r>
            <a:endParaRPr/>
          </a:p>
          <a:p>
            <a:pPr indent="-342900" lvl="1" marL="914400" rtl="0" algn="l">
              <a:lnSpc>
                <a:spcPct val="90000"/>
              </a:lnSpc>
              <a:spcBef>
                <a:spcPts val="0"/>
              </a:spcBef>
              <a:spcAft>
                <a:spcPts val="0"/>
              </a:spcAft>
              <a:buSzPts val="1800"/>
              <a:buChar char="▪"/>
            </a:pPr>
            <a:r>
              <a:rPr lang="en-GB"/>
              <a:t>Integrated with RCAuth.eu and </a:t>
            </a:r>
            <a:r>
              <a:rPr b="1" lang="en-GB"/>
              <a:t>Master Portal</a:t>
            </a:r>
            <a:endParaRPr b="1"/>
          </a:p>
        </p:txBody>
      </p:sp>
      <p:sp>
        <p:nvSpPr>
          <p:cNvPr id="898" name="Google Shape;898;gb5cd32d0d3_0_12"/>
          <p:cNvSpPr txBox="1"/>
          <p:nvPr>
            <p:ph type="title"/>
          </p:nvPr>
        </p:nvSpPr>
        <p:spPr>
          <a:xfrm>
            <a:off x="2579077" y="126859"/>
            <a:ext cx="4728900" cy="25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 Check-in</a:t>
            </a:r>
            <a:endParaRPr/>
          </a:p>
        </p:txBody>
      </p:sp>
      <p:pic>
        <p:nvPicPr>
          <p:cNvPr id="899" name="Google Shape;899;gb5cd32d0d3_0_12"/>
          <p:cNvPicPr preferRelativeResize="0"/>
          <p:nvPr/>
        </p:nvPicPr>
        <p:blipFill rotWithShape="1">
          <a:blip r:embed="rId3">
            <a:alphaModFix/>
          </a:blip>
          <a:srcRect b="0" l="0" r="0" t="0"/>
          <a:stretch/>
        </p:blipFill>
        <p:spPr>
          <a:xfrm>
            <a:off x="4942200" y="126850"/>
            <a:ext cx="813425" cy="761325"/>
          </a:xfrm>
          <a:prstGeom prst="rect">
            <a:avLst/>
          </a:prstGeom>
          <a:noFill/>
          <a:ln>
            <a:noFill/>
          </a:ln>
        </p:spPr>
      </p:pic>
      <p:pic>
        <p:nvPicPr>
          <p:cNvPr id="900" name="Google Shape;900;gb5cd32d0d3_0_12"/>
          <p:cNvPicPr preferRelativeResize="0"/>
          <p:nvPr/>
        </p:nvPicPr>
        <p:blipFill rotWithShape="1">
          <a:blip r:embed="rId4">
            <a:alphaModFix/>
          </a:blip>
          <a:srcRect b="0" l="0" r="0" t="0"/>
          <a:stretch/>
        </p:blipFill>
        <p:spPr>
          <a:xfrm>
            <a:off x="5519425" y="1557641"/>
            <a:ext cx="1594825" cy="501325"/>
          </a:xfrm>
          <a:prstGeom prst="rect">
            <a:avLst/>
          </a:prstGeom>
          <a:noFill/>
          <a:ln>
            <a:noFill/>
          </a:ln>
        </p:spPr>
      </p:pic>
      <p:sp>
        <p:nvSpPr>
          <p:cNvPr id="901" name="Google Shape;901;gb5cd32d0d3_0_12"/>
          <p:cNvSpPr txBox="1"/>
          <p:nvPr/>
        </p:nvSpPr>
        <p:spPr>
          <a:xfrm>
            <a:off x="7307975" y="1458075"/>
            <a:ext cx="1594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Arial"/>
                <a:ea typeface="Arial"/>
                <a:cs typeface="Arial"/>
                <a:sym typeface="Arial"/>
              </a:rPr>
              <a:t>RCAuth.eu &amp; Master Portal</a:t>
            </a:r>
            <a:endParaRPr b="1" i="0" sz="1600" u="none" cap="none" strike="noStrike">
              <a:solidFill>
                <a:srgbClr val="000000"/>
              </a:solidFill>
              <a:latin typeface="Arial"/>
              <a:ea typeface="Arial"/>
              <a:cs typeface="Arial"/>
              <a:sym typeface="Arial"/>
            </a:endParaRPr>
          </a:p>
        </p:txBody>
      </p:sp>
      <p:sp>
        <p:nvSpPr>
          <p:cNvPr id="902" name="Google Shape;902;gb5cd32d0d3_0_12"/>
          <p:cNvSpPr txBox="1"/>
          <p:nvPr/>
        </p:nvSpPr>
        <p:spPr>
          <a:xfrm>
            <a:off x="-768725" y="1607350"/>
            <a:ext cx="7335000" cy="855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gbacec6ad04_40_47"/>
          <p:cNvSpPr txBox="1"/>
          <p:nvPr/>
        </p:nvSpPr>
        <p:spPr>
          <a:xfrm>
            <a:off x="4698588" y="983675"/>
            <a:ext cx="4319817" cy="383770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Identity Providers: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eduGAIN</a:t>
            </a:r>
            <a:endParaRPr b="0" i="0" sz="12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OIDC/OAuth2</a:t>
            </a:r>
            <a:r>
              <a:rPr b="0" i="0" lang="en-GB" sz="1200" u="none" cap="none" strike="noStrike">
                <a:solidFill>
                  <a:schemeClr val="dk1"/>
                </a:solidFill>
                <a:latin typeface="Arial"/>
                <a:ea typeface="Arial"/>
                <a:cs typeface="Arial"/>
                <a:sym typeface="Arial"/>
              </a:rPr>
              <a:t>: Google, Facebook, LinkedIn, ORCID, WeChat, BitBucket</a:t>
            </a:r>
            <a:endParaRPr b="0" i="0" sz="12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chemeClr val="accent1"/>
                </a:solidFill>
                <a:latin typeface="Arial"/>
                <a:ea typeface="Arial"/>
                <a:cs typeface="Arial"/>
                <a:sym typeface="Arial"/>
              </a:rPr>
              <a:t>X.509</a:t>
            </a:r>
            <a:r>
              <a:rPr b="0" i="0" lang="en-GB" sz="1200" u="none" cap="none" strike="noStrike">
                <a:solidFill>
                  <a:schemeClr val="dk1"/>
                </a:solidFill>
                <a:latin typeface="Arial"/>
                <a:ea typeface="Arial"/>
                <a:cs typeface="Arial"/>
                <a:sym typeface="Arial"/>
              </a:rPr>
              <a:t>: IGTF</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Service Providers: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&amp; </a:t>
            </a:r>
            <a:r>
              <a:rPr b="0" i="0" lang="en-GB" sz="1200" u="none" cap="none" strike="noStrike">
                <a:solidFill>
                  <a:srgbClr val="4F85C3"/>
                </a:solidFill>
                <a:latin typeface="Arial"/>
                <a:ea typeface="Arial"/>
                <a:cs typeface="Arial"/>
                <a:sym typeface="Arial"/>
              </a:rPr>
              <a:t>OIDC</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500"/>
              <a:buFont typeface="Arial"/>
              <a:buChar char="•"/>
            </a:pPr>
            <a:r>
              <a:rPr b="0" i="0" lang="en-GB" sz="1500" u="none" cap="none" strike="noStrike">
                <a:solidFill>
                  <a:schemeClr val="dk1"/>
                </a:solidFill>
                <a:latin typeface="Arial"/>
                <a:ea typeface="Arial"/>
                <a:cs typeface="Arial"/>
                <a:sym typeface="Arial"/>
              </a:rPr>
              <a:t>Attribute Authorities</a:t>
            </a:r>
            <a:endParaRPr b="0" i="0" sz="1500" u="none" cap="none" strike="noStrike">
              <a:solidFill>
                <a:schemeClr val="dk1"/>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200"/>
              <a:buFont typeface="Arial"/>
              <a:buChar char="•"/>
            </a:pPr>
            <a:r>
              <a:rPr b="0" i="0" lang="en-GB" sz="1200" u="none" cap="none" strike="noStrike">
                <a:solidFill>
                  <a:srgbClr val="4F85C3"/>
                </a:solidFill>
                <a:latin typeface="Arial"/>
                <a:ea typeface="Arial"/>
                <a:cs typeface="Arial"/>
                <a:sym typeface="Arial"/>
              </a:rPr>
              <a:t>SAML2.0</a:t>
            </a:r>
            <a:r>
              <a:rPr b="0" i="0" lang="en-GB" sz="1200" u="none" cap="none" strike="noStrike">
                <a:solidFill>
                  <a:schemeClr val="dk1"/>
                </a:solidFill>
                <a:latin typeface="Arial"/>
                <a:ea typeface="Arial"/>
                <a:cs typeface="Arial"/>
                <a:sym typeface="Arial"/>
              </a:rPr>
              <a:t> Attr. Query, </a:t>
            </a:r>
            <a:r>
              <a:rPr b="0" i="0" lang="en-GB" sz="1200" u="none" cap="none" strike="noStrike">
                <a:solidFill>
                  <a:srgbClr val="4F85C3"/>
                </a:solidFill>
                <a:latin typeface="Arial"/>
                <a:ea typeface="Arial"/>
                <a:cs typeface="Arial"/>
                <a:sym typeface="Arial"/>
              </a:rPr>
              <a:t>REST</a:t>
            </a:r>
            <a:r>
              <a:rPr b="0" i="0" lang="en-GB" sz="1200" u="none" cap="none" strike="noStrike">
                <a:solidFill>
                  <a:schemeClr val="dk1"/>
                </a:solidFill>
                <a:latin typeface="Arial"/>
                <a:ea typeface="Arial"/>
                <a:cs typeface="Arial"/>
                <a:sym typeface="Arial"/>
              </a:rPr>
              <a:t>, </a:t>
            </a:r>
            <a:r>
              <a:rPr b="0" i="0" lang="en-GB" sz="1200" u="none" cap="none" strike="noStrike">
                <a:solidFill>
                  <a:srgbClr val="4F85C3"/>
                </a:solidFill>
                <a:latin typeface="Arial"/>
                <a:ea typeface="Arial"/>
                <a:cs typeface="Arial"/>
                <a:sym typeface="Arial"/>
              </a:rPr>
              <a:t>LDAP</a:t>
            </a:r>
            <a:r>
              <a:rPr b="0" i="0" lang="en-GB" sz="1200" u="none" cap="none" strike="noStrike">
                <a:solidFill>
                  <a:schemeClr val="dk1"/>
                </a:solidFill>
                <a:latin typeface="Arial"/>
                <a:ea typeface="Arial"/>
                <a:cs typeface="Arial"/>
                <a:sym typeface="Arial"/>
              </a:rPr>
              <a:t>, </a:t>
            </a:r>
            <a:r>
              <a:rPr b="0" i="0" lang="en-GB" sz="1200" u="none" cap="none" strike="noStrike">
                <a:solidFill>
                  <a:srgbClr val="4F85C3"/>
                </a:solidFill>
                <a:latin typeface="Arial"/>
                <a:ea typeface="Arial"/>
                <a:cs typeface="Arial"/>
                <a:sym typeface="Arial"/>
              </a:rPr>
              <a:t>SQL</a:t>
            </a:r>
            <a:endParaRPr b="0" i="0" sz="1500" u="none" cap="none" strike="noStrike">
              <a:solidFill>
                <a:srgbClr val="4F85C3"/>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Token Translation Services</a:t>
            </a:r>
            <a:endParaRPr b="0" i="0" sz="1400" u="none" cap="none" strike="noStrike">
              <a:solidFill>
                <a:srgbClr val="000000"/>
              </a:solidFill>
              <a:latin typeface="Arial"/>
              <a:ea typeface="Arial"/>
              <a:cs typeface="Arial"/>
              <a:sym typeface="Arial"/>
            </a:endParaRPr>
          </a:p>
          <a:p>
            <a:pPr indent="-171450" lvl="1" marL="514350" marR="0" rtl="0" algn="l">
              <a:lnSpc>
                <a:spcPct val="90000"/>
              </a:lnSpc>
              <a:spcBef>
                <a:spcPts val="375"/>
              </a:spcBef>
              <a:spcAft>
                <a:spcPts val="0"/>
              </a:spcAft>
              <a:buClr>
                <a:srgbClr val="000000"/>
              </a:buClr>
              <a:buSzPts val="1050"/>
              <a:buFont typeface="Arial"/>
              <a:buChar char="•"/>
            </a:pPr>
            <a:r>
              <a:rPr b="0" i="0" lang="en-GB" sz="1050" u="none" cap="none" strike="noStrike">
                <a:solidFill>
                  <a:schemeClr val="accent1"/>
                </a:solidFill>
                <a:latin typeface="Arial"/>
                <a:ea typeface="Arial"/>
                <a:cs typeface="Arial"/>
                <a:sym typeface="Arial"/>
              </a:rPr>
              <a:t>SAML2.0</a:t>
            </a:r>
            <a:r>
              <a:rPr b="0" i="0" lang="en-GB" sz="1050" u="none" cap="none" strike="noStrike">
                <a:solidFill>
                  <a:schemeClr val="dk1"/>
                </a:solidFill>
                <a:latin typeface="Arial"/>
                <a:ea typeface="Arial"/>
                <a:cs typeface="Arial"/>
                <a:sym typeface="Arial"/>
              </a:rPr>
              <a:t>-to-</a:t>
            </a:r>
            <a:r>
              <a:rPr b="0" i="0" lang="en-GB" sz="1050" u="none" cap="none" strike="noStrike">
                <a:solidFill>
                  <a:schemeClr val="accent1"/>
                </a:solidFill>
                <a:latin typeface="Arial"/>
                <a:ea typeface="Arial"/>
                <a:cs typeface="Arial"/>
                <a:sym typeface="Arial"/>
              </a:rPr>
              <a:t>X.509</a:t>
            </a:r>
            <a:r>
              <a:rPr b="0" i="0" lang="en-GB" sz="1050" u="none" cap="none" strike="noStrike">
                <a:solidFill>
                  <a:schemeClr val="dk1"/>
                </a:solidFill>
                <a:latin typeface="Arial"/>
                <a:ea typeface="Arial"/>
                <a:cs typeface="Arial"/>
                <a:sym typeface="Arial"/>
              </a:rPr>
              <a:t>: Master Portal to RCauth.eu Online CA</a:t>
            </a:r>
            <a:endParaRPr b="0" i="0" sz="1050" u="none" cap="none" strike="noStrike">
              <a:solidFill>
                <a:schemeClr val="dk1"/>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Support for Levels of Assurance</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User enrolment &amp; account linking</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IdP Discovery</a:t>
            </a:r>
            <a:endParaRPr b="0" i="0" sz="1400" u="none" cap="none" strike="noStrike">
              <a:solidFill>
                <a:srgbClr val="000000"/>
              </a:solidFill>
              <a:latin typeface="Arial"/>
              <a:ea typeface="Arial"/>
              <a:cs typeface="Arial"/>
              <a:sym typeface="Arial"/>
            </a:endParaRPr>
          </a:p>
          <a:p>
            <a:pPr indent="-171450" lvl="0" marL="171450" marR="0" rtl="0" algn="l">
              <a:lnSpc>
                <a:spcPct val="90000"/>
              </a:lnSpc>
              <a:spcBef>
                <a:spcPts val="750"/>
              </a:spcBef>
              <a:spcAft>
                <a:spcPts val="0"/>
              </a:spcAft>
              <a:buClr>
                <a:srgbClr val="000000"/>
              </a:buClr>
              <a:buSzPts val="1350"/>
              <a:buFont typeface="Arial"/>
              <a:buChar char="•"/>
            </a:pPr>
            <a:r>
              <a:rPr b="0" i="0" lang="en-GB" sz="1350" u="none" cap="none" strike="noStrike">
                <a:solidFill>
                  <a:schemeClr val="dk1"/>
                </a:solidFill>
                <a:latin typeface="Arial"/>
                <a:ea typeface="Arial"/>
                <a:cs typeface="Arial"/>
                <a:sym typeface="Arial"/>
              </a:rPr>
              <a:t>User Consent</a:t>
            </a:r>
            <a:endParaRPr b="0" i="0" sz="1350" u="none" cap="none" strike="noStrike">
              <a:solidFill>
                <a:schemeClr val="dk1"/>
              </a:solidFill>
              <a:latin typeface="Arial"/>
              <a:ea typeface="Arial"/>
              <a:cs typeface="Arial"/>
              <a:sym typeface="Arial"/>
            </a:endParaRPr>
          </a:p>
        </p:txBody>
      </p:sp>
      <p:pic>
        <p:nvPicPr>
          <p:cNvPr id="910" name="Google Shape;910;gbacec6ad04_40_47"/>
          <p:cNvPicPr preferRelativeResize="0"/>
          <p:nvPr/>
        </p:nvPicPr>
        <p:blipFill rotWithShape="1">
          <a:blip r:embed="rId3">
            <a:alphaModFix/>
          </a:blip>
          <a:srcRect b="0" l="0" r="0" t="0"/>
          <a:stretch/>
        </p:blipFill>
        <p:spPr>
          <a:xfrm>
            <a:off x="171061" y="1066801"/>
            <a:ext cx="4319819" cy="4185852"/>
          </a:xfrm>
          <a:prstGeom prst="rect">
            <a:avLst/>
          </a:prstGeom>
          <a:noFill/>
          <a:ln>
            <a:noFill/>
          </a:ln>
        </p:spPr>
      </p:pic>
      <p:sp>
        <p:nvSpPr>
          <p:cNvPr id="911" name="Google Shape;911;gbacec6ad04_40_47"/>
          <p:cNvSpPr txBox="1"/>
          <p:nvPr/>
        </p:nvSpPr>
        <p:spPr>
          <a:xfrm>
            <a:off x="2487721" y="41281"/>
            <a:ext cx="4728796"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500"/>
              <a:buFont typeface="Arial"/>
              <a:buNone/>
            </a:pPr>
            <a:r>
              <a:rPr b="1" i="0" lang="en-GB" sz="2500" u="none" cap="none" strike="noStrike">
                <a:solidFill>
                  <a:srgbClr val="0E67AD"/>
                </a:solidFill>
                <a:latin typeface="Calibri"/>
                <a:ea typeface="Calibri"/>
                <a:cs typeface="Calibri"/>
                <a:sym typeface="Calibri"/>
              </a:rPr>
              <a:t>The EGI AAI Platform: Check-in</a:t>
            </a:r>
            <a:endParaRPr b="1" i="0" sz="2500" u="none" cap="none" strike="noStrike">
              <a:solidFill>
                <a:srgbClr val="0E67AD"/>
              </a:solidFill>
              <a:latin typeface="Calibri"/>
              <a:ea typeface="Calibri"/>
              <a:cs typeface="Calibri"/>
              <a:sym typeface="Calibri"/>
            </a:endParaRPr>
          </a:p>
        </p:txBody>
      </p:sp>
      <p:sp>
        <p:nvSpPr>
          <p:cNvPr id="912" name="Google Shape;912;gbacec6ad04_40_47"/>
          <p:cNvSpPr txBox="1"/>
          <p:nvPr>
            <p:ph idx="1" type="subTitle"/>
          </p:nvPr>
        </p:nvSpPr>
        <p:spPr>
          <a:xfrm>
            <a:off x="2538874" y="475430"/>
            <a:ext cx="4728795" cy="3693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The IdP/SP Proxy</a:t>
            </a:r>
            <a:endParaRPr/>
          </a:p>
        </p:txBody>
      </p:sp>
      <p:sp>
        <p:nvSpPr>
          <p:cNvPr id="913" name="Google Shape;913;gbacec6ad04_40_47"/>
          <p:cNvSpPr/>
          <p:nvPr/>
        </p:nvSpPr>
        <p:spPr>
          <a:xfrm>
            <a:off x="239844" y="3567659"/>
            <a:ext cx="4482059" cy="1575841"/>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14" name="Google Shape;914;gbacec6ad04_40_47"/>
          <p:cNvSpPr/>
          <p:nvPr/>
        </p:nvSpPr>
        <p:spPr>
          <a:xfrm>
            <a:off x="89942" y="1066801"/>
            <a:ext cx="4482059" cy="1575841"/>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15" name="Google Shape;915;gbacec6ad04_40_47"/>
          <p:cNvSpPr/>
          <p:nvPr/>
        </p:nvSpPr>
        <p:spPr>
          <a:xfrm>
            <a:off x="1537742" y="2138911"/>
            <a:ext cx="1886261" cy="1937787"/>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916" name="Google Shape;916;gbacec6ad04_40_47"/>
          <p:cNvSpPr/>
          <p:nvPr/>
        </p:nvSpPr>
        <p:spPr>
          <a:xfrm>
            <a:off x="167392" y="2712872"/>
            <a:ext cx="2965552" cy="1266392"/>
          </a:xfrm>
          <a:prstGeom prst="donut">
            <a:avLst>
              <a:gd fmla="val 2848" name="adj"/>
            </a:avLst>
          </a:prstGeom>
          <a:solidFill>
            <a:srgbClr val="A8D08C"/>
          </a:solidFill>
          <a:ln cap="flat" cmpd="sng" w="25400">
            <a:solidFill>
              <a:srgbClr val="323F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500"/>
                                        <p:tgtEl>
                                          <p:spTgt spid="9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13"/>
                                        </p:tgtEl>
                                      </p:cBhvr>
                                    </p:animEffect>
                                    <p:set>
                                      <p:cBhvr>
                                        <p:cTn dur="1" fill="hold">
                                          <p:stCondLst>
                                            <p:cond delay="500"/>
                                          </p:stCondLst>
                                        </p:cTn>
                                        <p:tgtEl>
                                          <p:spTgt spid="9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15"/>
                                        </p:tgtEl>
                                      </p:cBhvr>
                                    </p:animEffect>
                                    <p:set>
                                      <p:cBhvr>
                                        <p:cTn dur="1" fill="hold">
                                          <p:stCondLst>
                                            <p:cond delay="500"/>
                                          </p:stCondLst>
                                        </p:cTn>
                                        <p:tgtEl>
                                          <p:spTgt spid="9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14"/>
                                        </p:tgtEl>
                                      </p:cBhvr>
                                    </p:animEffect>
                                    <p:set>
                                      <p:cBhvr>
                                        <p:cTn dur="1" fill="hold">
                                          <p:stCondLst>
                                            <p:cond delay="500"/>
                                          </p:stCondLst>
                                        </p:cTn>
                                        <p:tgtEl>
                                          <p:spTgt spid="9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6"/>
                                        </p:tgtEl>
                                        <p:attrNameLst>
                                          <p:attrName>style.visibility</p:attrName>
                                        </p:attrNameLst>
                                      </p:cBhvr>
                                      <p:to>
                                        <p:strVal val="visible"/>
                                      </p:to>
                                    </p:set>
                                    <p:animEffect filter="fade" transition="in">
                                      <p:cBhvr>
                                        <p:cTn dur="500"/>
                                        <p:tgtEl>
                                          <p:spTgt spid="9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916"/>
                                        </p:tgtEl>
                                      </p:cBhvr>
                                    </p:animEffect>
                                    <p:set>
                                      <p:cBhvr>
                                        <p:cTn dur="1" fill="hold">
                                          <p:stCondLst>
                                            <p:cond delay="500"/>
                                          </p:stCondLst>
                                        </p:cTn>
                                        <p:tgtEl>
                                          <p:spTgt spid="9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gbacec6ad04_40_6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AAI as a Service</a:t>
            </a:r>
            <a:endParaRPr/>
          </a:p>
        </p:txBody>
      </p:sp>
      <p:sp>
        <p:nvSpPr>
          <p:cNvPr id="923" name="Google Shape;923;gbacec6ad04_40_61"/>
          <p:cNvSpPr txBox="1"/>
          <p:nvPr/>
        </p:nvSpPr>
        <p:spPr>
          <a:xfrm>
            <a:off x="317013" y="965459"/>
            <a:ext cx="2818800" cy="37518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27"/>
              <a:buFont typeface="Arial"/>
              <a:buNone/>
            </a:pPr>
            <a:r>
              <a:rPr b="1" i="0" lang="en-GB" sz="1627" u="none" cap="none" strike="noStrike">
                <a:solidFill>
                  <a:schemeClr val="dk1"/>
                </a:solidFill>
                <a:latin typeface="Arial"/>
                <a:ea typeface="Arial"/>
                <a:cs typeface="Arial"/>
                <a:sym typeface="Arial"/>
              </a:rPr>
              <a:t>Check-in as an authentication proxy</a:t>
            </a:r>
            <a:r>
              <a:rPr b="0" i="0" lang="en-GB" sz="1627" u="none" cap="none" strike="noStrike">
                <a:solidFill>
                  <a:schemeClr val="dk1"/>
                </a:solidFill>
                <a:latin typeface="Arial"/>
                <a:ea typeface="Arial"/>
                <a:cs typeface="Arial"/>
                <a:sym typeface="Arial"/>
              </a:rPr>
              <a:t> to allow user logins from institutional IdPs in eduGAIN and social media for non EGI services</a:t>
            </a:r>
            <a:br>
              <a:rPr b="0" i="0" lang="en-GB" sz="1627" u="none" cap="none" strike="noStrike">
                <a:solidFill>
                  <a:schemeClr val="dk1"/>
                </a:solidFill>
                <a:latin typeface="Arial"/>
                <a:ea typeface="Arial"/>
                <a:cs typeface="Arial"/>
                <a:sym typeface="Arial"/>
              </a:rPr>
            </a:br>
            <a:endParaRPr b="0" i="0" sz="1627"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Minimal overhead for the service development</a:t>
            </a:r>
            <a:br>
              <a:rPr b="0" i="0" lang="en-GB" sz="1627" u="none" cap="none" strike="noStrike">
                <a:solidFill>
                  <a:schemeClr val="dk1"/>
                </a:solidFill>
                <a:latin typeface="Arial"/>
                <a:ea typeface="Arial"/>
                <a:cs typeface="Arial"/>
                <a:sym typeface="Arial"/>
              </a:rPr>
            </a:br>
            <a:endParaRPr b="0" i="0" sz="1627"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Prerequisites:</a:t>
            </a:r>
            <a:endParaRPr b="0" i="0" sz="1400" u="none" cap="none" strike="noStrike">
              <a:solidFill>
                <a:srgbClr val="000000"/>
              </a:solidFill>
              <a:latin typeface="Arial"/>
              <a:ea typeface="Arial"/>
              <a:cs typeface="Arial"/>
              <a:sym typeface="Arial"/>
            </a:endParaRPr>
          </a:p>
          <a:p>
            <a:pPr indent="-171450" lvl="1" marL="514350" marR="0" rtl="0" algn="l">
              <a:lnSpc>
                <a:spcPct val="100000"/>
              </a:lnSpc>
              <a:spcBef>
                <a:spcPts val="375"/>
              </a:spcBef>
              <a:spcAft>
                <a:spcPts val="0"/>
              </a:spcAft>
              <a:buClr>
                <a:srgbClr val="000000"/>
              </a:buClr>
              <a:buSzPts val="1395"/>
              <a:buFont typeface="Arial"/>
              <a:buChar char="•"/>
            </a:pPr>
            <a:r>
              <a:rPr b="0" i="0" lang="en-GB" sz="1395" u="none" cap="none" strike="noStrike">
                <a:solidFill>
                  <a:schemeClr val="dk1"/>
                </a:solidFill>
                <a:latin typeface="Arial"/>
                <a:ea typeface="Arial"/>
                <a:cs typeface="Arial"/>
                <a:sym typeface="Arial"/>
              </a:rPr>
              <a:t>Service provider must accept EGI policies on data protection </a:t>
            </a:r>
            <a:br>
              <a:rPr b="0" i="0" lang="en-GB" sz="1395" u="none" cap="none" strike="noStrike">
                <a:solidFill>
                  <a:schemeClr val="dk1"/>
                </a:solidFill>
                <a:latin typeface="Arial"/>
                <a:ea typeface="Arial"/>
                <a:cs typeface="Arial"/>
                <a:sym typeface="Arial"/>
              </a:rPr>
            </a:br>
            <a:endParaRPr b="0" i="0" sz="1395" u="none" cap="none" strike="noStrike">
              <a:solidFill>
                <a:schemeClr val="dk1"/>
              </a:solidFill>
              <a:latin typeface="Arial"/>
              <a:ea typeface="Arial"/>
              <a:cs typeface="Arial"/>
              <a:sym typeface="Arial"/>
            </a:endParaRPr>
          </a:p>
          <a:p>
            <a:pPr indent="0" lvl="0" marL="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a:p>
            <a:pPr indent="-68135" lvl="0" marL="17145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p:txBody>
      </p:sp>
      <p:grpSp>
        <p:nvGrpSpPr>
          <p:cNvPr id="924" name="Google Shape;924;gbacec6ad04_40_61"/>
          <p:cNvGrpSpPr/>
          <p:nvPr/>
        </p:nvGrpSpPr>
        <p:grpSpPr>
          <a:xfrm>
            <a:off x="3275857" y="868000"/>
            <a:ext cx="4710252" cy="3780412"/>
            <a:chOff x="3275857" y="573536"/>
            <a:chExt cx="4710252" cy="3780412"/>
          </a:xfrm>
        </p:grpSpPr>
        <p:sp>
          <p:nvSpPr>
            <p:cNvPr id="925" name="Google Shape;925;gbacec6ad04_40_61"/>
            <p:cNvSpPr/>
            <p:nvPr/>
          </p:nvSpPr>
          <p:spPr>
            <a:xfrm rot="-4083350">
              <a:off x="3441343" y="1473407"/>
              <a:ext cx="2510898" cy="2052228"/>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926" name="Google Shape;926;gbacec6ad04_40_61"/>
            <p:cNvSpPr/>
            <p:nvPr/>
          </p:nvSpPr>
          <p:spPr>
            <a:xfrm>
              <a:off x="4572000" y="2949792"/>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927" name="Google Shape;927;gbacec6ad04_40_61"/>
            <p:cNvSpPr/>
            <p:nvPr/>
          </p:nvSpPr>
          <p:spPr>
            <a:xfrm>
              <a:off x="6030150" y="573536"/>
              <a:ext cx="1529064" cy="756108"/>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eduGAIN</a:t>
              </a:r>
              <a:endParaRPr b="0" i="0" sz="1350" u="none" cap="none" strike="noStrike">
                <a:solidFill>
                  <a:schemeClr val="dk1"/>
                </a:solidFill>
                <a:latin typeface="Arial"/>
                <a:ea typeface="Arial"/>
                <a:cs typeface="Arial"/>
                <a:sym typeface="Arial"/>
              </a:endParaRPr>
            </a:p>
          </p:txBody>
        </p:sp>
        <p:sp>
          <p:nvSpPr>
            <p:cNvPr id="928" name="Google Shape;928;gbacec6ad04_40_61"/>
            <p:cNvSpPr/>
            <p:nvPr/>
          </p:nvSpPr>
          <p:spPr>
            <a:xfrm>
              <a:off x="5004049" y="627535"/>
              <a:ext cx="1026114" cy="75608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929" name="Google Shape;929;gbacec6ad04_40_61"/>
            <p:cNvSpPr/>
            <p:nvPr/>
          </p:nvSpPr>
          <p:spPr>
            <a:xfrm>
              <a:off x="6300192" y="1113588"/>
              <a:ext cx="1685916" cy="75608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Institutional</a:t>
              </a:r>
              <a:br>
                <a:rPr b="0" i="0" lang="en-GB" sz="1350" u="none" cap="none" strike="noStrike">
                  <a:solidFill>
                    <a:schemeClr val="dk1"/>
                  </a:solidFill>
                  <a:latin typeface="Arial"/>
                  <a:ea typeface="Arial"/>
                  <a:cs typeface="Arial"/>
                  <a:sym typeface="Arial"/>
                </a:rPr>
              </a:br>
              <a:r>
                <a:rPr b="0" i="0" lang="en-GB" sz="1350" u="none" cap="none" strike="noStrike">
                  <a:solidFill>
                    <a:schemeClr val="dk1"/>
                  </a:solidFill>
                  <a:latin typeface="Arial"/>
                  <a:ea typeface="Arial"/>
                  <a:cs typeface="Arial"/>
                  <a:sym typeface="Arial"/>
                </a:rPr>
                <a:t>IdP</a:t>
              </a:r>
              <a:endParaRPr b="0" i="0" sz="1350" u="none" cap="none" strike="noStrike">
                <a:solidFill>
                  <a:schemeClr val="dk1"/>
                </a:solidFill>
                <a:latin typeface="Arial"/>
                <a:ea typeface="Arial"/>
                <a:cs typeface="Arial"/>
                <a:sym typeface="Arial"/>
              </a:endParaRPr>
            </a:p>
          </p:txBody>
        </p:sp>
        <p:sp>
          <p:nvSpPr>
            <p:cNvPr id="930" name="Google Shape;930;gbacec6ad04_40_61"/>
            <p:cNvSpPr/>
            <p:nvPr/>
          </p:nvSpPr>
          <p:spPr>
            <a:xfrm>
              <a:off x="6138174" y="3489852"/>
              <a:ext cx="1674186" cy="864096"/>
            </a:xfrm>
            <a:prstGeom prst="roundRect">
              <a:avLst>
                <a:gd fmla="val 16667" name="adj"/>
              </a:avLst>
            </a:prstGeom>
            <a:solidFill>
              <a:srgbClr val="FFD966"/>
            </a:solidFill>
            <a:ln cap="flat" cmpd="sng" w="25400">
              <a:solidFill>
                <a:srgbClr val="7878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931" name="Google Shape;931;gbacec6ad04_40_61"/>
            <p:cNvCxnSpPr>
              <a:stCxn id="929" idx="1"/>
            </p:cNvCxnSpPr>
            <p:nvPr/>
          </p:nvCxnSpPr>
          <p:spPr>
            <a:xfrm flipH="1">
              <a:off x="5959950" y="1868867"/>
              <a:ext cx="1183200" cy="6678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32" name="Google Shape;932;gbacec6ad04_40_61"/>
            <p:cNvCxnSpPr/>
            <p:nvPr/>
          </p:nvCxnSpPr>
          <p:spPr>
            <a:xfrm flipH="1">
              <a:off x="5616978" y="1221600"/>
              <a:ext cx="629208" cy="972108"/>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33" name="Google Shape;933;gbacec6ad04_40_61"/>
            <p:cNvCxnSpPr>
              <a:stCxn id="928" idx="1"/>
            </p:cNvCxnSpPr>
            <p:nvPr/>
          </p:nvCxnSpPr>
          <p:spPr>
            <a:xfrm>
              <a:off x="5517106" y="1382814"/>
              <a:ext cx="99900" cy="8109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34" name="Google Shape;934;gbacec6ad04_40_61"/>
            <p:cNvCxnSpPr>
              <a:endCxn id="930" idx="0"/>
            </p:cNvCxnSpPr>
            <p:nvPr/>
          </p:nvCxnSpPr>
          <p:spPr>
            <a:xfrm>
              <a:off x="5616867" y="2879652"/>
              <a:ext cx="1358400" cy="610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grpSp>
          <p:nvGrpSpPr>
            <p:cNvPr id="935" name="Google Shape;935;gbacec6ad04_40_61"/>
            <p:cNvGrpSpPr/>
            <p:nvPr/>
          </p:nvGrpSpPr>
          <p:grpSpPr>
            <a:xfrm>
              <a:off x="5176791" y="2211770"/>
              <a:ext cx="804119" cy="864095"/>
              <a:chOff x="-739799" y="2914873"/>
              <a:chExt cx="1292700" cy="1458300"/>
            </a:xfrm>
          </p:grpSpPr>
          <p:sp>
            <p:nvSpPr>
              <p:cNvPr id="936" name="Google Shape;936;gbacec6ad04_40_61"/>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937" name="Google Shape;937;gbacec6ad04_40_61"/>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gbacec6ad04_40_81"/>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AAI Integration</a:t>
            </a:r>
            <a:endParaRPr/>
          </a:p>
        </p:txBody>
      </p:sp>
      <p:sp>
        <p:nvSpPr>
          <p:cNvPr id="944" name="Google Shape;944;gbacec6ad04_40_81"/>
          <p:cNvSpPr txBox="1"/>
          <p:nvPr/>
        </p:nvSpPr>
        <p:spPr>
          <a:xfrm>
            <a:off x="346230" y="924121"/>
            <a:ext cx="3186300" cy="3939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42"/>
              <a:buFont typeface="Arial"/>
              <a:buNone/>
            </a:pPr>
            <a:r>
              <a:rPr b="0" i="0" lang="en-GB" sz="1942" u="none" cap="none" strike="noStrike">
                <a:solidFill>
                  <a:schemeClr val="dk1"/>
                </a:solidFill>
                <a:latin typeface="Arial"/>
                <a:ea typeface="Arial"/>
                <a:cs typeface="Arial"/>
                <a:sym typeface="Arial"/>
              </a:rPr>
              <a:t>Community operating its own AAI connected as an IdP to Check-in to allow its users to access EGI services &amp; resources</a:t>
            </a:r>
            <a:br>
              <a:rPr b="0" i="0" lang="en-GB" sz="1942" u="none" cap="none" strike="noStrike">
                <a:solidFill>
                  <a:schemeClr val="dk1"/>
                </a:solidFill>
                <a:latin typeface="Arial"/>
                <a:ea typeface="Arial"/>
                <a:cs typeface="Arial"/>
                <a:sym typeface="Arial"/>
              </a:rPr>
            </a:br>
            <a:endParaRPr b="0" i="0" sz="1942"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942"/>
              <a:buFont typeface="Arial"/>
              <a:buChar char="•"/>
            </a:pPr>
            <a:r>
              <a:rPr b="0" i="0" lang="en-GB" sz="1942" u="none" cap="none" strike="noStrike">
                <a:solidFill>
                  <a:schemeClr val="dk1"/>
                </a:solidFill>
                <a:latin typeface="Arial"/>
                <a:ea typeface="Arial"/>
                <a:cs typeface="Arial"/>
                <a:sym typeface="Arial"/>
              </a:rPr>
              <a:t>Users can access EGI services without changing their authentication workflow</a:t>
            </a:r>
            <a:endParaRPr b="0" i="0" sz="1942" u="none" cap="none" strike="noStrike">
              <a:solidFill>
                <a:schemeClr val="dk1"/>
              </a:solidFill>
              <a:latin typeface="Arial"/>
              <a:ea typeface="Arial"/>
              <a:cs typeface="Arial"/>
              <a:sym typeface="Arial"/>
            </a:endParaRPr>
          </a:p>
        </p:txBody>
      </p:sp>
      <p:grpSp>
        <p:nvGrpSpPr>
          <p:cNvPr id="945" name="Google Shape;945;gbacec6ad04_40_81"/>
          <p:cNvGrpSpPr/>
          <p:nvPr/>
        </p:nvGrpSpPr>
        <p:grpSpPr>
          <a:xfrm>
            <a:off x="4572000" y="573528"/>
            <a:ext cx="3429000" cy="4569973"/>
            <a:chOff x="4572000" y="573528"/>
            <a:chExt cx="3429000" cy="4569973"/>
          </a:xfrm>
        </p:grpSpPr>
        <p:sp>
          <p:nvSpPr>
            <p:cNvPr id="946" name="Google Shape;946;gbacec6ad04_40_81"/>
            <p:cNvSpPr/>
            <p:nvPr/>
          </p:nvSpPr>
          <p:spPr>
            <a:xfrm rot="10800000">
              <a:off x="4572000" y="2486838"/>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947" name="Google Shape;947;gbacec6ad04_40_81"/>
            <p:cNvSpPr/>
            <p:nvPr/>
          </p:nvSpPr>
          <p:spPr>
            <a:xfrm>
              <a:off x="5112060" y="3057804"/>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948" name="Google Shape;948;gbacec6ad04_40_81"/>
            <p:cNvSpPr/>
            <p:nvPr/>
          </p:nvSpPr>
          <p:spPr>
            <a:xfrm>
              <a:off x="6084169" y="573528"/>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949" name="Google Shape;949;gbacec6ad04_40_81"/>
            <p:cNvSpPr/>
            <p:nvPr/>
          </p:nvSpPr>
          <p:spPr>
            <a:xfrm>
              <a:off x="5220072" y="627535"/>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950" name="Google Shape;950;gbacec6ad04_40_81"/>
            <p:cNvSpPr/>
            <p:nvPr/>
          </p:nvSpPr>
          <p:spPr>
            <a:xfrm>
              <a:off x="6770434" y="735546"/>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951" name="Google Shape;951;gbacec6ad04_40_81"/>
            <p:cNvSpPr/>
            <p:nvPr/>
          </p:nvSpPr>
          <p:spPr>
            <a:xfrm>
              <a:off x="6624228" y="3543858"/>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952" name="Google Shape;952;gbacec6ad04_40_81"/>
            <p:cNvCxnSpPr>
              <a:stCxn id="953" idx="2"/>
              <a:endCxn id="951" idx="0"/>
            </p:cNvCxnSpPr>
            <p:nvPr/>
          </p:nvCxnSpPr>
          <p:spPr>
            <a:xfrm>
              <a:off x="6432222" y="3165816"/>
              <a:ext cx="663000" cy="378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sp>
          <p:nvSpPr>
            <p:cNvPr id="954" name="Google Shape;954;gbacec6ad04_40_81"/>
            <p:cNvSpPr/>
            <p:nvPr/>
          </p:nvSpPr>
          <p:spPr>
            <a:xfrm>
              <a:off x="5598114" y="1491630"/>
              <a:ext cx="1566174" cy="810090"/>
            </a:xfrm>
            <a:prstGeom prst="downArrowCallout">
              <a:avLst>
                <a:gd fmla="val 13003" name="adj1"/>
                <a:gd fmla="val 14202" name="adj2"/>
                <a:gd fmla="val 25000" name="adj3"/>
                <a:gd fmla="val 64977" name="adj4"/>
              </a:avLst>
            </a:prstGeom>
            <a:solidFill>
              <a:srgbClr val="FFD966"/>
            </a:solidFill>
            <a:ln cap="flat" cmpd="sng" w="9525">
              <a:solidFill>
                <a:srgbClr val="A1A1A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AAI Proxy</a:t>
              </a:r>
              <a:endParaRPr b="0" i="0" sz="1400" u="none" cap="none" strike="noStrike">
                <a:solidFill>
                  <a:srgbClr val="000000"/>
                </a:solidFill>
                <a:latin typeface="Arial"/>
                <a:ea typeface="Arial"/>
                <a:cs typeface="Arial"/>
                <a:sym typeface="Arial"/>
              </a:endParaRPr>
            </a:p>
          </p:txBody>
        </p:sp>
        <p:sp>
          <p:nvSpPr>
            <p:cNvPr id="955" name="Google Shape;955;gbacec6ad04_40_81"/>
            <p:cNvSpPr/>
            <p:nvPr/>
          </p:nvSpPr>
          <p:spPr>
            <a:xfrm>
              <a:off x="5490102" y="359786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956" name="Google Shape;956;gbacec6ad04_40_81"/>
            <p:cNvCxnSpPr>
              <a:stCxn id="953" idx="2"/>
              <a:endCxn id="955" idx="0"/>
            </p:cNvCxnSpPr>
            <p:nvPr/>
          </p:nvCxnSpPr>
          <p:spPr>
            <a:xfrm flipH="1">
              <a:off x="5960922" y="3165816"/>
              <a:ext cx="471300" cy="432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57" name="Google Shape;957;gbacec6ad04_40_81"/>
            <p:cNvCxnSpPr>
              <a:stCxn id="949" idx="1"/>
              <a:endCxn id="954" idx="0"/>
            </p:cNvCxnSpPr>
            <p:nvPr/>
          </p:nvCxnSpPr>
          <p:spPr>
            <a:xfrm>
              <a:off x="5706126" y="1059122"/>
              <a:ext cx="675000" cy="43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58" name="Google Shape;958;gbacec6ad04_40_81"/>
            <p:cNvCxnSpPr>
              <a:stCxn id="948" idx="1"/>
              <a:endCxn id="954" idx="0"/>
            </p:cNvCxnSpPr>
            <p:nvPr/>
          </p:nvCxnSpPr>
          <p:spPr>
            <a:xfrm flipH="1">
              <a:off x="6381223" y="1059064"/>
              <a:ext cx="189000" cy="43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59" name="Google Shape;959;gbacec6ad04_40_81"/>
            <p:cNvCxnSpPr>
              <a:stCxn id="950" idx="1"/>
              <a:endCxn id="954" idx="0"/>
            </p:cNvCxnSpPr>
            <p:nvPr/>
          </p:nvCxnSpPr>
          <p:spPr>
            <a:xfrm flipH="1">
              <a:off x="6381317" y="1328979"/>
              <a:ext cx="1004400" cy="162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grpSp>
          <p:nvGrpSpPr>
            <p:cNvPr id="960" name="Google Shape;960;gbacec6ad04_40_81"/>
            <p:cNvGrpSpPr/>
            <p:nvPr/>
          </p:nvGrpSpPr>
          <p:grpSpPr>
            <a:xfrm>
              <a:off x="6030163" y="2301721"/>
              <a:ext cx="804119" cy="864095"/>
              <a:chOff x="-739799" y="2914873"/>
              <a:chExt cx="1292700" cy="1458300"/>
            </a:xfrm>
          </p:grpSpPr>
          <p:sp>
            <p:nvSpPr>
              <p:cNvPr id="953" name="Google Shape;953;gbacec6ad04_40_81"/>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961" name="Google Shape;961;gbacec6ad04_40_81"/>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gbacec6ad04_40_104"/>
          <p:cNvSpPr txBox="1"/>
          <p:nvPr>
            <p:ph type="title"/>
          </p:nvPr>
        </p:nvSpPr>
        <p:spPr>
          <a:xfrm>
            <a:off x="2579077" y="169145"/>
            <a:ext cx="6130208" cy="360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External Attribute Provider </a:t>
            </a:r>
            <a:endParaRPr/>
          </a:p>
        </p:txBody>
      </p:sp>
      <p:sp>
        <p:nvSpPr>
          <p:cNvPr id="967" name="Google Shape;967;gbacec6ad04_40_104"/>
          <p:cNvSpPr txBox="1"/>
          <p:nvPr/>
        </p:nvSpPr>
        <p:spPr>
          <a:xfrm>
            <a:off x="247953" y="843557"/>
            <a:ext cx="3586828" cy="4130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12"/>
              <a:buFont typeface="Arial"/>
              <a:buNone/>
            </a:pPr>
            <a:r>
              <a:rPr b="0" i="0" lang="en-GB" sz="1600" u="none" cap="none" strike="noStrike">
                <a:solidFill>
                  <a:schemeClr val="dk1"/>
                </a:solidFill>
                <a:latin typeface="Arial"/>
                <a:ea typeface="Arial"/>
                <a:cs typeface="Arial"/>
                <a:sym typeface="Arial"/>
              </a:rPr>
              <a:t>Community managing authorisation information about the users (VO/group memberships and roles) via their own  group management service, which is connected to CheckIn as an external attribute authority </a:t>
            </a:r>
            <a:endParaRPr b="0" i="0" sz="16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00"/>
              <a:buFont typeface="Arial"/>
              <a:buChar char="•"/>
            </a:pPr>
            <a:r>
              <a:rPr b="0" i="0" lang="en-GB" sz="1600" u="none" cap="none" strike="noStrike">
                <a:solidFill>
                  <a:schemeClr val="dk1"/>
                </a:solidFill>
                <a:latin typeface="Arial"/>
                <a:ea typeface="Arial"/>
                <a:cs typeface="Arial"/>
                <a:sym typeface="Arial"/>
              </a:rPr>
              <a:t>CheckIn will handle the configuration of the IdPs and the aggregation of the attributes for the SPs</a:t>
            </a:r>
            <a:br>
              <a:rPr b="0" i="0" lang="en-GB"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00"/>
              <a:buFont typeface="Arial"/>
              <a:buChar char="•"/>
            </a:pPr>
            <a:r>
              <a:rPr b="0" i="0" lang="en-GB" sz="1600" u="none" cap="none" strike="noStrike">
                <a:solidFill>
                  <a:schemeClr val="dk1"/>
                </a:solidFill>
                <a:latin typeface="Arial"/>
                <a:ea typeface="Arial"/>
                <a:cs typeface="Arial"/>
                <a:sym typeface="Arial"/>
              </a:rPr>
              <a:t>No need to migrate the group information into an EGI specific attribute authority</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750"/>
              </a:spcBef>
              <a:spcAft>
                <a:spcPts val="0"/>
              </a:spcAft>
              <a:buClr>
                <a:srgbClr val="000000"/>
              </a:buClr>
              <a:buSzPts val="1312"/>
              <a:buFont typeface="Arial"/>
              <a:buNone/>
            </a:pPr>
            <a:r>
              <a:t/>
            </a:r>
            <a:endParaRPr b="0" i="0" sz="1600" u="none" cap="none" strike="noStrike">
              <a:solidFill>
                <a:schemeClr val="dk1"/>
              </a:solidFill>
              <a:latin typeface="Arial"/>
              <a:ea typeface="Arial"/>
              <a:cs typeface="Arial"/>
              <a:sym typeface="Arial"/>
            </a:endParaRPr>
          </a:p>
        </p:txBody>
      </p:sp>
      <p:grpSp>
        <p:nvGrpSpPr>
          <p:cNvPr id="968" name="Google Shape;968;gbacec6ad04_40_104"/>
          <p:cNvGrpSpPr/>
          <p:nvPr/>
        </p:nvGrpSpPr>
        <p:grpSpPr>
          <a:xfrm>
            <a:off x="4572000" y="681540"/>
            <a:ext cx="3375186" cy="4461961"/>
            <a:chOff x="4572000" y="681540"/>
            <a:chExt cx="3375186" cy="4461961"/>
          </a:xfrm>
        </p:grpSpPr>
        <p:sp>
          <p:nvSpPr>
            <p:cNvPr id="969" name="Google Shape;969;gbacec6ad04_40_104"/>
            <p:cNvSpPr/>
            <p:nvPr/>
          </p:nvSpPr>
          <p:spPr>
            <a:xfrm rot="10800000">
              <a:off x="4572000" y="2486838"/>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970" name="Google Shape;970;gbacec6ad04_40_104"/>
            <p:cNvSpPr/>
            <p:nvPr/>
          </p:nvSpPr>
          <p:spPr>
            <a:xfrm>
              <a:off x="5112060" y="3057804"/>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971" name="Google Shape;971;gbacec6ad04_40_104"/>
            <p:cNvSpPr/>
            <p:nvPr/>
          </p:nvSpPr>
          <p:spPr>
            <a:xfrm>
              <a:off x="4680013" y="681540"/>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972" name="Google Shape;972;gbacec6ad04_40_104"/>
            <p:cNvSpPr/>
            <p:nvPr/>
          </p:nvSpPr>
          <p:spPr>
            <a:xfrm>
              <a:off x="4572000" y="1275607"/>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973" name="Google Shape;973;gbacec6ad04_40_104"/>
            <p:cNvSpPr/>
            <p:nvPr/>
          </p:nvSpPr>
          <p:spPr>
            <a:xfrm>
              <a:off x="5490102" y="1059582"/>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974" name="Google Shape;974;gbacec6ad04_40_104"/>
            <p:cNvSpPr/>
            <p:nvPr/>
          </p:nvSpPr>
          <p:spPr>
            <a:xfrm>
              <a:off x="6624228" y="3543858"/>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975" name="Google Shape;975;gbacec6ad04_40_104"/>
            <p:cNvCxnSpPr>
              <a:stCxn id="976" idx="2"/>
              <a:endCxn id="974" idx="0"/>
            </p:cNvCxnSpPr>
            <p:nvPr/>
          </p:nvCxnSpPr>
          <p:spPr>
            <a:xfrm>
              <a:off x="6108186" y="3057804"/>
              <a:ext cx="987000" cy="486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sp>
          <p:nvSpPr>
            <p:cNvPr id="977" name="Google Shape;977;gbacec6ad04_40_104"/>
            <p:cNvSpPr/>
            <p:nvPr/>
          </p:nvSpPr>
          <p:spPr>
            <a:xfrm>
              <a:off x="5490102" y="359786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978" name="Google Shape;978;gbacec6ad04_40_104"/>
            <p:cNvCxnSpPr>
              <a:stCxn id="976" idx="2"/>
              <a:endCxn id="977" idx="0"/>
            </p:cNvCxnSpPr>
            <p:nvPr/>
          </p:nvCxnSpPr>
          <p:spPr>
            <a:xfrm flipH="1">
              <a:off x="5960886" y="3057804"/>
              <a:ext cx="147300" cy="5400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79" name="Google Shape;979;gbacec6ad04_40_104"/>
            <p:cNvCxnSpPr>
              <a:stCxn id="972" idx="1"/>
            </p:cNvCxnSpPr>
            <p:nvPr/>
          </p:nvCxnSpPr>
          <p:spPr>
            <a:xfrm>
              <a:off x="5058055" y="1707194"/>
              <a:ext cx="1098900" cy="48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80" name="Google Shape;980;gbacec6ad04_40_104"/>
            <p:cNvCxnSpPr>
              <a:stCxn id="971" idx="1"/>
            </p:cNvCxnSpPr>
            <p:nvPr/>
          </p:nvCxnSpPr>
          <p:spPr>
            <a:xfrm>
              <a:off x="5166066" y="1167076"/>
              <a:ext cx="990900" cy="102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981" name="Google Shape;981;gbacec6ad04_40_104"/>
            <p:cNvCxnSpPr>
              <a:stCxn id="973" idx="1"/>
            </p:cNvCxnSpPr>
            <p:nvPr/>
          </p:nvCxnSpPr>
          <p:spPr>
            <a:xfrm>
              <a:off x="6105385" y="1653015"/>
              <a:ext cx="51600" cy="540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grpSp>
          <p:nvGrpSpPr>
            <p:cNvPr id="982" name="Google Shape;982;gbacec6ad04_40_104"/>
            <p:cNvGrpSpPr/>
            <p:nvPr/>
          </p:nvGrpSpPr>
          <p:grpSpPr>
            <a:xfrm>
              <a:off x="7002270" y="1383618"/>
              <a:ext cx="868318" cy="810090"/>
              <a:chOff x="3778531" y="1113692"/>
              <a:chExt cx="1303616" cy="1276406"/>
            </a:xfrm>
          </p:grpSpPr>
          <p:sp>
            <p:nvSpPr>
              <p:cNvPr id="983" name="Google Shape;983;gbacec6ad04_40_104"/>
              <p:cNvSpPr/>
              <p:nvPr/>
            </p:nvSpPr>
            <p:spPr>
              <a:xfrm>
                <a:off x="3778531" y="1113692"/>
                <a:ext cx="1303616" cy="1276406"/>
              </a:xfrm>
              <a:prstGeom prst="roundRect">
                <a:avLst>
                  <a:gd fmla="val 16667" name="adj"/>
                </a:avLst>
              </a:prstGeom>
              <a:solidFill>
                <a:srgbClr val="FFD966"/>
              </a:solidFill>
              <a:ln cap="flat" cmpd="sng" w="25400">
                <a:solidFill>
                  <a:schemeClr val="accent6"/>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Virtual Organization </a:t>
                </a:r>
                <a:endParaRPr b="0" i="0" sz="1050" u="none" cap="none" strike="noStrike">
                  <a:solidFill>
                    <a:schemeClr val="dk1"/>
                  </a:solidFill>
                  <a:latin typeface="Arial"/>
                  <a:ea typeface="Arial"/>
                  <a:cs typeface="Arial"/>
                  <a:sym typeface="Arial"/>
                </a:endParaRPr>
              </a:p>
            </p:txBody>
          </p:sp>
          <p:pic>
            <p:nvPicPr>
              <p:cNvPr descr="50355-200.png" id="984" name="Google Shape;984;gbacec6ad04_40_104"/>
              <p:cNvPicPr preferRelativeResize="0"/>
              <p:nvPr/>
            </p:nvPicPr>
            <p:blipFill rotWithShape="1">
              <a:blip r:embed="rId3">
                <a:alphaModFix/>
              </a:blip>
              <a:srcRect b="0" l="0" r="0" t="0"/>
              <a:stretch/>
            </p:blipFill>
            <p:spPr>
              <a:xfrm>
                <a:off x="4121588" y="1185700"/>
                <a:ext cx="587804" cy="587804"/>
              </a:xfrm>
              <a:prstGeom prst="rect">
                <a:avLst/>
              </a:prstGeom>
              <a:noFill/>
              <a:ln>
                <a:noFill/>
              </a:ln>
            </p:spPr>
          </p:pic>
        </p:grpSp>
        <p:cxnSp>
          <p:nvCxnSpPr>
            <p:cNvPr id="985" name="Google Shape;985;gbacec6ad04_40_104"/>
            <p:cNvCxnSpPr>
              <a:stCxn id="983" idx="1"/>
            </p:cNvCxnSpPr>
            <p:nvPr/>
          </p:nvCxnSpPr>
          <p:spPr>
            <a:xfrm flipH="1">
              <a:off x="6500070" y="1788663"/>
              <a:ext cx="502200" cy="747900"/>
            </a:xfrm>
            <a:prstGeom prst="straightConnector1">
              <a:avLst/>
            </a:prstGeom>
            <a:noFill/>
            <a:ln cap="flat" cmpd="sng" w="38100">
              <a:solidFill>
                <a:schemeClr val="accent6"/>
              </a:solidFill>
              <a:prstDash val="solid"/>
              <a:round/>
              <a:headEnd len="sm" w="sm" type="none"/>
              <a:tailEnd len="med" w="med" type="stealth"/>
            </a:ln>
            <a:effectLst>
              <a:outerShdw blurRad="40000" rotWithShape="0" dir="5400000" dist="23000">
                <a:srgbClr val="000000">
                  <a:alpha val="34117"/>
                </a:srgbClr>
              </a:outerShdw>
            </a:effectLst>
          </p:spPr>
        </p:cxnSp>
        <p:grpSp>
          <p:nvGrpSpPr>
            <p:cNvPr id="986" name="Google Shape;986;gbacec6ad04_40_104"/>
            <p:cNvGrpSpPr/>
            <p:nvPr/>
          </p:nvGrpSpPr>
          <p:grpSpPr>
            <a:xfrm>
              <a:off x="5706127" y="2193709"/>
              <a:ext cx="804119" cy="864095"/>
              <a:chOff x="-739799" y="2914873"/>
              <a:chExt cx="1292700" cy="1458300"/>
            </a:xfrm>
          </p:grpSpPr>
          <p:sp>
            <p:nvSpPr>
              <p:cNvPr id="976" name="Google Shape;976;gbacec6ad04_40_104"/>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987" name="Google Shape;987;gbacec6ad04_40_104"/>
              <p:cNvPicPr preferRelativeResize="0"/>
              <p:nvPr/>
            </p:nvPicPr>
            <p:blipFill rotWithShape="1">
              <a:blip r:embed="rId4">
                <a:alphaModFix/>
              </a:blip>
              <a:srcRect b="0" l="0" r="0" t="0"/>
              <a:stretch/>
            </p:blipFill>
            <p:spPr>
              <a:xfrm>
                <a:off x="-518037" y="2988223"/>
                <a:ext cx="849300" cy="823200"/>
              </a:xfrm>
              <a:prstGeom prst="rect">
                <a:avLst/>
              </a:prstGeom>
              <a:noFill/>
              <a:ln>
                <a:noFill/>
              </a:ln>
            </p:spPr>
          </p:pic>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bb10b688b6_6_6"/>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EGI-ACE objectives</a:t>
            </a:r>
            <a:endParaRPr/>
          </a:p>
        </p:txBody>
      </p:sp>
      <p:grpSp>
        <p:nvGrpSpPr>
          <p:cNvPr id="208" name="Google Shape;208;gbb10b688b6_6_6"/>
          <p:cNvGrpSpPr/>
          <p:nvPr/>
        </p:nvGrpSpPr>
        <p:grpSpPr>
          <a:xfrm>
            <a:off x="-1638831" y="-64073"/>
            <a:ext cx="10635167" cy="5472900"/>
            <a:chOff x="-4594335" y="-704407"/>
            <a:chExt cx="10635167" cy="5472900"/>
          </a:xfrm>
        </p:grpSpPr>
        <p:sp>
          <p:nvSpPr>
            <p:cNvPr id="209" name="Google Shape;209;gbb10b688b6_6_6"/>
            <p:cNvSpPr/>
            <p:nvPr/>
          </p:nvSpPr>
          <p:spPr>
            <a:xfrm>
              <a:off x="-4594335" y="-704407"/>
              <a:ext cx="5472900" cy="5472900"/>
            </a:xfrm>
            <a:prstGeom prst="blockArc">
              <a:avLst>
                <a:gd fmla="val 18900000" name="adj1"/>
                <a:gd fmla="val 2700000" name="adj2"/>
                <a:gd fmla="val 395"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bb10b688b6_6_6"/>
            <p:cNvSpPr/>
            <p:nvPr/>
          </p:nvSpPr>
          <p:spPr>
            <a:xfrm>
              <a:off x="384538" y="253918"/>
              <a:ext cx="5656200" cy="508200"/>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bb10b688b6_6_6"/>
            <p:cNvSpPr txBox="1"/>
            <p:nvPr/>
          </p:nvSpPr>
          <p:spPr>
            <a:xfrm>
              <a:off x="384538" y="253918"/>
              <a:ext cx="5656200" cy="508200"/>
            </a:xfrm>
            <a:prstGeom prst="rect">
              <a:avLst/>
            </a:prstGeom>
            <a:noFill/>
            <a:ln>
              <a:noFill/>
            </a:ln>
          </p:spPr>
          <p:txBody>
            <a:bodyPr anchorCtr="0" anchor="ctr" bIns="27925" lIns="403350" spcFirstLastPara="1" rIns="27925" wrap="square" tIns="27925">
              <a:noAutofit/>
            </a:bodyPr>
            <a:lstStyle/>
            <a:p>
              <a:pPr indent="0" lvl="0" marL="0" marR="0" rtl="0" algn="l">
                <a:lnSpc>
                  <a:spcPct val="9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Objective 1. Deliver the European Open Science Cloud Compute Platform and expand the supply-side</a:t>
              </a:r>
              <a:endParaRPr b="0" i="0" sz="1400" u="none" cap="none" strike="noStrike">
                <a:solidFill>
                  <a:srgbClr val="000000"/>
                </a:solidFill>
                <a:latin typeface="Arial"/>
                <a:ea typeface="Arial"/>
                <a:cs typeface="Arial"/>
                <a:sym typeface="Arial"/>
              </a:endParaRPr>
            </a:p>
          </p:txBody>
        </p:sp>
        <p:sp>
          <p:nvSpPr>
            <p:cNvPr id="212" name="Google Shape;212;gbb10b688b6_6_6"/>
            <p:cNvSpPr/>
            <p:nvPr/>
          </p:nvSpPr>
          <p:spPr>
            <a:xfrm>
              <a:off x="66936" y="190398"/>
              <a:ext cx="635100" cy="635100"/>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bb10b688b6_6_6"/>
            <p:cNvSpPr/>
            <p:nvPr/>
          </p:nvSpPr>
          <p:spPr>
            <a:xfrm>
              <a:off x="748672" y="1015918"/>
              <a:ext cx="5292000" cy="508200"/>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bb10b688b6_6_6"/>
            <p:cNvSpPr txBox="1"/>
            <p:nvPr/>
          </p:nvSpPr>
          <p:spPr>
            <a:xfrm>
              <a:off x="748672" y="1015918"/>
              <a:ext cx="5292000" cy="508200"/>
            </a:xfrm>
            <a:prstGeom prst="rect">
              <a:avLst/>
            </a:prstGeom>
            <a:noFill/>
            <a:ln>
              <a:noFill/>
            </a:ln>
          </p:spPr>
          <p:txBody>
            <a:bodyPr anchorCtr="0" anchor="ctr" bIns="27925" lIns="403350" spcFirstLastPara="1" rIns="27925" wrap="square" tIns="27925">
              <a:noAutofit/>
            </a:bodyPr>
            <a:lstStyle/>
            <a:p>
              <a:pPr indent="0" lvl="0" marL="0" marR="0" rtl="0" algn="l">
                <a:lnSpc>
                  <a:spcPct val="90000"/>
                </a:lnSpc>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Objective 2: Contribute to the implementation of the EU Data Strategy and the EOSC Data Commons to support the Green Deal, Health and Fundamental Research</a:t>
              </a:r>
              <a:endParaRPr b="0" i="0" sz="1100" u="none" cap="none" strike="noStrike">
                <a:solidFill>
                  <a:schemeClr val="dk1"/>
                </a:solidFill>
                <a:latin typeface="Arial"/>
                <a:ea typeface="Arial"/>
                <a:cs typeface="Arial"/>
                <a:sym typeface="Arial"/>
              </a:endParaRPr>
            </a:p>
          </p:txBody>
        </p:sp>
        <p:sp>
          <p:nvSpPr>
            <p:cNvPr id="215" name="Google Shape;215;gbb10b688b6_6_6"/>
            <p:cNvSpPr/>
            <p:nvPr/>
          </p:nvSpPr>
          <p:spPr>
            <a:xfrm>
              <a:off x="431071" y="952398"/>
              <a:ext cx="635100" cy="635100"/>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bb10b688b6_6_6"/>
            <p:cNvSpPr/>
            <p:nvPr/>
          </p:nvSpPr>
          <p:spPr>
            <a:xfrm>
              <a:off x="860432" y="1777918"/>
              <a:ext cx="5180400" cy="508200"/>
            </a:xfrm>
            <a:prstGeom prst="rect">
              <a:avLst/>
            </a:prstGeom>
            <a:solidFill>
              <a:srgbClr val="BFAAD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bb10b688b6_6_6"/>
            <p:cNvSpPr txBox="1"/>
            <p:nvPr/>
          </p:nvSpPr>
          <p:spPr>
            <a:xfrm>
              <a:off x="860432" y="1777918"/>
              <a:ext cx="5180400" cy="508200"/>
            </a:xfrm>
            <a:prstGeom prst="rect">
              <a:avLst/>
            </a:prstGeom>
            <a:noFill/>
            <a:ln>
              <a:noFill/>
            </a:ln>
          </p:spPr>
          <p:txBody>
            <a:bodyPr anchorCtr="0" anchor="ctr" bIns="27925" lIns="403350" spcFirstLastPara="1" rIns="27925" wrap="square" tIns="27925">
              <a:noAutofit/>
            </a:bodyPr>
            <a:lstStyle/>
            <a:p>
              <a:pPr indent="0" lvl="0" marL="0" marR="0" rtl="0" algn="l">
                <a:lnSpc>
                  <a:spcPct val="9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Objective 3: Integrate the EOSC Compute Platform with the EOSC Portal and the EOSC Core</a:t>
              </a:r>
              <a:endParaRPr b="0" i="0" sz="1100" u="none" cap="none" strike="noStrike">
                <a:solidFill>
                  <a:schemeClr val="dk1"/>
                </a:solidFill>
                <a:latin typeface="Arial"/>
                <a:ea typeface="Arial"/>
                <a:cs typeface="Arial"/>
                <a:sym typeface="Arial"/>
              </a:endParaRPr>
            </a:p>
          </p:txBody>
        </p:sp>
        <p:sp>
          <p:nvSpPr>
            <p:cNvPr id="218" name="Google Shape;218;gbb10b688b6_6_6"/>
            <p:cNvSpPr/>
            <p:nvPr/>
          </p:nvSpPr>
          <p:spPr>
            <a:xfrm>
              <a:off x="542831" y="1714398"/>
              <a:ext cx="635100" cy="635100"/>
            </a:xfrm>
            <a:prstGeom prst="ellipse">
              <a:avLst/>
            </a:prstGeom>
            <a:solidFill>
              <a:schemeClr val="lt1"/>
            </a:solidFill>
            <a:ln cap="flat" cmpd="sng" w="25400">
              <a:solidFill>
                <a:srgbClr val="BFAAD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bb10b688b6_6_6"/>
            <p:cNvSpPr/>
            <p:nvPr/>
          </p:nvSpPr>
          <p:spPr>
            <a:xfrm>
              <a:off x="748672" y="2539918"/>
              <a:ext cx="5292000" cy="508200"/>
            </a:xfrm>
            <a:prstGeom prst="rect">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bb10b688b6_6_6"/>
            <p:cNvSpPr txBox="1"/>
            <p:nvPr/>
          </p:nvSpPr>
          <p:spPr>
            <a:xfrm>
              <a:off x="748672" y="2539918"/>
              <a:ext cx="5292000" cy="508200"/>
            </a:xfrm>
            <a:prstGeom prst="rect">
              <a:avLst/>
            </a:prstGeom>
            <a:noFill/>
            <a:ln>
              <a:noFill/>
            </a:ln>
          </p:spPr>
          <p:txBody>
            <a:bodyPr anchorCtr="0" anchor="ctr" bIns="27925" lIns="403350" spcFirstLastPara="1" rIns="27925" wrap="square" tIns="27925">
              <a:noAutofit/>
            </a:bodyPr>
            <a:lstStyle/>
            <a:p>
              <a:pPr indent="0" lvl="0" marL="0" marR="0" rtl="0" algn="l">
                <a:lnSpc>
                  <a:spcPct val="9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Objective 4: Contribute to the realization of a global Open Science Cloud</a:t>
              </a:r>
              <a:endParaRPr b="0" i="0" sz="1100" u="none" cap="none" strike="noStrike">
                <a:solidFill>
                  <a:schemeClr val="dk1"/>
                </a:solidFill>
                <a:latin typeface="Arial"/>
                <a:ea typeface="Arial"/>
                <a:cs typeface="Arial"/>
                <a:sym typeface="Arial"/>
              </a:endParaRPr>
            </a:p>
          </p:txBody>
        </p:sp>
        <p:sp>
          <p:nvSpPr>
            <p:cNvPr id="221" name="Google Shape;221;gbb10b688b6_6_6"/>
            <p:cNvSpPr/>
            <p:nvPr/>
          </p:nvSpPr>
          <p:spPr>
            <a:xfrm>
              <a:off x="431071" y="2476398"/>
              <a:ext cx="635100" cy="635100"/>
            </a:xfrm>
            <a:prstGeom prst="ellipse">
              <a:avLst/>
            </a:prstGeom>
            <a:solidFill>
              <a:schemeClr val="lt1"/>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bb10b688b6_6_6"/>
            <p:cNvSpPr/>
            <p:nvPr/>
          </p:nvSpPr>
          <p:spPr>
            <a:xfrm>
              <a:off x="384538" y="3301918"/>
              <a:ext cx="5656200" cy="508200"/>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bb10b688b6_6_6"/>
            <p:cNvSpPr txBox="1"/>
            <p:nvPr/>
          </p:nvSpPr>
          <p:spPr>
            <a:xfrm>
              <a:off x="384538" y="3301918"/>
              <a:ext cx="5656200" cy="508200"/>
            </a:xfrm>
            <a:prstGeom prst="rect">
              <a:avLst/>
            </a:prstGeom>
            <a:noFill/>
            <a:ln>
              <a:noFill/>
            </a:ln>
          </p:spPr>
          <p:txBody>
            <a:bodyPr anchorCtr="0" anchor="ctr" bIns="27925" lIns="403350" spcFirstLastPara="1" rIns="27925" wrap="square" tIns="27925">
              <a:noAutofit/>
            </a:bodyPr>
            <a:lstStyle/>
            <a:p>
              <a:pPr indent="0" lvl="0" marL="0" marR="0" rtl="0" algn="l">
                <a:lnSpc>
                  <a:spcPct val="90000"/>
                </a:lnSpc>
                <a:spcBef>
                  <a:spcPts val="0"/>
                </a:spcBef>
                <a:spcAft>
                  <a:spcPts val="0"/>
                </a:spcAft>
                <a:buClr>
                  <a:srgbClr val="000000"/>
                </a:buClr>
                <a:buSzPts val="1100"/>
                <a:buFont typeface="Arial"/>
                <a:buNone/>
              </a:pPr>
              <a:r>
                <a:rPr b="1" i="0" lang="en-GB" sz="1100" u="none" cap="none" strike="noStrike">
                  <a:solidFill>
                    <a:schemeClr val="dk1"/>
                  </a:solidFill>
                  <a:latin typeface="Arial"/>
                  <a:ea typeface="Arial"/>
                  <a:cs typeface="Arial"/>
                  <a:sym typeface="Arial"/>
                </a:rPr>
                <a:t>Objective 5: Expand the demand-side of EOSC across sectors and disciplines</a:t>
              </a:r>
              <a:endParaRPr b="0" i="0" sz="1100" u="none" cap="none" strike="noStrike">
                <a:solidFill>
                  <a:schemeClr val="dk1"/>
                </a:solidFill>
                <a:latin typeface="Arial"/>
                <a:ea typeface="Arial"/>
                <a:cs typeface="Arial"/>
                <a:sym typeface="Arial"/>
              </a:endParaRPr>
            </a:p>
          </p:txBody>
        </p:sp>
        <p:sp>
          <p:nvSpPr>
            <p:cNvPr id="224" name="Google Shape;224;gbb10b688b6_6_6"/>
            <p:cNvSpPr/>
            <p:nvPr/>
          </p:nvSpPr>
          <p:spPr>
            <a:xfrm>
              <a:off x="66936" y="3238398"/>
              <a:ext cx="635100" cy="63510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 name="Google Shape;225;gbb10b688b6_6_6"/>
          <p:cNvGrpSpPr/>
          <p:nvPr/>
        </p:nvGrpSpPr>
        <p:grpSpPr>
          <a:xfrm>
            <a:off x="297181" y="1619392"/>
            <a:ext cx="2658387" cy="2706423"/>
            <a:chOff x="35895" y="-250720"/>
            <a:chExt cx="4183800" cy="4259400"/>
          </a:xfrm>
        </p:grpSpPr>
        <p:sp>
          <p:nvSpPr>
            <p:cNvPr id="226" name="Google Shape;226;gbb10b688b6_6_6"/>
            <p:cNvSpPr/>
            <p:nvPr/>
          </p:nvSpPr>
          <p:spPr>
            <a:xfrm>
              <a:off x="35895" y="-250720"/>
              <a:ext cx="4183800" cy="4259400"/>
            </a:xfrm>
            <a:prstGeom prst="blockArc">
              <a:avLst>
                <a:gd fmla="val 10800372" name="adj1"/>
                <a:gd fmla="val 93509" name="adj2"/>
                <a:gd fmla="val 19468" name="adj3"/>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EOSC-Exchange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227" name="Google Shape;227;gbb10b688b6_6_6"/>
            <p:cNvSpPr/>
            <p:nvPr/>
          </p:nvSpPr>
          <p:spPr>
            <a:xfrm>
              <a:off x="851164" y="556530"/>
              <a:ext cx="2577600" cy="2599800"/>
            </a:xfrm>
            <a:prstGeom prst="donut">
              <a:avLst>
                <a:gd fmla="val 29349"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grpSp>
      <p:sp>
        <p:nvSpPr>
          <p:cNvPr id="228" name="Google Shape;228;gbb10b688b6_6_6"/>
          <p:cNvSpPr/>
          <p:nvPr/>
        </p:nvSpPr>
        <p:spPr>
          <a:xfrm rot="-2988917">
            <a:off x="449630" y="1548833"/>
            <a:ext cx="2658488" cy="2658488"/>
          </a:xfrm>
          <a:prstGeom prst="blockArc">
            <a:avLst>
              <a:gd fmla="val 21345079" name="adj1"/>
              <a:gd fmla="val 2394421" name="adj2"/>
              <a:gd fmla="val 43207" name="adj3"/>
            </a:avLst>
          </a:prstGeom>
          <a:solidFill>
            <a:srgbClr val="00206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29" name="Google Shape;229;gbb10b688b6_6_6"/>
          <p:cNvSpPr txBox="1"/>
          <p:nvPr/>
        </p:nvSpPr>
        <p:spPr>
          <a:xfrm>
            <a:off x="2108142" y="2337794"/>
            <a:ext cx="933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Arial"/>
                <a:ea typeface="Arial"/>
                <a:cs typeface="Arial"/>
                <a:sym typeface="Arial"/>
              </a:rPr>
              <a:t>EGI-ACE</a:t>
            </a:r>
            <a:endParaRPr b="0" i="0" sz="1400" u="none" cap="none" strike="noStrike">
              <a:solidFill>
                <a:srgbClr val="000000"/>
              </a:solidFill>
              <a:latin typeface="Arial"/>
              <a:ea typeface="Arial"/>
              <a:cs typeface="Arial"/>
              <a:sym typeface="Arial"/>
            </a:endParaRPr>
          </a:p>
        </p:txBody>
      </p:sp>
      <p:sp>
        <p:nvSpPr>
          <p:cNvPr id="230" name="Google Shape;230;gbb10b688b6_6_6"/>
          <p:cNvSpPr txBox="1"/>
          <p:nvPr/>
        </p:nvSpPr>
        <p:spPr>
          <a:xfrm>
            <a:off x="798824" y="2190925"/>
            <a:ext cx="16551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Federated</a:t>
            </a:r>
            <a:br>
              <a:rPr b="1" i="0" lang="en-GB" sz="1100" u="none" cap="none" strike="noStrike">
                <a:solidFill>
                  <a:srgbClr val="000000"/>
                </a:solidFill>
                <a:latin typeface="Arial"/>
                <a:ea typeface="Arial"/>
                <a:cs typeface="Arial"/>
                <a:sym typeface="Arial"/>
              </a:rPr>
            </a:br>
            <a:r>
              <a:rPr b="1" i="0" lang="en-GB" sz="1100" u="none" cap="none" strike="noStrike">
                <a:solidFill>
                  <a:srgbClr val="000000"/>
                </a:solidFill>
                <a:latin typeface="Arial"/>
                <a:ea typeface="Arial"/>
                <a:cs typeface="Arial"/>
                <a:sym typeface="Arial"/>
              </a:rPr>
              <a:t>Data</a:t>
            </a:r>
            <a:endParaRPr b="0" i="0" sz="1400" u="none" cap="none" strike="noStrike">
              <a:solidFill>
                <a:srgbClr val="000000"/>
              </a:solidFill>
              <a:latin typeface="Arial"/>
              <a:ea typeface="Arial"/>
              <a:cs typeface="Arial"/>
              <a:sym typeface="Arial"/>
            </a:endParaRPr>
          </a:p>
        </p:txBody>
      </p:sp>
      <p:sp>
        <p:nvSpPr>
          <p:cNvPr id="231" name="Google Shape;231;gbb10b688b6_6_6"/>
          <p:cNvSpPr txBox="1"/>
          <p:nvPr/>
        </p:nvSpPr>
        <p:spPr>
          <a:xfrm>
            <a:off x="1272646" y="2767994"/>
            <a:ext cx="722700" cy="43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EOSC</a:t>
            </a:r>
            <a:br>
              <a:rPr b="1" i="0" lang="en-GB" sz="1100" u="none" cap="none" strike="noStrike">
                <a:solidFill>
                  <a:srgbClr val="000000"/>
                </a:solidFill>
                <a:latin typeface="Arial"/>
                <a:ea typeface="Arial"/>
                <a:cs typeface="Arial"/>
                <a:sym typeface="Arial"/>
              </a:rPr>
            </a:br>
            <a:r>
              <a:rPr b="1" i="0" lang="en-GB" sz="1100" u="none" cap="none" strike="noStrike">
                <a:solidFill>
                  <a:srgbClr val="000000"/>
                </a:solidFill>
                <a:latin typeface="Arial"/>
                <a:ea typeface="Arial"/>
                <a:cs typeface="Arial"/>
                <a:sym typeface="Arial"/>
              </a:rPr>
              <a:t>Core</a:t>
            </a:r>
            <a:endParaRPr b="0" i="0" sz="1400" u="none" cap="none" strike="noStrike">
              <a:solidFill>
                <a:srgbClr val="000000"/>
              </a:solidFill>
              <a:latin typeface="Arial"/>
              <a:ea typeface="Arial"/>
              <a:cs typeface="Arial"/>
              <a:sym typeface="Arial"/>
            </a:endParaRPr>
          </a:p>
        </p:txBody>
      </p:sp>
      <p:sp>
        <p:nvSpPr>
          <p:cNvPr id="232" name="Google Shape;232;gbb10b688b6_6_6"/>
          <p:cNvSpPr txBox="1"/>
          <p:nvPr/>
        </p:nvSpPr>
        <p:spPr>
          <a:xfrm>
            <a:off x="2048730" y="1989282"/>
            <a:ext cx="3405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2060"/>
                </a:solidFill>
                <a:latin typeface="Arial"/>
                <a:ea typeface="Arial"/>
                <a:cs typeface="Arial"/>
                <a:sym typeface="Arial"/>
              </a:rPr>
              <a:t>O1</a:t>
            </a:r>
            <a:endParaRPr b="0" i="0" sz="1400" u="none" cap="none" strike="noStrike">
              <a:solidFill>
                <a:srgbClr val="000000"/>
              </a:solidFill>
              <a:latin typeface="Arial"/>
              <a:ea typeface="Arial"/>
              <a:cs typeface="Arial"/>
              <a:sym typeface="Arial"/>
            </a:endParaRPr>
          </a:p>
        </p:txBody>
      </p:sp>
      <p:sp>
        <p:nvSpPr>
          <p:cNvPr id="233" name="Google Shape;233;gbb10b688b6_6_6"/>
          <p:cNvSpPr txBox="1"/>
          <p:nvPr/>
        </p:nvSpPr>
        <p:spPr>
          <a:xfrm>
            <a:off x="1774412" y="2368274"/>
            <a:ext cx="3405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2060"/>
                </a:solidFill>
                <a:latin typeface="Arial"/>
                <a:ea typeface="Arial"/>
                <a:cs typeface="Arial"/>
                <a:sym typeface="Arial"/>
              </a:rPr>
              <a:t>O2</a:t>
            </a:r>
            <a:endParaRPr b="0" i="0" sz="1400" u="none" cap="none" strike="noStrike">
              <a:solidFill>
                <a:srgbClr val="000000"/>
              </a:solidFill>
              <a:latin typeface="Arial"/>
              <a:ea typeface="Arial"/>
              <a:cs typeface="Arial"/>
              <a:sym typeface="Arial"/>
            </a:endParaRPr>
          </a:p>
        </p:txBody>
      </p:sp>
      <p:sp>
        <p:nvSpPr>
          <p:cNvPr id="234" name="Google Shape;234;gbb10b688b6_6_6"/>
          <p:cNvSpPr txBox="1"/>
          <p:nvPr/>
        </p:nvSpPr>
        <p:spPr>
          <a:xfrm>
            <a:off x="1661161" y="2684322"/>
            <a:ext cx="3387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2060"/>
                </a:solidFill>
                <a:latin typeface="Arial"/>
                <a:ea typeface="Arial"/>
                <a:cs typeface="Arial"/>
                <a:sym typeface="Arial"/>
              </a:rPr>
              <a:t>O3</a:t>
            </a:r>
            <a:endParaRPr b="0" i="0" sz="1400" u="none" cap="none" strike="noStrike">
              <a:solidFill>
                <a:srgbClr val="000000"/>
              </a:solidFill>
              <a:latin typeface="Arial"/>
              <a:ea typeface="Arial"/>
              <a:cs typeface="Arial"/>
              <a:sym typeface="Arial"/>
            </a:endParaRPr>
          </a:p>
        </p:txBody>
      </p:sp>
      <p:sp>
        <p:nvSpPr>
          <p:cNvPr id="235" name="Google Shape;235;gbb10b688b6_6_6"/>
          <p:cNvSpPr txBox="1"/>
          <p:nvPr/>
        </p:nvSpPr>
        <p:spPr>
          <a:xfrm>
            <a:off x="2759494" y="1805400"/>
            <a:ext cx="3405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2060"/>
                </a:solidFill>
                <a:latin typeface="Arial"/>
                <a:ea typeface="Arial"/>
                <a:cs typeface="Arial"/>
                <a:sym typeface="Arial"/>
              </a:rPr>
              <a:t>O4</a:t>
            </a:r>
            <a:endParaRPr b="0" i="0" sz="1400" u="none" cap="none" strike="noStrike">
              <a:solidFill>
                <a:srgbClr val="000000"/>
              </a:solidFill>
              <a:latin typeface="Arial"/>
              <a:ea typeface="Arial"/>
              <a:cs typeface="Arial"/>
              <a:sym typeface="Arial"/>
            </a:endParaRPr>
          </a:p>
        </p:txBody>
      </p:sp>
      <p:sp>
        <p:nvSpPr>
          <p:cNvPr id="236" name="Google Shape;236;gbb10b688b6_6_6"/>
          <p:cNvSpPr txBox="1"/>
          <p:nvPr/>
        </p:nvSpPr>
        <p:spPr>
          <a:xfrm>
            <a:off x="2980423" y="2165852"/>
            <a:ext cx="3378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2060"/>
                </a:solidFill>
                <a:latin typeface="Arial"/>
                <a:ea typeface="Arial"/>
                <a:cs typeface="Arial"/>
                <a:sym typeface="Arial"/>
              </a:rPr>
              <a:t>O5</a:t>
            </a:r>
            <a:endParaRPr b="0" i="0" sz="1400" u="none" cap="none" strike="noStrike">
              <a:solidFill>
                <a:srgbClr val="000000"/>
              </a:solidFill>
              <a:latin typeface="Arial"/>
              <a:ea typeface="Arial"/>
              <a:cs typeface="Arial"/>
              <a:sym typeface="Arial"/>
            </a:endParaRPr>
          </a:p>
        </p:txBody>
      </p:sp>
      <p:sp>
        <p:nvSpPr>
          <p:cNvPr id="237" name="Google Shape;237;gbb10b688b6_6_6"/>
          <p:cNvSpPr txBox="1"/>
          <p:nvPr/>
        </p:nvSpPr>
        <p:spPr>
          <a:xfrm>
            <a:off x="-34750" y="4370275"/>
            <a:ext cx="30000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1200"/>
              </a:spcAft>
              <a:buClr>
                <a:srgbClr val="000000"/>
              </a:buClr>
              <a:buSzPts val="900"/>
              <a:buFont typeface="Arial"/>
              <a:buNone/>
            </a:pPr>
            <a:r>
              <a:rPr b="0" i="0" lang="en-GB" sz="1000" u="none" cap="none" strike="noStrike">
                <a:solidFill>
                  <a:srgbClr val="000000"/>
                </a:solidFill>
                <a:latin typeface="Arial"/>
                <a:ea typeface="Arial"/>
                <a:cs typeface="Arial"/>
                <a:sym typeface="Arial"/>
              </a:rPr>
              <a:t>EOSC Architecture: </a:t>
            </a:r>
            <a:br>
              <a:rPr b="0" i="0" lang="en-GB" sz="1000" u="none" cap="none" strike="noStrike">
                <a:solidFill>
                  <a:srgbClr val="000000"/>
                </a:solidFill>
                <a:latin typeface="Arial"/>
                <a:ea typeface="Arial"/>
                <a:cs typeface="Arial"/>
                <a:sym typeface="Arial"/>
              </a:rPr>
            </a:br>
            <a:r>
              <a:rPr b="0" i="0" lang="en-GB" sz="1000" u="sng" cap="none" strike="noStrike">
                <a:solidFill>
                  <a:schemeClr val="hlink"/>
                </a:solidFill>
                <a:highlight>
                  <a:srgbClr val="FFFFFF"/>
                </a:highlight>
                <a:latin typeface="Arial"/>
                <a:ea typeface="Arial"/>
                <a:cs typeface="Arial"/>
                <a:sym typeface="Arial"/>
                <a:hlinkClick r:id="rId3"/>
              </a:rPr>
              <a:t>Solutions for a sustainable EOSC</a:t>
            </a:r>
            <a:br>
              <a:rPr b="0" i="0" lang="en-GB" sz="1000" u="none" cap="none" strike="noStrike">
                <a:solidFill>
                  <a:srgbClr val="112250"/>
                </a:solidFill>
                <a:highlight>
                  <a:srgbClr val="FFFFFF"/>
                </a:highlight>
                <a:latin typeface="Arial"/>
                <a:ea typeface="Arial"/>
                <a:cs typeface="Arial"/>
                <a:sym typeface="Arial"/>
              </a:rPr>
            </a:br>
            <a:r>
              <a:rPr b="0" i="0" lang="en-GB" sz="1000" u="none" cap="none" strike="noStrike">
                <a:solidFill>
                  <a:srgbClr val="112250"/>
                </a:solidFill>
                <a:highlight>
                  <a:srgbClr val="FFFFFF"/>
                </a:highlight>
                <a:latin typeface="Arial"/>
                <a:ea typeface="Arial"/>
                <a:cs typeface="Arial"/>
                <a:sym typeface="Arial"/>
              </a:rPr>
              <a:t>report from the EOSC Sustainability WG</a:t>
            </a:r>
            <a:endParaRPr b="0" i="0" sz="1000" u="none" cap="none" strike="noStrike">
              <a:solidFill>
                <a:srgbClr val="112250"/>
              </a:solidFill>
              <a:highlight>
                <a:srgbClr val="FFFFFF"/>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gbacec6ad04_40_129"/>
          <p:cNvSpPr txBox="1"/>
          <p:nvPr>
            <p:ph type="title"/>
          </p:nvPr>
        </p:nvSpPr>
        <p:spPr>
          <a:xfrm>
            <a:off x="2579077" y="169145"/>
            <a:ext cx="4728796" cy="34163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Use Case Group Management as a Service</a:t>
            </a:r>
            <a:endParaRPr/>
          </a:p>
        </p:txBody>
      </p:sp>
      <p:sp>
        <p:nvSpPr>
          <p:cNvPr id="994" name="Google Shape;994;gbacec6ad04_40_129"/>
          <p:cNvSpPr txBox="1"/>
          <p:nvPr/>
        </p:nvSpPr>
        <p:spPr>
          <a:xfrm>
            <a:off x="286118" y="1092018"/>
            <a:ext cx="3186300" cy="3588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27"/>
              <a:buFont typeface="Arial"/>
              <a:buNone/>
            </a:pPr>
            <a:r>
              <a:rPr b="0" i="0" lang="en-GB" sz="1627" u="none" cap="none" strike="noStrike">
                <a:solidFill>
                  <a:schemeClr val="dk1"/>
                </a:solidFill>
                <a:latin typeface="Arial"/>
                <a:ea typeface="Arial"/>
                <a:cs typeface="Arial"/>
                <a:sym typeface="Arial"/>
              </a:rPr>
              <a:t>Communities that do not operate their own group management service can leverage the group management capabilities of the CheckIn platform</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Avoid overhead of deploying a dedicated group management service</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Authorised VO admins will manage the information about their users independently</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750"/>
              </a:spcBef>
              <a:spcAft>
                <a:spcPts val="0"/>
              </a:spcAft>
              <a:buClr>
                <a:srgbClr val="000000"/>
              </a:buClr>
              <a:buSzPts val="1627"/>
              <a:buFont typeface="Arial"/>
              <a:buChar char="•"/>
            </a:pPr>
            <a:r>
              <a:rPr b="0" i="0" lang="en-GB" sz="1627" u="none" cap="none" strike="noStrike">
                <a:solidFill>
                  <a:schemeClr val="dk1"/>
                </a:solidFill>
                <a:latin typeface="Arial"/>
                <a:ea typeface="Arial"/>
                <a:cs typeface="Arial"/>
                <a:sym typeface="Arial"/>
              </a:rPr>
              <a:t>Can be used with EGI and non-EGI services </a:t>
            </a:r>
            <a:endParaRPr b="0" i="0" sz="1400" u="none" cap="none" strike="noStrike">
              <a:solidFill>
                <a:srgbClr val="000000"/>
              </a:solidFill>
              <a:latin typeface="Arial"/>
              <a:ea typeface="Arial"/>
              <a:cs typeface="Arial"/>
              <a:sym typeface="Arial"/>
            </a:endParaRPr>
          </a:p>
          <a:p>
            <a:pPr indent="-68135" lvl="0" marL="171450" marR="0" rtl="0" algn="l">
              <a:lnSpc>
                <a:spcPct val="100000"/>
              </a:lnSpc>
              <a:spcBef>
                <a:spcPts val="750"/>
              </a:spcBef>
              <a:spcAft>
                <a:spcPts val="0"/>
              </a:spcAft>
              <a:buClr>
                <a:srgbClr val="000000"/>
              </a:buClr>
              <a:buSzPts val="1627"/>
              <a:buFont typeface="Arial"/>
              <a:buNone/>
            </a:pPr>
            <a:r>
              <a:t/>
            </a:r>
            <a:endParaRPr b="0" i="0" sz="1627" u="none" cap="none" strike="noStrike">
              <a:solidFill>
                <a:schemeClr val="dk1"/>
              </a:solidFill>
              <a:latin typeface="Arial"/>
              <a:ea typeface="Arial"/>
              <a:cs typeface="Arial"/>
              <a:sym typeface="Arial"/>
            </a:endParaRPr>
          </a:p>
        </p:txBody>
      </p:sp>
      <p:grpSp>
        <p:nvGrpSpPr>
          <p:cNvPr id="995" name="Google Shape;995;gbacec6ad04_40_129"/>
          <p:cNvGrpSpPr/>
          <p:nvPr/>
        </p:nvGrpSpPr>
        <p:grpSpPr>
          <a:xfrm>
            <a:off x="3491880" y="681540"/>
            <a:ext cx="4398114" cy="4330849"/>
            <a:chOff x="3491880" y="681540"/>
            <a:chExt cx="4398114" cy="4330849"/>
          </a:xfrm>
        </p:grpSpPr>
        <p:sp>
          <p:nvSpPr>
            <p:cNvPr id="996" name="Google Shape;996;gbacec6ad04_40_129"/>
            <p:cNvSpPr/>
            <p:nvPr/>
          </p:nvSpPr>
          <p:spPr>
            <a:xfrm rot="10800000">
              <a:off x="3491880" y="2355726"/>
              <a:ext cx="3375186" cy="2656663"/>
            </a:xfrm>
            <a:prstGeom prst="cloud">
              <a:avLst/>
            </a:prstGeom>
            <a:noFill/>
            <a:ln cap="flat" cmpd="sng" w="28575">
              <a:solidFill>
                <a:srgbClr val="4F81BD"/>
              </a:solidFill>
              <a:prstDash val="dash"/>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997" name="Google Shape;997;gbacec6ad04_40_129"/>
            <p:cNvSpPr/>
            <p:nvPr/>
          </p:nvSpPr>
          <p:spPr>
            <a:xfrm>
              <a:off x="5976156" y="3489852"/>
              <a:ext cx="864096" cy="37804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EGI Infrastructure</a:t>
              </a:r>
              <a:endParaRPr b="0" i="0" sz="1400" u="none" cap="none" strike="noStrike">
                <a:solidFill>
                  <a:srgbClr val="000000"/>
                </a:solidFill>
                <a:latin typeface="Arial"/>
                <a:ea typeface="Arial"/>
                <a:cs typeface="Arial"/>
                <a:sym typeface="Arial"/>
              </a:endParaRPr>
            </a:p>
          </p:txBody>
        </p:sp>
        <p:sp>
          <p:nvSpPr>
            <p:cNvPr id="998" name="Google Shape;998;gbacec6ad04_40_129"/>
            <p:cNvSpPr/>
            <p:nvPr/>
          </p:nvSpPr>
          <p:spPr>
            <a:xfrm>
              <a:off x="4680013" y="681540"/>
              <a:ext cx="972107" cy="486054"/>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eduGAIN</a:t>
              </a:r>
              <a:endParaRPr b="0" i="0" sz="1050" u="none" cap="none" strike="noStrike">
                <a:solidFill>
                  <a:schemeClr val="dk1"/>
                </a:solidFill>
                <a:latin typeface="Arial"/>
                <a:ea typeface="Arial"/>
                <a:cs typeface="Arial"/>
                <a:sym typeface="Arial"/>
              </a:endParaRPr>
            </a:p>
          </p:txBody>
        </p:sp>
        <p:sp>
          <p:nvSpPr>
            <p:cNvPr id="999" name="Google Shape;999;gbacec6ad04_40_129"/>
            <p:cNvSpPr/>
            <p:nvPr/>
          </p:nvSpPr>
          <p:spPr>
            <a:xfrm>
              <a:off x="4572000" y="1275607"/>
              <a:ext cx="972109" cy="432047"/>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Arial"/>
                  <a:ea typeface="Arial"/>
                  <a:cs typeface="Arial"/>
                  <a:sym typeface="Arial"/>
                </a:rPr>
                <a:t>Social IDPs</a:t>
              </a:r>
              <a:endParaRPr b="0" i="0" sz="1400" u="none" cap="none" strike="noStrike">
                <a:solidFill>
                  <a:srgbClr val="000000"/>
                </a:solidFill>
                <a:latin typeface="Arial"/>
                <a:ea typeface="Arial"/>
                <a:cs typeface="Arial"/>
                <a:sym typeface="Arial"/>
              </a:endParaRPr>
            </a:p>
          </p:txBody>
        </p:sp>
        <p:sp>
          <p:nvSpPr>
            <p:cNvPr id="1000" name="Google Shape;1000;gbacec6ad04_40_129"/>
            <p:cNvSpPr/>
            <p:nvPr/>
          </p:nvSpPr>
          <p:spPr>
            <a:xfrm>
              <a:off x="5490102" y="1059582"/>
              <a:ext cx="1230566" cy="594066"/>
            </a:xfrm>
            <a:prstGeom prst="cloud">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Arial"/>
                  <a:ea typeface="Arial"/>
                  <a:cs typeface="Arial"/>
                  <a:sym typeface="Arial"/>
                </a:rPr>
                <a:t>Institutional</a:t>
              </a:r>
              <a:br>
                <a:rPr b="0" i="0" lang="en-GB" sz="1050" u="none" cap="none" strike="noStrike">
                  <a:solidFill>
                    <a:schemeClr val="dk1"/>
                  </a:solidFill>
                  <a:latin typeface="Arial"/>
                  <a:ea typeface="Arial"/>
                  <a:cs typeface="Arial"/>
                  <a:sym typeface="Arial"/>
                </a:rPr>
              </a:br>
              <a:r>
                <a:rPr b="0" i="0" lang="en-GB" sz="1050" u="none" cap="none" strike="noStrike">
                  <a:solidFill>
                    <a:schemeClr val="dk1"/>
                  </a:solidFill>
                  <a:latin typeface="Arial"/>
                  <a:ea typeface="Arial"/>
                  <a:cs typeface="Arial"/>
                  <a:sym typeface="Arial"/>
                </a:rPr>
                <a:t>IdP</a:t>
              </a:r>
              <a:endParaRPr b="0" i="0" sz="1050" u="none" cap="none" strike="noStrike">
                <a:solidFill>
                  <a:schemeClr val="dk1"/>
                </a:solidFill>
                <a:latin typeface="Arial"/>
                <a:ea typeface="Arial"/>
                <a:cs typeface="Arial"/>
                <a:sym typeface="Arial"/>
              </a:endParaRPr>
            </a:p>
          </p:txBody>
        </p:sp>
        <p:sp>
          <p:nvSpPr>
            <p:cNvPr id="1001" name="Google Shape;1001;gbacec6ad04_40_129"/>
            <p:cNvSpPr/>
            <p:nvPr/>
          </p:nvSpPr>
          <p:spPr>
            <a:xfrm>
              <a:off x="5166066" y="386789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1002" name="Google Shape;1002;gbacec6ad04_40_129"/>
            <p:cNvCxnSpPr>
              <a:endCxn id="1001" idx="0"/>
            </p:cNvCxnSpPr>
            <p:nvPr/>
          </p:nvCxnSpPr>
          <p:spPr>
            <a:xfrm flipH="1">
              <a:off x="5636931" y="2879394"/>
              <a:ext cx="520200" cy="9885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sp>
          <p:nvSpPr>
            <p:cNvPr id="1003" name="Google Shape;1003;gbacec6ad04_40_129"/>
            <p:cNvSpPr/>
            <p:nvPr/>
          </p:nvSpPr>
          <p:spPr>
            <a:xfrm>
              <a:off x="4788024" y="3057804"/>
              <a:ext cx="941730" cy="486054"/>
            </a:xfrm>
            <a:prstGeom prst="roundRect">
              <a:avLst>
                <a:gd fmla="val 16667" name="adj"/>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1004" name="Google Shape;1004;gbacec6ad04_40_129"/>
            <p:cNvCxnSpPr>
              <a:endCxn id="1003" idx="0"/>
            </p:cNvCxnSpPr>
            <p:nvPr/>
          </p:nvCxnSpPr>
          <p:spPr>
            <a:xfrm flipH="1">
              <a:off x="5258889" y="2879604"/>
              <a:ext cx="898200" cy="178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1005" name="Google Shape;1005;gbacec6ad04_40_129"/>
            <p:cNvCxnSpPr>
              <a:stCxn id="999" idx="1"/>
            </p:cNvCxnSpPr>
            <p:nvPr/>
          </p:nvCxnSpPr>
          <p:spPr>
            <a:xfrm>
              <a:off x="5058055" y="1707194"/>
              <a:ext cx="1098900" cy="48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1006" name="Google Shape;1006;gbacec6ad04_40_129"/>
            <p:cNvCxnSpPr>
              <a:stCxn id="998" idx="1"/>
            </p:cNvCxnSpPr>
            <p:nvPr/>
          </p:nvCxnSpPr>
          <p:spPr>
            <a:xfrm>
              <a:off x="5166066" y="1167076"/>
              <a:ext cx="990900" cy="1026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cxnSp>
          <p:nvCxnSpPr>
            <p:cNvPr id="1007" name="Google Shape;1007;gbacec6ad04_40_129"/>
            <p:cNvCxnSpPr>
              <a:stCxn id="1000" idx="1"/>
            </p:cNvCxnSpPr>
            <p:nvPr/>
          </p:nvCxnSpPr>
          <p:spPr>
            <a:xfrm>
              <a:off x="6105385" y="1653015"/>
              <a:ext cx="51600" cy="540600"/>
            </a:xfrm>
            <a:prstGeom prst="straightConnector1">
              <a:avLst/>
            </a:prstGeom>
            <a:noFill/>
            <a:ln cap="flat" cmpd="sng" w="25400">
              <a:solidFill>
                <a:schemeClr val="dk1"/>
              </a:solidFill>
              <a:prstDash val="solid"/>
              <a:round/>
              <a:headEnd len="sm" w="sm" type="none"/>
              <a:tailEnd len="med" w="med" type="stealth"/>
            </a:ln>
            <a:effectLst>
              <a:outerShdw blurRad="40000" rotWithShape="0" dir="5400000" dist="20000">
                <a:srgbClr val="000000">
                  <a:alpha val="36862"/>
                </a:srgbClr>
              </a:outerShdw>
            </a:effectLst>
          </p:spPr>
        </p:cxnSp>
        <p:grpSp>
          <p:nvGrpSpPr>
            <p:cNvPr id="1008" name="Google Shape;1008;gbacec6ad04_40_129"/>
            <p:cNvGrpSpPr/>
            <p:nvPr/>
          </p:nvGrpSpPr>
          <p:grpSpPr>
            <a:xfrm>
              <a:off x="5760132" y="2193709"/>
              <a:ext cx="756084" cy="812477"/>
              <a:chOff x="-739799" y="2914873"/>
              <a:chExt cx="1292700" cy="1458300"/>
            </a:xfrm>
          </p:grpSpPr>
          <p:sp>
            <p:nvSpPr>
              <p:cNvPr id="1009" name="Google Shape;1009;gbacec6ad04_40_129"/>
              <p:cNvSpPr/>
              <p:nvPr/>
            </p:nvSpPr>
            <p:spPr>
              <a:xfrm>
                <a:off x="-739799"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825"/>
                  <a:buFont typeface="Arial"/>
                  <a:buNone/>
                </a:pPr>
                <a:r>
                  <a:rPr b="1" i="0" lang="en-GB" sz="825" u="none" cap="none" strike="noStrike">
                    <a:solidFill>
                      <a:schemeClr val="dk1"/>
                    </a:solidFill>
                    <a:latin typeface="Arial"/>
                    <a:ea typeface="Arial"/>
                    <a:cs typeface="Arial"/>
                    <a:sym typeface="Arial"/>
                  </a:rPr>
                  <a:t>EGI CheckIn</a:t>
                </a:r>
                <a:endParaRPr b="1" i="0" sz="825" u="none" cap="none" strike="noStrike">
                  <a:solidFill>
                    <a:schemeClr val="dk1"/>
                  </a:solidFill>
                  <a:latin typeface="Arial"/>
                  <a:ea typeface="Arial"/>
                  <a:cs typeface="Arial"/>
                  <a:sym typeface="Arial"/>
                </a:endParaRPr>
              </a:p>
            </p:txBody>
          </p:sp>
          <p:pic>
            <p:nvPicPr>
              <p:cNvPr descr="4361018b05117b92dc1a71d9622efbbf.png" id="1010" name="Google Shape;1010;gbacec6ad04_40_129"/>
              <p:cNvPicPr preferRelativeResize="0"/>
              <p:nvPr/>
            </p:nvPicPr>
            <p:blipFill rotWithShape="1">
              <a:blip r:embed="rId3">
                <a:alphaModFix/>
              </a:blip>
              <a:srcRect b="0" l="0" r="0" t="0"/>
              <a:stretch/>
            </p:blipFill>
            <p:spPr>
              <a:xfrm>
                <a:off x="-518037" y="2988223"/>
                <a:ext cx="849300" cy="823200"/>
              </a:xfrm>
              <a:prstGeom prst="rect">
                <a:avLst/>
              </a:prstGeom>
              <a:noFill/>
              <a:ln>
                <a:noFill/>
              </a:ln>
            </p:spPr>
          </p:pic>
        </p:grpSp>
        <p:sp>
          <p:nvSpPr>
            <p:cNvPr id="1011" name="Google Shape;1011;gbacec6ad04_40_129"/>
            <p:cNvSpPr/>
            <p:nvPr/>
          </p:nvSpPr>
          <p:spPr>
            <a:xfrm>
              <a:off x="6948264" y="2301720"/>
              <a:ext cx="941730" cy="486054"/>
            </a:xfrm>
            <a:prstGeom prst="roundRect">
              <a:avLst>
                <a:gd fmla="val 16667" name="adj"/>
              </a:avLst>
            </a:prstGeom>
            <a:solidFill>
              <a:schemeClr val="accent3"/>
            </a:solidFill>
            <a:ln cap="flat" cmpd="sng" w="25400">
              <a:solidFill>
                <a:srgbClr val="78787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cxnSp>
          <p:nvCxnSpPr>
            <p:cNvPr id="1012" name="Google Shape;1012;gbacec6ad04_40_129"/>
            <p:cNvCxnSpPr>
              <a:stCxn id="1009" idx="3"/>
              <a:endCxn id="1011" idx="1"/>
            </p:cNvCxnSpPr>
            <p:nvPr/>
          </p:nvCxnSpPr>
          <p:spPr>
            <a:xfrm flipH="1" rot="10800000">
              <a:off x="6516216" y="2544748"/>
              <a:ext cx="432000" cy="55200"/>
            </a:xfrm>
            <a:prstGeom prst="straightConnector1">
              <a:avLst/>
            </a:prstGeom>
            <a:noFill/>
            <a:ln cap="flat" cmpd="sng" w="25400">
              <a:solidFill>
                <a:schemeClr val="accent1"/>
              </a:solidFill>
              <a:prstDash val="solid"/>
              <a:round/>
              <a:headEnd len="sm" w="sm" type="none"/>
              <a:tailEnd len="med" w="med" type="stealth"/>
            </a:ln>
            <a:effectLst>
              <a:outerShdw blurRad="40000" rotWithShape="0" dir="5400000" dist="20000">
                <a:srgbClr val="000000">
                  <a:alpha val="36862"/>
                </a:srgbClr>
              </a:outerShdw>
            </a:effectLst>
          </p:spPr>
        </p:cxnSp>
        <p:grpSp>
          <p:nvGrpSpPr>
            <p:cNvPr id="1013" name="Google Shape;1013;gbacec6ad04_40_129"/>
            <p:cNvGrpSpPr/>
            <p:nvPr/>
          </p:nvGrpSpPr>
          <p:grpSpPr>
            <a:xfrm>
              <a:off x="6192180" y="2733768"/>
              <a:ext cx="636767" cy="594066"/>
              <a:chOff x="3304489" y="1229729"/>
              <a:chExt cx="1303616" cy="1276406"/>
            </a:xfrm>
          </p:grpSpPr>
          <p:sp>
            <p:nvSpPr>
              <p:cNvPr id="1014" name="Google Shape;1014;gbacec6ad04_40_129"/>
              <p:cNvSpPr/>
              <p:nvPr/>
            </p:nvSpPr>
            <p:spPr>
              <a:xfrm>
                <a:off x="3304489" y="1229729"/>
                <a:ext cx="1303616" cy="1276406"/>
              </a:xfrm>
              <a:prstGeom prst="roundRect">
                <a:avLst>
                  <a:gd fmla="val 16667" name="adj"/>
                </a:avLst>
              </a:prstGeom>
              <a:solidFill>
                <a:srgbClr val="FFD966"/>
              </a:solidFill>
              <a:ln cap="flat" cmpd="sng" w="25400">
                <a:solidFill>
                  <a:schemeClr val="accent1"/>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Arial"/>
                    <a:ea typeface="Arial"/>
                    <a:cs typeface="Arial"/>
                    <a:sym typeface="Arial"/>
                  </a:rPr>
                  <a:t>Virtual Organization </a:t>
                </a:r>
                <a:endParaRPr b="0" i="0" sz="675" u="none" cap="none" strike="noStrike">
                  <a:solidFill>
                    <a:schemeClr val="dk1"/>
                  </a:solidFill>
                  <a:latin typeface="Arial"/>
                  <a:ea typeface="Arial"/>
                  <a:cs typeface="Arial"/>
                  <a:sym typeface="Arial"/>
                </a:endParaRPr>
              </a:p>
            </p:txBody>
          </p:sp>
          <p:pic>
            <p:nvPicPr>
              <p:cNvPr descr="50355-200.png" id="1015" name="Google Shape;1015;gbacec6ad04_40_129"/>
              <p:cNvPicPr preferRelativeResize="0"/>
              <p:nvPr/>
            </p:nvPicPr>
            <p:blipFill rotWithShape="1">
              <a:blip r:embed="rId4">
                <a:alphaModFix/>
              </a:blip>
              <a:srcRect b="0" l="0" r="0" t="0"/>
              <a:stretch/>
            </p:blipFill>
            <p:spPr>
              <a:xfrm>
                <a:off x="3746744" y="1345765"/>
                <a:ext cx="587804" cy="587803"/>
              </a:xfrm>
              <a:prstGeom prst="rect">
                <a:avLst/>
              </a:prstGeom>
              <a:solidFill>
                <a:schemeClr val="lt1"/>
              </a:solidFill>
              <a:ln>
                <a:noFill/>
              </a:ln>
            </p:spPr>
          </p:pic>
        </p:grpSp>
        <p:pic>
          <p:nvPicPr>
            <p:cNvPr descr="user_phd_group.png" id="1016" name="Google Shape;1016;gbacec6ad04_40_129"/>
            <p:cNvPicPr preferRelativeResize="0"/>
            <p:nvPr/>
          </p:nvPicPr>
          <p:blipFill rotWithShape="1">
            <a:blip r:embed="rId5">
              <a:alphaModFix/>
            </a:blip>
            <a:srcRect b="0" l="0" r="0" t="0"/>
            <a:stretch/>
          </p:blipFill>
          <p:spPr>
            <a:xfrm>
              <a:off x="7218294" y="3111810"/>
              <a:ext cx="572933" cy="572933"/>
            </a:xfrm>
            <a:prstGeom prst="rect">
              <a:avLst/>
            </a:prstGeom>
            <a:noFill/>
            <a:ln>
              <a:noFill/>
            </a:ln>
          </p:spPr>
        </p:pic>
        <p:cxnSp>
          <p:nvCxnSpPr>
            <p:cNvPr id="1017" name="Google Shape;1017;gbacec6ad04_40_129"/>
            <p:cNvCxnSpPr>
              <a:stCxn id="1016" idx="1"/>
              <a:endCxn id="1014" idx="3"/>
            </p:cNvCxnSpPr>
            <p:nvPr/>
          </p:nvCxnSpPr>
          <p:spPr>
            <a:xfrm rot="10800000">
              <a:off x="6828894" y="3030776"/>
              <a:ext cx="389400" cy="367500"/>
            </a:xfrm>
            <a:prstGeom prst="straightConnector1">
              <a:avLst/>
            </a:prstGeom>
            <a:noFill/>
            <a:ln cap="flat" cmpd="sng" w="25400">
              <a:solidFill>
                <a:schemeClr val="accent3"/>
              </a:solidFill>
              <a:prstDash val="solid"/>
              <a:round/>
              <a:headEnd len="sm" w="sm" type="none"/>
              <a:tailEnd len="med" w="med" type="stealth"/>
            </a:ln>
            <a:effectLst>
              <a:outerShdw blurRad="40000" rotWithShape="0" dir="5400000" dist="20000">
                <a:srgbClr val="000000">
                  <a:alpha val="36862"/>
                </a:srgbClr>
              </a:outerShdw>
            </a:effectLst>
          </p:spPr>
        </p:cxnSp>
        <p:sp>
          <p:nvSpPr>
            <p:cNvPr id="1018" name="Google Shape;1018;gbacec6ad04_40_129"/>
            <p:cNvSpPr/>
            <p:nvPr/>
          </p:nvSpPr>
          <p:spPr>
            <a:xfrm>
              <a:off x="6354198" y="3867894"/>
              <a:ext cx="1458162" cy="810090"/>
            </a:xfrm>
            <a:prstGeom prst="wedgeRectCallout">
              <a:avLst>
                <a:gd fmla="val -41429" name="adj1"/>
                <a:gd fmla="val -127049" name="adj2"/>
              </a:avLst>
            </a:prstGeom>
            <a:solidFill>
              <a:srgbClr val="FFD966"/>
            </a:solidFill>
            <a:ln cap="flat" cmpd="sng" w="9525">
              <a:solidFill>
                <a:schemeClr val="dk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Supported  technologies: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CΟmanage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dk1"/>
                  </a:solidFill>
                  <a:latin typeface="Arial"/>
                  <a:ea typeface="Arial"/>
                  <a:cs typeface="Arial"/>
                  <a:sym typeface="Arial"/>
                </a:rPr>
                <a:t>Perun</a:t>
              </a:r>
              <a:endParaRPr b="0" i="0" sz="1350" u="none" cap="none" strike="noStrike">
                <a:solidFill>
                  <a:schemeClr val="dk1"/>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22" name="Shape 1022"/>
        <p:cNvGrpSpPr/>
        <p:nvPr/>
      </p:nvGrpSpPr>
      <p:grpSpPr>
        <a:xfrm>
          <a:off x="0" y="0"/>
          <a:ext cx="0" cy="0"/>
          <a:chOff x="0" y="0"/>
          <a:chExt cx="0" cy="0"/>
        </a:xfrm>
      </p:grpSpPr>
      <p:sp>
        <p:nvSpPr>
          <p:cNvPr id="1023" name="Google Shape;1023;gbacec6ad04_40_159"/>
          <p:cNvSpPr txBox="1"/>
          <p:nvPr>
            <p:ph type="title"/>
          </p:nvPr>
        </p:nvSpPr>
        <p:spPr>
          <a:xfrm>
            <a:off x="2579076" y="169145"/>
            <a:ext cx="62601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500"/>
              <a:buFont typeface="Calibri"/>
              <a:buNone/>
            </a:pPr>
            <a:r>
              <a:rPr lang="en-GB"/>
              <a:t>Non-web use cases &amp; delegated access</a:t>
            </a:r>
            <a:endParaRPr/>
          </a:p>
        </p:txBody>
      </p:sp>
      <p:sp>
        <p:nvSpPr>
          <p:cNvPr id="1024" name="Google Shape;1024;gbacec6ad04_40_159"/>
          <p:cNvSpPr/>
          <p:nvPr/>
        </p:nvSpPr>
        <p:spPr>
          <a:xfrm>
            <a:off x="186175" y="1315725"/>
            <a:ext cx="2685000" cy="3554100"/>
          </a:xfrm>
          <a:prstGeom prst="roundRect">
            <a:avLst>
              <a:gd fmla="val 16667" name="adj"/>
            </a:avLst>
          </a:prstGeom>
          <a:solidFill>
            <a:schemeClr val="accent1"/>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Check-in has been integrated with the production RCAuth.eu Online CA for allowing users to retrieve X.509 proxy certificates using their federated credentials</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Master Portal retrieves end-entity certificate from RCauth.eu</a:t>
            </a:r>
            <a:endParaRPr b="0" i="0" sz="1200" u="none" cap="none" strike="noStrike">
              <a:solidFill>
                <a:schemeClr val="lt1"/>
              </a:solidFill>
              <a:latin typeface="Calibri"/>
              <a:ea typeface="Calibri"/>
              <a:cs typeface="Calibri"/>
              <a:sym typeface="Calibri"/>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Long-lived proxy certificate stored in backend MyProxy server</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Short-lived proxies provided via:</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Science Gateways via OIDC (so-called VO-portals)</a:t>
            </a:r>
            <a:endParaRPr b="0" i="0" sz="1400" u="none" cap="none" strike="noStrike">
              <a:solidFill>
                <a:srgbClr val="000000"/>
              </a:solidFill>
              <a:latin typeface="Arial"/>
              <a:ea typeface="Arial"/>
              <a:cs typeface="Arial"/>
              <a:sym typeface="Arial"/>
            </a:endParaRPr>
          </a:p>
          <a:p>
            <a:pPr indent="-171450" lvl="1" marL="628650" marR="0" rtl="0" algn="l">
              <a:lnSpc>
                <a:spcPct val="100000"/>
              </a:lnSpc>
              <a:spcBef>
                <a:spcPts val="420"/>
              </a:spcBef>
              <a:spcAft>
                <a:spcPts val="0"/>
              </a:spcAft>
              <a:buClr>
                <a:schemeClr val="lt1"/>
              </a:buClr>
              <a:buSzPts val="1200"/>
              <a:buFont typeface="Arial"/>
              <a:buChar char="•"/>
            </a:pPr>
            <a:r>
              <a:rPr b="0" i="0" lang="en-GB" sz="1200" u="none" cap="none" strike="noStrike">
                <a:solidFill>
                  <a:schemeClr val="lt1"/>
                </a:solidFill>
                <a:latin typeface="Calibri"/>
                <a:ea typeface="Calibri"/>
                <a:cs typeface="Calibri"/>
                <a:sym typeface="Calibri"/>
              </a:rPr>
              <a:t>users e.g. via SSH key authentication</a:t>
            </a:r>
            <a:endParaRPr b="0" i="1" sz="1200" u="none" cap="none" strike="noStrike">
              <a:solidFill>
                <a:schemeClr val="lt1"/>
              </a:solidFill>
              <a:latin typeface="Calibri"/>
              <a:ea typeface="Calibri"/>
              <a:cs typeface="Calibri"/>
              <a:sym typeface="Calibri"/>
            </a:endParaRPr>
          </a:p>
        </p:txBody>
      </p:sp>
      <p:pic>
        <p:nvPicPr>
          <p:cNvPr descr="https://lh4.googleusercontent.com/ZiXd7EeeH84PlK0_hmHNR8DOZ6ajjDRfuyqRvSaYYEk6Ho9LtErkSmJwEvzEZjpBLQG3AB3hfBn0DBm9J2pDqM8DGxBIIyYAj5yv1hkQ5muWfY-9gN71YHF1H1VmkEIoP6sbI14aH_M" id="1025" name="Google Shape;1025;gbacec6ad04_40_159"/>
          <p:cNvPicPr preferRelativeResize="0"/>
          <p:nvPr/>
        </p:nvPicPr>
        <p:blipFill rotWithShape="1">
          <a:blip r:embed="rId3">
            <a:alphaModFix/>
          </a:blip>
          <a:srcRect b="0" l="0" r="0" t="0"/>
          <a:stretch/>
        </p:blipFill>
        <p:spPr>
          <a:xfrm>
            <a:off x="3087034" y="1336738"/>
            <a:ext cx="5742333" cy="3533130"/>
          </a:xfrm>
          <a:prstGeom prst="rect">
            <a:avLst/>
          </a:prstGeom>
          <a:noFill/>
          <a:ln>
            <a:noFill/>
          </a:ln>
        </p:spPr>
      </p:pic>
      <p:grpSp>
        <p:nvGrpSpPr>
          <p:cNvPr id="1026" name="Google Shape;1026;gbacec6ad04_40_159"/>
          <p:cNvGrpSpPr/>
          <p:nvPr/>
        </p:nvGrpSpPr>
        <p:grpSpPr>
          <a:xfrm>
            <a:off x="7875635" y="4241269"/>
            <a:ext cx="692499" cy="709463"/>
            <a:chOff x="-891887" y="2914873"/>
            <a:chExt cx="1292700" cy="1458300"/>
          </a:xfrm>
        </p:grpSpPr>
        <p:sp>
          <p:nvSpPr>
            <p:cNvPr id="1027" name="Google Shape;1027;gbacec6ad04_40_159"/>
            <p:cNvSpPr/>
            <p:nvPr/>
          </p:nvSpPr>
          <p:spPr>
            <a:xfrm>
              <a:off x="-891887" y="2914873"/>
              <a:ext cx="1292700" cy="1458300"/>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b" bIns="34300" lIns="68625" spcFirstLastPara="1" rIns="68625" wrap="square" tIns="34300">
              <a:noAutofit/>
            </a:bodyPr>
            <a:lstStyle/>
            <a:p>
              <a:pPr indent="0" lvl="0" marL="0" marR="0" rtl="0" algn="ctr">
                <a:lnSpc>
                  <a:spcPct val="100000"/>
                </a:lnSpc>
                <a:spcBef>
                  <a:spcPts val="0"/>
                </a:spcBef>
                <a:spcAft>
                  <a:spcPts val="0"/>
                </a:spcAft>
                <a:buClr>
                  <a:schemeClr val="dk1"/>
                </a:buClr>
                <a:buSzPts val="150"/>
                <a:buFont typeface="Arial"/>
                <a:buNone/>
              </a:pPr>
              <a:r>
                <a:rPr b="1" i="0" lang="en-GB" sz="600" u="none" cap="none" strike="noStrike">
                  <a:solidFill>
                    <a:schemeClr val="dk1"/>
                  </a:solidFill>
                  <a:latin typeface="Arial"/>
                  <a:ea typeface="Arial"/>
                  <a:cs typeface="Arial"/>
                  <a:sym typeface="Arial"/>
                </a:rPr>
                <a:t>EGI Check-in</a:t>
              </a:r>
              <a:endParaRPr b="0" i="0" sz="1400" u="none" cap="none" strike="noStrike">
                <a:solidFill>
                  <a:srgbClr val="000000"/>
                </a:solidFill>
                <a:latin typeface="Arial"/>
                <a:ea typeface="Arial"/>
                <a:cs typeface="Arial"/>
                <a:sym typeface="Arial"/>
              </a:endParaRPr>
            </a:p>
          </p:txBody>
        </p:sp>
        <p:pic>
          <p:nvPicPr>
            <p:cNvPr descr="4361018b05117b92dc1a71d9622efbbf.png" id="1028" name="Google Shape;1028;gbacec6ad04_40_159"/>
            <p:cNvPicPr preferRelativeResize="0"/>
            <p:nvPr/>
          </p:nvPicPr>
          <p:blipFill rotWithShape="1">
            <a:blip r:embed="rId4">
              <a:alphaModFix/>
            </a:blip>
            <a:srcRect b="0" l="0" r="0" t="0"/>
            <a:stretch/>
          </p:blipFill>
          <p:spPr>
            <a:xfrm>
              <a:off x="-674254" y="3122114"/>
              <a:ext cx="849300" cy="823201"/>
            </a:xfrm>
            <a:prstGeom prst="rect">
              <a:avLst/>
            </a:prstGeom>
            <a:noFill/>
            <a:ln>
              <a:noFill/>
            </a:ln>
          </p:spPr>
        </p:pic>
      </p:grpSp>
      <p:sp>
        <p:nvSpPr>
          <p:cNvPr id="1029" name="Google Shape;1029;gbacec6ad04_40_159"/>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F7F7F"/>
              </a:buClr>
              <a:buSzPts val="2000"/>
              <a:buNone/>
            </a:pPr>
            <a:r>
              <a:rPr lang="en-GB"/>
              <a:t>RCauth.eu Online CA issued certificates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gb5cd32d0d3_0_29"/>
          <p:cNvSpPr txBox="1"/>
          <p:nvPr>
            <p:ph type="title"/>
          </p:nvPr>
        </p:nvSpPr>
        <p:spPr>
          <a:xfrm>
            <a:off x="2426677" y="167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
              <a:buNone/>
            </a:pPr>
            <a:r>
              <a:rPr lang="en-GB"/>
              <a:t>EGI Check-in Statistic viewer</a:t>
            </a:r>
            <a:endParaRPr/>
          </a:p>
        </p:txBody>
      </p:sp>
      <p:sp>
        <p:nvSpPr>
          <p:cNvPr id="1035" name="Google Shape;1035;gb5cd32d0d3_0_29"/>
          <p:cNvSpPr txBox="1"/>
          <p:nvPr>
            <p:ph idx="1" type="subTitle"/>
          </p:nvPr>
        </p:nvSpPr>
        <p:spPr>
          <a:xfrm>
            <a:off x="2274276" y="3235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Login statistics for services integrated</a:t>
            </a:r>
            <a:endParaRPr/>
          </a:p>
        </p:txBody>
      </p:sp>
      <p:pic>
        <p:nvPicPr>
          <p:cNvPr id="1036" name="Google Shape;1036;gb5cd32d0d3_0_29"/>
          <p:cNvPicPr preferRelativeResize="0"/>
          <p:nvPr/>
        </p:nvPicPr>
        <p:blipFill rotWithShape="1">
          <a:blip r:embed="rId3">
            <a:alphaModFix/>
          </a:blip>
          <a:srcRect b="0" l="0" r="0" t="0"/>
          <a:stretch/>
        </p:blipFill>
        <p:spPr>
          <a:xfrm>
            <a:off x="152400" y="1150050"/>
            <a:ext cx="3887452" cy="3872776"/>
          </a:xfrm>
          <a:prstGeom prst="rect">
            <a:avLst/>
          </a:prstGeom>
          <a:noFill/>
          <a:ln cap="flat" cmpd="sng" w="9525">
            <a:solidFill>
              <a:schemeClr val="dk2"/>
            </a:solidFill>
            <a:prstDash val="solid"/>
            <a:round/>
            <a:headEnd len="sm" w="sm" type="none"/>
            <a:tailEnd len="sm" w="sm" type="none"/>
          </a:ln>
        </p:spPr>
      </p:pic>
      <p:pic>
        <p:nvPicPr>
          <p:cNvPr id="1037" name="Google Shape;1037;gb5cd32d0d3_0_29"/>
          <p:cNvPicPr preferRelativeResize="0"/>
          <p:nvPr/>
        </p:nvPicPr>
        <p:blipFill rotWithShape="1">
          <a:blip r:embed="rId4">
            <a:alphaModFix/>
          </a:blip>
          <a:srcRect b="0" l="0" r="0" t="0"/>
          <a:stretch/>
        </p:blipFill>
        <p:spPr>
          <a:xfrm>
            <a:off x="6058450" y="1010100"/>
            <a:ext cx="3039747" cy="3872775"/>
          </a:xfrm>
          <a:prstGeom prst="rect">
            <a:avLst/>
          </a:prstGeom>
          <a:noFill/>
          <a:ln cap="flat" cmpd="sng" w="9525">
            <a:solidFill>
              <a:schemeClr val="dk2"/>
            </a:solidFill>
            <a:prstDash val="solid"/>
            <a:round/>
            <a:headEnd len="sm" w="sm" type="none"/>
            <a:tailEnd len="sm" w="sm" type="none"/>
          </a:ln>
        </p:spPr>
      </p:pic>
      <p:sp>
        <p:nvSpPr>
          <p:cNvPr id="1038" name="Google Shape;1038;gb5cd32d0d3_0_29"/>
          <p:cNvSpPr txBox="1"/>
          <p:nvPr/>
        </p:nvSpPr>
        <p:spPr>
          <a:xfrm>
            <a:off x="222900" y="762300"/>
            <a:ext cx="25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5"/>
              </a:rPr>
              <a:t>EGI Check-in statistics</a:t>
            </a:r>
            <a:endParaRPr b="0" i="0" sz="1400" u="none" cap="none" strike="noStrike">
              <a:solidFill>
                <a:srgbClr val="000000"/>
              </a:solidFill>
              <a:latin typeface="Arial"/>
              <a:ea typeface="Arial"/>
              <a:cs typeface="Arial"/>
              <a:sym typeface="Arial"/>
            </a:endParaRPr>
          </a:p>
        </p:txBody>
      </p:sp>
      <p:sp>
        <p:nvSpPr>
          <p:cNvPr id="1039" name="Google Shape;1039;gb5cd32d0d3_0_29"/>
          <p:cNvSpPr txBox="1"/>
          <p:nvPr/>
        </p:nvSpPr>
        <p:spPr>
          <a:xfrm>
            <a:off x="4071900" y="1162500"/>
            <a:ext cx="18555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rgbClr val="000000"/>
                </a:solidFill>
                <a:latin typeface="Arial"/>
                <a:ea typeface="Arial"/>
                <a:cs typeface="Arial"/>
                <a:sym typeface="Arial"/>
              </a:rPr>
              <a:t>General view</a:t>
            </a:r>
            <a:r>
              <a:rPr b="0" i="0" lang="en-GB" sz="1400" u="none" cap="none" strike="noStrike">
                <a:solidFill>
                  <a:srgbClr val="000000"/>
                </a:solidFill>
                <a:latin typeface="Arial"/>
                <a:ea typeface="Arial"/>
                <a:cs typeface="Arial"/>
                <a:sym typeface="Arial"/>
              </a:rPr>
              <a:t> of the login statistics (all services)</a:t>
            </a:r>
            <a:endParaRPr b="0" i="0" sz="1400" u="none" cap="none" strike="noStrike">
              <a:solidFill>
                <a:srgbClr val="000000"/>
              </a:solidFill>
              <a:latin typeface="Arial"/>
              <a:ea typeface="Arial"/>
              <a:cs typeface="Arial"/>
              <a:sym typeface="Arial"/>
            </a:endParaRPr>
          </a:p>
        </p:txBody>
      </p:sp>
      <p:sp>
        <p:nvSpPr>
          <p:cNvPr id="1040" name="Google Shape;1040;gb5cd32d0d3_0_29"/>
          <p:cNvSpPr/>
          <p:nvPr/>
        </p:nvSpPr>
        <p:spPr>
          <a:xfrm>
            <a:off x="4114800" y="2016775"/>
            <a:ext cx="753000" cy="265200"/>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gb5cd32d0d3_0_29"/>
          <p:cNvSpPr/>
          <p:nvPr/>
        </p:nvSpPr>
        <p:spPr>
          <a:xfrm>
            <a:off x="5250725" y="4475100"/>
            <a:ext cx="753000" cy="265200"/>
          </a:xfrm>
          <a:prstGeom prst="righ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b5cd32d0d3_0_29"/>
          <p:cNvSpPr txBox="1"/>
          <p:nvPr/>
        </p:nvSpPr>
        <p:spPr>
          <a:xfrm>
            <a:off x="4196400" y="2454650"/>
            <a:ext cx="17310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Dedicated service view</a:t>
            </a:r>
            <a:r>
              <a:rPr b="0" i="0" lang="en-GB" sz="1400" u="none" cap="none" strike="noStrike">
                <a:solidFill>
                  <a:srgbClr val="000000"/>
                </a:solidFill>
                <a:latin typeface="Arial"/>
                <a:ea typeface="Arial"/>
                <a:cs typeface="Arial"/>
                <a:sym typeface="Arial"/>
              </a:rPr>
              <a:t> for login statistics: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time trend of user logins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distribution of logins based on the IdPs used by users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gb5cd32d0d3_0_18"/>
          <p:cNvSpPr txBox="1"/>
          <p:nvPr>
            <p:ph type="title"/>
          </p:nvPr>
        </p:nvSpPr>
        <p:spPr>
          <a:xfrm>
            <a:off x="2579075" y="169150"/>
            <a:ext cx="5779200" cy="341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Some examples: EISCAT-3D and OPERAS</a:t>
            </a:r>
            <a:endParaRPr/>
          </a:p>
        </p:txBody>
      </p:sp>
      <p:grpSp>
        <p:nvGrpSpPr>
          <p:cNvPr id="1048" name="Google Shape;1048;gb5cd32d0d3_0_18"/>
          <p:cNvGrpSpPr/>
          <p:nvPr/>
        </p:nvGrpSpPr>
        <p:grpSpPr>
          <a:xfrm>
            <a:off x="208300" y="1057275"/>
            <a:ext cx="4885420" cy="2731125"/>
            <a:chOff x="208300" y="904875"/>
            <a:chExt cx="4885420" cy="2731125"/>
          </a:xfrm>
        </p:grpSpPr>
        <p:pic>
          <p:nvPicPr>
            <p:cNvPr id="1049" name="Google Shape;1049;gb5cd32d0d3_0_18"/>
            <p:cNvPicPr preferRelativeResize="0"/>
            <p:nvPr/>
          </p:nvPicPr>
          <p:blipFill rotWithShape="1">
            <a:blip r:embed="rId3">
              <a:alphaModFix/>
            </a:blip>
            <a:srcRect b="0" l="0" r="0" t="0"/>
            <a:stretch/>
          </p:blipFill>
          <p:spPr>
            <a:xfrm>
              <a:off x="208300" y="1216650"/>
              <a:ext cx="4885420" cy="2419350"/>
            </a:xfrm>
            <a:prstGeom prst="rect">
              <a:avLst/>
            </a:prstGeom>
            <a:noFill/>
            <a:ln>
              <a:noFill/>
            </a:ln>
          </p:spPr>
        </p:pic>
        <p:sp>
          <p:nvSpPr>
            <p:cNvPr id="1050" name="Google Shape;1050;gb5cd32d0d3_0_18"/>
            <p:cNvSpPr txBox="1"/>
            <p:nvPr/>
          </p:nvSpPr>
          <p:spPr>
            <a:xfrm>
              <a:off x="1551450" y="904875"/>
              <a:ext cx="141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EISCAT-3D</a:t>
              </a:r>
              <a:endParaRPr b="1" i="0" sz="1400" u="none" cap="none" strike="noStrike">
                <a:solidFill>
                  <a:srgbClr val="000000"/>
                </a:solidFill>
                <a:latin typeface="Arial"/>
                <a:ea typeface="Arial"/>
                <a:cs typeface="Arial"/>
                <a:sym typeface="Arial"/>
              </a:endParaRPr>
            </a:p>
          </p:txBody>
        </p:sp>
      </p:grpSp>
      <p:pic>
        <p:nvPicPr>
          <p:cNvPr id="1051" name="Google Shape;1051;gb5cd32d0d3_0_18"/>
          <p:cNvPicPr preferRelativeResize="0"/>
          <p:nvPr/>
        </p:nvPicPr>
        <p:blipFill rotWithShape="1">
          <a:blip r:embed="rId4">
            <a:alphaModFix/>
          </a:blip>
          <a:srcRect b="0" l="0" r="0" t="0"/>
          <a:stretch/>
        </p:blipFill>
        <p:spPr>
          <a:xfrm>
            <a:off x="5849374" y="2568048"/>
            <a:ext cx="2706751" cy="1355202"/>
          </a:xfrm>
          <a:prstGeom prst="rect">
            <a:avLst/>
          </a:prstGeom>
          <a:noFill/>
          <a:ln>
            <a:noFill/>
          </a:ln>
        </p:spPr>
      </p:pic>
      <p:sp>
        <p:nvSpPr>
          <p:cNvPr id="1052" name="Google Shape;1052;gb5cd32d0d3_0_18"/>
          <p:cNvSpPr txBox="1"/>
          <p:nvPr/>
        </p:nvSpPr>
        <p:spPr>
          <a:xfrm>
            <a:off x="307475" y="3859950"/>
            <a:ext cx="43467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Radars for the upper atmosphere and ionosphere</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EISCAT-3D users managed in Perun</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Access to EISCAT services through Check-in</a:t>
            </a:r>
            <a:endParaRPr b="0" i="0" sz="1400" u="none" cap="none" strike="noStrike">
              <a:solidFill>
                <a:srgbClr val="000000"/>
              </a:solidFill>
              <a:latin typeface="Arial"/>
              <a:ea typeface="Arial"/>
              <a:cs typeface="Arial"/>
              <a:sym typeface="Arial"/>
            </a:endParaRPr>
          </a:p>
        </p:txBody>
      </p:sp>
      <p:grpSp>
        <p:nvGrpSpPr>
          <p:cNvPr id="1053" name="Google Shape;1053;gb5cd32d0d3_0_18"/>
          <p:cNvGrpSpPr/>
          <p:nvPr/>
        </p:nvGrpSpPr>
        <p:grpSpPr>
          <a:xfrm>
            <a:off x="5218195" y="676275"/>
            <a:ext cx="3689555" cy="2293005"/>
            <a:chOff x="5218195" y="1209675"/>
            <a:chExt cx="3689555" cy="2293005"/>
          </a:xfrm>
        </p:grpSpPr>
        <p:pic>
          <p:nvPicPr>
            <p:cNvPr id="1054" name="Google Shape;1054;gb5cd32d0d3_0_18"/>
            <p:cNvPicPr preferRelativeResize="0"/>
            <p:nvPr/>
          </p:nvPicPr>
          <p:blipFill rotWithShape="1">
            <a:blip r:embed="rId5">
              <a:alphaModFix/>
            </a:blip>
            <a:srcRect b="-41923" l="-10387" r="0" t="0"/>
            <a:stretch/>
          </p:blipFill>
          <p:spPr>
            <a:xfrm>
              <a:off x="5218195" y="1640821"/>
              <a:ext cx="3689555" cy="1861859"/>
            </a:xfrm>
            <a:prstGeom prst="rect">
              <a:avLst/>
            </a:prstGeom>
            <a:noFill/>
            <a:ln>
              <a:noFill/>
            </a:ln>
          </p:spPr>
        </p:pic>
        <p:sp>
          <p:nvSpPr>
            <p:cNvPr id="1055" name="Google Shape;1055;gb5cd32d0d3_0_18"/>
            <p:cNvSpPr txBox="1"/>
            <p:nvPr/>
          </p:nvSpPr>
          <p:spPr>
            <a:xfrm>
              <a:off x="6455975" y="1209675"/>
              <a:ext cx="14118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OPERAS</a:t>
              </a:r>
              <a:endParaRPr b="1" i="0" sz="1400" u="none" cap="none" strike="noStrike">
                <a:solidFill>
                  <a:srgbClr val="000000"/>
                </a:solidFill>
                <a:latin typeface="Arial"/>
                <a:ea typeface="Arial"/>
                <a:cs typeface="Arial"/>
                <a:sym typeface="Arial"/>
              </a:endParaRPr>
            </a:p>
          </p:txBody>
        </p:sp>
      </p:grpSp>
      <p:sp>
        <p:nvSpPr>
          <p:cNvPr id="1056" name="Google Shape;1056;gb5cd32d0d3_0_18"/>
          <p:cNvSpPr txBox="1"/>
          <p:nvPr/>
        </p:nvSpPr>
        <p:spPr>
          <a:xfrm>
            <a:off x="5029400" y="3847050"/>
            <a:ext cx="43467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Open Scholarly Communication in the ERA for Social Sciences and Humanities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OPERAS users managed in Comanage and structured in groups and roles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gbacec6ad04_40_176"/>
          <p:cNvSpPr txBox="1"/>
          <p:nvPr>
            <p:ph idx="1" type="body"/>
          </p:nvPr>
        </p:nvSpPr>
        <p:spPr>
          <a:xfrm>
            <a:off x="176645" y="1369219"/>
            <a:ext cx="8754300" cy="31974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000"/>
              <a:buChar char="•"/>
            </a:pPr>
            <a:r>
              <a:rPr lang="en-GB" u="sng">
                <a:solidFill>
                  <a:schemeClr val="hlink"/>
                </a:solidFill>
                <a:hlinkClick r:id="rId3"/>
              </a:rPr>
              <a:t>Usage guide</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4"/>
              </a:rPr>
              <a:t>Integration guide for service providers</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5"/>
              </a:rPr>
              <a:t>Integration guide for identity providers</a:t>
            </a:r>
            <a:endParaRPr/>
          </a:p>
          <a:p>
            <a:pPr indent="-44450" lvl="0" marL="171450" rtl="0" algn="l">
              <a:lnSpc>
                <a:spcPct val="90000"/>
              </a:lnSpc>
              <a:spcBef>
                <a:spcPts val="750"/>
              </a:spcBef>
              <a:spcAft>
                <a:spcPts val="0"/>
              </a:spcAft>
              <a:buClr>
                <a:schemeClr val="dk1"/>
              </a:buClr>
              <a:buSzPts val="2000"/>
              <a:buNone/>
            </a:pPr>
            <a:r>
              <a:t/>
            </a:r>
            <a:endParaRPr/>
          </a:p>
          <a:p>
            <a:pPr indent="-171450" lvl="0" marL="171450" rtl="0" algn="l">
              <a:lnSpc>
                <a:spcPct val="90000"/>
              </a:lnSpc>
              <a:spcBef>
                <a:spcPts val="750"/>
              </a:spcBef>
              <a:spcAft>
                <a:spcPts val="0"/>
              </a:spcAft>
              <a:buClr>
                <a:schemeClr val="dk1"/>
              </a:buClr>
              <a:buSzPts val="2000"/>
              <a:buChar char="•"/>
            </a:pPr>
            <a:r>
              <a:rPr lang="en-GB" u="sng">
                <a:solidFill>
                  <a:schemeClr val="hlink"/>
                </a:solidFill>
                <a:hlinkClick r:id="rId6"/>
              </a:rPr>
              <a:t>Getting Support</a:t>
            </a:r>
            <a:endParaRPr/>
          </a:p>
        </p:txBody>
      </p:sp>
      <p:sp>
        <p:nvSpPr>
          <p:cNvPr id="1062" name="Google Shape;1062;gbacec6ad04_40_176"/>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E67AD"/>
              </a:buClr>
              <a:buSzPts val="2500"/>
              <a:buFont typeface="Calibri"/>
              <a:buNone/>
            </a:pPr>
            <a:r>
              <a:rPr lang="en-GB"/>
              <a:t>Check-in Documentation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bacec6ad04_6_0"/>
          <p:cNvSpPr txBox="1"/>
          <p:nvPr>
            <p:ph type="title"/>
          </p:nvPr>
        </p:nvSpPr>
        <p:spPr>
          <a:xfrm>
            <a:off x="2252202" y="1453145"/>
            <a:ext cx="4728900" cy="34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a:t>Data Area </a:t>
            </a:r>
            <a:endParaRPr/>
          </a:p>
        </p:txBody>
      </p:sp>
      <p:pic>
        <p:nvPicPr>
          <p:cNvPr id="1068" name="Google Shape;1068;gbacec6ad04_6_0"/>
          <p:cNvPicPr preferRelativeResize="0"/>
          <p:nvPr/>
        </p:nvPicPr>
        <p:blipFill rotWithShape="1">
          <a:blip r:embed="rId3">
            <a:alphaModFix/>
          </a:blip>
          <a:srcRect b="0" l="0" r="0" t="0"/>
          <a:stretch/>
        </p:blipFill>
        <p:spPr>
          <a:xfrm>
            <a:off x="1864000" y="2736250"/>
            <a:ext cx="1116225" cy="851250"/>
          </a:xfrm>
          <a:prstGeom prst="rect">
            <a:avLst/>
          </a:prstGeom>
          <a:noFill/>
          <a:ln>
            <a:noFill/>
          </a:ln>
        </p:spPr>
      </p:pic>
      <p:pic>
        <p:nvPicPr>
          <p:cNvPr id="1069" name="Google Shape;1069;gbacec6ad04_6_0"/>
          <p:cNvPicPr preferRelativeResize="0"/>
          <p:nvPr/>
        </p:nvPicPr>
        <p:blipFill rotWithShape="1">
          <a:blip r:embed="rId4">
            <a:alphaModFix/>
          </a:blip>
          <a:srcRect b="0" l="0" r="0" t="0"/>
          <a:stretch/>
        </p:blipFill>
        <p:spPr>
          <a:xfrm>
            <a:off x="728750" y="2739325"/>
            <a:ext cx="773864" cy="851250"/>
          </a:xfrm>
          <a:prstGeom prst="rect">
            <a:avLst/>
          </a:prstGeom>
          <a:noFill/>
          <a:ln>
            <a:noFill/>
          </a:ln>
        </p:spPr>
      </p:pic>
      <p:pic>
        <p:nvPicPr>
          <p:cNvPr id="1070" name="Google Shape;1070;gbacec6ad04_6_0"/>
          <p:cNvPicPr preferRelativeResize="0"/>
          <p:nvPr/>
        </p:nvPicPr>
        <p:blipFill rotWithShape="1">
          <a:blip r:embed="rId5">
            <a:alphaModFix/>
          </a:blip>
          <a:srcRect b="0" l="0" r="0" t="0"/>
          <a:stretch/>
        </p:blipFill>
        <p:spPr>
          <a:xfrm>
            <a:off x="7026563" y="2736250"/>
            <a:ext cx="1727187" cy="851250"/>
          </a:xfrm>
          <a:prstGeom prst="rect">
            <a:avLst/>
          </a:prstGeom>
          <a:noFill/>
          <a:ln>
            <a:noFill/>
          </a:ln>
        </p:spPr>
      </p:pic>
      <p:pic>
        <p:nvPicPr>
          <p:cNvPr id="1071" name="Google Shape;1071;gbacec6ad04_6_0"/>
          <p:cNvPicPr preferRelativeResize="0"/>
          <p:nvPr/>
        </p:nvPicPr>
        <p:blipFill rotWithShape="1">
          <a:blip r:embed="rId6">
            <a:alphaModFix/>
          </a:blip>
          <a:srcRect b="0" l="0" r="0" t="0"/>
          <a:stretch/>
        </p:blipFill>
        <p:spPr>
          <a:xfrm>
            <a:off x="4862800" y="2972788"/>
            <a:ext cx="1883625" cy="378175"/>
          </a:xfrm>
          <a:prstGeom prst="rect">
            <a:avLst/>
          </a:prstGeom>
          <a:noFill/>
          <a:ln>
            <a:noFill/>
          </a:ln>
        </p:spPr>
      </p:pic>
      <p:pic>
        <p:nvPicPr>
          <p:cNvPr id="1072" name="Google Shape;1072;gbacec6ad04_6_0"/>
          <p:cNvPicPr preferRelativeResize="0"/>
          <p:nvPr/>
        </p:nvPicPr>
        <p:blipFill rotWithShape="1">
          <a:blip r:embed="rId7">
            <a:alphaModFix/>
          </a:blip>
          <a:srcRect b="0" l="0" r="0" t="0"/>
          <a:stretch/>
        </p:blipFill>
        <p:spPr>
          <a:xfrm>
            <a:off x="3224975" y="2780886"/>
            <a:ext cx="1116225" cy="844113"/>
          </a:xfrm>
          <a:prstGeom prst="rect">
            <a:avLst/>
          </a:prstGeom>
          <a:noFill/>
          <a:ln>
            <a:noFill/>
          </a:ln>
        </p:spPr>
      </p:pic>
      <p:sp>
        <p:nvSpPr>
          <p:cNvPr id="1073" name="Google Shape;1073;gbacec6ad04_6_0"/>
          <p:cNvSpPr txBox="1"/>
          <p:nvPr>
            <p:ph type="title"/>
          </p:nvPr>
        </p:nvSpPr>
        <p:spPr>
          <a:xfrm>
            <a:off x="2267400" y="3894350"/>
            <a:ext cx="4728900" cy="673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GB" sz="2800">
                <a:solidFill>
                  <a:srgbClr val="000000"/>
                </a:solidFill>
              </a:rPr>
              <a:t>Andrea Manzi</a:t>
            </a:r>
            <a:endParaRPr sz="28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gbacec6ad04_6_80"/>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1079" name="Google Shape;1079;gbacec6ad04_6_80"/>
          <p:cNvSpPr txBox="1"/>
          <p:nvPr/>
        </p:nvSpPr>
        <p:spPr>
          <a:xfrm>
            <a:off x="212200" y="1120313"/>
            <a:ext cx="8088600" cy="196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dk1"/>
                </a:solidFill>
                <a:latin typeface="Calibri"/>
                <a:ea typeface="Calibri"/>
                <a:cs typeface="Calibri"/>
                <a:sym typeface="Calibri"/>
              </a:rPr>
              <a:t>Includes 3 categories of storage services</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File Storage</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Block Storage</a:t>
            </a:r>
            <a:endParaRPr b="0" i="0" sz="2600" u="none" cap="none" strike="noStrike">
              <a:solidFill>
                <a:schemeClr val="dk1"/>
              </a:solidFill>
              <a:latin typeface="Calibri"/>
              <a:ea typeface="Calibri"/>
              <a:cs typeface="Calibri"/>
              <a:sym typeface="Calibri"/>
            </a:endParaRPr>
          </a:p>
          <a:p>
            <a:pPr indent="-393700" lvl="0" marL="914400" marR="0" rtl="0" algn="l">
              <a:lnSpc>
                <a:spcPct val="115000"/>
              </a:lnSpc>
              <a:spcBef>
                <a:spcPts val="0"/>
              </a:spcBef>
              <a:spcAft>
                <a:spcPts val="0"/>
              </a:spcAft>
              <a:buClr>
                <a:schemeClr val="dk1"/>
              </a:buClr>
              <a:buSzPts val="2600"/>
              <a:buFont typeface="Calibri"/>
              <a:buChar char="●"/>
            </a:pPr>
            <a:r>
              <a:rPr b="0" i="0" lang="en-GB" sz="2600" u="none" cap="none" strike="noStrike">
                <a:solidFill>
                  <a:schemeClr val="dk1"/>
                </a:solidFill>
                <a:latin typeface="Calibri"/>
                <a:ea typeface="Calibri"/>
                <a:cs typeface="Calibri"/>
                <a:sym typeface="Calibri"/>
              </a:rPr>
              <a:t>Object Storage</a:t>
            </a:r>
            <a:endParaRPr b="0" i="0" sz="2600" u="none" cap="none" strike="noStrike">
              <a:solidFill>
                <a:schemeClr val="dk1"/>
              </a:solidFill>
              <a:latin typeface="Calibri"/>
              <a:ea typeface="Calibri"/>
              <a:cs typeface="Calibri"/>
              <a:sym typeface="Calibri"/>
            </a:endParaRPr>
          </a:p>
        </p:txBody>
      </p:sp>
      <p:pic>
        <p:nvPicPr>
          <p:cNvPr id="1080" name="Google Shape;1080;gbacec6ad04_6_80"/>
          <p:cNvPicPr preferRelativeResize="0"/>
          <p:nvPr/>
        </p:nvPicPr>
        <p:blipFill rotWithShape="1">
          <a:blip r:embed="rId3">
            <a:alphaModFix/>
          </a:blip>
          <a:srcRect b="0" l="0" r="0" t="0"/>
          <a:stretch/>
        </p:blipFill>
        <p:spPr>
          <a:xfrm>
            <a:off x="3504446" y="1812683"/>
            <a:ext cx="5304827" cy="2905575"/>
          </a:xfrm>
          <a:prstGeom prst="rect">
            <a:avLst/>
          </a:prstGeom>
          <a:noFill/>
          <a:ln>
            <a:noFill/>
          </a:ln>
        </p:spPr>
      </p:pic>
      <p:pic>
        <p:nvPicPr>
          <p:cNvPr id="1081" name="Google Shape;1081;gbacec6ad04_6_80"/>
          <p:cNvPicPr preferRelativeResize="0"/>
          <p:nvPr/>
        </p:nvPicPr>
        <p:blipFill rotWithShape="1">
          <a:blip r:embed="rId4">
            <a:alphaModFix/>
          </a:blip>
          <a:srcRect b="0" l="0" r="0" t="0"/>
          <a:stretch/>
        </p:blipFill>
        <p:spPr>
          <a:xfrm>
            <a:off x="7723600" y="343000"/>
            <a:ext cx="773864" cy="8512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gbacec6ad04_6_116"/>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1087" name="Google Shape;1087;gbacec6ad04_6_11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File storage</a:t>
            </a:r>
            <a:endParaRPr/>
          </a:p>
        </p:txBody>
      </p:sp>
      <p:sp>
        <p:nvSpPr>
          <p:cNvPr id="1088" name="Google Shape;1088;gbacec6ad04_6_116"/>
          <p:cNvSpPr txBox="1"/>
          <p:nvPr/>
        </p:nvSpPr>
        <p:spPr>
          <a:xfrm>
            <a:off x="212200" y="1120313"/>
            <a:ext cx="8088600" cy="41427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File storage can be used for storing and accessing files on the infrastructure as input/output to EGI HTC computations</a:t>
            </a:r>
            <a:endParaRPr b="0" i="0" sz="2200" u="none" cap="none" strike="noStrike">
              <a:solidFill>
                <a:schemeClr val="dk1"/>
              </a:solidFill>
              <a:latin typeface="Calibri"/>
              <a:ea typeface="Calibri"/>
              <a:cs typeface="Calibri"/>
              <a:sym typeface="Calibri"/>
            </a:endParaRPr>
          </a:p>
          <a:p>
            <a:pPr indent="-368300" lvl="0" marL="457200" marR="0" rtl="0" algn="l">
              <a:lnSpc>
                <a:spcPct val="115000"/>
              </a:lnSpc>
              <a:spcBef>
                <a:spcPts val="0"/>
              </a:spcBef>
              <a:spcAft>
                <a:spcPts val="0"/>
              </a:spcAft>
              <a:buClr>
                <a:schemeClr val="dk1"/>
              </a:buClr>
              <a:buSzPts val="2200"/>
              <a:buFont typeface="Calibri"/>
              <a:buChar char="●"/>
            </a:pPr>
            <a:r>
              <a:rPr b="0" i="0" lang="en-GB" sz="2200" u="none" cap="none" strike="noStrike">
                <a:solidFill>
                  <a:schemeClr val="dk1"/>
                </a:solidFill>
                <a:latin typeface="Calibri"/>
                <a:ea typeface="Calibri"/>
                <a:cs typeface="Calibri"/>
                <a:sym typeface="Calibri"/>
              </a:rPr>
              <a:t>The EGI Workload Management system (DIRAC) is able to access files stored in File Storage instances via different protocols, and schedule the computations in order to be executed close to where the input files are stored</a:t>
            </a:r>
            <a:endParaRPr b="1" i="0" sz="22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rgbClr val="000000"/>
              </a:buClr>
              <a:buSzPts val="2300"/>
              <a:buFont typeface="Calibri"/>
              <a:buChar char="●"/>
            </a:pPr>
            <a:r>
              <a:rPr b="0" i="0" lang="en-GB" sz="2300" u="none" cap="none" strike="noStrike">
                <a:solidFill>
                  <a:schemeClr val="dk1"/>
                </a:solidFill>
                <a:latin typeface="Calibri"/>
                <a:ea typeface="Calibri"/>
                <a:cs typeface="Calibri"/>
                <a:sym typeface="Calibri"/>
              </a:rPr>
              <a:t>Technologies:</a:t>
            </a:r>
            <a:r>
              <a:rPr b="0" i="0" lang="en-GB" sz="2300" u="none" cap="none" strike="noStrike">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4"/>
              </a:rPr>
              <a:t>DPM</a:t>
            </a:r>
            <a:r>
              <a:rPr b="0" i="0" lang="en-GB" sz="2300" u="none" cap="none" strike="noStrike">
                <a:solidFill>
                  <a:schemeClr val="dk1"/>
                </a:solidFill>
                <a:latin typeface="Calibri"/>
                <a:ea typeface="Calibri"/>
                <a:cs typeface="Calibri"/>
                <a:sym typeface="Calibri"/>
              </a:rPr>
              <a:t>,</a:t>
            </a:r>
            <a:r>
              <a:rPr b="0" i="0" lang="en-GB" sz="2300" u="none" cap="none" strike="noStrike">
                <a:solidFill>
                  <a:schemeClr val="dk1"/>
                </a:solidFill>
                <a:uFill>
                  <a:noFill/>
                </a:uFill>
                <a:latin typeface="Calibri"/>
                <a:ea typeface="Calibri"/>
                <a:cs typeface="Calibri"/>
                <a:sym typeface="Calibri"/>
                <a:hlinkClick r:id="rId5">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6"/>
              </a:rPr>
              <a:t>dCache</a:t>
            </a:r>
            <a:r>
              <a:rPr b="0" i="0" lang="en-GB" sz="2300" u="none" cap="none" strike="noStrike">
                <a:solidFill>
                  <a:schemeClr val="dk1"/>
                </a:solidFill>
                <a:latin typeface="Calibri"/>
                <a:ea typeface="Calibri"/>
                <a:cs typeface="Calibri"/>
                <a:sym typeface="Calibri"/>
              </a:rPr>
              <a:t>,</a:t>
            </a:r>
            <a:r>
              <a:rPr b="0" i="0" lang="en-GB" sz="2300" u="none" cap="none" strike="noStrike">
                <a:solidFill>
                  <a:schemeClr val="dk1"/>
                </a:solidFill>
                <a:uFill>
                  <a:noFill/>
                </a:uFill>
                <a:latin typeface="Calibri"/>
                <a:ea typeface="Calibri"/>
                <a:cs typeface="Calibri"/>
                <a:sym typeface="Calibri"/>
                <a:hlinkClick r:id="rId7">
                  <a:extLst>
                    <a:ext uri="{A12FA001-AC4F-418D-AE19-62706E023703}">
                      <ahyp:hlinkClr val="tx"/>
                    </a:ext>
                  </a:extLst>
                </a:hlinkClick>
              </a:rPr>
              <a:t> </a:t>
            </a:r>
            <a:r>
              <a:rPr b="0" i="0" lang="en-GB" sz="2300" u="sng" cap="none" strike="noStrike">
                <a:solidFill>
                  <a:schemeClr val="hlink"/>
                </a:solidFill>
                <a:latin typeface="Calibri"/>
                <a:ea typeface="Calibri"/>
                <a:cs typeface="Calibri"/>
                <a:sym typeface="Calibri"/>
                <a:hlinkClick r:id="rId8"/>
              </a:rPr>
              <a:t>StoRM</a:t>
            </a:r>
            <a:endParaRPr b="0" i="0" sz="23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Calibri"/>
              <a:ea typeface="Calibri"/>
              <a:cs typeface="Calibri"/>
              <a:sym typeface="Calibri"/>
            </a:endParaRPr>
          </a:p>
          <a:p>
            <a:pPr indent="-374650" lvl="0" marL="457200" marR="0" rtl="0" algn="l">
              <a:lnSpc>
                <a:spcPct val="115000"/>
              </a:lnSpc>
              <a:spcBef>
                <a:spcPts val="0"/>
              </a:spcBef>
              <a:spcAft>
                <a:spcPts val="0"/>
              </a:spcAft>
              <a:buClr>
                <a:schemeClr val="dk1"/>
              </a:buClr>
              <a:buSzPts val="2300"/>
              <a:buFont typeface="Calibri"/>
              <a:buChar char="●"/>
            </a:pPr>
            <a:r>
              <a:rPr b="0" i="0" lang="en-GB" sz="2300" u="none" cap="none" strike="noStrike">
                <a:solidFill>
                  <a:schemeClr val="dk1"/>
                </a:solidFill>
                <a:latin typeface="Calibri"/>
                <a:ea typeface="Calibri"/>
                <a:cs typeface="Calibri"/>
                <a:sym typeface="Calibri"/>
              </a:rPr>
              <a:t>Interfaces: SRM, HTTP/WebDAV, XRootD, gridftp, CDMI</a:t>
            </a:r>
            <a:endParaRPr b="0" i="0" sz="23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pic>
        <p:nvPicPr>
          <p:cNvPr id="1089" name="Google Shape;1089;gbacec6ad04_6_116"/>
          <p:cNvPicPr preferRelativeResize="0"/>
          <p:nvPr/>
        </p:nvPicPr>
        <p:blipFill rotWithShape="1">
          <a:blip r:embed="rId9">
            <a:alphaModFix/>
          </a:blip>
          <a:srcRect b="0" l="0" r="0" t="0"/>
          <a:stretch/>
        </p:blipFill>
        <p:spPr>
          <a:xfrm>
            <a:off x="5144075" y="3624948"/>
            <a:ext cx="3683125" cy="4916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gbacec6ad04_6_126"/>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1095" name="Google Shape;1095;gbacec6ad04_6_126"/>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Block storage</a:t>
            </a:r>
            <a:endParaRPr/>
          </a:p>
        </p:txBody>
      </p:sp>
      <p:sp>
        <p:nvSpPr>
          <p:cNvPr id="1096" name="Google Shape;1096;gbacec6ad04_6_126"/>
          <p:cNvSpPr txBox="1"/>
          <p:nvPr/>
        </p:nvSpPr>
        <p:spPr>
          <a:xfrm>
            <a:off x="212200" y="1120313"/>
            <a:ext cx="8088600" cy="43197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120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Block-level storage solution that allows to </a:t>
            </a:r>
            <a:r>
              <a:rPr b="1" i="0" lang="en-GB" sz="2100" u="none" cap="none" strike="noStrike">
                <a:solidFill>
                  <a:schemeClr val="dk1"/>
                </a:solidFill>
                <a:latin typeface="Calibri"/>
                <a:ea typeface="Calibri"/>
                <a:cs typeface="Calibri"/>
                <a:sym typeface="Calibri"/>
              </a:rPr>
              <a:t>expand</a:t>
            </a:r>
            <a:r>
              <a:rPr b="0" i="0" lang="en-GB" sz="2100" u="none" cap="none" strike="noStrike">
                <a:solidFill>
                  <a:schemeClr val="dk1"/>
                </a:solidFill>
                <a:latin typeface="Calibri"/>
                <a:ea typeface="Calibri"/>
                <a:cs typeface="Calibri"/>
                <a:sym typeface="Calibri"/>
              </a:rPr>
              <a:t> the storage capacity of instances in the EGI Federated Cloud, offering the lowest possible latency for applications</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1" i="0" lang="en-GB" sz="2100" u="none" cap="none" strike="noStrike">
                <a:solidFill>
                  <a:schemeClr val="dk1"/>
                </a:solidFill>
                <a:latin typeface="Calibri"/>
                <a:ea typeface="Calibri"/>
                <a:cs typeface="Calibri"/>
                <a:sym typeface="Calibri"/>
              </a:rPr>
              <a:t>Increase</a:t>
            </a:r>
            <a:r>
              <a:rPr b="0" i="0" lang="en-GB" sz="2100" u="none" cap="none" strike="noStrike">
                <a:solidFill>
                  <a:schemeClr val="dk1"/>
                </a:solidFill>
                <a:latin typeface="Calibri"/>
                <a:ea typeface="Calibri"/>
                <a:cs typeface="Calibri"/>
                <a:sym typeface="Calibri"/>
              </a:rPr>
              <a:t> storage without increasing the size or capacity of the  instance or by provisioning new ones; delete servers, </a:t>
            </a:r>
            <a:r>
              <a:rPr b="1" i="0" lang="en-GB" sz="2100" u="none" cap="none" strike="noStrike">
                <a:solidFill>
                  <a:schemeClr val="dk1"/>
                </a:solidFill>
                <a:latin typeface="Calibri"/>
                <a:ea typeface="Calibri"/>
                <a:cs typeface="Calibri"/>
                <a:sym typeface="Calibri"/>
              </a:rPr>
              <a:t>keeping data intact</a:t>
            </a:r>
            <a:endParaRPr b="1"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Enhancing Technology: Openstack Cinder</a:t>
            </a:r>
            <a:endParaRPr b="0" i="0" sz="2100" u="none" cap="none" strike="noStrike">
              <a:solidFill>
                <a:schemeClr val="dk1"/>
              </a:solidFill>
              <a:latin typeface="Calibri"/>
              <a:ea typeface="Calibri"/>
              <a:cs typeface="Calibri"/>
              <a:sym typeface="Calibri"/>
            </a:endParaRPr>
          </a:p>
          <a:p>
            <a:pPr indent="-361950" lvl="0" marL="457200" marR="0" rtl="0" algn="l">
              <a:lnSpc>
                <a:spcPct val="115000"/>
              </a:lnSpc>
              <a:spcBef>
                <a:spcPts val="0"/>
              </a:spcBef>
              <a:spcAft>
                <a:spcPts val="0"/>
              </a:spcAft>
              <a:buClr>
                <a:schemeClr val="dk1"/>
              </a:buClr>
              <a:buSzPts val="2100"/>
              <a:buFont typeface="Calibri"/>
              <a:buChar char="●"/>
            </a:pPr>
            <a:r>
              <a:rPr b="0" i="0" lang="en-GB" sz="2100" u="none" cap="none" strike="noStrike">
                <a:solidFill>
                  <a:schemeClr val="dk1"/>
                </a:solidFill>
                <a:latin typeface="Calibri"/>
                <a:ea typeface="Calibri"/>
                <a:cs typeface="Calibri"/>
                <a:sym typeface="Calibri"/>
              </a:rPr>
              <a:t>Interfaces: POSIX for access, OCCI and Openstack CLI/GUI for management</a:t>
            </a:r>
            <a:endParaRPr b="0" i="0" sz="2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91440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gbacec6ad04_6_134"/>
          <p:cNvSpPr txBox="1"/>
          <p:nvPr>
            <p:ph type="title"/>
          </p:nvPr>
        </p:nvSpPr>
        <p:spPr>
          <a:xfrm>
            <a:off x="2579075" y="169150"/>
            <a:ext cx="59598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Online Storage</a:t>
            </a:r>
            <a:endParaRPr/>
          </a:p>
        </p:txBody>
      </p:sp>
      <p:sp>
        <p:nvSpPr>
          <p:cNvPr id="1102" name="Google Shape;1102;gbacec6ad04_6_134"/>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Object storage</a:t>
            </a:r>
            <a:endParaRPr/>
          </a:p>
        </p:txBody>
      </p:sp>
      <p:sp>
        <p:nvSpPr>
          <p:cNvPr id="1103" name="Google Shape;1103;gbacec6ad04_6_134"/>
          <p:cNvSpPr txBox="1"/>
          <p:nvPr/>
        </p:nvSpPr>
        <p:spPr>
          <a:xfrm>
            <a:off x="212200" y="1120322"/>
            <a:ext cx="8088600" cy="2970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12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Manages data as </a:t>
            </a:r>
            <a:r>
              <a:rPr b="1" i="0" lang="en-GB" sz="2000" u="none" cap="none" strike="noStrike">
                <a:solidFill>
                  <a:schemeClr val="dk1"/>
                </a:solidFill>
                <a:latin typeface="Calibri"/>
                <a:ea typeface="Calibri"/>
                <a:cs typeface="Calibri"/>
                <a:sym typeface="Calibri"/>
              </a:rPr>
              <a:t>objects</a:t>
            </a:r>
            <a:r>
              <a:rPr b="0" i="0" lang="en-GB" sz="2000" u="none" cap="none" strike="noStrike">
                <a:solidFill>
                  <a:schemeClr val="dk1"/>
                </a:solidFill>
                <a:latin typeface="Calibri"/>
                <a:ea typeface="Calibri"/>
                <a:cs typeface="Calibri"/>
                <a:sym typeface="Calibri"/>
              </a:rPr>
              <a:t>. Each object includes the data itself, a variable amount of metadata, and a globally unique identifier.</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Cloud object storage allows relatively inexpensive, scalable and self-healing retention of massive amounts of unstructured data</a:t>
            </a:r>
            <a:endParaRPr b="0" i="0" sz="2000" u="sng" cap="none" strike="noStrike">
              <a:solidFill>
                <a:schemeClr val="hlink"/>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the main uses cases are:</a:t>
            </a:r>
            <a:endParaRPr b="0" i="0" sz="2000" u="none" cap="none" strike="noStrike">
              <a:solidFill>
                <a:schemeClr val="dk1"/>
              </a:solidFill>
              <a:latin typeface="Calibri"/>
              <a:ea typeface="Calibri"/>
              <a:cs typeface="Calibri"/>
              <a:sym typeface="Calibri"/>
            </a:endParaRPr>
          </a:p>
          <a:p>
            <a:pPr indent="-355600" lvl="1" marL="9144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Backups and Data Archive, AI</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and</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ML</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 Cloud</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Native</a:t>
            </a:r>
            <a:r>
              <a:rPr b="0" i="1" lang="en-GB" sz="2000" u="none" cap="none" strike="noStrike">
                <a:solidFill>
                  <a:schemeClr val="dk1"/>
                </a:solidFill>
                <a:latin typeface="Calibri"/>
                <a:ea typeface="Calibri"/>
                <a:cs typeface="Calibri"/>
                <a:sym typeface="Calibri"/>
              </a:rPr>
              <a:t> </a:t>
            </a:r>
            <a:r>
              <a:rPr b="0" i="0" lang="en-GB" sz="2000" u="none" cap="none" strike="noStrike">
                <a:solidFill>
                  <a:schemeClr val="dk1"/>
                </a:solidFill>
                <a:latin typeface="Calibri"/>
                <a:ea typeface="Calibri"/>
                <a:cs typeface="Calibri"/>
                <a:sym typeface="Calibri"/>
              </a:rPr>
              <a:t>applications</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Technologies: OpenStack Swift, CEPH</a:t>
            </a:r>
            <a:endParaRPr b="0"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Interfaces: S3, Swift, CDMI</a:t>
            </a:r>
            <a:endParaRPr b="0" i="0" sz="2600" u="none" cap="none" strike="noStrike">
              <a:solidFill>
                <a:schemeClr val="dk1"/>
              </a:solidFill>
              <a:latin typeface="Calibri"/>
              <a:ea typeface="Calibri"/>
              <a:cs typeface="Calibri"/>
              <a:sym typeface="Calibri"/>
            </a:endParaRPr>
          </a:p>
        </p:txBody>
      </p:sp>
      <p:pic>
        <p:nvPicPr>
          <p:cNvPr id="1104" name="Google Shape;1104;gbacec6ad04_6_134"/>
          <p:cNvPicPr preferRelativeResize="0"/>
          <p:nvPr/>
        </p:nvPicPr>
        <p:blipFill rotWithShape="1">
          <a:blip r:embed="rId3">
            <a:alphaModFix/>
          </a:blip>
          <a:srcRect b="0" l="0" r="0" t="0"/>
          <a:stretch/>
        </p:blipFill>
        <p:spPr>
          <a:xfrm>
            <a:off x="4755613" y="3510538"/>
            <a:ext cx="3190875" cy="1057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bb10b688b6_6_521"/>
          <p:cNvPicPr preferRelativeResize="0"/>
          <p:nvPr/>
        </p:nvPicPr>
        <p:blipFill rotWithShape="1">
          <a:blip r:embed="rId3">
            <a:alphaModFix/>
          </a:blip>
          <a:srcRect b="0" l="0" r="0" t="0"/>
          <a:stretch/>
        </p:blipFill>
        <p:spPr>
          <a:xfrm>
            <a:off x="97650" y="1527091"/>
            <a:ext cx="1425275" cy="418584"/>
          </a:xfrm>
          <a:prstGeom prst="rect">
            <a:avLst/>
          </a:prstGeom>
          <a:noFill/>
          <a:ln>
            <a:noFill/>
          </a:ln>
        </p:spPr>
      </p:pic>
      <p:sp>
        <p:nvSpPr>
          <p:cNvPr id="243" name="Google Shape;243;gbb10b688b6_6_521"/>
          <p:cNvSpPr txBox="1"/>
          <p:nvPr>
            <p:ph type="title"/>
          </p:nvPr>
        </p:nvSpPr>
        <p:spPr>
          <a:xfrm>
            <a:off x="2579076" y="169145"/>
            <a:ext cx="60960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sz="2800"/>
              <a:t>The family of new EOSC projects</a:t>
            </a:r>
            <a:endParaRPr/>
          </a:p>
        </p:txBody>
      </p:sp>
      <p:grpSp>
        <p:nvGrpSpPr>
          <p:cNvPr id="244" name="Google Shape;244;gbb10b688b6_6_521"/>
          <p:cNvGrpSpPr/>
          <p:nvPr/>
        </p:nvGrpSpPr>
        <p:grpSpPr>
          <a:xfrm>
            <a:off x="823377" y="865251"/>
            <a:ext cx="4061334" cy="3799425"/>
            <a:chOff x="1017334" y="72120"/>
            <a:chExt cx="4061334" cy="3919762"/>
          </a:xfrm>
        </p:grpSpPr>
        <p:sp>
          <p:nvSpPr>
            <p:cNvPr id="245" name="Google Shape;245;gbb10b688b6_6_521"/>
            <p:cNvSpPr/>
            <p:nvPr/>
          </p:nvSpPr>
          <p:spPr>
            <a:xfrm>
              <a:off x="1879203" y="1008416"/>
              <a:ext cx="2337600" cy="2337600"/>
            </a:xfrm>
            <a:prstGeom prst="ellipse">
              <a:avLst/>
            </a:prstGeom>
            <a:gradFill>
              <a:gsLst>
                <a:gs pos="0">
                  <a:srgbClr val="FF7714">
                    <a:alpha val="49019"/>
                  </a:srgbClr>
                </a:gs>
                <a:gs pos="100000">
                  <a:srgbClr val="FFA773">
                    <a:alpha val="49019"/>
                  </a:srgbClr>
                </a:gs>
              </a:gsLst>
              <a:lin ang="16200038"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bb10b688b6_6_521"/>
            <p:cNvSpPr txBox="1"/>
            <p:nvPr/>
          </p:nvSpPr>
          <p:spPr>
            <a:xfrm>
              <a:off x="2221536" y="1350749"/>
              <a:ext cx="1653000" cy="165300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en-GB" sz="1600" u="none" cap="none" strike="noStrike">
                  <a:solidFill>
                    <a:schemeClr val="dk1"/>
                  </a:solidFill>
                  <a:latin typeface="Arial"/>
                  <a:ea typeface="Arial"/>
                  <a:cs typeface="Arial"/>
                  <a:sym typeface="Arial"/>
                </a:rPr>
                <a:t>INFRAEOSC-07 Increasing the service offer of the EOSC Portal</a:t>
              </a:r>
              <a:endParaRPr b="0" i="0" sz="1000" u="none" cap="none" strike="noStrike">
                <a:solidFill>
                  <a:srgbClr val="000000"/>
                </a:solidFill>
                <a:latin typeface="Arial"/>
                <a:ea typeface="Arial"/>
                <a:cs typeface="Arial"/>
                <a:sym typeface="Arial"/>
              </a:endParaRPr>
            </a:p>
          </p:txBody>
        </p:sp>
        <p:sp>
          <p:nvSpPr>
            <p:cNvPr id="247" name="Google Shape;247;gbb10b688b6_6_521"/>
            <p:cNvSpPr/>
            <p:nvPr/>
          </p:nvSpPr>
          <p:spPr>
            <a:xfrm>
              <a:off x="2463601" y="72120"/>
              <a:ext cx="1168800" cy="1168800"/>
            </a:xfrm>
            <a:prstGeom prst="ellipse">
              <a:avLst/>
            </a:prstGeom>
            <a:gradFill>
              <a:gsLst>
                <a:gs pos="0">
                  <a:srgbClr val="A5A5A5">
                    <a:alpha val="49019"/>
                  </a:srgbClr>
                </a:gs>
                <a:gs pos="100000">
                  <a:srgbClr val="D8D8D8">
                    <a:alpha val="49019"/>
                  </a:srgbClr>
                </a:gs>
              </a:gsLst>
              <a:lin ang="16200038"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bb10b688b6_6_521"/>
            <p:cNvSpPr txBox="1"/>
            <p:nvPr/>
          </p:nvSpPr>
          <p:spPr>
            <a:xfrm>
              <a:off x="2634767" y="243286"/>
              <a:ext cx="826500" cy="826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Distributed Computing Services</a:t>
              </a:r>
              <a:endParaRPr b="0" i="0" sz="1400" u="none" cap="none" strike="noStrike">
                <a:solidFill>
                  <a:srgbClr val="000000"/>
                </a:solidFill>
                <a:latin typeface="Arial"/>
                <a:ea typeface="Arial"/>
                <a:cs typeface="Arial"/>
                <a:sym typeface="Arial"/>
              </a:endParaRPr>
            </a:p>
          </p:txBody>
        </p:sp>
        <p:sp>
          <p:nvSpPr>
            <p:cNvPr id="249" name="Google Shape;249;gbb10b688b6_6_521"/>
            <p:cNvSpPr/>
            <p:nvPr/>
          </p:nvSpPr>
          <p:spPr>
            <a:xfrm>
              <a:off x="3909868" y="1122894"/>
              <a:ext cx="1168800" cy="1168800"/>
            </a:xfrm>
            <a:prstGeom prst="ellipse">
              <a:avLst/>
            </a:prstGeom>
            <a:gradFill>
              <a:gsLst>
                <a:gs pos="0">
                  <a:srgbClr val="FFD300">
                    <a:alpha val="49019"/>
                  </a:srgbClr>
                </a:gs>
                <a:gs pos="100000">
                  <a:srgbClr val="FFEF63">
                    <a:alpha val="49019"/>
                  </a:srgbClr>
                </a:gs>
              </a:gsLst>
              <a:lin ang="16200038"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bb10b688b6_6_521"/>
            <p:cNvSpPr txBox="1"/>
            <p:nvPr/>
          </p:nvSpPr>
          <p:spPr>
            <a:xfrm>
              <a:off x="4081034" y="1294060"/>
              <a:ext cx="826500" cy="826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Data discovery, deposition, bit preservation storage </a:t>
              </a:r>
              <a:endParaRPr b="0" i="0" sz="1400" u="none" cap="none" strike="noStrike">
                <a:solidFill>
                  <a:srgbClr val="000000"/>
                </a:solidFill>
                <a:latin typeface="Arial"/>
                <a:ea typeface="Arial"/>
                <a:cs typeface="Arial"/>
                <a:sym typeface="Arial"/>
              </a:endParaRPr>
            </a:p>
          </p:txBody>
        </p:sp>
        <p:sp>
          <p:nvSpPr>
            <p:cNvPr id="251" name="Google Shape;251;gbb10b688b6_6_521"/>
            <p:cNvSpPr/>
            <p:nvPr/>
          </p:nvSpPr>
          <p:spPr>
            <a:xfrm>
              <a:off x="3357443" y="2823082"/>
              <a:ext cx="1168800" cy="1168800"/>
            </a:xfrm>
            <a:prstGeom prst="ellipse">
              <a:avLst/>
            </a:prstGeom>
            <a:gradFill>
              <a:gsLst>
                <a:gs pos="0">
                  <a:srgbClr val="469CE7">
                    <a:alpha val="49019"/>
                  </a:srgbClr>
                </a:gs>
                <a:gs pos="100000">
                  <a:srgbClr val="8ECDFF">
                    <a:alpha val="49019"/>
                  </a:srgbClr>
                </a:gs>
              </a:gsLst>
              <a:lin ang="16200038"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bb10b688b6_6_521"/>
            <p:cNvSpPr txBox="1"/>
            <p:nvPr/>
          </p:nvSpPr>
          <p:spPr>
            <a:xfrm>
              <a:off x="3528609" y="2994248"/>
              <a:ext cx="826500" cy="826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Open scholarship services</a:t>
              </a:r>
              <a:endParaRPr b="0" i="0" sz="1400" u="none" cap="none" strike="noStrike">
                <a:solidFill>
                  <a:srgbClr val="000000"/>
                </a:solidFill>
                <a:latin typeface="Arial"/>
                <a:ea typeface="Arial"/>
                <a:cs typeface="Arial"/>
                <a:sym typeface="Arial"/>
              </a:endParaRPr>
            </a:p>
          </p:txBody>
        </p:sp>
        <p:sp>
          <p:nvSpPr>
            <p:cNvPr id="253" name="Google Shape;253;gbb10b688b6_6_521"/>
            <p:cNvSpPr/>
            <p:nvPr/>
          </p:nvSpPr>
          <p:spPr>
            <a:xfrm>
              <a:off x="1569759" y="2823082"/>
              <a:ext cx="1168800" cy="1168800"/>
            </a:xfrm>
            <a:prstGeom prst="ellipse">
              <a:avLst/>
            </a:prstGeom>
            <a:gradFill>
              <a:gsLst>
                <a:gs pos="0">
                  <a:srgbClr val="6DBC37">
                    <a:alpha val="49019"/>
                  </a:srgbClr>
                </a:gs>
                <a:gs pos="100000">
                  <a:srgbClr val="B8FE9C">
                    <a:alpha val="49019"/>
                  </a:srgbClr>
                </a:gs>
              </a:gsLst>
              <a:lin ang="16198662"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bb10b688b6_6_521"/>
            <p:cNvSpPr txBox="1"/>
            <p:nvPr/>
          </p:nvSpPr>
          <p:spPr>
            <a:xfrm>
              <a:off x="1740925" y="2994248"/>
              <a:ext cx="826500" cy="826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C-SCALE (Copernicus EOSC data analytics engine) </a:t>
              </a:r>
              <a:endParaRPr b="0" i="0" sz="1400" u="none" cap="none" strike="noStrike">
                <a:solidFill>
                  <a:srgbClr val="000000"/>
                </a:solidFill>
                <a:latin typeface="Arial"/>
                <a:ea typeface="Arial"/>
                <a:cs typeface="Arial"/>
                <a:sym typeface="Arial"/>
              </a:endParaRPr>
            </a:p>
          </p:txBody>
        </p:sp>
        <p:sp>
          <p:nvSpPr>
            <p:cNvPr id="255" name="Google Shape;255;gbb10b688b6_6_521"/>
            <p:cNvSpPr/>
            <p:nvPr/>
          </p:nvSpPr>
          <p:spPr>
            <a:xfrm>
              <a:off x="1017334" y="1122894"/>
              <a:ext cx="1168800" cy="1168800"/>
            </a:xfrm>
            <a:prstGeom prst="ellipse">
              <a:avLst/>
            </a:prstGeom>
            <a:gradFill>
              <a:gsLst>
                <a:gs pos="0">
                  <a:srgbClr val="D9D2E9"/>
                </a:gs>
                <a:gs pos="100000">
                  <a:srgbClr val="9180BB"/>
                </a:gs>
              </a:gsLst>
              <a:path path="circle">
                <a:fillToRect b="50%" l="50%" r="50%" t="50%"/>
              </a:path>
              <a:tileRect/>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bb10b688b6_6_521"/>
            <p:cNvSpPr txBox="1"/>
            <p:nvPr/>
          </p:nvSpPr>
          <p:spPr>
            <a:xfrm>
              <a:off x="1188500" y="1294060"/>
              <a:ext cx="826500" cy="826500"/>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RELIANCE (Research Lifecycle Management for Copernicus users)</a:t>
              </a:r>
              <a:endParaRPr b="0" i="0" sz="1400" u="none" cap="none" strike="noStrike">
                <a:solidFill>
                  <a:srgbClr val="000000"/>
                </a:solidFill>
                <a:latin typeface="Arial"/>
                <a:ea typeface="Arial"/>
                <a:cs typeface="Arial"/>
                <a:sym typeface="Arial"/>
              </a:endParaRPr>
            </a:p>
          </p:txBody>
        </p:sp>
      </p:grpSp>
      <p:sp>
        <p:nvSpPr>
          <p:cNvPr id="257" name="Google Shape;257;gbb10b688b6_6_521"/>
          <p:cNvSpPr/>
          <p:nvPr/>
        </p:nvSpPr>
        <p:spPr>
          <a:xfrm>
            <a:off x="6362007" y="1122218"/>
            <a:ext cx="465600" cy="3425700"/>
          </a:xfrm>
          <a:prstGeom prst="rightBrace">
            <a:avLst>
              <a:gd fmla="val 8333" name="adj1"/>
              <a:gd fmla="val 50000" name="adj2"/>
            </a:avLst>
          </a:prstGeom>
          <a:noFill/>
          <a:ln cap="flat" cmpd="sng" w="9525">
            <a:solidFill>
              <a:srgbClr val="3E6EC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8" name="Google Shape;258;gbb10b688b6_6_521"/>
          <p:cNvSpPr txBox="1"/>
          <p:nvPr/>
        </p:nvSpPr>
        <p:spPr>
          <a:xfrm>
            <a:off x="6827520" y="2666732"/>
            <a:ext cx="1951200" cy="276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70C0"/>
                </a:solidFill>
                <a:latin typeface="Arial"/>
                <a:ea typeface="Arial"/>
                <a:cs typeface="Arial"/>
                <a:sym typeface="Arial"/>
              </a:rPr>
              <a:t>Collaboration agreements</a:t>
            </a:r>
            <a:endParaRPr b="0" i="1" sz="1200" u="none" cap="none" strike="noStrike">
              <a:solidFill>
                <a:srgbClr val="0070C0"/>
              </a:solidFill>
              <a:latin typeface="Arial"/>
              <a:ea typeface="Arial"/>
              <a:cs typeface="Arial"/>
              <a:sym typeface="Arial"/>
            </a:endParaRPr>
          </a:p>
        </p:txBody>
      </p:sp>
      <p:pic>
        <p:nvPicPr>
          <p:cNvPr descr="A picture containing logo&#10;&#10;Description automatically generated" id="259" name="Google Shape;259;gbb10b688b6_6_521"/>
          <p:cNvPicPr preferRelativeResize="0"/>
          <p:nvPr/>
        </p:nvPicPr>
        <p:blipFill rotWithShape="1">
          <a:blip r:embed="rId4">
            <a:alphaModFix/>
          </a:blip>
          <a:srcRect b="0" l="0" r="0" t="0"/>
          <a:stretch/>
        </p:blipFill>
        <p:spPr>
          <a:xfrm>
            <a:off x="3474099" y="865249"/>
            <a:ext cx="1071851" cy="692700"/>
          </a:xfrm>
          <a:prstGeom prst="rect">
            <a:avLst/>
          </a:prstGeom>
          <a:noFill/>
          <a:ln>
            <a:noFill/>
          </a:ln>
        </p:spPr>
      </p:pic>
      <p:pic>
        <p:nvPicPr>
          <p:cNvPr descr="A picture containing text, clipart&#10;&#10;Description automatically generated" id="260" name="Google Shape;260;gbb10b688b6_6_521"/>
          <p:cNvPicPr preferRelativeResize="0"/>
          <p:nvPr/>
        </p:nvPicPr>
        <p:blipFill rotWithShape="1">
          <a:blip r:embed="rId5">
            <a:alphaModFix/>
          </a:blip>
          <a:srcRect b="0" l="0" r="0" t="0"/>
          <a:stretch/>
        </p:blipFill>
        <p:spPr>
          <a:xfrm>
            <a:off x="4824624" y="1646476"/>
            <a:ext cx="1425281" cy="619688"/>
          </a:xfrm>
          <a:prstGeom prst="rect">
            <a:avLst/>
          </a:prstGeom>
          <a:noFill/>
          <a:ln>
            <a:noFill/>
          </a:ln>
        </p:spPr>
      </p:pic>
      <p:pic>
        <p:nvPicPr>
          <p:cNvPr descr="Icon&#10;&#10;Description automatically generated with medium confidence" id="261" name="Google Shape;261;gbb10b688b6_6_521"/>
          <p:cNvPicPr preferRelativeResize="0"/>
          <p:nvPr/>
        </p:nvPicPr>
        <p:blipFill rotWithShape="1">
          <a:blip r:embed="rId6">
            <a:alphaModFix/>
          </a:blip>
          <a:srcRect b="0" l="0" r="0" t="0"/>
          <a:stretch/>
        </p:blipFill>
        <p:spPr>
          <a:xfrm>
            <a:off x="4352024" y="4174399"/>
            <a:ext cx="1739115" cy="619700"/>
          </a:xfrm>
          <a:prstGeom prst="rect">
            <a:avLst/>
          </a:prstGeom>
          <a:noFill/>
          <a:ln>
            <a:noFill/>
          </a:ln>
        </p:spPr>
      </p:pic>
      <p:pic>
        <p:nvPicPr>
          <p:cNvPr id="262" name="Google Shape;262;gbb10b688b6_6_521"/>
          <p:cNvPicPr preferRelativeResize="0"/>
          <p:nvPr/>
        </p:nvPicPr>
        <p:blipFill rotWithShape="1">
          <a:blip r:embed="rId7">
            <a:alphaModFix/>
          </a:blip>
          <a:srcRect b="0" l="0" r="0" t="0"/>
          <a:stretch/>
        </p:blipFill>
        <p:spPr>
          <a:xfrm>
            <a:off x="492400" y="4132175"/>
            <a:ext cx="820300" cy="8203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gbacec6ad04_6_18"/>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DataHub</a:t>
            </a:r>
            <a:endParaRPr/>
          </a:p>
        </p:txBody>
      </p:sp>
      <p:sp>
        <p:nvSpPr>
          <p:cNvPr id="1110" name="Google Shape;1110;gbacec6ad04_6_18"/>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Access key scientific datasets in a scalable way</a:t>
            </a:r>
            <a:endParaRPr/>
          </a:p>
        </p:txBody>
      </p:sp>
      <p:pic>
        <p:nvPicPr>
          <p:cNvPr id="1111" name="Google Shape;1111;gbacec6ad04_6_18"/>
          <p:cNvPicPr preferRelativeResize="0"/>
          <p:nvPr/>
        </p:nvPicPr>
        <p:blipFill rotWithShape="1">
          <a:blip r:embed="rId3">
            <a:alphaModFix/>
          </a:blip>
          <a:srcRect b="0" l="0" r="0" t="0"/>
          <a:stretch/>
        </p:blipFill>
        <p:spPr>
          <a:xfrm>
            <a:off x="7673644" y="106625"/>
            <a:ext cx="1168361" cy="891025"/>
          </a:xfrm>
          <a:prstGeom prst="rect">
            <a:avLst/>
          </a:prstGeom>
          <a:noFill/>
          <a:ln>
            <a:noFill/>
          </a:ln>
        </p:spPr>
      </p:pic>
      <p:sp>
        <p:nvSpPr>
          <p:cNvPr id="1112" name="Google Shape;1112;gbacec6ad04_6_18"/>
          <p:cNvSpPr txBox="1"/>
          <p:nvPr/>
        </p:nvSpPr>
        <p:spPr>
          <a:xfrm>
            <a:off x="474950" y="1263125"/>
            <a:ext cx="8565300" cy="4155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Service based on </a:t>
            </a:r>
            <a:r>
              <a:rPr b="1" i="0" lang="en-GB" sz="2000" u="none" cap="none" strike="noStrike">
                <a:solidFill>
                  <a:schemeClr val="dk1"/>
                </a:solidFill>
                <a:latin typeface="Calibri"/>
                <a:ea typeface="Calibri"/>
                <a:cs typeface="Calibri"/>
                <a:sym typeface="Calibri"/>
              </a:rPr>
              <a:t>Onedata</a:t>
            </a:r>
            <a:r>
              <a:rPr b="0" i="0" lang="en-GB" sz="2000" u="none" cap="none" strike="noStrike">
                <a:solidFill>
                  <a:schemeClr val="dk1"/>
                </a:solidFill>
                <a:latin typeface="Calibri"/>
                <a:ea typeface="Calibri"/>
                <a:cs typeface="Calibri"/>
                <a:sym typeface="Calibri"/>
              </a:rPr>
              <a:t> technology</a:t>
            </a:r>
            <a:endParaRPr b="0" i="0" sz="2000" u="none" cap="none" strike="noStrike">
              <a:solidFill>
                <a:schemeClr val="dk1"/>
              </a:solidFill>
              <a:latin typeface="Calibri"/>
              <a:ea typeface="Calibri"/>
              <a:cs typeface="Calibri"/>
              <a:sym typeface="Calibri"/>
            </a:endParaRPr>
          </a:p>
          <a:p>
            <a:pPr indent="0" lvl="0" marL="457200" marR="0" rtl="0" algn="l">
              <a:lnSpc>
                <a:spcPct val="9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It allows </a:t>
            </a:r>
            <a:r>
              <a:rPr b="1" i="0" lang="en-GB" sz="2000" u="none" cap="none" strike="noStrike">
                <a:solidFill>
                  <a:schemeClr val="dk1"/>
                </a:solidFill>
                <a:latin typeface="Calibri"/>
                <a:ea typeface="Calibri"/>
                <a:cs typeface="Calibri"/>
                <a:sym typeface="Calibri"/>
              </a:rPr>
              <a:t>transparent data access </a:t>
            </a:r>
            <a:r>
              <a:rPr b="0" i="0" lang="en-GB" sz="2000" u="none" cap="none" strike="noStrike">
                <a:solidFill>
                  <a:schemeClr val="dk1"/>
                </a:solidFill>
                <a:latin typeface="Calibri"/>
                <a:ea typeface="Calibri"/>
                <a:cs typeface="Calibri"/>
                <a:sym typeface="Calibri"/>
              </a:rPr>
              <a:t>under a </a:t>
            </a:r>
            <a:r>
              <a:rPr b="1" i="0" lang="en-GB" sz="2000" u="none" cap="none" strike="noStrike">
                <a:solidFill>
                  <a:schemeClr val="dk1"/>
                </a:solidFill>
                <a:latin typeface="Calibri"/>
                <a:ea typeface="Calibri"/>
                <a:cs typeface="Calibri"/>
                <a:sym typeface="Calibri"/>
              </a:rPr>
              <a:t>common namespace </a:t>
            </a:r>
            <a:r>
              <a:rPr b="0" i="0" lang="en-GB" sz="2000" u="none" cap="none" strike="noStrike">
                <a:solidFill>
                  <a:schemeClr val="dk1"/>
                </a:solidFill>
                <a:latin typeface="Calibri"/>
                <a:ea typeface="Calibri"/>
                <a:cs typeface="Calibri"/>
                <a:sym typeface="Calibri"/>
              </a:rPr>
              <a:t>regardless of the location</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Data can be accessed via a </a:t>
            </a:r>
            <a:r>
              <a:rPr b="1" i="0" lang="en-GB" sz="2000" u="none" cap="none" strike="noStrike">
                <a:solidFill>
                  <a:schemeClr val="dk1"/>
                </a:solidFill>
                <a:latin typeface="Calibri"/>
                <a:ea typeface="Calibri"/>
                <a:cs typeface="Calibri"/>
                <a:sym typeface="Calibri"/>
              </a:rPr>
              <a:t>GUI</a:t>
            </a:r>
            <a:r>
              <a:rPr b="0" i="0" lang="en-GB" sz="2000" u="none" cap="none" strike="noStrike">
                <a:solidFill>
                  <a:schemeClr val="dk1"/>
                </a:solidFill>
                <a:latin typeface="Calibri"/>
                <a:ea typeface="Calibri"/>
                <a:cs typeface="Calibri"/>
                <a:sym typeface="Calibri"/>
              </a:rPr>
              <a:t> or </a:t>
            </a:r>
            <a:r>
              <a:rPr b="1" i="0" lang="en-GB" sz="2000" u="none" cap="none" strike="noStrike">
                <a:solidFill>
                  <a:schemeClr val="dk1"/>
                </a:solidFill>
                <a:latin typeface="Calibri"/>
                <a:ea typeface="Calibri"/>
                <a:cs typeface="Calibri"/>
                <a:sym typeface="Calibri"/>
              </a:rPr>
              <a:t>APIs</a:t>
            </a:r>
            <a:endParaRPr b="1"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Developed in EOSC-hub project and </a:t>
            </a:r>
            <a:endParaRPr b="0" i="0" sz="20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under integration by many communities</a:t>
            </a:r>
            <a:endParaRPr b="0" i="0" sz="2000" u="none" cap="none" strike="noStrike">
              <a:solidFill>
                <a:schemeClr val="dk1"/>
              </a:solidFill>
              <a:latin typeface="Calibri"/>
              <a:ea typeface="Calibri"/>
              <a:cs typeface="Calibri"/>
              <a:sym typeface="Calibri"/>
            </a:endParaRPr>
          </a:p>
          <a:p>
            <a:pPr indent="-355600" lvl="0" marL="457200" marR="0" rtl="0" algn="l">
              <a:lnSpc>
                <a:spcPct val="90000"/>
              </a:lnSpc>
              <a:spcBef>
                <a:spcPts val="800"/>
              </a:spcBef>
              <a:spcAft>
                <a:spcPts val="0"/>
              </a:spcAft>
              <a:buClr>
                <a:schemeClr val="dk1"/>
              </a:buClr>
              <a:buSzPts val="2000"/>
              <a:buFont typeface="Calibri"/>
              <a:buChar char="●"/>
            </a:pPr>
            <a:r>
              <a:rPr b="0" i="0" lang="en-GB" sz="2000" u="none" cap="none" strike="noStrike">
                <a:solidFill>
                  <a:schemeClr val="dk1"/>
                </a:solidFill>
                <a:latin typeface="Calibri"/>
                <a:ea typeface="Calibri"/>
                <a:cs typeface="Calibri"/>
                <a:sym typeface="Calibri"/>
              </a:rPr>
              <a:t>Central component and  distributed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providers in EGI-ACE are going to be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2000"/>
              <a:buFont typeface="Arial"/>
              <a:buNone/>
            </a:pPr>
            <a:r>
              <a:rPr b="0" i="0" lang="en-GB" sz="2000" u="none" cap="none" strike="noStrike">
                <a:solidFill>
                  <a:schemeClr val="dk1"/>
                </a:solidFill>
                <a:latin typeface="Calibri"/>
                <a:ea typeface="Calibri"/>
                <a:cs typeface="Calibri"/>
                <a:sym typeface="Calibri"/>
              </a:rPr>
              <a:t>operated by </a:t>
            </a:r>
            <a:r>
              <a:rPr b="1" i="0" lang="en-GB" sz="2000" u="none" cap="none" strike="noStrike">
                <a:solidFill>
                  <a:schemeClr val="dk1"/>
                </a:solidFill>
                <a:latin typeface="Calibri"/>
                <a:ea typeface="Calibri"/>
                <a:cs typeface="Calibri"/>
                <a:sym typeface="Calibri"/>
              </a:rPr>
              <a:t>Cyfronet</a:t>
            </a:r>
            <a:r>
              <a:rPr b="0" i="0" lang="en-GB"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13" name="Google Shape;1113;gbacec6ad04_6_18"/>
          <p:cNvPicPr preferRelativeResize="0"/>
          <p:nvPr/>
        </p:nvPicPr>
        <p:blipFill rotWithShape="1">
          <a:blip r:embed="rId4">
            <a:alphaModFix/>
          </a:blip>
          <a:srcRect b="0" l="0" r="0" t="0"/>
          <a:stretch/>
        </p:blipFill>
        <p:spPr>
          <a:xfrm>
            <a:off x="5179275" y="2369850"/>
            <a:ext cx="3964725" cy="2243325"/>
          </a:xfrm>
          <a:prstGeom prst="rect">
            <a:avLst/>
          </a:prstGeom>
          <a:noFill/>
          <a:ln>
            <a:noFill/>
          </a:ln>
        </p:spPr>
      </p:pic>
      <p:pic>
        <p:nvPicPr>
          <p:cNvPr id="1114" name="Google Shape;1114;gbacec6ad04_6_18"/>
          <p:cNvPicPr preferRelativeResize="0"/>
          <p:nvPr/>
        </p:nvPicPr>
        <p:blipFill rotWithShape="1">
          <a:blip r:embed="rId5">
            <a:alphaModFix/>
          </a:blip>
          <a:srcRect b="0" l="0" r="0" t="0"/>
          <a:stretch/>
        </p:blipFill>
        <p:spPr>
          <a:xfrm>
            <a:off x="5252000" y="1407550"/>
            <a:ext cx="2274277" cy="40184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gbacec6ad04_6_91"/>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DataHub </a:t>
            </a:r>
            <a:endParaRPr/>
          </a:p>
        </p:txBody>
      </p:sp>
      <p:sp>
        <p:nvSpPr>
          <p:cNvPr id="1120" name="Google Shape;1120;gbacec6ad04_6_91"/>
          <p:cNvSpPr txBox="1"/>
          <p:nvPr/>
        </p:nvSpPr>
        <p:spPr>
          <a:xfrm>
            <a:off x="474950" y="1263125"/>
            <a:ext cx="788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1" name="Google Shape;1121;gbacec6ad04_6_91"/>
          <p:cNvSpPr txBox="1"/>
          <p:nvPr/>
        </p:nvSpPr>
        <p:spPr>
          <a:xfrm>
            <a:off x="474950" y="1263125"/>
            <a:ext cx="788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2" name="Google Shape;1122;gbacec6ad04_6_91"/>
          <p:cNvSpPr txBox="1"/>
          <p:nvPr/>
        </p:nvSpPr>
        <p:spPr>
          <a:xfrm>
            <a:off x="474950" y="997650"/>
            <a:ext cx="7881900" cy="46125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Integrated with EGI-Checkin</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File/Share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Shares can eventually be published via Handle services and have a PID assigned</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Extensive backend support </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en-GB" sz="1600" u="none" cap="none" strike="noStrike">
                <a:solidFill>
                  <a:schemeClr val="dk1"/>
                </a:solidFill>
                <a:latin typeface="Calibri"/>
                <a:ea typeface="Calibri"/>
                <a:cs typeface="Calibri"/>
                <a:sym typeface="Calibri"/>
              </a:rPr>
              <a:t>Posix, S3, Swift, CEPH, GlusterFS</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Data import</a:t>
            </a:r>
            <a:endParaRPr b="0" i="0" sz="1800" u="none" cap="none" strike="noStrike">
              <a:solidFill>
                <a:schemeClr val="dk1"/>
              </a:solidFill>
              <a:latin typeface="Calibri"/>
              <a:ea typeface="Calibri"/>
              <a:cs typeface="Calibri"/>
              <a:sym typeface="Calibri"/>
            </a:endParaRPr>
          </a:p>
          <a:p>
            <a:pPr indent="-342900" lvl="1" marL="9144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Allows exposing existing  datasets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Metadata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Metadata associated to files (k-v pairs, json, rdf)</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OAI-PMH interface</a:t>
            </a:r>
            <a:endParaRPr b="0" i="0" sz="1700" u="none" cap="none" strike="noStrike">
              <a:solidFill>
                <a:schemeClr val="dk1"/>
              </a:solidFill>
              <a:latin typeface="Calibri"/>
              <a:ea typeface="Calibri"/>
              <a:cs typeface="Calibri"/>
              <a:sym typeface="Calibri"/>
            </a:endParaRPr>
          </a:p>
          <a:p>
            <a:pPr indent="-342900" lvl="0" marL="457200" marR="0" rtl="0" algn="l">
              <a:lnSpc>
                <a:spcPct val="90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Harvester Management</a:t>
            </a:r>
            <a:endParaRPr b="0" i="0" sz="18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Possibility to automatic extract metadata from files published to a space</a:t>
            </a:r>
            <a:endParaRPr b="0" i="0" sz="1700" u="none" cap="none" strike="noStrike">
              <a:solidFill>
                <a:schemeClr val="dk1"/>
              </a:solidFill>
              <a:latin typeface="Calibri"/>
              <a:ea typeface="Calibri"/>
              <a:cs typeface="Calibri"/>
              <a:sym typeface="Calibri"/>
            </a:endParaRPr>
          </a:p>
          <a:p>
            <a:pPr indent="-336550" lvl="1" marL="914400" marR="0" rtl="0" algn="l">
              <a:lnSpc>
                <a:spcPct val="90000"/>
              </a:lnSpc>
              <a:spcBef>
                <a:spcPts val="0"/>
              </a:spcBef>
              <a:spcAft>
                <a:spcPts val="0"/>
              </a:spcAft>
              <a:buClr>
                <a:schemeClr val="dk1"/>
              </a:buClr>
              <a:buSzPts val="1700"/>
              <a:buFont typeface="Calibri"/>
              <a:buChar char="○"/>
            </a:pPr>
            <a:r>
              <a:rPr b="0" i="0" lang="en-GB" sz="1700" u="none" cap="none" strike="noStrike">
                <a:solidFill>
                  <a:schemeClr val="dk1"/>
                </a:solidFill>
                <a:latin typeface="Calibri"/>
                <a:ea typeface="Calibri"/>
                <a:cs typeface="Calibri"/>
                <a:sym typeface="Calibri"/>
              </a:rPr>
              <a:t>Metadata updates are pushed to external indexes (e.g. Elastic Search) and automatically synchronized</a:t>
            </a:r>
            <a:endParaRPr b="0" i="0" sz="17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3" name="Google Shape;1123;gbacec6ad04_6_91"/>
          <p:cNvSpPr txBox="1"/>
          <p:nvPr>
            <p:ph idx="2" type="subTitle"/>
          </p:nvPr>
        </p:nvSpPr>
        <p:spPr>
          <a:xfrm>
            <a:off x="2579075" y="628350"/>
            <a:ext cx="49998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Main functionalities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gbacec6ad04_6_59"/>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 Transfer </a:t>
            </a:r>
            <a:endParaRPr/>
          </a:p>
        </p:txBody>
      </p:sp>
      <p:sp>
        <p:nvSpPr>
          <p:cNvPr id="1129" name="Google Shape;1129;gbacec6ad04_6_59"/>
          <p:cNvSpPr txBox="1"/>
          <p:nvPr>
            <p:ph idx="2" type="subTitle"/>
          </p:nvPr>
        </p:nvSpPr>
        <p:spPr>
          <a:xfrm>
            <a:off x="2579075" y="628350"/>
            <a:ext cx="54243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Transfer large datasets between storages</a:t>
            </a:r>
            <a:endParaRPr/>
          </a:p>
        </p:txBody>
      </p:sp>
      <p:pic>
        <p:nvPicPr>
          <p:cNvPr id="1130" name="Google Shape;1130;gbacec6ad04_6_59"/>
          <p:cNvPicPr preferRelativeResize="0"/>
          <p:nvPr/>
        </p:nvPicPr>
        <p:blipFill rotWithShape="1">
          <a:blip r:embed="rId3">
            <a:alphaModFix/>
          </a:blip>
          <a:srcRect b="0" l="0" r="0" t="0"/>
          <a:stretch/>
        </p:blipFill>
        <p:spPr>
          <a:xfrm>
            <a:off x="483788" y="1064675"/>
            <a:ext cx="933450" cy="952500"/>
          </a:xfrm>
          <a:prstGeom prst="rect">
            <a:avLst/>
          </a:prstGeom>
          <a:noFill/>
          <a:ln>
            <a:noFill/>
          </a:ln>
        </p:spPr>
      </p:pic>
      <p:pic>
        <p:nvPicPr>
          <p:cNvPr id="1131" name="Google Shape;1131;gbacec6ad04_6_59"/>
          <p:cNvPicPr preferRelativeResize="0"/>
          <p:nvPr/>
        </p:nvPicPr>
        <p:blipFill rotWithShape="1">
          <a:blip r:embed="rId4">
            <a:alphaModFix/>
          </a:blip>
          <a:srcRect b="0" l="0" r="0" t="0"/>
          <a:stretch/>
        </p:blipFill>
        <p:spPr>
          <a:xfrm>
            <a:off x="7307975" y="952975"/>
            <a:ext cx="1654100" cy="761414"/>
          </a:xfrm>
          <a:prstGeom prst="rect">
            <a:avLst/>
          </a:prstGeom>
          <a:noFill/>
          <a:ln>
            <a:noFill/>
          </a:ln>
        </p:spPr>
      </p:pic>
      <p:sp>
        <p:nvSpPr>
          <p:cNvPr id="1132" name="Google Shape;1132;gbacec6ad04_6_59"/>
          <p:cNvSpPr txBox="1"/>
          <p:nvPr/>
        </p:nvSpPr>
        <p:spPr>
          <a:xfrm>
            <a:off x="1464300" y="1184125"/>
            <a:ext cx="7190100" cy="38250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15000"/>
              </a:lnSpc>
              <a:spcBef>
                <a:spcPts val="0"/>
              </a:spcBef>
              <a:spcAft>
                <a:spcPts val="0"/>
              </a:spcAft>
              <a:buClr>
                <a:schemeClr val="dk1"/>
              </a:buClr>
              <a:buSzPts val="1900"/>
              <a:buFont typeface="Arial"/>
              <a:buChar char="●"/>
            </a:pPr>
            <a:r>
              <a:rPr b="0" i="0" lang="en-GB" sz="1900" u="none" cap="none" strike="noStrike">
                <a:solidFill>
                  <a:schemeClr val="dk1"/>
                </a:solidFill>
                <a:latin typeface="Calibri"/>
                <a:ea typeface="Calibri"/>
                <a:cs typeface="Calibri"/>
                <a:sym typeface="Calibri"/>
              </a:rPr>
              <a:t>Easy users interaction for submitting transfers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Portal for end-users, Real Time monitoring and Web Admin</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Checksums and retries are provided per transfer</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Multiprotocol support</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Different clients to access the service (RESTFul APIs, python bindings)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Transfers from/to different storages (including staging from tape)</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Parallel transfers scheduling and optimization  to get the most from network without burning the storages</a:t>
            </a:r>
            <a:endParaRPr b="0" i="0" sz="1900" u="none" cap="none" strike="noStrike">
              <a:solidFill>
                <a:schemeClr val="dk1"/>
              </a:solidFill>
              <a:latin typeface="Calibri"/>
              <a:ea typeface="Calibri"/>
              <a:cs typeface="Calibri"/>
              <a:sym typeface="Calibri"/>
            </a:endParaRPr>
          </a:p>
          <a:p>
            <a:pPr indent="-349250" lvl="0" marL="457200" marR="0" rtl="0" algn="l">
              <a:lnSpc>
                <a:spcPct val="115000"/>
              </a:lnSpc>
              <a:spcBef>
                <a:spcPts val="0"/>
              </a:spcBef>
              <a:spcAft>
                <a:spcPts val="0"/>
              </a:spcAft>
              <a:buClr>
                <a:schemeClr val="dk1"/>
              </a:buClr>
              <a:buSzPts val="1900"/>
              <a:buFont typeface="Calibri"/>
              <a:buChar char="●"/>
            </a:pPr>
            <a:r>
              <a:rPr b="0" i="0" lang="en-GB" sz="1900" u="none" cap="none" strike="noStrike">
                <a:solidFill>
                  <a:schemeClr val="dk1"/>
                </a:solidFill>
                <a:latin typeface="Calibri"/>
                <a:ea typeface="Calibri"/>
                <a:cs typeface="Calibri"/>
                <a:sym typeface="Calibri"/>
              </a:rPr>
              <a:t>Priorities/Activities support for transfers classification</a:t>
            </a:r>
            <a:endParaRPr b="0" i="0" sz="19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33" name="Google Shape;1133;gbacec6ad04_6_59"/>
          <p:cNvPicPr preferRelativeResize="0"/>
          <p:nvPr/>
        </p:nvPicPr>
        <p:blipFill rotWithShape="1">
          <a:blip r:embed="rId5">
            <a:alphaModFix/>
          </a:blip>
          <a:srcRect b="0" l="0" r="0" t="0"/>
          <a:stretch/>
        </p:blipFill>
        <p:spPr>
          <a:xfrm>
            <a:off x="578513" y="2260463"/>
            <a:ext cx="744025" cy="548225"/>
          </a:xfrm>
          <a:prstGeom prst="rect">
            <a:avLst/>
          </a:prstGeom>
          <a:noFill/>
          <a:ln>
            <a:noFill/>
          </a:ln>
        </p:spPr>
      </p:pic>
      <p:pic>
        <p:nvPicPr>
          <p:cNvPr id="1134" name="Google Shape;1134;gbacec6ad04_6_59"/>
          <p:cNvPicPr preferRelativeResize="0"/>
          <p:nvPr/>
        </p:nvPicPr>
        <p:blipFill rotWithShape="1">
          <a:blip r:embed="rId6">
            <a:alphaModFix/>
          </a:blip>
          <a:srcRect b="0" l="0" r="0" t="0"/>
          <a:stretch/>
        </p:blipFill>
        <p:spPr>
          <a:xfrm>
            <a:off x="578525" y="3051975"/>
            <a:ext cx="662500" cy="521311"/>
          </a:xfrm>
          <a:prstGeom prst="rect">
            <a:avLst/>
          </a:prstGeom>
          <a:noFill/>
          <a:ln>
            <a:noFill/>
          </a:ln>
        </p:spPr>
      </p:pic>
      <p:pic>
        <p:nvPicPr>
          <p:cNvPr id="1135" name="Google Shape;1135;gbacec6ad04_6_59"/>
          <p:cNvPicPr preferRelativeResize="0"/>
          <p:nvPr/>
        </p:nvPicPr>
        <p:blipFill rotWithShape="1">
          <a:blip r:embed="rId7">
            <a:alphaModFix/>
          </a:blip>
          <a:srcRect b="0" l="0" r="0" t="0"/>
          <a:stretch/>
        </p:blipFill>
        <p:spPr>
          <a:xfrm>
            <a:off x="483788" y="3971657"/>
            <a:ext cx="804300" cy="599568"/>
          </a:xfrm>
          <a:prstGeom prst="rect">
            <a:avLst/>
          </a:prstGeom>
          <a:noFill/>
          <a:ln>
            <a:noFill/>
          </a:ln>
        </p:spPr>
      </p:pic>
      <p:pic>
        <p:nvPicPr>
          <p:cNvPr id="1136" name="Google Shape;1136;gbacec6ad04_6_59"/>
          <p:cNvPicPr preferRelativeResize="0"/>
          <p:nvPr/>
        </p:nvPicPr>
        <p:blipFill rotWithShape="1">
          <a:blip r:embed="rId8">
            <a:alphaModFix/>
          </a:blip>
          <a:srcRect b="0" l="0" r="0" t="0"/>
          <a:stretch/>
        </p:blipFill>
        <p:spPr>
          <a:xfrm>
            <a:off x="7538175" y="108861"/>
            <a:ext cx="1116225" cy="84411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gbacec6ad04_6_151"/>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Data Transfer </a:t>
            </a:r>
            <a:endParaRPr/>
          </a:p>
        </p:txBody>
      </p:sp>
      <p:sp>
        <p:nvSpPr>
          <p:cNvPr id="1142" name="Google Shape;1142;gbacec6ad04_6_151"/>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Service operations</a:t>
            </a:r>
            <a:endParaRPr/>
          </a:p>
          <a:p>
            <a:pPr indent="0" lvl="0" marL="0" rtl="0" algn="l">
              <a:lnSpc>
                <a:spcPct val="90000"/>
              </a:lnSpc>
              <a:spcBef>
                <a:spcPts val="750"/>
              </a:spcBef>
              <a:spcAft>
                <a:spcPts val="0"/>
              </a:spcAft>
              <a:buSzPts val="2000"/>
              <a:buNone/>
            </a:pPr>
            <a:r>
              <a:t/>
            </a:r>
            <a:endParaRPr/>
          </a:p>
        </p:txBody>
      </p:sp>
      <p:sp>
        <p:nvSpPr>
          <p:cNvPr id="1143" name="Google Shape;1143;gbacec6ad04_6_151"/>
          <p:cNvSpPr txBox="1"/>
          <p:nvPr>
            <p:ph idx="1" type="body"/>
          </p:nvPr>
        </p:nvSpPr>
        <p:spPr>
          <a:xfrm>
            <a:off x="157520" y="1115144"/>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lang="en-GB" sz="2100"/>
              <a:t>Orchestrates transfers between EGI Online storage instances and external storages using standard protocols ( e.g. HTTP/WebDAV, gridftp)</a:t>
            </a:r>
            <a:endParaRPr sz="2100"/>
          </a:p>
          <a:p>
            <a:pPr indent="0" lvl="0" marL="45720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Char char="•"/>
            </a:pPr>
            <a:r>
              <a:rPr b="1" lang="en-GB" sz="2100"/>
              <a:t>STFC-UKRI</a:t>
            </a:r>
            <a:r>
              <a:rPr lang="en-GB" sz="2100"/>
              <a:t> is providing the service and planning to operate the end user graphical interface (WebFTS)</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sz="2100"/>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en-GB"/>
              <a:t>  </a:t>
            </a:r>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pic>
        <p:nvPicPr>
          <p:cNvPr id="1144" name="Google Shape;1144;gbacec6ad04_6_151"/>
          <p:cNvPicPr preferRelativeResize="0"/>
          <p:nvPr/>
        </p:nvPicPr>
        <p:blipFill rotWithShape="1">
          <a:blip r:embed="rId3">
            <a:alphaModFix/>
          </a:blip>
          <a:srcRect b="0" l="0" r="0" t="0"/>
          <a:stretch/>
        </p:blipFill>
        <p:spPr>
          <a:xfrm>
            <a:off x="690074" y="3224974"/>
            <a:ext cx="4021199" cy="1607924"/>
          </a:xfrm>
          <a:prstGeom prst="rect">
            <a:avLst/>
          </a:prstGeom>
          <a:noFill/>
          <a:ln>
            <a:noFill/>
          </a:ln>
        </p:spPr>
      </p:pic>
      <p:pic>
        <p:nvPicPr>
          <p:cNvPr id="1145" name="Google Shape;1145;gbacec6ad04_6_151"/>
          <p:cNvPicPr preferRelativeResize="0"/>
          <p:nvPr/>
        </p:nvPicPr>
        <p:blipFill rotWithShape="1">
          <a:blip r:embed="rId4">
            <a:alphaModFix/>
          </a:blip>
          <a:srcRect b="0" l="0" r="0" t="0"/>
          <a:stretch/>
        </p:blipFill>
        <p:spPr>
          <a:xfrm>
            <a:off x="5307900" y="3041275"/>
            <a:ext cx="3603923" cy="17468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gbacec6ad04_6_45"/>
          <p:cNvSpPr txBox="1"/>
          <p:nvPr>
            <p:ph idx="1" type="body"/>
          </p:nvPr>
        </p:nvSpPr>
        <p:spPr>
          <a:xfrm>
            <a:off x="194850" y="1278276"/>
            <a:ext cx="8754300" cy="354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rPr lang="en-GB" sz="2300"/>
              <a:t>Rucio is the software developed at CERN for the management of LHC experiments data</a:t>
            </a:r>
            <a:endParaRPr sz="2300"/>
          </a:p>
          <a:p>
            <a:pPr indent="-358775" lvl="0" marL="457200" rtl="0" algn="l">
              <a:lnSpc>
                <a:spcPct val="90000"/>
              </a:lnSpc>
              <a:spcBef>
                <a:spcPts val="0"/>
              </a:spcBef>
              <a:spcAft>
                <a:spcPts val="0"/>
              </a:spcAft>
              <a:buSzPts val="2050"/>
              <a:buFont typeface="Calibri"/>
              <a:buChar char="•"/>
            </a:pPr>
            <a:r>
              <a:rPr lang="en-GB" sz="2050"/>
              <a:t>provides a complete and generic scientific data management service</a:t>
            </a:r>
            <a:endParaRPr sz="2050"/>
          </a:p>
          <a:p>
            <a:pPr indent="-374650" lvl="0" marL="457200" rtl="0" algn="l">
              <a:lnSpc>
                <a:spcPct val="90000"/>
              </a:lnSpc>
              <a:spcBef>
                <a:spcPts val="0"/>
              </a:spcBef>
              <a:spcAft>
                <a:spcPts val="0"/>
              </a:spcAft>
              <a:buSzPts val="2300"/>
              <a:buFont typeface="Calibri"/>
              <a:buChar char="•"/>
            </a:pPr>
            <a:r>
              <a:rPr lang="en-GB" sz="2050"/>
              <a:t>Rucio manages multi-location data in a heterogeneous distributed environment</a:t>
            </a:r>
            <a:endParaRPr sz="1650"/>
          </a:p>
          <a:p>
            <a:pPr indent="-361950" lvl="1" marL="914400" rtl="0" algn="l">
              <a:lnSpc>
                <a:spcPct val="90000"/>
              </a:lnSpc>
              <a:spcBef>
                <a:spcPts val="0"/>
              </a:spcBef>
              <a:spcAft>
                <a:spcPts val="0"/>
              </a:spcAft>
              <a:buSzPts val="2100"/>
              <a:buFont typeface="Calibri"/>
              <a:buChar char="▪"/>
            </a:pPr>
            <a:r>
              <a:rPr lang="en-GB" sz="1650"/>
              <a:t>Creation, location, transfer, and deletion of replicas of data</a:t>
            </a:r>
            <a:endParaRPr sz="1650"/>
          </a:p>
          <a:p>
            <a:pPr indent="-361950" lvl="1" marL="914400" rtl="0" algn="l">
              <a:lnSpc>
                <a:spcPct val="90000"/>
              </a:lnSpc>
              <a:spcBef>
                <a:spcPts val="0"/>
              </a:spcBef>
              <a:spcAft>
                <a:spcPts val="0"/>
              </a:spcAft>
              <a:buSzPts val="2100"/>
              <a:buFont typeface="Calibri"/>
              <a:buChar char="▪"/>
            </a:pPr>
            <a:r>
              <a:rPr lang="en-GB" sz="1650"/>
              <a:t>Orchestration according to both low-level and high-level driven data management policies (usage policies, access control, and data lifetime)</a:t>
            </a:r>
            <a:endParaRPr sz="1650"/>
          </a:p>
          <a:p>
            <a:pPr indent="-361950" lvl="1" marL="914400" rtl="0" algn="l">
              <a:lnSpc>
                <a:spcPct val="90000"/>
              </a:lnSpc>
              <a:spcBef>
                <a:spcPts val="0"/>
              </a:spcBef>
              <a:spcAft>
                <a:spcPts val="0"/>
              </a:spcAft>
              <a:buSzPts val="2100"/>
              <a:buFont typeface="Calibri"/>
              <a:buChar char="▪"/>
            </a:pPr>
            <a:r>
              <a:rPr lang="en-GB" sz="1650"/>
              <a:t>Interfaces with workflow management systems</a:t>
            </a:r>
            <a:endParaRPr sz="1650"/>
          </a:p>
          <a:p>
            <a:pPr indent="-361950" lvl="1" marL="914400" rtl="0" algn="l">
              <a:lnSpc>
                <a:spcPct val="90000"/>
              </a:lnSpc>
              <a:spcBef>
                <a:spcPts val="0"/>
              </a:spcBef>
              <a:spcAft>
                <a:spcPts val="0"/>
              </a:spcAft>
              <a:buSzPts val="2100"/>
              <a:buChar char="▪"/>
            </a:pPr>
            <a:r>
              <a:rPr lang="en-GB" sz="1650"/>
              <a:t>Large-scale and repetitive operational tasks can be automated</a:t>
            </a:r>
            <a:endParaRPr sz="1400"/>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1151" name="Google Shape;1151;gbacec6ad04_6_45"/>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Rucio</a:t>
            </a:r>
            <a:endParaRPr/>
          </a:p>
        </p:txBody>
      </p:sp>
      <p:sp>
        <p:nvSpPr>
          <p:cNvPr id="1152" name="Google Shape;1152;gbacec6ad04_6_45"/>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Scalable data management</a:t>
            </a:r>
            <a:endParaRPr/>
          </a:p>
        </p:txBody>
      </p:sp>
      <p:pic>
        <p:nvPicPr>
          <p:cNvPr id="1153" name="Google Shape;1153;gbacec6ad04_6_45"/>
          <p:cNvPicPr preferRelativeResize="0"/>
          <p:nvPr/>
        </p:nvPicPr>
        <p:blipFill rotWithShape="1">
          <a:blip r:embed="rId3">
            <a:alphaModFix/>
          </a:blip>
          <a:srcRect b="0" l="0" r="0" t="0"/>
          <a:stretch/>
        </p:blipFill>
        <p:spPr>
          <a:xfrm>
            <a:off x="6130359" y="347025"/>
            <a:ext cx="2702591" cy="5426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gbacec6ad04_6_53"/>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361950" lvl="0" marL="457200" rtl="0" algn="l">
              <a:lnSpc>
                <a:spcPct val="90000"/>
              </a:lnSpc>
              <a:spcBef>
                <a:spcPts val="0"/>
              </a:spcBef>
              <a:spcAft>
                <a:spcPts val="0"/>
              </a:spcAft>
              <a:buSzPts val="2100"/>
              <a:buFont typeface="Calibri"/>
              <a:buChar char="•"/>
            </a:pPr>
            <a:r>
              <a:rPr lang="en-GB" sz="2100"/>
              <a:t>Under integration by many communities also outside HEP</a:t>
            </a:r>
            <a:endParaRPr sz="2100"/>
          </a:p>
          <a:p>
            <a:pPr indent="-361950" lvl="1" marL="914400" rtl="0" algn="l">
              <a:lnSpc>
                <a:spcPct val="90000"/>
              </a:lnSpc>
              <a:spcBef>
                <a:spcPts val="0"/>
              </a:spcBef>
              <a:spcAft>
                <a:spcPts val="0"/>
              </a:spcAft>
              <a:buSzPts val="2100"/>
              <a:buFont typeface="Calibri"/>
              <a:buChar char="▪"/>
            </a:pPr>
            <a:r>
              <a:rPr lang="en-GB" sz="2050"/>
              <a:t>Largest user (ATLAS) managing 500PB of data and 20GB/s transfers between 72 official sites</a:t>
            </a:r>
            <a:endParaRPr sz="2050"/>
          </a:p>
          <a:p>
            <a:pPr indent="0" lvl="0" marL="914400" rtl="0" algn="l">
              <a:lnSpc>
                <a:spcPct val="90000"/>
              </a:lnSpc>
              <a:spcBef>
                <a:spcPts val="0"/>
              </a:spcBef>
              <a:spcAft>
                <a:spcPts val="0"/>
              </a:spcAft>
              <a:buSzPts val="2000"/>
              <a:buNone/>
            </a:pPr>
            <a:r>
              <a:t/>
            </a:r>
            <a:endParaRPr sz="2050"/>
          </a:p>
          <a:p>
            <a:pPr indent="-358775" lvl="0" marL="457200" rtl="0" algn="l">
              <a:lnSpc>
                <a:spcPct val="90000"/>
              </a:lnSpc>
              <a:spcBef>
                <a:spcPts val="0"/>
              </a:spcBef>
              <a:spcAft>
                <a:spcPts val="0"/>
              </a:spcAft>
              <a:buSzPts val="2050"/>
              <a:buFont typeface="Calibri"/>
              <a:buChar char="•"/>
            </a:pPr>
            <a:r>
              <a:rPr b="1" lang="en-GB" sz="2100"/>
              <a:t>STFC-UKRI </a:t>
            </a:r>
            <a:r>
              <a:rPr lang="en-GB" sz="2100"/>
              <a:t>implemented</a:t>
            </a:r>
            <a:r>
              <a:rPr b="1" lang="en-GB" sz="2100"/>
              <a:t> extensions for Multi-VO support </a:t>
            </a:r>
            <a:r>
              <a:rPr lang="en-GB" sz="2100"/>
              <a:t>and will operate the service</a:t>
            </a:r>
            <a:endParaRPr sz="2100"/>
          </a:p>
          <a:p>
            <a:pPr indent="0" lvl="0" marL="457200" rtl="0" algn="l">
              <a:lnSpc>
                <a:spcPct val="90000"/>
              </a:lnSpc>
              <a:spcBef>
                <a:spcPts val="0"/>
              </a:spcBef>
              <a:spcAft>
                <a:spcPts val="0"/>
              </a:spcAft>
              <a:buSzPts val="2000"/>
              <a:buNone/>
            </a:pPr>
            <a:r>
              <a:t/>
            </a:r>
            <a:endParaRPr sz="2100"/>
          </a:p>
          <a:p>
            <a:pPr indent="-361950" lvl="0" marL="457200" rtl="0" algn="l">
              <a:lnSpc>
                <a:spcPct val="90000"/>
              </a:lnSpc>
              <a:spcBef>
                <a:spcPts val="0"/>
              </a:spcBef>
              <a:spcAft>
                <a:spcPts val="0"/>
              </a:spcAft>
              <a:buSzPts val="2100"/>
              <a:buFont typeface="Calibri"/>
              <a:buChar char="•"/>
            </a:pPr>
            <a:r>
              <a:rPr lang="en-GB" sz="2100"/>
              <a:t>Interfaced to FTS for transfer execution and possibly integrated with EGI Workload manager to implement data transfer orchestration linked to workflow executions</a:t>
            </a:r>
            <a:endParaRPr sz="2100"/>
          </a:p>
          <a:p>
            <a:pPr indent="0" lvl="0" marL="0" rtl="0" algn="l">
              <a:lnSpc>
                <a:spcPct val="90000"/>
              </a:lnSpc>
              <a:spcBef>
                <a:spcPts val="0"/>
              </a:spcBef>
              <a:spcAft>
                <a:spcPts val="0"/>
              </a:spcAft>
              <a:buSzPts val="2000"/>
              <a:buNone/>
            </a:pPr>
            <a:r>
              <a:t/>
            </a:r>
            <a:endParaRPr/>
          </a:p>
          <a:p>
            <a:pPr indent="0" lvl="0" marL="0" rtl="0" algn="l">
              <a:lnSpc>
                <a:spcPct val="90000"/>
              </a:lnSpc>
              <a:spcBef>
                <a:spcPts val="0"/>
              </a:spcBef>
              <a:spcAft>
                <a:spcPts val="0"/>
              </a:spcAft>
              <a:buSzPts val="2000"/>
              <a:buNone/>
            </a:pPr>
            <a:r>
              <a:rPr lang="en-GB"/>
              <a:t>  </a:t>
            </a:r>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1159" name="Google Shape;1159;gbacec6ad04_6_53"/>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Rucio</a:t>
            </a:r>
            <a:endParaRPr/>
          </a:p>
        </p:txBody>
      </p:sp>
      <p:sp>
        <p:nvSpPr>
          <p:cNvPr id="1160" name="Google Shape;1160;gbacec6ad04_6_53"/>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Service operations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gbacec6ad04_6_157"/>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1166" name="Google Shape;1166;gbacec6ad04_6_157"/>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OpenRDM</a:t>
            </a:r>
            <a:endParaRPr/>
          </a:p>
        </p:txBody>
      </p:sp>
      <p:sp>
        <p:nvSpPr>
          <p:cNvPr id="1167" name="Google Shape;1167;gbacec6ad04_6_157"/>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Clr>
                <a:schemeClr val="dk1"/>
              </a:buClr>
              <a:buSzPts val="1100"/>
              <a:buFont typeface="Arial"/>
              <a:buNone/>
            </a:pPr>
            <a:r>
              <a:rPr lang="en-GB"/>
              <a:t>Main functionalities</a:t>
            </a:r>
            <a:endParaRPr/>
          </a:p>
        </p:txBody>
      </p:sp>
      <p:sp>
        <p:nvSpPr>
          <p:cNvPr id="1168" name="Google Shape;1168;gbacec6ad04_6_157"/>
          <p:cNvSpPr txBox="1"/>
          <p:nvPr>
            <p:ph idx="1" type="body"/>
          </p:nvPr>
        </p:nvSpPr>
        <p:spPr>
          <a:xfrm>
            <a:off x="232170" y="11737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00"/>
              <a:buNone/>
            </a:pPr>
            <a:r>
              <a:rPr lang="en-GB" sz="1850">
                <a:solidFill>
                  <a:srgbClr val="000000"/>
                </a:solidFill>
              </a:rPr>
              <a:t>A </a:t>
            </a:r>
            <a:r>
              <a:rPr b="1" lang="en-GB" sz="1850">
                <a:solidFill>
                  <a:srgbClr val="000000"/>
                </a:solidFill>
              </a:rPr>
              <a:t>complete solution for managing research data</a:t>
            </a:r>
            <a:r>
              <a:rPr lang="en-GB" sz="1850">
                <a:solidFill>
                  <a:srgbClr val="000000"/>
                </a:solidFill>
              </a:rPr>
              <a:t>, based on the openBIS software. </a:t>
            </a:r>
            <a:r>
              <a:rPr lang="en-GB" sz="1800">
                <a:solidFill>
                  <a:srgbClr val="000000"/>
                </a:solidFill>
              </a:rPr>
              <a:t>Targeting </a:t>
            </a:r>
            <a:r>
              <a:rPr lang="en-GB" sz="1800"/>
              <a:t>research labs working with quantitative research data</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Inventory</a:t>
            </a:r>
            <a:r>
              <a:rPr lang="en-GB" sz="1850">
                <a:solidFill>
                  <a:srgbClr val="000000"/>
                </a:solidFill>
              </a:rPr>
              <a:t> management</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Keep track of all materials and samples used in a lab</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Electronic lab</a:t>
            </a:r>
            <a:r>
              <a:rPr lang="en-GB" sz="1850">
                <a:solidFill>
                  <a:srgbClr val="000000"/>
                </a:solidFill>
              </a:rPr>
              <a:t> notebook</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Describe computational experiments and links to the materials, samples and protocols stored in the inventory</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t>Data analysis</a:t>
            </a:r>
            <a:r>
              <a:rPr lang="en-GB" sz="1850"/>
              <a:t> integration</a:t>
            </a:r>
            <a:endParaRPr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Jupyter notebook integration and access to external computing clusters</a:t>
            </a:r>
            <a:endParaRPr sz="1850">
              <a:solidFill>
                <a:srgbClr val="000000"/>
              </a:solidFill>
            </a:endParaRPr>
          </a:p>
          <a:p>
            <a:pPr indent="-346075" lvl="0" marL="457200" rtl="0" algn="l">
              <a:lnSpc>
                <a:spcPct val="115000"/>
              </a:lnSpc>
              <a:spcBef>
                <a:spcPts val="0"/>
              </a:spcBef>
              <a:spcAft>
                <a:spcPts val="0"/>
              </a:spcAft>
              <a:buClr>
                <a:srgbClr val="000000"/>
              </a:buClr>
              <a:buSzPts val="1850"/>
              <a:buChar char="•"/>
            </a:pPr>
            <a:r>
              <a:rPr b="1" lang="en-GB" sz="1850">
                <a:solidFill>
                  <a:srgbClr val="000000"/>
                </a:solidFill>
              </a:rPr>
              <a:t>Data management</a:t>
            </a:r>
            <a:endParaRPr b="1" sz="1850">
              <a:solidFill>
                <a:srgbClr val="000000"/>
              </a:solidFill>
            </a:endParaRPr>
          </a:p>
          <a:p>
            <a:pPr indent="-346075" lvl="1" marL="914400" rtl="0" algn="l">
              <a:lnSpc>
                <a:spcPct val="115000"/>
              </a:lnSpc>
              <a:spcBef>
                <a:spcPts val="0"/>
              </a:spcBef>
              <a:spcAft>
                <a:spcPts val="0"/>
              </a:spcAft>
              <a:buClr>
                <a:srgbClr val="000000"/>
              </a:buClr>
              <a:buSzPts val="1850"/>
              <a:buChar char="▪"/>
            </a:pPr>
            <a:r>
              <a:rPr lang="en-GB" sz="1850">
                <a:solidFill>
                  <a:srgbClr val="000000"/>
                </a:solidFill>
              </a:rPr>
              <a:t>Store all data connected to experiments, export to data repos like Zenodo</a:t>
            </a:r>
            <a:endParaRPr sz="1850">
              <a:solidFill>
                <a:srgbClr val="000000"/>
              </a:solidFill>
            </a:endParaRPr>
          </a:p>
          <a:p>
            <a:pPr indent="0" lvl="0" marL="457200" rtl="0" algn="l">
              <a:lnSpc>
                <a:spcPct val="115000"/>
              </a:lnSpc>
              <a:spcBef>
                <a:spcPts val="0"/>
              </a:spcBef>
              <a:spcAft>
                <a:spcPts val="0"/>
              </a:spcAft>
              <a:buSzPts val="2000"/>
              <a:buNone/>
            </a:pPr>
            <a:r>
              <a:t/>
            </a:r>
            <a:endParaRPr sz="1850">
              <a:solidFill>
                <a:srgbClr val="000000"/>
              </a:solidFill>
            </a:endParaRPr>
          </a:p>
          <a:p>
            <a:pPr indent="0" lvl="0" marL="0" rtl="0" algn="l">
              <a:lnSpc>
                <a:spcPct val="115000"/>
              </a:lnSpc>
              <a:spcBef>
                <a:spcPts val="0"/>
              </a:spcBef>
              <a:spcAft>
                <a:spcPts val="0"/>
              </a:spcAft>
              <a:buSzPts val="2000"/>
              <a:buNone/>
            </a:pPr>
            <a:r>
              <a:t/>
            </a:r>
            <a:endParaRPr/>
          </a:p>
        </p:txBody>
      </p:sp>
      <p:pic>
        <p:nvPicPr>
          <p:cNvPr id="1169" name="Google Shape;1169;gbacec6ad04_6_157"/>
          <p:cNvPicPr preferRelativeResize="0"/>
          <p:nvPr/>
        </p:nvPicPr>
        <p:blipFill rotWithShape="1">
          <a:blip r:embed="rId3">
            <a:alphaModFix/>
          </a:blip>
          <a:srcRect b="0" l="0" r="0" t="0"/>
          <a:stretch/>
        </p:blipFill>
        <p:spPr>
          <a:xfrm>
            <a:off x="7113409" y="87775"/>
            <a:ext cx="1929266" cy="9508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gbacec6ad04_6_74"/>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sp>
        <p:nvSpPr>
          <p:cNvPr id="1175" name="Google Shape;1175;gbacec6ad04_6_74"/>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OpenRDM</a:t>
            </a:r>
            <a:endParaRPr/>
          </a:p>
        </p:txBody>
      </p:sp>
      <p:sp>
        <p:nvSpPr>
          <p:cNvPr id="1176" name="Google Shape;1176;gbacec6ad04_6_74"/>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GB"/>
              <a:t>Service Operations</a:t>
            </a:r>
            <a:endParaRPr/>
          </a:p>
          <a:p>
            <a:pPr indent="0" lvl="0" marL="0" rtl="0" algn="l">
              <a:lnSpc>
                <a:spcPct val="90000"/>
              </a:lnSpc>
              <a:spcBef>
                <a:spcPts val="750"/>
              </a:spcBef>
              <a:spcAft>
                <a:spcPts val="0"/>
              </a:spcAft>
              <a:buSzPts val="2000"/>
              <a:buNone/>
            </a:pPr>
            <a:r>
              <a:t/>
            </a:r>
            <a:endParaRPr/>
          </a:p>
        </p:txBody>
      </p:sp>
      <p:sp>
        <p:nvSpPr>
          <p:cNvPr id="1177" name="Google Shape;1177;gbacec6ad04_6_74"/>
          <p:cNvSpPr txBox="1"/>
          <p:nvPr>
            <p:ph idx="1" type="body"/>
          </p:nvPr>
        </p:nvSpPr>
        <p:spPr>
          <a:xfrm>
            <a:off x="194845" y="1278269"/>
            <a:ext cx="8754300" cy="3197400"/>
          </a:xfrm>
          <a:prstGeom prst="rect">
            <a:avLst/>
          </a:prstGeom>
          <a:noFill/>
          <a:ln>
            <a:noFill/>
          </a:ln>
        </p:spPr>
        <p:txBody>
          <a:bodyPr anchorCtr="0" anchor="t" bIns="45700" lIns="91425" spcFirstLastPara="1" rIns="91425" wrap="square" tIns="45700">
            <a:noAutofit/>
          </a:bodyPr>
          <a:lstStyle/>
          <a:p>
            <a:pPr indent="-342900" lvl="0" marL="457200" rtl="0" algn="just">
              <a:lnSpc>
                <a:spcPct val="115000"/>
              </a:lnSpc>
              <a:spcBef>
                <a:spcPts val="0"/>
              </a:spcBef>
              <a:spcAft>
                <a:spcPts val="0"/>
              </a:spcAft>
              <a:buSzPts val="1800"/>
              <a:buChar char="•"/>
            </a:pPr>
            <a:r>
              <a:rPr lang="en-GB" sz="1800"/>
              <a:t>The service will be provided by </a:t>
            </a:r>
            <a:r>
              <a:rPr b="1" lang="en-GB" sz="1800"/>
              <a:t>EnhanceR</a:t>
            </a:r>
            <a:r>
              <a:rPr lang="en-GB" sz="1800"/>
              <a:t> as a centrally managed instance (</a:t>
            </a:r>
            <a:r>
              <a:rPr b="1" lang="en-GB" sz="1800"/>
              <a:t>OpenRDM.eu)</a:t>
            </a:r>
            <a:r>
              <a:rPr lang="en-GB" sz="1800"/>
              <a:t>  and will provide access to </a:t>
            </a:r>
            <a:r>
              <a:rPr b="1" lang="en-GB" sz="1800"/>
              <a:t>long-tail of science</a:t>
            </a:r>
            <a:r>
              <a:rPr lang="en-GB" sz="1800"/>
              <a:t> type use cases</a:t>
            </a:r>
            <a:endParaRPr sz="1800"/>
          </a:p>
          <a:p>
            <a:pPr indent="0" lvl="0" marL="457200" rtl="0" algn="just">
              <a:lnSpc>
                <a:spcPct val="115000"/>
              </a:lnSpc>
              <a:spcBef>
                <a:spcPts val="600"/>
              </a:spcBef>
              <a:spcAft>
                <a:spcPts val="0"/>
              </a:spcAft>
              <a:buSzPts val="2000"/>
              <a:buNone/>
            </a:pPr>
            <a:r>
              <a:t/>
            </a:r>
            <a:endParaRPr sz="1800"/>
          </a:p>
          <a:p>
            <a:pPr indent="-342900" lvl="0" marL="457200" rtl="0" algn="just">
              <a:lnSpc>
                <a:spcPct val="115000"/>
              </a:lnSpc>
              <a:spcBef>
                <a:spcPts val="600"/>
              </a:spcBef>
              <a:spcAft>
                <a:spcPts val="0"/>
              </a:spcAft>
              <a:buSzPts val="1800"/>
              <a:buChar char="•"/>
            </a:pPr>
            <a:r>
              <a:rPr lang="en-GB" sz="1800"/>
              <a:t>Additionally dedicated instances for </a:t>
            </a:r>
            <a:endParaRPr sz="1800"/>
          </a:p>
          <a:p>
            <a:pPr indent="0" lvl="0" marL="0" rtl="0" algn="just">
              <a:lnSpc>
                <a:spcPct val="115000"/>
              </a:lnSpc>
              <a:spcBef>
                <a:spcPts val="600"/>
              </a:spcBef>
              <a:spcAft>
                <a:spcPts val="0"/>
              </a:spcAft>
              <a:buSzPts val="2000"/>
              <a:buNone/>
            </a:pPr>
            <a:r>
              <a:rPr lang="en-GB" sz="1800"/>
              <a:t>specific communities will be setup on top</a:t>
            </a:r>
            <a:endParaRPr sz="1800"/>
          </a:p>
          <a:p>
            <a:pPr indent="0" lvl="0" marL="0" rtl="0" algn="just">
              <a:lnSpc>
                <a:spcPct val="115000"/>
              </a:lnSpc>
              <a:spcBef>
                <a:spcPts val="600"/>
              </a:spcBef>
              <a:spcAft>
                <a:spcPts val="0"/>
              </a:spcAft>
              <a:buSzPts val="2000"/>
              <a:buNone/>
            </a:pPr>
            <a:r>
              <a:rPr lang="en-GB" sz="1800"/>
              <a:t>of EGI Federated resources</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just">
              <a:lnSpc>
                <a:spcPct val="115000"/>
              </a:lnSpc>
              <a:spcBef>
                <a:spcPts val="600"/>
              </a:spcBef>
              <a:spcAft>
                <a:spcPts val="0"/>
              </a:spcAft>
              <a:buSzPts val="2000"/>
              <a:buNone/>
            </a:pPr>
            <a:r>
              <a:t/>
            </a:r>
            <a:endParaRPr sz="1800"/>
          </a:p>
          <a:p>
            <a:pPr indent="0" lvl="0" marL="0" rtl="0" algn="l">
              <a:lnSpc>
                <a:spcPct val="90000"/>
              </a:lnSpc>
              <a:spcBef>
                <a:spcPts val="60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solidFill>
                <a:srgbClr val="000000"/>
              </a:solidFill>
            </a:endParaRPr>
          </a:p>
          <a:p>
            <a:pPr indent="0" lvl="0" marL="0" rtl="0" algn="l">
              <a:lnSpc>
                <a:spcPct val="90000"/>
              </a:lnSpc>
              <a:spcBef>
                <a:spcPts val="0"/>
              </a:spcBef>
              <a:spcAft>
                <a:spcPts val="0"/>
              </a:spcAft>
              <a:buSzPts val="2000"/>
              <a:buNone/>
            </a:pPr>
            <a:r>
              <a:t/>
            </a:r>
            <a:endParaRPr b="1"/>
          </a:p>
          <a:p>
            <a:pPr indent="0" lvl="0" marL="0" rtl="0" algn="l">
              <a:lnSpc>
                <a:spcPct val="90000"/>
              </a:lnSpc>
              <a:spcBef>
                <a:spcPts val="0"/>
              </a:spcBef>
              <a:spcAft>
                <a:spcPts val="0"/>
              </a:spcAft>
              <a:buSzPts val="2000"/>
              <a:buNone/>
            </a:pPr>
            <a:r>
              <a:t/>
            </a:r>
            <a:endParaRPr/>
          </a:p>
          <a:p>
            <a:pPr indent="0" lvl="0" marL="0" rtl="0" algn="l">
              <a:lnSpc>
                <a:spcPct val="90000"/>
              </a:lnSpc>
              <a:spcBef>
                <a:spcPts val="750"/>
              </a:spcBef>
              <a:spcAft>
                <a:spcPts val="0"/>
              </a:spcAft>
              <a:buSzPts val="2000"/>
              <a:buNone/>
            </a:pPr>
            <a:r>
              <a:t/>
            </a:r>
            <a:endParaRPr/>
          </a:p>
        </p:txBody>
      </p:sp>
      <p:pic>
        <p:nvPicPr>
          <p:cNvPr id="1178" name="Google Shape;1178;gbacec6ad04_6_74"/>
          <p:cNvPicPr preferRelativeResize="0"/>
          <p:nvPr/>
        </p:nvPicPr>
        <p:blipFill rotWithShape="1">
          <a:blip r:embed="rId3">
            <a:alphaModFix/>
          </a:blip>
          <a:srcRect b="0" l="0" r="0" t="0"/>
          <a:stretch/>
        </p:blipFill>
        <p:spPr>
          <a:xfrm>
            <a:off x="4396975" y="1906800"/>
            <a:ext cx="4432750" cy="29708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sp>
        <p:nvSpPr>
          <p:cNvPr id="1183" name="Google Shape;1183;gbacec6ad04_6_13"/>
          <p:cNvSpPr txBox="1"/>
          <p:nvPr>
            <p:ph type="title"/>
          </p:nvPr>
        </p:nvSpPr>
        <p:spPr>
          <a:xfrm>
            <a:off x="2579075" y="169150"/>
            <a:ext cx="51615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Documentation</a:t>
            </a:r>
            <a:endParaRPr/>
          </a:p>
        </p:txBody>
      </p:sp>
      <p:sp>
        <p:nvSpPr>
          <p:cNvPr id="1184" name="Google Shape;1184;gbacec6ad04_6_13"/>
          <p:cNvSpPr txBox="1"/>
          <p:nvPr>
            <p:ph idx="2" type="subTitle"/>
          </p:nvPr>
        </p:nvSpPr>
        <p:spPr>
          <a:xfrm>
            <a:off x="2579076" y="628358"/>
            <a:ext cx="4728900" cy="3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SzPts val="2000"/>
              <a:buNone/>
            </a:pPr>
            <a:r>
              <a:rPr lang="en-GB"/>
              <a:t>Internal and External</a:t>
            </a:r>
            <a:endParaRPr/>
          </a:p>
        </p:txBody>
      </p:sp>
      <p:sp>
        <p:nvSpPr>
          <p:cNvPr id="1185" name="Google Shape;1185;gbacec6ad04_6_13"/>
          <p:cNvSpPr txBox="1"/>
          <p:nvPr/>
        </p:nvSpPr>
        <p:spPr>
          <a:xfrm>
            <a:off x="474950" y="1263125"/>
            <a:ext cx="7881900" cy="6156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3"/>
              </a:rPr>
              <a:t>Online Storage</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DataHub ( </a:t>
            </a:r>
            <a:r>
              <a:rPr b="0" i="0" lang="en-GB" sz="1800" u="sng" cap="none" strike="noStrike">
                <a:solidFill>
                  <a:schemeClr val="hlink"/>
                </a:solidFill>
                <a:latin typeface="Calibri"/>
                <a:ea typeface="Calibri"/>
                <a:cs typeface="Calibri"/>
                <a:sym typeface="Calibri"/>
                <a:hlinkClick r:id="rId4"/>
              </a:rPr>
              <a:t>user</a:t>
            </a:r>
            <a:r>
              <a:rPr b="0" i="0" lang="en-GB" sz="1800" u="none" cap="none" strike="noStrike">
                <a:solidFill>
                  <a:schemeClr val="dk1"/>
                </a:solidFill>
                <a:latin typeface="Calibri"/>
                <a:ea typeface="Calibri"/>
                <a:cs typeface="Calibri"/>
                <a:sym typeface="Calibri"/>
              </a:rPr>
              <a:t> and </a:t>
            </a:r>
            <a:r>
              <a:rPr b="0" i="0" lang="en-GB" sz="1800" u="sng" cap="none" strike="noStrike">
                <a:solidFill>
                  <a:schemeClr val="hlink"/>
                </a:solidFill>
                <a:latin typeface="Calibri"/>
                <a:ea typeface="Calibri"/>
                <a:cs typeface="Calibri"/>
                <a:sym typeface="Calibri"/>
                <a:hlinkClick r:id="rId5"/>
              </a:rPr>
              <a:t>provider</a:t>
            </a:r>
            <a:r>
              <a:rPr b="0" i="0" lang="en-GB" sz="1800" u="none" cap="none" strike="noStrike">
                <a:solidFill>
                  <a:schemeClr val="dk1"/>
                </a:solidFill>
                <a:latin typeface="Calibri"/>
                <a:ea typeface="Calibri"/>
                <a:cs typeface="Calibri"/>
                <a:sym typeface="Calibri"/>
              </a:rPr>
              <a:t> guides )</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6"/>
              </a:rPr>
              <a:t>Data Transfer </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7"/>
              </a:rPr>
              <a:t>Rucio</a:t>
            </a:r>
            <a:endParaRPr b="0" i="0" sz="1800" u="none" cap="none" strike="noStrike">
              <a:solidFill>
                <a:schemeClr val="dk1"/>
              </a:solidFill>
              <a:latin typeface="Calibri"/>
              <a:ea typeface="Calibri"/>
              <a:cs typeface="Calibri"/>
              <a:sym typeface="Calibri"/>
            </a:endParaRPr>
          </a:p>
          <a:p>
            <a:pPr indent="0" lvl="0" marL="45720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l">
              <a:lnSpc>
                <a:spcPct val="90000"/>
              </a:lnSpc>
              <a:spcBef>
                <a:spcPts val="800"/>
              </a:spcBef>
              <a:spcAft>
                <a:spcPts val="0"/>
              </a:spcAft>
              <a:buClr>
                <a:schemeClr val="dk1"/>
              </a:buClr>
              <a:buSzPts val="1800"/>
              <a:buFont typeface="Calibri"/>
              <a:buChar char="●"/>
            </a:pPr>
            <a:r>
              <a:rPr b="0" i="0" lang="en-GB" sz="1800" u="sng" cap="none" strike="noStrike">
                <a:solidFill>
                  <a:schemeClr val="hlink"/>
                </a:solidFill>
                <a:latin typeface="Calibri"/>
                <a:ea typeface="Calibri"/>
                <a:cs typeface="Calibri"/>
                <a:sym typeface="Calibri"/>
                <a:hlinkClick r:id="rId8"/>
              </a:rPr>
              <a:t>OpenBIS user guide</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gca6b5ae054_0_3"/>
          <p:cNvGrpSpPr/>
          <p:nvPr/>
        </p:nvGrpSpPr>
        <p:grpSpPr>
          <a:xfrm>
            <a:off x="6874025" y="1189775"/>
            <a:ext cx="2064000" cy="3217850"/>
            <a:chOff x="6874025" y="1189775"/>
            <a:chExt cx="2064000" cy="3217850"/>
          </a:xfrm>
        </p:grpSpPr>
        <p:sp>
          <p:nvSpPr>
            <p:cNvPr id="268" name="Google Shape;268;gca6b5ae054_0_3"/>
            <p:cNvSpPr/>
            <p:nvPr/>
          </p:nvSpPr>
          <p:spPr>
            <a:xfrm>
              <a:off x="6874025" y="1189775"/>
              <a:ext cx="20640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Lorem 5</a:t>
              </a:r>
              <a:endParaRPr>
                <a:solidFill>
                  <a:srgbClr val="FFFFFF"/>
                </a:solidFill>
                <a:latin typeface="Roboto"/>
                <a:ea typeface="Roboto"/>
                <a:cs typeface="Roboto"/>
                <a:sym typeface="Roboto"/>
              </a:endParaRPr>
            </a:p>
          </p:txBody>
        </p:sp>
        <p:sp>
          <p:nvSpPr>
            <p:cNvPr id="269" name="Google Shape;269;gca6b5ae054_0_3"/>
            <p:cNvSpPr txBox="1"/>
            <p:nvPr/>
          </p:nvSpPr>
          <p:spPr>
            <a:xfrm>
              <a:off x="71838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Eastern partnerships</a:t>
              </a:r>
              <a:r>
                <a:rPr lang="en-GB" sz="1100">
                  <a:latin typeface="Roboto"/>
                  <a:ea typeface="Roboto"/>
                  <a:cs typeface="Roboto"/>
                  <a:sym typeface="Roboto"/>
                </a:rPr>
                <a:t>: </a:t>
              </a:r>
              <a:r>
                <a:rPr lang="en-GB" sz="1100">
                  <a:solidFill>
                    <a:schemeClr val="dk1"/>
                  </a:solidFill>
                  <a:latin typeface="Roboto"/>
                  <a:ea typeface="Roboto"/>
                  <a:cs typeface="Roboto"/>
                  <a:sym typeface="Roboto"/>
                </a:rPr>
                <a:t>GRENA, RENAM, IMCS UL </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Asia Pacific region</a:t>
              </a:r>
              <a:r>
                <a:rPr lang="en-GB" sz="1100">
                  <a:latin typeface="Roboto"/>
                  <a:ea typeface="Roboto"/>
                  <a:cs typeface="Roboto"/>
                  <a:sym typeface="Roboto"/>
                </a:rPr>
                <a:t>: </a:t>
              </a:r>
              <a:br>
                <a:rPr lang="en-GB" sz="1100">
                  <a:latin typeface="Roboto"/>
                  <a:ea typeface="Roboto"/>
                  <a:cs typeface="Roboto"/>
                  <a:sym typeface="Roboto"/>
                </a:rPr>
              </a:br>
              <a:r>
                <a:rPr lang="en-GB" sz="1100">
                  <a:latin typeface="Roboto"/>
                  <a:ea typeface="Roboto"/>
                  <a:cs typeface="Roboto"/>
                  <a:sym typeface="Roboto"/>
                </a:rPr>
                <a:t>AS and DMCC partners</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China</a:t>
              </a:r>
              <a:r>
                <a:rPr lang="en-GB" sz="1100">
                  <a:latin typeface="Roboto"/>
                  <a:ea typeface="Roboto"/>
                  <a:cs typeface="Roboto"/>
                  <a:sym typeface="Roboto"/>
                </a:rPr>
                <a:t>: CNIC</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South Africa</a:t>
              </a:r>
              <a:r>
                <a:rPr lang="en-GB" sz="1100">
                  <a:latin typeface="Roboto"/>
                  <a:ea typeface="Roboto"/>
                  <a:cs typeface="Roboto"/>
                  <a:sym typeface="Roboto"/>
                </a:rPr>
                <a:t>: IDIA</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USA</a:t>
              </a:r>
              <a:r>
                <a:rPr lang="en-GB" sz="1100">
                  <a:latin typeface="Roboto"/>
                  <a:ea typeface="Roboto"/>
                  <a:cs typeface="Roboto"/>
                  <a:sym typeface="Roboto"/>
                </a:rPr>
                <a:t>: OSG</a:t>
              </a:r>
              <a:endParaRPr sz="1100">
                <a:latin typeface="Roboto"/>
                <a:ea typeface="Roboto"/>
                <a:cs typeface="Roboto"/>
                <a:sym typeface="Roboto"/>
              </a:endParaRPr>
            </a:p>
          </p:txBody>
        </p:sp>
      </p:grpSp>
      <p:sp>
        <p:nvSpPr>
          <p:cNvPr id="270" name="Google Shape;270;gca6b5ae054_0_3"/>
          <p:cNvSpPr/>
          <p:nvPr/>
        </p:nvSpPr>
        <p:spPr>
          <a:xfrm>
            <a:off x="7166100" y="2826625"/>
            <a:ext cx="1689600" cy="5355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ca6b5ae054_0_3"/>
          <p:cNvSpPr txBox="1"/>
          <p:nvPr>
            <p:ph type="title"/>
          </p:nvPr>
        </p:nvSpPr>
        <p:spPr>
          <a:xfrm>
            <a:off x="2579077" y="169145"/>
            <a:ext cx="4728900" cy="341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EGI-ACE </a:t>
            </a:r>
            <a:r>
              <a:rPr lang="en-GB"/>
              <a:t>consortium at a glance</a:t>
            </a:r>
            <a:endParaRPr/>
          </a:p>
        </p:txBody>
      </p:sp>
      <p:grpSp>
        <p:nvGrpSpPr>
          <p:cNvPr id="272" name="Google Shape;272;gca6b5ae054_0_3"/>
          <p:cNvGrpSpPr/>
          <p:nvPr/>
        </p:nvGrpSpPr>
        <p:grpSpPr>
          <a:xfrm>
            <a:off x="0" y="1189989"/>
            <a:ext cx="2214600" cy="3217636"/>
            <a:chOff x="0" y="1189989"/>
            <a:chExt cx="2214600" cy="3217636"/>
          </a:xfrm>
        </p:grpSpPr>
        <p:sp>
          <p:nvSpPr>
            <p:cNvPr id="273" name="Google Shape;273;gca6b5ae054_0_3"/>
            <p:cNvSpPr/>
            <p:nvPr/>
          </p:nvSpPr>
          <p:spPr>
            <a:xfrm>
              <a:off x="0" y="1189989"/>
              <a:ext cx="22146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Lorem 1</a:t>
              </a:r>
              <a:endParaRPr>
                <a:solidFill>
                  <a:srgbClr val="FFFFFF"/>
                </a:solidFill>
                <a:latin typeface="Roboto"/>
                <a:ea typeface="Roboto"/>
                <a:cs typeface="Roboto"/>
                <a:sym typeface="Roboto"/>
              </a:endParaRPr>
            </a:p>
          </p:txBody>
        </p:sp>
        <p:sp>
          <p:nvSpPr>
            <p:cNvPr id="274" name="Google Shape;274;gca6b5ae054_0_3"/>
            <p:cNvSpPr txBox="1"/>
            <p:nvPr/>
          </p:nvSpPr>
          <p:spPr>
            <a:xfrm>
              <a:off x="2950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Central Europe</a:t>
              </a:r>
              <a:r>
                <a:rPr lang="en-GB" sz="1100">
                  <a:latin typeface="Roboto"/>
                  <a:ea typeface="Roboto"/>
                  <a:cs typeface="Roboto"/>
                  <a:sym typeface="Roboto"/>
                </a:rPr>
                <a:t> (Czech Republic, Germany, Poland, Slovakia)</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South Eastern Europe</a:t>
              </a:r>
              <a:r>
                <a:rPr lang="en-GB" sz="1100">
                  <a:solidFill>
                    <a:srgbClr val="FF9900"/>
                  </a:solidFill>
                  <a:latin typeface="Roboto"/>
                  <a:ea typeface="Roboto"/>
                  <a:cs typeface="Roboto"/>
                  <a:sym typeface="Roboto"/>
                </a:rPr>
                <a:t> </a:t>
              </a:r>
              <a:r>
                <a:rPr lang="en-GB" sz="1100">
                  <a:latin typeface="Roboto"/>
                  <a:ea typeface="Roboto"/>
                  <a:cs typeface="Roboto"/>
                  <a:sym typeface="Roboto"/>
                </a:rPr>
                <a:t>(Bulgaria, Romania, Turkey)</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Southern Europe</a:t>
              </a:r>
              <a:r>
                <a:rPr lang="en-GB" sz="1100">
                  <a:latin typeface="Roboto"/>
                  <a:ea typeface="Roboto"/>
                  <a:cs typeface="Roboto"/>
                  <a:sym typeface="Roboto"/>
                </a:rPr>
                <a:t> (Italy, Portugal, Spain)</a:t>
              </a:r>
              <a:endParaRPr sz="1100">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Western Europe </a:t>
              </a:r>
              <a:r>
                <a:rPr lang="en-GB" sz="1100">
                  <a:latin typeface="Roboto"/>
                  <a:ea typeface="Roboto"/>
                  <a:cs typeface="Roboto"/>
                  <a:sym typeface="Roboto"/>
                </a:rPr>
                <a:t>(France, The Netherlands)</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latin typeface="Roboto"/>
                <a:ea typeface="Roboto"/>
                <a:cs typeface="Roboto"/>
                <a:sym typeface="Roboto"/>
              </a:endParaRPr>
            </a:p>
          </p:txBody>
        </p:sp>
      </p:grpSp>
      <p:grpSp>
        <p:nvGrpSpPr>
          <p:cNvPr id="275" name="Google Shape;275;gca6b5ae054_0_3"/>
          <p:cNvGrpSpPr/>
          <p:nvPr/>
        </p:nvGrpSpPr>
        <p:grpSpPr>
          <a:xfrm>
            <a:off x="1838325" y="1189775"/>
            <a:ext cx="2064000" cy="3217850"/>
            <a:chOff x="1838325" y="1189775"/>
            <a:chExt cx="2064000" cy="3217850"/>
          </a:xfrm>
        </p:grpSpPr>
        <p:sp>
          <p:nvSpPr>
            <p:cNvPr id="276" name="Google Shape;276;gca6b5ae054_0_3"/>
            <p:cNvSpPr/>
            <p:nvPr/>
          </p:nvSpPr>
          <p:spPr>
            <a:xfrm>
              <a:off x="1838325" y="1189775"/>
              <a:ext cx="2064000" cy="669000"/>
            </a:xfrm>
            <a:prstGeom prst="chevron">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Lorem 2</a:t>
              </a:r>
              <a:endParaRPr>
                <a:solidFill>
                  <a:srgbClr val="FFFFFF"/>
                </a:solidFill>
                <a:latin typeface="Roboto"/>
                <a:ea typeface="Roboto"/>
                <a:cs typeface="Roboto"/>
                <a:sym typeface="Roboto"/>
              </a:endParaRPr>
            </a:p>
          </p:txBody>
        </p:sp>
        <p:sp>
          <p:nvSpPr>
            <p:cNvPr id="277" name="Google Shape;277;gca6b5ae054_0_3"/>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Workload Management</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Orchestration</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Deep learning training facility services</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Web-based data analytics</a:t>
              </a:r>
              <a:endParaRPr sz="1100">
                <a:solidFill>
                  <a:srgbClr val="4A86E8"/>
                </a:solidFill>
                <a:latin typeface="Roboto"/>
                <a:ea typeface="Roboto"/>
                <a:cs typeface="Roboto"/>
                <a:sym typeface="Roboto"/>
              </a:endParaRPr>
            </a:p>
          </p:txBody>
        </p:sp>
      </p:grpSp>
      <p:grpSp>
        <p:nvGrpSpPr>
          <p:cNvPr id="278" name="Google Shape;278;gca6b5ae054_0_3"/>
          <p:cNvGrpSpPr/>
          <p:nvPr/>
        </p:nvGrpSpPr>
        <p:grpSpPr>
          <a:xfrm>
            <a:off x="3516750" y="1189775"/>
            <a:ext cx="2064000" cy="3572450"/>
            <a:chOff x="3516750" y="1189775"/>
            <a:chExt cx="2064000" cy="3572450"/>
          </a:xfrm>
        </p:grpSpPr>
        <p:sp>
          <p:nvSpPr>
            <p:cNvPr id="279" name="Google Shape;279;gca6b5ae054_0_3"/>
            <p:cNvSpPr/>
            <p:nvPr/>
          </p:nvSpPr>
          <p:spPr>
            <a:xfrm>
              <a:off x="3516750" y="1189775"/>
              <a:ext cx="20640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Lorem 3</a:t>
              </a:r>
              <a:endParaRPr>
                <a:solidFill>
                  <a:srgbClr val="FFFFFF"/>
                </a:solidFill>
                <a:latin typeface="Roboto"/>
                <a:ea typeface="Roboto"/>
                <a:cs typeface="Roboto"/>
                <a:sym typeface="Roboto"/>
              </a:endParaRPr>
            </a:p>
          </p:txBody>
        </p:sp>
        <p:sp>
          <p:nvSpPr>
            <p:cNvPr id="280" name="Google Shape;280;gca6b5ae054_0_3"/>
            <p:cNvSpPr txBox="1"/>
            <p:nvPr/>
          </p:nvSpPr>
          <p:spPr>
            <a:xfrm>
              <a:off x="3739450" y="2057125"/>
              <a:ext cx="1624500" cy="270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Health and Medicine </a:t>
              </a:r>
              <a:r>
                <a:rPr lang="en-GB" sz="1100">
                  <a:latin typeface="Roboto"/>
                  <a:ea typeface="Roboto"/>
                  <a:cs typeface="Roboto"/>
                  <a:sym typeface="Roboto"/>
                </a:rPr>
                <a:t>(4)</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FF9900"/>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Climate REsearch </a:t>
              </a:r>
              <a:r>
                <a:rPr lang="en-GB" sz="1100">
                  <a:latin typeface="Roboto"/>
                  <a:ea typeface="Roboto"/>
                  <a:cs typeface="Roboto"/>
                  <a:sym typeface="Roboto"/>
                </a:rPr>
                <a:t>(2)</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FF9900"/>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Energy and Physical Sciences</a:t>
              </a:r>
              <a:r>
                <a:rPr lang="en-GB" sz="1100">
                  <a:latin typeface="Roboto"/>
                  <a:ea typeface="Roboto"/>
                  <a:cs typeface="Roboto"/>
                  <a:sym typeface="Roboto"/>
                </a:rPr>
                <a:t> (2)</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FF9900"/>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Environmental Sciences</a:t>
              </a:r>
              <a:r>
                <a:rPr lang="en-GB" sz="1100">
                  <a:latin typeface="Roboto"/>
                  <a:ea typeface="Roboto"/>
                  <a:cs typeface="Roboto"/>
                  <a:sym typeface="Roboto"/>
                </a:rPr>
                <a:t> (4)</a:t>
              </a:r>
              <a:endParaRPr sz="1100">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FF9900"/>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Social Sciences and Humanities</a:t>
              </a:r>
              <a:r>
                <a:rPr lang="en-GB" sz="1100">
                  <a:latin typeface="Roboto"/>
                  <a:ea typeface="Roboto"/>
                  <a:cs typeface="Roboto"/>
                  <a:sym typeface="Roboto"/>
                </a:rPr>
                <a:t> (1) </a:t>
              </a:r>
              <a:endParaRPr sz="1100">
                <a:latin typeface="Roboto"/>
                <a:ea typeface="Roboto"/>
                <a:cs typeface="Roboto"/>
                <a:sym typeface="Roboto"/>
              </a:endParaRPr>
            </a:p>
          </p:txBody>
        </p:sp>
      </p:grpSp>
      <p:grpSp>
        <p:nvGrpSpPr>
          <p:cNvPr id="281" name="Google Shape;281;gca6b5ae054_0_3"/>
          <p:cNvGrpSpPr/>
          <p:nvPr/>
        </p:nvGrpSpPr>
        <p:grpSpPr>
          <a:xfrm>
            <a:off x="5195350" y="1189775"/>
            <a:ext cx="2064000" cy="2989250"/>
            <a:chOff x="5195350" y="1189775"/>
            <a:chExt cx="2064000" cy="2989250"/>
          </a:xfrm>
        </p:grpSpPr>
        <p:sp>
          <p:nvSpPr>
            <p:cNvPr id="282" name="Google Shape;282;gca6b5ae054_0_3"/>
            <p:cNvSpPr/>
            <p:nvPr/>
          </p:nvSpPr>
          <p:spPr>
            <a:xfrm>
              <a:off x="5195350" y="1189775"/>
              <a:ext cx="2064000" cy="669000"/>
            </a:xfrm>
            <a:prstGeom prst="chevron">
              <a:avLst>
                <a:gd fmla="val 50000" name="adj"/>
              </a:avLst>
            </a:prstGeom>
            <a:solidFill>
              <a:srgbClr val="BE2F2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Lorem 4</a:t>
              </a:r>
              <a:endParaRPr>
                <a:solidFill>
                  <a:srgbClr val="FFFFFF"/>
                </a:solidFill>
                <a:latin typeface="Roboto"/>
                <a:ea typeface="Roboto"/>
                <a:cs typeface="Roboto"/>
                <a:sym typeface="Roboto"/>
              </a:endParaRPr>
            </a:p>
          </p:txBody>
        </p:sp>
        <p:sp>
          <p:nvSpPr>
            <p:cNvPr id="283" name="Google Shape;283;gca6b5ae054_0_3"/>
            <p:cNvSpPr txBox="1"/>
            <p:nvPr/>
          </p:nvSpPr>
          <p:spPr>
            <a:xfrm>
              <a:off x="5461650" y="18285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EISCAT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e-RHIS</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VIRGO</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MeerKAAT</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PHIRI (Health and Medicine)</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GEOSS Portal and GEO DAB and ESA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rgbClr val="4A86E8"/>
                </a:solidFill>
                <a:latin typeface="Roboto"/>
                <a:ea typeface="Roboto"/>
                <a:cs typeface="Roboto"/>
                <a:sym typeface="Roboto"/>
              </a:endParaRPr>
            </a:p>
            <a:p>
              <a:pPr indent="0" lvl="0" marL="0" rtl="0" algn="l">
                <a:lnSpc>
                  <a:spcPct val="115000"/>
                </a:lnSpc>
                <a:spcBef>
                  <a:spcPts val="0"/>
                </a:spcBef>
                <a:spcAft>
                  <a:spcPts val="0"/>
                </a:spcAft>
                <a:buNone/>
              </a:pPr>
              <a:r>
                <a:rPr lang="en-GB" sz="1100">
                  <a:solidFill>
                    <a:srgbClr val="4A86E8"/>
                  </a:solidFill>
                  <a:latin typeface="Roboto"/>
                  <a:ea typeface="Roboto"/>
                  <a:cs typeface="Roboto"/>
                  <a:sym typeface="Roboto"/>
                </a:rPr>
                <a:t>Thematic Exploitation Platform/Terradue</a:t>
              </a:r>
              <a:endParaRPr sz="1100">
                <a:solidFill>
                  <a:srgbClr val="4A86E8"/>
                </a:solidFill>
                <a:latin typeface="Roboto"/>
                <a:ea typeface="Roboto"/>
                <a:cs typeface="Roboto"/>
                <a:sym typeface="Roboto"/>
              </a:endParaRPr>
            </a:p>
          </p:txBody>
        </p:sp>
      </p:grpSp>
      <p:sp>
        <p:nvSpPr>
          <p:cNvPr id="284" name="Google Shape;284;gca6b5ae054_0_3"/>
          <p:cNvSpPr/>
          <p:nvPr/>
        </p:nvSpPr>
        <p:spPr>
          <a:xfrm>
            <a:off x="0" y="1189989"/>
            <a:ext cx="2214600" cy="669000"/>
          </a:xfrm>
          <a:prstGeom prst="homePlate">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FFFFF"/>
                </a:solidFill>
                <a:latin typeface="Roboto"/>
                <a:ea typeface="Roboto"/>
                <a:cs typeface="Roboto"/>
                <a:sym typeface="Roboto"/>
              </a:rPr>
              <a:t>16 HTC/HPC/Cloud providers</a:t>
            </a:r>
            <a:endParaRPr>
              <a:solidFill>
                <a:srgbClr val="FFFFFF"/>
              </a:solidFill>
              <a:latin typeface="Roboto"/>
              <a:ea typeface="Roboto"/>
              <a:cs typeface="Roboto"/>
              <a:sym typeface="Roboto"/>
            </a:endParaRPr>
          </a:p>
        </p:txBody>
      </p:sp>
      <p:sp>
        <p:nvSpPr>
          <p:cNvPr id="285" name="Google Shape;285;gca6b5ae054_0_3"/>
          <p:cNvSpPr/>
          <p:nvPr/>
        </p:nvSpPr>
        <p:spPr>
          <a:xfrm>
            <a:off x="1838325" y="1189775"/>
            <a:ext cx="2064000" cy="669000"/>
          </a:xfrm>
          <a:prstGeom prst="chevron">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solidFill>
                  <a:srgbClr val="FFFFFF"/>
                </a:solidFill>
                <a:latin typeface="Roboto"/>
                <a:ea typeface="Roboto"/>
                <a:cs typeface="Roboto"/>
                <a:sym typeface="Roboto"/>
              </a:rPr>
              <a:t>6 PaaS providers,</a:t>
            </a:r>
            <a:endParaRPr sz="1000">
              <a:solidFill>
                <a:srgbClr val="FFFFFF"/>
              </a:solidFill>
              <a:latin typeface="Roboto"/>
              <a:ea typeface="Roboto"/>
              <a:cs typeface="Roboto"/>
              <a:sym typeface="Roboto"/>
            </a:endParaRPr>
          </a:p>
          <a:p>
            <a:pPr indent="0" lvl="0" marL="0" rtl="0" algn="ctr">
              <a:spcBef>
                <a:spcPts val="0"/>
              </a:spcBef>
              <a:spcAft>
                <a:spcPts val="0"/>
              </a:spcAft>
              <a:buNone/>
            </a:pPr>
            <a:r>
              <a:rPr lang="en-GB" sz="1000">
                <a:solidFill>
                  <a:srgbClr val="FFFFFF"/>
                </a:solidFill>
                <a:latin typeface="Roboto"/>
                <a:ea typeface="Roboto"/>
                <a:cs typeface="Roboto"/>
                <a:sym typeface="Roboto"/>
              </a:rPr>
              <a:t>HPC centres and use cases, providers of federating services</a:t>
            </a:r>
            <a:endParaRPr sz="1000">
              <a:solidFill>
                <a:srgbClr val="FFFFFF"/>
              </a:solidFill>
              <a:latin typeface="Roboto"/>
              <a:ea typeface="Roboto"/>
              <a:cs typeface="Roboto"/>
              <a:sym typeface="Roboto"/>
            </a:endParaRPr>
          </a:p>
        </p:txBody>
      </p:sp>
      <p:sp>
        <p:nvSpPr>
          <p:cNvPr id="286" name="Google Shape;286;gca6b5ae054_0_3"/>
          <p:cNvSpPr/>
          <p:nvPr/>
        </p:nvSpPr>
        <p:spPr>
          <a:xfrm>
            <a:off x="6874025" y="1189775"/>
            <a:ext cx="2064000" cy="669000"/>
          </a:xfrm>
          <a:prstGeom prst="chevron">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International collaborations</a:t>
            </a:r>
            <a:endParaRPr sz="1200">
              <a:solidFill>
                <a:srgbClr val="FFFFFF"/>
              </a:solidFill>
              <a:latin typeface="Roboto"/>
              <a:ea typeface="Roboto"/>
              <a:cs typeface="Roboto"/>
              <a:sym typeface="Roboto"/>
            </a:endParaRPr>
          </a:p>
        </p:txBody>
      </p:sp>
      <p:sp>
        <p:nvSpPr>
          <p:cNvPr id="287" name="Google Shape;287;gca6b5ae054_0_3"/>
          <p:cNvSpPr/>
          <p:nvPr/>
        </p:nvSpPr>
        <p:spPr>
          <a:xfrm>
            <a:off x="5195350" y="1189775"/>
            <a:ext cx="2064000" cy="669000"/>
          </a:xfrm>
          <a:prstGeom prst="chevron">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7 Early adopter user communities </a:t>
            </a:r>
            <a:endParaRPr sz="1200">
              <a:solidFill>
                <a:srgbClr val="FFFFFF"/>
              </a:solidFill>
              <a:latin typeface="Roboto"/>
              <a:ea typeface="Roboto"/>
              <a:cs typeface="Roboto"/>
              <a:sym typeface="Roboto"/>
            </a:endParaRPr>
          </a:p>
        </p:txBody>
      </p:sp>
      <p:sp>
        <p:nvSpPr>
          <p:cNvPr id="288" name="Google Shape;288;gca6b5ae054_0_3"/>
          <p:cNvSpPr/>
          <p:nvPr/>
        </p:nvSpPr>
        <p:spPr>
          <a:xfrm>
            <a:off x="3516750" y="1189775"/>
            <a:ext cx="2064000" cy="669000"/>
          </a:xfrm>
          <a:prstGeom prst="chevron">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13 Research Infrastructures and Communities</a:t>
            </a:r>
            <a:endParaRPr sz="1200">
              <a:solidFill>
                <a:srgbClr val="FFFFFF"/>
              </a:solidFill>
              <a:latin typeface="Roboto"/>
              <a:ea typeface="Roboto"/>
              <a:cs typeface="Roboto"/>
              <a:sym typeface="Roboto"/>
            </a:endParaRPr>
          </a:p>
        </p:txBody>
      </p:sp>
      <p:sp>
        <p:nvSpPr>
          <p:cNvPr id="289" name="Google Shape;289;gca6b5ae054_0_3"/>
          <p:cNvSpPr/>
          <p:nvPr/>
        </p:nvSpPr>
        <p:spPr>
          <a:xfrm>
            <a:off x="3741775" y="3597675"/>
            <a:ext cx="1144500" cy="535500"/>
          </a:xfrm>
          <a:prstGeom prst="roundRect">
            <a:avLst>
              <a:gd fmla="val 16667" name="adj"/>
            </a:avLst>
          </a:prstGeom>
          <a:no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ca6b5ae054_0_3"/>
          <p:cNvSpPr txBox="1"/>
          <p:nvPr/>
        </p:nvSpPr>
        <p:spPr>
          <a:xfrm>
            <a:off x="103075" y="4642425"/>
            <a:ext cx="3638700" cy="392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90000"/>
              </a:lnSpc>
              <a:spcBef>
                <a:spcPts val="375"/>
              </a:spcBef>
              <a:spcAft>
                <a:spcPts val="0"/>
              </a:spcAft>
              <a:buNone/>
            </a:pPr>
            <a:r>
              <a:rPr b="1" lang="en-GB" sz="1500">
                <a:solidFill>
                  <a:schemeClr val="dk1"/>
                </a:solidFill>
                <a:latin typeface="Calibri"/>
                <a:ea typeface="Calibri"/>
                <a:cs typeface="Calibri"/>
                <a:sym typeface="Calibri"/>
              </a:rPr>
              <a:t>57% of the budget for service provisioning</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bb10b688b6_6_45"/>
          <p:cNvSpPr txBox="1"/>
          <p:nvPr>
            <p:ph type="title"/>
          </p:nvPr>
        </p:nvSpPr>
        <p:spPr>
          <a:xfrm>
            <a:off x="2579075" y="169150"/>
            <a:ext cx="52371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EGI-ACE concept and methodology: </a:t>
            </a:r>
            <a:br>
              <a:rPr lang="en-GB"/>
            </a:br>
            <a:r>
              <a:rPr lang="en-GB"/>
              <a:t>Tier service architecture</a:t>
            </a:r>
            <a:endParaRPr/>
          </a:p>
        </p:txBody>
      </p:sp>
      <p:sp>
        <p:nvSpPr>
          <p:cNvPr id="297" name="Google Shape;297;gbb10b688b6_6_45"/>
          <p:cNvSpPr/>
          <p:nvPr/>
        </p:nvSpPr>
        <p:spPr>
          <a:xfrm>
            <a:off x="2129095" y="2747856"/>
            <a:ext cx="1766400" cy="3960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gbb10b688b6_6_45"/>
          <p:cNvSpPr/>
          <p:nvPr/>
        </p:nvSpPr>
        <p:spPr>
          <a:xfrm>
            <a:off x="6147708" y="2748057"/>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 name="Google Shape;299;gbb10b688b6_6_45"/>
          <p:cNvSpPr/>
          <p:nvPr/>
        </p:nvSpPr>
        <p:spPr>
          <a:xfrm>
            <a:off x="4138402" y="2748057"/>
            <a:ext cx="1766400" cy="3957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gbb10b688b6_6_45"/>
          <p:cNvSpPr txBox="1"/>
          <p:nvPr/>
        </p:nvSpPr>
        <p:spPr>
          <a:xfrm>
            <a:off x="22321" y="1050219"/>
            <a:ext cx="1224000" cy="81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Data Spaces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and Analytics</a:t>
            </a:r>
            <a:endParaRPr b="1"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Data and thematic data analytics and processing tools </a:t>
            </a:r>
            <a:endParaRPr b="1" i="0" sz="900" u="none" cap="none" strike="noStrike">
              <a:solidFill>
                <a:srgbClr val="000000"/>
              </a:solidFill>
              <a:latin typeface="Arial"/>
              <a:ea typeface="Arial"/>
              <a:cs typeface="Arial"/>
              <a:sym typeface="Arial"/>
            </a:endParaRPr>
          </a:p>
        </p:txBody>
      </p:sp>
      <p:sp>
        <p:nvSpPr>
          <p:cNvPr id="301" name="Google Shape;301;gbb10b688b6_6_45"/>
          <p:cNvSpPr txBox="1"/>
          <p:nvPr/>
        </p:nvSpPr>
        <p:spPr>
          <a:xfrm>
            <a:off x="22320" y="1886168"/>
            <a:ext cx="1224000" cy="661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Platforms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generic added-value platform level services </a:t>
            </a:r>
            <a:endParaRPr b="0" i="0" sz="900" u="none" cap="none" strike="noStrike">
              <a:solidFill>
                <a:srgbClr val="000000"/>
              </a:solidFill>
              <a:latin typeface="Arial"/>
              <a:ea typeface="Arial"/>
              <a:cs typeface="Arial"/>
              <a:sym typeface="Arial"/>
            </a:endParaRPr>
          </a:p>
        </p:txBody>
      </p:sp>
      <p:sp>
        <p:nvSpPr>
          <p:cNvPr id="302" name="Google Shape;302;gbb10b688b6_6_45"/>
          <p:cNvSpPr txBox="1"/>
          <p:nvPr/>
        </p:nvSpPr>
        <p:spPr>
          <a:xfrm>
            <a:off x="15960" y="2588263"/>
            <a:ext cx="1191300" cy="815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Federated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Access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Federation-wide management of data and computing</a:t>
            </a:r>
            <a:endParaRPr b="0" i="0" sz="1400" u="none" cap="none" strike="noStrike">
              <a:solidFill>
                <a:srgbClr val="000000"/>
              </a:solidFill>
              <a:latin typeface="Arial"/>
              <a:ea typeface="Arial"/>
              <a:cs typeface="Arial"/>
              <a:sym typeface="Arial"/>
            </a:endParaRPr>
          </a:p>
        </p:txBody>
      </p:sp>
      <p:sp>
        <p:nvSpPr>
          <p:cNvPr id="303" name="Google Shape;303;gbb10b688b6_6_45"/>
          <p:cNvSpPr txBox="1"/>
          <p:nvPr/>
        </p:nvSpPr>
        <p:spPr>
          <a:xfrm>
            <a:off x="0" y="3420646"/>
            <a:ext cx="1272000" cy="67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Federated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000000"/>
                </a:solidFill>
                <a:latin typeface="Arial"/>
                <a:ea typeface="Arial"/>
                <a:cs typeface="Arial"/>
                <a:sym typeface="Arial"/>
              </a:rPr>
              <a:t>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Compute and storage facilities</a:t>
            </a:r>
            <a:endParaRPr b="0" i="0" sz="900" u="none" cap="none" strike="noStrike">
              <a:solidFill>
                <a:srgbClr val="000000"/>
              </a:solidFill>
              <a:latin typeface="Arial"/>
              <a:ea typeface="Arial"/>
              <a:cs typeface="Arial"/>
              <a:sym typeface="Arial"/>
            </a:endParaRPr>
          </a:p>
        </p:txBody>
      </p:sp>
      <p:sp>
        <p:nvSpPr>
          <p:cNvPr id="304" name="Google Shape;304;gbb10b688b6_6_45"/>
          <p:cNvSpPr/>
          <p:nvPr/>
        </p:nvSpPr>
        <p:spPr>
          <a:xfrm>
            <a:off x="2129095" y="2015735"/>
            <a:ext cx="1332000" cy="3924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Interactive Computing</a:t>
            </a:r>
            <a:endParaRPr b="0" i="0" sz="1400" u="none" cap="none" strike="noStrike">
              <a:solidFill>
                <a:srgbClr val="000000"/>
              </a:solidFill>
              <a:latin typeface="Arial"/>
              <a:ea typeface="Arial"/>
              <a:cs typeface="Arial"/>
              <a:sym typeface="Arial"/>
            </a:endParaRPr>
          </a:p>
        </p:txBody>
      </p:sp>
      <p:sp>
        <p:nvSpPr>
          <p:cNvPr id="305" name="Google Shape;305;gbb10b688b6_6_45"/>
          <p:cNvSpPr/>
          <p:nvPr/>
        </p:nvSpPr>
        <p:spPr>
          <a:xfrm>
            <a:off x="5062175" y="2015735"/>
            <a:ext cx="1332000" cy="3924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Distributed AI training</a:t>
            </a:r>
            <a:endParaRPr b="0" i="0" sz="1400" u="none" cap="none" strike="noStrike">
              <a:solidFill>
                <a:srgbClr val="000000"/>
              </a:solidFill>
              <a:latin typeface="Arial"/>
              <a:ea typeface="Arial"/>
              <a:cs typeface="Arial"/>
              <a:sym typeface="Arial"/>
            </a:endParaRPr>
          </a:p>
        </p:txBody>
      </p:sp>
      <p:sp>
        <p:nvSpPr>
          <p:cNvPr id="306" name="Google Shape;306;gbb10b688b6_6_45"/>
          <p:cNvSpPr/>
          <p:nvPr/>
        </p:nvSpPr>
        <p:spPr>
          <a:xfrm>
            <a:off x="6528714" y="2015735"/>
            <a:ext cx="1332000" cy="3924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Workload Management</a:t>
            </a:r>
            <a:endParaRPr b="0" i="0" sz="1400" u="none" cap="none" strike="noStrike">
              <a:solidFill>
                <a:srgbClr val="000000"/>
              </a:solidFill>
              <a:latin typeface="Arial"/>
              <a:ea typeface="Arial"/>
              <a:cs typeface="Arial"/>
              <a:sym typeface="Arial"/>
            </a:endParaRPr>
          </a:p>
        </p:txBody>
      </p:sp>
      <p:sp>
        <p:nvSpPr>
          <p:cNvPr id="307" name="Google Shape;307;gbb10b688b6_6_45"/>
          <p:cNvSpPr/>
          <p:nvPr/>
        </p:nvSpPr>
        <p:spPr>
          <a:xfrm>
            <a:off x="3595635" y="2015735"/>
            <a:ext cx="1332000" cy="3924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Automated Cluster deployment</a:t>
            </a:r>
            <a:endParaRPr b="0" i="0" sz="1400" u="none" cap="none" strike="noStrike">
              <a:solidFill>
                <a:srgbClr val="000000"/>
              </a:solidFill>
              <a:latin typeface="Arial"/>
              <a:ea typeface="Arial"/>
              <a:cs typeface="Arial"/>
              <a:sym typeface="Arial"/>
            </a:endParaRPr>
          </a:p>
        </p:txBody>
      </p:sp>
      <p:grpSp>
        <p:nvGrpSpPr>
          <p:cNvPr id="308" name="Google Shape;308;gbb10b688b6_6_45"/>
          <p:cNvGrpSpPr/>
          <p:nvPr/>
        </p:nvGrpSpPr>
        <p:grpSpPr>
          <a:xfrm>
            <a:off x="6694564" y="3527077"/>
            <a:ext cx="1166150" cy="752521"/>
            <a:chOff x="7054511" y="3309931"/>
            <a:chExt cx="1166150" cy="752521"/>
          </a:xfrm>
        </p:grpSpPr>
        <p:sp>
          <p:nvSpPr>
            <p:cNvPr id="309" name="Google Shape;309;gbb10b688b6_6_45"/>
            <p:cNvSpPr/>
            <p:nvPr/>
          </p:nvSpPr>
          <p:spPr>
            <a:xfrm>
              <a:off x="7252261" y="3309931"/>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0" name="Google Shape;310;gbb10b688b6_6_45"/>
            <p:cNvSpPr/>
            <p:nvPr/>
          </p:nvSpPr>
          <p:spPr>
            <a:xfrm>
              <a:off x="7153386" y="3389192"/>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1" name="Google Shape;311;gbb10b688b6_6_45"/>
            <p:cNvSpPr/>
            <p:nvPr/>
          </p:nvSpPr>
          <p:spPr>
            <a:xfrm>
              <a:off x="7054511" y="346845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HPC</a:t>
              </a:r>
              <a:endParaRPr b="0" i="0" sz="1400" u="none" cap="none" strike="noStrike">
                <a:solidFill>
                  <a:srgbClr val="000000"/>
                </a:solidFill>
                <a:latin typeface="Arial"/>
                <a:ea typeface="Arial"/>
                <a:cs typeface="Arial"/>
                <a:sym typeface="Arial"/>
              </a:endParaRPr>
            </a:p>
          </p:txBody>
        </p:sp>
      </p:grpSp>
      <p:grpSp>
        <p:nvGrpSpPr>
          <p:cNvPr id="312" name="Google Shape;312;gbb10b688b6_6_45"/>
          <p:cNvGrpSpPr/>
          <p:nvPr/>
        </p:nvGrpSpPr>
        <p:grpSpPr>
          <a:xfrm>
            <a:off x="3647721" y="3529753"/>
            <a:ext cx="1145802" cy="747168"/>
            <a:chOff x="4462071" y="3297744"/>
            <a:chExt cx="1145802" cy="747168"/>
          </a:xfrm>
        </p:grpSpPr>
        <p:sp>
          <p:nvSpPr>
            <p:cNvPr id="313" name="Google Shape;313;gbb10b688b6_6_45"/>
            <p:cNvSpPr/>
            <p:nvPr/>
          </p:nvSpPr>
          <p:spPr>
            <a:xfrm>
              <a:off x="4639473" y="3297744"/>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4" name="Google Shape;314;gbb10b688b6_6_45"/>
            <p:cNvSpPr/>
            <p:nvPr/>
          </p:nvSpPr>
          <p:spPr>
            <a:xfrm>
              <a:off x="4540598" y="3377005"/>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5" name="Google Shape;315;gbb10b688b6_6_45"/>
            <p:cNvSpPr/>
            <p:nvPr/>
          </p:nvSpPr>
          <p:spPr>
            <a:xfrm>
              <a:off x="4462071" y="345091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Public Clouds</a:t>
              </a:r>
              <a:endParaRPr b="0" i="0" sz="1400" u="none" cap="none" strike="noStrike">
                <a:solidFill>
                  <a:srgbClr val="000000"/>
                </a:solidFill>
                <a:latin typeface="Arial"/>
                <a:ea typeface="Arial"/>
                <a:cs typeface="Arial"/>
                <a:sym typeface="Arial"/>
              </a:endParaRPr>
            </a:p>
          </p:txBody>
        </p:sp>
      </p:grpSp>
      <p:grpSp>
        <p:nvGrpSpPr>
          <p:cNvPr id="316" name="Google Shape;316;gbb10b688b6_6_45"/>
          <p:cNvGrpSpPr/>
          <p:nvPr/>
        </p:nvGrpSpPr>
        <p:grpSpPr>
          <a:xfrm>
            <a:off x="5166347" y="3530734"/>
            <a:ext cx="1155392" cy="745207"/>
            <a:chOff x="5712127" y="3285441"/>
            <a:chExt cx="1155392" cy="745207"/>
          </a:xfrm>
        </p:grpSpPr>
        <p:sp>
          <p:nvSpPr>
            <p:cNvPr id="317" name="Google Shape;317;gbb10b688b6_6_45"/>
            <p:cNvSpPr/>
            <p:nvPr/>
          </p:nvSpPr>
          <p:spPr>
            <a:xfrm>
              <a:off x="5899119" y="3285441"/>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8" name="Google Shape;318;gbb10b688b6_6_45"/>
            <p:cNvSpPr/>
            <p:nvPr/>
          </p:nvSpPr>
          <p:spPr>
            <a:xfrm>
              <a:off x="5800244" y="3364702"/>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19" name="Google Shape;319;gbb10b688b6_6_45"/>
            <p:cNvSpPr/>
            <p:nvPr/>
          </p:nvSpPr>
          <p:spPr>
            <a:xfrm>
              <a:off x="5712127" y="3436648"/>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HTC</a:t>
              </a:r>
              <a:endParaRPr b="0" i="0" sz="1400" u="none" cap="none" strike="noStrike">
                <a:solidFill>
                  <a:srgbClr val="000000"/>
                </a:solidFill>
                <a:latin typeface="Arial"/>
                <a:ea typeface="Arial"/>
                <a:cs typeface="Arial"/>
                <a:sym typeface="Arial"/>
              </a:endParaRPr>
            </a:p>
          </p:txBody>
        </p:sp>
      </p:grpSp>
      <p:grpSp>
        <p:nvGrpSpPr>
          <p:cNvPr id="320" name="Google Shape;320;gbb10b688b6_6_45"/>
          <p:cNvGrpSpPr/>
          <p:nvPr/>
        </p:nvGrpSpPr>
        <p:grpSpPr>
          <a:xfrm>
            <a:off x="2129095" y="3532797"/>
            <a:ext cx="1145802" cy="741080"/>
            <a:chOff x="3119687" y="3284950"/>
            <a:chExt cx="1145802" cy="741080"/>
          </a:xfrm>
        </p:grpSpPr>
        <p:sp>
          <p:nvSpPr>
            <p:cNvPr id="321" name="Google Shape;321;gbb10b688b6_6_45"/>
            <p:cNvSpPr/>
            <p:nvPr/>
          </p:nvSpPr>
          <p:spPr>
            <a:xfrm>
              <a:off x="3297089" y="3284950"/>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22" name="Google Shape;322;gbb10b688b6_6_45"/>
            <p:cNvSpPr/>
            <p:nvPr/>
          </p:nvSpPr>
          <p:spPr>
            <a:xfrm>
              <a:off x="3198214" y="3364211"/>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23" name="Google Shape;323;gbb10b688b6_6_45"/>
            <p:cNvSpPr/>
            <p:nvPr/>
          </p:nvSpPr>
          <p:spPr>
            <a:xfrm>
              <a:off x="3119687" y="3432030"/>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Research Clouds</a:t>
              </a:r>
              <a:endParaRPr b="0" i="0" sz="1400" u="none" cap="none" strike="noStrike">
                <a:solidFill>
                  <a:srgbClr val="000000"/>
                </a:solidFill>
                <a:latin typeface="Arial"/>
                <a:ea typeface="Arial"/>
                <a:cs typeface="Arial"/>
                <a:sym typeface="Arial"/>
              </a:endParaRPr>
            </a:p>
          </p:txBody>
        </p:sp>
      </p:grpSp>
      <p:cxnSp>
        <p:nvCxnSpPr>
          <p:cNvPr id="324" name="Google Shape;324;gbb10b688b6_6_45"/>
          <p:cNvCxnSpPr>
            <a:stCxn id="311" idx="2"/>
            <a:endCxn id="319" idx="2"/>
          </p:cNvCxnSpPr>
          <p:nvPr/>
        </p:nvCxnSpPr>
        <p:spPr>
          <a:xfrm flipH="1" rot="5400000">
            <a:off x="6412864" y="3513698"/>
            <a:ext cx="3600" cy="1528200"/>
          </a:xfrm>
          <a:prstGeom prst="bentConnector3">
            <a:avLst>
              <a:gd fmla="val -6350027" name="adj1"/>
            </a:avLst>
          </a:prstGeom>
          <a:noFill/>
          <a:ln cap="flat" cmpd="sng" w="12700">
            <a:solidFill>
              <a:srgbClr val="3E6EC2"/>
            </a:solidFill>
            <a:prstDash val="solid"/>
            <a:round/>
            <a:headEnd len="sm" w="sm" type="none"/>
            <a:tailEnd len="sm" w="sm" type="none"/>
          </a:ln>
        </p:spPr>
      </p:cxnSp>
      <p:cxnSp>
        <p:nvCxnSpPr>
          <p:cNvPr id="325" name="Google Shape;325;gbb10b688b6_6_45"/>
          <p:cNvCxnSpPr>
            <a:stCxn id="315" idx="2"/>
            <a:endCxn id="319" idx="2"/>
          </p:cNvCxnSpPr>
          <p:nvPr/>
        </p:nvCxnSpPr>
        <p:spPr>
          <a:xfrm rot="-5400000">
            <a:off x="4890771" y="3517171"/>
            <a:ext cx="900" cy="1518600"/>
          </a:xfrm>
          <a:prstGeom prst="bentConnector3">
            <a:avLst>
              <a:gd fmla="val -25400000" name="adj1"/>
            </a:avLst>
          </a:prstGeom>
          <a:noFill/>
          <a:ln cap="flat" cmpd="sng" w="12700">
            <a:solidFill>
              <a:srgbClr val="3E6EC2"/>
            </a:solidFill>
            <a:prstDash val="solid"/>
            <a:round/>
            <a:headEnd len="sm" w="sm" type="none"/>
            <a:tailEnd len="sm" w="sm" type="none"/>
          </a:ln>
        </p:spPr>
      </p:cxnSp>
      <p:cxnSp>
        <p:nvCxnSpPr>
          <p:cNvPr id="326" name="Google Shape;326;gbb10b688b6_6_45"/>
          <p:cNvCxnSpPr>
            <a:stCxn id="323" idx="2"/>
            <a:endCxn id="315" idx="2"/>
          </p:cNvCxnSpPr>
          <p:nvPr/>
        </p:nvCxnSpPr>
        <p:spPr>
          <a:xfrm flipH="1" rot="-5400000">
            <a:off x="3371095" y="3516077"/>
            <a:ext cx="3000" cy="1518600"/>
          </a:xfrm>
          <a:prstGeom prst="bentConnector3">
            <a:avLst>
              <a:gd fmla="val 7721466" name="adj1"/>
            </a:avLst>
          </a:prstGeom>
          <a:noFill/>
          <a:ln cap="flat" cmpd="sng" w="12700">
            <a:solidFill>
              <a:srgbClr val="3E6EC2"/>
            </a:solidFill>
            <a:prstDash val="solid"/>
            <a:round/>
            <a:headEnd len="sm" w="sm" type="none"/>
            <a:tailEnd len="sm" w="sm" type="none"/>
          </a:ln>
        </p:spPr>
      </p:cxnSp>
      <p:grpSp>
        <p:nvGrpSpPr>
          <p:cNvPr id="327" name="Google Shape;327;gbb10b688b6_6_45"/>
          <p:cNvGrpSpPr/>
          <p:nvPr/>
        </p:nvGrpSpPr>
        <p:grpSpPr>
          <a:xfrm>
            <a:off x="4305098" y="2785154"/>
            <a:ext cx="2331406" cy="325740"/>
            <a:chOff x="4282104" y="2840926"/>
            <a:chExt cx="2331406" cy="325740"/>
          </a:xfrm>
        </p:grpSpPr>
        <p:pic>
          <p:nvPicPr>
            <p:cNvPr id="328" name="Google Shape;328;gbb10b688b6_6_45"/>
            <p:cNvPicPr preferRelativeResize="0"/>
            <p:nvPr/>
          </p:nvPicPr>
          <p:blipFill rotWithShape="1">
            <a:blip r:embed="rId3">
              <a:alphaModFix/>
            </a:blip>
            <a:srcRect b="0" l="0" r="0" t="0"/>
            <a:stretch/>
          </p:blipFill>
          <p:spPr>
            <a:xfrm>
              <a:off x="4282104" y="2840926"/>
              <a:ext cx="366457" cy="325740"/>
            </a:xfrm>
            <a:prstGeom prst="rect">
              <a:avLst/>
            </a:prstGeom>
            <a:noFill/>
            <a:ln>
              <a:noFill/>
            </a:ln>
          </p:spPr>
        </p:pic>
        <p:sp>
          <p:nvSpPr>
            <p:cNvPr id="329" name="Google Shape;329;gbb10b688b6_6_45"/>
            <p:cNvSpPr txBox="1"/>
            <p:nvPr/>
          </p:nvSpPr>
          <p:spPr>
            <a:xfrm>
              <a:off x="4587010" y="2883138"/>
              <a:ext cx="2026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Identity</a:t>
              </a:r>
              <a:endParaRPr b="0" i="0" sz="1400" u="none" cap="none" strike="noStrike">
                <a:solidFill>
                  <a:srgbClr val="000000"/>
                </a:solidFill>
                <a:latin typeface="Arial"/>
                <a:ea typeface="Arial"/>
                <a:cs typeface="Arial"/>
                <a:sym typeface="Arial"/>
              </a:endParaRPr>
            </a:p>
          </p:txBody>
        </p:sp>
      </p:grpSp>
      <p:grpSp>
        <p:nvGrpSpPr>
          <p:cNvPr id="330" name="Google Shape;330;gbb10b688b6_6_45"/>
          <p:cNvGrpSpPr/>
          <p:nvPr/>
        </p:nvGrpSpPr>
        <p:grpSpPr>
          <a:xfrm>
            <a:off x="2267031" y="2790797"/>
            <a:ext cx="1628309" cy="310118"/>
            <a:chOff x="3041867" y="2350767"/>
            <a:chExt cx="1628309" cy="310118"/>
          </a:xfrm>
        </p:grpSpPr>
        <p:pic>
          <p:nvPicPr>
            <p:cNvPr id="331" name="Google Shape;331;gbb10b688b6_6_45"/>
            <p:cNvPicPr preferRelativeResize="0"/>
            <p:nvPr/>
          </p:nvPicPr>
          <p:blipFill rotWithShape="1">
            <a:blip r:embed="rId4">
              <a:alphaModFix/>
            </a:blip>
            <a:srcRect b="0" l="0" r="0" t="0"/>
            <a:stretch/>
          </p:blipFill>
          <p:spPr>
            <a:xfrm>
              <a:off x="3041867" y="2350767"/>
              <a:ext cx="348883" cy="310118"/>
            </a:xfrm>
            <a:prstGeom prst="rect">
              <a:avLst/>
            </a:prstGeom>
            <a:noFill/>
            <a:ln>
              <a:noFill/>
            </a:ln>
          </p:spPr>
        </p:pic>
        <p:sp>
          <p:nvSpPr>
            <p:cNvPr id="332" name="Google Shape;332;gbb10b688b6_6_45"/>
            <p:cNvSpPr txBox="1"/>
            <p:nvPr/>
          </p:nvSpPr>
          <p:spPr>
            <a:xfrm>
              <a:off x="3352276" y="2386110"/>
              <a:ext cx="13179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Compute</a:t>
              </a:r>
              <a:endParaRPr b="0" i="0" sz="1400" u="none" cap="none" strike="noStrike">
                <a:solidFill>
                  <a:srgbClr val="000000"/>
                </a:solidFill>
                <a:latin typeface="Arial"/>
                <a:ea typeface="Arial"/>
                <a:cs typeface="Arial"/>
                <a:sym typeface="Arial"/>
              </a:endParaRPr>
            </a:p>
          </p:txBody>
        </p:sp>
      </p:grpSp>
      <p:grpSp>
        <p:nvGrpSpPr>
          <p:cNvPr id="333" name="Google Shape;333;gbb10b688b6_6_45"/>
          <p:cNvGrpSpPr/>
          <p:nvPr/>
        </p:nvGrpSpPr>
        <p:grpSpPr>
          <a:xfrm>
            <a:off x="6439323" y="2810285"/>
            <a:ext cx="1311639" cy="271142"/>
            <a:chOff x="6258791" y="2329809"/>
            <a:chExt cx="1311639" cy="271142"/>
          </a:xfrm>
        </p:grpSpPr>
        <p:sp>
          <p:nvSpPr>
            <p:cNvPr id="334" name="Google Shape;334;gbb10b688b6_6_45"/>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Federated Data</a:t>
              </a:r>
              <a:endParaRPr b="0" i="0" sz="1400" u="none" cap="none" strike="noStrike">
                <a:solidFill>
                  <a:srgbClr val="000000"/>
                </a:solidFill>
                <a:latin typeface="Arial"/>
                <a:ea typeface="Arial"/>
                <a:cs typeface="Arial"/>
                <a:sym typeface="Arial"/>
              </a:endParaRPr>
            </a:p>
          </p:txBody>
        </p:sp>
        <p:pic>
          <p:nvPicPr>
            <p:cNvPr id="335" name="Google Shape;335;gbb10b688b6_6_45"/>
            <p:cNvPicPr preferRelativeResize="0"/>
            <p:nvPr/>
          </p:nvPicPr>
          <p:blipFill rotWithShape="1">
            <a:blip r:embed="rId5">
              <a:alphaModFix/>
            </a:blip>
            <a:srcRect b="0" l="0" r="0" t="0"/>
            <a:stretch/>
          </p:blipFill>
          <p:spPr>
            <a:xfrm>
              <a:off x="6258791" y="2329809"/>
              <a:ext cx="271142" cy="271142"/>
            </a:xfrm>
            <a:prstGeom prst="rect">
              <a:avLst/>
            </a:prstGeom>
            <a:noFill/>
            <a:ln>
              <a:noFill/>
            </a:ln>
          </p:spPr>
        </p:pic>
      </p:grpSp>
      <p:sp>
        <p:nvSpPr>
          <p:cNvPr id="336" name="Google Shape;336;gbb10b688b6_6_45"/>
          <p:cNvSpPr/>
          <p:nvPr/>
        </p:nvSpPr>
        <p:spPr>
          <a:xfrm>
            <a:off x="5501447" y="1240075"/>
            <a:ext cx="1123500" cy="479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Fundamental Science Data Space</a:t>
            </a:r>
            <a:endParaRPr b="0" i="0" sz="1000" u="none" cap="none" strike="noStrike">
              <a:solidFill>
                <a:schemeClr val="lt1"/>
              </a:solidFill>
              <a:latin typeface="Arial"/>
              <a:ea typeface="Arial"/>
              <a:cs typeface="Arial"/>
              <a:sym typeface="Arial"/>
            </a:endParaRPr>
          </a:p>
        </p:txBody>
      </p:sp>
      <p:sp>
        <p:nvSpPr>
          <p:cNvPr id="337" name="Google Shape;337;gbb10b688b6_6_45"/>
          <p:cNvSpPr/>
          <p:nvPr/>
        </p:nvSpPr>
        <p:spPr>
          <a:xfrm>
            <a:off x="4314287" y="1240075"/>
            <a:ext cx="1123500" cy="479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Health Data Space</a:t>
            </a:r>
            <a:endParaRPr b="0" i="0" sz="1000" u="none" cap="none" strike="noStrike">
              <a:solidFill>
                <a:schemeClr val="lt1"/>
              </a:solidFill>
              <a:latin typeface="Arial"/>
              <a:ea typeface="Arial"/>
              <a:cs typeface="Arial"/>
              <a:sym typeface="Arial"/>
            </a:endParaRPr>
          </a:p>
        </p:txBody>
      </p:sp>
      <p:sp>
        <p:nvSpPr>
          <p:cNvPr id="338" name="Google Shape;338;gbb10b688b6_6_45"/>
          <p:cNvSpPr/>
          <p:nvPr/>
        </p:nvSpPr>
        <p:spPr>
          <a:xfrm>
            <a:off x="3127125" y="1240075"/>
            <a:ext cx="1123500" cy="479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Green Deal Data Space</a:t>
            </a:r>
            <a:endParaRPr b="0" i="0" sz="1400" u="none" cap="none" strike="noStrike">
              <a:solidFill>
                <a:schemeClr val="lt1"/>
              </a:solidFill>
              <a:latin typeface="Arial"/>
              <a:ea typeface="Arial"/>
              <a:cs typeface="Arial"/>
              <a:sym typeface="Arial"/>
            </a:endParaRPr>
          </a:p>
        </p:txBody>
      </p:sp>
      <p:cxnSp>
        <p:nvCxnSpPr>
          <p:cNvPr id="339" name="Google Shape;339;gbb10b688b6_6_45"/>
          <p:cNvCxnSpPr/>
          <p:nvPr/>
        </p:nvCxnSpPr>
        <p:spPr>
          <a:xfrm>
            <a:off x="54187" y="3403871"/>
            <a:ext cx="8000100" cy="0"/>
          </a:xfrm>
          <a:prstGeom prst="straightConnector1">
            <a:avLst/>
          </a:prstGeom>
          <a:noFill/>
          <a:ln cap="flat" cmpd="sng" w="9525">
            <a:solidFill>
              <a:srgbClr val="3E6EC2"/>
            </a:solidFill>
            <a:prstDash val="solid"/>
            <a:round/>
            <a:headEnd len="sm" w="sm" type="none"/>
            <a:tailEnd len="sm" w="sm" type="none"/>
          </a:ln>
        </p:spPr>
      </p:cxnSp>
      <p:cxnSp>
        <p:nvCxnSpPr>
          <p:cNvPr id="340" name="Google Shape;340;gbb10b688b6_6_45"/>
          <p:cNvCxnSpPr/>
          <p:nvPr/>
        </p:nvCxnSpPr>
        <p:spPr>
          <a:xfrm flipH="1" rot="10800000">
            <a:off x="54187" y="1849249"/>
            <a:ext cx="8000100" cy="9900"/>
          </a:xfrm>
          <a:prstGeom prst="straightConnector1">
            <a:avLst/>
          </a:prstGeom>
          <a:noFill/>
          <a:ln cap="flat" cmpd="sng" w="9525">
            <a:solidFill>
              <a:srgbClr val="3E6EC2"/>
            </a:solidFill>
            <a:prstDash val="solid"/>
            <a:round/>
            <a:headEnd len="sm" w="sm" type="none"/>
            <a:tailEnd len="sm" w="sm" type="none"/>
          </a:ln>
        </p:spPr>
      </p:cxnSp>
      <p:sp>
        <p:nvSpPr>
          <p:cNvPr id="341" name="Google Shape;341;gbb10b688b6_6_45"/>
          <p:cNvSpPr/>
          <p:nvPr/>
        </p:nvSpPr>
        <p:spPr>
          <a:xfrm>
            <a:off x="8280701" y="1126975"/>
            <a:ext cx="713100" cy="3388200"/>
          </a:xfrm>
          <a:prstGeom prst="roundRect">
            <a:avLst>
              <a:gd fmla="val 16667" name="adj"/>
            </a:avLst>
          </a:prstGeom>
          <a:noFill/>
          <a:ln cap="flat" cmpd="sng" w="95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EOSC portal</a:t>
            </a:r>
            <a:endParaRPr b="0" i="0" sz="1400" u="none" cap="none" strike="noStrike">
              <a:solidFill>
                <a:srgbClr val="000000"/>
              </a:solidFill>
              <a:latin typeface="Arial"/>
              <a:ea typeface="Arial"/>
              <a:cs typeface="Arial"/>
              <a:sym typeface="Arial"/>
            </a:endParaRPr>
          </a:p>
        </p:txBody>
      </p:sp>
      <p:pic>
        <p:nvPicPr>
          <p:cNvPr id="342" name="Google Shape;342;gbb10b688b6_6_45"/>
          <p:cNvPicPr preferRelativeResize="0"/>
          <p:nvPr/>
        </p:nvPicPr>
        <p:blipFill rotWithShape="1">
          <a:blip r:embed="rId6">
            <a:alphaModFix/>
          </a:blip>
          <a:srcRect b="0" l="0" r="0" t="0"/>
          <a:stretch/>
        </p:blipFill>
        <p:spPr>
          <a:xfrm>
            <a:off x="8679863" y="1886168"/>
            <a:ext cx="466780" cy="414900"/>
          </a:xfrm>
          <a:prstGeom prst="rect">
            <a:avLst/>
          </a:prstGeom>
          <a:noFill/>
          <a:ln>
            <a:noFill/>
          </a:ln>
        </p:spPr>
      </p:pic>
      <p:sp>
        <p:nvSpPr>
          <p:cNvPr id="343" name="Google Shape;343;gbb10b688b6_6_45"/>
          <p:cNvSpPr txBox="1"/>
          <p:nvPr/>
        </p:nvSpPr>
        <p:spPr>
          <a:xfrm>
            <a:off x="8433499" y="2216768"/>
            <a:ext cx="959400" cy="22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EOSC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 users</a:t>
            </a:r>
            <a:endParaRPr b="0" i="0" sz="1000" u="none" cap="none" strike="noStrike">
              <a:solidFill>
                <a:srgbClr val="000000"/>
              </a:solidFill>
              <a:latin typeface="Arial"/>
              <a:ea typeface="Arial"/>
              <a:cs typeface="Arial"/>
              <a:sym typeface="Arial"/>
            </a:endParaRPr>
          </a:p>
        </p:txBody>
      </p:sp>
      <p:sp>
        <p:nvSpPr>
          <p:cNvPr id="344" name="Google Shape;344;gbb10b688b6_6_45"/>
          <p:cNvSpPr/>
          <p:nvPr/>
        </p:nvSpPr>
        <p:spPr>
          <a:xfrm>
            <a:off x="7898340" y="1197126"/>
            <a:ext cx="560400" cy="479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5" name="Google Shape;345;gbb10b688b6_6_45"/>
          <p:cNvSpPr/>
          <p:nvPr/>
        </p:nvSpPr>
        <p:spPr>
          <a:xfrm>
            <a:off x="7898340" y="2311460"/>
            <a:ext cx="560400" cy="479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6" name="Google Shape;346;gbb10b688b6_6_45"/>
          <p:cNvSpPr/>
          <p:nvPr/>
        </p:nvSpPr>
        <p:spPr>
          <a:xfrm>
            <a:off x="7898340" y="3574593"/>
            <a:ext cx="560400" cy="479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47" name="Google Shape;347;gbb10b688b6_6_45"/>
          <p:cNvSpPr/>
          <p:nvPr/>
        </p:nvSpPr>
        <p:spPr>
          <a:xfrm>
            <a:off x="1246326" y="1240069"/>
            <a:ext cx="709200" cy="3036000"/>
          </a:xfrm>
          <a:prstGeom prst="roundRect">
            <a:avLst>
              <a:gd fmla="val 16667" name="adj"/>
            </a:avLst>
          </a:prstGeom>
          <a:solidFill>
            <a:schemeClr val="accent3"/>
          </a:solidFill>
          <a:ln cap="flat" cmpd="sng" w="9525">
            <a:solidFill>
              <a:srgbClr val="7878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bb10b688b6_6_45"/>
          <p:cNvSpPr txBox="1"/>
          <p:nvPr/>
        </p:nvSpPr>
        <p:spPr>
          <a:xfrm rot="-5400000">
            <a:off x="117528" y="2438000"/>
            <a:ext cx="2966700" cy="6399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Service Management, Tools, Processes, Policies</a:t>
            </a:r>
            <a:endParaRPr b="0" i="0" sz="1400" u="none" cap="none" strike="noStrike">
              <a:solidFill>
                <a:srgbClr val="000000"/>
              </a:solidFill>
              <a:latin typeface="Arial"/>
              <a:ea typeface="Arial"/>
              <a:cs typeface="Arial"/>
              <a:sym typeface="Arial"/>
            </a:endParaRPr>
          </a:p>
        </p:txBody>
      </p:sp>
      <p:sp>
        <p:nvSpPr>
          <p:cNvPr id="349" name="Google Shape;349;gbb10b688b6_6_45"/>
          <p:cNvSpPr/>
          <p:nvPr/>
        </p:nvSpPr>
        <p:spPr>
          <a:xfrm>
            <a:off x="6692806" y="1240075"/>
            <a:ext cx="1123500" cy="479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Humanities </a:t>
            </a:r>
            <a:br>
              <a:rPr b="0" i="0" lang="en-GB" sz="1000" u="none" cap="none" strike="noStrike">
                <a:solidFill>
                  <a:schemeClr val="lt1"/>
                </a:solidFill>
                <a:latin typeface="Arial"/>
                <a:ea typeface="Arial"/>
                <a:cs typeface="Arial"/>
                <a:sym typeface="Arial"/>
              </a:rPr>
            </a:br>
            <a:r>
              <a:rPr b="0" i="0" lang="en-GB" sz="1000" u="none" cap="none" strike="noStrike">
                <a:solidFill>
                  <a:schemeClr val="lt1"/>
                </a:solidFill>
                <a:latin typeface="Arial"/>
                <a:ea typeface="Arial"/>
                <a:cs typeface="Arial"/>
                <a:sym typeface="Arial"/>
              </a:rPr>
              <a:t>Data Space</a:t>
            </a:r>
            <a:endParaRPr b="0" i="0" sz="1000" u="none" cap="none" strike="noStrike">
              <a:solidFill>
                <a:schemeClr val="lt1"/>
              </a:solidFill>
              <a:latin typeface="Arial"/>
              <a:ea typeface="Arial"/>
              <a:cs typeface="Arial"/>
              <a:sym typeface="Arial"/>
            </a:endParaRPr>
          </a:p>
        </p:txBody>
      </p:sp>
      <p:sp>
        <p:nvSpPr>
          <p:cNvPr id="350" name="Google Shape;350;gbb10b688b6_6_45"/>
          <p:cNvSpPr/>
          <p:nvPr/>
        </p:nvSpPr>
        <p:spPr>
          <a:xfrm>
            <a:off x="2140250" y="1240075"/>
            <a:ext cx="887700" cy="479400"/>
          </a:xfrm>
          <a:prstGeom prst="roundRect">
            <a:avLst>
              <a:gd fmla="val 16667" name="adj"/>
            </a:avLst>
          </a:prstGeom>
          <a:solidFill>
            <a:srgbClr val="599BD5"/>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Arial"/>
                <a:ea typeface="Arial"/>
                <a:cs typeface="Arial"/>
                <a:sym typeface="Arial"/>
              </a:rPr>
              <a:t>Early adopters</a:t>
            </a:r>
            <a:endParaRPr b="0" i="0" sz="1400" u="none" cap="none" strike="noStrike">
              <a:solidFill>
                <a:schemeClr val="lt1"/>
              </a:solidFill>
              <a:latin typeface="Arial"/>
              <a:ea typeface="Arial"/>
              <a:cs typeface="Arial"/>
              <a:sym typeface="Arial"/>
            </a:endParaRPr>
          </a:p>
        </p:txBody>
      </p:sp>
      <p:sp>
        <p:nvSpPr>
          <p:cNvPr id="351" name="Google Shape;351;gbb10b688b6_6_45"/>
          <p:cNvSpPr/>
          <p:nvPr/>
        </p:nvSpPr>
        <p:spPr>
          <a:xfrm>
            <a:off x="2058825" y="1917325"/>
            <a:ext cx="1449000" cy="630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bb10b688b6_6_45"/>
          <p:cNvSpPr/>
          <p:nvPr/>
        </p:nvSpPr>
        <p:spPr>
          <a:xfrm>
            <a:off x="6067100" y="2654125"/>
            <a:ext cx="1913400" cy="6306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bb10b688b6_6_45"/>
          <p:cNvSpPr/>
          <p:nvPr/>
        </p:nvSpPr>
        <p:spPr>
          <a:xfrm>
            <a:off x="2059775" y="3532800"/>
            <a:ext cx="1224000" cy="815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bb3adffe1f_4_15"/>
          <p:cNvSpPr txBox="1"/>
          <p:nvPr>
            <p:ph idx="1" type="body"/>
          </p:nvPr>
        </p:nvSpPr>
        <p:spPr>
          <a:xfrm>
            <a:off x="176646" y="1369217"/>
            <a:ext cx="2811410" cy="3197371"/>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000"/>
              <a:buNone/>
            </a:pPr>
            <a:r>
              <a:rPr lang="en-GB"/>
              <a:t>Notebooks + Binder + DataHub provide the means to reproducible Open Science with big data</a:t>
            </a:r>
            <a:endParaRPr/>
          </a:p>
          <a:p>
            <a:pPr indent="0" lvl="0" marL="101600" rtl="0" algn="l">
              <a:lnSpc>
                <a:spcPct val="90000"/>
              </a:lnSpc>
              <a:spcBef>
                <a:spcPts val="750"/>
              </a:spcBef>
              <a:spcAft>
                <a:spcPts val="0"/>
              </a:spcAft>
              <a:buSzPts val="2000"/>
              <a:buNone/>
            </a:pPr>
            <a:r>
              <a:rPr lang="en-GB"/>
              <a:t>Integrates with zenodo for publishing and discovery of notebooks</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a:p>
            <a:pPr indent="0" lvl="0" marL="101600" rtl="0" algn="l">
              <a:lnSpc>
                <a:spcPct val="90000"/>
              </a:lnSpc>
              <a:spcBef>
                <a:spcPts val="750"/>
              </a:spcBef>
              <a:spcAft>
                <a:spcPts val="0"/>
              </a:spcAft>
              <a:buSzPts val="2000"/>
              <a:buNone/>
            </a:pPr>
            <a:r>
              <a:t/>
            </a:r>
            <a:endParaRPr/>
          </a:p>
        </p:txBody>
      </p:sp>
      <p:sp>
        <p:nvSpPr>
          <p:cNvPr id="359" name="Google Shape;359;gbb3adffe1f_4_15"/>
          <p:cNvSpPr txBox="1"/>
          <p:nvPr>
            <p:ph type="title"/>
          </p:nvPr>
        </p:nvSpPr>
        <p:spPr>
          <a:xfrm>
            <a:off x="2579074" y="16750"/>
            <a:ext cx="6434400" cy="341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E67AD"/>
              </a:buClr>
              <a:buSzPts val="2500"/>
              <a:buFont typeface="Calibri"/>
              <a:buNone/>
            </a:pPr>
            <a:r>
              <a:rPr lang="en-GB"/>
              <a:t>Example: </a:t>
            </a:r>
            <a:br>
              <a:rPr lang="en-GB"/>
            </a:br>
            <a:r>
              <a:rPr lang="en-GB"/>
              <a:t>Reproducible big data analytics with notebooks</a:t>
            </a:r>
            <a:endParaRPr/>
          </a:p>
        </p:txBody>
      </p:sp>
      <p:pic>
        <p:nvPicPr>
          <p:cNvPr id="360" name="Google Shape;360;gbb3adffe1f_4_15"/>
          <p:cNvPicPr preferRelativeResize="0"/>
          <p:nvPr/>
        </p:nvPicPr>
        <p:blipFill rotWithShape="1">
          <a:blip r:embed="rId3">
            <a:alphaModFix/>
          </a:blip>
          <a:srcRect b="0" l="0" r="0" t="0"/>
          <a:stretch/>
        </p:blipFill>
        <p:spPr>
          <a:xfrm>
            <a:off x="6737948" y="1441526"/>
            <a:ext cx="1140056" cy="874043"/>
          </a:xfrm>
          <a:prstGeom prst="rect">
            <a:avLst/>
          </a:prstGeom>
          <a:noFill/>
          <a:ln>
            <a:noFill/>
          </a:ln>
        </p:spPr>
      </p:pic>
      <p:sp>
        <p:nvSpPr>
          <p:cNvPr id="361" name="Google Shape;361;gbb3adffe1f_4_15"/>
          <p:cNvSpPr txBox="1"/>
          <p:nvPr/>
        </p:nvSpPr>
        <p:spPr>
          <a:xfrm>
            <a:off x="6936721" y="1164331"/>
            <a:ext cx="74251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DataHub</a:t>
            </a:r>
            <a:endParaRPr b="0" i="0" sz="1400" u="none" cap="none" strike="noStrike">
              <a:solidFill>
                <a:srgbClr val="000000"/>
              </a:solidFill>
              <a:latin typeface="Arial"/>
              <a:ea typeface="Arial"/>
              <a:cs typeface="Arial"/>
              <a:sym typeface="Arial"/>
            </a:endParaRPr>
          </a:p>
        </p:txBody>
      </p:sp>
      <p:pic>
        <p:nvPicPr>
          <p:cNvPr id="362" name="Google Shape;362;gbb3adffe1f_4_15"/>
          <p:cNvPicPr preferRelativeResize="0"/>
          <p:nvPr/>
        </p:nvPicPr>
        <p:blipFill rotWithShape="1">
          <a:blip r:embed="rId4">
            <a:alphaModFix/>
          </a:blip>
          <a:srcRect b="0" l="0" r="0" t="0"/>
          <a:stretch/>
        </p:blipFill>
        <p:spPr>
          <a:xfrm>
            <a:off x="3757072" y="3279922"/>
            <a:ext cx="1269657" cy="520560"/>
          </a:xfrm>
          <a:prstGeom prst="rect">
            <a:avLst/>
          </a:prstGeom>
          <a:noFill/>
          <a:ln>
            <a:noFill/>
          </a:ln>
        </p:spPr>
      </p:pic>
      <p:pic>
        <p:nvPicPr>
          <p:cNvPr id="363" name="Google Shape;363;gbb3adffe1f_4_15"/>
          <p:cNvPicPr preferRelativeResize="0"/>
          <p:nvPr/>
        </p:nvPicPr>
        <p:blipFill rotWithShape="1">
          <a:blip r:embed="rId5">
            <a:alphaModFix/>
          </a:blip>
          <a:srcRect b="0" l="0" r="0" t="0"/>
          <a:stretch/>
        </p:blipFill>
        <p:spPr>
          <a:xfrm>
            <a:off x="5065916" y="3309066"/>
            <a:ext cx="1320777" cy="462272"/>
          </a:xfrm>
          <a:prstGeom prst="rect">
            <a:avLst/>
          </a:prstGeom>
          <a:noFill/>
          <a:ln>
            <a:noFill/>
          </a:ln>
        </p:spPr>
      </p:pic>
      <p:pic>
        <p:nvPicPr>
          <p:cNvPr descr="Immagine che contiene screenshot&#10;&#10;Descrizione generata con affidabilità molto elevata" id="364" name="Google Shape;364;gbb3adffe1f_4_15"/>
          <p:cNvPicPr preferRelativeResize="0"/>
          <p:nvPr/>
        </p:nvPicPr>
        <p:blipFill rotWithShape="1">
          <a:blip r:embed="rId6">
            <a:alphaModFix/>
          </a:blip>
          <a:srcRect b="0" l="0" r="0" t="0"/>
          <a:stretch/>
        </p:blipFill>
        <p:spPr>
          <a:xfrm>
            <a:off x="4567822" y="3823777"/>
            <a:ext cx="1242292" cy="972205"/>
          </a:xfrm>
          <a:prstGeom prst="rect">
            <a:avLst/>
          </a:prstGeom>
          <a:noFill/>
          <a:ln>
            <a:noFill/>
          </a:ln>
        </p:spPr>
      </p:pic>
      <p:pic>
        <p:nvPicPr>
          <p:cNvPr descr="Immagine che contiene cielo, segnale&#10;&#10;Descrizione generata con affidabilità molto elevata" id="365" name="Google Shape;365;gbb3adffe1f_4_15"/>
          <p:cNvPicPr preferRelativeResize="0"/>
          <p:nvPr/>
        </p:nvPicPr>
        <p:blipFill rotWithShape="1">
          <a:blip r:embed="rId7">
            <a:alphaModFix/>
          </a:blip>
          <a:srcRect b="0" l="0" r="0" t="0"/>
          <a:stretch/>
        </p:blipFill>
        <p:spPr>
          <a:xfrm>
            <a:off x="5061791" y="4461545"/>
            <a:ext cx="1596215" cy="166214"/>
          </a:xfrm>
          <a:prstGeom prst="rect">
            <a:avLst/>
          </a:prstGeom>
          <a:noFill/>
          <a:ln>
            <a:noFill/>
          </a:ln>
        </p:spPr>
      </p:pic>
      <p:sp>
        <p:nvSpPr>
          <p:cNvPr id="366" name="Google Shape;366;gbb3adffe1f_4_15"/>
          <p:cNvSpPr/>
          <p:nvPr/>
        </p:nvSpPr>
        <p:spPr>
          <a:xfrm>
            <a:off x="5009244" y="2229035"/>
            <a:ext cx="334965" cy="777884"/>
          </a:xfrm>
          <a:prstGeom prst="downArrow">
            <a:avLst>
              <a:gd fmla="val 44605"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367" name="Google Shape;367;gbb3adffe1f_4_15"/>
          <p:cNvPicPr preferRelativeResize="0"/>
          <p:nvPr/>
        </p:nvPicPr>
        <p:blipFill rotWithShape="1">
          <a:blip r:embed="rId8">
            <a:alphaModFix/>
          </a:blip>
          <a:srcRect b="0" l="0" r="0" t="0"/>
          <a:stretch/>
        </p:blipFill>
        <p:spPr>
          <a:xfrm>
            <a:off x="4785508" y="1469170"/>
            <a:ext cx="766410" cy="662826"/>
          </a:xfrm>
          <a:prstGeom prst="rect">
            <a:avLst/>
          </a:prstGeom>
          <a:noFill/>
          <a:ln>
            <a:noFill/>
          </a:ln>
        </p:spPr>
      </p:pic>
      <p:sp>
        <p:nvSpPr>
          <p:cNvPr id="368" name="Google Shape;368;gbb3adffe1f_4_15"/>
          <p:cNvSpPr/>
          <p:nvPr/>
        </p:nvSpPr>
        <p:spPr>
          <a:xfrm rot="-5400000">
            <a:off x="6296076" y="3601134"/>
            <a:ext cx="344700" cy="790200"/>
          </a:xfrm>
          <a:prstGeom prst="downArrow">
            <a:avLst>
              <a:gd fmla="val 44605" name="adj1"/>
              <a:gd fmla="val 50000" name="adj2"/>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369" name="Google Shape;369;gbb3adffe1f_4_15"/>
          <p:cNvPicPr preferRelativeResize="0"/>
          <p:nvPr/>
        </p:nvPicPr>
        <p:blipFill rotWithShape="1">
          <a:blip r:embed="rId8">
            <a:alphaModFix/>
          </a:blip>
          <a:srcRect b="0" l="0" r="0" t="0"/>
          <a:stretch/>
        </p:blipFill>
        <p:spPr>
          <a:xfrm>
            <a:off x="6924771" y="3419488"/>
            <a:ext cx="766410" cy="662826"/>
          </a:xfrm>
          <a:prstGeom prst="rect">
            <a:avLst/>
          </a:prstGeom>
          <a:noFill/>
          <a:ln>
            <a:noFill/>
          </a:ln>
        </p:spPr>
      </p:pic>
      <p:pic>
        <p:nvPicPr>
          <p:cNvPr id="370" name="Google Shape;370;gbb3adffe1f_4_15"/>
          <p:cNvPicPr preferRelativeResize="0"/>
          <p:nvPr/>
        </p:nvPicPr>
        <p:blipFill rotWithShape="1">
          <a:blip r:embed="rId9">
            <a:alphaModFix/>
          </a:blip>
          <a:srcRect b="0" l="0" r="0" t="0"/>
          <a:stretch/>
        </p:blipFill>
        <p:spPr>
          <a:xfrm>
            <a:off x="7270419" y="3660483"/>
            <a:ext cx="1008000" cy="1008000"/>
          </a:xfrm>
          <a:prstGeom prst="rect">
            <a:avLst/>
          </a:prstGeom>
          <a:noFill/>
          <a:ln>
            <a:noFill/>
          </a:ln>
        </p:spPr>
      </p:pic>
      <p:sp>
        <p:nvSpPr>
          <p:cNvPr id="371" name="Google Shape;371;gbb3adffe1f_4_15"/>
          <p:cNvSpPr txBox="1"/>
          <p:nvPr/>
        </p:nvSpPr>
        <p:spPr>
          <a:xfrm>
            <a:off x="3571005" y="1549189"/>
            <a:ext cx="1260281"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Data analysis 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EGI Notebooks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72" name="Google Shape;372;gbb3adffe1f_4_15"/>
          <p:cNvSpPr/>
          <p:nvPr/>
        </p:nvSpPr>
        <p:spPr>
          <a:xfrm>
            <a:off x="3909477" y="2541552"/>
            <a:ext cx="21630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Publish notebook</a:t>
            </a:r>
            <a:endParaRPr b="0" i="0" sz="1100" u="none" cap="none" strike="noStrike">
              <a:solidFill>
                <a:srgbClr val="000000"/>
              </a:solidFill>
              <a:latin typeface="Arial"/>
              <a:ea typeface="Arial"/>
              <a:cs typeface="Arial"/>
              <a:sym typeface="Arial"/>
            </a:endParaRPr>
          </a:p>
        </p:txBody>
      </p:sp>
      <p:sp>
        <p:nvSpPr>
          <p:cNvPr id="373" name="Google Shape;373;gbb3adffe1f_4_15"/>
          <p:cNvSpPr/>
          <p:nvPr/>
        </p:nvSpPr>
        <p:spPr>
          <a:xfrm>
            <a:off x="8084474" y="3445039"/>
            <a:ext cx="1156091" cy="6001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Reproduce notebook with binder</a:t>
            </a:r>
            <a:endParaRPr b="0" i="0" sz="1100" u="none" cap="none" strike="noStrike">
              <a:solidFill>
                <a:srgbClr val="000000"/>
              </a:solidFill>
              <a:latin typeface="Arial"/>
              <a:ea typeface="Arial"/>
              <a:cs typeface="Arial"/>
              <a:sym typeface="Arial"/>
            </a:endParaRPr>
          </a:p>
        </p:txBody>
      </p:sp>
      <p:sp>
        <p:nvSpPr>
          <p:cNvPr id="374" name="Google Shape;374;gbb3adffe1f_4_15"/>
          <p:cNvSpPr/>
          <p:nvPr/>
        </p:nvSpPr>
        <p:spPr>
          <a:xfrm rot="10800000">
            <a:off x="5608337" y="1694117"/>
            <a:ext cx="1049669" cy="310307"/>
          </a:xfrm>
          <a:prstGeom prst="stripedRightArrow">
            <a:avLst>
              <a:gd fmla="val 43662" name="adj1"/>
              <a:gd fmla="val 50000" name="adj2"/>
            </a:avLst>
          </a:prstGeom>
          <a:gradFill>
            <a:gsLst>
              <a:gs pos="0">
                <a:srgbClr val="D8D8D8"/>
              </a:gs>
              <a:gs pos="35000">
                <a:srgbClr val="E3E3E3"/>
              </a:gs>
              <a:gs pos="100000">
                <a:srgbClr val="F4F4F4"/>
              </a:gs>
            </a:gsLst>
            <a:lin ang="16200000" scaled="0"/>
          </a:gradFill>
          <a:ln cap="flat" cmpd="sng" w="9525">
            <a:solidFill>
              <a:srgbClr val="A1A1A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5" name="Google Shape;375;gbb3adffe1f_4_15"/>
          <p:cNvSpPr/>
          <p:nvPr/>
        </p:nvSpPr>
        <p:spPr>
          <a:xfrm rot="5400000">
            <a:off x="6821822" y="2646571"/>
            <a:ext cx="972308" cy="310307"/>
          </a:xfrm>
          <a:prstGeom prst="stripedRightArrow">
            <a:avLst>
              <a:gd fmla="val 43662" name="adj1"/>
              <a:gd fmla="val 50000" name="adj2"/>
            </a:avLst>
          </a:prstGeom>
          <a:gradFill>
            <a:gsLst>
              <a:gs pos="0">
                <a:srgbClr val="D8D8D8"/>
              </a:gs>
              <a:gs pos="35000">
                <a:srgbClr val="E3E3E3"/>
              </a:gs>
              <a:gs pos="100000">
                <a:srgbClr val="F4F4F4"/>
              </a:gs>
            </a:gsLst>
            <a:lin ang="16200000" scaled="0"/>
          </a:gradFill>
          <a:ln cap="flat" cmpd="sng" w="9525">
            <a:solidFill>
              <a:srgbClr val="A1A1A1"/>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76" name="Google Shape;376;gbb3adffe1f_4_15"/>
          <p:cNvSpPr/>
          <p:nvPr/>
        </p:nvSpPr>
        <p:spPr>
          <a:xfrm>
            <a:off x="3963278" y="1125349"/>
            <a:ext cx="403200" cy="414600"/>
          </a:xfrm>
          <a:prstGeom prst="ellipse">
            <a:avLst/>
          </a:prstGeom>
          <a:gradFill>
            <a:gsLst>
              <a:gs pos="0">
                <a:srgbClr val="99B5FF"/>
              </a:gs>
              <a:gs pos="35000">
                <a:srgbClr val="B9CBFF"/>
              </a:gs>
              <a:gs pos="100000">
                <a:srgbClr val="E2E9FF"/>
              </a:gs>
            </a:gsLst>
            <a:lin ang="16200000" scaled="0"/>
          </a:gradFill>
          <a:ln cap="flat" cmpd="sng" w="9525">
            <a:solidFill>
              <a:srgbClr val="3E6EC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377" name="Google Shape;377;gbb3adffe1f_4_15"/>
          <p:cNvSpPr/>
          <p:nvPr/>
        </p:nvSpPr>
        <p:spPr>
          <a:xfrm>
            <a:off x="4525539" y="2825214"/>
            <a:ext cx="403200" cy="414600"/>
          </a:xfrm>
          <a:prstGeom prst="ellipse">
            <a:avLst/>
          </a:prstGeom>
          <a:gradFill>
            <a:gsLst>
              <a:gs pos="0">
                <a:srgbClr val="FFAF82"/>
              </a:gs>
              <a:gs pos="35000">
                <a:srgbClr val="FFC5A7"/>
              </a:gs>
              <a:gs pos="100000">
                <a:srgbClr val="FFE8DA"/>
              </a:gs>
            </a:gsLst>
            <a:lin ang="16200000" scaled="0"/>
          </a:gradFill>
          <a:ln cap="flat" cmpd="sng" w="9525">
            <a:solidFill>
              <a:srgbClr val="EB792A"/>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378" name="Google Shape;378;gbb3adffe1f_4_15"/>
          <p:cNvSpPr/>
          <p:nvPr/>
        </p:nvSpPr>
        <p:spPr>
          <a:xfrm>
            <a:off x="7856423" y="3030510"/>
            <a:ext cx="403122" cy="414529"/>
          </a:xfrm>
          <a:prstGeom prst="ellipse">
            <a:avLst/>
          </a:prstGeom>
          <a:gradFill>
            <a:gsLst>
              <a:gs pos="0">
                <a:srgbClr val="BBF7A3"/>
              </a:gs>
              <a:gs pos="35000">
                <a:srgbClr val="CDF8BE"/>
              </a:gs>
              <a:gs pos="100000">
                <a:srgbClr val="ECFDE5"/>
              </a:gs>
            </a:gsLst>
            <a:lin ang="16200000" scaled="0"/>
          </a:gradFill>
          <a:ln cap="flat" cmpd="sng" w="9525">
            <a:solidFill>
              <a:srgbClr val="6CAB42"/>
            </a:solidFill>
            <a:prstDash val="solid"/>
            <a:round/>
            <a:headEnd len="sm" w="sm" type="none"/>
            <a:tailEnd len="sm" w="sm" type="none"/>
          </a:ln>
          <a:effectLst>
            <a:outerShdw blurRad="40000" rotWithShape="0" dir="5400000" dist="20000">
              <a:srgbClr val="000000">
                <a:alpha val="3686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379" name="Google Shape;379;gbb3adffe1f_4_15"/>
          <p:cNvSpPr/>
          <p:nvPr/>
        </p:nvSpPr>
        <p:spPr>
          <a:xfrm>
            <a:off x="2988050" y="2055800"/>
            <a:ext cx="1668300" cy="414600"/>
          </a:xfrm>
          <a:prstGeom prst="wedgeRectCallout">
            <a:avLst>
              <a:gd fmla="val 21949" name="adj1"/>
              <a:gd fmla="val -85807"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Try it at </a:t>
            </a:r>
            <a:r>
              <a:rPr b="0" i="0" lang="en-GB" sz="1100" u="sng" cap="none" strike="noStrike">
                <a:solidFill>
                  <a:schemeClr val="hlink"/>
                </a:solidFill>
                <a:latin typeface="Arial"/>
                <a:ea typeface="Arial"/>
                <a:cs typeface="Arial"/>
                <a:sym typeface="Arial"/>
                <a:hlinkClick r:id="rId10"/>
              </a:rPr>
              <a:t>https://notebooks.egi.eu</a:t>
            </a:r>
            <a:r>
              <a:rPr b="0" i="0" lang="en-GB" sz="1100" u="none" cap="none" strike="noStrike">
                <a:solidFill>
                  <a:srgbClr val="0000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sp>
        <p:nvSpPr>
          <p:cNvPr id="380" name="Google Shape;380;gbb3adffe1f_4_15"/>
          <p:cNvSpPr txBox="1"/>
          <p:nvPr/>
        </p:nvSpPr>
        <p:spPr>
          <a:xfrm>
            <a:off x="5739276" y="1521621"/>
            <a:ext cx="1123800" cy="41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1" lang="en-GB" sz="900" u="none" cap="none" strike="noStrike">
                <a:solidFill>
                  <a:srgbClr val="000000"/>
                </a:solidFill>
                <a:latin typeface="Arial"/>
                <a:ea typeface="Arial"/>
                <a:cs typeface="Arial"/>
                <a:sym typeface="Arial"/>
              </a:rPr>
              <a:t>Access big data</a:t>
            </a:r>
            <a:endParaRPr b="0" i="1" sz="900" u="none" cap="none" strike="noStrike">
              <a:solidFill>
                <a:srgbClr val="000000"/>
              </a:solidFill>
              <a:latin typeface="Arial"/>
              <a:ea typeface="Arial"/>
              <a:cs typeface="Arial"/>
              <a:sym typeface="Arial"/>
            </a:endParaRPr>
          </a:p>
        </p:txBody>
      </p:sp>
      <p:sp>
        <p:nvSpPr>
          <p:cNvPr id="381" name="Google Shape;381;gbb3adffe1f_4_15"/>
          <p:cNvSpPr txBox="1"/>
          <p:nvPr/>
        </p:nvSpPr>
        <p:spPr>
          <a:xfrm>
            <a:off x="7365401" y="2508871"/>
            <a:ext cx="1123800" cy="41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1" lang="en-GB" sz="900" u="none" cap="none" strike="noStrike">
                <a:solidFill>
                  <a:srgbClr val="000000"/>
                </a:solidFill>
                <a:latin typeface="Arial"/>
                <a:ea typeface="Arial"/>
                <a:cs typeface="Arial"/>
                <a:sym typeface="Arial"/>
              </a:rPr>
              <a:t>Access big data</a:t>
            </a:r>
            <a:endParaRPr b="0" i="1" sz="900" u="none" cap="none" strike="noStrike">
              <a:solidFill>
                <a:srgbClr val="000000"/>
              </a:solidFill>
              <a:latin typeface="Arial"/>
              <a:ea typeface="Arial"/>
              <a:cs typeface="Arial"/>
              <a:sym typeface="Arial"/>
            </a:endParaRPr>
          </a:p>
        </p:txBody>
      </p:sp>
      <p:sp>
        <p:nvSpPr>
          <p:cNvPr id="382" name="Google Shape;382;gbb3adffe1f_4_15"/>
          <p:cNvSpPr/>
          <p:nvPr/>
        </p:nvSpPr>
        <p:spPr>
          <a:xfrm>
            <a:off x="6073327" y="4108064"/>
            <a:ext cx="21630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Import notebook</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bb10b688b6_6_115"/>
          <p:cNvSpPr txBox="1"/>
          <p:nvPr>
            <p:ph type="title"/>
          </p:nvPr>
        </p:nvSpPr>
        <p:spPr>
          <a:xfrm>
            <a:off x="2579077" y="169145"/>
            <a:ext cx="4728900" cy="341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500"/>
              <a:buNone/>
            </a:pPr>
            <a:r>
              <a:rPr lang="en-GB"/>
              <a:t>EGI federation - Core tools</a:t>
            </a:r>
            <a:endParaRPr/>
          </a:p>
        </p:txBody>
      </p:sp>
      <p:sp>
        <p:nvSpPr>
          <p:cNvPr id="389" name="Google Shape;389;gbb10b688b6_6_115"/>
          <p:cNvSpPr/>
          <p:nvPr/>
        </p:nvSpPr>
        <p:spPr>
          <a:xfrm>
            <a:off x="30175" y="961050"/>
            <a:ext cx="4290900" cy="4122000"/>
          </a:xfrm>
          <a:prstGeom prst="roundRect">
            <a:avLst>
              <a:gd fmla="val 16667" name="adj"/>
            </a:avLst>
          </a:prstGeom>
          <a:solidFill>
            <a:schemeClr val="accent3"/>
          </a:solidFill>
          <a:ln cap="flat" cmpd="sng" w="9525">
            <a:solidFill>
              <a:srgbClr val="7878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bb10b688b6_6_115"/>
          <p:cNvSpPr txBox="1"/>
          <p:nvPr/>
        </p:nvSpPr>
        <p:spPr>
          <a:xfrm>
            <a:off x="565625" y="884850"/>
            <a:ext cx="3565500" cy="55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1400" u="none" cap="none" strike="noStrike">
                <a:solidFill>
                  <a:schemeClr val="lt1"/>
                </a:solidFill>
                <a:latin typeface="Arial"/>
                <a:ea typeface="Arial"/>
                <a:cs typeface="Arial"/>
                <a:sym typeface="Arial"/>
              </a:rPr>
              <a:t>Service Management, Tools, Processes, Policies</a:t>
            </a:r>
            <a:endParaRPr b="0" i="0" sz="1800" u="none" cap="none" strike="noStrike">
              <a:solidFill>
                <a:srgbClr val="000000"/>
              </a:solidFill>
              <a:latin typeface="Arial"/>
              <a:ea typeface="Arial"/>
              <a:cs typeface="Arial"/>
              <a:sym typeface="Arial"/>
            </a:endParaRPr>
          </a:p>
        </p:txBody>
      </p:sp>
      <p:sp>
        <p:nvSpPr>
          <p:cNvPr id="391" name="Google Shape;391;gbb10b688b6_6_115"/>
          <p:cNvSpPr/>
          <p:nvPr/>
        </p:nvSpPr>
        <p:spPr>
          <a:xfrm>
            <a:off x="5023796" y="2662580"/>
            <a:ext cx="1025700" cy="22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2" name="Google Shape;392;gbb10b688b6_6_115"/>
          <p:cNvSpPr/>
          <p:nvPr/>
        </p:nvSpPr>
        <p:spPr>
          <a:xfrm>
            <a:off x="7357003" y="2662697"/>
            <a:ext cx="1025700" cy="22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3" name="Google Shape;393;gbb10b688b6_6_115"/>
          <p:cNvSpPr/>
          <p:nvPr/>
        </p:nvSpPr>
        <p:spPr>
          <a:xfrm>
            <a:off x="6190400" y="2662697"/>
            <a:ext cx="1025700" cy="2298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 name="Google Shape;394;gbb10b688b6_6_115"/>
          <p:cNvSpPr/>
          <p:nvPr/>
        </p:nvSpPr>
        <p:spPr>
          <a:xfrm>
            <a:off x="5023796" y="2237510"/>
            <a:ext cx="773400" cy="2277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Interactive Computing</a:t>
            </a:r>
            <a:endParaRPr b="0" i="0" sz="900" u="none" cap="none" strike="noStrike">
              <a:solidFill>
                <a:srgbClr val="000000"/>
              </a:solidFill>
              <a:latin typeface="Arial"/>
              <a:ea typeface="Arial"/>
              <a:cs typeface="Arial"/>
              <a:sym typeface="Arial"/>
            </a:endParaRPr>
          </a:p>
        </p:txBody>
      </p:sp>
      <p:sp>
        <p:nvSpPr>
          <p:cNvPr id="395" name="Google Shape;395;gbb10b688b6_6_115"/>
          <p:cNvSpPr/>
          <p:nvPr/>
        </p:nvSpPr>
        <p:spPr>
          <a:xfrm>
            <a:off x="6726743" y="2237510"/>
            <a:ext cx="773400" cy="2277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Distributed AI training</a:t>
            </a:r>
            <a:endParaRPr b="0" i="0" sz="900" u="none" cap="none" strike="noStrike">
              <a:solidFill>
                <a:srgbClr val="000000"/>
              </a:solidFill>
              <a:latin typeface="Arial"/>
              <a:ea typeface="Arial"/>
              <a:cs typeface="Arial"/>
              <a:sym typeface="Arial"/>
            </a:endParaRPr>
          </a:p>
        </p:txBody>
      </p:sp>
      <p:sp>
        <p:nvSpPr>
          <p:cNvPr id="396" name="Google Shape;396;gbb10b688b6_6_115"/>
          <p:cNvSpPr/>
          <p:nvPr/>
        </p:nvSpPr>
        <p:spPr>
          <a:xfrm>
            <a:off x="7578215" y="2237510"/>
            <a:ext cx="773400" cy="2277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Workload Management</a:t>
            </a:r>
            <a:endParaRPr b="0" i="0" sz="900" u="none" cap="none" strike="noStrike">
              <a:solidFill>
                <a:srgbClr val="000000"/>
              </a:solidFill>
              <a:latin typeface="Arial"/>
              <a:ea typeface="Arial"/>
              <a:cs typeface="Arial"/>
              <a:sym typeface="Arial"/>
            </a:endParaRPr>
          </a:p>
        </p:txBody>
      </p:sp>
      <p:sp>
        <p:nvSpPr>
          <p:cNvPr id="397" name="Google Shape;397;gbb10b688b6_6_115"/>
          <p:cNvSpPr/>
          <p:nvPr/>
        </p:nvSpPr>
        <p:spPr>
          <a:xfrm>
            <a:off x="5875270" y="2237510"/>
            <a:ext cx="773400" cy="227700"/>
          </a:xfrm>
          <a:prstGeom prst="roundRect">
            <a:avLst>
              <a:gd fmla="val 16667" name="adj"/>
            </a:avLst>
          </a:prstGeom>
          <a:solidFill>
            <a:schemeClr val="accent2"/>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Automated Cluster deployment</a:t>
            </a:r>
            <a:endParaRPr b="0" i="0" sz="900" u="none" cap="none" strike="noStrike">
              <a:solidFill>
                <a:srgbClr val="000000"/>
              </a:solidFill>
              <a:latin typeface="Arial"/>
              <a:ea typeface="Arial"/>
              <a:cs typeface="Arial"/>
              <a:sym typeface="Arial"/>
            </a:endParaRPr>
          </a:p>
        </p:txBody>
      </p:sp>
      <p:grpSp>
        <p:nvGrpSpPr>
          <p:cNvPr id="398" name="Google Shape;398;gbb10b688b6_6_115"/>
          <p:cNvGrpSpPr/>
          <p:nvPr/>
        </p:nvGrpSpPr>
        <p:grpSpPr>
          <a:xfrm>
            <a:off x="7674508" y="3114995"/>
            <a:ext cx="677067" cy="436914"/>
            <a:chOff x="7054511" y="3309931"/>
            <a:chExt cx="1166150" cy="752521"/>
          </a:xfrm>
        </p:grpSpPr>
        <p:sp>
          <p:nvSpPr>
            <p:cNvPr id="399" name="Google Shape;399;gbb10b688b6_6_115"/>
            <p:cNvSpPr/>
            <p:nvPr/>
          </p:nvSpPr>
          <p:spPr>
            <a:xfrm>
              <a:off x="7252261" y="3309931"/>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0" name="Google Shape;400;gbb10b688b6_6_115"/>
            <p:cNvSpPr/>
            <p:nvPr/>
          </p:nvSpPr>
          <p:spPr>
            <a:xfrm>
              <a:off x="7153386" y="3389192"/>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1" name="Google Shape;401;gbb10b688b6_6_115"/>
            <p:cNvSpPr/>
            <p:nvPr/>
          </p:nvSpPr>
          <p:spPr>
            <a:xfrm>
              <a:off x="7054511" y="346845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HPC</a:t>
              </a:r>
              <a:endParaRPr b="0" i="0" sz="900" u="none" cap="none" strike="noStrike">
                <a:solidFill>
                  <a:srgbClr val="000000"/>
                </a:solidFill>
                <a:latin typeface="Arial"/>
                <a:ea typeface="Arial"/>
                <a:cs typeface="Arial"/>
                <a:sym typeface="Arial"/>
              </a:endParaRPr>
            </a:p>
          </p:txBody>
        </p:sp>
      </p:grpSp>
      <p:grpSp>
        <p:nvGrpSpPr>
          <p:cNvPr id="402" name="Google Shape;402;gbb10b688b6_6_115"/>
          <p:cNvGrpSpPr/>
          <p:nvPr/>
        </p:nvGrpSpPr>
        <p:grpSpPr>
          <a:xfrm>
            <a:off x="5905511" y="3116549"/>
            <a:ext cx="665253" cy="433806"/>
            <a:chOff x="4462071" y="3297744"/>
            <a:chExt cx="1145802" cy="747168"/>
          </a:xfrm>
        </p:grpSpPr>
        <p:sp>
          <p:nvSpPr>
            <p:cNvPr id="403" name="Google Shape;403;gbb10b688b6_6_115"/>
            <p:cNvSpPr/>
            <p:nvPr/>
          </p:nvSpPr>
          <p:spPr>
            <a:xfrm>
              <a:off x="4639473" y="3297744"/>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4" name="Google Shape;404;gbb10b688b6_6_115"/>
            <p:cNvSpPr/>
            <p:nvPr/>
          </p:nvSpPr>
          <p:spPr>
            <a:xfrm>
              <a:off x="4540598" y="3377005"/>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5" name="Google Shape;405;gbb10b688b6_6_115"/>
            <p:cNvSpPr/>
            <p:nvPr/>
          </p:nvSpPr>
          <p:spPr>
            <a:xfrm>
              <a:off x="4462071" y="3450912"/>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Public Clouds</a:t>
              </a:r>
              <a:endParaRPr b="0" i="0" sz="900" u="none" cap="none" strike="noStrike">
                <a:solidFill>
                  <a:srgbClr val="000000"/>
                </a:solidFill>
                <a:latin typeface="Arial"/>
                <a:ea typeface="Arial"/>
                <a:cs typeface="Arial"/>
                <a:sym typeface="Arial"/>
              </a:endParaRPr>
            </a:p>
          </p:txBody>
        </p:sp>
      </p:grpSp>
      <p:grpSp>
        <p:nvGrpSpPr>
          <p:cNvPr id="406" name="Google Shape;406;gbb10b688b6_6_115"/>
          <p:cNvGrpSpPr/>
          <p:nvPr/>
        </p:nvGrpSpPr>
        <p:grpSpPr>
          <a:xfrm>
            <a:off x="6787225" y="3117119"/>
            <a:ext cx="670821" cy="432667"/>
            <a:chOff x="5712127" y="3285441"/>
            <a:chExt cx="1155392" cy="745207"/>
          </a:xfrm>
        </p:grpSpPr>
        <p:sp>
          <p:nvSpPr>
            <p:cNvPr id="407" name="Google Shape;407;gbb10b688b6_6_115"/>
            <p:cNvSpPr/>
            <p:nvPr/>
          </p:nvSpPr>
          <p:spPr>
            <a:xfrm>
              <a:off x="5899119" y="3285441"/>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8" name="Google Shape;408;gbb10b688b6_6_115"/>
            <p:cNvSpPr/>
            <p:nvPr/>
          </p:nvSpPr>
          <p:spPr>
            <a:xfrm>
              <a:off x="5800244" y="3364702"/>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09" name="Google Shape;409;gbb10b688b6_6_115"/>
            <p:cNvSpPr/>
            <p:nvPr/>
          </p:nvSpPr>
          <p:spPr>
            <a:xfrm>
              <a:off x="5712127" y="3436648"/>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HTC</a:t>
              </a:r>
              <a:endParaRPr b="0" i="0" sz="900" u="none" cap="none" strike="noStrike">
                <a:solidFill>
                  <a:srgbClr val="000000"/>
                </a:solidFill>
                <a:latin typeface="Arial"/>
                <a:ea typeface="Arial"/>
                <a:cs typeface="Arial"/>
                <a:sym typeface="Arial"/>
              </a:endParaRPr>
            </a:p>
          </p:txBody>
        </p:sp>
      </p:grpSp>
      <p:grpSp>
        <p:nvGrpSpPr>
          <p:cNvPr id="410" name="Google Shape;410;gbb10b688b6_6_115"/>
          <p:cNvGrpSpPr/>
          <p:nvPr/>
        </p:nvGrpSpPr>
        <p:grpSpPr>
          <a:xfrm>
            <a:off x="5023796" y="3118317"/>
            <a:ext cx="665253" cy="430271"/>
            <a:chOff x="3119687" y="3284950"/>
            <a:chExt cx="1145802" cy="741080"/>
          </a:xfrm>
        </p:grpSpPr>
        <p:sp>
          <p:nvSpPr>
            <p:cNvPr id="411" name="Google Shape;411;gbb10b688b6_6_115"/>
            <p:cNvSpPr/>
            <p:nvPr/>
          </p:nvSpPr>
          <p:spPr>
            <a:xfrm>
              <a:off x="3297089" y="3284950"/>
              <a:ext cx="968400" cy="594000"/>
            </a:xfrm>
            <a:prstGeom prst="roundRect">
              <a:avLst>
                <a:gd fmla="val 16667" name="adj"/>
              </a:avLst>
            </a:prstGeom>
            <a:solidFill>
              <a:srgbClr val="4472C4">
                <a:alpha val="200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12" name="Google Shape;412;gbb10b688b6_6_115"/>
            <p:cNvSpPr/>
            <p:nvPr/>
          </p:nvSpPr>
          <p:spPr>
            <a:xfrm>
              <a:off x="3198214" y="3364211"/>
              <a:ext cx="968400" cy="594000"/>
            </a:xfrm>
            <a:prstGeom prst="roundRect">
              <a:avLst>
                <a:gd fmla="val 16667" name="adj"/>
              </a:avLst>
            </a:prstGeom>
            <a:solidFill>
              <a:srgbClr val="4472C4">
                <a:alpha val="46666"/>
              </a:srgbClr>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13" name="Google Shape;413;gbb10b688b6_6_115"/>
            <p:cNvSpPr/>
            <p:nvPr/>
          </p:nvSpPr>
          <p:spPr>
            <a:xfrm>
              <a:off x="3119687" y="3432030"/>
              <a:ext cx="968400" cy="594000"/>
            </a:xfrm>
            <a:prstGeom prst="roundRect">
              <a:avLst>
                <a:gd fmla="val 16667" name="adj"/>
              </a:avLst>
            </a:prstGeom>
            <a:solidFill>
              <a:schemeClr val="accent1"/>
            </a:solidFill>
            <a:ln cap="flat" cmpd="sng" w="127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Research Clouds</a:t>
              </a:r>
              <a:endParaRPr b="0" i="0" sz="900" u="none" cap="none" strike="noStrike">
                <a:solidFill>
                  <a:srgbClr val="000000"/>
                </a:solidFill>
                <a:latin typeface="Arial"/>
                <a:ea typeface="Arial"/>
                <a:cs typeface="Arial"/>
                <a:sym typeface="Arial"/>
              </a:endParaRPr>
            </a:p>
          </p:txBody>
        </p:sp>
      </p:grpSp>
      <p:cxnSp>
        <p:nvCxnSpPr>
          <p:cNvPr id="414" name="Google Shape;414;gbb10b688b6_6_115"/>
          <p:cNvCxnSpPr>
            <a:stCxn id="401" idx="2"/>
            <a:endCxn id="409" idx="2"/>
          </p:cNvCxnSpPr>
          <p:nvPr/>
        </p:nvCxnSpPr>
        <p:spPr>
          <a:xfrm flipH="1" rot="5400000">
            <a:off x="7510885" y="3107159"/>
            <a:ext cx="2100" cy="887400"/>
          </a:xfrm>
          <a:prstGeom prst="bentConnector3">
            <a:avLst>
              <a:gd fmla="val -11392669" name="adj1"/>
            </a:avLst>
          </a:prstGeom>
          <a:noFill/>
          <a:ln cap="flat" cmpd="sng" w="12700">
            <a:solidFill>
              <a:srgbClr val="3E6EC2"/>
            </a:solidFill>
            <a:prstDash val="solid"/>
            <a:round/>
            <a:headEnd len="sm" w="sm" type="none"/>
            <a:tailEnd len="sm" w="sm" type="none"/>
          </a:ln>
        </p:spPr>
      </p:cxnSp>
      <p:cxnSp>
        <p:nvCxnSpPr>
          <p:cNvPr id="415" name="Google Shape;415;gbb10b688b6_6_115"/>
          <p:cNvCxnSpPr>
            <a:stCxn id="405" idx="2"/>
            <a:endCxn id="409" idx="2"/>
          </p:cNvCxnSpPr>
          <p:nvPr/>
        </p:nvCxnSpPr>
        <p:spPr>
          <a:xfrm rot="-5400000">
            <a:off x="6627188" y="3109205"/>
            <a:ext cx="600" cy="881700"/>
          </a:xfrm>
          <a:prstGeom prst="bentConnector3">
            <a:avLst>
              <a:gd fmla="val -41482495" name="adj1"/>
            </a:avLst>
          </a:prstGeom>
          <a:noFill/>
          <a:ln cap="flat" cmpd="sng" w="12700">
            <a:solidFill>
              <a:srgbClr val="3E6EC2"/>
            </a:solidFill>
            <a:prstDash val="solid"/>
            <a:round/>
            <a:headEnd len="sm" w="sm" type="none"/>
            <a:tailEnd len="sm" w="sm" type="none"/>
          </a:ln>
        </p:spPr>
      </p:cxnSp>
      <p:cxnSp>
        <p:nvCxnSpPr>
          <p:cNvPr id="416" name="Google Shape;416;gbb10b688b6_6_115"/>
          <p:cNvCxnSpPr>
            <a:stCxn id="413" idx="2"/>
            <a:endCxn id="405" idx="2"/>
          </p:cNvCxnSpPr>
          <p:nvPr/>
        </p:nvCxnSpPr>
        <p:spPr>
          <a:xfrm flipH="1" rot="-5400000">
            <a:off x="5744873" y="3108638"/>
            <a:ext cx="1800" cy="881700"/>
          </a:xfrm>
          <a:prstGeom prst="bentConnector3">
            <a:avLst>
              <a:gd fmla="val 13772670" name="adj1"/>
            </a:avLst>
          </a:prstGeom>
          <a:noFill/>
          <a:ln cap="flat" cmpd="sng" w="12700">
            <a:solidFill>
              <a:srgbClr val="3E6EC2"/>
            </a:solidFill>
            <a:prstDash val="solid"/>
            <a:round/>
            <a:headEnd len="sm" w="sm" type="none"/>
            <a:tailEnd len="sm" w="sm" type="none"/>
          </a:ln>
        </p:spPr>
      </p:cxnSp>
      <p:grpSp>
        <p:nvGrpSpPr>
          <p:cNvPr id="417" name="Google Shape;417;gbb10b688b6_6_115"/>
          <p:cNvGrpSpPr/>
          <p:nvPr/>
        </p:nvGrpSpPr>
        <p:grpSpPr>
          <a:xfrm>
            <a:off x="6287184" y="2684235"/>
            <a:ext cx="1353614" cy="189125"/>
            <a:chOff x="4282104" y="2840926"/>
            <a:chExt cx="2331406" cy="325740"/>
          </a:xfrm>
        </p:grpSpPr>
        <p:pic>
          <p:nvPicPr>
            <p:cNvPr id="418" name="Google Shape;418;gbb10b688b6_6_115"/>
            <p:cNvPicPr preferRelativeResize="0"/>
            <p:nvPr/>
          </p:nvPicPr>
          <p:blipFill rotWithShape="1">
            <a:blip r:embed="rId3">
              <a:alphaModFix/>
            </a:blip>
            <a:srcRect b="0" l="0" r="0" t="0"/>
            <a:stretch/>
          </p:blipFill>
          <p:spPr>
            <a:xfrm>
              <a:off x="4282104" y="2840926"/>
              <a:ext cx="366457" cy="325740"/>
            </a:xfrm>
            <a:prstGeom prst="rect">
              <a:avLst/>
            </a:prstGeom>
            <a:noFill/>
            <a:ln>
              <a:noFill/>
            </a:ln>
          </p:spPr>
        </p:pic>
        <p:sp>
          <p:nvSpPr>
            <p:cNvPr id="419" name="Google Shape;419;gbb10b688b6_6_115"/>
            <p:cNvSpPr txBox="1"/>
            <p:nvPr/>
          </p:nvSpPr>
          <p:spPr>
            <a:xfrm>
              <a:off x="4587010" y="2883138"/>
              <a:ext cx="2026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Federated Identity</a:t>
              </a:r>
              <a:endParaRPr b="0" i="0" sz="900" u="none" cap="none" strike="noStrike">
                <a:solidFill>
                  <a:srgbClr val="000000"/>
                </a:solidFill>
                <a:latin typeface="Arial"/>
                <a:ea typeface="Arial"/>
                <a:cs typeface="Arial"/>
                <a:sym typeface="Arial"/>
              </a:endParaRPr>
            </a:p>
          </p:txBody>
        </p:sp>
      </p:grpSp>
      <p:grpSp>
        <p:nvGrpSpPr>
          <p:cNvPr id="420" name="Google Shape;420;gbb10b688b6_6_115"/>
          <p:cNvGrpSpPr/>
          <p:nvPr/>
        </p:nvGrpSpPr>
        <p:grpSpPr>
          <a:xfrm>
            <a:off x="5103882" y="2687511"/>
            <a:ext cx="945396" cy="180055"/>
            <a:chOff x="3041867" y="2350767"/>
            <a:chExt cx="1628309" cy="310118"/>
          </a:xfrm>
        </p:grpSpPr>
        <p:pic>
          <p:nvPicPr>
            <p:cNvPr id="421" name="Google Shape;421;gbb10b688b6_6_115"/>
            <p:cNvPicPr preferRelativeResize="0"/>
            <p:nvPr/>
          </p:nvPicPr>
          <p:blipFill rotWithShape="1">
            <a:blip r:embed="rId4">
              <a:alphaModFix/>
            </a:blip>
            <a:srcRect b="0" l="0" r="0" t="0"/>
            <a:stretch/>
          </p:blipFill>
          <p:spPr>
            <a:xfrm>
              <a:off x="3041867" y="2350767"/>
              <a:ext cx="348883" cy="310118"/>
            </a:xfrm>
            <a:prstGeom prst="rect">
              <a:avLst/>
            </a:prstGeom>
            <a:noFill/>
            <a:ln>
              <a:noFill/>
            </a:ln>
          </p:spPr>
        </p:pic>
        <p:sp>
          <p:nvSpPr>
            <p:cNvPr id="422" name="Google Shape;422;gbb10b688b6_6_115"/>
            <p:cNvSpPr txBox="1"/>
            <p:nvPr/>
          </p:nvSpPr>
          <p:spPr>
            <a:xfrm>
              <a:off x="3352276" y="2386110"/>
              <a:ext cx="13179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Federated Compute</a:t>
              </a:r>
              <a:endParaRPr b="0" i="0" sz="900" u="none" cap="none" strike="noStrike">
                <a:solidFill>
                  <a:srgbClr val="000000"/>
                </a:solidFill>
                <a:latin typeface="Arial"/>
                <a:ea typeface="Arial"/>
                <a:cs typeface="Arial"/>
                <a:sym typeface="Arial"/>
              </a:endParaRPr>
            </a:p>
          </p:txBody>
        </p:sp>
      </p:grpSp>
      <p:grpSp>
        <p:nvGrpSpPr>
          <p:cNvPr id="423" name="Google Shape;423;gbb10b688b6_6_115"/>
          <p:cNvGrpSpPr/>
          <p:nvPr/>
        </p:nvGrpSpPr>
        <p:grpSpPr>
          <a:xfrm>
            <a:off x="7526315" y="2698826"/>
            <a:ext cx="761538" cy="157425"/>
            <a:chOff x="6258791" y="2329809"/>
            <a:chExt cx="1311639" cy="271142"/>
          </a:xfrm>
        </p:grpSpPr>
        <p:sp>
          <p:nvSpPr>
            <p:cNvPr id="424" name="Google Shape;424;gbb10b688b6_6_115"/>
            <p:cNvSpPr txBox="1"/>
            <p:nvPr/>
          </p:nvSpPr>
          <p:spPr>
            <a:xfrm>
              <a:off x="6500930" y="2342270"/>
              <a:ext cx="1069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Federated Data</a:t>
              </a:r>
              <a:endParaRPr b="0" i="0" sz="900" u="none" cap="none" strike="noStrike">
                <a:solidFill>
                  <a:srgbClr val="000000"/>
                </a:solidFill>
                <a:latin typeface="Arial"/>
                <a:ea typeface="Arial"/>
                <a:cs typeface="Arial"/>
                <a:sym typeface="Arial"/>
              </a:endParaRPr>
            </a:p>
          </p:txBody>
        </p:sp>
        <p:pic>
          <p:nvPicPr>
            <p:cNvPr id="425" name="Google Shape;425;gbb10b688b6_6_115"/>
            <p:cNvPicPr preferRelativeResize="0"/>
            <p:nvPr/>
          </p:nvPicPr>
          <p:blipFill rotWithShape="1">
            <a:blip r:embed="rId5">
              <a:alphaModFix/>
            </a:blip>
            <a:srcRect b="0" l="0" r="0" t="0"/>
            <a:stretch/>
          </p:blipFill>
          <p:spPr>
            <a:xfrm>
              <a:off x="6258791" y="2329809"/>
              <a:ext cx="271142" cy="271142"/>
            </a:xfrm>
            <a:prstGeom prst="rect">
              <a:avLst/>
            </a:prstGeom>
            <a:noFill/>
            <a:ln>
              <a:noFill/>
            </a:ln>
          </p:spPr>
        </p:pic>
      </p:grpSp>
      <p:sp>
        <p:nvSpPr>
          <p:cNvPr id="426" name="Google Shape;426;gbb10b688b6_6_115"/>
          <p:cNvSpPr/>
          <p:nvPr/>
        </p:nvSpPr>
        <p:spPr>
          <a:xfrm>
            <a:off x="6981784" y="1787162"/>
            <a:ext cx="652200" cy="278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Fundamental Science Data Space</a:t>
            </a:r>
            <a:endParaRPr b="0" i="0" sz="500" u="none" cap="none" strike="noStrike">
              <a:solidFill>
                <a:schemeClr val="lt1"/>
              </a:solidFill>
              <a:latin typeface="Arial"/>
              <a:ea typeface="Arial"/>
              <a:cs typeface="Arial"/>
              <a:sym typeface="Arial"/>
            </a:endParaRPr>
          </a:p>
        </p:txBody>
      </p:sp>
      <p:sp>
        <p:nvSpPr>
          <p:cNvPr id="427" name="Google Shape;427;gbb10b688b6_6_115"/>
          <p:cNvSpPr/>
          <p:nvPr/>
        </p:nvSpPr>
        <p:spPr>
          <a:xfrm>
            <a:off x="6292519" y="1787162"/>
            <a:ext cx="652200" cy="278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Health Data Space</a:t>
            </a:r>
            <a:endParaRPr b="0" i="0" sz="500" u="none" cap="none" strike="noStrike">
              <a:solidFill>
                <a:schemeClr val="lt1"/>
              </a:solidFill>
              <a:latin typeface="Arial"/>
              <a:ea typeface="Arial"/>
              <a:cs typeface="Arial"/>
              <a:sym typeface="Arial"/>
            </a:endParaRPr>
          </a:p>
        </p:txBody>
      </p:sp>
      <p:sp>
        <p:nvSpPr>
          <p:cNvPr id="428" name="Google Shape;428;gbb10b688b6_6_115"/>
          <p:cNvSpPr/>
          <p:nvPr/>
        </p:nvSpPr>
        <p:spPr>
          <a:xfrm>
            <a:off x="5603253" y="1787162"/>
            <a:ext cx="652200" cy="278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Green Deal Data Space</a:t>
            </a:r>
            <a:endParaRPr b="0" i="0" sz="900" u="none" cap="none" strike="noStrike">
              <a:solidFill>
                <a:schemeClr val="lt1"/>
              </a:solidFill>
              <a:latin typeface="Arial"/>
              <a:ea typeface="Arial"/>
              <a:cs typeface="Arial"/>
              <a:sym typeface="Arial"/>
            </a:endParaRPr>
          </a:p>
        </p:txBody>
      </p:sp>
      <p:cxnSp>
        <p:nvCxnSpPr>
          <p:cNvPr id="429" name="Google Shape;429;gbb10b688b6_6_115"/>
          <p:cNvCxnSpPr/>
          <p:nvPr/>
        </p:nvCxnSpPr>
        <p:spPr>
          <a:xfrm>
            <a:off x="4950647" y="3043450"/>
            <a:ext cx="3513300" cy="0"/>
          </a:xfrm>
          <a:prstGeom prst="straightConnector1">
            <a:avLst/>
          </a:prstGeom>
          <a:noFill/>
          <a:ln cap="flat" cmpd="sng" w="9525">
            <a:solidFill>
              <a:srgbClr val="3E6EC2"/>
            </a:solidFill>
            <a:prstDash val="solid"/>
            <a:round/>
            <a:headEnd len="sm" w="sm" type="none"/>
            <a:tailEnd len="sm" w="sm" type="none"/>
          </a:ln>
        </p:spPr>
      </p:cxnSp>
      <p:cxnSp>
        <p:nvCxnSpPr>
          <p:cNvPr id="430" name="Google Shape;430;gbb10b688b6_6_115"/>
          <p:cNvCxnSpPr/>
          <p:nvPr/>
        </p:nvCxnSpPr>
        <p:spPr>
          <a:xfrm flipH="1" rot="10800000">
            <a:off x="4950647" y="2140898"/>
            <a:ext cx="3513300" cy="5700"/>
          </a:xfrm>
          <a:prstGeom prst="straightConnector1">
            <a:avLst/>
          </a:prstGeom>
          <a:noFill/>
          <a:ln cap="flat" cmpd="sng" w="9525">
            <a:solidFill>
              <a:srgbClr val="3E6EC2"/>
            </a:solidFill>
            <a:prstDash val="solid"/>
            <a:round/>
            <a:headEnd len="sm" w="sm" type="none"/>
            <a:tailEnd len="sm" w="sm" type="none"/>
          </a:ln>
        </p:spPr>
      </p:cxnSp>
      <p:sp>
        <p:nvSpPr>
          <p:cNvPr id="431" name="Google Shape;431;gbb10b688b6_6_115"/>
          <p:cNvSpPr/>
          <p:nvPr/>
        </p:nvSpPr>
        <p:spPr>
          <a:xfrm>
            <a:off x="8595419" y="1721496"/>
            <a:ext cx="414000" cy="1967100"/>
          </a:xfrm>
          <a:prstGeom prst="roundRect">
            <a:avLst>
              <a:gd fmla="val 16667" name="adj"/>
            </a:avLst>
          </a:prstGeom>
          <a:noFill/>
          <a:ln cap="flat" cmpd="sng" w="9525">
            <a:solidFill>
              <a:srgbClr val="A1A1A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dk1"/>
                </a:solidFill>
                <a:latin typeface="Arial"/>
                <a:ea typeface="Arial"/>
                <a:cs typeface="Arial"/>
                <a:sym typeface="Arial"/>
              </a:rPr>
              <a:t>EOSC portal</a:t>
            </a:r>
            <a:endParaRPr b="0" i="0" sz="900" u="none" cap="none" strike="noStrike">
              <a:solidFill>
                <a:srgbClr val="000000"/>
              </a:solidFill>
              <a:latin typeface="Arial"/>
              <a:ea typeface="Arial"/>
              <a:cs typeface="Arial"/>
              <a:sym typeface="Arial"/>
            </a:endParaRPr>
          </a:p>
        </p:txBody>
      </p:sp>
      <p:pic>
        <p:nvPicPr>
          <p:cNvPr id="432" name="Google Shape;432;gbb10b688b6_6_115"/>
          <p:cNvPicPr preferRelativeResize="0"/>
          <p:nvPr/>
        </p:nvPicPr>
        <p:blipFill rotWithShape="1">
          <a:blip r:embed="rId6">
            <a:alphaModFix/>
          </a:blip>
          <a:srcRect b="0" l="0" r="0" t="0"/>
          <a:stretch/>
        </p:blipFill>
        <p:spPr>
          <a:xfrm>
            <a:off x="8827172" y="2162284"/>
            <a:ext cx="271012" cy="240891"/>
          </a:xfrm>
          <a:prstGeom prst="rect">
            <a:avLst/>
          </a:prstGeom>
          <a:noFill/>
          <a:ln>
            <a:noFill/>
          </a:ln>
        </p:spPr>
      </p:pic>
      <p:sp>
        <p:nvSpPr>
          <p:cNvPr id="433" name="Google Shape;433;gbb10b688b6_6_115"/>
          <p:cNvSpPr txBox="1"/>
          <p:nvPr/>
        </p:nvSpPr>
        <p:spPr>
          <a:xfrm>
            <a:off x="8684133" y="2354230"/>
            <a:ext cx="557100" cy="129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600" u="none" cap="none" strike="noStrike">
                <a:solidFill>
                  <a:srgbClr val="000000"/>
                </a:solidFill>
                <a:latin typeface="Arial"/>
                <a:ea typeface="Arial"/>
                <a:cs typeface="Arial"/>
                <a:sym typeface="Arial"/>
              </a:rPr>
              <a:t>EOSC</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GB" sz="600" u="none" cap="none" strike="noStrike">
                <a:solidFill>
                  <a:srgbClr val="000000"/>
                </a:solidFill>
                <a:latin typeface="Arial"/>
                <a:ea typeface="Arial"/>
                <a:cs typeface="Arial"/>
                <a:sym typeface="Arial"/>
              </a:rPr>
              <a:t> users</a:t>
            </a:r>
            <a:endParaRPr b="0" i="0" sz="600" u="none" cap="none" strike="noStrike">
              <a:solidFill>
                <a:srgbClr val="000000"/>
              </a:solidFill>
              <a:latin typeface="Arial"/>
              <a:ea typeface="Arial"/>
              <a:cs typeface="Arial"/>
              <a:sym typeface="Arial"/>
            </a:endParaRPr>
          </a:p>
        </p:txBody>
      </p:sp>
      <p:sp>
        <p:nvSpPr>
          <p:cNvPr id="434" name="Google Shape;434;gbb10b688b6_6_115"/>
          <p:cNvSpPr/>
          <p:nvPr/>
        </p:nvSpPr>
        <p:spPr>
          <a:xfrm>
            <a:off x="8373420" y="1762226"/>
            <a:ext cx="325500" cy="278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35" name="Google Shape;435;gbb10b688b6_6_115"/>
          <p:cNvSpPr/>
          <p:nvPr/>
        </p:nvSpPr>
        <p:spPr>
          <a:xfrm>
            <a:off x="8373420" y="2409208"/>
            <a:ext cx="325500" cy="278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36" name="Google Shape;436;gbb10b688b6_6_115"/>
          <p:cNvSpPr/>
          <p:nvPr/>
        </p:nvSpPr>
        <p:spPr>
          <a:xfrm>
            <a:off x="8373420" y="3142583"/>
            <a:ext cx="325500" cy="278400"/>
          </a:xfrm>
          <a:prstGeom prst="rightArrow">
            <a:avLst>
              <a:gd fmla="val 50000" name="adj1"/>
              <a:gd fmla="val 50000" name="adj2"/>
            </a:avLst>
          </a:pr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37" name="Google Shape;437;gbb10b688b6_6_115"/>
          <p:cNvSpPr/>
          <p:nvPr/>
        </p:nvSpPr>
        <p:spPr>
          <a:xfrm>
            <a:off x="7673487" y="1787162"/>
            <a:ext cx="652200" cy="278400"/>
          </a:xfrm>
          <a:prstGeom prst="roundRect">
            <a:avLst>
              <a:gd fmla="val 16667" name="adj"/>
            </a:avLst>
          </a:prstGeom>
          <a:solidFill>
            <a:srgbClr val="31538F"/>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500" u="none" cap="none" strike="noStrike">
                <a:solidFill>
                  <a:schemeClr val="lt1"/>
                </a:solidFill>
                <a:latin typeface="Arial"/>
                <a:ea typeface="Arial"/>
                <a:cs typeface="Arial"/>
                <a:sym typeface="Arial"/>
              </a:rPr>
              <a:t>Humanities </a:t>
            </a:r>
            <a:br>
              <a:rPr b="0" i="0" lang="en-GB" sz="500" u="none" cap="none" strike="noStrike">
                <a:solidFill>
                  <a:schemeClr val="lt1"/>
                </a:solidFill>
                <a:latin typeface="Arial"/>
                <a:ea typeface="Arial"/>
                <a:cs typeface="Arial"/>
                <a:sym typeface="Arial"/>
              </a:rPr>
            </a:br>
            <a:r>
              <a:rPr b="0" i="0" lang="en-GB" sz="500" u="none" cap="none" strike="noStrike">
                <a:solidFill>
                  <a:schemeClr val="lt1"/>
                </a:solidFill>
                <a:latin typeface="Arial"/>
                <a:ea typeface="Arial"/>
                <a:cs typeface="Arial"/>
                <a:sym typeface="Arial"/>
              </a:rPr>
              <a:t>Data Space</a:t>
            </a:r>
            <a:endParaRPr b="0" i="0" sz="500" u="none" cap="none" strike="noStrike">
              <a:solidFill>
                <a:schemeClr val="lt1"/>
              </a:solidFill>
              <a:latin typeface="Arial"/>
              <a:ea typeface="Arial"/>
              <a:cs typeface="Arial"/>
              <a:sym typeface="Arial"/>
            </a:endParaRPr>
          </a:p>
        </p:txBody>
      </p:sp>
      <p:sp>
        <p:nvSpPr>
          <p:cNvPr id="438" name="Google Shape;438;gbb10b688b6_6_115"/>
          <p:cNvSpPr/>
          <p:nvPr/>
        </p:nvSpPr>
        <p:spPr>
          <a:xfrm>
            <a:off x="5030273" y="1787162"/>
            <a:ext cx="515400" cy="278400"/>
          </a:xfrm>
          <a:prstGeom prst="roundRect">
            <a:avLst>
              <a:gd fmla="val 16667" name="adj"/>
            </a:avLst>
          </a:prstGeom>
          <a:solidFill>
            <a:srgbClr val="599BD5"/>
          </a:solidFill>
          <a:ln cap="flat" cmpd="sng" w="9525">
            <a:solidFill>
              <a:srgbClr val="3E6EC2"/>
            </a:solidFill>
            <a:prstDash val="solid"/>
            <a:round/>
            <a:headEnd len="sm" w="sm" type="none"/>
            <a:tailEnd len="sm" w="sm" type="none"/>
          </a:ln>
          <a:effectLst>
            <a:outerShdw blurRad="40000" rotWithShape="0" dir="5400000" dist="20000">
              <a:srgbClr val="000000">
                <a:alpha val="3215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GB" sz="600" u="none" cap="none" strike="noStrike">
                <a:solidFill>
                  <a:schemeClr val="lt1"/>
                </a:solidFill>
                <a:latin typeface="Arial"/>
                <a:ea typeface="Arial"/>
                <a:cs typeface="Arial"/>
                <a:sym typeface="Arial"/>
              </a:rPr>
              <a:t>Early adopters</a:t>
            </a:r>
            <a:endParaRPr b="0" i="0" sz="1000" u="none" cap="none" strike="noStrike">
              <a:solidFill>
                <a:schemeClr val="lt1"/>
              </a:solidFill>
              <a:latin typeface="Arial"/>
              <a:ea typeface="Arial"/>
              <a:cs typeface="Arial"/>
              <a:sym typeface="Arial"/>
            </a:endParaRPr>
          </a:p>
        </p:txBody>
      </p:sp>
      <p:sp>
        <p:nvSpPr>
          <p:cNvPr id="439" name="Google Shape;439;gbb10b688b6_6_115"/>
          <p:cNvSpPr/>
          <p:nvPr/>
        </p:nvSpPr>
        <p:spPr>
          <a:xfrm>
            <a:off x="987375" y="1719900"/>
            <a:ext cx="1210200" cy="733500"/>
          </a:xfrm>
          <a:prstGeom prst="foldedCorner">
            <a:avLst>
              <a:gd fmla="val 19823"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40" name="Google Shape;440;gbb10b688b6_6_115"/>
          <p:cNvSpPr/>
          <p:nvPr/>
        </p:nvSpPr>
        <p:spPr>
          <a:xfrm>
            <a:off x="3990400" y="2292700"/>
            <a:ext cx="945300" cy="738600"/>
          </a:xfrm>
          <a:prstGeom prst="leftRightArrow">
            <a:avLst>
              <a:gd fmla="val 50000" name="adj1"/>
              <a:gd fmla="val 50000" name="adj2"/>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1" name="Google Shape;441;gbb10b688b6_6_115"/>
          <p:cNvPicPr preferRelativeResize="0"/>
          <p:nvPr/>
        </p:nvPicPr>
        <p:blipFill rotWithShape="1">
          <a:blip r:embed="rId7">
            <a:alphaModFix/>
          </a:blip>
          <a:srcRect b="0" l="0" r="0" t="0"/>
          <a:stretch/>
        </p:blipFill>
        <p:spPr>
          <a:xfrm>
            <a:off x="1115707" y="1835673"/>
            <a:ext cx="1010735" cy="501999"/>
          </a:xfrm>
          <a:prstGeom prst="rect">
            <a:avLst/>
          </a:prstGeom>
          <a:noFill/>
          <a:ln>
            <a:noFill/>
          </a:ln>
        </p:spPr>
      </p:pic>
      <p:sp>
        <p:nvSpPr>
          <p:cNvPr id="442" name="Google Shape;442;gbb10b688b6_6_115"/>
          <p:cNvSpPr txBox="1"/>
          <p:nvPr/>
        </p:nvSpPr>
        <p:spPr>
          <a:xfrm>
            <a:off x="614675" y="1376900"/>
            <a:ext cx="19743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IT Service Management</a:t>
            </a:r>
            <a:endParaRPr b="0" i="0" sz="1200" u="none" cap="none" strike="noStrike">
              <a:solidFill>
                <a:srgbClr val="000000"/>
              </a:solidFill>
              <a:latin typeface="Arial"/>
              <a:ea typeface="Arial"/>
              <a:cs typeface="Arial"/>
              <a:sym typeface="Arial"/>
            </a:endParaRPr>
          </a:p>
        </p:txBody>
      </p:sp>
      <p:sp>
        <p:nvSpPr>
          <p:cNvPr id="443" name="Google Shape;443;gbb10b688b6_6_115"/>
          <p:cNvSpPr txBox="1"/>
          <p:nvPr/>
        </p:nvSpPr>
        <p:spPr>
          <a:xfrm>
            <a:off x="404025" y="2477800"/>
            <a:ext cx="1010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Accounting</a:t>
            </a:r>
            <a:endParaRPr b="0" i="0" sz="1200" u="none" cap="none" strike="noStrike">
              <a:solidFill>
                <a:srgbClr val="000000"/>
              </a:solidFill>
              <a:latin typeface="Arial"/>
              <a:ea typeface="Arial"/>
              <a:cs typeface="Arial"/>
              <a:sym typeface="Arial"/>
            </a:endParaRPr>
          </a:p>
        </p:txBody>
      </p:sp>
      <p:sp>
        <p:nvSpPr>
          <p:cNvPr id="444" name="Google Shape;444;gbb10b688b6_6_115"/>
          <p:cNvSpPr txBox="1"/>
          <p:nvPr/>
        </p:nvSpPr>
        <p:spPr>
          <a:xfrm>
            <a:off x="1669350" y="2477350"/>
            <a:ext cx="1010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Monitoring</a:t>
            </a:r>
            <a:endParaRPr b="0" i="0" sz="1200" u="none" cap="none" strike="noStrike">
              <a:solidFill>
                <a:srgbClr val="000000"/>
              </a:solidFill>
              <a:latin typeface="Arial"/>
              <a:ea typeface="Arial"/>
              <a:cs typeface="Arial"/>
              <a:sym typeface="Arial"/>
            </a:endParaRPr>
          </a:p>
        </p:txBody>
      </p:sp>
      <p:pic>
        <p:nvPicPr>
          <p:cNvPr id="445" name="Google Shape;445;gbb10b688b6_6_115"/>
          <p:cNvPicPr preferRelativeResize="0"/>
          <p:nvPr/>
        </p:nvPicPr>
        <p:blipFill rotWithShape="1">
          <a:blip r:embed="rId8">
            <a:alphaModFix/>
          </a:blip>
          <a:srcRect b="0" l="0" r="0" t="0"/>
          <a:stretch/>
        </p:blipFill>
        <p:spPr>
          <a:xfrm>
            <a:off x="3025700" y="2890891"/>
            <a:ext cx="945400" cy="793572"/>
          </a:xfrm>
          <a:prstGeom prst="rect">
            <a:avLst/>
          </a:prstGeom>
          <a:noFill/>
          <a:ln>
            <a:noFill/>
          </a:ln>
        </p:spPr>
      </p:pic>
      <p:sp>
        <p:nvSpPr>
          <p:cNvPr id="446" name="Google Shape;446;gbb10b688b6_6_115"/>
          <p:cNvSpPr txBox="1"/>
          <p:nvPr/>
        </p:nvSpPr>
        <p:spPr>
          <a:xfrm>
            <a:off x="3017400" y="2477350"/>
            <a:ext cx="881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Helpdesk</a:t>
            </a:r>
            <a:endParaRPr b="0" i="0" sz="1200" u="none" cap="none" strike="noStrike">
              <a:solidFill>
                <a:srgbClr val="000000"/>
              </a:solidFill>
              <a:latin typeface="Arial"/>
              <a:ea typeface="Arial"/>
              <a:cs typeface="Arial"/>
              <a:sym typeface="Arial"/>
            </a:endParaRPr>
          </a:p>
        </p:txBody>
      </p:sp>
      <p:sp>
        <p:nvSpPr>
          <p:cNvPr id="447" name="Google Shape;447;gbb10b688b6_6_115"/>
          <p:cNvSpPr txBox="1"/>
          <p:nvPr/>
        </p:nvSpPr>
        <p:spPr>
          <a:xfrm>
            <a:off x="2724300" y="1366525"/>
            <a:ext cx="1010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Check-in</a:t>
            </a:r>
            <a:endParaRPr b="0" i="0" sz="1200" u="none" cap="none" strike="noStrike">
              <a:solidFill>
                <a:srgbClr val="000000"/>
              </a:solidFill>
              <a:latin typeface="Arial"/>
              <a:ea typeface="Arial"/>
              <a:cs typeface="Arial"/>
              <a:sym typeface="Arial"/>
            </a:endParaRPr>
          </a:p>
        </p:txBody>
      </p:sp>
      <p:pic>
        <p:nvPicPr>
          <p:cNvPr id="448" name="Google Shape;448;gbb10b688b6_6_115"/>
          <p:cNvPicPr preferRelativeResize="0"/>
          <p:nvPr/>
        </p:nvPicPr>
        <p:blipFill rotWithShape="1">
          <a:blip r:embed="rId9">
            <a:alphaModFix/>
          </a:blip>
          <a:srcRect b="0" l="0" r="0" t="0"/>
          <a:stretch/>
        </p:blipFill>
        <p:spPr>
          <a:xfrm>
            <a:off x="1658963" y="2859691"/>
            <a:ext cx="1010697" cy="848383"/>
          </a:xfrm>
          <a:prstGeom prst="rect">
            <a:avLst/>
          </a:prstGeom>
          <a:noFill/>
          <a:ln>
            <a:noFill/>
          </a:ln>
        </p:spPr>
      </p:pic>
      <p:pic>
        <p:nvPicPr>
          <p:cNvPr id="449" name="Google Shape;449;gbb10b688b6_6_115"/>
          <p:cNvPicPr preferRelativeResize="0"/>
          <p:nvPr/>
        </p:nvPicPr>
        <p:blipFill rotWithShape="1">
          <a:blip r:embed="rId10">
            <a:alphaModFix/>
          </a:blip>
          <a:srcRect b="0" l="0" r="0" t="0"/>
          <a:stretch/>
        </p:blipFill>
        <p:spPr>
          <a:xfrm>
            <a:off x="257950" y="2871500"/>
            <a:ext cx="1210202" cy="848375"/>
          </a:xfrm>
          <a:prstGeom prst="rect">
            <a:avLst/>
          </a:prstGeom>
          <a:noFill/>
          <a:ln cap="flat" cmpd="sng" w="9525">
            <a:solidFill>
              <a:srgbClr val="787878"/>
            </a:solidFill>
            <a:prstDash val="solid"/>
            <a:round/>
            <a:headEnd len="sm" w="sm" type="none"/>
            <a:tailEnd len="sm" w="sm" type="none"/>
          </a:ln>
        </p:spPr>
      </p:pic>
      <p:pic>
        <p:nvPicPr>
          <p:cNvPr id="450" name="Google Shape;450;gbb10b688b6_6_115"/>
          <p:cNvPicPr preferRelativeResize="0"/>
          <p:nvPr/>
        </p:nvPicPr>
        <p:blipFill rotWithShape="1">
          <a:blip r:embed="rId11">
            <a:alphaModFix/>
          </a:blip>
          <a:srcRect b="0" l="0" r="0" t="0"/>
          <a:stretch/>
        </p:blipFill>
        <p:spPr>
          <a:xfrm>
            <a:off x="2649759" y="1679800"/>
            <a:ext cx="1127458" cy="733501"/>
          </a:xfrm>
          <a:prstGeom prst="rect">
            <a:avLst/>
          </a:prstGeom>
          <a:noFill/>
          <a:ln cap="flat" cmpd="sng" w="9525">
            <a:solidFill>
              <a:srgbClr val="787878"/>
            </a:solidFill>
            <a:prstDash val="solid"/>
            <a:round/>
            <a:headEnd len="sm" w="sm" type="none"/>
            <a:tailEnd len="sm" w="sm" type="none"/>
          </a:ln>
        </p:spPr>
      </p:pic>
      <p:pic>
        <p:nvPicPr>
          <p:cNvPr id="451" name="Google Shape;451;gbb10b688b6_6_115"/>
          <p:cNvPicPr preferRelativeResize="0"/>
          <p:nvPr/>
        </p:nvPicPr>
        <p:blipFill rotWithShape="1">
          <a:blip r:embed="rId12">
            <a:alphaModFix/>
          </a:blip>
          <a:srcRect b="0" l="0" r="0" t="0"/>
          <a:stretch/>
        </p:blipFill>
        <p:spPr>
          <a:xfrm>
            <a:off x="299312" y="4061778"/>
            <a:ext cx="1127476" cy="860048"/>
          </a:xfrm>
          <a:prstGeom prst="rect">
            <a:avLst/>
          </a:prstGeom>
          <a:noFill/>
          <a:ln>
            <a:noFill/>
          </a:ln>
        </p:spPr>
      </p:pic>
      <p:sp>
        <p:nvSpPr>
          <p:cNvPr id="452" name="Google Shape;452;gbb10b688b6_6_115"/>
          <p:cNvSpPr txBox="1"/>
          <p:nvPr/>
        </p:nvSpPr>
        <p:spPr>
          <a:xfrm>
            <a:off x="212350" y="3744275"/>
            <a:ext cx="1446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Configuration DB</a:t>
            </a:r>
            <a:endParaRPr b="0" i="0" sz="1200" u="none" cap="none" strike="noStrike">
              <a:solidFill>
                <a:srgbClr val="000000"/>
              </a:solidFill>
              <a:latin typeface="Arial"/>
              <a:ea typeface="Arial"/>
              <a:cs typeface="Arial"/>
              <a:sym typeface="Arial"/>
            </a:endParaRPr>
          </a:p>
        </p:txBody>
      </p:sp>
      <p:pic>
        <p:nvPicPr>
          <p:cNvPr id="453" name="Google Shape;453;gbb10b688b6_6_115"/>
          <p:cNvPicPr preferRelativeResize="0"/>
          <p:nvPr/>
        </p:nvPicPr>
        <p:blipFill rotWithShape="1">
          <a:blip r:embed="rId13">
            <a:alphaModFix/>
          </a:blip>
          <a:srcRect b="0" l="0" r="0" t="0"/>
          <a:stretch/>
        </p:blipFill>
        <p:spPr>
          <a:xfrm>
            <a:off x="1563275" y="4184625"/>
            <a:ext cx="1025699" cy="766750"/>
          </a:xfrm>
          <a:prstGeom prst="rect">
            <a:avLst/>
          </a:prstGeom>
          <a:noFill/>
          <a:ln>
            <a:noFill/>
          </a:ln>
        </p:spPr>
      </p:pic>
      <p:sp>
        <p:nvSpPr>
          <p:cNvPr id="454" name="Google Shape;454;gbb10b688b6_6_115"/>
          <p:cNvSpPr txBox="1"/>
          <p:nvPr/>
        </p:nvSpPr>
        <p:spPr>
          <a:xfrm>
            <a:off x="1563275" y="3685500"/>
            <a:ext cx="9453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Operations portal</a:t>
            </a:r>
            <a:endParaRPr b="0" i="0" sz="1200" u="none" cap="none" strike="noStrike">
              <a:solidFill>
                <a:srgbClr val="000000"/>
              </a:solidFill>
              <a:latin typeface="Arial"/>
              <a:ea typeface="Arial"/>
              <a:cs typeface="Arial"/>
              <a:sym typeface="Arial"/>
            </a:endParaRPr>
          </a:p>
        </p:txBody>
      </p:sp>
      <p:pic>
        <p:nvPicPr>
          <p:cNvPr id="455" name="Google Shape;455;gbb10b688b6_6_115"/>
          <p:cNvPicPr preferRelativeResize="0"/>
          <p:nvPr/>
        </p:nvPicPr>
        <p:blipFill rotWithShape="1">
          <a:blip r:embed="rId14">
            <a:alphaModFix/>
          </a:blip>
          <a:srcRect b="0" l="0" r="0" t="0"/>
          <a:stretch/>
        </p:blipFill>
        <p:spPr>
          <a:xfrm>
            <a:off x="2725451" y="4162085"/>
            <a:ext cx="1210201" cy="813890"/>
          </a:xfrm>
          <a:prstGeom prst="rect">
            <a:avLst/>
          </a:prstGeom>
          <a:noFill/>
          <a:ln>
            <a:noFill/>
          </a:ln>
        </p:spPr>
      </p:pic>
      <p:sp>
        <p:nvSpPr>
          <p:cNvPr id="456" name="Google Shape;456;gbb10b688b6_6_115"/>
          <p:cNvSpPr txBox="1"/>
          <p:nvPr/>
        </p:nvSpPr>
        <p:spPr>
          <a:xfrm>
            <a:off x="2679525" y="3685500"/>
            <a:ext cx="1252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Unified middleware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