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94" r:id="rId3"/>
    <p:sldId id="279" r:id="rId4"/>
    <p:sldId id="257" r:id="rId5"/>
    <p:sldId id="301" r:id="rId6"/>
    <p:sldId id="258" r:id="rId7"/>
    <p:sldId id="259" r:id="rId8"/>
    <p:sldId id="270" r:id="rId9"/>
    <p:sldId id="271" r:id="rId10"/>
    <p:sldId id="305" r:id="rId11"/>
    <p:sldId id="296" r:id="rId12"/>
    <p:sldId id="269" r:id="rId13"/>
    <p:sldId id="298" r:id="rId14"/>
    <p:sldId id="264" r:id="rId15"/>
    <p:sldId id="302" r:id="rId16"/>
    <p:sldId id="303" r:id="rId17"/>
    <p:sldId id="276" r:id="rId18"/>
    <p:sldId id="282" r:id="rId19"/>
    <p:sldId id="304" r:id="rId20"/>
    <p:sldId id="277" r:id="rId21"/>
    <p:sldId id="278" r:id="rId22"/>
  </p:sldIdLst>
  <p:sldSz cx="12192000" cy="6858000"/>
  <p:notesSz cx="9931400" cy="143637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DD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2530" autoAdjust="0"/>
  </p:normalViewPr>
  <p:slideViewPr>
    <p:cSldViewPr snapToGrid="0">
      <p:cViewPr varScale="1">
        <p:scale>
          <a:sx n="46" d="100"/>
          <a:sy n="46" d="100"/>
        </p:scale>
        <p:origin x="48" y="8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BHoeft\Conferences\ISGC_2021\grafana_data_expo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unrouteable</a:t>
            </a:r>
            <a:r>
              <a:rPr lang="en-US" baseline="0"/>
              <a:t> packets (/autonomus system (AS))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grafana_data_export!$AX$27</c:f>
              <c:strCache>
                <c:ptCount val="1"/>
                <c:pt idx="0">
                  <c:v>TCP-IPv4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grafana_data_export!$AW$28:$AW$44</c:f>
              <c:strCache>
                <c:ptCount val="17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CESNET2</c:v>
                </c:pt>
                <c:pt idx="5">
                  <c:v>EENet-AS</c:v>
                </c:pt>
                <c:pt idx="6">
                  <c:v>UNINET-TH</c:v>
                </c:pt>
                <c:pt idx="7">
                  <c:v>CANARIE-NTN</c:v>
                </c:pt>
                <c:pt idx="8">
                  <c:v>CSTNET-AS-AP</c:v>
                </c:pt>
                <c:pt idx="9">
                  <c:v>TWAREN-TW</c:v>
                </c:pt>
                <c:pt idx="10">
                  <c:v>CYFRONET AGH</c:v>
                </c:pt>
                <c:pt idx="11">
                  <c:v>RIT-AS-AP</c:v>
                </c:pt>
                <c:pt idx="12">
                  <c:v>NCTU-TW</c:v>
                </c:pt>
                <c:pt idx="13">
                  <c:v>NCU-TW</c:v>
                </c:pt>
                <c:pt idx="14">
                  <c:v>Géant</c:v>
                </c:pt>
                <c:pt idx="15">
                  <c:v>UNIVERSIDADE DE SAO PAULO BR 28571</c:v>
                </c:pt>
                <c:pt idx="16">
                  <c:v>KIAE-COMPUTING-AS</c:v>
                </c:pt>
              </c:strCache>
            </c:strRef>
          </c:cat>
          <c:val>
            <c:numRef>
              <c:f>grafana_data_export!$AX$28:$AX$44</c:f>
              <c:numCache>
                <c:formatCode>General</c:formatCode>
                <c:ptCount val="17"/>
                <c:pt idx="2" formatCode="0">
                  <c:v>18590</c:v>
                </c:pt>
                <c:pt idx="3" formatCode="0">
                  <c:v>16</c:v>
                </c:pt>
                <c:pt idx="4" formatCode="0">
                  <c:v>1380000</c:v>
                </c:pt>
                <c:pt idx="5" formatCode="0">
                  <c:v>111350</c:v>
                </c:pt>
                <c:pt idx="6" formatCode="0">
                  <c:v>10690</c:v>
                </c:pt>
                <c:pt idx="8" formatCode="0">
                  <c:v>439370</c:v>
                </c:pt>
                <c:pt idx="9" formatCode="0">
                  <c:v>128070</c:v>
                </c:pt>
                <c:pt idx="11" formatCode="0">
                  <c:v>5570</c:v>
                </c:pt>
                <c:pt idx="13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C-476B-8D14-DA7617C6D6DE}"/>
            </c:ext>
          </c:extLst>
        </c:ser>
        <c:ser>
          <c:idx val="1"/>
          <c:order val="1"/>
          <c:tx>
            <c:strRef>
              <c:f>grafana_data_export!$AY$27</c:f>
              <c:strCache>
                <c:ptCount val="1"/>
                <c:pt idx="0">
                  <c:v>TCP-IPv6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grafana_data_export!$AW$28:$AW$44</c:f>
              <c:strCache>
                <c:ptCount val="17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CESNET2</c:v>
                </c:pt>
                <c:pt idx="5">
                  <c:v>EENet-AS</c:v>
                </c:pt>
                <c:pt idx="6">
                  <c:v>UNINET-TH</c:v>
                </c:pt>
                <c:pt idx="7">
                  <c:v>CANARIE-NTN</c:v>
                </c:pt>
                <c:pt idx="8">
                  <c:v>CSTNET-AS-AP</c:v>
                </c:pt>
                <c:pt idx="9">
                  <c:v>TWAREN-TW</c:v>
                </c:pt>
                <c:pt idx="10">
                  <c:v>CYFRONET AGH</c:v>
                </c:pt>
                <c:pt idx="11">
                  <c:v>RIT-AS-AP</c:v>
                </c:pt>
                <c:pt idx="12">
                  <c:v>NCTU-TW</c:v>
                </c:pt>
                <c:pt idx="13">
                  <c:v>NCU-TW</c:v>
                </c:pt>
                <c:pt idx="14">
                  <c:v>Géant</c:v>
                </c:pt>
                <c:pt idx="15">
                  <c:v>UNIVERSIDADE DE SAO PAULO BR 28571</c:v>
                </c:pt>
                <c:pt idx="16">
                  <c:v>KIAE-COMPUTING-AS</c:v>
                </c:pt>
              </c:strCache>
            </c:strRef>
          </c:cat>
          <c:val>
            <c:numRef>
              <c:f>grafana_data_export!$AY$28:$AY$44</c:f>
              <c:numCache>
                <c:formatCode>0</c:formatCode>
                <c:ptCount val="17"/>
                <c:pt idx="0">
                  <c:v>183460</c:v>
                </c:pt>
                <c:pt idx="1">
                  <c:v>25</c:v>
                </c:pt>
                <c:pt idx="3">
                  <c:v>205</c:v>
                </c:pt>
                <c:pt idx="4">
                  <c:v>1230000</c:v>
                </c:pt>
                <c:pt idx="8">
                  <c:v>7150</c:v>
                </c:pt>
                <c:pt idx="10">
                  <c:v>78770</c:v>
                </c:pt>
                <c:pt idx="15">
                  <c:v>250540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C-476B-8D14-DA7617C6D6DE}"/>
            </c:ext>
          </c:extLst>
        </c:ser>
        <c:ser>
          <c:idx val="2"/>
          <c:order val="2"/>
          <c:tx>
            <c:strRef>
              <c:f>grafana_data_export!$AZ$27</c:f>
              <c:strCache>
                <c:ptCount val="1"/>
                <c:pt idx="0">
                  <c:v>UDP-IPv4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grafana_data_export!$AW$28:$AW$44</c:f>
              <c:strCache>
                <c:ptCount val="17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CESNET2</c:v>
                </c:pt>
                <c:pt idx="5">
                  <c:v>EENet-AS</c:v>
                </c:pt>
                <c:pt idx="6">
                  <c:v>UNINET-TH</c:v>
                </c:pt>
                <c:pt idx="7">
                  <c:v>CANARIE-NTN</c:v>
                </c:pt>
                <c:pt idx="8">
                  <c:v>CSTNET-AS-AP</c:v>
                </c:pt>
                <c:pt idx="9">
                  <c:v>TWAREN-TW</c:v>
                </c:pt>
                <c:pt idx="10">
                  <c:v>CYFRONET AGH</c:v>
                </c:pt>
                <c:pt idx="11">
                  <c:v>RIT-AS-AP</c:v>
                </c:pt>
                <c:pt idx="12">
                  <c:v>NCTU-TW</c:v>
                </c:pt>
                <c:pt idx="13">
                  <c:v>NCU-TW</c:v>
                </c:pt>
                <c:pt idx="14">
                  <c:v>Géant</c:v>
                </c:pt>
                <c:pt idx="15">
                  <c:v>UNIVERSIDADE DE SAO PAULO BR 28571</c:v>
                </c:pt>
                <c:pt idx="16">
                  <c:v>KIAE-COMPUTING-AS</c:v>
                </c:pt>
              </c:strCache>
            </c:strRef>
          </c:cat>
          <c:val>
            <c:numRef>
              <c:f>grafana_data_export!$AZ$28:$AZ$44</c:f>
              <c:numCache>
                <c:formatCode>General</c:formatCode>
                <c:ptCount val="17"/>
                <c:pt idx="3" formatCode="0">
                  <c:v>5610</c:v>
                </c:pt>
                <c:pt idx="6" formatCode="0">
                  <c:v>58320</c:v>
                </c:pt>
                <c:pt idx="9" formatCode="0">
                  <c:v>43530</c:v>
                </c:pt>
                <c:pt idx="12" formatCode="0">
                  <c:v>10590</c:v>
                </c:pt>
                <c:pt idx="13" formatCode="0">
                  <c:v>8690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C-476B-8D14-DA7617C6D6DE}"/>
            </c:ext>
          </c:extLst>
        </c:ser>
        <c:ser>
          <c:idx val="3"/>
          <c:order val="3"/>
          <c:tx>
            <c:strRef>
              <c:f>grafana_data_export!$BA$27</c:f>
              <c:strCache>
                <c:ptCount val="1"/>
                <c:pt idx="0">
                  <c:v>UDP-IPv6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grafana_data_export!$AW$28:$AW$44</c:f>
              <c:strCache>
                <c:ptCount val="17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CESNET2</c:v>
                </c:pt>
                <c:pt idx="5">
                  <c:v>EENet-AS</c:v>
                </c:pt>
                <c:pt idx="6">
                  <c:v>UNINET-TH</c:v>
                </c:pt>
                <c:pt idx="7">
                  <c:v>CANARIE-NTN</c:v>
                </c:pt>
                <c:pt idx="8">
                  <c:v>CSTNET-AS-AP</c:v>
                </c:pt>
                <c:pt idx="9">
                  <c:v>TWAREN-TW</c:v>
                </c:pt>
                <c:pt idx="10">
                  <c:v>CYFRONET AGH</c:v>
                </c:pt>
                <c:pt idx="11">
                  <c:v>RIT-AS-AP</c:v>
                </c:pt>
                <c:pt idx="12">
                  <c:v>NCTU-TW</c:v>
                </c:pt>
                <c:pt idx="13">
                  <c:v>NCU-TW</c:v>
                </c:pt>
                <c:pt idx="14">
                  <c:v>Géant</c:v>
                </c:pt>
                <c:pt idx="15">
                  <c:v>UNIVERSIDADE DE SAO PAULO BR 28571</c:v>
                </c:pt>
                <c:pt idx="16">
                  <c:v>KIAE-COMPUTING-AS</c:v>
                </c:pt>
              </c:strCache>
            </c:strRef>
          </c:cat>
          <c:val>
            <c:numRef>
              <c:f>grafana_data_export!$BA$28:$BA$44</c:f>
              <c:numCache>
                <c:formatCode>General</c:formatCode>
                <c:ptCount val="17"/>
                <c:pt idx="0" formatCode="0">
                  <c:v>125570</c:v>
                </c:pt>
                <c:pt idx="3" formatCode="0">
                  <c:v>10</c:v>
                </c:pt>
                <c:pt idx="15" formatCode="0">
                  <c:v>53530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C-476B-8D14-DA7617C6D6DE}"/>
            </c:ext>
          </c:extLst>
        </c:ser>
        <c:ser>
          <c:idx val="4"/>
          <c:order val="4"/>
          <c:tx>
            <c:strRef>
              <c:f>grafana_data_export!$BB$27</c:f>
              <c:strCache>
                <c:ptCount val="1"/>
                <c:pt idx="0">
                  <c:v>ICMP-IPv4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grafana_data_export!$AW$28:$AW$44</c:f>
              <c:strCache>
                <c:ptCount val="17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CESNET2</c:v>
                </c:pt>
                <c:pt idx="5">
                  <c:v>EENet-AS</c:v>
                </c:pt>
                <c:pt idx="6">
                  <c:v>UNINET-TH</c:v>
                </c:pt>
                <c:pt idx="7">
                  <c:v>CANARIE-NTN</c:v>
                </c:pt>
                <c:pt idx="8">
                  <c:v>CSTNET-AS-AP</c:v>
                </c:pt>
                <c:pt idx="9">
                  <c:v>TWAREN-TW</c:v>
                </c:pt>
                <c:pt idx="10">
                  <c:v>CYFRONET AGH</c:v>
                </c:pt>
                <c:pt idx="11">
                  <c:v>RIT-AS-AP</c:v>
                </c:pt>
                <c:pt idx="12">
                  <c:v>NCTU-TW</c:v>
                </c:pt>
                <c:pt idx="13">
                  <c:v>NCU-TW</c:v>
                </c:pt>
                <c:pt idx="14">
                  <c:v>Géant</c:v>
                </c:pt>
                <c:pt idx="15">
                  <c:v>UNIVERSIDADE DE SAO PAULO BR 28571</c:v>
                </c:pt>
                <c:pt idx="16">
                  <c:v>KIAE-COMPUTING-AS</c:v>
                </c:pt>
              </c:strCache>
            </c:strRef>
          </c:cat>
          <c:val>
            <c:numRef>
              <c:f>grafana_data_export!$BB$28:$BB$44</c:f>
              <c:numCache>
                <c:formatCode>0</c:formatCode>
                <c:ptCount val="17"/>
                <c:pt idx="0">
                  <c:v>18970</c:v>
                </c:pt>
                <c:pt idx="1">
                  <c:v>19270</c:v>
                </c:pt>
                <c:pt idx="3">
                  <c:v>456</c:v>
                </c:pt>
                <c:pt idx="6">
                  <c:v>492</c:v>
                </c:pt>
                <c:pt idx="7">
                  <c:v>6900</c:v>
                </c:pt>
                <c:pt idx="9">
                  <c:v>12</c:v>
                </c:pt>
                <c:pt idx="13">
                  <c:v>30</c:v>
                </c:pt>
                <c:pt idx="15">
                  <c:v>1340</c:v>
                </c:pt>
                <c:pt idx="16">
                  <c:v>6410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6C-476B-8D14-DA7617C6D6DE}"/>
            </c:ext>
          </c:extLst>
        </c:ser>
        <c:ser>
          <c:idx val="5"/>
          <c:order val="5"/>
          <c:tx>
            <c:strRef>
              <c:f>grafana_data_export!$BC$27</c:f>
              <c:strCache>
                <c:ptCount val="1"/>
                <c:pt idx="0">
                  <c:v>ICMP-IPv6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grafana_data_export!$AW$28:$AW$44</c:f>
              <c:strCache>
                <c:ptCount val="17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CESNET2</c:v>
                </c:pt>
                <c:pt idx="5">
                  <c:v>EENet-AS</c:v>
                </c:pt>
                <c:pt idx="6">
                  <c:v>UNINET-TH</c:v>
                </c:pt>
                <c:pt idx="7">
                  <c:v>CANARIE-NTN</c:v>
                </c:pt>
                <c:pt idx="8">
                  <c:v>CSTNET-AS-AP</c:v>
                </c:pt>
                <c:pt idx="9">
                  <c:v>TWAREN-TW</c:v>
                </c:pt>
                <c:pt idx="10">
                  <c:v>CYFRONET AGH</c:v>
                </c:pt>
                <c:pt idx="11">
                  <c:v>RIT-AS-AP</c:v>
                </c:pt>
                <c:pt idx="12">
                  <c:v>NCTU-TW</c:v>
                </c:pt>
                <c:pt idx="13">
                  <c:v>NCU-TW</c:v>
                </c:pt>
                <c:pt idx="14">
                  <c:v>Géant</c:v>
                </c:pt>
                <c:pt idx="15">
                  <c:v>UNIVERSIDADE DE SAO PAULO BR 28571</c:v>
                </c:pt>
                <c:pt idx="16">
                  <c:v>KIAE-COMPUTING-AS</c:v>
                </c:pt>
              </c:strCache>
            </c:strRef>
          </c:cat>
          <c:val>
            <c:numRef>
              <c:f>grafana_data_export!$BC$28:$BC$44</c:f>
              <c:numCache>
                <c:formatCode>0</c:formatCode>
                <c:ptCount val="17"/>
                <c:pt idx="0">
                  <c:v>237</c:v>
                </c:pt>
                <c:pt idx="1">
                  <c:v>18910</c:v>
                </c:pt>
                <c:pt idx="3">
                  <c:v>1550</c:v>
                </c:pt>
                <c:pt idx="8">
                  <c:v>188</c:v>
                </c:pt>
                <c:pt idx="14">
                  <c:v>8910</c:v>
                </c:pt>
                <c:pt idx="1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6C-476B-8D14-DA7617C6D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6176488"/>
        <c:axId val="586171568"/>
      </c:barChart>
      <c:catAx>
        <c:axId val="58617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171568"/>
        <c:crosses val="autoZero"/>
        <c:auto val="1"/>
        <c:lblAlgn val="ctr"/>
        <c:lblOffset val="100"/>
        <c:noMultiLvlLbl val="0"/>
      </c:catAx>
      <c:valAx>
        <c:axId val="58617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17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3549613116542"/>
          <c:y val="0.75155039849609151"/>
          <c:w val="0.34745449432457304"/>
          <c:h val="4.9397473171986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unrouteabble</a:t>
            </a:r>
            <a:r>
              <a:rPr lang="en-US" baseline="0"/>
              <a:t> packets (/autonomus system (AS))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35870516185477"/>
          <c:y val="0.14196839057545624"/>
          <c:w val="0.85219685039370074"/>
          <c:h val="0.50263581019266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grafana_data_export!$AX$47</c:f>
              <c:strCache>
                <c:ptCount val="1"/>
                <c:pt idx="0">
                  <c:v>TCP-IPv4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grafana_data_export!$AW$48:$AW$63</c:f>
              <c:strCache>
                <c:ptCount val="16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EENet-AS</c:v>
                </c:pt>
                <c:pt idx="5">
                  <c:v>UNINET-TH</c:v>
                </c:pt>
                <c:pt idx="6">
                  <c:v>CANARIE-NTN</c:v>
                </c:pt>
                <c:pt idx="7">
                  <c:v>CSTNET-AS-AP</c:v>
                </c:pt>
                <c:pt idx="8">
                  <c:v>TWAREN-TW</c:v>
                </c:pt>
                <c:pt idx="9">
                  <c:v>CYFRONET AGH</c:v>
                </c:pt>
                <c:pt idx="10">
                  <c:v>RIT-AS-AP</c:v>
                </c:pt>
                <c:pt idx="11">
                  <c:v>NCTU-TW</c:v>
                </c:pt>
                <c:pt idx="12">
                  <c:v>NCU-TW</c:v>
                </c:pt>
                <c:pt idx="13">
                  <c:v>Géant</c:v>
                </c:pt>
                <c:pt idx="14">
                  <c:v>UNIVERSIDADE DE SAO PAULO BR 28571</c:v>
                </c:pt>
                <c:pt idx="15">
                  <c:v>KIAE-COMPUTING-AS</c:v>
                </c:pt>
              </c:strCache>
            </c:strRef>
          </c:cat>
          <c:val>
            <c:numRef>
              <c:f>grafana_data_export!$AX$48:$AX$63</c:f>
              <c:numCache>
                <c:formatCode>General</c:formatCode>
                <c:ptCount val="16"/>
                <c:pt idx="2" formatCode="0">
                  <c:v>18590</c:v>
                </c:pt>
                <c:pt idx="3" formatCode="0">
                  <c:v>16</c:v>
                </c:pt>
                <c:pt idx="4" formatCode="0">
                  <c:v>111350</c:v>
                </c:pt>
                <c:pt idx="5" formatCode="0">
                  <c:v>10690</c:v>
                </c:pt>
                <c:pt idx="7" formatCode="0">
                  <c:v>439370</c:v>
                </c:pt>
                <c:pt idx="8" formatCode="0">
                  <c:v>128070</c:v>
                </c:pt>
                <c:pt idx="10" formatCode="0">
                  <c:v>5570</c:v>
                </c:pt>
                <c:pt idx="12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4-41AF-85C6-1707850E0E5A}"/>
            </c:ext>
          </c:extLst>
        </c:ser>
        <c:ser>
          <c:idx val="1"/>
          <c:order val="1"/>
          <c:tx>
            <c:strRef>
              <c:f>grafana_data_export!$AY$47</c:f>
              <c:strCache>
                <c:ptCount val="1"/>
                <c:pt idx="0">
                  <c:v>TCP-IPv6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grafana_data_export!$AW$48:$AW$63</c:f>
              <c:strCache>
                <c:ptCount val="16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EENet-AS</c:v>
                </c:pt>
                <c:pt idx="5">
                  <c:v>UNINET-TH</c:v>
                </c:pt>
                <c:pt idx="6">
                  <c:v>CANARIE-NTN</c:v>
                </c:pt>
                <c:pt idx="7">
                  <c:v>CSTNET-AS-AP</c:v>
                </c:pt>
                <c:pt idx="8">
                  <c:v>TWAREN-TW</c:v>
                </c:pt>
                <c:pt idx="9">
                  <c:v>CYFRONET AGH</c:v>
                </c:pt>
                <c:pt idx="10">
                  <c:v>RIT-AS-AP</c:v>
                </c:pt>
                <c:pt idx="11">
                  <c:v>NCTU-TW</c:v>
                </c:pt>
                <c:pt idx="12">
                  <c:v>NCU-TW</c:v>
                </c:pt>
                <c:pt idx="13">
                  <c:v>Géant</c:v>
                </c:pt>
                <c:pt idx="14">
                  <c:v>UNIVERSIDADE DE SAO PAULO BR 28571</c:v>
                </c:pt>
                <c:pt idx="15">
                  <c:v>KIAE-COMPUTING-AS</c:v>
                </c:pt>
              </c:strCache>
            </c:strRef>
          </c:cat>
          <c:val>
            <c:numRef>
              <c:f>grafana_data_export!$AY$48:$AY$63</c:f>
              <c:numCache>
                <c:formatCode>0</c:formatCode>
                <c:ptCount val="16"/>
                <c:pt idx="0">
                  <c:v>183460</c:v>
                </c:pt>
                <c:pt idx="1">
                  <c:v>25</c:v>
                </c:pt>
                <c:pt idx="3">
                  <c:v>205</c:v>
                </c:pt>
                <c:pt idx="7">
                  <c:v>7150</c:v>
                </c:pt>
                <c:pt idx="9">
                  <c:v>78770</c:v>
                </c:pt>
                <c:pt idx="14">
                  <c:v>250540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4-41AF-85C6-1707850E0E5A}"/>
            </c:ext>
          </c:extLst>
        </c:ser>
        <c:ser>
          <c:idx val="2"/>
          <c:order val="2"/>
          <c:tx>
            <c:strRef>
              <c:f>grafana_data_export!$AZ$47</c:f>
              <c:strCache>
                <c:ptCount val="1"/>
                <c:pt idx="0">
                  <c:v>UDP-IPv4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grafana_data_export!$AW$48:$AW$63</c:f>
              <c:strCache>
                <c:ptCount val="16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EENet-AS</c:v>
                </c:pt>
                <c:pt idx="5">
                  <c:v>UNINET-TH</c:v>
                </c:pt>
                <c:pt idx="6">
                  <c:v>CANARIE-NTN</c:v>
                </c:pt>
                <c:pt idx="7">
                  <c:v>CSTNET-AS-AP</c:v>
                </c:pt>
                <c:pt idx="8">
                  <c:v>TWAREN-TW</c:v>
                </c:pt>
                <c:pt idx="9">
                  <c:v>CYFRONET AGH</c:v>
                </c:pt>
                <c:pt idx="10">
                  <c:v>RIT-AS-AP</c:v>
                </c:pt>
                <c:pt idx="11">
                  <c:v>NCTU-TW</c:v>
                </c:pt>
                <c:pt idx="12">
                  <c:v>NCU-TW</c:v>
                </c:pt>
                <c:pt idx="13">
                  <c:v>Géant</c:v>
                </c:pt>
                <c:pt idx="14">
                  <c:v>UNIVERSIDADE DE SAO PAULO BR 28571</c:v>
                </c:pt>
                <c:pt idx="15">
                  <c:v>KIAE-COMPUTING-AS</c:v>
                </c:pt>
              </c:strCache>
            </c:strRef>
          </c:cat>
          <c:val>
            <c:numRef>
              <c:f>grafana_data_export!$AZ$48:$AZ$63</c:f>
              <c:numCache>
                <c:formatCode>General</c:formatCode>
                <c:ptCount val="16"/>
                <c:pt idx="3" formatCode="0">
                  <c:v>5610</c:v>
                </c:pt>
                <c:pt idx="5" formatCode="0">
                  <c:v>58320</c:v>
                </c:pt>
                <c:pt idx="8" formatCode="0">
                  <c:v>43530</c:v>
                </c:pt>
                <c:pt idx="11" formatCode="0">
                  <c:v>10590</c:v>
                </c:pt>
                <c:pt idx="12" formatCode="0">
                  <c:v>8690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4-41AF-85C6-1707850E0E5A}"/>
            </c:ext>
          </c:extLst>
        </c:ser>
        <c:ser>
          <c:idx val="3"/>
          <c:order val="3"/>
          <c:tx>
            <c:strRef>
              <c:f>grafana_data_export!$BA$47</c:f>
              <c:strCache>
                <c:ptCount val="1"/>
                <c:pt idx="0">
                  <c:v>UDP-IPv6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grafana_data_export!$AW$48:$AW$63</c:f>
              <c:strCache>
                <c:ptCount val="16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EENet-AS</c:v>
                </c:pt>
                <c:pt idx="5">
                  <c:v>UNINET-TH</c:v>
                </c:pt>
                <c:pt idx="6">
                  <c:v>CANARIE-NTN</c:v>
                </c:pt>
                <c:pt idx="7">
                  <c:v>CSTNET-AS-AP</c:v>
                </c:pt>
                <c:pt idx="8">
                  <c:v>TWAREN-TW</c:v>
                </c:pt>
                <c:pt idx="9">
                  <c:v>CYFRONET AGH</c:v>
                </c:pt>
                <c:pt idx="10">
                  <c:v>RIT-AS-AP</c:v>
                </c:pt>
                <c:pt idx="11">
                  <c:v>NCTU-TW</c:v>
                </c:pt>
                <c:pt idx="12">
                  <c:v>NCU-TW</c:v>
                </c:pt>
                <c:pt idx="13">
                  <c:v>Géant</c:v>
                </c:pt>
                <c:pt idx="14">
                  <c:v>UNIVERSIDADE DE SAO PAULO BR 28571</c:v>
                </c:pt>
                <c:pt idx="15">
                  <c:v>KIAE-COMPUTING-AS</c:v>
                </c:pt>
              </c:strCache>
            </c:strRef>
          </c:cat>
          <c:val>
            <c:numRef>
              <c:f>grafana_data_export!$BA$48:$BA$63</c:f>
              <c:numCache>
                <c:formatCode>General</c:formatCode>
                <c:ptCount val="16"/>
                <c:pt idx="0" formatCode="0">
                  <c:v>125570</c:v>
                </c:pt>
                <c:pt idx="3" formatCode="0">
                  <c:v>10</c:v>
                </c:pt>
                <c:pt idx="14" formatCode="0">
                  <c:v>53530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F4-41AF-85C6-1707850E0E5A}"/>
            </c:ext>
          </c:extLst>
        </c:ser>
        <c:ser>
          <c:idx val="4"/>
          <c:order val="4"/>
          <c:tx>
            <c:strRef>
              <c:f>grafana_data_export!$BB$47</c:f>
              <c:strCache>
                <c:ptCount val="1"/>
                <c:pt idx="0">
                  <c:v>ICMP-IPv4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grafana_data_export!$AW$48:$AW$63</c:f>
              <c:strCache>
                <c:ptCount val="16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EENet-AS</c:v>
                </c:pt>
                <c:pt idx="5">
                  <c:v>UNINET-TH</c:v>
                </c:pt>
                <c:pt idx="6">
                  <c:v>CANARIE-NTN</c:v>
                </c:pt>
                <c:pt idx="7">
                  <c:v>CSTNET-AS-AP</c:v>
                </c:pt>
                <c:pt idx="8">
                  <c:v>TWAREN-TW</c:v>
                </c:pt>
                <c:pt idx="9">
                  <c:v>CYFRONET AGH</c:v>
                </c:pt>
                <c:pt idx="10">
                  <c:v>RIT-AS-AP</c:v>
                </c:pt>
                <c:pt idx="11">
                  <c:v>NCTU-TW</c:v>
                </c:pt>
                <c:pt idx="12">
                  <c:v>NCU-TW</c:v>
                </c:pt>
                <c:pt idx="13">
                  <c:v>Géant</c:v>
                </c:pt>
                <c:pt idx="14">
                  <c:v>UNIVERSIDADE DE SAO PAULO BR 28571</c:v>
                </c:pt>
                <c:pt idx="15">
                  <c:v>KIAE-COMPUTING-AS</c:v>
                </c:pt>
              </c:strCache>
            </c:strRef>
          </c:cat>
          <c:val>
            <c:numRef>
              <c:f>grafana_data_export!$BB$48:$BB$63</c:f>
              <c:numCache>
                <c:formatCode>0</c:formatCode>
                <c:ptCount val="16"/>
                <c:pt idx="0">
                  <c:v>18970</c:v>
                </c:pt>
                <c:pt idx="1">
                  <c:v>19270</c:v>
                </c:pt>
                <c:pt idx="3">
                  <c:v>456</c:v>
                </c:pt>
                <c:pt idx="5">
                  <c:v>492</c:v>
                </c:pt>
                <c:pt idx="6">
                  <c:v>6900</c:v>
                </c:pt>
                <c:pt idx="8">
                  <c:v>12</c:v>
                </c:pt>
                <c:pt idx="12">
                  <c:v>30</c:v>
                </c:pt>
                <c:pt idx="14">
                  <c:v>1340</c:v>
                </c:pt>
                <c:pt idx="15">
                  <c:v>6410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4-41AF-85C6-1707850E0E5A}"/>
            </c:ext>
          </c:extLst>
        </c:ser>
        <c:ser>
          <c:idx val="5"/>
          <c:order val="5"/>
          <c:tx>
            <c:strRef>
              <c:f>grafana_data_export!$BC$47</c:f>
              <c:strCache>
                <c:ptCount val="1"/>
                <c:pt idx="0">
                  <c:v>ICMP-IPv6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grafana_data_export!$AW$48:$AW$63</c:f>
              <c:strCache>
                <c:ptCount val="16"/>
                <c:pt idx="0">
                  <c:v>DFN</c:v>
                </c:pt>
                <c:pt idx="1">
                  <c:v>Janet</c:v>
                </c:pt>
                <c:pt idx="2">
                  <c:v>Renater FR 789</c:v>
                </c:pt>
                <c:pt idx="3">
                  <c:v>ITEP</c:v>
                </c:pt>
                <c:pt idx="4">
                  <c:v>EENet-AS</c:v>
                </c:pt>
                <c:pt idx="5">
                  <c:v>UNINET-TH</c:v>
                </c:pt>
                <c:pt idx="6">
                  <c:v>CANARIE-NTN</c:v>
                </c:pt>
                <c:pt idx="7">
                  <c:v>CSTNET-AS-AP</c:v>
                </c:pt>
                <c:pt idx="8">
                  <c:v>TWAREN-TW</c:v>
                </c:pt>
                <c:pt idx="9">
                  <c:v>CYFRONET AGH</c:v>
                </c:pt>
                <c:pt idx="10">
                  <c:v>RIT-AS-AP</c:v>
                </c:pt>
                <c:pt idx="11">
                  <c:v>NCTU-TW</c:v>
                </c:pt>
                <c:pt idx="12">
                  <c:v>NCU-TW</c:v>
                </c:pt>
                <c:pt idx="13">
                  <c:v>Géant</c:v>
                </c:pt>
                <c:pt idx="14">
                  <c:v>UNIVERSIDADE DE SAO PAULO BR 28571</c:v>
                </c:pt>
                <c:pt idx="15">
                  <c:v>KIAE-COMPUTING-AS</c:v>
                </c:pt>
              </c:strCache>
            </c:strRef>
          </c:cat>
          <c:val>
            <c:numRef>
              <c:f>grafana_data_export!$BC$48:$BC$63</c:f>
              <c:numCache>
                <c:formatCode>0</c:formatCode>
                <c:ptCount val="16"/>
                <c:pt idx="0">
                  <c:v>237</c:v>
                </c:pt>
                <c:pt idx="1">
                  <c:v>18910</c:v>
                </c:pt>
                <c:pt idx="3">
                  <c:v>1550</c:v>
                </c:pt>
                <c:pt idx="7">
                  <c:v>188</c:v>
                </c:pt>
                <c:pt idx="13">
                  <c:v>8910</c:v>
                </c:pt>
                <c:pt idx="1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F4-41AF-85C6-1707850E0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8411784"/>
        <c:axId val="608414736"/>
      </c:barChart>
      <c:catAx>
        <c:axId val="60841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414736"/>
        <c:crosses val="autoZero"/>
        <c:auto val="1"/>
        <c:lblAlgn val="ctr"/>
        <c:lblOffset val="100"/>
        <c:noMultiLvlLbl val="0"/>
      </c:catAx>
      <c:valAx>
        <c:axId val="60841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41178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75309432680576"/>
          <c:y val="0.84541779673102724"/>
          <c:w val="0.35843991597239089"/>
          <c:h val="8.2770764566800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3606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5497" y="0"/>
            <a:ext cx="4303606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120" cy="646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13643022"/>
            <a:ext cx="4303606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606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120" cy="646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800" tIns="66400" rIns="132800" bIns="6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wieso</a:t>
            </a:r>
            <a:r>
              <a:rPr lang="de-D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de-D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Aufwandt</a:t>
            </a:r>
            <a:r>
              <a:rPr lang="de-D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darlegen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606" cy="7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b14c3b5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8b14c3b5e_0_65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58b14c3b5e_0_65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82081a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82081ac3_0_0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KIT </a:t>
            </a:r>
            <a:r>
              <a:rPr lang="de-DE" dirty="0" err="1" smtClean="0"/>
              <a:t>Montoring</a:t>
            </a:r>
            <a:r>
              <a:rPr lang="de-DE" dirty="0" smtClean="0"/>
              <a:t> sichtbar</a:t>
            </a:r>
            <a:r>
              <a:rPr lang="de-DE" baseline="0" dirty="0" smtClean="0"/>
              <a:t> machen</a:t>
            </a:r>
            <a:endParaRPr lang="de-DE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Kein rot </a:t>
            </a:r>
            <a:r>
              <a:rPr lang="de-DE" dirty="0" smtClean="0">
                <a:sym typeface="Wingdings" panose="05000000000000000000" pitchFamily="2" charset="2"/>
              </a:rPr>
              <a:t> rot/grün</a:t>
            </a:r>
            <a:r>
              <a:rPr lang="de-DE" baseline="0" dirty="0" smtClean="0">
                <a:sym typeface="Wingdings" panose="05000000000000000000" pitchFamily="2" charset="2"/>
              </a:rPr>
              <a:t> blind</a:t>
            </a:r>
            <a:endParaRPr dirty="0"/>
          </a:p>
        </p:txBody>
      </p:sp>
      <p:sp>
        <p:nvSpPr>
          <p:cNvPr id="120" name="Google Shape;120;g5882081ac3_0_0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29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aced8d0a2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aced8d0a2_3_8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5aced8d0a2_3_8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882081ac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882081ac3_0_48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Monitoring -&gt;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projekt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namen</a:t>
            </a:r>
            <a:endParaRPr dirty="0"/>
          </a:p>
        </p:txBody>
      </p:sp>
      <p:sp>
        <p:nvSpPr>
          <p:cNvPr id="373" name="Google Shape;373;g5882081ac3_0_48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441872a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441872a27_0_21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g3441872a27_0_21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120" cy="6463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LHCOPN </a:t>
            </a:r>
            <a:r>
              <a:rPr lang="de-DE" dirty="0" smtClean="0">
                <a:sym typeface="Wingdings" panose="05000000000000000000" pitchFamily="2" charset="2"/>
              </a:rPr>
              <a:t> clean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LHCONE  </a:t>
            </a:r>
            <a:r>
              <a:rPr lang="de-DE" dirty="0" err="1" smtClean="0">
                <a:sym typeface="Wingdings" panose="05000000000000000000" pitchFamily="2" charset="2"/>
              </a:rPr>
              <a:t>reduce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eliminate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unroutable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traffic</a:t>
            </a:r>
            <a:r>
              <a:rPr lang="de-DE" dirty="0" smtClean="0">
                <a:sym typeface="Wingdings" panose="05000000000000000000" pitchFamily="2" charset="2"/>
              </a:rPr>
              <a:t> ,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special</a:t>
            </a:r>
            <a:r>
              <a:rPr lang="de-DE" baseline="0" dirty="0" smtClean="0">
                <a:sym typeface="Wingdings" panose="05000000000000000000" pitchFamily="2" charset="2"/>
              </a:rPr>
              <a:t> TCP </a:t>
            </a:r>
            <a:r>
              <a:rPr lang="de-DE" baseline="0" dirty="0" err="1" smtClean="0">
                <a:sym typeface="Wingdings" panose="05000000000000000000" pitchFamily="2" charset="2"/>
              </a:rPr>
              <a:t>payload</a:t>
            </a:r>
            <a:r>
              <a:rPr lang="de-DE" baseline="0" dirty="0" smtClean="0">
                <a:sym typeface="Wingdings" panose="05000000000000000000" pitchFamily="2" charset="2"/>
              </a:rPr>
              <a:t> (</a:t>
            </a:r>
            <a:r>
              <a:rPr lang="de-DE" baseline="0" dirty="0" err="1" smtClean="0">
                <a:sym typeface="Wingdings" panose="05000000000000000000" pitchFamily="2" charset="2"/>
              </a:rPr>
              <a:t>could</a:t>
            </a:r>
            <a:r>
              <a:rPr lang="de-DE" baseline="0" dirty="0" smtClean="0">
                <a:sym typeface="Wingdings" panose="05000000000000000000" pitchFamily="2" charset="2"/>
              </a:rPr>
              <a:t> carry </a:t>
            </a:r>
            <a:r>
              <a:rPr lang="de-DE" baseline="0" dirty="0" err="1" smtClean="0">
                <a:sym typeface="Wingdings" panose="05000000000000000000" pitchFamily="2" charset="2"/>
              </a:rPr>
              <a:t>malizous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contend</a:t>
            </a:r>
            <a:r>
              <a:rPr lang="de-DE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7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52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3d88c5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3d88c53e_0_1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Stichwörter</a:t>
            </a:r>
            <a:r>
              <a:rPr lang="de-DE" baseline="0" dirty="0" smtClean="0"/>
              <a:t> von der Folie verwenden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smtClean="0"/>
              <a:t>NSP ausschreiben</a:t>
            </a:r>
            <a:endParaRPr dirty="0"/>
          </a:p>
        </p:txBody>
      </p:sp>
      <p:sp>
        <p:nvSpPr>
          <p:cNvPr id="84" name="Google Shape;84;g343d88c53e_0_1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3d88c5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3d88c53e_0_1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Stichwörter</a:t>
            </a:r>
            <a:r>
              <a:rPr lang="de-DE" baseline="0" dirty="0" smtClean="0"/>
              <a:t> von der Folie verwenden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smtClean="0"/>
              <a:t>NSP ausschreiben</a:t>
            </a:r>
            <a:endParaRPr dirty="0"/>
          </a:p>
        </p:txBody>
      </p:sp>
      <p:sp>
        <p:nvSpPr>
          <p:cNvPr id="84" name="Google Shape;84;g343d88c53e_0_1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32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3d88c53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3d88c53e_0_59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43d88c53e_0_59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3d88c53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3d88c53e_0_76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43d88c53e_0_76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aced8d0a2_0_0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58 JGN transit sources from: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inetnum: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158.108.0.0 - 158.108.255.255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netname: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KU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descr: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Kasetsart University, Thailand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country: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TH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org: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ORG-KU3-AP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inetnum: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203.158.96.0 - 203.158.255.255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netname: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RIT-TH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descr: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Rajamangala Institute of Technology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descr: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Institute of Information Technology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descr: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RIT center, Pathum Thani</a:t>
            </a:r>
            <a:endParaRPr sz="1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lhc1-bgp-v4:JGN(17934)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lhc1-bgp-v4:161.200.0.0/16      JGN(17934) TEIN2-NORTH(24489) THAIREN(24475) UNINET-TH(836) ERX-CHULANET(3839)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lhc1-bgp-v4:203.185.64.0/22     JGN(17934) TEIN2-NORTH(24489) THAIREN(24475) THAISARN(3836) PUBNET-TH-AS(7588)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lhc1-bgp-v4:192.207.64.0/24     JGN(17934) TEIN2-NORTH(24489) THAIREN(24475) UNINET-TH(836) ERX-CHULANET(3839)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lhc1-bgp-v4:202.122.33.0/24  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lhc1-bgp-v4:202.122.35.0/24  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lhc1-bgp-v4:202.122.36.0/24  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lhc1-bgp-v4:202.28.194.0/24     JGN(17934) TEIN2-NORTH(24489) THAIREN(24475) UNINET-TH(836)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lhc1-bgp-v4:202.28.2.0/24       JGN(17934) TEIN2-NORTH(24489) THAIREN(24475) UNINET-TH(836)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lhc1-bgp-v4:202.28.43.0/24      JGN(17934) TEIN2-NORTH(24489) THAIREN(24475) UNINET-TH(836) SUT-AS-AP(55545)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lhc1-bgp-v4:202.29.12.0/24      JGN(17934) TEIN2-NORTH(24489) THAIREN(24475)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lhc1-bgp-v4:202.38.128.0/24  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lhc1-bgp-v4:202.38.129.0/24  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lhc1-bgp-v4:202.44.204.0/24     JGN(17934) TEIN2-NORTH(24489) THAIREN(24475) THAISARN(3836) PUBNET-TH-AS(7588)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lhc1-bgp-v4:203.185.100.0/24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lhc1-bgp-v4:203.185.129.0/24    JGN(17934) TEIN2-NORTH(24489) THAIREN(24475) THAISARN(3836) NSTDA-TH-AS-AP(38296)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lhc1-bgp-v4:203.185.131.0/24    JGN(17934) TEIN2-NORTH(24489) THAIREN(24475) THAISARN(3836) NSTDA-TH-AS-AP(38296)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lhc1-bgp-v4:203.185.132.0/24    JGN(17934) TEIN2-NORTH(24489) THAIREN(24475) THAISARN(3836) NSTDA-TH-AS-AP(38296)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lhc1-bgp-v4:203.185.133.0/24    JGN(17934) TEIN2-NORTH(24489) THAIREN(24475) THAISARN(3836) NSTDA-TH-AS-AP(38296)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lhc1-bgp-v4:203.185.134.0/24    JGN(17934) TEIN2-NORTH(24489) THAIREN(24475) THAISARN(3836) NSTDA-TH-AS-AP(38296)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lhc1-bgp-v4:203.185.68.0/24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lhc1-bgp-v4:203.185.92.0/24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lhc1-bgp-v4:203.185.93.0/24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lhc1-bgp-v4:203.185.96.0/24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lhc1-bgp-v4:203.185.97.0/24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lhc1-bgp-v4:203.185.98.0/24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lhc1-bgp-v4:203.185.99.0/24     JGN(17934) TEIN2-NORTH(24489) THAIREN(24475) THAISARN(3836)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lhc1-bgp-v4:103.2.211.224/27    JGN(17934) TEIN2-NORTH(24489) CNGI-BJIX-AS-AP(23911) CSTNET-AS-AP(7497)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lhc1-bgp-v4:202.122.32.160/27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lhc1-bgp-v4:202.180.40.0/27     JGN(17934)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lhc1-bgp-v4:210.25.189.248/30   JGN(17934) TEIN2-NORTH(24489) CNGI-BJIX-AS-AP(23911)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lhc1-bgp-v4:202.122.32.45/32    JGN(17934) TEIN2-NORTH(24489) CNGI-BJIX-AS-AP(23911) CSTNET-AS-AP(7497) ERX-HEPCAS-AS(3460)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aced8d0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aced8d0a2_0_13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ESnet does not have a route for this host, but it may be that the route exists elsewhere in LHCONE 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Canadian Host 142.150.19.61</a:t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Source Registry ARIN</a:t>
            </a:r>
            <a:endParaRPr sz="1000"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UTORONTO-AS</a:t>
            </a:r>
            <a:endParaRPr sz="1000"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AS239</a:t>
            </a:r>
            <a:endParaRPr sz="1000"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Google Shape;286;g5aced8d0a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82081a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5800" cy="5386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82081ac3_0_0:notes"/>
          <p:cNvSpPr txBox="1">
            <a:spLocks noGrp="1"/>
          </p:cNvSpPr>
          <p:nvPr>
            <p:ph type="body" idx="1"/>
          </p:nvPr>
        </p:nvSpPr>
        <p:spPr>
          <a:xfrm>
            <a:off x="993140" y="6822758"/>
            <a:ext cx="7945200" cy="6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KIT </a:t>
            </a:r>
            <a:r>
              <a:rPr lang="de-DE" dirty="0" err="1" smtClean="0"/>
              <a:t>Montoring</a:t>
            </a:r>
            <a:r>
              <a:rPr lang="de-DE" dirty="0" smtClean="0"/>
              <a:t> sichtbar</a:t>
            </a:r>
            <a:r>
              <a:rPr lang="de-DE" baseline="0" dirty="0" smtClean="0"/>
              <a:t> machen</a:t>
            </a:r>
            <a:endParaRPr lang="de-DE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Kein rot </a:t>
            </a:r>
            <a:r>
              <a:rPr lang="de-DE" dirty="0" smtClean="0">
                <a:sym typeface="Wingdings" panose="05000000000000000000" pitchFamily="2" charset="2"/>
              </a:rPr>
              <a:t> rot/grün</a:t>
            </a:r>
            <a:r>
              <a:rPr lang="de-DE" baseline="0" dirty="0" smtClean="0">
                <a:sym typeface="Wingdings" panose="05000000000000000000" pitchFamily="2" charset="2"/>
              </a:rPr>
              <a:t> blind</a:t>
            </a:r>
            <a:endParaRPr dirty="0"/>
          </a:p>
        </p:txBody>
      </p:sp>
      <p:sp>
        <p:nvSpPr>
          <p:cNvPr id="120" name="Google Shape;120;g5882081ac3_0_0:notes"/>
          <p:cNvSpPr txBox="1">
            <a:spLocks noGrp="1"/>
          </p:cNvSpPr>
          <p:nvPr>
            <p:ph type="sldNum" idx="12"/>
          </p:nvPr>
        </p:nvSpPr>
        <p:spPr>
          <a:xfrm>
            <a:off x="5625497" y="13643022"/>
            <a:ext cx="4303500" cy="718200"/>
          </a:xfrm>
          <a:prstGeom prst="rect">
            <a:avLst/>
          </a:prstGeom>
        </p:spPr>
        <p:txBody>
          <a:bodyPr spcFirstLastPara="1" wrap="square" lIns="132800" tIns="66400" rIns="132800" bIns="6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94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folie">
  <p:cSld name="1_Titelfoli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339" y="3645025"/>
            <a:ext cx="11905323" cy="27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II_rahmen_neu_tit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75"/>
            <a:ext cx="1219200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529167" y="6475414"/>
            <a:ext cx="48937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KIT – University of the State of Baden-Wuerttemberg and </a:t>
            </a:r>
            <a:b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Research Center of the Helmholtz Association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514352" y="3366344"/>
            <a:ext cx="604943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STEINBUCH CENTRE FOR COMPUTING - SCC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9757834" y="6497639"/>
            <a:ext cx="2302933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www.kit.edu</a:t>
            </a:r>
            <a:endParaRPr sz="1400"/>
          </a:p>
        </p:txBody>
      </p:sp>
      <p:pic>
        <p:nvPicPr>
          <p:cNvPr id="24" name="Google Shape;24;p2" descr="KIT-Logo-rgb_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051" y="333376"/>
            <a:ext cx="2159000" cy="74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527051" y="1268414"/>
            <a:ext cx="11186583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529167" y="2232026"/>
            <a:ext cx="11161184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vertikaler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3646753" y="-1925373"/>
            <a:ext cx="4894262" cy="111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7392459" y="1820334"/>
            <a:ext cx="5759450" cy="278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1718734" y="-864659"/>
            <a:ext cx="5759450" cy="815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22818" y="1198563"/>
            <a:ext cx="11142133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wei Inhalte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22817" y="1198563"/>
            <a:ext cx="5469467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95484" y="1198563"/>
            <a:ext cx="5469467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7;p1"/>
          <p:cNvSpPr txBox="1">
            <a:spLocks noGrp="1"/>
          </p:cNvSpPr>
          <p:nvPr>
            <p:ph type="ftr" idx="10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eer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ld mit Überschrift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II_rahmen_neu_fol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22818" y="1198563"/>
            <a:ext cx="11142133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/>
          <p:nvPr/>
        </p:nvSpPr>
        <p:spPr>
          <a:xfrm>
            <a:off x="334434" y="6453188"/>
            <a:ext cx="43391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KIT-Logo-rgb_d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23501" y="333375"/>
            <a:ext cx="1435100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8066618" y="6453188"/>
            <a:ext cx="3649133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Steinbuch Centre for Computing</a:t>
            </a:r>
            <a:endParaRPr sz="1400"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 b="29532"/>
          <a:stretch/>
        </p:blipFill>
        <p:spPr>
          <a:xfrm>
            <a:off x="8555567" y="6434139"/>
            <a:ext cx="920751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y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LHCONE/LhcOneAu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75861" y="1268414"/>
            <a:ext cx="9968205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err="1"/>
              <a:t>U</a:t>
            </a:r>
            <a:r>
              <a:rPr lang="en-US" dirty="0" err="1" smtClean="0"/>
              <a:t>nroutable</a:t>
            </a:r>
            <a:r>
              <a:rPr lang="en-US" dirty="0" smtClean="0"/>
              <a:t> LHCONE traffic</a:t>
            </a:r>
            <a:br>
              <a:rPr lang="en-US" dirty="0" smtClean="0"/>
            </a:br>
            <a:endParaRPr sz="1200" dirty="0"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75861" y="2058265"/>
            <a:ext cx="9814315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Bruno Hoeft / </a:t>
            </a:r>
            <a:r>
              <a:rPr lang="en-US" dirty="0" smtClean="0"/>
              <a:t>KIT</a:t>
            </a:r>
          </a:p>
          <a:p>
            <a:pPr marL="0" indent="0"/>
            <a:r>
              <a:rPr lang="en-US" dirty="0"/>
              <a:t>Samuel </a:t>
            </a:r>
            <a:r>
              <a:rPr lang="en-US" dirty="0" err="1"/>
              <a:t>Ambroj</a:t>
            </a:r>
            <a:r>
              <a:rPr lang="en-US" dirty="0"/>
              <a:t> Perez / KIT</a:t>
            </a:r>
          </a:p>
          <a:p>
            <a:pPr marL="0" indent="0"/>
            <a:r>
              <a:rPr lang="de-DE" dirty="0" smtClean="0"/>
              <a:t>Andreas Petzold / KIT</a:t>
            </a:r>
          </a:p>
          <a:p>
            <a:pPr marL="0" indent="0"/>
            <a:r>
              <a:rPr lang="de-DE" dirty="0" smtClean="0"/>
              <a:t>Evelina </a:t>
            </a:r>
            <a:r>
              <a:rPr lang="de-DE" dirty="0" err="1" smtClean="0"/>
              <a:t>Buttitta</a:t>
            </a:r>
            <a:r>
              <a:rPr lang="de-DE" dirty="0" smtClean="0"/>
              <a:t> / KIT</a:t>
            </a:r>
            <a:endParaRPr dirty="0"/>
          </a:p>
        </p:txBody>
      </p:sp>
      <p:pic>
        <p:nvPicPr>
          <p:cNvPr id="77" name="Google Shape;77;p13" descr="DESY Log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93000" y="-483077850"/>
            <a:ext cx="8286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DESY Log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5400" y="-482925450"/>
            <a:ext cx="8286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29806" y="39040828"/>
            <a:ext cx="4406994" cy="128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03778" y="239483"/>
            <a:ext cx="3039882" cy="8064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6;p13"/>
          <p:cNvSpPr txBox="1">
            <a:spLocks/>
          </p:cNvSpPr>
          <p:nvPr/>
        </p:nvSpPr>
        <p:spPr>
          <a:xfrm>
            <a:off x="3911017" y="2058265"/>
            <a:ext cx="6533049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dirty="0" smtClean="0"/>
              <a:t>Richard </a:t>
            </a:r>
            <a:r>
              <a:rPr lang="en-US" dirty="0" err="1" smtClean="0"/>
              <a:t>Cziva</a:t>
            </a:r>
            <a:r>
              <a:rPr lang="en-US" dirty="0" smtClean="0"/>
              <a:t> / </a:t>
            </a:r>
            <a:r>
              <a:rPr lang="en-US" dirty="0" err="1" smtClean="0"/>
              <a:t>ESnet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unrouteable </a:t>
            </a:r>
            <a:r>
              <a:rPr lang="en-US" dirty="0"/>
              <a:t>LHCONE packets at </a:t>
            </a:r>
            <a:r>
              <a:rPr lang="en-US" dirty="0" err="1" smtClean="0"/>
              <a:t>ESnet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1920" indent="0">
              <a:buNone/>
            </a:pPr>
            <a:r>
              <a:rPr lang="en-US" dirty="0" err="1"/>
              <a:t>ESnet</a:t>
            </a:r>
            <a:endParaRPr lang="en-US" dirty="0"/>
          </a:p>
          <a:p>
            <a:pPr fontAlgn="base"/>
            <a:r>
              <a:rPr lang="en-US" dirty="0"/>
              <a:t>ingress filter at each customer</a:t>
            </a:r>
            <a:endParaRPr lang="en-US" sz="1800" dirty="0"/>
          </a:p>
          <a:p>
            <a:pPr lvl="1" fontAlgn="base"/>
            <a:r>
              <a:rPr lang="en-US" dirty="0" err="1"/>
              <a:t>ESnet</a:t>
            </a:r>
            <a:r>
              <a:rPr lang="en-US" dirty="0"/>
              <a:t> internal → clean</a:t>
            </a:r>
            <a:endParaRPr lang="en-US" sz="1050" dirty="0"/>
          </a:p>
          <a:p>
            <a:pPr fontAlgn="base"/>
            <a:r>
              <a:rPr lang="en-US" dirty="0" smtClean="0"/>
              <a:t>NSP </a:t>
            </a:r>
            <a:r>
              <a:rPr lang="en-US" dirty="0" err="1"/>
              <a:t>peerings</a:t>
            </a:r>
            <a:r>
              <a:rPr lang="en-US" dirty="0"/>
              <a:t> -- a very course grained filter applied only</a:t>
            </a:r>
            <a:endParaRPr lang="en-US" sz="1800" dirty="0"/>
          </a:p>
          <a:p>
            <a:pPr fontAlgn="base"/>
            <a:r>
              <a:rPr lang="en-US" dirty="0"/>
              <a:t>long term:</a:t>
            </a:r>
            <a:endParaRPr lang="en-US" sz="1800" dirty="0"/>
          </a:p>
          <a:p>
            <a:pPr lvl="1" fontAlgn="base"/>
            <a:r>
              <a:rPr lang="en-US" sz="1800" dirty="0" smtClean="0"/>
              <a:t>Loose-</a:t>
            </a:r>
            <a:r>
              <a:rPr lang="en-US" sz="1800" dirty="0" err="1" smtClean="0"/>
              <a:t>uRPF</a:t>
            </a:r>
            <a:r>
              <a:rPr lang="en-US" sz="1800" dirty="0" smtClean="0"/>
              <a:t> </a:t>
            </a:r>
            <a:r>
              <a:rPr lang="en-US" sz="1800" dirty="0"/>
              <a:t>filter → still in experimental status</a:t>
            </a:r>
          </a:p>
          <a:p>
            <a:pPr lvl="2" fontAlgn="base"/>
            <a:r>
              <a:rPr lang="en-US" sz="1800" dirty="0"/>
              <a:t>verifying source address routes</a:t>
            </a:r>
          </a:p>
          <a:p>
            <a:pPr lvl="2" fontAlgn="base"/>
            <a:r>
              <a:rPr lang="en-US" sz="1800" dirty="0"/>
              <a:t>still a couple of challenges to solve → but it looks promising</a:t>
            </a:r>
          </a:p>
          <a:p>
            <a:pPr lvl="1" fontAlgn="base"/>
            <a:r>
              <a:rPr lang="en-US" sz="1800" dirty="0"/>
              <a:t>ESnet6 → shall be rolled out with NSO automation incl. to generate</a:t>
            </a:r>
          </a:p>
          <a:p>
            <a:pPr lvl="2" fontAlgn="base"/>
            <a:r>
              <a:rPr lang="en-US" sz="1800" dirty="0"/>
              <a:t>customer and</a:t>
            </a:r>
          </a:p>
          <a:p>
            <a:pPr lvl="2" fontAlgn="base"/>
            <a:r>
              <a:rPr lang="en-US" sz="1800" dirty="0"/>
              <a:t>peer filter</a:t>
            </a:r>
          </a:p>
          <a:p>
            <a:r>
              <a:rPr lang="en-US" dirty="0"/>
              <a:t>this shall enable </a:t>
            </a:r>
            <a:r>
              <a:rPr lang="en-US" dirty="0" err="1"/>
              <a:t>ESnet</a:t>
            </a:r>
            <a:r>
              <a:rPr lang="en-US" dirty="0"/>
              <a:t> without </a:t>
            </a:r>
            <a:r>
              <a:rPr lang="en-US" dirty="0" smtClean="0"/>
              <a:t>unrouteable </a:t>
            </a:r>
            <a:r>
              <a:rPr lang="en-US" dirty="0"/>
              <a:t>LHCONE packet </a:t>
            </a:r>
          </a:p>
        </p:txBody>
      </p:sp>
    </p:spTree>
    <p:extLst>
      <p:ext uri="{BB962C8B-B14F-4D97-AF65-F5344CB8AC3E}">
        <p14:creationId xmlns:p14="http://schemas.microsoft.com/office/powerpoint/2010/main" val="16057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381000" y="908092"/>
            <a:ext cx="8450450" cy="4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unsampled</a:t>
            </a:r>
            <a:r>
              <a:rPr lang="en-US" sz="1800" b="1" dirty="0" smtClean="0"/>
              <a:t> Ingress </a:t>
            </a:r>
            <a:r>
              <a:rPr lang="en-US" sz="1800" b="1" dirty="0"/>
              <a:t>Packet </a:t>
            </a:r>
            <a:r>
              <a:rPr lang="en-US" sz="1800" b="1" dirty="0" smtClean="0"/>
              <a:t>Filters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LHCONE routing table</a:t>
            </a:r>
            <a:endParaRPr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7309" y="2971886"/>
            <a:ext cx="742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LHCONE traffic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0,2% / none ICMP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 approx</a:t>
            </a:r>
            <a:r>
              <a:rPr lang="en-US" sz="2000" dirty="0">
                <a:sym typeface="Wingdings" panose="05000000000000000000" pitchFamily="2" charset="2"/>
              </a:rPr>
              <a:t>. 57%</a:t>
            </a:r>
            <a:endParaRPr lang="en-US" sz="2000" dirty="0"/>
          </a:p>
        </p:txBody>
      </p:sp>
      <p:pic>
        <p:nvPicPr>
          <p:cNvPr id="16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6;p14"/>
          <p:cNvSpPr txBox="1">
            <a:spLocks/>
          </p:cNvSpPr>
          <p:nvPr/>
        </p:nvSpPr>
        <p:spPr>
          <a:xfrm>
            <a:off x="381000" y="409150"/>
            <a:ext cx="845045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DE-KIT : unrouteable </a:t>
            </a:r>
            <a:r>
              <a:rPr lang="en-US" dirty="0"/>
              <a:t>IPv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rgbClr val="00B050"/>
                </a:solidFill>
              </a:rPr>
              <a:t>6</a:t>
            </a:r>
            <a:r>
              <a:rPr lang="en-US" dirty="0"/>
              <a:t> LHCONE packet statistics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95973" y="3171941"/>
            <a:ext cx="11910799" cy="3417942"/>
            <a:chOff x="195973" y="3171941"/>
            <a:chExt cx="11910799" cy="3417942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195973" y="3171941"/>
              <a:ext cx="2623427" cy="3197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indent="-292100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1000"/>
                <a:buChar char="●"/>
              </a:pPr>
              <a:r>
                <a:rPr lang="en-US" sz="1100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priv</a:t>
              </a:r>
              <a:endParaRPr sz="11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AARNIEC-</a:t>
              </a:r>
              <a:r>
                <a:rPr lang="en-US" sz="11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RoEduNet</a:t>
              </a:r>
              <a:endParaRPr lang="en-US" sz="11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AIT-TH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ASGC-NET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Associação</a:t>
              </a: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 </a:t>
              </a:r>
              <a:r>
                <a:rPr lang="en-US" sz="11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Rede</a:t>
              </a: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 Nacional  (BR)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CANARIE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 err="1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Bcnet</a:t>
              </a: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 Vancouver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CAS-PRG-6TCZ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CAS-TCZ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CERNET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CHINANET-FJ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CIECCHQ-CN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CIEMAT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CZ-RELCOM-19930901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DFN WIN-IPV6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ERNET-IN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ES-REDIRIS-20010521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pt-BR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Fundação Carlos Chagas Filho (BR)</a:t>
              </a:r>
              <a:endParaRPr lang="en-US" sz="11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FR-RENATER</a:t>
              </a:r>
            </a:p>
          </p:txBody>
        </p:sp>
        <p:sp>
          <p:nvSpPr>
            <p:cNvPr id="4" name="Textfeld 3"/>
            <p:cNvSpPr txBox="1"/>
            <p:nvPr/>
          </p:nvSpPr>
          <p:spPr>
            <a:xfrm rot="16200000">
              <a:off x="10801607" y="5072773"/>
              <a:ext cx="2348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>
                  <a:latin typeface="Calibri Light" panose="020F0302020204030204" pitchFamily="34" charset="0"/>
                </a:rPr>
                <a:t>Color legend : </a:t>
              </a:r>
              <a:r>
                <a:rPr lang="de-DE" sz="10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IPv6 </a:t>
              </a:r>
              <a:r>
                <a:rPr lang="de-DE" sz="1000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de-DE" sz="10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 IPv4  / </a:t>
              </a:r>
              <a:r>
                <a:rPr lang="de-DE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IPV4 /</a:t>
              </a:r>
              <a:r>
                <a:rPr lang="de-DE" sz="1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de-DE" sz="1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</a:rPr>
                <a:t>IPv6</a:t>
              </a:r>
              <a:endParaRPr lang="en-US" sz="1000" dirty="0">
                <a:solidFill>
                  <a:srgbClr val="00B05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" name="Google Shape;125;p17"/>
            <p:cNvSpPr txBox="1"/>
            <p:nvPr/>
          </p:nvSpPr>
          <p:spPr>
            <a:xfrm>
              <a:off x="2822105" y="3378775"/>
              <a:ext cx="2776684" cy="3197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91425" anchor="t" anchorCtr="0">
              <a:noAutofit/>
            </a:bodyPr>
            <a:lstStyle/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FR-IN2P3-LAL-ORSAY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FR-IN2P3-LLR-PALAISEAU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FR-CEA-SACLAY-GRILLES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FR-IN2P3-LPNHE-PARIS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FR-IN2P3-LPC-CLERMONT-AUBIERE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FR-IN2P3-LAPP-ANNECY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FR-IN2P3-CPPM-MARSEILLE 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GEANT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GARR-P-P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GARRB-NET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GARRX-NET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GR-GRNET-19991208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GZIN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IANA – reserved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IHEP-IPv6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Imperial College London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Indiana University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INFNNET-LNF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Inst. Nat. de Physique </a:t>
              </a:r>
              <a:r>
                <a:rPr lang="en-US" sz="11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Nucleaire</a:t>
              </a:r>
              <a:endParaRPr lang="en-US" sz="11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Calibri"/>
              </a:endParaRPr>
            </a:p>
          </p:txBody>
        </p:sp>
        <p:sp>
          <p:nvSpPr>
            <p:cNvPr id="24" name="Google Shape;125;p17"/>
            <p:cNvSpPr txBox="1"/>
            <p:nvPr/>
          </p:nvSpPr>
          <p:spPr>
            <a:xfrm>
              <a:off x="5630629" y="3392703"/>
              <a:ext cx="2623427" cy="3197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91425" anchor="t" anchorCtr="0">
              <a:noAutofit/>
            </a:bodyPr>
            <a:lstStyle/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IT-GARR-20011004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JINR-NET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Kasetsart</a:t>
              </a: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 University, Thailand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KREONet</a:t>
              </a: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-KR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NL-GEANT-20020131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PNPI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REDIRIS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RoEduNet-IPv6-NET-1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RRC-KIAE-Moscow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RU-ROSNIIROS-20180806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RWTH Aachen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SAVECOM SAVECOM-NET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SINET-JPNIC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SUT-TH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T-NCU.EDU.TW-NET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T-NSYSU.EDU.TW-NET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T-NTHU.EDU.TW-NET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</a:t>
              </a:r>
            </a:p>
          </p:txBody>
        </p:sp>
        <p:sp>
          <p:nvSpPr>
            <p:cNvPr id="26" name="Google Shape;125;p17"/>
            <p:cNvSpPr txBox="1"/>
            <p:nvPr/>
          </p:nvSpPr>
          <p:spPr>
            <a:xfrm>
              <a:off x="8394217" y="3386214"/>
              <a:ext cx="2623427" cy="3197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54000" rIns="91425" bIns="91425" anchor="t" anchorCtr="0">
              <a:noAutofit/>
            </a:bodyPr>
            <a:lstStyle/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TANET-B T-HCRC.EDU.TW-NET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TANET-BNETA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TANET-BNETS Taiwan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TANET-NET Taiwan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TANET Taiwan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TEIN2-CERNET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THAINET-TH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TFN-NET TAI-SHIN-NET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TRIUMF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UAM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UK-</a:t>
              </a:r>
              <a:r>
                <a:rPr lang="en-US" sz="1100" u="sng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GEANT</a:t>
              </a: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-20020131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UNI Michigan</a:t>
              </a:r>
              <a:endPara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UNIVERSIDADE DE SAO PAULO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UNI of Nebraska-Lincoln</a:t>
              </a:r>
              <a:endParaRPr lang="en-US" sz="11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University of Toronto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IJS-IPv6-NET - Ljubljana</a:t>
              </a: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u="sng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VANDERBILT</a:t>
              </a:r>
              <a:endParaRPr lang="en-US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292100">
                <a:lnSpc>
                  <a:spcPct val="90000"/>
                </a:lnSpc>
                <a:buClr>
                  <a:schemeClr val="dk1"/>
                </a:buClr>
                <a:buSzPts val="1000"/>
                <a:buFont typeface="Arial"/>
                <a:buChar char="●"/>
              </a:pPr>
              <a:r>
                <a:rPr lang="en-US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sym typeface="Calibri"/>
                </a:rPr>
                <a:t>WIN-IP</a:t>
              </a:r>
            </a:p>
          </p:txBody>
        </p:sp>
      </p:grp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92965"/>
              </p:ext>
            </p:extLst>
          </p:nvPr>
        </p:nvGraphicFramePr>
        <p:xfrm>
          <a:off x="381000" y="1320943"/>
          <a:ext cx="9620249" cy="155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829">
                  <a:extLst>
                    <a:ext uri="{9D8B030D-6E8A-4147-A177-3AD203B41FA5}">
                      <a16:colId xmlns:a16="http://schemas.microsoft.com/office/drawing/2014/main" val="2473025741"/>
                    </a:ext>
                  </a:extLst>
                </a:gridCol>
                <a:gridCol w="4292339">
                  <a:extLst>
                    <a:ext uri="{9D8B030D-6E8A-4147-A177-3AD203B41FA5}">
                      <a16:colId xmlns:a16="http://schemas.microsoft.com/office/drawing/2014/main" val="2394261986"/>
                    </a:ext>
                  </a:extLst>
                </a:gridCol>
                <a:gridCol w="2437081">
                  <a:extLst>
                    <a:ext uri="{9D8B030D-6E8A-4147-A177-3AD203B41FA5}">
                      <a16:colId xmlns:a16="http://schemas.microsoft.com/office/drawing/2014/main" val="3723611113"/>
                    </a:ext>
                  </a:extLst>
                </a:gridCol>
              </a:tblGrid>
              <a:tr h="2353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IPv4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IPv6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3539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smtClean="0"/>
                        <a:t>Total </a:t>
                      </a:r>
                      <a:r>
                        <a:rPr lang="de-DE" dirty="0" err="1" smtClean="0"/>
                        <a:t>packets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during</a:t>
                      </a:r>
                      <a:r>
                        <a:rPr lang="de-DE" dirty="0" smtClean="0"/>
                        <a:t> 4 </a:t>
                      </a:r>
                      <a:r>
                        <a:rPr lang="de-DE" dirty="0" err="1" smtClean="0"/>
                        <a:t>weeks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1.044.471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1.376.338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10227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smtClean="0"/>
                        <a:t>Packet/</a:t>
                      </a:r>
                      <a:r>
                        <a:rPr lang="de-DE" dirty="0" err="1" smtClean="0"/>
                        <a:t>day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37.302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35.290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76052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smtClean="0"/>
                        <a:t>Privat IP </a:t>
                      </a:r>
                      <a:r>
                        <a:rPr lang="de-DE" dirty="0" err="1" smtClean="0"/>
                        <a:t>destination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10.0.0.0/16, 172.16.0.0/12, 192.168.0.0/16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08431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Number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44 + 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33 + private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04834"/>
                  </a:ext>
                </a:extLst>
              </a:tr>
            </a:tbl>
          </a:graphicData>
        </a:graphic>
      </p:graphicFrame>
      <p:sp>
        <p:nvSpPr>
          <p:cNvPr id="17" name="Google Shape;128;p17"/>
          <p:cNvSpPr txBox="1"/>
          <p:nvPr/>
        </p:nvSpPr>
        <p:spPr>
          <a:xfrm>
            <a:off x="381000" y="908092"/>
            <a:ext cx="7873056" cy="4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</a:t>
            </a:r>
            <a:r>
              <a:rPr lang="en-US" sz="1800" b="1" dirty="0" smtClean="0"/>
              <a:t> Ingress </a:t>
            </a:r>
            <a:r>
              <a:rPr lang="en-US" sz="1800" b="1" dirty="0"/>
              <a:t>Packet </a:t>
            </a:r>
            <a:r>
              <a:rPr lang="en-US" sz="1800" b="1" dirty="0" smtClean="0"/>
              <a:t>Filters</a:t>
            </a:r>
            <a:endParaRPr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2" name="Textfeld 1"/>
          <p:cNvSpPr txBox="1"/>
          <p:nvPr/>
        </p:nvSpPr>
        <p:spPr>
          <a:xfrm rot="2568169">
            <a:off x="7182908" y="1792511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Unrouteable</a:t>
            </a:r>
            <a:r>
              <a:rPr lang="de-DE" sz="2400" b="1" dirty="0" smtClean="0"/>
              <a:t> packet </a:t>
            </a:r>
            <a:r>
              <a:rPr lang="de-DE" sz="2400" b="1" dirty="0" err="1" smtClean="0"/>
              <a:t>resources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2019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06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2557825"/>
            <a:ext cx="11839574" cy="3328626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632390" y="1825050"/>
            <a:ext cx="1434536" cy="2527111"/>
            <a:chOff x="632390" y="1825050"/>
            <a:chExt cx="1434536" cy="2527111"/>
          </a:xfrm>
        </p:grpSpPr>
        <p:sp>
          <p:nvSpPr>
            <p:cNvPr id="257" name="Google Shape;257;p26"/>
            <p:cNvSpPr txBox="1"/>
            <p:nvPr/>
          </p:nvSpPr>
          <p:spPr>
            <a:xfrm>
              <a:off x="830984" y="1825050"/>
              <a:ext cx="1235942" cy="825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1 source</a:t>
              </a:r>
              <a:endParaRPr b="1" dirty="0"/>
            </a:p>
            <a:p>
              <a:r>
                <a:rPr lang="en-US" b="1" dirty="0"/>
                <a:t>min:</a:t>
              </a:r>
              <a:endParaRPr b="1" dirty="0"/>
            </a:p>
            <a:p>
              <a:r>
                <a:rPr lang="en-US" b="1" dirty="0"/>
                <a:t>66.005</a:t>
              </a:r>
              <a:endParaRPr b="1" dirty="0"/>
            </a:p>
          </p:txBody>
        </p:sp>
        <p:cxnSp>
          <p:nvCxnSpPr>
            <p:cNvPr id="262" name="Google Shape;262;p26"/>
            <p:cNvCxnSpPr>
              <a:stCxn id="257" idx="1"/>
            </p:cNvCxnSpPr>
            <p:nvPr/>
          </p:nvCxnSpPr>
          <p:spPr>
            <a:xfrm>
              <a:off x="830984" y="2238000"/>
              <a:ext cx="6300" cy="1541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67" name="Google Shape;267;p26"/>
            <p:cNvSpPr txBox="1"/>
            <p:nvPr/>
          </p:nvSpPr>
          <p:spPr>
            <a:xfrm rot="-5400000">
              <a:off x="474590" y="3784861"/>
              <a:ext cx="7251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66005</a:t>
              </a:r>
              <a:endParaRPr b="1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2922625" y="2292750"/>
            <a:ext cx="1322628" cy="1898015"/>
            <a:chOff x="2932150" y="2235600"/>
            <a:chExt cx="1322628" cy="1898015"/>
          </a:xfrm>
        </p:grpSpPr>
        <p:sp>
          <p:nvSpPr>
            <p:cNvPr id="258" name="Google Shape;258;p26"/>
            <p:cNvSpPr txBox="1"/>
            <p:nvPr/>
          </p:nvSpPr>
          <p:spPr>
            <a:xfrm>
              <a:off x="3112378" y="2235600"/>
              <a:ext cx="1142400" cy="825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/>
                <a:t>1 source</a:t>
              </a:r>
              <a:endParaRPr b="1"/>
            </a:p>
            <a:p>
              <a:r>
                <a:rPr lang="en-US" b="1"/>
                <a:t>min:</a:t>
              </a:r>
              <a:endParaRPr b="1"/>
            </a:p>
            <a:p>
              <a:r>
                <a:rPr lang="en-US" b="1"/>
                <a:t>208.693</a:t>
              </a:r>
              <a:endParaRPr b="1"/>
            </a:p>
          </p:txBody>
        </p:sp>
        <p:cxnSp>
          <p:nvCxnSpPr>
            <p:cNvPr id="263" name="Google Shape;263;p26"/>
            <p:cNvCxnSpPr>
              <a:stCxn id="258" idx="1"/>
            </p:cNvCxnSpPr>
            <p:nvPr/>
          </p:nvCxnSpPr>
          <p:spPr>
            <a:xfrm>
              <a:off x="3112378" y="2648550"/>
              <a:ext cx="9000" cy="811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68" name="Google Shape;268;p26"/>
            <p:cNvSpPr txBox="1"/>
            <p:nvPr/>
          </p:nvSpPr>
          <p:spPr>
            <a:xfrm rot="-5400000">
              <a:off x="2710450" y="3502415"/>
              <a:ext cx="8529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208693</a:t>
              </a:r>
              <a:endParaRPr b="1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963818" y="3552447"/>
            <a:ext cx="2946139" cy="2879922"/>
            <a:chOff x="6001918" y="3552447"/>
            <a:chExt cx="2946139" cy="2879922"/>
          </a:xfrm>
        </p:grpSpPr>
        <p:sp>
          <p:nvSpPr>
            <p:cNvPr id="259" name="Google Shape;259;p26"/>
            <p:cNvSpPr txBox="1"/>
            <p:nvPr/>
          </p:nvSpPr>
          <p:spPr>
            <a:xfrm>
              <a:off x="6092977" y="5606469"/>
              <a:ext cx="2855080" cy="825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11 </a:t>
              </a:r>
              <a:r>
                <a:rPr lang="en-US" b="1" dirty="0" smtClean="0"/>
                <a:t>different </a:t>
              </a:r>
              <a:r>
                <a:rPr lang="en-US" b="1" dirty="0"/>
                <a:t>sources</a:t>
              </a:r>
              <a:endParaRPr b="1" dirty="0"/>
            </a:p>
            <a:p>
              <a:r>
                <a:rPr lang="en-US" b="1" dirty="0"/>
                <a:t>min:	average:	  max:  </a:t>
              </a:r>
              <a:endParaRPr b="1" dirty="0"/>
            </a:p>
            <a:p>
              <a:r>
                <a:rPr lang="en-US" b="1" dirty="0"/>
                <a:t>     4	    5.050     23.712</a:t>
              </a:r>
              <a:endParaRPr b="1" dirty="0"/>
            </a:p>
          </p:txBody>
        </p:sp>
        <p:cxnSp>
          <p:nvCxnSpPr>
            <p:cNvPr id="264" name="Google Shape;264;p26"/>
            <p:cNvCxnSpPr>
              <a:stCxn id="259" idx="1"/>
            </p:cNvCxnSpPr>
            <p:nvPr/>
          </p:nvCxnSpPr>
          <p:spPr>
            <a:xfrm flipV="1">
              <a:off x="6092977" y="5342763"/>
              <a:ext cx="1" cy="67665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69" name="Google Shape;269;p26"/>
            <p:cNvSpPr txBox="1"/>
            <p:nvPr/>
          </p:nvSpPr>
          <p:spPr>
            <a:xfrm rot="-5400000">
              <a:off x="5780218" y="3774147"/>
              <a:ext cx="8529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55554</a:t>
              </a:r>
              <a:endParaRPr b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8225522" y="2413197"/>
            <a:ext cx="3547382" cy="991803"/>
            <a:chOff x="8273147" y="2308422"/>
            <a:chExt cx="3547382" cy="991803"/>
          </a:xfrm>
        </p:grpSpPr>
        <p:sp>
          <p:nvSpPr>
            <p:cNvPr id="260" name="Google Shape;260;p26"/>
            <p:cNvSpPr txBox="1"/>
            <p:nvPr/>
          </p:nvSpPr>
          <p:spPr>
            <a:xfrm>
              <a:off x="8860911" y="2474325"/>
              <a:ext cx="2959618" cy="825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6 </a:t>
              </a:r>
              <a:r>
                <a:rPr lang="en-US" b="1" dirty="0" smtClean="0"/>
                <a:t>different </a:t>
              </a:r>
              <a:r>
                <a:rPr lang="en-US" b="1" dirty="0"/>
                <a:t>sources</a:t>
              </a:r>
              <a:endParaRPr b="1" dirty="0"/>
            </a:p>
            <a:p>
              <a:r>
                <a:rPr lang="en-US" b="1" dirty="0"/>
                <a:t>min:	  average:	     max:  </a:t>
              </a:r>
              <a:endParaRPr b="1" dirty="0"/>
            </a:p>
            <a:p>
              <a:r>
                <a:rPr lang="en-US" b="1" dirty="0"/>
                <a:t>     10	   152.437   749.085</a:t>
              </a:r>
              <a:endParaRPr b="1" dirty="0"/>
            </a:p>
          </p:txBody>
        </p:sp>
        <p:cxnSp>
          <p:nvCxnSpPr>
            <p:cNvPr id="265" name="Google Shape;265;p26"/>
            <p:cNvCxnSpPr>
              <a:stCxn id="260" idx="1"/>
            </p:cNvCxnSpPr>
            <p:nvPr/>
          </p:nvCxnSpPr>
          <p:spPr>
            <a:xfrm flipH="1">
              <a:off x="8539011" y="2887275"/>
              <a:ext cx="321900" cy="20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70" name="Google Shape;270;p26"/>
            <p:cNvSpPr txBox="1"/>
            <p:nvPr/>
          </p:nvSpPr>
          <p:spPr>
            <a:xfrm rot="-5400000">
              <a:off x="8051447" y="2530122"/>
              <a:ext cx="8529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914626</a:t>
              </a:r>
              <a:endParaRPr b="1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9745480" y="3511506"/>
            <a:ext cx="1807732" cy="2917919"/>
            <a:chOff x="9802630" y="3511506"/>
            <a:chExt cx="1807732" cy="2917919"/>
          </a:xfrm>
        </p:grpSpPr>
        <p:sp>
          <p:nvSpPr>
            <p:cNvPr id="261" name="Google Shape;261;p26"/>
            <p:cNvSpPr txBox="1"/>
            <p:nvPr/>
          </p:nvSpPr>
          <p:spPr>
            <a:xfrm>
              <a:off x="10029408" y="5603525"/>
              <a:ext cx="1580954" cy="825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1 source</a:t>
              </a:r>
              <a:endParaRPr b="1" dirty="0"/>
            </a:p>
            <a:p>
              <a:r>
                <a:rPr lang="en-US" b="1" dirty="0"/>
                <a:t>min:</a:t>
              </a:r>
              <a:endParaRPr b="1" dirty="0"/>
            </a:p>
            <a:p>
              <a:r>
                <a:rPr lang="en-US" b="1" dirty="0"/>
                <a:t>52.512</a:t>
              </a:r>
              <a:endParaRPr b="1" dirty="0"/>
            </a:p>
          </p:txBody>
        </p:sp>
        <p:cxnSp>
          <p:nvCxnSpPr>
            <p:cNvPr id="266" name="Google Shape;266;p26"/>
            <p:cNvCxnSpPr>
              <a:stCxn id="261" idx="1"/>
            </p:cNvCxnSpPr>
            <p:nvPr/>
          </p:nvCxnSpPr>
          <p:spPr>
            <a:xfrm flipV="1">
              <a:off x="10029408" y="5418875"/>
              <a:ext cx="3000" cy="597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71" name="Google Shape;271;p26"/>
            <p:cNvSpPr txBox="1"/>
            <p:nvPr/>
          </p:nvSpPr>
          <p:spPr>
            <a:xfrm rot="-5400000">
              <a:off x="9580930" y="3733206"/>
              <a:ext cx="8529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b="1" dirty="0"/>
                <a:t>52512</a:t>
              </a:r>
              <a:endParaRPr b="1" dirty="0"/>
            </a:p>
          </p:txBody>
        </p:sp>
      </p:grpSp>
      <p:pic>
        <p:nvPicPr>
          <p:cNvPr id="2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1419226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6;p14"/>
          <p:cNvSpPr txBox="1">
            <a:spLocks/>
          </p:cNvSpPr>
          <p:nvPr/>
        </p:nvSpPr>
        <p:spPr>
          <a:xfrm>
            <a:off x="381000" y="409150"/>
            <a:ext cx="90678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IPv6 Filter :   </a:t>
            </a:r>
            <a:r>
              <a:rPr lang="en-US" dirty="0" smtClean="0"/>
              <a:t>unrouteable </a:t>
            </a:r>
            <a:r>
              <a:rPr lang="en-US" dirty="0"/>
              <a:t>LHCONE </a:t>
            </a:r>
            <a:r>
              <a:rPr lang="en-US" dirty="0" smtClean="0"/>
              <a:t>packet</a:t>
            </a:r>
            <a:endParaRPr lang="en-US" dirty="0"/>
          </a:p>
        </p:txBody>
      </p:sp>
      <p:sp>
        <p:nvSpPr>
          <p:cNvPr id="21" name="Google Shape;176;p21"/>
          <p:cNvSpPr txBox="1"/>
          <p:nvPr/>
        </p:nvSpPr>
        <p:spPr>
          <a:xfrm>
            <a:off x="727492" y="909027"/>
            <a:ext cx="9808488" cy="3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de-DE" sz="1800" dirty="0" err="1">
                <a:solidFill>
                  <a:schemeClr val="dk1"/>
                </a:solidFill>
              </a:rPr>
              <a:t>f</a:t>
            </a:r>
            <a:r>
              <a:rPr lang="de-DE" sz="1800" dirty="0" err="1" smtClean="0">
                <a:solidFill>
                  <a:schemeClr val="dk1"/>
                </a:solidFill>
              </a:rPr>
              <a:t>ilter</a:t>
            </a:r>
            <a:r>
              <a:rPr lang="de-DE" sz="1800" dirty="0" smtClean="0">
                <a:solidFill>
                  <a:schemeClr val="dk1"/>
                </a:solidFill>
              </a:rPr>
              <a:t> Privat </a:t>
            </a:r>
            <a:r>
              <a:rPr lang="de-DE" sz="1800" dirty="0" err="1" smtClean="0">
                <a:solidFill>
                  <a:schemeClr val="dk1"/>
                </a:solidFill>
              </a:rPr>
              <a:t>address</a:t>
            </a:r>
            <a:r>
              <a:rPr lang="de-DE" sz="1800" dirty="0" smtClean="0">
                <a:solidFill>
                  <a:schemeClr val="dk1"/>
                </a:solidFill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</a:rPr>
              <a:t>space</a:t>
            </a:r>
            <a:r>
              <a:rPr lang="de-DE" sz="1800" dirty="0" smtClean="0">
                <a:solidFill>
                  <a:schemeClr val="dk1"/>
                </a:solidFill>
              </a:rPr>
              <a:t> (link </a:t>
            </a:r>
            <a:r>
              <a:rPr lang="de-DE" sz="1800" dirty="0" err="1" smtClean="0">
                <a:solidFill>
                  <a:schemeClr val="dk1"/>
                </a:solidFill>
              </a:rPr>
              <a:t>local</a:t>
            </a:r>
            <a:r>
              <a:rPr lang="de-DE" sz="1800" dirty="0" smtClean="0">
                <a:solidFill>
                  <a:schemeClr val="dk1"/>
                </a:solidFill>
              </a:rPr>
              <a:t>)</a:t>
            </a:r>
            <a:endParaRPr lang="en-US" sz="1800" dirty="0" smtClean="0">
              <a:solidFill>
                <a:schemeClr val="dk1"/>
              </a:solidFill>
              <a:sym typeface="Wingdings" panose="05000000000000000000" pitchFamily="2" charset="2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28" name="Google Shape;176;p21"/>
          <p:cNvSpPr txBox="1"/>
          <p:nvPr/>
        </p:nvSpPr>
        <p:spPr>
          <a:xfrm>
            <a:off x="727492" y="1143510"/>
            <a:ext cx="9808488" cy="55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en-US" sz="1800" dirty="0" smtClean="0">
                <a:solidFill>
                  <a:schemeClr val="dk1"/>
                </a:solidFill>
              </a:rPr>
              <a:t>IT-GARR </a:t>
            </a:r>
            <a:r>
              <a:rPr lang="en-US" sz="1800" dirty="0" smtClean="0">
                <a:solidFill>
                  <a:schemeClr val="dk1"/>
                </a:solidFill>
                <a:sym typeface="Wingdings" panose="05000000000000000000" pitchFamily="2" charset="2"/>
              </a:rPr>
              <a:t> ICMP packet of network devices and the main injector (2 </a:t>
            </a:r>
            <a:r>
              <a:rPr lang="en-US" sz="1800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Perfsonar</a:t>
            </a:r>
            <a:r>
              <a:rPr lang="en-US" sz="1800" dirty="0" smtClean="0">
                <a:solidFill>
                  <a:schemeClr val="dk1"/>
                </a:solidFill>
                <a:sym typeface="Wingdings" panose="05000000000000000000" pitchFamily="2" charset="2"/>
              </a:rPr>
              <a:t> Server) became part of LHCONE</a:t>
            </a:r>
          </a:p>
        </p:txBody>
      </p:sp>
      <p:sp>
        <p:nvSpPr>
          <p:cNvPr id="30" name="Google Shape;176;p21"/>
          <p:cNvSpPr txBox="1"/>
          <p:nvPr/>
        </p:nvSpPr>
        <p:spPr>
          <a:xfrm>
            <a:off x="727492" y="1382717"/>
            <a:ext cx="9808488" cy="39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en-US" sz="1800" dirty="0" smtClean="0">
                <a:solidFill>
                  <a:schemeClr val="dk1"/>
                </a:solidFill>
                <a:sym typeface="Wingdings" panose="05000000000000000000" pitchFamily="2" charset="2"/>
              </a:rPr>
              <a:t>FR-</a:t>
            </a:r>
            <a:r>
              <a:rPr lang="en-US" sz="1800" dirty="0" err="1" smtClean="0">
                <a:solidFill>
                  <a:schemeClr val="dk1"/>
                </a:solidFill>
                <a:sym typeface="Wingdings" panose="05000000000000000000" pitchFamily="2" charset="2"/>
              </a:rPr>
              <a:t>Renater</a:t>
            </a:r>
            <a:r>
              <a:rPr lang="en-US" sz="1800" dirty="0" smtClean="0">
                <a:solidFill>
                  <a:schemeClr val="dk1"/>
                </a:solidFill>
                <a:sym typeface="Wingdings" panose="05000000000000000000" pitchFamily="2" charset="2"/>
              </a:rPr>
              <a:t>  ICMP packets of network devices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31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381000" y="908092"/>
            <a:ext cx="8450450" cy="4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unsampled</a:t>
            </a:r>
            <a:r>
              <a:rPr lang="en-US" sz="1800" b="1" dirty="0" smtClean="0"/>
              <a:t> Ingress </a:t>
            </a:r>
            <a:r>
              <a:rPr lang="en-US" sz="1800" b="1" dirty="0"/>
              <a:t>Packet </a:t>
            </a:r>
            <a:r>
              <a:rPr lang="en-US" sz="1800" b="1" dirty="0" smtClean="0"/>
              <a:t>Filters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LHCONE routing table</a:t>
            </a:r>
            <a:endParaRPr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7309" y="2971886"/>
            <a:ext cx="742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LHCONE traffic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0,15% </a:t>
            </a:r>
            <a:r>
              <a:rPr lang="en-US" sz="2000" b="1" dirty="0"/>
              <a:t>/ none ICMP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 approx</a:t>
            </a:r>
            <a:r>
              <a:rPr lang="en-US" sz="2000" dirty="0">
                <a:sym typeface="Wingdings" panose="05000000000000000000" pitchFamily="2" charset="2"/>
              </a:rPr>
              <a:t>. </a:t>
            </a:r>
            <a:r>
              <a:rPr lang="en-US" sz="2000" dirty="0" smtClean="0">
                <a:sym typeface="Wingdings" panose="05000000000000000000" pitchFamily="2" charset="2"/>
              </a:rPr>
              <a:t>97</a:t>
            </a:r>
            <a:r>
              <a:rPr lang="en-US" sz="2000" dirty="0">
                <a:sym typeface="Wingdings" panose="05000000000000000000" pitchFamily="2" charset="2"/>
              </a:rPr>
              <a:t>%</a:t>
            </a:r>
            <a:endParaRPr lang="en-US" sz="2000" dirty="0"/>
          </a:p>
        </p:txBody>
      </p:sp>
      <p:pic>
        <p:nvPicPr>
          <p:cNvPr id="16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6;p14"/>
          <p:cNvSpPr txBox="1">
            <a:spLocks/>
          </p:cNvSpPr>
          <p:nvPr/>
        </p:nvSpPr>
        <p:spPr>
          <a:xfrm>
            <a:off x="381000" y="409150"/>
            <a:ext cx="845045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DE-KIT : unrouteable </a:t>
            </a:r>
            <a:r>
              <a:rPr lang="en-US" dirty="0"/>
              <a:t>IPv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rgbClr val="00B050"/>
                </a:solidFill>
              </a:rPr>
              <a:t>6</a:t>
            </a:r>
            <a:r>
              <a:rPr lang="en-US" dirty="0"/>
              <a:t> LHCONE packet statistics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95973" y="3171941"/>
            <a:ext cx="11910799" cy="3205997"/>
            <a:chOff x="195973" y="3171941"/>
            <a:chExt cx="11910799" cy="3205997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195973" y="3171941"/>
              <a:ext cx="2623427" cy="3197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indent="-292100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1000"/>
                <a:buChar char="●"/>
              </a:pPr>
              <a:endParaRPr lang="en-US" sz="11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 rot="16200000">
              <a:off x="10801607" y="5072773"/>
              <a:ext cx="2348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>
                  <a:latin typeface="Calibri Light" panose="020F0302020204030204" pitchFamily="34" charset="0"/>
                </a:rPr>
                <a:t>Color legend : </a:t>
              </a:r>
              <a:r>
                <a:rPr lang="de-DE" sz="10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IPv6 </a:t>
              </a:r>
              <a:r>
                <a:rPr lang="de-DE" sz="1000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de-DE" sz="10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 IPv4  / </a:t>
              </a:r>
              <a:r>
                <a:rPr lang="de-DE" sz="11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IPV4 /</a:t>
              </a:r>
              <a:r>
                <a:rPr lang="de-DE" sz="1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de-DE" sz="1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</a:rPr>
                <a:t>IPv6</a:t>
              </a:r>
              <a:endParaRPr lang="en-US" sz="1000" dirty="0">
                <a:solidFill>
                  <a:srgbClr val="00B05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48334"/>
              </p:ext>
            </p:extLst>
          </p:nvPr>
        </p:nvGraphicFramePr>
        <p:xfrm>
          <a:off x="381000" y="1320943"/>
          <a:ext cx="9620249" cy="155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829">
                  <a:extLst>
                    <a:ext uri="{9D8B030D-6E8A-4147-A177-3AD203B41FA5}">
                      <a16:colId xmlns:a16="http://schemas.microsoft.com/office/drawing/2014/main" val="2473025741"/>
                    </a:ext>
                  </a:extLst>
                </a:gridCol>
                <a:gridCol w="4292339">
                  <a:extLst>
                    <a:ext uri="{9D8B030D-6E8A-4147-A177-3AD203B41FA5}">
                      <a16:colId xmlns:a16="http://schemas.microsoft.com/office/drawing/2014/main" val="2394261986"/>
                    </a:ext>
                  </a:extLst>
                </a:gridCol>
                <a:gridCol w="2437081">
                  <a:extLst>
                    <a:ext uri="{9D8B030D-6E8A-4147-A177-3AD203B41FA5}">
                      <a16:colId xmlns:a16="http://schemas.microsoft.com/office/drawing/2014/main" val="3723611113"/>
                    </a:ext>
                  </a:extLst>
                </a:gridCol>
              </a:tblGrid>
              <a:tr h="2353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IPv4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IPv6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3539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smtClean="0"/>
                        <a:t>Total </a:t>
                      </a:r>
                      <a:r>
                        <a:rPr lang="de-DE" dirty="0" err="1" smtClean="0"/>
                        <a:t>packets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during</a:t>
                      </a:r>
                      <a:r>
                        <a:rPr lang="de-DE" dirty="0" smtClean="0"/>
                        <a:t> 4 </a:t>
                      </a:r>
                      <a:r>
                        <a:rPr lang="de-DE" dirty="0" err="1" smtClean="0"/>
                        <a:t>weeks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2.6Mil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1.9Mil   Total approx. 4.5Mil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10227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smtClean="0"/>
                        <a:t>Packet/</a:t>
                      </a:r>
                      <a:r>
                        <a:rPr lang="de-DE" dirty="0" err="1" smtClean="0"/>
                        <a:t>day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82,000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70,000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76052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smtClean="0"/>
                        <a:t>Privat IP </a:t>
                      </a:r>
                      <a:r>
                        <a:rPr lang="de-DE" dirty="0" err="1" smtClean="0"/>
                        <a:t>destination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10.0.0.0/16, 172.16.0.0/12, 192.168.0.0/16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08431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Number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38 + private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 + private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04834"/>
                  </a:ext>
                </a:extLst>
              </a:tr>
            </a:tbl>
          </a:graphicData>
        </a:graphic>
      </p:graphicFrame>
      <p:sp>
        <p:nvSpPr>
          <p:cNvPr id="17" name="Google Shape;128;p17"/>
          <p:cNvSpPr txBox="1"/>
          <p:nvPr/>
        </p:nvSpPr>
        <p:spPr>
          <a:xfrm>
            <a:off x="381000" y="908092"/>
            <a:ext cx="7873056" cy="4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</a:t>
            </a:r>
            <a:r>
              <a:rPr lang="en-US" sz="1800" b="1" dirty="0" smtClean="0"/>
              <a:t> Ingress </a:t>
            </a:r>
            <a:r>
              <a:rPr lang="en-US" sz="1800" b="1" dirty="0"/>
              <a:t>Packet </a:t>
            </a:r>
            <a:r>
              <a:rPr lang="en-US" sz="1800" b="1" dirty="0" smtClean="0"/>
              <a:t>Filters</a:t>
            </a:r>
            <a:endParaRPr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12" name="Rechteck 11"/>
          <p:cNvSpPr/>
          <p:nvPr/>
        </p:nvSpPr>
        <p:spPr>
          <a:xfrm>
            <a:off x="367309" y="3345135"/>
            <a:ext cx="19285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ARBES-NET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ASGARR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CANARIE-NTN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CESNET2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CMU-TH-AP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CSTNET-AS-AP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CYFRONET AGH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DFN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F7F7F"/>
                </a:solidFill>
                <a:latin typeface="Arial" panose="020B0604020202020204" pitchFamily="34" charset="0"/>
              </a:rPr>
              <a:t>EENet</a:t>
            </a: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-AS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FR-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Renater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</a:rPr>
              <a:t>Géant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HEPNET-J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IHEP-SU</a:t>
            </a:r>
          </a:p>
        </p:txBody>
      </p:sp>
      <p:sp>
        <p:nvSpPr>
          <p:cNvPr id="13" name="Rechteck 12"/>
          <p:cNvSpPr/>
          <p:nvPr/>
        </p:nvSpPr>
        <p:spPr>
          <a:xfrm>
            <a:off x="3222624" y="3371996"/>
            <a:ext cx="28321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INDIANAGIGAPOP US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IU-RESEARCH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Janet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KIAE-COMPUTING-AS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KREONET-AS-KR-KR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LACNIC-1916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LACNIC-11340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MERIT-AS-14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NCTU-TW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NICNET-VSNL-BOARDER-AP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NKN-CORE-NW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NU-AS (US)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NORDUNET</a:t>
            </a:r>
          </a:p>
        </p:txBody>
      </p:sp>
      <p:sp>
        <p:nvSpPr>
          <p:cNvPr id="14" name="Rechteck 13"/>
          <p:cNvSpPr/>
          <p:nvPr/>
        </p:nvSpPr>
        <p:spPr>
          <a:xfrm>
            <a:off x="6155964" y="3371996"/>
            <a:ext cx="19344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ORG-ITEP1-RIP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PURDUE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PBRU-AS-AP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RAVEL-BR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RedIRIS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RIT-AS-AP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RMTUI-AS-AP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RMUTSV-AS-AP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</a:rPr>
              <a:t>RoEduNet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RWTH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SINET-AS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SNRU-AS-AP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SUT-AS-AP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8996550" y="3384768"/>
            <a:ext cx="2692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TANET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TEIN2-SG-AP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THAI-GATEWAY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TWAREN-TW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TWGATE-AP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U-CHICAGO-AS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UNINET-AS-MFU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</a:rPr>
              <a:t>UNINET-TH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UNIVERSIDADE DE SAO PAULO BR 28571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University Of Ioannina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UY-CLAR-LACNIC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WISC-MADISON-AS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119773" y="241300"/>
            <a:ext cx="6025516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V="1">
            <a:off x="132833" y="148353"/>
            <a:ext cx="2999698" cy="2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" grpId="0"/>
      <p:bldP spid="12" grpId="0"/>
      <p:bldP spid="13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953224"/>
              </p:ext>
            </p:extLst>
          </p:nvPr>
        </p:nvGraphicFramePr>
        <p:xfrm>
          <a:off x="200025" y="1882496"/>
          <a:ext cx="11734800" cy="433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6" name="Google Shape;176;p21"/>
          <p:cNvSpPr txBox="1"/>
          <p:nvPr/>
        </p:nvSpPr>
        <p:spPr>
          <a:xfrm>
            <a:off x="403642" y="889977"/>
            <a:ext cx="6854408" cy="13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</a:rPr>
              <a:t>-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to 17 different sites only by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</a:rPr>
              <a:t>	</a:t>
            </a:r>
            <a:r>
              <a:rPr lang="en-US" sz="1800" dirty="0" smtClean="0">
                <a:solidFill>
                  <a:schemeClr val="dk1"/>
                </a:solidFill>
              </a:rPr>
              <a:t>- </a:t>
            </a:r>
            <a:r>
              <a:rPr lang="en-US" sz="1800" dirty="0">
                <a:solidFill>
                  <a:schemeClr val="dk1"/>
                </a:solidFill>
                <a:latin typeface="Calibri"/>
                <a:sym typeface="Calibri"/>
              </a:rPr>
              <a:t>r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emoved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 with less than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5000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packets (per month)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 smtClean="0">
                <a:solidFill>
                  <a:schemeClr val="dk1"/>
                </a:solidFill>
              </a:rPr>
              <a:t>	- </a:t>
            </a:r>
            <a:r>
              <a:rPr lang="en-US" sz="1800" dirty="0">
                <a:solidFill>
                  <a:schemeClr val="dk1"/>
                </a:solidFill>
                <a:latin typeface="Calibri"/>
                <a:sym typeface="Calibri"/>
              </a:rPr>
              <a:t>p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ull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subnets of one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source/site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  <p:pic>
        <p:nvPicPr>
          <p:cNvPr id="1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86;p14"/>
          <p:cNvSpPr txBox="1">
            <a:spLocks/>
          </p:cNvSpPr>
          <p:nvPr/>
        </p:nvSpPr>
        <p:spPr>
          <a:xfrm>
            <a:off x="381000" y="409150"/>
            <a:ext cx="845045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unrouteable IPv4/6 </a:t>
            </a:r>
            <a:r>
              <a:rPr lang="en-US" dirty="0"/>
              <a:t>packets</a:t>
            </a:r>
          </a:p>
        </p:txBody>
      </p:sp>
      <p:sp>
        <p:nvSpPr>
          <p:cNvPr id="174" name="Google Shape;174;p21"/>
          <p:cNvSpPr txBox="1"/>
          <p:nvPr/>
        </p:nvSpPr>
        <p:spPr>
          <a:xfrm>
            <a:off x="657166" y="5575458"/>
            <a:ext cx="40581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2,612,633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1,969,168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4,481,801  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packets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day: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152,921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8826525" y="5609350"/>
            <a:ext cx="32439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ICMP approx.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2.5%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=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114,.860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none ICMP             =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4,366,941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2" name="Ellipse 1"/>
          <p:cNvSpPr/>
          <p:nvPr/>
        </p:nvSpPr>
        <p:spPr>
          <a:xfrm>
            <a:off x="3238500" y="2533650"/>
            <a:ext cx="914400" cy="2533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4" grpId="0"/>
      <p:bldP spid="17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Unrouteable </a:t>
            </a:r>
            <a:r>
              <a:rPr lang="en-US" dirty="0"/>
              <a:t>packets found from </a:t>
            </a:r>
            <a:r>
              <a:rPr lang="en-US" dirty="0" err="1"/>
              <a:t>CESnet</a:t>
            </a:r>
            <a:endParaRPr lang="en-US" dirty="0"/>
          </a:p>
        </p:txBody>
      </p:sp>
      <p:pic>
        <p:nvPicPr>
          <p:cNvPr id="3078" name="Picture 6" descr="https://lh3.googleusercontent.com/MCYgQe8BnMdKXXZhzpnva7rR4rBtEC5DUEvqd8v12LluudKZNUTxp15F_fqikIvad91SyNokw4F3mv67oDdrzWvovmG6rIU0zC11Uewgl51jTeXThVs-EyDKzv5Ex8Ay-pB8vDupK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624330"/>
            <a:ext cx="10817225" cy="31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50495" y="938530"/>
            <a:ext cx="4886325" cy="914400"/>
            <a:chOff x="125095" y="938530"/>
            <a:chExt cx="4886325" cy="914400"/>
          </a:xfrm>
        </p:grpSpPr>
        <p:pic>
          <p:nvPicPr>
            <p:cNvPr id="3077" name="Picture 5" descr="https://lh5.googleusercontent.com/Mt7kcLyPGe1uCO_zzPFAJj93l2rtxXNBsTKqSNjv147pZSCbLO2OYL3VeORAX96Jw_IluJ2mIrtUCKvIrjdnug2Xqwa7guexfxI3BKOApNeEIOrOrw5KJo7r-HpEhLp_BciJ_6TwlV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" y="938530"/>
              <a:ext cx="488632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2819400" y="1563840"/>
              <a:ext cx="679994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CESNET</a:t>
              </a:r>
              <a:endParaRPr lang="en-US" sz="9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 rot="1957237">
            <a:off x="7205552" y="4596629"/>
            <a:ext cx="49451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current </a:t>
            </a:r>
            <a:r>
              <a:rPr lang="en-US" sz="2800" b="1" dirty="0">
                <a:latin typeface="Arial" panose="020B0604020202020204" pitchFamily="34" charset="0"/>
              </a:rPr>
              <a:t>example of clarified </a:t>
            </a:r>
            <a:endParaRPr lang="en-US" sz="2800" b="1" dirty="0" smtClean="0">
              <a:latin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</a:rPr>
              <a:t>unrouteable </a:t>
            </a:r>
            <a:r>
              <a:rPr lang="en-US" sz="2800" b="1" dirty="0">
                <a:latin typeface="Arial" panose="020B0604020202020204" pitchFamily="34" charset="0"/>
              </a:rPr>
              <a:t>packets</a:t>
            </a:r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4" name="Ellipse 13"/>
          <p:cNvSpPr/>
          <p:nvPr/>
        </p:nvSpPr>
        <p:spPr>
          <a:xfrm>
            <a:off x="3048000" y="1913421"/>
            <a:ext cx="914400" cy="25442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84774" y="5019841"/>
            <a:ext cx="7074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Subnet added to LHCONE BGP routing table:</a:t>
            </a:r>
            <a:endParaRPr lang="en-US" b="1" dirty="0"/>
          </a:p>
          <a:p>
            <a:r>
              <a:rPr lang="en-US" b="1" dirty="0">
                <a:latin typeface="Arial" panose="020B0604020202020204" pitchFamily="34" charset="0"/>
              </a:rPr>
              <a:t>*&gt;e147.231.98.224/27              188.1.153.65                                   0 680 20965 2852 </a:t>
            </a:r>
            <a:r>
              <a:rPr lang="en-US" b="1" dirty="0" err="1">
                <a:latin typeface="Arial" panose="020B0604020202020204" pitchFamily="34" charset="0"/>
              </a:rPr>
              <a:t>i</a:t>
            </a:r>
            <a:endParaRPr lang="en-US" b="1" dirty="0"/>
          </a:p>
          <a:p>
            <a:r>
              <a:rPr lang="en-US" b="1" dirty="0">
                <a:latin typeface="Arial" panose="020B0604020202020204" pitchFamily="34" charset="0"/>
              </a:rPr>
              <a:t>*&gt;e2001:718:409:7000::/52</a:t>
            </a:r>
            <a:r>
              <a:rPr lang="en-US" b="1" dirty="0"/>
              <a:t>    </a:t>
            </a:r>
            <a:r>
              <a:rPr lang="en-US" b="1" dirty="0">
                <a:latin typeface="Arial" panose="020B0604020202020204" pitchFamily="34" charset="0"/>
              </a:rPr>
              <a:t> 2001:638:c:da40::1                        0 680 20965 2852 </a:t>
            </a:r>
            <a:r>
              <a:rPr lang="en-US" b="1" dirty="0" err="1">
                <a:latin typeface="Arial" panose="020B0604020202020204" pitchFamily="34" charset="0"/>
              </a:rPr>
              <a:t>i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>
                <a:latin typeface="Arial" panose="020B0604020202020204" pitchFamily="34" charset="0"/>
              </a:rPr>
              <a:t>➧ </a:t>
            </a:r>
            <a:r>
              <a:rPr lang="en-US" b="1" dirty="0">
                <a:latin typeface="Arial" panose="020B0604020202020204" pitchFamily="34" charset="0"/>
              </a:rPr>
              <a:t> Issue solved </a:t>
            </a:r>
            <a:endParaRPr lang="en-US" b="1" dirty="0"/>
          </a:p>
          <a:p>
            <a:endParaRPr lang="en-US" dirty="0"/>
          </a:p>
        </p:txBody>
      </p:sp>
      <p:pic>
        <p:nvPicPr>
          <p:cNvPr id="16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4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85802"/>
              </p:ext>
            </p:extLst>
          </p:nvPr>
        </p:nvGraphicFramePr>
        <p:xfrm>
          <a:off x="223761" y="1448102"/>
          <a:ext cx="11744477" cy="435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CESnet</a:t>
            </a:r>
            <a:r>
              <a:rPr lang="en-US" dirty="0" smtClean="0"/>
              <a:t> reduced unrouteable </a:t>
            </a:r>
            <a:r>
              <a:rPr lang="en-US" dirty="0"/>
              <a:t>IPv4/6 </a:t>
            </a:r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20701" y="711200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Reduced to 16 different sites only by</a:t>
            </a:r>
          </a:p>
          <a:p>
            <a:r>
              <a:rPr lang="en-US" sz="1800" dirty="0" smtClean="0"/>
              <a:t>	- resolved CESNET</a:t>
            </a:r>
            <a:endParaRPr lang="en-US" sz="1800" dirty="0"/>
          </a:p>
        </p:txBody>
      </p:sp>
      <p:sp>
        <p:nvSpPr>
          <p:cNvPr id="5" name="Google Shape;174;p21"/>
          <p:cNvSpPr txBox="1"/>
          <p:nvPr/>
        </p:nvSpPr>
        <p:spPr>
          <a:xfrm>
            <a:off x="657166" y="5575458"/>
            <a:ext cx="40581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1,132,633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739,168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1,871,801  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packts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day: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59,707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75;p21"/>
          <p:cNvSpPr txBox="1"/>
          <p:nvPr/>
        </p:nvSpPr>
        <p:spPr>
          <a:xfrm>
            <a:off x="8826525" y="5609350"/>
            <a:ext cx="32439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ICMP approx.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6.9% =     114,860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none ICMP  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93,1%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=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1,756,941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/>
          <p:cNvSpPr/>
          <p:nvPr/>
        </p:nvSpPr>
        <p:spPr>
          <a:xfrm>
            <a:off x="1431925" y="2603500"/>
            <a:ext cx="571500" cy="210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/>
          <p:nvPr/>
        </p:nvSpPr>
        <p:spPr>
          <a:xfrm>
            <a:off x="380999" y="1287075"/>
            <a:ext cx="9952201" cy="31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7" indent="-342900">
              <a:buSzPts val="1800"/>
              <a:buChar char="●"/>
            </a:pPr>
            <a:r>
              <a:rPr lang="en-US" sz="1800" dirty="0" smtClean="0"/>
              <a:t>automate unrouteable </a:t>
            </a:r>
            <a:r>
              <a:rPr lang="en-US" sz="1800" dirty="0"/>
              <a:t>packet information </a:t>
            </a:r>
            <a:r>
              <a:rPr lang="en-US" sz="1800" dirty="0" smtClean="0"/>
              <a:t>gathering</a:t>
            </a:r>
            <a:endParaRPr sz="1800" dirty="0"/>
          </a:p>
          <a:p>
            <a:pPr marL="914400" lvl="1" indent="-342900">
              <a:buSzPts val="1800"/>
              <a:buChar char="○"/>
            </a:pPr>
            <a:r>
              <a:rPr lang="en-US" sz="1800" dirty="0"/>
              <a:t> → </a:t>
            </a:r>
            <a:r>
              <a:rPr lang="en-US" sz="1800" dirty="0" smtClean="0"/>
              <a:t>router packet filter </a:t>
            </a:r>
          </a:p>
          <a:p>
            <a:pPr marL="914400" lvl="1" indent="-342900">
              <a:buSzPts val="1800"/>
              <a:buChar char="○"/>
            </a:pPr>
            <a:r>
              <a:rPr lang="en-US" sz="1800" dirty="0" smtClean="0"/>
              <a:t> </a:t>
            </a:r>
            <a:r>
              <a:rPr lang="en-US" sz="1800" dirty="0"/>
              <a:t>→ store into a organized and structured database (</a:t>
            </a:r>
            <a:r>
              <a:rPr lang="en-US" sz="1800" dirty="0" err="1"/>
              <a:t>kibana</a:t>
            </a:r>
            <a:r>
              <a:rPr lang="en-US" sz="1800" dirty="0"/>
              <a:t>)</a:t>
            </a:r>
            <a:endParaRPr sz="1800" dirty="0"/>
          </a:p>
          <a:p>
            <a:endParaRPr sz="1800" dirty="0"/>
          </a:p>
          <a:p>
            <a:pPr marL="914400" lvl="1" indent="-342900">
              <a:buSzPts val="1800"/>
              <a:buChar char="○"/>
            </a:pPr>
            <a:r>
              <a:rPr lang="en-US" sz="1800" dirty="0" err="1"/>
              <a:t>visualise</a:t>
            </a:r>
            <a:r>
              <a:rPr lang="en-US" sz="1800" dirty="0"/>
              <a:t> the data </a:t>
            </a:r>
            <a:r>
              <a:rPr lang="en-US" sz="1800" dirty="0" smtClean="0"/>
              <a:t>(packet beat / elastic </a:t>
            </a:r>
            <a:r>
              <a:rPr lang="en-US" sz="1800" dirty="0"/>
              <a:t>search / </a:t>
            </a:r>
            <a:r>
              <a:rPr lang="en-US" sz="1800" dirty="0" err="1"/>
              <a:t>k</a:t>
            </a:r>
            <a:r>
              <a:rPr lang="en-US" sz="1800" dirty="0" err="1" smtClean="0"/>
              <a:t>ibana</a:t>
            </a:r>
            <a:r>
              <a:rPr lang="en-US" sz="1800" dirty="0" smtClean="0"/>
              <a:t> </a:t>
            </a:r>
            <a:r>
              <a:rPr lang="en-US" sz="1800" dirty="0"/>
              <a:t>/ </a:t>
            </a:r>
            <a:r>
              <a:rPr lang="en-US" sz="1800" dirty="0" err="1"/>
              <a:t>grafana</a:t>
            </a:r>
            <a:r>
              <a:rPr lang="en-US" sz="1800" dirty="0"/>
              <a:t>) with different levels </a:t>
            </a:r>
            <a:endParaRPr sz="1800" dirty="0"/>
          </a:p>
          <a:p>
            <a:pPr marL="1371600" lvl="2" indent="-342900">
              <a:buSzPts val="1800"/>
              <a:buChar char="■"/>
            </a:pPr>
            <a:r>
              <a:rPr lang="en-US" sz="1800" dirty="0"/>
              <a:t>abstract overview</a:t>
            </a:r>
            <a:endParaRPr sz="1800" dirty="0"/>
          </a:p>
          <a:p>
            <a:pPr marL="1371600" lvl="2" indent="-342900">
              <a:buSzPts val="1800"/>
              <a:buChar char="■"/>
            </a:pPr>
            <a:r>
              <a:rPr lang="en-US" sz="1800" dirty="0"/>
              <a:t>and </a:t>
            </a:r>
            <a:r>
              <a:rPr lang="en-US" sz="1800" dirty="0" err="1"/>
              <a:t>zoomable</a:t>
            </a:r>
            <a:r>
              <a:rPr lang="en-US" sz="1800" dirty="0"/>
              <a:t> into detailed view (up to source/</a:t>
            </a:r>
            <a:r>
              <a:rPr lang="en-US" sz="1800" dirty="0" err="1"/>
              <a:t>dest</a:t>
            </a:r>
            <a:r>
              <a:rPr lang="en-US" sz="1800" dirty="0"/>
              <a:t>. of a single packet)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this </a:t>
            </a:r>
            <a:r>
              <a:rPr lang="en-US" sz="1800" dirty="0"/>
              <a:t>data shall be available for the LHCONE connected sites (but not for the world), one </a:t>
            </a:r>
            <a:r>
              <a:rPr lang="en-US" sz="1800" dirty="0" smtClean="0"/>
              <a:t>idea:</a:t>
            </a:r>
            <a:endParaRPr lang="en-US" sz="1800" dirty="0"/>
          </a:p>
        </p:txBody>
      </p:sp>
      <p:pic>
        <p:nvPicPr>
          <p:cNvPr id="6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6;p14"/>
          <p:cNvSpPr txBox="1">
            <a:spLocks/>
          </p:cNvSpPr>
          <p:nvPr/>
        </p:nvSpPr>
        <p:spPr>
          <a:xfrm>
            <a:off x="380999" y="409150"/>
            <a:ext cx="10014857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Project @ DE-KIT </a:t>
            </a:r>
            <a:r>
              <a:rPr lang="en-US" dirty="0" smtClean="0"/>
              <a:t>:  unrouteable </a:t>
            </a:r>
            <a:r>
              <a:rPr lang="en-US" dirty="0"/>
              <a:t>packet -- web portal</a:t>
            </a:r>
          </a:p>
        </p:txBody>
      </p:sp>
      <p:sp>
        <p:nvSpPr>
          <p:cNvPr id="9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7662" y="5052992"/>
            <a:ext cx="924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project started again,</a:t>
            </a:r>
          </a:p>
          <a:p>
            <a:r>
              <a:rPr lang="en-US" sz="1800" b="1" dirty="0"/>
              <a:t>first results are available (part of this presentation)</a:t>
            </a:r>
          </a:p>
          <a:p>
            <a:r>
              <a:rPr lang="en-US" sz="1800" b="1" dirty="0"/>
              <a:t>Investigation on enabling access to the LHC (+ NREN) community are still </a:t>
            </a:r>
            <a:r>
              <a:rPr lang="en-US" sz="1800" b="1" dirty="0" smtClean="0"/>
              <a:t>ongoing</a:t>
            </a:r>
            <a:endParaRPr lang="en-US" sz="1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81100" y="3860333"/>
            <a:ext cx="933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342900">
              <a:buSzPts val="1800"/>
              <a:buFont typeface="Wingdings" panose="05000000000000000000" pitchFamily="2" charset="2"/>
              <a:buChar char="§"/>
            </a:pPr>
            <a:r>
              <a:rPr lang="en-US" sz="1600" b="1" dirty="0"/>
              <a:t>securing the data</a:t>
            </a:r>
          </a:p>
          <a:p>
            <a:pPr marL="1371600" lvl="2" indent="-342900">
              <a:buSzPts val="1800"/>
              <a:buFont typeface="Wingdings" panose="05000000000000000000" pitchFamily="2" charset="2"/>
              <a:buChar char="§"/>
            </a:pPr>
            <a:r>
              <a:rPr lang="en-US" sz="1600" b="1" dirty="0" err="1" smtClean="0"/>
              <a:t>communityrestricted</a:t>
            </a:r>
            <a:r>
              <a:rPr lang="en-US" sz="1600" b="1" dirty="0" smtClean="0"/>
              <a:t> </a:t>
            </a:r>
            <a:r>
              <a:rPr lang="en-US" sz="1600" b="1" dirty="0"/>
              <a:t>access --&gt; personal authentication enabled (via </a:t>
            </a:r>
            <a:r>
              <a:rPr lang="en-US" sz="1600" b="1" dirty="0" err="1"/>
              <a:t>eduGAIN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ZrKa0RO_spG4PuVsTxzhnjR2ScuNpPSbHqGH143sscFPd9guVdceiG8yYhh0cRbvLClscu9z-XG8G33aHJ55nvcgROgivyIpS_-IGE5E0mGu62DW8dIdGOVyKD5FVWfu6qgPUtn8L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35850"/>
            <a:ext cx="11874499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6" y="6086475"/>
            <a:ext cx="2390775" cy="209550"/>
          </a:xfrm>
          <a:prstGeom prst="rect">
            <a:avLst/>
          </a:prstGeom>
        </p:spPr>
      </p:pic>
      <p:sp>
        <p:nvSpPr>
          <p:cNvPr id="10" name="Google Shape;86;p14"/>
          <p:cNvSpPr txBox="1">
            <a:spLocks/>
          </p:cNvSpPr>
          <p:nvPr/>
        </p:nvSpPr>
        <p:spPr>
          <a:xfrm>
            <a:off x="380999" y="409150"/>
            <a:ext cx="10014857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/>
              <a:t>Worldmap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unrouteable</a:t>
            </a:r>
            <a:r>
              <a:rPr lang="de-DE" dirty="0" smtClean="0"/>
              <a:t> </a:t>
            </a:r>
            <a:r>
              <a:rPr lang="de-DE" dirty="0" err="1"/>
              <a:t>packets</a:t>
            </a:r>
            <a:r>
              <a:rPr lang="de-DE" dirty="0"/>
              <a:t>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last </a:t>
            </a:r>
            <a:r>
              <a:rPr lang="de-DE" dirty="0" err="1" smtClean="0"/>
              <a:t>month</a:t>
            </a:r>
            <a:endParaRPr lang="en-US" dirty="0"/>
          </a:p>
        </p:txBody>
      </p:sp>
      <p:sp>
        <p:nvSpPr>
          <p:cNvPr id="12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pic>
        <p:nvPicPr>
          <p:cNvPr id="9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s://lh4.googleusercontent.com/e-oBgSzVqAnLTVeVn7WjZb8_6uTYEcF0vFVPxqGlQLpycqvc1Nl-RRnv2HOagjjlqvitZv8uLDnlFSjlItHZ3ieoKkWsiq2wA6MPpL-DnQ2IzF4u8Z_V1h0Pq-IdMOrOOWgIHupE2j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231199"/>
            <a:ext cx="1244600" cy="10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Routing </a:t>
            </a:r>
            <a:r>
              <a:rPr lang="de-DE" dirty="0" err="1"/>
              <a:t>tabel</a:t>
            </a:r>
            <a:r>
              <a:rPr lang="de-DE" dirty="0"/>
              <a:t> </a:t>
            </a:r>
            <a:r>
              <a:rPr lang="de-DE" dirty="0" err="1"/>
              <a:t>diffrenz</a:t>
            </a:r>
            <a:r>
              <a:rPr lang="de-DE" dirty="0"/>
              <a:t> </a:t>
            </a:r>
            <a:r>
              <a:rPr lang="de-DE" dirty="0" err="1"/>
              <a:t>e.g</a:t>
            </a:r>
            <a:r>
              <a:rPr lang="de-DE" dirty="0"/>
              <a:t>: </a:t>
            </a:r>
            <a:r>
              <a:rPr lang="de-DE" dirty="0" err="1"/>
              <a:t>Géant</a:t>
            </a:r>
            <a:r>
              <a:rPr lang="de-DE" dirty="0"/>
              <a:t> (IPv6)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1110414"/>
            <a:ext cx="8572500" cy="500221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9084" y="4382008"/>
            <a:ext cx="4839716" cy="1793367"/>
          </a:xfrm>
          <a:solidFill>
            <a:schemeClr val="bg1"/>
          </a:solidFill>
        </p:spPr>
        <p:txBody>
          <a:bodyPr/>
          <a:lstStyle/>
          <a:p>
            <a:pPr marL="121920" indent="0">
              <a:buNone/>
            </a:pPr>
            <a:r>
              <a:rPr lang="de-DE" dirty="0" err="1" smtClean="0"/>
              <a:t>Missing</a:t>
            </a:r>
            <a:r>
              <a:rPr lang="de-DE" dirty="0" smtClean="0"/>
              <a:t> in LHCONE </a:t>
            </a:r>
            <a:r>
              <a:rPr lang="de-DE" dirty="0" err="1" smtClean="0"/>
              <a:t>routing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endParaRPr lang="de-DE" dirty="0" smtClean="0"/>
          </a:p>
          <a:p>
            <a:r>
              <a:rPr lang="de-DE" dirty="0" smtClean="0"/>
              <a:t>KIAE</a:t>
            </a:r>
          </a:p>
          <a:p>
            <a:r>
              <a:rPr lang="de-DE" dirty="0" smtClean="0"/>
              <a:t>TEIN2-NORTH</a:t>
            </a:r>
          </a:p>
        </p:txBody>
      </p:sp>
      <p:sp>
        <p:nvSpPr>
          <p:cNvPr id="6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7" name="Pfeil nach unten 6"/>
          <p:cNvSpPr/>
          <p:nvPr/>
        </p:nvSpPr>
        <p:spPr>
          <a:xfrm rot="20036115">
            <a:off x="691470" y="2630684"/>
            <a:ext cx="229655" cy="637761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 nach unten 7"/>
          <p:cNvSpPr/>
          <p:nvPr/>
        </p:nvSpPr>
        <p:spPr>
          <a:xfrm rot="1881366">
            <a:off x="6055828" y="2879220"/>
            <a:ext cx="220454" cy="589275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unten 8"/>
          <p:cNvSpPr/>
          <p:nvPr/>
        </p:nvSpPr>
        <p:spPr>
          <a:xfrm rot="1881366">
            <a:off x="6674313" y="1932858"/>
            <a:ext cx="220454" cy="589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50802" y="861482"/>
            <a:ext cx="6883400" cy="3608917"/>
            <a:chOff x="50802" y="861482"/>
            <a:chExt cx="6883400" cy="3627461"/>
          </a:xfrm>
        </p:grpSpPr>
        <p:sp>
          <p:nvSpPr>
            <p:cNvPr id="5" name="Bogen 4"/>
            <p:cNvSpPr/>
            <p:nvPr/>
          </p:nvSpPr>
          <p:spPr>
            <a:xfrm>
              <a:off x="50802" y="861483"/>
              <a:ext cx="6883400" cy="2214131"/>
            </a:xfrm>
            <a:prstGeom prst="arc">
              <a:avLst/>
            </a:prstGeom>
            <a:ln w="31750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Bogen 9"/>
            <p:cNvSpPr/>
            <p:nvPr/>
          </p:nvSpPr>
          <p:spPr>
            <a:xfrm flipH="1">
              <a:off x="664928" y="861482"/>
              <a:ext cx="5651204" cy="3627461"/>
            </a:xfrm>
            <a:prstGeom prst="arc">
              <a:avLst/>
            </a:prstGeom>
            <a:ln w="31750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75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LHC </a:t>
            </a:r>
            <a:r>
              <a:rPr lang="de-DE" dirty="0" smtClean="0">
                <a:sym typeface="Wingdings" panose="05000000000000000000" pitchFamily="2" charset="2"/>
              </a:rPr>
              <a:t> VPNs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6032" y="915527"/>
            <a:ext cx="11869293" cy="875173"/>
          </a:xfrm>
        </p:spPr>
        <p:txBody>
          <a:bodyPr/>
          <a:lstStyle/>
          <a:p>
            <a:r>
              <a:rPr lang="de-DE" dirty="0" err="1" smtClean="0"/>
              <a:t>LHCO</a:t>
            </a:r>
            <a:r>
              <a:rPr lang="de-DE" sz="1600" dirty="0" err="1" smtClean="0"/>
              <a:t>ptical</a:t>
            </a:r>
            <a:r>
              <a:rPr lang="de-DE" dirty="0" err="1" smtClean="0"/>
              <a:t>P</a:t>
            </a:r>
            <a:r>
              <a:rPr lang="de-DE" sz="1600" dirty="0" err="1" smtClean="0"/>
              <a:t>rivat</a:t>
            </a:r>
            <a:r>
              <a:rPr lang="de-DE" dirty="0" err="1" smtClean="0"/>
              <a:t>N</a:t>
            </a:r>
            <a:r>
              <a:rPr lang="de-DE" sz="1600" dirty="0" err="1" smtClean="0"/>
              <a:t>etwork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a CERN </a:t>
            </a:r>
            <a:r>
              <a:rPr lang="de-DE" dirty="0" err="1" smtClean="0">
                <a:sym typeface="Wingdings" panose="05000000000000000000" pitchFamily="2" charset="2"/>
              </a:rPr>
              <a:t>centric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</a:t>
            </a:r>
            <a:r>
              <a:rPr lang="de-DE" sz="1600" dirty="0" err="1" smtClean="0">
                <a:sym typeface="Wingdings" panose="05000000000000000000" pitchFamily="2" charset="2"/>
              </a:rPr>
              <a:t>irtual</a:t>
            </a:r>
            <a:r>
              <a:rPr lang="de-DE" dirty="0" err="1" smtClean="0">
                <a:sym typeface="Wingdings" panose="05000000000000000000" pitchFamily="2" charset="2"/>
              </a:rPr>
              <a:t>P</a:t>
            </a:r>
            <a:r>
              <a:rPr lang="de-DE" sz="1600" dirty="0" err="1" smtClean="0">
                <a:sym typeface="Wingdings" panose="05000000000000000000" pitchFamily="2" charset="2"/>
              </a:rPr>
              <a:t>rivat</a:t>
            </a:r>
            <a:r>
              <a:rPr lang="de-DE" dirty="0" err="1" smtClean="0">
                <a:sym typeface="Wingdings" panose="05000000000000000000" pitchFamily="2" charset="2"/>
              </a:rPr>
              <a:t>N</a:t>
            </a:r>
            <a:r>
              <a:rPr lang="de-DE" sz="1600" dirty="0" err="1" smtClean="0">
                <a:sym typeface="Wingdings" panose="05000000000000000000" pitchFamily="2" charset="2"/>
              </a:rPr>
              <a:t>etwork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VPN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15 </a:t>
            </a:r>
            <a:r>
              <a:rPr lang="de-DE" dirty="0" err="1" smtClean="0">
                <a:sym typeface="Wingdings" panose="05000000000000000000" pitchFamily="2" charset="2"/>
              </a:rPr>
              <a:t>participants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, mutual </a:t>
            </a:r>
            <a:r>
              <a:rPr lang="de-DE" dirty="0" err="1" smtClean="0">
                <a:sym typeface="Wingdings" panose="05000000000000000000" pitchFamily="2" charset="2"/>
              </a:rPr>
              <a:t>agreements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between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connected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partners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formal </a:t>
            </a:r>
            <a:r>
              <a:rPr lang="de-DE" dirty="0" err="1" smtClean="0">
                <a:sym typeface="Wingdings" panose="05000000000000000000" pitchFamily="2" charset="2"/>
              </a:rPr>
              <a:t>rules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</p:txBody>
      </p:sp>
      <p:pic>
        <p:nvPicPr>
          <p:cNvPr id="6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4367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/>
        </p:nvGrpSpPr>
        <p:grpSpPr>
          <a:xfrm>
            <a:off x="11317691" y="1810876"/>
            <a:ext cx="734765" cy="4475638"/>
            <a:chOff x="11326909" y="2547392"/>
            <a:chExt cx="734765" cy="377908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9802367" y="4071934"/>
              <a:ext cx="3779085" cy="730002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 rot="16200000">
              <a:off x="10992103" y="5174332"/>
              <a:ext cx="2093423" cy="4571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1" y="1790700"/>
            <a:ext cx="11071653" cy="4542367"/>
          </a:xfrm>
          <a:prstGeom prst="rect">
            <a:avLst/>
          </a:prstGeom>
        </p:spPr>
      </p:pic>
      <p:sp>
        <p:nvSpPr>
          <p:cNvPr id="11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4" name="Textfeld 3"/>
          <p:cNvSpPr txBox="1"/>
          <p:nvPr/>
        </p:nvSpPr>
        <p:spPr>
          <a:xfrm rot="1880008">
            <a:off x="3352650" y="3310986"/>
            <a:ext cx="710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chemeClr val="tx1"/>
                </a:solidFill>
              </a:rPr>
              <a:t>n</a:t>
            </a:r>
            <a:r>
              <a:rPr lang="de-DE" sz="4800" b="1" dirty="0" err="1" smtClean="0">
                <a:solidFill>
                  <a:schemeClr val="tx1"/>
                </a:solidFill>
              </a:rPr>
              <a:t>o</a:t>
            </a:r>
            <a:r>
              <a:rPr lang="de-DE" sz="4800" b="1" dirty="0" smtClean="0">
                <a:solidFill>
                  <a:schemeClr val="tx1"/>
                </a:solidFill>
              </a:rPr>
              <a:t> </a:t>
            </a:r>
            <a:r>
              <a:rPr lang="de-DE" sz="4800" b="1" dirty="0" err="1" smtClean="0">
                <a:solidFill>
                  <a:schemeClr val="tx1"/>
                </a:solidFill>
              </a:rPr>
              <a:t>unrouteable</a:t>
            </a:r>
            <a:r>
              <a:rPr lang="de-DE" sz="4800" b="1" dirty="0" smtClean="0">
                <a:solidFill>
                  <a:schemeClr val="tx1"/>
                </a:solidFill>
              </a:rPr>
              <a:t> </a:t>
            </a:r>
            <a:r>
              <a:rPr lang="de-DE" sz="4800" b="1" dirty="0" err="1" smtClean="0">
                <a:solidFill>
                  <a:schemeClr val="tx1"/>
                </a:solidFill>
              </a:rPr>
              <a:t>packets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>
            <a:spLocks noGrp="1"/>
          </p:cNvSpPr>
          <p:nvPr>
            <p:ph type="body" idx="1"/>
          </p:nvPr>
        </p:nvSpPr>
        <p:spPr>
          <a:xfrm>
            <a:off x="533399" y="1198563"/>
            <a:ext cx="9120192" cy="4964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r>
              <a:rPr lang="de-DE" dirty="0" smtClean="0"/>
              <a:t>(DE-KIT)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unrouteable</a:t>
            </a:r>
            <a:r>
              <a:rPr lang="de-DE" dirty="0" smtClean="0"/>
              <a:t> LHCONE </a:t>
            </a:r>
            <a:r>
              <a:rPr lang="de-DE" dirty="0" err="1" smtClean="0"/>
              <a:t>packets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4.5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1.9 </a:t>
            </a:r>
            <a:r>
              <a:rPr lang="de-DE" dirty="0" err="1" smtClean="0"/>
              <a:t>million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found</a:t>
            </a:r>
            <a:r>
              <a:rPr lang="de-DE" dirty="0" smtClean="0"/>
              <a:t> 2.6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packets</a:t>
            </a:r>
            <a:r>
              <a:rPr lang="de-DE" dirty="0" smtClean="0"/>
              <a:t> </a:t>
            </a:r>
            <a:r>
              <a:rPr lang="de-DE" dirty="0" err="1" smtClean="0"/>
              <a:t>marked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false</a:t>
            </a:r>
            <a:r>
              <a:rPr lang="de-DE" dirty="0" smtClean="0"/>
              <a:t> positive</a:t>
            </a:r>
            <a:endParaRPr lang="en-US" dirty="0" smtClean="0"/>
          </a:p>
          <a:p>
            <a:r>
              <a:rPr lang="en-US" dirty="0" smtClean="0"/>
              <a:t>LHCONE </a:t>
            </a:r>
            <a:r>
              <a:rPr lang="en-US" dirty="0"/>
              <a:t>ingress filtering/control has improved </a:t>
            </a:r>
            <a:r>
              <a:rPr lang="en-US" dirty="0" smtClean="0"/>
              <a:t>significantly </a:t>
            </a:r>
            <a:r>
              <a:rPr lang="en-US" dirty="0"/>
              <a:t>since measurement began in Q1 2018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Ratio of “</a:t>
            </a:r>
            <a:r>
              <a:rPr lang="en-US" dirty="0" err="1" smtClean="0"/>
              <a:t>unroutable</a:t>
            </a:r>
            <a:r>
              <a:rPr lang="en-US" dirty="0" smtClean="0"/>
              <a:t> LHCONE to total traffic at KIT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2018 : 0,5% – 2021 :0.15%</a:t>
            </a:r>
            <a:endParaRPr lang="en-US" dirty="0"/>
          </a:p>
          <a:p>
            <a:pPr marL="609600" lvl="1" indent="0">
              <a:buNone/>
            </a:pPr>
            <a:r>
              <a:rPr lang="de-DE" dirty="0" smtClean="0"/>
              <a:t>But still </a:t>
            </a:r>
            <a:r>
              <a:rPr lang="en-US" b="1" dirty="0"/>
              <a:t>d</a:t>
            </a:r>
            <a:r>
              <a:rPr lang="en-US" b="1" dirty="0" smtClean="0"/>
              <a:t>etection </a:t>
            </a:r>
            <a:r>
              <a:rPr lang="en-US" sz="2100" dirty="0" smtClean="0"/>
              <a:t>will </a:t>
            </a:r>
            <a:r>
              <a:rPr lang="en-US" sz="2100" dirty="0"/>
              <a:t>be beneficial:</a:t>
            </a:r>
          </a:p>
          <a:p>
            <a:pPr marL="1657350" lvl="3" indent="-361950">
              <a:buSzPts val="2400"/>
            </a:pPr>
            <a:r>
              <a:rPr lang="en-US" sz="2000" dirty="0"/>
              <a:t>r</a:t>
            </a:r>
            <a:r>
              <a:rPr lang="en-US" sz="2000" dirty="0" smtClean="0"/>
              <a:t>egularly </a:t>
            </a:r>
            <a:r>
              <a:rPr lang="en-US" sz="2000" dirty="0"/>
              <a:t>scheduled monitoring?</a:t>
            </a:r>
          </a:p>
          <a:p>
            <a:pPr marL="1657350" lvl="3" indent="-361950">
              <a:spcBef>
                <a:spcPts val="0"/>
              </a:spcBef>
              <a:buSzPts val="2400"/>
            </a:pPr>
            <a:r>
              <a:rPr lang="en-US" sz="2000" dirty="0"/>
              <a:t>p</a:t>
            </a:r>
            <a:r>
              <a:rPr lang="en-US" sz="2000" dirty="0" smtClean="0"/>
              <a:t>eriodic </a:t>
            </a:r>
            <a:r>
              <a:rPr lang="en-US" sz="2000" dirty="0"/>
              <a:t>NSP self run </a:t>
            </a:r>
            <a:r>
              <a:rPr lang="en-US" sz="2000" dirty="0" smtClean="0"/>
              <a:t>audits?</a:t>
            </a:r>
          </a:p>
          <a:p>
            <a:pPr marL="1657350" lvl="3" indent="-361950">
              <a:spcBef>
                <a:spcPts val="0"/>
              </a:spcBef>
              <a:buSzPts val="2400"/>
            </a:pPr>
            <a:r>
              <a:rPr lang="en-US" sz="2100" dirty="0" smtClean="0"/>
              <a:t>Work </a:t>
            </a:r>
            <a:r>
              <a:rPr lang="en-US" sz="2100" dirty="0"/>
              <a:t>towards </a:t>
            </a:r>
            <a:r>
              <a:rPr lang="en-US" sz="2100" b="1" dirty="0"/>
              <a:t>Prevention</a:t>
            </a:r>
          </a:p>
          <a:p>
            <a:pPr marL="1657350" lvl="3" indent="-361950">
              <a:buSzPts val="2400"/>
            </a:pPr>
            <a:r>
              <a:rPr lang="en-US" sz="2000" dirty="0" smtClean="0"/>
              <a:t>NSPs initiative at Edge </a:t>
            </a:r>
            <a:r>
              <a:rPr lang="en-US" sz="2000" dirty="0"/>
              <a:t>Site filter </a:t>
            </a:r>
            <a:r>
              <a:rPr lang="en-US" sz="2000" dirty="0" smtClean="0"/>
              <a:t>configuration</a:t>
            </a:r>
            <a:br>
              <a:rPr lang="en-US" sz="2000" dirty="0" smtClean="0"/>
            </a:br>
            <a:endParaRPr lang="en-US" sz="1300" dirty="0"/>
          </a:p>
          <a:p>
            <a:pPr marL="2057400" lvl="4">
              <a:spcBef>
                <a:spcPts val="0"/>
              </a:spcBef>
              <a:buSzPts val="2400"/>
            </a:pPr>
            <a:r>
              <a:rPr lang="en-US" sz="1900" dirty="0" smtClean="0"/>
              <a:t>RPF </a:t>
            </a:r>
            <a:r>
              <a:rPr lang="en-US" sz="1900" dirty="0">
                <a:highlight>
                  <a:srgbClr val="00FF00"/>
                </a:highlight>
              </a:rPr>
              <a:t>→ too strict? → Rather opt for ACLs</a:t>
            </a:r>
          </a:p>
          <a:p>
            <a:pPr marL="2057400" lvl="4">
              <a:spcBef>
                <a:spcPts val="0"/>
              </a:spcBef>
              <a:buSzPts val="2400"/>
            </a:pPr>
            <a:r>
              <a:rPr lang="en-US" sz="1900" dirty="0" err="1"/>
              <a:t>templated</a:t>
            </a:r>
            <a:r>
              <a:rPr lang="en-US" sz="1900" dirty="0"/>
              <a:t> policy &amp; filter configuration</a:t>
            </a:r>
          </a:p>
          <a:p>
            <a:pPr marL="609600" lvl="1" indent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Routing table inconsistency may also be a source of false positives.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de-DE" dirty="0" err="1" smtClean="0"/>
              <a:t>Ongoining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an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/>
              <a:t> </a:t>
            </a:r>
            <a:r>
              <a:rPr lang="de-DE" dirty="0" err="1" smtClean="0"/>
              <a:t>spanning</a:t>
            </a:r>
            <a:r>
              <a:rPr lang="de-DE" dirty="0" smtClean="0"/>
              <a:t> LHCONE </a:t>
            </a:r>
            <a:r>
              <a:rPr lang="de-DE" dirty="0" err="1" smtClean="0"/>
              <a:t>routing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endParaRPr lang="en-US" sz="1900" dirty="0"/>
          </a:p>
          <a:p>
            <a:pPr marL="609600" lvl="1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4"/>
          <p:cNvSpPr txBox="1">
            <a:spLocks/>
          </p:cNvSpPr>
          <p:nvPr/>
        </p:nvSpPr>
        <p:spPr>
          <a:xfrm>
            <a:off x="533399" y="561550"/>
            <a:ext cx="10014857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Conclusion /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0" name="Google Shape;321;p30"/>
          <p:cNvSpPr/>
          <p:nvPr/>
        </p:nvSpPr>
        <p:spPr>
          <a:xfrm>
            <a:off x="9698926" y="4578584"/>
            <a:ext cx="848173" cy="77065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6D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</a:rPr>
              <a:t>Site </a:t>
            </a:r>
            <a:r>
              <a:rPr lang="en-US" sz="1200" dirty="0" smtClean="0">
                <a:solidFill>
                  <a:schemeClr val="lt1"/>
                </a:solidFill>
              </a:rPr>
              <a:t>2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11" name="Google Shape;321;p30"/>
          <p:cNvSpPr/>
          <p:nvPr/>
        </p:nvSpPr>
        <p:spPr>
          <a:xfrm>
            <a:off x="10770955" y="3082663"/>
            <a:ext cx="848173" cy="77065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6D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</a:rPr>
              <a:t>Site </a:t>
            </a:r>
            <a:r>
              <a:rPr lang="en-US" sz="1200" dirty="0" smtClean="0">
                <a:solidFill>
                  <a:schemeClr val="lt1"/>
                </a:solidFill>
              </a:rPr>
              <a:t>3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12" name="Google Shape;320;p30"/>
          <p:cNvSpPr txBox="1">
            <a:spLocks/>
          </p:cNvSpPr>
          <p:nvPr/>
        </p:nvSpPr>
        <p:spPr>
          <a:xfrm>
            <a:off x="7948930" y="2848673"/>
            <a:ext cx="4115162" cy="2638789"/>
          </a:xfrm>
          <a:prstGeom prst="cloudCallout">
            <a:avLst>
              <a:gd name="adj1" fmla="val -37235"/>
              <a:gd name="adj2" fmla="val 31648"/>
            </a:avLst>
          </a:prstGeom>
          <a:noFill/>
          <a:ln w="25400" cap="flat" cmpd="sng">
            <a:solidFill>
              <a:srgbClr val="006D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ctr">
              <a:spcBef>
                <a:spcPts val="0"/>
              </a:spcBef>
              <a:buClr>
                <a:schemeClr val="lt1"/>
              </a:buClr>
            </a:pPr>
            <a:r>
              <a:rPr lang="en-US" smtClean="0">
                <a:solidFill>
                  <a:schemeClr val="lt1"/>
                </a:solidFill>
              </a:rPr>
              <a:t>NREN 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Google Shape;321;p30"/>
          <p:cNvSpPr/>
          <p:nvPr/>
        </p:nvSpPr>
        <p:spPr>
          <a:xfrm>
            <a:off x="8466461" y="3102494"/>
            <a:ext cx="848173" cy="77065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6D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</a:rPr>
              <a:t>Site 1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14" name="Google Shape;324;p30"/>
          <p:cNvSpPr/>
          <p:nvPr/>
        </p:nvSpPr>
        <p:spPr>
          <a:xfrm>
            <a:off x="9707014" y="3623913"/>
            <a:ext cx="737700" cy="526864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cxnSp>
        <p:nvCxnSpPr>
          <p:cNvPr id="15" name="Google Shape;325;p30"/>
          <p:cNvCxnSpPr/>
          <p:nvPr/>
        </p:nvCxnSpPr>
        <p:spPr>
          <a:xfrm flipH="1">
            <a:off x="10587929" y="3683483"/>
            <a:ext cx="125193" cy="53984"/>
          </a:xfrm>
          <a:prstGeom prst="straightConnector1">
            <a:avLst/>
          </a:prstGeom>
          <a:noFill/>
          <a:ln w="9525" cap="flat" cmpd="sng">
            <a:solidFill>
              <a:srgbClr val="009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328;p30"/>
          <p:cNvCxnSpPr>
            <a:endCxn id="20" idx="1"/>
          </p:cNvCxnSpPr>
          <p:nvPr/>
        </p:nvCxnSpPr>
        <p:spPr>
          <a:xfrm>
            <a:off x="9360021" y="3623913"/>
            <a:ext cx="138388" cy="102001"/>
          </a:xfrm>
          <a:prstGeom prst="straightConnector1">
            <a:avLst/>
          </a:prstGeom>
          <a:noFill/>
          <a:ln w="9525" cap="flat" cmpd="sng">
            <a:solidFill>
              <a:srgbClr val="009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331;p30"/>
          <p:cNvCxnSpPr>
            <a:endCxn id="22" idx="1"/>
          </p:cNvCxnSpPr>
          <p:nvPr/>
        </p:nvCxnSpPr>
        <p:spPr>
          <a:xfrm flipV="1">
            <a:off x="10115814" y="4352670"/>
            <a:ext cx="1756" cy="320901"/>
          </a:xfrm>
          <a:prstGeom prst="straightConnector1">
            <a:avLst/>
          </a:prstGeom>
          <a:noFill/>
          <a:ln w="9525" cap="flat" cmpd="sng">
            <a:solidFill>
              <a:srgbClr val="0095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329;p30"/>
          <p:cNvSpPr txBox="1"/>
          <p:nvPr/>
        </p:nvSpPr>
        <p:spPr>
          <a:xfrm rot="517610">
            <a:off x="9068031" y="3240752"/>
            <a:ext cx="290400" cy="75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ACL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19" name="Google Shape;334;p30"/>
          <p:cNvSpPr txBox="1"/>
          <p:nvPr/>
        </p:nvSpPr>
        <p:spPr>
          <a:xfrm>
            <a:off x="9802170" y="3634037"/>
            <a:ext cx="936300" cy="75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NSP</a:t>
            </a:r>
            <a:endParaRPr/>
          </a:p>
        </p:txBody>
      </p:sp>
      <p:sp>
        <p:nvSpPr>
          <p:cNvPr id="20" name="Google Shape;330;p30"/>
          <p:cNvSpPr txBox="1"/>
          <p:nvPr/>
        </p:nvSpPr>
        <p:spPr>
          <a:xfrm rot="1771915">
            <a:off x="9479550" y="3422173"/>
            <a:ext cx="290318" cy="75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ACL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1" name="Google Shape;332;p30"/>
          <p:cNvSpPr txBox="1"/>
          <p:nvPr/>
        </p:nvSpPr>
        <p:spPr>
          <a:xfrm rot="-5400000">
            <a:off x="9948928" y="4361507"/>
            <a:ext cx="333772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ACL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2" name="Google Shape;333;p30"/>
          <p:cNvSpPr txBox="1"/>
          <p:nvPr/>
        </p:nvSpPr>
        <p:spPr>
          <a:xfrm rot="-5400000">
            <a:off x="9950684" y="3859234"/>
            <a:ext cx="333772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ACL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3" name="Google Shape;327;p30"/>
          <p:cNvSpPr txBox="1"/>
          <p:nvPr/>
        </p:nvSpPr>
        <p:spPr>
          <a:xfrm rot="-1444599">
            <a:off x="10400744" y="3501331"/>
            <a:ext cx="290471" cy="75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ACL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4" name="Google Shape;326;p30"/>
          <p:cNvSpPr txBox="1"/>
          <p:nvPr/>
        </p:nvSpPr>
        <p:spPr>
          <a:xfrm rot="19922140">
            <a:off x="10796091" y="3281907"/>
            <a:ext cx="312992" cy="75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ACL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5" name="Google Shape;330;p30"/>
          <p:cNvSpPr txBox="1"/>
          <p:nvPr/>
        </p:nvSpPr>
        <p:spPr>
          <a:xfrm rot="1771915">
            <a:off x="9474103" y="3422169"/>
            <a:ext cx="290318" cy="75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000" dirty="0" smtClean="0">
                <a:solidFill>
                  <a:schemeClr val="dk1"/>
                </a:solidFill>
              </a:rPr>
              <a:t>RPF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6" name="Google Shape;333;p30"/>
          <p:cNvSpPr txBox="1"/>
          <p:nvPr/>
        </p:nvSpPr>
        <p:spPr>
          <a:xfrm rot="-5400000">
            <a:off x="9950686" y="3859230"/>
            <a:ext cx="333772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000" dirty="0" smtClean="0">
                <a:solidFill>
                  <a:schemeClr val="dk1"/>
                </a:solidFill>
              </a:rPr>
              <a:t>RPF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7" name="Google Shape;327;p30"/>
          <p:cNvSpPr txBox="1"/>
          <p:nvPr/>
        </p:nvSpPr>
        <p:spPr>
          <a:xfrm rot="-1444599">
            <a:off x="10400740" y="3501327"/>
            <a:ext cx="290471" cy="75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000" dirty="0" smtClean="0">
                <a:solidFill>
                  <a:schemeClr val="dk1"/>
                </a:solidFill>
              </a:rPr>
              <a:t>RPF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8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body" idx="1"/>
          </p:nvPr>
        </p:nvSpPr>
        <p:spPr>
          <a:xfrm>
            <a:off x="2207568" y="249289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3360"/>
            </a:pPr>
            <a:r>
              <a:rPr lang="en-US" sz="4800"/>
              <a:t>Questions</a:t>
            </a:r>
            <a:endParaRPr sz="4800"/>
          </a:p>
          <a:p>
            <a:pPr marL="0" indent="0" algn="ctr">
              <a:spcBef>
                <a:spcPts val="960"/>
              </a:spcBef>
              <a:buSzPts val="3360"/>
            </a:pPr>
            <a:r>
              <a:rPr lang="en-US" sz="4800"/>
              <a:t>Suggestions</a:t>
            </a:r>
            <a:endParaRPr sz="4800"/>
          </a:p>
          <a:p>
            <a:pPr marL="0" indent="0" algn="ctr">
              <a:spcBef>
                <a:spcPts val="960"/>
              </a:spcBef>
              <a:buSzPts val="3360"/>
            </a:pPr>
            <a:r>
              <a:rPr lang="en-US" sz="4800"/>
              <a:t>Discussion</a:t>
            </a:r>
            <a:endParaRPr sz="4800"/>
          </a:p>
        </p:txBody>
      </p:sp>
      <p:pic>
        <p:nvPicPr>
          <p:cNvPr id="6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5" y="1913457"/>
            <a:ext cx="11906223" cy="4306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LHCOpenNetworkEnvironment</a:t>
            </a:r>
            <a:r>
              <a:rPr lang="de-DE" dirty="0" smtClean="0"/>
              <a:t> – MAP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1538086" y="5147305"/>
            <a:ext cx="1875906" cy="81091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400" b="1" dirty="0" err="1"/>
              <a:t>Australia</a:t>
            </a:r>
            <a:endParaRPr lang="en-US" sz="2400" b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155448" y="2015390"/>
            <a:ext cx="3273552" cy="335842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/>
              <a:t>ASIA</a:t>
            </a:r>
            <a:endParaRPr lang="en-US" sz="4800" b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3428999" y="2015389"/>
            <a:ext cx="3943351" cy="39428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 anchorCtr="0"/>
          <a:lstStyle/>
          <a:p>
            <a:pPr algn="ctr"/>
            <a:r>
              <a:rPr lang="de-DE" sz="3000" b="1" dirty="0" smtClean="0"/>
              <a:t>AMERICA</a:t>
            </a:r>
            <a:endParaRPr lang="en-US" sz="3000" b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87357" y="1961155"/>
            <a:ext cx="4701011" cy="41662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 anchorCtr="0"/>
          <a:lstStyle/>
          <a:p>
            <a:pPr algn="ctr"/>
            <a:r>
              <a:rPr lang="de-DE" sz="3600" b="1" dirty="0"/>
              <a:t>EUROPE</a:t>
            </a:r>
            <a:endParaRPr lang="en-US" sz="3600" b="1" dirty="0"/>
          </a:p>
        </p:txBody>
      </p:sp>
      <p:pic>
        <p:nvPicPr>
          <p:cNvPr id="11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7314" y="2857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2"/>
          <p:cNvSpPr txBox="1">
            <a:spLocks/>
          </p:cNvSpPr>
          <p:nvPr/>
        </p:nvSpPr>
        <p:spPr>
          <a:xfrm>
            <a:off x="182145" y="653901"/>
            <a:ext cx="11722606" cy="123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600" dirty="0" smtClean="0"/>
              <a:t>LHCONE </a:t>
            </a:r>
            <a:r>
              <a:rPr lang="de-DE" sz="1600" dirty="0" smtClean="0">
                <a:sym typeface="Wingdings" panose="05000000000000000000" pitchFamily="2" charset="2"/>
              </a:rPr>
              <a:t> a still </a:t>
            </a:r>
            <a:r>
              <a:rPr lang="de-DE" sz="1600" dirty="0" err="1" smtClean="0">
                <a:sym typeface="Wingdings" panose="05000000000000000000" pitchFamily="2" charset="2"/>
              </a:rPr>
              <a:t>growing</a:t>
            </a:r>
            <a:r>
              <a:rPr lang="de-DE" sz="1600" dirty="0" smtClean="0">
                <a:sym typeface="Wingdings" panose="05000000000000000000" pitchFamily="2" charset="2"/>
              </a:rPr>
              <a:t> international </a:t>
            </a:r>
            <a:r>
              <a:rPr lang="de-DE" sz="1600" dirty="0" err="1" smtClean="0">
                <a:sym typeface="Wingdings" panose="05000000000000000000" pitchFamily="2" charset="2"/>
              </a:rPr>
              <a:t>distributed</a:t>
            </a:r>
            <a:r>
              <a:rPr lang="de-DE" sz="1600" dirty="0" smtClean="0">
                <a:sym typeface="Wingdings" panose="05000000000000000000" pitchFamily="2" charset="2"/>
              </a:rPr>
              <a:t> VPN</a:t>
            </a:r>
          </a:p>
          <a:p>
            <a:pPr lvl="1"/>
            <a:r>
              <a:rPr lang="de-DE" sz="1600" dirty="0" smtClean="0">
                <a:sym typeface="Wingdings" panose="05000000000000000000" pitchFamily="2" charset="2"/>
              </a:rPr>
              <a:t>VPN </a:t>
            </a:r>
            <a:r>
              <a:rPr lang="de-DE" sz="1600" dirty="0" err="1" smtClean="0">
                <a:sym typeface="Wingdings" panose="05000000000000000000" pitchFamily="2" charset="2"/>
              </a:rPr>
              <a:t>with</a:t>
            </a:r>
            <a:r>
              <a:rPr lang="de-DE" sz="1600" dirty="0" smtClean="0">
                <a:sym typeface="Wingdings" panose="05000000000000000000" pitchFamily="2" charset="2"/>
              </a:rPr>
              <a:t> 105 </a:t>
            </a:r>
            <a:r>
              <a:rPr lang="de-DE" sz="1600" dirty="0" err="1" smtClean="0">
                <a:sym typeface="Wingdings" panose="05000000000000000000" pitchFamily="2" charset="2"/>
              </a:rPr>
              <a:t>endsites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connected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through</a:t>
            </a:r>
            <a:r>
              <a:rPr lang="de-DE" sz="1600" dirty="0" smtClean="0">
                <a:sym typeface="Wingdings" panose="05000000000000000000" pitchFamily="2" charset="2"/>
              </a:rPr>
              <a:t> 30 Virtual Routing </a:t>
            </a:r>
            <a:r>
              <a:rPr lang="de-DE" sz="1600" dirty="0" err="1" smtClean="0">
                <a:sym typeface="Wingdings" panose="05000000000000000000" pitchFamily="2" charset="2"/>
              </a:rPr>
              <a:t>and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Forwarding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implenentations</a:t>
            </a:r>
            <a:r>
              <a:rPr lang="de-DE" sz="1600" dirty="0" smtClean="0">
                <a:sym typeface="Wingdings" panose="05000000000000000000" pitchFamily="2" charset="2"/>
              </a:rPr>
              <a:t/>
            </a:r>
            <a:br>
              <a:rPr lang="de-DE" sz="1600" dirty="0" smtClean="0">
                <a:sym typeface="Wingdings" panose="05000000000000000000" pitchFamily="2" charset="2"/>
              </a:rPr>
            </a:br>
            <a:r>
              <a:rPr lang="de-DE" sz="1600" dirty="0" smtClean="0">
                <a:sym typeface="Wingdings" panose="05000000000000000000" pitchFamily="2" charset="2"/>
              </a:rPr>
              <a:t>at the </a:t>
            </a:r>
            <a:r>
              <a:rPr lang="de-DE" sz="1600" dirty="0" err="1" smtClean="0">
                <a:sym typeface="Wingdings" panose="05000000000000000000" pitchFamily="2" charset="2"/>
              </a:rPr>
              <a:t>connecting</a:t>
            </a:r>
            <a:r>
              <a:rPr lang="de-DE" sz="1600" dirty="0" smtClean="0">
                <a:sym typeface="Wingdings" panose="05000000000000000000" pitchFamily="2" charset="2"/>
              </a:rPr>
              <a:t> Network Service Providers (NSPs)</a:t>
            </a:r>
            <a:endParaRPr lang="de-DE" sz="1600" dirty="0" smtClean="0"/>
          </a:p>
        </p:txBody>
      </p:sp>
      <p:sp>
        <p:nvSpPr>
          <p:cNvPr id="14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  <p:extLst>
      <p:ext uri="{BB962C8B-B14F-4D97-AF65-F5344CB8AC3E}">
        <p14:creationId xmlns:p14="http://schemas.microsoft.com/office/powerpoint/2010/main" val="26157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81000" y="409150"/>
            <a:ext cx="845045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Mission statement</a:t>
            </a:r>
            <a:endParaRPr dirty="0"/>
          </a:p>
        </p:txBody>
      </p:sp>
      <p:sp>
        <p:nvSpPr>
          <p:cNvPr id="87" name="Google Shape;87;p14"/>
          <p:cNvSpPr txBox="1"/>
          <p:nvPr/>
        </p:nvSpPr>
        <p:spPr>
          <a:xfrm>
            <a:off x="2182975" y="167522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4294967295"/>
          </p:nvPr>
        </p:nvSpPr>
        <p:spPr>
          <a:xfrm>
            <a:off x="381000" y="1536625"/>
            <a:ext cx="11593286" cy="1339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595959"/>
                </a:solidFill>
              </a:rPr>
              <a:t>All LHCONE </a:t>
            </a:r>
            <a:r>
              <a:rPr lang="en-US" sz="1800" b="1" dirty="0" smtClean="0">
                <a:solidFill>
                  <a:srgbClr val="595959"/>
                </a:solidFill>
              </a:rPr>
              <a:t>traffic </a:t>
            </a:r>
            <a:r>
              <a:rPr lang="en-US" sz="1800" b="1" dirty="0">
                <a:solidFill>
                  <a:srgbClr val="595959"/>
                </a:solidFill>
              </a:rPr>
              <a:t>is subject to the following conditions:</a:t>
            </a:r>
            <a:endParaRPr sz="1800" b="1" dirty="0">
              <a:solidFill>
                <a:srgbClr val="595959"/>
              </a:solidFill>
            </a:endParaRPr>
          </a:p>
          <a:p>
            <a:pPr indent="-342900">
              <a:spcBef>
                <a:spcPts val="1600"/>
              </a:spcBef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</a:rPr>
              <a:t>t</a:t>
            </a:r>
            <a:r>
              <a:rPr lang="en-US" sz="1800" dirty="0" smtClean="0">
                <a:solidFill>
                  <a:srgbClr val="595959"/>
                </a:solidFill>
              </a:rPr>
              <a:t>raffic </a:t>
            </a:r>
            <a:r>
              <a:rPr lang="en-US" sz="1800" dirty="0">
                <a:solidFill>
                  <a:srgbClr val="595959"/>
                </a:solidFill>
              </a:rPr>
              <a:t>injected into the LHCONE must </a:t>
            </a:r>
            <a:r>
              <a:rPr lang="en-US" sz="1800" dirty="0" smtClean="0">
                <a:solidFill>
                  <a:srgbClr val="595959"/>
                </a:solidFill>
              </a:rPr>
              <a:t>originate </a:t>
            </a:r>
            <a:r>
              <a:rPr lang="en-US" sz="1800" dirty="0">
                <a:solidFill>
                  <a:srgbClr val="595959"/>
                </a:solidFill>
              </a:rPr>
              <a:t>from addresses within an LHCONE </a:t>
            </a:r>
            <a:r>
              <a:rPr lang="en-US" sz="1800" dirty="0" err="1" smtClean="0">
                <a:solidFill>
                  <a:srgbClr val="595959"/>
                </a:solidFill>
              </a:rPr>
              <a:t>routeable</a:t>
            </a:r>
            <a:r>
              <a:rPr lang="en-US" sz="1800" dirty="0" smtClean="0">
                <a:solidFill>
                  <a:srgbClr val="595959"/>
                </a:solidFill>
              </a:rPr>
              <a:t> </a:t>
            </a:r>
            <a:r>
              <a:rPr lang="en-US" sz="1800" dirty="0">
                <a:solidFill>
                  <a:srgbClr val="595959"/>
                </a:solidFill>
              </a:rPr>
              <a:t>prefix</a:t>
            </a:r>
            <a:endParaRPr sz="1800" dirty="0">
              <a:solidFill>
                <a:srgbClr val="595959"/>
              </a:solidFill>
            </a:endParaRPr>
          </a:p>
          <a:p>
            <a:pPr indent="-342900"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</a:rPr>
              <a:t>o</a:t>
            </a:r>
            <a:r>
              <a:rPr lang="en-US" sz="1800" dirty="0" smtClean="0">
                <a:solidFill>
                  <a:srgbClr val="595959"/>
                </a:solidFill>
              </a:rPr>
              <a:t>nly </a:t>
            </a:r>
            <a:r>
              <a:rPr lang="en-US" sz="1800" dirty="0">
                <a:solidFill>
                  <a:srgbClr val="595959"/>
                </a:solidFill>
              </a:rPr>
              <a:t>address ranges present in the LHCONE routing table should be transported on the network</a:t>
            </a:r>
            <a:endParaRPr sz="1800" dirty="0">
              <a:solidFill>
                <a:srgbClr val="59595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8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22" name="Wolke 21"/>
          <p:cNvSpPr/>
          <p:nvPr/>
        </p:nvSpPr>
        <p:spPr>
          <a:xfrm>
            <a:off x="4301188" y="3426913"/>
            <a:ext cx="1649896" cy="6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LHCONE</a:t>
            </a:r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840294" y="3277824"/>
            <a:ext cx="1063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Site-A</a:t>
            </a:r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840294" y="4245480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Hosts/Server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smtClean="0"/>
              <a:t> (CIDR)</a:t>
            </a:r>
            <a:endParaRPr lang="de-DE" dirty="0" smtClean="0"/>
          </a:p>
          <a:p>
            <a:r>
              <a:rPr lang="de-DE" dirty="0" smtClean="0"/>
              <a:t>192.108.46.0/24</a:t>
            </a:r>
            <a:endParaRPr lang="en-US"/>
          </a:p>
        </p:txBody>
      </p:sp>
      <p:cxnSp>
        <p:nvCxnSpPr>
          <p:cNvPr id="25" name="Gerade Verbindung mit Pfeil 24"/>
          <p:cNvCxnSpPr>
            <a:endCxn id="22" idx="2"/>
          </p:cNvCxnSpPr>
          <p:nvPr/>
        </p:nvCxnSpPr>
        <p:spPr>
          <a:xfrm>
            <a:off x="2021867" y="3744965"/>
            <a:ext cx="2284439" cy="0"/>
          </a:xfrm>
          <a:prstGeom prst="straightConnector1">
            <a:avLst/>
          </a:prstGeom>
          <a:ln w="25400"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7514787" y="3287765"/>
            <a:ext cx="1063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Site-B</a:t>
            </a:r>
            <a:endParaRPr lang="en-US"/>
          </a:p>
        </p:txBody>
      </p:sp>
      <p:sp>
        <p:nvSpPr>
          <p:cNvPr id="27" name="Textfeld 26"/>
          <p:cNvSpPr txBox="1"/>
          <p:nvPr/>
        </p:nvSpPr>
        <p:spPr>
          <a:xfrm>
            <a:off x="8708407" y="3473414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Hosts/Server </a:t>
            </a:r>
            <a:r>
              <a:rPr lang="de-DE" err="1" smtClean="0"/>
              <a:t>address</a:t>
            </a:r>
            <a:r>
              <a:rPr lang="de-DE" smtClean="0"/>
              <a:t> CIDR</a:t>
            </a:r>
            <a:endParaRPr lang="de-DE" dirty="0" smtClean="0"/>
          </a:p>
          <a:p>
            <a:r>
              <a:rPr lang="de-DE" dirty="0" smtClean="0"/>
              <a:t>18.45.46.0/24</a:t>
            </a:r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7514787" y="4747990"/>
            <a:ext cx="1063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Site-Z</a:t>
            </a:r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8708407" y="4933639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Hosts/Server </a:t>
            </a:r>
            <a:r>
              <a:rPr lang="de-DE" err="1" smtClean="0"/>
              <a:t>address</a:t>
            </a:r>
            <a:r>
              <a:rPr lang="de-DE" smtClean="0"/>
              <a:t> CIDR</a:t>
            </a:r>
            <a:endParaRPr lang="de-DE" dirty="0" smtClean="0"/>
          </a:p>
          <a:p>
            <a:r>
              <a:rPr lang="de-DE" dirty="0" smtClean="0"/>
              <a:t>204.45.46.0/24</a:t>
            </a:r>
            <a:endParaRPr lang="en-US"/>
          </a:p>
        </p:txBody>
      </p:sp>
      <p:cxnSp>
        <p:nvCxnSpPr>
          <p:cNvPr id="30" name="Gerade Verbindung mit Pfeil 29"/>
          <p:cNvCxnSpPr>
            <a:stCxn id="22" idx="0"/>
            <a:endCxn id="26" idx="1"/>
          </p:cNvCxnSpPr>
          <p:nvPr/>
        </p:nvCxnSpPr>
        <p:spPr>
          <a:xfrm>
            <a:off x="5949709" y="3744965"/>
            <a:ext cx="1565078" cy="0"/>
          </a:xfrm>
          <a:prstGeom prst="straightConnector1">
            <a:avLst/>
          </a:prstGeom>
          <a:ln w="25400"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28" idx="1"/>
          </p:cNvCxnSpPr>
          <p:nvPr/>
        </p:nvCxnSpPr>
        <p:spPr>
          <a:xfrm>
            <a:off x="5861054" y="3834417"/>
            <a:ext cx="1653733" cy="1370773"/>
          </a:xfrm>
          <a:prstGeom prst="straightConnector1">
            <a:avLst/>
          </a:prstGeom>
          <a:ln w="25400"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052765" y="4713879"/>
            <a:ext cx="21467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LHCONE Routing Table: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18.45.46.0/24</a:t>
            </a:r>
          </a:p>
          <a:p>
            <a:pPr marL="285750" indent="-285750">
              <a:buFontTx/>
              <a:buChar char="-"/>
            </a:pPr>
            <a:r>
              <a:rPr lang="de-DE" smtClean="0"/>
              <a:t>192.108.46.0/24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204.45.46.0/24</a:t>
            </a:r>
            <a:endParaRPr lang="en-US"/>
          </a:p>
        </p:txBody>
      </p:sp>
      <p:sp>
        <p:nvSpPr>
          <p:cNvPr id="2" name="Textfeld 1"/>
          <p:cNvSpPr txBox="1"/>
          <p:nvPr/>
        </p:nvSpPr>
        <p:spPr>
          <a:xfrm rot="5400000">
            <a:off x="7762666" y="405957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smtClean="0"/>
              <a:t>…</a:t>
            </a:r>
            <a:endParaRPr lang="en-US" sz="4800"/>
          </a:p>
        </p:txBody>
      </p:sp>
      <p:sp>
        <p:nvSpPr>
          <p:cNvPr id="33" name="Textfeld 32"/>
          <p:cNvSpPr txBox="1"/>
          <p:nvPr/>
        </p:nvSpPr>
        <p:spPr>
          <a:xfrm rot="5400000">
            <a:off x="4260151" y="536355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smtClean="0"/>
              <a:t>…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81000" y="409150"/>
            <a:ext cx="845045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NSP Packet Filtering Requirements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7" name="Google Shape;87;p14"/>
          <p:cNvSpPr txBox="1"/>
          <p:nvPr/>
        </p:nvSpPr>
        <p:spPr>
          <a:xfrm>
            <a:off x="2182975" y="167522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4294967295"/>
          </p:nvPr>
        </p:nvSpPr>
        <p:spPr>
          <a:xfrm>
            <a:off x="381000" y="1333425"/>
            <a:ext cx="11593286" cy="4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-US" sz="1800" b="1" dirty="0" smtClean="0">
                <a:solidFill>
                  <a:srgbClr val="595959"/>
                </a:solidFill>
              </a:rPr>
              <a:t>Objective:</a:t>
            </a:r>
            <a:r>
              <a:rPr lang="en-US" sz="1800" dirty="0" smtClean="0">
                <a:solidFill>
                  <a:srgbClr val="595959"/>
                </a:solidFill>
              </a:rPr>
              <a:t> In order to maintain route symmetry and access control, each NSP will implement policy and packet</a:t>
            </a:r>
            <a:br>
              <a:rPr lang="en-US" sz="1800" dirty="0" smtClean="0">
                <a:solidFill>
                  <a:srgbClr val="595959"/>
                </a:solidFill>
              </a:rPr>
            </a:br>
            <a:r>
              <a:rPr lang="en-US" sz="1800" dirty="0" smtClean="0">
                <a:solidFill>
                  <a:srgbClr val="595959"/>
                </a:solidFill>
              </a:rPr>
              <a:t>                  filters to manage their connected customer address prefix ranges. </a:t>
            </a:r>
            <a:endParaRPr sz="1800" dirty="0" smtClean="0">
              <a:solidFill>
                <a:srgbClr val="595959"/>
              </a:solidFill>
            </a:endParaRPr>
          </a:p>
          <a:p>
            <a:pPr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</a:rPr>
              <a:t>e</a:t>
            </a:r>
            <a:r>
              <a:rPr lang="en-US" sz="1800" dirty="0" smtClean="0">
                <a:solidFill>
                  <a:srgbClr val="595959"/>
                </a:solidFill>
              </a:rPr>
              <a:t>nsures that a return route exists within the LHCONE network</a:t>
            </a:r>
            <a:endParaRPr sz="1800" dirty="0" smtClean="0">
              <a:solidFill>
                <a:srgbClr val="595959"/>
              </a:solidFill>
            </a:endParaRPr>
          </a:p>
          <a:p>
            <a:pPr indent="-342900"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800" dirty="0">
                <a:solidFill>
                  <a:srgbClr val="595959"/>
                </a:solidFill>
              </a:rPr>
              <a:t>b</a:t>
            </a:r>
            <a:r>
              <a:rPr lang="en-US" sz="1800" dirty="0" smtClean="0">
                <a:solidFill>
                  <a:srgbClr val="595959"/>
                </a:solidFill>
              </a:rPr>
              <a:t>locks spoofed packets (similar to BCP 38) </a:t>
            </a:r>
            <a:endParaRPr dirty="0" smtClean="0"/>
          </a:p>
          <a:p>
            <a:pPr marL="0" indent="0">
              <a:buNone/>
            </a:pPr>
            <a:endParaRPr dirty="0"/>
          </a:p>
        </p:txBody>
      </p:sp>
      <p:sp>
        <p:nvSpPr>
          <p:cNvPr id="89" name="Google Shape;89;p14"/>
          <p:cNvSpPr txBox="1"/>
          <p:nvPr/>
        </p:nvSpPr>
        <p:spPr>
          <a:xfrm>
            <a:off x="381000" y="5902000"/>
            <a:ext cx="7180800" cy="282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https://twiki.cern.ch/twiki/pub/LHCONE/LhcOneVRF/LHCONEconnectionguide-1.2.pdf</a:t>
            </a:r>
            <a:endParaRPr dirty="0"/>
          </a:p>
        </p:txBody>
      </p:sp>
      <p:pic>
        <p:nvPicPr>
          <p:cNvPr id="8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  <p:sp>
        <p:nvSpPr>
          <p:cNvPr id="9" name="Wolke 8"/>
          <p:cNvSpPr/>
          <p:nvPr/>
        </p:nvSpPr>
        <p:spPr>
          <a:xfrm>
            <a:off x="4301188" y="3426913"/>
            <a:ext cx="1649896" cy="6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LHCONE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840294" y="3277824"/>
            <a:ext cx="1063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Site-A</a:t>
            </a:r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840294" y="4245480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Hosts/Server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smtClean="0"/>
              <a:t> (CIDR)</a:t>
            </a:r>
            <a:endParaRPr lang="de-DE" dirty="0" smtClean="0"/>
          </a:p>
          <a:p>
            <a:r>
              <a:rPr lang="de-DE" dirty="0" smtClean="0"/>
              <a:t>192.108.46.0/24</a:t>
            </a:r>
            <a:endParaRPr lang="en-US"/>
          </a:p>
        </p:txBody>
      </p:sp>
      <p:cxnSp>
        <p:nvCxnSpPr>
          <p:cNvPr id="13" name="Gerade Verbindung mit Pfeil 12"/>
          <p:cNvCxnSpPr>
            <a:endCxn id="9" idx="2"/>
          </p:cNvCxnSpPr>
          <p:nvPr/>
        </p:nvCxnSpPr>
        <p:spPr>
          <a:xfrm>
            <a:off x="2021867" y="3744965"/>
            <a:ext cx="2284439" cy="0"/>
          </a:xfrm>
          <a:prstGeom prst="straightConnector1">
            <a:avLst/>
          </a:prstGeom>
          <a:ln w="25400"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7514787" y="3287765"/>
            <a:ext cx="1063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Site-B</a:t>
            </a:r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8708407" y="3473414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Hosts/Server </a:t>
            </a:r>
            <a:r>
              <a:rPr lang="de-DE" err="1" smtClean="0"/>
              <a:t>address</a:t>
            </a:r>
            <a:r>
              <a:rPr lang="de-DE" smtClean="0"/>
              <a:t> CIDR</a:t>
            </a:r>
            <a:endParaRPr lang="de-DE" dirty="0" smtClean="0"/>
          </a:p>
          <a:p>
            <a:r>
              <a:rPr lang="de-DE" dirty="0" smtClean="0"/>
              <a:t>18.45.46.0/24</a:t>
            </a:r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7514787" y="4747990"/>
            <a:ext cx="10634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Site-Z</a:t>
            </a:r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8708407" y="4933639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Hosts/Server </a:t>
            </a:r>
            <a:r>
              <a:rPr lang="de-DE" err="1" smtClean="0"/>
              <a:t>address</a:t>
            </a:r>
            <a:r>
              <a:rPr lang="de-DE" smtClean="0"/>
              <a:t> CIDR</a:t>
            </a:r>
            <a:endParaRPr lang="de-DE" dirty="0" smtClean="0"/>
          </a:p>
          <a:p>
            <a:r>
              <a:rPr lang="de-DE" dirty="0" smtClean="0"/>
              <a:t>204.45.46.0/24</a:t>
            </a:r>
            <a:endParaRPr lang="en-US"/>
          </a:p>
        </p:txBody>
      </p:sp>
      <p:cxnSp>
        <p:nvCxnSpPr>
          <p:cNvPr id="18" name="Gerade Verbindung mit Pfeil 17"/>
          <p:cNvCxnSpPr>
            <a:stCxn id="9" idx="0"/>
            <a:endCxn id="14" idx="1"/>
          </p:cNvCxnSpPr>
          <p:nvPr/>
        </p:nvCxnSpPr>
        <p:spPr>
          <a:xfrm>
            <a:off x="5949709" y="3744965"/>
            <a:ext cx="1565078" cy="0"/>
          </a:xfrm>
          <a:prstGeom prst="straightConnector1">
            <a:avLst/>
          </a:prstGeom>
          <a:ln w="25400"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16" idx="1"/>
          </p:cNvCxnSpPr>
          <p:nvPr/>
        </p:nvCxnSpPr>
        <p:spPr>
          <a:xfrm>
            <a:off x="5861054" y="3834417"/>
            <a:ext cx="1653733" cy="1370773"/>
          </a:xfrm>
          <a:prstGeom prst="straightConnector1">
            <a:avLst/>
          </a:prstGeom>
          <a:ln w="25400"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052765" y="4720143"/>
            <a:ext cx="21467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LHCONE Routing Table: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18.45.46.0/24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192.108.46.0/24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204.45.46.0/24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 rot="5400000">
            <a:off x="7762666" y="405957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smtClean="0"/>
              <a:t>…</a:t>
            </a:r>
            <a:endParaRPr lang="en-US" sz="4800"/>
          </a:p>
        </p:txBody>
      </p:sp>
      <p:sp>
        <p:nvSpPr>
          <p:cNvPr id="22" name="Textfeld 21"/>
          <p:cNvSpPr txBox="1"/>
          <p:nvPr/>
        </p:nvSpPr>
        <p:spPr>
          <a:xfrm rot="5400000">
            <a:off x="4298251" y="532545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…</a:t>
            </a:r>
            <a:endParaRPr lang="en-US" sz="1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262590" y="3483095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Filter: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err="1" smtClean="0"/>
              <a:t>only</a:t>
            </a:r>
            <a:r>
              <a:rPr lang="de-DE" smtClean="0"/>
              <a:t>  </a:t>
            </a:r>
            <a:endParaRPr lang="de-DE" dirty="0" smtClean="0"/>
          </a:p>
          <a:p>
            <a:r>
              <a:rPr lang="de-DE" dirty="0" smtClean="0"/>
              <a:t>CIDR </a:t>
            </a:r>
            <a:r>
              <a:rPr lang="de-DE" dirty="0" err="1" smtClean="0"/>
              <a:t>of</a:t>
            </a:r>
            <a:r>
              <a:rPr lang="de-DE" dirty="0" smtClean="0"/>
              <a:t> Site-A</a:t>
            </a:r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6056176" y="3498200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Filter: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err="1" smtClean="0"/>
              <a:t>only</a:t>
            </a:r>
            <a:r>
              <a:rPr lang="de-DE" smtClean="0"/>
              <a:t>  </a:t>
            </a:r>
            <a:endParaRPr lang="de-DE" dirty="0" smtClean="0"/>
          </a:p>
          <a:p>
            <a:r>
              <a:rPr lang="de-DE" dirty="0" smtClean="0"/>
              <a:t>CIDR </a:t>
            </a:r>
            <a:r>
              <a:rPr lang="de-DE" dirty="0" err="1" smtClean="0"/>
              <a:t>of</a:t>
            </a:r>
            <a:r>
              <a:rPr lang="de-DE" dirty="0" smtClean="0"/>
              <a:t> Site-B</a:t>
            </a:r>
            <a:endParaRPr lang="en-US"/>
          </a:p>
        </p:txBody>
      </p:sp>
      <p:sp>
        <p:nvSpPr>
          <p:cNvPr id="25" name="Textfeld 24"/>
          <p:cNvSpPr txBox="1"/>
          <p:nvPr/>
        </p:nvSpPr>
        <p:spPr>
          <a:xfrm rot="2340594">
            <a:off x="6014961" y="4344627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Filter: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 </a:t>
            </a:r>
          </a:p>
          <a:p>
            <a:r>
              <a:rPr lang="de-DE" dirty="0" smtClean="0"/>
              <a:t>CIDR </a:t>
            </a:r>
            <a:r>
              <a:rPr lang="de-DE" dirty="0" err="1" smtClean="0"/>
              <a:t>of</a:t>
            </a:r>
            <a:r>
              <a:rPr lang="de-DE" dirty="0" smtClean="0"/>
              <a:t> Site-Z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381000" y="1519217"/>
            <a:ext cx="11647714" cy="3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595959"/>
                </a:solidFill>
              </a:rPr>
              <a:t>Prefix </a:t>
            </a:r>
            <a:r>
              <a:rPr lang="en-US" sz="1800" dirty="0" smtClean="0">
                <a:solidFill>
                  <a:srgbClr val="595959"/>
                </a:solidFill>
              </a:rPr>
              <a:t>lists </a:t>
            </a:r>
            <a:r>
              <a:rPr lang="en-US" sz="1800" dirty="0">
                <a:solidFill>
                  <a:srgbClr val="595959"/>
                </a:solidFill>
              </a:rPr>
              <a:t>will be negotiated between connecting institutions and their NSP within the constraints imposed by the LHCONE </a:t>
            </a:r>
            <a:r>
              <a:rPr lang="en-US" sz="1800" dirty="0" smtClean="0">
                <a:solidFill>
                  <a:srgbClr val="595959"/>
                </a:solidFill>
              </a:rPr>
              <a:t>Acceptable Use Policy (AUP).</a:t>
            </a:r>
            <a:endParaRPr sz="1800" dirty="0">
              <a:solidFill>
                <a:srgbClr val="595959"/>
              </a:solidFill>
            </a:endParaRPr>
          </a:p>
          <a:p>
            <a:pPr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rgbClr val="595959"/>
                </a:solidFill>
              </a:rPr>
              <a:t>LHCONE NSPs have agreed to </a:t>
            </a:r>
            <a:r>
              <a:rPr lang="en-US" sz="1800" dirty="0" smtClean="0">
                <a:solidFill>
                  <a:srgbClr val="595959"/>
                </a:solidFill>
              </a:rPr>
              <a:t>configure</a:t>
            </a:r>
            <a:r>
              <a:rPr lang="en-US" sz="1800" dirty="0">
                <a:solidFill>
                  <a:srgbClr val="595959"/>
                </a:solidFill>
              </a:rPr>
              <a:t>:</a:t>
            </a:r>
            <a:endParaRPr sz="1800" dirty="0">
              <a:solidFill>
                <a:srgbClr val="595959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1600"/>
              </a:spcBef>
              <a:buClr>
                <a:srgbClr val="595959"/>
              </a:buClr>
              <a:buSzPts val="1800"/>
              <a:buAutoNum type="arabicPeriod"/>
            </a:pPr>
            <a:r>
              <a:rPr lang="en-US" sz="1800" dirty="0">
                <a:solidFill>
                  <a:srgbClr val="595959"/>
                </a:solidFill>
              </a:rPr>
              <a:t>BGP import filters </a:t>
            </a:r>
            <a:endParaRPr sz="1800" dirty="0">
              <a:solidFill>
                <a:srgbClr val="595959"/>
              </a:solidFill>
            </a:endParaRPr>
          </a:p>
          <a:p>
            <a:pPr marL="457200" indent="-342900">
              <a:lnSpc>
                <a:spcPct val="115000"/>
              </a:lnSpc>
              <a:buClr>
                <a:srgbClr val="595959"/>
              </a:buClr>
              <a:buSzPts val="1800"/>
              <a:buAutoNum type="arabicPeriod"/>
            </a:pPr>
            <a:r>
              <a:rPr lang="en-US" sz="1800" dirty="0">
                <a:solidFill>
                  <a:srgbClr val="595959"/>
                </a:solidFill>
              </a:rPr>
              <a:t>s</a:t>
            </a:r>
            <a:r>
              <a:rPr lang="en-US" sz="1800" dirty="0" smtClean="0">
                <a:solidFill>
                  <a:srgbClr val="595959"/>
                </a:solidFill>
              </a:rPr>
              <a:t>ource </a:t>
            </a:r>
            <a:r>
              <a:rPr lang="en-US" sz="1800" dirty="0">
                <a:solidFill>
                  <a:srgbClr val="595959"/>
                </a:solidFill>
              </a:rPr>
              <a:t>address packet filters   </a:t>
            </a:r>
            <a:endParaRPr sz="1800" dirty="0">
              <a:solidFill>
                <a:srgbClr val="595959"/>
              </a:solidFill>
            </a:endParaRPr>
          </a:p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595959"/>
                </a:solidFill>
              </a:rPr>
              <a:t>End sites are encouraged to implement source address filters at their edge in order to </a:t>
            </a:r>
            <a:r>
              <a:rPr lang="en-US" sz="1800" dirty="0" smtClean="0">
                <a:solidFill>
                  <a:srgbClr val="595959"/>
                </a:solidFill>
              </a:rPr>
              <a:t>eliminate </a:t>
            </a:r>
            <a:r>
              <a:rPr lang="en-US" sz="1800" dirty="0">
                <a:solidFill>
                  <a:srgbClr val="595959"/>
                </a:solidFill>
              </a:rPr>
              <a:t>their own </a:t>
            </a:r>
            <a:r>
              <a:rPr lang="en-US" sz="1800" dirty="0" smtClean="0">
                <a:solidFill>
                  <a:srgbClr val="595959"/>
                </a:solidFill>
              </a:rPr>
              <a:t>unrouteable </a:t>
            </a:r>
            <a:r>
              <a:rPr lang="en-US" sz="1800" dirty="0">
                <a:solidFill>
                  <a:srgbClr val="595959"/>
                </a:solidFill>
              </a:rPr>
              <a:t>LHCONE packets. NSPs will generally discard </a:t>
            </a:r>
            <a:r>
              <a:rPr lang="en-US" sz="1800" dirty="0" smtClean="0">
                <a:solidFill>
                  <a:srgbClr val="595959"/>
                </a:solidFill>
              </a:rPr>
              <a:t>no-compliant </a:t>
            </a:r>
            <a:r>
              <a:rPr lang="en-US" sz="1800" dirty="0">
                <a:solidFill>
                  <a:srgbClr val="595959"/>
                </a:solidFill>
              </a:rPr>
              <a:t>packets without informing the site.</a:t>
            </a: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80999" y="4904146"/>
            <a:ext cx="11473543" cy="79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595959"/>
                </a:solidFill>
              </a:rPr>
              <a:t>Connecting institutions/sites will not add prefixes to the LHCONE routing table without direct cooperation with their NSP.</a:t>
            </a: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9" name="Google Shape;89;p14"/>
          <p:cNvSpPr txBox="1"/>
          <p:nvPr/>
        </p:nvSpPr>
        <p:spPr>
          <a:xfrm>
            <a:off x="380999" y="5996159"/>
            <a:ext cx="7180800" cy="3157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AUP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:  </a:t>
            </a:r>
            <a:r>
              <a:rPr lang="en-US" dirty="0">
                <a:hlinkClick r:id="rId3"/>
              </a:rPr>
              <a:t>https://twiki.cern.ch/twiki/bin/view/LHCONE/LhcOneAup</a:t>
            </a:r>
            <a:endParaRPr lang="en-US" dirty="0"/>
          </a:p>
        </p:txBody>
      </p:sp>
      <p:pic>
        <p:nvPicPr>
          <p:cNvPr id="8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6;p14"/>
          <p:cNvSpPr txBox="1">
            <a:spLocks/>
          </p:cNvSpPr>
          <p:nvPr/>
        </p:nvSpPr>
        <p:spPr>
          <a:xfrm>
            <a:off x="381000" y="409150"/>
            <a:ext cx="845045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NSP </a:t>
            </a:r>
            <a:r>
              <a:rPr lang="en-US" dirty="0" smtClean="0"/>
              <a:t>Border Gateway Protocol (BGP) </a:t>
            </a:r>
            <a:r>
              <a:rPr lang="en-US" dirty="0"/>
              <a:t>Import Policy</a:t>
            </a:r>
          </a:p>
        </p:txBody>
      </p:sp>
      <p:sp>
        <p:nvSpPr>
          <p:cNvPr id="13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7340252" y="2841499"/>
            <a:ext cx="4309204" cy="234263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95250" dir="33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err="1"/>
              <a:t>ESnet</a:t>
            </a:r>
            <a:r>
              <a:rPr lang="en-US" sz="2000" b="1" dirty="0"/>
              <a:t> counted:</a:t>
            </a:r>
            <a:r>
              <a:rPr lang="en-US" sz="2000" dirty="0"/>
              <a:t> </a:t>
            </a:r>
            <a:endParaRPr sz="2000" dirty="0"/>
          </a:p>
          <a:p>
            <a:pPr marL="457200" indent="-317500">
              <a:buSzPts val="1400"/>
              <a:buChar char="●"/>
            </a:pPr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LHCONE ingress packets</a:t>
            </a:r>
            <a:endParaRPr sz="2000" dirty="0"/>
          </a:p>
          <a:p>
            <a:pPr marL="457200" indent="-317500">
              <a:buSzPts val="1400"/>
              <a:buChar char="●"/>
            </a:pPr>
            <a:r>
              <a:rPr lang="en-US" sz="2000" dirty="0"/>
              <a:t>u</a:t>
            </a:r>
            <a:r>
              <a:rPr lang="en-US" sz="2000" dirty="0" smtClean="0"/>
              <a:t>nrouteable </a:t>
            </a:r>
            <a:r>
              <a:rPr lang="en-US" sz="2000" dirty="0"/>
              <a:t>source packets</a:t>
            </a:r>
            <a:endParaRPr sz="2000" dirty="0"/>
          </a:p>
          <a:p>
            <a:pPr marL="457200" indent="-317500">
              <a:buSzPts val="1400"/>
              <a:buChar char="●"/>
            </a:pPr>
            <a:r>
              <a:rPr lang="en-US" sz="2000" dirty="0"/>
              <a:t>p</a:t>
            </a:r>
            <a:r>
              <a:rPr lang="en-US" sz="2000" dirty="0" smtClean="0"/>
              <a:t>ackets </a:t>
            </a:r>
            <a:r>
              <a:rPr lang="en-US" sz="2000" dirty="0"/>
              <a:t>with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non-</a:t>
            </a:r>
            <a:r>
              <a:rPr lang="en-US" sz="2000" dirty="0" err="1" smtClean="0"/>
              <a:t>lhcone</a:t>
            </a:r>
            <a:r>
              <a:rPr lang="en-US" sz="2000" dirty="0" smtClean="0"/>
              <a:t>/missing </a:t>
            </a:r>
            <a:r>
              <a:rPr lang="en-US" sz="2000" dirty="0"/>
              <a:t>origin ASN</a:t>
            </a:r>
            <a:endParaRPr sz="2000" dirty="0"/>
          </a:p>
          <a:p>
            <a:r>
              <a:rPr lang="en-US" sz="2000" dirty="0"/>
              <a:t>* corrected for </a:t>
            </a:r>
            <a:r>
              <a:rPr lang="en-US" sz="2000" dirty="0" err="1"/>
              <a:t>netflow</a:t>
            </a:r>
            <a:r>
              <a:rPr lang="en-US" sz="2000" dirty="0"/>
              <a:t> sampling </a:t>
            </a:r>
            <a:r>
              <a:rPr lang="en-US" sz="2000" dirty="0" smtClean="0"/>
              <a:t>rate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(1000)</a:t>
            </a:r>
            <a:endParaRPr sz="2000" dirty="0"/>
          </a:p>
        </p:txBody>
      </p:sp>
      <p:grpSp>
        <p:nvGrpSpPr>
          <p:cNvPr id="110" name="Google Shape;110;p16"/>
          <p:cNvGrpSpPr/>
          <p:nvPr/>
        </p:nvGrpSpPr>
        <p:grpSpPr>
          <a:xfrm>
            <a:off x="631371" y="2869028"/>
            <a:ext cx="6342979" cy="2998237"/>
            <a:chOff x="551400" y="3207250"/>
            <a:chExt cx="4898950" cy="2366100"/>
          </a:xfrm>
        </p:grpSpPr>
        <p:sp>
          <p:nvSpPr>
            <p:cNvPr id="111" name="Google Shape;111;p16"/>
            <p:cNvSpPr txBox="1"/>
            <p:nvPr/>
          </p:nvSpPr>
          <p:spPr>
            <a:xfrm>
              <a:off x="551400" y="3207250"/>
              <a:ext cx="1196700" cy="23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aarnet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aglt2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anl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ansp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asgc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bnl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caltech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canet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cern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/>
                <a:t>cernlight</a:t>
              </a:r>
              <a:endParaRPr sz="2000"/>
            </a:p>
            <a:p>
              <a:pPr>
                <a:buClr>
                  <a:schemeClr val="dk1"/>
                </a:buClr>
                <a:buSzPts val="1100"/>
              </a:pPr>
              <a:endParaRPr sz="2000"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1748100" y="3207250"/>
              <a:ext cx="1196700" cy="23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000" dirty="0">
                  <a:solidFill>
                    <a:schemeClr val="dk1"/>
                  </a:solidFill>
                </a:rPr>
                <a:t>duke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flr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fnal</a:t>
              </a:r>
              <a:endParaRPr sz="2000" dirty="0">
                <a:solidFill>
                  <a:schemeClr val="dk1"/>
                </a:solidFill>
              </a:endParaRPr>
            </a:p>
            <a:p>
              <a:r>
                <a:rPr lang="en-US" sz="2000" dirty="0" err="1">
                  <a:solidFill>
                    <a:schemeClr val="dk1"/>
                  </a:solidFill>
                </a:rPr>
                <a:t>geant</a:t>
              </a:r>
              <a:endParaRPr sz="2000" dirty="0">
                <a:solidFill>
                  <a:schemeClr val="dk1"/>
                </a:solidFill>
              </a:endParaRPr>
            </a:p>
            <a:p>
              <a:r>
                <a:rPr lang="en-US" sz="2000" dirty="0" err="1"/>
                <a:t>ind-gpop</a:t>
              </a:r>
              <a:endParaRPr sz="2000" dirty="0"/>
            </a:p>
            <a:p>
              <a:r>
                <a:rPr lang="en-US" sz="2000" dirty="0"/>
                <a:t>internet2</a:t>
              </a:r>
              <a:endParaRPr sz="2000" dirty="0"/>
            </a:p>
            <a:p>
              <a:r>
                <a:rPr lang="en-US" sz="2000" dirty="0"/>
                <a:t>JGN</a:t>
              </a:r>
              <a:endParaRPr sz="2000" dirty="0"/>
            </a:p>
            <a:p>
              <a:r>
                <a:rPr lang="en-US" sz="2000" dirty="0" err="1"/>
                <a:t>kiae</a:t>
              </a:r>
              <a:endParaRPr sz="2000" dirty="0"/>
            </a:p>
            <a:p>
              <a:r>
                <a:rPr lang="en-US" sz="2000" dirty="0" err="1"/>
                <a:t>kreonet</a:t>
              </a:r>
              <a:endParaRPr sz="2000" dirty="0"/>
            </a:p>
            <a:p>
              <a:r>
                <a:rPr lang="de-DE" sz="2000" dirty="0" err="1" smtClean="0"/>
                <a:t>ornl</a:t>
              </a:r>
              <a:endParaRPr sz="2000" dirty="0"/>
            </a:p>
            <a:p>
              <a:endParaRPr sz="2000" dirty="0"/>
            </a:p>
            <a:p>
              <a:endParaRPr sz="2000" dirty="0"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3000875" y="3207250"/>
              <a:ext cx="1196700" cy="23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 smtClean="0">
                  <a:solidFill>
                    <a:schemeClr val="dk1"/>
                  </a:solidFill>
                </a:rPr>
                <a:t>mit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>
                  <a:solidFill>
                    <a:schemeClr val="dk1"/>
                  </a:solidFill>
                </a:rPr>
                <a:t>net2</a:t>
              </a:r>
              <a:endParaRPr sz="2000" dirty="0">
                <a:solidFill>
                  <a:schemeClr val="dk1"/>
                </a:solidFill>
              </a:endParaRPr>
            </a:p>
            <a:p>
              <a:r>
                <a:rPr lang="en-US" sz="2000" dirty="0" err="1">
                  <a:solidFill>
                    <a:schemeClr val="dk1"/>
                  </a:solidFill>
                </a:rPr>
                <a:t>nordunet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ou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pnnl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rnp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sinet</a:t>
              </a:r>
              <a:endParaRPr sz="2000" dirty="0">
                <a:solidFill>
                  <a:schemeClr val="dk1"/>
                </a:solidFill>
              </a:endParaRPr>
            </a:p>
            <a:p>
              <a:r>
                <a:rPr lang="en-US" sz="2000" dirty="0" err="1"/>
                <a:t>slac</a:t>
              </a:r>
              <a:endParaRPr sz="2000" dirty="0"/>
            </a:p>
            <a:p>
              <a:r>
                <a:rPr lang="en-US" sz="2000" dirty="0" err="1"/>
                <a:t>tacc</a:t>
              </a:r>
              <a:endParaRPr sz="2000" dirty="0"/>
            </a:p>
            <a:p>
              <a:r>
                <a:rPr lang="de-DE" sz="2000" dirty="0" err="1" smtClean="0"/>
                <a:t>transpac</a:t>
              </a:r>
              <a:endParaRPr sz="2000" dirty="0"/>
            </a:p>
            <a:p>
              <a:endParaRPr sz="2000" dirty="0"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4253650" y="3207250"/>
              <a:ext cx="1196700" cy="18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 smtClean="0">
                  <a:solidFill>
                    <a:schemeClr val="dk1"/>
                  </a:solidFill>
                </a:rPr>
                <a:t>uchicago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ucsb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ucsd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uiuc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unl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uta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uwmadison</a:t>
              </a:r>
              <a:endParaRPr sz="2000" dirty="0">
                <a:solidFill>
                  <a:schemeClr val="dk1"/>
                </a:solidFill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dk1"/>
                  </a:solidFill>
                </a:rPr>
                <a:t>vanderbilt</a:t>
              </a:r>
              <a:endParaRPr sz="2000" dirty="0">
                <a:solidFill>
                  <a:schemeClr val="dk1"/>
                </a:solidFill>
              </a:endParaRPr>
            </a:p>
            <a:p>
              <a:endParaRPr sz="2000" dirty="0"/>
            </a:p>
            <a:p>
              <a:endParaRPr sz="2000" dirty="0"/>
            </a:p>
          </p:txBody>
        </p:sp>
      </p:grpSp>
      <p:sp>
        <p:nvSpPr>
          <p:cNvPr id="115" name="Google Shape;115;p16"/>
          <p:cNvSpPr txBox="1"/>
          <p:nvPr/>
        </p:nvSpPr>
        <p:spPr>
          <a:xfrm>
            <a:off x="380999" y="1473335"/>
            <a:ext cx="11103429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err="1"/>
              <a:t>ESnet</a:t>
            </a:r>
            <a:endParaRPr sz="1800" b="1" dirty="0"/>
          </a:p>
          <a:p>
            <a:pPr marL="457200" indent="-317500">
              <a:buSzPts val="1400"/>
              <a:buChar char="●"/>
            </a:pPr>
            <a:r>
              <a:rPr lang="en-US" sz="2000" dirty="0"/>
              <a:t>Three months of </a:t>
            </a:r>
            <a:r>
              <a:rPr lang="en-US" sz="2000" dirty="0" err="1"/>
              <a:t>ESnet</a:t>
            </a:r>
            <a:r>
              <a:rPr lang="en-US" sz="2000" dirty="0"/>
              <a:t> </a:t>
            </a:r>
            <a:r>
              <a:rPr lang="en-US" sz="2000" dirty="0" err="1"/>
              <a:t>netflow</a:t>
            </a:r>
            <a:r>
              <a:rPr lang="en-US" sz="2000" dirty="0"/>
              <a:t> IPv4 &amp; IPv6 sampling from Feb. 2019 - April 2019 for the following connected sites and peers</a:t>
            </a:r>
            <a:endParaRPr sz="2000" dirty="0"/>
          </a:p>
        </p:txBody>
      </p:sp>
      <p:pic>
        <p:nvPicPr>
          <p:cNvPr id="13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86;p14"/>
          <p:cNvSpPr txBox="1">
            <a:spLocks/>
          </p:cNvSpPr>
          <p:nvPr/>
        </p:nvSpPr>
        <p:spPr>
          <a:xfrm>
            <a:off x="381000" y="409150"/>
            <a:ext cx="845045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The Investigation</a:t>
            </a:r>
          </a:p>
        </p:txBody>
      </p:sp>
      <p:sp>
        <p:nvSpPr>
          <p:cNvPr id="12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/>
        </p:nvSpPr>
        <p:spPr>
          <a:xfrm>
            <a:off x="380999" y="5568925"/>
            <a:ext cx="11268457" cy="62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de-DE" sz="3000" dirty="0" err="1">
                <a:solidFill>
                  <a:schemeClr val="dk1"/>
                </a:solidFill>
              </a:rPr>
              <a:t>s</a:t>
            </a:r>
            <a:r>
              <a:rPr lang="de-DE" sz="3000" dirty="0" err="1" smtClean="0">
                <a:solidFill>
                  <a:schemeClr val="dk1"/>
                </a:solidFill>
              </a:rPr>
              <a:t>ignificant</a:t>
            </a:r>
            <a:r>
              <a:rPr lang="de-DE" sz="3000" dirty="0" smtClean="0">
                <a:solidFill>
                  <a:schemeClr val="dk1"/>
                </a:solidFill>
              </a:rPr>
              <a:t> </a:t>
            </a:r>
            <a:r>
              <a:rPr lang="de-DE" sz="3000" dirty="0" err="1" smtClean="0">
                <a:solidFill>
                  <a:schemeClr val="dk1"/>
                </a:solidFill>
              </a:rPr>
              <a:t>improvement</a:t>
            </a:r>
            <a:r>
              <a:rPr lang="de-DE" sz="3000" dirty="0" smtClean="0">
                <a:solidFill>
                  <a:schemeClr val="dk1"/>
                </a:solidFill>
              </a:rPr>
              <a:t> </a:t>
            </a:r>
            <a:r>
              <a:rPr lang="de-DE" sz="3000" dirty="0" err="1" smtClean="0">
                <a:solidFill>
                  <a:schemeClr val="dk1"/>
                </a:solidFill>
              </a:rPr>
              <a:t>compared</a:t>
            </a:r>
            <a:r>
              <a:rPr lang="de-DE" sz="3000" dirty="0" smtClean="0">
                <a:solidFill>
                  <a:schemeClr val="dk1"/>
                </a:solidFill>
              </a:rPr>
              <a:t> </a:t>
            </a:r>
            <a:r>
              <a:rPr lang="de-DE" sz="3000" dirty="0" err="1" smtClean="0">
                <a:solidFill>
                  <a:schemeClr val="dk1"/>
                </a:solidFill>
              </a:rPr>
              <a:t>to</a:t>
            </a:r>
            <a:r>
              <a:rPr lang="de-DE" sz="3000" dirty="0" smtClean="0">
                <a:solidFill>
                  <a:schemeClr val="dk1"/>
                </a:solidFill>
              </a:rPr>
              <a:t> </a:t>
            </a:r>
            <a:r>
              <a:rPr lang="de-DE" sz="3000" dirty="0" err="1" smtClean="0">
                <a:solidFill>
                  <a:schemeClr val="dk1"/>
                </a:solidFill>
              </a:rPr>
              <a:t>results</a:t>
            </a:r>
            <a:r>
              <a:rPr lang="de-DE" sz="3000" dirty="0" smtClean="0">
                <a:solidFill>
                  <a:schemeClr val="dk1"/>
                </a:solidFill>
              </a:rPr>
              <a:t> </a:t>
            </a:r>
            <a:r>
              <a:rPr lang="de-DE" sz="3000" dirty="0" err="1" smtClean="0">
                <a:solidFill>
                  <a:schemeClr val="dk1"/>
                </a:solidFill>
              </a:rPr>
              <a:t>of</a:t>
            </a:r>
            <a:r>
              <a:rPr lang="de-DE" sz="3000" dirty="0" smtClean="0">
                <a:solidFill>
                  <a:schemeClr val="dk1"/>
                </a:solidFill>
              </a:rPr>
              <a:t> 2018</a:t>
            </a:r>
            <a:endParaRPr dirty="0"/>
          </a:p>
        </p:txBody>
      </p:sp>
      <p:pic>
        <p:nvPicPr>
          <p:cNvPr id="280" name="Google Shape;280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926438"/>
            <a:ext cx="11268457" cy="455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/>
          <p:nvPr/>
        </p:nvSpPr>
        <p:spPr>
          <a:xfrm>
            <a:off x="6558600" y="1499050"/>
            <a:ext cx="1821300" cy="836400"/>
          </a:xfrm>
          <a:prstGeom prst="wedgeRectCallout">
            <a:avLst>
              <a:gd name="adj1" fmla="val -95270"/>
              <a:gd name="adj2" fmla="val -9469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85725" dir="318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dk1"/>
                </a:solidFill>
              </a:rPr>
              <a:t>58 </a:t>
            </a:r>
            <a:r>
              <a:rPr lang="en-US" sz="1000" dirty="0" err="1">
                <a:solidFill>
                  <a:schemeClr val="dk1"/>
                </a:solidFill>
              </a:rPr>
              <a:t>Unroutable</a:t>
            </a:r>
            <a:r>
              <a:rPr lang="en-US" sz="1000" dirty="0">
                <a:solidFill>
                  <a:schemeClr val="dk1"/>
                </a:solidFill>
              </a:rPr>
              <a:t> source addresses from networks in Thailand arrive via JGN LHCONE transit services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3462000" y="2832938"/>
            <a:ext cx="1821300" cy="836400"/>
          </a:xfrm>
          <a:prstGeom prst="wedgeRectCallout">
            <a:avLst>
              <a:gd name="adj1" fmla="val 60958"/>
              <a:gd name="adj2" fmla="val 110251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85725" dir="318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dk1"/>
                </a:solidFill>
              </a:rPr>
              <a:t>4 </a:t>
            </a:r>
            <a:r>
              <a:rPr lang="en-US" sz="1000" dirty="0" err="1">
                <a:solidFill>
                  <a:schemeClr val="dk1"/>
                </a:solidFill>
              </a:rPr>
              <a:t>Unroutable</a:t>
            </a:r>
            <a:r>
              <a:rPr lang="en-US" sz="1000" dirty="0">
                <a:solidFill>
                  <a:schemeClr val="dk1"/>
                </a:solidFill>
              </a:rPr>
              <a:t> source addresses from networks in Canada arrive via I2 LHCONE transit services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1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6;p14"/>
          <p:cNvSpPr txBox="1">
            <a:spLocks/>
          </p:cNvSpPr>
          <p:nvPr/>
        </p:nvSpPr>
        <p:spPr>
          <a:xfrm>
            <a:off x="380999" y="409150"/>
            <a:ext cx="10014857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ESnet</a:t>
            </a:r>
            <a:r>
              <a:rPr lang="en-US" dirty="0"/>
              <a:t> </a:t>
            </a:r>
            <a:r>
              <a:rPr lang="en-US" dirty="0" smtClean="0"/>
              <a:t>monitoring   Unrouteable </a:t>
            </a:r>
            <a:r>
              <a:rPr lang="en-US" dirty="0"/>
              <a:t>Source Addresses by percentage</a:t>
            </a:r>
          </a:p>
        </p:txBody>
      </p:sp>
      <p:sp>
        <p:nvSpPr>
          <p:cNvPr id="9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381000" y="5672525"/>
            <a:ext cx="11268456" cy="56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A small number of U Toronto hosts are transmitting large amounts of data on LHCONE. ESnet had routes for U Toronto in the past.</a:t>
            </a:r>
            <a:endParaRPr/>
          </a:p>
        </p:txBody>
      </p:sp>
      <p:pic>
        <p:nvPicPr>
          <p:cNvPr id="291" name="Google Shape;291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971475"/>
            <a:ext cx="11268456" cy="47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/>
          <p:nvPr/>
        </p:nvSpPr>
        <p:spPr>
          <a:xfrm>
            <a:off x="5866875" y="1236463"/>
            <a:ext cx="1821300" cy="836400"/>
          </a:xfrm>
          <a:prstGeom prst="wedgeRectCallout">
            <a:avLst>
              <a:gd name="adj1" fmla="val -93813"/>
              <a:gd name="adj2" fmla="val 2738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85725" dir="318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>
                <a:solidFill>
                  <a:schemeClr val="dk1"/>
                </a:solidFill>
              </a:rPr>
              <a:t>This may be a reachability problem for U Toronto. ESnet no longer has any routes to their ASN 239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142" y="895351"/>
            <a:ext cx="1471314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6;p14"/>
          <p:cNvSpPr txBox="1">
            <a:spLocks/>
          </p:cNvSpPr>
          <p:nvPr/>
        </p:nvSpPr>
        <p:spPr>
          <a:xfrm>
            <a:off x="380999" y="409150"/>
            <a:ext cx="10014857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ESnet</a:t>
            </a:r>
            <a:r>
              <a:rPr lang="en-US" dirty="0"/>
              <a:t> </a:t>
            </a: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12" name="Google Shape;17;p1"/>
          <p:cNvSpPr txBox="1">
            <a:spLocks noGrp="1"/>
          </p:cNvSpPr>
          <p:nvPr>
            <p:ph type="ftr" idx="3"/>
          </p:nvPr>
        </p:nvSpPr>
        <p:spPr>
          <a:xfrm>
            <a:off x="664930" y="6386492"/>
            <a:ext cx="6383989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dirty="0" smtClean="0"/>
              <a:t>Bruno </a:t>
            </a:r>
            <a:r>
              <a:rPr lang="en-US" dirty="0" err="1" smtClean="0"/>
              <a:t>Hoeft</a:t>
            </a:r>
            <a:r>
              <a:rPr lang="en-US" dirty="0" smtClean="0"/>
              <a:t> / Andreas Petzold / Richard </a:t>
            </a:r>
            <a:r>
              <a:rPr lang="en-US" dirty="0" err="1" smtClean="0"/>
              <a:t>Cziva</a:t>
            </a:r>
            <a:r>
              <a:rPr lang="en-US" dirty="0" smtClean="0"/>
              <a:t>  / Samuel </a:t>
            </a:r>
            <a:r>
              <a:rPr lang="en-US" dirty="0" err="1" smtClean="0"/>
              <a:t>Ambroj</a:t>
            </a:r>
            <a:r>
              <a:rPr lang="en-US" dirty="0" smtClean="0"/>
              <a:t> Perez / </a:t>
            </a:r>
            <a:r>
              <a:rPr lang="en-US" dirty="0" err="1" smtClean="0"/>
              <a:t>Evelina</a:t>
            </a:r>
            <a:r>
              <a:rPr lang="en-US" dirty="0" smtClean="0"/>
              <a:t> </a:t>
            </a:r>
            <a:r>
              <a:rPr lang="en-US" dirty="0" err="1" smtClean="0"/>
              <a:t>Buttitta</a:t>
            </a:r>
            <a:r>
              <a:rPr lang="en-US" dirty="0" smtClean="0"/>
              <a:t>   --   ISGC 2021 – 26</a:t>
            </a:r>
            <a:r>
              <a:rPr lang="en-US" baseline="30000" dirty="0" smtClean="0"/>
              <a:t>st</a:t>
            </a:r>
            <a:r>
              <a:rPr lang="en-US" dirty="0" smtClean="0"/>
              <a:t> March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Microsoft Office PowerPoint</Application>
  <PresentationFormat>Breitbild</PresentationFormat>
  <Paragraphs>510</Paragraphs>
  <Slides>21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Consolas</vt:lpstr>
      <vt:lpstr>Calibri Light</vt:lpstr>
      <vt:lpstr>Calibri</vt:lpstr>
      <vt:lpstr>Wingdings</vt:lpstr>
      <vt:lpstr>Tahoma</vt:lpstr>
      <vt:lpstr>Courier New</vt:lpstr>
      <vt:lpstr>Standarddesign</vt:lpstr>
      <vt:lpstr>Unroutable LHCONE traffic </vt:lpstr>
      <vt:lpstr>LHC  VPNs</vt:lpstr>
      <vt:lpstr>LHCOpenNetworkEnvironment – MAP</vt:lpstr>
      <vt:lpstr>Mission statement</vt:lpstr>
      <vt:lpstr>NSP Packet Filtering Requirements </vt:lpstr>
      <vt:lpstr>PowerPoint-Präsentation</vt:lpstr>
      <vt:lpstr>PowerPoint-Präsentation</vt:lpstr>
      <vt:lpstr>PowerPoint-Präsentation</vt:lpstr>
      <vt:lpstr>PowerPoint-Präsentation</vt:lpstr>
      <vt:lpstr>unrouteable LHCONE packets at ESnet</vt:lpstr>
      <vt:lpstr>PowerPoint-Präsentation</vt:lpstr>
      <vt:lpstr>PowerPoint-Präsentation</vt:lpstr>
      <vt:lpstr>PowerPoint-Präsentation</vt:lpstr>
      <vt:lpstr>PowerPoint-Präsentation</vt:lpstr>
      <vt:lpstr>Unrouteable packets found from CESnet</vt:lpstr>
      <vt:lpstr>CESnet reduced unrouteable IPv4/6 packets</vt:lpstr>
      <vt:lpstr>PowerPoint-Präsentation</vt:lpstr>
      <vt:lpstr>PowerPoint-Präsentation</vt:lpstr>
      <vt:lpstr>Routing tabel diffrenz e.g: Géant (IPv6)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LHCONE Edge Filtering Policy and Practice https://docs.google.com/presentation/d/1RswEX-RDNRsd-gY4yFyrD5k4BeSkFNVQBSHKAyJySoQ/edit#slide=id.p3</dc:title>
  <dc:creator>Hoeft, Bruno (SCC)</dc:creator>
  <cp:lastModifiedBy>Hoeft, Bruno (SCC)</cp:lastModifiedBy>
  <cp:revision>213</cp:revision>
  <dcterms:modified xsi:type="dcterms:W3CDTF">2021-03-21T21:33:13Z</dcterms:modified>
</cp:coreProperties>
</file>