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538" r:id="rId5"/>
    <p:sldId id="549" r:id="rId6"/>
    <p:sldId id="540" r:id="rId7"/>
    <p:sldId id="541" r:id="rId8"/>
    <p:sldId id="542" r:id="rId9"/>
    <p:sldId id="543" r:id="rId10"/>
  </p:sldIdLst>
  <p:sldSz cx="9144000" cy="6858000" type="screen4x3"/>
  <p:notesSz cx="8686800" cy="6400800"/>
  <p:defaultTextStyle>
    <a:defPPr>
      <a:defRPr lang="zh-HK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Arial" charset="0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Arial" charset="0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Arial" charset="0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Arial" charset="0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016">
          <p15:clr>
            <a:srgbClr val="A4A3A4"/>
          </p15:clr>
        </p15:guide>
        <p15:guide id="2" pos="27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966" autoAdjust="0"/>
    <p:restoredTop sz="94710" autoAdjust="0"/>
  </p:normalViewPr>
  <p:slideViewPr>
    <p:cSldViewPr>
      <p:cViewPr varScale="1">
        <p:scale>
          <a:sx n="59" d="100"/>
          <a:sy n="59" d="100"/>
        </p:scale>
        <p:origin x="84" y="37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1590" y="78"/>
      </p:cViewPr>
      <p:guideLst>
        <p:guide orient="horz" pos="2016"/>
        <p:guide pos="27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764280" cy="320040"/>
          </a:xfrm>
          <a:prstGeom prst="rect">
            <a:avLst/>
          </a:prstGeom>
        </p:spPr>
        <p:txBody>
          <a:bodyPr vert="horz" lIns="86195" tIns="43098" rIns="86195" bIns="43098" rtlCol="0"/>
          <a:lstStyle>
            <a:lvl1pPr algn="l">
              <a:defRPr sz="1100">
                <a:ea typeface="新細明體" charset="-12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920510" y="0"/>
            <a:ext cx="3764280" cy="320040"/>
          </a:xfrm>
          <a:prstGeom prst="rect">
            <a:avLst/>
          </a:prstGeom>
        </p:spPr>
        <p:txBody>
          <a:bodyPr vert="horz" lIns="86195" tIns="43098" rIns="86195" bIns="43098" rtlCol="0"/>
          <a:lstStyle>
            <a:lvl1pPr algn="r">
              <a:defRPr sz="1100">
                <a:ea typeface="新細明體" charset="-120"/>
                <a:cs typeface="+mn-cs"/>
              </a:defRPr>
            </a:lvl1pPr>
          </a:lstStyle>
          <a:p>
            <a:pPr>
              <a:defRPr/>
            </a:pPr>
            <a:fld id="{71DD743C-5FD2-4D5B-ADD0-0C75D7F2731D}" type="datetimeFigureOut">
              <a:rPr lang="en-US"/>
              <a:pPr>
                <a:defRPr/>
              </a:pPr>
              <a:t>3/19/2021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079650"/>
            <a:ext cx="3764280" cy="320040"/>
          </a:xfrm>
          <a:prstGeom prst="rect">
            <a:avLst/>
          </a:prstGeom>
        </p:spPr>
        <p:txBody>
          <a:bodyPr vert="horz" lIns="86195" tIns="43098" rIns="86195" bIns="43098" rtlCol="0" anchor="b"/>
          <a:lstStyle>
            <a:lvl1pPr algn="l">
              <a:defRPr sz="1100">
                <a:ea typeface="新細明體" charset="-12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920510" y="6079650"/>
            <a:ext cx="3764280" cy="320040"/>
          </a:xfrm>
          <a:prstGeom prst="rect">
            <a:avLst/>
          </a:prstGeom>
        </p:spPr>
        <p:txBody>
          <a:bodyPr vert="horz" lIns="86195" tIns="43098" rIns="86195" bIns="43098" rtlCol="0" anchor="b"/>
          <a:lstStyle>
            <a:lvl1pPr algn="r">
              <a:defRPr sz="1100">
                <a:ea typeface="新細明體" charset="-120"/>
                <a:cs typeface="+mn-cs"/>
              </a:defRPr>
            </a:lvl1pPr>
          </a:lstStyle>
          <a:p>
            <a:pPr>
              <a:defRPr/>
            </a:pPr>
            <a:fld id="{5057C717-CC8F-4306-9D7E-AE84846306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0829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764280" cy="320040"/>
          </a:xfrm>
          <a:prstGeom prst="rect">
            <a:avLst/>
          </a:prstGeom>
        </p:spPr>
        <p:txBody>
          <a:bodyPr vert="horz" wrap="square" lIns="86195" tIns="43098" rIns="86195" bIns="43098" numCol="1" anchor="t" anchorCtr="0" compatLnSpc="1">
            <a:prstTxWarp prst="textNoShape">
              <a:avLst/>
            </a:prstTxWarp>
          </a:bodyPr>
          <a:lstStyle>
            <a:lvl1pPr>
              <a:defRPr sz="1100">
                <a:ea typeface="新細明體" charset="-120"/>
                <a:cs typeface="+mn-cs"/>
              </a:defRPr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4920510" y="0"/>
            <a:ext cx="3764280" cy="320040"/>
          </a:xfrm>
          <a:prstGeom prst="rect">
            <a:avLst/>
          </a:prstGeom>
        </p:spPr>
        <p:txBody>
          <a:bodyPr vert="horz" wrap="square" lIns="86195" tIns="43098" rIns="86195" bIns="43098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ea typeface="新細明體" charset="-120"/>
                <a:cs typeface="+mn-cs"/>
              </a:defRPr>
            </a:lvl1pPr>
          </a:lstStyle>
          <a:p>
            <a:pPr>
              <a:defRPr/>
            </a:pPr>
            <a:fld id="{BD75CE0F-2866-44B6-96F0-470E2AE15797}" type="datetimeFigureOut">
              <a:rPr lang="zh-HK" altLang="en-US"/>
              <a:pPr>
                <a:defRPr/>
              </a:pPr>
              <a:t>19/3/2021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743200" y="479425"/>
            <a:ext cx="3200400" cy="2400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6195" tIns="43098" rIns="86195" bIns="43098" rtlCol="0" anchor="ctr"/>
          <a:lstStyle/>
          <a:p>
            <a:pPr lvl="0"/>
            <a:endParaRPr lang="zh-HK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868680" y="3040380"/>
            <a:ext cx="6949440" cy="2880360"/>
          </a:xfrm>
          <a:prstGeom prst="rect">
            <a:avLst/>
          </a:prstGeom>
        </p:spPr>
        <p:txBody>
          <a:bodyPr vert="horz" wrap="square" lIns="86195" tIns="43098" rIns="86195" bIns="430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  <a:endParaRPr lang="zh-HK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6079650"/>
            <a:ext cx="3764280" cy="320040"/>
          </a:xfrm>
          <a:prstGeom prst="rect">
            <a:avLst/>
          </a:prstGeom>
        </p:spPr>
        <p:txBody>
          <a:bodyPr vert="horz" wrap="square" lIns="86195" tIns="43098" rIns="86195" bIns="43098" numCol="1" anchor="b" anchorCtr="0" compatLnSpc="1">
            <a:prstTxWarp prst="textNoShape">
              <a:avLst/>
            </a:prstTxWarp>
          </a:bodyPr>
          <a:lstStyle>
            <a:lvl1pPr>
              <a:defRPr sz="1100">
                <a:ea typeface="新細明體" charset="-120"/>
                <a:cs typeface="+mn-cs"/>
              </a:defRPr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4920510" y="6079650"/>
            <a:ext cx="3764280" cy="320040"/>
          </a:xfrm>
          <a:prstGeom prst="rect">
            <a:avLst/>
          </a:prstGeom>
        </p:spPr>
        <p:txBody>
          <a:bodyPr vert="horz" wrap="square" lIns="86195" tIns="43098" rIns="86195" bIns="43098" numCol="1" anchor="b" anchorCtr="0" compatLnSpc="1">
            <a:prstTxWarp prst="textNoShape">
              <a:avLst/>
            </a:prstTxWarp>
          </a:bodyPr>
          <a:lstStyle>
            <a:lvl1pPr algn="r">
              <a:defRPr sz="1100">
                <a:ea typeface="新細明體" charset="-120"/>
                <a:cs typeface="+mn-cs"/>
              </a:defRPr>
            </a:lvl1pPr>
          </a:lstStyle>
          <a:p>
            <a:pPr>
              <a:defRPr/>
            </a:pPr>
            <a:fld id="{1E1D4E66-5ECC-49CD-A1F2-E0DB2A94EE77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79766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zh-HK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dirty="0"/>
              <a:t>按一下以編輯母片副標題樣式</a:t>
            </a:r>
            <a:endParaRPr lang="zh-HK" alt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519244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sz="1600" baseline="0" dirty="0" smtClean="0">
                <a:solidFill>
                  <a:schemeClr val="bg1">
                    <a:lumMod val="50000"/>
                  </a:schemeClr>
                </a:solidFill>
              </a:rPr>
              <a:t>27</a:t>
            </a:r>
            <a:r>
              <a:rPr lang="en-US" altLang="zh-TW" sz="1600" baseline="30000" dirty="0" smtClean="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altLang="zh-TW" sz="1600" baseline="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zh-TW" sz="1600" dirty="0" err="1" smtClean="0">
                <a:solidFill>
                  <a:schemeClr val="bg1">
                    <a:lumMod val="50000"/>
                  </a:schemeClr>
                </a:solidFill>
              </a:rPr>
              <a:t>APGrid</a:t>
            </a:r>
            <a:r>
              <a:rPr lang="en-US" altLang="zh-TW" sz="16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zh-TW" sz="1600" dirty="0">
                <a:solidFill>
                  <a:schemeClr val="bg1">
                    <a:lumMod val="50000"/>
                  </a:schemeClr>
                </a:solidFill>
              </a:rPr>
              <a:t>PMA F2F meeting, </a:t>
            </a:r>
            <a:r>
              <a:rPr lang="en-US" altLang="zh-TW" sz="1600" dirty="0" smtClean="0">
                <a:solidFill>
                  <a:schemeClr val="bg1">
                    <a:lumMod val="50000"/>
                  </a:schemeClr>
                </a:solidFill>
              </a:rPr>
              <a:t>23</a:t>
            </a:r>
            <a:r>
              <a:rPr lang="en-US" altLang="zh-TW" sz="1600" baseline="30000" dirty="0" smtClean="0">
                <a:solidFill>
                  <a:schemeClr val="bg1">
                    <a:lumMod val="50000"/>
                  </a:schemeClr>
                </a:solidFill>
              </a:rPr>
              <a:t>rd</a:t>
            </a:r>
            <a:r>
              <a:rPr lang="en-US" altLang="zh-TW" sz="1600" dirty="0" smtClean="0">
                <a:solidFill>
                  <a:schemeClr val="bg1">
                    <a:lumMod val="50000"/>
                  </a:schemeClr>
                </a:solidFill>
              </a:rPr>
              <a:t> March</a:t>
            </a:r>
            <a:r>
              <a:rPr lang="en-US" altLang="zh-TW" sz="1600" baseline="0" dirty="0" smtClean="0">
                <a:solidFill>
                  <a:schemeClr val="bg1">
                    <a:lumMod val="50000"/>
                  </a:schemeClr>
                </a:solidFill>
              </a:rPr>
              <a:t> 2021</a:t>
            </a:r>
            <a:endParaRPr lang="en-US" altLang="zh-TW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855365"/>
            <a:ext cx="8229600" cy="4525963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CA336-BDC6-4F5E-9C7C-4FC716CCE4E0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519244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sz="1600" baseline="0" dirty="0" smtClean="0">
                <a:solidFill>
                  <a:schemeClr val="bg1">
                    <a:lumMod val="50000"/>
                  </a:schemeClr>
                </a:solidFill>
              </a:rPr>
              <a:t>27</a:t>
            </a:r>
            <a:r>
              <a:rPr lang="en-US" altLang="zh-TW" sz="1600" baseline="30000" dirty="0" smtClean="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altLang="zh-TW" sz="1600" baseline="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zh-TW" sz="1600" dirty="0" err="1" smtClean="0">
                <a:solidFill>
                  <a:schemeClr val="bg1">
                    <a:lumMod val="50000"/>
                  </a:schemeClr>
                </a:solidFill>
              </a:rPr>
              <a:t>APGrid</a:t>
            </a:r>
            <a:r>
              <a:rPr lang="en-US" altLang="zh-TW" sz="16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zh-TW" sz="1600" dirty="0">
                <a:solidFill>
                  <a:schemeClr val="bg1">
                    <a:lumMod val="50000"/>
                  </a:schemeClr>
                </a:solidFill>
              </a:rPr>
              <a:t>PMA F2F meeting, </a:t>
            </a:r>
            <a:r>
              <a:rPr lang="en-US" altLang="zh-TW" sz="1600" dirty="0" smtClean="0">
                <a:solidFill>
                  <a:schemeClr val="bg1">
                    <a:lumMod val="50000"/>
                  </a:schemeClr>
                </a:solidFill>
              </a:rPr>
              <a:t>23</a:t>
            </a:r>
            <a:r>
              <a:rPr lang="en-US" altLang="zh-TW" sz="1600" baseline="30000" dirty="0" smtClean="0">
                <a:solidFill>
                  <a:schemeClr val="bg1">
                    <a:lumMod val="50000"/>
                  </a:schemeClr>
                </a:solidFill>
              </a:rPr>
              <a:t>rd</a:t>
            </a:r>
            <a:r>
              <a:rPr lang="en-US" altLang="zh-TW" sz="1600" dirty="0" smtClean="0">
                <a:solidFill>
                  <a:schemeClr val="bg1">
                    <a:lumMod val="50000"/>
                  </a:schemeClr>
                </a:solidFill>
              </a:rPr>
              <a:t> March</a:t>
            </a:r>
            <a:r>
              <a:rPr lang="en-US" altLang="zh-TW" sz="1600" baseline="0" dirty="0" smtClean="0">
                <a:solidFill>
                  <a:schemeClr val="bg1">
                    <a:lumMod val="50000"/>
                  </a:schemeClr>
                </a:solidFill>
              </a:rPr>
              <a:t> 2021</a:t>
            </a:r>
            <a:endParaRPr lang="en-US" altLang="zh-TW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548680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548680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HK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B9481-295E-4B4C-8E3D-237243364FE1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519244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sz="1600" baseline="0" dirty="0" smtClean="0">
                <a:solidFill>
                  <a:schemeClr val="bg1">
                    <a:lumMod val="50000"/>
                  </a:schemeClr>
                </a:solidFill>
              </a:rPr>
              <a:t>27</a:t>
            </a:r>
            <a:r>
              <a:rPr lang="en-US" altLang="zh-TW" sz="1600" baseline="30000" dirty="0" smtClean="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altLang="zh-TW" sz="1600" baseline="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zh-TW" sz="1600" dirty="0" err="1" smtClean="0">
                <a:solidFill>
                  <a:schemeClr val="bg1">
                    <a:lumMod val="50000"/>
                  </a:schemeClr>
                </a:solidFill>
              </a:rPr>
              <a:t>APGrid</a:t>
            </a:r>
            <a:r>
              <a:rPr lang="en-US" altLang="zh-TW" sz="16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zh-TW" sz="1600" dirty="0">
                <a:solidFill>
                  <a:schemeClr val="bg1">
                    <a:lumMod val="50000"/>
                  </a:schemeClr>
                </a:solidFill>
              </a:rPr>
              <a:t>PMA F2F meeting, </a:t>
            </a:r>
            <a:r>
              <a:rPr lang="en-US" altLang="zh-TW" sz="1600" dirty="0" smtClean="0">
                <a:solidFill>
                  <a:schemeClr val="bg1">
                    <a:lumMod val="50000"/>
                  </a:schemeClr>
                </a:solidFill>
              </a:rPr>
              <a:t>23</a:t>
            </a:r>
            <a:r>
              <a:rPr lang="en-US" altLang="zh-TW" sz="1600" baseline="30000" dirty="0" smtClean="0">
                <a:solidFill>
                  <a:schemeClr val="bg1">
                    <a:lumMod val="50000"/>
                  </a:schemeClr>
                </a:solidFill>
              </a:rPr>
              <a:t>rd</a:t>
            </a:r>
            <a:r>
              <a:rPr lang="en-US" altLang="zh-TW" sz="1600" dirty="0" smtClean="0">
                <a:solidFill>
                  <a:schemeClr val="bg1">
                    <a:lumMod val="50000"/>
                  </a:schemeClr>
                </a:solidFill>
              </a:rPr>
              <a:t> March</a:t>
            </a:r>
            <a:r>
              <a:rPr lang="en-US" altLang="zh-TW" sz="1600" baseline="0" dirty="0" smtClean="0">
                <a:solidFill>
                  <a:schemeClr val="bg1">
                    <a:lumMod val="50000"/>
                  </a:schemeClr>
                </a:solidFill>
              </a:rPr>
              <a:t> 2021</a:t>
            </a:r>
            <a:endParaRPr lang="en-US" altLang="zh-TW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6EC05-0E00-4F51-A8FB-58B504298C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371600" y="152400"/>
            <a:ext cx="7315200" cy="990600"/>
          </a:xfrm>
        </p:spPr>
        <p:txBody>
          <a:bodyPr/>
          <a:lstStyle/>
          <a:p>
            <a:r>
              <a:rPr kumimoji="0" lang="en-US" dirty="0"/>
              <a:t>Click to edit Master title style</a:t>
            </a:r>
          </a:p>
        </p:txBody>
      </p:sp>
      <p:pic>
        <p:nvPicPr>
          <p:cNvPr id="12" name="Picture 11" descr="1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72272" y="152400"/>
            <a:ext cx="809660" cy="914400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0" y="6519244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sz="1600" baseline="0" dirty="0" smtClean="0">
                <a:solidFill>
                  <a:schemeClr val="bg1">
                    <a:lumMod val="50000"/>
                  </a:schemeClr>
                </a:solidFill>
              </a:rPr>
              <a:t>27</a:t>
            </a:r>
            <a:r>
              <a:rPr lang="en-US" altLang="zh-TW" sz="1600" baseline="30000" dirty="0" smtClean="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altLang="zh-TW" sz="1600" baseline="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zh-TW" sz="1600" dirty="0" err="1" smtClean="0">
                <a:solidFill>
                  <a:schemeClr val="bg1">
                    <a:lumMod val="50000"/>
                  </a:schemeClr>
                </a:solidFill>
              </a:rPr>
              <a:t>APGrid</a:t>
            </a:r>
            <a:r>
              <a:rPr lang="en-US" altLang="zh-TW" sz="16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zh-TW" sz="1600" dirty="0">
                <a:solidFill>
                  <a:schemeClr val="bg1">
                    <a:lumMod val="50000"/>
                  </a:schemeClr>
                </a:solidFill>
              </a:rPr>
              <a:t>PMA F2F meeting, </a:t>
            </a:r>
            <a:r>
              <a:rPr lang="en-US" altLang="zh-TW" sz="1600" dirty="0" smtClean="0">
                <a:solidFill>
                  <a:schemeClr val="bg1">
                    <a:lumMod val="50000"/>
                  </a:schemeClr>
                </a:solidFill>
              </a:rPr>
              <a:t>23</a:t>
            </a:r>
            <a:r>
              <a:rPr lang="en-US" altLang="zh-TW" sz="1600" baseline="30000" dirty="0" smtClean="0">
                <a:solidFill>
                  <a:schemeClr val="bg1">
                    <a:lumMod val="50000"/>
                  </a:schemeClr>
                </a:solidFill>
              </a:rPr>
              <a:t>rd</a:t>
            </a:r>
            <a:r>
              <a:rPr lang="en-US" altLang="zh-TW" sz="1600" dirty="0" smtClean="0">
                <a:solidFill>
                  <a:schemeClr val="bg1">
                    <a:lumMod val="50000"/>
                  </a:schemeClr>
                </a:solidFill>
              </a:rPr>
              <a:t> March</a:t>
            </a:r>
            <a:r>
              <a:rPr lang="en-US" altLang="zh-TW" sz="1600" baseline="0" dirty="0" smtClean="0">
                <a:solidFill>
                  <a:schemeClr val="bg1">
                    <a:lumMod val="50000"/>
                  </a:schemeClr>
                </a:solidFill>
              </a:rPr>
              <a:t> 2021</a:t>
            </a:r>
            <a:endParaRPr lang="en-US" altLang="zh-TW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583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/>
          <a:lstStyle/>
          <a:p>
            <a:r>
              <a:rPr lang="zh-TW" altLang="en-US" dirty="0"/>
              <a:t>按一下以編輯母片標題樣式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855365"/>
            <a:ext cx="8229600" cy="4525963"/>
          </a:xfrm>
        </p:spPr>
        <p:txBody>
          <a:bodyPr/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zh-HK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HK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553200" y="6448251"/>
            <a:ext cx="2133600" cy="365125"/>
          </a:xfrm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fld id="{48BBE2BA-1D87-4578-93EB-CAC1CD410BA4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519244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sz="1600" baseline="0" dirty="0" smtClean="0">
                <a:solidFill>
                  <a:schemeClr val="bg1">
                    <a:lumMod val="50000"/>
                  </a:schemeClr>
                </a:solidFill>
              </a:rPr>
              <a:t>27</a:t>
            </a:r>
            <a:r>
              <a:rPr lang="en-US" altLang="zh-TW" sz="1600" baseline="30000" dirty="0" smtClean="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altLang="zh-TW" sz="1600" baseline="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zh-TW" sz="1600" dirty="0" err="1" smtClean="0">
                <a:solidFill>
                  <a:schemeClr val="bg1">
                    <a:lumMod val="50000"/>
                  </a:schemeClr>
                </a:solidFill>
              </a:rPr>
              <a:t>APGrid</a:t>
            </a:r>
            <a:r>
              <a:rPr lang="en-US" altLang="zh-TW" sz="16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zh-TW" sz="1600" dirty="0">
                <a:solidFill>
                  <a:schemeClr val="bg1">
                    <a:lumMod val="50000"/>
                  </a:schemeClr>
                </a:solidFill>
              </a:rPr>
              <a:t>PMA F2F meeting, </a:t>
            </a:r>
            <a:r>
              <a:rPr lang="en-US" altLang="zh-TW" sz="1600" dirty="0" smtClean="0">
                <a:solidFill>
                  <a:schemeClr val="bg1">
                    <a:lumMod val="50000"/>
                  </a:schemeClr>
                </a:solidFill>
              </a:rPr>
              <a:t>23</a:t>
            </a:r>
            <a:r>
              <a:rPr lang="en-US" altLang="zh-TW" sz="1600" baseline="30000" dirty="0" smtClean="0">
                <a:solidFill>
                  <a:schemeClr val="bg1">
                    <a:lumMod val="50000"/>
                  </a:schemeClr>
                </a:solidFill>
              </a:rPr>
              <a:t>rd</a:t>
            </a:r>
            <a:r>
              <a:rPr lang="en-US" altLang="zh-TW" sz="1600" dirty="0" smtClean="0">
                <a:solidFill>
                  <a:schemeClr val="bg1">
                    <a:lumMod val="50000"/>
                  </a:schemeClr>
                </a:solidFill>
              </a:rPr>
              <a:t> March</a:t>
            </a:r>
            <a:r>
              <a:rPr lang="en-US" altLang="zh-TW" sz="1600" baseline="0" dirty="0" smtClean="0">
                <a:solidFill>
                  <a:schemeClr val="bg1">
                    <a:lumMod val="50000"/>
                  </a:schemeClr>
                </a:solidFill>
              </a:rPr>
              <a:t> 2021</a:t>
            </a:r>
            <a:endParaRPr lang="en-US" altLang="zh-TW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F09FEE-6792-45A9-BF44-B871E1F849B7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519244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sz="1600" baseline="0" dirty="0" smtClean="0">
                <a:solidFill>
                  <a:schemeClr val="bg1">
                    <a:lumMod val="50000"/>
                  </a:schemeClr>
                </a:solidFill>
              </a:rPr>
              <a:t>27</a:t>
            </a:r>
            <a:r>
              <a:rPr lang="en-US" altLang="zh-TW" sz="1600" baseline="30000" dirty="0" smtClean="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altLang="zh-TW" sz="1600" baseline="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zh-TW" sz="1600" dirty="0" err="1" smtClean="0">
                <a:solidFill>
                  <a:schemeClr val="bg1">
                    <a:lumMod val="50000"/>
                  </a:schemeClr>
                </a:solidFill>
              </a:rPr>
              <a:t>APGrid</a:t>
            </a:r>
            <a:r>
              <a:rPr lang="en-US" altLang="zh-TW" sz="16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zh-TW" sz="1600" dirty="0">
                <a:solidFill>
                  <a:schemeClr val="bg1">
                    <a:lumMod val="50000"/>
                  </a:schemeClr>
                </a:solidFill>
              </a:rPr>
              <a:t>PMA F2F meeting, </a:t>
            </a:r>
            <a:r>
              <a:rPr lang="en-US" altLang="zh-TW" sz="1600" dirty="0" smtClean="0">
                <a:solidFill>
                  <a:schemeClr val="bg1">
                    <a:lumMod val="50000"/>
                  </a:schemeClr>
                </a:solidFill>
              </a:rPr>
              <a:t>23</a:t>
            </a:r>
            <a:r>
              <a:rPr lang="en-US" altLang="zh-TW" sz="1600" baseline="30000" dirty="0" smtClean="0">
                <a:solidFill>
                  <a:schemeClr val="bg1">
                    <a:lumMod val="50000"/>
                  </a:schemeClr>
                </a:solidFill>
              </a:rPr>
              <a:t>rd</a:t>
            </a:r>
            <a:r>
              <a:rPr lang="en-US" altLang="zh-TW" sz="1600" dirty="0" smtClean="0">
                <a:solidFill>
                  <a:schemeClr val="bg1">
                    <a:lumMod val="50000"/>
                  </a:schemeClr>
                </a:solidFill>
              </a:rPr>
              <a:t> March</a:t>
            </a:r>
            <a:r>
              <a:rPr lang="en-US" altLang="zh-TW" sz="1600" baseline="0" dirty="0" smtClean="0">
                <a:solidFill>
                  <a:schemeClr val="bg1">
                    <a:lumMod val="50000"/>
                  </a:schemeClr>
                </a:solidFill>
              </a:rPr>
              <a:t> 2021</a:t>
            </a:r>
            <a:endParaRPr lang="en-US" altLang="zh-TW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85536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85536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F8056-0D8D-4968-AD3E-0C85703165E8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519244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sz="1600" baseline="0" dirty="0" smtClean="0">
                <a:solidFill>
                  <a:schemeClr val="bg1">
                    <a:lumMod val="50000"/>
                  </a:schemeClr>
                </a:solidFill>
              </a:rPr>
              <a:t>27</a:t>
            </a:r>
            <a:r>
              <a:rPr lang="en-US" altLang="zh-TW" sz="1600" baseline="30000" dirty="0" smtClean="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altLang="zh-TW" sz="1600" baseline="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zh-TW" sz="1600" dirty="0" err="1" smtClean="0">
                <a:solidFill>
                  <a:schemeClr val="bg1">
                    <a:lumMod val="50000"/>
                  </a:schemeClr>
                </a:solidFill>
              </a:rPr>
              <a:t>APGrid</a:t>
            </a:r>
            <a:r>
              <a:rPr lang="en-US" altLang="zh-TW" sz="16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zh-TW" sz="1600" dirty="0">
                <a:solidFill>
                  <a:schemeClr val="bg1">
                    <a:lumMod val="50000"/>
                  </a:schemeClr>
                </a:solidFill>
              </a:rPr>
              <a:t>PMA F2F meeting, </a:t>
            </a:r>
            <a:r>
              <a:rPr lang="en-US" altLang="zh-TW" sz="1600" dirty="0" smtClean="0">
                <a:solidFill>
                  <a:schemeClr val="bg1">
                    <a:lumMod val="50000"/>
                  </a:schemeClr>
                </a:solidFill>
              </a:rPr>
              <a:t>23</a:t>
            </a:r>
            <a:r>
              <a:rPr lang="en-US" altLang="zh-TW" sz="1600" baseline="30000" dirty="0" smtClean="0">
                <a:solidFill>
                  <a:schemeClr val="bg1">
                    <a:lumMod val="50000"/>
                  </a:schemeClr>
                </a:solidFill>
              </a:rPr>
              <a:t>rd</a:t>
            </a:r>
            <a:r>
              <a:rPr lang="en-US" altLang="zh-TW" sz="1600" dirty="0" smtClean="0">
                <a:solidFill>
                  <a:schemeClr val="bg1">
                    <a:lumMod val="50000"/>
                  </a:schemeClr>
                </a:solidFill>
              </a:rPr>
              <a:t> March</a:t>
            </a:r>
            <a:r>
              <a:rPr lang="en-US" altLang="zh-TW" sz="1600" baseline="0" dirty="0" smtClean="0">
                <a:solidFill>
                  <a:schemeClr val="bg1">
                    <a:lumMod val="50000"/>
                  </a:schemeClr>
                </a:solidFill>
              </a:rPr>
              <a:t> 2021</a:t>
            </a:r>
            <a:endParaRPr lang="en-US" altLang="zh-TW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86228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502048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86228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502048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82230-BEAC-4862-AA34-A88978FFC4CB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519244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sz="1600" baseline="0" dirty="0" smtClean="0">
                <a:solidFill>
                  <a:schemeClr val="bg1">
                    <a:lumMod val="50000"/>
                  </a:schemeClr>
                </a:solidFill>
              </a:rPr>
              <a:t>27</a:t>
            </a:r>
            <a:r>
              <a:rPr lang="en-US" altLang="zh-TW" sz="1600" baseline="30000" dirty="0" smtClean="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altLang="zh-TW" sz="1600" baseline="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zh-TW" sz="1600" dirty="0" err="1" smtClean="0">
                <a:solidFill>
                  <a:schemeClr val="bg1">
                    <a:lumMod val="50000"/>
                  </a:schemeClr>
                </a:solidFill>
              </a:rPr>
              <a:t>APGrid</a:t>
            </a:r>
            <a:r>
              <a:rPr lang="en-US" altLang="zh-TW" sz="16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zh-TW" sz="1600" dirty="0">
                <a:solidFill>
                  <a:schemeClr val="bg1">
                    <a:lumMod val="50000"/>
                  </a:schemeClr>
                </a:solidFill>
              </a:rPr>
              <a:t>PMA F2F meeting, </a:t>
            </a:r>
            <a:r>
              <a:rPr lang="en-US" altLang="zh-TW" sz="1600" dirty="0" smtClean="0">
                <a:solidFill>
                  <a:schemeClr val="bg1">
                    <a:lumMod val="50000"/>
                  </a:schemeClr>
                </a:solidFill>
              </a:rPr>
              <a:t>23</a:t>
            </a:r>
            <a:r>
              <a:rPr lang="en-US" altLang="zh-TW" sz="1600" baseline="30000" dirty="0" smtClean="0">
                <a:solidFill>
                  <a:schemeClr val="bg1">
                    <a:lumMod val="50000"/>
                  </a:schemeClr>
                </a:solidFill>
              </a:rPr>
              <a:t>rd</a:t>
            </a:r>
            <a:r>
              <a:rPr lang="en-US" altLang="zh-TW" sz="1600" dirty="0" smtClean="0">
                <a:solidFill>
                  <a:schemeClr val="bg1">
                    <a:lumMod val="50000"/>
                  </a:schemeClr>
                </a:solidFill>
              </a:rPr>
              <a:t> March</a:t>
            </a:r>
            <a:r>
              <a:rPr lang="en-US" altLang="zh-TW" sz="1600" baseline="0" dirty="0" smtClean="0">
                <a:solidFill>
                  <a:schemeClr val="bg1">
                    <a:lumMod val="50000"/>
                  </a:schemeClr>
                </a:solidFill>
              </a:rPr>
              <a:t> 2021</a:t>
            </a:r>
            <a:endParaRPr lang="en-US" altLang="zh-TW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125BB-BAD5-4988-AF6E-8A922607BEFA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6519244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sz="1600" baseline="0" dirty="0" smtClean="0">
                <a:solidFill>
                  <a:schemeClr val="bg1">
                    <a:lumMod val="50000"/>
                  </a:schemeClr>
                </a:solidFill>
              </a:rPr>
              <a:t>27</a:t>
            </a:r>
            <a:r>
              <a:rPr lang="en-US" altLang="zh-TW" sz="1600" baseline="30000" dirty="0" smtClean="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altLang="zh-TW" sz="1600" baseline="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zh-TW" sz="1600" dirty="0" err="1" smtClean="0">
                <a:solidFill>
                  <a:schemeClr val="bg1">
                    <a:lumMod val="50000"/>
                  </a:schemeClr>
                </a:solidFill>
              </a:rPr>
              <a:t>APGrid</a:t>
            </a:r>
            <a:r>
              <a:rPr lang="en-US" altLang="zh-TW" sz="16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zh-TW" sz="1600" dirty="0">
                <a:solidFill>
                  <a:schemeClr val="bg1">
                    <a:lumMod val="50000"/>
                  </a:schemeClr>
                </a:solidFill>
              </a:rPr>
              <a:t>PMA F2F meeting, </a:t>
            </a:r>
            <a:r>
              <a:rPr lang="en-US" altLang="zh-TW" sz="1600" dirty="0" smtClean="0">
                <a:solidFill>
                  <a:schemeClr val="bg1">
                    <a:lumMod val="50000"/>
                  </a:schemeClr>
                </a:solidFill>
              </a:rPr>
              <a:t>23</a:t>
            </a:r>
            <a:r>
              <a:rPr lang="en-US" altLang="zh-TW" sz="1600" baseline="30000" dirty="0" smtClean="0">
                <a:solidFill>
                  <a:schemeClr val="bg1">
                    <a:lumMod val="50000"/>
                  </a:schemeClr>
                </a:solidFill>
              </a:rPr>
              <a:t>rd</a:t>
            </a:r>
            <a:r>
              <a:rPr lang="en-US" altLang="zh-TW" sz="1600" dirty="0" smtClean="0">
                <a:solidFill>
                  <a:schemeClr val="bg1">
                    <a:lumMod val="50000"/>
                  </a:schemeClr>
                </a:solidFill>
              </a:rPr>
              <a:t> March</a:t>
            </a:r>
            <a:r>
              <a:rPr lang="en-US" altLang="zh-TW" sz="1600" baseline="0" dirty="0" smtClean="0">
                <a:solidFill>
                  <a:schemeClr val="bg1">
                    <a:lumMod val="50000"/>
                  </a:schemeClr>
                </a:solidFill>
              </a:rPr>
              <a:t> 2021</a:t>
            </a:r>
            <a:endParaRPr lang="en-US" altLang="zh-TW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32C59-A26E-4D39-AED0-0174536B099E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6519244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sz="1600" baseline="0" dirty="0" smtClean="0">
                <a:solidFill>
                  <a:schemeClr val="bg1">
                    <a:lumMod val="50000"/>
                  </a:schemeClr>
                </a:solidFill>
              </a:rPr>
              <a:t>27</a:t>
            </a:r>
            <a:r>
              <a:rPr lang="en-US" altLang="zh-TW" sz="1600" baseline="30000" dirty="0" smtClean="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altLang="zh-TW" sz="1600" baseline="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zh-TW" sz="1600" dirty="0" err="1" smtClean="0">
                <a:solidFill>
                  <a:schemeClr val="bg1">
                    <a:lumMod val="50000"/>
                  </a:schemeClr>
                </a:solidFill>
              </a:rPr>
              <a:t>APGrid</a:t>
            </a:r>
            <a:r>
              <a:rPr lang="en-US" altLang="zh-TW" sz="16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zh-TW" sz="1600" dirty="0">
                <a:solidFill>
                  <a:schemeClr val="bg1">
                    <a:lumMod val="50000"/>
                  </a:schemeClr>
                </a:solidFill>
              </a:rPr>
              <a:t>PMA F2F meeting, </a:t>
            </a:r>
            <a:r>
              <a:rPr lang="en-US" altLang="zh-TW" sz="1600" dirty="0" smtClean="0">
                <a:solidFill>
                  <a:schemeClr val="bg1">
                    <a:lumMod val="50000"/>
                  </a:schemeClr>
                </a:solidFill>
              </a:rPr>
              <a:t>23</a:t>
            </a:r>
            <a:r>
              <a:rPr lang="en-US" altLang="zh-TW" sz="1600" baseline="30000" dirty="0" smtClean="0">
                <a:solidFill>
                  <a:schemeClr val="bg1">
                    <a:lumMod val="50000"/>
                  </a:schemeClr>
                </a:solidFill>
              </a:rPr>
              <a:t>rd</a:t>
            </a:r>
            <a:r>
              <a:rPr lang="en-US" altLang="zh-TW" sz="1600" dirty="0" smtClean="0">
                <a:solidFill>
                  <a:schemeClr val="bg1">
                    <a:lumMod val="50000"/>
                  </a:schemeClr>
                </a:solidFill>
              </a:rPr>
              <a:t> March</a:t>
            </a:r>
            <a:r>
              <a:rPr lang="en-US" altLang="zh-TW" sz="1600" baseline="0" dirty="0" smtClean="0">
                <a:solidFill>
                  <a:schemeClr val="bg1">
                    <a:lumMod val="50000"/>
                  </a:schemeClr>
                </a:solidFill>
              </a:rPr>
              <a:t> 2021</a:t>
            </a:r>
            <a:endParaRPr lang="en-US" altLang="zh-TW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600223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60022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76227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D7F5C2-846B-426F-8850-5B22DADF6515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519244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sz="1600" baseline="0" dirty="0" smtClean="0">
                <a:solidFill>
                  <a:schemeClr val="bg1">
                    <a:lumMod val="50000"/>
                  </a:schemeClr>
                </a:solidFill>
              </a:rPr>
              <a:t>27</a:t>
            </a:r>
            <a:r>
              <a:rPr lang="en-US" altLang="zh-TW" sz="1600" baseline="30000" dirty="0" smtClean="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altLang="zh-TW" sz="1600" baseline="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zh-TW" sz="1600" dirty="0" err="1" smtClean="0">
                <a:solidFill>
                  <a:schemeClr val="bg1">
                    <a:lumMod val="50000"/>
                  </a:schemeClr>
                </a:solidFill>
              </a:rPr>
              <a:t>APGrid</a:t>
            </a:r>
            <a:r>
              <a:rPr lang="en-US" altLang="zh-TW" sz="16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zh-TW" sz="1600" dirty="0">
                <a:solidFill>
                  <a:schemeClr val="bg1">
                    <a:lumMod val="50000"/>
                  </a:schemeClr>
                </a:solidFill>
              </a:rPr>
              <a:t>PMA F2F meeting, </a:t>
            </a:r>
            <a:r>
              <a:rPr lang="en-US" altLang="zh-TW" sz="1600" dirty="0" smtClean="0">
                <a:solidFill>
                  <a:schemeClr val="bg1">
                    <a:lumMod val="50000"/>
                  </a:schemeClr>
                </a:solidFill>
              </a:rPr>
              <a:t>23</a:t>
            </a:r>
            <a:r>
              <a:rPr lang="en-US" altLang="zh-TW" sz="1600" baseline="30000" dirty="0" smtClean="0">
                <a:solidFill>
                  <a:schemeClr val="bg1">
                    <a:lumMod val="50000"/>
                  </a:schemeClr>
                </a:solidFill>
              </a:rPr>
              <a:t>rd</a:t>
            </a:r>
            <a:r>
              <a:rPr lang="en-US" altLang="zh-TW" sz="1600" dirty="0" smtClean="0">
                <a:solidFill>
                  <a:schemeClr val="bg1">
                    <a:lumMod val="50000"/>
                  </a:schemeClr>
                </a:solidFill>
              </a:rPr>
              <a:t> March</a:t>
            </a:r>
            <a:r>
              <a:rPr lang="en-US" altLang="zh-TW" sz="1600" baseline="0" dirty="0" smtClean="0">
                <a:solidFill>
                  <a:schemeClr val="bg1">
                    <a:lumMod val="50000"/>
                  </a:schemeClr>
                </a:solidFill>
              </a:rPr>
              <a:t> 2021</a:t>
            </a:r>
            <a:endParaRPr lang="en-US" altLang="zh-TW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5009728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821903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HK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576466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HK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EC8D9-74C8-4810-90B7-E5742023B668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519244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TW" sz="1600" baseline="0" dirty="0" smtClean="0">
                <a:solidFill>
                  <a:schemeClr val="bg1">
                    <a:lumMod val="50000"/>
                  </a:schemeClr>
                </a:solidFill>
              </a:rPr>
              <a:t>27</a:t>
            </a:r>
            <a:r>
              <a:rPr lang="en-US" altLang="zh-TW" sz="1600" baseline="30000" dirty="0" smtClean="0"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altLang="zh-TW" sz="1600" baseline="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zh-TW" sz="1600" dirty="0" err="1" smtClean="0">
                <a:solidFill>
                  <a:schemeClr val="bg1">
                    <a:lumMod val="50000"/>
                  </a:schemeClr>
                </a:solidFill>
              </a:rPr>
              <a:t>APGrid</a:t>
            </a:r>
            <a:r>
              <a:rPr lang="en-US" altLang="zh-TW" sz="16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zh-TW" sz="1600" dirty="0">
                <a:solidFill>
                  <a:schemeClr val="bg1">
                    <a:lumMod val="50000"/>
                  </a:schemeClr>
                </a:solidFill>
              </a:rPr>
              <a:t>PMA F2F meeting, </a:t>
            </a:r>
            <a:r>
              <a:rPr lang="en-US" altLang="zh-TW" sz="1600" dirty="0" smtClean="0">
                <a:solidFill>
                  <a:schemeClr val="bg1">
                    <a:lumMod val="50000"/>
                  </a:schemeClr>
                </a:solidFill>
              </a:rPr>
              <a:t>23</a:t>
            </a:r>
            <a:r>
              <a:rPr lang="en-US" altLang="zh-TW" sz="1600" baseline="30000" dirty="0" smtClean="0">
                <a:solidFill>
                  <a:schemeClr val="bg1">
                    <a:lumMod val="50000"/>
                  </a:schemeClr>
                </a:solidFill>
              </a:rPr>
              <a:t>rd</a:t>
            </a:r>
            <a:r>
              <a:rPr lang="en-US" altLang="zh-TW" sz="1600" dirty="0" smtClean="0">
                <a:solidFill>
                  <a:schemeClr val="bg1">
                    <a:lumMod val="50000"/>
                  </a:schemeClr>
                </a:solidFill>
              </a:rPr>
              <a:t> March</a:t>
            </a:r>
            <a:r>
              <a:rPr lang="en-US" altLang="zh-TW" sz="1600" baseline="0" dirty="0" smtClean="0">
                <a:solidFill>
                  <a:schemeClr val="bg1">
                    <a:lumMod val="50000"/>
                  </a:schemeClr>
                </a:solidFill>
              </a:rPr>
              <a:t> 2021</a:t>
            </a:r>
            <a:endParaRPr lang="en-US" altLang="zh-TW" sz="16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7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701824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  <a:endParaRPr lang="zh-HK" altLang="en-US" dirty="0"/>
          </a:p>
        </p:txBody>
      </p:sp>
      <p:sp>
        <p:nvSpPr>
          <p:cNvPr id="1028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85536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zh-HK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44825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kumimoji="0" sz="1200">
                <a:solidFill>
                  <a:srgbClr val="898989"/>
                </a:solidFill>
                <a:ea typeface="新細明體" charset="-120"/>
                <a:cs typeface="+mn-cs"/>
              </a:defRPr>
            </a:lvl1pPr>
          </a:lstStyle>
          <a:p>
            <a:pPr>
              <a:defRPr/>
            </a:pPr>
            <a:fld id="{65BA1213-E24C-4964-88B5-277534AFF1CD}" type="datetime1">
              <a:rPr lang="zh-HK" altLang="en-US"/>
              <a:pPr>
                <a:defRPr/>
              </a:pPr>
              <a:t>19/3/2021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448251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kumimoji="0" sz="1200">
                <a:solidFill>
                  <a:srgbClr val="898989"/>
                </a:solidFill>
                <a:ea typeface="新細明體" charset="-120"/>
                <a:cs typeface="+mn-cs"/>
              </a:defRPr>
            </a:lvl1pPr>
          </a:lstStyle>
          <a:p>
            <a:pPr>
              <a:defRPr/>
            </a:pPr>
            <a:endParaRPr lang="zh-HK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44825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kumimoji="0" sz="1000" i="1">
                <a:solidFill>
                  <a:srgbClr val="898989"/>
                </a:solidFill>
                <a:latin typeface="Trebuchet MS" pitchFamily="34" charset="0"/>
                <a:ea typeface="新細明體" charset="-120"/>
                <a:cs typeface="+mn-cs"/>
              </a:defRPr>
            </a:lvl1pPr>
          </a:lstStyle>
          <a:p>
            <a:pPr>
              <a:defRPr/>
            </a:pPr>
            <a:r>
              <a:rPr lang="en-US" altLang="zh-HK"/>
              <a:t>page. </a:t>
            </a:r>
            <a:fld id="{8E44CF15-CAB7-4723-9C80-C3E52E63AD2C}" type="slidenum">
              <a:rPr lang="zh-HK" altLang="en-US"/>
              <a:pPr>
                <a:defRPr/>
              </a:pPr>
              <a:t>‹#›</a:t>
            </a:fld>
            <a:endParaRPr lang="zh-HK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4" r:id="rId1"/>
    <p:sldLayoutId id="2147484205" r:id="rId2"/>
    <p:sldLayoutId id="2147484206" r:id="rId3"/>
    <p:sldLayoutId id="2147484207" r:id="rId4"/>
    <p:sldLayoutId id="2147484208" r:id="rId5"/>
    <p:sldLayoutId id="2147484209" r:id="rId6"/>
    <p:sldLayoutId id="2147484210" r:id="rId7"/>
    <p:sldLayoutId id="2147484211" r:id="rId8"/>
    <p:sldLayoutId id="2147484212" r:id="rId9"/>
    <p:sldLayoutId id="2147484213" r:id="rId10"/>
    <p:sldLayoutId id="2147484214" r:id="rId11"/>
    <p:sldLayoutId id="2147484215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billyau_hpc@hku.hk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ca.grid.hku.hk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7772400" cy="1470025"/>
          </a:xfrm>
        </p:spPr>
        <p:txBody>
          <a:bodyPr/>
          <a:lstStyle/>
          <a:p>
            <a:r>
              <a:rPr lang="en-US" sz="3600" dirty="0"/>
              <a:t>HKU Grid Certificate Authority</a:t>
            </a:r>
            <a:r>
              <a:rPr lang="en-US" sz="3600" dirty="0">
                <a:latin typeface="Calibri" panose="020F0502020204030204" pitchFamily="34" charset="0"/>
              </a:rPr>
              <a:t/>
            </a:r>
            <a:br>
              <a:rPr lang="en-US" sz="3600" dirty="0">
                <a:latin typeface="Calibri" panose="020F0502020204030204" pitchFamily="34" charset="0"/>
              </a:rPr>
            </a:br>
            <a:r>
              <a:rPr lang="en-US" sz="3600" dirty="0">
                <a:latin typeface="Calibri" panose="020F0502020204030204" pitchFamily="34" charset="0"/>
              </a:rPr>
              <a:t>(HKU Grid CA)</a:t>
            </a:r>
            <a:br>
              <a:rPr lang="en-US" sz="3600" dirty="0">
                <a:latin typeface="Calibri" panose="020F0502020204030204" pitchFamily="34" charset="0"/>
              </a:rPr>
            </a:br>
            <a:r>
              <a:rPr lang="en-US" sz="1800" dirty="0">
                <a:latin typeface="Calibri" panose="020F0502020204030204" pitchFamily="34" charset="0"/>
              </a:rPr>
              <a:t/>
            </a:r>
            <a:br>
              <a:rPr lang="en-US" sz="1800" dirty="0">
                <a:latin typeface="Calibri" panose="020F0502020204030204" pitchFamily="34" charset="0"/>
              </a:rPr>
            </a:br>
            <a:r>
              <a:rPr lang="en-US" sz="3600" dirty="0"/>
              <a:t>Self Audit &amp; Status Report</a:t>
            </a:r>
            <a:endParaRPr lang="en-US" sz="3600" dirty="0">
              <a:latin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48064" y="4581128"/>
            <a:ext cx="3995936" cy="523419"/>
          </a:xfrm>
        </p:spPr>
        <p:txBody>
          <a:bodyPr/>
          <a:lstStyle/>
          <a:p>
            <a:pPr algn="r"/>
            <a:r>
              <a:rPr lang="en-US" sz="2400" dirty="0" smtClean="0">
                <a:effectLst/>
              </a:rPr>
              <a:t>Bill </a:t>
            </a:r>
            <a:r>
              <a:rPr lang="en-US" sz="2400" dirty="0" err="1" smtClean="0">
                <a:effectLst/>
              </a:rPr>
              <a:t>Yau</a:t>
            </a:r>
            <a:r>
              <a:rPr lang="en-US" sz="2400" dirty="0" smtClean="0">
                <a:effectLst/>
              </a:rPr>
              <a:t> (</a:t>
            </a:r>
            <a:r>
              <a:rPr lang="en-US" sz="2400" dirty="0" smtClean="0">
                <a:solidFill>
                  <a:srgbClr val="0070C0"/>
                </a:solidFill>
                <a:effectLst/>
                <a:hlinkClick r:id="rId2"/>
              </a:rPr>
              <a:t>billyau_hpc@hku.hk</a:t>
            </a:r>
            <a:r>
              <a:rPr lang="en-US" sz="2400" dirty="0">
                <a:effectLst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458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rgbClr val="33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Operating Organization</a:t>
            </a:r>
          </a:p>
        </p:txBody>
      </p:sp>
      <p:sp>
        <p:nvSpPr>
          <p:cNvPr id="25" name="Content Placeholder 24"/>
          <p:cNvSpPr txBox="1">
            <a:spLocks noGrp="1"/>
          </p:cNvSpPr>
          <p:nvPr>
            <p:ph idx="1"/>
          </p:nvPr>
        </p:nvSpPr>
        <p:spPr>
          <a:xfrm>
            <a:off x="478802" y="1534919"/>
            <a:ext cx="822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000" dirty="0"/>
              <a:t>HKU Grid </a:t>
            </a:r>
            <a:r>
              <a:rPr lang="en-US" sz="2000" dirty="0" smtClean="0"/>
              <a:t>CA ~ Classical </a:t>
            </a:r>
            <a:r>
              <a:rPr lang="en-US" sz="2000" dirty="0"/>
              <a:t>offline </a:t>
            </a:r>
            <a:r>
              <a:rPr lang="en-US" sz="2000" dirty="0" smtClean="0"/>
              <a:t>CA </a:t>
            </a:r>
            <a:r>
              <a:rPr lang="en-US" sz="2000" dirty="0"/>
              <a:t>operates since </a:t>
            </a:r>
            <a:r>
              <a:rPr lang="en-US" sz="2000" dirty="0" smtClean="0"/>
              <a:t>2009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BBE2BA-1D87-4578-93EB-CAC1CD410BA4}" type="slidenum">
              <a:rPr lang="zh-HK" altLang="en-US" smtClean="0"/>
              <a:pPr>
                <a:defRPr/>
              </a:pPr>
              <a:t>2</a:t>
            </a:fld>
            <a:endParaRPr lang="zh-HK" altLang="en-US" dirty="0"/>
          </a:p>
        </p:txBody>
      </p:sp>
      <p:grpSp>
        <p:nvGrpSpPr>
          <p:cNvPr id="5" name="Group 41"/>
          <p:cNvGrpSpPr/>
          <p:nvPr/>
        </p:nvGrpSpPr>
        <p:grpSpPr>
          <a:xfrm>
            <a:off x="457200" y="1930182"/>
            <a:ext cx="8001000" cy="4114800"/>
            <a:chOff x="457200" y="1447800"/>
            <a:chExt cx="8001000" cy="4114800"/>
          </a:xfrm>
        </p:grpSpPr>
        <p:grpSp>
          <p:nvGrpSpPr>
            <p:cNvPr id="6" name="Group 13"/>
            <p:cNvGrpSpPr/>
            <p:nvPr/>
          </p:nvGrpSpPr>
          <p:grpSpPr>
            <a:xfrm>
              <a:off x="2625435" y="1447800"/>
              <a:ext cx="3733800" cy="1219200"/>
              <a:chOff x="2057400" y="1600200"/>
              <a:chExt cx="3886200" cy="1828800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2057400" y="2133600"/>
                <a:ext cx="3886200" cy="12954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buFont typeface="Wingdings" pitchFamily="2" charset="2"/>
                  <a:buChar char="ü"/>
                </a:pPr>
                <a:r>
                  <a:rPr lang="en-US" sz="1400" dirty="0">
                    <a:solidFill>
                      <a:schemeClr val="accent3">
                        <a:lumMod val="75000"/>
                      </a:schemeClr>
                    </a:solidFill>
                  </a:rPr>
                  <a:t>Examines subscriber’s information</a:t>
                </a:r>
              </a:p>
              <a:p>
                <a:pPr>
                  <a:buFont typeface="Wingdings" pitchFamily="2" charset="2"/>
                  <a:buChar char="ü"/>
                </a:pPr>
                <a:r>
                  <a:rPr lang="en-US" sz="1400" dirty="0">
                    <a:solidFill>
                      <a:schemeClr val="accent3">
                        <a:lumMod val="75000"/>
                      </a:schemeClr>
                    </a:solidFill>
                  </a:rPr>
                  <a:t>Approve CA and RA operator to operate affairs</a:t>
                </a: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057400" y="1600200"/>
                <a:ext cx="3886200" cy="5334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/>
                  <a:t>CA Manager</a:t>
                </a:r>
              </a:p>
            </p:txBody>
          </p:sp>
        </p:grpSp>
        <p:grpSp>
          <p:nvGrpSpPr>
            <p:cNvPr id="7" name="Group 25"/>
            <p:cNvGrpSpPr/>
            <p:nvPr/>
          </p:nvGrpSpPr>
          <p:grpSpPr>
            <a:xfrm>
              <a:off x="457200" y="3200400"/>
              <a:ext cx="2590800" cy="2362200"/>
              <a:chOff x="304800" y="3733800"/>
              <a:chExt cx="2590800" cy="2362200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304800" y="4114800"/>
                <a:ext cx="2590800" cy="198120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182880" rtlCol="0" anchor="t"/>
              <a:lstStyle/>
              <a:p>
                <a:pPr>
                  <a:buFont typeface="Wingdings" pitchFamily="2" charset="2"/>
                  <a:buChar char="ü"/>
                </a:pPr>
                <a:r>
                  <a:rPr lang="en-US" sz="1200" dirty="0">
                    <a:solidFill>
                      <a:schemeClr val="accent3">
                        <a:lumMod val="75000"/>
                      </a:schemeClr>
                    </a:solidFill>
                  </a:rPr>
                  <a:t>Accept subscribing request</a:t>
                </a:r>
              </a:p>
              <a:p>
                <a:pPr>
                  <a:buFont typeface="Wingdings" pitchFamily="2" charset="2"/>
                  <a:buChar char="ü"/>
                </a:pPr>
                <a:r>
                  <a:rPr lang="en-US" sz="1200" dirty="0">
                    <a:solidFill>
                      <a:schemeClr val="accent3">
                        <a:lumMod val="75000"/>
                      </a:schemeClr>
                    </a:solidFill>
                  </a:rPr>
                  <a:t>Check subscribers’ information for consideration of approval</a:t>
                </a: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304800" y="3733800"/>
                <a:ext cx="2590800" cy="381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4">
                      <a:lumMod val="75000"/>
                      <a:shade val="30000"/>
                      <a:satMod val="115000"/>
                    </a:schemeClr>
                  </a:gs>
                  <a:gs pos="50000">
                    <a:schemeClr val="accent4">
                      <a:lumMod val="75000"/>
                      <a:shade val="67500"/>
                      <a:satMod val="115000"/>
                    </a:schemeClr>
                  </a:gs>
                  <a:gs pos="100000">
                    <a:schemeClr val="accent4">
                      <a:lumMod val="75000"/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  <a:ln>
                <a:solidFill>
                  <a:schemeClr val="accent4">
                    <a:lumMod val="75000"/>
                  </a:schemeClr>
                </a:solidFill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/>
                  <a:t>RA Operator</a:t>
                </a:r>
              </a:p>
            </p:txBody>
          </p:sp>
        </p:grpSp>
        <p:grpSp>
          <p:nvGrpSpPr>
            <p:cNvPr id="8" name="Group 26"/>
            <p:cNvGrpSpPr/>
            <p:nvPr/>
          </p:nvGrpSpPr>
          <p:grpSpPr>
            <a:xfrm>
              <a:off x="3200400" y="3200400"/>
              <a:ext cx="2590800" cy="2362200"/>
              <a:chOff x="3048000" y="3733800"/>
              <a:chExt cx="2590800" cy="23622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3048000" y="4114800"/>
                <a:ext cx="2590800" cy="1981200"/>
              </a:xfrm>
              <a:prstGeom prst="rect">
                <a:avLst/>
              </a:prstGeom>
              <a:solidFill>
                <a:srgbClr val="E9FEDA"/>
              </a:solidFill>
              <a:ln>
                <a:solidFill>
                  <a:srgbClr val="92D050"/>
                </a:solidFill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buFont typeface="Wingdings" pitchFamily="2" charset="2"/>
                  <a:buChar char="ü"/>
                </a:pPr>
                <a:r>
                  <a:rPr lang="en-US" sz="1200" dirty="0">
                    <a:solidFill>
                      <a:srgbClr val="00602B"/>
                    </a:solidFill>
                  </a:rPr>
                  <a:t>Operate  and maintain the CA signing server &amp; CA web server</a:t>
                </a:r>
              </a:p>
              <a:p>
                <a:pPr>
                  <a:buFont typeface="Wingdings" pitchFamily="2" charset="2"/>
                  <a:buChar char="ü"/>
                </a:pPr>
                <a:r>
                  <a:rPr lang="en-US" sz="1200" dirty="0">
                    <a:solidFill>
                      <a:srgbClr val="00602B"/>
                    </a:solidFill>
                  </a:rPr>
                  <a:t>Manage CA private key and its copy</a:t>
                </a:r>
              </a:p>
              <a:p>
                <a:pPr>
                  <a:buFont typeface="Wingdings" pitchFamily="2" charset="2"/>
                  <a:buChar char="ü"/>
                </a:pPr>
                <a:r>
                  <a:rPr lang="en-US" sz="1200" dirty="0">
                    <a:solidFill>
                      <a:srgbClr val="00602B"/>
                    </a:solidFill>
                  </a:rPr>
                  <a:t>Operate CA tasks: issue/revoke/rekey certificate and issue CRL</a:t>
                </a:r>
              </a:p>
              <a:p>
                <a:pPr>
                  <a:buFont typeface="Wingdings" pitchFamily="2" charset="2"/>
                  <a:buChar char="ü"/>
                </a:pPr>
                <a:r>
                  <a:rPr lang="en-US" sz="1200" dirty="0">
                    <a:solidFill>
                      <a:srgbClr val="00602B"/>
                    </a:solidFill>
                  </a:rPr>
                  <a:t>Update CP/CPS, operation manuals and security documents</a:t>
                </a: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3048000" y="3733800"/>
                <a:ext cx="2590800" cy="381000"/>
              </a:xfrm>
              <a:prstGeom prst="rect">
                <a:avLst/>
              </a:prstGeom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ln>
                <a:solidFill>
                  <a:srgbClr val="92D050"/>
                </a:solidFill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600" b="1" dirty="0"/>
                  <a:t>CA Operator</a:t>
                </a:r>
              </a:p>
            </p:txBody>
          </p:sp>
        </p:grpSp>
        <p:grpSp>
          <p:nvGrpSpPr>
            <p:cNvPr id="9" name="Group 27"/>
            <p:cNvGrpSpPr/>
            <p:nvPr/>
          </p:nvGrpSpPr>
          <p:grpSpPr>
            <a:xfrm>
              <a:off x="5867400" y="3200400"/>
              <a:ext cx="2590800" cy="2362200"/>
              <a:chOff x="5715000" y="3733800"/>
              <a:chExt cx="2590800" cy="2362200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5715000" y="4114800"/>
                <a:ext cx="2590800" cy="1981200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182880" rtlCol="0" anchor="t"/>
              <a:lstStyle/>
              <a:p>
                <a:pPr>
                  <a:buFont typeface="Wingdings" pitchFamily="2" charset="2"/>
                  <a:buChar char="ü"/>
                </a:pPr>
                <a:r>
                  <a:rPr lang="en-US" sz="1200" dirty="0">
                    <a:solidFill>
                      <a:schemeClr val="accent5">
                        <a:lumMod val="50000"/>
                      </a:schemeClr>
                    </a:solidFill>
                  </a:rPr>
                  <a:t>Help users related to HKU Grid CA operation</a:t>
                </a: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5715000" y="3733800"/>
                <a:ext cx="2590800" cy="381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5">
                      <a:lumMod val="75000"/>
                      <a:shade val="30000"/>
                      <a:satMod val="115000"/>
                    </a:schemeClr>
                  </a:gs>
                  <a:gs pos="50000">
                    <a:schemeClr val="accent5">
                      <a:lumMod val="75000"/>
                      <a:shade val="67500"/>
                      <a:satMod val="115000"/>
                    </a:schemeClr>
                  </a:gs>
                  <a:gs pos="100000">
                    <a:schemeClr val="accent5">
                      <a:lumMod val="75000"/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  <a:ln>
                <a:solidFill>
                  <a:schemeClr val="accent5">
                    <a:lumMod val="75000"/>
                  </a:schemeClr>
                </a:solidFill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en-US" sz="1600" b="1" dirty="0"/>
                  <a:t>Helpdesk</a:t>
                </a:r>
              </a:p>
            </p:txBody>
          </p:sp>
        </p:grpSp>
        <p:cxnSp>
          <p:nvCxnSpPr>
            <p:cNvPr id="10" name="Elbow Connector 9"/>
            <p:cNvCxnSpPr/>
            <p:nvPr/>
          </p:nvCxnSpPr>
          <p:spPr>
            <a:xfrm rot="5400000">
              <a:off x="2855768" y="1563833"/>
              <a:ext cx="533400" cy="2739735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Elbow Connector 10"/>
            <p:cNvCxnSpPr/>
            <p:nvPr/>
          </p:nvCxnSpPr>
          <p:spPr>
            <a:xfrm rot="16200000" flipH="1">
              <a:off x="4227367" y="2931967"/>
              <a:ext cx="533400" cy="3465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Elbow Connector 11"/>
            <p:cNvCxnSpPr/>
            <p:nvPr/>
          </p:nvCxnSpPr>
          <p:spPr>
            <a:xfrm rot="16200000" flipH="1">
              <a:off x="5560867" y="1598467"/>
              <a:ext cx="533400" cy="2670465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457200" y="6121182"/>
            <a:ext cx="10342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Lilian CHAN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6477000" y="1930182"/>
            <a:ext cx="9673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Pui</a:t>
            </a:r>
            <a:r>
              <a:rPr lang="en-US" sz="1400" dirty="0"/>
              <a:t> </a:t>
            </a:r>
            <a:r>
              <a:rPr lang="en-US" sz="1400" dirty="0" err="1"/>
              <a:t>Tak</a:t>
            </a:r>
            <a:r>
              <a:rPr lang="en-US" sz="1400" dirty="0"/>
              <a:t> </a:t>
            </a:r>
            <a:r>
              <a:rPr lang="en-US" sz="1400" dirty="0" smtClean="0"/>
              <a:t>HO</a:t>
            </a:r>
            <a:endParaRPr lang="en-US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3200400" y="6121182"/>
            <a:ext cx="7391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Bill YAU</a:t>
            </a:r>
            <a:endParaRPr lang="en-US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5867400" y="6121182"/>
            <a:ext cx="289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/>
              <a:t>Pui</a:t>
            </a:r>
            <a:r>
              <a:rPr lang="en-US" sz="1400" dirty="0"/>
              <a:t> </a:t>
            </a:r>
            <a:r>
              <a:rPr lang="en-US" sz="1400" dirty="0" err="1"/>
              <a:t>Tak</a:t>
            </a:r>
            <a:r>
              <a:rPr lang="en-US" sz="1400" dirty="0"/>
              <a:t> HO</a:t>
            </a:r>
            <a:r>
              <a:rPr lang="en-US" sz="1400" dirty="0" smtClean="0"/>
              <a:t>, Lilian </a:t>
            </a:r>
            <a:r>
              <a:rPr lang="en-US" sz="1400" dirty="0"/>
              <a:t>CHAN , </a:t>
            </a:r>
            <a:r>
              <a:rPr lang="en-US" sz="1400" dirty="0" smtClean="0"/>
              <a:t>Bill YAU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64918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rgbClr val="33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Issued Certificates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BBE2BA-1D87-4578-93EB-CAC1CD410BA4}" type="slidenum">
              <a:rPr lang="zh-HK" altLang="en-US" smtClean="0"/>
              <a:pPr>
                <a:defRPr/>
              </a:pPr>
              <a:t>3</a:t>
            </a:fld>
            <a:endParaRPr lang="zh-HK" alt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8619426"/>
              </p:ext>
            </p:extLst>
          </p:nvPr>
        </p:nvGraphicFramePr>
        <p:xfrm>
          <a:off x="459110" y="2193706"/>
          <a:ext cx="8225780" cy="2470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4728">
                  <a:extLst>
                    <a:ext uri="{9D8B030D-6E8A-4147-A177-3AD203B41FA5}">
                      <a16:colId xmlns:a16="http://schemas.microsoft.com/office/drawing/2014/main" val="1090925050"/>
                    </a:ext>
                  </a:extLst>
                </a:gridCol>
                <a:gridCol w="1608162">
                  <a:extLst>
                    <a:ext uri="{9D8B030D-6E8A-4147-A177-3AD203B41FA5}">
                      <a16:colId xmlns:a16="http://schemas.microsoft.com/office/drawing/2014/main" val="2075477653"/>
                    </a:ext>
                  </a:extLst>
                </a:gridCol>
                <a:gridCol w="2056445">
                  <a:extLst>
                    <a:ext uri="{9D8B030D-6E8A-4147-A177-3AD203B41FA5}">
                      <a16:colId xmlns:a16="http://schemas.microsoft.com/office/drawing/2014/main" val="1658527544"/>
                    </a:ext>
                  </a:extLst>
                </a:gridCol>
                <a:gridCol w="2056445">
                  <a:extLst>
                    <a:ext uri="{9D8B030D-6E8A-4147-A177-3AD203B41FA5}">
                      <a16:colId xmlns:a16="http://schemas.microsoft.com/office/drawing/2014/main" val="3566080028"/>
                    </a:ext>
                  </a:extLst>
                </a:gridCol>
              </a:tblGrid>
              <a:tr h="393428">
                <a:tc gridSpan="4">
                  <a:txBody>
                    <a:bodyPr/>
                    <a:lstStyle/>
                    <a:p>
                      <a:r>
                        <a:rPr lang="en-US" sz="1800" dirty="0" smtClean="0"/>
                        <a:t>(A</a:t>
                      </a:r>
                      <a:r>
                        <a:rPr lang="en-US" sz="1800" baseline="0" dirty="0" smtClean="0"/>
                        <a:t>s of 19</a:t>
                      </a:r>
                      <a:r>
                        <a:rPr lang="en-US" sz="1800" baseline="30000" dirty="0" smtClean="0"/>
                        <a:t>th</a:t>
                      </a:r>
                      <a:r>
                        <a:rPr lang="en-US" sz="1800" baseline="0" dirty="0" smtClean="0"/>
                        <a:t> March, 2021)</a:t>
                      </a:r>
                      <a:endParaRPr lang="en-US" sz="18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2320179"/>
                  </a:ext>
                </a:extLst>
              </a:tr>
              <a:tr h="393428">
                <a:tc rowSpan="4">
                  <a:txBody>
                    <a:bodyPr/>
                    <a:lstStyle/>
                    <a:p>
                      <a:r>
                        <a:rPr lang="en-US" sz="2000" dirty="0" smtClean="0"/>
                        <a:t>HKU </a:t>
                      </a:r>
                      <a:r>
                        <a:rPr lang="en-US" sz="2000" dirty="0" err="1" smtClean="0"/>
                        <a:t>GridCA</a:t>
                      </a:r>
                      <a:r>
                        <a:rPr lang="en-US" sz="2000" dirty="0" smtClean="0"/>
                        <a:t> 2</a:t>
                      </a:r>
                      <a:endParaRPr lang="en-US" sz="20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2000" dirty="0" smtClean="0"/>
                        <a:t>User</a:t>
                      </a:r>
                      <a:r>
                        <a:rPr lang="en-US" sz="2000" baseline="0" dirty="0" smtClean="0"/>
                        <a:t> certificates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Valid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0097812"/>
                  </a:ext>
                </a:extLst>
              </a:tr>
              <a:tr h="6423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Expired/Revoked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12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8180942"/>
                  </a:ext>
                </a:extLst>
              </a:tr>
              <a:tr h="39342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2000" dirty="0" smtClean="0"/>
                        <a:t>Host Certificates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Valid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26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0130868"/>
                  </a:ext>
                </a:extLst>
              </a:tr>
              <a:tr h="6423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Expired/Revoked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62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5507347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7200" y="4869160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HK" dirty="0" smtClean="0"/>
              <a:t>The previous root certificate “HKU </a:t>
            </a:r>
            <a:r>
              <a:rPr lang="en-HK" dirty="0" err="1" smtClean="0"/>
              <a:t>GridCA</a:t>
            </a:r>
            <a:r>
              <a:rPr lang="en-HK" dirty="0" smtClean="0"/>
              <a:t>” retired in 2019</a:t>
            </a:r>
          </a:p>
          <a:p>
            <a:r>
              <a:rPr lang="en-HK" dirty="0" smtClean="0"/>
              <a:t>Physical machines are disposed, but the hard disks are stored in safe location, planned to be destroyed in (3 years after </a:t>
            </a:r>
            <a:r>
              <a:rPr lang="en-HK" smtClean="0"/>
              <a:t>the retirement).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41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rgbClr val="33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Materials Used for Auditing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844824"/>
            <a:ext cx="8507288" cy="38862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Guidelines for auditing Grid CAs version </a:t>
            </a:r>
            <a:r>
              <a:rPr lang="en-US" dirty="0" smtClean="0"/>
              <a:t>1.1</a:t>
            </a:r>
            <a:endParaRPr lang="en-US" dirty="0"/>
          </a:p>
          <a:p>
            <a:r>
              <a:rPr lang="en-US" dirty="0"/>
              <a:t>Relevant IGTF Authentication Profile version </a:t>
            </a:r>
            <a:r>
              <a:rPr lang="en-US" dirty="0" smtClean="0"/>
              <a:t>5.0</a:t>
            </a:r>
            <a:endParaRPr lang="en-US" dirty="0"/>
          </a:p>
          <a:p>
            <a:r>
              <a:rPr lang="en-US" dirty="0"/>
              <a:t>HKU Grid CA CP/CPS </a:t>
            </a:r>
            <a:r>
              <a:rPr lang="en-US" dirty="0" smtClean="0"/>
              <a:t>v3.0 (RFC 3647)</a:t>
            </a:r>
            <a:endParaRPr lang="en-US" dirty="0"/>
          </a:p>
          <a:p>
            <a:r>
              <a:rPr lang="en-US" dirty="0"/>
              <a:t>CA Repository: </a:t>
            </a:r>
          </a:p>
          <a:p>
            <a:pPr lvl="1"/>
            <a:r>
              <a:rPr lang="en-US" dirty="0">
                <a:hlinkClick r:id="rId2"/>
              </a:rPr>
              <a:t>http://ca.grid.hku.hk/</a:t>
            </a:r>
            <a:endParaRPr lang="en-US" dirty="0"/>
          </a:p>
          <a:p>
            <a:pPr lvl="1"/>
            <a:r>
              <a:rPr lang="en-US" dirty="0"/>
              <a:t>CA Certificate, CRL, End-Entity certificates</a:t>
            </a:r>
          </a:p>
          <a:p>
            <a:r>
              <a:rPr lang="en-US" dirty="0"/>
              <a:t>Document published on the web repository:</a:t>
            </a:r>
          </a:p>
          <a:p>
            <a:pPr lvl="1"/>
            <a:r>
              <a:rPr lang="en-US" dirty="0"/>
              <a:t>Certificate application procedure</a:t>
            </a:r>
          </a:p>
          <a:p>
            <a:pPr lvl="1"/>
            <a:r>
              <a:rPr lang="en-US" dirty="0"/>
              <a:t>Certificate renew and revocation procedure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48251"/>
            <a:ext cx="2133600" cy="365125"/>
          </a:xfrm>
        </p:spPr>
        <p:txBody>
          <a:bodyPr/>
          <a:lstStyle/>
          <a:p>
            <a:pPr>
              <a:defRPr/>
            </a:pPr>
            <a:fld id="{48BBE2BA-1D87-4578-93EB-CAC1CD410BA4}" type="slidenum">
              <a:rPr lang="zh-HK" altLang="en-US" smtClean="0"/>
              <a:pPr>
                <a:defRPr/>
              </a:pPr>
              <a:t>4</a:t>
            </a:fld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41042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557808"/>
            <a:ext cx="8229600" cy="1143000"/>
          </a:xfrm>
        </p:spPr>
        <p:txBody>
          <a:bodyPr/>
          <a:lstStyle/>
          <a:p>
            <a:r>
              <a:rPr lang="en-US" sz="4000" b="1" dirty="0">
                <a:solidFill>
                  <a:srgbClr val="33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Operation Inspection Items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196752"/>
            <a:ext cx="8892480" cy="4680520"/>
          </a:xfrm>
        </p:spPr>
        <p:txBody>
          <a:bodyPr>
            <a:noAutofit/>
          </a:bodyPr>
          <a:lstStyle/>
          <a:p>
            <a:r>
              <a:rPr lang="en-US" sz="2000" dirty="0"/>
              <a:t>CA room</a:t>
            </a:r>
          </a:p>
          <a:p>
            <a:pPr lvl="1">
              <a:lnSpc>
                <a:spcPct val="90000"/>
              </a:lnSpc>
              <a:defRPr/>
            </a:pPr>
            <a:r>
              <a:rPr kumimoji="1" lang="en-US" altLang="ja-JP" sz="1800" dirty="0">
                <a:ea typeface="MS PGothic" pitchFamily="34" charset="-128"/>
              </a:rPr>
              <a:t>Located in the HKU ITS server room.</a:t>
            </a:r>
          </a:p>
          <a:p>
            <a:pPr lvl="1">
              <a:lnSpc>
                <a:spcPct val="90000"/>
              </a:lnSpc>
              <a:defRPr/>
            </a:pPr>
            <a:r>
              <a:rPr lang="en-GB" altLang="zh-TW" sz="1800" dirty="0"/>
              <a:t>Restricted to authorized people can access and all events are recorded</a:t>
            </a:r>
            <a:r>
              <a:rPr kumimoji="1" lang="en-US" altLang="ja-JP" sz="1800" dirty="0">
                <a:ea typeface="MS PGothic" pitchFamily="34" charset="-128"/>
              </a:rPr>
              <a:t>.</a:t>
            </a:r>
          </a:p>
          <a:p>
            <a:r>
              <a:rPr lang="en-US" sz="2000" dirty="0"/>
              <a:t>RA and CA machines</a:t>
            </a:r>
          </a:p>
          <a:p>
            <a:pPr lvl="1"/>
            <a:r>
              <a:rPr lang="en-GB" altLang="zh-TW" sz="1800" dirty="0"/>
              <a:t>Both are running on dedicated machines. </a:t>
            </a:r>
          </a:p>
          <a:p>
            <a:pPr lvl="1"/>
            <a:r>
              <a:rPr lang="en-US" sz="1800" dirty="0"/>
              <a:t>CA signing machine is dedicated to CA operation and is completely offline.</a:t>
            </a:r>
          </a:p>
          <a:p>
            <a:r>
              <a:rPr lang="en-US" sz="2000" dirty="0"/>
              <a:t>Backup media of the CA private key and its place</a:t>
            </a:r>
          </a:p>
          <a:p>
            <a:r>
              <a:rPr lang="en-US" sz="2000" dirty="0"/>
              <a:t>Media storage of archived logs and other documents and their place</a:t>
            </a:r>
          </a:p>
          <a:p>
            <a:pPr lvl="1"/>
            <a:r>
              <a:rPr lang="en-US" altLang="zh-TW" sz="1800" dirty="0"/>
              <a:t>Locked in safe deposit box </a:t>
            </a:r>
            <a:r>
              <a:rPr lang="en-GB" altLang="zh-TW" sz="1800" dirty="0"/>
              <a:t>which is located at another room where access control is restricted.</a:t>
            </a:r>
            <a:endParaRPr lang="en-US" sz="1800" dirty="0"/>
          </a:p>
          <a:p>
            <a:r>
              <a:rPr lang="en-US" sz="2000" dirty="0"/>
              <a:t>Logs of RA and CA servers</a:t>
            </a:r>
          </a:p>
          <a:p>
            <a:r>
              <a:rPr lang="en-US" sz="2000" dirty="0"/>
              <a:t>Records of operation of the RA and CA</a:t>
            </a:r>
          </a:p>
          <a:p>
            <a:r>
              <a:rPr lang="en-US" sz="2000" dirty="0"/>
              <a:t>Access log to the CA room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48251"/>
            <a:ext cx="2133600" cy="365125"/>
          </a:xfrm>
        </p:spPr>
        <p:txBody>
          <a:bodyPr/>
          <a:lstStyle/>
          <a:p>
            <a:pPr>
              <a:defRPr/>
            </a:pPr>
            <a:fld id="{48BBE2BA-1D87-4578-93EB-CAC1CD410BA4}" type="slidenum">
              <a:rPr lang="zh-HK" altLang="en-US" smtClean="0"/>
              <a:pPr>
                <a:defRPr/>
              </a:pPr>
              <a:t>5</a:t>
            </a:fld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74371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srgbClr val="33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 of Self Audit Result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0894873"/>
              </p:ext>
            </p:extLst>
          </p:nvPr>
        </p:nvGraphicFramePr>
        <p:xfrm>
          <a:off x="1403648" y="2060848"/>
          <a:ext cx="6419056" cy="228600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54109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0" dirty="0"/>
                        <a:t>Score A  (Good)</a:t>
                      </a:r>
                    </a:p>
                  </a:txBody>
                  <a:tcPr marL="75202" marR="75202"/>
                </a:tc>
                <a:tc>
                  <a:txBody>
                    <a:bodyPr/>
                    <a:lstStyle/>
                    <a:p>
                      <a:r>
                        <a:rPr lang="en-US" sz="2400" b="0" smtClean="0"/>
                        <a:t>64</a:t>
                      </a:r>
                      <a:endParaRPr lang="en-US" sz="2400" b="0" dirty="0"/>
                    </a:p>
                  </a:txBody>
                  <a:tcPr marL="75202" marR="7520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/>
                        <a:t>Score B  (Minor Change)</a:t>
                      </a:r>
                    </a:p>
                  </a:txBody>
                  <a:tcPr marL="75202" marR="75202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0</a:t>
                      </a:r>
                      <a:endParaRPr lang="en-US" sz="2400" b="0" dirty="0"/>
                    </a:p>
                  </a:txBody>
                  <a:tcPr marL="75202" marR="7520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/>
                        <a:t>Score C  (Major Change)</a:t>
                      </a:r>
                    </a:p>
                  </a:txBody>
                  <a:tcPr marL="75202" marR="75202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0</a:t>
                      </a:r>
                      <a:endParaRPr lang="en-US" sz="2400" b="0" dirty="0"/>
                    </a:p>
                  </a:txBody>
                  <a:tcPr marL="75202" marR="7520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/>
                        <a:t>Score D  (Must Change)</a:t>
                      </a:r>
                    </a:p>
                  </a:txBody>
                  <a:tcPr marL="75202" marR="75202"/>
                </a:tc>
                <a:tc>
                  <a:txBody>
                    <a:bodyPr/>
                    <a:lstStyle/>
                    <a:p>
                      <a:r>
                        <a:rPr lang="en-US" sz="2400" b="0" dirty="0"/>
                        <a:t>0</a:t>
                      </a:r>
                    </a:p>
                  </a:txBody>
                  <a:tcPr marL="75202" marR="7520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0" dirty="0"/>
                        <a:t>Score X  (Could not evaluate)</a:t>
                      </a:r>
                    </a:p>
                  </a:txBody>
                  <a:tcPr marL="75202" marR="75202"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3</a:t>
                      </a:r>
                      <a:endParaRPr lang="en-US" sz="2400" b="0" dirty="0"/>
                    </a:p>
                  </a:txBody>
                  <a:tcPr marL="75202" marR="7520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6EC05-0E00-4F51-A8FB-58B504298C4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73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BAEBDA6F4BD840BECEE7D614E37C7E" ma:contentTypeVersion="5" ma:contentTypeDescription="Create a new document." ma:contentTypeScope="" ma:versionID="3c8830c52d107f6c983baa960f6a2cd6">
  <xsd:schema xmlns:xsd="http://www.w3.org/2001/XMLSchema" xmlns:xs="http://www.w3.org/2001/XMLSchema" xmlns:p="http://schemas.microsoft.com/office/2006/metadata/properties" xmlns:ns2="5e34dab0-2525-466c-9087-88896cffaa48" xmlns:ns3="http://schemas.microsoft.com/sharepoint/v4" targetNamespace="http://schemas.microsoft.com/office/2006/metadata/properties" ma:root="true" ma:fieldsID="b7b818183785b446f5d2fe39456864ca" ns2:_="" ns3:_="">
    <xsd:import namespace="5e34dab0-2525-466c-9087-88896cffaa48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34dab0-2525-466c-9087-88896cffaa4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9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49456A3-EA82-4001-9FE7-17F6552EA949}">
  <ds:schemaRefs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terms/"/>
    <ds:schemaRef ds:uri="5e34dab0-2525-466c-9087-88896cffaa48"/>
    <ds:schemaRef ds:uri="http://schemas.microsoft.com/office/2006/metadata/properties"/>
    <ds:schemaRef ds:uri="http://schemas.openxmlformats.org/package/2006/metadata/core-properties"/>
    <ds:schemaRef ds:uri="http://schemas.microsoft.com/sharepoint/v4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AF865BE-A870-4733-8B4F-7D0D1D879F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34dab0-2525-466c-9087-88896cffaa48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C18208E-888B-4073-9846-008E491C12D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8343</TotalTime>
  <Words>392</Words>
  <Application>Microsoft Office PowerPoint</Application>
  <PresentationFormat>On-screen Show (4:3)</PresentationFormat>
  <Paragraphs>75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MS PGothic</vt:lpstr>
      <vt:lpstr>新細明體</vt:lpstr>
      <vt:lpstr>Arial</vt:lpstr>
      <vt:lpstr>Calibri</vt:lpstr>
      <vt:lpstr>Trebuchet MS</vt:lpstr>
      <vt:lpstr>Wingdings</vt:lpstr>
      <vt:lpstr>Office 佈景主題</vt:lpstr>
      <vt:lpstr>HKU Grid Certificate Authority (HKU Grid CA)  Self Audit &amp; Status Report</vt:lpstr>
      <vt:lpstr>Operating Organization</vt:lpstr>
      <vt:lpstr>Issued Certificates</vt:lpstr>
      <vt:lpstr>Materials Used for Auditing</vt:lpstr>
      <vt:lpstr>Operation Inspection Items</vt:lpstr>
      <vt:lpstr>Summary of Self Audit Result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HKU Grid CA Self Audit Report 2016</dc:title>
  <dc:creator>DTD01</dc:creator>
  <cp:lastModifiedBy>htyauits</cp:lastModifiedBy>
  <cp:revision>315</cp:revision>
  <cp:lastPrinted>2015-08-07T10:03:36Z</cp:lastPrinted>
  <dcterms:created xsi:type="dcterms:W3CDTF">2012-02-07T03:52:22Z</dcterms:created>
  <dcterms:modified xsi:type="dcterms:W3CDTF">2021-03-19T09:59:36Z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0x01010002BAEBDA6F4BD840BECEE7D614E37C7E</vt:lpwstr>
  </property>
  <property fmtid="{D5CDD505-2E9C-101B-9397-08002B2CF9AE}" pid="3" name="_dlc_DocIdItemGuid">
    <vt:lpwstr>85f55f5c-81bc-4476-a6ef-cd577e4da638</vt:lpwstr>
  </property>
</Properties>
</file>