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3" r:id="rId5"/>
    <p:sldId id="258" r:id="rId6"/>
    <p:sldId id="259" r:id="rId7"/>
    <p:sldId id="265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4F81BD"/>
    <a:srgbClr val="185FCB"/>
    <a:srgbClr val="2073EE"/>
    <a:srgbClr val="DD0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6" autoAdjust="0"/>
    <p:restoredTop sz="94713"/>
  </p:normalViewPr>
  <p:slideViewPr>
    <p:cSldViewPr snapToGrid="0" snapToObjects="1">
      <p:cViewPr varScale="1">
        <p:scale>
          <a:sx n="108" d="100"/>
          <a:sy n="108" d="100"/>
        </p:scale>
        <p:origin x="1664" y="192"/>
      </p:cViewPr>
      <p:guideLst>
        <p:guide orient="horz" pos="2160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7C72-98C2-43EE-9E57-58BC168AE4D6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C7EBE-D7E7-4D37-8D47-0943D24106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07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7496"/>
            <a:ext cx="7772400" cy="1470025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57400" y="3308674"/>
            <a:ext cx="6400800" cy="541421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dirty="0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422" y="108091"/>
            <a:ext cx="8133347" cy="6096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5170" y="978568"/>
            <a:ext cx="8229599" cy="54864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5" name="椭圆 4"/>
          <p:cNvSpPr/>
          <p:nvPr userDrawn="1"/>
        </p:nvSpPr>
        <p:spPr>
          <a:xfrm>
            <a:off x="437881" y="362617"/>
            <a:ext cx="101934" cy="101934"/>
          </a:xfrm>
          <a:prstGeom prst="ellipse">
            <a:avLst/>
          </a:prstGeom>
          <a:solidFill>
            <a:srgbClr val="185F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9181-4168-6643-BD0C-4250C62B016B}" type="datetimeFigureOut">
              <a:rPr kumimoji="1" lang="zh-CN" altLang="en-US" smtClean="0"/>
              <a:t>2021/3/23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0A30D-A330-B44A-AD77-88D263285F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a.grid.c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tcloud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83059-B1B0-384F-94BA-E567E5D7F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810" y="1240286"/>
            <a:ext cx="7772400" cy="1470025"/>
          </a:xfrm>
        </p:spPr>
        <p:txBody>
          <a:bodyPr>
            <a:normAutofit/>
          </a:bodyPr>
          <a:lstStyle/>
          <a:p>
            <a:r>
              <a:rPr kumimoji="1" lang="en-US" altLang="zh-CN" sz="3600" dirty="0"/>
              <a:t>CNIC</a:t>
            </a:r>
            <a:r>
              <a:rPr kumimoji="1" lang="zh-CN" altLang="en-US" sz="3600" dirty="0"/>
              <a:t> </a:t>
            </a:r>
            <a:r>
              <a:rPr kumimoji="1" lang="en-US" altLang="zh-CN" sz="3600" dirty="0"/>
              <a:t>Grid/SDG</a:t>
            </a:r>
            <a:r>
              <a:rPr kumimoji="1" lang="zh-CN" altLang="en-US" sz="3600" dirty="0"/>
              <a:t> </a:t>
            </a:r>
            <a:r>
              <a:rPr kumimoji="1" lang="en-US" altLang="zh-CN" sz="3600" dirty="0"/>
              <a:t>CA</a:t>
            </a:r>
            <a:r>
              <a:rPr kumimoji="1" lang="zh-CN" altLang="en-US" sz="3600" dirty="0"/>
              <a:t> </a:t>
            </a:r>
            <a:r>
              <a:rPr kumimoji="1" lang="en-US" altLang="zh-CN" sz="3600" dirty="0"/>
              <a:t>Status</a:t>
            </a:r>
            <a:r>
              <a:rPr kumimoji="1" lang="zh-CN" altLang="en-US" sz="3600" dirty="0"/>
              <a:t> </a:t>
            </a:r>
            <a:r>
              <a:rPr kumimoji="1" lang="en-US" altLang="zh-CN" sz="3600" dirty="0"/>
              <a:t>Report</a:t>
            </a:r>
            <a:endParaRPr kumimoji="1" lang="zh-CN" altLang="en-US" sz="36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0565CDF-8C41-774E-A547-3CE45D5EB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34690"/>
            <a:ext cx="6400800" cy="8001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dirty="0" err="1"/>
              <a:t>CSTCloud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CNIC/CAS,</a:t>
            </a:r>
            <a:r>
              <a:rPr kumimoji="1" lang="zh-CN" altLang="en-US" dirty="0"/>
              <a:t> </a:t>
            </a:r>
            <a:r>
              <a:rPr kumimoji="1" lang="en-US" altLang="zh-CN" dirty="0"/>
              <a:t>China</a:t>
            </a:r>
          </a:p>
          <a:p>
            <a:pPr algn="ctr"/>
            <a:r>
              <a:rPr kumimoji="1" lang="en-US" altLang="zh-CN" dirty="0"/>
              <a:t>Mar.</a:t>
            </a:r>
            <a:r>
              <a:rPr kumimoji="1" lang="zh-CN" altLang="en-US" dirty="0"/>
              <a:t> </a:t>
            </a:r>
            <a:r>
              <a:rPr kumimoji="1" lang="en-US" altLang="zh-CN" dirty="0"/>
              <a:t>23,</a:t>
            </a:r>
            <a:r>
              <a:rPr kumimoji="1" lang="zh-CN" altLang="en-US" dirty="0"/>
              <a:t> </a:t>
            </a:r>
            <a:r>
              <a:rPr kumimoji="1" lang="en-US" altLang="zh-CN" dirty="0"/>
              <a:t>2021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972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BF429C84-BB7F-974F-91A4-BDA38F9BB1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dirty="0"/>
              <a:t>Thanks!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246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792649-DFBF-6C4B-A10D-7676227D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Outline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998636-59FC-B24C-A085-67725932B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Current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status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CNIC</a:t>
            </a:r>
            <a:r>
              <a:rPr kumimoji="1" lang="zh-CN" altLang="en-US" dirty="0"/>
              <a:t> </a:t>
            </a:r>
            <a:r>
              <a:rPr kumimoji="1" lang="en-US" altLang="zh-CN" dirty="0"/>
              <a:t>Grid</a:t>
            </a:r>
            <a:r>
              <a:rPr kumimoji="1" lang="zh-CN" altLang="en-US" dirty="0"/>
              <a:t> </a:t>
            </a:r>
            <a:r>
              <a:rPr kumimoji="1" lang="en-US" altLang="zh-CN" dirty="0"/>
              <a:t>CA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Current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status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SDG</a:t>
            </a:r>
            <a:r>
              <a:rPr kumimoji="1" lang="zh-CN" altLang="en-US" dirty="0"/>
              <a:t> </a:t>
            </a:r>
            <a:r>
              <a:rPr kumimoji="1" lang="en-US" altLang="zh-CN" dirty="0"/>
              <a:t>CA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Updates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Operators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Others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847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EB6543-53E2-564D-ADFD-400E2EF0C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CNIC</a:t>
            </a:r>
            <a:r>
              <a:rPr kumimoji="1" lang="zh-CN" altLang="en-US" dirty="0"/>
              <a:t> </a:t>
            </a:r>
            <a:r>
              <a:rPr kumimoji="1" lang="en-US" altLang="zh-CN" dirty="0"/>
              <a:t>Grid</a:t>
            </a:r>
            <a:r>
              <a:rPr kumimoji="1" lang="zh-CN" altLang="en-US" dirty="0"/>
              <a:t> </a:t>
            </a:r>
            <a:r>
              <a:rPr kumimoji="1" lang="en-US" altLang="zh-CN" dirty="0"/>
              <a:t>CA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CBE4BC-4468-8442-B59E-5F683EB4A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CNIC is an institu</a:t>
            </a:r>
            <a:r>
              <a:rPr kumimoji="1"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t</a:t>
            </a:r>
            <a:r>
              <a:rPr kumimoji="1" lang="en-US" altLang="ja-JP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e of CAS</a:t>
            </a:r>
          </a:p>
          <a:p>
            <a:pPr>
              <a:lnSpc>
                <a:spcPct val="150000"/>
              </a:lnSpc>
            </a:pPr>
            <a:r>
              <a:rPr kumimoji="1" lang="en-US" altLang="ja-JP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CNIC Grid CA </a:t>
            </a: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The security infrastructure of CNIC Grid</a:t>
            </a: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Root CA</a:t>
            </a:r>
          </a:p>
          <a:p>
            <a:pPr>
              <a:lnSpc>
                <a:spcPct val="150000"/>
              </a:lnSpc>
            </a:pPr>
            <a:r>
              <a:rPr kumimoji="1" lang="en-US" altLang="ja-JP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CNIC Grid CA Repository</a:t>
            </a: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  <a:hlinkClick r:id="rId2"/>
              </a:rPr>
              <a:t>http://ca.grid.cn/</a:t>
            </a:r>
            <a:endParaRPr kumimoji="1" lang="en-US" altLang="ja-JP" sz="1800" dirty="0">
              <a:effectLst>
                <a:outerShdw blurRad="38100" dist="38100" dir="2700000" algn="tl">
                  <a:srgbClr val="C0C0C0"/>
                </a:outerShdw>
              </a:effectLst>
              <a:ea typeface="MS PGothic" panose="020B0600070205080204" pitchFamily="34" charset="-128"/>
            </a:endParaRP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CP/CPS V1.2</a:t>
            </a: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Introduction</a:t>
            </a: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Manual</a:t>
            </a:r>
          </a:p>
          <a:p>
            <a:pPr>
              <a:lnSpc>
                <a:spcPct val="150000"/>
              </a:lnSpc>
            </a:pPr>
            <a:r>
              <a:rPr kumimoji="1" lang="en-US" altLang="ja-JP" sz="20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CA Certificate</a:t>
            </a: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20 years validity --- 2006-2-27 ~ 2026-2-27</a:t>
            </a: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Only issues sub-CA certificate and CA servers and operators  certificates</a:t>
            </a: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Subordinate CA: CN=Scientific Data Grid CA,DC=SDG,DC=</a:t>
            </a:r>
            <a:r>
              <a:rPr kumimoji="1" lang="en-US" altLang="ja-JP" sz="18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Grid,DC</a:t>
            </a: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=CN</a:t>
            </a:r>
          </a:p>
          <a:p>
            <a:pPr lvl="1">
              <a:lnSpc>
                <a:spcPct val="150000"/>
              </a:lnSpc>
            </a:pPr>
            <a:r>
              <a:rPr kumimoji="1" lang="en-US" altLang="ja-JP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Person Certificate:</a:t>
            </a:r>
            <a:r>
              <a:rPr kumimoji="1" lang="en-US" altLang="zh-CN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CN=</a:t>
            </a:r>
            <a:r>
              <a:rPr kumimoji="1" lang="en-US" altLang="zh-CN" sz="18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Morrise</a:t>
            </a:r>
            <a:r>
              <a:rPr kumimoji="1" lang="en-US" altLang="zh-CN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Xu (</a:t>
            </a:r>
            <a:r>
              <a:rPr kumimoji="1" lang="en-US" altLang="zh-CN" sz="18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morrise@cnic.ac.cn</a:t>
            </a:r>
            <a:r>
              <a:rPr kumimoji="1" lang="en-US" altLang="zh-CN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),DC=</a:t>
            </a:r>
            <a:r>
              <a:rPr kumimoji="1" lang="en-US" altLang="zh-CN" sz="18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Grid,DC</a:t>
            </a:r>
            <a:r>
              <a:rPr kumimoji="1" lang="en-US" altLang="zh-CN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=CN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Host Certificate: CN=</a:t>
            </a:r>
            <a:r>
              <a:rPr kumimoji="1" lang="en-US" altLang="zh-CN" sz="18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ca.grid.cn,DC</a:t>
            </a:r>
            <a:r>
              <a:rPr kumimoji="1" lang="en-US" altLang="zh-CN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=</a:t>
            </a:r>
            <a:r>
              <a:rPr kumimoji="1" lang="en-US" altLang="zh-CN" sz="18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Grid,DC</a:t>
            </a:r>
            <a:r>
              <a:rPr kumimoji="1" lang="en-US" altLang="zh-CN" sz="18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=CN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398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C271F3-B113-7F45-B32B-B525FF07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ea typeface="MS PGothic" panose="020B0600070205080204" pitchFamily="34" charset="-128"/>
              </a:rPr>
              <a:t>SDG CA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3E7523-3E85-C14F-A462-7C3BAB1C3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zh-CN" sz="27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Scientific Data Grid (SDG)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Scientific Data Grid (SDG) is an application grid based on scientific data resources sharing and collaboration. </a:t>
            </a:r>
          </a:p>
          <a:p>
            <a:pPr>
              <a:lnSpc>
                <a:spcPct val="160000"/>
              </a:lnSpc>
            </a:pPr>
            <a:r>
              <a:rPr kumimoji="1" lang="en-US" altLang="zh-CN" sz="27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SDG CA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the SDG security infrastructure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The subordinate CA of CNIC Grid CA</a:t>
            </a:r>
          </a:p>
          <a:p>
            <a:pPr>
              <a:lnSpc>
                <a:spcPct val="160000"/>
              </a:lnSpc>
            </a:pPr>
            <a:r>
              <a:rPr kumimoji="1" lang="en-US" altLang="zh-CN" sz="27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SDG CA Repository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http://</a:t>
            </a:r>
            <a:r>
              <a:rPr kumimoji="1" lang="en-US" altLang="zh-CN" sz="21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ca.sdg.grid.cn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/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CP/CPS V1.6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Introduction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Manual</a:t>
            </a:r>
          </a:p>
          <a:p>
            <a:pPr>
              <a:lnSpc>
                <a:spcPct val="160000"/>
              </a:lnSpc>
            </a:pPr>
            <a:r>
              <a:rPr kumimoji="1" lang="en-US" altLang="zh-CN" sz="27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SDG CA Certificate</a:t>
            </a:r>
          </a:p>
          <a:p>
            <a:pPr lvl="1">
              <a:lnSpc>
                <a:spcPct val="160000"/>
              </a:lnSpc>
            </a:pPr>
            <a:r>
              <a:rPr kumimoji="1" lang="en-US" altLang="ja-JP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10 years validity --- 20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15</a:t>
            </a:r>
            <a:r>
              <a:rPr kumimoji="1" lang="en-US" altLang="ja-JP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-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12</a:t>
            </a:r>
            <a:r>
              <a:rPr kumimoji="1" lang="en-US" altLang="ja-JP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-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25</a:t>
            </a:r>
            <a:r>
              <a:rPr kumimoji="1" lang="en-US" altLang="ja-JP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~ 20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25</a:t>
            </a:r>
            <a:r>
              <a:rPr kumimoji="1" lang="en-US" altLang="ja-JP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-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12</a:t>
            </a:r>
            <a:r>
              <a:rPr kumimoji="1" lang="en-US" altLang="ja-JP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-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24</a:t>
            </a:r>
          </a:p>
          <a:p>
            <a:pPr>
              <a:lnSpc>
                <a:spcPct val="160000"/>
              </a:lnSpc>
            </a:pPr>
            <a:r>
              <a:rPr kumimoji="1" lang="en-US" altLang="zh-CN" sz="27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Type of certificates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Person Certificate: CN=</a:t>
            </a:r>
            <a:r>
              <a:rPr kumimoji="1" lang="en-US" altLang="zh-CN" sz="21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Morrise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Xu (</a:t>
            </a:r>
            <a:r>
              <a:rPr kumimoji="1" lang="en-US" altLang="zh-CN" sz="21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morrise@cnic.ac.cn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),DC=SDG,DC=</a:t>
            </a:r>
            <a:r>
              <a:rPr kumimoji="1" lang="en-US" altLang="zh-CN" sz="21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Grid,DC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=CN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Host Certificate: CN=sdg6800.sdg.ac.cn, DC=SDG,DC=</a:t>
            </a:r>
            <a:r>
              <a:rPr kumimoji="1" lang="en-US" altLang="zh-CN" sz="2100" dirty="0" err="1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Grid,DC</a:t>
            </a: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=CN</a:t>
            </a:r>
          </a:p>
          <a:p>
            <a:pPr lvl="1">
              <a:lnSpc>
                <a:spcPct val="160000"/>
              </a:lnSpc>
            </a:pPr>
            <a:r>
              <a:rPr kumimoji="1" lang="en-US" altLang="zh-CN" sz="2100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Service Certificate: CN=DAS/sdg6800.sdg.ac.cn, DC=SDG, DC=Grid, DC=CN</a:t>
            </a:r>
          </a:p>
          <a:p>
            <a:pPr marL="0" indent="0">
              <a:lnSpc>
                <a:spcPct val="160000"/>
              </a:lnSpc>
              <a:buNone/>
            </a:pPr>
            <a:endParaRPr kumimoji="1" lang="en-US" altLang="zh-CN" sz="2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069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A263FE-DD10-814A-83A1-51CA6085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Current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status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CNIC</a:t>
            </a:r>
            <a:r>
              <a:rPr kumimoji="1" lang="zh-CN" altLang="en-US" dirty="0"/>
              <a:t> </a:t>
            </a:r>
            <a:r>
              <a:rPr kumimoji="1" lang="en-US" altLang="zh-CN" dirty="0"/>
              <a:t>Grid</a:t>
            </a:r>
            <a:r>
              <a:rPr kumimoji="1" lang="zh-CN" altLang="en-US" dirty="0"/>
              <a:t> </a:t>
            </a:r>
            <a:r>
              <a:rPr kumimoji="1" lang="en-US" altLang="zh-CN" dirty="0"/>
              <a:t>CA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30EE1B-43EB-ED40-82B3-2E67B97FB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Current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Status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(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by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Mar.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23,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2021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）</a:t>
            </a:r>
            <a:endParaRPr kumimoji="1" lang="en-US" altLang="ja-JP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  <p:graphicFrame>
        <p:nvGraphicFramePr>
          <p:cNvPr id="5" name="Group 126">
            <a:extLst>
              <a:ext uri="{FF2B5EF4-FFF2-40B4-BE49-F238E27FC236}">
                <a16:creationId xmlns:a16="http://schemas.microsoft.com/office/drawing/2014/main" id="{D018D5F0-F34A-6040-BE6A-0FA18B11F5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030145"/>
              </p:ext>
            </p:extLst>
          </p:nvPr>
        </p:nvGraphicFramePr>
        <p:xfrm>
          <a:off x="1928494" y="1845310"/>
          <a:ext cx="4998085" cy="2178052"/>
        </p:xfrm>
        <a:graphic>
          <a:graphicData uri="http://schemas.openxmlformats.org/drawingml/2006/table">
            <a:tbl>
              <a:tblPr/>
              <a:tblGrid>
                <a:gridCol w="2979042">
                  <a:extLst>
                    <a:ext uri="{9D8B030D-6E8A-4147-A177-3AD203B41FA5}">
                      <a16:colId xmlns:a16="http://schemas.microsoft.com/office/drawing/2014/main" val="2208278132"/>
                    </a:ext>
                  </a:extLst>
                </a:gridCol>
                <a:gridCol w="2019043">
                  <a:extLst>
                    <a:ext uri="{9D8B030D-6E8A-4147-A177-3AD203B41FA5}">
                      <a16:colId xmlns:a16="http://schemas.microsoft.com/office/drawing/2014/main" val="1325244494"/>
                    </a:ext>
                  </a:extLst>
                </a:gridCol>
              </a:tblGrid>
              <a:tr h="544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Valid Certificate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066875"/>
                  </a:ext>
                </a:extLst>
              </a:tr>
              <a:tr h="544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Expired Certificate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257669"/>
                  </a:ext>
                </a:extLst>
              </a:tr>
              <a:tr h="544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Revoked Certificate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1734"/>
                  </a:ext>
                </a:extLst>
              </a:tr>
              <a:tr h="544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883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01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03B0A1-72CC-B041-96CA-5723AF962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Current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status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SDG</a:t>
            </a:r>
            <a:r>
              <a:rPr kumimoji="1" lang="zh-CN" altLang="en-US" dirty="0"/>
              <a:t> </a:t>
            </a:r>
            <a:r>
              <a:rPr kumimoji="1" lang="en-US" altLang="zh-CN" dirty="0"/>
              <a:t>CA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F1305F-9731-9E46-BB15-A4DC7B911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Current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Status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(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by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Mar.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23,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 </a:t>
            </a:r>
            <a:r>
              <a:rPr kumimoji="1" lang="en-US" altLang="zh-CN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2021</a:t>
            </a:r>
            <a:r>
              <a:rPr kumimoji="1" lang="zh-CN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）</a:t>
            </a:r>
            <a:endParaRPr kumimoji="1" lang="en-US" altLang="ja-JP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MS PGothic" panose="020B0600070205080204" pitchFamily="34" charset="-128"/>
            </a:endParaRPr>
          </a:p>
          <a:p>
            <a:endParaRPr kumimoji="1" lang="zh-CN" altLang="en-US" dirty="0"/>
          </a:p>
        </p:txBody>
      </p:sp>
      <p:graphicFrame>
        <p:nvGraphicFramePr>
          <p:cNvPr id="4" name="Group 126">
            <a:extLst>
              <a:ext uri="{FF2B5EF4-FFF2-40B4-BE49-F238E27FC236}">
                <a16:creationId xmlns:a16="http://schemas.microsoft.com/office/drawing/2014/main" id="{91148522-C8CF-114F-8EC6-4C38D2B532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183681"/>
              </p:ext>
            </p:extLst>
          </p:nvPr>
        </p:nvGraphicFramePr>
        <p:xfrm>
          <a:off x="1688464" y="1765300"/>
          <a:ext cx="4998085" cy="2178052"/>
        </p:xfrm>
        <a:graphic>
          <a:graphicData uri="http://schemas.openxmlformats.org/drawingml/2006/table">
            <a:tbl>
              <a:tblPr/>
              <a:tblGrid>
                <a:gridCol w="2979042">
                  <a:extLst>
                    <a:ext uri="{9D8B030D-6E8A-4147-A177-3AD203B41FA5}">
                      <a16:colId xmlns:a16="http://schemas.microsoft.com/office/drawing/2014/main" val="2208278132"/>
                    </a:ext>
                  </a:extLst>
                </a:gridCol>
                <a:gridCol w="2019043">
                  <a:extLst>
                    <a:ext uri="{9D8B030D-6E8A-4147-A177-3AD203B41FA5}">
                      <a16:colId xmlns:a16="http://schemas.microsoft.com/office/drawing/2014/main" val="1325244494"/>
                    </a:ext>
                  </a:extLst>
                </a:gridCol>
              </a:tblGrid>
              <a:tr h="544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Valid Certificate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066875"/>
                  </a:ext>
                </a:extLst>
              </a:tr>
              <a:tr h="544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Expired Certificate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4257669"/>
                  </a:ext>
                </a:extLst>
              </a:tr>
              <a:tr h="544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Revoked Certificate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21734"/>
                  </a:ext>
                </a:extLst>
              </a:tr>
              <a:tr h="544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883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06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C69DA7-1A12-B841-8E25-6E10CE01F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>
                <a:ea typeface="MS PGothic" panose="020B0600070205080204" pitchFamily="34" charset="-128"/>
              </a:rPr>
              <a:t>Updates</a:t>
            </a:r>
            <a:r>
              <a:rPr kumimoji="1" lang="en-US" altLang="ja-JP" dirty="0">
                <a:ea typeface="MS PGothic" panose="020B0600070205080204" pitchFamily="34" charset="-128"/>
              </a:rPr>
              <a:t> of CNIC Grid</a:t>
            </a:r>
            <a:r>
              <a:rPr kumimoji="1" lang="en-US" altLang="zh-CN" dirty="0">
                <a:ea typeface="MS PGothic" panose="020B0600070205080204" pitchFamily="34" charset="-128"/>
              </a:rPr>
              <a:t>/SDG</a:t>
            </a:r>
            <a:r>
              <a:rPr kumimoji="1" lang="en-US" altLang="ja-JP" dirty="0">
                <a:ea typeface="MS PGothic" panose="020B0600070205080204" pitchFamily="34" charset="-128"/>
              </a:rPr>
              <a:t> CA </a:t>
            </a:r>
            <a:r>
              <a:rPr kumimoji="1" lang="en-US" altLang="zh-CN" dirty="0">
                <a:ea typeface="MS PGothic" panose="020B0600070205080204" pitchFamily="34" charset="-128"/>
              </a:rPr>
              <a:t>staff </a:t>
            </a:r>
            <a:r>
              <a:rPr kumimoji="1" lang="en-US" altLang="ja-JP" dirty="0">
                <a:ea typeface="MS PGothic" panose="020B0600070205080204" pitchFamily="34" charset="-128"/>
              </a:rPr>
              <a:t>operat</a:t>
            </a:r>
            <a:r>
              <a:rPr kumimoji="1" lang="en-US" altLang="zh-CN" dirty="0">
                <a:ea typeface="MS PGothic" panose="020B0600070205080204" pitchFamily="34" charset="-128"/>
              </a:rPr>
              <a:t>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25CCC1-D2F0-D34A-BFDA-87ACC74E4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Jianhui</a:t>
            </a:r>
            <a:r>
              <a:rPr kumimoji="1" lang="zh-CN" altLang="en-US" dirty="0"/>
              <a:t> </a:t>
            </a:r>
            <a:r>
              <a:rPr kumimoji="1" lang="en-US" altLang="zh-CN" dirty="0"/>
              <a:t>Li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Security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Officer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err="1"/>
              <a:t>Yihua</a:t>
            </a:r>
            <a:r>
              <a:rPr kumimoji="1" lang="zh-CN" altLang="en-US" dirty="0"/>
              <a:t> </a:t>
            </a:r>
            <a:r>
              <a:rPr kumimoji="1" lang="en-US" altLang="zh-CN" dirty="0"/>
              <a:t>Zheng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Security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Officer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CA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Operator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 err="1"/>
              <a:t>Ziming</a:t>
            </a:r>
            <a:r>
              <a:rPr kumimoji="1" lang="en-US" altLang="zh-CN" dirty="0"/>
              <a:t> Liu</a:t>
            </a:r>
            <a:r>
              <a:rPr kumimoji="1" lang="zh-CN" altLang="en-US" dirty="0"/>
              <a:t> </a:t>
            </a:r>
            <a:r>
              <a:rPr kumimoji="1" lang="en-US" altLang="zh-CN" dirty="0"/>
              <a:t>(</a:t>
            </a:r>
            <a:r>
              <a:rPr kumimoji="1" lang="zh-CN" altLang="en-US" dirty="0"/>
              <a:t> </a:t>
            </a:r>
            <a:r>
              <a:rPr kumimoji="1" lang="en-US" altLang="zh-CN" dirty="0"/>
              <a:t>instead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Taotao</a:t>
            </a:r>
            <a:r>
              <a:rPr kumimoji="1" lang="en-US" altLang="zh-CN" dirty="0"/>
              <a:t> Shi)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User</a:t>
            </a:r>
            <a:r>
              <a:rPr kumimoji="1" lang="zh-CN" altLang="en-US" dirty="0"/>
              <a:t> </a:t>
            </a:r>
            <a:r>
              <a:rPr kumimoji="1" lang="en-US" altLang="zh-CN" dirty="0"/>
              <a:t>Administrator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Help</a:t>
            </a:r>
            <a:r>
              <a:rPr kumimoji="1" lang="zh-CN" altLang="en-US" dirty="0"/>
              <a:t> </a:t>
            </a:r>
            <a:r>
              <a:rPr kumimoji="1" lang="en-US" altLang="zh-CN" dirty="0"/>
              <a:t>Desk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Ruiding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Han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CA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Operator</a:t>
            </a:r>
          </a:p>
          <a:p>
            <a:pPr>
              <a:lnSpc>
                <a:spcPct val="150000"/>
              </a:lnSpc>
            </a:pPr>
            <a:r>
              <a:rPr kumimoji="1" lang="en-US" altLang="zh-CN" dirty="0"/>
              <a:t>Shanbo</a:t>
            </a:r>
            <a:r>
              <a:rPr kumimoji="1" lang="zh-CN" altLang="en-US" dirty="0"/>
              <a:t> </a:t>
            </a:r>
            <a:r>
              <a:rPr kumimoji="1" lang="en-US" altLang="zh-CN" dirty="0"/>
              <a:t>Li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CA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Operator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899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8952CF-1139-DF48-B488-0063D3787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ea typeface="MS PGothic" panose="020B0600070205080204" pitchFamily="34" charset="-128"/>
              </a:rPr>
              <a:t>CNIC Grid</a:t>
            </a:r>
            <a:r>
              <a:rPr kumimoji="1" lang="en-US" altLang="zh-CN" dirty="0">
                <a:ea typeface="MS PGothic" panose="020B0600070205080204" pitchFamily="34" charset="-128"/>
              </a:rPr>
              <a:t>/SDG</a:t>
            </a:r>
            <a:r>
              <a:rPr kumimoji="1" lang="en-US" altLang="ja-JP" dirty="0">
                <a:ea typeface="MS PGothic" panose="020B0600070205080204" pitchFamily="34" charset="-128"/>
              </a:rPr>
              <a:t> CA </a:t>
            </a:r>
            <a:r>
              <a:rPr kumimoji="1" lang="en-US" altLang="zh-CN" dirty="0">
                <a:ea typeface="MS PGothic" panose="020B0600070205080204" pitchFamily="34" charset="-128"/>
              </a:rPr>
              <a:t>staff </a:t>
            </a:r>
            <a:r>
              <a:rPr kumimoji="1" lang="en-US" altLang="ja-JP" dirty="0">
                <a:ea typeface="MS PGothic" panose="020B0600070205080204" pitchFamily="34" charset="-128"/>
              </a:rPr>
              <a:t>operat</a:t>
            </a:r>
            <a:r>
              <a:rPr kumimoji="1" lang="en-US" altLang="zh-CN" dirty="0">
                <a:ea typeface="MS PGothic" panose="020B0600070205080204" pitchFamily="34" charset="-128"/>
              </a:rPr>
              <a:t>ors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CAA8AB-D68C-A948-9593-0EADCB92F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E7C6AA-67AC-2C48-98DE-F60FDD1E0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05000"/>
            <a:ext cx="705802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>
            <a:extLst>
              <a:ext uri="{FF2B5EF4-FFF2-40B4-BE49-F238E27FC236}">
                <a16:creationId xmlns:a16="http://schemas.microsoft.com/office/drawing/2014/main" id="{24432918-5258-E84D-BFA9-479D5CB29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44675"/>
            <a:ext cx="1655762" cy="431800"/>
          </a:xfrm>
          <a:prstGeom prst="wedgeRoundRectCallout">
            <a:avLst>
              <a:gd name="adj1" fmla="val 15194"/>
              <a:gd name="adj2" fmla="val 257352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ja-JP" sz="1800" dirty="0" err="1">
                <a:latin typeface="Arial" panose="020B0604020202020204" pitchFamily="34" charset="0"/>
              </a:rPr>
              <a:t>Ziming</a:t>
            </a:r>
            <a:r>
              <a:rPr lang="en-US" altLang="ja-JP" sz="1800" dirty="0">
                <a:latin typeface="Arial" panose="020B0604020202020204" pitchFamily="34" charset="0"/>
              </a:rPr>
              <a:t> Liu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36044C5A-649D-754D-8CF3-3E13CCC9D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908050"/>
            <a:ext cx="2292350" cy="647700"/>
          </a:xfrm>
          <a:prstGeom prst="wedgeRoundRectCallout">
            <a:avLst>
              <a:gd name="adj1" fmla="val 36495"/>
              <a:gd name="adj2" fmla="val 11299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ea typeface="MS PGothic" panose="020B0600070205080204" pitchFamily="34" charset="-128"/>
              </a:rPr>
              <a:t>Ji</a:t>
            </a:r>
            <a:r>
              <a:rPr lang="en-US" altLang="zh-CN" dirty="0">
                <a:latin typeface="Arial" panose="020B0604020202020204" pitchFamily="34" charset="0"/>
                <a:ea typeface="MS PGothic" panose="020B0600070205080204" pitchFamily="34" charset="-128"/>
              </a:rPr>
              <a:t>anhui</a:t>
            </a:r>
            <a:r>
              <a:rPr lang="zh-CN" altLang="en-US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MS PGothic" panose="020B0600070205080204" pitchFamily="34" charset="-128"/>
              </a:rPr>
              <a:t>Li</a:t>
            </a:r>
            <a:endParaRPr lang="en-US" altLang="ja-JP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r>
              <a:rPr lang="en-US" altLang="zh-CN" dirty="0">
                <a:latin typeface="Arial" panose="020B0604020202020204" pitchFamily="34" charset="0"/>
                <a:ea typeface="MS PGothic" panose="020B0600070205080204" pitchFamily="34" charset="-128"/>
              </a:rPr>
              <a:t>Yihua</a:t>
            </a:r>
            <a:r>
              <a:rPr lang="zh-CN" altLang="en-US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MS PGothic" panose="020B0600070205080204" pitchFamily="34" charset="-128"/>
              </a:rPr>
              <a:t>Zheng</a:t>
            </a:r>
            <a:endParaRPr lang="en-US" altLang="ja-JP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D1CA4EF-27D4-3040-830F-2496714E8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1052513"/>
            <a:ext cx="2070100" cy="1066800"/>
          </a:xfrm>
          <a:prstGeom prst="wedgeRoundRectCallout">
            <a:avLst>
              <a:gd name="adj1" fmla="val -37579"/>
              <a:gd name="adj2" fmla="val 15163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ja-JP" sz="1800" dirty="0">
                <a:latin typeface="Arial" panose="020B0604020202020204" pitchFamily="34" charset="0"/>
                <a:ea typeface="MS PGothic" panose="020B0600070205080204" pitchFamily="34" charset="-128"/>
              </a:rPr>
              <a:t>Yihua Zheng</a:t>
            </a:r>
            <a:endParaRPr lang="en-US" altLang="zh-CN" sz="18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r>
              <a:rPr lang="en-US" altLang="zh-CN" dirty="0">
                <a:latin typeface="Arial" panose="020B0604020202020204" pitchFamily="34" charset="0"/>
                <a:ea typeface="MS PGothic" panose="020B0600070205080204" pitchFamily="34" charset="-128"/>
              </a:rPr>
              <a:t>Shanbo</a:t>
            </a:r>
            <a:r>
              <a:rPr lang="zh-CN" altLang="en-US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MS PGothic" panose="020B0600070205080204" pitchFamily="34" charset="-128"/>
              </a:rPr>
              <a:t>Li</a:t>
            </a:r>
            <a:endParaRPr lang="en-US" altLang="zh-CN" sz="1800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r>
              <a:rPr lang="en-US" altLang="zh-CN" dirty="0">
                <a:latin typeface="Arial" panose="020B0604020202020204" pitchFamily="34" charset="0"/>
                <a:ea typeface="MS PGothic" panose="020B0600070205080204" pitchFamily="34" charset="-128"/>
              </a:rPr>
              <a:t>Ruiding</a:t>
            </a:r>
            <a:r>
              <a:rPr lang="zh-CN" altLang="en-US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MS PGothic" panose="020B0600070205080204" pitchFamily="34" charset="-128"/>
              </a:rPr>
              <a:t>Han</a:t>
            </a:r>
            <a:endParaRPr lang="en-US" altLang="ja-JP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C53A8D4D-7690-9F4A-840E-22EF8383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5084763"/>
            <a:ext cx="2017712" cy="973137"/>
          </a:xfrm>
          <a:prstGeom prst="wedgeRoundRectCallout">
            <a:avLst>
              <a:gd name="adj1" fmla="val 17190"/>
              <a:gd name="adj2" fmla="val -20171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ja-JP" sz="1800" dirty="0">
                <a:latin typeface="Arial" panose="020B0604020202020204" pitchFamily="34" charset="0"/>
                <a:ea typeface="MS PGothic" panose="020B0600070205080204" pitchFamily="34" charset="-128"/>
              </a:rPr>
              <a:t>All staff</a:t>
            </a:r>
          </a:p>
          <a:p>
            <a:r>
              <a:rPr lang="en-US" altLang="ja-JP" sz="1800" dirty="0">
                <a:latin typeface="Arial" panose="020B0604020202020204" pitchFamily="34" charset="0"/>
                <a:ea typeface="MS PGothic" panose="020B0600070205080204" pitchFamily="34" charset="-128"/>
              </a:rPr>
              <a:t>Administrator:</a:t>
            </a:r>
          </a:p>
          <a:p>
            <a:r>
              <a:rPr lang="en-US" altLang="zh-CN" sz="1800" dirty="0" err="1">
                <a:latin typeface="Arial" panose="020B0604020202020204" pitchFamily="34" charset="0"/>
                <a:ea typeface="MS PGothic" panose="020B0600070205080204" pitchFamily="34" charset="-128"/>
              </a:rPr>
              <a:t>Ziming</a:t>
            </a:r>
            <a:r>
              <a:rPr lang="zh-CN" altLang="en-US" sz="18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US" altLang="zh-CN" sz="1800" dirty="0">
                <a:latin typeface="Arial" panose="020B0604020202020204" pitchFamily="34" charset="0"/>
                <a:ea typeface="MS PGothic" panose="020B0600070205080204" pitchFamily="34" charset="-128"/>
              </a:rPr>
              <a:t>Liu</a:t>
            </a:r>
            <a:endParaRPr lang="en-US" altLang="ja-JP" sz="1800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55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D9B1AB-2336-6B4F-9694-07182B38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Others</a:t>
            </a:r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287168-39F7-4942-84F3-9E8759C4F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dirty="0"/>
              <a:t>Upgrade</a:t>
            </a:r>
            <a:r>
              <a:rPr kumimoji="1" lang="zh-CN" altLang="en-US" dirty="0"/>
              <a:t> </a:t>
            </a:r>
            <a:r>
              <a:rPr kumimoji="1" lang="en-US" altLang="zh-CN" dirty="0"/>
              <a:t>Nginx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SDG</a:t>
            </a:r>
            <a:r>
              <a:rPr kumimoji="1" lang="zh-CN" altLang="en-US" dirty="0"/>
              <a:t> </a:t>
            </a:r>
            <a:r>
              <a:rPr kumimoji="1" lang="en-US" altLang="zh-CN" dirty="0"/>
              <a:t>CA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CNIC</a:t>
            </a:r>
            <a:r>
              <a:rPr kumimoji="1" lang="zh-CN" altLang="en-US" dirty="0"/>
              <a:t> </a:t>
            </a:r>
            <a:r>
              <a:rPr kumimoji="1" lang="en-US" altLang="zh-CN" dirty="0"/>
              <a:t>Grid</a:t>
            </a:r>
            <a:r>
              <a:rPr kumimoji="1" lang="zh-CN" altLang="en-US" dirty="0"/>
              <a:t> </a:t>
            </a:r>
            <a:r>
              <a:rPr kumimoji="1" lang="en-US" altLang="zh-CN" dirty="0"/>
              <a:t>CA</a:t>
            </a:r>
            <a:r>
              <a:rPr kumimoji="1" lang="zh-CN" altLang="en-US"/>
              <a:t> </a:t>
            </a:r>
            <a:endParaRPr kumimoji="1" lang="en-US" altLang="zh-CN" dirty="0"/>
          </a:p>
          <a:p>
            <a:pPr>
              <a:lnSpc>
                <a:spcPct val="150000"/>
              </a:lnSpc>
            </a:pP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new</a:t>
            </a:r>
            <a:r>
              <a:rPr kumimoji="1" lang="zh-CN" altLang="en-US" dirty="0"/>
              <a:t> </a:t>
            </a:r>
            <a:r>
              <a:rPr kumimoji="1" lang="en-US" altLang="zh-CN" dirty="0"/>
              <a:t>CA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CAS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CSTCloud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project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 err="1"/>
              <a:t>CSTCloud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/>
              <a:t>China</a:t>
            </a:r>
            <a:r>
              <a:rPr kumimoji="1" lang="zh-CN" altLang="en-US" dirty="0"/>
              <a:t> </a:t>
            </a:r>
            <a:r>
              <a:rPr kumimoji="1" lang="en-US" altLang="zh-CN" dirty="0"/>
              <a:t>Science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Technology</a:t>
            </a:r>
            <a:r>
              <a:rPr kumimoji="1" lang="zh-CN" altLang="en-US" dirty="0"/>
              <a:t> </a:t>
            </a:r>
            <a:r>
              <a:rPr kumimoji="1" lang="en-US" altLang="zh-CN" dirty="0"/>
              <a:t>Cloud.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CSTCloud</a:t>
            </a:r>
            <a:r>
              <a:rPr kumimoji="1" lang="zh-CN" altLang="en-US" dirty="0"/>
              <a:t> </a:t>
            </a:r>
            <a:r>
              <a:rPr kumimoji="1" lang="en-US" altLang="zh-CN" dirty="0"/>
              <a:t>AAI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CSTCloud</a:t>
            </a:r>
            <a:r>
              <a:rPr kumimoji="1" lang="zh-CN" altLang="en-US" dirty="0"/>
              <a:t> </a:t>
            </a:r>
            <a:r>
              <a:rPr kumimoji="1" lang="en-US" altLang="zh-CN" dirty="0"/>
              <a:t>AAI</a:t>
            </a:r>
          </a:p>
          <a:p>
            <a:pPr lvl="2">
              <a:lnSpc>
                <a:spcPct val="150000"/>
              </a:lnSpc>
            </a:pPr>
            <a:r>
              <a:rPr kumimoji="1" lang="en-US" altLang="zh-CN" dirty="0" err="1"/>
              <a:t>CSTCloud</a:t>
            </a:r>
            <a:r>
              <a:rPr kumimoji="1" lang="zh-CN" altLang="en-US" dirty="0"/>
              <a:t> </a:t>
            </a:r>
            <a:r>
              <a:rPr kumimoji="1" lang="en-US" altLang="zh-CN" dirty="0"/>
              <a:t>AAI</a:t>
            </a:r>
            <a:r>
              <a:rPr kumimoji="1" lang="zh-CN" altLang="en-US" dirty="0"/>
              <a:t> </a:t>
            </a:r>
            <a:r>
              <a:rPr kumimoji="1" lang="en-US" altLang="zh-CN" dirty="0"/>
              <a:t>Federation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(</a:t>
            </a:r>
            <a:r>
              <a:rPr kumimoji="1" lang="en-US" altLang="zh-CN" dirty="0">
                <a:hlinkClick r:id="rId2"/>
              </a:rPr>
              <a:t>http://www.cstcloud.net</a:t>
            </a:r>
            <a:r>
              <a:rPr kumimoji="1" lang="en-US" altLang="zh-CN" dirty="0"/>
              <a:t>)</a:t>
            </a:r>
          </a:p>
          <a:p>
            <a:pPr lvl="2">
              <a:lnSpc>
                <a:spcPct val="150000"/>
              </a:lnSpc>
            </a:pPr>
            <a:r>
              <a:rPr kumimoji="1" lang="en-US" altLang="zh-CN" dirty="0" err="1"/>
              <a:t>CSTCloud</a:t>
            </a:r>
            <a:r>
              <a:rPr kumimoji="1" lang="zh-CN" altLang="en-US" dirty="0"/>
              <a:t> </a:t>
            </a:r>
            <a:r>
              <a:rPr kumimoji="1" lang="en-US" altLang="zh-CN" dirty="0"/>
              <a:t>CA</a:t>
            </a:r>
          </a:p>
          <a:p>
            <a:pPr lvl="1">
              <a:lnSpc>
                <a:spcPct val="150000"/>
              </a:lnSpc>
            </a:pPr>
            <a:r>
              <a:rPr kumimoji="1" lang="en-US" altLang="zh-CN" dirty="0"/>
              <a:t>Under Development</a:t>
            </a:r>
          </a:p>
        </p:txBody>
      </p:sp>
    </p:spTree>
    <p:extLst>
      <p:ext uri="{BB962C8B-B14F-4D97-AF65-F5344CB8AC3E}">
        <p14:creationId xmlns:p14="http://schemas.microsoft.com/office/powerpoint/2010/main" val="3533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471</Words>
  <Application>Microsoft Macintosh PowerPoint</Application>
  <PresentationFormat>全屏显示(4:3)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宋体</vt:lpstr>
      <vt:lpstr>微软雅黑</vt:lpstr>
      <vt:lpstr>ＭＳ Ｐゴシック</vt:lpstr>
      <vt:lpstr>ＭＳ Ｐゴシック</vt:lpstr>
      <vt:lpstr>Arial</vt:lpstr>
      <vt:lpstr>Calibri</vt:lpstr>
      <vt:lpstr>Office 主题</vt:lpstr>
      <vt:lpstr>CNIC Grid/SDG CA Status Report</vt:lpstr>
      <vt:lpstr>Outline</vt:lpstr>
      <vt:lpstr>CNIC Grid CA</vt:lpstr>
      <vt:lpstr>SDG CA</vt:lpstr>
      <vt:lpstr>Current status of CNIC Grid CA</vt:lpstr>
      <vt:lpstr>Current status of SDG CA</vt:lpstr>
      <vt:lpstr>Updates of CNIC Grid/SDG CA staff operates</vt:lpstr>
      <vt:lpstr>CNIC Grid/SDG CA staff operators</vt:lpstr>
      <vt:lpstr>Others </vt:lpstr>
      <vt:lpstr>Thanks!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yin</dc:creator>
  <cp:lastModifiedBy>Microsoft Office 用户</cp:lastModifiedBy>
  <cp:revision>190</cp:revision>
  <dcterms:created xsi:type="dcterms:W3CDTF">2015-12-28T01:18:00Z</dcterms:created>
  <dcterms:modified xsi:type="dcterms:W3CDTF">2021-03-23T03:54:30Z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