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1" r:id="rId1"/>
  </p:sldMasterIdLst>
  <p:notesMasterIdLst>
    <p:notesMasterId r:id="rId23"/>
  </p:notesMasterIdLst>
  <p:sldIdLst>
    <p:sldId id="263" r:id="rId2"/>
    <p:sldId id="285" r:id="rId3"/>
    <p:sldId id="289" r:id="rId4"/>
    <p:sldId id="288" r:id="rId5"/>
    <p:sldId id="268" r:id="rId6"/>
    <p:sldId id="270" r:id="rId7"/>
    <p:sldId id="271" r:id="rId8"/>
    <p:sldId id="290" r:id="rId9"/>
    <p:sldId id="282" r:id="rId10"/>
    <p:sldId id="292" r:id="rId11"/>
    <p:sldId id="291" r:id="rId12"/>
    <p:sldId id="293" r:id="rId13"/>
    <p:sldId id="294" r:id="rId14"/>
    <p:sldId id="296" r:id="rId15"/>
    <p:sldId id="297" r:id="rId16"/>
    <p:sldId id="298" r:id="rId17"/>
    <p:sldId id="299" r:id="rId18"/>
    <p:sldId id="300" r:id="rId19"/>
    <p:sldId id="302" r:id="rId20"/>
    <p:sldId id="303" r:id="rId21"/>
    <p:sldId id="261" r:id="rId22"/>
  </p:sldIdLst>
  <p:sldSz cx="12192000" cy="6858000"/>
  <p:notesSz cx="6858000" cy="9144000"/>
  <p:embeddedFontLst>
    <p:embeddedFont>
      <p:font typeface="맑은 고딕" panose="020B0503020000020004" pitchFamily="34" charset="-127"/>
      <p:regular r:id="rId24"/>
      <p:bold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Noto Sans" panose="02020500000000000000"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F79BF5-D030-4BE5-B441-151C282927C8}">
          <p14:sldIdLst>
            <p14:sldId id="263"/>
            <p14:sldId id="285"/>
            <p14:sldId id="289"/>
            <p14:sldId id="288"/>
            <p14:sldId id="268"/>
            <p14:sldId id="270"/>
            <p14:sldId id="271"/>
            <p14:sldId id="290"/>
            <p14:sldId id="282"/>
            <p14:sldId id="292"/>
            <p14:sldId id="291"/>
            <p14:sldId id="293"/>
            <p14:sldId id="294"/>
            <p14:sldId id="296"/>
            <p14:sldId id="297"/>
            <p14:sldId id="298"/>
            <p14:sldId id="299"/>
            <p14:sldId id="300"/>
            <p14:sldId id="302"/>
            <p14:sldId id="303"/>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134"/>
    <a:srgbClr val="F75418"/>
    <a:srgbClr val="FF9E53"/>
    <a:srgbClr val="FFC387"/>
    <a:srgbClr val="282828"/>
    <a:srgbClr val="292929"/>
    <a:srgbClr val="BF922F"/>
    <a:srgbClr val="FEECBE"/>
    <a:srgbClr val="C66902"/>
    <a:srgbClr val="E6C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48554" autoAdjust="0"/>
  </p:normalViewPr>
  <p:slideViewPr>
    <p:cSldViewPr snapToGrid="0">
      <p:cViewPr varScale="1">
        <p:scale>
          <a:sx n="55" d="100"/>
          <a:sy n="55" d="100"/>
        </p:scale>
        <p:origin x="2880"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7B3F4-DAF2-4455-8030-5ED09C8578E6}" type="datetimeFigureOut">
              <a:rPr lang="ko-KR" altLang="en-US" smtClean="0"/>
              <a:t>2021-03-23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72D59-39AB-48F9-ACAA-EC8B933E8F2B}" type="slidenum">
              <a:rPr lang="ko-KR" altLang="en-US" smtClean="0"/>
              <a:t>‹#›</a:t>
            </a:fld>
            <a:endParaRPr lang="ko-KR" altLang="en-US"/>
          </a:p>
        </p:txBody>
      </p:sp>
    </p:spTree>
    <p:extLst>
      <p:ext uri="{BB962C8B-B14F-4D97-AF65-F5344CB8AC3E}">
        <p14:creationId xmlns:p14="http://schemas.microsoft.com/office/powerpoint/2010/main" val="279663156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E72D59-39AB-48F9-ACAA-EC8B933E8F2B}" type="slidenum">
              <a:rPr lang="ko-KR" altLang="en-US" smtClean="0"/>
              <a:t>1</a:t>
            </a:fld>
            <a:endParaRPr lang="ko-KR" altLang="en-US"/>
          </a:p>
        </p:txBody>
      </p:sp>
    </p:spTree>
    <p:extLst>
      <p:ext uri="{BB962C8B-B14F-4D97-AF65-F5344CB8AC3E}">
        <p14:creationId xmlns:p14="http://schemas.microsoft.com/office/powerpoint/2010/main" val="251333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10</a:t>
            </a:fld>
            <a:endParaRPr lang="en-US"/>
          </a:p>
        </p:txBody>
      </p:sp>
    </p:spTree>
    <p:extLst>
      <p:ext uri="{BB962C8B-B14F-4D97-AF65-F5344CB8AC3E}">
        <p14:creationId xmlns:p14="http://schemas.microsoft.com/office/powerpoint/2010/main" val="2709134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11</a:t>
            </a:fld>
            <a:endParaRPr lang="en-US"/>
          </a:p>
        </p:txBody>
      </p:sp>
    </p:spTree>
    <p:extLst>
      <p:ext uri="{BB962C8B-B14F-4D97-AF65-F5344CB8AC3E}">
        <p14:creationId xmlns:p14="http://schemas.microsoft.com/office/powerpoint/2010/main" val="119117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0DE3BE-D607-4DF7-9777-41EC8EA23B35}" type="slidenum">
              <a:rPr lang="en-US" smtClean="0"/>
              <a:t>12</a:t>
            </a:fld>
            <a:endParaRPr lang="en-US"/>
          </a:p>
        </p:txBody>
      </p:sp>
    </p:spTree>
    <p:extLst>
      <p:ext uri="{BB962C8B-B14F-4D97-AF65-F5344CB8AC3E}">
        <p14:creationId xmlns:p14="http://schemas.microsoft.com/office/powerpoint/2010/main" val="331768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13</a:t>
            </a:fld>
            <a:endParaRPr lang="en-US"/>
          </a:p>
        </p:txBody>
      </p:sp>
    </p:spTree>
    <p:extLst>
      <p:ext uri="{BB962C8B-B14F-4D97-AF65-F5344CB8AC3E}">
        <p14:creationId xmlns:p14="http://schemas.microsoft.com/office/powerpoint/2010/main" val="2195078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14</a:t>
            </a:fld>
            <a:endParaRPr lang="en-US"/>
          </a:p>
        </p:txBody>
      </p:sp>
    </p:spTree>
    <p:extLst>
      <p:ext uri="{BB962C8B-B14F-4D97-AF65-F5344CB8AC3E}">
        <p14:creationId xmlns:p14="http://schemas.microsoft.com/office/powerpoint/2010/main" val="84440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72D59-39AB-48F9-ACAA-EC8B933E8F2B}" type="slidenum">
              <a:rPr lang="ko-KR" altLang="en-US" smtClean="0"/>
              <a:t>15</a:t>
            </a:fld>
            <a:endParaRPr lang="ko-KR" altLang="en-US"/>
          </a:p>
        </p:txBody>
      </p:sp>
    </p:spTree>
    <p:extLst>
      <p:ext uri="{BB962C8B-B14F-4D97-AF65-F5344CB8AC3E}">
        <p14:creationId xmlns:p14="http://schemas.microsoft.com/office/powerpoint/2010/main" val="108542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16</a:t>
            </a:fld>
            <a:endParaRPr lang="en-US"/>
          </a:p>
        </p:txBody>
      </p:sp>
    </p:spTree>
    <p:extLst>
      <p:ext uri="{BB962C8B-B14F-4D97-AF65-F5344CB8AC3E}">
        <p14:creationId xmlns:p14="http://schemas.microsoft.com/office/powerpoint/2010/main" val="46445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17</a:t>
            </a:fld>
            <a:endParaRPr lang="en-US"/>
          </a:p>
        </p:txBody>
      </p:sp>
    </p:spTree>
    <p:extLst>
      <p:ext uri="{BB962C8B-B14F-4D97-AF65-F5344CB8AC3E}">
        <p14:creationId xmlns:p14="http://schemas.microsoft.com/office/powerpoint/2010/main" val="2095761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mn-MN"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19</a:t>
            </a:fld>
            <a:endParaRPr lang="en-US"/>
          </a:p>
        </p:txBody>
      </p:sp>
    </p:spTree>
    <p:extLst>
      <p:ext uri="{BB962C8B-B14F-4D97-AF65-F5344CB8AC3E}">
        <p14:creationId xmlns:p14="http://schemas.microsoft.com/office/powerpoint/2010/main" val="123797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72D59-39AB-48F9-ACAA-EC8B933E8F2B}" type="slidenum">
              <a:rPr lang="ko-KR" altLang="en-US" smtClean="0"/>
              <a:t>20</a:t>
            </a:fld>
            <a:endParaRPr lang="ko-KR" altLang="en-US"/>
          </a:p>
        </p:txBody>
      </p:sp>
    </p:spTree>
    <p:extLst>
      <p:ext uri="{BB962C8B-B14F-4D97-AF65-F5344CB8AC3E}">
        <p14:creationId xmlns:p14="http://schemas.microsoft.com/office/powerpoint/2010/main" val="4293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91FCB5A1-087E-4E3F-AC5E-B649843DB450}" type="slidenum">
              <a:rPr lang="en-US" smtClean="0"/>
              <a:t>2</a:t>
            </a:fld>
            <a:endParaRPr lang="en-US"/>
          </a:p>
        </p:txBody>
      </p:sp>
    </p:spTree>
    <p:extLst>
      <p:ext uri="{BB962C8B-B14F-4D97-AF65-F5344CB8AC3E}">
        <p14:creationId xmlns:p14="http://schemas.microsoft.com/office/powerpoint/2010/main" val="371485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n-MN" dirty="0"/>
          </a:p>
          <a:p>
            <a:r>
              <a:rPr lang="en-US" dirty="0"/>
              <a:t>Air pollution is usually measured by carbon monoxide (CO), sulfur dioxide (SO2), nitrogen oxides (NO) and nitrogen dioxide (N2O5), ozone (O3), and particulate matter (PM2.5 and PM 10). There are 16 air quality stations in Ulaanbaatar that measure air quality and weather information. Recently, it has become possible to predict the level of air pollution using machine learning approaches of artificial intelligence , which is the</a:t>
            </a:r>
            <a:r>
              <a:rPr lang="en-US" baseline="0" dirty="0"/>
              <a:t> most</a:t>
            </a:r>
            <a:r>
              <a:rPr lang="en-US" dirty="0"/>
              <a:t> important research area in computer</a:t>
            </a:r>
            <a:r>
              <a:rPr lang="en-US" baseline="0" dirty="0"/>
              <a:t> science</a:t>
            </a:r>
            <a:r>
              <a:rPr lang="en-US" dirty="0"/>
              <a:t>, and developed countries have done a lot of research in this area.</a:t>
            </a:r>
          </a:p>
          <a:p>
            <a:endParaRPr lang="mn-MN"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The air pollution</a:t>
            </a:r>
            <a:r>
              <a:rPr lang="en-US" baseline="0" dirty="0"/>
              <a:t> of Ulaanbaatar is depends on these factors. </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3</a:t>
            </a:fld>
            <a:endParaRPr lang="en-US"/>
          </a:p>
        </p:txBody>
      </p:sp>
    </p:spTree>
    <p:extLst>
      <p:ext uri="{BB962C8B-B14F-4D97-AF65-F5344CB8AC3E}">
        <p14:creationId xmlns:p14="http://schemas.microsoft.com/office/powerpoint/2010/main" val="358400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CB5A1-087E-4E3F-AC5E-B649843DB450}" type="slidenum">
              <a:rPr lang="en-US" smtClean="0"/>
              <a:t>4</a:t>
            </a:fld>
            <a:endParaRPr lang="en-US"/>
          </a:p>
        </p:txBody>
      </p:sp>
    </p:spTree>
    <p:extLst>
      <p:ext uri="{BB962C8B-B14F-4D97-AF65-F5344CB8AC3E}">
        <p14:creationId xmlns:p14="http://schemas.microsoft.com/office/powerpoint/2010/main" val="300610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72D59-39AB-48F9-ACAA-EC8B933E8F2B}" type="slidenum">
              <a:rPr lang="ko-KR" altLang="en-US" smtClean="0"/>
              <a:t>5</a:t>
            </a:fld>
            <a:endParaRPr lang="ko-KR" altLang="en-US"/>
          </a:p>
        </p:txBody>
      </p:sp>
    </p:spTree>
    <p:extLst>
      <p:ext uri="{BB962C8B-B14F-4D97-AF65-F5344CB8AC3E}">
        <p14:creationId xmlns:p14="http://schemas.microsoft.com/office/powerpoint/2010/main" val="123820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6</a:t>
            </a:fld>
            <a:endParaRPr lang="en-US"/>
          </a:p>
        </p:txBody>
      </p:sp>
    </p:spTree>
    <p:extLst>
      <p:ext uri="{BB962C8B-B14F-4D97-AF65-F5344CB8AC3E}">
        <p14:creationId xmlns:p14="http://schemas.microsoft.com/office/powerpoint/2010/main" val="95869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7</a:t>
            </a:fld>
            <a:endParaRPr lang="en-US"/>
          </a:p>
        </p:txBody>
      </p:sp>
    </p:spTree>
    <p:extLst>
      <p:ext uri="{BB962C8B-B14F-4D97-AF65-F5344CB8AC3E}">
        <p14:creationId xmlns:p14="http://schemas.microsoft.com/office/powerpoint/2010/main" val="346695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8</a:t>
            </a:fld>
            <a:endParaRPr lang="en-US"/>
          </a:p>
        </p:txBody>
      </p:sp>
    </p:spTree>
    <p:extLst>
      <p:ext uri="{BB962C8B-B14F-4D97-AF65-F5344CB8AC3E}">
        <p14:creationId xmlns:p14="http://schemas.microsoft.com/office/powerpoint/2010/main" val="272640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DE3BE-D607-4DF7-9777-41EC8EA23B35}" type="slidenum">
              <a:rPr lang="en-US" smtClean="0"/>
              <a:t>9</a:t>
            </a:fld>
            <a:endParaRPr lang="en-US"/>
          </a:p>
        </p:txBody>
      </p:sp>
    </p:spTree>
    <p:extLst>
      <p:ext uri="{BB962C8B-B14F-4D97-AF65-F5344CB8AC3E}">
        <p14:creationId xmlns:p14="http://schemas.microsoft.com/office/powerpoint/2010/main" val="356695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날짜 개체 틀 3"/>
          <p:cNvSpPr>
            <a:spLocks noGrp="1"/>
          </p:cNvSpPr>
          <p:nvPr>
            <p:ph type="dt" sz="half" idx="10"/>
          </p:nvPr>
        </p:nvSpPr>
        <p:spPr/>
        <p:txBody>
          <a:bodyPr/>
          <a:lstStyle>
            <a:lvl1pPr>
              <a:defRPr>
                <a:latin typeface="+mj-lt"/>
              </a:defRPr>
            </a:lvl1pPr>
          </a:lstStyle>
          <a:p>
            <a:fld id="{ED3D6733-6F27-4404-AB51-585418F146E5}" type="datetimeFigureOut">
              <a:rPr lang="ko-KR" altLang="en-US" smtClean="0"/>
              <a:pPr/>
              <a:t>2021-03-23</a:t>
            </a:fld>
            <a:endParaRPr lang="ko-KR" altLang="en-US"/>
          </a:p>
        </p:txBody>
      </p:sp>
      <p:sp>
        <p:nvSpPr>
          <p:cNvPr id="5" name="바닥글 개체 틀 4"/>
          <p:cNvSpPr>
            <a:spLocks noGrp="1"/>
          </p:cNvSpPr>
          <p:nvPr>
            <p:ph type="ftr" sz="quarter" idx="11"/>
          </p:nvPr>
        </p:nvSpPr>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p:txBody>
          <a:bodyPr/>
          <a:lstStyle>
            <a:lvl1pPr>
              <a:defRPr>
                <a:latin typeface="+mj-lt"/>
              </a:defRPr>
            </a:lvl1pPr>
          </a:lstStyle>
          <a:p>
            <a:fld id="{EE6BC638-39B7-4287-91A7-2A3DDA573295}" type="slidenum">
              <a:rPr lang="ko-KR" altLang="en-US" smtClean="0"/>
              <a:pPr/>
              <a:t>‹#›</a:t>
            </a:fld>
            <a:endParaRPr lang="ko-KR" altLang="en-US"/>
          </a:p>
        </p:txBody>
      </p:sp>
      <p:sp>
        <p:nvSpPr>
          <p:cNvPr id="14" name="부제목 2"/>
          <p:cNvSpPr>
            <a:spLocks noGrp="1"/>
          </p:cNvSpPr>
          <p:nvPr>
            <p:ph type="subTitle" idx="1"/>
          </p:nvPr>
        </p:nvSpPr>
        <p:spPr>
          <a:xfrm>
            <a:off x="645761" y="5255094"/>
            <a:ext cx="4824310" cy="545024"/>
          </a:xfrm>
          <a:noFill/>
          <a:ln w="9525">
            <a:noFill/>
            <a:miter lim="800000"/>
            <a:headEnd/>
            <a:tailEnd/>
          </a:ln>
        </p:spPr>
        <p:txBody>
          <a:bodyPr vert="horz" wrap="square" lIns="99569" tIns="49785" rIns="99569" bIns="49785" numCol="1" rtlCol="0" anchor="t" anchorCtr="0" compatLnSpc="1">
            <a:prstTxWarp prst="textNoShape">
              <a:avLst/>
            </a:prstTxWarp>
            <a:noAutofit/>
          </a:bodyPr>
          <a:lstStyle>
            <a:lvl1pPr marL="0" indent="0" algn="l" defTabSz="995491" rtl="0" eaLnBrk="1" fontAlgn="base" latinLnBrk="1" hangingPunct="1">
              <a:lnSpc>
                <a:spcPct val="100000"/>
              </a:lnSpc>
              <a:spcBef>
                <a:spcPct val="0"/>
              </a:spcBef>
              <a:spcAft>
                <a:spcPct val="0"/>
              </a:spcAft>
              <a:buClr>
                <a:schemeClr val="hlink"/>
              </a:buClr>
              <a:buFont typeface="굴림체" pitchFamily="49" charset="-127"/>
              <a:buNone/>
              <a:defRPr lang="ko-KR" altLang="en-US" sz="1200" kern="1200" baseline="0" dirty="0">
                <a:solidFill>
                  <a:srgbClr val="FF9E53"/>
                </a:solidFill>
                <a:effectLst/>
                <a:latin typeface="+mj-lt"/>
                <a:ea typeface="맑은 고딕" pitchFamily="50" charset="-127"/>
                <a:cs typeface="+mj-cs"/>
              </a:defRPr>
            </a:lvl1pPr>
            <a:lvl2pPr marL="497745" indent="0" algn="ctr">
              <a:buNone/>
              <a:defRPr>
                <a:solidFill>
                  <a:schemeClr val="tx1">
                    <a:tint val="75000"/>
                  </a:schemeClr>
                </a:solidFill>
              </a:defRPr>
            </a:lvl2pPr>
            <a:lvl3pPr marL="995491" indent="0" algn="ctr">
              <a:buNone/>
              <a:defRPr>
                <a:solidFill>
                  <a:schemeClr val="tx1">
                    <a:tint val="75000"/>
                  </a:schemeClr>
                </a:solidFill>
              </a:defRPr>
            </a:lvl3pPr>
            <a:lvl4pPr marL="1493236" indent="0" algn="ctr">
              <a:buNone/>
              <a:defRPr>
                <a:solidFill>
                  <a:schemeClr val="tx1">
                    <a:tint val="75000"/>
                  </a:schemeClr>
                </a:solidFill>
              </a:defRPr>
            </a:lvl4pPr>
            <a:lvl5pPr marL="1990982" indent="0" algn="ctr">
              <a:buNone/>
              <a:defRPr>
                <a:solidFill>
                  <a:schemeClr val="tx1">
                    <a:tint val="75000"/>
                  </a:schemeClr>
                </a:solidFill>
              </a:defRPr>
            </a:lvl5pPr>
            <a:lvl6pPr marL="2488727" indent="0" algn="ctr">
              <a:buNone/>
              <a:defRPr>
                <a:solidFill>
                  <a:schemeClr val="tx1">
                    <a:tint val="75000"/>
                  </a:schemeClr>
                </a:solidFill>
              </a:defRPr>
            </a:lvl6pPr>
            <a:lvl7pPr marL="2986473" indent="0" algn="ctr">
              <a:buNone/>
              <a:defRPr>
                <a:solidFill>
                  <a:schemeClr val="tx1">
                    <a:tint val="75000"/>
                  </a:schemeClr>
                </a:solidFill>
              </a:defRPr>
            </a:lvl7pPr>
            <a:lvl8pPr marL="3484219" indent="0" algn="ctr">
              <a:buNone/>
              <a:defRPr>
                <a:solidFill>
                  <a:schemeClr val="tx1">
                    <a:tint val="75000"/>
                  </a:schemeClr>
                </a:solidFill>
              </a:defRPr>
            </a:lvl8pPr>
            <a:lvl9pPr marL="3981964" indent="0" algn="ctr">
              <a:buNone/>
              <a:defRPr>
                <a:solidFill>
                  <a:schemeClr val="tx1">
                    <a:tint val="75000"/>
                  </a:schemeClr>
                </a:solidFill>
              </a:defRPr>
            </a:lvl9pPr>
          </a:lstStyle>
          <a:p>
            <a:endParaRPr lang="ko-KR" altLang="en-US" dirty="0"/>
          </a:p>
        </p:txBody>
      </p:sp>
      <p:sp>
        <p:nvSpPr>
          <p:cNvPr id="15" name="제목 1"/>
          <p:cNvSpPr>
            <a:spLocks noGrp="1"/>
          </p:cNvSpPr>
          <p:nvPr>
            <p:ph type="ctrTitle" hasCustomPrompt="1"/>
          </p:nvPr>
        </p:nvSpPr>
        <p:spPr>
          <a:xfrm>
            <a:off x="671599" y="1389217"/>
            <a:ext cx="7327343" cy="2251907"/>
          </a:xfrm>
          <a:noFill/>
          <a:ln w="9525">
            <a:noFill/>
            <a:miter lim="800000"/>
            <a:headEnd/>
            <a:tailEnd/>
          </a:ln>
        </p:spPr>
        <p:txBody>
          <a:bodyPr vert="horz" wrap="square" lIns="99569" tIns="49785" rIns="99569" bIns="49785" numCol="1" rtlCol="0" anchor="t" anchorCtr="0" compatLnSpc="1">
            <a:prstTxWarp prst="textNoShape">
              <a:avLst/>
            </a:prstTxWarp>
            <a:noAutofit/>
          </a:bodyPr>
          <a:lstStyle>
            <a:lvl1pPr marL="0" indent="0" algn="l" defTabSz="995491" rtl="0" eaLnBrk="1" fontAlgn="base" latinLnBrk="1" hangingPunct="1">
              <a:lnSpc>
                <a:spcPct val="100000"/>
              </a:lnSpc>
              <a:spcBef>
                <a:spcPct val="0"/>
              </a:spcBef>
              <a:spcAft>
                <a:spcPct val="0"/>
              </a:spcAft>
              <a:buClr>
                <a:schemeClr val="hlink"/>
              </a:buClr>
              <a:buFont typeface="굴림체" pitchFamily="49" charset="-127"/>
              <a:buNone/>
              <a:defRPr lang="ko-KR" altLang="en-US" sz="5799" kern="1200" baseline="0" dirty="0">
                <a:solidFill>
                  <a:sysClr val="windowText" lastClr="000000"/>
                </a:solidFill>
                <a:effectLst/>
                <a:latin typeface="+mj-lt"/>
                <a:ea typeface="맑은 고딕" pitchFamily="50" charset="-127"/>
                <a:cs typeface="+mj-cs"/>
              </a:defRPr>
            </a:lvl1pPr>
          </a:lstStyle>
          <a:p>
            <a:r>
              <a:rPr lang="ko-KR" altLang="en-US"/>
              <a:t>제목을</a:t>
            </a:r>
            <a:r>
              <a:rPr lang="en-US" altLang="ko-KR"/>
              <a:t> </a:t>
            </a:r>
            <a:r>
              <a:rPr lang="ko-KR" altLang="en-US"/>
              <a:t>입력하시오</a:t>
            </a:r>
            <a:endParaRPr lang="ko-KR" altLang="en-US" dirty="0"/>
          </a:p>
        </p:txBody>
      </p:sp>
    </p:spTree>
    <p:extLst>
      <p:ext uri="{BB962C8B-B14F-4D97-AF65-F5344CB8AC3E}">
        <p14:creationId xmlns:p14="http://schemas.microsoft.com/office/powerpoint/2010/main" val="235332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날짜 개체 틀 1"/>
          <p:cNvSpPr>
            <a:spLocks noGrp="1"/>
          </p:cNvSpPr>
          <p:nvPr>
            <p:ph type="dt" sz="half" idx="10"/>
          </p:nvPr>
        </p:nvSpPr>
        <p:spPr/>
        <p:txBody>
          <a:bodyPr/>
          <a:lstStyle/>
          <a:p>
            <a:fld id="{ED3D6733-6F27-4404-AB51-585418F146E5}" type="datetimeFigureOut">
              <a:rPr lang="ko-KR" altLang="en-US" smtClean="0"/>
              <a:pPr/>
              <a:t>2021-03-23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393916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pPr/>
              <a:t>2021-03-23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394945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 name="내용 개체 틀 2"/>
          <p:cNvSpPr>
            <a:spLocks noGrp="1"/>
          </p:cNvSpPr>
          <p:nvPr>
            <p:ph idx="1" hasCustomPrompt="1"/>
          </p:nvPr>
        </p:nvSpPr>
        <p:spPr>
          <a:xfrm>
            <a:off x="609601" y="1485236"/>
            <a:ext cx="10972800" cy="4823418"/>
          </a:xfrm>
        </p:spPr>
        <p:txBody>
          <a:bodyPr>
            <a:normAutofit/>
          </a:bodyPr>
          <a:lstStyle>
            <a:lvl1pPr algn="l">
              <a:buNone/>
              <a:defRPr sz="2000" i="1" baseline="0">
                <a:solidFill>
                  <a:schemeClr val="tx1"/>
                </a:solidFill>
                <a:latin typeface="+mj-lt"/>
                <a:ea typeface="맑은 고딕" pitchFamily="50" charset="-127"/>
              </a:defRPr>
            </a:lvl1pPr>
            <a:lvl2pPr algn="l">
              <a:buNone/>
              <a:defRPr sz="2500" baseline="0">
                <a:solidFill>
                  <a:schemeClr val="tx1">
                    <a:lumMod val="75000"/>
                    <a:lumOff val="25000"/>
                  </a:schemeClr>
                </a:solidFill>
                <a:latin typeface="Noto Sans" pitchFamily="34" charset="0"/>
                <a:ea typeface="맑은 고딕" pitchFamily="50" charset="-127"/>
              </a:defRPr>
            </a:lvl2pPr>
            <a:lvl3pPr algn="l">
              <a:buNone/>
              <a:defRPr sz="2500" baseline="0">
                <a:solidFill>
                  <a:schemeClr val="tx1">
                    <a:lumMod val="75000"/>
                    <a:lumOff val="25000"/>
                  </a:schemeClr>
                </a:solidFill>
                <a:latin typeface="Noto Sans" pitchFamily="34" charset="0"/>
                <a:ea typeface="맑은 고딕" pitchFamily="50" charset="-127"/>
              </a:defRPr>
            </a:lvl3pPr>
            <a:lvl4pPr algn="l">
              <a:buNone/>
              <a:defRPr sz="2500" baseline="0">
                <a:solidFill>
                  <a:schemeClr val="tx1">
                    <a:lumMod val="75000"/>
                    <a:lumOff val="25000"/>
                  </a:schemeClr>
                </a:solidFill>
                <a:latin typeface="Noto Sans" pitchFamily="34" charset="0"/>
                <a:ea typeface="맑은 고딕" pitchFamily="50" charset="-127"/>
              </a:defRPr>
            </a:lvl4pPr>
            <a:lvl5pPr algn="l">
              <a:buNone/>
              <a:defRPr sz="2500" baseline="0">
                <a:solidFill>
                  <a:schemeClr val="tx1">
                    <a:lumMod val="75000"/>
                    <a:lumOff val="25000"/>
                  </a:schemeClr>
                </a:solidFill>
                <a:latin typeface="Noto Sans" pitchFamily="34" charset="0"/>
                <a:ea typeface="맑은 고딕" pitchFamily="50" charset="-127"/>
              </a:defRPr>
            </a:lvl5pPr>
          </a:lstStyle>
          <a:p>
            <a:pPr lvl="0"/>
            <a:r>
              <a:rPr lang="en-US" altLang="ko-KR" dirty="0"/>
              <a:t>Replace with your own text</a:t>
            </a:r>
            <a:endParaRPr lang="ko-KR" altLang="en-US" dirty="0"/>
          </a:p>
        </p:txBody>
      </p:sp>
      <p:sp>
        <p:nvSpPr>
          <p:cNvPr id="14" name="제목 1"/>
          <p:cNvSpPr>
            <a:spLocks noGrp="1"/>
          </p:cNvSpPr>
          <p:nvPr>
            <p:ph type="title"/>
          </p:nvPr>
        </p:nvSpPr>
        <p:spPr>
          <a:xfrm>
            <a:off x="609600" y="261382"/>
            <a:ext cx="10972801" cy="798568"/>
          </a:xfrm>
        </p:spPr>
        <p:txBody>
          <a:bodyPr vert="horz" lIns="99569" tIns="49785" rIns="99569" bIns="49785" rtlCol="0" anchor="ctr">
            <a:normAutofit/>
          </a:bodyPr>
          <a:lstStyle>
            <a:lvl1pPr algn="l" defTabSz="995491" rtl="0" eaLnBrk="1" latinLnBrk="1" hangingPunct="1">
              <a:spcBef>
                <a:spcPct val="0"/>
              </a:spcBef>
              <a:buNone/>
              <a:defRPr lang="ko-KR" altLang="en-US" sz="3999" b="1" kern="1200" baseline="0" dirty="0">
                <a:solidFill>
                  <a:schemeClr val="bg1"/>
                </a:solidFill>
                <a:effectLst/>
                <a:latin typeface="+mj-lt"/>
                <a:ea typeface="맑은 고딕" pitchFamily="50" charset="-127"/>
                <a:cs typeface="+mj-cs"/>
              </a:defRPr>
            </a:lvl1pPr>
          </a:lstStyle>
          <a:p>
            <a:r>
              <a:rPr lang="ko-KR" altLang="en-US" dirty="0"/>
              <a:t>마스터 제목 스타일 편집</a:t>
            </a:r>
          </a:p>
        </p:txBody>
      </p:sp>
      <p:sp>
        <p:nvSpPr>
          <p:cNvPr id="12" name="날짜 개체 틀 3"/>
          <p:cNvSpPr>
            <a:spLocks noGrp="1"/>
          </p:cNvSpPr>
          <p:nvPr>
            <p:ph type="dt" sz="half" idx="10"/>
          </p:nvPr>
        </p:nvSpPr>
        <p:spPr>
          <a:xfrm>
            <a:off x="609601" y="6500837"/>
            <a:ext cx="2844800" cy="220641"/>
          </a:xfrm>
        </p:spPr>
        <p:txBody>
          <a:bodyPr/>
          <a:lstStyle>
            <a:lvl1pPr>
              <a:defRPr>
                <a:latin typeface="+mj-lt"/>
              </a:defRPr>
            </a:lvl1pPr>
          </a:lstStyle>
          <a:p>
            <a:fld id="{ED3D6733-6F27-4404-AB51-585418F146E5}" type="datetimeFigureOut">
              <a:rPr lang="ko-KR" altLang="en-US" smtClean="0"/>
              <a:pPr/>
              <a:t>2021-03-23</a:t>
            </a:fld>
            <a:endParaRPr lang="ko-KR" altLang="en-US"/>
          </a:p>
        </p:txBody>
      </p:sp>
      <p:sp>
        <p:nvSpPr>
          <p:cNvPr id="13" name="바닥글 개체 틀 4"/>
          <p:cNvSpPr>
            <a:spLocks noGrp="1"/>
          </p:cNvSpPr>
          <p:nvPr>
            <p:ph type="ftr" sz="quarter" idx="11"/>
          </p:nvPr>
        </p:nvSpPr>
        <p:spPr>
          <a:xfrm>
            <a:off x="4165602" y="6500837"/>
            <a:ext cx="3860800" cy="220641"/>
          </a:xfrm>
        </p:spPr>
        <p:txBody>
          <a:bodyPr/>
          <a:lstStyle>
            <a:lvl1pPr>
              <a:defRPr>
                <a:latin typeface="+mj-lt"/>
              </a:defRPr>
            </a:lvl1pPr>
          </a:lstStyle>
          <a:p>
            <a:endParaRPr lang="ko-KR" altLang="en-US"/>
          </a:p>
        </p:txBody>
      </p:sp>
      <p:sp>
        <p:nvSpPr>
          <p:cNvPr id="16" name="슬라이드 번호 개체 틀 5"/>
          <p:cNvSpPr>
            <a:spLocks noGrp="1"/>
          </p:cNvSpPr>
          <p:nvPr>
            <p:ph type="sldNum" sz="quarter" idx="12"/>
          </p:nvPr>
        </p:nvSpPr>
        <p:spPr>
          <a:xfrm>
            <a:off x="8737601" y="6500837"/>
            <a:ext cx="2844800" cy="220641"/>
          </a:xfrm>
        </p:spPr>
        <p:txBody>
          <a:bodyPr/>
          <a:lstStyle>
            <a:lvl1pPr>
              <a:defRPr>
                <a:latin typeface="+mj-lt"/>
              </a:defRPr>
            </a:lvl1p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143083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날짜 개체 틀 3"/>
          <p:cNvSpPr>
            <a:spLocks noGrp="1"/>
          </p:cNvSpPr>
          <p:nvPr>
            <p:ph type="dt" sz="half" idx="10"/>
          </p:nvPr>
        </p:nvSpPr>
        <p:spPr>
          <a:xfrm>
            <a:off x="609601" y="6500837"/>
            <a:ext cx="2844800" cy="220641"/>
          </a:xfrm>
        </p:spPr>
        <p:txBody>
          <a:bodyPr/>
          <a:lstStyle>
            <a:lvl1pPr>
              <a:defRPr>
                <a:latin typeface="+mj-lt"/>
              </a:defRPr>
            </a:lvl1pPr>
          </a:lstStyle>
          <a:p>
            <a:fld id="{ED3D6733-6F27-4404-AB51-585418F146E5}" type="datetimeFigureOut">
              <a:rPr lang="ko-KR" altLang="en-US" smtClean="0"/>
              <a:pPr/>
              <a:t>2021-03-23</a:t>
            </a:fld>
            <a:endParaRPr lang="ko-KR" altLang="en-US"/>
          </a:p>
        </p:txBody>
      </p:sp>
      <p:sp>
        <p:nvSpPr>
          <p:cNvPr id="5" name="바닥글 개체 틀 4"/>
          <p:cNvSpPr>
            <a:spLocks noGrp="1"/>
          </p:cNvSpPr>
          <p:nvPr>
            <p:ph type="ftr" sz="quarter" idx="11"/>
          </p:nvPr>
        </p:nvSpPr>
        <p:spPr>
          <a:xfrm>
            <a:off x="4165602" y="6500837"/>
            <a:ext cx="3860800" cy="220641"/>
          </a:xfr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8737601" y="6500837"/>
            <a:ext cx="2844800" cy="220641"/>
          </a:xfrm>
        </p:spPr>
        <p:txBody>
          <a:bodyPr/>
          <a:lstStyle>
            <a:lvl1pPr>
              <a:defRPr>
                <a:latin typeface="+mj-lt"/>
              </a:defRPr>
            </a:lvl1pPr>
          </a:lstStyle>
          <a:p>
            <a:fld id="{EE6BC638-39B7-4287-91A7-2A3DDA573295}" type="slidenum">
              <a:rPr lang="ko-KR" altLang="en-US" smtClean="0"/>
              <a:pPr/>
              <a:t>‹#›</a:t>
            </a:fld>
            <a:endParaRPr lang="ko-KR" altLang="en-US"/>
          </a:p>
        </p:txBody>
      </p:sp>
      <p:sp>
        <p:nvSpPr>
          <p:cNvPr id="15" name="제목 1"/>
          <p:cNvSpPr>
            <a:spLocks noGrp="1"/>
          </p:cNvSpPr>
          <p:nvPr>
            <p:ph type="title"/>
          </p:nvPr>
        </p:nvSpPr>
        <p:spPr>
          <a:xfrm>
            <a:off x="609601" y="261382"/>
            <a:ext cx="10972800" cy="798568"/>
          </a:xfrm>
        </p:spPr>
        <p:txBody>
          <a:bodyPr vert="horz" lIns="99569" tIns="49785" rIns="99569" bIns="49785" rtlCol="0" anchor="ctr">
            <a:normAutofit/>
          </a:bodyPr>
          <a:lstStyle>
            <a:lvl1pPr algn="l" defTabSz="995491" rtl="0" eaLnBrk="1" latinLnBrk="1" hangingPunct="1">
              <a:spcBef>
                <a:spcPct val="0"/>
              </a:spcBef>
              <a:buNone/>
              <a:defRPr lang="ko-KR" altLang="en-US" sz="3999" b="1" kern="1200" baseline="0" dirty="0">
                <a:solidFill>
                  <a:srgbClr val="FEECBE"/>
                </a:solidFill>
                <a:effectLst/>
                <a:latin typeface="+mj-lt"/>
                <a:ea typeface="맑은 고딕" pitchFamily="50" charset="-127"/>
                <a:cs typeface="+mj-cs"/>
              </a:defRPr>
            </a:lvl1pPr>
          </a:lstStyle>
          <a:p>
            <a:r>
              <a:rPr lang="ko-KR" altLang="en-US" dirty="0"/>
              <a:t>마스터 제목 스타일 편집</a:t>
            </a:r>
          </a:p>
        </p:txBody>
      </p:sp>
      <p:sp>
        <p:nvSpPr>
          <p:cNvPr id="16" name="내용 개체 틀 2"/>
          <p:cNvSpPr>
            <a:spLocks noGrp="1"/>
          </p:cNvSpPr>
          <p:nvPr>
            <p:ph idx="1" hasCustomPrompt="1"/>
          </p:nvPr>
        </p:nvSpPr>
        <p:spPr>
          <a:xfrm>
            <a:off x="609601" y="1485235"/>
            <a:ext cx="10972800" cy="4823418"/>
          </a:xfrm>
        </p:spPr>
        <p:txBody>
          <a:bodyPr>
            <a:normAutofit/>
          </a:bodyPr>
          <a:lstStyle>
            <a:lvl1pPr algn="l">
              <a:buNone/>
              <a:defRPr sz="2000" i="1" baseline="0">
                <a:solidFill>
                  <a:schemeClr val="tx1"/>
                </a:solidFill>
                <a:latin typeface="+mj-lt"/>
                <a:ea typeface="맑은 고딕" pitchFamily="50" charset="-127"/>
              </a:defRPr>
            </a:lvl1pPr>
            <a:lvl2pPr algn="l">
              <a:buNone/>
              <a:defRPr sz="2500" baseline="0">
                <a:solidFill>
                  <a:schemeClr val="tx1">
                    <a:lumMod val="75000"/>
                    <a:lumOff val="25000"/>
                  </a:schemeClr>
                </a:solidFill>
                <a:latin typeface="Noto Sans" pitchFamily="34" charset="0"/>
                <a:ea typeface="맑은 고딕" pitchFamily="50" charset="-127"/>
              </a:defRPr>
            </a:lvl2pPr>
            <a:lvl3pPr algn="l">
              <a:buNone/>
              <a:defRPr sz="2500" baseline="0">
                <a:solidFill>
                  <a:schemeClr val="tx1">
                    <a:lumMod val="75000"/>
                    <a:lumOff val="25000"/>
                  </a:schemeClr>
                </a:solidFill>
                <a:latin typeface="Noto Sans" pitchFamily="34" charset="0"/>
                <a:ea typeface="맑은 고딕" pitchFamily="50" charset="-127"/>
              </a:defRPr>
            </a:lvl3pPr>
            <a:lvl4pPr algn="l">
              <a:buNone/>
              <a:defRPr sz="2500" baseline="0">
                <a:solidFill>
                  <a:schemeClr val="tx1">
                    <a:lumMod val="75000"/>
                    <a:lumOff val="25000"/>
                  </a:schemeClr>
                </a:solidFill>
                <a:latin typeface="Noto Sans" pitchFamily="34" charset="0"/>
                <a:ea typeface="맑은 고딕" pitchFamily="50" charset="-127"/>
              </a:defRPr>
            </a:lvl4pPr>
            <a:lvl5pPr algn="l">
              <a:buNone/>
              <a:defRPr sz="2500" baseline="0">
                <a:solidFill>
                  <a:schemeClr val="tx1">
                    <a:lumMod val="75000"/>
                    <a:lumOff val="25000"/>
                  </a:schemeClr>
                </a:solidFill>
                <a:latin typeface="Noto Sans" pitchFamily="34" charset="0"/>
                <a:ea typeface="맑은 고딕" pitchFamily="50" charset="-127"/>
              </a:defRPr>
            </a:lvl5pPr>
          </a:lstStyle>
          <a:p>
            <a:pPr lvl="0"/>
            <a:r>
              <a:rPr lang="en-US" altLang="ko-KR" dirty="0"/>
              <a:t>Replace with your own text</a:t>
            </a:r>
            <a:endParaRPr lang="ko-KR" altLang="en-US" dirty="0"/>
          </a:p>
        </p:txBody>
      </p:sp>
    </p:spTree>
    <p:extLst>
      <p:ext uri="{BB962C8B-B14F-4D97-AF65-F5344CB8AC3E}">
        <p14:creationId xmlns:p14="http://schemas.microsoft.com/office/powerpoint/2010/main" val="83958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날짜 개체 틀 2"/>
          <p:cNvSpPr>
            <a:spLocks noGrp="1"/>
          </p:cNvSpPr>
          <p:nvPr>
            <p:ph type="dt" sz="half" idx="10"/>
          </p:nvPr>
        </p:nvSpPr>
        <p:spPr/>
        <p:txBody>
          <a:bodyPr/>
          <a:lstStyle/>
          <a:p>
            <a:fld id="{ED3D6733-6F27-4404-AB51-585418F146E5}" type="datetimeFigureOut">
              <a:rPr lang="ko-KR" altLang="en-US" smtClean="0"/>
              <a:pPr/>
              <a:t>2021-03-23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E6BC638-39B7-4287-91A7-2A3DDA573295}" type="slidenum">
              <a:rPr lang="ko-KR" altLang="en-US" smtClean="0"/>
              <a:pPr/>
              <a:t>‹#›</a:t>
            </a:fld>
            <a:endParaRPr lang="ko-KR" altLang="en-US"/>
          </a:p>
        </p:txBody>
      </p:sp>
      <p:sp>
        <p:nvSpPr>
          <p:cNvPr id="8" name="제목 1"/>
          <p:cNvSpPr>
            <a:spLocks noGrp="1"/>
          </p:cNvSpPr>
          <p:nvPr>
            <p:ph type="ctrTitle"/>
          </p:nvPr>
        </p:nvSpPr>
        <p:spPr>
          <a:xfrm>
            <a:off x="5757411" y="1273434"/>
            <a:ext cx="5648381" cy="2321585"/>
          </a:xfrm>
        </p:spPr>
        <p:txBody>
          <a:bodyPr vert="horz" wrap="square" lIns="99569" tIns="49785" rIns="99569" bIns="49785" numCol="1" rtlCol="0" anchor="t" anchorCtr="0" compatLnSpc="1">
            <a:prstTxWarp prst="textNoShape">
              <a:avLst/>
            </a:prstTxWarp>
            <a:noAutofit/>
          </a:bodyPr>
          <a:lstStyle>
            <a:lvl1pPr marL="0" indent="0" algn="r" defTabSz="995491" rtl="0" eaLnBrk="1" fontAlgn="base" latinLnBrk="1" hangingPunct="1">
              <a:lnSpc>
                <a:spcPct val="100000"/>
              </a:lnSpc>
              <a:spcBef>
                <a:spcPct val="0"/>
              </a:spcBef>
              <a:spcAft>
                <a:spcPct val="0"/>
              </a:spcAft>
              <a:buClr>
                <a:schemeClr val="hlink"/>
              </a:buClr>
              <a:buFont typeface="굴림체" pitchFamily="49" charset="-127"/>
              <a:buNone/>
              <a:defRPr lang="ko-KR" altLang="en-US" sz="7199" kern="1200" baseline="0" dirty="0">
                <a:solidFill>
                  <a:srgbClr val="E15134"/>
                </a:solidFill>
                <a:effectLst/>
                <a:latin typeface="+mj-lt"/>
                <a:ea typeface="맑은 고딕" pitchFamily="50" charset="-127"/>
                <a:cs typeface="+mj-cs"/>
              </a:defRPr>
            </a:lvl1pPr>
          </a:lstStyle>
          <a:p>
            <a:endParaRPr lang="ko-KR" altLang="en-US" dirty="0"/>
          </a:p>
        </p:txBody>
      </p:sp>
    </p:spTree>
    <p:extLst>
      <p:ext uri="{BB962C8B-B14F-4D97-AF65-F5344CB8AC3E}">
        <p14:creationId xmlns:p14="http://schemas.microsoft.com/office/powerpoint/2010/main" val="50625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68BA0-6B94-4CF1-B089-1F05EAE8C28F}"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9B28-0080-4315-B598-5B2DD3261DC2}" type="slidenum">
              <a:rPr lang="en-US" smtClean="0"/>
              <a:t>‹#›</a:t>
            </a:fld>
            <a:endParaRPr lang="en-US"/>
          </a:p>
        </p:txBody>
      </p:sp>
    </p:spTree>
    <p:extLst>
      <p:ext uri="{BB962C8B-B14F-4D97-AF65-F5344CB8AC3E}">
        <p14:creationId xmlns:p14="http://schemas.microsoft.com/office/powerpoint/2010/main" val="185901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1" y="19026"/>
            <a:ext cx="10972800" cy="796908"/>
          </a:xfrm>
          <a:prstGeom prst="rect">
            <a:avLst/>
          </a:prstGeom>
        </p:spPr>
        <p:txBody>
          <a:bodyPr vert="horz" lIns="99569" tIns="49785" rIns="99569" bIns="49785"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601" y="1062021"/>
            <a:ext cx="10972800" cy="5286412"/>
          </a:xfrm>
          <a:prstGeom prst="rect">
            <a:avLst/>
          </a:prstGeom>
        </p:spPr>
        <p:txBody>
          <a:bodyPr vert="horz" lIns="99569" tIns="49785" rIns="99569" bIns="49785"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609601" y="6429399"/>
            <a:ext cx="2844800" cy="292079"/>
          </a:xfrm>
          <a:prstGeom prst="rect">
            <a:avLst/>
          </a:prstGeom>
        </p:spPr>
        <p:txBody>
          <a:bodyPr vert="horz" lIns="99569" tIns="49785" rIns="99569" bIns="49785" rtlCol="0" anchor="ctr"/>
          <a:lstStyle>
            <a:lvl1pPr algn="l">
              <a:defRPr sz="1300">
                <a:solidFill>
                  <a:schemeClr val="tx1">
                    <a:tint val="75000"/>
                  </a:schemeClr>
                </a:solidFill>
              </a:defRPr>
            </a:lvl1pPr>
          </a:lstStyle>
          <a:p>
            <a:fld id="{ED3D6733-6F27-4404-AB51-585418F146E5}" type="datetimeFigureOut">
              <a:rPr lang="ko-KR" altLang="en-US" smtClean="0"/>
              <a:pPr/>
              <a:t>2021-03-23</a:t>
            </a:fld>
            <a:endParaRPr lang="ko-KR" altLang="en-US"/>
          </a:p>
        </p:txBody>
      </p:sp>
      <p:sp>
        <p:nvSpPr>
          <p:cNvPr id="5" name="바닥글 개체 틀 4"/>
          <p:cNvSpPr>
            <a:spLocks noGrp="1"/>
          </p:cNvSpPr>
          <p:nvPr>
            <p:ph type="ftr" sz="quarter" idx="3"/>
          </p:nvPr>
        </p:nvSpPr>
        <p:spPr>
          <a:xfrm>
            <a:off x="4165602" y="6429399"/>
            <a:ext cx="3860800" cy="292079"/>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601" y="6429399"/>
            <a:ext cx="2844800" cy="292079"/>
          </a:xfrm>
          <a:prstGeom prst="rect">
            <a:avLst/>
          </a:prstGeom>
        </p:spPr>
        <p:txBody>
          <a:bodyPr vert="horz" lIns="99569" tIns="49785" rIns="99569" bIns="49785" rtlCol="0" anchor="ctr"/>
          <a:lstStyle>
            <a:lvl1pPr algn="r">
              <a:defRPr sz="1300">
                <a:solidFill>
                  <a:schemeClr val="tx1">
                    <a:tint val="75000"/>
                  </a:schemeClr>
                </a:solidFill>
              </a:defRPr>
            </a:lvl1p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9732151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l" defTabSz="995491" rtl="0" eaLnBrk="1" latinLnBrk="1" hangingPunct="1">
        <a:spcBef>
          <a:spcPct val="0"/>
        </a:spcBef>
        <a:buNone/>
        <a:defRPr lang="ko-KR" altLang="en-US" sz="3799" kern="1200">
          <a:solidFill>
            <a:sysClr val="windowText" lastClr="000000"/>
          </a:solidFill>
          <a:latin typeface="맑은 고딕" pitchFamily="50" charset="-127"/>
          <a:ea typeface="맑은 고딕" pitchFamily="50" charset="-127"/>
          <a:cs typeface="+mj-cs"/>
        </a:defRPr>
      </a:lvl1pPr>
    </p:titleStyle>
    <p:bodyStyle>
      <a:lvl1pPr marL="373309" indent="-373309" algn="l" defTabSz="995491" rtl="0" eaLnBrk="1" latinLnBrk="1" hangingPunct="1">
        <a:spcBef>
          <a:spcPct val="20000"/>
        </a:spcBef>
        <a:buFont typeface="Arial" pitchFamily="34" charset="0"/>
        <a:buChar char="•"/>
        <a:defRPr lang="ko-KR" altLang="en-US" sz="2699" kern="1200" smtClean="0">
          <a:solidFill>
            <a:schemeClr val="tx1"/>
          </a:solidFill>
          <a:latin typeface="맑은 고딕" pitchFamily="50" charset="-127"/>
          <a:ea typeface="맑은 고딕" pitchFamily="50" charset="-127"/>
          <a:cs typeface="+mn-cs"/>
        </a:defRPr>
      </a:lvl1pPr>
      <a:lvl2pPr marL="808836" indent="-311091" algn="l" defTabSz="995491" rtl="0" eaLnBrk="1" latinLnBrk="1" hangingPunct="1">
        <a:spcBef>
          <a:spcPct val="20000"/>
        </a:spcBef>
        <a:buFont typeface="Arial" pitchFamily="34" charset="0"/>
        <a:buChar char="–"/>
        <a:defRPr lang="ko-KR" altLang="en-US" sz="2000" kern="1200" smtClean="0">
          <a:solidFill>
            <a:schemeClr val="tx1"/>
          </a:solidFill>
          <a:latin typeface="맑은 고딕" pitchFamily="50" charset="-127"/>
          <a:ea typeface="맑은 고딕" pitchFamily="50" charset="-127"/>
          <a:cs typeface="+mn-cs"/>
        </a:defRPr>
      </a:lvl2pPr>
      <a:lvl3pPr marL="1244364" indent="-248873" algn="l" defTabSz="995491" rtl="0" eaLnBrk="1" latinLnBrk="1" hangingPunct="1">
        <a:spcBef>
          <a:spcPct val="20000"/>
        </a:spcBef>
        <a:buFont typeface="Arial" pitchFamily="34" charset="0"/>
        <a:buChar char="•"/>
        <a:defRPr lang="ko-KR" altLang="en-US" sz="2000" kern="1200" smtClean="0">
          <a:solidFill>
            <a:schemeClr val="tx1"/>
          </a:solidFill>
          <a:latin typeface="맑은 고딕" pitchFamily="50" charset="-127"/>
          <a:ea typeface="맑은 고딕" pitchFamily="50" charset="-127"/>
          <a:cs typeface="+mn-cs"/>
        </a:defRPr>
      </a:lvl3pPr>
      <a:lvl4pPr marL="1742110" indent="-248873" algn="l" defTabSz="995491" rtl="0" eaLnBrk="1" latinLnBrk="1" hangingPunct="1">
        <a:spcBef>
          <a:spcPct val="20000"/>
        </a:spcBef>
        <a:buFont typeface="Arial" pitchFamily="34" charset="0"/>
        <a:buChar char="–"/>
        <a:defRPr lang="ko-KR" altLang="en-US" sz="2000" kern="1200" smtClean="0">
          <a:solidFill>
            <a:schemeClr val="tx1"/>
          </a:solidFill>
          <a:latin typeface="맑은 고딕" pitchFamily="50" charset="-127"/>
          <a:ea typeface="맑은 고딕" pitchFamily="50" charset="-127"/>
          <a:cs typeface="+mn-cs"/>
        </a:defRPr>
      </a:lvl4pPr>
      <a:lvl5pPr marL="2239855" indent="-248873" algn="l" defTabSz="995491" rtl="0" eaLnBrk="1" latinLnBrk="1" hangingPunct="1">
        <a:spcBef>
          <a:spcPct val="20000"/>
        </a:spcBef>
        <a:buFont typeface="Arial" pitchFamily="34" charset="0"/>
        <a:buChar char="»"/>
        <a:defRPr lang="ko-KR" altLang="en-US" sz="2000" kern="1200">
          <a:solidFill>
            <a:schemeClr val="tx1"/>
          </a:solidFill>
          <a:latin typeface="맑은 고딕" pitchFamily="50" charset="-127"/>
          <a:ea typeface="맑은 고딕" pitchFamily="50" charset="-127"/>
          <a:cs typeface="+mn-cs"/>
        </a:defRPr>
      </a:lvl5pPr>
      <a:lvl6pPr marL="2737600" indent="-248873" algn="l" defTabSz="995491" rtl="0" eaLnBrk="1" latinLnBrk="1" hangingPunct="1">
        <a:spcBef>
          <a:spcPct val="20000"/>
        </a:spcBef>
        <a:buFont typeface="Arial" pitchFamily="34" charset="0"/>
        <a:buChar char="•"/>
        <a:defRPr sz="2200" kern="1200">
          <a:solidFill>
            <a:schemeClr val="tx1"/>
          </a:solidFill>
          <a:latin typeface="+mn-lt"/>
          <a:ea typeface="+mn-ea"/>
          <a:cs typeface="+mn-cs"/>
        </a:defRPr>
      </a:lvl6pPr>
      <a:lvl7pPr marL="3235346" indent="-248873" algn="l" defTabSz="995491" rtl="0" eaLnBrk="1" latinLnBrk="1" hangingPunct="1">
        <a:spcBef>
          <a:spcPct val="20000"/>
        </a:spcBef>
        <a:buFont typeface="Arial" pitchFamily="34" charset="0"/>
        <a:buChar char="•"/>
        <a:defRPr sz="2200" kern="1200">
          <a:solidFill>
            <a:schemeClr val="tx1"/>
          </a:solidFill>
          <a:latin typeface="+mn-lt"/>
          <a:ea typeface="+mn-ea"/>
          <a:cs typeface="+mn-cs"/>
        </a:defRPr>
      </a:lvl7pPr>
      <a:lvl8pPr marL="3733091" indent="-248873" algn="l" defTabSz="995491" rtl="0" eaLnBrk="1" latinLnBrk="1" hangingPunct="1">
        <a:spcBef>
          <a:spcPct val="20000"/>
        </a:spcBef>
        <a:buFont typeface="Arial" pitchFamily="34" charset="0"/>
        <a:buChar char="•"/>
        <a:defRPr sz="2200" kern="1200">
          <a:solidFill>
            <a:schemeClr val="tx1"/>
          </a:solidFill>
          <a:latin typeface="+mn-lt"/>
          <a:ea typeface="+mn-ea"/>
          <a:cs typeface="+mn-cs"/>
        </a:defRPr>
      </a:lvl8pPr>
      <a:lvl9pPr marL="4230837" indent="-248873" algn="l" defTabSz="995491" rtl="0" eaLnBrk="1" latinLnBrk="1"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ko-KR"/>
      </a:defPPr>
      <a:lvl1pPr marL="0" algn="l" defTabSz="995491" rtl="0" eaLnBrk="1" latinLnBrk="1" hangingPunct="1">
        <a:defRPr sz="2000" kern="1200">
          <a:solidFill>
            <a:schemeClr val="tx1"/>
          </a:solidFill>
          <a:latin typeface="+mn-lt"/>
          <a:ea typeface="+mn-ea"/>
          <a:cs typeface="+mn-cs"/>
        </a:defRPr>
      </a:lvl1pPr>
      <a:lvl2pPr marL="497745" algn="l" defTabSz="995491" rtl="0" eaLnBrk="1" latinLnBrk="1" hangingPunct="1">
        <a:defRPr sz="2000" kern="1200">
          <a:solidFill>
            <a:schemeClr val="tx1"/>
          </a:solidFill>
          <a:latin typeface="+mn-lt"/>
          <a:ea typeface="+mn-ea"/>
          <a:cs typeface="+mn-cs"/>
        </a:defRPr>
      </a:lvl2pPr>
      <a:lvl3pPr marL="995491" algn="l" defTabSz="995491" rtl="0" eaLnBrk="1" latinLnBrk="1" hangingPunct="1">
        <a:defRPr sz="2000" kern="1200">
          <a:solidFill>
            <a:schemeClr val="tx1"/>
          </a:solidFill>
          <a:latin typeface="+mn-lt"/>
          <a:ea typeface="+mn-ea"/>
          <a:cs typeface="+mn-cs"/>
        </a:defRPr>
      </a:lvl3pPr>
      <a:lvl4pPr marL="1493236" algn="l" defTabSz="995491" rtl="0" eaLnBrk="1" latinLnBrk="1" hangingPunct="1">
        <a:defRPr sz="2000" kern="1200">
          <a:solidFill>
            <a:schemeClr val="tx1"/>
          </a:solidFill>
          <a:latin typeface="+mn-lt"/>
          <a:ea typeface="+mn-ea"/>
          <a:cs typeface="+mn-cs"/>
        </a:defRPr>
      </a:lvl4pPr>
      <a:lvl5pPr marL="1990982" algn="l" defTabSz="995491" rtl="0" eaLnBrk="1" latinLnBrk="1" hangingPunct="1">
        <a:defRPr sz="2000" kern="1200">
          <a:solidFill>
            <a:schemeClr val="tx1"/>
          </a:solidFill>
          <a:latin typeface="+mn-lt"/>
          <a:ea typeface="+mn-ea"/>
          <a:cs typeface="+mn-cs"/>
        </a:defRPr>
      </a:lvl5pPr>
      <a:lvl6pPr marL="2488727" algn="l" defTabSz="995491" rtl="0" eaLnBrk="1" latinLnBrk="1" hangingPunct="1">
        <a:defRPr sz="2000" kern="1200">
          <a:solidFill>
            <a:schemeClr val="tx1"/>
          </a:solidFill>
          <a:latin typeface="+mn-lt"/>
          <a:ea typeface="+mn-ea"/>
          <a:cs typeface="+mn-cs"/>
        </a:defRPr>
      </a:lvl6pPr>
      <a:lvl7pPr marL="2986473" algn="l" defTabSz="995491" rtl="0" eaLnBrk="1" latinLnBrk="1" hangingPunct="1">
        <a:defRPr sz="2000" kern="1200">
          <a:solidFill>
            <a:schemeClr val="tx1"/>
          </a:solidFill>
          <a:latin typeface="+mn-lt"/>
          <a:ea typeface="+mn-ea"/>
          <a:cs typeface="+mn-cs"/>
        </a:defRPr>
      </a:lvl7pPr>
      <a:lvl8pPr marL="3484219" algn="l" defTabSz="995491" rtl="0" eaLnBrk="1" latinLnBrk="1" hangingPunct="1">
        <a:defRPr sz="2000" kern="1200">
          <a:solidFill>
            <a:schemeClr val="tx1"/>
          </a:solidFill>
          <a:latin typeface="+mn-lt"/>
          <a:ea typeface="+mn-ea"/>
          <a:cs typeface="+mn-cs"/>
        </a:defRPr>
      </a:lvl8pPr>
      <a:lvl9pPr marL="3981964" algn="l" defTabSz="995491"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5122" y="5610010"/>
            <a:ext cx="6880707" cy="1023786"/>
          </a:xfrm>
        </p:spPr>
        <p:txBody>
          <a:bodyPr>
            <a:noAutofit/>
          </a:bodyPr>
          <a:lstStyle/>
          <a:p>
            <a:r>
              <a:rPr lang="en-US" sz="2000" dirty="0"/>
              <a:t>Head of Department of Information Technology,</a:t>
            </a:r>
          </a:p>
          <a:p>
            <a:r>
              <a:rPr lang="en-US" sz="2000" dirty="0"/>
              <a:t>Institute of Mathematics and Digital Technology, </a:t>
            </a:r>
          </a:p>
          <a:p>
            <a:r>
              <a:rPr lang="en-US" sz="2000" dirty="0"/>
              <a:t>Mongolian Academy of Sciences.</a:t>
            </a:r>
          </a:p>
        </p:txBody>
      </p:sp>
      <p:sp>
        <p:nvSpPr>
          <p:cNvPr id="2" name="Title 1"/>
          <p:cNvSpPr>
            <a:spLocks noGrp="1"/>
          </p:cNvSpPr>
          <p:nvPr>
            <p:ph type="ctrTitle"/>
          </p:nvPr>
        </p:nvSpPr>
        <p:spPr>
          <a:xfrm>
            <a:off x="565122" y="1853564"/>
            <a:ext cx="10806298" cy="2422343"/>
          </a:xfrm>
        </p:spPr>
        <p:txBody>
          <a:bodyPr>
            <a:normAutofit fontScale="90000"/>
          </a:bodyPr>
          <a:lstStyle/>
          <a:p>
            <a:pPr algn="ctr"/>
            <a:r>
              <a:rPr lang="en-US" b="1" dirty="0">
                <a:solidFill>
                  <a:schemeClr val="bg2"/>
                </a:solidFill>
                <a:effectLst>
                  <a:outerShdw blurRad="38100" dist="38100" dir="2700000" algn="tl">
                    <a:srgbClr val="000000">
                      <a:alpha val="43137"/>
                    </a:srgbClr>
                  </a:outerShdw>
                </a:effectLst>
              </a:rPr>
              <a:t>Air Quality Predictions of Ulaanbaatar using Machine Learning Approach</a:t>
            </a:r>
            <a:r>
              <a:rPr lang="mn-MN" b="1" dirty="0">
                <a:solidFill>
                  <a:schemeClr val="bg2"/>
                </a:solidFill>
                <a:effectLst>
                  <a:outerShdw blurRad="38100" dist="38100" dir="2700000" algn="tl">
                    <a:srgbClr val="000000">
                      <a:alpha val="43137"/>
                    </a:srgbClr>
                  </a:outerShdw>
                </a:effectLst>
              </a:rPr>
              <a:t> </a:t>
            </a:r>
            <a:endParaRPr lang="en-US" b="1" dirty="0">
              <a:solidFill>
                <a:schemeClr val="bg2"/>
              </a:solidFill>
              <a:effectLst>
                <a:outerShdw blurRad="38100" dist="38100" dir="2700000" algn="tl">
                  <a:srgbClr val="000000">
                    <a:alpha val="43137"/>
                  </a:srgbClr>
                </a:outerShdw>
              </a:effectLst>
            </a:endParaRPr>
          </a:p>
        </p:txBody>
      </p:sp>
      <p:sp>
        <p:nvSpPr>
          <p:cNvPr id="5" name="Rectangle 4"/>
          <p:cNvSpPr/>
          <p:nvPr/>
        </p:nvSpPr>
        <p:spPr>
          <a:xfrm>
            <a:off x="565122" y="4739392"/>
            <a:ext cx="3733971" cy="646331"/>
          </a:xfrm>
          <a:prstGeom prst="rect">
            <a:avLst/>
          </a:prstGeom>
        </p:spPr>
        <p:txBody>
          <a:bodyPr wrap="none">
            <a:spAutoFit/>
          </a:bodyPr>
          <a:lstStyle/>
          <a:p>
            <a:r>
              <a:rPr lang="en-US" sz="3600" b="1" dirty="0">
                <a:solidFill>
                  <a:schemeClr val="bg2"/>
                </a:solidFill>
              </a:rPr>
              <a:t>Otgonsuvd Badrakh</a:t>
            </a:r>
          </a:p>
        </p:txBody>
      </p:sp>
    </p:spTree>
    <p:extLst>
      <p:ext uri="{BB962C8B-B14F-4D97-AF65-F5344CB8AC3E}">
        <p14:creationId xmlns:p14="http://schemas.microsoft.com/office/powerpoint/2010/main" val="247901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Research method</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9883" y="1445202"/>
            <a:ext cx="4771702" cy="2505144"/>
          </a:xfrm>
        </p:spPr>
      </p:pic>
      <p:pic>
        <p:nvPicPr>
          <p:cNvPr id="5" name="Picture 4"/>
          <p:cNvPicPr>
            <a:picLocks noChangeAspect="1"/>
          </p:cNvPicPr>
          <p:nvPr/>
        </p:nvPicPr>
        <p:blipFill>
          <a:blip r:embed="rId4"/>
          <a:stretch>
            <a:fillRect/>
          </a:stretch>
        </p:blipFill>
        <p:spPr>
          <a:xfrm>
            <a:off x="4263814" y="1445202"/>
            <a:ext cx="7992235" cy="5372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327" y="4462280"/>
            <a:ext cx="3465282" cy="1843088"/>
          </a:xfrm>
          <a:prstGeom prst="rect">
            <a:avLst/>
          </a:prstGeom>
        </p:spPr>
      </p:pic>
    </p:spTree>
    <p:extLst>
      <p:ext uri="{BB962C8B-B14F-4D97-AF65-F5344CB8AC3E}">
        <p14:creationId xmlns:p14="http://schemas.microsoft.com/office/powerpoint/2010/main" val="113144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Training model</a:t>
            </a:r>
          </a:p>
        </p:txBody>
      </p:sp>
      <p:pic>
        <p:nvPicPr>
          <p:cNvPr id="6" name="Picture 5" descr="C:\Users\OTTO\Desktop\38Szh.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6949" y="1595726"/>
            <a:ext cx="6703541" cy="4675678"/>
          </a:xfrm>
          <a:prstGeom prst="rect">
            <a:avLst/>
          </a:prstGeom>
          <a:noFill/>
          <a:ln>
            <a:noFill/>
          </a:ln>
        </p:spPr>
      </p:pic>
      <p:sp>
        <p:nvSpPr>
          <p:cNvPr id="9" name="Rectangle 8"/>
          <p:cNvSpPr/>
          <p:nvPr/>
        </p:nvSpPr>
        <p:spPr>
          <a:xfrm>
            <a:off x="1933886" y="1720656"/>
            <a:ext cx="1685205" cy="461665"/>
          </a:xfrm>
          <a:prstGeom prst="rect">
            <a:avLst/>
          </a:prstGeom>
        </p:spPr>
        <p:txBody>
          <a:bodyPr wrap="none">
            <a:spAutoFit/>
          </a:bodyPr>
          <a:lstStyle/>
          <a:p>
            <a:r>
              <a:rPr lang="en-US" sz="2400" b="1" dirty="0"/>
              <a:t>LSTM model</a:t>
            </a:r>
            <a:endParaRPr lang="en-US" sz="2400" dirty="0"/>
          </a:p>
        </p:txBody>
      </p:sp>
    </p:spTree>
    <p:extLst>
      <p:ext uri="{BB962C8B-B14F-4D97-AF65-F5344CB8AC3E}">
        <p14:creationId xmlns:p14="http://schemas.microsoft.com/office/powerpoint/2010/main" val="384404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Research data</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373280" y="1294972"/>
            <a:ext cx="9117460" cy="6476190"/>
          </a:xfrm>
          <a:prstGeom prst="rect">
            <a:avLst/>
          </a:prstGeom>
        </p:spPr>
      </p:pic>
    </p:spTree>
    <p:extLst>
      <p:ext uri="{BB962C8B-B14F-4D97-AF65-F5344CB8AC3E}">
        <p14:creationId xmlns:p14="http://schemas.microsoft.com/office/powerpoint/2010/main" val="192904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Training process</a:t>
            </a:r>
          </a:p>
        </p:txBody>
      </p:sp>
      <p:sp>
        <p:nvSpPr>
          <p:cNvPr id="5" name="Content Placeholder 4"/>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3217435" y="1329958"/>
            <a:ext cx="5578655" cy="5621403"/>
          </a:xfrm>
          <a:prstGeom prst="rect">
            <a:avLst/>
          </a:prstGeom>
        </p:spPr>
      </p:pic>
    </p:spTree>
    <p:extLst>
      <p:ext uri="{BB962C8B-B14F-4D97-AF65-F5344CB8AC3E}">
        <p14:creationId xmlns:p14="http://schemas.microsoft.com/office/powerpoint/2010/main" val="250191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effectLst>
                  <a:outerShdw blurRad="38100" dist="38100" dir="2700000" algn="tl">
                    <a:srgbClr val="000000">
                      <a:alpha val="43137"/>
                    </a:srgbClr>
                  </a:outerShdw>
                </a:effectLst>
              </a:rPr>
              <a:t>PM10-prediction results</a:t>
            </a:r>
            <a:br>
              <a:rPr lang="en-US" dirty="0"/>
            </a:br>
            <a:endParaRPr lang="en-US" dirty="0"/>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8858" y="1804441"/>
            <a:ext cx="6057143" cy="3974603"/>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6352796" y="1804441"/>
            <a:ext cx="5620128" cy="3974603"/>
          </a:xfrm>
          <a:prstGeom prst="rect">
            <a:avLst/>
          </a:prstGeom>
          <a:noFill/>
          <a:ln>
            <a:noFill/>
          </a:ln>
        </p:spPr>
      </p:pic>
      <p:pic>
        <p:nvPicPr>
          <p:cNvPr id="7" name="Picture 2" descr="rmse in ML/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187" y="5611915"/>
            <a:ext cx="3636063" cy="121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3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effectLst>
                  <a:outerShdw blurRad="38100" dist="38100" dir="2700000" algn="tl">
                    <a:srgbClr val="000000">
                      <a:alpha val="43137"/>
                    </a:srgbClr>
                  </a:outerShdw>
                </a:effectLst>
              </a:rPr>
              <a:t>PM</a:t>
            </a:r>
            <a:r>
              <a:rPr lang="mn-MN" b="1" dirty="0">
                <a:solidFill>
                  <a:schemeClr val="bg1"/>
                </a:solidFill>
                <a:effectLst>
                  <a:outerShdw blurRad="38100" dist="38100" dir="2700000" algn="tl">
                    <a:srgbClr val="000000">
                      <a:alpha val="43137"/>
                    </a:srgbClr>
                  </a:outerShdw>
                </a:effectLst>
              </a:rPr>
              <a:t>2.5</a:t>
            </a:r>
            <a:r>
              <a:rPr lang="en-US" dirty="0">
                <a:solidFill>
                  <a:schemeClr val="bg1"/>
                </a:solidFill>
                <a:effectLst>
                  <a:outerShdw blurRad="38100" dist="38100" dir="2700000" algn="tl">
                    <a:srgbClr val="000000">
                      <a:alpha val="43137"/>
                    </a:srgbClr>
                  </a:outerShdw>
                </a:effectLst>
              </a:rPr>
              <a:t>-prediction results</a:t>
            </a:r>
            <a:br>
              <a:rPr lang="en-US" dirty="0"/>
            </a:br>
            <a:endParaRPr lang="en-US" dirty="0"/>
          </a:p>
        </p:txBody>
      </p:sp>
      <p:pic>
        <p:nvPicPr>
          <p:cNvPr id="13" name="Content Placeholder 12"/>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147556" y="1986487"/>
            <a:ext cx="6044444" cy="4190476"/>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0" y="1962150"/>
            <a:ext cx="6134100" cy="4214813"/>
          </a:xfrm>
          <a:prstGeom prst="rect">
            <a:avLst/>
          </a:prstGeom>
          <a:noFill/>
          <a:ln>
            <a:noFill/>
          </a:ln>
        </p:spPr>
      </p:pic>
    </p:spTree>
    <p:extLst>
      <p:ext uri="{BB962C8B-B14F-4D97-AF65-F5344CB8AC3E}">
        <p14:creationId xmlns:p14="http://schemas.microsoft.com/office/powerpoint/2010/main" val="237448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effectLst>
                  <a:outerShdw blurRad="38100" dist="38100" dir="2700000" algn="tl">
                    <a:srgbClr val="000000">
                      <a:alpha val="43137"/>
                    </a:srgbClr>
                  </a:outerShdw>
                </a:effectLst>
              </a:rPr>
              <a:t>CO-prediction results</a:t>
            </a:r>
            <a:br>
              <a:rPr lang="en-US" dirty="0"/>
            </a:br>
            <a:endParaRPr lang="en-US" dirty="0"/>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058667" y="1880659"/>
            <a:ext cx="6133333" cy="424127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0" y="1825625"/>
            <a:ext cx="6193473" cy="4351338"/>
          </a:xfrm>
          <a:prstGeom prst="rect">
            <a:avLst/>
          </a:prstGeom>
          <a:noFill/>
          <a:ln>
            <a:noFill/>
          </a:ln>
        </p:spPr>
      </p:pic>
    </p:spTree>
    <p:extLst>
      <p:ext uri="{BB962C8B-B14F-4D97-AF65-F5344CB8AC3E}">
        <p14:creationId xmlns:p14="http://schemas.microsoft.com/office/powerpoint/2010/main" val="2472090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effectLst>
                  <a:outerShdw blurRad="38100" dist="38100" dir="2700000" algn="tl">
                    <a:srgbClr val="000000">
                      <a:alpha val="43137"/>
                    </a:srgbClr>
                  </a:outerShdw>
                </a:effectLst>
              </a:rPr>
              <a:t>NO2</a:t>
            </a:r>
            <a:r>
              <a:rPr lang="mn-MN" b="1" dirty="0">
                <a:solidFill>
                  <a:schemeClr val="bg1"/>
                </a:solidFill>
                <a:effectLst>
                  <a:outerShdw blurRad="38100" dist="38100" dir="2700000" algn="tl">
                    <a:srgbClr val="000000">
                      <a:alpha val="43137"/>
                    </a:srgbClr>
                  </a:outerShdw>
                </a:effectLst>
              </a:rPr>
              <a:t>-</a:t>
            </a:r>
            <a:r>
              <a:rPr lang="en-US" dirty="0">
                <a:solidFill>
                  <a:schemeClr val="bg1"/>
                </a:solidFill>
                <a:effectLst>
                  <a:outerShdw blurRad="38100" dist="38100" dir="2700000" algn="tl">
                    <a:srgbClr val="000000">
                      <a:alpha val="43137"/>
                    </a:srgbClr>
                  </a:outerShdw>
                </a:effectLst>
              </a:rPr>
              <a:t>prediction results</a:t>
            </a:r>
            <a:br>
              <a:rPr lang="en-US" dirty="0"/>
            </a:br>
            <a:endParaRPr lang="en-US" dirty="0"/>
          </a:p>
        </p:txBody>
      </p:sp>
      <p:sp>
        <p:nvSpPr>
          <p:cNvPr id="5" name="Content Placeholder 4"/>
          <p:cNvSpPr>
            <a:spLocks noGrp="1"/>
          </p:cNvSpPr>
          <p:nvPr>
            <p:ph idx="1"/>
          </p:nvPr>
        </p:nvSpPr>
        <p:spPr/>
        <p:txBody>
          <a:bodyPr/>
          <a:lstStyle/>
          <a:p>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6246813" cy="4003675"/>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246813" y="1748993"/>
            <a:ext cx="5600700" cy="4003675"/>
          </a:xfrm>
          <a:prstGeom prst="rect">
            <a:avLst/>
          </a:prstGeom>
          <a:noFill/>
          <a:ln>
            <a:noFill/>
          </a:ln>
        </p:spPr>
      </p:pic>
    </p:spTree>
    <p:extLst>
      <p:ext uri="{BB962C8B-B14F-4D97-AF65-F5344CB8AC3E}">
        <p14:creationId xmlns:p14="http://schemas.microsoft.com/office/powerpoint/2010/main" val="2912973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effectLst>
                  <a:outerShdw blurRad="38100" dist="38100" dir="2700000" algn="tl">
                    <a:srgbClr val="000000">
                      <a:alpha val="43137"/>
                    </a:srgbClr>
                  </a:outerShdw>
                </a:effectLst>
              </a:rPr>
              <a:t>SO2-prediction results</a:t>
            </a:r>
            <a:br>
              <a:rPr lang="en-US" dirty="0"/>
            </a:br>
            <a:endParaRPr lang="en-US" dirty="0"/>
          </a:p>
        </p:txBody>
      </p:sp>
      <p:sp>
        <p:nvSpPr>
          <p:cNvPr id="8" name="Content Placeholder 7"/>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097" y="1825624"/>
            <a:ext cx="6077903" cy="4351338"/>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4"/>
            <a:ext cx="5715000" cy="4351338"/>
          </a:xfrm>
          <a:prstGeom prst="rect">
            <a:avLst/>
          </a:prstGeom>
          <a:noFill/>
          <a:ln>
            <a:noFill/>
          </a:ln>
        </p:spPr>
      </p:pic>
    </p:spTree>
    <p:extLst>
      <p:ext uri="{BB962C8B-B14F-4D97-AF65-F5344CB8AC3E}">
        <p14:creationId xmlns:p14="http://schemas.microsoft.com/office/powerpoint/2010/main" val="346972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rPr>
              <a:t>Conclusion </a:t>
            </a:r>
          </a:p>
        </p:txBody>
      </p:sp>
      <p:sp>
        <p:nvSpPr>
          <p:cNvPr id="3" name="Content Placeholder 2"/>
          <p:cNvSpPr>
            <a:spLocks noGrp="1"/>
          </p:cNvSpPr>
          <p:nvPr>
            <p:ph idx="1"/>
          </p:nvPr>
        </p:nvSpPr>
        <p:spPr>
          <a:xfrm>
            <a:off x="414068" y="1485235"/>
            <a:ext cx="11168333" cy="4823418"/>
          </a:xfrm>
        </p:spPr>
        <p:txBody>
          <a:bodyPr>
            <a:normAutofit/>
          </a:bodyPr>
          <a:lstStyle/>
          <a:p>
            <a:r>
              <a:rPr lang="en-US" i="0" dirty="0"/>
              <a:t>	</a:t>
            </a:r>
            <a:r>
              <a:rPr lang="en-US" sz="2800" i="0" dirty="0"/>
              <a:t>In this study, we studied the machine learning and using the LSTM model </a:t>
            </a:r>
          </a:p>
          <a:p>
            <a:r>
              <a:rPr lang="en-US" sz="2800" i="0" dirty="0"/>
              <a:t>to predict air quality. The results show that if the training period </a:t>
            </a:r>
          </a:p>
          <a:p>
            <a:r>
              <a:rPr lang="en-US" sz="2800" i="0" dirty="0"/>
              <a:t>increased, the standard error was decreased and we conclude that the air </a:t>
            </a:r>
          </a:p>
          <a:p>
            <a:r>
              <a:rPr lang="en-US" sz="2800" i="0" dirty="0"/>
              <a:t>quality prediction training was successful. </a:t>
            </a:r>
            <a:r>
              <a:rPr lang="en-US" altLang="en-US" sz="2800" i="0" dirty="0"/>
              <a:t>The experiments correlated the </a:t>
            </a:r>
          </a:p>
          <a:p>
            <a:r>
              <a:rPr lang="en-US" altLang="en-US" sz="2800" i="0" dirty="0"/>
              <a:t>weather data with each of the air quality parameters and estimated the </a:t>
            </a:r>
          </a:p>
          <a:p>
            <a:r>
              <a:rPr lang="en-US" altLang="en-US" sz="2800" i="0" dirty="0"/>
              <a:t>possible values. The further aim is to improve this work and create an </a:t>
            </a:r>
          </a:p>
          <a:p>
            <a:r>
              <a:rPr lang="en-US" altLang="en-US" sz="2800" i="0" dirty="0"/>
              <a:t>online web interface to forecast air quality.</a:t>
            </a:r>
            <a:endParaRPr lang="en-US" sz="2800" dirty="0"/>
          </a:p>
        </p:txBody>
      </p:sp>
    </p:spTree>
    <p:extLst>
      <p:ext uri="{BB962C8B-B14F-4D97-AF65-F5344CB8AC3E}">
        <p14:creationId xmlns:p14="http://schemas.microsoft.com/office/powerpoint/2010/main" val="414696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Introduction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89" y="2563272"/>
            <a:ext cx="4565364" cy="30435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619" y="1719662"/>
            <a:ext cx="5413257" cy="3043576"/>
          </a:xfrm>
          <a:prstGeom prst="rect">
            <a:avLst/>
          </a:prstGeom>
        </p:spPr>
      </p:pic>
    </p:spTree>
    <p:extLst>
      <p:ext uri="{BB962C8B-B14F-4D97-AF65-F5344CB8AC3E}">
        <p14:creationId xmlns:p14="http://schemas.microsoft.com/office/powerpoint/2010/main" val="125652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p:txBody>
          <a:bodyPr>
            <a:normAutofit lnSpcReduction="10000"/>
          </a:bodyPr>
          <a:lstStyle/>
          <a:p>
            <a:pPr marL="0" indent="0" algn="just">
              <a:buNone/>
            </a:pPr>
            <a:r>
              <a:rPr lang="en-US" dirty="0"/>
              <a:t>[1] </a:t>
            </a:r>
            <a:r>
              <a:rPr lang="mn-MN" dirty="0"/>
              <a:t>	</a:t>
            </a:r>
            <a:r>
              <a:rPr lang="en-US" dirty="0" err="1"/>
              <a:t>Gaganjot</a:t>
            </a:r>
            <a:r>
              <a:rPr lang="en-US" dirty="0"/>
              <a:t> Kaur Kang, Jerry </a:t>
            </a:r>
            <a:r>
              <a:rPr lang="en-US" dirty="0" err="1"/>
              <a:t>Zeyu</a:t>
            </a:r>
            <a:r>
              <a:rPr lang="en-US" dirty="0"/>
              <a:t> </a:t>
            </a:r>
            <a:r>
              <a:rPr lang="en-US" dirty="0" err="1"/>
              <a:t>Gao</a:t>
            </a:r>
            <a:r>
              <a:rPr lang="en-US" dirty="0"/>
              <a:t>, </a:t>
            </a:r>
            <a:r>
              <a:rPr lang="en-US" dirty="0" err="1"/>
              <a:t>Sen</a:t>
            </a:r>
            <a:r>
              <a:rPr lang="en-US" dirty="0"/>
              <a:t> </a:t>
            </a:r>
            <a:r>
              <a:rPr lang="en-US" dirty="0" err="1"/>
              <a:t>Chiao</a:t>
            </a:r>
            <a:r>
              <a:rPr lang="en-US" dirty="0"/>
              <a:t>, </a:t>
            </a:r>
            <a:r>
              <a:rPr lang="en-US" dirty="0" err="1"/>
              <a:t>Shengqiang</a:t>
            </a:r>
            <a:r>
              <a:rPr lang="en-US" dirty="0"/>
              <a:t> Lu, and Gang </a:t>
            </a:r>
            <a:r>
              <a:rPr lang="en-US" dirty="0" err="1"/>
              <a:t>Xie</a:t>
            </a:r>
            <a:r>
              <a:rPr lang="en-US" dirty="0"/>
              <a:t>, “Air Quality Prediction: Big Data and Machine Learning Approaches”, International Journal of Environmental Science and Development, Vol. 9, No. 1, January 2018.</a:t>
            </a:r>
          </a:p>
          <a:p>
            <a:pPr marL="0" indent="0" algn="just">
              <a:buNone/>
            </a:pPr>
            <a:r>
              <a:rPr lang="en-US" dirty="0"/>
              <a:t>[2] 	V. M. </a:t>
            </a:r>
            <a:r>
              <a:rPr lang="en-US" dirty="0" err="1"/>
              <a:t>Niharika</a:t>
            </a:r>
            <a:r>
              <a:rPr lang="en-US" dirty="0"/>
              <a:t> and P. S. Rao, “A survey on air quality forecasting techniques,” International Journal of Computer Science and Information Technologies, vol. 5, no. 1, pp.103-107, 2014.</a:t>
            </a:r>
          </a:p>
          <a:p>
            <a:pPr marL="0" indent="0" algn="just">
              <a:buNone/>
            </a:pPr>
            <a:r>
              <a:rPr lang="en-US" dirty="0"/>
              <a:t>[3]	E. </a:t>
            </a:r>
            <a:r>
              <a:rPr lang="en-US" dirty="0" err="1"/>
              <a:t>Kalapanidas</a:t>
            </a:r>
            <a:r>
              <a:rPr lang="en-US" dirty="0"/>
              <a:t> and N. </a:t>
            </a:r>
            <a:r>
              <a:rPr lang="en-US" dirty="0" err="1"/>
              <a:t>Avouris</a:t>
            </a:r>
            <a:r>
              <a:rPr lang="en-US" dirty="0"/>
              <a:t>, “Applying machine learning techniques in air quality prediction,” Sept. 1999.</a:t>
            </a:r>
          </a:p>
          <a:p>
            <a:pPr marL="0" indent="0" algn="just">
              <a:buNone/>
            </a:pPr>
            <a:r>
              <a:rPr lang="en-US" dirty="0"/>
              <a:t>[4]	S. </a:t>
            </a:r>
            <a:r>
              <a:rPr lang="en-US" dirty="0" err="1"/>
              <a:t>Deleawe</a:t>
            </a:r>
            <a:r>
              <a:rPr lang="en-US" dirty="0"/>
              <a:t>, J. </a:t>
            </a:r>
            <a:r>
              <a:rPr lang="en-US" dirty="0" err="1"/>
              <a:t>Kusznir</a:t>
            </a:r>
            <a:r>
              <a:rPr lang="en-US" dirty="0"/>
              <a:t>, B. Lamb, and D. J. Cook, “Predicting air </a:t>
            </a:r>
            <a:r>
              <a:rPr lang="fr-FR" dirty="0" err="1"/>
              <a:t>quality</a:t>
            </a:r>
            <a:r>
              <a:rPr lang="fr-FR" dirty="0"/>
              <a:t> in smart </a:t>
            </a:r>
            <a:r>
              <a:rPr lang="fr-FR" dirty="0" err="1"/>
              <a:t>environment</a:t>
            </a:r>
            <a:r>
              <a:rPr lang="fr-FR" dirty="0"/>
              <a:t>,” J </a:t>
            </a:r>
            <a:r>
              <a:rPr lang="fr-FR" dirty="0" err="1"/>
              <a:t>Ambient</a:t>
            </a:r>
            <a:r>
              <a:rPr lang="fr-FR" dirty="0"/>
              <a:t> </a:t>
            </a:r>
            <a:r>
              <a:rPr lang="fr-FR" dirty="0" err="1"/>
              <a:t>Intell</a:t>
            </a:r>
            <a:r>
              <a:rPr lang="fr-FR" dirty="0"/>
              <a:t> Smart Environ., pp. </a:t>
            </a:r>
            <a:r>
              <a:rPr lang="en-US" dirty="0"/>
              <a:t>145-152, 2010.</a:t>
            </a:r>
          </a:p>
          <a:p>
            <a:pPr marL="0" indent="0" algn="just">
              <a:buNone/>
            </a:pPr>
            <a:r>
              <a:rPr lang="en-US" dirty="0"/>
              <a:t>[5] 	L. Xiang, L. </a:t>
            </a:r>
            <a:r>
              <a:rPr lang="en-US" dirty="0" err="1"/>
              <a:t>Peng</a:t>
            </a:r>
            <a:r>
              <a:rPr lang="en-US" dirty="0"/>
              <a:t>, Y. Hu, J. Shao, and T. Chi, “Deep learning architecture for air quality predictions,” Environmental Science and Pollution Research, vol. 23, no. 22, pp. 22408-22417, 2016.</a:t>
            </a:r>
          </a:p>
          <a:p>
            <a:pPr marL="0" indent="0" algn="just">
              <a:buNone/>
            </a:pPr>
            <a:r>
              <a:rPr lang="en-US" dirty="0"/>
              <a:t>[6]	</a:t>
            </a:r>
            <a:r>
              <a:rPr lang="en-US" dirty="0" err="1"/>
              <a:t>JürgenSchmidhuber</a:t>
            </a:r>
            <a:r>
              <a:rPr lang="en-US" dirty="0"/>
              <a:t>, “Deep learning in neural networks: An overview”, Neural Networks Volume 61, pp.85-117, January 2015.</a:t>
            </a:r>
          </a:p>
          <a:p>
            <a:pPr marL="0" indent="0" algn="just">
              <a:buNone/>
            </a:pPr>
            <a:r>
              <a:rPr lang="en-US" dirty="0"/>
              <a:t>[</a:t>
            </a:r>
            <a:r>
              <a:rPr lang="mn-MN" dirty="0"/>
              <a:t>7</a:t>
            </a:r>
            <a:r>
              <a:rPr lang="en-US" dirty="0"/>
              <a:t>]	</a:t>
            </a:r>
            <a:r>
              <a:rPr lang="en-US" dirty="0" err="1"/>
              <a:t>Pranjal</a:t>
            </a:r>
            <a:r>
              <a:rPr lang="en-US" dirty="0"/>
              <a:t> Srivastava</a:t>
            </a:r>
            <a:r>
              <a:rPr lang="mn-MN" dirty="0"/>
              <a:t>, </a:t>
            </a:r>
            <a:r>
              <a:rPr lang="en-US" dirty="0"/>
              <a:t>“</a:t>
            </a:r>
            <a:r>
              <a:rPr lang="mn-MN" dirty="0"/>
              <a:t>Essentials of Deep Learning: Introduction to Long Short Term Memory</a:t>
            </a:r>
            <a:r>
              <a:rPr lang="en-US" dirty="0"/>
              <a:t>”, Analytics </a:t>
            </a:r>
            <a:r>
              <a:rPr lang="en-US" dirty="0" err="1"/>
              <a:t>Vidhya</a:t>
            </a:r>
            <a:r>
              <a:rPr lang="en-US" dirty="0"/>
              <a:t>, 2017.</a:t>
            </a:r>
          </a:p>
          <a:p>
            <a:endParaRPr lang="en-US" dirty="0"/>
          </a:p>
        </p:txBody>
      </p:sp>
    </p:spTree>
    <p:extLst>
      <p:ext uri="{BB962C8B-B14F-4D97-AF65-F5344CB8AC3E}">
        <p14:creationId xmlns:p14="http://schemas.microsoft.com/office/powerpoint/2010/main" val="352025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b="1" dirty="0">
                <a:effectLst>
                  <a:outerShdw blurRad="38100" dist="38100" dir="2700000" algn="tl">
                    <a:srgbClr val="000000">
                      <a:alpha val="43137"/>
                    </a:srgbClr>
                  </a:outerShdw>
                </a:effectLst>
              </a:rPr>
              <a:t>THANK YOU</a:t>
            </a:r>
            <a:endParaRPr lang="ko-KR"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843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06" y="4493963"/>
            <a:ext cx="4914853" cy="2291933"/>
          </a:xfrm>
          <a:prstGeom prst="rect">
            <a:avLst/>
          </a:prstGeom>
        </p:spPr>
      </p:pic>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Air quality</a:t>
            </a:r>
          </a:p>
        </p:txBody>
      </p:sp>
      <p:sp>
        <p:nvSpPr>
          <p:cNvPr id="12" name="TextBox 70">
            <a:extLst>
              <a:ext uri="{FF2B5EF4-FFF2-40B4-BE49-F238E27FC236}">
                <a16:creationId xmlns:a16="http://schemas.microsoft.com/office/drawing/2014/main" id="{D3E33EBA-0C68-4899-8204-6E0DE5541DD8}"/>
              </a:ext>
            </a:extLst>
          </p:cNvPr>
          <p:cNvSpPr txBox="1"/>
          <p:nvPr/>
        </p:nvSpPr>
        <p:spPr>
          <a:xfrm>
            <a:off x="7069341" y="5943930"/>
            <a:ext cx="5019049" cy="400110"/>
          </a:xfrm>
          <a:prstGeom prst="rect">
            <a:avLst/>
          </a:prstGeom>
          <a:noFill/>
        </p:spPr>
        <p:txBody>
          <a:bodyPr wrap="square" rtlCol="0">
            <a:spAutoFit/>
          </a:bodyPr>
          <a:lstStyle/>
          <a:p>
            <a:pPr defTabSz="914400"/>
            <a:r>
              <a:rPr lang="en-US" sz="2000" dirty="0">
                <a:solidFill>
                  <a:prstClr val="black"/>
                </a:solidFill>
                <a:latin typeface="Times New Roman" panose="02020603050405020304" pitchFamily="18" charset="0"/>
                <a:cs typeface="Times New Roman" panose="02020603050405020304" pitchFamily="18" charset="0"/>
              </a:rPr>
              <a:t>PM2.5, PM10, CO, SO2, NO2, O3</a:t>
            </a:r>
          </a:p>
        </p:txBody>
      </p:sp>
      <p:sp>
        <p:nvSpPr>
          <p:cNvPr id="13" name="Oval 12">
            <a:extLst>
              <a:ext uri="{FF2B5EF4-FFF2-40B4-BE49-F238E27FC236}">
                <a16:creationId xmlns:a16="http://schemas.microsoft.com/office/drawing/2014/main" id="{162019FE-FF4B-4EFA-9EFF-07DDFBB757A5}"/>
              </a:ext>
            </a:extLst>
          </p:cNvPr>
          <p:cNvSpPr/>
          <p:nvPr/>
        </p:nvSpPr>
        <p:spPr>
          <a:xfrm>
            <a:off x="6885721" y="6072072"/>
            <a:ext cx="158568" cy="153080"/>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descr="C:\Users\Batbayar\Downloads\ub_haruul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0618" y="1449961"/>
            <a:ext cx="6013477" cy="4375684"/>
          </a:xfrm>
          <a:prstGeom prst="rect">
            <a:avLst/>
          </a:prstGeom>
          <a:noFill/>
          <a:ln>
            <a:noFill/>
          </a:ln>
        </p:spPr>
      </p:pic>
      <p:pic>
        <p:nvPicPr>
          <p:cNvPr id="17" name="Content Placeholder 3"/>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46506" y="1413132"/>
            <a:ext cx="4002143" cy="3080831"/>
          </a:xfrm>
          <a:prstGeom prst="rect">
            <a:avLst/>
          </a:prstGeom>
          <a:noFill/>
          <a:ln>
            <a:noFill/>
          </a:ln>
        </p:spPr>
      </p:pic>
    </p:spTree>
    <p:extLst>
      <p:ext uri="{BB962C8B-B14F-4D97-AF65-F5344CB8AC3E}">
        <p14:creationId xmlns:p14="http://schemas.microsoft.com/office/powerpoint/2010/main" val="252977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6407" y="458633"/>
            <a:ext cx="6204093" cy="524459"/>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strike="noStrike" kern="1200" cap="none" spc="0" normalizeH="0" baseline="0" noProof="0" dirty="0">
                <a:ln>
                  <a:noFill/>
                </a:ln>
                <a:solidFill>
                  <a:schemeClr val="bg2"/>
                </a:solidFill>
                <a:effectLst>
                  <a:outerShdw blurRad="38100" dist="38100" dir="2700000" algn="tl">
                    <a:srgbClr val="000000">
                      <a:alpha val="43137"/>
                    </a:srgbClr>
                  </a:outerShdw>
                </a:effectLst>
                <a:uLnTx/>
                <a:uFillTx/>
                <a:ea typeface="+mj-ea"/>
                <a:cs typeface="Shruti" panose="020B0502040204020203" pitchFamily="34" charset="0"/>
              </a:rPr>
              <a:t>Automatic air quality monitoring station</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707" y="1270000"/>
            <a:ext cx="1973537"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81" r="5581"/>
          <a:stretch/>
        </p:blipFill>
        <p:spPr bwMode="auto">
          <a:xfrm>
            <a:off x="5293443" y="1279644"/>
            <a:ext cx="2001833" cy="292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D:\enkhmaa\eh\Picture\equipments\DSC008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127869" y="1270000"/>
            <a:ext cx="2894732" cy="5346700"/>
          </a:xfrm>
          <a:prstGeom prst="rect">
            <a:avLst/>
          </a:prstGeom>
        </p:spPr>
      </p:pic>
      <p:graphicFrame>
        <p:nvGraphicFramePr>
          <p:cNvPr id="8" name="Table 7"/>
          <p:cNvGraphicFramePr>
            <a:graphicFrameLocks noGrp="1"/>
          </p:cNvGraphicFramePr>
          <p:nvPr/>
        </p:nvGraphicFramePr>
        <p:xfrm>
          <a:off x="3165707" y="4320542"/>
          <a:ext cx="4129568" cy="2296158"/>
        </p:xfrm>
        <a:graphic>
          <a:graphicData uri="http://schemas.openxmlformats.org/drawingml/2006/table">
            <a:tbl>
              <a:tblPr/>
              <a:tblGrid>
                <a:gridCol w="1687736">
                  <a:extLst>
                    <a:ext uri="{9D8B030D-6E8A-4147-A177-3AD203B41FA5}">
                      <a16:colId xmlns:a16="http://schemas.microsoft.com/office/drawing/2014/main" val="20000"/>
                    </a:ext>
                  </a:extLst>
                </a:gridCol>
                <a:gridCol w="1134785">
                  <a:extLst>
                    <a:ext uri="{9D8B030D-6E8A-4147-A177-3AD203B41FA5}">
                      <a16:colId xmlns:a16="http://schemas.microsoft.com/office/drawing/2014/main" val="20001"/>
                    </a:ext>
                  </a:extLst>
                </a:gridCol>
                <a:gridCol w="1307047">
                  <a:extLst>
                    <a:ext uri="{9D8B030D-6E8A-4147-A177-3AD203B41FA5}">
                      <a16:colId xmlns:a16="http://schemas.microsoft.com/office/drawing/2014/main" val="20002"/>
                    </a:ext>
                  </a:extLst>
                </a:gridCol>
              </a:tblGrid>
              <a:tr h="41396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Parameter</a:t>
                      </a:r>
                      <a:endParaRPr kumimoji="1" lang="en-US" altLang="ko-KR" sz="1200" b="0" i="0" u="none" strike="noStrike" cap="none" normalizeH="0" baseline="0" dirty="0">
                        <a:ln>
                          <a:noFill/>
                        </a:ln>
                        <a:solidFill>
                          <a:schemeClr val="bg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Avg. time</a:t>
                      </a:r>
                      <a:endParaRPr kumimoji="1" lang="en-US" altLang="ko-KR" sz="1200" b="0" i="0" u="none" strike="noStrike" cap="none" normalizeH="0" baseline="0" dirty="0">
                        <a:ln>
                          <a:noFill/>
                        </a:ln>
                        <a:solidFill>
                          <a:schemeClr val="bg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Methodology </a:t>
                      </a:r>
                    </a:p>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ko-KR" sz="1200" b="0" i="0" u="none" strike="noStrike" cap="none" normalizeH="0" baseline="0" dirty="0">
                        <a:ln>
                          <a:noFill/>
                        </a:ln>
                        <a:solidFill>
                          <a:schemeClr val="bg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396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Ambient PM concentration  </a:t>
                      </a:r>
                      <a:endParaRPr kumimoji="1" lang="en-US" altLang="ko-KR" sz="1200" b="0" i="0" u="none" strike="noStrike" cap="none" normalizeH="0" baseline="0" dirty="0">
                        <a:ln>
                          <a:noFill/>
                        </a:ln>
                        <a:solidFill>
                          <a:schemeClr val="bg1"/>
                        </a:solidFill>
                        <a:effectLst/>
                        <a:latin typeface="Times New Roman" panose="02020603050405020304" pitchFamily="18" charset="0"/>
                        <a:ea typeface="굴림" pitchFamily="50"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15-min</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굴림" pitchFamily="50"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a:ln>
                            <a:noFill/>
                          </a:ln>
                          <a:solidFill>
                            <a:schemeClr val="tx1"/>
                          </a:solidFill>
                          <a:effectLst/>
                          <a:latin typeface="Times New Roman" panose="02020603050405020304" pitchFamily="18" charset="0"/>
                          <a:ea typeface="굴림" pitchFamily="50" charset="-127"/>
                          <a:cs typeface="Times New Roman" panose="02020603050405020304" pitchFamily="18" charset="0"/>
                          <a:sym typeface="Symbol"/>
                        </a:rPr>
                        <a:t>-gauge</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굴림" pitchFamily="50"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396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SO2 concentration</a:t>
                      </a:r>
                      <a:endParaRPr kumimoji="1" lang="en-US" altLang="ko-KR" sz="1200" b="0" i="0" u="none" strike="noStrike" cap="none" normalizeH="0" baseline="0" dirty="0">
                        <a:ln>
                          <a:noFill/>
                        </a:ln>
                        <a:solidFill>
                          <a:schemeClr val="bg1">
                            <a:lumMod val="65000"/>
                          </a:schemeClr>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15-min</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UV-</a:t>
                      </a:r>
                      <a:r>
                        <a:rPr kumimoji="1" lang="en-US" altLang="ko-KR" sz="1200" b="0" u="none" strike="noStrike" cap="none" normalizeH="0" baseline="0" dirty="0" err="1">
                          <a:ln>
                            <a:noFill/>
                          </a:ln>
                          <a:effectLst/>
                          <a:latin typeface="Times New Roman" panose="02020603050405020304" pitchFamily="18" charset="0"/>
                          <a:cs typeface="Times New Roman" panose="02020603050405020304" pitchFamily="18" charset="0"/>
                        </a:rPr>
                        <a:t>flourescence</a:t>
                      </a:r>
                      <a:endPar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396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NO2 concentration               </a:t>
                      </a:r>
                      <a:endParaRPr kumimoji="1" lang="en-US" altLang="ko-KR" sz="1200" b="0" i="0" u="none" strike="noStrike" cap="none" normalizeH="0" baseline="0" dirty="0">
                        <a:ln>
                          <a:noFill/>
                        </a:ln>
                        <a:solidFill>
                          <a:schemeClr val="bg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15-min</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200" b="0" i="0" u="none" strike="noStrike" cap="none" normalizeH="0" baseline="0" dirty="0" err="1">
                          <a:ln>
                            <a:noFill/>
                          </a:ln>
                          <a:solidFill>
                            <a:srgbClr val="000000"/>
                          </a:solidFill>
                          <a:effectLst/>
                          <a:latin typeface="Times New Roman" panose="02020603050405020304" pitchFamily="18" charset="0"/>
                          <a:ea typeface="Arial Unicode MS" pitchFamily="34" charset="-128"/>
                          <a:cs typeface="Times New Roman" panose="02020603050405020304" pitchFamily="18" charset="0"/>
                        </a:rPr>
                        <a:t>Chemiluminescence</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6803">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CO  concentration                        </a:t>
                      </a:r>
                      <a:endParaRPr kumimoji="1" lang="en-US" altLang="ko-KR" sz="1200" b="0" i="0" u="none" strike="noStrike" cap="none" normalizeH="0" baseline="0" dirty="0">
                        <a:ln>
                          <a:noFill/>
                        </a:ln>
                        <a:solidFill>
                          <a:schemeClr val="bg1">
                            <a:lumMod val="65000"/>
                          </a:schemeClr>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15-min</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rPr>
                        <a:t>NDIR</a:t>
                      </a: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6803">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O3 concentration</a:t>
                      </a:r>
                      <a:endParaRPr kumimoji="1" lang="en-US" altLang="ko-KR" sz="1200" b="0" i="0" u="none" strike="noStrike" cap="none" normalizeH="0" baseline="0" dirty="0">
                        <a:ln>
                          <a:noFill/>
                        </a:ln>
                        <a:solidFill>
                          <a:schemeClr val="bg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15 min</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200" b="0" i="0" u="none" strike="noStrike" cap="none" normalizeH="0" baseline="0" dirty="0">
                          <a:ln>
                            <a:noFill/>
                          </a:ln>
                          <a:solidFill>
                            <a:srgbClr val="000000"/>
                          </a:solidFill>
                          <a:effectLst/>
                          <a:latin typeface="Times New Roman" panose="02020603050405020304" pitchFamily="18" charset="0"/>
                          <a:ea typeface="Arial Unicode MS" pitchFamily="34" charset="-128"/>
                          <a:cs typeface="Times New Roman" panose="02020603050405020304" pitchFamily="18" charset="0"/>
                        </a:rPr>
                        <a:t>UV Absorption</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6985000" y="449692"/>
            <a:ext cx="5207000" cy="533400"/>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strike="noStrike" kern="0" cap="none" spc="0" normalizeH="0" baseline="0" noProof="0" dirty="0">
                <a:ln>
                  <a:noFill/>
                </a:ln>
                <a:solidFill>
                  <a:schemeClr val="bg2"/>
                </a:solidFill>
                <a:effectLst>
                  <a:outerShdw blurRad="38100" dist="38100" dir="2700000" algn="tl">
                    <a:srgbClr val="000000">
                      <a:alpha val="43137"/>
                    </a:srgbClr>
                  </a:outerShdw>
                </a:effectLst>
                <a:uLnTx/>
                <a:uFillTx/>
                <a:ea typeface="+mj-ea"/>
                <a:cs typeface="Times New Roman" panose="02020603050405020304" pitchFamily="18" charset="0"/>
              </a:rPr>
              <a:t>Manual</a:t>
            </a:r>
            <a:r>
              <a:rPr kumimoji="0" lang="en-US" sz="2400" b="1" i="0" strike="noStrike" kern="1200" cap="none" spc="0" normalizeH="0" baseline="0" noProof="0" dirty="0">
                <a:ln>
                  <a:noFill/>
                </a:ln>
                <a:solidFill>
                  <a:schemeClr val="bg2"/>
                </a:solidFill>
                <a:effectLst>
                  <a:outerShdw blurRad="38100" dist="38100" dir="2700000" algn="tl">
                    <a:srgbClr val="000000">
                      <a:alpha val="43137"/>
                    </a:srgbClr>
                  </a:outerShdw>
                </a:effectLst>
                <a:uLnTx/>
                <a:uFillTx/>
                <a:ea typeface="+mj-ea"/>
                <a:cs typeface="Times New Roman" panose="02020603050405020304" pitchFamily="18" charset="0"/>
              </a:rPr>
              <a:t> air quality monitoring station</a:t>
            </a:r>
          </a:p>
        </p:txBody>
      </p:sp>
      <p:pic>
        <p:nvPicPr>
          <p:cNvPr id="1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37" t="6640" r="14790" b="5359"/>
          <a:stretch/>
        </p:blipFill>
        <p:spPr bwMode="auto">
          <a:xfrm>
            <a:off x="9880600" y="1270000"/>
            <a:ext cx="2127484"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3389" y="1295400"/>
            <a:ext cx="2085611" cy="290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nvGraphicFramePr>
        <p:xfrm>
          <a:off x="7693388" y="4324847"/>
          <a:ext cx="4314695" cy="2291853"/>
        </p:xfrm>
        <a:graphic>
          <a:graphicData uri="http://schemas.openxmlformats.org/drawingml/2006/table">
            <a:tbl>
              <a:tblPr/>
              <a:tblGrid>
                <a:gridCol w="1534238">
                  <a:extLst>
                    <a:ext uri="{9D8B030D-6E8A-4147-A177-3AD203B41FA5}">
                      <a16:colId xmlns:a16="http://schemas.microsoft.com/office/drawing/2014/main" val="20000"/>
                    </a:ext>
                  </a:extLst>
                </a:gridCol>
                <a:gridCol w="1199992">
                  <a:extLst>
                    <a:ext uri="{9D8B030D-6E8A-4147-A177-3AD203B41FA5}">
                      <a16:colId xmlns:a16="http://schemas.microsoft.com/office/drawing/2014/main" val="20001"/>
                    </a:ext>
                  </a:extLst>
                </a:gridCol>
                <a:gridCol w="1580465">
                  <a:extLst>
                    <a:ext uri="{9D8B030D-6E8A-4147-A177-3AD203B41FA5}">
                      <a16:colId xmlns:a16="http://schemas.microsoft.com/office/drawing/2014/main" val="20002"/>
                    </a:ext>
                  </a:extLst>
                </a:gridCol>
              </a:tblGrid>
              <a:tr h="406355">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Pollutants</a:t>
                      </a:r>
                      <a:endParaRPr kumimoji="1" lang="en-US" altLang="ko-KR" sz="1200" b="0" i="0" u="none" strike="noStrike" cap="none" normalizeH="0" baseline="0" dirty="0">
                        <a:ln>
                          <a:noFill/>
                        </a:ln>
                        <a:solidFill>
                          <a:schemeClr val="bg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Averaging time</a:t>
                      </a:r>
                      <a:endParaRPr kumimoji="1" lang="en-US" altLang="ko-KR" sz="1200" b="0" i="0" u="none" strike="noStrike" cap="none" normalizeH="0" baseline="0" dirty="0">
                        <a:ln>
                          <a:noFill/>
                        </a:ln>
                        <a:solidFill>
                          <a:schemeClr val="bg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Methodology </a:t>
                      </a:r>
                    </a:p>
                  </a:txBody>
                  <a:tcPr marL="91422" marR="91422" marT="41884" marB="41884"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6743">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1200" dirty="0">
                          <a:latin typeface="Times New Roman" pitchFamily="18" charset="0"/>
                          <a:cs typeface="Times New Roman" pitchFamily="18" charset="0"/>
                        </a:rPr>
                        <a:t>PM</a:t>
                      </a:r>
                      <a:r>
                        <a:rPr lang="en-US" sz="1200" baseline="-25000" dirty="0">
                          <a:latin typeface="Times New Roman" pitchFamily="18" charset="0"/>
                          <a:cs typeface="Times New Roman" pitchFamily="18" charset="0"/>
                        </a:rPr>
                        <a:t>10</a:t>
                      </a:r>
                      <a:r>
                        <a:rPr lang="en-US" sz="1200" dirty="0">
                          <a:latin typeface="Times New Roman" pitchFamily="18" charset="0"/>
                          <a:cs typeface="Times New Roman" pitchFamily="18" charset="0"/>
                        </a:rPr>
                        <a:t> concentration</a:t>
                      </a:r>
                    </a:p>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ko-KR" sz="1200" b="0" i="0" u="none" strike="noStrike"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ko-KR" sz="1200" b="0" i="0" u="none" strike="noStrike" cap="none" normalizeH="0" baseline="0" dirty="0">
                        <a:ln>
                          <a:noFill/>
                        </a:ln>
                        <a:solidFill>
                          <a:schemeClr val="bg1"/>
                        </a:solidFill>
                        <a:effectLst/>
                        <a:latin typeface="Times New Roman" panose="02020603050405020304" pitchFamily="18" charset="0"/>
                        <a:ea typeface="굴림" pitchFamily="50"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mn-MN" altLang="ko-KR" sz="1200" b="0" u="none" strike="noStrike" cap="none" normalizeH="0" baseline="0" dirty="0">
                          <a:ln>
                            <a:noFill/>
                          </a:ln>
                          <a:effectLst/>
                          <a:latin typeface="Times New Roman" panose="02020603050405020304" pitchFamily="18" charset="0"/>
                          <a:cs typeface="Times New Roman" panose="02020603050405020304" pitchFamily="18" charset="0"/>
                        </a:rPr>
                        <a:t>24</a:t>
                      </a: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-hours</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굴림" pitchFamily="50"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a:ln>
                            <a:noFill/>
                          </a:ln>
                          <a:solidFill>
                            <a:schemeClr val="tx1"/>
                          </a:solidFill>
                          <a:effectLst/>
                          <a:latin typeface="Times New Roman" panose="02020603050405020304" pitchFamily="18" charset="0"/>
                          <a:ea typeface="굴림" pitchFamily="50" charset="-127"/>
                          <a:cs typeface="Times New Roman" panose="02020603050405020304" pitchFamily="18" charset="0"/>
                          <a:sym typeface="Symbol"/>
                        </a:rPr>
                        <a:t>Low volume sampler</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굴림" pitchFamily="50"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698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SO2 concentration </a:t>
                      </a:r>
                    </a:p>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200" b="0" i="0" u="none" strike="noStrike" cap="none" normalizeH="0" baseline="0" dirty="0">
                        <a:ln>
                          <a:noFill/>
                        </a:ln>
                        <a:solidFill>
                          <a:schemeClr val="bg1">
                            <a:lumMod val="65000"/>
                          </a:schemeClr>
                        </a:solidFill>
                        <a:effectLst/>
                        <a:latin typeface="Times New Roman" panose="02020603050405020304" pitchFamily="18" charset="0"/>
                        <a:ea typeface="바탕" pitchFamily="18" charset="-127"/>
                        <a:cs typeface="Times New Roman" panose="02020603050405020304"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200" b="0" i="0" u="none" strike="noStrike" cap="none" normalizeH="0" baseline="0" dirty="0">
                        <a:ln>
                          <a:noFill/>
                        </a:ln>
                        <a:solidFill>
                          <a:schemeClr val="bg1">
                            <a:lumMod val="65000"/>
                          </a:schemeClr>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24-hours</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1200" dirty="0" err="1">
                          <a:latin typeface="Times New Roman" pitchFamily="18" charset="0"/>
                          <a:cs typeface="Times New Roman" pitchFamily="18" charset="0"/>
                        </a:rPr>
                        <a:t>Tetrachlormercurate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pararosaniline</a:t>
                      </a:r>
                      <a:r>
                        <a:rPr lang="en-US" sz="1200" dirty="0">
                          <a:latin typeface="Times New Roman" pitchFamily="18" charset="0"/>
                          <a:cs typeface="Times New Roman" pitchFamily="18" charset="0"/>
                        </a:rPr>
                        <a:t> photometric method</a:t>
                      </a: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1767">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NO2  concentration             </a:t>
                      </a:r>
                      <a:endParaRPr kumimoji="1" lang="en-US" altLang="ko-KR" sz="1200" b="0" i="0" u="none" strike="noStrike" cap="none" normalizeH="0" baseline="0" dirty="0">
                        <a:ln>
                          <a:noFill/>
                        </a:ln>
                        <a:solidFill>
                          <a:schemeClr val="bg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u="none" strike="noStrike" cap="none" normalizeH="0" baseline="0" dirty="0">
                          <a:ln>
                            <a:noFill/>
                          </a:ln>
                          <a:effectLst/>
                          <a:latin typeface="Times New Roman" panose="02020603050405020304" pitchFamily="18" charset="0"/>
                          <a:cs typeface="Times New Roman" panose="02020603050405020304" pitchFamily="18" charset="0"/>
                        </a:rPr>
                        <a:t>24-hours</a:t>
                      </a:r>
                      <a:endParaRPr kumimoji="1" lang="en-US" altLang="ko-KR" sz="1200" b="0" i="0" u="none" strike="noStrike" cap="none" normalizeH="0" baseline="0" dirty="0">
                        <a:ln>
                          <a:noFill/>
                        </a:ln>
                        <a:solidFill>
                          <a:schemeClr val="tx1"/>
                        </a:solidFill>
                        <a:effectLst/>
                        <a:latin typeface="Times New Roman" panose="02020603050405020304" pitchFamily="18" charset="0"/>
                        <a:ea typeface="바탕" pitchFamily="18" charset="-127"/>
                        <a:cs typeface="Times New Roman" panose="02020603050405020304"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1200" dirty="0">
                          <a:latin typeface="Times New Roman" pitchFamily="18" charset="0"/>
                          <a:cs typeface="Times New Roman" pitchFamily="18" charset="0"/>
                        </a:rPr>
                        <a:t>1-naphtylamine photometric</a:t>
                      </a:r>
                      <a:r>
                        <a:rPr lang="en-US" sz="1200" baseline="0" dirty="0">
                          <a:latin typeface="Times New Roman" pitchFamily="18" charset="0"/>
                          <a:cs typeface="Times New Roman" pitchFamily="18" charset="0"/>
                        </a:rPr>
                        <a:t> method</a:t>
                      </a:r>
                      <a:endParaRPr lang="en-US" sz="1200" dirty="0">
                        <a:latin typeface="Times New Roman" pitchFamily="18" charset="0"/>
                        <a:cs typeface="Times New Roman" pitchFamily="18" charset="0"/>
                      </a:endParaRPr>
                    </a:p>
                  </a:txBody>
                  <a:tcPr marL="91422" marR="91422" marT="41884" marB="41884" anchor="ctr" anchorCtr="1"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4" name="Straight Connector 13"/>
          <p:cNvCxnSpPr/>
          <p:nvPr/>
        </p:nvCxnSpPr>
        <p:spPr>
          <a:xfrm>
            <a:off x="7480300" y="1279644"/>
            <a:ext cx="12700" cy="5337056"/>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665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Air quality of UB in January</a:t>
            </a:r>
            <a:r>
              <a:rPr lang="mn-MN"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/2016-2021/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7" y="3975647"/>
            <a:ext cx="6286275" cy="28823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76317"/>
            <a:ext cx="6096000" cy="29935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262293"/>
            <a:ext cx="6096000" cy="275837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53" y="1250844"/>
            <a:ext cx="6274032" cy="2724803"/>
          </a:xfrm>
          <a:prstGeom prst="rect">
            <a:avLst/>
          </a:prstGeom>
        </p:spPr>
      </p:pic>
    </p:spTree>
    <p:extLst>
      <p:ext uri="{BB962C8B-B14F-4D97-AF65-F5344CB8AC3E}">
        <p14:creationId xmlns:p14="http://schemas.microsoft.com/office/powerpoint/2010/main" val="61485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Machine learning</a:t>
            </a:r>
          </a:p>
        </p:txBody>
      </p:sp>
      <p:sp>
        <p:nvSpPr>
          <p:cNvPr id="7" name="Rectangle 3"/>
          <p:cNvSpPr txBox="1">
            <a:spLocks noChangeArrowheads="1"/>
          </p:cNvSpPr>
          <p:nvPr/>
        </p:nvSpPr>
        <p:spPr>
          <a:xfrm>
            <a:off x="421277" y="1299331"/>
            <a:ext cx="8305800" cy="5181600"/>
          </a:xfrm>
          <a:prstGeom prst="rect">
            <a:avLst/>
          </a:prstGeom>
        </p:spPr>
        <p:txBody>
          <a:bodyPr vert="horz" lIns="99569" tIns="49785" rIns="99569" bIns="49785" rtlCol="0">
            <a:normAutofit/>
          </a:bodyPr>
          <a:lstStyle>
            <a:lvl1pPr marL="373309" indent="-373309" algn="l" defTabSz="995491" rtl="0" eaLnBrk="1" latinLnBrk="1" hangingPunct="1">
              <a:spcBef>
                <a:spcPct val="20000"/>
              </a:spcBef>
              <a:buFont typeface="Arial" pitchFamily="34" charset="0"/>
              <a:buNone/>
              <a:defRPr lang="ko-KR" altLang="en-US" sz="2000" i="1" kern="1200" baseline="0">
                <a:solidFill>
                  <a:schemeClr val="tx1"/>
                </a:solidFill>
                <a:latin typeface="+mj-lt"/>
                <a:ea typeface="맑은 고딕" pitchFamily="50" charset="-127"/>
                <a:cs typeface="+mn-cs"/>
              </a:defRPr>
            </a:lvl1pPr>
            <a:lvl2pPr marL="808836" indent="-311091" algn="l" defTabSz="995491"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2pPr>
            <a:lvl3pPr marL="1244364" indent="-248873" algn="l" defTabSz="995491"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3pPr>
            <a:lvl4pPr marL="1742110" indent="-248873" algn="l" defTabSz="995491"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4pPr>
            <a:lvl5pPr marL="2239855" indent="-248873" algn="l" defTabSz="995491"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5pPr>
            <a:lvl6pPr marL="2737600" indent="-248873" algn="l" defTabSz="995491" rtl="0" eaLnBrk="1" latinLnBrk="1" hangingPunct="1">
              <a:spcBef>
                <a:spcPct val="20000"/>
              </a:spcBef>
              <a:buFont typeface="Arial" pitchFamily="34" charset="0"/>
              <a:buChar char="•"/>
              <a:defRPr sz="2200" kern="1200">
                <a:solidFill>
                  <a:schemeClr val="tx1"/>
                </a:solidFill>
                <a:latin typeface="+mn-lt"/>
                <a:ea typeface="+mn-ea"/>
                <a:cs typeface="+mn-cs"/>
              </a:defRPr>
            </a:lvl6pPr>
            <a:lvl7pPr marL="3235346" indent="-248873" algn="l" defTabSz="995491" rtl="0" eaLnBrk="1" latinLnBrk="1" hangingPunct="1">
              <a:spcBef>
                <a:spcPct val="20000"/>
              </a:spcBef>
              <a:buFont typeface="Arial" pitchFamily="34" charset="0"/>
              <a:buChar char="•"/>
              <a:defRPr sz="2200" kern="1200">
                <a:solidFill>
                  <a:schemeClr val="tx1"/>
                </a:solidFill>
                <a:latin typeface="+mn-lt"/>
                <a:ea typeface="+mn-ea"/>
                <a:cs typeface="+mn-cs"/>
              </a:defRPr>
            </a:lvl7pPr>
            <a:lvl8pPr marL="3733091" indent="-248873" algn="l" defTabSz="995491" rtl="0" eaLnBrk="1" latinLnBrk="1" hangingPunct="1">
              <a:spcBef>
                <a:spcPct val="20000"/>
              </a:spcBef>
              <a:buFont typeface="Arial" pitchFamily="34" charset="0"/>
              <a:buChar char="•"/>
              <a:defRPr sz="2200" kern="1200">
                <a:solidFill>
                  <a:schemeClr val="tx1"/>
                </a:solidFill>
                <a:latin typeface="+mn-lt"/>
                <a:ea typeface="+mn-ea"/>
                <a:cs typeface="+mn-cs"/>
              </a:defRPr>
            </a:lvl8pPr>
            <a:lvl9pPr marL="4230837" indent="-248873" algn="l" defTabSz="995491" rtl="0" eaLnBrk="1" latinLnBrk="1" hangingPunct="1">
              <a:spcBef>
                <a:spcPct val="20000"/>
              </a:spcBef>
              <a:buFont typeface="Arial" pitchFamily="34" charset="0"/>
              <a:buChar char="•"/>
              <a:defRPr sz="2200" kern="1200">
                <a:solidFill>
                  <a:schemeClr val="tx1"/>
                </a:solidFill>
                <a:latin typeface="+mn-lt"/>
                <a:ea typeface="+mn-ea"/>
                <a:cs typeface="+mn-cs"/>
              </a:defRPr>
            </a:lvl9pPr>
          </a:lstStyle>
          <a:p>
            <a:pPr>
              <a:buFontTx/>
              <a:buNone/>
            </a:pPr>
            <a:r>
              <a:rPr lang="en-US" b="1" dirty="0">
                <a:solidFill>
                  <a:schemeClr val="accent2"/>
                </a:solidFill>
              </a:rPr>
              <a:t>  Traditional Programming</a:t>
            </a:r>
          </a:p>
          <a:p>
            <a:pPr>
              <a:buFontTx/>
              <a:buNone/>
            </a:pPr>
            <a:endParaRPr lang="en-US" b="1" dirty="0">
              <a:solidFill>
                <a:schemeClr val="accent2"/>
              </a:solidFill>
            </a:endParaRPr>
          </a:p>
          <a:p>
            <a:pPr>
              <a:buFontTx/>
              <a:buNone/>
            </a:pPr>
            <a:endParaRPr lang="en-US" b="1" dirty="0">
              <a:solidFill>
                <a:schemeClr val="accent2"/>
              </a:solidFill>
            </a:endParaRPr>
          </a:p>
          <a:p>
            <a:pPr>
              <a:buFontTx/>
              <a:buNone/>
            </a:pPr>
            <a:endParaRPr lang="en-US" b="1" dirty="0">
              <a:solidFill>
                <a:schemeClr val="accent2"/>
              </a:solidFill>
            </a:endParaRPr>
          </a:p>
          <a:p>
            <a:pPr>
              <a:buFontTx/>
              <a:buNone/>
            </a:pPr>
            <a:endParaRPr lang="en-US" b="1" dirty="0">
              <a:solidFill>
                <a:schemeClr val="accent2"/>
              </a:solidFill>
            </a:endParaRPr>
          </a:p>
          <a:p>
            <a:endParaRPr lang="en-US" dirty="0"/>
          </a:p>
          <a:p>
            <a:endParaRPr lang="en-US" b="1" dirty="0">
              <a:solidFill>
                <a:schemeClr val="accent2"/>
              </a:solidFill>
            </a:endParaRPr>
          </a:p>
          <a:p>
            <a:pPr>
              <a:buFontTx/>
              <a:buNone/>
            </a:pPr>
            <a:r>
              <a:rPr lang="en-US" b="1" dirty="0">
                <a:solidFill>
                  <a:schemeClr val="accent2"/>
                </a:solidFill>
              </a:rPr>
              <a:t>  Machine Learning</a:t>
            </a:r>
          </a:p>
        </p:txBody>
      </p:sp>
      <p:sp>
        <p:nvSpPr>
          <p:cNvPr id="8" name="Rectangle 4"/>
          <p:cNvSpPr>
            <a:spLocks noChangeArrowheads="1"/>
          </p:cNvSpPr>
          <p:nvPr/>
        </p:nvSpPr>
        <p:spPr bwMode="auto">
          <a:xfrm>
            <a:off x="4876800" y="1600200"/>
            <a:ext cx="2667000" cy="15240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2400">
                <a:solidFill>
                  <a:schemeClr val="tx1"/>
                </a:solidFill>
                <a:latin typeface="Lucida Bright" panose="02040602050505020304" pitchFamily="18" charset="0"/>
              </a:defRPr>
            </a:lvl1pPr>
            <a:lvl2pPr marL="742950" indent="-285750">
              <a:spcBef>
                <a:spcPct val="20000"/>
              </a:spcBef>
              <a:buClr>
                <a:schemeClr val="accent2"/>
              </a:buClr>
              <a:buSzPct val="80000"/>
              <a:buFont typeface="Wingdings" panose="05000000000000000000" pitchFamily="2" charset="2"/>
              <a:buChar char="¨"/>
              <a:defRPr sz="2000">
                <a:solidFill>
                  <a:schemeClr val="tx1"/>
                </a:solidFill>
                <a:latin typeface="Lucida Bright" panose="020406020505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Lucida Bright" panose="020406020505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Lucida Bright" panose="020406020505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Lucida Bright" panose="020406020505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9pPr>
          </a:lstStyle>
          <a:p>
            <a:pPr algn="ctr" eaLnBrk="1" hangingPunct="1">
              <a:spcBef>
                <a:spcPct val="0"/>
              </a:spcBef>
              <a:buClrTx/>
              <a:buSzTx/>
              <a:buFontTx/>
              <a:buNone/>
            </a:pPr>
            <a:r>
              <a:rPr lang="en-US" altLang="en-US" sz="3200">
                <a:latin typeface="Palatino Linotype" panose="02040502050505030304" pitchFamily="18" charset="0"/>
              </a:rPr>
              <a:t>Computer</a:t>
            </a:r>
          </a:p>
        </p:txBody>
      </p:sp>
      <p:sp>
        <p:nvSpPr>
          <p:cNvPr id="9" name="Line 6"/>
          <p:cNvSpPr>
            <a:spLocks noChangeShapeType="1"/>
          </p:cNvSpPr>
          <p:nvPr/>
        </p:nvSpPr>
        <p:spPr bwMode="auto">
          <a:xfrm>
            <a:off x="3962400" y="20574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7"/>
          <p:cNvSpPr>
            <a:spLocks noChangeShapeType="1"/>
          </p:cNvSpPr>
          <p:nvPr/>
        </p:nvSpPr>
        <p:spPr bwMode="auto">
          <a:xfrm>
            <a:off x="3962400" y="27432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p:cNvSpPr>
            <a:spLocks noChangeShapeType="1"/>
          </p:cNvSpPr>
          <p:nvPr/>
        </p:nvSpPr>
        <p:spPr bwMode="auto">
          <a:xfrm>
            <a:off x="7543800" y="2286000"/>
            <a:ext cx="7620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0"/>
          <p:cNvSpPr txBox="1">
            <a:spLocks noChangeArrowheads="1"/>
          </p:cNvSpPr>
          <p:nvPr/>
        </p:nvSpPr>
        <p:spPr bwMode="auto">
          <a:xfrm>
            <a:off x="2879725" y="1692275"/>
            <a:ext cx="104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2400">
                <a:solidFill>
                  <a:schemeClr val="tx1"/>
                </a:solidFill>
                <a:latin typeface="Lucida Bright" panose="02040602050505020304" pitchFamily="18" charset="0"/>
              </a:defRPr>
            </a:lvl1pPr>
            <a:lvl2pPr marL="742950" indent="-285750">
              <a:spcBef>
                <a:spcPct val="20000"/>
              </a:spcBef>
              <a:buClr>
                <a:schemeClr val="accent2"/>
              </a:buClr>
              <a:buSzPct val="80000"/>
              <a:buFont typeface="Wingdings" panose="05000000000000000000" pitchFamily="2" charset="2"/>
              <a:buChar char="¨"/>
              <a:defRPr sz="2000">
                <a:solidFill>
                  <a:schemeClr val="tx1"/>
                </a:solidFill>
                <a:latin typeface="Lucida Bright" panose="020406020505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Lucida Bright" panose="020406020505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Lucida Bright" panose="020406020505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Lucida Bright" panose="020406020505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9pPr>
          </a:lstStyle>
          <a:p>
            <a:pPr eaLnBrk="1" hangingPunct="1">
              <a:spcBef>
                <a:spcPct val="0"/>
              </a:spcBef>
              <a:buClrTx/>
              <a:buSzTx/>
              <a:buFontTx/>
              <a:buNone/>
            </a:pPr>
            <a:r>
              <a:rPr lang="en-US" altLang="en-US" sz="3200" dirty="0">
                <a:latin typeface="Palatino Linotype" panose="02040502050505030304" pitchFamily="18" charset="0"/>
              </a:rPr>
              <a:t>Data</a:t>
            </a:r>
          </a:p>
        </p:txBody>
      </p:sp>
      <p:sp>
        <p:nvSpPr>
          <p:cNvPr id="13" name="Text Box 11"/>
          <p:cNvSpPr txBox="1">
            <a:spLocks noChangeArrowheads="1"/>
          </p:cNvSpPr>
          <p:nvPr/>
        </p:nvSpPr>
        <p:spPr bwMode="auto">
          <a:xfrm>
            <a:off x="2209800" y="2362201"/>
            <a:ext cx="17764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2400">
                <a:solidFill>
                  <a:schemeClr val="tx1"/>
                </a:solidFill>
                <a:latin typeface="Lucida Bright" panose="02040602050505020304" pitchFamily="18" charset="0"/>
              </a:defRPr>
            </a:lvl1pPr>
            <a:lvl2pPr marL="742950" indent="-285750">
              <a:spcBef>
                <a:spcPct val="20000"/>
              </a:spcBef>
              <a:buClr>
                <a:schemeClr val="accent2"/>
              </a:buClr>
              <a:buSzPct val="80000"/>
              <a:buFont typeface="Wingdings" panose="05000000000000000000" pitchFamily="2" charset="2"/>
              <a:buChar char="¨"/>
              <a:defRPr sz="2000">
                <a:solidFill>
                  <a:schemeClr val="tx1"/>
                </a:solidFill>
                <a:latin typeface="Lucida Bright" panose="020406020505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Lucida Bright" panose="020406020505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Lucida Bright" panose="020406020505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Lucida Bright" panose="020406020505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9pPr>
          </a:lstStyle>
          <a:p>
            <a:pPr eaLnBrk="1" hangingPunct="1">
              <a:spcBef>
                <a:spcPct val="0"/>
              </a:spcBef>
              <a:buClrTx/>
              <a:buSzTx/>
              <a:buFontTx/>
              <a:buNone/>
            </a:pPr>
            <a:r>
              <a:rPr lang="en-US" altLang="en-US" sz="3200">
                <a:latin typeface="Palatino Linotype" panose="02040502050505030304" pitchFamily="18" charset="0"/>
              </a:rPr>
              <a:t>Program</a:t>
            </a:r>
          </a:p>
        </p:txBody>
      </p:sp>
      <p:sp>
        <p:nvSpPr>
          <p:cNvPr id="14" name="Text Box 12"/>
          <p:cNvSpPr txBox="1">
            <a:spLocks noChangeArrowheads="1"/>
          </p:cNvSpPr>
          <p:nvPr/>
        </p:nvSpPr>
        <p:spPr bwMode="auto">
          <a:xfrm>
            <a:off x="8305800" y="1981201"/>
            <a:ext cx="15167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2400">
                <a:solidFill>
                  <a:schemeClr val="tx1"/>
                </a:solidFill>
                <a:latin typeface="Lucida Bright" panose="02040602050505020304" pitchFamily="18" charset="0"/>
              </a:defRPr>
            </a:lvl1pPr>
            <a:lvl2pPr marL="742950" indent="-285750">
              <a:spcBef>
                <a:spcPct val="20000"/>
              </a:spcBef>
              <a:buClr>
                <a:schemeClr val="accent2"/>
              </a:buClr>
              <a:buSzPct val="80000"/>
              <a:buFont typeface="Wingdings" panose="05000000000000000000" pitchFamily="2" charset="2"/>
              <a:buChar char="¨"/>
              <a:defRPr sz="2000">
                <a:solidFill>
                  <a:schemeClr val="tx1"/>
                </a:solidFill>
                <a:latin typeface="Lucida Bright" panose="020406020505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Lucida Bright" panose="020406020505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Lucida Bright" panose="020406020505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Lucida Bright" panose="020406020505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9pPr>
          </a:lstStyle>
          <a:p>
            <a:pPr eaLnBrk="1" hangingPunct="1">
              <a:spcBef>
                <a:spcPct val="0"/>
              </a:spcBef>
              <a:buClrTx/>
              <a:buSzTx/>
              <a:buFontTx/>
              <a:buNone/>
            </a:pPr>
            <a:r>
              <a:rPr lang="en-US" altLang="en-US" sz="3200">
                <a:latin typeface="Palatino Linotype" panose="02040502050505030304" pitchFamily="18" charset="0"/>
              </a:rPr>
              <a:t>Output</a:t>
            </a:r>
          </a:p>
        </p:txBody>
      </p:sp>
      <p:sp>
        <p:nvSpPr>
          <p:cNvPr id="15" name="Rectangle 19"/>
          <p:cNvSpPr>
            <a:spLocks noChangeArrowheads="1"/>
          </p:cNvSpPr>
          <p:nvPr/>
        </p:nvSpPr>
        <p:spPr bwMode="auto">
          <a:xfrm>
            <a:off x="4953000" y="4419600"/>
            <a:ext cx="2667000" cy="15240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2400">
                <a:solidFill>
                  <a:schemeClr val="tx1"/>
                </a:solidFill>
                <a:latin typeface="Lucida Bright" panose="02040602050505020304" pitchFamily="18" charset="0"/>
              </a:defRPr>
            </a:lvl1pPr>
            <a:lvl2pPr marL="742950" indent="-285750">
              <a:spcBef>
                <a:spcPct val="20000"/>
              </a:spcBef>
              <a:buClr>
                <a:schemeClr val="accent2"/>
              </a:buClr>
              <a:buSzPct val="80000"/>
              <a:buFont typeface="Wingdings" panose="05000000000000000000" pitchFamily="2" charset="2"/>
              <a:buChar char="¨"/>
              <a:defRPr sz="2000">
                <a:solidFill>
                  <a:schemeClr val="tx1"/>
                </a:solidFill>
                <a:latin typeface="Lucida Bright" panose="020406020505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Lucida Bright" panose="020406020505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Lucida Bright" panose="020406020505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Lucida Bright" panose="020406020505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9pPr>
          </a:lstStyle>
          <a:p>
            <a:pPr algn="ctr" eaLnBrk="1" hangingPunct="1">
              <a:spcBef>
                <a:spcPct val="0"/>
              </a:spcBef>
              <a:buClrTx/>
              <a:buSzTx/>
              <a:buFontTx/>
              <a:buNone/>
            </a:pPr>
            <a:r>
              <a:rPr lang="en-US" altLang="en-US" sz="3200" dirty="0">
                <a:latin typeface="Palatino Linotype" panose="02040502050505030304" pitchFamily="18" charset="0"/>
              </a:rPr>
              <a:t>Computer</a:t>
            </a:r>
          </a:p>
        </p:txBody>
      </p:sp>
      <p:sp>
        <p:nvSpPr>
          <p:cNvPr id="16" name="Line 20"/>
          <p:cNvSpPr>
            <a:spLocks noChangeShapeType="1"/>
          </p:cNvSpPr>
          <p:nvPr/>
        </p:nvSpPr>
        <p:spPr bwMode="auto">
          <a:xfrm>
            <a:off x="4038600" y="48768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1"/>
          <p:cNvSpPr>
            <a:spLocks noChangeShapeType="1"/>
          </p:cNvSpPr>
          <p:nvPr/>
        </p:nvSpPr>
        <p:spPr bwMode="auto">
          <a:xfrm>
            <a:off x="4038600" y="55626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2"/>
          <p:cNvSpPr>
            <a:spLocks noChangeShapeType="1"/>
          </p:cNvSpPr>
          <p:nvPr/>
        </p:nvSpPr>
        <p:spPr bwMode="auto">
          <a:xfrm>
            <a:off x="7620000" y="5105400"/>
            <a:ext cx="7620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3"/>
          <p:cNvSpPr txBox="1">
            <a:spLocks noChangeArrowheads="1"/>
          </p:cNvSpPr>
          <p:nvPr/>
        </p:nvSpPr>
        <p:spPr bwMode="auto">
          <a:xfrm>
            <a:off x="2955925" y="4511675"/>
            <a:ext cx="104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2400">
                <a:solidFill>
                  <a:schemeClr val="tx1"/>
                </a:solidFill>
                <a:latin typeface="Lucida Bright" panose="02040602050505020304" pitchFamily="18" charset="0"/>
              </a:defRPr>
            </a:lvl1pPr>
            <a:lvl2pPr marL="742950" indent="-285750">
              <a:spcBef>
                <a:spcPct val="20000"/>
              </a:spcBef>
              <a:buClr>
                <a:schemeClr val="accent2"/>
              </a:buClr>
              <a:buSzPct val="80000"/>
              <a:buFont typeface="Wingdings" panose="05000000000000000000" pitchFamily="2" charset="2"/>
              <a:buChar char="¨"/>
              <a:defRPr sz="2000">
                <a:solidFill>
                  <a:schemeClr val="tx1"/>
                </a:solidFill>
                <a:latin typeface="Lucida Bright" panose="020406020505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Lucida Bright" panose="020406020505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Lucida Bright" panose="020406020505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Lucida Bright" panose="020406020505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9pPr>
          </a:lstStyle>
          <a:p>
            <a:pPr eaLnBrk="1" hangingPunct="1">
              <a:spcBef>
                <a:spcPct val="0"/>
              </a:spcBef>
              <a:buClrTx/>
              <a:buSzTx/>
              <a:buFontTx/>
              <a:buNone/>
            </a:pPr>
            <a:r>
              <a:rPr lang="en-US" altLang="en-US" sz="3200">
                <a:latin typeface="Palatino Linotype" panose="02040502050505030304" pitchFamily="18" charset="0"/>
              </a:rPr>
              <a:t>Data</a:t>
            </a:r>
          </a:p>
        </p:txBody>
      </p:sp>
      <p:sp>
        <p:nvSpPr>
          <p:cNvPr id="20" name="Text Box 24"/>
          <p:cNvSpPr txBox="1">
            <a:spLocks noChangeArrowheads="1"/>
          </p:cNvSpPr>
          <p:nvPr/>
        </p:nvSpPr>
        <p:spPr bwMode="auto">
          <a:xfrm>
            <a:off x="2590800" y="5257801"/>
            <a:ext cx="15167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2400">
                <a:solidFill>
                  <a:schemeClr val="tx1"/>
                </a:solidFill>
                <a:latin typeface="Lucida Bright" panose="02040602050505020304" pitchFamily="18" charset="0"/>
              </a:defRPr>
            </a:lvl1pPr>
            <a:lvl2pPr marL="742950" indent="-285750">
              <a:spcBef>
                <a:spcPct val="20000"/>
              </a:spcBef>
              <a:buClr>
                <a:schemeClr val="accent2"/>
              </a:buClr>
              <a:buSzPct val="80000"/>
              <a:buFont typeface="Wingdings" panose="05000000000000000000" pitchFamily="2" charset="2"/>
              <a:buChar char="¨"/>
              <a:defRPr sz="2000">
                <a:solidFill>
                  <a:schemeClr val="tx1"/>
                </a:solidFill>
                <a:latin typeface="Lucida Bright" panose="020406020505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Lucida Bright" panose="020406020505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Lucida Bright" panose="020406020505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Lucida Bright" panose="020406020505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9pPr>
          </a:lstStyle>
          <a:p>
            <a:pPr eaLnBrk="1" hangingPunct="1">
              <a:spcBef>
                <a:spcPct val="0"/>
              </a:spcBef>
              <a:buClrTx/>
              <a:buSzTx/>
              <a:buFontTx/>
              <a:buNone/>
            </a:pPr>
            <a:r>
              <a:rPr lang="en-US" altLang="en-US" sz="3200">
                <a:latin typeface="Palatino Linotype" panose="02040502050505030304" pitchFamily="18" charset="0"/>
              </a:rPr>
              <a:t>Output</a:t>
            </a:r>
          </a:p>
        </p:txBody>
      </p:sp>
      <p:sp>
        <p:nvSpPr>
          <p:cNvPr id="21" name="Text Box 25"/>
          <p:cNvSpPr txBox="1">
            <a:spLocks noChangeArrowheads="1"/>
          </p:cNvSpPr>
          <p:nvPr/>
        </p:nvSpPr>
        <p:spPr bwMode="auto">
          <a:xfrm>
            <a:off x="8382000" y="4800601"/>
            <a:ext cx="17764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2400">
                <a:solidFill>
                  <a:schemeClr val="tx1"/>
                </a:solidFill>
                <a:latin typeface="Lucida Bright" panose="02040602050505020304" pitchFamily="18" charset="0"/>
              </a:defRPr>
            </a:lvl1pPr>
            <a:lvl2pPr marL="742950" indent="-285750">
              <a:spcBef>
                <a:spcPct val="20000"/>
              </a:spcBef>
              <a:buClr>
                <a:schemeClr val="accent2"/>
              </a:buClr>
              <a:buSzPct val="80000"/>
              <a:buFont typeface="Wingdings" panose="05000000000000000000" pitchFamily="2" charset="2"/>
              <a:buChar char="¨"/>
              <a:defRPr sz="2000">
                <a:solidFill>
                  <a:schemeClr val="tx1"/>
                </a:solidFill>
                <a:latin typeface="Lucida Bright" panose="020406020505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Lucida Bright" panose="020406020505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Lucida Bright" panose="020406020505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Lucida Bright" panose="020406020505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Lucida Bright" panose="02040602050505020304" pitchFamily="18" charset="0"/>
              </a:defRPr>
            </a:lvl9pPr>
          </a:lstStyle>
          <a:p>
            <a:pPr eaLnBrk="1" hangingPunct="1">
              <a:spcBef>
                <a:spcPct val="0"/>
              </a:spcBef>
              <a:buClrTx/>
              <a:buSzTx/>
              <a:buFontTx/>
              <a:buNone/>
            </a:pPr>
            <a:r>
              <a:rPr lang="en-US" altLang="en-US" sz="3200">
                <a:latin typeface="Palatino Linotype" panose="02040502050505030304" pitchFamily="18" charset="0"/>
              </a:rPr>
              <a:t>Program</a:t>
            </a:r>
          </a:p>
        </p:txBody>
      </p:sp>
    </p:spTree>
    <p:extLst>
      <p:ext uri="{BB962C8B-B14F-4D97-AF65-F5344CB8AC3E}">
        <p14:creationId xmlns:p14="http://schemas.microsoft.com/office/powerpoint/2010/main" val="187160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Machine learning</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408" y="2687618"/>
            <a:ext cx="6587669" cy="2791385"/>
          </a:xfrm>
        </p:spPr>
      </p:pic>
      <p:pic>
        <p:nvPicPr>
          <p:cNvPr id="23"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835" y="1356154"/>
            <a:ext cx="4428566" cy="5440545"/>
          </a:xfrm>
          <a:prstGeom prst="rect">
            <a:avLst/>
          </a:prstGeom>
        </p:spPr>
      </p:pic>
    </p:spTree>
    <p:extLst>
      <p:ext uri="{BB962C8B-B14F-4D97-AF65-F5344CB8AC3E}">
        <p14:creationId xmlns:p14="http://schemas.microsoft.com/office/powerpoint/2010/main" val="293375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hine learning зурган илэрцүүд"/>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46880" y="1906676"/>
            <a:ext cx="7314534" cy="44004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Research purpose</a:t>
            </a:r>
          </a:p>
        </p:txBody>
      </p:sp>
      <p:pic>
        <p:nvPicPr>
          <p:cNvPr id="4" name="Picture 3"/>
          <p:cNvPicPr>
            <a:picLocks noChangeAspect="1"/>
          </p:cNvPicPr>
          <p:nvPr/>
        </p:nvPicPr>
        <p:blipFill>
          <a:blip r:embed="rId4"/>
          <a:stretch>
            <a:fillRect/>
          </a:stretch>
        </p:blipFill>
        <p:spPr>
          <a:xfrm>
            <a:off x="344459" y="1906676"/>
            <a:ext cx="4331667" cy="4400424"/>
          </a:xfrm>
          <a:prstGeom prst="rect">
            <a:avLst/>
          </a:prstGeom>
        </p:spPr>
      </p:pic>
    </p:spTree>
    <p:extLst>
      <p:ext uri="{BB962C8B-B14F-4D97-AF65-F5344CB8AC3E}">
        <p14:creationId xmlns:p14="http://schemas.microsoft.com/office/powerpoint/2010/main" val="223428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rPr>
              <a:t>Air quality prediction model</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7759" y="1485900"/>
            <a:ext cx="7076481" cy="4822825"/>
          </a:xfrm>
        </p:spPr>
      </p:pic>
    </p:spTree>
    <p:extLst>
      <p:ext uri="{BB962C8B-B14F-4D97-AF65-F5344CB8AC3E}">
        <p14:creationId xmlns:p14="http://schemas.microsoft.com/office/powerpoint/2010/main" val="246819900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669</Words>
  <Application>Microsoft Office PowerPoint</Application>
  <PresentationFormat>寬螢幕</PresentationFormat>
  <Paragraphs>113</Paragraphs>
  <Slides>21</Slides>
  <Notes>19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21</vt:i4>
      </vt:variant>
    </vt:vector>
  </HeadingPairs>
  <TitlesOfParts>
    <vt:vector size="30" baseType="lpstr">
      <vt:lpstr>Arial</vt:lpstr>
      <vt:lpstr>굴림체</vt:lpstr>
      <vt:lpstr>Calibri Light</vt:lpstr>
      <vt:lpstr>Times New Roman</vt:lpstr>
      <vt:lpstr>Palatino Linotype</vt:lpstr>
      <vt:lpstr>Calibri</vt:lpstr>
      <vt:lpstr>맑은 고딕</vt:lpstr>
      <vt:lpstr>Noto Sans</vt:lpstr>
      <vt:lpstr>Office 테마</vt:lpstr>
      <vt:lpstr>Air Quality Predictions of Ulaanbaatar using Machine Learning Approach </vt:lpstr>
      <vt:lpstr>Introduction</vt:lpstr>
      <vt:lpstr>Air quality</vt:lpstr>
      <vt:lpstr>PowerPoint 簡報</vt:lpstr>
      <vt:lpstr>Air quality of UB in January /2016-2021/</vt:lpstr>
      <vt:lpstr>Machine learning</vt:lpstr>
      <vt:lpstr>Machine learning</vt:lpstr>
      <vt:lpstr>Research purpose</vt:lpstr>
      <vt:lpstr>Air quality prediction model</vt:lpstr>
      <vt:lpstr>Research method</vt:lpstr>
      <vt:lpstr>Training model</vt:lpstr>
      <vt:lpstr>Research data</vt:lpstr>
      <vt:lpstr>Training process</vt:lpstr>
      <vt:lpstr>PM10-prediction results </vt:lpstr>
      <vt:lpstr>PM2.5-prediction results </vt:lpstr>
      <vt:lpstr>CO-prediction results </vt:lpstr>
      <vt:lpstr>NO2-prediction results </vt:lpstr>
      <vt:lpstr>SO2-prediction results </vt:lpstr>
      <vt:lpstr>Conclusion </vt:lpstr>
      <vt:lpstr>References</vt:lpstr>
      <vt:lpstr>THANK YOU</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 Diagram, Chart, Google slides, Keynote</dc:subject>
  <dc:creator>Slide Members by HS.SEO</dc:creator>
  <cp:keywords>SlideMembers, ppt, PPT Templates, Presentation, Diagram, Chart, Yesform, Google slides, Keynote, Free Slides</cp:keywords>
  <dc:description>The copyright of this document is at Slide Members. Unauthorized copying may result in legal sanctions.</dc:description>
  <cp:lastModifiedBy>stell</cp:lastModifiedBy>
  <cp:revision>35</cp:revision>
  <dcterms:created xsi:type="dcterms:W3CDTF">2018-11-28T08:53:56Z</dcterms:created>
  <dcterms:modified xsi:type="dcterms:W3CDTF">2021-03-23T13:46:26Z</dcterms:modified>
  <cp:category>www.slidemembers.com</cp:category>
</cp:coreProperties>
</file>