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59" r:id="rId3"/>
    <p:sldId id="263" r:id="rId4"/>
    <p:sldId id="302" r:id="rId5"/>
    <p:sldId id="291" r:id="rId6"/>
    <p:sldId id="269" r:id="rId7"/>
    <p:sldId id="293" r:id="rId8"/>
    <p:sldId id="294" r:id="rId9"/>
    <p:sldId id="297" r:id="rId10"/>
    <p:sldId id="301" r:id="rId11"/>
    <p:sldId id="272" r:id="rId12"/>
    <p:sldId id="273" r:id="rId13"/>
    <p:sldId id="276" r:id="rId14"/>
    <p:sldId id="277" r:id="rId15"/>
    <p:sldId id="279" r:id="rId16"/>
    <p:sldId id="280" r:id="rId17"/>
    <p:sldId id="281" r:id="rId18"/>
    <p:sldId id="282" r:id="rId19"/>
    <p:sldId id="284" r:id="rId20"/>
    <p:sldId id="285" r:id="rId21"/>
    <p:sldId id="286" r:id="rId22"/>
    <p:sldId id="287" r:id="rId23"/>
    <p:sldId id="298" r:id="rId24"/>
    <p:sldId id="288" r:id="rId25"/>
    <p:sldId id="300" r:id="rId26"/>
    <p:sldId id="289" r:id="rId27"/>
    <p:sldId id="290"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9"/>
    <a:srgbClr val="0000CC"/>
    <a:srgbClr val="9EFF29"/>
    <a:srgbClr val="007033"/>
    <a:srgbClr val="C33A1F"/>
    <a:srgbClr val="003635"/>
    <a:srgbClr val="D6370C"/>
    <a:srgbClr val="1D3A00"/>
    <a:srgbClr val="FF856D"/>
    <a:srgbClr val="005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56373" autoAdjust="0"/>
  </p:normalViewPr>
  <p:slideViewPr>
    <p:cSldViewPr snapToGrid="0">
      <p:cViewPr varScale="1">
        <p:scale>
          <a:sx n="85" d="100"/>
          <a:sy n="85" d="100"/>
        </p:scale>
        <p:origin x="1986" y="6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jil\info\color\color%20data\long%20term%20data%20analy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a:t>Red</a:t>
            </a:r>
            <a:r>
              <a:rPr lang="en-US" baseline="0"/>
              <a:t> pigment</a:t>
            </a:r>
            <a:endParaRPr lang="en-US"/>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Sheet1!$F$1</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3.8407699037620299E-4"/>
                  <c:y val="-6.131669527468235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Sheet1!$F$2:$F$15</c:f>
              <c:numCache>
                <c:formatCode>General</c:formatCode>
                <c:ptCount val="14"/>
                <c:pt idx="0">
                  <c:v>38.369999999999997</c:v>
                </c:pt>
                <c:pt idx="1">
                  <c:v>37.612000000000002</c:v>
                </c:pt>
                <c:pt idx="2">
                  <c:v>34.731999999999999</c:v>
                </c:pt>
                <c:pt idx="3">
                  <c:v>34.781999999999996</c:v>
                </c:pt>
                <c:pt idx="4">
                  <c:v>33.874000000000002</c:v>
                </c:pt>
                <c:pt idx="5">
                  <c:v>34.145000000000003</c:v>
                </c:pt>
                <c:pt idx="6">
                  <c:v>33.85</c:v>
                </c:pt>
                <c:pt idx="7">
                  <c:v>33.42</c:v>
                </c:pt>
                <c:pt idx="8">
                  <c:v>33.795999999999999</c:v>
                </c:pt>
                <c:pt idx="9">
                  <c:v>32.947000000000003</c:v>
                </c:pt>
                <c:pt idx="10">
                  <c:v>33.35</c:v>
                </c:pt>
                <c:pt idx="11">
                  <c:v>34.039000000000001</c:v>
                </c:pt>
                <c:pt idx="12">
                  <c:v>33.634</c:v>
                </c:pt>
                <c:pt idx="13">
                  <c:v>33.152000000000001</c:v>
                </c:pt>
              </c:numCache>
            </c:numRef>
          </c:yVal>
          <c:smooth val="0"/>
          <c:extLst>
            <c:ext xmlns:c16="http://schemas.microsoft.com/office/drawing/2014/chart" uri="{C3380CC4-5D6E-409C-BE32-E72D297353CC}">
              <c16:uniqueId val="{00000000-B838-475D-B6C2-5E9AF5E89ACB}"/>
            </c:ext>
          </c:extLst>
        </c:ser>
        <c:ser>
          <c:idx val="1"/>
          <c:order val="1"/>
          <c:tx>
            <c:strRef>
              <c:f>Sheet1!$G$1</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3.1618547681539809E-3"/>
                  <c:y val="-7.557020770327584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Sheet1!$G$2:$G$15</c:f>
              <c:numCache>
                <c:formatCode>General</c:formatCode>
                <c:ptCount val="14"/>
                <c:pt idx="0">
                  <c:v>55.848999999999997</c:v>
                </c:pt>
                <c:pt idx="1">
                  <c:v>55.904000000000003</c:v>
                </c:pt>
                <c:pt idx="2">
                  <c:v>52.887999999999998</c:v>
                </c:pt>
                <c:pt idx="3">
                  <c:v>52.726999999999997</c:v>
                </c:pt>
                <c:pt idx="4">
                  <c:v>50.728000000000002</c:v>
                </c:pt>
                <c:pt idx="5">
                  <c:v>49.530999999999999</c:v>
                </c:pt>
                <c:pt idx="6">
                  <c:v>47.55</c:v>
                </c:pt>
                <c:pt idx="7">
                  <c:v>46.457000000000001</c:v>
                </c:pt>
                <c:pt idx="8">
                  <c:v>44.896000000000001</c:v>
                </c:pt>
                <c:pt idx="9">
                  <c:v>42.77</c:v>
                </c:pt>
                <c:pt idx="10">
                  <c:v>43.969000000000001</c:v>
                </c:pt>
                <c:pt idx="11">
                  <c:v>44.536000000000001</c:v>
                </c:pt>
                <c:pt idx="12">
                  <c:v>43.357999999999997</c:v>
                </c:pt>
                <c:pt idx="13">
                  <c:v>43.048000000000002</c:v>
                </c:pt>
              </c:numCache>
            </c:numRef>
          </c:yVal>
          <c:smooth val="0"/>
          <c:extLst>
            <c:ext xmlns:c16="http://schemas.microsoft.com/office/drawing/2014/chart" uri="{C3380CC4-5D6E-409C-BE32-E72D297353CC}">
              <c16:uniqueId val="{00000001-B838-475D-B6C2-5E9AF5E89ACB}"/>
            </c:ext>
          </c:extLst>
        </c:ser>
        <c:ser>
          <c:idx val="2"/>
          <c:order val="2"/>
          <c:tx>
            <c:strRef>
              <c:f>Sheet1!$H$1</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3.8407699037620299E-4"/>
                  <c:y val="-6.152812213352223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Sheet1!$H$2:$H$15</c:f>
              <c:numCache>
                <c:formatCode>General</c:formatCode>
                <c:ptCount val="14"/>
                <c:pt idx="0">
                  <c:v>40.454000000000001</c:v>
                </c:pt>
                <c:pt idx="1">
                  <c:v>39.662999999999997</c:v>
                </c:pt>
                <c:pt idx="2">
                  <c:v>33.481999999999999</c:v>
                </c:pt>
                <c:pt idx="3">
                  <c:v>32.19</c:v>
                </c:pt>
                <c:pt idx="4">
                  <c:v>29.553000000000001</c:v>
                </c:pt>
                <c:pt idx="5">
                  <c:v>28.439</c:v>
                </c:pt>
                <c:pt idx="6">
                  <c:v>26.532</c:v>
                </c:pt>
                <c:pt idx="7">
                  <c:v>26.088999999999999</c:v>
                </c:pt>
                <c:pt idx="8">
                  <c:v>24.556000000000001</c:v>
                </c:pt>
                <c:pt idx="9">
                  <c:v>22.835999999999999</c:v>
                </c:pt>
                <c:pt idx="10">
                  <c:v>24.094999999999999</c:v>
                </c:pt>
                <c:pt idx="11">
                  <c:v>24.562999999999999</c:v>
                </c:pt>
                <c:pt idx="12">
                  <c:v>23.437000000000001</c:v>
                </c:pt>
                <c:pt idx="13">
                  <c:v>23.765000000000001</c:v>
                </c:pt>
              </c:numCache>
            </c:numRef>
          </c:yVal>
          <c:smooth val="0"/>
          <c:extLst>
            <c:ext xmlns:c16="http://schemas.microsoft.com/office/drawing/2014/chart" uri="{C3380CC4-5D6E-409C-BE32-E72D297353CC}">
              <c16:uniqueId val="{00000002-B838-475D-B6C2-5E9AF5E89ACB}"/>
            </c:ext>
          </c:extLst>
        </c:ser>
        <c:dLbls>
          <c:showLegendKey val="0"/>
          <c:showVal val="0"/>
          <c:showCatName val="0"/>
          <c:showSerName val="0"/>
          <c:showPercent val="0"/>
          <c:showBubbleSize val="0"/>
        </c:dLbls>
        <c:axId val="469027408"/>
        <c:axId val="469032504"/>
      </c:scatterChart>
      <c:valAx>
        <c:axId val="469027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Measurement</a:t>
                </a:r>
                <a:r>
                  <a:rPr lang="en-US" baseline="0"/>
                  <a:t> period by one week</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32504"/>
        <c:crosses val="autoZero"/>
        <c:crossBetween val="midCat"/>
      </c:valAx>
      <c:valAx>
        <c:axId val="469032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a:t>
                </a:r>
                <a:r>
                  <a:rPr lang="en-US" baseline="0"/>
                  <a:t> value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74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Green pigment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Sheet1!$F$17</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5.430883639545057E-4"/>
                  <c:y val="-3.505504520268299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Sheet1!$F$18:$F$31</c:f>
              <c:numCache>
                <c:formatCode>General</c:formatCode>
                <c:ptCount val="14"/>
                <c:pt idx="0">
                  <c:v>42.540999999999997</c:v>
                </c:pt>
                <c:pt idx="1">
                  <c:v>41.82</c:v>
                </c:pt>
                <c:pt idx="2">
                  <c:v>41.197000000000003</c:v>
                </c:pt>
                <c:pt idx="3">
                  <c:v>41.459000000000003</c:v>
                </c:pt>
                <c:pt idx="4">
                  <c:v>41.451999999999998</c:v>
                </c:pt>
                <c:pt idx="5">
                  <c:v>40.895000000000003</c:v>
                </c:pt>
                <c:pt idx="6">
                  <c:v>41.838999999999999</c:v>
                </c:pt>
                <c:pt idx="7">
                  <c:v>42.143000000000001</c:v>
                </c:pt>
                <c:pt idx="8">
                  <c:v>41.457999999999998</c:v>
                </c:pt>
                <c:pt idx="9">
                  <c:v>34.137999999999998</c:v>
                </c:pt>
                <c:pt idx="10">
                  <c:v>39.113</c:v>
                </c:pt>
                <c:pt idx="11">
                  <c:v>35.764000000000003</c:v>
                </c:pt>
                <c:pt idx="12">
                  <c:v>40.707000000000001</c:v>
                </c:pt>
                <c:pt idx="13">
                  <c:v>40.610999999999997</c:v>
                </c:pt>
              </c:numCache>
            </c:numRef>
          </c:yVal>
          <c:smooth val="0"/>
          <c:extLst>
            <c:ext xmlns:c16="http://schemas.microsoft.com/office/drawing/2014/chart" uri="{C3380CC4-5D6E-409C-BE32-E72D297353CC}">
              <c16:uniqueId val="{00000000-58B0-405A-A710-A44420AD8011}"/>
            </c:ext>
          </c:extLst>
        </c:ser>
        <c:ser>
          <c:idx val="1"/>
          <c:order val="1"/>
          <c:tx>
            <c:strRef>
              <c:f>Sheet1!$G$17</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5.430883639545057E-4"/>
                  <c:y val="3.20585447652376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Sheet1!$G$18:$G$31</c:f>
              <c:numCache>
                <c:formatCode>General</c:formatCode>
                <c:ptCount val="14"/>
                <c:pt idx="0">
                  <c:v>-16.023</c:v>
                </c:pt>
                <c:pt idx="1">
                  <c:v>-16.516999999999999</c:v>
                </c:pt>
                <c:pt idx="2">
                  <c:v>-15.936</c:v>
                </c:pt>
                <c:pt idx="3">
                  <c:v>-16.193000000000001</c:v>
                </c:pt>
                <c:pt idx="4">
                  <c:v>-15.618</c:v>
                </c:pt>
                <c:pt idx="5">
                  <c:v>-15.294</c:v>
                </c:pt>
                <c:pt idx="6">
                  <c:v>-15.557</c:v>
                </c:pt>
                <c:pt idx="7">
                  <c:v>-14.797000000000001</c:v>
                </c:pt>
                <c:pt idx="8">
                  <c:v>-15.349</c:v>
                </c:pt>
                <c:pt idx="9">
                  <c:v>-12.118</c:v>
                </c:pt>
                <c:pt idx="10">
                  <c:v>-14.018000000000001</c:v>
                </c:pt>
                <c:pt idx="11">
                  <c:v>-13.144</c:v>
                </c:pt>
                <c:pt idx="12">
                  <c:v>-14.625999999999999</c:v>
                </c:pt>
                <c:pt idx="13">
                  <c:v>-15.007</c:v>
                </c:pt>
              </c:numCache>
            </c:numRef>
          </c:yVal>
          <c:smooth val="0"/>
          <c:extLst>
            <c:ext xmlns:c16="http://schemas.microsoft.com/office/drawing/2014/chart" uri="{C3380CC4-5D6E-409C-BE32-E72D297353CC}">
              <c16:uniqueId val="{00000001-58B0-405A-A710-A44420AD8011}"/>
            </c:ext>
          </c:extLst>
        </c:ser>
        <c:ser>
          <c:idx val="2"/>
          <c:order val="2"/>
          <c:tx>
            <c:strRef>
              <c:f>Sheet1!$H$17</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2.2346894138232723E-3"/>
                  <c:y val="-3.5838072324292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Sheet1!$H$18:$H$31</c:f>
              <c:numCache>
                <c:formatCode>General</c:formatCode>
                <c:ptCount val="14"/>
                <c:pt idx="0">
                  <c:v>14.209</c:v>
                </c:pt>
                <c:pt idx="1">
                  <c:v>14.054</c:v>
                </c:pt>
                <c:pt idx="2">
                  <c:v>13.612</c:v>
                </c:pt>
                <c:pt idx="3">
                  <c:v>13.784000000000001</c:v>
                </c:pt>
                <c:pt idx="4">
                  <c:v>14.026999999999999</c:v>
                </c:pt>
                <c:pt idx="5">
                  <c:v>13.755000000000001</c:v>
                </c:pt>
                <c:pt idx="6">
                  <c:v>14.323</c:v>
                </c:pt>
                <c:pt idx="7">
                  <c:v>14.551</c:v>
                </c:pt>
                <c:pt idx="8">
                  <c:v>13.734</c:v>
                </c:pt>
                <c:pt idx="9">
                  <c:v>12.942</c:v>
                </c:pt>
                <c:pt idx="10">
                  <c:v>12.76</c:v>
                </c:pt>
                <c:pt idx="11">
                  <c:v>11.798999999999999</c:v>
                </c:pt>
                <c:pt idx="12">
                  <c:v>13.487</c:v>
                </c:pt>
                <c:pt idx="13">
                  <c:v>13.355</c:v>
                </c:pt>
              </c:numCache>
            </c:numRef>
          </c:yVal>
          <c:smooth val="0"/>
          <c:extLst>
            <c:ext xmlns:c16="http://schemas.microsoft.com/office/drawing/2014/chart" uri="{C3380CC4-5D6E-409C-BE32-E72D297353CC}">
              <c16:uniqueId val="{00000002-58B0-405A-A710-A44420AD8011}"/>
            </c:ext>
          </c:extLst>
        </c:ser>
        <c:dLbls>
          <c:showLegendKey val="0"/>
          <c:showVal val="0"/>
          <c:showCatName val="0"/>
          <c:showSerName val="0"/>
          <c:showPercent val="0"/>
          <c:showBubbleSize val="0"/>
        </c:dLbls>
        <c:axId val="469033680"/>
        <c:axId val="469025056"/>
      </c:scatterChart>
      <c:valAx>
        <c:axId val="469033680"/>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5056"/>
        <c:crosses val="autoZero"/>
        <c:crossBetween val="midCat"/>
      </c:valAx>
      <c:valAx>
        <c:axId val="469025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layout>
            <c:manualLayout>
              <c:xMode val="edge"/>
              <c:yMode val="edge"/>
              <c:x val="2.7720027720027719E-2"/>
              <c:y val="0.3391341307250088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336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pigment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Sheet1!$F$33</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1.3345800524934384E-2"/>
                  <c:y val="-4.208333333333333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Sheet1!$F$34:$F$47</c:f>
              <c:numCache>
                <c:formatCode>General</c:formatCode>
                <c:ptCount val="14"/>
                <c:pt idx="0">
                  <c:v>29.975000000000001</c:v>
                </c:pt>
                <c:pt idx="1">
                  <c:v>30.116</c:v>
                </c:pt>
                <c:pt idx="2">
                  <c:v>29.198</c:v>
                </c:pt>
                <c:pt idx="3">
                  <c:v>29.507000000000001</c:v>
                </c:pt>
                <c:pt idx="4">
                  <c:v>28.875</c:v>
                </c:pt>
                <c:pt idx="5">
                  <c:v>28.827999999999999</c:v>
                </c:pt>
                <c:pt idx="6">
                  <c:v>28.95</c:v>
                </c:pt>
                <c:pt idx="7">
                  <c:v>28.721</c:v>
                </c:pt>
                <c:pt idx="8">
                  <c:v>29.021000000000001</c:v>
                </c:pt>
                <c:pt idx="9">
                  <c:v>28.689</c:v>
                </c:pt>
                <c:pt idx="10">
                  <c:v>28.800999999999998</c:v>
                </c:pt>
                <c:pt idx="11">
                  <c:v>28.263000000000002</c:v>
                </c:pt>
                <c:pt idx="12">
                  <c:v>28.728999999999999</c:v>
                </c:pt>
                <c:pt idx="13">
                  <c:v>29.036000000000001</c:v>
                </c:pt>
              </c:numCache>
            </c:numRef>
          </c:yVal>
          <c:smooth val="0"/>
          <c:extLst>
            <c:ext xmlns:c16="http://schemas.microsoft.com/office/drawing/2014/chart" uri="{C3380CC4-5D6E-409C-BE32-E72D297353CC}">
              <c16:uniqueId val="{00000000-5EE7-47E5-84AD-B410EAEB1D9F}"/>
            </c:ext>
          </c:extLst>
        </c:ser>
        <c:ser>
          <c:idx val="1"/>
          <c:order val="1"/>
          <c:tx>
            <c:strRef>
              <c:f>Sheet1!$G$33</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1.3345800524934384E-2"/>
                  <c:y val="5.184711286089238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Sheet1!$G$34:$G$47</c:f>
              <c:numCache>
                <c:formatCode>General</c:formatCode>
                <c:ptCount val="14"/>
                <c:pt idx="0">
                  <c:v>26.364000000000001</c:v>
                </c:pt>
                <c:pt idx="1">
                  <c:v>23.863</c:v>
                </c:pt>
                <c:pt idx="2">
                  <c:v>24.413</c:v>
                </c:pt>
                <c:pt idx="3">
                  <c:v>24.597000000000001</c:v>
                </c:pt>
                <c:pt idx="4">
                  <c:v>25.17</c:v>
                </c:pt>
                <c:pt idx="5">
                  <c:v>25.152999999999999</c:v>
                </c:pt>
                <c:pt idx="6">
                  <c:v>25.038</c:v>
                </c:pt>
                <c:pt idx="7">
                  <c:v>25.239000000000001</c:v>
                </c:pt>
                <c:pt idx="8">
                  <c:v>25.306999999999999</c:v>
                </c:pt>
                <c:pt idx="9">
                  <c:v>24.515999999999998</c:v>
                </c:pt>
                <c:pt idx="10">
                  <c:v>25.22</c:v>
                </c:pt>
                <c:pt idx="11">
                  <c:v>24.135000000000002</c:v>
                </c:pt>
                <c:pt idx="12">
                  <c:v>24.684999999999999</c:v>
                </c:pt>
                <c:pt idx="13">
                  <c:v>24.1</c:v>
                </c:pt>
              </c:numCache>
            </c:numRef>
          </c:yVal>
          <c:smooth val="0"/>
          <c:extLst>
            <c:ext xmlns:c16="http://schemas.microsoft.com/office/drawing/2014/chart" uri="{C3380CC4-5D6E-409C-BE32-E72D297353CC}">
              <c16:uniqueId val="{00000001-5EE7-47E5-84AD-B410EAEB1D9F}"/>
            </c:ext>
          </c:extLst>
        </c:ser>
        <c:ser>
          <c:idx val="2"/>
          <c:order val="2"/>
          <c:tx>
            <c:strRef>
              <c:f>Sheet1!$H$33</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1.0568022747156606E-2"/>
                  <c:y val="-2.319954797317002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Sheet1!$H$34:$H$47</c:f>
              <c:numCache>
                <c:formatCode>General</c:formatCode>
                <c:ptCount val="14"/>
                <c:pt idx="0">
                  <c:v>-68.742999999999995</c:v>
                </c:pt>
                <c:pt idx="1">
                  <c:v>-66.891000000000005</c:v>
                </c:pt>
                <c:pt idx="2">
                  <c:v>-66.411000000000001</c:v>
                </c:pt>
                <c:pt idx="3">
                  <c:v>-66.941999999999993</c:v>
                </c:pt>
                <c:pt idx="4">
                  <c:v>-66.682000000000002</c:v>
                </c:pt>
                <c:pt idx="5">
                  <c:v>-66.387</c:v>
                </c:pt>
                <c:pt idx="6">
                  <c:v>-66.325999999999993</c:v>
                </c:pt>
                <c:pt idx="7">
                  <c:v>-66.363</c:v>
                </c:pt>
                <c:pt idx="8">
                  <c:v>-66.213999999999999</c:v>
                </c:pt>
                <c:pt idx="9">
                  <c:v>-64.983000000000004</c:v>
                </c:pt>
                <c:pt idx="10">
                  <c:v>-65.694000000000003</c:v>
                </c:pt>
                <c:pt idx="11">
                  <c:v>-64.096999999999994</c:v>
                </c:pt>
                <c:pt idx="12">
                  <c:v>-64.811999999999998</c:v>
                </c:pt>
                <c:pt idx="13">
                  <c:v>-64.858000000000004</c:v>
                </c:pt>
              </c:numCache>
            </c:numRef>
          </c:yVal>
          <c:smooth val="0"/>
          <c:extLst>
            <c:ext xmlns:c16="http://schemas.microsoft.com/office/drawing/2014/chart" uri="{C3380CC4-5D6E-409C-BE32-E72D297353CC}">
              <c16:uniqueId val="{00000002-5EE7-47E5-84AD-B410EAEB1D9F}"/>
            </c:ext>
          </c:extLst>
        </c:ser>
        <c:dLbls>
          <c:showLegendKey val="0"/>
          <c:showVal val="0"/>
          <c:showCatName val="0"/>
          <c:showSerName val="0"/>
          <c:showPercent val="0"/>
          <c:showBubbleSize val="0"/>
        </c:dLbls>
        <c:axId val="469027016"/>
        <c:axId val="469028976"/>
      </c:scatterChart>
      <c:valAx>
        <c:axId val="469027016"/>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a:t>
                </a:r>
                <a:r>
                  <a:rPr lang="en-US" sz="1800" b="0" i="0" baseline="0">
                    <a:effectLst/>
                  </a:rPr>
                  <a:t> </a:t>
                </a:r>
                <a:r>
                  <a:rPr lang="en-US" sz="1000" b="0" i="0" baseline="0">
                    <a:effectLst/>
                  </a:rPr>
                  <a:t>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8976"/>
        <c:crosses val="autoZero"/>
        <c:crossBetween val="midCat"/>
      </c:valAx>
      <c:valAx>
        <c:axId val="46902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7016"/>
        <c:crosses val="autoZero"/>
        <c:crossBetween val="midCat"/>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Yellow</a:t>
            </a:r>
            <a:r>
              <a:rPr lang="en-US" baseline="0"/>
              <a:t> pigment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Sheet1!$F$49</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4.1338582677165353E-4"/>
                  <c:y val="8.948891805191013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Sheet1!$F$50:$F$63</c:f>
              <c:numCache>
                <c:formatCode>General</c:formatCode>
                <c:ptCount val="14"/>
                <c:pt idx="0">
                  <c:v>76.784999999999997</c:v>
                </c:pt>
                <c:pt idx="1">
                  <c:v>75.53</c:v>
                </c:pt>
                <c:pt idx="2">
                  <c:v>73.962999999999994</c:v>
                </c:pt>
                <c:pt idx="3">
                  <c:v>69.872</c:v>
                </c:pt>
                <c:pt idx="4">
                  <c:v>73.194000000000003</c:v>
                </c:pt>
                <c:pt idx="5">
                  <c:v>72.867999999999995</c:v>
                </c:pt>
                <c:pt idx="6">
                  <c:v>72.585999999999999</c:v>
                </c:pt>
                <c:pt idx="7">
                  <c:v>72.617999999999995</c:v>
                </c:pt>
                <c:pt idx="8">
                  <c:v>73.009</c:v>
                </c:pt>
                <c:pt idx="9">
                  <c:v>71.688999999999993</c:v>
                </c:pt>
                <c:pt idx="10">
                  <c:v>71.525000000000006</c:v>
                </c:pt>
                <c:pt idx="11">
                  <c:v>71.956999999999994</c:v>
                </c:pt>
                <c:pt idx="12">
                  <c:v>72.206999999999994</c:v>
                </c:pt>
                <c:pt idx="13">
                  <c:v>71.741</c:v>
                </c:pt>
              </c:numCache>
            </c:numRef>
          </c:yVal>
          <c:smooth val="0"/>
          <c:extLst>
            <c:ext xmlns:c16="http://schemas.microsoft.com/office/drawing/2014/chart" uri="{C3380CC4-5D6E-409C-BE32-E72D297353CC}">
              <c16:uniqueId val="{00000000-448D-4ECB-ACF6-A52068B6EA71}"/>
            </c:ext>
          </c:extLst>
        </c:ser>
        <c:ser>
          <c:idx val="1"/>
          <c:order val="1"/>
          <c:tx>
            <c:strRef>
              <c:f>Sheet1!$G$49</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4.1338582677165353E-4"/>
                  <c:y val="-3.812554680664916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Sheet1!$G$50:$G$63</c:f>
              <c:numCache>
                <c:formatCode>General</c:formatCode>
                <c:ptCount val="14"/>
                <c:pt idx="0">
                  <c:v>28.297999999999998</c:v>
                </c:pt>
                <c:pt idx="1">
                  <c:v>23.361999999999998</c:v>
                </c:pt>
                <c:pt idx="2">
                  <c:v>22.309000000000001</c:v>
                </c:pt>
                <c:pt idx="3">
                  <c:v>20.222000000000001</c:v>
                </c:pt>
                <c:pt idx="4">
                  <c:v>22.137</c:v>
                </c:pt>
                <c:pt idx="5">
                  <c:v>21.577999999999999</c:v>
                </c:pt>
                <c:pt idx="6">
                  <c:v>21.436</c:v>
                </c:pt>
                <c:pt idx="7">
                  <c:v>22.686</c:v>
                </c:pt>
                <c:pt idx="8">
                  <c:v>20.797000000000001</c:v>
                </c:pt>
                <c:pt idx="9">
                  <c:v>21.573</c:v>
                </c:pt>
                <c:pt idx="10">
                  <c:v>21.757999999999999</c:v>
                </c:pt>
                <c:pt idx="11">
                  <c:v>20.649000000000001</c:v>
                </c:pt>
                <c:pt idx="12">
                  <c:v>21.204999999999998</c:v>
                </c:pt>
                <c:pt idx="13">
                  <c:v>20.64</c:v>
                </c:pt>
              </c:numCache>
            </c:numRef>
          </c:yVal>
          <c:smooth val="0"/>
          <c:extLst>
            <c:ext xmlns:c16="http://schemas.microsoft.com/office/drawing/2014/chart" uri="{C3380CC4-5D6E-409C-BE32-E72D297353CC}">
              <c16:uniqueId val="{00000001-448D-4ECB-ACF6-A52068B6EA71}"/>
            </c:ext>
          </c:extLst>
        </c:ser>
        <c:ser>
          <c:idx val="2"/>
          <c:order val="2"/>
          <c:tx>
            <c:strRef>
              <c:f>Sheet1!$H$49</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4.1338582677165353E-4"/>
                  <c:y val="-6.166630212890055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Sheet1!$H$50:$H$63</c:f>
              <c:numCache>
                <c:formatCode>General</c:formatCode>
                <c:ptCount val="14"/>
                <c:pt idx="0">
                  <c:v>81.569999999999993</c:v>
                </c:pt>
                <c:pt idx="1">
                  <c:v>78.738</c:v>
                </c:pt>
                <c:pt idx="2">
                  <c:v>75.762</c:v>
                </c:pt>
                <c:pt idx="3">
                  <c:v>72.117000000000004</c:v>
                </c:pt>
                <c:pt idx="4">
                  <c:v>73.777000000000001</c:v>
                </c:pt>
                <c:pt idx="5">
                  <c:v>72.828999999999994</c:v>
                </c:pt>
                <c:pt idx="6">
                  <c:v>72.177999999999997</c:v>
                </c:pt>
                <c:pt idx="7">
                  <c:v>72.396000000000001</c:v>
                </c:pt>
                <c:pt idx="8">
                  <c:v>72.843999999999994</c:v>
                </c:pt>
                <c:pt idx="9">
                  <c:v>71.394000000000005</c:v>
                </c:pt>
                <c:pt idx="10">
                  <c:v>70.558999999999997</c:v>
                </c:pt>
                <c:pt idx="11">
                  <c:v>71.376000000000005</c:v>
                </c:pt>
                <c:pt idx="12">
                  <c:v>71.953000000000003</c:v>
                </c:pt>
                <c:pt idx="13">
                  <c:v>72.399000000000001</c:v>
                </c:pt>
              </c:numCache>
            </c:numRef>
          </c:yVal>
          <c:smooth val="0"/>
          <c:extLst>
            <c:ext xmlns:c16="http://schemas.microsoft.com/office/drawing/2014/chart" uri="{C3380CC4-5D6E-409C-BE32-E72D297353CC}">
              <c16:uniqueId val="{00000002-448D-4ECB-ACF6-A52068B6EA71}"/>
            </c:ext>
          </c:extLst>
        </c:ser>
        <c:dLbls>
          <c:showLegendKey val="0"/>
          <c:showVal val="0"/>
          <c:showCatName val="0"/>
          <c:showSerName val="0"/>
          <c:showPercent val="0"/>
          <c:showBubbleSize val="0"/>
        </c:dLbls>
        <c:axId val="469029760"/>
        <c:axId val="469037992"/>
      </c:scatterChart>
      <c:valAx>
        <c:axId val="469029760"/>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37992"/>
        <c:crosses val="autoZero"/>
        <c:crossBetween val="midCat"/>
      </c:valAx>
      <c:valAx>
        <c:axId val="469037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200" b="0" i="0" baseline="0">
                    <a:effectLst/>
                  </a:rPr>
                  <a:t>L*a*b* value</a:t>
                </a:r>
                <a:endParaRPr lang="en-US"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20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97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Green dye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Sheet1!$F$81</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1.612357830271216E-2"/>
                  <c:y val="-5.43014649120417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Sheet1!$F$82:$F$95</c:f>
              <c:numCache>
                <c:formatCode>General</c:formatCode>
                <c:ptCount val="14"/>
                <c:pt idx="0">
                  <c:v>45.734000000000002</c:v>
                </c:pt>
                <c:pt idx="1">
                  <c:v>44.737000000000002</c:v>
                </c:pt>
                <c:pt idx="2">
                  <c:v>44.802999999999997</c:v>
                </c:pt>
                <c:pt idx="3">
                  <c:v>45.085000000000001</c:v>
                </c:pt>
                <c:pt idx="4">
                  <c:v>44.843000000000004</c:v>
                </c:pt>
                <c:pt idx="5">
                  <c:v>44.938000000000002</c:v>
                </c:pt>
                <c:pt idx="6">
                  <c:v>45.301000000000002</c:v>
                </c:pt>
                <c:pt idx="7">
                  <c:v>42.295000000000002</c:v>
                </c:pt>
                <c:pt idx="8">
                  <c:v>45.405000000000001</c:v>
                </c:pt>
                <c:pt idx="9">
                  <c:v>45.485999999999997</c:v>
                </c:pt>
                <c:pt idx="10">
                  <c:v>45.331000000000003</c:v>
                </c:pt>
                <c:pt idx="11">
                  <c:v>45.286999999999999</c:v>
                </c:pt>
                <c:pt idx="12">
                  <c:v>45.347000000000001</c:v>
                </c:pt>
                <c:pt idx="13">
                  <c:v>45.451999999999998</c:v>
                </c:pt>
              </c:numCache>
            </c:numRef>
          </c:yVal>
          <c:smooth val="0"/>
          <c:extLst>
            <c:ext xmlns:c16="http://schemas.microsoft.com/office/drawing/2014/chart" uri="{C3380CC4-5D6E-409C-BE32-E72D297353CC}">
              <c16:uniqueId val="{00000000-7787-4437-A2E2-7044E38B750E}"/>
            </c:ext>
          </c:extLst>
        </c:ser>
        <c:ser>
          <c:idx val="1"/>
          <c:order val="1"/>
          <c:tx>
            <c:strRef>
              <c:f>Sheet1!$G$81</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1.612357830271216E-2"/>
                  <c:y val="-4.3167406842310803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Sheet1!$G$82:$G$95</c:f>
              <c:numCache>
                <c:formatCode>General</c:formatCode>
                <c:ptCount val="14"/>
                <c:pt idx="0">
                  <c:v>-42.997</c:v>
                </c:pt>
                <c:pt idx="1">
                  <c:v>-41.997</c:v>
                </c:pt>
                <c:pt idx="2">
                  <c:v>-41.563000000000002</c:v>
                </c:pt>
                <c:pt idx="3">
                  <c:v>-41.728999999999999</c:v>
                </c:pt>
                <c:pt idx="4">
                  <c:v>-41.073</c:v>
                </c:pt>
                <c:pt idx="5">
                  <c:v>-40.774999999999999</c:v>
                </c:pt>
                <c:pt idx="6">
                  <c:v>-40.755000000000003</c:v>
                </c:pt>
                <c:pt idx="7">
                  <c:v>-38.786000000000001</c:v>
                </c:pt>
                <c:pt idx="8">
                  <c:v>-40.377000000000002</c:v>
                </c:pt>
                <c:pt idx="9">
                  <c:v>-40.615000000000002</c:v>
                </c:pt>
                <c:pt idx="10">
                  <c:v>-40.235999999999997</c:v>
                </c:pt>
                <c:pt idx="11">
                  <c:v>-40.228000000000002</c:v>
                </c:pt>
                <c:pt idx="12">
                  <c:v>-40.320999999999998</c:v>
                </c:pt>
                <c:pt idx="13">
                  <c:v>-40.070999999999998</c:v>
                </c:pt>
              </c:numCache>
            </c:numRef>
          </c:yVal>
          <c:smooth val="0"/>
          <c:extLst>
            <c:ext xmlns:c16="http://schemas.microsoft.com/office/drawing/2014/chart" uri="{C3380CC4-5D6E-409C-BE32-E72D297353CC}">
              <c16:uniqueId val="{00000001-7787-4437-A2E2-7044E38B750E}"/>
            </c:ext>
          </c:extLst>
        </c:ser>
        <c:ser>
          <c:idx val="2"/>
          <c:order val="2"/>
          <c:tx>
            <c:strRef>
              <c:f>Sheet1!$H$81</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1.7345800524934382E-2"/>
                  <c:y val="-3.93802504790707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Sheet1!$H$82:$H$95</c:f>
              <c:numCache>
                <c:formatCode>General</c:formatCode>
                <c:ptCount val="14"/>
                <c:pt idx="0">
                  <c:v>7.6909999999999998</c:v>
                </c:pt>
                <c:pt idx="1">
                  <c:v>7.2690000000000001</c:v>
                </c:pt>
                <c:pt idx="2">
                  <c:v>6.6740000000000004</c:v>
                </c:pt>
                <c:pt idx="3">
                  <c:v>6.5019999999999998</c:v>
                </c:pt>
                <c:pt idx="4">
                  <c:v>6.1820000000000004</c:v>
                </c:pt>
                <c:pt idx="5">
                  <c:v>5.8079999999999998</c:v>
                </c:pt>
                <c:pt idx="6">
                  <c:v>5.4909999999999997</c:v>
                </c:pt>
                <c:pt idx="7">
                  <c:v>4.9889999999999999</c:v>
                </c:pt>
                <c:pt idx="8">
                  <c:v>4.3529999999999998</c:v>
                </c:pt>
                <c:pt idx="9">
                  <c:v>4.4939999999999998</c:v>
                </c:pt>
                <c:pt idx="10">
                  <c:v>4.3659999999999997</c:v>
                </c:pt>
                <c:pt idx="11">
                  <c:v>4.13</c:v>
                </c:pt>
                <c:pt idx="12">
                  <c:v>3.96</c:v>
                </c:pt>
                <c:pt idx="13">
                  <c:v>3.923</c:v>
                </c:pt>
              </c:numCache>
            </c:numRef>
          </c:yVal>
          <c:smooth val="0"/>
          <c:extLst>
            <c:ext xmlns:c16="http://schemas.microsoft.com/office/drawing/2014/chart" uri="{C3380CC4-5D6E-409C-BE32-E72D297353CC}">
              <c16:uniqueId val="{00000002-7787-4437-A2E2-7044E38B750E}"/>
            </c:ext>
          </c:extLst>
        </c:ser>
        <c:dLbls>
          <c:showLegendKey val="0"/>
          <c:showVal val="0"/>
          <c:showCatName val="0"/>
          <c:showSerName val="0"/>
          <c:showPercent val="0"/>
          <c:showBubbleSize val="0"/>
        </c:dLbls>
        <c:axId val="469018784"/>
        <c:axId val="469016040"/>
      </c:scatterChart>
      <c:valAx>
        <c:axId val="469018784"/>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6040"/>
        <c:crosses val="autoZero"/>
        <c:crossBetween val="midCat"/>
      </c:valAx>
      <c:valAx>
        <c:axId val="469016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87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dye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Sheet1!$F$97</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3.0012467191601049E-2"/>
                  <c:y val="-2.892096821230679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Sheet1!$F$98:$F$111</c:f>
              <c:numCache>
                <c:formatCode>General</c:formatCode>
                <c:ptCount val="14"/>
                <c:pt idx="0">
                  <c:v>61.927</c:v>
                </c:pt>
                <c:pt idx="1">
                  <c:v>61.082000000000001</c:v>
                </c:pt>
                <c:pt idx="2">
                  <c:v>61.151000000000003</c:v>
                </c:pt>
                <c:pt idx="3">
                  <c:v>51.156999999999996</c:v>
                </c:pt>
                <c:pt idx="4">
                  <c:v>61.325000000000003</c:v>
                </c:pt>
                <c:pt idx="5">
                  <c:v>61.133000000000003</c:v>
                </c:pt>
                <c:pt idx="6">
                  <c:v>61.344999999999999</c:v>
                </c:pt>
                <c:pt idx="7">
                  <c:v>61.511000000000003</c:v>
                </c:pt>
                <c:pt idx="8">
                  <c:v>61.405000000000001</c:v>
                </c:pt>
                <c:pt idx="9">
                  <c:v>61.304000000000002</c:v>
                </c:pt>
                <c:pt idx="10">
                  <c:v>61.170999999999999</c:v>
                </c:pt>
                <c:pt idx="11">
                  <c:v>61.201000000000001</c:v>
                </c:pt>
                <c:pt idx="12">
                  <c:v>61.277000000000001</c:v>
                </c:pt>
                <c:pt idx="13">
                  <c:v>61.256</c:v>
                </c:pt>
              </c:numCache>
            </c:numRef>
          </c:yVal>
          <c:smooth val="0"/>
          <c:extLst>
            <c:ext xmlns:c16="http://schemas.microsoft.com/office/drawing/2014/chart" uri="{C3380CC4-5D6E-409C-BE32-E72D297353CC}">
              <c16:uniqueId val="{00000000-F5B1-42CC-889C-C4ECC315F40C}"/>
            </c:ext>
          </c:extLst>
        </c:ser>
        <c:ser>
          <c:idx val="1"/>
          <c:order val="1"/>
          <c:tx>
            <c:strRef>
              <c:f>Sheet1!$G$97</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3.0012467191601049E-2"/>
                  <c:y val="-9.685148731408574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Sheet1!$G$98:$G$111</c:f>
              <c:numCache>
                <c:formatCode>General</c:formatCode>
                <c:ptCount val="14"/>
                <c:pt idx="0">
                  <c:v>-23.253</c:v>
                </c:pt>
                <c:pt idx="1">
                  <c:v>-22.576000000000001</c:v>
                </c:pt>
                <c:pt idx="2">
                  <c:v>-22.640999999999998</c:v>
                </c:pt>
                <c:pt idx="3">
                  <c:v>-20.113</c:v>
                </c:pt>
                <c:pt idx="4">
                  <c:v>-23.062999999999999</c:v>
                </c:pt>
                <c:pt idx="5">
                  <c:v>-22.968</c:v>
                </c:pt>
                <c:pt idx="6">
                  <c:v>-23.132000000000001</c:v>
                </c:pt>
                <c:pt idx="7">
                  <c:v>-23.611999999999998</c:v>
                </c:pt>
                <c:pt idx="8">
                  <c:v>-23.157</c:v>
                </c:pt>
                <c:pt idx="9">
                  <c:v>-23.344999999999999</c:v>
                </c:pt>
                <c:pt idx="10">
                  <c:v>-23.369</c:v>
                </c:pt>
                <c:pt idx="11">
                  <c:v>-23.175999999999998</c:v>
                </c:pt>
                <c:pt idx="12">
                  <c:v>-23.210999999999999</c:v>
                </c:pt>
                <c:pt idx="13">
                  <c:v>-23.314</c:v>
                </c:pt>
              </c:numCache>
            </c:numRef>
          </c:yVal>
          <c:smooth val="0"/>
          <c:extLst>
            <c:ext xmlns:c16="http://schemas.microsoft.com/office/drawing/2014/chart" uri="{C3380CC4-5D6E-409C-BE32-E72D297353CC}">
              <c16:uniqueId val="{00000001-F5B1-42CC-889C-C4ECC315F40C}"/>
            </c:ext>
          </c:extLst>
        </c:ser>
        <c:ser>
          <c:idx val="2"/>
          <c:order val="2"/>
          <c:tx>
            <c:strRef>
              <c:f>Sheet1!$H$97</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3.0012467191601049E-2"/>
                  <c:y val="5.578193350831137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Sheet1!$H$98:$H$111</c:f>
              <c:numCache>
                <c:formatCode>General</c:formatCode>
                <c:ptCount val="14"/>
                <c:pt idx="0">
                  <c:v>-36.043999999999997</c:v>
                </c:pt>
                <c:pt idx="1">
                  <c:v>-35.488999999999997</c:v>
                </c:pt>
                <c:pt idx="2">
                  <c:v>-35.31</c:v>
                </c:pt>
                <c:pt idx="3">
                  <c:v>-32.360999999999997</c:v>
                </c:pt>
                <c:pt idx="4">
                  <c:v>-35.011000000000003</c:v>
                </c:pt>
                <c:pt idx="5">
                  <c:v>-34.637</c:v>
                </c:pt>
                <c:pt idx="6">
                  <c:v>-34.323999999999998</c:v>
                </c:pt>
                <c:pt idx="7">
                  <c:v>-33.805</c:v>
                </c:pt>
                <c:pt idx="8">
                  <c:v>-34.405999999999999</c:v>
                </c:pt>
                <c:pt idx="9">
                  <c:v>-33.887999999999998</c:v>
                </c:pt>
                <c:pt idx="10">
                  <c:v>-33.323999999999998</c:v>
                </c:pt>
                <c:pt idx="11">
                  <c:v>-33.753</c:v>
                </c:pt>
                <c:pt idx="12">
                  <c:v>-33.485999999999997</c:v>
                </c:pt>
                <c:pt idx="13">
                  <c:v>-33.366999999999997</c:v>
                </c:pt>
              </c:numCache>
            </c:numRef>
          </c:yVal>
          <c:smooth val="0"/>
          <c:extLst>
            <c:ext xmlns:c16="http://schemas.microsoft.com/office/drawing/2014/chart" uri="{C3380CC4-5D6E-409C-BE32-E72D297353CC}">
              <c16:uniqueId val="{00000002-F5B1-42CC-889C-C4ECC315F40C}"/>
            </c:ext>
          </c:extLst>
        </c:ser>
        <c:dLbls>
          <c:showLegendKey val="0"/>
          <c:showVal val="0"/>
          <c:showCatName val="0"/>
          <c:showSerName val="0"/>
          <c:showPercent val="0"/>
          <c:showBubbleSize val="0"/>
        </c:dLbls>
        <c:axId val="469024664"/>
        <c:axId val="469018392"/>
      </c:scatterChart>
      <c:valAx>
        <c:axId val="469024664"/>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8392"/>
        <c:crosses val="autoZero"/>
        <c:crossBetween val="midCat"/>
      </c:valAx>
      <c:valAx>
        <c:axId val="4690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layout>
            <c:manualLayout>
              <c:xMode val="edge"/>
              <c:yMode val="edge"/>
              <c:x val="3.0492030492030493E-2"/>
              <c:y val="0.289987557783650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246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Yellow</a:t>
            </a:r>
            <a:r>
              <a:rPr lang="en-US" baseline="0"/>
              <a:t> dye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Sheet1!$F$113</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8.7467191601049866E-3"/>
                  <c:y val="-3.522892971711869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Sheet1!$F$114:$F$127</c:f>
              <c:numCache>
                <c:formatCode>General</c:formatCode>
                <c:ptCount val="14"/>
                <c:pt idx="0">
                  <c:v>81.843999999999994</c:v>
                </c:pt>
                <c:pt idx="1">
                  <c:v>80.706000000000003</c:v>
                </c:pt>
                <c:pt idx="2">
                  <c:v>80.606999999999999</c:v>
                </c:pt>
                <c:pt idx="3">
                  <c:v>80.588999999999999</c:v>
                </c:pt>
                <c:pt idx="4">
                  <c:v>80.549000000000007</c:v>
                </c:pt>
                <c:pt idx="5">
                  <c:v>64.759</c:v>
                </c:pt>
                <c:pt idx="6">
                  <c:v>79.623000000000005</c:v>
                </c:pt>
                <c:pt idx="7">
                  <c:v>80.409000000000006</c:v>
                </c:pt>
                <c:pt idx="8">
                  <c:v>80.53</c:v>
                </c:pt>
                <c:pt idx="9">
                  <c:v>80.263000000000005</c:v>
                </c:pt>
                <c:pt idx="10">
                  <c:v>80.161000000000001</c:v>
                </c:pt>
                <c:pt idx="11">
                  <c:v>80.149000000000001</c:v>
                </c:pt>
                <c:pt idx="12">
                  <c:v>80.171000000000006</c:v>
                </c:pt>
                <c:pt idx="13">
                  <c:v>80.156999999999996</c:v>
                </c:pt>
              </c:numCache>
            </c:numRef>
          </c:yVal>
          <c:smooth val="0"/>
          <c:extLst>
            <c:ext xmlns:c16="http://schemas.microsoft.com/office/drawing/2014/chart" uri="{C3380CC4-5D6E-409C-BE32-E72D297353CC}">
              <c16:uniqueId val="{00000000-B9E2-4ADB-8636-89121BB9640B}"/>
            </c:ext>
          </c:extLst>
        </c:ser>
        <c:ser>
          <c:idx val="1"/>
          <c:order val="1"/>
          <c:tx>
            <c:strRef>
              <c:f>Sheet1!$G$113</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8.7467191601049866E-3"/>
                  <c:y val="-4.325860309128025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Sheet1!$G$114:$G$127</c:f>
              <c:numCache>
                <c:formatCode>General</c:formatCode>
                <c:ptCount val="14"/>
                <c:pt idx="0">
                  <c:v>13.856</c:v>
                </c:pt>
                <c:pt idx="1">
                  <c:v>13.689</c:v>
                </c:pt>
                <c:pt idx="2">
                  <c:v>13.775</c:v>
                </c:pt>
                <c:pt idx="3">
                  <c:v>13.898</c:v>
                </c:pt>
                <c:pt idx="4">
                  <c:v>13.898</c:v>
                </c:pt>
                <c:pt idx="5">
                  <c:v>11.348000000000001</c:v>
                </c:pt>
                <c:pt idx="6">
                  <c:v>13.936</c:v>
                </c:pt>
                <c:pt idx="7">
                  <c:v>14.46</c:v>
                </c:pt>
                <c:pt idx="8">
                  <c:v>13.805999999999999</c:v>
                </c:pt>
                <c:pt idx="9">
                  <c:v>14.077</c:v>
                </c:pt>
                <c:pt idx="10">
                  <c:v>14.065</c:v>
                </c:pt>
                <c:pt idx="11">
                  <c:v>13.907999999999999</c:v>
                </c:pt>
                <c:pt idx="12">
                  <c:v>13.861000000000001</c:v>
                </c:pt>
                <c:pt idx="13">
                  <c:v>13.952999999999999</c:v>
                </c:pt>
              </c:numCache>
            </c:numRef>
          </c:yVal>
          <c:smooth val="0"/>
          <c:extLst>
            <c:ext xmlns:c16="http://schemas.microsoft.com/office/drawing/2014/chart" uri="{C3380CC4-5D6E-409C-BE32-E72D297353CC}">
              <c16:uniqueId val="{00000001-B9E2-4ADB-8636-89121BB9640B}"/>
            </c:ext>
          </c:extLst>
        </c:ser>
        <c:ser>
          <c:idx val="2"/>
          <c:order val="2"/>
          <c:tx>
            <c:strRef>
              <c:f>Sheet1!$H$113</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8.7467191601049866E-3"/>
                  <c:y val="-3.871828521434820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Sheet1!$H$114:$H$127</c:f>
              <c:numCache>
                <c:formatCode>General</c:formatCode>
                <c:ptCount val="14"/>
                <c:pt idx="0">
                  <c:v>69.649000000000001</c:v>
                </c:pt>
                <c:pt idx="1">
                  <c:v>69.052999999999997</c:v>
                </c:pt>
                <c:pt idx="2">
                  <c:v>68.632999999999996</c:v>
                </c:pt>
                <c:pt idx="3">
                  <c:v>68.403000000000006</c:v>
                </c:pt>
                <c:pt idx="4">
                  <c:v>67.893000000000001</c:v>
                </c:pt>
                <c:pt idx="5">
                  <c:v>55.808</c:v>
                </c:pt>
                <c:pt idx="6">
                  <c:v>66.418000000000006</c:v>
                </c:pt>
                <c:pt idx="7">
                  <c:v>66.44</c:v>
                </c:pt>
                <c:pt idx="8">
                  <c:v>66.105999999999995</c:v>
                </c:pt>
                <c:pt idx="9">
                  <c:v>65.644999999999996</c:v>
                </c:pt>
                <c:pt idx="10">
                  <c:v>65.212999999999994</c:v>
                </c:pt>
                <c:pt idx="11">
                  <c:v>64.498999999999995</c:v>
                </c:pt>
                <c:pt idx="12">
                  <c:v>64.671000000000006</c:v>
                </c:pt>
                <c:pt idx="13">
                  <c:v>64.64</c:v>
                </c:pt>
              </c:numCache>
            </c:numRef>
          </c:yVal>
          <c:smooth val="0"/>
          <c:extLst>
            <c:ext xmlns:c16="http://schemas.microsoft.com/office/drawing/2014/chart" uri="{C3380CC4-5D6E-409C-BE32-E72D297353CC}">
              <c16:uniqueId val="{00000002-B9E2-4ADB-8636-89121BB9640B}"/>
            </c:ext>
          </c:extLst>
        </c:ser>
        <c:dLbls>
          <c:showLegendKey val="0"/>
          <c:showVal val="0"/>
          <c:showCatName val="0"/>
          <c:showSerName val="0"/>
          <c:showPercent val="0"/>
          <c:showBubbleSize val="0"/>
        </c:dLbls>
        <c:axId val="469016432"/>
        <c:axId val="469019176"/>
      </c:scatterChart>
      <c:valAx>
        <c:axId val="46901643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9176"/>
        <c:crosses val="autoZero"/>
        <c:crossBetween val="midCat"/>
      </c:valAx>
      <c:valAx>
        <c:axId val="469019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64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White dye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scatterChart>
        <c:scatterStyle val="lineMarker"/>
        <c:varyColors val="0"/>
        <c:ser>
          <c:idx val="0"/>
          <c:order val="0"/>
          <c:tx>
            <c:strRef>
              <c:f>Sheet1!$F$129</c:f>
              <c:strCache>
                <c:ptCount val="1"/>
                <c:pt idx="0">
                  <c:v>LAB_L</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1.607830271216098E-3"/>
                  <c:y val="-4.151304616334722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Sheet1!$F$130:$F$143</c:f>
              <c:numCache>
                <c:formatCode>General</c:formatCode>
                <c:ptCount val="14"/>
                <c:pt idx="0">
                  <c:v>92.423000000000002</c:v>
                </c:pt>
                <c:pt idx="1">
                  <c:v>90.849000000000004</c:v>
                </c:pt>
                <c:pt idx="2">
                  <c:v>90.710999999999999</c:v>
                </c:pt>
                <c:pt idx="3">
                  <c:v>90.754999999999995</c:v>
                </c:pt>
                <c:pt idx="4">
                  <c:v>90.619</c:v>
                </c:pt>
                <c:pt idx="5">
                  <c:v>90.364999999999995</c:v>
                </c:pt>
                <c:pt idx="6">
                  <c:v>89.844999999999999</c:v>
                </c:pt>
                <c:pt idx="7">
                  <c:v>90.385999999999996</c:v>
                </c:pt>
                <c:pt idx="8">
                  <c:v>89.468999999999994</c:v>
                </c:pt>
                <c:pt idx="9">
                  <c:v>90.338999999999999</c:v>
                </c:pt>
                <c:pt idx="10">
                  <c:v>90.012</c:v>
                </c:pt>
                <c:pt idx="11">
                  <c:v>90.028000000000006</c:v>
                </c:pt>
                <c:pt idx="12">
                  <c:v>90.031000000000006</c:v>
                </c:pt>
                <c:pt idx="13">
                  <c:v>89.88</c:v>
                </c:pt>
              </c:numCache>
            </c:numRef>
          </c:yVal>
          <c:smooth val="0"/>
          <c:extLst>
            <c:ext xmlns:c16="http://schemas.microsoft.com/office/drawing/2014/chart" uri="{C3380CC4-5D6E-409C-BE32-E72D297353CC}">
              <c16:uniqueId val="{00000000-4512-4400-B28E-F578FA4F276D}"/>
            </c:ext>
          </c:extLst>
        </c:ser>
        <c:ser>
          <c:idx val="1"/>
          <c:order val="1"/>
          <c:tx>
            <c:strRef>
              <c:f>Sheet1!$G$129</c:f>
              <c:strCache>
                <c:ptCount val="1"/>
                <c:pt idx="0">
                  <c:v>LAB_A</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1.1699475065616797E-3"/>
                  <c:y val="4.467609368898092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Sheet1!$G$130:$G$143</c:f>
              <c:numCache>
                <c:formatCode>General</c:formatCode>
                <c:ptCount val="14"/>
                <c:pt idx="0">
                  <c:v>0.245</c:v>
                </c:pt>
                <c:pt idx="1">
                  <c:v>0.52700000000000002</c:v>
                </c:pt>
                <c:pt idx="2">
                  <c:v>0.56000000000000005</c:v>
                </c:pt>
                <c:pt idx="3">
                  <c:v>0.621</c:v>
                </c:pt>
                <c:pt idx="4">
                  <c:v>0.56799999999999995</c:v>
                </c:pt>
                <c:pt idx="5">
                  <c:v>0.92900000000000005</c:v>
                </c:pt>
                <c:pt idx="6">
                  <c:v>1.024</c:v>
                </c:pt>
                <c:pt idx="7">
                  <c:v>1.32</c:v>
                </c:pt>
                <c:pt idx="8">
                  <c:v>1.2010000000000001</c:v>
                </c:pt>
                <c:pt idx="9">
                  <c:v>1.2829999999999999</c:v>
                </c:pt>
                <c:pt idx="10">
                  <c:v>1.331</c:v>
                </c:pt>
                <c:pt idx="11">
                  <c:v>1.407</c:v>
                </c:pt>
                <c:pt idx="12">
                  <c:v>1.45</c:v>
                </c:pt>
                <c:pt idx="13">
                  <c:v>1.4570000000000001</c:v>
                </c:pt>
              </c:numCache>
            </c:numRef>
          </c:yVal>
          <c:smooth val="0"/>
          <c:extLst>
            <c:ext xmlns:c16="http://schemas.microsoft.com/office/drawing/2014/chart" uri="{C3380CC4-5D6E-409C-BE32-E72D297353CC}">
              <c16:uniqueId val="{00000001-4512-4400-B28E-F578FA4F276D}"/>
            </c:ext>
          </c:extLst>
        </c:ser>
        <c:ser>
          <c:idx val="2"/>
          <c:order val="2"/>
          <c:tx>
            <c:strRef>
              <c:f>Sheet1!$H$129</c:f>
              <c:strCache>
                <c:ptCount val="1"/>
                <c:pt idx="0">
                  <c:v>LAB_B</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4.3856080489938758E-3"/>
                  <c:y val="-3.634689262458109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trendlineLbl>
          </c:trendline>
          <c:yVal>
            <c:numRef>
              <c:f>Sheet1!$H$130:$H$143</c:f>
              <c:numCache>
                <c:formatCode>General</c:formatCode>
                <c:ptCount val="14"/>
                <c:pt idx="0">
                  <c:v>4.2089999999999996</c:v>
                </c:pt>
                <c:pt idx="1">
                  <c:v>4.9450000000000003</c:v>
                </c:pt>
                <c:pt idx="2">
                  <c:v>4.9130000000000003</c:v>
                </c:pt>
                <c:pt idx="3">
                  <c:v>5.1360000000000001</c:v>
                </c:pt>
                <c:pt idx="4">
                  <c:v>4.9809999999999999</c:v>
                </c:pt>
                <c:pt idx="5">
                  <c:v>5.819</c:v>
                </c:pt>
                <c:pt idx="6">
                  <c:v>5.819</c:v>
                </c:pt>
                <c:pt idx="7">
                  <c:v>6.3680000000000003</c:v>
                </c:pt>
                <c:pt idx="8">
                  <c:v>6.9269999999999996</c:v>
                </c:pt>
                <c:pt idx="9">
                  <c:v>6.4729999999999999</c:v>
                </c:pt>
                <c:pt idx="10">
                  <c:v>6.5</c:v>
                </c:pt>
                <c:pt idx="11">
                  <c:v>6.5720000000000001</c:v>
                </c:pt>
                <c:pt idx="12">
                  <c:v>6.6980000000000004</c:v>
                </c:pt>
                <c:pt idx="13">
                  <c:v>6.7809999999999997</c:v>
                </c:pt>
              </c:numCache>
            </c:numRef>
          </c:yVal>
          <c:smooth val="0"/>
          <c:extLst>
            <c:ext xmlns:c16="http://schemas.microsoft.com/office/drawing/2014/chart" uri="{C3380CC4-5D6E-409C-BE32-E72D297353CC}">
              <c16:uniqueId val="{00000002-4512-4400-B28E-F578FA4F276D}"/>
            </c:ext>
          </c:extLst>
        </c:ser>
        <c:dLbls>
          <c:showLegendKey val="0"/>
          <c:showVal val="0"/>
          <c:showCatName val="0"/>
          <c:showSerName val="0"/>
          <c:showPercent val="0"/>
          <c:showBubbleSize val="0"/>
        </c:dLbls>
        <c:axId val="469019960"/>
        <c:axId val="469019568"/>
      </c:scatterChart>
      <c:valAx>
        <c:axId val="469019960"/>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Measurement period by one week</a:t>
                </a:r>
                <a:endParaRPr lang="en-US"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9568"/>
        <c:crosses val="autoZero"/>
        <c:crossBetween val="midCat"/>
      </c:valAx>
      <c:valAx>
        <c:axId val="46901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L*a*b* value</a:t>
                </a:r>
                <a:endParaRPr lang="en-US" sz="12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0199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705F0-5E2E-4F1D-AD31-2A899A344E6E}" type="doc">
      <dgm:prSet loTypeId="urn:microsoft.com/office/officeart/2005/8/layout/chevron1" loCatId="process" qsTypeId="urn:microsoft.com/office/officeart/2005/8/quickstyle/simple1" qsCatId="simple" csTypeId="urn:microsoft.com/office/officeart/2005/8/colors/colorful5" csCatId="colorful" phldr="1"/>
      <dgm:spPr/>
    </dgm:pt>
    <dgm:pt modelId="{2AC717AF-EBC6-4E2D-AC5A-186DB5C686F2}">
      <dgm:prSet phldrT="[Text]" custT="1"/>
      <dgm:spPr/>
      <dgm:t>
        <a:bodyPr/>
        <a:lstStyle/>
        <a:p>
          <a:pPr algn="ctr"/>
          <a:r>
            <a:rPr lang="en-US" sz="1400" b="1">
              <a:effectLst>
                <a:outerShdw blurRad="38100" dist="38100" dir="2700000" algn="tl">
                  <a:srgbClr val="000000">
                    <a:alpha val="43137"/>
                  </a:srgbClr>
                </a:outerShdw>
              </a:effectLst>
            </a:rPr>
            <a:t>Color measurement</a:t>
          </a:r>
        </a:p>
      </dgm:t>
    </dgm:pt>
    <dgm:pt modelId="{54465DF8-8040-48C1-AC6C-E1E67F89E4ED}" type="parTrans" cxnId="{D54F26D8-C6F6-42CD-BCEE-E4A8F5B11475}">
      <dgm:prSet/>
      <dgm:spPr/>
      <dgm:t>
        <a:bodyPr/>
        <a:lstStyle/>
        <a:p>
          <a:pPr algn="ctr"/>
          <a:endParaRPr lang="en-US">
            <a:effectLst>
              <a:outerShdw blurRad="38100" dist="38100" dir="2700000" algn="tl">
                <a:srgbClr val="000000">
                  <a:alpha val="43137"/>
                </a:srgbClr>
              </a:outerShdw>
            </a:effectLst>
          </a:endParaRPr>
        </a:p>
      </dgm:t>
    </dgm:pt>
    <dgm:pt modelId="{49D7955D-6DF3-493A-9FC2-212C3DAF5E76}" type="sibTrans" cxnId="{D54F26D8-C6F6-42CD-BCEE-E4A8F5B11475}">
      <dgm:prSet/>
      <dgm:spPr/>
      <dgm:t>
        <a:bodyPr/>
        <a:lstStyle/>
        <a:p>
          <a:pPr algn="ctr"/>
          <a:endParaRPr lang="en-US">
            <a:effectLst>
              <a:outerShdw blurRad="38100" dist="38100" dir="2700000" algn="tl">
                <a:srgbClr val="000000">
                  <a:alpha val="43137"/>
                </a:srgbClr>
              </a:outerShdw>
            </a:effectLst>
          </a:endParaRPr>
        </a:p>
      </dgm:t>
    </dgm:pt>
    <dgm:pt modelId="{C5586F21-14DC-4DCC-B9E7-25211B5948AF}">
      <dgm:prSet phldrT="[Text]" custT="1"/>
      <dgm:spPr/>
      <dgm:t>
        <a:bodyPr/>
        <a:lstStyle/>
        <a:p>
          <a:pPr algn="ctr"/>
          <a:r>
            <a:rPr lang="en-US" sz="1400" b="1">
              <a:effectLst>
                <a:outerShdw blurRad="38100" dist="38100" dir="2700000" algn="tl">
                  <a:srgbClr val="000000">
                    <a:alpha val="43137"/>
                  </a:srgbClr>
                </a:outerShdw>
              </a:effectLst>
            </a:rPr>
            <a:t>Create a database</a:t>
          </a:r>
        </a:p>
      </dgm:t>
    </dgm:pt>
    <dgm:pt modelId="{57F1E825-13FB-4104-B932-CF022922D3A7}" type="parTrans" cxnId="{06B53E1F-3867-4F12-B487-2026446702B8}">
      <dgm:prSet/>
      <dgm:spPr/>
      <dgm:t>
        <a:bodyPr/>
        <a:lstStyle/>
        <a:p>
          <a:pPr algn="ctr"/>
          <a:endParaRPr lang="en-US">
            <a:effectLst>
              <a:outerShdw blurRad="38100" dist="38100" dir="2700000" algn="tl">
                <a:srgbClr val="000000">
                  <a:alpha val="43137"/>
                </a:srgbClr>
              </a:outerShdw>
            </a:effectLst>
          </a:endParaRPr>
        </a:p>
      </dgm:t>
    </dgm:pt>
    <dgm:pt modelId="{53E39F47-C161-4424-871A-B037BFE262AF}" type="sibTrans" cxnId="{06B53E1F-3867-4F12-B487-2026446702B8}">
      <dgm:prSet/>
      <dgm:spPr/>
      <dgm:t>
        <a:bodyPr/>
        <a:lstStyle/>
        <a:p>
          <a:pPr algn="ctr"/>
          <a:endParaRPr lang="en-US">
            <a:effectLst>
              <a:outerShdw blurRad="38100" dist="38100" dir="2700000" algn="tl">
                <a:srgbClr val="000000">
                  <a:alpha val="43137"/>
                </a:srgbClr>
              </a:outerShdw>
            </a:effectLst>
          </a:endParaRPr>
        </a:p>
      </dgm:t>
    </dgm:pt>
    <dgm:pt modelId="{695D7B8A-B04E-4A8B-95A6-A82D875FBB85}">
      <dgm:prSet phldrT="[Text]" custT="1"/>
      <dgm:spPr/>
      <dgm:t>
        <a:bodyPr/>
        <a:lstStyle/>
        <a:p>
          <a:pPr algn="ctr"/>
          <a:r>
            <a:rPr lang="en-US" sz="1400" b="1">
              <a:effectLst>
                <a:outerShdw blurRad="38100" dist="38100" dir="2700000" algn="tl">
                  <a:srgbClr val="000000">
                    <a:alpha val="43137"/>
                  </a:srgbClr>
                </a:outerShdw>
              </a:effectLst>
            </a:rPr>
            <a:t>Processing of measurement results</a:t>
          </a:r>
        </a:p>
      </dgm:t>
    </dgm:pt>
    <dgm:pt modelId="{32991907-FE5D-4FC9-A6FE-AAB1021BFD3F}" type="parTrans" cxnId="{970D11F7-EAFA-46E3-96E5-CCFC0D4C8E77}">
      <dgm:prSet/>
      <dgm:spPr/>
      <dgm:t>
        <a:bodyPr/>
        <a:lstStyle/>
        <a:p>
          <a:pPr algn="ctr"/>
          <a:endParaRPr lang="en-US">
            <a:effectLst>
              <a:outerShdw blurRad="38100" dist="38100" dir="2700000" algn="tl">
                <a:srgbClr val="000000">
                  <a:alpha val="43137"/>
                </a:srgbClr>
              </a:outerShdw>
            </a:effectLst>
          </a:endParaRPr>
        </a:p>
      </dgm:t>
    </dgm:pt>
    <dgm:pt modelId="{B297D9E9-14E1-4EBF-918B-3B9641CA2158}" type="sibTrans" cxnId="{970D11F7-EAFA-46E3-96E5-CCFC0D4C8E77}">
      <dgm:prSet/>
      <dgm:spPr/>
      <dgm:t>
        <a:bodyPr/>
        <a:lstStyle/>
        <a:p>
          <a:pPr algn="ctr"/>
          <a:endParaRPr lang="en-US">
            <a:effectLst>
              <a:outerShdw blurRad="38100" dist="38100" dir="2700000" algn="tl">
                <a:srgbClr val="000000">
                  <a:alpha val="43137"/>
                </a:srgbClr>
              </a:outerShdw>
            </a:effectLst>
          </a:endParaRPr>
        </a:p>
      </dgm:t>
    </dgm:pt>
    <dgm:pt modelId="{C186B314-DB6A-488B-9365-2A26C6A66B19}">
      <dgm:prSet phldrT="[Text]" custT="1"/>
      <dgm:spPr/>
      <dgm:t>
        <a:bodyPr/>
        <a:lstStyle/>
        <a:p>
          <a:r>
            <a:rPr lang="en-US" sz="1400" b="1">
              <a:effectLst>
                <a:outerShdw blurRad="38100" dist="38100" dir="2700000" algn="tl">
                  <a:srgbClr val="000000">
                    <a:alpha val="43137"/>
                  </a:srgbClr>
                </a:outerShdw>
              </a:effectLst>
            </a:rPr>
            <a:t>Analyze the data</a:t>
          </a:r>
        </a:p>
      </dgm:t>
    </dgm:pt>
    <dgm:pt modelId="{3970129C-0B1F-466F-AB7E-6266254781B3}" type="parTrans" cxnId="{D8A542D5-8C6A-464E-B695-8A32CEFD69E6}">
      <dgm:prSet/>
      <dgm:spPr/>
      <dgm:t>
        <a:bodyPr/>
        <a:lstStyle/>
        <a:p>
          <a:endParaRPr lang="en-US">
            <a:effectLst>
              <a:outerShdw blurRad="38100" dist="38100" dir="2700000" algn="tl">
                <a:srgbClr val="000000">
                  <a:alpha val="43137"/>
                </a:srgbClr>
              </a:outerShdw>
            </a:effectLst>
          </a:endParaRPr>
        </a:p>
      </dgm:t>
    </dgm:pt>
    <dgm:pt modelId="{01FB636B-0AF5-4819-862A-860A5DC79F17}" type="sibTrans" cxnId="{D8A542D5-8C6A-464E-B695-8A32CEFD69E6}">
      <dgm:prSet/>
      <dgm:spPr/>
      <dgm:t>
        <a:bodyPr/>
        <a:lstStyle/>
        <a:p>
          <a:endParaRPr lang="en-US">
            <a:effectLst>
              <a:outerShdw blurRad="38100" dist="38100" dir="2700000" algn="tl">
                <a:srgbClr val="000000">
                  <a:alpha val="43137"/>
                </a:srgbClr>
              </a:outerShdw>
            </a:effectLst>
          </a:endParaRPr>
        </a:p>
      </dgm:t>
    </dgm:pt>
    <dgm:pt modelId="{438771BC-9142-49DC-A49F-CB27E233376B}" type="pres">
      <dgm:prSet presAssocID="{D4F705F0-5E2E-4F1D-AD31-2A899A344E6E}" presName="Name0" presStyleCnt="0">
        <dgm:presLayoutVars>
          <dgm:dir/>
          <dgm:animLvl val="lvl"/>
          <dgm:resizeHandles val="exact"/>
        </dgm:presLayoutVars>
      </dgm:prSet>
      <dgm:spPr/>
    </dgm:pt>
    <dgm:pt modelId="{53E0AF1B-4D74-4DC0-A169-16F49AD11E22}" type="pres">
      <dgm:prSet presAssocID="{2AC717AF-EBC6-4E2D-AC5A-186DB5C686F2}" presName="parTxOnly" presStyleLbl="node1" presStyleIdx="0" presStyleCnt="4">
        <dgm:presLayoutVars>
          <dgm:chMax val="0"/>
          <dgm:chPref val="0"/>
          <dgm:bulletEnabled val="1"/>
        </dgm:presLayoutVars>
      </dgm:prSet>
      <dgm:spPr/>
    </dgm:pt>
    <dgm:pt modelId="{673C719F-2B79-4281-8426-883F086F26C5}" type="pres">
      <dgm:prSet presAssocID="{49D7955D-6DF3-493A-9FC2-212C3DAF5E76}" presName="parTxOnlySpace" presStyleCnt="0"/>
      <dgm:spPr/>
    </dgm:pt>
    <dgm:pt modelId="{F4723BF5-15FD-4E57-A8A5-AFFC18E6B354}" type="pres">
      <dgm:prSet presAssocID="{C5586F21-14DC-4DCC-B9E7-25211B5948AF}" presName="parTxOnly" presStyleLbl="node1" presStyleIdx="1" presStyleCnt="4">
        <dgm:presLayoutVars>
          <dgm:chMax val="0"/>
          <dgm:chPref val="0"/>
          <dgm:bulletEnabled val="1"/>
        </dgm:presLayoutVars>
      </dgm:prSet>
      <dgm:spPr/>
    </dgm:pt>
    <dgm:pt modelId="{E6DFF445-E3E2-4466-AE82-29910A0E5408}" type="pres">
      <dgm:prSet presAssocID="{53E39F47-C161-4424-871A-B037BFE262AF}" presName="parTxOnlySpace" presStyleCnt="0"/>
      <dgm:spPr/>
    </dgm:pt>
    <dgm:pt modelId="{0F55CA42-65C1-4A02-8905-1F3D1648A851}" type="pres">
      <dgm:prSet presAssocID="{695D7B8A-B04E-4A8B-95A6-A82D875FBB85}" presName="parTxOnly" presStyleLbl="node1" presStyleIdx="2" presStyleCnt="4">
        <dgm:presLayoutVars>
          <dgm:chMax val="0"/>
          <dgm:chPref val="0"/>
          <dgm:bulletEnabled val="1"/>
        </dgm:presLayoutVars>
      </dgm:prSet>
      <dgm:spPr/>
    </dgm:pt>
    <dgm:pt modelId="{D8384723-2D49-49FB-BEB4-5EAE09EADBC2}" type="pres">
      <dgm:prSet presAssocID="{B297D9E9-14E1-4EBF-918B-3B9641CA2158}" presName="parTxOnlySpace" presStyleCnt="0"/>
      <dgm:spPr/>
    </dgm:pt>
    <dgm:pt modelId="{78B6BCC7-A0C8-46BF-9F6D-D1E0B31BF7B4}" type="pres">
      <dgm:prSet presAssocID="{C186B314-DB6A-488B-9365-2A26C6A66B19}" presName="parTxOnly" presStyleLbl="node1" presStyleIdx="3" presStyleCnt="4">
        <dgm:presLayoutVars>
          <dgm:chMax val="0"/>
          <dgm:chPref val="0"/>
          <dgm:bulletEnabled val="1"/>
        </dgm:presLayoutVars>
      </dgm:prSet>
      <dgm:spPr/>
    </dgm:pt>
  </dgm:ptLst>
  <dgm:cxnLst>
    <dgm:cxn modelId="{982DC919-6297-4541-951B-77B46DF646ED}" type="presOf" srcId="{C5586F21-14DC-4DCC-B9E7-25211B5948AF}" destId="{F4723BF5-15FD-4E57-A8A5-AFFC18E6B354}" srcOrd="0" destOrd="0" presId="urn:microsoft.com/office/officeart/2005/8/layout/chevron1"/>
    <dgm:cxn modelId="{06B53E1F-3867-4F12-B487-2026446702B8}" srcId="{D4F705F0-5E2E-4F1D-AD31-2A899A344E6E}" destId="{C5586F21-14DC-4DCC-B9E7-25211B5948AF}" srcOrd="1" destOrd="0" parTransId="{57F1E825-13FB-4104-B932-CF022922D3A7}" sibTransId="{53E39F47-C161-4424-871A-B037BFE262AF}"/>
    <dgm:cxn modelId="{D3BC2036-0EB8-46B4-A683-5438EEB069A3}" type="presOf" srcId="{D4F705F0-5E2E-4F1D-AD31-2A899A344E6E}" destId="{438771BC-9142-49DC-A49F-CB27E233376B}" srcOrd="0" destOrd="0" presId="urn:microsoft.com/office/officeart/2005/8/layout/chevron1"/>
    <dgm:cxn modelId="{76958063-F3CE-4150-A60B-7FBE71B2D699}" type="presOf" srcId="{695D7B8A-B04E-4A8B-95A6-A82D875FBB85}" destId="{0F55CA42-65C1-4A02-8905-1F3D1648A851}" srcOrd="0" destOrd="0" presId="urn:microsoft.com/office/officeart/2005/8/layout/chevron1"/>
    <dgm:cxn modelId="{024A124B-8543-45E0-B0D8-BE01218BDD9D}" type="presOf" srcId="{C186B314-DB6A-488B-9365-2A26C6A66B19}" destId="{78B6BCC7-A0C8-46BF-9F6D-D1E0B31BF7B4}" srcOrd="0" destOrd="0" presId="urn:microsoft.com/office/officeart/2005/8/layout/chevron1"/>
    <dgm:cxn modelId="{D8A542D5-8C6A-464E-B695-8A32CEFD69E6}" srcId="{D4F705F0-5E2E-4F1D-AD31-2A899A344E6E}" destId="{C186B314-DB6A-488B-9365-2A26C6A66B19}" srcOrd="3" destOrd="0" parTransId="{3970129C-0B1F-466F-AB7E-6266254781B3}" sibTransId="{01FB636B-0AF5-4819-862A-860A5DC79F17}"/>
    <dgm:cxn modelId="{D54F26D8-C6F6-42CD-BCEE-E4A8F5B11475}" srcId="{D4F705F0-5E2E-4F1D-AD31-2A899A344E6E}" destId="{2AC717AF-EBC6-4E2D-AC5A-186DB5C686F2}" srcOrd="0" destOrd="0" parTransId="{54465DF8-8040-48C1-AC6C-E1E67F89E4ED}" sibTransId="{49D7955D-6DF3-493A-9FC2-212C3DAF5E76}"/>
    <dgm:cxn modelId="{38A903F4-6995-43AF-B340-FBA9770A833E}" type="presOf" srcId="{2AC717AF-EBC6-4E2D-AC5A-186DB5C686F2}" destId="{53E0AF1B-4D74-4DC0-A169-16F49AD11E22}" srcOrd="0" destOrd="0" presId="urn:microsoft.com/office/officeart/2005/8/layout/chevron1"/>
    <dgm:cxn modelId="{970D11F7-EAFA-46E3-96E5-CCFC0D4C8E77}" srcId="{D4F705F0-5E2E-4F1D-AD31-2A899A344E6E}" destId="{695D7B8A-B04E-4A8B-95A6-A82D875FBB85}" srcOrd="2" destOrd="0" parTransId="{32991907-FE5D-4FC9-A6FE-AAB1021BFD3F}" sibTransId="{B297D9E9-14E1-4EBF-918B-3B9641CA2158}"/>
    <dgm:cxn modelId="{7391C726-A8A5-4E1E-B4B2-0DD868A60C5F}" type="presParOf" srcId="{438771BC-9142-49DC-A49F-CB27E233376B}" destId="{53E0AF1B-4D74-4DC0-A169-16F49AD11E22}" srcOrd="0" destOrd="0" presId="urn:microsoft.com/office/officeart/2005/8/layout/chevron1"/>
    <dgm:cxn modelId="{D6D9A705-9576-4BB8-BA36-566E122A07A4}" type="presParOf" srcId="{438771BC-9142-49DC-A49F-CB27E233376B}" destId="{673C719F-2B79-4281-8426-883F086F26C5}" srcOrd="1" destOrd="0" presId="urn:microsoft.com/office/officeart/2005/8/layout/chevron1"/>
    <dgm:cxn modelId="{C3717AED-28B7-4C71-AF90-6A6D4AE11324}" type="presParOf" srcId="{438771BC-9142-49DC-A49F-CB27E233376B}" destId="{F4723BF5-15FD-4E57-A8A5-AFFC18E6B354}" srcOrd="2" destOrd="0" presId="urn:microsoft.com/office/officeart/2005/8/layout/chevron1"/>
    <dgm:cxn modelId="{BB7A0CF2-FD6F-4353-96BD-51AC601C3AF4}" type="presParOf" srcId="{438771BC-9142-49DC-A49F-CB27E233376B}" destId="{E6DFF445-E3E2-4466-AE82-29910A0E5408}" srcOrd="3" destOrd="0" presId="urn:microsoft.com/office/officeart/2005/8/layout/chevron1"/>
    <dgm:cxn modelId="{74980527-63DB-42BF-BAF7-86B384C01132}" type="presParOf" srcId="{438771BC-9142-49DC-A49F-CB27E233376B}" destId="{0F55CA42-65C1-4A02-8905-1F3D1648A851}" srcOrd="4" destOrd="0" presId="urn:microsoft.com/office/officeart/2005/8/layout/chevron1"/>
    <dgm:cxn modelId="{3897C269-E773-4D3D-895E-CCEBF3E1594D}" type="presParOf" srcId="{438771BC-9142-49DC-A49F-CB27E233376B}" destId="{D8384723-2D49-49FB-BEB4-5EAE09EADBC2}" srcOrd="5" destOrd="0" presId="urn:microsoft.com/office/officeart/2005/8/layout/chevron1"/>
    <dgm:cxn modelId="{0B9E8BEC-8A72-4396-8E29-5ACEFD5EA186}" type="presParOf" srcId="{438771BC-9142-49DC-A49F-CB27E233376B}" destId="{78B6BCC7-A0C8-46BF-9F6D-D1E0B31BF7B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E54FA-12ED-482E-A012-EF13202E5FB7}"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DE49041B-4DCB-4C1A-B3A2-D96F8A24BEDE}">
      <dgm:prSet phldrT="[Text]" custT="1"/>
      <dgm:spPr/>
      <dgm:t>
        <a:bodyPr/>
        <a:lstStyle/>
        <a:p>
          <a:r>
            <a:rPr lang="en-US" sz="1200" b="1" dirty="0">
              <a:effectLst>
                <a:outerShdw blurRad="38100" dist="38100" dir="2700000" algn="tl">
                  <a:srgbClr val="000000">
                    <a:alpha val="43137"/>
                  </a:srgbClr>
                </a:outerShdw>
              </a:effectLst>
            </a:rPr>
            <a:t>Object</a:t>
          </a:r>
        </a:p>
      </dgm:t>
    </dgm:pt>
    <dgm:pt modelId="{D8092545-1B56-4234-ACB8-4B99D6CEFBB3}" type="parTrans" cxnId="{B068AD4D-679F-465D-9F8D-4A1D61EA5009}">
      <dgm:prSet/>
      <dgm:spPr/>
      <dgm:t>
        <a:bodyPr/>
        <a:lstStyle/>
        <a:p>
          <a:endParaRPr lang="en-US">
            <a:effectLst>
              <a:outerShdw blurRad="38100" dist="38100" dir="2700000" algn="tl">
                <a:srgbClr val="000000">
                  <a:alpha val="43137"/>
                </a:srgbClr>
              </a:outerShdw>
            </a:effectLst>
          </a:endParaRPr>
        </a:p>
      </dgm:t>
    </dgm:pt>
    <dgm:pt modelId="{B84C21EC-AC5E-42F2-AC6B-560E608C1E54}" type="sibTrans" cxnId="{B068AD4D-679F-465D-9F8D-4A1D61EA5009}">
      <dgm:prSet/>
      <dgm:spPr/>
      <dgm:t>
        <a:bodyPr/>
        <a:lstStyle/>
        <a:p>
          <a:endParaRPr lang="en-US">
            <a:effectLst>
              <a:outerShdw blurRad="38100" dist="38100" dir="2700000" algn="tl">
                <a:srgbClr val="000000">
                  <a:alpha val="43137"/>
                </a:srgbClr>
              </a:outerShdw>
            </a:effectLst>
          </a:endParaRPr>
        </a:p>
      </dgm:t>
    </dgm:pt>
    <dgm:pt modelId="{6BC4D7C1-6426-4401-BF0C-74E6FBCF8292}">
      <dgm:prSet phldrT="[Text]" custT="1"/>
      <dgm:spPr/>
      <dgm:t>
        <a:bodyPr/>
        <a:lstStyle/>
        <a:p>
          <a:r>
            <a:rPr lang="en-US" sz="1200" dirty="0">
              <a:effectLst>
                <a:outerShdw blurRad="38100" dist="38100" dir="2700000" algn="tl">
                  <a:srgbClr val="000000">
                    <a:alpha val="43137"/>
                  </a:srgbClr>
                </a:outerShdw>
              </a:effectLst>
            </a:rPr>
            <a:t>Prepare the measurement object</a:t>
          </a:r>
        </a:p>
      </dgm:t>
    </dgm:pt>
    <dgm:pt modelId="{8A513D44-EF89-451F-8703-23F7019111A5}" type="parTrans" cxnId="{C8C23EB4-73C7-48E0-99BA-C1C8BD26E963}">
      <dgm:prSet/>
      <dgm:spPr/>
      <dgm:t>
        <a:bodyPr/>
        <a:lstStyle/>
        <a:p>
          <a:endParaRPr lang="en-US">
            <a:effectLst>
              <a:outerShdw blurRad="38100" dist="38100" dir="2700000" algn="tl">
                <a:srgbClr val="000000">
                  <a:alpha val="43137"/>
                </a:srgbClr>
              </a:outerShdw>
            </a:effectLst>
          </a:endParaRPr>
        </a:p>
      </dgm:t>
    </dgm:pt>
    <dgm:pt modelId="{728BA85B-3302-477B-9645-0610175974B3}" type="sibTrans" cxnId="{C8C23EB4-73C7-48E0-99BA-C1C8BD26E963}">
      <dgm:prSet/>
      <dgm:spPr/>
      <dgm:t>
        <a:bodyPr/>
        <a:lstStyle/>
        <a:p>
          <a:endParaRPr lang="en-US">
            <a:effectLst>
              <a:outerShdw blurRad="38100" dist="38100" dir="2700000" algn="tl">
                <a:srgbClr val="000000">
                  <a:alpha val="43137"/>
                </a:srgbClr>
              </a:outerShdw>
            </a:effectLst>
          </a:endParaRPr>
        </a:p>
      </dgm:t>
    </dgm:pt>
    <dgm:pt modelId="{97582CDD-7A96-4F95-AFD9-E93F3F6CEB34}">
      <dgm:prSet phldrT="[Text]" custT="1"/>
      <dgm:spPr/>
      <dgm:t>
        <a:bodyPr/>
        <a:lstStyle/>
        <a:p>
          <a:r>
            <a:rPr lang="en-US" sz="1200" b="1">
              <a:effectLst>
                <a:outerShdw blurRad="38100" dist="38100" dir="2700000" algn="tl">
                  <a:srgbClr val="000000">
                    <a:alpha val="43137"/>
                  </a:srgbClr>
                </a:outerShdw>
              </a:effectLst>
            </a:rPr>
            <a:t>Device</a:t>
          </a:r>
        </a:p>
      </dgm:t>
    </dgm:pt>
    <dgm:pt modelId="{26BEAEB9-EB5F-405A-B27E-7A13B11122BF}" type="parTrans" cxnId="{E3A98819-3A80-4CE4-9207-A598CBED9752}">
      <dgm:prSet/>
      <dgm:spPr/>
      <dgm:t>
        <a:bodyPr/>
        <a:lstStyle/>
        <a:p>
          <a:endParaRPr lang="en-US">
            <a:effectLst>
              <a:outerShdw blurRad="38100" dist="38100" dir="2700000" algn="tl">
                <a:srgbClr val="000000">
                  <a:alpha val="43137"/>
                </a:srgbClr>
              </a:outerShdw>
            </a:effectLst>
          </a:endParaRPr>
        </a:p>
      </dgm:t>
    </dgm:pt>
    <dgm:pt modelId="{4302A0C6-7E9E-4FF7-BD74-59FEF5F0E5C4}" type="sibTrans" cxnId="{E3A98819-3A80-4CE4-9207-A598CBED9752}">
      <dgm:prSet/>
      <dgm:spPr/>
      <dgm:t>
        <a:bodyPr/>
        <a:lstStyle/>
        <a:p>
          <a:endParaRPr lang="en-US">
            <a:effectLst>
              <a:outerShdw blurRad="38100" dist="38100" dir="2700000" algn="tl">
                <a:srgbClr val="000000">
                  <a:alpha val="43137"/>
                </a:srgbClr>
              </a:outerShdw>
            </a:effectLst>
          </a:endParaRPr>
        </a:p>
      </dgm:t>
    </dgm:pt>
    <dgm:pt modelId="{10FE3F67-6091-4D70-852C-A39CB38DDD2D}">
      <dgm:prSet phldrT="[Text]" custT="1"/>
      <dgm:spPr/>
      <dgm:t>
        <a:bodyPr/>
        <a:lstStyle/>
        <a:p>
          <a:r>
            <a:rPr lang="en-US" sz="1200" dirty="0">
              <a:effectLst>
                <a:outerShdw blurRad="38100" dist="38100" dir="2700000" algn="tl">
                  <a:srgbClr val="000000">
                    <a:alpha val="43137"/>
                  </a:srgbClr>
                </a:outerShdw>
              </a:effectLst>
            </a:rPr>
            <a:t>Prepare the instrument by dialing and selecting the measurement mode</a:t>
          </a:r>
        </a:p>
      </dgm:t>
    </dgm:pt>
    <dgm:pt modelId="{CC481C14-1321-4A3B-A330-C0DAF02CAC9A}" type="parTrans" cxnId="{88AD301A-1CC1-4396-9909-AEFB2985F0FB}">
      <dgm:prSet/>
      <dgm:spPr/>
      <dgm:t>
        <a:bodyPr/>
        <a:lstStyle/>
        <a:p>
          <a:endParaRPr lang="en-US">
            <a:effectLst>
              <a:outerShdw blurRad="38100" dist="38100" dir="2700000" algn="tl">
                <a:srgbClr val="000000">
                  <a:alpha val="43137"/>
                </a:srgbClr>
              </a:outerShdw>
            </a:effectLst>
          </a:endParaRPr>
        </a:p>
      </dgm:t>
    </dgm:pt>
    <dgm:pt modelId="{98679727-7296-49E4-965F-74287A5B30A2}" type="sibTrans" cxnId="{88AD301A-1CC1-4396-9909-AEFB2985F0FB}">
      <dgm:prSet/>
      <dgm:spPr/>
      <dgm:t>
        <a:bodyPr/>
        <a:lstStyle/>
        <a:p>
          <a:endParaRPr lang="en-US">
            <a:effectLst>
              <a:outerShdw blurRad="38100" dist="38100" dir="2700000" algn="tl">
                <a:srgbClr val="000000">
                  <a:alpha val="43137"/>
                </a:srgbClr>
              </a:outerShdw>
            </a:effectLst>
          </a:endParaRPr>
        </a:p>
      </dgm:t>
    </dgm:pt>
    <dgm:pt modelId="{DA2007EB-1B09-45EB-BBDC-EB419CCED606}">
      <dgm:prSet phldrT="[Text]" custT="1"/>
      <dgm:spPr/>
      <dgm:t>
        <a:bodyPr/>
        <a:lstStyle/>
        <a:p>
          <a:r>
            <a:rPr lang="en-US" sz="1200" b="1">
              <a:effectLst>
                <a:outerShdw blurRad="38100" dist="38100" dir="2700000" algn="tl">
                  <a:srgbClr val="000000">
                    <a:alpha val="43137"/>
                  </a:srgbClr>
                </a:outerShdw>
              </a:effectLst>
            </a:rPr>
            <a:t>Measurement Settings</a:t>
          </a:r>
        </a:p>
      </dgm:t>
    </dgm:pt>
    <dgm:pt modelId="{468544D8-33C6-4796-8DD4-6F3C173DFFDC}" type="parTrans" cxnId="{3AC553BA-E497-4CBA-AC29-AF0B1B900195}">
      <dgm:prSet/>
      <dgm:spPr/>
      <dgm:t>
        <a:bodyPr/>
        <a:lstStyle/>
        <a:p>
          <a:endParaRPr lang="en-US">
            <a:effectLst>
              <a:outerShdw blurRad="38100" dist="38100" dir="2700000" algn="tl">
                <a:srgbClr val="000000">
                  <a:alpha val="43137"/>
                </a:srgbClr>
              </a:outerShdw>
            </a:effectLst>
          </a:endParaRPr>
        </a:p>
      </dgm:t>
    </dgm:pt>
    <dgm:pt modelId="{9E77E66E-24C9-40A9-8469-CF443C2B9934}" type="sibTrans" cxnId="{3AC553BA-E497-4CBA-AC29-AF0B1B900195}">
      <dgm:prSet/>
      <dgm:spPr/>
      <dgm:t>
        <a:bodyPr/>
        <a:lstStyle/>
        <a:p>
          <a:endParaRPr lang="en-US">
            <a:effectLst>
              <a:outerShdw blurRad="38100" dist="38100" dir="2700000" algn="tl">
                <a:srgbClr val="000000">
                  <a:alpha val="43137"/>
                </a:srgbClr>
              </a:outerShdw>
            </a:effectLst>
          </a:endParaRPr>
        </a:p>
      </dgm:t>
    </dgm:pt>
    <dgm:pt modelId="{B399FAB5-F7B7-48E8-9206-EE2898743804}">
      <dgm:prSet phldrT="[Text]" custT="1"/>
      <dgm:spPr/>
      <dgm:t>
        <a:bodyPr/>
        <a:lstStyle/>
        <a:p>
          <a:r>
            <a:rPr lang="en-US" sz="1200" dirty="0">
              <a:effectLst>
                <a:outerShdw blurRad="38100" dist="38100" dir="2700000" algn="tl">
                  <a:srgbClr val="000000">
                    <a:alpha val="43137"/>
                  </a:srgbClr>
                </a:outerShdw>
              </a:effectLst>
            </a:rPr>
            <a:t>Make measurement callibration</a:t>
          </a:r>
        </a:p>
      </dgm:t>
    </dgm:pt>
    <dgm:pt modelId="{E55163AD-7E30-4B3F-8472-BAE37533CF1A}" type="parTrans" cxnId="{8ACFD1F1-8DD0-41F1-8A2D-5D31CB08576F}">
      <dgm:prSet/>
      <dgm:spPr/>
      <dgm:t>
        <a:bodyPr/>
        <a:lstStyle/>
        <a:p>
          <a:endParaRPr lang="en-US">
            <a:effectLst>
              <a:outerShdw blurRad="38100" dist="38100" dir="2700000" algn="tl">
                <a:srgbClr val="000000">
                  <a:alpha val="43137"/>
                </a:srgbClr>
              </a:outerShdw>
            </a:effectLst>
          </a:endParaRPr>
        </a:p>
      </dgm:t>
    </dgm:pt>
    <dgm:pt modelId="{AB15D40B-77C5-4A2F-8671-0C606C176567}" type="sibTrans" cxnId="{8ACFD1F1-8DD0-41F1-8A2D-5D31CB08576F}">
      <dgm:prSet/>
      <dgm:spPr/>
      <dgm:t>
        <a:bodyPr/>
        <a:lstStyle/>
        <a:p>
          <a:endParaRPr lang="en-US">
            <a:effectLst>
              <a:outerShdw blurRad="38100" dist="38100" dir="2700000" algn="tl">
                <a:srgbClr val="000000">
                  <a:alpha val="43137"/>
                </a:srgbClr>
              </a:outerShdw>
            </a:effectLst>
          </a:endParaRPr>
        </a:p>
      </dgm:t>
    </dgm:pt>
    <dgm:pt modelId="{C5CD5F96-9207-4E1D-8B24-1310D4E34B37}">
      <dgm:prSet phldrT="[Text]" custT="1"/>
      <dgm:spPr/>
      <dgm:t>
        <a:bodyPr/>
        <a:lstStyle/>
        <a:p>
          <a:r>
            <a:rPr lang="mn-MN" sz="1200" b="1">
              <a:effectLst>
                <a:outerShdw blurRad="38100" dist="38100" dir="2700000" algn="tl">
                  <a:srgbClr val="000000">
                    <a:alpha val="43137"/>
                  </a:srgbClr>
                </a:outerShdw>
              </a:effectLst>
            </a:rPr>
            <a:t>Reflectance calibration</a:t>
          </a:r>
          <a:endParaRPr lang="en-US" sz="1200" b="1">
            <a:effectLst>
              <a:outerShdw blurRad="38100" dist="38100" dir="2700000" algn="tl">
                <a:srgbClr val="000000">
                  <a:alpha val="43137"/>
                </a:srgbClr>
              </a:outerShdw>
            </a:effectLst>
          </a:endParaRPr>
        </a:p>
      </dgm:t>
    </dgm:pt>
    <dgm:pt modelId="{E56368C0-F6A7-4B18-AE84-C1D8382AE30F}" type="parTrans" cxnId="{E55332F8-5A53-4100-9D5F-9D4568BED189}">
      <dgm:prSet/>
      <dgm:spPr/>
      <dgm:t>
        <a:bodyPr/>
        <a:lstStyle/>
        <a:p>
          <a:endParaRPr lang="en-US">
            <a:effectLst>
              <a:outerShdw blurRad="38100" dist="38100" dir="2700000" algn="tl">
                <a:srgbClr val="000000">
                  <a:alpha val="43137"/>
                </a:srgbClr>
              </a:outerShdw>
            </a:effectLst>
          </a:endParaRPr>
        </a:p>
      </dgm:t>
    </dgm:pt>
    <dgm:pt modelId="{012F76D4-5F1D-4798-A0C2-0329B34A93CE}" type="sibTrans" cxnId="{E55332F8-5A53-4100-9D5F-9D4568BED189}">
      <dgm:prSet/>
      <dgm:spPr/>
      <dgm:t>
        <a:bodyPr/>
        <a:lstStyle/>
        <a:p>
          <a:endParaRPr lang="en-US">
            <a:effectLst>
              <a:outerShdw blurRad="38100" dist="38100" dir="2700000" algn="tl">
                <a:srgbClr val="000000">
                  <a:alpha val="43137"/>
                </a:srgbClr>
              </a:outerShdw>
            </a:effectLst>
          </a:endParaRPr>
        </a:p>
      </dgm:t>
    </dgm:pt>
    <dgm:pt modelId="{DD44CF32-95F2-4FD3-AD1D-6EAEE8C703D6}">
      <dgm:prSet phldrT="[Text]" custT="1"/>
      <dgm:spPr/>
      <dgm:t>
        <a:bodyPr/>
        <a:lstStyle/>
        <a:p>
          <a:r>
            <a:rPr lang="en-US" sz="1200" b="1">
              <a:effectLst>
                <a:outerShdw blurRad="38100" dist="38100" dir="2700000" algn="tl">
                  <a:srgbClr val="000000">
                    <a:alpha val="43137"/>
                  </a:srgbClr>
                </a:outerShdw>
              </a:effectLst>
            </a:rPr>
            <a:t>Save data</a:t>
          </a:r>
        </a:p>
      </dgm:t>
    </dgm:pt>
    <dgm:pt modelId="{D6CEB8D4-B561-4CD6-8DD8-068DC557ADAD}" type="parTrans" cxnId="{361D8F4A-6BC8-4CA1-94C3-92E0CFD92DE0}">
      <dgm:prSet/>
      <dgm:spPr/>
      <dgm:t>
        <a:bodyPr/>
        <a:lstStyle/>
        <a:p>
          <a:endParaRPr lang="en-US">
            <a:effectLst>
              <a:outerShdw blurRad="38100" dist="38100" dir="2700000" algn="tl">
                <a:srgbClr val="000000">
                  <a:alpha val="43137"/>
                </a:srgbClr>
              </a:outerShdw>
            </a:effectLst>
          </a:endParaRPr>
        </a:p>
      </dgm:t>
    </dgm:pt>
    <dgm:pt modelId="{B24A9F3C-4EF8-4403-8A5B-0993CB5FEB2E}" type="sibTrans" cxnId="{361D8F4A-6BC8-4CA1-94C3-92E0CFD92DE0}">
      <dgm:prSet/>
      <dgm:spPr/>
      <dgm:t>
        <a:bodyPr/>
        <a:lstStyle/>
        <a:p>
          <a:endParaRPr lang="en-US">
            <a:effectLst>
              <a:outerShdw blurRad="38100" dist="38100" dir="2700000" algn="tl">
                <a:srgbClr val="000000">
                  <a:alpha val="43137"/>
                </a:srgbClr>
              </a:outerShdw>
            </a:effectLst>
          </a:endParaRPr>
        </a:p>
      </dgm:t>
    </dgm:pt>
    <dgm:pt modelId="{358D7894-B6C2-4CDD-A7C9-77920E5CD681}">
      <dgm:prSet phldrT="[Text]" custT="1"/>
      <dgm:spPr/>
      <dgm:t>
        <a:bodyPr/>
        <a:lstStyle/>
        <a:p>
          <a:r>
            <a:rPr lang="mn-MN" sz="1200" b="1">
              <a:effectLst>
                <a:outerShdw blurRad="38100" dist="38100" dir="2700000" algn="tl">
                  <a:srgbClr val="000000">
                    <a:alpha val="43137"/>
                  </a:srgbClr>
                </a:outerShdw>
              </a:effectLst>
            </a:rPr>
            <a:t>Read </a:t>
          </a:r>
          <a:r>
            <a:rPr lang="en-US" sz="1200" b="1">
              <a:effectLst>
                <a:outerShdw blurRad="38100" dist="38100" dir="2700000" algn="tl">
                  <a:srgbClr val="000000">
                    <a:alpha val="43137"/>
                  </a:srgbClr>
                </a:outerShdw>
              </a:effectLst>
            </a:rPr>
            <a:t>color</a:t>
          </a:r>
        </a:p>
      </dgm:t>
    </dgm:pt>
    <dgm:pt modelId="{B03F20CC-ED16-4816-B4FA-F771EA3C5CE9}" type="parTrans" cxnId="{10E496D8-7B63-4247-8322-B2D260C409F9}">
      <dgm:prSet/>
      <dgm:spPr/>
      <dgm:t>
        <a:bodyPr/>
        <a:lstStyle/>
        <a:p>
          <a:endParaRPr lang="en-US">
            <a:effectLst>
              <a:outerShdw blurRad="38100" dist="38100" dir="2700000" algn="tl">
                <a:srgbClr val="000000">
                  <a:alpha val="43137"/>
                </a:srgbClr>
              </a:outerShdw>
            </a:effectLst>
          </a:endParaRPr>
        </a:p>
      </dgm:t>
    </dgm:pt>
    <dgm:pt modelId="{60AFA9F5-F2B6-4C09-B20F-B37A966DD5E3}" type="sibTrans" cxnId="{10E496D8-7B63-4247-8322-B2D260C409F9}">
      <dgm:prSet/>
      <dgm:spPr/>
      <dgm:t>
        <a:bodyPr/>
        <a:lstStyle/>
        <a:p>
          <a:endParaRPr lang="en-US">
            <a:effectLst>
              <a:outerShdw blurRad="38100" dist="38100" dir="2700000" algn="tl">
                <a:srgbClr val="000000">
                  <a:alpha val="43137"/>
                </a:srgbClr>
              </a:outerShdw>
            </a:effectLst>
          </a:endParaRPr>
        </a:p>
      </dgm:t>
    </dgm:pt>
    <dgm:pt modelId="{765BA0B8-0A78-4B60-8286-47D05BFD79DC}">
      <dgm:prSet phldrT="[Text]" custT="1"/>
      <dgm:spPr/>
      <dgm:t>
        <a:bodyPr/>
        <a:lstStyle/>
        <a:p>
          <a:r>
            <a:rPr lang="en-US" sz="1200" dirty="0">
              <a:effectLst>
                <a:outerShdw blurRad="38100" dist="38100" dir="2700000" algn="tl">
                  <a:srgbClr val="000000">
                    <a:alpha val="43137"/>
                  </a:srgbClr>
                </a:outerShdw>
              </a:effectLst>
            </a:rPr>
            <a:t>Make a white tile callibration</a:t>
          </a:r>
        </a:p>
      </dgm:t>
    </dgm:pt>
    <dgm:pt modelId="{29AEB206-851E-493A-8DF6-9FA790C91A87}" type="parTrans" cxnId="{213D1142-71EC-4303-9F7C-264928361EBA}">
      <dgm:prSet/>
      <dgm:spPr/>
      <dgm:t>
        <a:bodyPr/>
        <a:lstStyle/>
        <a:p>
          <a:endParaRPr lang="en-US">
            <a:effectLst>
              <a:outerShdw blurRad="38100" dist="38100" dir="2700000" algn="tl">
                <a:srgbClr val="000000">
                  <a:alpha val="43137"/>
                </a:srgbClr>
              </a:outerShdw>
            </a:effectLst>
          </a:endParaRPr>
        </a:p>
      </dgm:t>
    </dgm:pt>
    <dgm:pt modelId="{F2B383EC-E386-45D6-AB76-685B64D7C448}" type="sibTrans" cxnId="{213D1142-71EC-4303-9F7C-264928361EBA}">
      <dgm:prSet/>
      <dgm:spPr/>
      <dgm:t>
        <a:bodyPr/>
        <a:lstStyle/>
        <a:p>
          <a:endParaRPr lang="en-US">
            <a:effectLst>
              <a:outerShdw blurRad="38100" dist="38100" dir="2700000" algn="tl">
                <a:srgbClr val="000000">
                  <a:alpha val="43137"/>
                </a:srgbClr>
              </a:outerShdw>
            </a:effectLst>
          </a:endParaRPr>
        </a:p>
      </dgm:t>
    </dgm:pt>
    <dgm:pt modelId="{074E7DB0-597A-48E8-A5D3-DFAAAAD80B3E}">
      <dgm:prSet phldrT="[Text]" custT="1"/>
      <dgm:spPr/>
      <dgm:t>
        <a:bodyPr/>
        <a:lstStyle/>
        <a:p>
          <a:r>
            <a:rPr lang="en-US" sz="1200" dirty="0">
              <a:effectLst>
                <a:outerShdw blurRad="38100" dist="38100" dir="2700000" algn="tl">
                  <a:srgbClr val="000000">
                    <a:alpha val="43137"/>
                  </a:srgbClr>
                </a:outerShdw>
              </a:effectLst>
            </a:rPr>
            <a:t>Make color measurements</a:t>
          </a:r>
        </a:p>
      </dgm:t>
    </dgm:pt>
    <dgm:pt modelId="{EA05ECA2-E736-4D77-A63B-3F87B5E2E2B9}" type="parTrans" cxnId="{7845FE59-8053-465F-9E6C-743AB91A2A27}">
      <dgm:prSet/>
      <dgm:spPr/>
      <dgm:t>
        <a:bodyPr/>
        <a:lstStyle/>
        <a:p>
          <a:endParaRPr lang="en-US">
            <a:effectLst>
              <a:outerShdw blurRad="38100" dist="38100" dir="2700000" algn="tl">
                <a:srgbClr val="000000">
                  <a:alpha val="43137"/>
                </a:srgbClr>
              </a:outerShdw>
            </a:effectLst>
          </a:endParaRPr>
        </a:p>
      </dgm:t>
    </dgm:pt>
    <dgm:pt modelId="{324B21A4-53EB-476E-9EF5-EA4AB9F6CD61}" type="sibTrans" cxnId="{7845FE59-8053-465F-9E6C-743AB91A2A27}">
      <dgm:prSet/>
      <dgm:spPr/>
      <dgm:t>
        <a:bodyPr/>
        <a:lstStyle/>
        <a:p>
          <a:endParaRPr lang="en-US">
            <a:effectLst>
              <a:outerShdw blurRad="38100" dist="38100" dir="2700000" algn="tl">
                <a:srgbClr val="000000">
                  <a:alpha val="43137"/>
                </a:srgbClr>
              </a:outerShdw>
            </a:effectLst>
          </a:endParaRPr>
        </a:p>
      </dgm:t>
    </dgm:pt>
    <dgm:pt modelId="{D034BA2E-63A9-4D31-8548-C6F528F4A577}" type="pres">
      <dgm:prSet presAssocID="{00FE54FA-12ED-482E-A012-EF13202E5FB7}" presName="rootnode" presStyleCnt="0">
        <dgm:presLayoutVars>
          <dgm:chMax/>
          <dgm:chPref/>
          <dgm:dir/>
          <dgm:animLvl val="lvl"/>
        </dgm:presLayoutVars>
      </dgm:prSet>
      <dgm:spPr/>
    </dgm:pt>
    <dgm:pt modelId="{CEF8BE9B-F9A5-4842-B6CB-10FCBB6BB169}" type="pres">
      <dgm:prSet presAssocID="{DE49041B-4DCB-4C1A-B3A2-D96F8A24BEDE}" presName="composite" presStyleCnt="0"/>
      <dgm:spPr/>
    </dgm:pt>
    <dgm:pt modelId="{CE54F7A7-4B91-46B9-98A6-0A92B76A0B90}" type="pres">
      <dgm:prSet presAssocID="{DE49041B-4DCB-4C1A-B3A2-D96F8A24BEDE}" presName="bentUpArrow1" presStyleLbl="alignImgPlace1" presStyleIdx="0" presStyleCnt="5" custLinFactNeighborX="29450" custLinFactNeighborY="-2095"/>
      <dgm:spPr/>
    </dgm:pt>
    <dgm:pt modelId="{7C1995A2-6609-40FD-B9FB-C474DC712736}" type="pres">
      <dgm:prSet presAssocID="{DE49041B-4DCB-4C1A-B3A2-D96F8A24BEDE}" presName="ParentText" presStyleLbl="node1" presStyleIdx="0" presStyleCnt="6" custLinFactNeighborX="14937">
        <dgm:presLayoutVars>
          <dgm:chMax val="1"/>
          <dgm:chPref val="1"/>
          <dgm:bulletEnabled val="1"/>
        </dgm:presLayoutVars>
      </dgm:prSet>
      <dgm:spPr/>
    </dgm:pt>
    <dgm:pt modelId="{C22CCC2D-45AA-4ACA-B4ED-8DF9FA6AD5BB}" type="pres">
      <dgm:prSet presAssocID="{DE49041B-4DCB-4C1A-B3A2-D96F8A24BEDE}" presName="ChildText" presStyleLbl="revTx" presStyleIdx="0" presStyleCnt="5" custScaleX="258218" custLinFactNeighborX="99100" custLinFactNeighborY="7494">
        <dgm:presLayoutVars>
          <dgm:chMax val="0"/>
          <dgm:chPref val="0"/>
          <dgm:bulletEnabled val="1"/>
        </dgm:presLayoutVars>
      </dgm:prSet>
      <dgm:spPr/>
    </dgm:pt>
    <dgm:pt modelId="{50B40D8C-62ED-4A8E-A90E-C5DC62FD003C}" type="pres">
      <dgm:prSet presAssocID="{B84C21EC-AC5E-42F2-AC6B-560E608C1E54}" presName="sibTrans" presStyleCnt="0"/>
      <dgm:spPr/>
    </dgm:pt>
    <dgm:pt modelId="{F7033282-5273-4E90-BD5A-DBE3E9918164}" type="pres">
      <dgm:prSet presAssocID="{97582CDD-7A96-4F95-AFD9-E93F3F6CEB34}" presName="composite" presStyleCnt="0"/>
      <dgm:spPr/>
    </dgm:pt>
    <dgm:pt modelId="{A8726462-3D72-4E1F-B7F9-11B11DCF7C29}" type="pres">
      <dgm:prSet presAssocID="{97582CDD-7A96-4F95-AFD9-E93F3F6CEB34}" presName="bentUpArrow1" presStyleLbl="alignImgPlace1" presStyleIdx="1" presStyleCnt="5"/>
      <dgm:spPr/>
    </dgm:pt>
    <dgm:pt modelId="{0B2B52ED-F050-4D8C-91BD-2786219D075E}" type="pres">
      <dgm:prSet presAssocID="{97582CDD-7A96-4F95-AFD9-E93F3F6CEB34}" presName="ParentText" presStyleLbl="node1" presStyleIdx="1" presStyleCnt="6">
        <dgm:presLayoutVars>
          <dgm:chMax val="1"/>
          <dgm:chPref val="1"/>
          <dgm:bulletEnabled val="1"/>
        </dgm:presLayoutVars>
      </dgm:prSet>
      <dgm:spPr/>
    </dgm:pt>
    <dgm:pt modelId="{D8EA488E-DE02-4AEC-B9ED-35CAA50CE378}" type="pres">
      <dgm:prSet presAssocID="{97582CDD-7A96-4F95-AFD9-E93F3F6CEB34}" presName="ChildText" presStyleLbl="revTx" presStyleIdx="1" presStyleCnt="5" custScaleX="398857" custLinFactX="68138" custLinFactNeighborX="100000" custLinFactNeighborY="-725">
        <dgm:presLayoutVars>
          <dgm:chMax val="0"/>
          <dgm:chPref val="0"/>
          <dgm:bulletEnabled val="1"/>
        </dgm:presLayoutVars>
      </dgm:prSet>
      <dgm:spPr/>
    </dgm:pt>
    <dgm:pt modelId="{114B0FDF-BFBB-4651-980A-73B70D2361D4}" type="pres">
      <dgm:prSet presAssocID="{4302A0C6-7E9E-4FF7-BD74-59FEF5F0E5C4}" presName="sibTrans" presStyleCnt="0"/>
      <dgm:spPr/>
    </dgm:pt>
    <dgm:pt modelId="{89F0E35E-4814-4B60-8B3D-12251AF2B423}" type="pres">
      <dgm:prSet presAssocID="{DA2007EB-1B09-45EB-BBDC-EB419CCED606}" presName="composite" presStyleCnt="0"/>
      <dgm:spPr/>
    </dgm:pt>
    <dgm:pt modelId="{35986195-EF4D-47D1-9D5D-C9B5E1E66972}" type="pres">
      <dgm:prSet presAssocID="{DA2007EB-1B09-45EB-BBDC-EB419CCED606}" presName="bentUpArrow1" presStyleLbl="alignImgPlace1" presStyleIdx="2" presStyleCnt="5"/>
      <dgm:spPr/>
    </dgm:pt>
    <dgm:pt modelId="{EB196E2B-317A-412A-AE22-D8F0E224CACA}" type="pres">
      <dgm:prSet presAssocID="{DA2007EB-1B09-45EB-BBDC-EB419CCED606}" presName="ParentText" presStyleLbl="node1" presStyleIdx="2" presStyleCnt="6" custScaleX="137343">
        <dgm:presLayoutVars>
          <dgm:chMax val="1"/>
          <dgm:chPref val="1"/>
          <dgm:bulletEnabled val="1"/>
        </dgm:presLayoutVars>
      </dgm:prSet>
      <dgm:spPr/>
    </dgm:pt>
    <dgm:pt modelId="{313334FF-E21C-4575-B3CF-E0E9CD89E7E1}" type="pres">
      <dgm:prSet presAssocID="{DA2007EB-1B09-45EB-BBDC-EB419CCED606}" presName="ChildText" presStyleLbl="revTx" presStyleIdx="2" presStyleCnt="5" custScaleX="269218" custLinFactX="4740" custLinFactNeighborX="100000" custLinFactNeighborY="-7736">
        <dgm:presLayoutVars>
          <dgm:chMax val="0"/>
          <dgm:chPref val="0"/>
          <dgm:bulletEnabled val="1"/>
        </dgm:presLayoutVars>
      </dgm:prSet>
      <dgm:spPr/>
    </dgm:pt>
    <dgm:pt modelId="{F51E0FB5-30DF-4D6D-B990-47B9E2403DBF}" type="pres">
      <dgm:prSet presAssocID="{9E77E66E-24C9-40A9-8469-CF443C2B9934}" presName="sibTrans" presStyleCnt="0"/>
      <dgm:spPr/>
    </dgm:pt>
    <dgm:pt modelId="{534B7E3B-4641-4860-9C37-E7D96DE4333E}" type="pres">
      <dgm:prSet presAssocID="{C5CD5F96-9207-4E1D-8B24-1310D4E34B37}" presName="composite" presStyleCnt="0"/>
      <dgm:spPr/>
    </dgm:pt>
    <dgm:pt modelId="{8C4A3343-8546-4C76-9396-BC9426F1AA50}" type="pres">
      <dgm:prSet presAssocID="{C5CD5F96-9207-4E1D-8B24-1310D4E34B37}" presName="bentUpArrow1" presStyleLbl="alignImgPlace1" presStyleIdx="3" presStyleCnt="5"/>
      <dgm:spPr/>
    </dgm:pt>
    <dgm:pt modelId="{33938195-537D-4839-B113-31FCBE74B7F7}" type="pres">
      <dgm:prSet presAssocID="{C5CD5F96-9207-4E1D-8B24-1310D4E34B37}" presName="ParentText" presStyleLbl="node1" presStyleIdx="3" presStyleCnt="6" custScaleX="124780">
        <dgm:presLayoutVars>
          <dgm:chMax val="1"/>
          <dgm:chPref val="1"/>
          <dgm:bulletEnabled val="1"/>
        </dgm:presLayoutVars>
      </dgm:prSet>
      <dgm:spPr/>
    </dgm:pt>
    <dgm:pt modelId="{7B99B663-77F5-4FD3-A9ED-EBB8074D9A71}" type="pres">
      <dgm:prSet presAssocID="{C5CD5F96-9207-4E1D-8B24-1310D4E34B37}" presName="ChildText" presStyleLbl="revTx" presStyleIdx="3" presStyleCnt="5" custScaleX="281235" custLinFactX="4138" custLinFactNeighborX="100000" custLinFactNeighborY="-5375">
        <dgm:presLayoutVars>
          <dgm:chMax val="0"/>
          <dgm:chPref val="0"/>
          <dgm:bulletEnabled val="1"/>
        </dgm:presLayoutVars>
      </dgm:prSet>
      <dgm:spPr/>
    </dgm:pt>
    <dgm:pt modelId="{013226C8-7936-4829-9DE8-98AC65E3B4DA}" type="pres">
      <dgm:prSet presAssocID="{012F76D4-5F1D-4798-A0C2-0329B34A93CE}" presName="sibTrans" presStyleCnt="0"/>
      <dgm:spPr/>
    </dgm:pt>
    <dgm:pt modelId="{1832ACB9-1641-4F5B-AF58-416D47C77E91}" type="pres">
      <dgm:prSet presAssocID="{358D7894-B6C2-4CDD-A7C9-77920E5CD681}" presName="composite" presStyleCnt="0"/>
      <dgm:spPr/>
    </dgm:pt>
    <dgm:pt modelId="{81A8EA8C-6C4D-4801-A801-1F4BC4C3A135}" type="pres">
      <dgm:prSet presAssocID="{358D7894-B6C2-4CDD-A7C9-77920E5CD681}" presName="bentUpArrow1" presStyleLbl="alignImgPlace1" presStyleIdx="4" presStyleCnt="5"/>
      <dgm:spPr/>
    </dgm:pt>
    <dgm:pt modelId="{5924F9D0-7363-4EBB-8951-CAD67562C716}" type="pres">
      <dgm:prSet presAssocID="{358D7894-B6C2-4CDD-A7C9-77920E5CD681}" presName="ParentText" presStyleLbl="node1" presStyleIdx="4" presStyleCnt="6" custLinFactNeighborX="-19554">
        <dgm:presLayoutVars>
          <dgm:chMax val="1"/>
          <dgm:chPref val="1"/>
          <dgm:bulletEnabled val="1"/>
        </dgm:presLayoutVars>
      </dgm:prSet>
      <dgm:spPr/>
    </dgm:pt>
    <dgm:pt modelId="{AC453FAF-B07A-49B0-B592-0BF1E61ABB50}" type="pres">
      <dgm:prSet presAssocID="{358D7894-B6C2-4CDD-A7C9-77920E5CD681}" presName="ChildText" presStyleLbl="revTx" presStyleIdx="4" presStyleCnt="5" custScaleX="204723" custScaleY="104161" custLinFactNeighborX="26802" custLinFactNeighborY="-567">
        <dgm:presLayoutVars>
          <dgm:chMax val="0"/>
          <dgm:chPref val="0"/>
          <dgm:bulletEnabled val="1"/>
        </dgm:presLayoutVars>
      </dgm:prSet>
      <dgm:spPr/>
    </dgm:pt>
    <dgm:pt modelId="{B97BEA32-4DE8-48C5-BCBA-863B551E7FBD}" type="pres">
      <dgm:prSet presAssocID="{60AFA9F5-F2B6-4C09-B20F-B37A966DD5E3}" presName="sibTrans" presStyleCnt="0"/>
      <dgm:spPr/>
    </dgm:pt>
    <dgm:pt modelId="{4F7F2AE8-1F0D-4FB1-980C-B4DEC5CE0067}" type="pres">
      <dgm:prSet presAssocID="{DD44CF32-95F2-4FD3-AD1D-6EAEE8C703D6}" presName="composite" presStyleCnt="0"/>
      <dgm:spPr/>
    </dgm:pt>
    <dgm:pt modelId="{22ADAC62-17E8-4CCA-83F4-D3A2F3411746}" type="pres">
      <dgm:prSet presAssocID="{DD44CF32-95F2-4FD3-AD1D-6EAEE8C703D6}" presName="ParentText" presStyleLbl="node1" presStyleIdx="5" presStyleCnt="6" custLinFactNeighborX="-22406" custLinFactNeighborY="3557">
        <dgm:presLayoutVars>
          <dgm:chMax val="1"/>
          <dgm:chPref val="1"/>
          <dgm:bulletEnabled val="1"/>
        </dgm:presLayoutVars>
      </dgm:prSet>
      <dgm:spPr/>
    </dgm:pt>
  </dgm:ptLst>
  <dgm:cxnLst>
    <dgm:cxn modelId="{41EC0317-0694-4AEF-84CE-6DECF9EC6B56}" type="presOf" srcId="{10FE3F67-6091-4D70-852C-A39CB38DDD2D}" destId="{D8EA488E-DE02-4AEC-B9ED-35CAA50CE378}" srcOrd="0" destOrd="0" presId="urn:microsoft.com/office/officeart/2005/8/layout/StepDownProcess"/>
    <dgm:cxn modelId="{E3A98819-3A80-4CE4-9207-A598CBED9752}" srcId="{00FE54FA-12ED-482E-A012-EF13202E5FB7}" destId="{97582CDD-7A96-4F95-AFD9-E93F3F6CEB34}" srcOrd="1" destOrd="0" parTransId="{26BEAEB9-EB5F-405A-B27E-7A13B11122BF}" sibTransId="{4302A0C6-7E9E-4FF7-BD74-59FEF5F0E5C4}"/>
    <dgm:cxn modelId="{88AD301A-1CC1-4396-9909-AEFB2985F0FB}" srcId="{97582CDD-7A96-4F95-AFD9-E93F3F6CEB34}" destId="{10FE3F67-6091-4D70-852C-A39CB38DDD2D}" srcOrd="0" destOrd="0" parTransId="{CC481C14-1321-4A3B-A330-C0DAF02CAC9A}" sibTransId="{98679727-7296-49E4-965F-74287A5B30A2}"/>
    <dgm:cxn modelId="{6CE46420-922A-4B77-AF6E-9C7E81D3C8C1}" type="presOf" srcId="{C5CD5F96-9207-4E1D-8B24-1310D4E34B37}" destId="{33938195-537D-4839-B113-31FCBE74B7F7}" srcOrd="0" destOrd="0" presId="urn:microsoft.com/office/officeart/2005/8/layout/StepDownProcess"/>
    <dgm:cxn modelId="{C5ADD126-443B-4C42-B343-A572387B407A}" type="presOf" srcId="{97582CDD-7A96-4F95-AFD9-E93F3F6CEB34}" destId="{0B2B52ED-F050-4D8C-91BD-2786219D075E}" srcOrd="0" destOrd="0" presId="urn:microsoft.com/office/officeart/2005/8/layout/StepDownProcess"/>
    <dgm:cxn modelId="{8CA0D237-E716-4639-B750-E0F8E4B0636B}" type="presOf" srcId="{6BC4D7C1-6426-4401-BF0C-74E6FBCF8292}" destId="{C22CCC2D-45AA-4ACA-B4ED-8DF9FA6AD5BB}" srcOrd="0" destOrd="0" presId="urn:microsoft.com/office/officeart/2005/8/layout/StepDownProcess"/>
    <dgm:cxn modelId="{213D1142-71EC-4303-9F7C-264928361EBA}" srcId="{C5CD5F96-9207-4E1D-8B24-1310D4E34B37}" destId="{765BA0B8-0A78-4B60-8286-47D05BFD79DC}" srcOrd="0" destOrd="0" parTransId="{29AEB206-851E-493A-8DF6-9FA790C91A87}" sibTransId="{F2B383EC-E386-45D6-AB76-685B64D7C448}"/>
    <dgm:cxn modelId="{361D8F4A-6BC8-4CA1-94C3-92E0CFD92DE0}" srcId="{00FE54FA-12ED-482E-A012-EF13202E5FB7}" destId="{DD44CF32-95F2-4FD3-AD1D-6EAEE8C703D6}" srcOrd="5" destOrd="0" parTransId="{D6CEB8D4-B561-4CD6-8DD8-068DC557ADAD}" sibTransId="{B24A9F3C-4EF8-4403-8A5B-0993CB5FEB2E}"/>
    <dgm:cxn modelId="{B068AD4D-679F-465D-9F8D-4A1D61EA5009}" srcId="{00FE54FA-12ED-482E-A012-EF13202E5FB7}" destId="{DE49041B-4DCB-4C1A-B3A2-D96F8A24BEDE}" srcOrd="0" destOrd="0" parTransId="{D8092545-1B56-4234-ACB8-4B99D6CEFBB3}" sibTransId="{B84C21EC-AC5E-42F2-AC6B-560E608C1E54}"/>
    <dgm:cxn modelId="{1CE8E050-4DBD-425A-9401-8F9E3FC8812A}" type="presOf" srcId="{DE49041B-4DCB-4C1A-B3A2-D96F8A24BEDE}" destId="{7C1995A2-6609-40FD-B9FB-C474DC712736}" srcOrd="0" destOrd="0" presId="urn:microsoft.com/office/officeart/2005/8/layout/StepDownProcess"/>
    <dgm:cxn modelId="{8A16D756-6F16-4FE4-8A56-AF31253B6B93}" type="presOf" srcId="{074E7DB0-597A-48E8-A5D3-DFAAAAD80B3E}" destId="{AC453FAF-B07A-49B0-B592-0BF1E61ABB50}" srcOrd="0" destOrd="0" presId="urn:microsoft.com/office/officeart/2005/8/layout/StepDownProcess"/>
    <dgm:cxn modelId="{7845FE59-8053-465F-9E6C-743AB91A2A27}" srcId="{358D7894-B6C2-4CDD-A7C9-77920E5CD681}" destId="{074E7DB0-597A-48E8-A5D3-DFAAAAD80B3E}" srcOrd="0" destOrd="0" parTransId="{EA05ECA2-E736-4D77-A63B-3F87B5E2E2B9}" sibTransId="{324B21A4-53EB-476E-9EF5-EA4AB9F6CD61}"/>
    <dgm:cxn modelId="{939AF77D-AFCE-4AD8-A59E-3630E4EE156B}" type="presOf" srcId="{DD44CF32-95F2-4FD3-AD1D-6EAEE8C703D6}" destId="{22ADAC62-17E8-4CCA-83F4-D3A2F3411746}" srcOrd="0" destOrd="0" presId="urn:microsoft.com/office/officeart/2005/8/layout/StepDownProcess"/>
    <dgm:cxn modelId="{9BD998B3-3EF7-43F5-8607-668620B3FAEC}" type="presOf" srcId="{765BA0B8-0A78-4B60-8286-47D05BFD79DC}" destId="{7B99B663-77F5-4FD3-A9ED-EBB8074D9A71}" srcOrd="0" destOrd="0" presId="urn:microsoft.com/office/officeart/2005/8/layout/StepDownProcess"/>
    <dgm:cxn modelId="{C8C23EB4-73C7-48E0-99BA-C1C8BD26E963}" srcId="{DE49041B-4DCB-4C1A-B3A2-D96F8A24BEDE}" destId="{6BC4D7C1-6426-4401-BF0C-74E6FBCF8292}" srcOrd="0" destOrd="0" parTransId="{8A513D44-EF89-451F-8703-23F7019111A5}" sibTransId="{728BA85B-3302-477B-9645-0610175974B3}"/>
    <dgm:cxn modelId="{3AC553BA-E497-4CBA-AC29-AF0B1B900195}" srcId="{00FE54FA-12ED-482E-A012-EF13202E5FB7}" destId="{DA2007EB-1B09-45EB-BBDC-EB419CCED606}" srcOrd="2" destOrd="0" parTransId="{468544D8-33C6-4796-8DD4-6F3C173DFFDC}" sibTransId="{9E77E66E-24C9-40A9-8469-CF443C2B9934}"/>
    <dgm:cxn modelId="{D36B3BC8-7D14-4B90-A65E-9ABA62CE1B3D}" type="presOf" srcId="{B399FAB5-F7B7-48E8-9206-EE2898743804}" destId="{313334FF-E21C-4575-B3CF-E0E9CD89E7E1}" srcOrd="0" destOrd="0" presId="urn:microsoft.com/office/officeart/2005/8/layout/StepDownProcess"/>
    <dgm:cxn modelId="{203FD7D2-7E68-496B-9AD5-C7826C577F46}" type="presOf" srcId="{00FE54FA-12ED-482E-A012-EF13202E5FB7}" destId="{D034BA2E-63A9-4D31-8548-C6F528F4A577}" srcOrd="0" destOrd="0" presId="urn:microsoft.com/office/officeart/2005/8/layout/StepDownProcess"/>
    <dgm:cxn modelId="{C24501D6-4CD0-4529-9142-D71715DA3743}" type="presOf" srcId="{DA2007EB-1B09-45EB-BBDC-EB419CCED606}" destId="{EB196E2B-317A-412A-AE22-D8F0E224CACA}" srcOrd="0" destOrd="0" presId="urn:microsoft.com/office/officeart/2005/8/layout/StepDownProcess"/>
    <dgm:cxn modelId="{10E496D8-7B63-4247-8322-B2D260C409F9}" srcId="{00FE54FA-12ED-482E-A012-EF13202E5FB7}" destId="{358D7894-B6C2-4CDD-A7C9-77920E5CD681}" srcOrd="4" destOrd="0" parTransId="{B03F20CC-ED16-4816-B4FA-F771EA3C5CE9}" sibTransId="{60AFA9F5-F2B6-4C09-B20F-B37A966DD5E3}"/>
    <dgm:cxn modelId="{0DEEC9E8-F8EB-4621-9708-5E9A74438F98}" type="presOf" srcId="{358D7894-B6C2-4CDD-A7C9-77920E5CD681}" destId="{5924F9D0-7363-4EBB-8951-CAD67562C716}" srcOrd="0" destOrd="0" presId="urn:microsoft.com/office/officeart/2005/8/layout/StepDownProcess"/>
    <dgm:cxn modelId="{8ACFD1F1-8DD0-41F1-8A2D-5D31CB08576F}" srcId="{DA2007EB-1B09-45EB-BBDC-EB419CCED606}" destId="{B399FAB5-F7B7-48E8-9206-EE2898743804}" srcOrd="0" destOrd="0" parTransId="{E55163AD-7E30-4B3F-8472-BAE37533CF1A}" sibTransId="{AB15D40B-77C5-4A2F-8671-0C606C176567}"/>
    <dgm:cxn modelId="{E55332F8-5A53-4100-9D5F-9D4568BED189}" srcId="{00FE54FA-12ED-482E-A012-EF13202E5FB7}" destId="{C5CD5F96-9207-4E1D-8B24-1310D4E34B37}" srcOrd="3" destOrd="0" parTransId="{E56368C0-F6A7-4B18-AE84-C1D8382AE30F}" sibTransId="{012F76D4-5F1D-4798-A0C2-0329B34A93CE}"/>
    <dgm:cxn modelId="{40553A25-F97B-47E1-994B-5B3F520EC23E}" type="presParOf" srcId="{D034BA2E-63A9-4D31-8548-C6F528F4A577}" destId="{CEF8BE9B-F9A5-4842-B6CB-10FCBB6BB169}" srcOrd="0" destOrd="0" presId="urn:microsoft.com/office/officeart/2005/8/layout/StepDownProcess"/>
    <dgm:cxn modelId="{BB72ECE2-A563-4C9D-84E1-36111233989E}" type="presParOf" srcId="{CEF8BE9B-F9A5-4842-B6CB-10FCBB6BB169}" destId="{CE54F7A7-4B91-46B9-98A6-0A92B76A0B90}" srcOrd="0" destOrd="0" presId="urn:microsoft.com/office/officeart/2005/8/layout/StepDownProcess"/>
    <dgm:cxn modelId="{16B25B0B-63C3-4FE2-9E12-2FA2DD124CBD}" type="presParOf" srcId="{CEF8BE9B-F9A5-4842-B6CB-10FCBB6BB169}" destId="{7C1995A2-6609-40FD-B9FB-C474DC712736}" srcOrd="1" destOrd="0" presId="urn:microsoft.com/office/officeart/2005/8/layout/StepDownProcess"/>
    <dgm:cxn modelId="{0E67E532-41ED-4929-9756-9E7D4C5510D5}" type="presParOf" srcId="{CEF8BE9B-F9A5-4842-B6CB-10FCBB6BB169}" destId="{C22CCC2D-45AA-4ACA-B4ED-8DF9FA6AD5BB}" srcOrd="2" destOrd="0" presId="urn:microsoft.com/office/officeart/2005/8/layout/StepDownProcess"/>
    <dgm:cxn modelId="{039DFD43-E61A-4EFE-A4F8-8787266DBC75}" type="presParOf" srcId="{D034BA2E-63A9-4D31-8548-C6F528F4A577}" destId="{50B40D8C-62ED-4A8E-A90E-C5DC62FD003C}" srcOrd="1" destOrd="0" presId="urn:microsoft.com/office/officeart/2005/8/layout/StepDownProcess"/>
    <dgm:cxn modelId="{98690827-BF97-4415-9897-56A017FCF526}" type="presParOf" srcId="{D034BA2E-63A9-4D31-8548-C6F528F4A577}" destId="{F7033282-5273-4E90-BD5A-DBE3E9918164}" srcOrd="2" destOrd="0" presId="urn:microsoft.com/office/officeart/2005/8/layout/StepDownProcess"/>
    <dgm:cxn modelId="{A3AFC156-02F2-41CE-8D3F-8297074EC80B}" type="presParOf" srcId="{F7033282-5273-4E90-BD5A-DBE3E9918164}" destId="{A8726462-3D72-4E1F-B7F9-11B11DCF7C29}" srcOrd="0" destOrd="0" presId="urn:microsoft.com/office/officeart/2005/8/layout/StepDownProcess"/>
    <dgm:cxn modelId="{C392D34F-6DB0-4640-89B5-CC5F1014BF7E}" type="presParOf" srcId="{F7033282-5273-4E90-BD5A-DBE3E9918164}" destId="{0B2B52ED-F050-4D8C-91BD-2786219D075E}" srcOrd="1" destOrd="0" presId="urn:microsoft.com/office/officeart/2005/8/layout/StepDownProcess"/>
    <dgm:cxn modelId="{423FE212-6B8B-445F-9210-FB7F832AA76F}" type="presParOf" srcId="{F7033282-5273-4E90-BD5A-DBE3E9918164}" destId="{D8EA488E-DE02-4AEC-B9ED-35CAA50CE378}" srcOrd="2" destOrd="0" presId="urn:microsoft.com/office/officeart/2005/8/layout/StepDownProcess"/>
    <dgm:cxn modelId="{F141F4EA-73AF-43F4-BE3B-551B47212EAC}" type="presParOf" srcId="{D034BA2E-63A9-4D31-8548-C6F528F4A577}" destId="{114B0FDF-BFBB-4651-980A-73B70D2361D4}" srcOrd="3" destOrd="0" presId="urn:microsoft.com/office/officeart/2005/8/layout/StepDownProcess"/>
    <dgm:cxn modelId="{D707FEC0-1FDA-4D0D-B6B6-AA074A6BFFA5}" type="presParOf" srcId="{D034BA2E-63A9-4D31-8548-C6F528F4A577}" destId="{89F0E35E-4814-4B60-8B3D-12251AF2B423}" srcOrd="4" destOrd="0" presId="urn:microsoft.com/office/officeart/2005/8/layout/StepDownProcess"/>
    <dgm:cxn modelId="{44812AFC-9123-446D-A21A-AACDA064E492}" type="presParOf" srcId="{89F0E35E-4814-4B60-8B3D-12251AF2B423}" destId="{35986195-EF4D-47D1-9D5D-C9B5E1E66972}" srcOrd="0" destOrd="0" presId="urn:microsoft.com/office/officeart/2005/8/layout/StepDownProcess"/>
    <dgm:cxn modelId="{5D4FB38D-EAAA-45C9-82E1-82308F024AF4}" type="presParOf" srcId="{89F0E35E-4814-4B60-8B3D-12251AF2B423}" destId="{EB196E2B-317A-412A-AE22-D8F0E224CACA}" srcOrd="1" destOrd="0" presId="urn:microsoft.com/office/officeart/2005/8/layout/StepDownProcess"/>
    <dgm:cxn modelId="{6B85C442-589D-4615-8B33-65B09C14B524}" type="presParOf" srcId="{89F0E35E-4814-4B60-8B3D-12251AF2B423}" destId="{313334FF-E21C-4575-B3CF-E0E9CD89E7E1}" srcOrd="2" destOrd="0" presId="urn:microsoft.com/office/officeart/2005/8/layout/StepDownProcess"/>
    <dgm:cxn modelId="{840E5DF9-F9C2-4DBA-84F8-233F8E4A208E}" type="presParOf" srcId="{D034BA2E-63A9-4D31-8548-C6F528F4A577}" destId="{F51E0FB5-30DF-4D6D-B990-47B9E2403DBF}" srcOrd="5" destOrd="0" presId="urn:microsoft.com/office/officeart/2005/8/layout/StepDownProcess"/>
    <dgm:cxn modelId="{D42B5873-E0AF-4492-8B06-C31C8D16400A}" type="presParOf" srcId="{D034BA2E-63A9-4D31-8548-C6F528F4A577}" destId="{534B7E3B-4641-4860-9C37-E7D96DE4333E}" srcOrd="6" destOrd="0" presId="urn:microsoft.com/office/officeart/2005/8/layout/StepDownProcess"/>
    <dgm:cxn modelId="{6D87E97A-38FD-4012-9E92-727F1EB0716F}" type="presParOf" srcId="{534B7E3B-4641-4860-9C37-E7D96DE4333E}" destId="{8C4A3343-8546-4C76-9396-BC9426F1AA50}" srcOrd="0" destOrd="0" presId="urn:microsoft.com/office/officeart/2005/8/layout/StepDownProcess"/>
    <dgm:cxn modelId="{16999770-468D-4306-B0D9-DBC29B1BE9E9}" type="presParOf" srcId="{534B7E3B-4641-4860-9C37-E7D96DE4333E}" destId="{33938195-537D-4839-B113-31FCBE74B7F7}" srcOrd="1" destOrd="0" presId="urn:microsoft.com/office/officeart/2005/8/layout/StepDownProcess"/>
    <dgm:cxn modelId="{41DCA022-C3F4-4E88-94C2-E77F2C6C6EAF}" type="presParOf" srcId="{534B7E3B-4641-4860-9C37-E7D96DE4333E}" destId="{7B99B663-77F5-4FD3-A9ED-EBB8074D9A71}" srcOrd="2" destOrd="0" presId="urn:microsoft.com/office/officeart/2005/8/layout/StepDownProcess"/>
    <dgm:cxn modelId="{699AB6D8-317F-4947-8AF1-CAB4B6A7E1FD}" type="presParOf" srcId="{D034BA2E-63A9-4D31-8548-C6F528F4A577}" destId="{013226C8-7936-4829-9DE8-98AC65E3B4DA}" srcOrd="7" destOrd="0" presId="urn:microsoft.com/office/officeart/2005/8/layout/StepDownProcess"/>
    <dgm:cxn modelId="{01119E78-9CA0-4428-B06F-C10406478712}" type="presParOf" srcId="{D034BA2E-63A9-4D31-8548-C6F528F4A577}" destId="{1832ACB9-1641-4F5B-AF58-416D47C77E91}" srcOrd="8" destOrd="0" presId="urn:microsoft.com/office/officeart/2005/8/layout/StepDownProcess"/>
    <dgm:cxn modelId="{6C6957F4-FCAD-4BEA-ACDB-3A1563C942BE}" type="presParOf" srcId="{1832ACB9-1641-4F5B-AF58-416D47C77E91}" destId="{81A8EA8C-6C4D-4801-A801-1F4BC4C3A135}" srcOrd="0" destOrd="0" presId="urn:microsoft.com/office/officeart/2005/8/layout/StepDownProcess"/>
    <dgm:cxn modelId="{40F9190E-B592-427E-BCD8-9961DA19291D}" type="presParOf" srcId="{1832ACB9-1641-4F5B-AF58-416D47C77E91}" destId="{5924F9D0-7363-4EBB-8951-CAD67562C716}" srcOrd="1" destOrd="0" presId="urn:microsoft.com/office/officeart/2005/8/layout/StepDownProcess"/>
    <dgm:cxn modelId="{332D49A7-24E3-4DC7-9EFF-5F8070737778}" type="presParOf" srcId="{1832ACB9-1641-4F5B-AF58-416D47C77E91}" destId="{AC453FAF-B07A-49B0-B592-0BF1E61ABB50}" srcOrd="2" destOrd="0" presId="urn:microsoft.com/office/officeart/2005/8/layout/StepDownProcess"/>
    <dgm:cxn modelId="{61206BE6-A638-4943-A8FA-64BAB5F343C7}" type="presParOf" srcId="{D034BA2E-63A9-4D31-8548-C6F528F4A577}" destId="{B97BEA32-4DE8-48C5-BCBA-863B551E7FBD}" srcOrd="9" destOrd="0" presId="urn:microsoft.com/office/officeart/2005/8/layout/StepDownProcess"/>
    <dgm:cxn modelId="{51D93B8E-5FE7-4867-A2CB-D13433C223D1}" type="presParOf" srcId="{D034BA2E-63A9-4D31-8548-C6F528F4A577}" destId="{4F7F2AE8-1F0D-4FB1-980C-B4DEC5CE0067}" srcOrd="10" destOrd="0" presId="urn:microsoft.com/office/officeart/2005/8/layout/StepDownProcess"/>
    <dgm:cxn modelId="{D81064F4-C823-4996-8755-CE4812762F9E}" type="presParOf" srcId="{4F7F2AE8-1F0D-4FB1-980C-B4DEC5CE0067}" destId="{22ADAC62-17E8-4CCA-83F4-D3A2F341174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AF1B-4D74-4DC0-A169-16F49AD11E22}">
      <dsp:nvSpPr>
        <dsp:cNvPr id="0" name=""/>
        <dsp:cNvSpPr/>
      </dsp:nvSpPr>
      <dsp:spPr>
        <a:xfrm>
          <a:off x="3581" y="824780"/>
          <a:ext cx="2084982" cy="83399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Color measurement</a:t>
          </a:r>
        </a:p>
      </dsp:txBody>
      <dsp:txXfrm>
        <a:off x="420578" y="824780"/>
        <a:ext cx="1250989" cy="833993"/>
      </dsp:txXfrm>
    </dsp:sp>
    <dsp:sp modelId="{F4723BF5-15FD-4E57-A8A5-AFFC18E6B354}">
      <dsp:nvSpPr>
        <dsp:cNvPr id="0" name=""/>
        <dsp:cNvSpPr/>
      </dsp:nvSpPr>
      <dsp:spPr>
        <a:xfrm>
          <a:off x="1880066" y="824780"/>
          <a:ext cx="2084982" cy="833993"/>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Create a database</a:t>
          </a:r>
        </a:p>
      </dsp:txBody>
      <dsp:txXfrm>
        <a:off x="2297063" y="824780"/>
        <a:ext cx="1250989" cy="833993"/>
      </dsp:txXfrm>
    </dsp:sp>
    <dsp:sp modelId="{0F55CA42-65C1-4A02-8905-1F3D1648A851}">
      <dsp:nvSpPr>
        <dsp:cNvPr id="0" name=""/>
        <dsp:cNvSpPr/>
      </dsp:nvSpPr>
      <dsp:spPr>
        <a:xfrm>
          <a:off x="3756550" y="824780"/>
          <a:ext cx="2084982" cy="833993"/>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Processing of measurement results</a:t>
          </a:r>
        </a:p>
      </dsp:txBody>
      <dsp:txXfrm>
        <a:off x="4173547" y="824780"/>
        <a:ext cx="1250989" cy="833993"/>
      </dsp:txXfrm>
    </dsp:sp>
    <dsp:sp modelId="{78B6BCC7-A0C8-46BF-9F6D-D1E0B31BF7B4}">
      <dsp:nvSpPr>
        <dsp:cNvPr id="0" name=""/>
        <dsp:cNvSpPr/>
      </dsp:nvSpPr>
      <dsp:spPr>
        <a:xfrm>
          <a:off x="5633035" y="824780"/>
          <a:ext cx="2084982" cy="833993"/>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Analyze the data</a:t>
          </a:r>
        </a:p>
      </dsp:txBody>
      <dsp:txXfrm>
        <a:off x="6050032" y="824780"/>
        <a:ext cx="1250989" cy="833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4F7A7-4B91-46B9-98A6-0A92B76A0B90}">
      <dsp:nvSpPr>
        <dsp:cNvPr id="0" name=""/>
        <dsp:cNvSpPr/>
      </dsp:nvSpPr>
      <dsp:spPr>
        <a:xfrm rot="5400000">
          <a:off x="2163149" y="479026"/>
          <a:ext cx="419907" cy="478049"/>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995A2-6609-40FD-B9FB-C474DC712736}">
      <dsp:nvSpPr>
        <dsp:cNvPr id="0" name=""/>
        <dsp:cNvSpPr/>
      </dsp:nvSpPr>
      <dsp:spPr>
        <a:xfrm>
          <a:off x="2016700" y="22348"/>
          <a:ext cx="706876" cy="49479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Object</a:t>
          </a:r>
        </a:p>
      </dsp:txBody>
      <dsp:txXfrm>
        <a:off x="2040858" y="46506"/>
        <a:ext cx="658560" cy="446474"/>
      </dsp:txXfrm>
    </dsp:sp>
    <dsp:sp modelId="{C22CCC2D-45AA-4ACA-B4ED-8DF9FA6AD5BB}">
      <dsp:nvSpPr>
        <dsp:cNvPr id="0" name=""/>
        <dsp:cNvSpPr/>
      </dsp:nvSpPr>
      <dsp:spPr>
        <a:xfrm>
          <a:off x="2720767" y="99507"/>
          <a:ext cx="1327535" cy="39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effectLst>
                <a:outerShdw blurRad="38100" dist="38100" dir="2700000" algn="tl">
                  <a:srgbClr val="000000">
                    <a:alpha val="43137"/>
                  </a:srgbClr>
                </a:outerShdw>
              </a:effectLst>
            </a:rPr>
            <a:t>Prepare the measurement object</a:t>
          </a:r>
        </a:p>
      </dsp:txBody>
      <dsp:txXfrm>
        <a:off x="2720767" y="99507"/>
        <a:ext cx="1327535" cy="399911"/>
      </dsp:txXfrm>
    </dsp:sp>
    <dsp:sp modelId="{A8726462-3D72-4E1F-B7F9-11B11DCF7C29}">
      <dsp:nvSpPr>
        <dsp:cNvPr id="0" name=""/>
        <dsp:cNvSpPr/>
      </dsp:nvSpPr>
      <dsp:spPr>
        <a:xfrm rot="5400000">
          <a:off x="2865018" y="1043636"/>
          <a:ext cx="419907" cy="478049"/>
        </a:xfrm>
        <a:prstGeom prst="bentUpArrow">
          <a:avLst>
            <a:gd name="adj1" fmla="val 32840"/>
            <a:gd name="adj2" fmla="val 25000"/>
            <a:gd name="adj3" fmla="val 35780"/>
          </a:avLst>
        </a:prstGeom>
        <a:solidFill>
          <a:schemeClr val="accent5">
            <a:tint val="50000"/>
            <a:hueOff val="-2693711"/>
            <a:satOff val="11594"/>
            <a:lumOff val="3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B52ED-F050-4D8C-91BD-2786219D075E}">
      <dsp:nvSpPr>
        <dsp:cNvPr id="0" name=""/>
        <dsp:cNvSpPr/>
      </dsp:nvSpPr>
      <dsp:spPr>
        <a:xfrm>
          <a:off x="2753768" y="578161"/>
          <a:ext cx="706876" cy="494790"/>
        </a:xfrm>
        <a:prstGeom prst="roundRect">
          <a:avLst>
            <a:gd name="adj" fmla="val 1667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effectLst>
                <a:outerShdw blurRad="38100" dist="38100" dir="2700000" algn="tl">
                  <a:srgbClr val="000000">
                    <a:alpha val="43137"/>
                  </a:srgbClr>
                </a:outerShdw>
              </a:effectLst>
            </a:rPr>
            <a:t>Device</a:t>
          </a:r>
        </a:p>
      </dsp:txBody>
      <dsp:txXfrm>
        <a:off x="2777926" y="602319"/>
        <a:ext cx="658560" cy="446474"/>
      </dsp:txXfrm>
    </dsp:sp>
    <dsp:sp modelId="{D8EA488E-DE02-4AEC-B9ED-35CAA50CE378}">
      <dsp:nvSpPr>
        <dsp:cNvPr id="0" name=""/>
        <dsp:cNvSpPr/>
      </dsp:nvSpPr>
      <dsp:spPr>
        <a:xfrm>
          <a:off x="3556832" y="622451"/>
          <a:ext cx="2050581" cy="39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effectLst>
                <a:outerShdw blurRad="38100" dist="38100" dir="2700000" algn="tl">
                  <a:srgbClr val="000000">
                    <a:alpha val="43137"/>
                  </a:srgbClr>
                </a:outerShdw>
              </a:effectLst>
            </a:rPr>
            <a:t>Prepare the instrument by dialing and selecting the measurement mode</a:t>
          </a:r>
        </a:p>
      </dsp:txBody>
      <dsp:txXfrm>
        <a:off x="3556832" y="622451"/>
        <a:ext cx="2050581" cy="399911"/>
      </dsp:txXfrm>
    </dsp:sp>
    <dsp:sp modelId="{35986195-EF4D-47D1-9D5D-C9B5E1E66972}">
      <dsp:nvSpPr>
        <dsp:cNvPr id="0" name=""/>
        <dsp:cNvSpPr/>
      </dsp:nvSpPr>
      <dsp:spPr>
        <a:xfrm rot="5400000">
          <a:off x="3716941" y="1599449"/>
          <a:ext cx="419907" cy="478049"/>
        </a:xfrm>
        <a:prstGeom prst="bentUpArrow">
          <a:avLst>
            <a:gd name="adj1" fmla="val 32840"/>
            <a:gd name="adj2" fmla="val 25000"/>
            <a:gd name="adj3" fmla="val 35780"/>
          </a:avLst>
        </a:prstGeom>
        <a:solidFill>
          <a:schemeClr val="accent5">
            <a:tint val="50000"/>
            <a:hueOff val="-5387423"/>
            <a:satOff val="23188"/>
            <a:lumOff val="6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96E2B-317A-412A-AE22-D8F0E224CACA}">
      <dsp:nvSpPr>
        <dsp:cNvPr id="0" name=""/>
        <dsp:cNvSpPr/>
      </dsp:nvSpPr>
      <dsp:spPr>
        <a:xfrm>
          <a:off x="3473707" y="1133974"/>
          <a:ext cx="970845" cy="494790"/>
        </a:xfrm>
        <a:prstGeom prst="roundRect">
          <a:avLst>
            <a:gd name="adj" fmla="val 1667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effectLst>
                <a:outerShdw blurRad="38100" dist="38100" dir="2700000" algn="tl">
                  <a:srgbClr val="000000">
                    <a:alpha val="43137"/>
                  </a:srgbClr>
                </a:outerShdw>
              </a:effectLst>
            </a:rPr>
            <a:t>Measurement Settings</a:t>
          </a:r>
        </a:p>
      </dsp:txBody>
      <dsp:txXfrm>
        <a:off x="3497865" y="1158132"/>
        <a:ext cx="922529" cy="446474"/>
      </dsp:txXfrm>
    </dsp:sp>
    <dsp:sp modelId="{313334FF-E21C-4575-B3CF-E0E9CD89E7E1}">
      <dsp:nvSpPr>
        <dsp:cNvPr id="0" name=""/>
        <dsp:cNvSpPr/>
      </dsp:nvSpPr>
      <dsp:spPr>
        <a:xfrm>
          <a:off x="4416064" y="1150226"/>
          <a:ext cx="1384088" cy="39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effectLst>
                <a:outerShdw blurRad="38100" dist="38100" dir="2700000" algn="tl">
                  <a:srgbClr val="000000">
                    <a:alpha val="43137"/>
                  </a:srgbClr>
                </a:outerShdw>
              </a:effectLst>
            </a:rPr>
            <a:t>Make measurement callibration</a:t>
          </a:r>
        </a:p>
      </dsp:txBody>
      <dsp:txXfrm>
        <a:off x="4416064" y="1150226"/>
        <a:ext cx="1384088" cy="399911"/>
      </dsp:txXfrm>
    </dsp:sp>
    <dsp:sp modelId="{8C4A3343-8546-4C76-9396-BC9426F1AA50}">
      <dsp:nvSpPr>
        <dsp:cNvPr id="0" name=""/>
        <dsp:cNvSpPr/>
      </dsp:nvSpPr>
      <dsp:spPr>
        <a:xfrm rot="5400000">
          <a:off x="4453836" y="2155262"/>
          <a:ext cx="419907" cy="478049"/>
        </a:xfrm>
        <a:prstGeom prst="bentUpArrow">
          <a:avLst>
            <a:gd name="adj1" fmla="val 32840"/>
            <a:gd name="adj2" fmla="val 25000"/>
            <a:gd name="adj3" fmla="val 35780"/>
          </a:avLst>
        </a:prstGeom>
        <a:solidFill>
          <a:schemeClr val="accent5">
            <a:tint val="50000"/>
            <a:hueOff val="-8081135"/>
            <a:satOff val="34781"/>
            <a:lumOff val="9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38195-537D-4839-B113-31FCBE74B7F7}">
      <dsp:nvSpPr>
        <dsp:cNvPr id="0" name=""/>
        <dsp:cNvSpPr/>
      </dsp:nvSpPr>
      <dsp:spPr>
        <a:xfrm>
          <a:off x="4255004" y="1689787"/>
          <a:ext cx="882040" cy="494790"/>
        </a:xfrm>
        <a:prstGeom prst="roundRect">
          <a:avLst>
            <a:gd name="adj" fmla="val 1667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a:effectLst>
                <a:outerShdw blurRad="38100" dist="38100" dir="2700000" algn="tl">
                  <a:srgbClr val="000000">
                    <a:alpha val="43137"/>
                  </a:srgbClr>
                </a:outerShdw>
              </a:effectLst>
            </a:rPr>
            <a:t>Reflectance calibration</a:t>
          </a:r>
          <a:endParaRPr lang="en-US" sz="1200" b="1" kern="1200">
            <a:effectLst>
              <a:outerShdw blurRad="38100" dist="38100" dir="2700000" algn="tl">
                <a:srgbClr val="000000">
                  <a:alpha val="43137"/>
                </a:srgbClr>
              </a:outerShdw>
            </a:effectLst>
          </a:endParaRPr>
        </a:p>
      </dsp:txBody>
      <dsp:txXfrm>
        <a:off x="4279162" y="1713945"/>
        <a:ext cx="833724" cy="446474"/>
      </dsp:txXfrm>
    </dsp:sp>
    <dsp:sp modelId="{7B99B663-77F5-4FD3-A9ED-EBB8074D9A71}">
      <dsp:nvSpPr>
        <dsp:cNvPr id="0" name=""/>
        <dsp:cNvSpPr/>
      </dsp:nvSpPr>
      <dsp:spPr>
        <a:xfrm>
          <a:off x="5118973" y="1715481"/>
          <a:ext cx="1445869" cy="39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effectLst>
                <a:outerShdw blurRad="38100" dist="38100" dir="2700000" algn="tl">
                  <a:srgbClr val="000000">
                    <a:alpha val="43137"/>
                  </a:srgbClr>
                </a:outerShdw>
              </a:effectLst>
            </a:rPr>
            <a:t>Make a white tile callibration</a:t>
          </a:r>
        </a:p>
      </dsp:txBody>
      <dsp:txXfrm>
        <a:off x="5118973" y="1715481"/>
        <a:ext cx="1445869" cy="399911"/>
      </dsp:txXfrm>
    </dsp:sp>
    <dsp:sp modelId="{81A8EA8C-6C4D-4801-A801-1F4BC4C3A135}">
      <dsp:nvSpPr>
        <dsp:cNvPr id="0" name=""/>
        <dsp:cNvSpPr/>
      </dsp:nvSpPr>
      <dsp:spPr>
        <a:xfrm rot="5400000">
          <a:off x="5147550" y="2711075"/>
          <a:ext cx="419907" cy="478049"/>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4F9D0-7363-4EBB-8951-CAD67562C716}">
      <dsp:nvSpPr>
        <dsp:cNvPr id="0" name=""/>
        <dsp:cNvSpPr/>
      </dsp:nvSpPr>
      <dsp:spPr>
        <a:xfrm>
          <a:off x="4898078" y="2245600"/>
          <a:ext cx="706876" cy="494790"/>
        </a:xfrm>
        <a:prstGeom prst="roundRect">
          <a:avLst>
            <a:gd name="adj" fmla="val 1667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a:effectLst>
                <a:outerShdw blurRad="38100" dist="38100" dir="2700000" algn="tl">
                  <a:srgbClr val="000000">
                    <a:alpha val="43137"/>
                  </a:srgbClr>
                </a:outerShdw>
              </a:effectLst>
            </a:rPr>
            <a:t>Read </a:t>
          </a:r>
          <a:r>
            <a:rPr lang="en-US" sz="1200" b="1" kern="1200">
              <a:effectLst>
                <a:outerShdw blurRad="38100" dist="38100" dir="2700000" algn="tl">
                  <a:srgbClr val="000000">
                    <a:alpha val="43137"/>
                  </a:srgbClr>
                </a:outerShdw>
              </a:effectLst>
            </a:rPr>
            <a:t>color</a:t>
          </a:r>
        </a:p>
      </dsp:txBody>
      <dsp:txXfrm>
        <a:off x="4922236" y="2269758"/>
        <a:ext cx="658560" cy="446474"/>
      </dsp:txXfrm>
    </dsp:sp>
    <dsp:sp modelId="{AC453FAF-B07A-49B0-B592-0BF1E61ABB50}">
      <dsp:nvSpPr>
        <dsp:cNvPr id="0" name=""/>
        <dsp:cNvSpPr/>
      </dsp:nvSpPr>
      <dsp:spPr>
        <a:xfrm>
          <a:off x="5611772" y="2282202"/>
          <a:ext cx="1052510" cy="41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effectLst>
                <a:outerShdw blurRad="38100" dist="38100" dir="2700000" algn="tl">
                  <a:srgbClr val="000000">
                    <a:alpha val="43137"/>
                  </a:srgbClr>
                </a:outerShdw>
              </a:effectLst>
            </a:rPr>
            <a:t>Make color measurements</a:t>
          </a:r>
        </a:p>
      </dsp:txBody>
      <dsp:txXfrm>
        <a:off x="5611772" y="2282202"/>
        <a:ext cx="1052510" cy="416551"/>
      </dsp:txXfrm>
    </dsp:sp>
    <dsp:sp modelId="{22ADAC62-17E8-4CCA-83F4-D3A2F3411746}">
      <dsp:nvSpPr>
        <dsp:cNvPr id="0" name=""/>
        <dsp:cNvSpPr/>
      </dsp:nvSpPr>
      <dsp:spPr>
        <a:xfrm>
          <a:off x="5659215" y="2819012"/>
          <a:ext cx="706876" cy="494790"/>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effectLst>
                <a:outerShdw blurRad="38100" dist="38100" dir="2700000" algn="tl">
                  <a:srgbClr val="000000">
                    <a:alpha val="43137"/>
                  </a:srgbClr>
                </a:outerShdw>
              </a:effectLst>
            </a:rPr>
            <a:t>Save data</a:t>
          </a:r>
        </a:p>
      </dsp:txBody>
      <dsp:txXfrm>
        <a:off x="5683373" y="2843170"/>
        <a:ext cx="658560" cy="4464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242789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13</a:t>
            </a:fld>
            <a:endParaRPr lang="en-US"/>
          </a:p>
        </p:txBody>
      </p:sp>
    </p:spTree>
    <p:extLst>
      <p:ext uri="{BB962C8B-B14F-4D97-AF65-F5344CB8AC3E}">
        <p14:creationId xmlns:p14="http://schemas.microsoft.com/office/powerpoint/2010/main" val="387649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14</a:t>
            </a:fld>
            <a:endParaRPr lang="en-US"/>
          </a:p>
        </p:txBody>
      </p:sp>
    </p:spTree>
    <p:extLst>
      <p:ext uri="{BB962C8B-B14F-4D97-AF65-F5344CB8AC3E}">
        <p14:creationId xmlns:p14="http://schemas.microsoft.com/office/powerpoint/2010/main" val="245890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280B3A-40F4-463E-A1C8-EE692725D3B9}" type="slidenum">
              <a:rPr lang="en-US" smtClean="0"/>
              <a:t>15</a:t>
            </a:fld>
            <a:endParaRPr lang="en-US"/>
          </a:p>
        </p:txBody>
      </p:sp>
    </p:spTree>
    <p:extLst>
      <p:ext uri="{BB962C8B-B14F-4D97-AF65-F5344CB8AC3E}">
        <p14:creationId xmlns:p14="http://schemas.microsoft.com/office/powerpoint/2010/main" val="303601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269076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198727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18</a:t>
            </a:fld>
            <a:endParaRPr lang="en-US"/>
          </a:p>
        </p:txBody>
      </p:sp>
    </p:spTree>
    <p:extLst>
      <p:ext uri="{BB962C8B-B14F-4D97-AF65-F5344CB8AC3E}">
        <p14:creationId xmlns:p14="http://schemas.microsoft.com/office/powerpoint/2010/main" val="1651111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421004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20</a:t>
            </a:fld>
            <a:endParaRPr lang="en-US"/>
          </a:p>
        </p:txBody>
      </p:sp>
    </p:spTree>
    <p:extLst>
      <p:ext uri="{BB962C8B-B14F-4D97-AF65-F5344CB8AC3E}">
        <p14:creationId xmlns:p14="http://schemas.microsoft.com/office/powerpoint/2010/main" val="125658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107796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22</a:t>
            </a:fld>
            <a:endParaRPr lang="en-US"/>
          </a:p>
        </p:txBody>
      </p:sp>
    </p:spTree>
    <p:extLst>
      <p:ext uri="{BB962C8B-B14F-4D97-AF65-F5344CB8AC3E}">
        <p14:creationId xmlns:p14="http://schemas.microsoft.com/office/powerpoint/2010/main" val="29993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225595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23</a:t>
            </a:fld>
            <a:endParaRPr lang="en-US"/>
          </a:p>
        </p:txBody>
      </p:sp>
    </p:spTree>
    <p:extLst>
      <p:ext uri="{BB962C8B-B14F-4D97-AF65-F5344CB8AC3E}">
        <p14:creationId xmlns:p14="http://schemas.microsoft.com/office/powerpoint/2010/main" val="3904702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n-MN" sz="1200" dirty="0"/>
          </a:p>
        </p:txBody>
      </p:sp>
      <p:sp>
        <p:nvSpPr>
          <p:cNvPr id="4" name="Slide Number Placeholder 3"/>
          <p:cNvSpPr>
            <a:spLocks noGrp="1"/>
          </p:cNvSpPr>
          <p:nvPr>
            <p:ph type="sldNum" sz="quarter" idx="10"/>
          </p:nvPr>
        </p:nvSpPr>
        <p:spPr/>
        <p:txBody>
          <a:bodyPr/>
          <a:lstStyle/>
          <a:p>
            <a:fld id="{24280B3A-40F4-463E-A1C8-EE692725D3B9}" type="slidenum">
              <a:rPr lang="en-US" smtClean="0"/>
              <a:t>24</a:t>
            </a:fld>
            <a:endParaRPr lang="en-US"/>
          </a:p>
        </p:txBody>
      </p:sp>
    </p:spTree>
    <p:extLst>
      <p:ext uri="{BB962C8B-B14F-4D97-AF65-F5344CB8AC3E}">
        <p14:creationId xmlns:p14="http://schemas.microsoft.com/office/powerpoint/2010/main" val="159048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284386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26</a:t>
            </a:fld>
            <a:endParaRPr lang="en-US"/>
          </a:p>
        </p:txBody>
      </p:sp>
    </p:spTree>
    <p:extLst>
      <p:ext uri="{BB962C8B-B14F-4D97-AF65-F5344CB8AC3E}">
        <p14:creationId xmlns:p14="http://schemas.microsoft.com/office/powerpoint/2010/main" val="2119830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27</a:t>
            </a:fld>
            <a:endParaRPr lang="en-US"/>
          </a:p>
        </p:txBody>
      </p:sp>
    </p:spTree>
    <p:extLst>
      <p:ext uri="{BB962C8B-B14F-4D97-AF65-F5344CB8AC3E}">
        <p14:creationId xmlns:p14="http://schemas.microsoft.com/office/powerpoint/2010/main" val="295382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280B3A-40F4-463E-A1C8-EE692725D3B9}" type="slidenum">
              <a:rPr lang="en-US" smtClean="0"/>
              <a:t>3</a:t>
            </a:fld>
            <a:endParaRPr lang="en-US"/>
          </a:p>
        </p:txBody>
      </p:sp>
    </p:spTree>
    <p:extLst>
      <p:ext uri="{BB962C8B-B14F-4D97-AF65-F5344CB8AC3E}">
        <p14:creationId xmlns:p14="http://schemas.microsoft.com/office/powerpoint/2010/main" val="404605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335773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280B3A-40F4-463E-A1C8-EE692725D3B9}" type="slidenum">
              <a:rPr lang="en-US" smtClean="0"/>
              <a:t>6</a:t>
            </a:fld>
            <a:endParaRPr lang="en-US"/>
          </a:p>
        </p:txBody>
      </p:sp>
    </p:spTree>
    <p:extLst>
      <p:ext uri="{BB962C8B-B14F-4D97-AF65-F5344CB8AC3E}">
        <p14:creationId xmlns:p14="http://schemas.microsoft.com/office/powerpoint/2010/main" val="291170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07839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11380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9</a:t>
            </a:fld>
            <a:endParaRPr lang="en-US"/>
          </a:p>
        </p:txBody>
      </p:sp>
    </p:spTree>
    <p:extLst>
      <p:ext uri="{BB962C8B-B14F-4D97-AF65-F5344CB8AC3E}">
        <p14:creationId xmlns:p14="http://schemas.microsoft.com/office/powerpoint/2010/main" val="334078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80B3A-40F4-463E-A1C8-EE692725D3B9}" type="slidenum">
              <a:rPr lang="en-US" smtClean="0"/>
              <a:t>12</a:t>
            </a:fld>
            <a:endParaRPr lang="en-US"/>
          </a:p>
        </p:txBody>
      </p:sp>
    </p:spTree>
    <p:extLst>
      <p:ext uri="{BB962C8B-B14F-4D97-AF65-F5344CB8AC3E}">
        <p14:creationId xmlns:p14="http://schemas.microsoft.com/office/powerpoint/2010/main" val="3756721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27355" y="1880418"/>
            <a:ext cx="7388941" cy="1246241"/>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27354" y="3495369"/>
            <a:ext cx="7382308" cy="678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583"/>
            <a:ext cx="9144000" cy="802136"/>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200151"/>
            <a:ext cx="8229600" cy="345486"/>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1707654"/>
            <a:ext cx="8229600" cy="2700300"/>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82609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696" y="224337"/>
            <a:ext cx="8259098"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216742"/>
            <a:ext cx="8246070" cy="356173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8635" y="318046"/>
            <a:ext cx="6438122" cy="725349"/>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31142" y="1069258"/>
            <a:ext cx="6459794" cy="361923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195" y="220027"/>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5965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3204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5965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3204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6395" y="1805976"/>
            <a:ext cx="7027605" cy="1334728"/>
          </a:xfrm>
        </p:spPr>
        <p:txBody>
          <a:bodyPr>
            <a:noAutofit/>
          </a:bodyPr>
          <a:lstStyle/>
          <a:p>
            <a:r>
              <a:rPr lang="en-US" sz="2300" dirty="0"/>
              <a:t>SOME STUDY RESULTS OF </a:t>
            </a:r>
            <a:br>
              <a:rPr lang="en-US" sz="2300" dirty="0"/>
            </a:br>
            <a:r>
              <a:rPr lang="en-US" sz="2300" dirty="0"/>
              <a:t>COLOR CHANGES DEPENDING </a:t>
            </a:r>
            <a:br>
              <a:rPr lang="en-US" sz="2300" dirty="0"/>
            </a:br>
            <a:r>
              <a:rPr lang="en-US" sz="2300" dirty="0"/>
              <a:t>ON MONGOLIAN ENVIRONMENTAL </a:t>
            </a:r>
            <a:br>
              <a:rPr lang="en-US" sz="2300" dirty="0"/>
            </a:br>
            <a:r>
              <a:rPr lang="en-US" sz="2300" dirty="0"/>
              <a:t>CONDITION</a:t>
            </a:r>
          </a:p>
        </p:txBody>
      </p:sp>
      <p:sp>
        <p:nvSpPr>
          <p:cNvPr id="3" name="Subtitle 2"/>
          <p:cNvSpPr>
            <a:spLocks noGrp="1"/>
          </p:cNvSpPr>
          <p:nvPr>
            <p:ph type="subTitle" idx="1"/>
          </p:nvPr>
        </p:nvSpPr>
        <p:spPr>
          <a:xfrm>
            <a:off x="1762430" y="3628098"/>
            <a:ext cx="6950307" cy="730043"/>
          </a:xfrm>
        </p:spPr>
        <p:txBody>
          <a:bodyPr>
            <a:noAutofit/>
          </a:bodyPr>
          <a:lstStyle/>
          <a:p>
            <a:r>
              <a:rPr lang="en-US" sz="2000" b="1" i="1" noProof="1">
                <a:latin typeface="Arial" panose="020B0604020202020204" pitchFamily="34" charset="0"/>
                <a:cs typeface="Arial" panose="020B0604020202020204" pitchFamily="34" charset="0"/>
              </a:rPr>
              <a:t>Otgonsuvd Badrakh</a:t>
            </a:r>
            <a:r>
              <a:rPr lang="mn-MN" sz="2000" b="1" i="1" noProof="1">
                <a:latin typeface="Arial" panose="020B0604020202020204" pitchFamily="34" charset="0"/>
                <a:cs typeface="Arial" panose="020B0604020202020204" pitchFamily="34" charset="0"/>
              </a:rPr>
              <a:t>, </a:t>
            </a:r>
          </a:p>
          <a:p>
            <a:r>
              <a:rPr lang="en-US" sz="2000" i="1" noProof="1">
                <a:latin typeface="Arial" panose="020B0604020202020204" pitchFamily="34" charset="0"/>
                <a:cs typeface="Arial" panose="020B0604020202020204" pitchFamily="34" charset="0"/>
              </a:rPr>
              <a:t>Batzaya.E, Galbaatar.T, Oyuntulga.M</a:t>
            </a:r>
            <a:endParaRPr lang="mn-MN" sz="2000" i="1" noProof="1">
              <a:latin typeface="Arial" panose="020B0604020202020204" pitchFamily="34" charset="0"/>
              <a:cs typeface="Arial" panose="020B0604020202020204" pitchFamily="34" charset="0"/>
            </a:endParaRPr>
          </a:p>
          <a:p>
            <a:endParaRPr lang="en-US" sz="2000" i="1" noProof="1">
              <a:latin typeface="Arial" panose="020B0604020202020204" pitchFamily="34" charset="0"/>
              <a:cs typeface="Arial" panose="020B0604020202020204" pitchFamily="34" charset="0"/>
            </a:endParaRPr>
          </a:p>
          <a:p>
            <a:r>
              <a:rPr lang="en-US" sz="2000" i="1" noProof="1">
                <a:latin typeface="Arial" panose="020B0604020202020204" pitchFamily="34" charset="0"/>
                <a:cs typeface="Arial" panose="020B0604020202020204" pitchFamily="34" charset="0"/>
              </a:rPr>
              <a:t>ISGC 2021</a:t>
            </a:r>
            <a:endParaRPr lang="mn-MN" sz="2000" i="1" noProof="1">
              <a:latin typeface="Arial" panose="020B0604020202020204" pitchFamily="34" charset="0"/>
              <a:cs typeface="Arial" panose="020B0604020202020204" pitchFamily="34" charset="0"/>
            </a:endParaRPr>
          </a:p>
        </p:txBody>
      </p:sp>
      <p:sp>
        <p:nvSpPr>
          <p:cNvPr id="4" name="Subtitle 2"/>
          <p:cNvSpPr txBox="1">
            <a:spLocks/>
          </p:cNvSpPr>
          <p:nvPr/>
        </p:nvSpPr>
        <p:spPr>
          <a:xfrm>
            <a:off x="-496021" y="96586"/>
            <a:ext cx="6950307" cy="730043"/>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b="0" i="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noProof="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Institute of Mathematics and Digital technology</a:t>
            </a:r>
          </a:p>
          <a:p>
            <a:pPr algn="ctr"/>
            <a:r>
              <a:rPr lang="en-US" sz="2000" noProof="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Mongolian Academy of Sciences</a:t>
            </a:r>
            <a:endParaRPr lang="mn-MN" sz="2000" noProof="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4170" y="2092255"/>
            <a:ext cx="6438122" cy="725349"/>
          </a:xfrm>
        </p:spPr>
        <p:txBody>
          <a:bodyPr>
            <a:noAutofit/>
          </a:bodyPr>
          <a:lstStyle/>
          <a:p>
            <a:pPr algn="ctr"/>
            <a:r>
              <a:rPr lang="en-US" dirty="0"/>
              <a:t>Results and discussion</a:t>
            </a:r>
          </a:p>
        </p:txBody>
      </p:sp>
    </p:spTree>
    <p:extLst>
      <p:ext uri="{BB962C8B-B14F-4D97-AF65-F5344CB8AC3E}">
        <p14:creationId xmlns:p14="http://schemas.microsoft.com/office/powerpoint/2010/main" val="51530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Shortterm </a:t>
            </a:r>
            <a:br>
              <a:rPr lang="en-US" sz="3200" noProof="1"/>
            </a:br>
            <a:r>
              <a:rPr lang="en-US" sz="3200" noProof="1"/>
              <a:t>measurements result</a:t>
            </a:r>
            <a:endParaRPr 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86616161"/>
              </p:ext>
            </p:extLst>
          </p:nvPr>
        </p:nvGraphicFramePr>
        <p:xfrm>
          <a:off x="299777" y="1625458"/>
          <a:ext cx="8245919" cy="1744289"/>
        </p:xfrm>
        <a:graphic>
          <a:graphicData uri="http://schemas.openxmlformats.org/drawingml/2006/table">
            <a:tbl>
              <a:tblPr>
                <a:tableStyleId>{5C22544A-7EE6-4342-B048-85BDC9FD1C3A}</a:tableStyleId>
              </a:tblPr>
              <a:tblGrid>
                <a:gridCol w="364864">
                  <a:extLst>
                    <a:ext uri="{9D8B030D-6E8A-4147-A177-3AD203B41FA5}">
                      <a16:colId xmlns:a16="http://schemas.microsoft.com/office/drawing/2014/main" val="20000"/>
                    </a:ext>
                  </a:extLst>
                </a:gridCol>
                <a:gridCol w="1150022">
                  <a:extLst>
                    <a:ext uri="{9D8B030D-6E8A-4147-A177-3AD203B41FA5}">
                      <a16:colId xmlns:a16="http://schemas.microsoft.com/office/drawing/2014/main" val="20001"/>
                    </a:ext>
                  </a:extLst>
                </a:gridCol>
                <a:gridCol w="1137598">
                  <a:extLst>
                    <a:ext uri="{9D8B030D-6E8A-4147-A177-3AD203B41FA5}">
                      <a16:colId xmlns:a16="http://schemas.microsoft.com/office/drawing/2014/main" val="20002"/>
                    </a:ext>
                  </a:extLst>
                </a:gridCol>
                <a:gridCol w="1186825">
                  <a:extLst>
                    <a:ext uri="{9D8B030D-6E8A-4147-A177-3AD203B41FA5}">
                      <a16:colId xmlns:a16="http://schemas.microsoft.com/office/drawing/2014/main" val="20003"/>
                    </a:ext>
                  </a:extLst>
                </a:gridCol>
                <a:gridCol w="881322">
                  <a:extLst>
                    <a:ext uri="{9D8B030D-6E8A-4147-A177-3AD203B41FA5}">
                      <a16:colId xmlns:a16="http://schemas.microsoft.com/office/drawing/2014/main" val="20004"/>
                    </a:ext>
                  </a:extLst>
                </a:gridCol>
                <a:gridCol w="881322">
                  <a:extLst>
                    <a:ext uri="{9D8B030D-6E8A-4147-A177-3AD203B41FA5}">
                      <a16:colId xmlns:a16="http://schemas.microsoft.com/office/drawing/2014/main" val="20005"/>
                    </a:ext>
                  </a:extLst>
                </a:gridCol>
                <a:gridCol w="881322">
                  <a:extLst>
                    <a:ext uri="{9D8B030D-6E8A-4147-A177-3AD203B41FA5}">
                      <a16:colId xmlns:a16="http://schemas.microsoft.com/office/drawing/2014/main" val="20006"/>
                    </a:ext>
                  </a:extLst>
                </a:gridCol>
                <a:gridCol w="881322">
                  <a:extLst>
                    <a:ext uri="{9D8B030D-6E8A-4147-A177-3AD203B41FA5}">
                      <a16:colId xmlns:a16="http://schemas.microsoft.com/office/drawing/2014/main" val="20007"/>
                    </a:ext>
                  </a:extLst>
                </a:gridCol>
                <a:gridCol w="881322">
                  <a:extLst>
                    <a:ext uri="{9D8B030D-6E8A-4147-A177-3AD203B41FA5}">
                      <a16:colId xmlns:a16="http://schemas.microsoft.com/office/drawing/2014/main" val="20008"/>
                    </a:ext>
                  </a:extLst>
                </a:gridCol>
              </a:tblGrid>
              <a:tr h="235744">
                <a:tc>
                  <a:txBody>
                    <a:bodyPr/>
                    <a:lstStyle/>
                    <a:p>
                      <a:pPr algn="l" fontAlgn="b"/>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XYZ_X</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XYZ_Y</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XYZ_Z</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LAB_L</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LAB_A</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l" fontAlgn="b"/>
                      <a:r>
                        <a:rPr lang="en-US" sz="1500" b="1" u="none" strike="noStrike" dirty="0">
                          <a:effectLst/>
                        </a:rPr>
                        <a:t>LAB_B</a:t>
                      </a:r>
                      <a:endParaRPr lang="en-US" sz="1500" b="1" i="0" u="none" strike="noStrike" dirty="0">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b="1" u="none" strike="noStrike" kern="1200" dirty="0">
                          <a:solidFill>
                            <a:schemeClr val="dk1"/>
                          </a:solidFill>
                          <a:effectLst/>
                          <a:latin typeface="+mn-lt"/>
                          <a:ea typeface="+mn-ea"/>
                          <a:cs typeface="+mn-cs"/>
                        </a:rPr>
                        <a:t>LAB_C</a:t>
                      </a:r>
                    </a:p>
                  </a:txBody>
                  <a:tcPr marL="9653" marR="9653" marT="7144" marB="0" anchor="b"/>
                </a:tc>
                <a:tc>
                  <a:txBody>
                    <a:bodyPr/>
                    <a:lstStyle/>
                    <a:p>
                      <a:pPr marL="0" algn="r" defTabSz="914400" rtl="0" eaLnBrk="1" fontAlgn="b" latinLnBrk="1" hangingPunct="1"/>
                      <a:r>
                        <a:rPr lang="en-US" sz="1500" b="1" u="none" strike="noStrike" kern="1200" dirty="0">
                          <a:solidFill>
                            <a:schemeClr val="dk1"/>
                          </a:solidFill>
                          <a:effectLst/>
                          <a:latin typeface="+mn-lt"/>
                          <a:ea typeface="+mn-ea"/>
                          <a:cs typeface="+mn-cs"/>
                        </a:rPr>
                        <a:t>LAB_H</a:t>
                      </a:r>
                    </a:p>
                  </a:txBody>
                  <a:tcPr marL="9653" marR="9653" marT="7144" marB="0" anchor="b"/>
                </a:tc>
                <a:extLst>
                  <a:ext uri="{0D108BD9-81ED-4DB2-BD59-A6C34878D82A}">
                    <a16:rowId xmlns:a16="http://schemas.microsoft.com/office/drawing/2014/main" val="10000"/>
                  </a:ext>
                </a:extLst>
              </a:tr>
              <a:tr h="300516">
                <a:tc>
                  <a:txBody>
                    <a:bodyPr/>
                    <a:lstStyle/>
                    <a:p>
                      <a:pPr algn="l" fontAlgn="b"/>
                      <a:r>
                        <a:rPr lang="mn-MN" sz="1500" b="1" i="0" u="none" strike="noStrike" dirty="0">
                          <a:solidFill>
                            <a:srgbClr val="000000"/>
                          </a:solidFill>
                          <a:effectLst/>
                          <a:latin typeface="Calibri" panose="020F0502020204030204" pitchFamily="34" charset="0"/>
                        </a:rPr>
                        <a:t>1</a:t>
                      </a:r>
                    </a:p>
                  </a:txBody>
                  <a:tcPr marL="9653" marR="9653" marT="7144" marB="0" anchor="b"/>
                </a:tc>
                <a:tc>
                  <a:txBody>
                    <a:bodyPr/>
                    <a:lstStyle/>
                    <a:p>
                      <a:pPr algn="r" fontAlgn="b"/>
                      <a:r>
                        <a:rPr lang="en-US" sz="1500" u="none" strike="noStrike" dirty="0">
                          <a:effectLst/>
                        </a:rPr>
                        <a:t>20.50452</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11.3803</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1.778595</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40.214</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56.14</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41.263</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u="none" strike="noStrike" kern="1200">
                          <a:solidFill>
                            <a:schemeClr val="dk1"/>
                          </a:solidFill>
                          <a:effectLst/>
                          <a:latin typeface="+mn-lt"/>
                          <a:ea typeface="+mn-ea"/>
                          <a:cs typeface="+mn-cs"/>
                        </a:rPr>
                        <a:t>69.673</a:t>
                      </a: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36.3</a:t>
                      </a:r>
                    </a:p>
                  </a:txBody>
                  <a:tcPr marL="9653" marR="9653" marT="7144" marB="0" anchor="b"/>
                </a:tc>
                <a:extLst>
                  <a:ext uri="{0D108BD9-81ED-4DB2-BD59-A6C34878D82A}">
                    <a16:rowId xmlns:a16="http://schemas.microsoft.com/office/drawing/2014/main" val="10001"/>
                  </a:ext>
                </a:extLst>
              </a:tr>
              <a:tr h="306093">
                <a:tc>
                  <a:txBody>
                    <a:bodyPr/>
                    <a:lstStyle/>
                    <a:p>
                      <a:pPr algn="l" fontAlgn="b"/>
                      <a:r>
                        <a:rPr lang="mn-MN" sz="1500" b="1" i="0" u="none" strike="noStrike" dirty="0">
                          <a:solidFill>
                            <a:srgbClr val="000000"/>
                          </a:solidFill>
                          <a:effectLst/>
                          <a:latin typeface="Calibri" panose="020F0502020204030204" pitchFamily="34" charset="0"/>
                        </a:rPr>
                        <a:t>2</a:t>
                      </a:r>
                    </a:p>
                  </a:txBody>
                  <a:tcPr marL="9653" marR="9653" marT="7144" marB="0" anchor="b"/>
                </a:tc>
                <a:tc>
                  <a:txBody>
                    <a:bodyPr/>
                    <a:lstStyle/>
                    <a:p>
                      <a:pPr algn="r" fontAlgn="b"/>
                      <a:r>
                        <a:rPr lang="en-US" sz="1500" u="none" strike="noStrike" dirty="0">
                          <a:effectLst/>
                        </a:rPr>
                        <a:t>18.65532</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10.35196</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1.69615</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38.467</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54.414</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39.124</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67.02</a:t>
                      </a: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35.7</a:t>
                      </a:r>
                    </a:p>
                  </a:txBody>
                  <a:tcPr marL="9653" marR="9653" marT="7144" marB="0" anchor="b"/>
                </a:tc>
                <a:extLst>
                  <a:ext uri="{0D108BD9-81ED-4DB2-BD59-A6C34878D82A}">
                    <a16:rowId xmlns:a16="http://schemas.microsoft.com/office/drawing/2014/main" val="10002"/>
                  </a:ext>
                </a:extLst>
              </a:tr>
              <a:tr h="306093">
                <a:tc>
                  <a:txBody>
                    <a:bodyPr/>
                    <a:lstStyle/>
                    <a:p>
                      <a:pPr algn="l" fontAlgn="b"/>
                      <a:r>
                        <a:rPr lang="mn-MN" sz="1500" b="1" i="0" u="none" strike="noStrike" dirty="0">
                          <a:solidFill>
                            <a:srgbClr val="000000"/>
                          </a:solidFill>
                          <a:effectLst/>
                          <a:latin typeface="Calibri" panose="020F0502020204030204" pitchFamily="34" charset="0"/>
                        </a:rPr>
                        <a:t>3</a:t>
                      </a:r>
                    </a:p>
                  </a:txBody>
                  <a:tcPr marL="9653" marR="9653" marT="7144" marB="0" anchor="b"/>
                </a:tc>
                <a:tc>
                  <a:txBody>
                    <a:bodyPr/>
                    <a:lstStyle/>
                    <a:p>
                      <a:pPr algn="r" fontAlgn="b"/>
                      <a:r>
                        <a:rPr lang="en-US" sz="1500" u="none" strike="noStrike" dirty="0">
                          <a:effectLst/>
                        </a:rPr>
                        <a:t>19.69677</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10.95863</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1.843279</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39.511</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55.199</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39.384</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u="none" strike="noStrike" kern="1200">
                          <a:solidFill>
                            <a:schemeClr val="dk1"/>
                          </a:solidFill>
                          <a:effectLst/>
                          <a:latin typeface="+mn-lt"/>
                          <a:ea typeface="+mn-ea"/>
                          <a:cs typeface="+mn-cs"/>
                        </a:rPr>
                        <a:t>67.809</a:t>
                      </a: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35.5</a:t>
                      </a:r>
                    </a:p>
                  </a:txBody>
                  <a:tcPr marL="9653" marR="9653" marT="7144" marB="0" anchor="b"/>
                </a:tc>
                <a:extLst>
                  <a:ext uri="{0D108BD9-81ED-4DB2-BD59-A6C34878D82A}">
                    <a16:rowId xmlns:a16="http://schemas.microsoft.com/office/drawing/2014/main" val="10003"/>
                  </a:ext>
                </a:extLst>
              </a:tr>
              <a:tr h="306093">
                <a:tc>
                  <a:txBody>
                    <a:bodyPr/>
                    <a:lstStyle/>
                    <a:p>
                      <a:pPr algn="l" fontAlgn="b"/>
                      <a:r>
                        <a:rPr lang="mn-MN" sz="1500" b="1" i="0" u="none" strike="noStrike" dirty="0">
                          <a:solidFill>
                            <a:srgbClr val="000000"/>
                          </a:solidFill>
                          <a:effectLst/>
                          <a:latin typeface="Calibri" panose="020F0502020204030204" pitchFamily="34" charset="0"/>
                        </a:rPr>
                        <a:t>4</a:t>
                      </a:r>
                    </a:p>
                  </a:txBody>
                  <a:tcPr marL="9653" marR="9653" marT="7144" marB="0" anchor="b"/>
                </a:tc>
                <a:tc>
                  <a:txBody>
                    <a:bodyPr/>
                    <a:lstStyle/>
                    <a:p>
                      <a:pPr algn="r" fontAlgn="b"/>
                      <a:r>
                        <a:rPr lang="en-US" sz="1500" u="none" strike="noStrike" dirty="0">
                          <a:effectLst/>
                        </a:rPr>
                        <a:t>20.59455</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11.44771</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1.831663</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40.325</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56.099</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40.906</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u="none" strike="noStrike" kern="1200">
                          <a:solidFill>
                            <a:schemeClr val="dk1"/>
                          </a:solidFill>
                          <a:effectLst/>
                          <a:latin typeface="+mn-lt"/>
                          <a:ea typeface="+mn-ea"/>
                          <a:cs typeface="+mn-cs"/>
                        </a:rPr>
                        <a:t>69.429</a:t>
                      </a: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36.1</a:t>
                      </a:r>
                    </a:p>
                  </a:txBody>
                  <a:tcPr marL="9653" marR="9653" marT="7144" marB="0" anchor="b"/>
                </a:tc>
                <a:extLst>
                  <a:ext uri="{0D108BD9-81ED-4DB2-BD59-A6C34878D82A}">
                    <a16:rowId xmlns:a16="http://schemas.microsoft.com/office/drawing/2014/main" val="10004"/>
                  </a:ext>
                </a:extLst>
              </a:tr>
              <a:tr h="289750">
                <a:tc>
                  <a:txBody>
                    <a:bodyPr/>
                    <a:lstStyle/>
                    <a:p>
                      <a:pPr algn="l" fontAlgn="b"/>
                      <a:r>
                        <a:rPr lang="mn-MN" sz="1500" u="none" strike="noStrike" dirty="0">
                          <a:effectLst/>
                        </a:rPr>
                        <a:t>5</a:t>
                      </a:r>
                      <a:endParaRPr lang="mn-MN" sz="1500" b="1"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18.7982</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10.65397</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1.935784</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a:effectLst/>
                        </a:rPr>
                        <a:t>38.991</a:t>
                      </a:r>
                      <a:endParaRPr lang="en-US" sz="1500" b="0" i="0" u="none" strike="noStrike">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52.889</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algn="r" fontAlgn="b"/>
                      <a:r>
                        <a:rPr lang="en-US" sz="1500" u="none" strike="noStrike" dirty="0">
                          <a:effectLst/>
                        </a:rPr>
                        <a:t>37.562</a:t>
                      </a:r>
                      <a:endParaRPr lang="en-US" sz="1500" b="0" i="0" u="none" strike="noStrike" dirty="0">
                        <a:solidFill>
                          <a:srgbClr val="000000"/>
                        </a:solidFill>
                        <a:effectLst/>
                        <a:latin typeface="Calibri" panose="020F0502020204030204" pitchFamily="34" charset="0"/>
                      </a:endParaRP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64.87</a:t>
                      </a:r>
                    </a:p>
                  </a:txBody>
                  <a:tcPr marL="9653" marR="9653" marT="7144" marB="0" anchor="b"/>
                </a:tc>
                <a:tc>
                  <a:txBody>
                    <a:bodyPr/>
                    <a:lstStyle/>
                    <a:p>
                      <a:pPr marL="0" algn="r" defTabSz="914400" rtl="0" eaLnBrk="1" fontAlgn="b" latinLnBrk="1" hangingPunct="1"/>
                      <a:r>
                        <a:rPr lang="en-US" sz="1500" u="none" strike="noStrike" kern="1200" dirty="0">
                          <a:solidFill>
                            <a:schemeClr val="dk1"/>
                          </a:solidFill>
                          <a:effectLst/>
                          <a:latin typeface="+mn-lt"/>
                          <a:ea typeface="+mn-ea"/>
                          <a:cs typeface="+mn-cs"/>
                        </a:rPr>
                        <a:t>35.4</a:t>
                      </a:r>
                    </a:p>
                  </a:txBody>
                  <a:tcPr marL="9653" marR="9653" marT="7144" marB="0" anchor="b"/>
                </a:tc>
                <a:extLst>
                  <a:ext uri="{0D108BD9-81ED-4DB2-BD59-A6C34878D82A}">
                    <a16:rowId xmlns:a16="http://schemas.microsoft.com/office/drawing/2014/main" val="10005"/>
                  </a:ext>
                </a:extLst>
              </a:tr>
            </a:tbl>
          </a:graphicData>
        </a:graphic>
      </p:graphicFrame>
      <p:sp>
        <p:nvSpPr>
          <p:cNvPr id="5" name="Rectangle 4"/>
          <p:cNvSpPr/>
          <p:nvPr/>
        </p:nvSpPr>
        <p:spPr>
          <a:xfrm>
            <a:off x="5220072" y="3581173"/>
            <a:ext cx="3429000" cy="300082"/>
          </a:xfrm>
          <a:prstGeom prst="rect">
            <a:avLst/>
          </a:prstGeom>
        </p:spPr>
        <p:txBody>
          <a:bodyPr>
            <a:spAutoFit/>
          </a:bodyPr>
          <a:lstStyle/>
          <a:p>
            <a:pPr lvl="0" fontAlgn="b">
              <a:defRPr/>
            </a:pPr>
            <a:r>
              <a:rPr lang="en-US" sz="1350" dirty="0"/>
              <a:t>2020.02.05</a:t>
            </a:r>
            <a:r>
              <a:rPr lang="mn-MN" sz="1350" dirty="0"/>
              <a:t> : </a:t>
            </a:r>
            <a:r>
              <a:rPr lang="en-US" sz="1350" dirty="0"/>
              <a:t>red</a:t>
            </a:r>
            <a:r>
              <a:rPr lang="mn-MN" sz="1350" dirty="0"/>
              <a:t> </a:t>
            </a:r>
            <a:r>
              <a:rPr lang="en-US" sz="1350" dirty="0"/>
              <a:t>pigment</a:t>
            </a:r>
            <a:endParaRPr lang="mn-MN" sz="135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678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Longterm </a:t>
            </a:r>
            <a:br>
              <a:rPr lang="en-US" sz="3200" noProof="1"/>
            </a:br>
            <a:r>
              <a:rPr lang="en-US" sz="3200" noProof="1"/>
              <a:t>measurements result</a:t>
            </a:r>
            <a:endParaRPr 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8162331"/>
              </p:ext>
            </p:extLst>
          </p:nvPr>
        </p:nvGraphicFramePr>
        <p:xfrm>
          <a:off x="463550" y="1216025"/>
          <a:ext cx="8244824" cy="3834431"/>
        </p:xfrm>
        <a:graphic>
          <a:graphicData uri="http://schemas.openxmlformats.org/drawingml/2006/table">
            <a:tbl>
              <a:tblPr>
                <a:tableStyleId>{5C22544A-7EE6-4342-B048-85BDC9FD1C3A}</a:tableStyleId>
              </a:tblPr>
              <a:tblGrid>
                <a:gridCol w="515298">
                  <a:extLst>
                    <a:ext uri="{9D8B030D-6E8A-4147-A177-3AD203B41FA5}">
                      <a16:colId xmlns:a16="http://schemas.microsoft.com/office/drawing/2014/main" val="20000"/>
                    </a:ext>
                  </a:extLst>
                </a:gridCol>
                <a:gridCol w="1413962">
                  <a:extLst>
                    <a:ext uri="{9D8B030D-6E8A-4147-A177-3AD203B41FA5}">
                      <a16:colId xmlns:a16="http://schemas.microsoft.com/office/drawing/2014/main" val="20001"/>
                    </a:ext>
                  </a:extLst>
                </a:gridCol>
                <a:gridCol w="1162548">
                  <a:extLst>
                    <a:ext uri="{9D8B030D-6E8A-4147-A177-3AD203B41FA5}">
                      <a16:colId xmlns:a16="http://schemas.microsoft.com/office/drawing/2014/main" val="20002"/>
                    </a:ext>
                  </a:extLst>
                </a:gridCol>
                <a:gridCol w="1347716">
                  <a:extLst>
                    <a:ext uri="{9D8B030D-6E8A-4147-A177-3AD203B41FA5}">
                      <a16:colId xmlns:a16="http://schemas.microsoft.com/office/drawing/2014/main" val="20003"/>
                    </a:ext>
                  </a:extLst>
                </a:gridCol>
                <a:gridCol w="951325">
                  <a:extLst>
                    <a:ext uri="{9D8B030D-6E8A-4147-A177-3AD203B41FA5}">
                      <a16:colId xmlns:a16="http://schemas.microsoft.com/office/drawing/2014/main" val="20004"/>
                    </a:ext>
                  </a:extLst>
                </a:gridCol>
                <a:gridCol w="951325">
                  <a:extLst>
                    <a:ext uri="{9D8B030D-6E8A-4147-A177-3AD203B41FA5}">
                      <a16:colId xmlns:a16="http://schemas.microsoft.com/office/drawing/2014/main" val="20005"/>
                    </a:ext>
                  </a:extLst>
                </a:gridCol>
                <a:gridCol w="951325">
                  <a:extLst>
                    <a:ext uri="{9D8B030D-6E8A-4147-A177-3AD203B41FA5}">
                      <a16:colId xmlns:a16="http://schemas.microsoft.com/office/drawing/2014/main" val="20006"/>
                    </a:ext>
                  </a:extLst>
                </a:gridCol>
                <a:gridCol w="951325">
                  <a:extLst>
                    <a:ext uri="{9D8B030D-6E8A-4147-A177-3AD203B41FA5}">
                      <a16:colId xmlns:a16="http://schemas.microsoft.com/office/drawing/2014/main" val="20007"/>
                    </a:ext>
                  </a:extLst>
                </a:gridCol>
              </a:tblGrid>
              <a:tr h="438983">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Red pigment</a:t>
                      </a:r>
                      <a:endParaRPr lang="mn-MN"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XYZ_X</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XYZ_Y</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XYZ_Z</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LAB_L</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LAB_A</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LAB_B</a:t>
                      </a:r>
                      <a:endParaRPr lang="en-US" sz="1400" b="1"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0"/>
                  </a:ext>
                </a:extLst>
              </a:tr>
              <a:tr h="242532">
                <a:tc>
                  <a:txBody>
                    <a:bodyPr/>
                    <a:lstStyle/>
                    <a:p>
                      <a:pPr algn="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2020.02.05</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18.85279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10.29676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1.560897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38.37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55.849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40.454</a:t>
                      </a:r>
                      <a:endParaRPr lang="en-US" sz="1400" b="0" i="0" u="none" strike="noStrike">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1"/>
                  </a:ext>
                </a:extLst>
              </a:tr>
              <a:tr h="242532">
                <a:tc>
                  <a:txBody>
                    <a:bodyPr/>
                    <a:lstStyle/>
                    <a:p>
                      <a:pPr algn="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2020.02.14</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18.23383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9.872264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1.516018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37.612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55.904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39.663</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2"/>
                  </a:ext>
                </a:extLst>
              </a:tr>
              <a:tr h="242532">
                <a:tc>
                  <a:txBody>
                    <a:bodyPr/>
                    <a:lstStyle/>
                    <a:p>
                      <a:pPr algn="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2020.02.27</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15.44793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8.36504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1.623151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34.732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52.888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33.482</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3"/>
                  </a:ext>
                </a:extLst>
              </a:tr>
              <a:tr h="242532">
                <a:tc>
                  <a:txBody>
                    <a:bodyPr/>
                    <a:lstStyle/>
                    <a:p>
                      <a:pPr algn="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2020.03.06</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15.45708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8.389712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1.75066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34.782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52.727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32.19</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4"/>
                  </a:ext>
                </a:extLst>
              </a:tr>
              <a:tr h="242532">
                <a:tc>
                  <a:txBody>
                    <a:bodyPr/>
                    <a:lstStyle/>
                    <a:p>
                      <a:pPr algn="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2020.03.13</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14.46958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7.947754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1.854267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33.874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50.728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29.553</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5"/>
                  </a:ext>
                </a:extLst>
              </a:tr>
              <a:tr h="242532">
                <a:tc>
                  <a:txBody>
                    <a:bodyPr/>
                    <a:lstStyle/>
                    <a:p>
                      <a:pPr algn="r" fontAlgn="b"/>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2020.03.20</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14.46514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8.078214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2.014673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34.145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49.531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28.439</a:t>
                      </a:r>
                      <a:endParaRPr lang="en-US" sz="1400" b="0" i="0" u="none" strike="noStrike">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6"/>
                  </a:ext>
                </a:extLst>
              </a:tr>
              <a:tr h="242532">
                <a:tc>
                  <a:txBody>
                    <a:bodyPr/>
                    <a:lstStyle/>
                    <a:p>
                      <a:pPr algn="r" fontAlgn="b"/>
                      <a:r>
                        <a:rPr lang="en-US" sz="1400" b="1" u="none" strike="noStrike">
                          <a:effectLst/>
                        </a:rPr>
                        <a:t>7</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2020.03.27</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13.94034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7.936497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2.163865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33.85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47.55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26.532</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7"/>
                  </a:ext>
                </a:extLst>
              </a:tr>
              <a:tr h="242532">
                <a:tc>
                  <a:txBody>
                    <a:bodyPr/>
                    <a:lstStyle/>
                    <a:p>
                      <a:pPr algn="r" fontAlgn="b"/>
                      <a:r>
                        <a:rPr lang="en-US" sz="1400" b="1" u="none" strike="noStrike">
                          <a:effectLst/>
                        </a:rPr>
                        <a:t>8</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2020.04.10</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13.47603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7.732853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2.131381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33.42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46.457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26.089</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8"/>
                  </a:ext>
                </a:extLst>
              </a:tr>
              <a:tr h="242532">
                <a:tc>
                  <a:txBody>
                    <a:bodyPr/>
                    <a:lstStyle/>
                    <a:p>
                      <a:pPr algn="r" fontAlgn="b"/>
                      <a:r>
                        <a:rPr lang="en-US" sz="1400" b="1" u="none" strike="noStrike">
                          <a:effectLst/>
                        </a:rPr>
                        <a:t>9</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2020.04.17</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13.48539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7.910743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2.376161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33.796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44.896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24.556</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09"/>
                  </a:ext>
                </a:extLst>
              </a:tr>
              <a:tr h="242532">
                <a:tc>
                  <a:txBody>
                    <a:bodyPr/>
                    <a:lstStyle/>
                    <a:p>
                      <a:pPr algn="r" fontAlgn="b"/>
                      <a:r>
                        <a:rPr lang="en-US" sz="1400" b="1" u="none" strike="noStrike">
                          <a:effectLst/>
                        </a:rPr>
                        <a:t>10</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2020.04.23</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12.60324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7.512796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2.406031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32.947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42.77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22.836</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10"/>
                  </a:ext>
                </a:extLst>
              </a:tr>
              <a:tr h="242532">
                <a:tc>
                  <a:txBody>
                    <a:bodyPr/>
                    <a:lstStyle/>
                    <a:p>
                      <a:pPr algn="r" fontAlgn="b"/>
                      <a:r>
                        <a:rPr lang="en-US" sz="1400" b="1" u="none" strike="noStrike">
                          <a:effectLst/>
                        </a:rPr>
                        <a:t>11</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2020.05.01</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13.04609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7.700111</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2.340566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33.35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43.969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24.095</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11"/>
                  </a:ext>
                </a:extLst>
              </a:tr>
              <a:tr h="242532">
                <a:tc>
                  <a:txBody>
                    <a:bodyPr/>
                    <a:lstStyle/>
                    <a:p>
                      <a:pPr algn="r" fontAlgn="b"/>
                      <a:r>
                        <a:rPr lang="en-US" sz="1400" b="1" u="none" strike="noStrike">
                          <a:effectLst/>
                        </a:rPr>
                        <a:t>12</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2020.05.06</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13.59228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8.026753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2.424199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34.039</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44.536</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24.563</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12"/>
                  </a:ext>
                </a:extLst>
              </a:tr>
              <a:tr h="242532">
                <a:tc>
                  <a:txBody>
                    <a:bodyPr/>
                    <a:lstStyle/>
                    <a:p>
                      <a:pPr algn="r" fontAlgn="b"/>
                      <a:r>
                        <a:rPr lang="en-US" sz="1400" b="1" u="none" strike="noStrike">
                          <a:effectLst/>
                        </a:rPr>
                        <a:t>13</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a:effectLst/>
                        </a:rPr>
                        <a:t>2020.05.18</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13.13937</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7.833495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2.475053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33.634</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43.358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23.437</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13"/>
                  </a:ext>
                </a:extLst>
              </a:tr>
              <a:tr h="242532">
                <a:tc>
                  <a:txBody>
                    <a:bodyPr/>
                    <a:lstStyle/>
                    <a:p>
                      <a:pPr algn="r" fontAlgn="b"/>
                      <a:r>
                        <a:rPr lang="en-US" sz="1400" b="1" u="none" strike="noStrike">
                          <a:effectLst/>
                        </a:rPr>
                        <a:t>14</a:t>
                      </a:r>
                      <a:endParaRPr lang="en-US" sz="1400" b="1" i="0" u="none" strike="noStrike">
                        <a:solidFill>
                          <a:srgbClr val="000000"/>
                        </a:solidFill>
                        <a:effectLst/>
                        <a:latin typeface="Calibri" panose="020F0502020204030204" pitchFamily="34" charset="0"/>
                      </a:endParaRPr>
                    </a:p>
                  </a:txBody>
                  <a:tcPr marL="9228" marR="9228" marT="7144" marB="0" anchor="b"/>
                </a:tc>
                <a:tc>
                  <a:txBody>
                    <a:bodyPr/>
                    <a:lstStyle/>
                    <a:p>
                      <a:pPr algn="l" fontAlgn="b"/>
                      <a:r>
                        <a:rPr lang="en-US" sz="1400" b="1" u="none" strike="noStrike" dirty="0">
                          <a:effectLst/>
                        </a:rPr>
                        <a:t>2020.05.22</a:t>
                      </a:r>
                      <a:endParaRPr lang="en-US" sz="1400" b="1" i="0" u="none" strike="noStrike" dirty="0">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12.77753</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7.607822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2.339225</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33.152</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a:effectLst/>
                        </a:rPr>
                        <a:t>43.048</a:t>
                      </a:r>
                      <a:endParaRPr lang="en-US" sz="1400" b="0" i="0" u="none" strike="noStrike">
                        <a:solidFill>
                          <a:srgbClr val="000000"/>
                        </a:solidFill>
                        <a:effectLst/>
                        <a:latin typeface="Calibri" panose="020F0502020204030204" pitchFamily="34" charset="0"/>
                      </a:endParaRPr>
                    </a:p>
                  </a:txBody>
                  <a:tcPr marL="9228" marR="9228" marT="7144" marB="0" anchor="b"/>
                </a:tc>
                <a:tc>
                  <a:txBody>
                    <a:bodyPr/>
                    <a:lstStyle/>
                    <a:p>
                      <a:pPr algn="r" fontAlgn="b"/>
                      <a:r>
                        <a:rPr lang="en-US" sz="1400" u="none" strike="noStrike" dirty="0">
                          <a:effectLst/>
                        </a:rPr>
                        <a:t>23.765</a:t>
                      </a:r>
                      <a:endParaRPr lang="en-US" sz="1400" b="0" i="0" u="none" strike="noStrike" dirty="0">
                        <a:solidFill>
                          <a:srgbClr val="000000"/>
                        </a:solidFill>
                        <a:effectLst/>
                        <a:latin typeface="Calibri" panose="020F0502020204030204" pitchFamily="34" charset="0"/>
                      </a:endParaRPr>
                    </a:p>
                  </a:txBody>
                  <a:tcPr marL="9228" marR="9228" marT="7144"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799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4902" y="201759"/>
            <a:ext cx="8259098" cy="763526"/>
          </a:xfrm>
        </p:spPr>
        <p:txBody>
          <a:bodyPr>
            <a:noAutofit/>
          </a:bodyPr>
          <a:lstStyle/>
          <a:p>
            <a:r>
              <a:rPr lang="en-US" sz="3200" noProof="1"/>
              <a:t>Statistical analysis </a:t>
            </a:r>
            <a:br>
              <a:rPr lang="en-US" sz="3200" noProof="1"/>
            </a:br>
            <a:r>
              <a:rPr lang="en-US" sz="3200" noProof="1"/>
              <a:t>of shortterm measurements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418667"/>
              </p:ext>
            </p:extLst>
          </p:nvPr>
        </p:nvGraphicFramePr>
        <p:xfrm>
          <a:off x="381664" y="1693697"/>
          <a:ext cx="8245997" cy="2874633"/>
        </p:xfrm>
        <a:graphic>
          <a:graphicData uri="http://schemas.openxmlformats.org/drawingml/2006/table">
            <a:tbl>
              <a:tblPr>
                <a:tableStyleId>{5C22544A-7EE6-4342-B048-85BDC9FD1C3A}</a:tableStyleId>
              </a:tblPr>
              <a:tblGrid>
                <a:gridCol w="2437947">
                  <a:extLst>
                    <a:ext uri="{9D8B030D-6E8A-4147-A177-3AD203B41FA5}">
                      <a16:colId xmlns:a16="http://schemas.microsoft.com/office/drawing/2014/main" val="20000"/>
                    </a:ext>
                  </a:extLst>
                </a:gridCol>
                <a:gridCol w="1218973">
                  <a:extLst>
                    <a:ext uri="{9D8B030D-6E8A-4147-A177-3AD203B41FA5}">
                      <a16:colId xmlns:a16="http://schemas.microsoft.com/office/drawing/2014/main" val="20001"/>
                    </a:ext>
                  </a:extLst>
                </a:gridCol>
                <a:gridCol w="1218973">
                  <a:extLst>
                    <a:ext uri="{9D8B030D-6E8A-4147-A177-3AD203B41FA5}">
                      <a16:colId xmlns:a16="http://schemas.microsoft.com/office/drawing/2014/main" val="20002"/>
                    </a:ext>
                  </a:extLst>
                </a:gridCol>
                <a:gridCol w="1147269">
                  <a:extLst>
                    <a:ext uri="{9D8B030D-6E8A-4147-A177-3AD203B41FA5}">
                      <a16:colId xmlns:a16="http://schemas.microsoft.com/office/drawing/2014/main" val="20003"/>
                    </a:ext>
                  </a:extLst>
                </a:gridCol>
                <a:gridCol w="1075564">
                  <a:extLst>
                    <a:ext uri="{9D8B030D-6E8A-4147-A177-3AD203B41FA5}">
                      <a16:colId xmlns:a16="http://schemas.microsoft.com/office/drawing/2014/main" val="20004"/>
                    </a:ext>
                  </a:extLst>
                </a:gridCol>
                <a:gridCol w="1147271">
                  <a:extLst>
                    <a:ext uri="{9D8B030D-6E8A-4147-A177-3AD203B41FA5}">
                      <a16:colId xmlns:a16="http://schemas.microsoft.com/office/drawing/2014/main" val="20005"/>
                    </a:ext>
                  </a:extLst>
                </a:gridCol>
              </a:tblGrid>
              <a:tr h="212884">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cs typeface="Arial" panose="020B0604020202020204" pitchFamily="34" charset="0"/>
                        </a:rPr>
                        <a:t>Statistical</a:t>
                      </a:r>
                      <a:r>
                        <a:rPr lang="en-US" sz="1400" b="1" i="0" u="none" strike="noStrike" baseline="0" dirty="0">
                          <a:solidFill>
                            <a:srgbClr val="000000"/>
                          </a:solidFill>
                          <a:effectLst/>
                          <a:latin typeface="Arial" panose="020B0604020202020204" pitchFamily="34" charset="0"/>
                          <a:cs typeface="Arial" panose="020B0604020202020204" pitchFamily="34" charset="0"/>
                        </a:rPr>
                        <a:t> parameter</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485" marR="9485"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u="none" strike="noStrike" dirty="0">
                          <a:effectLst/>
                        </a:rPr>
                        <a:t>LAB_L</a:t>
                      </a:r>
                      <a:endParaRPr lang="en-US" sz="1400" b="1" i="1" u="none" strike="noStrike" dirty="0">
                        <a:solidFill>
                          <a:srgbClr val="000000"/>
                        </a:solidFill>
                        <a:effectLst/>
                        <a:latin typeface="Calibri" panose="020F0502020204030204" pitchFamily="34" charset="0"/>
                      </a:endParaRPr>
                    </a:p>
                  </a:txBody>
                  <a:tcPr marL="9485" marR="9485"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u="none" strike="noStrike" dirty="0">
                          <a:effectLst/>
                        </a:rPr>
                        <a:t> LAB_A</a:t>
                      </a:r>
                      <a:endParaRPr lang="en-US" sz="1400" b="1" i="1" u="none" strike="noStrike" dirty="0">
                        <a:solidFill>
                          <a:srgbClr val="000000"/>
                        </a:solidFill>
                        <a:effectLst/>
                        <a:latin typeface="Calibri" panose="020F0502020204030204" pitchFamily="34" charset="0"/>
                      </a:endParaRPr>
                    </a:p>
                  </a:txBody>
                  <a:tcPr marL="9485" marR="9485"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u="none" strike="noStrike" dirty="0">
                          <a:effectLst/>
                        </a:rPr>
                        <a:t>LAB_B</a:t>
                      </a:r>
                      <a:endParaRPr lang="en-US" sz="1400" b="1" i="1" u="none" strike="noStrike" dirty="0">
                        <a:solidFill>
                          <a:srgbClr val="000000"/>
                        </a:solidFill>
                        <a:effectLst/>
                        <a:latin typeface="Calibri" panose="020F0502020204030204" pitchFamily="34" charset="0"/>
                      </a:endParaRPr>
                    </a:p>
                  </a:txBody>
                  <a:tcPr marL="9485" marR="9485"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LAB_C</a:t>
                      </a:r>
                    </a:p>
                  </a:txBody>
                  <a:tcPr marL="9485" marR="9485"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LAB_H</a:t>
                      </a:r>
                    </a:p>
                  </a:txBody>
                  <a:tcPr marL="9485" marR="9485" marT="7144" marB="0" anchor="b"/>
                </a:tc>
                <a:extLst>
                  <a:ext uri="{0D108BD9-81ED-4DB2-BD59-A6C34878D82A}">
                    <a16:rowId xmlns:a16="http://schemas.microsoft.com/office/drawing/2014/main" val="10000"/>
                  </a:ext>
                </a:extLst>
              </a:tr>
              <a:tr h="212884">
                <a:tc>
                  <a:txBody>
                    <a:bodyPr/>
                    <a:lstStyle/>
                    <a:p>
                      <a:pPr algn="l" fontAlgn="b"/>
                      <a:r>
                        <a:rPr lang="en-US" sz="1400" b="1" u="none" strike="noStrike" dirty="0">
                          <a:effectLst/>
                        </a:rPr>
                        <a:t>Mean</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39.5016</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54.9482</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39.6478</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67.7602</a:t>
                      </a: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35.8</a:t>
                      </a:r>
                    </a:p>
                  </a:txBody>
                  <a:tcPr marL="9485" marR="9485" marT="7144" marB="0" anchor="b"/>
                </a:tc>
                <a:extLst>
                  <a:ext uri="{0D108BD9-81ED-4DB2-BD59-A6C34878D82A}">
                    <a16:rowId xmlns:a16="http://schemas.microsoft.com/office/drawing/2014/main" val="10001"/>
                  </a:ext>
                </a:extLst>
              </a:tr>
              <a:tr h="212884">
                <a:tc>
                  <a:txBody>
                    <a:bodyPr/>
                    <a:lstStyle/>
                    <a:p>
                      <a:pPr algn="l" fontAlgn="b"/>
                      <a:r>
                        <a:rPr lang="en-US" sz="1400" b="1" u="none" strike="noStrike" dirty="0">
                          <a:effectLst/>
                        </a:rPr>
                        <a:t>Standard Error</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0.354732</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0.605529</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0.666575</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0.875992</a:t>
                      </a: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0.173205</a:t>
                      </a:r>
                    </a:p>
                  </a:txBody>
                  <a:tcPr marL="9485" marR="9485" marT="7144" marB="0" anchor="b"/>
                </a:tc>
                <a:extLst>
                  <a:ext uri="{0D108BD9-81ED-4DB2-BD59-A6C34878D82A}">
                    <a16:rowId xmlns:a16="http://schemas.microsoft.com/office/drawing/2014/main" val="10002"/>
                  </a:ext>
                </a:extLst>
              </a:tr>
              <a:tr h="212884">
                <a:tc>
                  <a:txBody>
                    <a:bodyPr/>
                    <a:lstStyle/>
                    <a:p>
                      <a:pPr algn="l" fontAlgn="b"/>
                      <a:r>
                        <a:rPr lang="en-US" sz="1400" b="1" u="none" strike="noStrike" dirty="0">
                          <a:effectLst/>
                        </a:rPr>
                        <a:t>Median</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39.511</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55.199</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39.384</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67.809</a:t>
                      </a: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35.7</a:t>
                      </a:r>
                    </a:p>
                  </a:txBody>
                  <a:tcPr marL="9485" marR="9485" marT="7144" marB="0" anchor="b"/>
                </a:tc>
                <a:extLst>
                  <a:ext uri="{0D108BD9-81ED-4DB2-BD59-A6C34878D82A}">
                    <a16:rowId xmlns:a16="http://schemas.microsoft.com/office/drawing/2014/main" val="10003"/>
                  </a:ext>
                </a:extLst>
              </a:tr>
              <a:tr h="228585">
                <a:tc>
                  <a:txBody>
                    <a:bodyPr/>
                    <a:lstStyle/>
                    <a:p>
                      <a:pPr algn="l" fontAlgn="b"/>
                      <a:r>
                        <a:rPr lang="en-US" sz="1400" b="1" u="none" strike="noStrike" dirty="0">
                          <a:effectLst/>
                        </a:rPr>
                        <a:t>Standard Deviation</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0.793205</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1.354004</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1.490508</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1.958777</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0.387298</a:t>
                      </a:r>
                    </a:p>
                  </a:txBody>
                  <a:tcPr marL="9485" marR="9485" marT="7144" marB="0" anchor="b"/>
                </a:tc>
                <a:extLst>
                  <a:ext uri="{0D108BD9-81ED-4DB2-BD59-A6C34878D82A}">
                    <a16:rowId xmlns:a16="http://schemas.microsoft.com/office/drawing/2014/main" val="10004"/>
                  </a:ext>
                </a:extLst>
              </a:tr>
              <a:tr h="215945">
                <a:tc>
                  <a:txBody>
                    <a:bodyPr/>
                    <a:lstStyle/>
                    <a:p>
                      <a:pPr algn="l" fontAlgn="b"/>
                      <a:r>
                        <a:rPr lang="en-US" sz="1400" b="1" u="none" strike="noStrike" dirty="0">
                          <a:effectLst/>
                        </a:rPr>
                        <a:t>Sample Variance</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0.629175</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1.833326</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2.221614</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3.836808</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0.15</a:t>
                      </a:r>
                    </a:p>
                  </a:txBody>
                  <a:tcPr marL="9485" marR="9485" marT="7144" marB="0" anchor="b"/>
                </a:tc>
                <a:extLst>
                  <a:ext uri="{0D108BD9-81ED-4DB2-BD59-A6C34878D82A}">
                    <a16:rowId xmlns:a16="http://schemas.microsoft.com/office/drawing/2014/main" val="10005"/>
                  </a:ext>
                </a:extLst>
              </a:tr>
              <a:tr h="212884">
                <a:tc>
                  <a:txBody>
                    <a:bodyPr/>
                    <a:lstStyle/>
                    <a:p>
                      <a:pPr algn="l" fontAlgn="b"/>
                      <a:r>
                        <a:rPr lang="en-US" sz="1400" b="1" u="none" strike="noStrike" dirty="0">
                          <a:effectLst/>
                        </a:rPr>
                        <a:t>Kurtosis</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-1.90266</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0.121249</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-0.82762</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-0.25435</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-2.2</a:t>
                      </a:r>
                    </a:p>
                  </a:txBody>
                  <a:tcPr marL="9485" marR="9485" marT="7144" marB="0" anchor="b"/>
                </a:tc>
                <a:extLst>
                  <a:ext uri="{0D108BD9-81ED-4DB2-BD59-A6C34878D82A}">
                    <a16:rowId xmlns:a16="http://schemas.microsoft.com/office/drawing/2014/main" val="10006"/>
                  </a:ext>
                </a:extLst>
              </a:tr>
              <a:tr h="219086">
                <a:tc>
                  <a:txBody>
                    <a:bodyPr/>
                    <a:lstStyle/>
                    <a:p>
                      <a:pPr algn="l" fontAlgn="b"/>
                      <a:r>
                        <a:rPr lang="en-US" sz="1400" b="1" u="none" strike="noStrike" dirty="0">
                          <a:effectLst/>
                        </a:rPr>
                        <a:t>Skewness</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-0.26779</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-0.94861</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-0.38137</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-0.71531</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0.430331</a:t>
                      </a:r>
                    </a:p>
                  </a:txBody>
                  <a:tcPr marL="9485" marR="9485" marT="7144" marB="0" anchor="b"/>
                </a:tc>
                <a:extLst>
                  <a:ext uri="{0D108BD9-81ED-4DB2-BD59-A6C34878D82A}">
                    <a16:rowId xmlns:a16="http://schemas.microsoft.com/office/drawing/2014/main" val="10007"/>
                  </a:ext>
                </a:extLst>
              </a:tr>
              <a:tr h="212884">
                <a:tc>
                  <a:txBody>
                    <a:bodyPr/>
                    <a:lstStyle/>
                    <a:p>
                      <a:pPr algn="l" fontAlgn="b"/>
                      <a:r>
                        <a:rPr lang="en-US" sz="1400" b="1" u="none" strike="noStrike" dirty="0">
                          <a:effectLst/>
                        </a:rPr>
                        <a:t>Range</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1.858</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3.251</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3.701</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4.803</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0.9</a:t>
                      </a:r>
                    </a:p>
                  </a:txBody>
                  <a:tcPr marL="9485" marR="9485" marT="7144" marB="0" anchor="b"/>
                </a:tc>
                <a:extLst>
                  <a:ext uri="{0D108BD9-81ED-4DB2-BD59-A6C34878D82A}">
                    <a16:rowId xmlns:a16="http://schemas.microsoft.com/office/drawing/2014/main" val="10008"/>
                  </a:ext>
                </a:extLst>
              </a:tr>
              <a:tr h="219164">
                <a:tc>
                  <a:txBody>
                    <a:bodyPr/>
                    <a:lstStyle/>
                    <a:p>
                      <a:pPr algn="l" fontAlgn="b"/>
                      <a:r>
                        <a:rPr lang="en-US" sz="1400" b="1" u="none" strike="noStrike" dirty="0">
                          <a:effectLst/>
                        </a:rPr>
                        <a:t>Minimum</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38.467</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52.889</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37.562</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64.87</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35.4</a:t>
                      </a:r>
                    </a:p>
                  </a:txBody>
                  <a:tcPr marL="9485" marR="9485" marT="7144" marB="0" anchor="b"/>
                </a:tc>
                <a:extLst>
                  <a:ext uri="{0D108BD9-81ED-4DB2-BD59-A6C34878D82A}">
                    <a16:rowId xmlns:a16="http://schemas.microsoft.com/office/drawing/2014/main" val="10009"/>
                  </a:ext>
                </a:extLst>
              </a:tr>
              <a:tr h="216024">
                <a:tc>
                  <a:txBody>
                    <a:bodyPr/>
                    <a:lstStyle/>
                    <a:p>
                      <a:pPr algn="l" fontAlgn="b"/>
                      <a:r>
                        <a:rPr lang="en-US" sz="1400" b="1" u="none" strike="noStrike" dirty="0">
                          <a:effectLst/>
                        </a:rPr>
                        <a:t>Maximum</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40.325</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56.14</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41.263</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kern="1200">
                          <a:solidFill>
                            <a:schemeClr val="dk1"/>
                          </a:solidFill>
                          <a:effectLst/>
                          <a:latin typeface="+mn-lt"/>
                          <a:ea typeface="+mn-ea"/>
                          <a:cs typeface="+mn-cs"/>
                        </a:rPr>
                        <a:t>69.673</a:t>
                      </a:r>
                    </a:p>
                  </a:txBody>
                  <a:tcPr marL="9485" marR="9485" marT="7144" marB="0" anchor="b"/>
                </a:tc>
                <a:tc>
                  <a:txBody>
                    <a:bodyPr/>
                    <a:lstStyle/>
                    <a:p>
                      <a:pPr algn="r" fontAlgn="b"/>
                      <a:r>
                        <a:rPr lang="en-US" sz="1400" u="none" strike="noStrike" kern="1200" dirty="0">
                          <a:solidFill>
                            <a:schemeClr val="dk1"/>
                          </a:solidFill>
                          <a:effectLst/>
                          <a:latin typeface="+mn-lt"/>
                          <a:ea typeface="+mn-ea"/>
                          <a:cs typeface="+mn-cs"/>
                        </a:rPr>
                        <a:t>36.3</a:t>
                      </a:r>
                    </a:p>
                  </a:txBody>
                  <a:tcPr marL="9485" marR="9485" marT="7144" marB="0" anchor="b"/>
                </a:tc>
                <a:extLst>
                  <a:ext uri="{0D108BD9-81ED-4DB2-BD59-A6C34878D82A}">
                    <a16:rowId xmlns:a16="http://schemas.microsoft.com/office/drawing/2014/main" val="10010"/>
                  </a:ext>
                </a:extLst>
              </a:tr>
              <a:tr h="212884">
                <a:tc>
                  <a:txBody>
                    <a:bodyPr/>
                    <a:lstStyle/>
                    <a:p>
                      <a:pPr algn="l" fontAlgn="b"/>
                      <a:r>
                        <a:rPr lang="en-US" sz="1400" b="1" u="none" strike="noStrike" dirty="0">
                          <a:effectLst/>
                        </a:rPr>
                        <a:t>Sum</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197.508</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274.741</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198.239</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marL="0" algn="r" defTabSz="914400" rtl="0" eaLnBrk="1" fontAlgn="b" latinLnBrk="1" hangingPunct="1"/>
                      <a:r>
                        <a:rPr lang="en-US" sz="1400" u="none" strike="noStrike" kern="1200" dirty="0">
                          <a:solidFill>
                            <a:schemeClr val="dk1"/>
                          </a:solidFill>
                          <a:effectLst/>
                          <a:latin typeface="+mn-lt"/>
                          <a:ea typeface="+mn-ea"/>
                          <a:cs typeface="+mn-cs"/>
                        </a:rPr>
                        <a:t>338.801</a:t>
                      </a:r>
                    </a:p>
                  </a:txBody>
                  <a:tcPr marL="9485" marR="9485" marT="7144" marB="0" anchor="b"/>
                </a:tc>
                <a:tc>
                  <a:txBody>
                    <a:bodyPr/>
                    <a:lstStyle/>
                    <a:p>
                      <a:pPr marL="0" algn="r" defTabSz="914400" rtl="0" eaLnBrk="1" fontAlgn="b" latinLnBrk="1" hangingPunct="1"/>
                      <a:r>
                        <a:rPr lang="en-US" sz="1400" u="none" strike="noStrike" kern="1200" dirty="0">
                          <a:solidFill>
                            <a:schemeClr val="dk1"/>
                          </a:solidFill>
                          <a:effectLst/>
                          <a:latin typeface="+mn-lt"/>
                          <a:ea typeface="+mn-ea"/>
                          <a:cs typeface="+mn-cs"/>
                        </a:rPr>
                        <a:t>179</a:t>
                      </a:r>
                    </a:p>
                  </a:txBody>
                  <a:tcPr marL="9485" marR="9485" marT="7144" marB="0" anchor="b"/>
                </a:tc>
                <a:extLst>
                  <a:ext uri="{0D108BD9-81ED-4DB2-BD59-A6C34878D82A}">
                    <a16:rowId xmlns:a16="http://schemas.microsoft.com/office/drawing/2014/main" val="10011"/>
                  </a:ext>
                </a:extLst>
              </a:tr>
              <a:tr h="212884">
                <a:tc>
                  <a:txBody>
                    <a:bodyPr/>
                    <a:lstStyle/>
                    <a:p>
                      <a:pPr algn="l" fontAlgn="b"/>
                      <a:r>
                        <a:rPr lang="en-US" sz="1400" b="1" u="none" strike="noStrike" dirty="0">
                          <a:effectLst/>
                        </a:rPr>
                        <a:t>Count</a:t>
                      </a:r>
                      <a:endParaRPr lang="en-US" sz="1400" b="1" i="0" u="none" strike="noStrike" dirty="0">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485" marR="9485" marT="7144" marB="0" anchor="b"/>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485" marR="9485" marT="7144" marB="0" anchor="b"/>
                </a:tc>
                <a:tc>
                  <a:txBody>
                    <a:bodyPr/>
                    <a:lstStyle/>
                    <a:p>
                      <a:pPr marL="0" algn="r" defTabSz="914400" rtl="0" eaLnBrk="1" fontAlgn="b" latinLnBrk="1" hangingPunct="1"/>
                      <a:r>
                        <a:rPr lang="en-US" sz="1400" u="none" strike="noStrike" kern="1200" dirty="0">
                          <a:solidFill>
                            <a:schemeClr val="dk1"/>
                          </a:solidFill>
                          <a:effectLst/>
                          <a:latin typeface="+mn-lt"/>
                          <a:ea typeface="+mn-ea"/>
                          <a:cs typeface="+mn-cs"/>
                        </a:rPr>
                        <a:t>5</a:t>
                      </a:r>
                    </a:p>
                  </a:txBody>
                  <a:tcPr marL="9485" marR="9485" marT="7144" marB="0" anchor="b"/>
                </a:tc>
                <a:tc>
                  <a:txBody>
                    <a:bodyPr/>
                    <a:lstStyle/>
                    <a:p>
                      <a:pPr marL="0" algn="r" defTabSz="914400" rtl="0" eaLnBrk="1" fontAlgn="b" latinLnBrk="1" hangingPunct="1"/>
                      <a:r>
                        <a:rPr lang="en-US" sz="1400" u="none" strike="noStrike" kern="1200" dirty="0">
                          <a:solidFill>
                            <a:schemeClr val="dk1"/>
                          </a:solidFill>
                          <a:effectLst/>
                          <a:latin typeface="+mn-lt"/>
                          <a:ea typeface="+mn-ea"/>
                          <a:cs typeface="+mn-cs"/>
                        </a:rPr>
                        <a:t>5</a:t>
                      </a:r>
                    </a:p>
                  </a:txBody>
                  <a:tcPr marL="9485" marR="9485" marT="7144"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2386642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Statistical analysis</a:t>
            </a:r>
            <a:br>
              <a:rPr lang="en-US" sz="3200" noProof="1"/>
            </a:br>
            <a:r>
              <a:rPr lang="en-US" sz="3200" noProof="1"/>
              <a:t>of longterm measurements</a:t>
            </a:r>
            <a:endParaRPr lang="en-US" sz="3200" dirty="0"/>
          </a:p>
        </p:txBody>
      </p:sp>
      <p:graphicFrame>
        <p:nvGraphicFramePr>
          <p:cNvPr id="3" name="Content Placeholder 2"/>
          <p:cNvGraphicFramePr>
            <a:graphicFrameLocks noGrp="1"/>
          </p:cNvGraphicFramePr>
          <p:nvPr>
            <p:ph idx="1"/>
          </p:nvPr>
        </p:nvGraphicFramePr>
        <p:xfrm>
          <a:off x="463550" y="1216025"/>
          <a:ext cx="8245763" cy="3365464"/>
        </p:xfrm>
        <a:graphic>
          <a:graphicData uri="http://schemas.openxmlformats.org/drawingml/2006/table">
            <a:tbl>
              <a:tblPr>
                <a:tableStyleId>{5C22544A-7EE6-4342-B048-85BDC9FD1C3A}</a:tableStyleId>
              </a:tblPr>
              <a:tblGrid>
                <a:gridCol w="2799020">
                  <a:extLst>
                    <a:ext uri="{9D8B030D-6E8A-4147-A177-3AD203B41FA5}">
                      <a16:colId xmlns:a16="http://schemas.microsoft.com/office/drawing/2014/main" val="20000"/>
                    </a:ext>
                  </a:extLst>
                </a:gridCol>
                <a:gridCol w="1323861">
                  <a:extLst>
                    <a:ext uri="{9D8B030D-6E8A-4147-A177-3AD203B41FA5}">
                      <a16:colId xmlns:a16="http://schemas.microsoft.com/office/drawing/2014/main" val="20001"/>
                    </a:ext>
                  </a:extLst>
                </a:gridCol>
                <a:gridCol w="2061441">
                  <a:extLst>
                    <a:ext uri="{9D8B030D-6E8A-4147-A177-3AD203B41FA5}">
                      <a16:colId xmlns:a16="http://schemas.microsoft.com/office/drawing/2014/main" val="20002"/>
                    </a:ext>
                  </a:extLst>
                </a:gridCol>
                <a:gridCol w="2061441">
                  <a:extLst>
                    <a:ext uri="{9D8B030D-6E8A-4147-A177-3AD203B41FA5}">
                      <a16:colId xmlns:a16="http://schemas.microsoft.com/office/drawing/2014/main" val="20003"/>
                    </a:ext>
                  </a:extLst>
                </a:gridCol>
              </a:tblGrid>
              <a:tr h="235744">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500" b="1" i="0" u="none" strike="noStrike" dirty="0">
                          <a:solidFill>
                            <a:srgbClr val="000000"/>
                          </a:solidFill>
                          <a:effectLst/>
                          <a:latin typeface="Arial" panose="020B0604020202020204" pitchFamily="34" charset="0"/>
                          <a:cs typeface="Arial" panose="020B0604020202020204" pitchFamily="34" charset="0"/>
                        </a:rPr>
                        <a:t>Statistical</a:t>
                      </a:r>
                      <a:r>
                        <a:rPr lang="en-US" sz="1500" b="1" i="0" u="none" strike="noStrike" baseline="0" dirty="0">
                          <a:solidFill>
                            <a:srgbClr val="000000"/>
                          </a:solidFill>
                          <a:effectLst/>
                          <a:latin typeface="Arial" panose="020B0604020202020204" pitchFamily="34" charset="0"/>
                          <a:cs typeface="Arial" panose="020B0604020202020204" pitchFamily="34" charset="0"/>
                        </a:rPr>
                        <a:t> parameter</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007" marR="10007"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500" b="1" u="none" strike="noStrike" dirty="0">
                          <a:effectLst/>
                        </a:rPr>
                        <a:t> LAB_L</a:t>
                      </a:r>
                      <a:endParaRPr lang="en-US" sz="1500" b="1" i="1" u="none" strike="noStrike" dirty="0">
                        <a:solidFill>
                          <a:srgbClr val="000000"/>
                        </a:solidFill>
                        <a:effectLst/>
                        <a:latin typeface="Calibri" panose="020F0502020204030204" pitchFamily="34" charset="0"/>
                      </a:endParaRPr>
                    </a:p>
                  </a:txBody>
                  <a:tcPr marL="10007" marR="10007"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500" b="1" u="none" strike="noStrike" dirty="0">
                          <a:effectLst/>
                        </a:rPr>
                        <a:t> LAB_A</a:t>
                      </a:r>
                      <a:endParaRPr lang="en-US" sz="1500" b="1" i="1" u="none" strike="noStrike" dirty="0">
                        <a:solidFill>
                          <a:srgbClr val="000000"/>
                        </a:solidFill>
                        <a:effectLst/>
                        <a:latin typeface="Calibri" panose="020F0502020204030204" pitchFamily="34" charset="0"/>
                      </a:endParaRPr>
                    </a:p>
                  </a:txBody>
                  <a:tcPr marL="10007" marR="10007" marT="7144" marB="0" anchor="b"/>
                </a:tc>
                <a:tc>
                  <a:txBody>
                    <a:bodyPr/>
                    <a:lstStyle/>
                    <a:p>
                      <a:pPr marL="0" marR="0" lvl="0" indent="0" algn="ctr" defTabSz="914400" rtl="0" eaLnBrk="1" fontAlgn="b" latinLnBrk="1" hangingPunct="1">
                        <a:lnSpc>
                          <a:spcPct val="100000"/>
                        </a:lnSpc>
                        <a:spcBef>
                          <a:spcPts val="0"/>
                        </a:spcBef>
                        <a:spcAft>
                          <a:spcPts val="0"/>
                        </a:spcAft>
                        <a:buClrTx/>
                        <a:buSzTx/>
                        <a:buFontTx/>
                        <a:buNone/>
                        <a:tabLst/>
                        <a:defRPr/>
                      </a:pPr>
                      <a:r>
                        <a:rPr lang="en-US" sz="1500" b="1" u="none" strike="noStrike" dirty="0">
                          <a:effectLst/>
                        </a:rPr>
                        <a:t> LAB_B</a:t>
                      </a:r>
                      <a:endParaRPr lang="en-US" sz="1500" b="1" i="1" u="none" strike="noStrike" dirty="0">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0"/>
                  </a:ext>
                </a:extLst>
              </a:tr>
              <a:tr h="235744">
                <a:tc>
                  <a:txBody>
                    <a:bodyPr/>
                    <a:lstStyle/>
                    <a:p>
                      <a:pPr algn="l" fontAlgn="b"/>
                      <a:r>
                        <a:rPr lang="en-US" sz="1500" b="1" u="none" strike="noStrike" dirty="0">
                          <a:effectLst/>
                        </a:rPr>
                        <a:t>Mean</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34.40736</a:t>
                      </a:r>
                      <a:endParaRPr lang="en-US" sz="1500" b="0"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48.15793</a:t>
                      </a:r>
                      <a:endParaRPr lang="en-US" sz="1500" b="0"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28.54671</a:t>
                      </a:r>
                      <a:endParaRPr lang="en-US" sz="1500" b="0" i="0" u="none" strike="noStrike" dirty="0">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1"/>
                  </a:ext>
                </a:extLst>
              </a:tr>
              <a:tr h="284596">
                <a:tc>
                  <a:txBody>
                    <a:bodyPr/>
                    <a:lstStyle/>
                    <a:p>
                      <a:pPr algn="l" fontAlgn="b"/>
                      <a:r>
                        <a:rPr lang="en-US" sz="1500" b="1" u="none" strike="noStrike" dirty="0">
                          <a:effectLst/>
                        </a:rPr>
                        <a:t>Standard Error</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0.430888</a:t>
                      </a:r>
                      <a:endParaRPr lang="en-US" sz="1500" b="0"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1.270207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1.567719</a:t>
                      </a:r>
                      <a:endParaRPr lang="en-US" sz="1500" b="0" i="0" u="none" strike="noStrike" dirty="0">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2"/>
                  </a:ext>
                </a:extLst>
              </a:tr>
              <a:tr h="235744">
                <a:tc>
                  <a:txBody>
                    <a:bodyPr/>
                    <a:lstStyle/>
                    <a:p>
                      <a:pPr algn="l" fontAlgn="b"/>
                      <a:r>
                        <a:rPr lang="en-US" sz="1500" b="1" u="none" strike="noStrike" dirty="0">
                          <a:effectLst/>
                        </a:rPr>
                        <a:t>Median</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33.862</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47.0035</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26.3105</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3"/>
                  </a:ext>
                </a:extLst>
              </a:tr>
              <a:tr h="235744">
                <a:tc>
                  <a:txBody>
                    <a:bodyPr/>
                    <a:lstStyle/>
                    <a:p>
                      <a:pPr algn="l" fontAlgn="b"/>
                      <a:r>
                        <a:rPr lang="en-US" sz="1500" b="1" u="none" strike="noStrike" dirty="0">
                          <a:effectLst/>
                        </a:rPr>
                        <a:t>Standard Deviation</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1.612235</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4.752681</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5.865868</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4"/>
                  </a:ext>
                </a:extLst>
              </a:tr>
              <a:tr h="235744">
                <a:tc>
                  <a:txBody>
                    <a:bodyPr/>
                    <a:lstStyle/>
                    <a:p>
                      <a:pPr algn="l" fontAlgn="b"/>
                      <a:r>
                        <a:rPr lang="en-US" sz="1500" b="1" u="none" strike="noStrike" dirty="0">
                          <a:effectLst/>
                        </a:rPr>
                        <a:t>Sample Variance</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2.599303</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22.58797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34.4084</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5"/>
                  </a:ext>
                </a:extLst>
              </a:tr>
              <a:tr h="235744">
                <a:tc>
                  <a:txBody>
                    <a:bodyPr/>
                    <a:lstStyle/>
                    <a:p>
                      <a:pPr algn="l" fontAlgn="b"/>
                      <a:r>
                        <a:rPr lang="en-US" sz="1500" b="1" u="none" strike="noStrike" dirty="0">
                          <a:effectLst/>
                        </a:rPr>
                        <a:t>Kurtosis</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2.715926</a:t>
                      </a:r>
                      <a:endParaRPr lang="en-US" sz="1500" b="0"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-1.26491</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0.227765</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6"/>
                  </a:ext>
                </a:extLst>
              </a:tr>
              <a:tr h="319724">
                <a:tc>
                  <a:txBody>
                    <a:bodyPr/>
                    <a:lstStyle/>
                    <a:p>
                      <a:pPr algn="l" fontAlgn="b"/>
                      <a:r>
                        <a:rPr lang="en-US" sz="1500" b="1" u="none" strike="noStrike" dirty="0">
                          <a:effectLst/>
                        </a:rPr>
                        <a:t>Skewness</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1.860959</a:t>
                      </a:r>
                      <a:endParaRPr lang="en-US" sz="1500" b="0"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0.484197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1.140272</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7"/>
                  </a:ext>
                </a:extLst>
              </a:tr>
              <a:tr h="235744">
                <a:tc>
                  <a:txBody>
                    <a:bodyPr/>
                    <a:lstStyle/>
                    <a:p>
                      <a:pPr algn="l" fontAlgn="b"/>
                      <a:r>
                        <a:rPr lang="en-US" sz="1500" b="1" u="none" strike="noStrike" dirty="0">
                          <a:effectLst/>
                        </a:rPr>
                        <a:t>Range</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5.423</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13.134</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17.618</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8"/>
                  </a:ext>
                </a:extLst>
              </a:tr>
              <a:tr h="319724">
                <a:tc>
                  <a:txBody>
                    <a:bodyPr/>
                    <a:lstStyle/>
                    <a:p>
                      <a:pPr algn="l" fontAlgn="b"/>
                      <a:r>
                        <a:rPr lang="en-US" sz="1500" b="1" u="none" strike="noStrike" dirty="0">
                          <a:effectLst/>
                        </a:rPr>
                        <a:t>Minimum</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32.947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42.77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22.836</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09"/>
                  </a:ext>
                </a:extLst>
              </a:tr>
              <a:tr h="319724">
                <a:tc>
                  <a:txBody>
                    <a:bodyPr/>
                    <a:lstStyle/>
                    <a:p>
                      <a:pPr algn="l" fontAlgn="b"/>
                      <a:r>
                        <a:rPr lang="en-US" sz="1500" b="1" u="none" strike="noStrike" dirty="0">
                          <a:effectLst/>
                        </a:rPr>
                        <a:t>Maximum</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38.37</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55.904</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40.454</a:t>
                      </a:r>
                      <a:endParaRPr lang="en-US" sz="1500" b="0" i="0" u="none" strike="noStrike" dirty="0">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10"/>
                  </a:ext>
                </a:extLst>
              </a:tr>
              <a:tr h="235744">
                <a:tc>
                  <a:txBody>
                    <a:bodyPr/>
                    <a:lstStyle/>
                    <a:p>
                      <a:pPr algn="l" fontAlgn="b"/>
                      <a:r>
                        <a:rPr lang="en-US" sz="1500" b="1" u="none" strike="noStrike" dirty="0">
                          <a:effectLst/>
                        </a:rPr>
                        <a:t>Sum</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481.703</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674.211</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399.654</a:t>
                      </a:r>
                      <a:endParaRPr lang="en-US" sz="1500" b="0" i="0" u="none" strike="noStrike">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11"/>
                  </a:ext>
                </a:extLst>
              </a:tr>
              <a:tr h="235744">
                <a:tc>
                  <a:txBody>
                    <a:bodyPr/>
                    <a:lstStyle/>
                    <a:p>
                      <a:pPr algn="l" fontAlgn="b"/>
                      <a:r>
                        <a:rPr lang="en-US" sz="1500" b="1" u="none" strike="noStrike" dirty="0">
                          <a:effectLst/>
                        </a:rPr>
                        <a:t>Count</a:t>
                      </a:r>
                      <a:endParaRPr lang="en-US" sz="1500" b="1" i="0" u="none" strike="noStrike" dirty="0">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14</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a:effectLst/>
                        </a:rPr>
                        <a:t>14</a:t>
                      </a:r>
                      <a:endParaRPr lang="en-US" sz="1500" b="0" i="0" u="none" strike="noStrike">
                        <a:solidFill>
                          <a:srgbClr val="000000"/>
                        </a:solidFill>
                        <a:effectLst/>
                        <a:latin typeface="Calibri" panose="020F0502020204030204" pitchFamily="34" charset="0"/>
                      </a:endParaRPr>
                    </a:p>
                  </a:txBody>
                  <a:tcPr marL="10007" marR="10007" marT="7144" marB="0" anchor="b"/>
                </a:tc>
                <a:tc>
                  <a:txBody>
                    <a:bodyPr/>
                    <a:lstStyle/>
                    <a:p>
                      <a:pPr algn="r" fontAlgn="b"/>
                      <a:r>
                        <a:rPr lang="en-US" sz="1500" u="none" strike="noStrike" dirty="0">
                          <a:effectLst/>
                        </a:rPr>
                        <a:t>14</a:t>
                      </a:r>
                      <a:endParaRPr lang="en-US" sz="1500" b="0" i="0" u="none" strike="noStrike" dirty="0">
                        <a:solidFill>
                          <a:srgbClr val="000000"/>
                        </a:solidFill>
                        <a:effectLst/>
                        <a:latin typeface="Calibri" panose="020F0502020204030204" pitchFamily="34" charset="0"/>
                      </a:endParaRPr>
                    </a:p>
                  </a:txBody>
                  <a:tcPr marL="10007" marR="10007" marT="7144"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0280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1:</a:t>
            </a:r>
            <a:endParaRPr lang="en-US" sz="3200"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p:nvPr>
            <p:extLst>
              <p:ext uri="{D42A27DB-BD31-4B8C-83A1-F6EECF244321}">
                <p14:modId xmlns:p14="http://schemas.microsoft.com/office/powerpoint/2010/main" val="922132799"/>
              </p:ext>
            </p:extLst>
          </p:nvPr>
        </p:nvGraphicFramePr>
        <p:xfrm>
          <a:off x="1615193" y="1298013"/>
          <a:ext cx="5643563" cy="3399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1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2:</a:t>
            </a:r>
            <a:endParaRPr lang="en-US" sz="3200"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p:nvPr>
            <p:extLst>
              <p:ext uri="{D42A27DB-BD31-4B8C-83A1-F6EECF244321}">
                <p14:modId xmlns:p14="http://schemas.microsoft.com/office/powerpoint/2010/main" val="1992969835"/>
              </p:ext>
            </p:extLst>
          </p:nvPr>
        </p:nvGraphicFramePr>
        <p:xfrm>
          <a:off x="1862667" y="1216741"/>
          <a:ext cx="5779911" cy="3366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34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3:</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3721656931"/>
              </p:ext>
            </p:extLst>
          </p:nvPr>
        </p:nvGraphicFramePr>
        <p:xfrm>
          <a:off x="1502303" y="1225573"/>
          <a:ext cx="5959652" cy="358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07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4:</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2545318778"/>
              </p:ext>
            </p:extLst>
          </p:nvPr>
        </p:nvGraphicFramePr>
        <p:xfrm>
          <a:off x="1772356" y="1216741"/>
          <a:ext cx="5937955" cy="338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82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6:</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3639016355"/>
              </p:ext>
            </p:extLst>
          </p:nvPr>
        </p:nvGraphicFramePr>
        <p:xfrm>
          <a:off x="1580445" y="1195386"/>
          <a:ext cx="5723466" cy="358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97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5969" y="343909"/>
            <a:ext cx="6438122" cy="725349"/>
          </a:xfrm>
        </p:spPr>
        <p:txBody>
          <a:bodyPr>
            <a:normAutofit/>
          </a:bodyPr>
          <a:lstStyle/>
          <a:p>
            <a:r>
              <a:rPr lang="en-US" dirty="0"/>
              <a:t>Contents</a:t>
            </a:r>
          </a:p>
        </p:txBody>
      </p:sp>
      <p:sp>
        <p:nvSpPr>
          <p:cNvPr id="5" name="Content Placeholder 4"/>
          <p:cNvSpPr>
            <a:spLocks noGrp="1"/>
          </p:cNvSpPr>
          <p:nvPr>
            <p:ph idx="1"/>
          </p:nvPr>
        </p:nvSpPr>
        <p:spPr>
          <a:xfrm>
            <a:off x="2684206" y="1272458"/>
            <a:ext cx="6459794" cy="3619239"/>
          </a:xfrm>
        </p:spPr>
        <p:txBody>
          <a:bodyPr>
            <a:normAutofit/>
          </a:bodyPr>
          <a:lstStyle/>
          <a:p>
            <a:pPr>
              <a:lnSpc>
                <a:spcPct val="150000"/>
              </a:lnSpc>
              <a:buFont typeface="Wingdings" panose="05000000000000000000" pitchFamily="2" charset="2"/>
              <a:buChar char="Ø"/>
            </a:pPr>
            <a:r>
              <a:rPr lang="en-US" sz="2400" noProof="1">
                <a:solidFill>
                  <a:schemeClr val="tx1">
                    <a:lumMod val="95000"/>
                    <a:lumOff val="5000"/>
                  </a:schemeClr>
                </a:solidFill>
                <a:latin typeface="Arial" panose="020B0604020202020204" pitchFamily="34" charset="0"/>
                <a:cs typeface="Arial" panose="020B0604020202020204" pitchFamily="34" charset="0"/>
              </a:rPr>
              <a:t>Color measurement</a:t>
            </a:r>
            <a:endParaRPr lang="mn-MN" sz="2400" noProof="1">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sz="2400" noProof="1">
                <a:solidFill>
                  <a:schemeClr val="tx1">
                    <a:lumMod val="95000"/>
                    <a:lumOff val="5000"/>
                  </a:schemeClr>
                </a:solidFill>
                <a:latin typeface="Arial" panose="020B0604020202020204" pitchFamily="34" charset="0"/>
                <a:cs typeface="Arial" panose="020B0604020202020204" pitchFamily="34" charset="0"/>
              </a:rPr>
              <a:t>Materials and methods</a:t>
            </a:r>
            <a:endParaRPr lang="mn-MN" sz="2400" noProof="1">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sz="2400" noProof="1">
                <a:solidFill>
                  <a:schemeClr val="tx1">
                    <a:lumMod val="95000"/>
                    <a:lumOff val="5000"/>
                  </a:schemeClr>
                </a:solidFill>
                <a:latin typeface="Arial" panose="020B0604020202020204" pitchFamily="34" charset="0"/>
                <a:cs typeface="Arial" panose="020B0604020202020204" pitchFamily="34" charset="0"/>
              </a:rPr>
              <a:t>Results and discussion</a:t>
            </a:r>
            <a:endParaRPr lang="mn-MN" sz="2400" noProof="1">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sz="2400" noProof="1">
                <a:solidFill>
                  <a:schemeClr val="tx1">
                    <a:lumMod val="95000"/>
                    <a:lumOff val="5000"/>
                  </a:schemeClr>
                </a:solidFill>
                <a:latin typeface="Arial" panose="020B0604020202020204" pitchFamily="34" charset="0"/>
                <a:cs typeface="Arial" panose="020B0604020202020204" pitchFamily="34" charset="0"/>
              </a:rPr>
              <a:t>Conclusion </a:t>
            </a:r>
          </a:p>
          <a:p>
            <a:pPr>
              <a:lnSpc>
                <a:spcPct val="150000"/>
              </a:lnSpc>
              <a:buFont typeface="Wingdings" panose="05000000000000000000" pitchFamily="2" charset="2"/>
              <a:buChar char="Ø"/>
            </a:pPr>
            <a:r>
              <a:rPr lang="en-US" sz="2400" noProof="1">
                <a:solidFill>
                  <a:schemeClr val="tx1">
                    <a:lumMod val="95000"/>
                    <a:lumOff val="5000"/>
                  </a:schemeClr>
                </a:solidFill>
                <a:latin typeface="Arial" panose="020B0604020202020204" pitchFamily="34" charset="0"/>
                <a:cs typeface="Arial" panose="020B0604020202020204" pitchFamily="34" charset="0"/>
              </a:rPr>
              <a:t>References </a:t>
            </a:r>
            <a:endParaRPr lang="mn-MN" sz="2400" noProof="1">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a:t>
            </a:r>
            <a:r>
              <a:rPr lang="mn-MN" sz="3200" noProof="1"/>
              <a:t> 7:</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3094191081"/>
              </p:ext>
            </p:extLst>
          </p:nvPr>
        </p:nvGraphicFramePr>
        <p:xfrm>
          <a:off x="1919111" y="1216742"/>
          <a:ext cx="5451651" cy="358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08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8:</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4160075570"/>
              </p:ext>
            </p:extLst>
          </p:nvPr>
        </p:nvGraphicFramePr>
        <p:xfrm>
          <a:off x="1482745" y="1216742"/>
          <a:ext cx="6208007" cy="358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86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noProof="1"/>
              <a:t>Data analysis </a:t>
            </a:r>
            <a:r>
              <a:rPr lang="mn-MN" sz="3200" noProof="1"/>
              <a:t>9:</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2803090260"/>
              </p:ext>
            </p:extLst>
          </p:nvPr>
        </p:nvGraphicFramePr>
        <p:xfrm>
          <a:off x="1941689" y="1195387"/>
          <a:ext cx="5711295" cy="358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76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101245"/>
              </p:ext>
            </p:extLst>
          </p:nvPr>
        </p:nvGraphicFramePr>
        <p:xfrm>
          <a:off x="1619676" y="1314561"/>
          <a:ext cx="5845648" cy="3820590"/>
        </p:xfrm>
        <a:graphic>
          <a:graphicData uri="http://schemas.openxmlformats.org/drawingml/2006/table">
            <a:tbl>
              <a:tblPr firstRow="1" firstCol="1" bandRow="1">
                <a:tableStyleId>{9D7B26C5-4107-4FEC-AEDC-1716B250A1EF}</a:tableStyleId>
              </a:tblPr>
              <a:tblGrid>
                <a:gridCol w="492560">
                  <a:extLst>
                    <a:ext uri="{9D8B030D-6E8A-4147-A177-3AD203B41FA5}">
                      <a16:colId xmlns:a16="http://schemas.microsoft.com/office/drawing/2014/main" val="20000"/>
                    </a:ext>
                  </a:extLst>
                </a:gridCol>
                <a:gridCol w="2082884">
                  <a:extLst>
                    <a:ext uri="{9D8B030D-6E8A-4147-A177-3AD203B41FA5}">
                      <a16:colId xmlns:a16="http://schemas.microsoft.com/office/drawing/2014/main" val="20001"/>
                    </a:ext>
                  </a:extLst>
                </a:gridCol>
                <a:gridCol w="1090068">
                  <a:extLst>
                    <a:ext uri="{9D8B030D-6E8A-4147-A177-3AD203B41FA5}">
                      <a16:colId xmlns:a16="http://schemas.microsoft.com/office/drawing/2014/main" val="20002"/>
                    </a:ext>
                  </a:extLst>
                </a:gridCol>
                <a:gridCol w="1090068">
                  <a:extLst>
                    <a:ext uri="{9D8B030D-6E8A-4147-A177-3AD203B41FA5}">
                      <a16:colId xmlns:a16="http://schemas.microsoft.com/office/drawing/2014/main" val="20003"/>
                    </a:ext>
                  </a:extLst>
                </a:gridCol>
                <a:gridCol w="1090068">
                  <a:extLst>
                    <a:ext uri="{9D8B030D-6E8A-4147-A177-3AD203B41FA5}">
                      <a16:colId xmlns:a16="http://schemas.microsoft.com/office/drawing/2014/main" val="20004"/>
                    </a:ext>
                  </a:extLst>
                </a:gridCol>
              </a:tblGrid>
              <a:tr h="190325">
                <a:tc>
                  <a:txBody>
                    <a:bodyPr/>
                    <a:lstStyle/>
                    <a:p>
                      <a:pPr>
                        <a:lnSpc>
                          <a:spcPct val="107000"/>
                        </a:lnSpc>
                        <a:spcAft>
                          <a:spcPts val="0"/>
                        </a:spcAft>
                      </a:pPr>
                      <a:r>
                        <a:rPr lang="mn-MN"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Colorants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L*-R</a:t>
                      </a:r>
                      <a:r>
                        <a:rPr lang="en-US" sz="1400" baseline="300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a*</a:t>
                      </a:r>
                      <a:r>
                        <a:rPr lang="mn-MN" sz="1400" dirty="0">
                          <a:effectLst/>
                        </a:rPr>
                        <a:t>- </a:t>
                      </a:r>
                      <a:r>
                        <a:rPr lang="en-US" sz="1400" dirty="0">
                          <a:effectLst/>
                        </a:rPr>
                        <a:t>R</a:t>
                      </a:r>
                      <a:r>
                        <a:rPr lang="en-US" sz="1400" baseline="300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b*</a:t>
                      </a:r>
                      <a:r>
                        <a:rPr lang="mn-MN" sz="1400" dirty="0">
                          <a:effectLst/>
                        </a:rPr>
                        <a:t>- </a:t>
                      </a:r>
                      <a:r>
                        <a:rPr lang="en-US" sz="1400" dirty="0">
                          <a:effectLst/>
                        </a:rPr>
                        <a:t>R</a:t>
                      </a:r>
                      <a:r>
                        <a:rPr lang="en-US" sz="1400" baseline="300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9458">
                <a:tc>
                  <a:txBody>
                    <a:bodyPr/>
                    <a:lstStyle/>
                    <a:p>
                      <a:pPr marL="0" lvl="0" indent="0">
                        <a:lnSpc>
                          <a:spcPct val="107000"/>
                        </a:lnSpc>
                        <a:spcAft>
                          <a:spcPts val="0"/>
                        </a:spcAft>
                        <a:buFont typeface="+mj-lt"/>
                        <a:buNone/>
                      </a:pPr>
                      <a:r>
                        <a:rPr lang="mn-M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Red pigment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0.9195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0.5836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0.8209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9458">
                <a:tc>
                  <a:txBody>
                    <a:bodyPr/>
                    <a:lstStyle/>
                    <a:p>
                      <a:pPr marL="0" lvl="0" indent="0">
                        <a:lnSpc>
                          <a:spcPct val="107000"/>
                        </a:lnSpc>
                        <a:spcAft>
                          <a:spcPts val="0"/>
                        </a:spcAft>
                        <a:buFont typeface="+mj-l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Green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0.2639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0.3474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0.4832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9458">
                <a:tc>
                  <a:txBody>
                    <a:bodyPr/>
                    <a:lstStyle/>
                    <a:p>
                      <a:pPr marL="0" lvl="0" indent="0">
                        <a:lnSpc>
                          <a:spcPct val="107000"/>
                        </a:lnSpc>
                        <a:spcAft>
                          <a:spcPts val="0"/>
                        </a:spcAft>
                        <a:buFont typeface="+mj-lt"/>
                        <a:buNone/>
                      </a:pPr>
                      <a:r>
                        <a:rPr lang="mn-M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Blue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0.5645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0.0899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0.7821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9458">
                <a:tc>
                  <a:txBody>
                    <a:bodyPr/>
                    <a:lstStyle/>
                    <a:p>
                      <a:pPr marL="0" lvl="0" indent="0">
                        <a:lnSpc>
                          <a:spcPct val="107000"/>
                        </a:lnSpc>
                        <a:spcAft>
                          <a:spcPts val="0"/>
                        </a:spcAft>
                        <a:buFont typeface="+mj-l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Yellow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0.5772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0.3667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0.3812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9458">
                <a:tc>
                  <a:txBody>
                    <a:bodyPr/>
                    <a:lstStyle/>
                    <a:p>
                      <a:pPr marL="0" lvl="0" indent="0">
                        <a:lnSpc>
                          <a:spcPct val="107000"/>
                        </a:lnSpc>
                        <a:spcAft>
                          <a:spcPts val="0"/>
                        </a:spcAft>
                        <a:buFont typeface="+mj-lt"/>
                        <a:buNone/>
                      </a:pPr>
                      <a:r>
                        <a:rPr lang="mn-M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Red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0.4968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0.0422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0.7847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9458">
                <a:tc>
                  <a:txBody>
                    <a:bodyPr/>
                    <a:lstStyle/>
                    <a:p>
                      <a:pPr marL="0" lvl="0" indent="0">
                        <a:lnSpc>
                          <a:spcPct val="107000"/>
                        </a:lnSpc>
                        <a:spcAft>
                          <a:spcPts val="0"/>
                        </a:spcAft>
                        <a:buFont typeface="+mj-l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Green dye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0.0141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0.5819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0.958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9458">
                <a:tc>
                  <a:txBody>
                    <a:bodyPr/>
                    <a:lstStyle/>
                    <a:p>
                      <a:pPr marL="0" lvl="0" indent="0">
                        <a:lnSpc>
                          <a:spcPct val="107000"/>
                        </a:lnSpc>
                        <a:spcAft>
                          <a:spcPts val="0"/>
                        </a:spcAft>
                        <a:buFont typeface="+mj-lt"/>
                        <a:buNone/>
                      </a:pPr>
                      <a:r>
                        <a:rPr lang="mn-M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Blue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0.0479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0.1661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0.4255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9458">
                <a:tc>
                  <a:txBody>
                    <a:bodyPr/>
                    <a:lstStyle/>
                    <a:p>
                      <a:pPr marL="0" lvl="0" indent="0">
                        <a:lnSpc>
                          <a:spcPct val="107000"/>
                        </a:lnSpc>
                        <a:spcAft>
                          <a:spcPts val="0"/>
                        </a:spcAft>
                        <a:buFont typeface="+mj-l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Yellow dye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0.0007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0.1722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9458">
                <a:tc>
                  <a:txBody>
                    <a:bodyPr/>
                    <a:lstStyle/>
                    <a:p>
                      <a:pPr marL="0" lvl="0" indent="0">
                        <a:lnSpc>
                          <a:spcPct val="107000"/>
                        </a:lnSpc>
                        <a:spcAft>
                          <a:spcPts val="0"/>
                        </a:spcAft>
                        <a:buFont typeface="+mj-lt"/>
                        <a:buNone/>
                      </a:pPr>
                      <a:r>
                        <a:rPr lang="mn-M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White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0.5535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0.9182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0.8614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7081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62" y="178542"/>
            <a:ext cx="8259098" cy="763526"/>
          </a:xfrm>
        </p:spPr>
        <p:txBody>
          <a:bodyPr>
            <a:normAutofit/>
          </a:bodyPr>
          <a:lstStyle/>
          <a:p>
            <a:r>
              <a:rPr lang="en-US" sz="3200" dirty="0"/>
              <a:t>Conclusion</a:t>
            </a:r>
          </a:p>
        </p:txBody>
      </p:sp>
      <p:sp>
        <p:nvSpPr>
          <p:cNvPr id="4" name="Content Placeholder 3"/>
          <p:cNvSpPr>
            <a:spLocks noGrp="1"/>
          </p:cNvSpPr>
          <p:nvPr>
            <p:ph idx="1"/>
          </p:nvPr>
        </p:nvSpPr>
        <p:spPr>
          <a:xfrm>
            <a:off x="457751" y="1492575"/>
            <a:ext cx="8246070" cy="3561734"/>
          </a:xfrm>
        </p:spPr>
        <p:txBody>
          <a:bodyPr>
            <a:normAutofit/>
          </a:bodyPr>
          <a:lstStyle/>
          <a:p>
            <a:pPr lvl="0" algn="just"/>
            <a:r>
              <a:rPr lang="mn-MN" sz="1600" dirty="0"/>
              <a:t>In the future, it is necessary to increase the measurement data and perform more detailed data analysis, and we are aiming to determine the initial color of the object using machine learning methods based on regression analysis using the color measurement values. Further research is needed to improve the number and quality of measurement objects.</a:t>
            </a:r>
            <a:endParaRPr lang="en-US" sz="1600" dirty="0"/>
          </a:p>
        </p:txBody>
      </p:sp>
    </p:spTree>
    <p:extLst>
      <p:ext uri="{BB962C8B-B14F-4D97-AF65-F5344CB8AC3E}">
        <p14:creationId xmlns:p14="http://schemas.microsoft.com/office/powerpoint/2010/main" val="361314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4" y="1438373"/>
            <a:ext cx="7358045" cy="3390472"/>
          </a:xfrm>
          <a:prstGeom prst="rect">
            <a:avLst/>
          </a:prstGeom>
        </p:spPr>
      </p:pic>
    </p:spTree>
    <p:extLst>
      <p:ext uri="{BB962C8B-B14F-4D97-AF65-F5344CB8AC3E}">
        <p14:creationId xmlns:p14="http://schemas.microsoft.com/office/powerpoint/2010/main" val="12025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References</a:t>
            </a:r>
          </a:p>
        </p:txBody>
      </p:sp>
      <p:sp>
        <p:nvSpPr>
          <p:cNvPr id="4" name="Content Placeholder 3"/>
          <p:cNvSpPr>
            <a:spLocks noGrp="1"/>
          </p:cNvSpPr>
          <p:nvPr>
            <p:ph idx="1"/>
          </p:nvPr>
        </p:nvSpPr>
        <p:spPr/>
        <p:txBody>
          <a:bodyPr>
            <a:normAutofit fontScale="92500" lnSpcReduction="10000"/>
          </a:bodyPr>
          <a:lstStyle/>
          <a:p>
            <a:pPr lvl="0" algn="just">
              <a:buFont typeface="+mj-lt"/>
              <a:buAutoNum type="arabicPeriod"/>
            </a:pPr>
            <a:r>
              <a:rPr lang="en-US" sz="1600" dirty="0"/>
              <a:t>Roy S. </a:t>
            </a:r>
            <a:r>
              <a:rPr lang="en-US" sz="1600" dirty="0" err="1"/>
              <a:t>Berns</a:t>
            </a:r>
            <a:r>
              <a:rPr lang="en-US" sz="1600" dirty="0"/>
              <a:t>, “Principles of Color Technology”, New York, John Wiley&amp; Sons, 2000</a:t>
            </a:r>
          </a:p>
          <a:p>
            <a:pPr lvl="0" algn="just">
              <a:buFont typeface="+mj-lt"/>
              <a:buAutoNum type="arabicPeriod"/>
            </a:pPr>
            <a:r>
              <a:rPr lang="en-US" sz="1600" dirty="0"/>
              <a:t>Kurt Nassau, “Color for Science, Art and Technology”,  Netherland, Elsevier, 2006</a:t>
            </a:r>
          </a:p>
          <a:p>
            <a:pPr lvl="0" algn="just">
              <a:buFont typeface="+mj-lt"/>
              <a:buAutoNum type="arabicPeriod"/>
            </a:pPr>
            <a:r>
              <a:rPr lang="en-US" sz="1600" dirty="0"/>
              <a:t>User Manual of X-rite i1 Pro Colorimeter, China, Trademark of X-rite, 2017</a:t>
            </a:r>
          </a:p>
          <a:p>
            <a:pPr lvl="0" algn="just">
              <a:buFont typeface="+mj-lt"/>
              <a:buAutoNum type="arabicPeriod"/>
            </a:pPr>
            <a:r>
              <a:rPr lang="en-US" sz="1600" dirty="0"/>
              <a:t>Ganesh </a:t>
            </a:r>
            <a:r>
              <a:rPr lang="en-US" sz="1600" dirty="0" err="1"/>
              <a:t>Ramanathan</a:t>
            </a:r>
            <a:r>
              <a:rPr lang="en-US" sz="1600" dirty="0"/>
              <a:t>, Understanding </a:t>
            </a:r>
            <a:r>
              <a:rPr lang="en-US" sz="1600" dirty="0" err="1"/>
              <a:t>Tristimulus</a:t>
            </a:r>
            <a:r>
              <a:rPr lang="en-US" sz="1600" dirty="0"/>
              <a:t> Values: Taking the Guesswork Out of Color Measurement Instrumentation, hunterlab.com, 2015 </a:t>
            </a:r>
          </a:p>
          <a:p>
            <a:pPr lvl="0" algn="just">
              <a:buFont typeface="+mj-lt"/>
              <a:buAutoNum type="arabicPeriod"/>
            </a:pPr>
            <a:r>
              <a:rPr lang="en-US" sz="1600" dirty="0" err="1"/>
              <a:t>Ч.Авдай</a:t>
            </a:r>
            <a:r>
              <a:rPr lang="en-US" sz="1600" dirty="0"/>
              <a:t>, Д.</a:t>
            </a:r>
            <a:r>
              <a:rPr lang="en-US" sz="1600" dirty="0" err="1"/>
              <a:t>Энхтуяа</a:t>
            </a:r>
            <a:r>
              <a:rPr lang="en-US" sz="1600" dirty="0"/>
              <a:t>,”</a:t>
            </a:r>
            <a:r>
              <a:rPr lang="en-US" sz="1600" dirty="0" err="1"/>
              <a:t>Судалгаа</a:t>
            </a:r>
            <a:r>
              <a:rPr lang="en-US" sz="1600" dirty="0"/>
              <a:t> </a:t>
            </a:r>
            <a:r>
              <a:rPr lang="en-US" sz="1600" dirty="0" err="1"/>
              <a:t>шинжилгээний</a:t>
            </a:r>
            <a:r>
              <a:rPr lang="en-US" sz="1600" dirty="0"/>
              <a:t> </a:t>
            </a:r>
            <a:r>
              <a:rPr lang="en-US" sz="1600" dirty="0" err="1"/>
              <a:t>ажил</a:t>
            </a:r>
            <a:r>
              <a:rPr lang="en-US" sz="1600" dirty="0"/>
              <a:t> </a:t>
            </a:r>
            <a:r>
              <a:rPr lang="en-US" sz="1600" dirty="0" err="1"/>
              <a:t>гүйцэтгэх</a:t>
            </a:r>
            <a:r>
              <a:rPr lang="en-US" sz="1600" dirty="0"/>
              <a:t> </a:t>
            </a:r>
            <a:r>
              <a:rPr lang="en-US" sz="1600" dirty="0" err="1"/>
              <a:t>арга</a:t>
            </a:r>
            <a:r>
              <a:rPr lang="en-US" sz="1600" dirty="0"/>
              <a:t> </a:t>
            </a:r>
            <a:r>
              <a:rPr lang="en-US" sz="1600" dirty="0" err="1"/>
              <a:t>зүй</a:t>
            </a:r>
            <a:r>
              <a:rPr lang="en-US" sz="1600" dirty="0"/>
              <a:t>”, </a:t>
            </a:r>
            <a:r>
              <a:rPr lang="en-US" sz="1600" dirty="0" err="1"/>
              <a:t>Улаанбаатар</a:t>
            </a:r>
            <a:r>
              <a:rPr lang="en-US" sz="1600" dirty="0"/>
              <a:t>, 2015</a:t>
            </a:r>
          </a:p>
          <a:p>
            <a:pPr lvl="0" algn="just">
              <a:buFont typeface="+mj-lt"/>
              <a:buAutoNum type="arabicPeriod"/>
            </a:pPr>
            <a:r>
              <a:rPr lang="en-US" sz="1600" dirty="0"/>
              <a:t>F.M. </a:t>
            </a:r>
            <a:r>
              <a:rPr lang="en-US" sz="1600" dirty="0" err="1"/>
              <a:t>Dekking</a:t>
            </a:r>
            <a:r>
              <a:rPr lang="en-US" sz="1600" dirty="0"/>
              <a:t> C. </a:t>
            </a:r>
            <a:r>
              <a:rPr lang="en-US" sz="1600" dirty="0" err="1"/>
              <a:t>Kraaikamp</a:t>
            </a:r>
            <a:r>
              <a:rPr lang="en-US" sz="1600" dirty="0"/>
              <a:t>, H.P. </a:t>
            </a:r>
            <a:r>
              <a:rPr lang="en-US" sz="1600" dirty="0" err="1"/>
              <a:t>Lopuhaa</a:t>
            </a:r>
            <a:r>
              <a:rPr lang="en-US" sz="1600" dirty="0"/>
              <a:t>¨ L.E. </a:t>
            </a:r>
            <a:r>
              <a:rPr lang="en-US" sz="1600" dirty="0" err="1"/>
              <a:t>Meester</a:t>
            </a:r>
            <a:r>
              <a:rPr lang="en-US" sz="1600" dirty="0"/>
              <a:t>, “A Modern Introduction to Probability and Statistics”, ISBN 978-1-85233-896-1, Springer, 2013</a:t>
            </a:r>
          </a:p>
          <a:p>
            <a:pPr lvl="0" algn="just">
              <a:buFont typeface="+mj-lt"/>
              <a:buAutoNum type="arabicPeriod"/>
            </a:pPr>
            <a:r>
              <a:rPr lang="en-US" sz="1600" dirty="0" err="1"/>
              <a:t>Siegmund</a:t>
            </a:r>
            <a:r>
              <a:rPr lang="en-US" sz="1600" dirty="0"/>
              <a:t> Brandt, Data Analysis Statistical and Computational Methods for Scientists and Engineers, ISBN 978-3-319-03761-5 , DOI 10.1007/978-3-319-03762-2, Springer, 2014</a:t>
            </a:r>
          </a:p>
          <a:p>
            <a:pPr lvl="0" algn="just">
              <a:buFont typeface="+mj-lt"/>
              <a:buAutoNum type="arabicPeriod"/>
            </a:pPr>
            <a:r>
              <a:rPr lang="en-US" sz="1600" dirty="0"/>
              <a:t>Maria Elena </a:t>
            </a:r>
            <a:r>
              <a:rPr lang="en-US" sz="1600" dirty="0" err="1"/>
              <a:t>Radulescu</a:t>
            </a:r>
            <a:r>
              <a:rPr lang="en-US" sz="1600" dirty="0"/>
              <a:t>-Grad, Gabriela </a:t>
            </a:r>
            <a:r>
              <a:rPr lang="en-US" sz="1600" dirty="0" err="1"/>
              <a:t>Vlase</a:t>
            </a:r>
            <a:r>
              <a:rPr lang="en-US" sz="1600" dirty="0"/>
              <a:t> , Gheorghe Ilia, </a:t>
            </a:r>
            <a:r>
              <a:rPr lang="en-US" sz="1600" dirty="0" err="1"/>
              <a:t>Adelina</a:t>
            </a:r>
            <a:r>
              <a:rPr lang="en-US" sz="1600" dirty="0"/>
              <a:t> </a:t>
            </a:r>
            <a:r>
              <a:rPr lang="en-US" sz="1600" dirty="0" err="1"/>
              <a:t>Andelescu</a:t>
            </a:r>
            <a:r>
              <a:rPr lang="en-US" sz="1600" dirty="0"/>
              <a:t>, </a:t>
            </a:r>
            <a:r>
              <a:rPr lang="mn-MN" sz="1600" dirty="0"/>
              <a:t>“</a:t>
            </a:r>
            <a:r>
              <a:rPr lang="en-US" sz="1600" dirty="0" err="1"/>
              <a:t>Simona</a:t>
            </a:r>
            <a:r>
              <a:rPr lang="en-US" sz="1600" dirty="0"/>
              <a:t> </a:t>
            </a:r>
            <a:r>
              <a:rPr lang="en-US" sz="1600" dirty="0" err="1"/>
              <a:t>Popa</a:t>
            </a:r>
            <a:r>
              <a:rPr lang="mn-MN" sz="1600" dirty="0"/>
              <a:t>, Amido Black 10B Dye Copper Complex–Synthesis, Characterization and Color Analysis”, Revista de Chimie 71 (8), https://doi.org/10.37358/RC.20.8.8276, 2020, 27-38</a:t>
            </a:r>
            <a:endParaRPr lang="en-US" sz="1600" dirty="0"/>
          </a:p>
          <a:p>
            <a:pPr algn="just">
              <a:buFont typeface="+mj-lt"/>
              <a:buAutoNum type="arabicPeriod"/>
            </a:pPr>
            <a:r>
              <a:rPr lang="mn-MN" sz="1600" dirty="0"/>
              <a:t>J Suwanboriboon, W Meesiri</a:t>
            </a:r>
            <a:r>
              <a:rPr lang="en-US" sz="1600" dirty="0"/>
              <a:t>, </a:t>
            </a:r>
            <a:r>
              <a:rPr lang="mn-MN" sz="1600" dirty="0"/>
              <a:t>W Wongkokua, </a:t>
            </a:r>
            <a:r>
              <a:rPr lang="en-US" sz="1600" dirty="0"/>
              <a:t>“</a:t>
            </a:r>
            <a:r>
              <a:rPr lang="mn-MN" sz="1600" dirty="0"/>
              <a:t>An application of spectrophotometer for ADMI color measurement</a:t>
            </a:r>
            <a:r>
              <a:rPr lang="en-US" sz="1600" dirty="0"/>
              <a:t>”,</a:t>
            </a:r>
            <a:r>
              <a:rPr lang="mn-MN" sz="1600" dirty="0"/>
              <a:t> Journal of Physics:1144</a:t>
            </a:r>
            <a:r>
              <a:rPr lang="en-US" sz="1600" dirty="0"/>
              <a:t>,</a:t>
            </a:r>
            <a:r>
              <a:rPr lang="mn-MN" sz="1600" dirty="0"/>
              <a:t> doi :10.1088/1742-6596/1144/1/012064, 2018</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02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959" y="2660554"/>
            <a:ext cx="6438122" cy="725349"/>
          </a:xfrm>
        </p:spPr>
        <p:txBody>
          <a:bodyPr>
            <a:noAutofit/>
          </a:bodyPr>
          <a:lstStyle/>
          <a:p>
            <a:pPr algn="ctr"/>
            <a:r>
              <a:rPr lang="en-US" sz="4000" dirty="0">
                <a:solidFill>
                  <a:srgbClr val="FF2549"/>
                </a:solidFill>
              </a:rPr>
              <a:t>Thank you for the attention </a:t>
            </a:r>
            <a:r>
              <a:rPr lang="en-US" sz="4000" dirty="0">
                <a:solidFill>
                  <a:srgbClr val="FF2549"/>
                </a:solidFill>
                <a:sym typeface="Wingdings" panose="05000000000000000000" pitchFamily="2" charset="2"/>
              </a:rPr>
              <a:t></a:t>
            </a:r>
            <a:br>
              <a:rPr lang="en-US" sz="4000" dirty="0">
                <a:solidFill>
                  <a:srgbClr val="FF2549"/>
                </a:solidFill>
                <a:sym typeface="Wingdings" panose="05000000000000000000" pitchFamily="2" charset="2"/>
              </a:rPr>
            </a:br>
            <a:endParaRPr lang="en-US" sz="4000" dirty="0">
              <a:solidFill>
                <a:srgbClr val="FF2549"/>
              </a:solidFill>
            </a:endParaRPr>
          </a:p>
        </p:txBody>
      </p:sp>
    </p:spTree>
    <p:extLst>
      <p:ext uri="{BB962C8B-B14F-4D97-AF65-F5344CB8AC3E}">
        <p14:creationId xmlns:p14="http://schemas.microsoft.com/office/powerpoint/2010/main" val="371691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1"/>
              <a:t>Color measurements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7940" y="3185729"/>
            <a:ext cx="3383380" cy="1829814"/>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291395" y="3185729"/>
            <a:ext cx="2524642" cy="1829814"/>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603021"/>
            <a:ext cx="3448022" cy="1036797"/>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1291395" y="1249403"/>
            <a:ext cx="2203791" cy="1550701"/>
          </a:xfrm>
          <a:prstGeom prst="rect">
            <a:avLst/>
          </a:prstGeom>
          <a:noFill/>
          <a:ln>
            <a:noFill/>
          </a:ln>
        </p:spPr>
      </p:pic>
      <p:sp>
        <p:nvSpPr>
          <p:cNvPr id="4" name="Content Placeholder 3"/>
          <p:cNvSpPr>
            <a:spLocks noGrp="1"/>
          </p:cNvSpPr>
          <p:nvPr>
            <p:ph idx="1"/>
          </p:nvPr>
        </p:nvSpPr>
        <p:spPr>
          <a:xfrm>
            <a:off x="678203" y="2924189"/>
            <a:ext cx="8246070" cy="3561734"/>
          </a:xfrm>
        </p:spPr>
        <p:txBody>
          <a:bodyPr/>
          <a:lstStyle/>
          <a:p>
            <a:pPr marL="0" indent="0">
              <a:buNone/>
            </a:pPr>
            <a:r>
              <a:rPr lang="en-US" sz="1800" noProof="1">
                <a:latin typeface="Arial" panose="020B0604020202020204" pitchFamily="34" charset="0"/>
                <a:cs typeface="Arial" panose="020B0604020202020204" pitchFamily="34" charset="0"/>
              </a:rPr>
              <a:t>Visual color measurement		Instrumental color measurements</a:t>
            </a:r>
            <a:endParaRPr lang="mn-MN" sz="1800" noProof="1">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7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 spaces</a:t>
            </a:r>
          </a:p>
        </p:txBody>
      </p:sp>
      <p:pic>
        <p:nvPicPr>
          <p:cNvPr id="10" name="Picture 9" descr="https://sensing.konicaminolta.asia/wp-content/uploads/2018/09/3D-LA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878" y="2290406"/>
            <a:ext cx="2319311" cy="2172057"/>
          </a:xfrm>
          <a:prstGeom prst="rect">
            <a:avLst/>
          </a:prstGeom>
          <a:noFill/>
          <a:ln>
            <a:noFill/>
          </a:ln>
        </p:spPr>
      </p:pic>
      <p:pic>
        <p:nvPicPr>
          <p:cNvPr id="11" name="Picture 10" descr="CIE color chart tristimulus valu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55" y="2154109"/>
            <a:ext cx="1938275" cy="2308355"/>
          </a:xfrm>
          <a:prstGeom prst="rect">
            <a:avLst/>
          </a:prstGeom>
          <a:noFill/>
          <a:ln>
            <a:noFill/>
          </a:ln>
        </p:spPr>
      </p:pic>
      <p:sp>
        <p:nvSpPr>
          <p:cNvPr id="12" name="Title 1"/>
          <p:cNvSpPr txBox="1">
            <a:spLocks/>
          </p:cNvSpPr>
          <p:nvPr/>
        </p:nvSpPr>
        <p:spPr>
          <a:xfrm>
            <a:off x="366169" y="150003"/>
            <a:ext cx="9144000" cy="10695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endParaRPr lang="en-US" dirty="0">
              <a:solidFill>
                <a:srgbClr val="7030A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6419" y="2154108"/>
            <a:ext cx="3074594" cy="2308355"/>
          </a:xfrm>
          <a:prstGeom prst="rect">
            <a:avLst/>
          </a:prstGeom>
        </p:spPr>
      </p:pic>
      <p:sp>
        <p:nvSpPr>
          <p:cNvPr id="14" name="Rectangle 13"/>
          <p:cNvSpPr/>
          <p:nvPr/>
        </p:nvSpPr>
        <p:spPr>
          <a:xfrm>
            <a:off x="736517" y="1393853"/>
            <a:ext cx="17363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CIE 1931- XYZ</a:t>
            </a:r>
            <a:endParaRPr lang="en-US" dirty="0"/>
          </a:p>
        </p:txBody>
      </p:sp>
      <p:sp>
        <p:nvSpPr>
          <p:cNvPr id="15" name="Rectangle 14"/>
          <p:cNvSpPr/>
          <p:nvPr/>
        </p:nvSpPr>
        <p:spPr>
          <a:xfrm>
            <a:off x="6342878" y="1385629"/>
            <a:ext cx="194155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CIE 1976- L*a*b*</a:t>
            </a:r>
            <a:endParaRPr lang="mn-MN" dirty="0">
              <a:latin typeface="Arial" panose="020B0604020202020204" pitchFamily="34" charset="0"/>
              <a:cs typeface="Arial" panose="020B0604020202020204" pitchFamily="34" charset="0"/>
            </a:endParaRPr>
          </a:p>
        </p:txBody>
      </p:sp>
      <p:sp>
        <p:nvSpPr>
          <p:cNvPr id="16" name="Rectangle 15"/>
          <p:cNvSpPr/>
          <p:nvPr/>
        </p:nvSpPr>
        <p:spPr>
          <a:xfrm>
            <a:off x="3193449" y="1393853"/>
            <a:ext cx="2428870"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Munsell</a:t>
            </a:r>
            <a:r>
              <a:rPr lang="en-US" dirty="0">
                <a:latin typeface="Arial" panose="020B0604020202020204" pitchFamily="34" charset="0"/>
                <a:cs typeface="Arial" panose="020B0604020202020204" pitchFamily="34" charset="0"/>
              </a:rPr>
              <a:t> 1913- L*H*C*</a:t>
            </a:r>
            <a:endParaRPr lang="mn-M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4170" y="2092255"/>
            <a:ext cx="6438122" cy="725349"/>
          </a:xfrm>
        </p:spPr>
        <p:txBody>
          <a:bodyPr>
            <a:noAutofit/>
          </a:bodyPr>
          <a:lstStyle/>
          <a:p>
            <a:pPr algn="ctr"/>
            <a:r>
              <a:rPr lang="en-US" dirty="0"/>
              <a:t>Research materials and methods</a:t>
            </a:r>
          </a:p>
        </p:txBody>
      </p:sp>
    </p:spTree>
    <p:extLst>
      <p:ext uri="{BB962C8B-B14F-4D97-AF65-F5344CB8AC3E}">
        <p14:creationId xmlns:p14="http://schemas.microsoft.com/office/powerpoint/2010/main" val="162066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13" y="149892"/>
            <a:ext cx="8259098" cy="763526"/>
          </a:xfrm>
        </p:spPr>
        <p:txBody>
          <a:bodyPr>
            <a:normAutofit/>
          </a:bodyPr>
          <a:lstStyle/>
          <a:p>
            <a:r>
              <a:rPr lang="en-US" sz="3200" dirty="0"/>
              <a:t>Measurement</a:t>
            </a:r>
          </a:p>
        </p:txBody>
      </p:sp>
      <p:pic>
        <p:nvPicPr>
          <p:cNvPr id="3" name="Picture 2"/>
          <p:cNvPicPr>
            <a:picLocks noChangeAspect="1"/>
          </p:cNvPicPr>
          <p:nvPr/>
        </p:nvPicPr>
        <p:blipFill>
          <a:blip r:embed="rId3"/>
          <a:stretch>
            <a:fillRect/>
          </a:stretch>
        </p:blipFill>
        <p:spPr>
          <a:xfrm>
            <a:off x="4109155" y="1263415"/>
            <a:ext cx="4888089" cy="138268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9761765"/>
              </p:ext>
            </p:extLst>
          </p:nvPr>
        </p:nvGraphicFramePr>
        <p:xfrm>
          <a:off x="225779" y="1365017"/>
          <a:ext cx="3657600" cy="3240850"/>
        </p:xfrm>
        <a:graphic>
          <a:graphicData uri="http://schemas.openxmlformats.org/drawingml/2006/table">
            <a:tbl>
              <a:tblPr firstRow="1" firstCol="1" bandRow="1">
                <a:tableStyleId>{9D7B26C5-4107-4FEC-AEDC-1716B250A1EF}</a:tableStyleId>
              </a:tblPr>
              <a:tblGrid>
                <a:gridCol w="491497">
                  <a:extLst>
                    <a:ext uri="{9D8B030D-6E8A-4147-A177-3AD203B41FA5}">
                      <a16:colId xmlns:a16="http://schemas.microsoft.com/office/drawing/2014/main" val="2298575002"/>
                    </a:ext>
                  </a:extLst>
                </a:gridCol>
                <a:gridCol w="2078388">
                  <a:extLst>
                    <a:ext uri="{9D8B030D-6E8A-4147-A177-3AD203B41FA5}">
                      <a16:colId xmlns:a16="http://schemas.microsoft.com/office/drawing/2014/main" val="4028202487"/>
                    </a:ext>
                  </a:extLst>
                </a:gridCol>
                <a:gridCol w="1087715">
                  <a:extLst>
                    <a:ext uri="{9D8B030D-6E8A-4147-A177-3AD203B41FA5}">
                      <a16:colId xmlns:a16="http://schemas.microsoft.com/office/drawing/2014/main" val="4247597651"/>
                    </a:ext>
                  </a:extLst>
                </a:gridCol>
              </a:tblGrid>
              <a:tr h="324085">
                <a:tc>
                  <a:txBody>
                    <a:bodyPr/>
                    <a:lstStyle/>
                    <a:p>
                      <a:pPr>
                        <a:lnSpc>
                          <a:spcPct val="115000"/>
                        </a:lnSpc>
                        <a:spcAft>
                          <a:spcPts val="0"/>
                        </a:spcAft>
                      </a:pPr>
                      <a:r>
                        <a:rPr lang="mn-MN"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Colorants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Origin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40884"/>
                  </a:ext>
                </a:extLst>
              </a:tr>
              <a:tr h="324085">
                <a:tc>
                  <a:txBody>
                    <a:bodyPr/>
                    <a:lstStyle/>
                    <a:p>
                      <a:pPr marL="0" lvl="0" indent="0">
                        <a:lnSpc>
                          <a:spcPct val="115000"/>
                        </a:lnSpc>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15000"/>
                        </a:lnSpc>
                        <a:spcAft>
                          <a:spcPts val="0"/>
                        </a:spcAft>
                      </a:pPr>
                      <a:r>
                        <a:rPr lang="en-US" sz="1800" dirty="0">
                          <a:effectLst/>
                        </a:rPr>
                        <a:t>Red pigment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Korea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330319"/>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15000"/>
                        </a:lnSpc>
                        <a:spcAft>
                          <a:spcPts val="0"/>
                        </a:spcAft>
                      </a:pPr>
                      <a:r>
                        <a:rPr lang="en-US" sz="1800">
                          <a:effectLst/>
                        </a:rPr>
                        <a:t>Green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Korea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667694"/>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15000"/>
                        </a:lnSpc>
                        <a:spcAft>
                          <a:spcPts val="0"/>
                        </a:spcAft>
                      </a:pPr>
                      <a:r>
                        <a:rPr lang="en-US" sz="1800">
                          <a:effectLst/>
                        </a:rPr>
                        <a:t>Blue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Korea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1652959"/>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15000"/>
                        </a:lnSpc>
                        <a:spcAft>
                          <a:spcPts val="0"/>
                        </a:spcAft>
                      </a:pPr>
                      <a:r>
                        <a:rPr lang="en-US" sz="1800">
                          <a:effectLst/>
                        </a:rPr>
                        <a:t>Yellow pigment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Korea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222912"/>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15000"/>
                        </a:lnSpc>
                        <a:spcAft>
                          <a:spcPts val="0"/>
                        </a:spcAft>
                      </a:pPr>
                      <a:r>
                        <a:rPr lang="en-US" sz="1800" dirty="0">
                          <a:effectLst/>
                        </a:rPr>
                        <a:t>Red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Russia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864758"/>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15000"/>
                        </a:lnSpc>
                        <a:spcAft>
                          <a:spcPts val="0"/>
                        </a:spcAft>
                      </a:pPr>
                      <a:r>
                        <a:rPr lang="en-US" sz="1800">
                          <a:effectLst/>
                        </a:rPr>
                        <a:t>Green dye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Russia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186696"/>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15000"/>
                        </a:lnSpc>
                        <a:spcAft>
                          <a:spcPts val="0"/>
                        </a:spcAft>
                      </a:pPr>
                      <a:r>
                        <a:rPr lang="en-US" sz="1800" dirty="0">
                          <a:effectLst/>
                        </a:rPr>
                        <a:t>Blue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Russia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258609"/>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15000"/>
                        </a:lnSpc>
                        <a:spcAft>
                          <a:spcPts val="0"/>
                        </a:spcAft>
                      </a:pPr>
                      <a:r>
                        <a:rPr lang="en-US" sz="1800">
                          <a:effectLst/>
                        </a:rPr>
                        <a:t>Yellow dye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a:effectLst/>
                        </a:rPr>
                        <a:t>Russia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416821"/>
                  </a:ext>
                </a:extLst>
              </a:tr>
              <a:tr h="324085">
                <a:tc>
                  <a:txBody>
                    <a:bodyPr/>
                    <a:lstStyle/>
                    <a:p>
                      <a:pPr marL="0" lvl="0" indent="0">
                        <a:lnSpc>
                          <a:spcPct val="115000"/>
                        </a:lnSpc>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15000"/>
                        </a:lnSpc>
                        <a:spcAft>
                          <a:spcPts val="0"/>
                        </a:spcAft>
                      </a:pPr>
                      <a:r>
                        <a:rPr lang="en-US" sz="1800" dirty="0">
                          <a:effectLst/>
                        </a:rPr>
                        <a:t>White dye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rPr>
                        <a:t>Russia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457131"/>
                  </a:ext>
                </a:extLst>
              </a:tr>
            </a:tbl>
          </a:graphicData>
        </a:graphic>
      </p:graphicFrame>
      <p:pic>
        <p:nvPicPr>
          <p:cNvPr id="7" name="Picture 6" descr="C:\Users\PEARL\Desktop\60_i1Pro2_CaseWithComponents_Out-300x224.jpg"/>
          <p:cNvPicPr/>
          <p:nvPr/>
        </p:nvPicPr>
        <p:blipFill>
          <a:blip r:embed="rId4">
            <a:extLst>
              <a:ext uri="{28A0092B-C50C-407E-A947-70E740481C1C}">
                <a14:useLocalDpi xmlns:a14="http://schemas.microsoft.com/office/drawing/2010/main" val="0"/>
              </a:ext>
            </a:extLst>
          </a:blip>
          <a:srcRect/>
          <a:stretch>
            <a:fillRect/>
          </a:stretch>
        </p:blipFill>
        <p:spPr bwMode="auto">
          <a:xfrm>
            <a:off x="5981699" y="2666092"/>
            <a:ext cx="2857500" cy="2135981"/>
          </a:xfrm>
          <a:prstGeom prst="rect">
            <a:avLst/>
          </a:prstGeom>
          <a:noFill/>
          <a:ln>
            <a:noFill/>
          </a:ln>
        </p:spPr>
      </p:pic>
      <p:sp>
        <p:nvSpPr>
          <p:cNvPr id="8" name="Rectangle 7"/>
          <p:cNvSpPr/>
          <p:nvPr/>
        </p:nvSpPr>
        <p:spPr>
          <a:xfrm>
            <a:off x="4267199" y="4738988"/>
            <a:ext cx="4572000" cy="369332"/>
          </a:xfrm>
          <a:prstGeom prst="rect">
            <a:avLst/>
          </a:prstGeom>
        </p:spPr>
        <p:txBody>
          <a:bodyPr>
            <a:spAutoFit/>
          </a:bodyPr>
          <a:lstStyle/>
          <a:p>
            <a:r>
              <a:rPr lang="en-US" dirty="0"/>
              <a:t>Measurement device: X-rite i1 Pro Colorimeter </a:t>
            </a:r>
          </a:p>
        </p:txBody>
      </p:sp>
      <p:sp>
        <p:nvSpPr>
          <p:cNvPr id="9" name="Rectangle 8"/>
          <p:cNvSpPr/>
          <p:nvPr/>
        </p:nvSpPr>
        <p:spPr>
          <a:xfrm>
            <a:off x="4109155" y="2666092"/>
            <a:ext cx="4572000" cy="369332"/>
          </a:xfrm>
          <a:prstGeom prst="rect">
            <a:avLst/>
          </a:prstGeom>
        </p:spPr>
        <p:txBody>
          <a:bodyPr>
            <a:spAutoFit/>
          </a:bodyPr>
          <a:lstStyle/>
          <a:p>
            <a:r>
              <a:rPr lang="en-US" dirty="0"/>
              <a:t>Measurement sample </a:t>
            </a:r>
          </a:p>
        </p:txBody>
      </p:sp>
    </p:spTree>
    <p:extLst>
      <p:ext uri="{BB962C8B-B14F-4D97-AF65-F5344CB8AC3E}">
        <p14:creationId xmlns:p14="http://schemas.microsoft.com/office/powerpoint/2010/main" val="325565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a:t>
            </a:r>
          </a:p>
        </p:txBody>
      </p:sp>
      <p:sp>
        <p:nvSpPr>
          <p:cNvPr id="4" name="Content Placeholder 3"/>
          <p:cNvSpPr>
            <a:spLocks noGrp="1"/>
          </p:cNvSpPr>
          <p:nvPr>
            <p:ph sz="half" idx="2"/>
          </p:nvPr>
        </p:nvSpPr>
        <p:spPr>
          <a:xfrm>
            <a:off x="503196" y="1489753"/>
            <a:ext cx="8093364" cy="3318553"/>
          </a:xfrm>
        </p:spPr>
        <p:txBody>
          <a:bodyPr/>
          <a:lstStyle/>
          <a:p>
            <a:pPr marL="0" indent="0" algn="just">
              <a:buNone/>
            </a:pPr>
            <a:endParaRPr lang="en-US" dirty="0"/>
          </a:p>
        </p:txBody>
      </p:sp>
      <p:graphicFrame>
        <p:nvGraphicFramePr>
          <p:cNvPr id="6" name="Diagram 5"/>
          <p:cNvGraphicFramePr/>
          <p:nvPr>
            <p:extLst>
              <p:ext uri="{D42A27DB-BD31-4B8C-83A1-F6EECF244321}">
                <p14:modId xmlns:p14="http://schemas.microsoft.com/office/powerpoint/2010/main" val="2861482017"/>
              </p:ext>
            </p:extLst>
          </p:nvPr>
        </p:nvGraphicFramePr>
        <p:xfrm>
          <a:off x="722489" y="1761067"/>
          <a:ext cx="7721600" cy="248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13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95" y="206379"/>
            <a:ext cx="8093365" cy="763525"/>
          </a:xfrm>
        </p:spPr>
        <p:txBody>
          <a:bodyPr>
            <a:normAutofit fontScale="90000"/>
          </a:bodyPr>
          <a:lstStyle/>
          <a:p>
            <a:r>
              <a:rPr lang="en-US" dirty="0"/>
              <a:t>Method of </a:t>
            </a:r>
            <a:br>
              <a:rPr lang="en-US" dirty="0"/>
            </a:br>
            <a:r>
              <a:rPr lang="en-US" dirty="0"/>
              <a:t>color measurement</a:t>
            </a:r>
          </a:p>
        </p:txBody>
      </p:sp>
      <p:sp>
        <p:nvSpPr>
          <p:cNvPr id="4" name="Content Placeholder 3"/>
          <p:cNvSpPr>
            <a:spLocks noGrp="1"/>
          </p:cNvSpPr>
          <p:nvPr>
            <p:ph sz="half" idx="2"/>
          </p:nvPr>
        </p:nvSpPr>
        <p:spPr>
          <a:xfrm>
            <a:off x="503196" y="1489753"/>
            <a:ext cx="8093364" cy="3318553"/>
          </a:xfrm>
        </p:spPr>
        <p:txBody>
          <a:bodyPr/>
          <a:lstStyle/>
          <a:p>
            <a:pPr algn="just"/>
            <a:endParaRPr lang="en-US" dirty="0"/>
          </a:p>
        </p:txBody>
      </p:sp>
      <p:graphicFrame>
        <p:nvGraphicFramePr>
          <p:cNvPr id="7" name="Diagram 6"/>
          <p:cNvGraphicFramePr/>
          <p:nvPr>
            <p:extLst>
              <p:ext uri="{D42A27DB-BD31-4B8C-83A1-F6EECF244321}">
                <p14:modId xmlns:p14="http://schemas.microsoft.com/office/powerpoint/2010/main" val="1975366539"/>
              </p:ext>
            </p:extLst>
          </p:nvPr>
        </p:nvGraphicFramePr>
        <p:xfrm>
          <a:off x="503196" y="1489753"/>
          <a:ext cx="8437604" cy="331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92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2012159" y="1067690"/>
            <a:ext cx="797459" cy="659854"/>
          </a:xfrm>
          <a:prstGeom prst="rect">
            <a:avLst/>
          </a:prstGeom>
          <a:noFill/>
          <a:ln w="9525">
            <a:noFill/>
            <a:miter lim="800000"/>
            <a:headEnd/>
            <a:tailEnd/>
          </a:ln>
        </p:spPr>
      </p:pic>
      <p:sp>
        <p:nvSpPr>
          <p:cNvPr id="2" name="Title 1"/>
          <p:cNvSpPr>
            <a:spLocks noGrp="1"/>
          </p:cNvSpPr>
          <p:nvPr>
            <p:ph type="title"/>
          </p:nvPr>
        </p:nvSpPr>
        <p:spPr>
          <a:xfrm>
            <a:off x="463714" y="239053"/>
            <a:ext cx="8259098" cy="763526"/>
          </a:xfrm>
        </p:spPr>
        <p:txBody>
          <a:bodyPr>
            <a:noAutofit/>
          </a:bodyPr>
          <a:lstStyle/>
          <a:p>
            <a:r>
              <a:rPr lang="en-US" sz="3200" dirty="0"/>
              <a:t>Method of</a:t>
            </a:r>
            <a:br>
              <a:rPr lang="en-US" sz="3200" dirty="0"/>
            </a:br>
            <a:r>
              <a:rPr lang="en-US" sz="3200" dirty="0"/>
              <a:t>Data processing</a:t>
            </a:r>
          </a:p>
        </p:txBody>
      </p:sp>
      <p:sp>
        <p:nvSpPr>
          <p:cNvPr id="4" name="Content Placeholder 3"/>
          <p:cNvSpPr>
            <a:spLocks noGrp="1"/>
          </p:cNvSpPr>
          <p:nvPr>
            <p:ph idx="1"/>
          </p:nvPr>
        </p:nvSpPr>
        <p:spPr/>
        <p:txBody>
          <a:bodyPr>
            <a:normAutofit fontScale="85000" lnSpcReduction="10000"/>
          </a:bodyPr>
          <a:lstStyle/>
          <a:p>
            <a:pPr marL="342900" indent="-342900">
              <a:lnSpc>
                <a:spcPct val="150000"/>
              </a:lnSpc>
              <a:buAutoNum type="arabicPeriod"/>
            </a:pPr>
            <a:r>
              <a:rPr lang="en-US" sz="1500" dirty="0">
                <a:latin typeface="Arial" panose="020B0604020202020204" pitchFamily="34" charset="0"/>
                <a:cs typeface="Arial" panose="020B0604020202020204" pitchFamily="34" charset="0"/>
              </a:rPr>
              <a:t>Mean</a:t>
            </a:r>
          </a:p>
          <a:p>
            <a:pPr marL="342900" indent="-342900">
              <a:lnSpc>
                <a:spcPct val="150000"/>
              </a:lnSpc>
              <a:buAutoNum type="arabicPeriod"/>
            </a:pPr>
            <a:endParaRPr lang="en-US" sz="1500" dirty="0">
              <a:latin typeface="Arial" panose="020B0604020202020204" pitchFamily="34" charset="0"/>
              <a:cs typeface="Arial" panose="020B0604020202020204" pitchFamily="34" charset="0"/>
            </a:endParaRPr>
          </a:p>
          <a:p>
            <a:pPr marL="342900" indent="-342900">
              <a:lnSpc>
                <a:spcPct val="150000"/>
              </a:lnSpc>
              <a:buAutoNum type="arabicPeriod"/>
            </a:pPr>
            <a:r>
              <a:rPr lang="en-US" sz="1500" dirty="0">
                <a:latin typeface="Arial" panose="020B0604020202020204" pitchFamily="34" charset="0"/>
                <a:cs typeface="Arial" panose="020B0604020202020204" pitchFamily="34" charset="0"/>
              </a:rPr>
              <a:t>Variance </a:t>
            </a:r>
          </a:p>
          <a:p>
            <a:pPr marL="342900" indent="-342900">
              <a:lnSpc>
                <a:spcPct val="150000"/>
              </a:lnSpc>
              <a:buAutoNum type="arabicPeriod"/>
            </a:pPr>
            <a:endParaRPr lang="en-US" sz="1500" dirty="0">
              <a:latin typeface="Arial" panose="020B0604020202020204" pitchFamily="34" charset="0"/>
              <a:cs typeface="Arial" panose="020B0604020202020204" pitchFamily="34" charset="0"/>
            </a:endParaRPr>
          </a:p>
          <a:p>
            <a:pPr marL="342900" indent="-342900">
              <a:lnSpc>
                <a:spcPct val="150000"/>
              </a:lnSpc>
              <a:buAutoNum type="arabicPeriod"/>
            </a:pPr>
            <a:r>
              <a:rPr lang="en-US" sz="1500" dirty="0">
                <a:latin typeface="Arial" panose="020B0604020202020204" pitchFamily="34" charset="0"/>
                <a:cs typeface="Arial" panose="020B0604020202020204" pitchFamily="34" charset="0"/>
              </a:rPr>
              <a:t>Standard deviation</a:t>
            </a:r>
          </a:p>
          <a:p>
            <a:pPr marL="342900" indent="-342900">
              <a:lnSpc>
                <a:spcPct val="150000"/>
              </a:lnSpc>
              <a:buAutoNum type="arabicPeriod"/>
            </a:pPr>
            <a:endParaRPr lang="en-US" sz="1500" dirty="0">
              <a:latin typeface="Arial" panose="020B0604020202020204" pitchFamily="34" charset="0"/>
              <a:cs typeface="Arial" panose="020B0604020202020204" pitchFamily="34" charset="0"/>
            </a:endParaRPr>
          </a:p>
          <a:p>
            <a:pPr marL="342900" indent="-342900">
              <a:lnSpc>
                <a:spcPct val="150000"/>
              </a:lnSpc>
              <a:buAutoNum type="arabicPeriod"/>
            </a:pPr>
            <a:r>
              <a:rPr lang="en-US" sz="1500" dirty="0">
                <a:latin typeface="Arial" panose="020B0604020202020204" pitchFamily="34" charset="0"/>
                <a:cs typeface="Arial" panose="020B0604020202020204" pitchFamily="34" charset="0"/>
              </a:rPr>
              <a:t>Coefficient of Skewness </a:t>
            </a:r>
          </a:p>
          <a:p>
            <a:pPr marL="342900" indent="-342900">
              <a:lnSpc>
                <a:spcPct val="150000"/>
              </a:lnSpc>
              <a:buAutoNum type="arabicPeriod"/>
            </a:pPr>
            <a:endParaRPr lang="en-US" sz="1500" dirty="0">
              <a:latin typeface="Arial" panose="020B0604020202020204" pitchFamily="34" charset="0"/>
              <a:cs typeface="Arial" panose="020B0604020202020204" pitchFamily="34" charset="0"/>
            </a:endParaRPr>
          </a:p>
          <a:p>
            <a:pPr marL="342900" indent="-342900">
              <a:lnSpc>
                <a:spcPct val="150000"/>
              </a:lnSpc>
              <a:buAutoNum type="arabicPeriod"/>
            </a:pPr>
            <a:r>
              <a:rPr lang="en-US" sz="1500" dirty="0">
                <a:latin typeface="Arial" panose="020B0604020202020204" pitchFamily="34" charset="0"/>
                <a:cs typeface="Arial" panose="020B0604020202020204" pitchFamily="34" charset="0"/>
              </a:rPr>
              <a:t>Coefficient of Kurtosis 	</a:t>
            </a:r>
          </a:p>
          <a:p>
            <a:pPr marL="342900" indent="-342900">
              <a:lnSpc>
                <a:spcPct val="150000"/>
              </a:lnSpc>
              <a:buAutoNum type="arabicPeriod"/>
            </a:pPr>
            <a:endParaRPr lang="en-US" sz="1500" dirty="0">
              <a:latin typeface="Arial" panose="020B0604020202020204" pitchFamily="34" charset="0"/>
              <a:cs typeface="Arial" panose="020B0604020202020204" pitchFamily="34" charset="0"/>
            </a:endParaRPr>
          </a:p>
          <a:p>
            <a:pPr marL="342900" indent="-342900">
              <a:lnSpc>
                <a:spcPct val="150000"/>
              </a:lnSpc>
              <a:buAutoNum type="arabicPeriod"/>
            </a:pPr>
            <a:r>
              <a:rPr lang="en-US" sz="1500" dirty="0">
                <a:latin typeface="Arial" panose="020B0604020202020204" pitchFamily="34" charset="0"/>
                <a:cs typeface="Arial" panose="020B0604020202020204" pitchFamily="34" charset="0"/>
              </a:rPr>
              <a:t>Regression</a:t>
            </a:r>
          </a:p>
          <a:p>
            <a:pPr>
              <a:lnSpc>
                <a:spcPct val="150000"/>
              </a:lnSpc>
            </a:pPr>
            <a:endParaRPr lang="en-US" sz="15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srcRect/>
          <a:stretch>
            <a:fillRect/>
          </a:stretch>
        </p:blipFill>
        <p:spPr bwMode="auto">
          <a:xfrm>
            <a:off x="2574971" y="2463818"/>
            <a:ext cx="1533653" cy="620343"/>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2410888" y="1616706"/>
            <a:ext cx="1582148" cy="772586"/>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a:fillRect/>
          </a:stretch>
        </p:blipFill>
        <p:spPr bwMode="auto">
          <a:xfrm>
            <a:off x="4221462" y="2844868"/>
            <a:ext cx="1769328" cy="731249"/>
          </a:xfrm>
          <a:prstGeom prst="rect">
            <a:avLst/>
          </a:prstGeom>
          <a:noFill/>
          <a:ln w="9525">
            <a:noFill/>
            <a:miter lim="800000"/>
            <a:headEnd/>
            <a:tailEnd/>
          </a:ln>
        </p:spPr>
      </p:pic>
      <p:pic>
        <p:nvPicPr>
          <p:cNvPr id="10" name="Picture 2"/>
          <p:cNvPicPr>
            <a:picLocks noChangeAspect="1" noChangeArrowheads="1"/>
          </p:cNvPicPr>
          <p:nvPr/>
        </p:nvPicPr>
        <p:blipFill>
          <a:blip r:embed="rId7"/>
          <a:srcRect/>
          <a:stretch>
            <a:fillRect/>
          </a:stretch>
        </p:blipFill>
        <p:spPr bwMode="auto">
          <a:xfrm>
            <a:off x="4221462" y="3612894"/>
            <a:ext cx="1824830" cy="718708"/>
          </a:xfrm>
          <a:prstGeom prst="rect">
            <a:avLst/>
          </a:prstGeom>
          <a:noFill/>
          <a:ln w="9525">
            <a:noFill/>
            <a:miter lim="800000"/>
            <a:headEnd/>
            <a:tailEnd/>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7965" y="4405155"/>
            <a:ext cx="3112826" cy="619909"/>
          </a:xfrm>
          <a:prstGeom prst="rect">
            <a:avLst/>
          </a:prstGeom>
        </p:spPr>
      </p:pic>
    </p:spTree>
    <p:extLst>
      <p:ext uri="{BB962C8B-B14F-4D97-AF65-F5344CB8AC3E}">
        <p14:creationId xmlns:p14="http://schemas.microsoft.com/office/powerpoint/2010/main" val="2808660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1137</Words>
  <Application>Microsoft Office PowerPoint</Application>
  <PresentationFormat>如螢幕大小 (16:9)</PresentationFormat>
  <Paragraphs>510</Paragraphs>
  <Slides>27</Slides>
  <Notes>24</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27</vt:i4>
      </vt:variant>
    </vt:vector>
  </HeadingPairs>
  <TitlesOfParts>
    <vt:vector size="31" baseType="lpstr">
      <vt:lpstr>Arial</vt:lpstr>
      <vt:lpstr>Calibri</vt:lpstr>
      <vt:lpstr>Wingdings</vt:lpstr>
      <vt:lpstr>Office Theme</vt:lpstr>
      <vt:lpstr>SOME STUDY RESULTS OF  COLOR CHANGES DEPENDING  ON MONGOLIAN ENVIRONMENTAL  CONDITION</vt:lpstr>
      <vt:lpstr>Contents</vt:lpstr>
      <vt:lpstr>Color measurements</vt:lpstr>
      <vt:lpstr>Color spaces</vt:lpstr>
      <vt:lpstr>Research materials and methods</vt:lpstr>
      <vt:lpstr>Measurement</vt:lpstr>
      <vt:lpstr>Research method</vt:lpstr>
      <vt:lpstr>Method of  color measurement</vt:lpstr>
      <vt:lpstr>Method of Data processing</vt:lpstr>
      <vt:lpstr>Results and discussion</vt:lpstr>
      <vt:lpstr>Shortterm  measurements result</vt:lpstr>
      <vt:lpstr>Longterm  measurements result</vt:lpstr>
      <vt:lpstr>Statistical analysis  of shortterm measurements</vt:lpstr>
      <vt:lpstr>Statistical analysis of longterm measurements</vt:lpstr>
      <vt:lpstr>Data analysis 1:</vt:lpstr>
      <vt:lpstr>Data analysis 2:</vt:lpstr>
      <vt:lpstr>Data analysis 3:</vt:lpstr>
      <vt:lpstr>Data analysis 4:</vt:lpstr>
      <vt:lpstr>Data analysis 6:</vt:lpstr>
      <vt:lpstr>Data analysis 7:</vt:lpstr>
      <vt:lpstr>Data analysis 8:</vt:lpstr>
      <vt:lpstr>Data analysis 9:</vt:lpstr>
      <vt:lpstr>Results</vt:lpstr>
      <vt:lpstr>Conclusion</vt:lpstr>
      <vt:lpstr>Future research</vt:lpstr>
      <vt:lpstr>References</vt:lpstr>
      <vt:lpstr>Thank you for the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2021-03-23T13:47:51Z</dcterms:modified>
</cp:coreProperties>
</file>