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53" r:id="rId3"/>
    <p:sldId id="356" r:id="rId4"/>
    <p:sldId id="361" r:id="rId5"/>
    <p:sldId id="333" r:id="rId6"/>
    <p:sldId id="360" r:id="rId7"/>
    <p:sldId id="347" r:id="rId8"/>
    <p:sldId id="283" r:id="rId9"/>
    <p:sldId id="282" r:id="rId10"/>
    <p:sldId id="349" r:id="rId11"/>
    <p:sldId id="284" r:id="rId12"/>
    <p:sldId id="363" r:id="rId13"/>
    <p:sldId id="362" r:id="rId14"/>
    <p:sldId id="357" r:id="rId15"/>
    <p:sldId id="348" r:id="rId16"/>
    <p:sldId id="257" r:id="rId17"/>
    <p:sldId id="350" r:id="rId18"/>
    <p:sldId id="371" r:id="rId19"/>
    <p:sldId id="354" r:id="rId20"/>
    <p:sldId id="335" r:id="rId21"/>
    <p:sldId id="336" r:id="rId22"/>
    <p:sldId id="359" r:id="rId23"/>
    <p:sldId id="351" r:id="rId24"/>
    <p:sldId id="355" r:id="rId25"/>
    <p:sldId id="313" r:id="rId26"/>
    <p:sldId id="364" r:id="rId27"/>
    <p:sldId id="368" r:id="rId28"/>
    <p:sldId id="369" r:id="rId29"/>
    <p:sldId id="372" r:id="rId3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00"/>
    <p:restoredTop sz="95680" autoAdjust="0"/>
  </p:normalViewPr>
  <p:slideViewPr>
    <p:cSldViewPr snapToGrid="0" snapToObjects="1">
      <p:cViewPr varScale="1">
        <p:scale>
          <a:sx n="114" d="100"/>
          <a:sy n="114" d="100"/>
        </p:scale>
        <p:origin x="111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satodai\Documents\&#30330;&#34920;&#12539;&#35611;&#28436;\ISGC2021\&#28797;&#23475;&#12507;&#12441;&#12521;&#12475;&#12531;&#30330;&#20449;_ISGC2021-2103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255579827144075E-2"/>
          <c:y val="4.1815658767199587E-2"/>
          <c:w val="0.84725714261045248"/>
          <c:h val="0.7226350184289183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全災害ボラセン!$H$539</c:f>
              <c:strCache>
                <c:ptCount val="1"/>
                <c:pt idx="0">
                  <c:v>earthquake</c:v>
                </c:pt>
              </c:strCache>
            </c:strRef>
          </c:tx>
          <c:invertIfNegative val="0"/>
          <c:cat>
            <c:numRef>
              <c:f>全災害ボラセン!$G$541:$G$550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全災害ボラセン!$H$541:$H$550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23</c:v>
                </c:pt>
                <c:pt idx="6">
                  <c:v>0</c:v>
                </c:pt>
                <c:pt idx="7">
                  <c:v>11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57-844F-B589-891017B9A411}"/>
            </c:ext>
          </c:extLst>
        </c:ser>
        <c:ser>
          <c:idx val="1"/>
          <c:order val="1"/>
          <c:tx>
            <c:strRef>
              <c:f>全災害ボラセン!$I$539</c:f>
              <c:strCache>
                <c:ptCount val="1"/>
                <c:pt idx="0">
                  <c:v>flood</c:v>
                </c:pt>
              </c:strCache>
            </c:strRef>
          </c:tx>
          <c:invertIfNegative val="0"/>
          <c:cat>
            <c:numRef>
              <c:f>全災害ボラセン!$G$541:$G$550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全災害ボラセン!$I$541:$I$550</c:f>
              <c:numCache>
                <c:formatCode>General</c:formatCode>
                <c:ptCount val="10"/>
                <c:pt idx="0">
                  <c:v>31</c:v>
                </c:pt>
                <c:pt idx="1">
                  <c:v>16</c:v>
                </c:pt>
                <c:pt idx="2">
                  <c:v>41</c:v>
                </c:pt>
                <c:pt idx="3">
                  <c:v>16</c:v>
                </c:pt>
                <c:pt idx="4">
                  <c:v>9</c:v>
                </c:pt>
                <c:pt idx="5">
                  <c:v>13</c:v>
                </c:pt>
                <c:pt idx="6">
                  <c:v>30</c:v>
                </c:pt>
                <c:pt idx="7">
                  <c:v>108</c:v>
                </c:pt>
                <c:pt idx="8">
                  <c:v>132</c:v>
                </c:pt>
                <c:pt idx="9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57-844F-B589-891017B9A411}"/>
            </c:ext>
          </c:extLst>
        </c:ser>
        <c:ser>
          <c:idx val="2"/>
          <c:order val="2"/>
          <c:tx>
            <c:strRef>
              <c:f>全災害ボラセン!$J$539</c:f>
              <c:strCache>
                <c:ptCount val="1"/>
                <c:pt idx="0">
                  <c:v>snow</c:v>
                </c:pt>
              </c:strCache>
            </c:strRef>
          </c:tx>
          <c:invertIfNegative val="0"/>
          <c:cat>
            <c:numRef>
              <c:f>全災害ボラセン!$G$541:$G$550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全災害ボラセン!$J$541:$J$550</c:f>
              <c:numCache>
                <c:formatCode>General</c:formatCode>
                <c:ptCount val="10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24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57-844F-B589-891017B9A411}"/>
            </c:ext>
          </c:extLst>
        </c:ser>
        <c:ser>
          <c:idx val="3"/>
          <c:order val="3"/>
          <c:tx>
            <c:strRef>
              <c:f>全災害ボラセン!$K$539</c:f>
              <c:strCache>
                <c:ptCount val="1"/>
                <c:pt idx="0">
                  <c:v>wind</c:v>
                </c:pt>
              </c:strCache>
            </c:strRef>
          </c:tx>
          <c:invertIfNegative val="0"/>
          <c:cat>
            <c:numRef>
              <c:f>全災害ボラセン!$G$541:$G$550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全災害ボラセン!$K$541:$K$550</c:f>
              <c:numCache>
                <c:formatCode>General</c:formatCode>
                <c:ptCount val="10"/>
                <c:pt idx="0">
                  <c:v>0</c:v>
                </c:pt>
                <c:pt idx="1">
                  <c:v>2</c:v>
                </c:pt>
                <c:pt idx="2">
                  <c:v>9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57-844F-B589-891017B9A411}"/>
            </c:ext>
          </c:extLst>
        </c:ser>
        <c:ser>
          <c:idx val="4"/>
          <c:order val="4"/>
          <c:tx>
            <c:strRef>
              <c:f>全災害ボラセン!$L$539</c:f>
              <c:strCache>
                <c:ptCount val="1"/>
                <c:pt idx="0">
                  <c:v>fire</c:v>
                </c:pt>
              </c:strCache>
            </c:strRef>
          </c:tx>
          <c:invertIfNegative val="0"/>
          <c:cat>
            <c:numRef>
              <c:f>全災害ボラセン!$G$541:$G$550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全災害ボラセン!$L$541:$L$550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57-844F-B589-891017B9A411}"/>
            </c:ext>
          </c:extLst>
        </c:ser>
        <c:ser>
          <c:idx val="5"/>
          <c:order val="5"/>
          <c:tx>
            <c:strRef>
              <c:f>全災害ボラセン!$M$539</c:f>
              <c:strCache>
                <c:ptCount val="1"/>
                <c:pt idx="0">
                  <c:v>eruption</c:v>
                </c:pt>
              </c:strCache>
            </c:strRef>
          </c:tx>
          <c:invertIfNegative val="0"/>
          <c:cat>
            <c:numRef>
              <c:f>全災害ボラセン!$G$541:$G$550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全災害ボラセン!$M$541:$M$550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057-844F-B589-891017B9A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40470088"/>
        <c:axId val="-2140466952"/>
      </c:barChart>
      <c:catAx>
        <c:axId val="-2140470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 sz="2400"/>
            </a:pPr>
            <a:endParaRPr lang="zh-TW"/>
          </a:p>
        </c:txPr>
        <c:crossAx val="-2140466952"/>
        <c:crosses val="autoZero"/>
        <c:auto val="1"/>
        <c:lblAlgn val="ctr"/>
        <c:lblOffset val="100"/>
        <c:noMultiLvlLbl val="0"/>
      </c:catAx>
      <c:valAx>
        <c:axId val="-2140466952"/>
        <c:scaling>
          <c:orientation val="minMax"/>
          <c:max val="14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 sz="2400"/>
            </a:pPr>
            <a:endParaRPr lang="zh-TW"/>
          </a:p>
        </c:txPr>
        <c:crossAx val="-2140470088"/>
        <c:crosses val="autoZero"/>
        <c:crossBetween val="between"/>
        <c:majorUnit val="20"/>
      </c:valAx>
    </c:plotArea>
    <c:legend>
      <c:legendPos val="r"/>
      <c:layout>
        <c:manualLayout>
          <c:xMode val="edge"/>
          <c:yMode val="edge"/>
          <c:x val="7.4570234590179502E-2"/>
          <c:y val="7.9961484169095241E-3"/>
          <c:w val="0.24764373721064764"/>
          <c:h val="0.42705497866224645"/>
        </c:manualLayout>
      </c:layout>
      <c:overlay val="0"/>
      <c:txPr>
        <a:bodyPr/>
        <a:lstStyle/>
        <a:p>
          <a:pPr>
            <a:defRPr lang="ja-JP" sz="2400"/>
          </a:pPr>
          <a:endParaRPr lang="zh-TW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7243C-63E6-AC40-8AC3-88DAA7575C91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41AC6-0D73-AB47-8D4E-3C330A08F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459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0014F-1FB8-CF42-9F7A-00BBC9DEDAE4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1DED8-56BE-0C46-8BBF-2057BB2F48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69626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1DED8-56BE-0C46-8BBF-2057BB2F48E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178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３分／４枚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1812B-4E33-344D-BEDD-83268809A18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5637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6 min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1DED8-56BE-0C46-8BBF-2057BB2F48E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4568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6 min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1DED8-56BE-0C46-8BBF-2057BB2F48E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555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1DED8-56BE-0C46-8BBF-2057BB2F48E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7240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8949-C70F-2348-B934-B4AF97FBAD66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299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CD691-0924-8644-AAA3-7898B7C1F9EA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82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0EFE-A8F5-4E4C-BF3E-7C15ED598303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681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D7F91-26FE-C544-B849-8F05658A6FD2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69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F8AF-3D25-144E-993D-F213723C191F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073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78A2A-2E98-774B-A523-92074D7FE01F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339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6717-AC47-2040-A8DA-B0ED12731B26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83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CA083-B42E-9E4B-8C87-242FA4FF9767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121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4B37F-87BD-F645-88A5-7D71273C0886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757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DCBB-4B42-6345-BC55-CFF91A54FB54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7875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721C-EA17-F44D-B670-E129905CDA56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7938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25819-239B-1643-868A-EF0B2872F574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B67D0-6D0A-644E-8FC0-B0061EADCB3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420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facebook.com/profile.php?id=100014685488049" TargetMode="External"/><Relationship Id="rId4" Type="http://schemas.openxmlformats.org/officeDocument/2006/relationships/hyperlink" Target="https://www.facebook.com/JRVC.Kyusy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08758" y="1226087"/>
            <a:ext cx="8526484" cy="2003691"/>
          </a:xfrm>
        </p:spPr>
        <p:txBody>
          <a:bodyPr>
            <a:noAutofit/>
          </a:bodyPr>
          <a:lstStyle/>
          <a:p>
            <a:r>
              <a:rPr lang="en" altLang="ja-JP" dirty="0"/>
              <a:t>Disaster Volunteer Activities for 2021 Fukushima-ken Oki Earthquake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110839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Dai Sato (Tohoku Med. Pharm. Univ.)</a:t>
            </a:r>
          </a:p>
          <a:p>
            <a:r>
              <a:rPr kumimoji="1" lang="en-US" altLang="ja-JP" dirty="0"/>
              <a:t>Hideaki Sone (Tohoku Univ.)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C415ACA-3FD7-FD41-96CC-F4710CBE6B20}"/>
              </a:ext>
            </a:extLst>
          </p:cNvPr>
          <p:cNvSpPr txBox="1"/>
          <p:nvPr/>
        </p:nvSpPr>
        <p:spPr>
          <a:xfrm>
            <a:off x="8553691" y="6829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4545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1593E99C-66E9-2B48-B641-9D8687154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Management of Volunteers</a:t>
            </a:r>
            <a:endParaRPr kumimoji="1"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2C911CE-9286-8E43-B884-931AF56FF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Disaster volunteer centers (DVCs)</a:t>
            </a:r>
          </a:p>
          <a:p>
            <a:pPr lvl="1"/>
            <a:r>
              <a:rPr lang="en-US" altLang="ja-JP" dirty="0"/>
              <a:t>Individual volunteers are mostly managed by DVCs.</a:t>
            </a:r>
          </a:p>
          <a:p>
            <a:pPr lvl="1"/>
            <a:r>
              <a:rPr lang="en-US" altLang="ja-JP" dirty="0"/>
              <a:t>DVCs are managed by Community-based organizations (social welfare councils and NPOs in the affected area)</a:t>
            </a:r>
          </a:p>
          <a:p>
            <a:pPr lvl="5"/>
            <a:endParaRPr kumimoji="1" lang="en-US" altLang="ja-JP" dirty="0"/>
          </a:p>
          <a:p>
            <a:r>
              <a:rPr lang="en-US" altLang="ja-JP" dirty="0">
                <a:solidFill>
                  <a:schemeClr val="bg1"/>
                </a:solidFill>
              </a:rPr>
              <a:t>Supports for the management of DVCs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by several nationwide volunteer groups.</a:t>
            </a:r>
          </a:p>
          <a:p>
            <a:pPr lvl="4"/>
            <a:endParaRPr lang="ja-JP" altLang="en-US">
              <a:solidFill>
                <a:schemeClr val="bg1"/>
              </a:solidFill>
            </a:endParaRPr>
          </a:p>
          <a:p>
            <a:r>
              <a:rPr kumimoji="1" lang="en-US" altLang="ja-JP" dirty="0">
                <a:solidFill>
                  <a:schemeClr val="bg1"/>
                </a:solidFill>
              </a:rPr>
              <a:t>D</a:t>
            </a:r>
            <a:r>
              <a:rPr lang="en-US" altLang="ja-JP" dirty="0">
                <a:solidFill>
                  <a:schemeClr val="bg1"/>
                </a:solidFill>
              </a:rPr>
              <a:t>isaster response groups (NPOs, NGOs, etc.)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also recruits individual volunteers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C4B775-530A-C14C-857D-797B7893E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D60668B-FC21-C14E-B7D3-5CF6BCA710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221" y="922645"/>
            <a:ext cx="1585482" cy="122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4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Disaster Volunteer Centers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86059" y="6378092"/>
            <a:ext cx="385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https://</a:t>
            </a:r>
            <a:r>
              <a:rPr lang="en-US" altLang="ja-JP" dirty="0" err="1"/>
              <a:t>www.facebook.com</a:t>
            </a:r>
            <a:r>
              <a:rPr lang="en-US" altLang="ja-JP" dirty="0"/>
              <a:t>/</a:t>
            </a:r>
            <a:r>
              <a:rPr lang="en-US" altLang="ja-JP" dirty="0" err="1"/>
              <a:t>asakuravc</a:t>
            </a:r>
            <a:r>
              <a:rPr lang="en-US" altLang="ja-JP" dirty="0"/>
              <a:t>/</a:t>
            </a:r>
            <a:endParaRPr kumimoji="1" lang="ja-JP" altLang="en-US" dirty="0"/>
          </a:p>
        </p:txBody>
      </p:sp>
      <p:pic>
        <p:nvPicPr>
          <p:cNvPr id="19" name="図 18" descr="21192505_269598216865904_169979310423366775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23" y="3863362"/>
            <a:ext cx="4905099" cy="27744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図 7" descr="20430062_256582758167450_8696760031828547664_n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68" y="1334052"/>
            <a:ext cx="4111247" cy="30924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図 8" descr="21014014_265784023913990_8617056434171412816_o.jp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577" y="1206344"/>
            <a:ext cx="3376930" cy="26570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図 9" descr="21014105_265784197247306_4597885285953866194_o.jp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469"/>
          <a:stretch/>
        </p:blipFill>
        <p:spPr>
          <a:xfrm>
            <a:off x="5286059" y="3647834"/>
            <a:ext cx="3617194" cy="25292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右矢印 2"/>
          <p:cNvSpPr/>
          <p:nvPr/>
        </p:nvSpPr>
        <p:spPr>
          <a:xfrm>
            <a:off x="3715416" y="3317623"/>
            <a:ext cx="1876665" cy="1450914"/>
          </a:xfrm>
          <a:prstGeom prst="rightArrow">
            <a:avLst>
              <a:gd name="adj1" fmla="val 4216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D</a:t>
            </a:r>
            <a:r>
              <a:rPr kumimoji="1" lang="en-US" altLang="ja-JP" sz="2400" dirty="0">
                <a:solidFill>
                  <a:schemeClr val="tx1"/>
                </a:solidFill>
              </a:rPr>
              <a:t>ispatch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7200" y="1474082"/>
            <a:ext cx="131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Registration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117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1593E99C-66E9-2B48-B641-9D8687154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Management of Volunteers</a:t>
            </a:r>
            <a:endParaRPr kumimoji="1"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2C911CE-9286-8E43-B884-931AF56FF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Disaster volunteer centers (DVCs)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Individual volunteers are mostly managed by DVCs.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DVCs are managed by Community-based organizations (social welfare councils and NPOs in the affected area)</a:t>
            </a:r>
          </a:p>
          <a:p>
            <a:pPr lvl="5"/>
            <a:endParaRPr kumimoji="1" lang="en-US" altLang="ja-JP" dirty="0"/>
          </a:p>
          <a:p>
            <a:r>
              <a:rPr lang="en-US" altLang="ja-JP" dirty="0"/>
              <a:t>Supports for the management of DVCs</a:t>
            </a:r>
          </a:p>
          <a:p>
            <a:pPr lvl="1"/>
            <a:r>
              <a:rPr lang="en-US" altLang="ja-JP" dirty="0"/>
              <a:t>by several nationwide volunteer groups.</a:t>
            </a:r>
          </a:p>
          <a:p>
            <a:pPr lvl="4"/>
            <a:endParaRPr lang="ja-JP" altLang="en-US"/>
          </a:p>
          <a:p>
            <a:r>
              <a:rPr kumimoji="1" lang="en-US" altLang="ja-JP" dirty="0"/>
              <a:t>D</a:t>
            </a:r>
            <a:r>
              <a:rPr lang="en-US" altLang="ja-JP" dirty="0"/>
              <a:t>isaster response groups (NPOs, NGOs, etc.)</a:t>
            </a:r>
          </a:p>
          <a:p>
            <a:pPr lvl="1"/>
            <a:r>
              <a:rPr lang="en-US" altLang="ja-JP" dirty="0"/>
              <a:t>also recruits individual volunteers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C4B775-530A-C14C-857D-797B7893E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BBCD8FA-84B5-DD46-A04B-268EE707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25" y="5301114"/>
            <a:ext cx="1363362" cy="136336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547E34B-71C5-764B-91CD-F4BE883FF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410803"/>
            <a:ext cx="1229579" cy="170774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D60668B-FC21-C14E-B7D3-5CF6BCA710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221" y="922645"/>
            <a:ext cx="1585482" cy="122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7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角丸四角形 41">
            <a:extLst>
              <a:ext uri="{FF2B5EF4-FFF2-40B4-BE49-F238E27FC236}">
                <a16:creationId xmlns:a16="http://schemas.microsoft.com/office/drawing/2014/main" id="{38B28461-9D54-214B-B570-AFF5C9D4785D}"/>
              </a:ext>
            </a:extLst>
          </p:cNvPr>
          <p:cNvSpPr/>
          <p:nvPr/>
        </p:nvSpPr>
        <p:spPr>
          <a:xfrm>
            <a:off x="2592219" y="1691148"/>
            <a:ext cx="6261729" cy="50303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BD7F3F55-F94E-3E4D-AD53-AE08B52AB2FF}"/>
              </a:ext>
            </a:extLst>
          </p:cNvPr>
          <p:cNvSpPr/>
          <p:nvPr/>
        </p:nvSpPr>
        <p:spPr>
          <a:xfrm>
            <a:off x="251367" y="2574509"/>
            <a:ext cx="2199330" cy="40088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11CD096-ADFF-DB46-BE42-FF6A4735C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Entire Image of Disaster </a:t>
            </a:r>
            <a:r>
              <a:rPr lang="en-US" altLang="ja-JP" dirty="0"/>
              <a:t>Support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1CE8562-563A-FC4B-8563-A1EDA9B80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13</a:t>
            </a:fld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A16F37C-8925-C340-A357-F6462150AE97}"/>
              </a:ext>
            </a:extLst>
          </p:cNvPr>
          <p:cNvGrpSpPr/>
          <p:nvPr/>
        </p:nvGrpSpPr>
        <p:grpSpPr>
          <a:xfrm>
            <a:off x="1537980" y="1432695"/>
            <a:ext cx="1875772" cy="1858232"/>
            <a:chOff x="1970142" y="1514556"/>
            <a:chExt cx="1875772" cy="1858232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51EC0A1E-10C2-F244-8A3A-97CE7F30E9EB}"/>
                </a:ext>
              </a:extLst>
            </p:cNvPr>
            <p:cNvSpPr txBox="1"/>
            <p:nvPr/>
          </p:nvSpPr>
          <p:spPr>
            <a:xfrm>
              <a:off x="2073056" y="3003456"/>
              <a:ext cx="16699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Affected People</a:t>
              </a:r>
              <a:endParaRPr kumimoji="1" lang="ja-JP" altLang="en-US"/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319F804C-3088-0F44-8DA3-2BC7AF491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0142" y="1514556"/>
              <a:ext cx="1875772" cy="1695698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11AD8F0-F2C1-5245-9228-5D99DEC6F315}"/>
              </a:ext>
            </a:extLst>
          </p:cNvPr>
          <p:cNvGrpSpPr/>
          <p:nvPr/>
        </p:nvGrpSpPr>
        <p:grpSpPr>
          <a:xfrm>
            <a:off x="463009" y="4614322"/>
            <a:ext cx="1988750" cy="1621969"/>
            <a:chOff x="3244890" y="3332128"/>
            <a:chExt cx="1988750" cy="1621969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4A7526F-4401-704F-A0D6-1A1ADCD5602F}"/>
                </a:ext>
              </a:extLst>
            </p:cNvPr>
            <p:cNvSpPr txBox="1"/>
            <p:nvPr/>
          </p:nvSpPr>
          <p:spPr>
            <a:xfrm>
              <a:off x="3244890" y="4584765"/>
              <a:ext cx="1988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Local Governments</a:t>
              </a:r>
              <a:endParaRPr kumimoji="1" lang="ja-JP" altLang="en-US"/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F93A751-35AB-F64B-B239-94E6B0AB5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9032" y="3332128"/>
              <a:ext cx="1240466" cy="1240466"/>
            </a:xfrm>
            <a:prstGeom prst="rect">
              <a:avLst/>
            </a:prstGeom>
          </p:spPr>
        </p:pic>
      </p:grp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FDA0B771-D81F-3642-A5EC-EE8B92C81815}"/>
              </a:ext>
            </a:extLst>
          </p:cNvPr>
          <p:cNvCxnSpPr>
            <a:cxnSpLocks/>
          </p:cNvCxnSpPr>
          <p:nvPr/>
        </p:nvCxnSpPr>
        <p:spPr>
          <a:xfrm flipH="1">
            <a:off x="5882787" y="2427904"/>
            <a:ext cx="1097892" cy="70031"/>
          </a:xfrm>
          <a:prstGeom prst="straightConnector1">
            <a:avLst/>
          </a:prstGeom>
          <a:ln w="127000"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68646B63-8CAC-474F-AC0C-AA3C7808EE20}"/>
              </a:ext>
            </a:extLst>
          </p:cNvPr>
          <p:cNvCxnSpPr>
            <a:cxnSpLocks/>
          </p:cNvCxnSpPr>
          <p:nvPr/>
        </p:nvCxnSpPr>
        <p:spPr>
          <a:xfrm flipH="1" flipV="1">
            <a:off x="3439579" y="2477591"/>
            <a:ext cx="504613" cy="193836"/>
          </a:xfrm>
          <a:prstGeom prst="straightConnector1">
            <a:avLst/>
          </a:prstGeom>
          <a:ln w="127000"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C9D944DB-8D8F-6C49-A495-6CBEF43014E0}"/>
              </a:ext>
            </a:extLst>
          </p:cNvPr>
          <p:cNvCxnSpPr>
            <a:cxnSpLocks/>
          </p:cNvCxnSpPr>
          <p:nvPr/>
        </p:nvCxnSpPr>
        <p:spPr>
          <a:xfrm flipV="1">
            <a:off x="1562183" y="3493355"/>
            <a:ext cx="486893" cy="945898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E4D85797-9E1A-4345-BBD5-88EC389A1AD7}"/>
              </a:ext>
            </a:extLst>
          </p:cNvPr>
          <p:cNvGrpSpPr/>
          <p:nvPr/>
        </p:nvGrpSpPr>
        <p:grpSpPr>
          <a:xfrm>
            <a:off x="2935756" y="4674024"/>
            <a:ext cx="2332818" cy="1909339"/>
            <a:chOff x="2991285" y="3012822"/>
            <a:chExt cx="2332818" cy="1909339"/>
          </a:xfrm>
          <a:noFill/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C8FDD3E4-B464-D24D-B08A-566A7562FF57}"/>
                </a:ext>
              </a:extLst>
            </p:cNvPr>
            <p:cNvSpPr txBox="1"/>
            <p:nvPr/>
          </p:nvSpPr>
          <p:spPr>
            <a:xfrm>
              <a:off x="2991285" y="4552829"/>
              <a:ext cx="233281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Direct Support Groups</a:t>
              </a:r>
              <a:endParaRPr kumimoji="1" lang="ja-JP" altLang="en-US"/>
            </a:p>
          </p:txBody>
        </p:sp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02F448BB-C0BD-3647-9710-364982A7C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1004" y="3012822"/>
              <a:ext cx="1704611" cy="1704611"/>
            </a:xfrm>
            <a:prstGeom prst="rect">
              <a:avLst/>
            </a:prstGeom>
            <a:grpFill/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1820067A-4BBA-CE40-80AA-363C3E7A0144}"/>
              </a:ext>
            </a:extLst>
          </p:cNvPr>
          <p:cNvGrpSpPr/>
          <p:nvPr/>
        </p:nvGrpSpPr>
        <p:grpSpPr>
          <a:xfrm>
            <a:off x="3898811" y="1761268"/>
            <a:ext cx="1914178" cy="1875352"/>
            <a:chOff x="5819537" y="4809619"/>
            <a:chExt cx="1914178" cy="1875352"/>
          </a:xfrm>
          <a:noFill/>
        </p:grpSpPr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BB150C6-1CFB-C24A-A9EE-8C903F6D6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3809" y="4809619"/>
              <a:ext cx="1620562" cy="1255935"/>
            </a:xfrm>
            <a:prstGeom prst="rect">
              <a:avLst/>
            </a:prstGeom>
            <a:grpFill/>
          </p:spPr>
        </p:pic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1E9E5C78-A9E4-A04E-A2F9-770514FB1BEC}"/>
                </a:ext>
              </a:extLst>
            </p:cNvPr>
            <p:cNvSpPr txBox="1"/>
            <p:nvPr/>
          </p:nvSpPr>
          <p:spPr>
            <a:xfrm>
              <a:off x="5819537" y="6038640"/>
              <a:ext cx="1914178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/>
                <a:t>Disaster Volunteer</a:t>
              </a:r>
            </a:p>
            <a:p>
              <a:pPr algn="ctr"/>
              <a:r>
                <a:rPr kumimoji="1" lang="en-US" altLang="ja-JP" dirty="0"/>
                <a:t>Centers</a:t>
              </a:r>
              <a:endParaRPr kumimoji="1" lang="ja-JP" altLang="en-US"/>
            </a:p>
          </p:txBody>
        </p:sp>
      </p:grp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36B196AA-A322-B649-9A9D-BA41FF74BD18}"/>
              </a:ext>
            </a:extLst>
          </p:cNvPr>
          <p:cNvCxnSpPr>
            <a:cxnSpLocks/>
          </p:cNvCxnSpPr>
          <p:nvPr/>
        </p:nvCxnSpPr>
        <p:spPr>
          <a:xfrm flipH="1" flipV="1">
            <a:off x="2977889" y="3493355"/>
            <a:ext cx="612295" cy="1120968"/>
          </a:xfrm>
          <a:prstGeom prst="straightConnector1">
            <a:avLst/>
          </a:prstGeom>
          <a:ln w="127000"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879D774F-C7EA-4240-999C-E89E45FBE496}"/>
              </a:ext>
            </a:extLst>
          </p:cNvPr>
          <p:cNvCxnSpPr>
            <a:cxnSpLocks/>
          </p:cNvCxnSpPr>
          <p:nvPr/>
        </p:nvCxnSpPr>
        <p:spPr>
          <a:xfrm flipH="1" flipV="1">
            <a:off x="5349488" y="3468782"/>
            <a:ext cx="291443" cy="761506"/>
          </a:xfrm>
          <a:prstGeom prst="straightConnector1">
            <a:avLst/>
          </a:prstGeom>
          <a:ln w="127000"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220B4116-4A09-704A-A27F-7B5AC8A876BE}"/>
              </a:ext>
            </a:extLst>
          </p:cNvPr>
          <p:cNvGrpSpPr/>
          <p:nvPr/>
        </p:nvGrpSpPr>
        <p:grpSpPr>
          <a:xfrm>
            <a:off x="6924419" y="1840619"/>
            <a:ext cx="1796605" cy="2133659"/>
            <a:chOff x="5185040" y="3567184"/>
            <a:chExt cx="1796605" cy="2133659"/>
          </a:xfrm>
        </p:grpSpPr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D48B484A-4E68-EB4A-B83E-F1397E9BCD03}"/>
                </a:ext>
              </a:extLst>
            </p:cNvPr>
            <p:cNvSpPr txBox="1"/>
            <p:nvPr/>
          </p:nvSpPr>
          <p:spPr>
            <a:xfrm>
              <a:off x="5185040" y="5054512"/>
              <a:ext cx="1796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Management Support Groups</a:t>
              </a:r>
              <a:endParaRPr kumimoji="1" lang="ja-JP" altLang="en-US"/>
            </a:p>
          </p:txBody>
        </p:sp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486D487A-4A17-C54B-BF36-D6A84F822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9941" y="3567184"/>
              <a:ext cx="1097892" cy="1524851"/>
            </a:xfrm>
            <a:prstGeom prst="rect">
              <a:avLst/>
            </a:prstGeom>
          </p:spPr>
        </p:pic>
      </p:grp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85C486AC-D92D-4540-B604-1E4EE54AC60C}"/>
              </a:ext>
            </a:extLst>
          </p:cNvPr>
          <p:cNvCxnSpPr>
            <a:cxnSpLocks/>
          </p:cNvCxnSpPr>
          <p:nvPr/>
        </p:nvCxnSpPr>
        <p:spPr>
          <a:xfrm flipV="1">
            <a:off x="4448322" y="3733407"/>
            <a:ext cx="290827" cy="880916"/>
          </a:xfrm>
          <a:prstGeom prst="straightConnector1">
            <a:avLst/>
          </a:prstGeom>
          <a:ln w="127000"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6CFB12F-14DA-5B43-B786-29B56A0DC348}"/>
              </a:ext>
            </a:extLst>
          </p:cNvPr>
          <p:cNvSpPr txBox="1"/>
          <p:nvPr/>
        </p:nvSpPr>
        <p:spPr>
          <a:xfrm>
            <a:off x="70983" y="2205177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Public Support</a:t>
            </a:r>
            <a:endParaRPr kumimoji="1" lang="ja-JP" altLang="en-US" u="sng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4A41ECC-CFAF-A44F-8236-43F9AFD29AEC}"/>
              </a:ext>
            </a:extLst>
          </p:cNvPr>
          <p:cNvSpPr txBox="1"/>
          <p:nvPr/>
        </p:nvSpPr>
        <p:spPr>
          <a:xfrm>
            <a:off x="7094009" y="1314619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Mutual Support</a:t>
            </a:r>
            <a:endParaRPr kumimoji="1" lang="ja-JP" altLang="en-US" u="sng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4EC24DB-970C-4E45-BE27-1BB2599DE815}"/>
              </a:ext>
            </a:extLst>
          </p:cNvPr>
          <p:cNvGrpSpPr/>
          <p:nvPr/>
        </p:nvGrpSpPr>
        <p:grpSpPr>
          <a:xfrm>
            <a:off x="5421227" y="3962036"/>
            <a:ext cx="1394421" cy="2188572"/>
            <a:chOff x="6431733" y="4165944"/>
            <a:chExt cx="1394421" cy="2188572"/>
          </a:xfrm>
        </p:grpSpPr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558E8F51-A46C-8340-9153-44FD0B3DC7D5}"/>
                </a:ext>
              </a:extLst>
            </p:cNvPr>
            <p:cNvGrpSpPr/>
            <p:nvPr/>
          </p:nvGrpSpPr>
          <p:grpSpPr>
            <a:xfrm>
              <a:off x="6431733" y="4165944"/>
              <a:ext cx="1394421" cy="2188572"/>
              <a:chOff x="3597186" y="3343562"/>
              <a:chExt cx="1394421" cy="2188572"/>
            </a:xfrm>
            <a:noFill/>
          </p:grpSpPr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B06B5722-1F5D-6A48-9AA4-CB0A7DF5613D}"/>
                  </a:ext>
                </a:extLst>
              </p:cNvPr>
              <p:cNvSpPr txBox="1"/>
              <p:nvPr/>
            </p:nvSpPr>
            <p:spPr>
              <a:xfrm>
                <a:off x="3597186" y="4885803"/>
                <a:ext cx="1394421" cy="64633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Independent</a:t>
                </a:r>
              </a:p>
              <a:p>
                <a:pPr algn="ctr"/>
                <a:r>
                  <a:rPr kumimoji="1" lang="en-US" altLang="ja-JP" dirty="0"/>
                  <a:t>Volunteers</a:t>
                </a:r>
                <a:endParaRPr kumimoji="1" lang="ja-JP" altLang="en-US"/>
              </a:p>
            </p:txBody>
          </p:sp>
          <p:pic>
            <p:nvPicPr>
              <p:cNvPr id="60" name="図 59">
                <a:extLst>
                  <a:ext uri="{FF2B5EF4-FFF2-40B4-BE49-F238E27FC236}">
                    <a16:creationId xmlns:a16="http://schemas.microsoft.com/office/drawing/2014/main" id="{C5961094-52D1-4245-9C71-6C7C018D9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23165" y="3343562"/>
                <a:ext cx="950093" cy="1344472"/>
              </a:xfrm>
              <a:prstGeom prst="rect">
                <a:avLst/>
              </a:prstGeom>
              <a:grpFill/>
            </p:spPr>
          </p:pic>
        </p:grpSp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4A9C0637-792D-A446-9B1A-D66A53480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10112" y="4318344"/>
              <a:ext cx="950093" cy="1344472"/>
            </a:xfrm>
            <a:prstGeom prst="rect">
              <a:avLst/>
            </a:prstGeom>
            <a:noFill/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D4BEDB12-928F-EC4E-9F49-417DC0125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62512" y="4470744"/>
              <a:ext cx="950093" cy="1344472"/>
            </a:xfrm>
            <a:prstGeom prst="rect">
              <a:avLst/>
            </a:prstGeom>
            <a:noFill/>
          </p:spPr>
        </p:pic>
      </p:grp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A38E4590-CA17-264B-96E8-8EBB3EC7CE82}"/>
              </a:ext>
            </a:extLst>
          </p:cNvPr>
          <p:cNvCxnSpPr>
            <a:cxnSpLocks/>
          </p:cNvCxnSpPr>
          <p:nvPr/>
        </p:nvCxnSpPr>
        <p:spPr>
          <a:xfrm flipH="1">
            <a:off x="4993271" y="5197639"/>
            <a:ext cx="575882" cy="206122"/>
          </a:xfrm>
          <a:prstGeom prst="straightConnector1">
            <a:avLst/>
          </a:prstGeom>
          <a:ln w="127000"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457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Number of opened DVCs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14</a:t>
            </a:fld>
            <a:endParaRPr kumimoji="1" lang="ja-JP" altLang="en-US"/>
          </a:p>
        </p:txBody>
      </p:sp>
      <p:graphicFrame>
        <p:nvGraphicFramePr>
          <p:cNvPr id="25" name="コンテンツ プレースホルダー 22">
            <a:extLst>
              <a:ext uri="{FF2B5EF4-FFF2-40B4-BE49-F238E27FC236}">
                <a16:creationId xmlns:a16="http://schemas.microsoft.com/office/drawing/2014/main" id="{07E561E2-8DC3-C74A-9610-D28668B53CF4}"/>
              </a:ext>
            </a:extLst>
          </p:cNvPr>
          <p:cNvGraphicFramePr>
            <a:graphicFrameLocks/>
          </p:cNvGraphicFramePr>
          <p:nvPr/>
        </p:nvGraphicFramePr>
        <p:xfrm>
          <a:off x="142664" y="1840870"/>
          <a:ext cx="9265520" cy="4764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角丸四角形吹き出し 25">
            <a:extLst>
              <a:ext uri="{FF2B5EF4-FFF2-40B4-BE49-F238E27FC236}">
                <a16:creationId xmlns:a16="http://schemas.microsoft.com/office/drawing/2014/main" id="{F255D1D2-1E44-644B-B3E1-962A8DA7D4AF}"/>
              </a:ext>
            </a:extLst>
          </p:cNvPr>
          <p:cNvSpPr/>
          <p:nvPr/>
        </p:nvSpPr>
        <p:spPr>
          <a:xfrm>
            <a:off x="5207624" y="1365814"/>
            <a:ext cx="1716638" cy="674682"/>
          </a:xfrm>
          <a:prstGeom prst="wedgeRoundRectCallout">
            <a:avLst>
              <a:gd name="adj1" fmla="val 76146"/>
              <a:gd name="adj2" fmla="val 6634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/>
              <a:t>Heavy rain in Aug, Typhoon 15, 19</a:t>
            </a:r>
          </a:p>
        </p:txBody>
      </p:sp>
      <p:sp>
        <p:nvSpPr>
          <p:cNvPr id="27" name="角丸四角形吹き出し 26">
            <a:extLst>
              <a:ext uri="{FF2B5EF4-FFF2-40B4-BE49-F238E27FC236}">
                <a16:creationId xmlns:a16="http://schemas.microsoft.com/office/drawing/2014/main" id="{8E8504CC-485C-A649-BAAB-C103ED2A49CB}"/>
              </a:ext>
            </a:extLst>
          </p:cNvPr>
          <p:cNvSpPr/>
          <p:nvPr/>
        </p:nvSpPr>
        <p:spPr>
          <a:xfrm>
            <a:off x="3422633" y="2290290"/>
            <a:ext cx="2473821" cy="1138710"/>
          </a:xfrm>
          <a:prstGeom prst="wedgeRoundRectCallout">
            <a:avLst>
              <a:gd name="adj1" fmla="val 80277"/>
              <a:gd name="adj2" fmla="val 468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/>
              <a:t>Heavy rain in Western Japan (2018 Japan Floods), Typhoon 21, Hokkaido Eastern-</a:t>
            </a:r>
            <a:r>
              <a:rPr kumimoji="1" lang="en-US" altLang="ja-JP" sz="1600" dirty="0" err="1"/>
              <a:t>Iburi</a:t>
            </a:r>
            <a:r>
              <a:rPr kumimoji="1" lang="en-US" altLang="ja-JP" sz="1600" dirty="0"/>
              <a:t> Earthquake</a:t>
            </a:r>
          </a:p>
        </p:txBody>
      </p:sp>
      <p:sp>
        <p:nvSpPr>
          <p:cNvPr id="28" name="角丸四角形吹き出し 27">
            <a:extLst>
              <a:ext uri="{FF2B5EF4-FFF2-40B4-BE49-F238E27FC236}">
                <a16:creationId xmlns:a16="http://schemas.microsoft.com/office/drawing/2014/main" id="{56AE9385-BB29-C442-9146-0DF3A98EF76B}"/>
              </a:ext>
            </a:extLst>
          </p:cNvPr>
          <p:cNvSpPr/>
          <p:nvPr/>
        </p:nvSpPr>
        <p:spPr>
          <a:xfrm>
            <a:off x="6790448" y="3761269"/>
            <a:ext cx="1995093" cy="674682"/>
          </a:xfrm>
          <a:prstGeom prst="wedgeRoundRectCallout">
            <a:avLst>
              <a:gd name="adj1" fmla="val 26960"/>
              <a:gd name="adj2" fmla="val 10931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/>
              <a:t>Heavy rain in Jul (Kumamoto Floods)</a:t>
            </a:r>
          </a:p>
        </p:txBody>
      </p:sp>
    </p:spTree>
    <p:extLst>
      <p:ext uri="{BB962C8B-B14F-4D97-AF65-F5344CB8AC3E}">
        <p14:creationId xmlns:p14="http://schemas.microsoft.com/office/powerpoint/2010/main" val="423730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7613B7E-E47D-DE47-967E-8695D19C4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Disaster “ICT” Volunteers</a:t>
            </a:r>
            <a:endParaRPr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8E482B9A-9555-A94D-8F1D-FFFB5C8C9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A84BBC-24F3-FA42-9C3B-7ECEB0AD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105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The Great East Japan Earthquake, 2011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/>
          </a:bodyPr>
          <a:lstStyle/>
          <a:p>
            <a:r>
              <a:rPr lang="en-US" altLang="ja-JP" dirty="0"/>
              <a:t>The first large-scale support </a:t>
            </a:r>
            <a:r>
              <a:rPr lang="en-US" altLang="ja-JP" u="sng" dirty="0"/>
              <a:t>with the Internet </a:t>
            </a:r>
          </a:p>
          <a:p>
            <a:pPr lvl="1"/>
            <a:r>
              <a:rPr lang="en-US" altLang="ja-JP" dirty="0"/>
              <a:t>Some DVCs use their blogs to recruit volunteers.</a:t>
            </a:r>
          </a:p>
          <a:p>
            <a:pPr lvl="1"/>
            <a:r>
              <a:rPr lang="en-US" altLang="ja-JP" dirty="0"/>
              <a:t>Affected people exchanged information through social media and BBS. </a:t>
            </a:r>
          </a:p>
          <a:p>
            <a:pPr lvl="4"/>
            <a:endParaRPr lang="en-US" altLang="ja-JP" dirty="0"/>
          </a:p>
          <a:p>
            <a:r>
              <a:rPr lang="en-US" altLang="ja-JP" dirty="0"/>
              <a:t>ICT experts tried to use the Internet efficiently.</a:t>
            </a:r>
          </a:p>
          <a:p>
            <a:pPr lvl="1"/>
            <a:r>
              <a:rPr lang="en-US" altLang="ja-JP" dirty="0"/>
              <a:t>collection of damages and support needs information</a:t>
            </a:r>
          </a:p>
          <a:p>
            <a:pPr lvl="1"/>
            <a:r>
              <a:rPr lang="en-US" altLang="ja-JP" dirty="0"/>
              <a:t>re-transmission of the organized information</a:t>
            </a:r>
          </a:p>
          <a:p>
            <a:pPr lvl="1"/>
            <a:r>
              <a:rPr lang="en-US" altLang="ja-JP" dirty="0"/>
              <a:t>supplying computers and NWs to support bases</a:t>
            </a:r>
          </a:p>
          <a:p>
            <a:pPr lvl="1"/>
            <a:r>
              <a:rPr lang="en-US" altLang="ja-JP" dirty="0"/>
              <a:t>... struggling</a:t>
            </a:r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16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9FB0E01-08E3-BD43-A843-8AFDB2B7FFED}"/>
              </a:ext>
            </a:extLst>
          </p:cNvPr>
          <p:cNvGrpSpPr/>
          <p:nvPr/>
        </p:nvGrpSpPr>
        <p:grpSpPr>
          <a:xfrm>
            <a:off x="213756" y="4346369"/>
            <a:ext cx="8633361" cy="2077382"/>
            <a:chOff x="213756" y="4346369"/>
            <a:chExt cx="8633361" cy="2077382"/>
          </a:xfrm>
        </p:grpSpPr>
        <p:sp>
          <p:nvSpPr>
            <p:cNvPr id="5" name="円/楕円 4">
              <a:extLst>
                <a:ext uri="{FF2B5EF4-FFF2-40B4-BE49-F238E27FC236}">
                  <a16:creationId xmlns:a16="http://schemas.microsoft.com/office/drawing/2014/main" id="{A7EBB629-DC50-774A-B7E5-8ABFF817EAD4}"/>
                </a:ext>
              </a:extLst>
            </p:cNvPr>
            <p:cNvSpPr/>
            <p:nvPr/>
          </p:nvSpPr>
          <p:spPr>
            <a:xfrm>
              <a:off x="213756" y="4346369"/>
              <a:ext cx="8633361" cy="143105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ECCE9F79-84F0-CE40-A508-DA312D462BE4}"/>
                </a:ext>
              </a:extLst>
            </p:cNvPr>
            <p:cNvSpPr txBox="1"/>
            <p:nvPr/>
          </p:nvSpPr>
          <p:spPr>
            <a:xfrm>
              <a:off x="4264243" y="5777420"/>
              <a:ext cx="4422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>
                  <a:solidFill>
                    <a:schemeClr val="accent2"/>
                  </a:solidFill>
                </a:rPr>
                <a:t>disaster ICT volunteers</a:t>
              </a:r>
              <a:endParaRPr kumimoji="1" lang="ja-JP" altLang="en-US" sz="360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0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ICT experts in disasters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/>
              <a:t>Problems of ICT experts: lacks of knowledge about onsite disaster response activities </a:t>
            </a:r>
          </a:p>
          <a:p>
            <a:pPr lvl="1"/>
            <a:r>
              <a:rPr lang="en-US" altLang="ja-JP" dirty="0"/>
              <a:t>what and how it is done</a:t>
            </a:r>
          </a:p>
          <a:p>
            <a:pPr lvl="1"/>
            <a:r>
              <a:rPr lang="en-US" altLang="ja-JP" dirty="0"/>
              <a:t>the real situations in affected area</a:t>
            </a:r>
          </a:p>
          <a:p>
            <a:pPr lvl="1"/>
            <a:r>
              <a:rPr lang="en-US" altLang="ja-JP" dirty="0"/>
              <a:t>how little onsite volunteers know about ICT.</a:t>
            </a:r>
          </a:p>
          <a:p>
            <a:pPr lvl="4"/>
            <a:endParaRPr lang="en-US" altLang="ja-JP" dirty="0"/>
          </a:p>
          <a:p>
            <a:r>
              <a:rPr lang="en-US" altLang="ja-JP" dirty="0"/>
              <a:t>They established “IT DART” and joined JVOAD.</a:t>
            </a:r>
          </a:p>
          <a:p>
            <a:pPr lvl="1"/>
            <a:r>
              <a:rPr lang="en-US" altLang="ja-JP" dirty="0"/>
              <a:t>new connections among online and onsite volunteers </a:t>
            </a:r>
          </a:p>
          <a:p>
            <a:pPr lvl="1"/>
            <a:r>
              <a:rPr lang="en-US" altLang="ja-JP" dirty="0"/>
              <a:t>disaster supporters are most effective target of ICT supports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33E81F4-A965-DC4F-AA02-F7562620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001" y="0"/>
            <a:ext cx="1804502" cy="17593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379CDC0-D23B-D749-9C15-073406B73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026" y="5671318"/>
            <a:ext cx="2011577" cy="425731"/>
          </a:xfrm>
          <a:prstGeom prst="rect">
            <a:avLst/>
          </a:prstGeom>
        </p:spPr>
      </p:pic>
      <p:pic>
        <p:nvPicPr>
          <p:cNvPr id="7" name="図 6" descr="IT DART ロゴ緑.png">
            <a:extLst>
              <a:ext uri="{FF2B5EF4-FFF2-40B4-BE49-F238E27FC236}">
                <a16:creationId xmlns:a16="http://schemas.microsoft.com/office/drawing/2014/main" id="{89085D8C-0BA9-FA42-B8C1-C91DAB2AAB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79" y="5460628"/>
            <a:ext cx="2342250" cy="84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96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角丸四角形 41">
            <a:extLst>
              <a:ext uri="{FF2B5EF4-FFF2-40B4-BE49-F238E27FC236}">
                <a16:creationId xmlns:a16="http://schemas.microsoft.com/office/drawing/2014/main" id="{38B28461-9D54-214B-B570-AFF5C9D4785D}"/>
              </a:ext>
            </a:extLst>
          </p:cNvPr>
          <p:cNvSpPr/>
          <p:nvPr/>
        </p:nvSpPr>
        <p:spPr>
          <a:xfrm>
            <a:off x="2592219" y="1691148"/>
            <a:ext cx="6261729" cy="50303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BD7F3F55-F94E-3E4D-AD53-AE08B52AB2FF}"/>
              </a:ext>
            </a:extLst>
          </p:cNvPr>
          <p:cNvSpPr/>
          <p:nvPr/>
        </p:nvSpPr>
        <p:spPr>
          <a:xfrm>
            <a:off x="251367" y="2574509"/>
            <a:ext cx="2199330" cy="40088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4D4EDFFE-B9CC-AA40-9565-E19B2F447937}"/>
              </a:ext>
            </a:extLst>
          </p:cNvPr>
          <p:cNvCxnSpPr>
            <a:cxnSpLocks/>
          </p:cNvCxnSpPr>
          <p:nvPr/>
        </p:nvCxnSpPr>
        <p:spPr>
          <a:xfrm flipH="1" flipV="1">
            <a:off x="5752006" y="3086139"/>
            <a:ext cx="1121059" cy="1116505"/>
          </a:xfrm>
          <a:prstGeom prst="straightConnector1">
            <a:avLst/>
          </a:prstGeom>
          <a:ln w="1270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F5169524-B675-C345-AE7F-C7F6AEB5476A}"/>
              </a:ext>
            </a:extLst>
          </p:cNvPr>
          <p:cNvCxnSpPr>
            <a:cxnSpLocks/>
          </p:cNvCxnSpPr>
          <p:nvPr/>
        </p:nvCxnSpPr>
        <p:spPr>
          <a:xfrm flipH="1" flipV="1">
            <a:off x="5062654" y="5611308"/>
            <a:ext cx="1752997" cy="650800"/>
          </a:xfrm>
          <a:prstGeom prst="straightConnector1">
            <a:avLst/>
          </a:prstGeom>
          <a:ln w="1270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B1A483D8-1076-874C-A99E-14E068EFCE0A}"/>
              </a:ext>
            </a:extLst>
          </p:cNvPr>
          <p:cNvCxnSpPr>
            <a:cxnSpLocks/>
          </p:cNvCxnSpPr>
          <p:nvPr/>
        </p:nvCxnSpPr>
        <p:spPr>
          <a:xfrm flipH="1" flipV="1">
            <a:off x="2077617" y="5651727"/>
            <a:ext cx="4624482" cy="907550"/>
          </a:xfrm>
          <a:prstGeom prst="straightConnector1">
            <a:avLst/>
          </a:prstGeom>
          <a:ln w="1270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A11CD096-ADFF-DB46-BE42-FF6A4735C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Entire Image of Disaster Support</a:t>
            </a:r>
            <a:br>
              <a:rPr kumimoji="1" lang="en-US" altLang="ja-JP" dirty="0"/>
            </a:br>
            <a:r>
              <a:rPr kumimoji="1" lang="en-US" altLang="ja-JP" dirty="0"/>
              <a:t>and ICT </a:t>
            </a:r>
            <a:r>
              <a:rPr lang="en-US" altLang="ja-JP" dirty="0"/>
              <a:t>Support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1CE8562-563A-FC4B-8563-A1EDA9B80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18</a:t>
            </a:fld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A16F37C-8925-C340-A357-F6462150AE97}"/>
              </a:ext>
            </a:extLst>
          </p:cNvPr>
          <p:cNvGrpSpPr/>
          <p:nvPr/>
        </p:nvGrpSpPr>
        <p:grpSpPr>
          <a:xfrm>
            <a:off x="1537980" y="1432695"/>
            <a:ext cx="1875772" cy="1858232"/>
            <a:chOff x="1970142" y="1514556"/>
            <a:chExt cx="1875772" cy="1858232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51EC0A1E-10C2-F244-8A3A-97CE7F30E9EB}"/>
                </a:ext>
              </a:extLst>
            </p:cNvPr>
            <p:cNvSpPr txBox="1"/>
            <p:nvPr/>
          </p:nvSpPr>
          <p:spPr>
            <a:xfrm>
              <a:off x="2073056" y="3003456"/>
              <a:ext cx="16699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Affected People</a:t>
              </a:r>
              <a:endParaRPr kumimoji="1" lang="ja-JP" altLang="en-US"/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319F804C-3088-0F44-8DA3-2BC7AF491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0142" y="1514556"/>
              <a:ext cx="1875772" cy="1695698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11AD8F0-F2C1-5245-9228-5D99DEC6F315}"/>
              </a:ext>
            </a:extLst>
          </p:cNvPr>
          <p:cNvGrpSpPr/>
          <p:nvPr/>
        </p:nvGrpSpPr>
        <p:grpSpPr>
          <a:xfrm>
            <a:off x="463009" y="4614322"/>
            <a:ext cx="1988750" cy="1621969"/>
            <a:chOff x="3244890" y="3332128"/>
            <a:chExt cx="1988750" cy="1621969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4A7526F-4401-704F-A0D6-1A1ADCD5602F}"/>
                </a:ext>
              </a:extLst>
            </p:cNvPr>
            <p:cNvSpPr txBox="1"/>
            <p:nvPr/>
          </p:nvSpPr>
          <p:spPr>
            <a:xfrm>
              <a:off x="3244890" y="4584765"/>
              <a:ext cx="1988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Local Governments</a:t>
              </a:r>
              <a:endParaRPr kumimoji="1" lang="ja-JP" altLang="en-US"/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F93A751-35AB-F64B-B239-94E6B0AB5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9032" y="3332128"/>
              <a:ext cx="1240466" cy="1240466"/>
            </a:xfrm>
            <a:prstGeom prst="rect">
              <a:avLst/>
            </a:prstGeom>
          </p:spPr>
        </p:pic>
      </p:grp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FDA0B771-D81F-3642-A5EC-EE8B92C81815}"/>
              </a:ext>
            </a:extLst>
          </p:cNvPr>
          <p:cNvCxnSpPr>
            <a:cxnSpLocks/>
          </p:cNvCxnSpPr>
          <p:nvPr/>
        </p:nvCxnSpPr>
        <p:spPr>
          <a:xfrm flipH="1">
            <a:off x="5882787" y="2427904"/>
            <a:ext cx="1097892" cy="70031"/>
          </a:xfrm>
          <a:prstGeom prst="straightConnector1">
            <a:avLst/>
          </a:prstGeom>
          <a:ln w="127000"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68646B63-8CAC-474F-AC0C-AA3C7808EE20}"/>
              </a:ext>
            </a:extLst>
          </p:cNvPr>
          <p:cNvCxnSpPr>
            <a:cxnSpLocks/>
          </p:cNvCxnSpPr>
          <p:nvPr/>
        </p:nvCxnSpPr>
        <p:spPr>
          <a:xfrm flipH="1" flipV="1">
            <a:off x="3439579" y="2477591"/>
            <a:ext cx="504613" cy="193836"/>
          </a:xfrm>
          <a:prstGeom prst="straightConnector1">
            <a:avLst/>
          </a:prstGeom>
          <a:ln w="127000"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C9D944DB-8D8F-6C49-A495-6CBEF43014E0}"/>
              </a:ext>
            </a:extLst>
          </p:cNvPr>
          <p:cNvCxnSpPr>
            <a:cxnSpLocks/>
          </p:cNvCxnSpPr>
          <p:nvPr/>
        </p:nvCxnSpPr>
        <p:spPr>
          <a:xfrm flipV="1">
            <a:off x="1562183" y="3493355"/>
            <a:ext cx="486893" cy="945898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E4D85797-9E1A-4345-BBD5-88EC389A1AD7}"/>
              </a:ext>
            </a:extLst>
          </p:cNvPr>
          <p:cNvGrpSpPr/>
          <p:nvPr/>
        </p:nvGrpSpPr>
        <p:grpSpPr>
          <a:xfrm>
            <a:off x="2935756" y="4674024"/>
            <a:ext cx="2332818" cy="1909339"/>
            <a:chOff x="2991285" y="3012822"/>
            <a:chExt cx="2332818" cy="1909339"/>
          </a:xfrm>
          <a:noFill/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C8FDD3E4-B464-D24D-B08A-566A7562FF57}"/>
                </a:ext>
              </a:extLst>
            </p:cNvPr>
            <p:cNvSpPr txBox="1"/>
            <p:nvPr/>
          </p:nvSpPr>
          <p:spPr>
            <a:xfrm>
              <a:off x="2991285" y="4552829"/>
              <a:ext cx="233281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Direct Support Groups</a:t>
              </a:r>
              <a:endParaRPr kumimoji="1" lang="ja-JP" altLang="en-US"/>
            </a:p>
          </p:txBody>
        </p:sp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02F448BB-C0BD-3647-9710-364982A7C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1004" y="3012822"/>
              <a:ext cx="1704611" cy="1704611"/>
            </a:xfrm>
            <a:prstGeom prst="rect">
              <a:avLst/>
            </a:prstGeom>
            <a:grpFill/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1820067A-4BBA-CE40-80AA-363C3E7A0144}"/>
              </a:ext>
            </a:extLst>
          </p:cNvPr>
          <p:cNvGrpSpPr/>
          <p:nvPr/>
        </p:nvGrpSpPr>
        <p:grpSpPr>
          <a:xfrm>
            <a:off x="3898811" y="1761268"/>
            <a:ext cx="1914178" cy="1875352"/>
            <a:chOff x="5819537" y="4809619"/>
            <a:chExt cx="1914178" cy="1875352"/>
          </a:xfrm>
          <a:noFill/>
        </p:grpSpPr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BB150C6-1CFB-C24A-A9EE-8C903F6D6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3809" y="4809619"/>
              <a:ext cx="1620562" cy="1255935"/>
            </a:xfrm>
            <a:prstGeom prst="rect">
              <a:avLst/>
            </a:prstGeom>
            <a:grpFill/>
          </p:spPr>
        </p:pic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1E9E5C78-A9E4-A04E-A2F9-770514FB1BEC}"/>
                </a:ext>
              </a:extLst>
            </p:cNvPr>
            <p:cNvSpPr txBox="1"/>
            <p:nvPr/>
          </p:nvSpPr>
          <p:spPr>
            <a:xfrm>
              <a:off x="5819537" y="6038640"/>
              <a:ext cx="1914178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/>
                <a:t>Disaster Volunteer</a:t>
              </a:r>
            </a:p>
            <a:p>
              <a:pPr algn="ctr"/>
              <a:r>
                <a:rPr kumimoji="1" lang="en-US" altLang="ja-JP" dirty="0"/>
                <a:t>Centers</a:t>
              </a:r>
              <a:endParaRPr kumimoji="1" lang="ja-JP" altLang="en-US"/>
            </a:p>
          </p:txBody>
        </p:sp>
      </p:grp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36B196AA-A322-B649-9A9D-BA41FF74BD18}"/>
              </a:ext>
            </a:extLst>
          </p:cNvPr>
          <p:cNvCxnSpPr>
            <a:cxnSpLocks/>
          </p:cNvCxnSpPr>
          <p:nvPr/>
        </p:nvCxnSpPr>
        <p:spPr>
          <a:xfrm flipH="1" flipV="1">
            <a:off x="2977889" y="3493355"/>
            <a:ext cx="612295" cy="1120968"/>
          </a:xfrm>
          <a:prstGeom prst="straightConnector1">
            <a:avLst/>
          </a:prstGeom>
          <a:ln w="127000"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879D774F-C7EA-4240-999C-E89E45FBE496}"/>
              </a:ext>
            </a:extLst>
          </p:cNvPr>
          <p:cNvCxnSpPr>
            <a:cxnSpLocks/>
          </p:cNvCxnSpPr>
          <p:nvPr/>
        </p:nvCxnSpPr>
        <p:spPr>
          <a:xfrm flipH="1" flipV="1">
            <a:off x="5349488" y="3468782"/>
            <a:ext cx="291443" cy="761506"/>
          </a:xfrm>
          <a:prstGeom prst="straightConnector1">
            <a:avLst/>
          </a:prstGeom>
          <a:ln w="127000"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220B4116-4A09-704A-A27F-7B5AC8A876BE}"/>
              </a:ext>
            </a:extLst>
          </p:cNvPr>
          <p:cNvGrpSpPr/>
          <p:nvPr/>
        </p:nvGrpSpPr>
        <p:grpSpPr>
          <a:xfrm>
            <a:off x="6924419" y="1840619"/>
            <a:ext cx="1796605" cy="2133659"/>
            <a:chOff x="5185040" y="3567184"/>
            <a:chExt cx="1796605" cy="2133659"/>
          </a:xfrm>
        </p:grpSpPr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D48B484A-4E68-EB4A-B83E-F1397E9BCD03}"/>
                </a:ext>
              </a:extLst>
            </p:cNvPr>
            <p:cNvSpPr txBox="1"/>
            <p:nvPr/>
          </p:nvSpPr>
          <p:spPr>
            <a:xfrm>
              <a:off x="5185040" y="5054512"/>
              <a:ext cx="1796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Management Support Groups</a:t>
              </a:r>
              <a:endParaRPr kumimoji="1" lang="ja-JP" altLang="en-US"/>
            </a:p>
          </p:txBody>
        </p:sp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486D487A-4A17-C54B-BF36-D6A84F822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9941" y="3567184"/>
              <a:ext cx="1097892" cy="1524851"/>
            </a:xfrm>
            <a:prstGeom prst="rect">
              <a:avLst/>
            </a:prstGeom>
          </p:spPr>
        </p:pic>
      </p:grp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85C486AC-D92D-4540-B604-1E4EE54AC60C}"/>
              </a:ext>
            </a:extLst>
          </p:cNvPr>
          <p:cNvCxnSpPr>
            <a:cxnSpLocks/>
          </p:cNvCxnSpPr>
          <p:nvPr/>
        </p:nvCxnSpPr>
        <p:spPr>
          <a:xfrm flipV="1">
            <a:off x="4448322" y="3733407"/>
            <a:ext cx="290827" cy="880916"/>
          </a:xfrm>
          <a:prstGeom prst="straightConnector1">
            <a:avLst/>
          </a:prstGeom>
          <a:ln w="127000"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6CFB12F-14DA-5B43-B786-29B56A0DC348}"/>
              </a:ext>
            </a:extLst>
          </p:cNvPr>
          <p:cNvSpPr txBox="1"/>
          <p:nvPr/>
        </p:nvSpPr>
        <p:spPr>
          <a:xfrm>
            <a:off x="70983" y="2205177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Public Support</a:t>
            </a:r>
            <a:endParaRPr kumimoji="1" lang="ja-JP" altLang="en-US" u="sng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4A41ECC-CFAF-A44F-8236-43F9AFD29AEC}"/>
              </a:ext>
            </a:extLst>
          </p:cNvPr>
          <p:cNvSpPr txBox="1"/>
          <p:nvPr/>
        </p:nvSpPr>
        <p:spPr>
          <a:xfrm>
            <a:off x="7094009" y="1314619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Mutual Support</a:t>
            </a:r>
            <a:endParaRPr kumimoji="1" lang="ja-JP" altLang="en-US" u="sng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4EC24DB-970C-4E45-BE27-1BB2599DE815}"/>
              </a:ext>
            </a:extLst>
          </p:cNvPr>
          <p:cNvGrpSpPr/>
          <p:nvPr/>
        </p:nvGrpSpPr>
        <p:grpSpPr>
          <a:xfrm>
            <a:off x="5421227" y="3962036"/>
            <a:ext cx="1394421" cy="2188572"/>
            <a:chOff x="6431733" y="4165944"/>
            <a:chExt cx="1394421" cy="2188572"/>
          </a:xfrm>
        </p:grpSpPr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558E8F51-A46C-8340-9153-44FD0B3DC7D5}"/>
                </a:ext>
              </a:extLst>
            </p:cNvPr>
            <p:cNvGrpSpPr/>
            <p:nvPr/>
          </p:nvGrpSpPr>
          <p:grpSpPr>
            <a:xfrm>
              <a:off x="6431733" y="4165944"/>
              <a:ext cx="1394421" cy="2188572"/>
              <a:chOff x="3597186" y="3343562"/>
              <a:chExt cx="1394421" cy="2188572"/>
            </a:xfrm>
            <a:noFill/>
          </p:grpSpPr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B06B5722-1F5D-6A48-9AA4-CB0A7DF5613D}"/>
                  </a:ext>
                </a:extLst>
              </p:cNvPr>
              <p:cNvSpPr txBox="1"/>
              <p:nvPr/>
            </p:nvSpPr>
            <p:spPr>
              <a:xfrm>
                <a:off x="3597186" y="4885803"/>
                <a:ext cx="1394421" cy="64633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Independent</a:t>
                </a:r>
              </a:p>
              <a:p>
                <a:pPr algn="ctr"/>
                <a:r>
                  <a:rPr kumimoji="1" lang="en-US" altLang="ja-JP" dirty="0"/>
                  <a:t>Volunteers</a:t>
                </a:r>
                <a:endParaRPr kumimoji="1" lang="ja-JP" altLang="en-US"/>
              </a:p>
            </p:txBody>
          </p:sp>
          <p:pic>
            <p:nvPicPr>
              <p:cNvPr id="60" name="図 59">
                <a:extLst>
                  <a:ext uri="{FF2B5EF4-FFF2-40B4-BE49-F238E27FC236}">
                    <a16:creationId xmlns:a16="http://schemas.microsoft.com/office/drawing/2014/main" id="{C5961094-52D1-4245-9C71-6C7C018D9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23165" y="3343562"/>
                <a:ext cx="950093" cy="1344472"/>
              </a:xfrm>
              <a:prstGeom prst="rect">
                <a:avLst/>
              </a:prstGeom>
              <a:grpFill/>
            </p:spPr>
          </p:pic>
        </p:grpSp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4A9C0637-792D-A446-9B1A-D66A53480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10112" y="4318344"/>
              <a:ext cx="950093" cy="1344472"/>
            </a:xfrm>
            <a:prstGeom prst="rect">
              <a:avLst/>
            </a:prstGeom>
            <a:noFill/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D4BEDB12-928F-EC4E-9F49-417DC0125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62512" y="4470744"/>
              <a:ext cx="950093" cy="1344472"/>
            </a:xfrm>
            <a:prstGeom prst="rect">
              <a:avLst/>
            </a:prstGeom>
            <a:noFill/>
          </p:spPr>
        </p:pic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578C179D-907F-8548-A7A8-312AFB2F308C}"/>
              </a:ext>
            </a:extLst>
          </p:cNvPr>
          <p:cNvGrpSpPr/>
          <p:nvPr/>
        </p:nvGrpSpPr>
        <p:grpSpPr>
          <a:xfrm>
            <a:off x="6879961" y="4316685"/>
            <a:ext cx="2213528" cy="2477692"/>
            <a:chOff x="6497098" y="1818899"/>
            <a:chExt cx="2213528" cy="2477692"/>
          </a:xfrm>
        </p:grpSpPr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CE31EEAC-50D4-4147-BE4D-35382DF1116F}"/>
                </a:ext>
              </a:extLst>
            </p:cNvPr>
            <p:cNvSpPr/>
            <p:nvPr/>
          </p:nvSpPr>
          <p:spPr>
            <a:xfrm>
              <a:off x="6497098" y="1818899"/>
              <a:ext cx="2213528" cy="24533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7BEEF684-510B-6342-A775-B3F5B02421CE}"/>
                </a:ext>
              </a:extLst>
            </p:cNvPr>
            <p:cNvGrpSpPr/>
            <p:nvPr/>
          </p:nvGrpSpPr>
          <p:grpSpPr>
            <a:xfrm>
              <a:off x="6497098" y="1868225"/>
              <a:ext cx="2189702" cy="2428366"/>
              <a:chOff x="6009190" y="3777388"/>
              <a:chExt cx="2189702" cy="2428366"/>
            </a:xfrm>
          </p:grpSpPr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138B39DF-8FBA-3E42-AB7A-2D07C594BF37}"/>
                  </a:ext>
                </a:extLst>
              </p:cNvPr>
              <p:cNvSpPr txBox="1"/>
              <p:nvPr/>
            </p:nvSpPr>
            <p:spPr>
              <a:xfrm>
                <a:off x="6508297" y="5836422"/>
                <a:ext cx="1372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ICT Supports</a:t>
                </a:r>
                <a:endParaRPr kumimoji="1" lang="ja-JP" altLang="en-US"/>
              </a:p>
            </p:txBody>
          </p:sp>
          <p:pic>
            <p:nvPicPr>
              <p:cNvPr id="61" name="図 60">
                <a:extLst>
                  <a:ext uri="{FF2B5EF4-FFF2-40B4-BE49-F238E27FC236}">
                    <a16:creationId xmlns:a16="http://schemas.microsoft.com/office/drawing/2014/main" id="{C3CE70D6-6BC9-F348-808B-5C9CF1592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09190" y="3777388"/>
                <a:ext cx="2189702" cy="2134959"/>
              </a:xfrm>
              <a:prstGeom prst="rect">
                <a:avLst/>
              </a:prstGeom>
            </p:spPr>
          </p:pic>
        </p:grpSp>
      </p:grp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C248369C-EF61-2140-8031-1808FC59DF74}"/>
              </a:ext>
            </a:extLst>
          </p:cNvPr>
          <p:cNvCxnSpPr>
            <a:cxnSpLocks/>
          </p:cNvCxnSpPr>
          <p:nvPr/>
        </p:nvCxnSpPr>
        <p:spPr>
          <a:xfrm flipH="1">
            <a:off x="4993271" y="5197639"/>
            <a:ext cx="575882" cy="206122"/>
          </a:xfrm>
          <a:prstGeom prst="straightConnector1">
            <a:avLst/>
          </a:prstGeom>
          <a:ln w="127000"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3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7613B7E-E47D-DE47-967E-8695D19C4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Fukushima-Oki Earthquake</a:t>
            </a:r>
            <a:endParaRPr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8E482B9A-9555-A94D-8F1D-FFFB5C8C9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A84BBC-24F3-FA42-9C3B-7ECEB0AD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2850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B2FC9C-0B64-5F4F-A254-5581EA53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Index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EF729A-5B23-AD45-B904-AD3076F9A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Disaster Volunteers in Japan</a:t>
            </a:r>
          </a:p>
          <a:p>
            <a:pPr lvl="1"/>
            <a:r>
              <a:rPr lang="en-US" altLang="ja-JP" dirty="0"/>
              <a:t>The Activities and the Management</a:t>
            </a:r>
          </a:p>
          <a:p>
            <a:pPr lvl="1"/>
            <a:r>
              <a:rPr lang="en-US" altLang="ja-JP" dirty="0"/>
              <a:t>Disaster “ICT” Volunteers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The Fukushima-Oki Earthquake</a:t>
            </a:r>
          </a:p>
          <a:p>
            <a:pPr lvl="1"/>
            <a:r>
              <a:rPr lang="en-US" altLang="ja-JP" dirty="0"/>
              <a:t>The Earthquake and Damages</a:t>
            </a:r>
          </a:p>
          <a:p>
            <a:pPr lvl="1"/>
            <a:r>
              <a:rPr lang="en-US" altLang="ja-JP" dirty="0"/>
              <a:t>Activities of Disaster Volunteers</a:t>
            </a:r>
          </a:p>
          <a:p>
            <a:pPr lvl="1"/>
            <a:r>
              <a:rPr lang="en-US" altLang="ja-JP" dirty="0"/>
              <a:t>What Disaster ICT Volunteers Contribute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A34C1D-69E7-8B43-8AE3-D48A9D11C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6549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EF3C35D-8F53-9044-8AD4-8693B84AAA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1253"/>
            <a:ext cx="9144000" cy="637876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BBBF0D3-1BC7-5244-8281-A4C139209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7" y="277091"/>
            <a:ext cx="4039234" cy="1482436"/>
          </a:xfrm>
        </p:spPr>
        <p:txBody>
          <a:bodyPr>
            <a:normAutofit/>
          </a:bodyPr>
          <a:lstStyle/>
          <a:p>
            <a:r>
              <a:rPr lang="en-US" altLang="ja-JP" dirty="0"/>
              <a:t>Fukushima-Oki Earthquake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D4D273-DEDF-BF40-A3B1-940DDC494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C4BD1BB-C989-2942-9DA4-F2500B7EFDB1}"/>
              </a:ext>
            </a:extLst>
          </p:cNvPr>
          <p:cNvSpPr txBox="1"/>
          <p:nvPr/>
        </p:nvSpPr>
        <p:spPr>
          <a:xfrm>
            <a:off x="642628" y="1759527"/>
            <a:ext cx="2849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13, Mar., 2021 </a:t>
            </a:r>
            <a:r>
              <a:rPr lang="en-US" altLang="ja-JP" dirty="0"/>
              <a:t>18:30 (</a:t>
            </a:r>
            <a:r>
              <a:rPr kumimoji="1" lang="en-US" altLang="ja-JP" dirty="0"/>
              <a:t>M</a:t>
            </a:r>
            <a:r>
              <a:rPr lang="en-US" altLang="ja-JP" dirty="0"/>
              <a:t> 7.3)</a:t>
            </a:r>
            <a:endParaRPr kumimoji="1" lang="ja-JP" altLang="en-US"/>
          </a:p>
        </p:txBody>
      </p:sp>
      <p:sp>
        <p:nvSpPr>
          <p:cNvPr id="8" name="線吹き出し 2 (枠付き) 7">
            <a:extLst>
              <a:ext uri="{FF2B5EF4-FFF2-40B4-BE49-F238E27FC236}">
                <a16:creationId xmlns:a16="http://schemas.microsoft.com/office/drawing/2014/main" id="{8FB59B85-819D-9941-BB85-72D05925AA78}"/>
              </a:ext>
            </a:extLst>
          </p:cNvPr>
          <p:cNvSpPr/>
          <p:nvPr/>
        </p:nvSpPr>
        <p:spPr>
          <a:xfrm>
            <a:off x="7736893" y="3040818"/>
            <a:ext cx="1407107" cy="54935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5010"/>
              <a:gd name="adj6" fmla="val -544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Sendai</a:t>
            </a:r>
            <a:endParaRPr lang="ja-JP" altLang="en-US" sz="2400"/>
          </a:p>
        </p:txBody>
      </p:sp>
      <p:sp>
        <p:nvSpPr>
          <p:cNvPr id="9" name="線吹き出し 2 (枠付き) 8">
            <a:extLst>
              <a:ext uri="{FF2B5EF4-FFF2-40B4-BE49-F238E27FC236}">
                <a16:creationId xmlns:a16="http://schemas.microsoft.com/office/drawing/2014/main" id="{AA1E0886-BAE4-FF45-A3B8-6F85CA5480A0}"/>
              </a:ext>
            </a:extLst>
          </p:cNvPr>
          <p:cNvSpPr/>
          <p:nvPr/>
        </p:nvSpPr>
        <p:spPr>
          <a:xfrm>
            <a:off x="7279693" y="4830419"/>
            <a:ext cx="1407107" cy="54935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6660"/>
              <a:gd name="adj6" fmla="val -95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Tokyo</a:t>
            </a:r>
            <a:endParaRPr lang="ja-JP" altLang="en-US" sz="24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E4B1951-3CB2-294D-8A39-512169EB79DF}"/>
              </a:ext>
            </a:extLst>
          </p:cNvPr>
          <p:cNvSpPr txBox="1"/>
          <p:nvPr/>
        </p:nvSpPr>
        <p:spPr>
          <a:xfrm>
            <a:off x="47857" y="6005581"/>
            <a:ext cx="14442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/>
              <a:t>Seismic Intensity </a:t>
            </a:r>
          </a:p>
          <a:p>
            <a:pPr algn="ctr"/>
            <a:r>
              <a:rPr kumimoji="1" lang="en-US" altLang="ja-JP" sz="1400" dirty="0"/>
              <a:t>Scale (JMA)</a:t>
            </a:r>
            <a:endParaRPr kumimoji="1" lang="ja-JP" altLang="en-US" sz="14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1BDDD3-75B4-9943-AD41-DFC1C1CFA8B1}"/>
              </a:ext>
            </a:extLst>
          </p:cNvPr>
          <p:cNvSpPr txBox="1"/>
          <p:nvPr/>
        </p:nvSpPr>
        <p:spPr>
          <a:xfrm>
            <a:off x="249837" y="4000149"/>
            <a:ext cx="739514" cy="21005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50" dirty="0"/>
              <a:t>7</a:t>
            </a:r>
          </a:p>
          <a:p>
            <a:r>
              <a:rPr lang="en-US" altLang="ja-JP" sz="1450" dirty="0"/>
              <a:t>6+</a:t>
            </a:r>
          </a:p>
          <a:p>
            <a:r>
              <a:rPr kumimoji="1" lang="en-US" altLang="ja-JP" sz="1450" dirty="0"/>
              <a:t>6-</a:t>
            </a:r>
          </a:p>
          <a:p>
            <a:r>
              <a:rPr lang="en-US" altLang="ja-JP" sz="1450" dirty="0"/>
              <a:t>5+</a:t>
            </a:r>
          </a:p>
          <a:p>
            <a:r>
              <a:rPr kumimoji="1" lang="en-US" altLang="ja-JP" sz="1450" dirty="0"/>
              <a:t>5-</a:t>
            </a:r>
          </a:p>
          <a:p>
            <a:r>
              <a:rPr lang="en-US" altLang="ja-JP" sz="1450" dirty="0"/>
              <a:t>4</a:t>
            </a:r>
          </a:p>
          <a:p>
            <a:r>
              <a:rPr kumimoji="1" lang="en-US" altLang="ja-JP" sz="1450" dirty="0"/>
              <a:t>3</a:t>
            </a:r>
          </a:p>
          <a:p>
            <a:r>
              <a:rPr lang="en-US" altLang="ja-JP" sz="1450" dirty="0"/>
              <a:t>2</a:t>
            </a:r>
          </a:p>
          <a:p>
            <a:r>
              <a:rPr kumimoji="1" lang="en-US" altLang="ja-JP" sz="1450" dirty="0"/>
              <a:t>1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FA2665B-6B21-FF44-9DCF-EE4D5C419AE2}"/>
              </a:ext>
            </a:extLst>
          </p:cNvPr>
          <p:cNvSpPr txBox="1"/>
          <p:nvPr/>
        </p:nvSpPr>
        <p:spPr>
          <a:xfrm>
            <a:off x="244840" y="3777521"/>
            <a:ext cx="8783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Epicenter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3141874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D461ED0-FB98-AA48-8006-469BA73C3CC9}"/>
              </a:ext>
            </a:extLst>
          </p:cNvPr>
          <p:cNvGrpSpPr/>
          <p:nvPr/>
        </p:nvGrpSpPr>
        <p:grpSpPr>
          <a:xfrm>
            <a:off x="457200" y="1"/>
            <a:ext cx="7544472" cy="6858000"/>
            <a:chOff x="1392698" y="8709"/>
            <a:chExt cx="7544472" cy="623454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06EFB36-D0B2-3F4F-9F6C-1C78AD436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2698" y="8709"/>
              <a:ext cx="7544472" cy="623454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CF7B36EA-376D-D048-9958-040FA1D2C091}"/>
                </a:ext>
              </a:extLst>
            </p:cNvPr>
            <p:cNvSpPr/>
            <p:nvPr/>
          </p:nvSpPr>
          <p:spPr>
            <a:xfrm>
              <a:off x="7620000" y="3215148"/>
              <a:ext cx="1317170" cy="1809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00AE83-ABED-2248-88B4-E7F551AAE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0" name="線吹き出し 2 (枠付き) 9">
            <a:extLst>
              <a:ext uri="{FF2B5EF4-FFF2-40B4-BE49-F238E27FC236}">
                <a16:creationId xmlns:a16="http://schemas.microsoft.com/office/drawing/2014/main" id="{9E1B75A0-7F60-F247-AD4B-963E4675EA0E}"/>
              </a:ext>
            </a:extLst>
          </p:cNvPr>
          <p:cNvSpPr/>
          <p:nvPr/>
        </p:nvSpPr>
        <p:spPr>
          <a:xfrm flipH="1">
            <a:off x="1966577" y="2758506"/>
            <a:ext cx="1676480" cy="71410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9061"/>
              <a:gd name="adj6" fmla="val -1029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Fukushima:</a:t>
            </a:r>
          </a:p>
          <a:p>
            <a:pPr algn="ctr"/>
            <a:r>
              <a:rPr lang="en-US" altLang="ja-JP" sz="2400" dirty="0"/>
              <a:t>650 / 124k</a:t>
            </a:r>
            <a:endParaRPr lang="ja-JP" altLang="en-US" sz="2400"/>
          </a:p>
        </p:txBody>
      </p:sp>
      <p:sp>
        <p:nvSpPr>
          <p:cNvPr id="12" name="線吹き出し 2 (枠付き) 11">
            <a:extLst>
              <a:ext uri="{FF2B5EF4-FFF2-40B4-BE49-F238E27FC236}">
                <a16:creationId xmlns:a16="http://schemas.microsoft.com/office/drawing/2014/main" id="{DB39B78C-8498-D44F-BBA6-19B8543EC569}"/>
              </a:ext>
            </a:extLst>
          </p:cNvPr>
          <p:cNvSpPr/>
          <p:nvPr/>
        </p:nvSpPr>
        <p:spPr>
          <a:xfrm flipH="1">
            <a:off x="2296846" y="1645417"/>
            <a:ext cx="1676480" cy="71410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1029"/>
              <a:gd name="adj6" fmla="val -8485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 err="1"/>
              <a:t>Kohri</a:t>
            </a:r>
            <a:r>
              <a:rPr lang="en-US" altLang="ja-JP" sz="2400" dirty="0"/>
              <a:t>:</a:t>
            </a:r>
          </a:p>
          <a:p>
            <a:pPr algn="ctr"/>
            <a:r>
              <a:rPr lang="en-US" altLang="ja-JP" sz="2400" dirty="0"/>
              <a:t>692 / 4,600</a:t>
            </a:r>
            <a:endParaRPr lang="ja-JP" altLang="en-US" sz="2400"/>
          </a:p>
        </p:txBody>
      </p:sp>
      <p:sp>
        <p:nvSpPr>
          <p:cNvPr id="13" name="線吹き出し 2 (枠付き) 12">
            <a:extLst>
              <a:ext uri="{FF2B5EF4-FFF2-40B4-BE49-F238E27FC236}">
                <a16:creationId xmlns:a16="http://schemas.microsoft.com/office/drawing/2014/main" id="{37189CA6-B2D3-5F44-9B63-44C37DA38C1F}"/>
              </a:ext>
            </a:extLst>
          </p:cNvPr>
          <p:cNvSpPr/>
          <p:nvPr/>
        </p:nvSpPr>
        <p:spPr>
          <a:xfrm>
            <a:off x="7122813" y="1815680"/>
            <a:ext cx="1875118" cy="71410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1859"/>
              <a:gd name="adj6" fmla="val -6451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Yamamoto:</a:t>
            </a:r>
          </a:p>
          <a:p>
            <a:pPr algn="ctr"/>
            <a:r>
              <a:rPr lang="en-US" altLang="ja-JP" sz="2400" dirty="0"/>
              <a:t>971 / 4,800</a:t>
            </a:r>
            <a:endParaRPr lang="ja-JP" altLang="en-US" sz="2400"/>
          </a:p>
        </p:txBody>
      </p:sp>
      <p:sp>
        <p:nvSpPr>
          <p:cNvPr id="16" name="線吹き出し 2 (枠付き) 15">
            <a:extLst>
              <a:ext uri="{FF2B5EF4-FFF2-40B4-BE49-F238E27FC236}">
                <a16:creationId xmlns:a16="http://schemas.microsoft.com/office/drawing/2014/main" id="{1545D7B0-F415-AF48-A53F-A71BC3A1F3FB}"/>
              </a:ext>
            </a:extLst>
          </p:cNvPr>
          <p:cNvSpPr/>
          <p:nvPr/>
        </p:nvSpPr>
        <p:spPr>
          <a:xfrm>
            <a:off x="7117631" y="2815017"/>
            <a:ext cx="1880300" cy="71410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6024"/>
              <a:gd name="adj6" fmla="val -6260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 err="1"/>
              <a:t>Shinchi</a:t>
            </a:r>
            <a:r>
              <a:rPr lang="en-US" altLang="ja-JP" sz="2400" dirty="0"/>
              <a:t>:</a:t>
            </a:r>
          </a:p>
          <a:p>
            <a:pPr algn="ctr"/>
            <a:r>
              <a:rPr lang="en-US" altLang="ja-JP" sz="2400" dirty="0"/>
              <a:t>1,300 / 2,900</a:t>
            </a:r>
            <a:endParaRPr lang="ja-JP" altLang="en-US" sz="24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CC828D6-3C71-3141-A8B6-4AB4216718AA}"/>
              </a:ext>
            </a:extLst>
          </p:cNvPr>
          <p:cNvSpPr txBox="1"/>
          <p:nvPr/>
        </p:nvSpPr>
        <p:spPr>
          <a:xfrm>
            <a:off x="4427644" y="0"/>
            <a:ext cx="4808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Data from Fire and Disaster Management Agency Mar. </a:t>
            </a:r>
            <a:r>
              <a:rPr lang="en-US" altLang="ja-JP" sz="1400" dirty="0"/>
              <a:t>12</a:t>
            </a:r>
            <a:r>
              <a:rPr kumimoji="1" lang="en-US" altLang="ja-JP" sz="1400" dirty="0"/>
              <a:t>, 2021</a:t>
            </a:r>
            <a:endParaRPr kumimoji="1" lang="ja-JP" altLang="en-US" sz="1400"/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16B39A56-EADE-A749-9DA7-8E10815272EB}"/>
              </a:ext>
            </a:extLst>
          </p:cNvPr>
          <p:cNvSpPr txBox="1">
            <a:spLocks/>
          </p:cNvSpPr>
          <p:nvPr/>
        </p:nvSpPr>
        <p:spPr>
          <a:xfrm>
            <a:off x="41445" y="153888"/>
            <a:ext cx="3683726" cy="143393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Numbers of Broken Houses</a:t>
            </a:r>
            <a:endParaRPr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9E7DA3A8-65E7-5841-8637-502796F242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2538" y="4706766"/>
            <a:ext cx="1338268" cy="1614055"/>
          </a:xfrm>
          <a:prstGeom prst="rect">
            <a:avLst/>
          </a:prstGeom>
        </p:spPr>
      </p:pic>
      <p:sp>
        <p:nvSpPr>
          <p:cNvPr id="22" name="線吹き出し 2 (枠付き) 21">
            <a:extLst>
              <a:ext uri="{FF2B5EF4-FFF2-40B4-BE49-F238E27FC236}">
                <a16:creationId xmlns:a16="http://schemas.microsoft.com/office/drawing/2014/main" id="{63544664-3C76-8040-B96C-0D49FCBECDAA}"/>
              </a:ext>
            </a:extLst>
          </p:cNvPr>
          <p:cNvSpPr/>
          <p:nvPr/>
        </p:nvSpPr>
        <p:spPr>
          <a:xfrm>
            <a:off x="7117631" y="895403"/>
            <a:ext cx="1880300" cy="71410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7584"/>
              <a:gd name="adj6" fmla="val -7083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Sendai:</a:t>
            </a:r>
          </a:p>
          <a:p>
            <a:pPr algn="ctr"/>
            <a:r>
              <a:rPr lang="en-US" altLang="ja-JP" sz="2400" dirty="0"/>
              <a:t>353 / 500k</a:t>
            </a:r>
            <a:endParaRPr lang="ja-JP" altLang="en-US" sz="2400"/>
          </a:p>
        </p:txBody>
      </p:sp>
      <p:sp>
        <p:nvSpPr>
          <p:cNvPr id="23" name="線吹き出し 2 (枠付き) 22">
            <a:extLst>
              <a:ext uri="{FF2B5EF4-FFF2-40B4-BE49-F238E27FC236}">
                <a16:creationId xmlns:a16="http://schemas.microsoft.com/office/drawing/2014/main" id="{9E8BC23B-0D6C-BA4B-841C-2F4CF694264C}"/>
              </a:ext>
            </a:extLst>
          </p:cNvPr>
          <p:cNvSpPr/>
          <p:nvPr/>
        </p:nvSpPr>
        <p:spPr>
          <a:xfrm>
            <a:off x="6015368" y="5239117"/>
            <a:ext cx="1407107" cy="54935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4402"/>
              <a:gd name="adj6" fmla="val -98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Tokyo</a:t>
            </a:r>
            <a:endParaRPr lang="ja-JP" altLang="en-US" sz="24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7F6BF8-65D0-FB4F-A1C7-28469F2E0839}"/>
              </a:ext>
            </a:extLst>
          </p:cNvPr>
          <p:cNvSpPr txBox="1"/>
          <p:nvPr/>
        </p:nvSpPr>
        <p:spPr>
          <a:xfrm>
            <a:off x="8276359" y="3425445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/>
                </a:solidFill>
              </a:rPr>
              <a:t>44.8%</a:t>
            </a:r>
            <a:endParaRPr kumimoji="1" lang="ja-JP" altLang="en-US" sz="2400">
              <a:solidFill>
                <a:schemeClr val="accent2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A6FD99D-EE9E-1A44-99C8-FF42B4D683BB}"/>
              </a:ext>
            </a:extLst>
          </p:cNvPr>
          <p:cNvSpPr txBox="1"/>
          <p:nvPr/>
        </p:nvSpPr>
        <p:spPr>
          <a:xfrm>
            <a:off x="8288830" y="2418881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/>
                </a:solidFill>
              </a:rPr>
              <a:t>20.2%</a:t>
            </a:r>
            <a:endParaRPr kumimoji="1" lang="ja-JP" altLang="en-US" sz="2400">
              <a:solidFill>
                <a:schemeClr val="accent2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B1F5CED-ECD7-8A43-91D3-894CB1394FAA}"/>
              </a:ext>
            </a:extLst>
          </p:cNvPr>
          <p:cNvSpPr txBox="1"/>
          <p:nvPr/>
        </p:nvSpPr>
        <p:spPr>
          <a:xfrm>
            <a:off x="3169210" y="2254422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/>
                </a:solidFill>
              </a:rPr>
              <a:t>15.0%</a:t>
            </a:r>
            <a:endParaRPr kumimoji="1" lang="ja-JP" altLang="en-US" sz="2400">
              <a:solidFill>
                <a:schemeClr val="accent2"/>
              </a:solidFill>
            </a:endParaRPr>
          </a:p>
        </p:txBody>
      </p:sp>
      <p:sp>
        <p:nvSpPr>
          <p:cNvPr id="26" name="線吹き出し 2 (枠付き) 25">
            <a:extLst>
              <a:ext uri="{FF2B5EF4-FFF2-40B4-BE49-F238E27FC236}">
                <a16:creationId xmlns:a16="http://schemas.microsoft.com/office/drawing/2014/main" id="{908635BA-A3A0-0C47-B468-1492DF25E21B}"/>
              </a:ext>
            </a:extLst>
          </p:cNvPr>
          <p:cNvSpPr/>
          <p:nvPr/>
        </p:nvSpPr>
        <p:spPr>
          <a:xfrm flipH="1">
            <a:off x="1847528" y="5146944"/>
            <a:ext cx="1676480" cy="71410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96271"/>
              <a:gd name="adj6" fmla="val -10528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 err="1"/>
              <a:t>Kagamiishi</a:t>
            </a:r>
            <a:r>
              <a:rPr lang="en-US" altLang="ja-JP" sz="2400" dirty="0"/>
              <a:t>:</a:t>
            </a:r>
          </a:p>
          <a:p>
            <a:pPr algn="ctr"/>
            <a:r>
              <a:rPr lang="en-US" altLang="ja-JP" sz="2400" dirty="0"/>
              <a:t>480 / 4,200</a:t>
            </a:r>
            <a:endParaRPr lang="ja-JP" altLang="en-US" sz="24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079B2A6-BA84-F446-9ECC-534136B118DD}"/>
              </a:ext>
            </a:extLst>
          </p:cNvPr>
          <p:cNvSpPr txBox="1"/>
          <p:nvPr/>
        </p:nvSpPr>
        <p:spPr>
          <a:xfrm>
            <a:off x="2576313" y="5751828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/>
                </a:solidFill>
              </a:rPr>
              <a:t>11.0%</a:t>
            </a:r>
            <a:endParaRPr kumimoji="1" lang="ja-JP" altLang="en-US" sz="2400">
              <a:solidFill>
                <a:schemeClr val="accent2"/>
              </a:solidFill>
            </a:endParaRPr>
          </a:p>
        </p:txBody>
      </p:sp>
      <p:sp>
        <p:nvSpPr>
          <p:cNvPr id="28" name="線吹き出し 2 (枠付き) 27">
            <a:extLst>
              <a:ext uri="{FF2B5EF4-FFF2-40B4-BE49-F238E27FC236}">
                <a16:creationId xmlns:a16="http://schemas.microsoft.com/office/drawing/2014/main" id="{93D6FFBC-2B1F-CD46-9B45-0F7C48C33923}"/>
              </a:ext>
            </a:extLst>
          </p:cNvPr>
          <p:cNvSpPr/>
          <p:nvPr/>
        </p:nvSpPr>
        <p:spPr>
          <a:xfrm flipH="1">
            <a:off x="2063484" y="3998924"/>
            <a:ext cx="1676480" cy="71410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5385"/>
              <a:gd name="adj6" fmla="val -7014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Ten-</a:t>
            </a:r>
            <a:r>
              <a:rPr lang="en-US" altLang="ja-JP" sz="2400" dirty="0" err="1"/>
              <a:t>ei</a:t>
            </a:r>
            <a:r>
              <a:rPr lang="en-US" altLang="ja-JP" sz="2400" dirty="0"/>
              <a:t>:</a:t>
            </a:r>
          </a:p>
          <a:p>
            <a:pPr algn="ctr"/>
            <a:r>
              <a:rPr lang="en-US" altLang="ja-JP" sz="2400" dirty="0"/>
              <a:t>168 / 1,720</a:t>
            </a:r>
            <a:endParaRPr lang="ja-JP" altLang="en-US" sz="24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425C306-C5AE-9D42-B060-46ED2AD74D4B}"/>
              </a:ext>
            </a:extLst>
          </p:cNvPr>
          <p:cNvSpPr txBox="1"/>
          <p:nvPr/>
        </p:nvSpPr>
        <p:spPr>
          <a:xfrm>
            <a:off x="3082448" y="4613941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2"/>
                </a:solidFill>
              </a:rPr>
              <a:t>9.7</a:t>
            </a:r>
            <a:r>
              <a:rPr kumimoji="1" lang="en-US" altLang="ja-JP" sz="2400" dirty="0">
                <a:solidFill>
                  <a:schemeClr val="accent2"/>
                </a:solidFill>
              </a:rPr>
              <a:t>%</a:t>
            </a:r>
            <a:endParaRPr kumimoji="1" lang="ja-JP" altLang="en-US" sz="24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32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6223076"/>
            <a:ext cx="3228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PEACE BOAT Disaster Relief</a:t>
            </a:r>
          </a:p>
          <a:p>
            <a:r>
              <a:rPr lang="en-US" altLang="ja-JP" dirty="0"/>
              <a:t>https://</a:t>
            </a:r>
            <a:r>
              <a:rPr lang="en-US" altLang="ja-JP" dirty="0" err="1"/>
              <a:t>pbv.or.jp</a:t>
            </a:r>
            <a:r>
              <a:rPr lang="en-US" altLang="ja-JP" dirty="0"/>
              <a:t>/blog/?p=26760</a:t>
            </a:r>
            <a:endParaRPr kumimoji="1" lang="ja-JP" altLang="en-US" dirty="0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547A0F48-A9E5-8D46-83CE-6B1DC8F0F495}"/>
              </a:ext>
            </a:extLst>
          </p:cNvPr>
          <p:cNvSpPr txBox="1">
            <a:spLocks/>
          </p:cNvSpPr>
          <p:nvPr/>
        </p:nvSpPr>
        <p:spPr>
          <a:xfrm>
            <a:off x="1" y="-1"/>
            <a:ext cx="2860766" cy="164592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>Volunteer</a:t>
            </a:r>
            <a:br>
              <a:rPr lang="en-US" altLang="ja-JP"/>
            </a:br>
            <a:r>
              <a:rPr lang="en-US" altLang="ja-JP"/>
              <a:t>Activities</a:t>
            </a:r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E416E82-B8BC-0945-BF5C-285542D260A1}"/>
              </a:ext>
            </a:extLst>
          </p:cNvPr>
          <p:cNvSpPr txBox="1"/>
          <p:nvPr/>
        </p:nvSpPr>
        <p:spPr>
          <a:xfrm>
            <a:off x="1356005" y="1333670"/>
            <a:ext cx="138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Miyagi, 2021</a:t>
            </a:r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4CF0FD1-7B05-5344-9660-97EA0B3C0B50}"/>
              </a:ext>
            </a:extLst>
          </p:cNvPr>
          <p:cNvSpPr txBox="1"/>
          <p:nvPr/>
        </p:nvSpPr>
        <p:spPr>
          <a:xfrm>
            <a:off x="6863400" y="136525"/>
            <a:ext cx="1849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The most of damages are on tile roofs.</a:t>
            </a:r>
            <a:endParaRPr kumimoji="1" lang="ja-JP" altLang="en-US" sz="240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D4B1336-6FE3-C648-8455-19B6B7A02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0320"/>
            <a:ext cx="5103116" cy="38273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7CA372B-AB87-E34C-B55E-84B8CA594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864" y="3824871"/>
            <a:ext cx="4114800" cy="30861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776A623-C023-FD42-ABCC-36B3B5C8F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116" y="1865429"/>
            <a:ext cx="4040883" cy="30306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36937BDF-E725-B140-8DD8-05AF6A9CCC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984" y="12920"/>
            <a:ext cx="3475999" cy="260582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75428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7613B7E-E47D-DE47-967E-8695D19C4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Disaster ICT volunteers contribute</a:t>
            </a:r>
            <a:endParaRPr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8E482B9A-9555-A94D-8F1D-FFFB5C8C9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A84BBC-24F3-FA42-9C3B-7ECEB0AD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4030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2FD148-A1B7-294A-974F-F10F6D007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1) Where to go?</a:t>
            </a:r>
            <a:endParaRPr kumimoji="1"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EA8C7BB-7BEB-B24C-8E69-4BA461DC0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The number of broken houses was not known just after the earthquake.</a:t>
            </a:r>
          </a:p>
          <a:p>
            <a:pPr lvl="4"/>
            <a:endParaRPr lang="en-US" altLang="ja-JP" dirty="0"/>
          </a:p>
          <a:p>
            <a:r>
              <a:rPr lang="en-US" altLang="ja-JP" dirty="0"/>
              <a:t>Damage information from the advance group should be share to determine the area which has many needs.</a:t>
            </a:r>
          </a:p>
          <a:p>
            <a:pPr lvl="4"/>
            <a:endParaRPr lang="en-US" altLang="ja-JP" dirty="0"/>
          </a:p>
          <a:p>
            <a:r>
              <a:rPr lang="en-US" altLang="ja-JP" dirty="0"/>
              <a:t>IT DART developed a “Observation Report System” for the case.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992338C-D41A-A647-9B8D-94D91603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8135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079C98-880F-024E-A6F1-BB7CB974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A6EF412-D101-C440-B2A0-950B6A3E48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3231" y="128588"/>
            <a:ext cx="3037946" cy="608103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EA8B999-ED7A-CE4B-9355-A07602C5D4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779" y="148022"/>
            <a:ext cx="7412437" cy="4407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95DDCF4-DCC4-944F-8C5F-19970FB6EB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889" y="2461533"/>
            <a:ext cx="6416222" cy="440796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EB367A9-0059-2440-9664-9A1CC240B2B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70031" y="148022"/>
            <a:ext cx="3360738" cy="672147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F3424D-D98D-074B-94CE-0ED2D747F500}"/>
              </a:ext>
            </a:extLst>
          </p:cNvPr>
          <p:cNvSpPr txBox="1"/>
          <p:nvPr/>
        </p:nvSpPr>
        <p:spPr>
          <a:xfrm>
            <a:off x="0" y="6194939"/>
            <a:ext cx="5302542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3600" dirty="0"/>
              <a:t>Observation Report System</a:t>
            </a:r>
            <a:endParaRPr kumimoji="1"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338970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2FD148-A1B7-294A-974F-F10F6D007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2) Support bases were also damaged.</a:t>
            </a:r>
            <a:endParaRPr kumimoji="1"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BB5D674-1B83-9345-B411-9FE602FD9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DVCs are managed by Community-based organizations (social welfare councils and NPOs </a:t>
            </a:r>
            <a:r>
              <a:rPr lang="en-US" altLang="ja-JP" b="1" u="sng" dirty="0"/>
              <a:t>in the affected area</a:t>
            </a:r>
            <a:r>
              <a:rPr lang="en-US" altLang="ja-JP" dirty="0"/>
              <a:t>)</a:t>
            </a:r>
          </a:p>
          <a:p>
            <a:pPr lvl="4"/>
            <a:endParaRPr lang="en-US" altLang="ja-JP" dirty="0"/>
          </a:p>
          <a:p>
            <a:r>
              <a:rPr lang="en-US" altLang="ja-JP" dirty="0"/>
              <a:t>The social welfare councils of Yamamoto Town lost their office by the seismic damage.</a:t>
            </a:r>
          </a:p>
          <a:p>
            <a:r>
              <a:rPr lang="en-US" altLang="ja-JP" dirty="0"/>
              <a:t>Move to a small building of other organization without phone line.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992338C-D41A-A647-9B8D-94D91603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282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524C392-833E-8741-8952-979C8E9529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9" y="1292046"/>
            <a:ext cx="4159075" cy="232280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2" name="角丸四角形 61">
            <a:extLst>
              <a:ext uri="{FF2B5EF4-FFF2-40B4-BE49-F238E27FC236}">
                <a16:creationId xmlns:a16="http://schemas.microsoft.com/office/drawing/2014/main" id="{67F86CCA-259B-ED42-92E9-FD2171E2BA0A}"/>
              </a:ext>
            </a:extLst>
          </p:cNvPr>
          <p:cNvSpPr/>
          <p:nvPr/>
        </p:nvSpPr>
        <p:spPr>
          <a:xfrm>
            <a:off x="5550455" y="3105509"/>
            <a:ext cx="3303493" cy="361596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角丸四角形 62">
            <a:extLst>
              <a:ext uri="{FF2B5EF4-FFF2-40B4-BE49-F238E27FC236}">
                <a16:creationId xmlns:a16="http://schemas.microsoft.com/office/drawing/2014/main" id="{3414A5EF-E392-5A42-9F39-F622622C1EE9}"/>
              </a:ext>
            </a:extLst>
          </p:cNvPr>
          <p:cNvSpPr/>
          <p:nvPr/>
        </p:nvSpPr>
        <p:spPr>
          <a:xfrm>
            <a:off x="3615463" y="3085708"/>
            <a:ext cx="1784171" cy="36159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C7A949E8-04F7-4445-B7E4-A957EA12619B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7714780" y="2600516"/>
            <a:ext cx="418171" cy="10804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タイトル 4">
            <a:extLst>
              <a:ext uri="{FF2B5EF4-FFF2-40B4-BE49-F238E27FC236}">
                <a16:creationId xmlns:a16="http://schemas.microsoft.com/office/drawing/2014/main" id="{9C89A1F6-C38F-0E4E-AC03-04F83652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Network Installation</a:t>
            </a: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5B46E8-E2B2-E34D-8DC8-2E0513C6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8" name="雲形吹き出し 7">
            <a:extLst>
              <a:ext uri="{FF2B5EF4-FFF2-40B4-BE49-F238E27FC236}">
                <a16:creationId xmlns:a16="http://schemas.microsoft.com/office/drawing/2014/main" id="{8D017C22-862A-304F-94F8-4A407730BF60}"/>
              </a:ext>
            </a:extLst>
          </p:cNvPr>
          <p:cNvSpPr/>
          <p:nvPr/>
        </p:nvSpPr>
        <p:spPr>
          <a:xfrm>
            <a:off x="5687122" y="1628156"/>
            <a:ext cx="2720898" cy="1143000"/>
          </a:xfrm>
          <a:prstGeom prst="cloudCallout">
            <a:avLst>
              <a:gd name="adj1" fmla="val -38866"/>
              <a:gd name="adj2" fmla="val 146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Internet</a:t>
            </a:r>
            <a:endParaRPr kumimoji="1" lang="ja-JP" altLang="en-US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8312DB7D-EF10-E44E-9C71-5557F34BD022}"/>
              </a:ext>
            </a:extLst>
          </p:cNvPr>
          <p:cNvSpPr/>
          <p:nvPr/>
        </p:nvSpPr>
        <p:spPr>
          <a:xfrm>
            <a:off x="5895267" y="5160304"/>
            <a:ext cx="646771" cy="6467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PC</a:t>
            </a:r>
            <a:endParaRPr kumimoji="1"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C1926A55-178B-EE4A-A1C3-7C465624DAFE}"/>
              </a:ext>
            </a:extLst>
          </p:cNvPr>
          <p:cNvSpPr/>
          <p:nvPr/>
        </p:nvSpPr>
        <p:spPr>
          <a:xfrm>
            <a:off x="6047667" y="5312704"/>
            <a:ext cx="646771" cy="6467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PC</a:t>
            </a:r>
            <a:endParaRPr kumimoji="1" lang="ja-JP" altLang="en-US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D934C656-70FD-6F46-BA4D-52F3089CB211}"/>
              </a:ext>
            </a:extLst>
          </p:cNvPr>
          <p:cNvSpPr/>
          <p:nvPr/>
        </p:nvSpPr>
        <p:spPr>
          <a:xfrm>
            <a:off x="6200067" y="5465104"/>
            <a:ext cx="646771" cy="6467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PC</a:t>
            </a:r>
            <a:endParaRPr kumimoji="1" lang="ja-JP" altLang="en-US"/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348ADB32-5E41-C34A-B1A0-5667BA2916D0}"/>
              </a:ext>
            </a:extLst>
          </p:cNvPr>
          <p:cNvSpPr/>
          <p:nvPr/>
        </p:nvSpPr>
        <p:spPr>
          <a:xfrm>
            <a:off x="6352467" y="5617504"/>
            <a:ext cx="646771" cy="6467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PC</a:t>
            </a:r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BA6900A-BFEA-6D49-AC87-E7494B5CD34C}"/>
              </a:ext>
            </a:extLst>
          </p:cNvPr>
          <p:cNvSpPr/>
          <p:nvPr/>
        </p:nvSpPr>
        <p:spPr>
          <a:xfrm>
            <a:off x="7608838" y="5574332"/>
            <a:ext cx="836341" cy="4943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p</a:t>
            </a:r>
            <a:r>
              <a:rPr kumimoji="1" lang="en-US" altLang="ja-JP" dirty="0"/>
              <a:t>rinter</a:t>
            </a:r>
            <a:endParaRPr kumimoji="1" lang="ja-JP" altLang="en-US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3F59F52D-A9EF-FC40-9F80-675B2F99426F}"/>
              </a:ext>
            </a:extLst>
          </p:cNvPr>
          <p:cNvSpPr/>
          <p:nvPr/>
        </p:nvSpPr>
        <p:spPr>
          <a:xfrm>
            <a:off x="6504867" y="5769904"/>
            <a:ext cx="646771" cy="6467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PC</a:t>
            </a:r>
            <a:endParaRPr kumimoji="1" lang="ja-JP" altLang="en-US"/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B8D90F75-84F6-8F40-ADE1-7E27D95B5EA0}"/>
              </a:ext>
            </a:extLst>
          </p:cNvPr>
          <p:cNvSpPr/>
          <p:nvPr/>
        </p:nvSpPr>
        <p:spPr>
          <a:xfrm>
            <a:off x="6657267" y="5922304"/>
            <a:ext cx="646771" cy="6467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PC</a:t>
            </a:r>
            <a:endParaRPr kumimoji="1" lang="ja-JP" altLang="en-US"/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A5F84AD5-A51E-184C-A01B-6D4C02119109}"/>
              </a:ext>
            </a:extLst>
          </p:cNvPr>
          <p:cNvSpPr/>
          <p:nvPr/>
        </p:nvSpPr>
        <p:spPr>
          <a:xfrm>
            <a:off x="6809667" y="6074704"/>
            <a:ext cx="646771" cy="6467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PC</a:t>
            </a:r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90A6D02-AEBE-3A4B-ACF1-C3A728229739}"/>
              </a:ext>
            </a:extLst>
          </p:cNvPr>
          <p:cNvSpPr/>
          <p:nvPr/>
        </p:nvSpPr>
        <p:spPr>
          <a:xfrm>
            <a:off x="6878439" y="4889742"/>
            <a:ext cx="836341" cy="2452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hub</a:t>
            </a:r>
            <a:endParaRPr kumimoji="1" lang="ja-JP" altLang="en-US"/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878A174-2081-3A4D-B815-9176317BE18E}"/>
              </a:ext>
            </a:extLst>
          </p:cNvPr>
          <p:cNvCxnSpPr>
            <a:cxnSpLocks/>
            <a:stCxn id="17" idx="0"/>
            <a:endCxn id="21" idx="2"/>
          </p:cNvCxnSpPr>
          <p:nvPr/>
        </p:nvCxnSpPr>
        <p:spPr>
          <a:xfrm flipH="1" flipV="1">
            <a:off x="6986240" y="4634771"/>
            <a:ext cx="310370" cy="25497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816CAA3-02D2-DC4F-A8A0-614FE7284C2E}"/>
              </a:ext>
            </a:extLst>
          </p:cNvPr>
          <p:cNvSpPr/>
          <p:nvPr/>
        </p:nvSpPr>
        <p:spPr>
          <a:xfrm>
            <a:off x="6568069" y="4389477"/>
            <a:ext cx="836341" cy="24529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AP</a:t>
            </a:r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F589AAD-36D9-A149-945C-1EBF50E66B65}"/>
              </a:ext>
            </a:extLst>
          </p:cNvPr>
          <p:cNvSpPr/>
          <p:nvPr/>
        </p:nvSpPr>
        <p:spPr>
          <a:xfrm>
            <a:off x="5079358" y="3358292"/>
            <a:ext cx="836341" cy="6074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/>
              <a:t>WiFi</a:t>
            </a:r>
            <a:r>
              <a:rPr kumimoji="1" lang="en-US" altLang="ja-JP" dirty="0"/>
              <a:t> router</a:t>
            </a:r>
            <a:endParaRPr kumimoji="1" lang="ja-JP" altLang="en-US"/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3ACA1320-DD08-C042-9DD5-EE47F37F6A3A}"/>
              </a:ext>
            </a:extLst>
          </p:cNvPr>
          <p:cNvSpPr/>
          <p:nvPr/>
        </p:nvSpPr>
        <p:spPr>
          <a:xfrm>
            <a:off x="3782492" y="4803054"/>
            <a:ext cx="646771" cy="6467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PC</a:t>
            </a:r>
            <a:endParaRPr kumimoji="1" lang="ja-JP" altLang="en-US"/>
          </a:p>
        </p:txBody>
      </p:sp>
      <p:sp>
        <p:nvSpPr>
          <p:cNvPr id="28" name="円/楕円 27">
            <a:extLst>
              <a:ext uri="{FF2B5EF4-FFF2-40B4-BE49-F238E27FC236}">
                <a16:creationId xmlns:a16="http://schemas.microsoft.com/office/drawing/2014/main" id="{ED2F7B88-F214-054A-93D5-16E4B565BBE9}"/>
              </a:ext>
            </a:extLst>
          </p:cNvPr>
          <p:cNvSpPr/>
          <p:nvPr/>
        </p:nvSpPr>
        <p:spPr>
          <a:xfrm>
            <a:off x="3934892" y="4955454"/>
            <a:ext cx="646771" cy="6467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PC</a:t>
            </a:r>
            <a:endParaRPr kumimoji="1" lang="ja-JP" altLang="en-US"/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id="{626B7F80-8EAD-AE48-BDA2-18A921ADFBD3}"/>
              </a:ext>
            </a:extLst>
          </p:cNvPr>
          <p:cNvSpPr/>
          <p:nvPr/>
        </p:nvSpPr>
        <p:spPr>
          <a:xfrm>
            <a:off x="4087292" y="5107854"/>
            <a:ext cx="646771" cy="6467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PC</a:t>
            </a:r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AAAF8B70-7FEC-684A-B94A-C5B7903BEFA6}"/>
              </a:ext>
            </a:extLst>
          </p:cNvPr>
          <p:cNvSpPr/>
          <p:nvPr/>
        </p:nvSpPr>
        <p:spPr>
          <a:xfrm>
            <a:off x="4434470" y="5903719"/>
            <a:ext cx="836341" cy="4943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p</a:t>
            </a:r>
            <a:r>
              <a:rPr kumimoji="1" lang="en-US" altLang="ja-JP" dirty="0"/>
              <a:t>rinter</a:t>
            </a:r>
            <a:endParaRPr kumimoji="1" lang="ja-JP" altLang="en-US"/>
          </a:p>
        </p:txBody>
      </p:sp>
      <p:sp>
        <p:nvSpPr>
          <p:cNvPr id="31" name="稲妻 30">
            <a:extLst>
              <a:ext uri="{FF2B5EF4-FFF2-40B4-BE49-F238E27FC236}">
                <a16:creationId xmlns:a16="http://schemas.microsoft.com/office/drawing/2014/main" id="{BB3B8E7A-73BC-FA41-9D39-A03CCB4F3266}"/>
              </a:ext>
            </a:extLst>
          </p:cNvPr>
          <p:cNvSpPr/>
          <p:nvPr/>
        </p:nvSpPr>
        <p:spPr>
          <a:xfrm rot="15987873">
            <a:off x="4456148" y="4178112"/>
            <a:ext cx="1045122" cy="768934"/>
          </a:xfrm>
          <a:prstGeom prst="lightningBol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稲妻 31">
            <a:extLst>
              <a:ext uri="{FF2B5EF4-FFF2-40B4-BE49-F238E27FC236}">
                <a16:creationId xmlns:a16="http://schemas.microsoft.com/office/drawing/2014/main" id="{B0E267AB-11FD-2943-B1EC-0C46CA3A473E}"/>
              </a:ext>
            </a:extLst>
          </p:cNvPr>
          <p:cNvSpPr/>
          <p:nvPr/>
        </p:nvSpPr>
        <p:spPr>
          <a:xfrm rot="10800000">
            <a:off x="5748391" y="4022187"/>
            <a:ext cx="724831" cy="458285"/>
          </a:xfrm>
          <a:prstGeom prst="lightningBol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7566749C-CB35-F04A-AE52-D377D579A8AF}"/>
              </a:ext>
            </a:extLst>
          </p:cNvPr>
          <p:cNvCxnSpPr>
            <a:cxnSpLocks/>
            <a:stCxn id="17" idx="2"/>
            <a:endCxn id="11" idx="7"/>
          </p:cNvCxnSpPr>
          <p:nvPr/>
        </p:nvCxnSpPr>
        <p:spPr>
          <a:xfrm flipH="1">
            <a:off x="6752121" y="5135036"/>
            <a:ext cx="544489" cy="424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29CA602D-F0FB-D14F-A4EC-E28571910C18}"/>
              </a:ext>
            </a:extLst>
          </p:cNvPr>
          <p:cNvCxnSpPr>
            <a:cxnSpLocks/>
            <a:stCxn id="17" idx="2"/>
            <a:endCxn id="13" idx="0"/>
          </p:cNvCxnSpPr>
          <p:nvPr/>
        </p:nvCxnSpPr>
        <p:spPr>
          <a:xfrm>
            <a:off x="7296610" y="5135036"/>
            <a:ext cx="730399" cy="4392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F32DE4ED-193D-8747-A0C2-D452B8C208E8}"/>
              </a:ext>
            </a:extLst>
          </p:cNvPr>
          <p:cNvSpPr/>
          <p:nvPr/>
        </p:nvSpPr>
        <p:spPr>
          <a:xfrm>
            <a:off x="7761238" y="5726732"/>
            <a:ext cx="836341" cy="4943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p</a:t>
            </a:r>
            <a:r>
              <a:rPr kumimoji="1" lang="en-US" altLang="ja-JP" dirty="0"/>
              <a:t>rinter</a:t>
            </a:r>
            <a:endParaRPr kumimoji="1" lang="ja-JP" altLang="en-US"/>
          </a:p>
        </p:txBody>
      </p:sp>
      <p:sp>
        <p:nvSpPr>
          <p:cNvPr id="44" name="稲妻 43">
            <a:extLst>
              <a:ext uri="{FF2B5EF4-FFF2-40B4-BE49-F238E27FC236}">
                <a16:creationId xmlns:a16="http://schemas.microsoft.com/office/drawing/2014/main" id="{BB965589-3A4C-6C41-A77E-0489EDFD42D2}"/>
              </a:ext>
            </a:extLst>
          </p:cNvPr>
          <p:cNvSpPr/>
          <p:nvPr/>
        </p:nvSpPr>
        <p:spPr>
          <a:xfrm rot="15987873">
            <a:off x="5620141" y="2702764"/>
            <a:ext cx="570617" cy="614686"/>
          </a:xfrm>
          <a:prstGeom prst="lightningBol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837C6170-E16D-FF4F-B2B5-3E7F544A4170}"/>
              </a:ext>
            </a:extLst>
          </p:cNvPr>
          <p:cNvCxnSpPr>
            <a:cxnSpLocks/>
            <a:stCxn id="17" idx="0"/>
            <a:endCxn id="49" idx="2"/>
          </p:cNvCxnSpPr>
          <p:nvPr/>
        </p:nvCxnSpPr>
        <p:spPr>
          <a:xfrm flipV="1">
            <a:off x="7296610" y="4288387"/>
            <a:ext cx="836341" cy="6013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DCD2728E-08BF-454B-9311-DC0727D4609C}"/>
              </a:ext>
            </a:extLst>
          </p:cNvPr>
          <p:cNvSpPr/>
          <p:nvPr/>
        </p:nvSpPr>
        <p:spPr>
          <a:xfrm>
            <a:off x="7714780" y="3680950"/>
            <a:ext cx="836341" cy="607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router</a:t>
            </a:r>
            <a:endParaRPr kumimoji="1" lang="ja-JP" altLang="en-US"/>
          </a:p>
        </p:txBody>
      </p:sp>
      <p:pic>
        <p:nvPicPr>
          <p:cNvPr id="61" name="図 60">
            <a:extLst>
              <a:ext uri="{FF2B5EF4-FFF2-40B4-BE49-F238E27FC236}">
                <a16:creationId xmlns:a16="http://schemas.microsoft.com/office/drawing/2014/main" id="{71DDE949-FD59-4443-A4CF-6A1C250B85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85" y="4697249"/>
            <a:ext cx="3470912" cy="21439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78F77726-977D-7C49-836A-5484816BC5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9694" y="2894286"/>
            <a:ext cx="1963011" cy="190876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5" name="乗算記号 64">
            <a:extLst>
              <a:ext uri="{FF2B5EF4-FFF2-40B4-BE49-F238E27FC236}">
                <a16:creationId xmlns:a16="http://schemas.microsoft.com/office/drawing/2014/main" id="{DCE2C636-C132-1847-82B4-DABC08A3D454}"/>
              </a:ext>
            </a:extLst>
          </p:cNvPr>
          <p:cNvSpPr/>
          <p:nvPr/>
        </p:nvSpPr>
        <p:spPr>
          <a:xfrm>
            <a:off x="7471301" y="2756082"/>
            <a:ext cx="836341" cy="836341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48BAB470-4B92-4E48-8140-48A678A78BD2}"/>
              </a:ext>
            </a:extLst>
          </p:cNvPr>
          <p:cNvSpPr txBox="1"/>
          <p:nvPr/>
        </p:nvSpPr>
        <p:spPr>
          <a:xfrm>
            <a:off x="4219114" y="3056551"/>
            <a:ext cx="705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DVC</a:t>
            </a:r>
            <a:endParaRPr kumimoji="1" lang="ja-JP" altLang="en-US" sz="240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20AB78AD-CDA4-084D-B933-EC5D58C2A595}"/>
              </a:ext>
            </a:extLst>
          </p:cNvPr>
          <p:cNvSpPr txBox="1"/>
          <p:nvPr/>
        </p:nvSpPr>
        <p:spPr>
          <a:xfrm>
            <a:off x="6189152" y="3101224"/>
            <a:ext cx="928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Office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05528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21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4" grpId="0" animBg="1"/>
      <p:bldP spid="65" grpId="0" animBg="1"/>
      <p:bldP spid="6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7613B7E-E47D-DE47-967E-8695D19C4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</a:t>
            </a:r>
            <a:endParaRPr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8E482B9A-9555-A94D-8F1D-FFFB5C8C9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A84BBC-24F3-FA42-9C3B-7ECEB0AD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637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0ADE5-B0E3-034A-9D7C-6DE92F876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E6F4515-3826-8F44-9524-6D01026E4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983162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IT DART </a:t>
            </a:r>
            <a:r>
              <a:rPr lang="en-US" altLang="ja-JP" dirty="0"/>
              <a:t>filled </a:t>
            </a:r>
            <a:r>
              <a:rPr kumimoji="1" lang="en-US" altLang="ja-JP" dirty="0"/>
              <a:t>the gap between ICT supporters and disaster supporters, online and onsite.</a:t>
            </a:r>
          </a:p>
          <a:p>
            <a:pPr lvl="4"/>
            <a:endParaRPr kumimoji="1" lang="en-US" altLang="ja-JP" dirty="0"/>
          </a:p>
          <a:p>
            <a:r>
              <a:rPr lang="en" altLang="ja-JP" dirty="0"/>
              <a:t>Even technically simple things are often problematic for disaster supporters.</a:t>
            </a:r>
          </a:p>
          <a:p>
            <a:pPr lvl="1"/>
            <a:r>
              <a:rPr lang="en-US" altLang="ja-JP" dirty="0"/>
              <a:t>Skills to use ICT tools are needed.</a:t>
            </a:r>
          </a:p>
          <a:p>
            <a:pPr lvl="4"/>
            <a:endParaRPr lang="en-US" altLang="ja-JP" dirty="0"/>
          </a:p>
          <a:p>
            <a:pPr lvl="4"/>
            <a:endParaRPr lang="en-US" altLang="ja-JP" dirty="0"/>
          </a:p>
          <a:p>
            <a:r>
              <a:rPr lang="en-US" altLang="ja-JP" dirty="0"/>
              <a:t>ICT supporters near affected area are good for disaster supporters from far away</a:t>
            </a:r>
          </a:p>
          <a:p>
            <a:pPr lvl="1"/>
            <a:r>
              <a:rPr lang="en-US" altLang="ja-JP" dirty="0"/>
              <a:t>+ Knowledge of the local circumstances</a:t>
            </a:r>
          </a:p>
          <a:p>
            <a:pPr lvl="1"/>
            <a:r>
              <a:rPr lang="en-US" altLang="ja-JP"/>
              <a:t>+ Connections </a:t>
            </a:r>
            <a:r>
              <a:rPr lang="en-US" altLang="ja-JP" dirty="0"/>
              <a:t>with local residents</a:t>
            </a:r>
          </a:p>
          <a:p>
            <a:pPr marL="0" indent="0">
              <a:buNone/>
            </a:pP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3BA0A2-10C4-5C45-937B-ED2F4632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950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7613B7E-E47D-DE47-967E-8695D19C4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Disaster Volunteers in Japan</a:t>
            </a:r>
            <a:endParaRPr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8E482B9A-9555-A94D-8F1D-FFFB5C8C9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A84BBC-24F3-FA42-9C3B-7ECEB0AD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1133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Brief History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ja-JP" dirty="0"/>
              <a:t>Disaster volunteers support major parts of onsite disaster recovery works in Japan.</a:t>
            </a:r>
            <a:endParaRPr lang="ja-JP" altLang="en-US" dirty="0"/>
          </a:p>
          <a:p>
            <a:pPr lvl="3"/>
            <a:endParaRPr lang="en-US" altLang="ja-JP" dirty="0"/>
          </a:p>
          <a:p>
            <a:r>
              <a:rPr lang="en-US" altLang="ja-JP" dirty="0"/>
              <a:t>the Great Hanshin-Awaji Earthquake (1995)</a:t>
            </a:r>
          </a:p>
          <a:p>
            <a:pPr lvl="1"/>
            <a:r>
              <a:rPr lang="en-US" altLang="ja-JP" dirty="0"/>
              <a:t>First large scale volunteer activities in Japan</a:t>
            </a:r>
          </a:p>
          <a:p>
            <a:pPr lvl="1"/>
            <a:r>
              <a:rPr lang="en-US" altLang="ja-JP" dirty="0"/>
              <a:t>Some of them distribute information for affected people</a:t>
            </a:r>
          </a:p>
          <a:p>
            <a:pPr lvl="2"/>
            <a:r>
              <a:rPr lang="en-US" altLang="ja-JP" dirty="0"/>
              <a:t>Papers, fax, mailing lists, PC communications</a:t>
            </a:r>
          </a:p>
          <a:p>
            <a:pPr lvl="3"/>
            <a:endParaRPr lang="en-US" altLang="ja-JP" dirty="0"/>
          </a:p>
          <a:p>
            <a:r>
              <a:rPr lang="en-US" altLang="ja-JP" dirty="0"/>
              <a:t>The Great East Japan Earthquake (2011)</a:t>
            </a:r>
          </a:p>
          <a:p>
            <a:pPr lvl="1"/>
            <a:r>
              <a:rPr lang="en-US" altLang="ja-JP" dirty="0"/>
              <a:t>First large scale volunteer activities on the Web</a:t>
            </a:r>
          </a:p>
          <a:p>
            <a:pPr lvl="2"/>
            <a:r>
              <a:rPr lang="en-US" altLang="ja-JP" dirty="0"/>
              <a:t>Sharing information with web applications, GIS, social media</a:t>
            </a:r>
          </a:p>
          <a:p>
            <a:pPr lvl="2"/>
            <a:r>
              <a:rPr lang="en-US" altLang="ja-JP" dirty="0"/>
              <a:t>(but papers are still needed by affected people)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5" name="角丸四角形吹き出し 4">
            <a:extLst>
              <a:ext uri="{FF2B5EF4-FFF2-40B4-BE49-F238E27FC236}">
                <a16:creationId xmlns:a16="http://schemas.microsoft.com/office/drawing/2014/main" id="{A5AAC89F-FF69-554C-9AD8-57D06FEFF51E}"/>
              </a:ext>
            </a:extLst>
          </p:cNvPr>
          <p:cNvSpPr/>
          <p:nvPr/>
        </p:nvSpPr>
        <p:spPr>
          <a:xfrm>
            <a:off x="7114478" y="4103649"/>
            <a:ext cx="1761893" cy="1048214"/>
          </a:xfrm>
          <a:prstGeom prst="wedgeRoundRectCallout">
            <a:avLst>
              <a:gd name="adj1" fmla="val -46467"/>
              <a:gd name="adj2" fmla="val 6664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/>
              <a:t>Start of Information Supports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1478078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271ADF-C36D-754E-BFA8-FD5786C6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Features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43DAF5-897B-B14C-BC62-136A5C1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altLang="ja-JP" dirty="0"/>
              <a:t>Many individual volunteers</a:t>
            </a:r>
          </a:p>
          <a:p>
            <a:r>
              <a:rPr kumimoji="1" lang="en-US" altLang="ja-JP" dirty="0"/>
              <a:t>Many </a:t>
            </a:r>
            <a:r>
              <a:rPr lang="en-US" altLang="ja-JP" dirty="0"/>
              <a:t>small groups for local direct support</a:t>
            </a:r>
          </a:p>
          <a:p>
            <a:pPr lvl="1"/>
            <a:r>
              <a:rPr lang="en-US" altLang="ja-JP" dirty="0"/>
              <a:t>Independent action with few communication</a:t>
            </a:r>
          </a:p>
          <a:p>
            <a:r>
              <a:rPr lang="en-US" altLang="ja-JP" dirty="0"/>
              <a:t>Some groups for technical support</a:t>
            </a:r>
          </a:p>
          <a:p>
            <a:pPr lvl="1"/>
            <a:r>
              <a:rPr lang="en-US" altLang="ja-JP" dirty="0"/>
              <a:t>house repair, heavy equipment, and so on</a:t>
            </a:r>
          </a:p>
          <a:p>
            <a:r>
              <a:rPr lang="en-US" altLang="ja-JP" dirty="0"/>
              <a:t>Several nationwide groups for indirect support</a:t>
            </a:r>
          </a:p>
          <a:p>
            <a:pPr lvl="1"/>
            <a:r>
              <a:rPr lang="en-US" altLang="ja-JP" dirty="0"/>
              <a:t>specialized in management</a:t>
            </a:r>
            <a:r>
              <a:rPr kumimoji="1" lang="en-US" altLang="ja-JP" dirty="0"/>
              <a:t>, funding, and so on</a:t>
            </a:r>
          </a:p>
          <a:p>
            <a:pPr lvl="4"/>
            <a:endParaRPr lang="en-US" altLang="ja-JP" dirty="0"/>
          </a:p>
          <a:p>
            <a:r>
              <a:rPr lang="en-US" altLang="ja-JP" dirty="0"/>
              <a:t>C</a:t>
            </a:r>
            <a:r>
              <a:rPr kumimoji="1" lang="en-US" altLang="ja-JP" dirty="0"/>
              <a:t>ooperation among the support groups</a:t>
            </a:r>
          </a:p>
          <a:p>
            <a:pPr lvl="1"/>
            <a:r>
              <a:rPr lang="en-US" altLang="ja-JP" dirty="0"/>
              <a:t>New cooperation platform established in 2016: </a:t>
            </a:r>
          </a:p>
          <a:p>
            <a:pPr marL="457200" lvl="1" indent="0">
              <a:buNone/>
            </a:pPr>
            <a:r>
              <a:rPr lang="en-US" altLang="ja-JP" dirty="0"/>
              <a:t>	</a:t>
            </a:r>
            <a:r>
              <a:rPr lang="en-US" altLang="ja-JP" u="sng" dirty="0"/>
              <a:t>Japan Voluntary Organization Active in Disaster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66CA48-CD8C-1F4F-9E27-96B9D433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BDB06EB-C2B6-7F40-A837-53418E41F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646" y="5879584"/>
            <a:ext cx="24003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22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Three Pillars of Disaster Support </a:t>
            </a:r>
            <a:br>
              <a:rPr kumimoji="1" lang="en-US" altLang="ja-JP" dirty="0"/>
            </a:br>
            <a:r>
              <a:rPr kumimoji="1" lang="en-US" altLang="ja-JP" dirty="0"/>
              <a:t>in Japan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830387"/>
            <a:ext cx="8229600" cy="45259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After the Great East Japan Earthquake, the Japanese </a:t>
            </a:r>
            <a:r>
              <a:rPr lang="en-US" altLang="ja-JP" dirty="0"/>
              <a:t>go</a:t>
            </a:r>
            <a:r>
              <a:rPr kumimoji="1" lang="en-US" altLang="ja-JP" dirty="0"/>
              <a:t>vernment changed the policies to help citizens: </a:t>
            </a:r>
          </a:p>
          <a:p>
            <a:pPr lvl="1"/>
            <a:r>
              <a:rPr kumimoji="1" lang="en-US" altLang="ja-JP" dirty="0"/>
              <a:t>NOT only “</a:t>
            </a:r>
            <a:r>
              <a:rPr kumimoji="1" lang="en-US" altLang="ja-JP" u="sng" dirty="0">
                <a:highlight>
                  <a:srgbClr val="FFFF00"/>
                </a:highlight>
              </a:rPr>
              <a:t>public support</a:t>
            </a:r>
            <a:r>
              <a:rPr kumimoji="1" lang="en-US" altLang="ja-JP" dirty="0"/>
              <a:t>” is important.</a:t>
            </a:r>
          </a:p>
          <a:p>
            <a:endParaRPr kumimoji="1" lang="en-US" altLang="ja-JP" dirty="0"/>
          </a:p>
          <a:p>
            <a:r>
              <a:rPr lang="en-US" altLang="ja-JP" dirty="0"/>
              <a:t>They are focused on:</a:t>
            </a:r>
          </a:p>
          <a:p>
            <a:pPr lvl="1"/>
            <a:r>
              <a:rPr lang="en-US" altLang="ja-JP" dirty="0"/>
              <a:t>Utilization of civilian groups for “</a:t>
            </a:r>
            <a:r>
              <a:rPr lang="en-US" altLang="ja-JP" u="sng" dirty="0">
                <a:highlight>
                  <a:srgbClr val="FFFF00"/>
                </a:highlight>
              </a:rPr>
              <a:t>mutual support</a:t>
            </a:r>
            <a:r>
              <a:rPr lang="en-US" altLang="ja-JP" dirty="0"/>
              <a:t>”</a:t>
            </a:r>
          </a:p>
          <a:p>
            <a:pPr lvl="1"/>
            <a:r>
              <a:rPr lang="en-US" altLang="ja-JP" dirty="0"/>
              <a:t>Civic disaster educations for “</a:t>
            </a:r>
            <a:r>
              <a:rPr lang="en-US" altLang="ja-JP" u="sng" dirty="0">
                <a:highlight>
                  <a:srgbClr val="FFFF00"/>
                </a:highlight>
              </a:rPr>
              <a:t>self help</a:t>
            </a:r>
            <a:r>
              <a:rPr lang="en-US" altLang="ja-JP" dirty="0"/>
              <a:t>”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角丸四角形吹き出し 4">
            <a:extLst>
              <a:ext uri="{FF2B5EF4-FFF2-40B4-BE49-F238E27FC236}">
                <a16:creationId xmlns:a16="http://schemas.microsoft.com/office/drawing/2014/main" id="{14A75058-E022-5440-8ECF-B89CC5D35FA1}"/>
              </a:ext>
            </a:extLst>
          </p:cNvPr>
          <p:cNvSpPr/>
          <p:nvPr/>
        </p:nvSpPr>
        <p:spPr>
          <a:xfrm>
            <a:off x="5508704" y="4083085"/>
            <a:ext cx="2943922" cy="759153"/>
          </a:xfrm>
          <a:prstGeom prst="wedgeRoundRectCallout">
            <a:avLst>
              <a:gd name="adj1" fmla="val -3289"/>
              <a:gd name="adj2" fmla="val 9107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Disaster Supporters /</a:t>
            </a:r>
          </a:p>
          <a:p>
            <a:pPr algn="ctr"/>
            <a:r>
              <a:rPr lang="en-US" altLang="ja-JP" sz="2400" dirty="0"/>
              <a:t>Disaster Volunteers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005201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4F1EC-0633-B042-9D6E-BC4B9078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"/>
            <a:ext cx="2860766" cy="1645921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Volunteer</a:t>
            </a:r>
            <a:br>
              <a:rPr kumimoji="1" lang="en-US" altLang="ja-JP" dirty="0"/>
            </a:br>
            <a:r>
              <a:rPr lang="en-US" altLang="ja-JP" dirty="0"/>
              <a:t>Activities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2492558-EA0C-1640-8625-A64D14F5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D0BC190-D1D7-0B46-8657-E0169CDBD2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80051"/>
            <a:ext cx="5321210" cy="399090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91C78E5-86E3-924B-8DEB-3935E8C2E7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789" y="0"/>
            <a:ext cx="5321210" cy="399090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E6C0AE9-1F7D-994C-8001-29DFC1F9CBAA}"/>
              </a:ext>
            </a:extLst>
          </p:cNvPr>
          <p:cNvSpPr txBox="1"/>
          <p:nvPr/>
        </p:nvSpPr>
        <p:spPr>
          <a:xfrm>
            <a:off x="138290" y="1461254"/>
            <a:ext cx="351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Yamagata and Kumamoto, Jul. 2020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DE59E5-F801-8C44-935A-DD8D685AF6E4}"/>
              </a:ext>
            </a:extLst>
          </p:cNvPr>
          <p:cNvSpPr txBox="1"/>
          <p:nvPr/>
        </p:nvSpPr>
        <p:spPr>
          <a:xfrm>
            <a:off x="5388864" y="3990906"/>
            <a:ext cx="375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Removing mud under the floor and </a:t>
            </a:r>
            <a:r>
              <a:rPr lang="en-US" altLang="ja-JP" sz="2400" dirty="0"/>
              <a:t>in the working hut</a:t>
            </a:r>
            <a:endParaRPr kumimoji="1" lang="ja-JP" altLang="en-US" sz="24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520C763-6782-AA4A-99C5-3DCA4A7F17F8}"/>
              </a:ext>
            </a:extLst>
          </p:cNvPr>
          <p:cNvSpPr txBox="1"/>
          <p:nvPr/>
        </p:nvSpPr>
        <p:spPr>
          <a:xfrm>
            <a:off x="5990636" y="-1"/>
            <a:ext cx="3153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>
                <a:solidFill>
                  <a:schemeClr val="bg1"/>
                </a:solidFill>
              </a:rPr>
              <a:t>©JRVC Kyushu</a:t>
            </a:r>
          </a:p>
          <a:p>
            <a:pPr algn="r"/>
            <a:r>
              <a:rPr lang="en" altLang="ja-JP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https://www.facebook.com/JRVC.Kyusyu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26A1CE6-23F5-174D-A6A0-9C5D334B24BF}"/>
              </a:ext>
            </a:extLst>
          </p:cNvPr>
          <p:cNvSpPr txBox="1"/>
          <p:nvPr/>
        </p:nvSpPr>
        <p:spPr>
          <a:xfrm>
            <a:off x="-67654" y="6347738"/>
            <a:ext cx="4741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©Isamu </a:t>
            </a:r>
            <a:r>
              <a:rPr lang="en-US" altLang="ja-JP" sz="1400" dirty="0" err="1">
                <a:solidFill>
                  <a:schemeClr val="bg1"/>
                </a:solidFill>
              </a:rPr>
              <a:t>Tatsuno</a:t>
            </a:r>
            <a:endParaRPr lang="en-US" altLang="ja-JP" sz="1400" dirty="0">
              <a:solidFill>
                <a:schemeClr val="bg1"/>
              </a:solidFill>
            </a:endParaRPr>
          </a:p>
          <a:p>
            <a:r>
              <a:rPr lang="en" altLang="ja-JP" sz="1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https://www.facebook.com/profile.php?id=100014685488049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7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6488668"/>
            <a:ext cx="399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https://</a:t>
            </a:r>
            <a:r>
              <a:rPr lang="en-US" altLang="ja-JP" dirty="0" err="1"/>
              <a:t>www.facebook.com</a:t>
            </a:r>
            <a:r>
              <a:rPr lang="en-US" altLang="ja-JP" dirty="0"/>
              <a:t>/</a:t>
            </a:r>
            <a:r>
              <a:rPr lang="en-US" altLang="ja-JP" dirty="0" err="1"/>
              <a:t>iwaizumivc</a:t>
            </a:r>
            <a:r>
              <a:rPr lang="en-US" altLang="ja-JP" dirty="0"/>
              <a:t>/</a:t>
            </a:r>
            <a:endParaRPr kumimoji="1" lang="ja-JP" altLang="en-US" dirty="0"/>
          </a:p>
        </p:txBody>
      </p:sp>
      <p:pic>
        <p:nvPicPr>
          <p:cNvPr id="7" name="図 6" descr="iwaizumi-170820yuka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0658"/>
            <a:ext cx="4653785" cy="349033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図 7" descr="iwaizumi-170820doro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" name="図 8" descr="iwaizumi-170903doro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3409805"/>
            <a:ext cx="4572000" cy="342900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1F23681C-2A95-7B46-8B40-8AD0F908202F}"/>
              </a:ext>
            </a:extLst>
          </p:cNvPr>
          <p:cNvSpPr txBox="1">
            <a:spLocks/>
          </p:cNvSpPr>
          <p:nvPr/>
        </p:nvSpPr>
        <p:spPr>
          <a:xfrm>
            <a:off x="1" y="-1"/>
            <a:ext cx="2860766" cy="164592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>Volunteer</a:t>
            </a:r>
            <a:br>
              <a:rPr lang="en-US" altLang="ja-JP"/>
            </a:br>
            <a:r>
              <a:rPr lang="en-US" altLang="ja-JP"/>
              <a:t>Activities</a:t>
            </a:r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2AB1302-9CB4-EB4D-A025-23C838DD1BDD}"/>
              </a:ext>
            </a:extLst>
          </p:cNvPr>
          <p:cNvSpPr txBox="1"/>
          <p:nvPr/>
        </p:nvSpPr>
        <p:spPr>
          <a:xfrm>
            <a:off x="1356005" y="1333670"/>
            <a:ext cx="128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Iwate, 2016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4CF12A7-C24D-5840-A8A0-3CB3875B9C89}"/>
              </a:ext>
            </a:extLst>
          </p:cNvPr>
          <p:cNvSpPr txBox="1"/>
          <p:nvPr/>
        </p:nvSpPr>
        <p:spPr>
          <a:xfrm>
            <a:off x="238829" y="5243904"/>
            <a:ext cx="375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Removing mud under the floor and </a:t>
            </a:r>
            <a:r>
              <a:rPr lang="en-US" altLang="ja-JP" sz="2400" dirty="0"/>
              <a:t>around the house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303308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asakura-070904coo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278" y="2869921"/>
            <a:ext cx="3807060" cy="285386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B67D0-6D0A-644E-8FC0-B0061EADCB38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48144" y="6473124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https://</a:t>
            </a:r>
            <a:r>
              <a:rPr lang="en-US" altLang="ja-JP" dirty="0" err="1"/>
              <a:t>www.facebook.com</a:t>
            </a:r>
            <a:r>
              <a:rPr lang="en-US" altLang="ja-JP" dirty="0"/>
              <a:t>/</a:t>
            </a:r>
            <a:r>
              <a:rPr lang="en-US" altLang="ja-JP" dirty="0" err="1"/>
              <a:t>ngoyui</a:t>
            </a:r>
            <a:r>
              <a:rPr lang="en-US" altLang="ja-JP" dirty="0"/>
              <a:t>/</a:t>
            </a:r>
            <a:endParaRPr kumimoji="1" lang="ja-JP" altLang="en-US" dirty="0"/>
          </a:p>
        </p:txBody>
      </p:sp>
      <p:pic>
        <p:nvPicPr>
          <p:cNvPr id="9" name="図 8" descr="asakura-070904juki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267" y="99469"/>
            <a:ext cx="3473465" cy="260509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図 12" descr="asakura-170901enkei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09" y="4014937"/>
            <a:ext cx="3807060" cy="28552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図 13" descr="asakura-070904doro.jp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156" y="928208"/>
            <a:ext cx="3753418" cy="28150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図 14" descr="asakura-070904ie.jp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5684"/>
            <a:ext cx="3601687" cy="26999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547A0F48-A9E5-8D46-83CE-6B1DC8F0F495}"/>
              </a:ext>
            </a:extLst>
          </p:cNvPr>
          <p:cNvSpPr txBox="1">
            <a:spLocks/>
          </p:cNvSpPr>
          <p:nvPr/>
        </p:nvSpPr>
        <p:spPr>
          <a:xfrm>
            <a:off x="1" y="-1"/>
            <a:ext cx="2860766" cy="164592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>Volunteer</a:t>
            </a:r>
            <a:br>
              <a:rPr lang="en-US" altLang="ja-JP"/>
            </a:br>
            <a:r>
              <a:rPr lang="en-US" altLang="ja-JP"/>
              <a:t>Activities</a:t>
            </a:r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E416E82-B8BC-0945-BF5C-285542D260A1}"/>
              </a:ext>
            </a:extLst>
          </p:cNvPr>
          <p:cNvSpPr txBox="1"/>
          <p:nvPr/>
        </p:nvSpPr>
        <p:spPr>
          <a:xfrm>
            <a:off x="1356005" y="1333670"/>
            <a:ext cx="128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Iwate, 2016</a:t>
            </a:r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4CF0FD1-7B05-5344-9660-97EA0B3C0B50}"/>
              </a:ext>
            </a:extLst>
          </p:cNvPr>
          <p:cNvSpPr txBox="1"/>
          <p:nvPr/>
        </p:nvSpPr>
        <p:spPr>
          <a:xfrm>
            <a:off x="4572000" y="579471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Mud, mud, mud, ... and debris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4049231086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31499</TotalTime>
  <Words>1098</Words>
  <Application>Microsoft Office PowerPoint</Application>
  <PresentationFormat>如螢幕大小 (4:3)</PresentationFormat>
  <Paragraphs>260</Paragraphs>
  <Slides>29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2" baseType="lpstr">
      <vt:lpstr>Arial</vt:lpstr>
      <vt:lpstr>Calibri</vt:lpstr>
      <vt:lpstr>ホワイト</vt:lpstr>
      <vt:lpstr>Disaster Volunteer Activities for 2021 Fukushima-ken Oki Earthquake</vt:lpstr>
      <vt:lpstr>Index</vt:lpstr>
      <vt:lpstr>Disaster Volunteers in Japan</vt:lpstr>
      <vt:lpstr>Brief History</vt:lpstr>
      <vt:lpstr>Features</vt:lpstr>
      <vt:lpstr>Three Pillars of Disaster Support  in Japan</vt:lpstr>
      <vt:lpstr>Volunteer Activities</vt:lpstr>
      <vt:lpstr>PowerPoint 簡報</vt:lpstr>
      <vt:lpstr>PowerPoint 簡報</vt:lpstr>
      <vt:lpstr>Management of Volunteers</vt:lpstr>
      <vt:lpstr>Disaster Volunteer Centers</vt:lpstr>
      <vt:lpstr>Management of Volunteers</vt:lpstr>
      <vt:lpstr>Entire Image of Disaster Support</vt:lpstr>
      <vt:lpstr>Number of opened DVCs</vt:lpstr>
      <vt:lpstr>Disaster “ICT” Volunteers</vt:lpstr>
      <vt:lpstr>The Great East Japan Earthquake, 2011</vt:lpstr>
      <vt:lpstr>ICT experts in disasters</vt:lpstr>
      <vt:lpstr>Entire Image of Disaster Support and ICT Support</vt:lpstr>
      <vt:lpstr>The Fukushima-Oki Earthquake</vt:lpstr>
      <vt:lpstr>Fukushima-Oki Earthquake</vt:lpstr>
      <vt:lpstr>PowerPoint 簡報</vt:lpstr>
      <vt:lpstr>PowerPoint 簡報</vt:lpstr>
      <vt:lpstr>What Disaster ICT volunteers contribute</vt:lpstr>
      <vt:lpstr>1) Where to go?</vt:lpstr>
      <vt:lpstr>PowerPoint 簡報</vt:lpstr>
      <vt:lpstr>2) Support bases were also damaged.</vt:lpstr>
      <vt:lpstr>Network Installation</vt:lpstr>
      <vt:lpstr>Summary</vt:lpstr>
      <vt:lpstr>Summary</vt:lpstr>
    </vt:vector>
  </TitlesOfParts>
  <Company>Tohoku Univ.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Media Usage by Disaster Volunteer Centers</dc:title>
  <dc:creator>Dai Sato</dc:creator>
  <cp:lastModifiedBy>stell</cp:lastModifiedBy>
  <cp:revision>649</cp:revision>
  <dcterms:created xsi:type="dcterms:W3CDTF">2018-11-24T07:09:10Z</dcterms:created>
  <dcterms:modified xsi:type="dcterms:W3CDTF">2021-03-26T01:17:16Z</dcterms:modified>
</cp:coreProperties>
</file>