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6"/>
  </p:notesMasterIdLst>
  <p:handoutMasterIdLst>
    <p:handoutMasterId r:id="rId77"/>
  </p:handoutMasterIdLst>
  <p:sldIdLst>
    <p:sldId id="3131" r:id="rId2"/>
    <p:sldId id="2798" r:id="rId3"/>
    <p:sldId id="2799" r:id="rId4"/>
    <p:sldId id="3124" r:id="rId5"/>
    <p:sldId id="3125" r:id="rId6"/>
    <p:sldId id="3126" r:id="rId7"/>
    <p:sldId id="3127" r:id="rId8"/>
    <p:sldId id="3123" r:id="rId9"/>
    <p:sldId id="3203" r:id="rId10"/>
    <p:sldId id="3204" r:id="rId11"/>
    <p:sldId id="3132" r:id="rId12"/>
    <p:sldId id="3133" r:id="rId13"/>
    <p:sldId id="3134" r:id="rId14"/>
    <p:sldId id="3135" r:id="rId15"/>
    <p:sldId id="3137" r:id="rId16"/>
    <p:sldId id="3138" r:id="rId17"/>
    <p:sldId id="3139" r:id="rId18"/>
    <p:sldId id="3140" r:id="rId19"/>
    <p:sldId id="3141" r:id="rId20"/>
    <p:sldId id="3142" r:id="rId21"/>
    <p:sldId id="3143" r:id="rId22"/>
    <p:sldId id="3144" r:id="rId23"/>
    <p:sldId id="3145" r:id="rId24"/>
    <p:sldId id="3146" r:id="rId25"/>
    <p:sldId id="3147" r:id="rId26"/>
    <p:sldId id="3148" r:id="rId27"/>
    <p:sldId id="3149" r:id="rId28"/>
    <p:sldId id="3150" r:id="rId29"/>
    <p:sldId id="3156" r:id="rId30"/>
    <p:sldId id="3157" r:id="rId31"/>
    <p:sldId id="3158" r:id="rId32"/>
    <p:sldId id="3159" r:id="rId33"/>
    <p:sldId id="3162" r:id="rId34"/>
    <p:sldId id="3166" r:id="rId35"/>
    <p:sldId id="256" r:id="rId36"/>
    <p:sldId id="262" r:id="rId37"/>
    <p:sldId id="263" r:id="rId38"/>
    <p:sldId id="270" r:id="rId39"/>
    <p:sldId id="333" r:id="rId40"/>
    <p:sldId id="332" r:id="rId41"/>
    <p:sldId id="264" r:id="rId42"/>
    <p:sldId id="336" r:id="rId43"/>
    <p:sldId id="265" r:id="rId44"/>
    <p:sldId id="266" r:id="rId45"/>
    <p:sldId id="334" r:id="rId46"/>
    <p:sldId id="335" r:id="rId47"/>
    <p:sldId id="337" r:id="rId48"/>
    <p:sldId id="338" r:id="rId49"/>
    <p:sldId id="347" r:id="rId50"/>
    <p:sldId id="340" r:id="rId51"/>
    <p:sldId id="342" r:id="rId52"/>
    <p:sldId id="348" r:id="rId53"/>
    <p:sldId id="258" r:id="rId54"/>
    <p:sldId id="354" r:id="rId55"/>
    <p:sldId id="267" r:id="rId56"/>
    <p:sldId id="268" r:id="rId57"/>
    <p:sldId id="362" r:id="rId58"/>
    <p:sldId id="364" r:id="rId59"/>
    <p:sldId id="363" r:id="rId60"/>
    <p:sldId id="355" r:id="rId61"/>
    <p:sldId id="356" r:id="rId62"/>
    <p:sldId id="357" r:id="rId63"/>
    <p:sldId id="358" r:id="rId64"/>
    <p:sldId id="359" r:id="rId65"/>
    <p:sldId id="277" r:id="rId66"/>
    <p:sldId id="274" r:id="rId67"/>
    <p:sldId id="271" r:id="rId68"/>
    <p:sldId id="272" r:id="rId69"/>
    <p:sldId id="273" r:id="rId70"/>
    <p:sldId id="360" r:id="rId71"/>
    <p:sldId id="361" r:id="rId72"/>
    <p:sldId id="3205" r:id="rId73"/>
    <p:sldId id="3207" r:id="rId74"/>
    <p:sldId id="3206" r:id="rId75"/>
  </p:sldIdLst>
  <p:sldSz cx="9144000" cy="6858000" type="screen4x3"/>
  <p:notesSz cx="7315200" cy="9601200"/>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05">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38" autoAdjust="0"/>
    <p:restoredTop sz="94649" autoAdjust="0"/>
  </p:normalViewPr>
  <p:slideViewPr>
    <p:cSldViewPr snapToObjects="1">
      <p:cViewPr varScale="1">
        <p:scale>
          <a:sx n="114" d="100"/>
          <a:sy n="114" d="100"/>
        </p:scale>
        <p:origin x="1272" y="108"/>
      </p:cViewPr>
      <p:guideLst>
        <p:guide orient="horz" pos="2205"/>
        <p:guide pos="2880"/>
      </p:guideLst>
    </p:cSldViewPr>
  </p:slideViewPr>
  <p:outlineViewPr>
    <p:cViewPr>
      <p:scale>
        <a:sx n="33" d="100"/>
        <a:sy n="33" d="100"/>
      </p:scale>
      <p:origin x="0" y="2034"/>
    </p:cViewPr>
  </p:outlineViewPr>
  <p:notesTextViewPr>
    <p:cViewPr>
      <p:scale>
        <a:sx n="100" d="100"/>
        <a:sy n="100" d="100"/>
      </p:scale>
      <p:origin x="0" y="0"/>
    </p:cViewPr>
  </p:notesTextViewPr>
  <p:sorterViewPr>
    <p:cViewPr varScale="1">
      <p:scale>
        <a:sx n="100" d="100"/>
        <a:sy n="100" d="100"/>
      </p:scale>
      <p:origin x="0" y="-3117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3170238" cy="481013"/>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sz="quarter" idx="1"/>
          </p:nvPr>
        </p:nvSpPr>
        <p:spPr>
          <a:xfrm>
            <a:off x="4143375" y="0"/>
            <a:ext cx="3170238" cy="481013"/>
          </a:xfrm>
          <a:prstGeom prst="rect">
            <a:avLst/>
          </a:prstGeom>
        </p:spPr>
        <p:txBody>
          <a:bodyPr vert="horz" lIns="91440" tIns="45720" rIns="91440" bIns="45720" rtlCol="0"/>
          <a:lstStyle>
            <a:lvl1pPr algn="r">
              <a:defRPr sz="1200"/>
            </a:lvl1pPr>
          </a:lstStyle>
          <a:p>
            <a:fld id="{1D1C2239-1BF3-4793-8840-747673685E2F}" type="datetimeFigureOut">
              <a:rPr lang="zh-TW" altLang="en-US" smtClean="0"/>
              <a:t>2021/3/25</a:t>
            </a:fld>
            <a:endParaRPr lang="zh-TW" altLang="en-US"/>
          </a:p>
        </p:txBody>
      </p:sp>
      <p:sp>
        <p:nvSpPr>
          <p:cNvPr id="4" name="頁尾版面配置區 3"/>
          <p:cNvSpPr>
            <a:spLocks noGrp="1"/>
          </p:cNvSpPr>
          <p:nvPr>
            <p:ph type="ftr" sz="quarter" idx="2"/>
          </p:nvPr>
        </p:nvSpPr>
        <p:spPr>
          <a:xfrm>
            <a:off x="0" y="9120188"/>
            <a:ext cx="3170238" cy="481012"/>
          </a:xfrm>
          <a:prstGeom prst="rect">
            <a:avLst/>
          </a:prstGeom>
        </p:spPr>
        <p:txBody>
          <a:bodyPr vert="horz" lIns="91440" tIns="45720" rIns="91440" bIns="45720" rtlCol="0" anchor="b"/>
          <a:lstStyle>
            <a:lvl1pPr algn="l">
              <a:defRPr sz="1200"/>
            </a:lvl1pPr>
          </a:lstStyle>
          <a:p>
            <a:endParaRPr lang="zh-TW" altLang="en-US"/>
          </a:p>
        </p:txBody>
      </p:sp>
      <p:sp>
        <p:nvSpPr>
          <p:cNvPr id="5" name="投影片編號版面配置區 4"/>
          <p:cNvSpPr>
            <a:spLocks noGrp="1"/>
          </p:cNvSpPr>
          <p:nvPr>
            <p:ph type="sldNum" sz="quarter" idx="3"/>
          </p:nvPr>
        </p:nvSpPr>
        <p:spPr>
          <a:xfrm>
            <a:off x="4143375" y="9120188"/>
            <a:ext cx="3170238" cy="481012"/>
          </a:xfrm>
          <a:prstGeom prst="rect">
            <a:avLst/>
          </a:prstGeom>
        </p:spPr>
        <p:txBody>
          <a:bodyPr vert="horz" lIns="91440" tIns="45720" rIns="91440" bIns="45720" rtlCol="0" anchor="b"/>
          <a:lstStyle>
            <a:lvl1pPr algn="r">
              <a:defRPr sz="1200"/>
            </a:lvl1pPr>
          </a:lstStyle>
          <a:p>
            <a:fld id="{75D0A736-0AE7-40B2-8AFB-2B0A16C1E114}" type="slidenum">
              <a:rPr lang="zh-TW" altLang="en-US" smtClean="0"/>
              <a:t>‹#›</a:t>
            </a:fld>
            <a:endParaRPr lang="zh-TW" altLang="en-US"/>
          </a:p>
        </p:txBody>
      </p:sp>
    </p:spTree>
    <p:extLst>
      <p:ext uri="{BB962C8B-B14F-4D97-AF65-F5344CB8AC3E}">
        <p14:creationId xmlns:p14="http://schemas.microsoft.com/office/powerpoint/2010/main" val="310670933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zh-TW" altLang="en-US"/>
          </a:p>
        </p:txBody>
      </p:sp>
      <p:sp>
        <p:nvSpPr>
          <p:cNvPr id="3" name="日期版面配置區 2"/>
          <p:cNvSpPr>
            <a:spLocks noGrp="1"/>
          </p:cNvSpPr>
          <p:nvPr>
            <p:ph type="dt" idx="1"/>
          </p:nvPr>
        </p:nvSpPr>
        <p:spPr>
          <a:xfrm>
            <a:off x="4143587" y="0"/>
            <a:ext cx="3169920" cy="480060"/>
          </a:xfrm>
          <a:prstGeom prst="rect">
            <a:avLst/>
          </a:prstGeom>
        </p:spPr>
        <p:txBody>
          <a:bodyPr vert="horz" lIns="96661" tIns="48331" rIns="96661" bIns="48331" rtlCol="0"/>
          <a:lstStyle>
            <a:lvl1pPr algn="r">
              <a:defRPr sz="1300"/>
            </a:lvl1pPr>
          </a:lstStyle>
          <a:p>
            <a:fld id="{0DE12B98-6985-4972-92C0-F20B3FD02E43}" type="datetimeFigureOut">
              <a:rPr lang="zh-TW" altLang="en-US" smtClean="0"/>
              <a:pPr/>
              <a:t>2021/3/25</a:t>
            </a:fld>
            <a:endParaRPr lang="zh-TW" altLang="en-US"/>
          </a:p>
        </p:txBody>
      </p:sp>
      <p:sp>
        <p:nvSpPr>
          <p:cNvPr id="4" name="投影片圖像版面配置區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6661" tIns="48331" rIns="96661" bIns="48331" rtlCol="0" anchor="ctr"/>
          <a:lstStyle/>
          <a:p>
            <a:endParaRPr lang="zh-TW" altLang="en-US"/>
          </a:p>
        </p:txBody>
      </p:sp>
      <p:sp>
        <p:nvSpPr>
          <p:cNvPr id="5" name="備忘稿版面配置區 4"/>
          <p:cNvSpPr>
            <a:spLocks noGrp="1"/>
          </p:cNvSpPr>
          <p:nvPr>
            <p:ph type="body" sz="quarter" idx="3"/>
          </p:nvPr>
        </p:nvSpPr>
        <p:spPr>
          <a:xfrm>
            <a:off x="731520" y="4560570"/>
            <a:ext cx="5852160" cy="4320540"/>
          </a:xfrm>
          <a:prstGeom prst="rect">
            <a:avLst/>
          </a:prstGeom>
        </p:spPr>
        <p:txBody>
          <a:bodyPr vert="horz" lIns="96661" tIns="48331" rIns="96661" bIns="48331"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頁尾版面配置區 5"/>
          <p:cNvSpPr>
            <a:spLocks noGrp="1"/>
          </p:cNvSpPr>
          <p:nvPr>
            <p:ph type="ftr" sz="quarter" idx="4"/>
          </p:nvPr>
        </p:nvSpPr>
        <p:spPr>
          <a:xfrm>
            <a:off x="0" y="9119474"/>
            <a:ext cx="3169920" cy="480060"/>
          </a:xfrm>
          <a:prstGeom prst="rect">
            <a:avLst/>
          </a:prstGeom>
        </p:spPr>
        <p:txBody>
          <a:bodyPr vert="horz" lIns="96661" tIns="48331" rIns="96661" bIns="48331" rtlCol="0" anchor="b"/>
          <a:lstStyle>
            <a:lvl1pPr algn="l">
              <a:defRPr sz="1300"/>
            </a:lvl1pPr>
          </a:lstStyle>
          <a:p>
            <a:endParaRPr lang="zh-TW" altLang="en-US"/>
          </a:p>
        </p:txBody>
      </p:sp>
      <p:sp>
        <p:nvSpPr>
          <p:cNvPr id="7" name="投影片編號版面配置區 6"/>
          <p:cNvSpPr>
            <a:spLocks noGrp="1"/>
          </p:cNvSpPr>
          <p:nvPr>
            <p:ph type="sldNum" sz="quarter" idx="5"/>
          </p:nvPr>
        </p:nvSpPr>
        <p:spPr>
          <a:xfrm>
            <a:off x="4143587" y="9119474"/>
            <a:ext cx="3169920" cy="480060"/>
          </a:xfrm>
          <a:prstGeom prst="rect">
            <a:avLst/>
          </a:prstGeom>
        </p:spPr>
        <p:txBody>
          <a:bodyPr vert="horz" lIns="96661" tIns="48331" rIns="96661" bIns="48331" rtlCol="0" anchor="b"/>
          <a:lstStyle>
            <a:lvl1pPr algn="r">
              <a:defRPr sz="1300"/>
            </a:lvl1pPr>
          </a:lstStyle>
          <a:p>
            <a:fld id="{69489421-BAC8-4607-97FC-9FDE974E2298}" type="slidenum">
              <a:rPr lang="zh-TW" altLang="en-US" smtClean="0"/>
              <a:pPr/>
              <a:t>‹#›</a:t>
            </a:fld>
            <a:endParaRPr lang="zh-TW" altLang="en-US"/>
          </a:p>
        </p:txBody>
      </p:sp>
    </p:spTree>
    <p:extLst>
      <p:ext uri="{BB962C8B-B14F-4D97-AF65-F5344CB8AC3E}">
        <p14:creationId xmlns:p14="http://schemas.microsoft.com/office/powerpoint/2010/main" val="41193547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576BDEEE-3CCC-45A8-ACD3-F5E4164B88B0}" type="slidenum">
              <a:rPr lang="zh-TW" altLang="en-US" smtClean="0"/>
              <a:t>1</a:t>
            </a:fld>
            <a:endParaRPr lang="zh-TW" altLang="en-US"/>
          </a:p>
        </p:txBody>
      </p:sp>
    </p:spTree>
    <p:extLst>
      <p:ext uri="{BB962C8B-B14F-4D97-AF65-F5344CB8AC3E}">
        <p14:creationId xmlns:p14="http://schemas.microsoft.com/office/powerpoint/2010/main" val="35690421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BDB22853-FED3-4773-ACD7-E6F73F36BB2E}" type="slidenum">
              <a:rPr lang="zh-TW" altLang="en-US" smtClean="0"/>
              <a:t>2</a:t>
            </a:fld>
            <a:endParaRPr lang="zh-TW" altLang="en-US"/>
          </a:p>
        </p:txBody>
      </p:sp>
    </p:spTree>
    <p:extLst>
      <p:ext uri="{BB962C8B-B14F-4D97-AF65-F5344CB8AC3E}">
        <p14:creationId xmlns:p14="http://schemas.microsoft.com/office/powerpoint/2010/main" val="35340143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553513AE-1869-4B3E-A7BB-6B7257284D60}" type="slidenum">
              <a:rPr lang="zh-TW" altLang="en-US" smtClean="0"/>
              <a:t>3</a:t>
            </a:fld>
            <a:endParaRPr lang="zh-TW" altLang="en-US"/>
          </a:p>
        </p:txBody>
      </p:sp>
    </p:spTree>
    <p:extLst>
      <p:ext uri="{BB962C8B-B14F-4D97-AF65-F5344CB8AC3E}">
        <p14:creationId xmlns:p14="http://schemas.microsoft.com/office/powerpoint/2010/main" val="18548944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553513AE-1869-4B3E-A7BB-6B7257284D60}" type="slidenum">
              <a:rPr lang="zh-TW" altLang="en-US" smtClean="0"/>
              <a:t>4</a:t>
            </a:fld>
            <a:endParaRPr lang="zh-TW" altLang="en-US"/>
          </a:p>
        </p:txBody>
      </p:sp>
    </p:spTree>
    <p:extLst>
      <p:ext uri="{BB962C8B-B14F-4D97-AF65-F5344CB8AC3E}">
        <p14:creationId xmlns:p14="http://schemas.microsoft.com/office/powerpoint/2010/main" val="31399181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553513AE-1869-4B3E-A7BB-6B7257284D60}" type="slidenum">
              <a:rPr lang="zh-TW" altLang="en-US" smtClean="0"/>
              <a:t>5</a:t>
            </a:fld>
            <a:endParaRPr lang="zh-TW" altLang="en-US"/>
          </a:p>
        </p:txBody>
      </p:sp>
    </p:spTree>
    <p:extLst>
      <p:ext uri="{BB962C8B-B14F-4D97-AF65-F5344CB8AC3E}">
        <p14:creationId xmlns:p14="http://schemas.microsoft.com/office/powerpoint/2010/main" val="22454074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54275" name="備忘稿版面配置區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a:p>
        </p:txBody>
      </p:sp>
      <p:sp>
        <p:nvSpPr>
          <p:cNvPr id="54276" name="投影片編號版面配置區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kumimoji="1">
                <a:solidFill>
                  <a:schemeClr val="tx1"/>
                </a:solidFill>
                <a:latin typeface="Calibri" pitchFamily="34" charset="0"/>
                <a:ea typeface="新細明體" charset="-120"/>
              </a:defRPr>
            </a:lvl1pPr>
            <a:lvl2pPr marL="742950" indent="-285750" eaLnBrk="0" hangingPunct="0">
              <a:defRPr kumimoji="1">
                <a:solidFill>
                  <a:schemeClr val="tx1"/>
                </a:solidFill>
                <a:latin typeface="Calibri" pitchFamily="34" charset="0"/>
                <a:ea typeface="新細明體" charset="-120"/>
              </a:defRPr>
            </a:lvl2pPr>
            <a:lvl3pPr marL="1143000" indent="-228600" eaLnBrk="0" hangingPunct="0">
              <a:defRPr kumimoji="1">
                <a:solidFill>
                  <a:schemeClr val="tx1"/>
                </a:solidFill>
                <a:latin typeface="Calibri" pitchFamily="34" charset="0"/>
                <a:ea typeface="新細明體" charset="-120"/>
              </a:defRPr>
            </a:lvl3pPr>
            <a:lvl4pPr marL="1600200" indent="-228600" eaLnBrk="0" hangingPunct="0">
              <a:defRPr kumimoji="1">
                <a:solidFill>
                  <a:schemeClr val="tx1"/>
                </a:solidFill>
                <a:latin typeface="Calibri" pitchFamily="34" charset="0"/>
                <a:ea typeface="新細明體" charset="-120"/>
              </a:defRPr>
            </a:lvl4pPr>
            <a:lvl5pPr marL="2057400" indent="-228600" eaLnBrk="0" hangingPunct="0">
              <a:defRPr kumimoji="1">
                <a:solidFill>
                  <a:schemeClr val="tx1"/>
                </a:solidFill>
                <a:latin typeface="Calibri" pitchFamily="34" charset="0"/>
                <a:ea typeface="新細明體" charset="-120"/>
              </a:defRPr>
            </a:lvl5pPr>
            <a:lvl6pPr marL="2514600" indent="-228600" eaLnBrk="0" fontAlgn="base" hangingPunct="0">
              <a:spcBef>
                <a:spcPct val="0"/>
              </a:spcBef>
              <a:spcAft>
                <a:spcPct val="0"/>
              </a:spcAft>
              <a:defRPr kumimoji="1">
                <a:solidFill>
                  <a:schemeClr val="tx1"/>
                </a:solidFill>
                <a:latin typeface="Calibri" pitchFamily="34" charset="0"/>
                <a:ea typeface="新細明體" charset="-120"/>
              </a:defRPr>
            </a:lvl6pPr>
            <a:lvl7pPr marL="2971800" indent="-228600" eaLnBrk="0" fontAlgn="base" hangingPunct="0">
              <a:spcBef>
                <a:spcPct val="0"/>
              </a:spcBef>
              <a:spcAft>
                <a:spcPct val="0"/>
              </a:spcAft>
              <a:defRPr kumimoji="1">
                <a:solidFill>
                  <a:schemeClr val="tx1"/>
                </a:solidFill>
                <a:latin typeface="Calibri" pitchFamily="34" charset="0"/>
                <a:ea typeface="新細明體" charset="-120"/>
              </a:defRPr>
            </a:lvl7pPr>
            <a:lvl8pPr marL="3429000" indent="-228600" eaLnBrk="0" fontAlgn="base" hangingPunct="0">
              <a:spcBef>
                <a:spcPct val="0"/>
              </a:spcBef>
              <a:spcAft>
                <a:spcPct val="0"/>
              </a:spcAft>
              <a:defRPr kumimoji="1">
                <a:solidFill>
                  <a:schemeClr val="tx1"/>
                </a:solidFill>
                <a:latin typeface="Calibri" pitchFamily="34" charset="0"/>
                <a:ea typeface="新細明體" charset="-120"/>
              </a:defRPr>
            </a:lvl8pPr>
            <a:lvl9pPr marL="3886200" indent="-228600" eaLnBrk="0" fontAlgn="base" hangingPunct="0">
              <a:spcBef>
                <a:spcPct val="0"/>
              </a:spcBef>
              <a:spcAft>
                <a:spcPct val="0"/>
              </a:spcAft>
              <a:defRPr kumimoji="1">
                <a:solidFill>
                  <a:schemeClr val="tx1"/>
                </a:solidFill>
                <a:latin typeface="Calibri" pitchFamily="34" charset="0"/>
                <a:ea typeface="新細明體" charset="-120"/>
              </a:defRPr>
            </a:lvl9pPr>
          </a:lstStyle>
          <a:p>
            <a:pPr eaLnBrk="1" fontAlgn="base" hangingPunct="1">
              <a:spcBef>
                <a:spcPct val="0"/>
              </a:spcBef>
              <a:spcAft>
                <a:spcPct val="0"/>
              </a:spcAft>
            </a:pPr>
            <a:fld id="{AC7A9115-9543-406E-B61A-BD1E180ECA48}" type="slidenum">
              <a:rPr kumimoji="0" lang="zh-TW" altLang="en-US" smtClean="0"/>
              <a:pPr eaLnBrk="1" fontAlgn="base" hangingPunct="1">
                <a:spcBef>
                  <a:spcPct val="0"/>
                </a:spcBef>
                <a:spcAft>
                  <a:spcPct val="0"/>
                </a:spcAft>
              </a:pPr>
              <a:t>6</a:t>
            </a:fld>
            <a:endParaRPr kumimoji="0" lang="zh-TW" altLang="en-US"/>
          </a:p>
        </p:txBody>
      </p:sp>
    </p:spTree>
    <p:extLst>
      <p:ext uri="{BB962C8B-B14F-4D97-AF65-F5344CB8AC3E}">
        <p14:creationId xmlns:p14="http://schemas.microsoft.com/office/powerpoint/2010/main" val="31592204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553513AE-1869-4B3E-A7BB-6B7257284D60}" type="slidenum">
              <a:rPr lang="zh-TW" altLang="en-US" smtClean="0"/>
              <a:t>7</a:t>
            </a:fld>
            <a:endParaRPr lang="zh-TW" altLang="en-US"/>
          </a:p>
        </p:txBody>
      </p:sp>
    </p:spTree>
    <p:extLst>
      <p:ext uri="{BB962C8B-B14F-4D97-AF65-F5344CB8AC3E}">
        <p14:creationId xmlns:p14="http://schemas.microsoft.com/office/powerpoint/2010/main" val="38338008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00D7173E-02E6-42E2-811D-F975112B83BF}" type="slidenum">
              <a:rPr lang="zh-TW" altLang="en-US" smtClean="0"/>
              <a:t>19</a:t>
            </a:fld>
            <a:endParaRPr lang="zh-TW" altLang="en-US"/>
          </a:p>
        </p:txBody>
      </p:sp>
    </p:spTree>
    <p:extLst>
      <p:ext uri="{BB962C8B-B14F-4D97-AF65-F5344CB8AC3E}">
        <p14:creationId xmlns:p14="http://schemas.microsoft.com/office/powerpoint/2010/main" val="27687572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69489421-BAC8-4607-97FC-9FDE974E2298}" type="slidenum">
              <a:rPr lang="zh-TW" altLang="en-US" smtClean="0"/>
              <a:pPr/>
              <a:t>24</a:t>
            </a:fld>
            <a:endParaRPr lang="zh-TW" altLang="en-US"/>
          </a:p>
        </p:txBody>
      </p:sp>
    </p:spTree>
    <p:extLst>
      <p:ext uri="{BB962C8B-B14F-4D97-AF65-F5344CB8AC3E}">
        <p14:creationId xmlns:p14="http://schemas.microsoft.com/office/powerpoint/2010/main" val="19249319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p:spPr>
        <p:txBody>
          <a:bodyPr/>
          <a:lstStyle/>
          <a:p>
            <a:r>
              <a:rPr lang="zh-TW" altLang="en-US"/>
              <a:t>按一下以編輯母片標題樣式</a:t>
            </a:r>
          </a:p>
        </p:txBody>
      </p:sp>
      <p:sp>
        <p:nvSpPr>
          <p:cNvPr id="3" name="副標題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a:t>按一下以編輯母片副標題樣式</a:t>
            </a:r>
          </a:p>
        </p:txBody>
      </p:sp>
      <p:sp>
        <p:nvSpPr>
          <p:cNvPr id="4" name="日期版面配置區 3"/>
          <p:cNvSpPr>
            <a:spLocks noGrp="1"/>
          </p:cNvSpPr>
          <p:nvPr>
            <p:ph type="dt" sz="half" idx="10"/>
          </p:nvPr>
        </p:nvSpPr>
        <p:spPr/>
        <p:txBody>
          <a:bodyPr/>
          <a:lstStyle/>
          <a:p>
            <a:fld id="{8F256EF9-1758-4704-8542-E2DD846B73A4}" type="datetime1">
              <a:rPr lang="zh-TW" altLang="en-US" smtClean="0"/>
              <a:t>2021/3/25</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BA18821E-8FE7-4C4D-ABAC-6F17993994D3}" type="slidenum">
              <a:rPr lang="zh-TW" altLang="en-US" smtClean="0"/>
              <a:pPr/>
              <a:t>‹#›</a:t>
            </a:fld>
            <a:endParaRPr lang="zh-TW"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fld id="{90621598-4FB4-4C69-9E09-3445318F53EB}" type="datetime1">
              <a:rPr lang="zh-TW" altLang="en-US" smtClean="0"/>
              <a:t>2021/3/25</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BA18821E-8FE7-4C4D-ABAC-6F17993994D3}" type="slidenum">
              <a:rPr lang="zh-TW" altLang="en-US" smtClean="0"/>
              <a:pPr/>
              <a:t>‹#›</a:t>
            </a:fld>
            <a:endParaRPr lang="zh-TW"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8"/>
            <a:ext cx="2057400" cy="5851525"/>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457200" y="274638"/>
            <a:ext cx="6019800" cy="5851525"/>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fld id="{6AA6DB04-9E83-4F3A-8F31-D9C3CF955E20}" type="datetime1">
              <a:rPr lang="zh-TW" altLang="en-US" smtClean="0"/>
              <a:t>2021/3/25</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BA18821E-8FE7-4C4D-ABAC-6F17993994D3}" type="slidenum">
              <a:rPr lang="zh-TW" altLang="en-US" smtClean="0"/>
              <a:pPr/>
              <a:t>‹#›</a:t>
            </a:fld>
            <a:endParaRPr lang="zh-TW"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fld id="{13F3DF29-E2B5-41B0-AE97-6369541CF750}" type="datetime1">
              <a:rPr lang="zh-TW" altLang="en-US" smtClean="0"/>
              <a:t>2021/3/25</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BA18821E-8FE7-4C4D-ABAC-6F17993994D3}" type="slidenum">
              <a:rPr lang="zh-TW" altLang="en-US" smtClean="0"/>
              <a:pPr/>
              <a:t>‹#›</a:t>
            </a:fld>
            <a:endParaRPr lang="zh-TW"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a:t>按一下以編輯母片標題樣式</a:t>
            </a:r>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日期版面配置區 3"/>
          <p:cNvSpPr>
            <a:spLocks noGrp="1"/>
          </p:cNvSpPr>
          <p:nvPr>
            <p:ph type="dt" sz="half" idx="10"/>
          </p:nvPr>
        </p:nvSpPr>
        <p:spPr/>
        <p:txBody>
          <a:bodyPr/>
          <a:lstStyle/>
          <a:p>
            <a:fld id="{7D95218C-6514-4045-B103-D72C8FADB8AB}" type="datetime1">
              <a:rPr lang="zh-TW" altLang="en-US" smtClean="0"/>
              <a:t>2021/3/25</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BA18821E-8FE7-4C4D-ABAC-6F17993994D3}" type="slidenum">
              <a:rPr lang="zh-TW" altLang="en-US" smtClean="0"/>
              <a:pPr/>
              <a:t>‹#›</a:t>
            </a:fld>
            <a:endParaRPr lang="zh-TW"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4"/>
          <p:cNvSpPr>
            <a:spLocks noGrp="1"/>
          </p:cNvSpPr>
          <p:nvPr>
            <p:ph type="dt" sz="half" idx="10"/>
          </p:nvPr>
        </p:nvSpPr>
        <p:spPr/>
        <p:txBody>
          <a:bodyPr/>
          <a:lstStyle/>
          <a:p>
            <a:fld id="{19210CB8-9C72-404C-899B-5940395B8F89}" type="datetime1">
              <a:rPr lang="zh-TW" altLang="en-US" smtClean="0"/>
              <a:t>2021/3/25</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BA18821E-8FE7-4C4D-ABAC-6F17993994D3}" type="slidenum">
              <a:rPr lang="zh-TW" altLang="en-US" smtClean="0"/>
              <a:pPr/>
              <a:t>‹#›</a:t>
            </a:fld>
            <a:endParaRPr lang="zh-TW"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6"/>
          <p:cNvSpPr>
            <a:spLocks noGrp="1"/>
          </p:cNvSpPr>
          <p:nvPr>
            <p:ph type="dt" sz="half" idx="10"/>
          </p:nvPr>
        </p:nvSpPr>
        <p:spPr/>
        <p:txBody>
          <a:bodyPr/>
          <a:lstStyle/>
          <a:p>
            <a:fld id="{3E93578D-0DE0-4C23-B8C5-97C7A99D78F2}" type="datetime1">
              <a:rPr lang="zh-TW" altLang="en-US" smtClean="0"/>
              <a:t>2021/3/25</a:t>
            </a:fld>
            <a:endParaRPr lang="zh-TW" altLang="en-US"/>
          </a:p>
        </p:txBody>
      </p:sp>
      <p:sp>
        <p:nvSpPr>
          <p:cNvPr id="8" name="頁尾版面配置區 7"/>
          <p:cNvSpPr>
            <a:spLocks noGrp="1"/>
          </p:cNvSpPr>
          <p:nvPr>
            <p:ph type="ftr" sz="quarter" idx="11"/>
          </p:nvPr>
        </p:nvSpPr>
        <p:spPr/>
        <p:txBody>
          <a:bodyPr/>
          <a:lstStyle/>
          <a:p>
            <a:endParaRPr lang="zh-TW" altLang="en-US"/>
          </a:p>
        </p:txBody>
      </p:sp>
      <p:sp>
        <p:nvSpPr>
          <p:cNvPr id="9" name="投影片編號版面配置區 8"/>
          <p:cNvSpPr>
            <a:spLocks noGrp="1"/>
          </p:cNvSpPr>
          <p:nvPr>
            <p:ph type="sldNum" sz="quarter" idx="12"/>
          </p:nvPr>
        </p:nvSpPr>
        <p:spPr/>
        <p:txBody>
          <a:bodyPr/>
          <a:lstStyle/>
          <a:p>
            <a:fld id="{BA18821E-8FE7-4C4D-ABAC-6F17993994D3}" type="slidenum">
              <a:rPr lang="zh-TW" altLang="en-US" smtClean="0"/>
              <a:pPr/>
              <a:t>‹#›</a:t>
            </a:fld>
            <a:endParaRPr lang="zh-TW"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日期版面配置區 2"/>
          <p:cNvSpPr>
            <a:spLocks noGrp="1"/>
          </p:cNvSpPr>
          <p:nvPr>
            <p:ph type="dt" sz="half" idx="10"/>
          </p:nvPr>
        </p:nvSpPr>
        <p:spPr/>
        <p:txBody>
          <a:bodyPr/>
          <a:lstStyle/>
          <a:p>
            <a:fld id="{184C1D2D-E954-4258-8271-E257C37B22BC}" type="datetime1">
              <a:rPr lang="zh-TW" altLang="en-US" smtClean="0"/>
              <a:t>2021/3/25</a:t>
            </a:fld>
            <a:endParaRPr lang="zh-TW" altLang="en-US"/>
          </a:p>
        </p:txBody>
      </p:sp>
      <p:sp>
        <p:nvSpPr>
          <p:cNvPr id="4" name="頁尾版面配置區 3"/>
          <p:cNvSpPr>
            <a:spLocks noGrp="1"/>
          </p:cNvSpPr>
          <p:nvPr>
            <p:ph type="ftr" sz="quarter" idx="11"/>
          </p:nvPr>
        </p:nvSpPr>
        <p:spPr/>
        <p:txBody>
          <a:bodyPr/>
          <a:lstStyle/>
          <a:p>
            <a:endParaRPr lang="zh-TW" altLang="en-US"/>
          </a:p>
        </p:txBody>
      </p:sp>
      <p:sp>
        <p:nvSpPr>
          <p:cNvPr id="5" name="投影片編號版面配置區 4"/>
          <p:cNvSpPr>
            <a:spLocks noGrp="1"/>
          </p:cNvSpPr>
          <p:nvPr>
            <p:ph type="sldNum" sz="quarter" idx="12"/>
          </p:nvPr>
        </p:nvSpPr>
        <p:spPr/>
        <p:txBody>
          <a:bodyPr/>
          <a:lstStyle/>
          <a:p>
            <a:fld id="{BA18821E-8FE7-4C4D-ABAC-6F17993994D3}" type="slidenum">
              <a:rPr lang="zh-TW" altLang="en-US" smtClean="0"/>
              <a:pPr/>
              <a:t>‹#›</a:t>
            </a:fld>
            <a:endParaRPr lang="zh-TW"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fld id="{69242DA2-D770-4065-90A7-81DA77885A24}" type="datetime1">
              <a:rPr lang="zh-TW" altLang="en-US" smtClean="0"/>
              <a:t>2021/3/25</a:t>
            </a:fld>
            <a:endParaRPr lang="zh-TW" altLang="en-US"/>
          </a:p>
        </p:txBody>
      </p:sp>
      <p:sp>
        <p:nvSpPr>
          <p:cNvPr id="3" name="頁尾版面配置區 2"/>
          <p:cNvSpPr>
            <a:spLocks noGrp="1"/>
          </p:cNvSpPr>
          <p:nvPr>
            <p:ph type="ftr" sz="quarter" idx="11"/>
          </p:nvPr>
        </p:nvSpPr>
        <p:spPr/>
        <p:txBody>
          <a:bodyPr/>
          <a:lstStyle/>
          <a:p>
            <a:endParaRPr lang="zh-TW" altLang="en-US"/>
          </a:p>
        </p:txBody>
      </p:sp>
      <p:sp>
        <p:nvSpPr>
          <p:cNvPr id="4" name="投影片編號版面配置區 3"/>
          <p:cNvSpPr>
            <a:spLocks noGrp="1"/>
          </p:cNvSpPr>
          <p:nvPr>
            <p:ph type="sldNum" sz="quarter" idx="12"/>
          </p:nvPr>
        </p:nvSpPr>
        <p:spPr/>
        <p:txBody>
          <a:bodyPr/>
          <a:lstStyle/>
          <a:p>
            <a:fld id="{BA18821E-8FE7-4C4D-ABAC-6F17993994D3}" type="slidenum">
              <a:rPr lang="zh-TW" altLang="en-US" smtClean="0"/>
              <a:pPr/>
              <a:t>‹#›</a:t>
            </a:fld>
            <a:endParaRPr lang="zh-TW"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a:t>按一下以編輯母片標題樣式</a:t>
            </a:r>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4"/>
          <p:cNvSpPr>
            <a:spLocks noGrp="1"/>
          </p:cNvSpPr>
          <p:nvPr>
            <p:ph type="dt" sz="half" idx="10"/>
          </p:nvPr>
        </p:nvSpPr>
        <p:spPr/>
        <p:txBody>
          <a:bodyPr/>
          <a:lstStyle/>
          <a:p>
            <a:fld id="{4E3B99CC-C611-4B4B-B3CF-DBF5462BF329}" type="datetime1">
              <a:rPr lang="zh-TW" altLang="en-US" smtClean="0"/>
              <a:t>2021/3/25</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BA18821E-8FE7-4C4D-ABAC-6F17993994D3}" type="slidenum">
              <a:rPr lang="zh-TW" altLang="en-US" smtClean="0"/>
              <a:pPr/>
              <a:t>‹#›</a:t>
            </a:fld>
            <a:endParaRPr lang="zh-TW"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a:t>按一下以編輯母片標題樣式</a:t>
            </a:r>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4"/>
          <p:cNvSpPr>
            <a:spLocks noGrp="1"/>
          </p:cNvSpPr>
          <p:nvPr>
            <p:ph type="dt" sz="half" idx="10"/>
          </p:nvPr>
        </p:nvSpPr>
        <p:spPr/>
        <p:txBody>
          <a:bodyPr/>
          <a:lstStyle/>
          <a:p>
            <a:fld id="{4AE134FC-8E57-409A-B35E-16C35829EAC8}" type="datetime1">
              <a:rPr lang="zh-TW" altLang="en-US" smtClean="0"/>
              <a:t>2021/3/25</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BA18821E-8FE7-4C4D-ABAC-6F17993994D3}" type="slidenum">
              <a:rPr lang="zh-TW" altLang="en-US" smtClean="0"/>
              <a:pPr/>
              <a:t>‹#›</a:t>
            </a:fld>
            <a:endParaRPr lang="zh-TW"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zh-TW" altLang="en-US"/>
              <a:t>按一下以編輯母片標題樣式</a:t>
            </a:r>
          </a:p>
        </p:txBody>
      </p:sp>
      <p:sp>
        <p:nvSpPr>
          <p:cNvPr id="3" name="文字版面配置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7015235-C34A-4A4C-8BDA-34A93AF3372A}" type="datetime1">
              <a:rPr lang="zh-TW" altLang="en-US" smtClean="0"/>
              <a:t>2021/3/25</a:t>
            </a:fld>
            <a:endParaRPr lang="zh-TW" altLang="en-US"/>
          </a:p>
        </p:txBody>
      </p:sp>
      <p:sp>
        <p:nvSpPr>
          <p:cNvPr id="5" name="頁尾版面配置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TW" altLang="en-US"/>
          </a:p>
        </p:txBody>
      </p:sp>
      <p:sp>
        <p:nvSpPr>
          <p:cNvPr id="6" name="投影片編號版面配置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18821E-8FE7-4C4D-ABAC-6F17993994D3}" type="slidenum">
              <a:rPr lang="zh-TW" altLang="en-US" smtClean="0"/>
              <a:pPr/>
              <a:t>‹#›</a:t>
            </a:fld>
            <a:endParaRPr lang="zh-TW"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gif"/><Relationship Id="rId3" Type="http://schemas.openxmlformats.org/officeDocument/2006/relationships/image" Target="../media/image1.gif"/><Relationship Id="rId7" Type="http://schemas.openxmlformats.org/officeDocument/2006/relationships/image" Target="../media/image5.tif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emf"/><Relationship Id="rId5" Type="http://schemas.openxmlformats.org/officeDocument/2006/relationships/image" Target="../media/image3.gif"/><Relationship Id="rId4" Type="http://schemas.openxmlformats.org/officeDocument/2006/relationships/image" Target="../media/image2.gif"/><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 Id="rId5" Type="http://schemas.openxmlformats.org/officeDocument/2006/relationships/image" Target="../media/image36.jpeg"/><Relationship Id="rId4" Type="http://schemas.openxmlformats.org/officeDocument/2006/relationships/image" Target="../media/image35.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2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82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4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0.png"/><Relationship Id="rId7" Type="http://schemas.openxmlformats.org/officeDocument/2006/relationships/image" Target="../media/image62.png"/><Relationship Id="rId2" Type="http://schemas.openxmlformats.org/officeDocument/2006/relationships/image" Target="../media/image59.png"/><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61.png"/><Relationship Id="rId4" Type="http://schemas.openxmlformats.org/officeDocument/2006/relationships/image" Target="../media/image55.png"/></Relationships>
</file>

<file path=ppt/slides/_rels/slide4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66.png"/><Relationship Id="rId1" Type="http://schemas.openxmlformats.org/officeDocument/2006/relationships/slideLayout" Target="../slideLayouts/slideLayout2.xml"/><Relationship Id="rId6" Type="http://schemas.openxmlformats.org/officeDocument/2006/relationships/image" Target="../media/image68.png"/><Relationship Id="rId5" Type="http://schemas.openxmlformats.org/officeDocument/2006/relationships/image" Target="../media/image59.png"/><Relationship Id="rId4" Type="http://schemas.openxmlformats.org/officeDocument/2006/relationships/image" Target="../media/image67.png"/></Relationships>
</file>

<file path=ppt/slides/_rels/slide4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50.xml.rels><?xml version="1.0" encoding="UTF-8" standalone="yes"?>
<Relationships xmlns="http://schemas.openxmlformats.org/package/2006/relationships"><Relationship Id="rId3" Type="http://schemas.openxmlformats.org/officeDocument/2006/relationships/image" Target="../media/image70.png"/><Relationship Id="rId7" Type="http://schemas.openxmlformats.org/officeDocument/2006/relationships/image" Target="../media/image57.png"/><Relationship Id="rId2" Type="http://schemas.openxmlformats.org/officeDocument/2006/relationships/image" Target="../media/image73.png"/><Relationship Id="rId1" Type="http://schemas.openxmlformats.org/officeDocument/2006/relationships/slideLayout" Target="../slideLayouts/slideLayout2.xml"/><Relationship Id="rId6" Type="http://schemas.openxmlformats.org/officeDocument/2006/relationships/image" Target="../media/image75.png"/><Relationship Id="rId5" Type="http://schemas.openxmlformats.org/officeDocument/2006/relationships/image" Target="../media/image59.png"/><Relationship Id="rId4" Type="http://schemas.openxmlformats.org/officeDocument/2006/relationships/image" Target="../media/image74.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2.xml"/><Relationship Id="rId4" Type="http://schemas.openxmlformats.org/officeDocument/2006/relationships/image" Target="../media/image79.png"/></Relationships>
</file>

<file path=ppt/slides/_rels/slide56.xml.rels><?xml version="1.0" encoding="UTF-8" standalone="yes"?>
<Relationships xmlns="http://schemas.openxmlformats.org/package/2006/relationships"><Relationship Id="rId3" Type="http://schemas.openxmlformats.org/officeDocument/2006/relationships/hyperlink" Target="https://earthquake.usgs.gov/earthquakes/eventpage/us20007z80/executive" TargetMode="External"/><Relationship Id="rId2" Type="http://schemas.openxmlformats.org/officeDocument/2006/relationships/hyperlink" Target="https://earthquake.usgs.gov/earthquakes/eventpage/usp000f83m/executive" TargetMode="External"/><Relationship Id="rId1" Type="http://schemas.openxmlformats.org/officeDocument/2006/relationships/slideLayout" Target="../slideLayouts/slideLayout2.xml"/><Relationship Id="rId4" Type="http://schemas.openxmlformats.org/officeDocument/2006/relationships/hyperlink" Target="https://earthquake.usgs.gov/earthquakes/eventpage/usp00018r3/executive" TargetMode="External"/></Relationships>
</file>

<file path=ppt/slides/_rels/slide5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2.xml"/><Relationship Id="rId4" Type="http://schemas.openxmlformats.org/officeDocument/2006/relationships/image" Target="../media/image86.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png"/></Relationships>
</file>

<file path=ppt/slides/_rels/slide60.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89.png"/><Relationship Id="rId7" Type="http://schemas.openxmlformats.org/officeDocument/2006/relationships/image" Target="../media/image93.png"/><Relationship Id="rId2" Type="http://schemas.openxmlformats.org/officeDocument/2006/relationships/image" Target="../media/image88.png"/><Relationship Id="rId1" Type="http://schemas.openxmlformats.org/officeDocument/2006/relationships/slideLayout" Target="../slideLayouts/slideLayout2.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90.png"/></Relationships>
</file>

<file path=ppt/slides/_rels/slide62.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2.xml"/><Relationship Id="rId5" Type="http://schemas.openxmlformats.org/officeDocument/2006/relationships/image" Target="../media/image102.png"/><Relationship Id="rId4" Type="http://schemas.openxmlformats.org/officeDocument/2006/relationships/image" Target="../media/image101.png"/></Relationships>
</file>

<file path=ppt/slides/_rels/slide67.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2.xml"/><Relationship Id="rId5" Type="http://schemas.openxmlformats.org/officeDocument/2006/relationships/image" Target="../media/image106.png"/><Relationship Id="rId4" Type="http://schemas.openxmlformats.org/officeDocument/2006/relationships/image" Target="../media/image105.png"/></Relationships>
</file>

<file path=ppt/slides/_rels/slide68.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2.xml"/><Relationship Id="rId5" Type="http://schemas.openxmlformats.org/officeDocument/2006/relationships/image" Target="../media/image110.png"/><Relationship Id="rId4" Type="http://schemas.openxmlformats.org/officeDocument/2006/relationships/image" Target="../media/image109.png"/></Relationships>
</file>

<file path=ppt/slides/_rels/slide69.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2.xml"/><Relationship Id="rId4" Type="http://schemas.openxmlformats.org/officeDocument/2006/relationships/image" Target="../media/image113.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2.xml"/><Relationship Id="rId4" Type="http://schemas.openxmlformats.org/officeDocument/2006/relationships/image" Target="../media/image116.png"/></Relationships>
</file>

<file path=ppt/slides/_rels/slide71.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Layout" Target="../slideLayouts/slideLayout2.xml"/><Relationship Id="rId4" Type="http://schemas.openxmlformats.org/officeDocument/2006/relationships/image" Target="../media/image119.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8" Type="http://schemas.openxmlformats.org/officeDocument/2006/relationships/image" Target="../media/image122.png"/><Relationship Id="rId3" Type="http://schemas.openxmlformats.org/officeDocument/2006/relationships/image" Target="../media/image2.gif"/><Relationship Id="rId7" Type="http://schemas.openxmlformats.org/officeDocument/2006/relationships/image" Target="../media/image121.jpeg"/><Relationship Id="rId2" Type="http://schemas.openxmlformats.org/officeDocument/2006/relationships/image" Target="../media/image120.jpg"/><Relationship Id="rId1" Type="http://schemas.openxmlformats.org/officeDocument/2006/relationships/slideLayout" Target="../slideLayouts/slideLayout6.xml"/><Relationship Id="rId6" Type="http://schemas.openxmlformats.org/officeDocument/2006/relationships/image" Target="../media/image6.gif"/><Relationship Id="rId5" Type="http://schemas.openxmlformats.org/officeDocument/2006/relationships/image" Target="../media/image1.gif"/><Relationship Id="rId4" Type="http://schemas.openxmlformats.org/officeDocument/2006/relationships/image" Target="../media/image3.gif"/></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圖片 2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55180" y="195103"/>
            <a:ext cx="2508092" cy="1410801"/>
          </a:xfrm>
          <a:prstGeom prst="rect">
            <a:avLst/>
          </a:prstGeom>
        </p:spPr>
      </p:pic>
      <p:pic>
        <p:nvPicPr>
          <p:cNvPr id="6" name="圖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3277" y="3272905"/>
            <a:ext cx="2207911" cy="2207911"/>
          </a:xfrm>
          <a:prstGeom prst="rect">
            <a:avLst/>
          </a:prstGeom>
        </p:spPr>
      </p:pic>
      <p:pic>
        <p:nvPicPr>
          <p:cNvPr id="16" name="內容版面配置區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50869" y="3384144"/>
            <a:ext cx="2493131" cy="1869848"/>
          </a:xfrm>
          <a:prstGeom prst="rect">
            <a:avLst/>
          </a:prstGeom>
        </p:spPr>
      </p:pic>
      <p:sp>
        <p:nvSpPr>
          <p:cNvPr id="4" name="投影片編號版面配置區 3"/>
          <p:cNvSpPr>
            <a:spLocks noGrp="1"/>
          </p:cNvSpPr>
          <p:nvPr>
            <p:ph type="sldNum" sz="quarter" idx="12"/>
          </p:nvPr>
        </p:nvSpPr>
        <p:spPr/>
        <p:txBody>
          <a:bodyPr/>
          <a:lstStyle/>
          <a:p>
            <a:fld id="{90B89AC9-B424-4165-B849-A589F48C7B24}" type="slidenum">
              <a:rPr lang="zh-TW" altLang="en-US" smtClean="0">
                <a:latin typeface="Times New Roman" panose="02020603050405020304" pitchFamily="18" charset="0"/>
                <a:ea typeface="標楷體" panose="03000509000000000000" pitchFamily="65" charset="-120"/>
                <a:cs typeface="Times New Roman" panose="02020603050405020304" pitchFamily="18" charset="0"/>
              </a:rPr>
              <a:pPr/>
              <a:t>1</a:t>
            </a:fld>
            <a:endParaRPr lang="zh-TW" altLang="en-US" dirty="0">
              <a:latin typeface="Times New Roman" panose="02020603050405020304" pitchFamily="18" charset="0"/>
              <a:ea typeface="標楷體" panose="03000509000000000000" pitchFamily="65" charset="-120"/>
              <a:cs typeface="Times New Roman" panose="02020603050405020304" pitchFamily="18" charset="0"/>
            </a:endParaRPr>
          </a:p>
        </p:txBody>
      </p:sp>
      <p:grpSp>
        <p:nvGrpSpPr>
          <p:cNvPr id="15" name="群組 14"/>
          <p:cNvGrpSpPr/>
          <p:nvPr/>
        </p:nvGrpSpPr>
        <p:grpSpPr>
          <a:xfrm>
            <a:off x="2207086" y="5480816"/>
            <a:ext cx="4743307" cy="992942"/>
            <a:chOff x="971599" y="5496618"/>
            <a:chExt cx="6568523" cy="1361381"/>
          </a:xfrm>
        </p:grpSpPr>
        <p:sp>
          <p:nvSpPr>
            <p:cNvPr id="10" name="矩形 9"/>
            <p:cNvSpPr/>
            <p:nvPr/>
          </p:nvSpPr>
          <p:spPr>
            <a:xfrm>
              <a:off x="971599" y="5496618"/>
              <a:ext cx="6336705" cy="1361381"/>
            </a:xfrm>
            <a:prstGeom prst="rect">
              <a:avLst/>
            </a:prstGeom>
            <a:gradFill flip="none" rotWithShape="1">
              <a:gsLst>
                <a:gs pos="0">
                  <a:schemeClr val="tx1"/>
                </a:gs>
                <a:gs pos="85000">
                  <a:schemeClr val="tx1">
                    <a:lumMod val="95000"/>
                    <a:lumOff val="5000"/>
                    <a:tint val="44500"/>
                    <a:satMod val="160000"/>
                  </a:schemeClr>
                </a:gs>
                <a:gs pos="100000">
                  <a:schemeClr val="tx1">
                    <a:lumMod val="95000"/>
                    <a:lumOff val="5000"/>
                    <a:tint val="23500"/>
                    <a:satMod val="160000"/>
                  </a:schemeClr>
                </a:gs>
              </a:gsLst>
              <a:lin ang="13500000" scaled="1"/>
              <a:tileRect/>
            </a:gradFill>
            <a:ln>
              <a:noFill/>
            </a:ln>
            <a:effectLst>
              <a:outerShdw blurRad="76200" dir="13500000" sy="23000" kx="12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grpSp>
          <p:nvGrpSpPr>
            <p:cNvPr id="12" name="群組 11"/>
            <p:cNvGrpSpPr/>
            <p:nvPr/>
          </p:nvGrpSpPr>
          <p:grpSpPr>
            <a:xfrm>
              <a:off x="1513828" y="5654055"/>
              <a:ext cx="1324610" cy="1053447"/>
              <a:chOff x="1513828" y="5654055"/>
              <a:chExt cx="1324610" cy="1053447"/>
            </a:xfrm>
          </p:grpSpPr>
          <p:sp>
            <p:nvSpPr>
              <p:cNvPr id="11" name="矩形 10"/>
              <p:cNvSpPr/>
              <p:nvPr/>
            </p:nvSpPr>
            <p:spPr>
              <a:xfrm>
                <a:off x="1513828" y="5654055"/>
                <a:ext cx="1324610" cy="10153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pic>
            <p:nvPicPr>
              <p:cNvPr id="14" name="圖片 13"/>
              <p:cNvPicPr>
                <a:picLocks noChangeAspect="1"/>
              </p:cNvPicPr>
              <p:nvPr/>
            </p:nvPicPr>
            <p:blipFill>
              <a:blip r:embed="rId6"/>
              <a:stretch>
                <a:fillRect/>
              </a:stretch>
            </p:blipFill>
            <p:spPr>
              <a:xfrm>
                <a:off x="1513828" y="5654055"/>
                <a:ext cx="1324610" cy="1053447"/>
              </a:xfrm>
              <a:prstGeom prst="rect">
                <a:avLst/>
              </a:prstGeom>
            </p:spPr>
          </p:pic>
        </p:grpSp>
        <p:sp>
          <p:nvSpPr>
            <p:cNvPr id="5" name="文字方塊 4"/>
            <p:cNvSpPr txBox="1"/>
            <p:nvPr/>
          </p:nvSpPr>
          <p:spPr>
            <a:xfrm>
              <a:off x="2931611" y="5850418"/>
              <a:ext cx="4608511" cy="696266"/>
            </a:xfrm>
            <a:prstGeom prst="rect">
              <a:avLst/>
            </a:prstGeom>
            <a:noFill/>
          </p:spPr>
          <p:txBody>
            <a:bodyPr wrap="square" rtlCol="0">
              <a:spAutoFit/>
            </a:bodyPr>
            <a:lstStyle/>
            <a:p>
              <a:r>
                <a:rPr lang="zh-TW" altLang="en-US" sz="1350" b="1" dirty="0">
                  <a:solidFill>
                    <a:schemeClr val="bg1"/>
                  </a:solidFill>
                  <a:latin typeface="微軟正黑體" panose="020B0604030504040204" pitchFamily="34" charset="-120"/>
                  <a:ea typeface="微軟正黑體" panose="020B0604030504040204" pitchFamily="34" charset="-120"/>
                </a:rPr>
                <a:t>海　嘯　科　學　研　究　室</a:t>
              </a:r>
            </a:p>
            <a:p>
              <a:r>
                <a:rPr lang="en-US" altLang="zh-TW" sz="1350" b="1" dirty="0">
                  <a:solidFill>
                    <a:schemeClr val="bg1"/>
                  </a:solidFill>
                  <a:latin typeface="微軟正黑體" panose="020B0604030504040204" pitchFamily="34" charset="-120"/>
                  <a:ea typeface="微軟正黑體" panose="020B0604030504040204" pitchFamily="34" charset="-120"/>
                </a:rPr>
                <a:t>TSUNAMI SCIENCE LABORATORY</a:t>
              </a:r>
              <a:endParaRPr lang="zh-TW" altLang="en-US" sz="1350" b="1" dirty="0">
                <a:solidFill>
                  <a:schemeClr val="bg1"/>
                </a:solidFill>
                <a:latin typeface="微軟正黑體" panose="020B0604030504040204" pitchFamily="34" charset="-120"/>
                <a:ea typeface="微軟正黑體" panose="020B0604030504040204" pitchFamily="34" charset="-120"/>
              </a:endParaRPr>
            </a:p>
          </p:txBody>
        </p:sp>
      </p:grpSp>
      <p:sp>
        <p:nvSpPr>
          <p:cNvPr id="17" name="標題 16"/>
          <p:cNvSpPr>
            <a:spLocks noGrp="1"/>
          </p:cNvSpPr>
          <p:nvPr>
            <p:ph type="ctrTitle"/>
          </p:nvPr>
        </p:nvSpPr>
        <p:spPr>
          <a:xfrm>
            <a:off x="153955" y="1971871"/>
            <a:ext cx="8836090" cy="532486"/>
          </a:xfrm>
        </p:spPr>
        <p:txBody>
          <a:bodyPr>
            <a:noAutofit/>
          </a:bodyPr>
          <a:lstStyle/>
          <a:p>
            <a:r>
              <a:rPr lang="en-US" altLang="zh-TW" sz="3200" dirty="0">
                <a:ea typeface="標楷體" panose="03000509000000000000" pitchFamily="65" charset="-120"/>
              </a:rPr>
              <a:t>The Development of Tsunami Researches in Taiwan</a:t>
            </a:r>
            <a:endParaRPr lang="en-US" altLang="zh-TW" sz="1800" dirty="0">
              <a:effectLst>
                <a:outerShdw blurRad="38100" dist="38100" dir="2700000" algn="tl">
                  <a:srgbClr val="000000">
                    <a:alpha val="43137"/>
                  </a:srgbClr>
                </a:outerShdw>
              </a:effectLst>
              <a:ea typeface="標楷體" panose="03000509000000000000" pitchFamily="65" charset="-120"/>
            </a:endParaRPr>
          </a:p>
        </p:txBody>
      </p:sp>
      <p:pic>
        <p:nvPicPr>
          <p:cNvPr id="34" name="圖片 33"/>
          <p:cNvPicPr>
            <a:picLocks noChangeAspect="1"/>
          </p:cNvPicPr>
          <p:nvPr/>
        </p:nvPicPr>
        <p:blipFill>
          <a:blip r:embed="rId7">
            <a:clrChange>
              <a:clrFrom>
                <a:srgbClr val="FFFFFF"/>
              </a:clrFrom>
              <a:clrTo>
                <a:srgbClr val="FFFFFF">
                  <a:alpha val="0"/>
                </a:srgbClr>
              </a:clrTo>
            </a:clrChange>
          </a:blip>
          <a:stretch>
            <a:fillRect/>
          </a:stretch>
        </p:blipFill>
        <p:spPr>
          <a:xfrm>
            <a:off x="359403" y="351617"/>
            <a:ext cx="1254007" cy="1097774"/>
          </a:xfrm>
          <a:prstGeom prst="rect">
            <a:avLst/>
          </a:prstGeom>
        </p:spPr>
      </p:pic>
      <p:pic>
        <p:nvPicPr>
          <p:cNvPr id="25" name="Picture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838936" y="152289"/>
            <a:ext cx="3059092" cy="1529546"/>
          </a:xfrm>
          <a:prstGeom prst="rect">
            <a:avLst/>
          </a:prstGeom>
        </p:spPr>
      </p:pic>
      <p:grpSp>
        <p:nvGrpSpPr>
          <p:cNvPr id="7" name="群組 6"/>
          <p:cNvGrpSpPr/>
          <p:nvPr/>
        </p:nvGrpSpPr>
        <p:grpSpPr>
          <a:xfrm>
            <a:off x="1981802" y="432445"/>
            <a:ext cx="1507348" cy="936118"/>
            <a:chOff x="3851920" y="714502"/>
            <a:chExt cx="1507348" cy="936118"/>
          </a:xfrm>
        </p:grpSpPr>
        <p:pic>
          <p:nvPicPr>
            <p:cNvPr id="18" name="圖片 1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851920" y="714502"/>
              <a:ext cx="1507348" cy="725865"/>
            </a:xfrm>
            <a:prstGeom prst="rect">
              <a:avLst/>
            </a:prstGeom>
          </p:spPr>
        </p:pic>
        <p:sp>
          <p:nvSpPr>
            <p:cNvPr id="19" name="矩形 18"/>
            <p:cNvSpPr/>
            <p:nvPr/>
          </p:nvSpPr>
          <p:spPr>
            <a:xfrm>
              <a:off x="3909582" y="1419788"/>
              <a:ext cx="1338829" cy="230832"/>
            </a:xfrm>
            <a:prstGeom prst="rect">
              <a:avLst/>
            </a:prstGeom>
          </p:spPr>
          <p:txBody>
            <a:bodyPr wrap="none">
              <a:spAutoFit/>
            </a:bodyPr>
            <a:lstStyle/>
            <a:p>
              <a:pPr algn="ctr"/>
              <a:r>
                <a:rPr lang="zh-TW" altLang="en-US" sz="900">
                  <a:ea typeface="標楷體" pitchFamily="65" charset="-120"/>
                </a:rPr>
                <a:t>水文</a:t>
              </a:r>
              <a:r>
                <a:rPr lang="zh-TW" altLang="en-US" sz="900" dirty="0">
                  <a:ea typeface="標楷體" pitchFamily="65" charset="-120"/>
                </a:rPr>
                <a:t>與海洋科學研究所</a:t>
              </a:r>
            </a:p>
          </p:txBody>
        </p:sp>
      </p:grpSp>
      <p:sp>
        <p:nvSpPr>
          <p:cNvPr id="8" name="副標題 7"/>
          <p:cNvSpPr>
            <a:spLocks noGrp="1"/>
          </p:cNvSpPr>
          <p:nvPr>
            <p:ph type="subTitle" idx="1"/>
          </p:nvPr>
        </p:nvSpPr>
        <p:spPr>
          <a:xfrm>
            <a:off x="539552" y="2783066"/>
            <a:ext cx="8147247" cy="2302118"/>
          </a:xfrm>
        </p:spPr>
        <p:txBody>
          <a:bodyPr>
            <a:normAutofit fontScale="92500" lnSpcReduction="20000"/>
          </a:bodyPr>
          <a:lstStyle/>
          <a:p>
            <a:r>
              <a:rPr lang="zh-TW" altLang="en-US" sz="2600" dirty="0">
                <a:solidFill>
                  <a:schemeClr val="tx1"/>
                </a:solidFill>
                <a:ea typeface="標楷體" panose="03000509000000000000" pitchFamily="65" charset="-120"/>
              </a:rPr>
              <a:t>吳祚任、林君蔚、蔡育霖、劉天祺、胡順凱、莊美惠</a:t>
            </a:r>
            <a:endParaRPr lang="en-US" altLang="zh-TW" sz="2600" dirty="0">
              <a:solidFill>
                <a:schemeClr val="tx1"/>
              </a:solidFill>
              <a:ea typeface="標楷體" panose="03000509000000000000" pitchFamily="65" charset="-120"/>
            </a:endParaRPr>
          </a:p>
          <a:p>
            <a:r>
              <a:rPr lang="en-US" altLang="zh-TW" dirty="0">
                <a:solidFill>
                  <a:schemeClr val="tx1"/>
                </a:solidFill>
                <a:ea typeface="標楷體" panose="03000509000000000000" pitchFamily="65" charset="-120"/>
              </a:rPr>
              <a:t>Prof. Tso-Ren Wu</a:t>
            </a:r>
          </a:p>
          <a:p>
            <a:r>
              <a:rPr lang="en-US" altLang="zh-TW" dirty="0">
                <a:solidFill>
                  <a:schemeClr val="tx1"/>
                </a:solidFill>
                <a:ea typeface="標楷體" panose="03000509000000000000" pitchFamily="65" charset="-120"/>
              </a:rPr>
              <a:t>National Central University</a:t>
            </a:r>
          </a:p>
          <a:p>
            <a:r>
              <a:rPr lang="en-US" altLang="zh-TW" dirty="0">
                <a:solidFill>
                  <a:schemeClr val="tx1"/>
                </a:solidFill>
                <a:ea typeface="標楷體" panose="03000509000000000000" pitchFamily="65" charset="-120"/>
              </a:rPr>
              <a:t>TAIWAN</a:t>
            </a:r>
          </a:p>
          <a:p>
            <a:r>
              <a:rPr lang="en-US" altLang="zh-TW" dirty="0">
                <a:solidFill>
                  <a:schemeClr val="tx1"/>
                </a:solidFill>
                <a:ea typeface="標楷體" panose="03000509000000000000" pitchFamily="65" charset="-120"/>
              </a:rPr>
              <a:t>tsoren@ncu.edu.tw</a:t>
            </a:r>
          </a:p>
          <a:p>
            <a:endParaRPr lang="zh-TW" altLang="en-US" dirty="0">
              <a:solidFill>
                <a:schemeClr val="tx1"/>
              </a:solidFill>
            </a:endParaRPr>
          </a:p>
        </p:txBody>
      </p:sp>
    </p:spTree>
    <p:extLst>
      <p:ext uri="{BB962C8B-B14F-4D97-AF65-F5344CB8AC3E}">
        <p14:creationId xmlns:p14="http://schemas.microsoft.com/office/powerpoint/2010/main" val="28635124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descr="hana"/>
          <p:cNvPicPr/>
          <p:nvPr/>
        </p:nvPicPr>
        <p:blipFill rotWithShape="1">
          <a:blip r:embed="rId2" cstate="print">
            <a:extLst>
              <a:ext uri="{28A0092B-C50C-407E-A947-70E740481C1C}">
                <a14:useLocalDpi xmlns:a14="http://schemas.microsoft.com/office/drawing/2010/main" val="0"/>
              </a:ext>
            </a:extLst>
          </a:blip>
          <a:srcRect l="-1" t="51422" r="-4671"/>
          <a:stretch/>
        </p:blipFill>
        <p:spPr bwMode="auto">
          <a:xfrm>
            <a:off x="4326063" y="437456"/>
            <a:ext cx="4968552" cy="1728192"/>
          </a:xfrm>
          <a:prstGeom prst="rect">
            <a:avLst/>
          </a:prstGeom>
          <a:noFill/>
          <a:ln>
            <a:noFill/>
          </a:ln>
        </p:spPr>
      </p:pic>
      <p:pic>
        <p:nvPicPr>
          <p:cNvPr id="7" name="圖片 6" descr="runda"/>
          <p:cNvPicPr/>
          <p:nvPr/>
        </p:nvPicPr>
        <p:blipFill rotWithShape="1">
          <a:blip r:embed="rId3" cstate="print">
            <a:extLst>
              <a:ext uri="{28A0092B-C50C-407E-A947-70E740481C1C}">
                <a14:useLocalDpi xmlns:a14="http://schemas.microsoft.com/office/drawing/2010/main" val="0"/>
              </a:ext>
            </a:extLst>
          </a:blip>
          <a:srcRect t="51664"/>
          <a:stretch/>
        </p:blipFill>
        <p:spPr bwMode="auto">
          <a:xfrm>
            <a:off x="4328070" y="2447181"/>
            <a:ext cx="4825455" cy="1800200"/>
          </a:xfrm>
          <a:prstGeom prst="rect">
            <a:avLst/>
          </a:prstGeom>
          <a:noFill/>
          <a:ln>
            <a:noFill/>
          </a:ln>
        </p:spPr>
      </p:pic>
      <p:pic>
        <p:nvPicPr>
          <p:cNvPr id="8" name="圖片 7" descr="NDBC_21413"/>
          <p:cNvPicPr/>
          <p:nvPr/>
        </p:nvPicPr>
        <p:blipFill rotWithShape="1">
          <a:blip r:embed="rId4" cstate="print">
            <a:extLst>
              <a:ext uri="{28A0092B-C50C-407E-A947-70E740481C1C}">
                <a14:useLocalDpi xmlns:a14="http://schemas.microsoft.com/office/drawing/2010/main" val="0"/>
              </a:ext>
            </a:extLst>
          </a:blip>
          <a:srcRect t="48089"/>
          <a:stretch/>
        </p:blipFill>
        <p:spPr bwMode="auto">
          <a:xfrm>
            <a:off x="4316502" y="4459957"/>
            <a:ext cx="4766888" cy="1956104"/>
          </a:xfrm>
          <a:prstGeom prst="rect">
            <a:avLst/>
          </a:prstGeom>
          <a:noFill/>
          <a:ln>
            <a:noFill/>
          </a:ln>
        </p:spPr>
      </p:pic>
      <p:grpSp>
        <p:nvGrpSpPr>
          <p:cNvPr id="2" name="群組 1"/>
          <p:cNvGrpSpPr/>
          <p:nvPr/>
        </p:nvGrpSpPr>
        <p:grpSpPr>
          <a:xfrm>
            <a:off x="488727" y="1799314"/>
            <a:ext cx="3305109" cy="2066135"/>
            <a:chOff x="0" y="831663"/>
            <a:chExt cx="4536504" cy="2835921"/>
          </a:xfrm>
        </p:grpSpPr>
        <p:pic>
          <p:nvPicPr>
            <p:cNvPr id="6146" name="Picture 2" descr="C:\Users\aaa79828\Pictures\311\圖片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831663"/>
              <a:ext cx="4536504" cy="2835921"/>
            </a:xfrm>
            <a:prstGeom prst="rect">
              <a:avLst/>
            </a:prstGeom>
            <a:noFill/>
            <a:extLst>
              <a:ext uri="{909E8E84-426E-40dd-AFC4-6F175D3DCCD1}">
                <a14:hiddenFill xmlns:a14="http://schemas.microsoft.com/office/drawing/2010/main" xmlns="">
                  <a:solidFill>
                    <a:srgbClr val="FFFFFF"/>
                  </a:solidFill>
                </a14:hiddenFill>
              </a:ext>
            </a:extLst>
          </p:spPr>
        </p:pic>
        <p:sp>
          <p:nvSpPr>
            <p:cNvPr id="6" name="橢圓 5"/>
            <p:cNvSpPr/>
            <p:nvPr/>
          </p:nvSpPr>
          <p:spPr>
            <a:xfrm>
              <a:off x="1842492" y="1381522"/>
              <a:ext cx="1080120" cy="36004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橢圓 10"/>
            <p:cNvSpPr/>
            <p:nvPr/>
          </p:nvSpPr>
          <p:spPr>
            <a:xfrm>
              <a:off x="611560" y="1219039"/>
              <a:ext cx="1080120" cy="36004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橢圓 11"/>
            <p:cNvSpPr/>
            <p:nvPr/>
          </p:nvSpPr>
          <p:spPr>
            <a:xfrm>
              <a:off x="2646834" y="2951981"/>
              <a:ext cx="1080120" cy="36004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10" name="矩形 9"/>
          <p:cNvSpPr/>
          <p:nvPr/>
        </p:nvSpPr>
        <p:spPr>
          <a:xfrm>
            <a:off x="4572000" y="6335428"/>
            <a:ext cx="1965282" cy="369332"/>
          </a:xfrm>
          <a:prstGeom prst="rect">
            <a:avLst/>
          </a:prstGeom>
        </p:spPr>
        <p:txBody>
          <a:bodyPr wrap="none">
            <a:spAutoFit/>
          </a:bodyPr>
          <a:lstStyle/>
          <a:p>
            <a:r>
              <a:rPr lang="zh-TW" altLang="zh-TW" dirty="0">
                <a:ea typeface="標楷體" panose="03000509000000000000" pitchFamily="65" charset="-120"/>
              </a:rPr>
              <a:t>初步參數</a:t>
            </a:r>
            <a:r>
              <a:rPr lang="en-US" altLang="zh-TW" dirty="0">
                <a:ea typeface="標楷體" panose="03000509000000000000" pitchFamily="65" charset="-120"/>
              </a:rPr>
              <a:t>(present)</a:t>
            </a:r>
            <a:endParaRPr lang="zh-TW" altLang="en-US" dirty="0">
              <a:ea typeface="標楷體" panose="03000509000000000000" pitchFamily="65" charset="-120"/>
            </a:endParaRPr>
          </a:p>
        </p:txBody>
      </p:sp>
      <p:sp>
        <p:nvSpPr>
          <p:cNvPr id="13" name="矩形 12"/>
          <p:cNvSpPr/>
          <p:nvPr/>
        </p:nvSpPr>
        <p:spPr>
          <a:xfrm>
            <a:off x="6868388" y="6355938"/>
            <a:ext cx="2058577" cy="369332"/>
          </a:xfrm>
          <a:prstGeom prst="rect">
            <a:avLst/>
          </a:prstGeom>
        </p:spPr>
        <p:txBody>
          <a:bodyPr wrap="none">
            <a:spAutoFit/>
          </a:bodyPr>
          <a:lstStyle/>
          <a:p>
            <a:r>
              <a:rPr lang="zh-TW" altLang="zh-TW" dirty="0">
                <a:latin typeface="+mj-lt"/>
                <a:ea typeface="標楷體" panose="03000509000000000000" pitchFamily="65" charset="-120"/>
              </a:rPr>
              <a:t>較詳細參數</a:t>
            </a:r>
            <a:r>
              <a:rPr lang="en-US" altLang="zh-TW" dirty="0">
                <a:latin typeface="+mj-lt"/>
                <a:ea typeface="標楷體" panose="03000509000000000000" pitchFamily="65" charset="-120"/>
              </a:rPr>
              <a:t>(GCMT)</a:t>
            </a:r>
            <a:endParaRPr lang="zh-TW" altLang="en-US" dirty="0">
              <a:latin typeface="+mj-lt"/>
              <a:ea typeface="標楷體" panose="03000509000000000000" pitchFamily="65" charset="-120"/>
            </a:endParaRPr>
          </a:p>
        </p:txBody>
      </p:sp>
      <p:sp>
        <p:nvSpPr>
          <p:cNvPr id="15" name="矩形 14"/>
          <p:cNvSpPr/>
          <p:nvPr/>
        </p:nvSpPr>
        <p:spPr>
          <a:xfrm>
            <a:off x="179095" y="415171"/>
            <a:ext cx="4086613" cy="1661993"/>
          </a:xfrm>
          <a:prstGeom prst="rect">
            <a:avLst/>
          </a:prstGeom>
        </p:spPr>
        <p:txBody>
          <a:bodyPr wrap="square">
            <a:spAutoFit/>
          </a:bodyPr>
          <a:lstStyle/>
          <a:p>
            <a:pPr algn="ctr"/>
            <a:r>
              <a:rPr lang="zh-TW" altLang="en-US" sz="3200" dirty="0">
                <a:ea typeface="標楷體" panose="03000509000000000000" pitchFamily="65" charset="-120"/>
                <a:cs typeface="Times New Roman" panose="02020603050405020304" pitchFamily="18" charset="0"/>
              </a:rPr>
              <a:t>海嘯速算系統驗證</a:t>
            </a:r>
            <a:endParaRPr lang="en-US" altLang="zh-TW" sz="3200" dirty="0">
              <a:ea typeface="標楷體" panose="03000509000000000000" pitchFamily="65" charset="-120"/>
              <a:cs typeface="Times New Roman" panose="02020603050405020304" pitchFamily="18" charset="0"/>
            </a:endParaRPr>
          </a:p>
          <a:p>
            <a:pPr algn="ctr"/>
            <a:r>
              <a:rPr lang="en-US" altLang="zh-TW" sz="3200" dirty="0">
                <a:ea typeface="標楷體" panose="03000509000000000000" pitchFamily="65" charset="-120"/>
                <a:cs typeface="Times New Roman" panose="02020603050405020304" pitchFamily="18" charset="0"/>
              </a:rPr>
              <a:t>Validation</a:t>
            </a:r>
          </a:p>
          <a:p>
            <a:pPr algn="ctr"/>
            <a:r>
              <a:rPr lang="en-US" altLang="zh-TW" dirty="0">
                <a:ea typeface="標楷體" panose="03000509000000000000" pitchFamily="65" charset="-120"/>
                <a:cs typeface="Times New Roman" panose="02020603050405020304" pitchFamily="18" charset="0"/>
              </a:rPr>
              <a:t>By assuming that only four parameters were known in the early stage</a:t>
            </a:r>
            <a:r>
              <a:rPr lang="en-US" altLang="zh-TW" sz="2000" dirty="0">
                <a:ea typeface="標楷體" panose="03000509000000000000" pitchFamily="65" charset="-120"/>
                <a:cs typeface="Times New Roman" panose="02020603050405020304" pitchFamily="18" charset="0"/>
              </a:rPr>
              <a:t>.</a:t>
            </a:r>
            <a:endParaRPr lang="zh-TW" altLang="en-US" sz="2000" dirty="0">
              <a:ea typeface="標楷體" panose="03000509000000000000" pitchFamily="65" charset="-120"/>
              <a:cs typeface="Times New Roman" panose="02020603050405020304" pitchFamily="18" charset="0"/>
            </a:endParaRPr>
          </a:p>
        </p:txBody>
      </p:sp>
      <p:pic>
        <p:nvPicPr>
          <p:cNvPr id="18" name="Picture 2" descr="TAIWAN6"/>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r="45683"/>
          <a:stretch/>
        </p:blipFill>
        <p:spPr bwMode="auto">
          <a:xfrm>
            <a:off x="1941640" y="3813674"/>
            <a:ext cx="2345568" cy="27128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 name="文字方塊 15"/>
          <p:cNvSpPr txBox="1"/>
          <p:nvPr/>
        </p:nvSpPr>
        <p:spPr>
          <a:xfrm>
            <a:off x="4495353" y="83984"/>
            <a:ext cx="1658988" cy="369332"/>
          </a:xfrm>
          <a:prstGeom prst="rect">
            <a:avLst/>
          </a:prstGeom>
          <a:noFill/>
        </p:spPr>
        <p:txBody>
          <a:bodyPr wrap="square" rtlCol="0">
            <a:spAutoFit/>
          </a:bodyPr>
          <a:lstStyle/>
          <a:p>
            <a:r>
              <a:rPr lang="en-US" altLang="zh-TW" dirty="0">
                <a:latin typeface="標楷體" panose="03000509000000000000" pitchFamily="65" charset="-120"/>
                <a:ea typeface="標楷體" panose="03000509000000000000" pitchFamily="65" charset="-120"/>
              </a:rPr>
              <a:t>Japan </a:t>
            </a:r>
            <a:r>
              <a:rPr lang="zh-TW" altLang="en-US" dirty="0">
                <a:latin typeface="標楷體" panose="03000509000000000000" pitchFamily="65" charset="-120"/>
                <a:ea typeface="標楷體" panose="03000509000000000000" pitchFamily="65" charset="-120"/>
              </a:rPr>
              <a:t>日本</a:t>
            </a:r>
          </a:p>
        </p:txBody>
      </p:sp>
      <p:sp>
        <p:nvSpPr>
          <p:cNvPr id="20" name="文字方塊 19"/>
          <p:cNvSpPr txBox="1"/>
          <p:nvPr/>
        </p:nvSpPr>
        <p:spPr>
          <a:xfrm>
            <a:off x="4495799" y="2106613"/>
            <a:ext cx="1821355" cy="369332"/>
          </a:xfrm>
          <a:prstGeom prst="rect">
            <a:avLst/>
          </a:prstGeom>
          <a:noFill/>
        </p:spPr>
        <p:txBody>
          <a:bodyPr wrap="square" rtlCol="0">
            <a:spAutoFit/>
          </a:bodyPr>
          <a:lstStyle/>
          <a:p>
            <a:r>
              <a:rPr lang="en-US" altLang="zh-TW" dirty="0">
                <a:latin typeface="標楷體" panose="03000509000000000000" pitchFamily="65" charset="-120"/>
                <a:ea typeface="標楷體" panose="03000509000000000000" pitchFamily="65" charset="-120"/>
              </a:rPr>
              <a:t>Russia </a:t>
            </a:r>
            <a:r>
              <a:rPr lang="zh-TW" altLang="en-US" dirty="0">
                <a:latin typeface="標楷體" panose="03000509000000000000" pitchFamily="65" charset="-120"/>
                <a:ea typeface="標楷體" panose="03000509000000000000" pitchFamily="65" charset="-120"/>
              </a:rPr>
              <a:t>俄羅斯</a:t>
            </a:r>
          </a:p>
        </p:txBody>
      </p:sp>
      <p:sp>
        <p:nvSpPr>
          <p:cNvPr id="21" name="文字方塊 20"/>
          <p:cNvSpPr txBox="1"/>
          <p:nvPr/>
        </p:nvSpPr>
        <p:spPr>
          <a:xfrm>
            <a:off x="4514850" y="4196705"/>
            <a:ext cx="1296144" cy="369332"/>
          </a:xfrm>
          <a:prstGeom prst="rect">
            <a:avLst/>
          </a:prstGeom>
          <a:noFill/>
        </p:spPr>
        <p:txBody>
          <a:bodyPr wrap="square" rtlCol="0">
            <a:spAutoFit/>
          </a:bodyPr>
          <a:lstStyle/>
          <a:p>
            <a:r>
              <a:rPr lang="en-US" altLang="zh-TW" dirty="0">
                <a:latin typeface="標楷體" panose="03000509000000000000" pitchFamily="65" charset="-120"/>
                <a:ea typeface="標楷體" panose="03000509000000000000" pitchFamily="65" charset="-120"/>
              </a:rPr>
              <a:t>USA </a:t>
            </a:r>
            <a:r>
              <a:rPr lang="zh-TW" altLang="en-US" dirty="0">
                <a:latin typeface="標楷體" panose="03000509000000000000" pitchFamily="65" charset="-120"/>
                <a:ea typeface="標楷體" panose="03000509000000000000" pitchFamily="65" charset="-120"/>
              </a:rPr>
              <a:t>美國</a:t>
            </a:r>
          </a:p>
        </p:txBody>
      </p:sp>
      <p:pic>
        <p:nvPicPr>
          <p:cNvPr id="22" name="Picture 2" descr="TAIWAN6"/>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54297" t="-58"/>
          <a:stretch/>
        </p:blipFill>
        <p:spPr bwMode="auto">
          <a:xfrm>
            <a:off x="0" y="3817321"/>
            <a:ext cx="1973553" cy="27144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 name="矩形 16"/>
          <p:cNvSpPr/>
          <p:nvPr/>
        </p:nvSpPr>
        <p:spPr>
          <a:xfrm>
            <a:off x="1839716" y="6531725"/>
            <a:ext cx="1274708" cy="261610"/>
          </a:xfrm>
          <a:prstGeom prst="rect">
            <a:avLst/>
          </a:prstGeom>
        </p:spPr>
        <p:txBody>
          <a:bodyPr wrap="none">
            <a:spAutoFit/>
          </a:bodyPr>
          <a:lstStyle/>
          <a:p>
            <a:r>
              <a:rPr lang="zh-TW" altLang="zh-TW" sz="1100" dirty="0">
                <a:ea typeface="標楷體" panose="03000509000000000000" pitchFamily="65" charset="-120"/>
              </a:rPr>
              <a:t>初步參數</a:t>
            </a:r>
            <a:r>
              <a:rPr lang="en-US" altLang="zh-TW" sz="1100" dirty="0">
                <a:ea typeface="標楷體" panose="03000509000000000000" pitchFamily="65" charset="-120"/>
              </a:rPr>
              <a:t>(present)</a:t>
            </a:r>
            <a:endParaRPr lang="zh-TW" altLang="en-US" sz="1100" dirty="0"/>
          </a:p>
        </p:txBody>
      </p:sp>
      <p:sp>
        <p:nvSpPr>
          <p:cNvPr id="19" name="矩形 18"/>
          <p:cNvSpPr/>
          <p:nvPr/>
        </p:nvSpPr>
        <p:spPr>
          <a:xfrm>
            <a:off x="3095657" y="6545540"/>
            <a:ext cx="1330814" cy="261610"/>
          </a:xfrm>
          <a:prstGeom prst="rect">
            <a:avLst/>
          </a:prstGeom>
        </p:spPr>
        <p:txBody>
          <a:bodyPr wrap="none">
            <a:spAutoFit/>
          </a:bodyPr>
          <a:lstStyle/>
          <a:p>
            <a:r>
              <a:rPr lang="zh-TW" altLang="zh-TW" sz="1100" dirty="0">
                <a:ea typeface="標楷體" panose="03000509000000000000" pitchFamily="65" charset="-120"/>
              </a:rPr>
              <a:t>較詳細參數</a:t>
            </a:r>
            <a:r>
              <a:rPr lang="en-US" altLang="zh-TW" sz="1100" dirty="0">
                <a:ea typeface="標楷體" panose="03000509000000000000" pitchFamily="65" charset="-120"/>
              </a:rPr>
              <a:t>(GCMT)</a:t>
            </a:r>
            <a:endParaRPr lang="zh-TW" altLang="en-US" sz="1100" dirty="0">
              <a:ea typeface="標楷體" panose="03000509000000000000" pitchFamily="65" charset="-120"/>
            </a:endParaRPr>
          </a:p>
        </p:txBody>
      </p:sp>
      <p:sp>
        <p:nvSpPr>
          <p:cNvPr id="23" name="矩形 22"/>
          <p:cNvSpPr/>
          <p:nvPr/>
        </p:nvSpPr>
        <p:spPr>
          <a:xfrm>
            <a:off x="109613" y="3680783"/>
            <a:ext cx="1454244" cy="369332"/>
          </a:xfrm>
          <a:prstGeom prst="rect">
            <a:avLst/>
          </a:prstGeom>
        </p:spPr>
        <p:txBody>
          <a:bodyPr wrap="none">
            <a:spAutoFit/>
          </a:bodyPr>
          <a:lstStyle/>
          <a:p>
            <a:r>
              <a:rPr lang="en-US" altLang="zh-TW" dirty="0">
                <a:latin typeface="標楷體" panose="03000509000000000000" pitchFamily="65" charset="-120"/>
                <a:ea typeface="標楷體" panose="03000509000000000000" pitchFamily="65" charset="-120"/>
              </a:rPr>
              <a:t>Taiwan </a:t>
            </a:r>
            <a:r>
              <a:rPr lang="zh-TW" altLang="en-US" dirty="0">
                <a:latin typeface="標楷體" panose="03000509000000000000" pitchFamily="65" charset="-120"/>
                <a:ea typeface="標楷體" panose="03000509000000000000" pitchFamily="65" charset="-120"/>
              </a:rPr>
              <a:t>台灣</a:t>
            </a:r>
          </a:p>
        </p:txBody>
      </p:sp>
    </p:spTree>
    <p:extLst>
      <p:ext uri="{BB962C8B-B14F-4D97-AF65-F5344CB8AC3E}">
        <p14:creationId xmlns:p14="http://schemas.microsoft.com/office/powerpoint/2010/main" val="24853364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p:txBody>
          <a:bodyPr/>
          <a:lstStyle/>
          <a:p>
            <a:r>
              <a:rPr lang="en-US" altLang="zh-TW" dirty="0"/>
              <a:t>IIA</a:t>
            </a:r>
            <a:r>
              <a:rPr lang="zh-TW" altLang="en-US" dirty="0"/>
              <a:t> </a:t>
            </a:r>
            <a:r>
              <a:rPr lang="en-US" altLang="zh-TW" dirty="0"/>
              <a:t>and STR</a:t>
            </a:r>
            <a:endParaRPr lang="zh-TW" altLang="en-US" dirty="0"/>
          </a:p>
        </p:txBody>
      </p:sp>
      <p:sp>
        <p:nvSpPr>
          <p:cNvPr id="3" name="副標題 2"/>
          <p:cNvSpPr>
            <a:spLocks noGrp="1"/>
          </p:cNvSpPr>
          <p:nvPr>
            <p:ph type="subTitle" idx="1"/>
          </p:nvPr>
        </p:nvSpPr>
        <p:spPr/>
        <p:txBody>
          <a:bodyPr/>
          <a:lstStyle/>
          <a:p>
            <a:r>
              <a:rPr lang="en-US" altLang="zh-TW" dirty="0"/>
              <a:t>Prof. Tso-Ren WU</a:t>
            </a:r>
          </a:p>
          <a:p>
            <a:r>
              <a:rPr lang="en-US" altLang="zh-TW" dirty="0"/>
              <a:t>20190913</a:t>
            </a:r>
            <a:endParaRPr lang="zh-TW" altLang="en-US" dirty="0"/>
          </a:p>
        </p:txBody>
      </p:sp>
      <p:sp>
        <p:nvSpPr>
          <p:cNvPr id="4" name="投影片編號版面配置區 3"/>
          <p:cNvSpPr>
            <a:spLocks noGrp="1"/>
          </p:cNvSpPr>
          <p:nvPr>
            <p:ph type="sldNum" sz="quarter" idx="12"/>
          </p:nvPr>
        </p:nvSpPr>
        <p:spPr/>
        <p:txBody>
          <a:bodyPr/>
          <a:lstStyle/>
          <a:p>
            <a:fld id="{BA18821E-8FE7-4C4D-ABAC-6F17993994D3}" type="slidenum">
              <a:rPr lang="zh-TW" altLang="en-US" smtClean="0"/>
              <a:pPr/>
              <a:t>11</a:t>
            </a:fld>
            <a:endParaRPr lang="zh-TW" altLang="en-US"/>
          </a:p>
        </p:txBody>
      </p:sp>
    </p:spTree>
    <p:extLst>
      <p:ext uri="{BB962C8B-B14F-4D97-AF65-F5344CB8AC3E}">
        <p14:creationId xmlns:p14="http://schemas.microsoft.com/office/powerpoint/2010/main" val="16034206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fontScale="90000"/>
          </a:bodyPr>
          <a:lstStyle/>
          <a:p>
            <a:r>
              <a:rPr lang="en-US" altLang="zh-TW" dirty="0"/>
              <a:t>Recent Breakthrough on the tsunami early warning</a:t>
            </a:r>
            <a:endParaRPr lang="zh-TW" altLang="en-US" dirty="0"/>
          </a:p>
        </p:txBody>
      </p:sp>
      <p:sp>
        <p:nvSpPr>
          <p:cNvPr id="3" name="內容版面配置區 2"/>
          <p:cNvSpPr>
            <a:spLocks noGrp="1"/>
          </p:cNvSpPr>
          <p:nvPr>
            <p:ph idx="1"/>
          </p:nvPr>
        </p:nvSpPr>
        <p:spPr/>
        <p:txBody>
          <a:bodyPr>
            <a:normAutofit/>
          </a:bodyPr>
          <a:lstStyle/>
          <a:p>
            <a:r>
              <a:rPr lang="en-US" altLang="zh-TW" dirty="0"/>
              <a:t>Before the event, can I know where is dangerous location for the tsunami source? (</a:t>
            </a:r>
            <a:r>
              <a:rPr lang="zh-TW" altLang="en-US" dirty="0"/>
              <a:t>能否預先知道哪地方發生的海嘯對我會有重大影響？</a:t>
            </a:r>
            <a:r>
              <a:rPr lang="en-US" altLang="zh-TW" dirty="0"/>
              <a:t>)</a:t>
            </a:r>
          </a:p>
          <a:p>
            <a:r>
              <a:rPr lang="en-US" altLang="zh-TW" dirty="0"/>
              <a:t>Is it possible that knowing the tsunami height without using a computer? (</a:t>
            </a:r>
            <a:r>
              <a:rPr lang="zh-TW" altLang="en-US" dirty="0"/>
              <a:t>能不能不要靠電腦，不要靠網路，光是查圖表就可以知道這個海底地震對我是否有影響？</a:t>
            </a:r>
            <a:r>
              <a:rPr lang="en-US" altLang="zh-TW" dirty="0"/>
              <a:t>)</a:t>
            </a:r>
            <a:endParaRPr lang="zh-TW" altLang="en-US" dirty="0"/>
          </a:p>
        </p:txBody>
      </p:sp>
      <p:sp>
        <p:nvSpPr>
          <p:cNvPr id="4" name="投影片編號版面配置區 3"/>
          <p:cNvSpPr>
            <a:spLocks noGrp="1"/>
          </p:cNvSpPr>
          <p:nvPr>
            <p:ph type="sldNum" sz="quarter" idx="12"/>
          </p:nvPr>
        </p:nvSpPr>
        <p:spPr/>
        <p:txBody>
          <a:bodyPr/>
          <a:lstStyle/>
          <a:p>
            <a:fld id="{BA18821E-8FE7-4C4D-ABAC-6F17993994D3}" type="slidenum">
              <a:rPr lang="zh-TW" altLang="en-US" smtClean="0"/>
              <a:pPr/>
              <a:t>12</a:t>
            </a:fld>
            <a:endParaRPr lang="zh-TW" altLang="en-US"/>
          </a:p>
        </p:txBody>
      </p:sp>
    </p:spTree>
    <p:extLst>
      <p:ext uri="{BB962C8B-B14F-4D97-AF65-F5344CB8AC3E}">
        <p14:creationId xmlns:p14="http://schemas.microsoft.com/office/powerpoint/2010/main" val="38527658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2002234"/>
          </a:xfrm>
        </p:spPr>
        <p:txBody>
          <a:bodyPr>
            <a:normAutofit fontScale="90000"/>
          </a:bodyPr>
          <a:lstStyle/>
          <a:p>
            <a:r>
              <a:rPr lang="en-US" altLang="zh-TW" dirty="0"/>
              <a:t>Brand New Method for Tsunami Hazard Mitigation</a:t>
            </a:r>
            <a:br>
              <a:rPr lang="en-US" altLang="zh-TW" dirty="0"/>
            </a:br>
            <a:r>
              <a:rPr lang="en-US" altLang="zh-TW" dirty="0"/>
              <a:t>(</a:t>
            </a:r>
            <a:r>
              <a:rPr lang="zh-TW" altLang="en-US" dirty="0"/>
              <a:t>全新的海嘯災防概念</a:t>
            </a:r>
            <a:r>
              <a:rPr lang="en-US" altLang="zh-TW" dirty="0"/>
              <a:t>)</a:t>
            </a:r>
            <a:endParaRPr lang="zh-TW" altLang="en-US" dirty="0"/>
          </a:p>
        </p:txBody>
      </p:sp>
      <p:sp>
        <p:nvSpPr>
          <p:cNvPr id="3" name="內容版面配置區 2"/>
          <p:cNvSpPr>
            <a:spLocks noGrp="1"/>
          </p:cNvSpPr>
          <p:nvPr>
            <p:ph idx="1"/>
          </p:nvPr>
        </p:nvSpPr>
        <p:spPr>
          <a:xfrm>
            <a:off x="457200" y="2636912"/>
            <a:ext cx="8229600" cy="3489251"/>
          </a:xfrm>
        </p:spPr>
        <p:txBody>
          <a:bodyPr/>
          <a:lstStyle/>
          <a:p>
            <a:r>
              <a:rPr lang="en-US" altLang="zh-TW" dirty="0"/>
              <a:t>IIA</a:t>
            </a:r>
            <a:r>
              <a:rPr lang="zh-TW" altLang="en-US" dirty="0"/>
              <a:t>：</a:t>
            </a:r>
            <a:r>
              <a:rPr lang="en-US" altLang="zh-TW" dirty="0"/>
              <a:t>Impact Intensity Analysis </a:t>
            </a:r>
          </a:p>
          <a:p>
            <a:pPr lvl="1"/>
            <a:r>
              <a:rPr lang="zh-TW" altLang="en-US" dirty="0"/>
              <a:t>海嘯衝擊強度分析法</a:t>
            </a:r>
            <a:endParaRPr lang="en-US" altLang="zh-TW" dirty="0"/>
          </a:p>
          <a:p>
            <a:r>
              <a:rPr lang="en-US" altLang="zh-TW" dirty="0"/>
              <a:t>STR</a:t>
            </a:r>
            <a:r>
              <a:rPr lang="zh-TW" altLang="en-US" dirty="0"/>
              <a:t>：</a:t>
            </a:r>
            <a:r>
              <a:rPr lang="en-US" altLang="zh-TW" dirty="0"/>
              <a:t> Seismic-Tsunami Relationship</a:t>
            </a:r>
          </a:p>
          <a:p>
            <a:pPr lvl="1"/>
            <a:r>
              <a:rPr lang="zh-TW" altLang="en-US" dirty="0"/>
              <a:t>地震</a:t>
            </a:r>
            <a:r>
              <a:rPr lang="en-US" altLang="zh-TW" dirty="0"/>
              <a:t>-</a:t>
            </a:r>
            <a:r>
              <a:rPr lang="zh-TW" altLang="en-US" dirty="0"/>
              <a:t>海嘯關係圖</a:t>
            </a:r>
          </a:p>
        </p:txBody>
      </p:sp>
      <p:sp>
        <p:nvSpPr>
          <p:cNvPr id="4" name="投影片編號版面配置區 3"/>
          <p:cNvSpPr>
            <a:spLocks noGrp="1"/>
          </p:cNvSpPr>
          <p:nvPr>
            <p:ph type="sldNum" sz="quarter" idx="12"/>
          </p:nvPr>
        </p:nvSpPr>
        <p:spPr/>
        <p:txBody>
          <a:bodyPr/>
          <a:lstStyle/>
          <a:p>
            <a:fld id="{BA18821E-8FE7-4C4D-ABAC-6F17993994D3}" type="slidenum">
              <a:rPr lang="zh-TW" altLang="en-US" smtClean="0"/>
              <a:pPr/>
              <a:t>13</a:t>
            </a:fld>
            <a:endParaRPr lang="zh-TW" altLang="en-US"/>
          </a:p>
        </p:txBody>
      </p:sp>
    </p:spTree>
    <p:extLst>
      <p:ext uri="{BB962C8B-B14F-4D97-AF65-F5344CB8AC3E}">
        <p14:creationId xmlns:p14="http://schemas.microsoft.com/office/powerpoint/2010/main" val="20264708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706090"/>
          </a:xfrm>
        </p:spPr>
        <p:txBody>
          <a:bodyPr>
            <a:normAutofit fontScale="90000"/>
          </a:bodyPr>
          <a:lstStyle/>
          <a:p>
            <a:r>
              <a:rPr lang="en-US" altLang="zh-TW" dirty="0"/>
              <a:t>1867 </a:t>
            </a:r>
            <a:r>
              <a:rPr lang="zh-TW" altLang="en-US" dirty="0"/>
              <a:t>基隆海嘯</a:t>
            </a:r>
          </a:p>
        </p:txBody>
      </p:sp>
      <p:sp>
        <p:nvSpPr>
          <p:cNvPr id="3" name="內容版面配置區 2"/>
          <p:cNvSpPr>
            <a:spLocks noGrp="1"/>
          </p:cNvSpPr>
          <p:nvPr>
            <p:ph idx="1"/>
          </p:nvPr>
        </p:nvSpPr>
        <p:spPr>
          <a:xfrm>
            <a:off x="457200" y="1124745"/>
            <a:ext cx="5915000" cy="5328592"/>
          </a:xfrm>
        </p:spPr>
        <p:txBody>
          <a:bodyPr>
            <a:normAutofit fontScale="47500" lnSpcReduction="20000"/>
          </a:bodyPr>
          <a:lstStyle/>
          <a:p>
            <a:r>
              <a:rPr lang="zh-TW" altLang="en-US" dirty="0">
                <a:latin typeface="標楷體" pitchFamily="65" charset="-120"/>
                <a:ea typeface="標楷體" pitchFamily="65" charset="-120"/>
              </a:rPr>
              <a:t>字林西報」（</a:t>
            </a:r>
            <a:r>
              <a:rPr lang="en-US" altLang="zh-TW" dirty="0">
                <a:latin typeface="標楷體" pitchFamily="65" charset="-120"/>
                <a:ea typeface="標楷體" pitchFamily="65" charset="-120"/>
              </a:rPr>
              <a:t>North China Dairy News</a:t>
            </a:r>
            <a:r>
              <a:rPr lang="zh-TW" altLang="en-US" dirty="0">
                <a:latin typeface="標楷體" pitchFamily="65" charset="-120"/>
                <a:ea typeface="標楷體" pitchFamily="65" charset="-120"/>
              </a:rPr>
              <a:t>）</a:t>
            </a:r>
            <a:endParaRPr lang="en-US" altLang="zh-TW" dirty="0">
              <a:latin typeface="標楷體" pitchFamily="65" charset="-120"/>
              <a:ea typeface="標楷體" pitchFamily="65" charset="-120"/>
            </a:endParaRPr>
          </a:p>
          <a:p>
            <a:pPr lvl="1"/>
            <a:r>
              <a:rPr lang="zh-TW" altLang="en-US" dirty="0">
                <a:latin typeface="標楷體" pitchFamily="65" charset="-120"/>
                <a:ea typeface="標楷體" pitchFamily="65" charset="-120"/>
              </a:rPr>
              <a:t>「棕櫚島和基隆島之間的海面上有湮霧。海港內的水湧向海外，致使遠至閻王岩的地方有幾秒鐘成為無水地帶，所有的東西都被退去的海水捲走了，然後海水又形成兩個大浪湧回，將舢板和上面的人淹沒，並把帆船擱淺在基隆對岸。海水也不像往常那樣清澈，而是變得又黃又渾。大量的魚被沖到岸上。海水退出港口時，有一個男人從一條帆船上下來，但是在他到達岸上之前，就被回湧的海水淹沒了。無數的煤船傾覆沈沒。一條深埋在沙中多年的舊帆船沖上了岸」。 </a:t>
            </a:r>
          </a:p>
          <a:p>
            <a:r>
              <a:rPr lang="zh-TW" altLang="en-US" dirty="0">
                <a:latin typeface="標楷體" pitchFamily="65" charset="-120"/>
                <a:ea typeface="標楷體" pitchFamily="65" charset="-120"/>
              </a:rPr>
              <a:t>「淡水廳志」</a:t>
            </a:r>
            <a:endParaRPr lang="en-US" altLang="zh-TW" dirty="0">
              <a:latin typeface="標楷體" pitchFamily="65" charset="-120"/>
              <a:ea typeface="標楷體" pitchFamily="65" charset="-120"/>
            </a:endParaRPr>
          </a:p>
          <a:p>
            <a:pPr lvl="1"/>
            <a:r>
              <a:rPr lang="zh-TW" altLang="en-US" dirty="0">
                <a:latin typeface="標楷體" pitchFamily="65" charset="-120"/>
                <a:ea typeface="標楷體" pitchFamily="65" charset="-120"/>
              </a:rPr>
              <a:t>「（同治六年）冬十一月，地大震。</a:t>
            </a:r>
            <a:r>
              <a:rPr lang="en-US" altLang="zh-TW" dirty="0">
                <a:latin typeface="標楷體" pitchFamily="65" charset="-120"/>
                <a:ea typeface="標楷體" pitchFamily="65" charset="-120"/>
              </a:rPr>
              <a:t>…</a:t>
            </a:r>
            <a:r>
              <a:rPr lang="zh-TW" altLang="en-US" dirty="0">
                <a:latin typeface="標楷體" pitchFamily="65" charset="-120"/>
                <a:ea typeface="標楷體" pitchFamily="65" charset="-120"/>
              </a:rPr>
              <a:t>二十三日，雞籠頭、金包里沿海，山傾地裂，海水暴漲，屋宇傾壞，溺數百人」（祥異考）。 </a:t>
            </a:r>
          </a:p>
          <a:p>
            <a:r>
              <a:rPr lang="en-US" altLang="zh-TW" dirty="0">
                <a:latin typeface="標楷體" pitchFamily="65" charset="-120"/>
                <a:ea typeface="標楷體" pitchFamily="65" charset="-120"/>
              </a:rPr>
              <a:t>Reports on Trade at the Treaty Ports for the Year, 1864</a:t>
            </a:r>
            <a:r>
              <a:rPr lang="zh-TW" altLang="en-US" dirty="0">
                <a:latin typeface="標楷體" pitchFamily="65" charset="-120"/>
                <a:ea typeface="標楷體" pitchFamily="65" charset="-120"/>
              </a:rPr>
              <a:t>～</a:t>
            </a:r>
            <a:r>
              <a:rPr lang="en-US" altLang="zh-TW" dirty="0">
                <a:latin typeface="標楷體" pitchFamily="65" charset="-120"/>
                <a:ea typeface="標楷體" pitchFamily="65" charset="-120"/>
              </a:rPr>
              <a:t>1881</a:t>
            </a:r>
          </a:p>
          <a:p>
            <a:pPr lvl="1"/>
            <a:r>
              <a:rPr lang="zh-TW" altLang="en-US" dirty="0">
                <a:latin typeface="標楷體" pitchFamily="65" charset="-120"/>
                <a:ea typeface="標楷體" pitchFamily="65" charset="-120"/>
              </a:rPr>
              <a:t>「</a:t>
            </a:r>
            <a:r>
              <a:rPr lang="en-US" altLang="zh-TW" dirty="0">
                <a:latin typeface="標楷體" pitchFamily="65" charset="-120"/>
                <a:ea typeface="標楷體" pitchFamily="65" charset="-120"/>
              </a:rPr>
              <a:t>1867</a:t>
            </a:r>
            <a:r>
              <a:rPr lang="zh-TW" altLang="en-US" dirty="0">
                <a:latin typeface="標楷體" pitchFamily="65" charset="-120"/>
                <a:ea typeface="標楷體" pitchFamily="65" charset="-120"/>
              </a:rPr>
              <a:t>年地震發生在</a:t>
            </a:r>
            <a:r>
              <a:rPr lang="en-US" altLang="zh-TW" dirty="0">
                <a:latin typeface="標楷體" pitchFamily="65" charset="-120"/>
                <a:ea typeface="標楷體" pitchFamily="65" charset="-120"/>
              </a:rPr>
              <a:t>12</a:t>
            </a:r>
            <a:r>
              <a:rPr lang="zh-TW" altLang="en-US" dirty="0">
                <a:latin typeface="標楷體" pitchFamily="65" charset="-120"/>
                <a:ea typeface="標楷體" pitchFamily="65" charset="-120"/>
              </a:rPr>
              <a:t>月</a:t>
            </a:r>
            <a:r>
              <a:rPr lang="en-US" altLang="zh-TW" dirty="0">
                <a:latin typeface="標楷體" pitchFamily="65" charset="-120"/>
                <a:ea typeface="標楷體" pitchFamily="65" charset="-120"/>
              </a:rPr>
              <a:t>18</a:t>
            </a:r>
            <a:r>
              <a:rPr lang="zh-TW" altLang="en-US" dirty="0">
                <a:latin typeface="標楷體" pitchFamily="65" charset="-120"/>
                <a:ea typeface="標楷體" pitchFamily="65" charset="-120"/>
              </a:rPr>
              <a:t>日，海水從基隆港傾瀉而出，留下了一個乾涸的泊位，但不幾秒鐘，帶著兩個浪頭的海水又洶湧而回，淹沒了舢板和人口。基隆、金包里及巴其那等城鎮部份泡為廢墟。淡水遭到嚴重破壞，好幾百人死亡」。</a:t>
            </a:r>
          </a:p>
          <a:p>
            <a:r>
              <a:rPr lang="zh-TW" altLang="en-US" dirty="0">
                <a:latin typeface="標楷體" pitchFamily="65" charset="-120"/>
                <a:ea typeface="標楷體" pitchFamily="65" charset="-120"/>
              </a:rPr>
              <a:t>「臺灣遙寄」（</a:t>
            </a:r>
            <a:r>
              <a:rPr lang="en-US" altLang="zh-TW" dirty="0">
                <a:latin typeface="標楷體" pitchFamily="65" charset="-120"/>
                <a:ea typeface="標楷體" pitchFamily="65" charset="-120"/>
              </a:rPr>
              <a:t>From Far Formosa</a:t>
            </a:r>
            <a:r>
              <a:rPr lang="zh-TW" altLang="en-US" dirty="0">
                <a:latin typeface="標楷體" pitchFamily="65" charset="-120"/>
                <a:ea typeface="標楷體" pitchFamily="65" charset="-120"/>
              </a:rPr>
              <a:t>） </a:t>
            </a:r>
            <a:endParaRPr lang="en-US" altLang="zh-TW" dirty="0">
              <a:latin typeface="標楷體" pitchFamily="65" charset="-120"/>
              <a:ea typeface="標楷體" pitchFamily="65" charset="-120"/>
            </a:endParaRPr>
          </a:p>
          <a:p>
            <a:pPr lvl="1"/>
            <a:r>
              <a:rPr lang="zh-TW" altLang="en-US" dirty="0">
                <a:latin typeface="標楷體" pitchFamily="65" charset="-120"/>
                <a:ea typeface="標楷體" pitchFamily="65" charset="-120"/>
              </a:rPr>
              <a:t>「地大震，雞籠頭、金包里沿海，山傾地裂、海水暴漲、屋宇傾壞、溺數百人。北部地震更烈，災害亦更大：基隆城全被破壞。港水似已退落淨盡，船隻被擱于沙灘上。不久，水又復回。來勢猛烈，船被衝出，魚亦隨之而去，砂灘上一切被沖走」。</a:t>
            </a:r>
          </a:p>
          <a:p>
            <a:r>
              <a:rPr lang="zh-TW" altLang="en-US" dirty="0">
                <a:latin typeface="標楷體" pitchFamily="65" charset="-120"/>
                <a:ea typeface="標楷體" pitchFamily="65" charset="-120"/>
              </a:rPr>
              <a:t>「同治年間於金包里附近的地變」</a:t>
            </a:r>
            <a:endParaRPr lang="en-US" altLang="zh-TW" dirty="0">
              <a:latin typeface="標楷體" pitchFamily="65" charset="-120"/>
              <a:ea typeface="標楷體" pitchFamily="65" charset="-120"/>
            </a:endParaRPr>
          </a:p>
          <a:p>
            <a:pPr lvl="1"/>
            <a:r>
              <a:rPr lang="zh-TW" altLang="en-US" dirty="0">
                <a:latin typeface="標楷體" pitchFamily="65" charset="-120"/>
                <a:ea typeface="標楷體" pitchFamily="65" charset="-120"/>
              </a:rPr>
              <a:t>「地震發生在清同治六年（慶應三年）十一月二十三日上午十點，震前並無徵兆，初時，南邊的硫磺山發出如雷的聲響，聲音由南向北傳遞，繼而地面開始左右劇烈搖晃，約五分鐘後，海面開始暴退，三十分鐘後，海底約裸露四、五町之多，一個鐘頭後，海水暴漲，發生海嘯。磺港、水尾港附近皆受波及，海水暴升兩丈高，金包里街、八斗子均被海水淹沒</a:t>
            </a:r>
            <a:r>
              <a:rPr lang="en-US" altLang="zh-TW" dirty="0">
                <a:latin typeface="標楷體" pitchFamily="65" charset="-120"/>
                <a:ea typeface="標楷體" pitchFamily="65" charset="-120"/>
              </a:rPr>
              <a:t>……. </a:t>
            </a:r>
            <a:r>
              <a:rPr lang="zh-TW" altLang="en-US" dirty="0">
                <a:latin typeface="標楷體" pitchFamily="65" charset="-120"/>
                <a:ea typeface="標楷體" pitchFamily="65" charset="-120"/>
              </a:rPr>
              <a:t>」</a:t>
            </a:r>
            <a:endParaRPr lang="en-US" altLang="zh-TW" dirty="0">
              <a:latin typeface="標楷體" pitchFamily="65" charset="-120"/>
              <a:ea typeface="標楷體" pitchFamily="65" charset="-120"/>
            </a:endParaRPr>
          </a:p>
        </p:txBody>
      </p:sp>
      <p:sp>
        <p:nvSpPr>
          <p:cNvPr id="4" name="投影片編號版面配置區 3"/>
          <p:cNvSpPr>
            <a:spLocks noGrp="1"/>
          </p:cNvSpPr>
          <p:nvPr>
            <p:ph type="sldNum" sz="quarter" idx="12"/>
          </p:nvPr>
        </p:nvSpPr>
        <p:spPr/>
        <p:txBody>
          <a:bodyPr/>
          <a:lstStyle/>
          <a:p>
            <a:fld id="{BA18821E-8FE7-4C4D-ABAC-6F17993994D3}" type="slidenum">
              <a:rPr lang="zh-TW" altLang="en-US" smtClean="0"/>
              <a:pPr/>
              <a:t>14</a:t>
            </a:fld>
            <a:endParaRPr lang="zh-TW" altLang="en-US"/>
          </a:p>
        </p:txBody>
      </p:sp>
      <p:sp>
        <p:nvSpPr>
          <p:cNvPr id="5" name="文字方塊 4"/>
          <p:cNvSpPr txBox="1"/>
          <p:nvPr/>
        </p:nvSpPr>
        <p:spPr>
          <a:xfrm>
            <a:off x="1547664" y="6356350"/>
            <a:ext cx="4635846" cy="369332"/>
          </a:xfrm>
          <a:prstGeom prst="rect">
            <a:avLst/>
          </a:prstGeom>
          <a:noFill/>
        </p:spPr>
        <p:txBody>
          <a:bodyPr wrap="square" rtlCol="0">
            <a:spAutoFit/>
          </a:bodyPr>
          <a:lstStyle/>
          <a:p>
            <a:pPr algn="ctr"/>
            <a:r>
              <a:rPr lang="zh-TW" altLang="en-US" dirty="0">
                <a:latin typeface="標楷體" pitchFamily="65" charset="-120"/>
                <a:ea typeface="標楷體" pitchFamily="65" charset="-120"/>
              </a:rPr>
              <a:t>李俊叡整理（中大水海所海嘯科學研究室）</a:t>
            </a:r>
          </a:p>
        </p:txBody>
      </p:sp>
      <p:pic>
        <p:nvPicPr>
          <p:cNvPr id="6" name="Picture 2" descr="C:\Users\aaa79828\Desktop\基隆海嘯\pic\IMG_593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92580" y="980728"/>
            <a:ext cx="2052228" cy="273630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aaa79828\Downloads\照片 (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6324463" y="4300349"/>
            <a:ext cx="2722249" cy="19698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60744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8542" t="11852" r="31250" b="6667"/>
          <a:stretch/>
        </p:blipFill>
        <p:spPr bwMode="auto">
          <a:xfrm>
            <a:off x="0" y="120237"/>
            <a:ext cx="1639274" cy="186860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20" name="圖片 19"/>
          <p:cNvPicPr>
            <a:picLocks noChangeAspect="1"/>
          </p:cNvPicPr>
          <p:nvPr/>
        </p:nvPicPr>
        <p:blipFill>
          <a:blip r:embed="rId3"/>
          <a:stretch>
            <a:fillRect/>
          </a:stretch>
        </p:blipFill>
        <p:spPr>
          <a:xfrm>
            <a:off x="147667" y="2684445"/>
            <a:ext cx="2286000" cy="4029075"/>
          </a:xfrm>
          <a:prstGeom prst="rect">
            <a:avLst/>
          </a:prstGeom>
        </p:spPr>
      </p:pic>
      <p:pic>
        <p:nvPicPr>
          <p:cNvPr id="3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20870" t="5797" r="625" b="4203"/>
          <a:stretch/>
        </p:blipFill>
        <p:spPr bwMode="auto">
          <a:xfrm>
            <a:off x="2662418" y="1262496"/>
            <a:ext cx="6437578" cy="415133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cxnSp>
        <p:nvCxnSpPr>
          <p:cNvPr id="8" name="直線單箭頭接點 7"/>
          <p:cNvCxnSpPr/>
          <p:nvPr/>
        </p:nvCxnSpPr>
        <p:spPr>
          <a:xfrm flipV="1">
            <a:off x="2123728" y="2090197"/>
            <a:ext cx="538690" cy="764932"/>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 name="文字方塊 3"/>
          <p:cNvSpPr txBox="1"/>
          <p:nvPr/>
        </p:nvSpPr>
        <p:spPr>
          <a:xfrm>
            <a:off x="1196330" y="512802"/>
            <a:ext cx="7681090" cy="584775"/>
          </a:xfrm>
          <a:prstGeom prst="rect">
            <a:avLst/>
          </a:prstGeom>
          <a:noFill/>
        </p:spPr>
        <p:txBody>
          <a:bodyPr wrap="square" rtlCol="0">
            <a:spAutoFit/>
          </a:bodyPr>
          <a:lstStyle/>
          <a:p>
            <a:r>
              <a:rPr lang="en-US" altLang="zh-TW" sz="3200" dirty="0"/>
              <a:t>Why the 1867 Keelung tsunami is important?</a:t>
            </a:r>
            <a:endParaRPr lang="zh-TW" altLang="en-US" sz="3200" dirty="0"/>
          </a:p>
        </p:txBody>
      </p:sp>
      <p:sp>
        <p:nvSpPr>
          <p:cNvPr id="12" name="矩形 11"/>
          <p:cNvSpPr/>
          <p:nvPr/>
        </p:nvSpPr>
        <p:spPr>
          <a:xfrm>
            <a:off x="2576016" y="5533762"/>
            <a:ext cx="6523980" cy="954107"/>
          </a:xfrm>
          <a:prstGeom prst="rect">
            <a:avLst/>
          </a:prstGeom>
        </p:spPr>
        <p:txBody>
          <a:bodyPr wrap="square">
            <a:spAutoFit/>
          </a:bodyPr>
          <a:lstStyle/>
          <a:p>
            <a:r>
              <a:rPr lang="en-US" altLang="zh-TW" sz="2800" dirty="0"/>
              <a:t>It is the only tsunami event officially recognized by Taiwan government, so far.</a:t>
            </a:r>
            <a:endParaRPr lang="zh-TW" altLang="en-US" sz="2800" dirty="0"/>
          </a:p>
        </p:txBody>
      </p:sp>
      <p:sp>
        <p:nvSpPr>
          <p:cNvPr id="34" name="橢圓 33"/>
          <p:cNvSpPr/>
          <p:nvPr/>
        </p:nvSpPr>
        <p:spPr>
          <a:xfrm>
            <a:off x="5469796" y="3471664"/>
            <a:ext cx="144016" cy="14401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5" name="文字方塊 34"/>
          <p:cNvSpPr txBox="1"/>
          <p:nvPr/>
        </p:nvSpPr>
        <p:spPr>
          <a:xfrm>
            <a:off x="2780252" y="2624296"/>
            <a:ext cx="1527820" cy="461665"/>
          </a:xfrm>
          <a:prstGeom prst="rect">
            <a:avLst/>
          </a:prstGeom>
          <a:noFill/>
        </p:spPr>
        <p:txBody>
          <a:bodyPr wrap="square" rtlCol="0">
            <a:spAutoFit/>
          </a:bodyPr>
          <a:lstStyle/>
          <a:p>
            <a:r>
              <a:rPr lang="en-US" altLang="zh-TW" sz="2400" dirty="0" err="1">
                <a:solidFill>
                  <a:schemeClr val="bg1"/>
                </a:solidFill>
              </a:rPr>
              <a:t>Jinshan</a:t>
            </a:r>
            <a:endParaRPr lang="zh-TW" altLang="en-US" sz="2400" dirty="0">
              <a:solidFill>
                <a:schemeClr val="bg1"/>
              </a:solidFill>
            </a:endParaRPr>
          </a:p>
        </p:txBody>
      </p:sp>
      <p:sp>
        <p:nvSpPr>
          <p:cNvPr id="36" name="文字方塊 35"/>
          <p:cNvSpPr txBox="1"/>
          <p:nvPr/>
        </p:nvSpPr>
        <p:spPr>
          <a:xfrm>
            <a:off x="3437354" y="3520996"/>
            <a:ext cx="1380956" cy="646331"/>
          </a:xfrm>
          <a:prstGeom prst="rect">
            <a:avLst/>
          </a:prstGeom>
          <a:noFill/>
        </p:spPr>
        <p:txBody>
          <a:bodyPr wrap="square" rtlCol="0">
            <a:spAutoFit/>
          </a:bodyPr>
          <a:lstStyle/>
          <a:p>
            <a:r>
              <a:rPr lang="en-US" altLang="zh-TW" dirty="0">
                <a:solidFill>
                  <a:schemeClr val="bg1"/>
                </a:solidFill>
              </a:rPr>
              <a:t>Keelung City</a:t>
            </a:r>
          </a:p>
          <a:p>
            <a:r>
              <a:rPr lang="en-US" altLang="zh-TW" dirty="0">
                <a:solidFill>
                  <a:schemeClr val="bg1"/>
                </a:solidFill>
              </a:rPr>
              <a:t>(400,000)</a:t>
            </a:r>
          </a:p>
        </p:txBody>
      </p:sp>
      <p:sp>
        <p:nvSpPr>
          <p:cNvPr id="37" name="文字方塊 36"/>
          <p:cNvSpPr txBox="1"/>
          <p:nvPr/>
        </p:nvSpPr>
        <p:spPr>
          <a:xfrm>
            <a:off x="3769244" y="4276958"/>
            <a:ext cx="2135842" cy="1077218"/>
          </a:xfrm>
          <a:prstGeom prst="rect">
            <a:avLst/>
          </a:prstGeom>
          <a:noFill/>
        </p:spPr>
        <p:txBody>
          <a:bodyPr wrap="square" rtlCol="0">
            <a:spAutoFit/>
          </a:bodyPr>
          <a:lstStyle/>
          <a:p>
            <a:r>
              <a:rPr lang="en-US" altLang="zh-TW" sz="3200" dirty="0">
                <a:solidFill>
                  <a:schemeClr val="bg1"/>
                </a:solidFill>
              </a:rPr>
              <a:t>Taipei City</a:t>
            </a:r>
          </a:p>
          <a:p>
            <a:r>
              <a:rPr lang="en-US" altLang="zh-TW" sz="3200" dirty="0">
                <a:solidFill>
                  <a:schemeClr val="bg1"/>
                </a:solidFill>
              </a:rPr>
              <a:t>(2,600.000)</a:t>
            </a:r>
            <a:endParaRPr lang="zh-TW" altLang="en-US" sz="3200" dirty="0">
              <a:solidFill>
                <a:schemeClr val="bg1"/>
              </a:solidFill>
            </a:endParaRPr>
          </a:p>
        </p:txBody>
      </p:sp>
      <p:sp>
        <p:nvSpPr>
          <p:cNvPr id="38" name="文字方塊 37"/>
          <p:cNvSpPr txBox="1"/>
          <p:nvPr/>
        </p:nvSpPr>
        <p:spPr>
          <a:xfrm>
            <a:off x="5387794" y="3073242"/>
            <a:ext cx="2191898" cy="461665"/>
          </a:xfrm>
          <a:prstGeom prst="rect">
            <a:avLst/>
          </a:prstGeom>
          <a:noFill/>
        </p:spPr>
        <p:txBody>
          <a:bodyPr wrap="square" rtlCol="0">
            <a:spAutoFit/>
          </a:bodyPr>
          <a:lstStyle/>
          <a:p>
            <a:r>
              <a:rPr lang="en-US" altLang="zh-TW" sz="2400" dirty="0">
                <a:solidFill>
                  <a:schemeClr val="bg1"/>
                </a:solidFill>
              </a:rPr>
              <a:t>Keelung harbor</a:t>
            </a:r>
            <a:endParaRPr lang="zh-TW" altLang="en-US" sz="2400" dirty="0">
              <a:solidFill>
                <a:schemeClr val="bg1"/>
              </a:solidFill>
            </a:endParaRPr>
          </a:p>
        </p:txBody>
      </p:sp>
      <p:sp>
        <p:nvSpPr>
          <p:cNvPr id="39" name="文字方塊 38"/>
          <p:cNvSpPr txBox="1"/>
          <p:nvPr/>
        </p:nvSpPr>
        <p:spPr>
          <a:xfrm>
            <a:off x="3454750" y="1410220"/>
            <a:ext cx="4508171" cy="461665"/>
          </a:xfrm>
          <a:prstGeom prst="rect">
            <a:avLst/>
          </a:prstGeom>
          <a:noFill/>
        </p:spPr>
        <p:txBody>
          <a:bodyPr wrap="square" rtlCol="0">
            <a:spAutoFit/>
          </a:bodyPr>
          <a:lstStyle/>
          <a:p>
            <a:r>
              <a:rPr lang="en-US" altLang="zh-TW" sz="2400" dirty="0">
                <a:solidFill>
                  <a:srgbClr val="FFFF00"/>
                </a:solidFill>
              </a:rPr>
              <a:t>No.1 Nuclear Power Plant (NPP1)</a:t>
            </a:r>
            <a:endParaRPr lang="zh-TW" altLang="en-US" sz="2400" dirty="0">
              <a:solidFill>
                <a:srgbClr val="FFFF00"/>
              </a:solidFill>
            </a:endParaRPr>
          </a:p>
        </p:txBody>
      </p:sp>
      <p:sp>
        <p:nvSpPr>
          <p:cNvPr id="40" name="文字方塊 39"/>
          <p:cNvSpPr txBox="1"/>
          <p:nvPr/>
        </p:nvSpPr>
        <p:spPr>
          <a:xfrm>
            <a:off x="3890423" y="3095638"/>
            <a:ext cx="927887" cy="461665"/>
          </a:xfrm>
          <a:prstGeom prst="rect">
            <a:avLst/>
          </a:prstGeom>
          <a:noFill/>
        </p:spPr>
        <p:txBody>
          <a:bodyPr wrap="square" rtlCol="0">
            <a:spAutoFit/>
          </a:bodyPr>
          <a:lstStyle/>
          <a:p>
            <a:r>
              <a:rPr lang="en-US" altLang="zh-TW" sz="2400" dirty="0">
                <a:solidFill>
                  <a:srgbClr val="FFFF00"/>
                </a:solidFill>
              </a:rPr>
              <a:t>NPP2</a:t>
            </a:r>
            <a:endParaRPr lang="zh-TW" altLang="en-US" sz="2400" dirty="0">
              <a:solidFill>
                <a:srgbClr val="FFFF00"/>
              </a:solidFill>
            </a:endParaRPr>
          </a:p>
        </p:txBody>
      </p:sp>
      <p:sp>
        <p:nvSpPr>
          <p:cNvPr id="41" name="文字方塊 40"/>
          <p:cNvSpPr txBox="1"/>
          <p:nvPr/>
        </p:nvSpPr>
        <p:spPr>
          <a:xfrm>
            <a:off x="7710404" y="4516462"/>
            <a:ext cx="945073" cy="461665"/>
          </a:xfrm>
          <a:prstGeom prst="rect">
            <a:avLst/>
          </a:prstGeom>
          <a:noFill/>
        </p:spPr>
        <p:txBody>
          <a:bodyPr wrap="square" rtlCol="0">
            <a:spAutoFit/>
          </a:bodyPr>
          <a:lstStyle/>
          <a:p>
            <a:r>
              <a:rPr lang="en-US" altLang="zh-TW" sz="2400" dirty="0">
                <a:solidFill>
                  <a:srgbClr val="FFFF00"/>
                </a:solidFill>
              </a:rPr>
              <a:t>NPP4</a:t>
            </a:r>
            <a:endParaRPr lang="zh-TW" altLang="en-US" sz="2400" dirty="0">
              <a:solidFill>
                <a:srgbClr val="FFFF00"/>
              </a:solidFill>
            </a:endParaRPr>
          </a:p>
        </p:txBody>
      </p:sp>
      <p:grpSp>
        <p:nvGrpSpPr>
          <p:cNvPr id="48" name="群組 47"/>
          <p:cNvGrpSpPr/>
          <p:nvPr/>
        </p:nvGrpSpPr>
        <p:grpSpPr>
          <a:xfrm>
            <a:off x="3652304" y="1983997"/>
            <a:ext cx="213722" cy="212400"/>
            <a:chOff x="252318" y="225157"/>
            <a:chExt cx="5594350" cy="5594350"/>
          </a:xfrm>
        </p:grpSpPr>
        <p:sp>
          <p:nvSpPr>
            <p:cNvPr id="49" name="橢圓 48"/>
            <p:cNvSpPr/>
            <p:nvPr/>
          </p:nvSpPr>
          <p:spPr>
            <a:xfrm>
              <a:off x="439892" y="514836"/>
              <a:ext cx="5219202" cy="501499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50" name="Picture 7"/>
            <p:cNvPicPr>
              <a:picLocks noChangeAspect="1" noChangeArrowheads="1"/>
            </p:cNvPicPr>
            <p:nvPr/>
          </p:nvPicPr>
          <p:blipFill>
            <a:blip r:embed="rId5" cstate="print">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252318" y="225157"/>
              <a:ext cx="5594350" cy="559435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grpSp>
        <p:nvGrpSpPr>
          <p:cNvPr id="51" name="群組 50"/>
          <p:cNvGrpSpPr/>
          <p:nvPr/>
        </p:nvGrpSpPr>
        <p:grpSpPr>
          <a:xfrm>
            <a:off x="4394659" y="2879317"/>
            <a:ext cx="213722" cy="212400"/>
            <a:chOff x="252318" y="225157"/>
            <a:chExt cx="5594350" cy="5594350"/>
          </a:xfrm>
        </p:grpSpPr>
        <p:sp>
          <p:nvSpPr>
            <p:cNvPr id="52" name="橢圓 51"/>
            <p:cNvSpPr/>
            <p:nvPr/>
          </p:nvSpPr>
          <p:spPr>
            <a:xfrm>
              <a:off x="439892" y="514836"/>
              <a:ext cx="5219202" cy="501499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53" name="Picture 7"/>
            <p:cNvPicPr>
              <a:picLocks noChangeAspect="1" noChangeArrowheads="1"/>
            </p:cNvPicPr>
            <p:nvPr/>
          </p:nvPicPr>
          <p:blipFill>
            <a:blip r:embed="rId5" cstate="print">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252318" y="225157"/>
              <a:ext cx="5594350" cy="559435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grpSp>
        <p:nvGrpSpPr>
          <p:cNvPr id="54" name="群組 53"/>
          <p:cNvGrpSpPr/>
          <p:nvPr/>
        </p:nvGrpSpPr>
        <p:grpSpPr>
          <a:xfrm>
            <a:off x="7437695" y="4882177"/>
            <a:ext cx="213722" cy="212400"/>
            <a:chOff x="252318" y="225157"/>
            <a:chExt cx="5594350" cy="5594350"/>
          </a:xfrm>
        </p:grpSpPr>
        <p:sp>
          <p:nvSpPr>
            <p:cNvPr id="55" name="橢圓 54"/>
            <p:cNvSpPr/>
            <p:nvPr/>
          </p:nvSpPr>
          <p:spPr>
            <a:xfrm>
              <a:off x="439892" y="514836"/>
              <a:ext cx="5219202" cy="501499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56" name="Picture 7"/>
            <p:cNvPicPr>
              <a:picLocks noChangeAspect="1" noChangeArrowheads="1"/>
            </p:cNvPicPr>
            <p:nvPr/>
          </p:nvPicPr>
          <p:blipFill>
            <a:blip r:embed="rId5" cstate="print">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252318" y="225157"/>
              <a:ext cx="5594350" cy="559435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sp>
        <p:nvSpPr>
          <p:cNvPr id="14" name="矩形 13"/>
          <p:cNvSpPr/>
          <p:nvPr/>
        </p:nvSpPr>
        <p:spPr>
          <a:xfrm>
            <a:off x="420936" y="1022788"/>
            <a:ext cx="144016" cy="20795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3" name="直線單箭頭接點 2"/>
          <p:cNvCxnSpPr/>
          <p:nvPr/>
        </p:nvCxnSpPr>
        <p:spPr>
          <a:xfrm>
            <a:off x="503474" y="1224359"/>
            <a:ext cx="684150" cy="1619699"/>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6" name="矩形 15"/>
          <p:cNvSpPr/>
          <p:nvPr/>
        </p:nvSpPr>
        <p:spPr>
          <a:xfrm>
            <a:off x="1667679" y="2760987"/>
            <a:ext cx="536046" cy="39042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投影片編號版面配置區 1"/>
          <p:cNvSpPr>
            <a:spLocks noGrp="1"/>
          </p:cNvSpPr>
          <p:nvPr>
            <p:ph type="sldNum" sz="quarter" idx="12"/>
          </p:nvPr>
        </p:nvSpPr>
        <p:spPr/>
        <p:txBody>
          <a:bodyPr/>
          <a:lstStyle/>
          <a:p>
            <a:fld id="{2BC564B9-E6D2-4990-BC21-9D764F745DC6}" type="slidenum">
              <a:rPr lang="zh-TW" altLang="en-US" smtClean="0"/>
              <a:t>15</a:t>
            </a:fld>
            <a:endParaRPr lang="zh-TW" altLang="en-US"/>
          </a:p>
        </p:txBody>
      </p:sp>
      <p:cxnSp>
        <p:nvCxnSpPr>
          <p:cNvPr id="17" name="直線單箭頭接點 16"/>
          <p:cNvCxnSpPr/>
          <p:nvPr/>
        </p:nvCxnSpPr>
        <p:spPr>
          <a:xfrm>
            <a:off x="3866026" y="1868345"/>
            <a:ext cx="3571669" cy="1943412"/>
          </a:xfrm>
          <a:prstGeom prst="straightConnector1">
            <a:avLst/>
          </a:prstGeom>
          <a:ln w="28575">
            <a:solidFill>
              <a:srgbClr val="FFFF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2" name="文字方塊 41"/>
          <p:cNvSpPr txBox="1"/>
          <p:nvPr/>
        </p:nvSpPr>
        <p:spPr>
          <a:xfrm rot="1739209">
            <a:off x="5469948" y="2605964"/>
            <a:ext cx="1106179" cy="461665"/>
          </a:xfrm>
          <a:prstGeom prst="rect">
            <a:avLst/>
          </a:prstGeom>
          <a:noFill/>
        </p:spPr>
        <p:txBody>
          <a:bodyPr wrap="square" rtlCol="0">
            <a:spAutoFit/>
          </a:bodyPr>
          <a:lstStyle/>
          <a:p>
            <a:r>
              <a:rPr lang="en-US" altLang="zh-TW" sz="2400" dirty="0">
                <a:solidFill>
                  <a:srgbClr val="FFFF00"/>
                </a:solidFill>
              </a:rPr>
              <a:t>20 km</a:t>
            </a:r>
            <a:endParaRPr lang="zh-TW" altLang="en-US" sz="2400" dirty="0">
              <a:solidFill>
                <a:srgbClr val="FFFF00"/>
              </a:solidFill>
            </a:endParaRPr>
          </a:p>
        </p:txBody>
      </p:sp>
      <p:cxnSp>
        <p:nvCxnSpPr>
          <p:cNvPr id="24" name="直線單箭頭接點 23"/>
          <p:cNvCxnSpPr/>
          <p:nvPr/>
        </p:nvCxnSpPr>
        <p:spPr>
          <a:xfrm flipH="1">
            <a:off x="3203848" y="4698982"/>
            <a:ext cx="555317" cy="183195"/>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47" name="直線單箭頭接點 46"/>
          <p:cNvCxnSpPr/>
          <p:nvPr/>
        </p:nvCxnSpPr>
        <p:spPr>
          <a:xfrm flipV="1">
            <a:off x="4639758" y="3807733"/>
            <a:ext cx="579764" cy="163724"/>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323306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24719" y="1412776"/>
            <a:ext cx="8767761" cy="5308699"/>
          </a:xfrm>
          <a:prstGeom prst="rect">
            <a:avLst/>
          </a:prstGeom>
          <a:solidFill>
            <a:schemeClr val="accent6">
              <a:lumMod val="20000"/>
              <a:lumOff val="80000"/>
            </a:schemeClr>
          </a:solidFill>
        </p:spPr>
        <p:txBody>
          <a:bodyPr wrap="square">
            <a:spAutoFit/>
          </a:bodyPr>
          <a:lstStyle/>
          <a:p>
            <a:pPr marL="342900" indent="-342900">
              <a:buFont typeface="+mj-lt"/>
              <a:buAutoNum type="arabicPeriod"/>
            </a:pPr>
            <a:r>
              <a:rPr lang="zh-TW" altLang="zh-TW" sz="1600" dirty="0">
                <a:latin typeface="標楷體" panose="03000509000000000000" pitchFamily="65" charset="-120"/>
                <a:ea typeface="標楷體" panose="03000509000000000000" pitchFamily="65" charset="-120"/>
              </a:rPr>
              <a:t>《淡水廳志》</a:t>
            </a:r>
            <a:r>
              <a:rPr lang="en-US" altLang="zh-TW" sz="1600" dirty="0">
                <a:latin typeface="標楷體" panose="03000509000000000000" pitchFamily="65" charset="-120"/>
                <a:ea typeface="標楷體" panose="03000509000000000000" pitchFamily="65" charset="-120"/>
              </a:rPr>
              <a:t>:</a:t>
            </a:r>
            <a:r>
              <a:rPr lang="zh-TW" altLang="zh-TW" sz="1600" dirty="0">
                <a:latin typeface="標楷體" panose="03000509000000000000" pitchFamily="65" charset="-120"/>
                <a:ea typeface="標楷體" panose="03000509000000000000" pitchFamily="65" charset="-120"/>
              </a:rPr>
              <a:t>「同治六年，冬十一月，地大震。</a:t>
            </a:r>
            <a:r>
              <a:rPr lang="en-US" altLang="zh-TW" sz="1600" dirty="0">
                <a:latin typeface="標楷體" panose="03000509000000000000" pitchFamily="65" charset="-120"/>
                <a:ea typeface="標楷體" panose="03000509000000000000" pitchFamily="65" charset="-120"/>
              </a:rPr>
              <a:t>......</a:t>
            </a:r>
            <a:r>
              <a:rPr lang="zh-TW" altLang="zh-TW" sz="1600" dirty="0">
                <a:latin typeface="標楷體" panose="03000509000000000000" pitchFamily="65" charset="-120"/>
                <a:ea typeface="標楷體" panose="03000509000000000000" pitchFamily="65" charset="-120"/>
              </a:rPr>
              <a:t>二十三日，</a:t>
            </a:r>
            <a:r>
              <a:rPr lang="zh-TW" altLang="zh-TW" sz="1600" b="1" u="sng" dirty="0">
                <a:latin typeface="標楷體" panose="03000509000000000000" pitchFamily="65" charset="-120"/>
                <a:ea typeface="標楷體" panose="03000509000000000000" pitchFamily="65" charset="-120"/>
              </a:rPr>
              <a:t>雞籠頭、金包里沿海，山傾地裂，海水暴漲</a:t>
            </a:r>
            <a:r>
              <a:rPr lang="zh-TW" altLang="zh-TW" sz="1600" dirty="0">
                <a:latin typeface="標楷體" panose="03000509000000000000" pitchFamily="65" charset="-120"/>
                <a:ea typeface="標楷體" panose="03000509000000000000" pitchFamily="65" charset="-120"/>
              </a:rPr>
              <a:t>，屋宇傾壞，溺數百人」</a:t>
            </a:r>
            <a:endParaRPr lang="en-US" altLang="zh-TW" sz="1600" dirty="0">
              <a:latin typeface="標楷體" panose="03000509000000000000" pitchFamily="65" charset="-120"/>
              <a:ea typeface="標楷體" panose="03000509000000000000" pitchFamily="65" charset="-120"/>
            </a:endParaRPr>
          </a:p>
          <a:p>
            <a:pPr marL="342900" indent="-342900">
              <a:buFont typeface="+mj-lt"/>
              <a:buAutoNum type="arabicPeriod"/>
            </a:pPr>
            <a:endParaRPr lang="en-US" altLang="zh-TW" sz="1600" dirty="0">
              <a:latin typeface="標楷體" panose="03000509000000000000" pitchFamily="65" charset="-120"/>
              <a:ea typeface="標楷體" panose="03000509000000000000" pitchFamily="65" charset="-120"/>
            </a:endParaRPr>
          </a:p>
          <a:p>
            <a:pPr marL="342900" indent="-342900">
              <a:buFont typeface="+mj-lt"/>
              <a:buAutoNum type="arabicPeriod"/>
            </a:pPr>
            <a:r>
              <a:rPr lang="zh-TW" altLang="zh-TW" sz="1600" dirty="0">
                <a:latin typeface="標楷體" panose="03000509000000000000" pitchFamily="65" charset="-120"/>
                <a:ea typeface="標楷體" panose="03000509000000000000" pitchFamily="65" charset="-120"/>
              </a:rPr>
              <a:t>《字林西報》</a:t>
            </a:r>
            <a:r>
              <a:rPr lang="en-US" altLang="zh-TW" sz="1600" dirty="0">
                <a:latin typeface="標楷體" panose="03000509000000000000" pitchFamily="65" charset="-120"/>
                <a:ea typeface="標楷體" panose="03000509000000000000" pitchFamily="65" charset="-120"/>
              </a:rPr>
              <a:t>:</a:t>
            </a:r>
            <a:r>
              <a:rPr lang="zh-TW" altLang="zh-TW" sz="1600" dirty="0">
                <a:latin typeface="標楷體" panose="03000509000000000000" pitchFamily="65" charset="-120"/>
                <a:ea typeface="標楷體" panose="03000509000000000000" pitchFamily="65" charset="-120"/>
              </a:rPr>
              <a:t>「</a:t>
            </a:r>
            <a:r>
              <a:rPr lang="zh-TW" altLang="zh-TW" sz="1600" b="1" u="sng" dirty="0">
                <a:latin typeface="標楷體" panose="03000509000000000000" pitchFamily="65" charset="-120"/>
                <a:ea typeface="標楷體" panose="03000509000000000000" pitchFamily="65" charset="-120"/>
              </a:rPr>
              <a:t>棕櫚島和基隆島之間的海面上有湮霧。海港內的水湧向海外，致使遠至閻王岩的地方有幾秒鐘成為無水地帶</a:t>
            </a:r>
            <a:r>
              <a:rPr lang="zh-TW" altLang="zh-TW" sz="1600" dirty="0">
                <a:latin typeface="標楷體" panose="03000509000000000000" pitchFamily="65" charset="-120"/>
                <a:ea typeface="標楷體" panose="03000509000000000000" pitchFamily="65" charset="-120"/>
              </a:rPr>
              <a:t>，所有的東西都被退去的海水捲走了，然後海水又形成兩個大浪湧回，將舢板和上面的人淹沒，並把帆船擱淺在基隆對岸。海水也不像往常那樣清澈，而是變得又黃又渾。大量的魚被沖到岸上。海水退出港口時，有一個男人從一條帆船上下來，但是在他到達岸上之前，就被回湧的海水淹沒了。無數的煤船傾覆沈沒。一條深埋在沙中多年的舊帆船沖上了岸」</a:t>
            </a:r>
            <a:endParaRPr lang="en-US" altLang="zh-TW" sz="1600" dirty="0">
              <a:latin typeface="標楷體" panose="03000509000000000000" pitchFamily="65" charset="-120"/>
              <a:ea typeface="標楷體" panose="03000509000000000000" pitchFamily="65" charset="-120"/>
            </a:endParaRPr>
          </a:p>
          <a:p>
            <a:pPr marL="342900" indent="-342900">
              <a:buFont typeface="+mj-lt"/>
              <a:buAutoNum type="arabicPeriod"/>
            </a:pPr>
            <a:endParaRPr lang="en-US" altLang="zh-TW" sz="1600" dirty="0">
              <a:latin typeface="標楷體" panose="03000509000000000000" pitchFamily="65" charset="-120"/>
              <a:ea typeface="標楷體" panose="03000509000000000000" pitchFamily="65" charset="-120"/>
            </a:endParaRPr>
          </a:p>
          <a:p>
            <a:pPr marL="342900" indent="-342900">
              <a:buFont typeface="+mj-lt"/>
              <a:buAutoNum type="arabicPeriod"/>
            </a:pPr>
            <a:r>
              <a:rPr lang="zh-TW" altLang="zh-TW" sz="1600" dirty="0">
                <a:latin typeface="標楷體" panose="03000509000000000000" pitchFamily="65" charset="-120"/>
                <a:ea typeface="標楷體" panose="03000509000000000000" pitchFamily="65" charset="-120"/>
              </a:rPr>
              <a:t>《</a:t>
            </a:r>
            <a:r>
              <a:rPr lang="en-US" altLang="zh-TW" sz="1600" dirty="0">
                <a:latin typeface="標楷體" panose="03000509000000000000" pitchFamily="65" charset="-120"/>
                <a:ea typeface="標楷體" panose="03000509000000000000" pitchFamily="65" charset="-120"/>
              </a:rPr>
              <a:t>1881</a:t>
            </a:r>
            <a:r>
              <a:rPr lang="zh-TW" altLang="zh-TW" sz="1600" dirty="0">
                <a:latin typeface="標楷體" panose="03000509000000000000" pitchFamily="65" charset="-120"/>
                <a:ea typeface="標楷體" panose="03000509000000000000" pitchFamily="65" charset="-120"/>
              </a:rPr>
              <a:t>年通商各關貿易報告》</a:t>
            </a:r>
            <a:r>
              <a:rPr lang="en-US" altLang="zh-TW" sz="1600" dirty="0">
                <a:latin typeface="標楷體" panose="03000509000000000000" pitchFamily="65" charset="-120"/>
                <a:ea typeface="標楷體" panose="03000509000000000000" pitchFamily="65" charset="-120"/>
              </a:rPr>
              <a:t>:</a:t>
            </a:r>
            <a:r>
              <a:rPr lang="zh-TW" altLang="zh-TW" sz="1600" dirty="0">
                <a:latin typeface="標楷體" panose="03000509000000000000" pitchFamily="65" charset="-120"/>
                <a:ea typeface="標楷體" panose="03000509000000000000" pitchFamily="65" charset="-120"/>
              </a:rPr>
              <a:t>「</a:t>
            </a:r>
            <a:r>
              <a:rPr lang="en-US" altLang="zh-TW" sz="1600" dirty="0">
                <a:latin typeface="標楷體" panose="03000509000000000000" pitchFamily="65" charset="-120"/>
                <a:ea typeface="標楷體" panose="03000509000000000000" pitchFamily="65" charset="-120"/>
              </a:rPr>
              <a:t>1867</a:t>
            </a:r>
            <a:r>
              <a:rPr lang="zh-TW" altLang="zh-TW" sz="1600" dirty="0">
                <a:latin typeface="標楷體" panose="03000509000000000000" pitchFamily="65" charset="-120"/>
                <a:ea typeface="標楷體" panose="03000509000000000000" pitchFamily="65" charset="-120"/>
              </a:rPr>
              <a:t>年地震發生在</a:t>
            </a:r>
            <a:r>
              <a:rPr lang="en-US" altLang="zh-TW" sz="1600" dirty="0">
                <a:latin typeface="標楷體" panose="03000509000000000000" pitchFamily="65" charset="-120"/>
                <a:ea typeface="標楷體" panose="03000509000000000000" pitchFamily="65" charset="-120"/>
              </a:rPr>
              <a:t>12</a:t>
            </a:r>
            <a:r>
              <a:rPr lang="zh-TW" altLang="zh-TW" sz="1600" dirty="0">
                <a:latin typeface="標楷體" panose="03000509000000000000" pitchFamily="65" charset="-120"/>
                <a:ea typeface="標楷體" panose="03000509000000000000" pitchFamily="65" charset="-120"/>
              </a:rPr>
              <a:t>月</a:t>
            </a:r>
            <a:r>
              <a:rPr lang="en-US" altLang="zh-TW" sz="1600" dirty="0">
                <a:latin typeface="標楷體" panose="03000509000000000000" pitchFamily="65" charset="-120"/>
                <a:ea typeface="標楷體" panose="03000509000000000000" pitchFamily="65" charset="-120"/>
              </a:rPr>
              <a:t>18</a:t>
            </a:r>
            <a:r>
              <a:rPr lang="zh-TW" altLang="zh-TW" sz="1600" dirty="0">
                <a:latin typeface="標楷體" panose="03000509000000000000" pitchFamily="65" charset="-120"/>
                <a:ea typeface="標楷體" panose="03000509000000000000" pitchFamily="65" charset="-120"/>
              </a:rPr>
              <a:t>日，海水從基隆港傾瀉而出，留下了一個乾涸的泊位，但不幾秒鐘，帶著兩個浪頭的海水又洶湧而回，淹沒了舢板和人口。</a:t>
            </a:r>
            <a:r>
              <a:rPr lang="zh-TW" altLang="zh-TW" sz="1600" b="1" u="sng" dirty="0">
                <a:latin typeface="標楷體" panose="03000509000000000000" pitchFamily="65" charset="-120"/>
                <a:ea typeface="標楷體" panose="03000509000000000000" pitchFamily="65" charset="-120"/>
              </a:rPr>
              <a:t>基隆、金包里及巴其那等城鎮部份泡為廢墟。淡水遭到嚴重破壞，好幾百人死亡</a:t>
            </a:r>
            <a:r>
              <a:rPr lang="zh-TW" altLang="zh-TW" sz="1600" dirty="0">
                <a:latin typeface="標楷體" panose="03000509000000000000" pitchFamily="65" charset="-120"/>
                <a:ea typeface="標楷體" panose="03000509000000000000" pitchFamily="65" charset="-120"/>
              </a:rPr>
              <a:t>」</a:t>
            </a:r>
            <a:endParaRPr lang="en-US" altLang="zh-TW" sz="1600" dirty="0">
              <a:latin typeface="標楷體" panose="03000509000000000000" pitchFamily="65" charset="-120"/>
              <a:ea typeface="標楷體" panose="03000509000000000000" pitchFamily="65" charset="-120"/>
            </a:endParaRPr>
          </a:p>
          <a:p>
            <a:pPr marL="342900" indent="-342900">
              <a:buFont typeface="+mj-lt"/>
              <a:buAutoNum type="arabicPeriod"/>
            </a:pPr>
            <a:endParaRPr lang="en-US" altLang="zh-TW" sz="1600" dirty="0">
              <a:latin typeface="標楷體" panose="03000509000000000000" pitchFamily="65" charset="-120"/>
              <a:ea typeface="標楷體" panose="03000509000000000000" pitchFamily="65" charset="-120"/>
            </a:endParaRPr>
          </a:p>
          <a:p>
            <a:pPr marL="342900" indent="-342900">
              <a:buFont typeface="+mj-lt"/>
              <a:buAutoNum type="arabicPeriod"/>
            </a:pPr>
            <a:r>
              <a:rPr lang="zh-TW" altLang="zh-TW" sz="1600" dirty="0">
                <a:latin typeface="標楷體" panose="03000509000000000000" pitchFamily="65" charset="-120"/>
                <a:ea typeface="標楷體" panose="03000509000000000000" pitchFamily="65" charset="-120"/>
              </a:rPr>
              <a:t>《同治年間於金包里附近之地變》「初時，南邊的硫磺山發出如雷的聲響，聲音由南向北傳遞，繼而地面開始左右劇烈搖晃，約五分鐘後，海面開始暴退，三十分鐘後，海底約裸露四、五町之多，一個鐘頭後，</a:t>
            </a:r>
            <a:r>
              <a:rPr lang="zh-TW" altLang="zh-TW" sz="1600" b="1" u="sng" dirty="0">
                <a:latin typeface="標楷體" panose="03000509000000000000" pitchFamily="65" charset="-120"/>
                <a:ea typeface="標楷體" panose="03000509000000000000" pitchFamily="65" charset="-120"/>
              </a:rPr>
              <a:t>海水暴漲，發生海嘯。磺港、水尾港附近皆受波及，海水暴升兩丈高，金包里街、八斗子均被海水淹沒</a:t>
            </a:r>
            <a:r>
              <a:rPr lang="zh-TW" altLang="zh-TW" sz="1600" dirty="0">
                <a:latin typeface="標楷體" panose="03000509000000000000" pitchFamily="65" charset="-120"/>
                <a:ea typeface="標楷體" panose="03000509000000000000" pitchFamily="65" charset="-120"/>
              </a:rPr>
              <a:t>」</a:t>
            </a:r>
            <a:endParaRPr lang="en-US" altLang="zh-TW" sz="1600" dirty="0">
              <a:latin typeface="標楷體" panose="03000509000000000000" pitchFamily="65" charset="-120"/>
              <a:ea typeface="標楷體" panose="03000509000000000000" pitchFamily="65" charset="-120"/>
            </a:endParaRPr>
          </a:p>
          <a:p>
            <a:pPr marL="342900" indent="-342900">
              <a:buFont typeface="+mj-lt"/>
              <a:buAutoNum type="arabicPeriod"/>
            </a:pPr>
            <a:endParaRPr lang="en-US" altLang="zh-TW" sz="1600" dirty="0">
              <a:latin typeface="標楷體" panose="03000509000000000000" pitchFamily="65" charset="-120"/>
              <a:ea typeface="標楷體" panose="03000509000000000000" pitchFamily="65" charset="-120"/>
            </a:endParaRPr>
          </a:p>
          <a:p>
            <a:pPr marL="342900" indent="-342900">
              <a:buFont typeface="+mj-lt"/>
              <a:buAutoNum type="arabicPeriod"/>
            </a:pPr>
            <a:r>
              <a:rPr lang="en-US" altLang="zh-TW" sz="1600" dirty="0">
                <a:latin typeface="Times New Roman" panose="02020603050405020304" pitchFamily="18" charset="0"/>
                <a:ea typeface="標楷體" panose="03000509000000000000" pitchFamily="65" charset="-120"/>
                <a:cs typeface="Times New Roman" panose="02020603050405020304" pitchFamily="18" charset="0"/>
              </a:rPr>
              <a:t>From Far Formosa</a:t>
            </a:r>
            <a:r>
              <a:rPr lang="zh-TW" altLang="zh-TW" sz="1600" dirty="0">
                <a:latin typeface="Times New Roman" panose="02020603050405020304" pitchFamily="18" charset="0"/>
                <a:ea typeface="標楷體" panose="03000509000000000000" pitchFamily="65" charset="-120"/>
                <a:cs typeface="Times New Roman" panose="02020603050405020304" pitchFamily="18" charset="0"/>
              </a:rPr>
              <a:t>和</a:t>
            </a:r>
            <a:r>
              <a:rPr lang="en-US" altLang="zh-TW" sz="1600" dirty="0">
                <a:latin typeface="Times New Roman" panose="02020603050405020304" pitchFamily="18" charset="0"/>
                <a:ea typeface="標楷體" panose="03000509000000000000" pitchFamily="65" charset="-120"/>
                <a:cs typeface="Times New Roman" panose="02020603050405020304" pitchFamily="18" charset="0"/>
              </a:rPr>
              <a:t>The Island of Formosa</a:t>
            </a:r>
            <a:r>
              <a:rPr lang="zh-TW" altLang="zh-TW" sz="1600" dirty="0">
                <a:latin typeface="標楷體" panose="03000509000000000000" pitchFamily="65" charset="-120"/>
                <a:ea typeface="標楷體" panose="03000509000000000000" pitchFamily="65" charset="-120"/>
              </a:rPr>
              <a:t>中</a:t>
            </a:r>
            <a:r>
              <a:rPr lang="zh-TW" altLang="en-US" sz="1600" dirty="0">
                <a:latin typeface="標楷體" panose="03000509000000000000" pitchFamily="65" charset="-120"/>
                <a:ea typeface="標楷體" panose="03000509000000000000" pitchFamily="65" charset="-120"/>
              </a:rPr>
              <a:t>亦</a:t>
            </a:r>
            <a:r>
              <a:rPr lang="zh-TW" altLang="zh-TW" sz="1600" dirty="0">
                <a:latin typeface="標楷體" panose="03000509000000000000" pitchFamily="65" charset="-120"/>
                <a:ea typeface="標楷體" panose="03000509000000000000" pitchFamily="65" charset="-120"/>
              </a:rPr>
              <a:t>有描述到當日</a:t>
            </a:r>
            <a:r>
              <a:rPr lang="zh-TW" altLang="en-US" sz="1600" dirty="0">
                <a:latin typeface="標楷體" panose="03000509000000000000" pitchFamily="65" charset="-120"/>
                <a:ea typeface="標楷體" panose="03000509000000000000" pitchFamily="65" charset="-120"/>
              </a:rPr>
              <a:t>地震和海嘯之情境，但無更近一步之較具體之海嘯物理現象描述。</a:t>
            </a:r>
            <a:endParaRPr lang="zh-TW" altLang="zh-TW" sz="1600" dirty="0">
              <a:latin typeface="標楷體" panose="03000509000000000000" pitchFamily="65" charset="-120"/>
              <a:ea typeface="標楷體" panose="03000509000000000000" pitchFamily="65" charset="-120"/>
            </a:endParaRPr>
          </a:p>
        </p:txBody>
      </p:sp>
      <p:sp>
        <p:nvSpPr>
          <p:cNvPr id="5" name="文字方塊 4"/>
          <p:cNvSpPr txBox="1"/>
          <p:nvPr/>
        </p:nvSpPr>
        <p:spPr>
          <a:xfrm>
            <a:off x="124719" y="116632"/>
            <a:ext cx="8767761" cy="1200329"/>
          </a:xfrm>
          <a:prstGeom prst="rect">
            <a:avLst/>
          </a:prstGeom>
          <a:noFill/>
        </p:spPr>
        <p:txBody>
          <a:bodyPr wrap="square" rtlCol="0">
            <a:spAutoFit/>
          </a:bodyPr>
          <a:lstStyle/>
          <a:p>
            <a:r>
              <a:rPr lang="en-US" altLang="zh-TW" sz="3600" dirty="0">
                <a:ea typeface="標楷體" panose="03000509000000000000" pitchFamily="65" charset="-120"/>
              </a:rPr>
              <a:t>This event was documented by multiple literatures with multiple languages </a:t>
            </a:r>
            <a:endParaRPr lang="zh-TW" altLang="en-US" sz="3600" dirty="0">
              <a:ea typeface="標楷體" panose="03000509000000000000" pitchFamily="65" charset="-120"/>
            </a:endParaRPr>
          </a:p>
        </p:txBody>
      </p:sp>
      <p:sp>
        <p:nvSpPr>
          <p:cNvPr id="2" name="投影片編號版面配置區 1"/>
          <p:cNvSpPr>
            <a:spLocks noGrp="1"/>
          </p:cNvSpPr>
          <p:nvPr>
            <p:ph type="sldNum" sz="quarter" idx="12"/>
          </p:nvPr>
        </p:nvSpPr>
        <p:spPr/>
        <p:txBody>
          <a:bodyPr/>
          <a:lstStyle/>
          <a:p>
            <a:fld id="{2BC564B9-E6D2-4990-BC21-9D764F745DC6}" type="slidenum">
              <a:rPr lang="zh-TW" altLang="en-US" smtClean="0"/>
              <a:t>16</a:t>
            </a:fld>
            <a:endParaRPr lang="zh-TW" altLang="en-US"/>
          </a:p>
        </p:txBody>
      </p:sp>
    </p:spTree>
    <p:extLst>
      <p:ext uri="{BB962C8B-B14F-4D97-AF65-F5344CB8AC3E}">
        <p14:creationId xmlns:p14="http://schemas.microsoft.com/office/powerpoint/2010/main" val="29759865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0815" t="6231" b="5507"/>
          <a:stretch/>
        </p:blipFill>
        <p:spPr bwMode="auto">
          <a:xfrm>
            <a:off x="3310382" y="3174902"/>
            <a:ext cx="5741873" cy="3600000"/>
          </a:xfrm>
          <a:prstGeom prst="rect">
            <a:avLst/>
          </a:prstGeom>
          <a:blipFill>
            <a:blip r:embed="rId3"/>
            <a:tile tx="0" ty="0" sx="100000" sy="100000" flip="none" algn="tl"/>
          </a:blipFill>
          <a:ln>
            <a:noFill/>
          </a:ln>
        </p:spPr>
      </p:pic>
      <p:sp>
        <p:nvSpPr>
          <p:cNvPr id="21" name="手繪多邊形 20"/>
          <p:cNvSpPr/>
          <p:nvPr/>
        </p:nvSpPr>
        <p:spPr>
          <a:xfrm>
            <a:off x="5955650" y="4156237"/>
            <a:ext cx="1180562" cy="949996"/>
          </a:xfrm>
          <a:custGeom>
            <a:avLst/>
            <a:gdLst>
              <a:gd name="connsiteX0" fmla="*/ 1155700 w 1701800"/>
              <a:gd name="connsiteY0" fmla="*/ 1397000 h 1397000"/>
              <a:gd name="connsiteX1" fmla="*/ 838200 w 1701800"/>
              <a:gd name="connsiteY1" fmla="*/ 1371600 h 1397000"/>
              <a:gd name="connsiteX2" fmla="*/ 406400 w 1701800"/>
              <a:gd name="connsiteY2" fmla="*/ 1320800 h 1397000"/>
              <a:gd name="connsiteX3" fmla="*/ 50800 w 1701800"/>
              <a:gd name="connsiteY3" fmla="*/ 1066800 h 1397000"/>
              <a:gd name="connsiteX4" fmla="*/ 0 w 1701800"/>
              <a:gd name="connsiteY4" fmla="*/ 685800 h 1397000"/>
              <a:gd name="connsiteX5" fmla="*/ 63500 w 1701800"/>
              <a:gd name="connsiteY5" fmla="*/ 304800 h 1397000"/>
              <a:gd name="connsiteX6" fmla="*/ 381000 w 1701800"/>
              <a:gd name="connsiteY6" fmla="*/ 76200 h 1397000"/>
              <a:gd name="connsiteX7" fmla="*/ 685800 w 1701800"/>
              <a:gd name="connsiteY7" fmla="*/ 0 h 1397000"/>
              <a:gd name="connsiteX8" fmla="*/ 1181100 w 1701800"/>
              <a:gd name="connsiteY8" fmla="*/ 165100 h 1397000"/>
              <a:gd name="connsiteX9" fmla="*/ 1562100 w 1701800"/>
              <a:gd name="connsiteY9" fmla="*/ 431800 h 1397000"/>
              <a:gd name="connsiteX10" fmla="*/ 1701800 w 1701800"/>
              <a:gd name="connsiteY10" fmla="*/ 876300 h 1397000"/>
              <a:gd name="connsiteX11" fmla="*/ 1435100 w 1701800"/>
              <a:gd name="connsiteY11" fmla="*/ 1320800 h 1397000"/>
              <a:gd name="connsiteX12" fmla="*/ 1155700 w 1701800"/>
              <a:gd name="connsiteY12" fmla="*/ 1397000 h 139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01800" h="1397000">
                <a:moveTo>
                  <a:pt x="1155700" y="1397000"/>
                </a:moveTo>
                <a:lnTo>
                  <a:pt x="838200" y="1371600"/>
                </a:lnTo>
                <a:lnTo>
                  <a:pt x="406400" y="1320800"/>
                </a:lnTo>
                <a:lnTo>
                  <a:pt x="50800" y="1066800"/>
                </a:lnTo>
                <a:lnTo>
                  <a:pt x="0" y="685800"/>
                </a:lnTo>
                <a:lnTo>
                  <a:pt x="63500" y="304800"/>
                </a:lnTo>
                <a:lnTo>
                  <a:pt x="381000" y="76200"/>
                </a:lnTo>
                <a:lnTo>
                  <a:pt x="685800" y="0"/>
                </a:lnTo>
                <a:lnTo>
                  <a:pt x="1181100" y="165100"/>
                </a:lnTo>
                <a:lnTo>
                  <a:pt x="1562100" y="431800"/>
                </a:lnTo>
                <a:lnTo>
                  <a:pt x="1701800" y="876300"/>
                </a:lnTo>
                <a:lnTo>
                  <a:pt x="1435100" y="1320800"/>
                </a:lnTo>
                <a:lnTo>
                  <a:pt x="1155700" y="1397000"/>
                </a:lnTo>
                <a:close/>
              </a:path>
            </a:pathLst>
          </a:cu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23"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1032" t="23584" b="5072"/>
          <a:stretch/>
        </p:blipFill>
        <p:spPr bwMode="auto">
          <a:xfrm>
            <a:off x="3310015" y="133563"/>
            <a:ext cx="5742000" cy="291805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15" name="手繪多邊形 14"/>
          <p:cNvSpPr/>
          <p:nvPr/>
        </p:nvSpPr>
        <p:spPr>
          <a:xfrm>
            <a:off x="3872884" y="3491129"/>
            <a:ext cx="2082766" cy="1676213"/>
          </a:xfrm>
          <a:custGeom>
            <a:avLst/>
            <a:gdLst>
              <a:gd name="connsiteX0" fmla="*/ 365442 w 1584642"/>
              <a:gd name="connsiteY0" fmla="*/ 0 h 1611086"/>
              <a:gd name="connsiteX1" fmla="*/ 75156 w 1584642"/>
              <a:gd name="connsiteY1" fmla="*/ 638629 h 1611086"/>
              <a:gd name="connsiteX2" fmla="*/ 1584642 w 1584642"/>
              <a:gd name="connsiteY2" fmla="*/ 1611086 h 1611086"/>
              <a:gd name="connsiteX3" fmla="*/ 1584642 w 1584642"/>
              <a:gd name="connsiteY3" fmla="*/ 1611086 h 1611086"/>
            </a:gdLst>
            <a:ahLst/>
            <a:cxnLst>
              <a:cxn ang="0">
                <a:pos x="connsiteX0" y="connsiteY0"/>
              </a:cxn>
              <a:cxn ang="0">
                <a:pos x="connsiteX1" y="connsiteY1"/>
              </a:cxn>
              <a:cxn ang="0">
                <a:pos x="connsiteX2" y="connsiteY2"/>
              </a:cxn>
              <a:cxn ang="0">
                <a:pos x="connsiteX3" y="connsiteY3"/>
              </a:cxn>
            </a:cxnLst>
            <a:rect l="l" t="t" r="r" b="b"/>
            <a:pathLst>
              <a:path w="1584642" h="1611086">
                <a:moveTo>
                  <a:pt x="365442" y="0"/>
                </a:moveTo>
                <a:cubicBezTo>
                  <a:pt x="118699" y="185057"/>
                  <a:pt x="-128044" y="370115"/>
                  <a:pt x="75156" y="638629"/>
                </a:cubicBezTo>
                <a:cubicBezTo>
                  <a:pt x="278356" y="907143"/>
                  <a:pt x="1584642" y="1611086"/>
                  <a:pt x="1584642" y="1611086"/>
                </a:cubicBezTo>
                <a:lnTo>
                  <a:pt x="1584642" y="1611086"/>
                </a:lnTo>
              </a:path>
            </a:pathLst>
          </a:custGeom>
          <a:no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6" name="橢圓 15"/>
          <p:cNvSpPr/>
          <p:nvPr/>
        </p:nvSpPr>
        <p:spPr>
          <a:xfrm>
            <a:off x="6114643" y="5299212"/>
            <a:ext cx="144016" cy="14401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7" name="文字方塊 16"/>
          <p:cNvSpPr txBox="1"/>
          <p:nvPr/>
        </p:nvSpPr>
        <p:spPr>
          <a:xfrm>
            <a:off x="5955650" y="4369625"/>
            <a:ext cx="2448272" cy="523220"/>
          </a:xfrm>
          <a:prstGeom prst="rect">
            <a:avLst/>
          </a:prstGeom>
          <a:noFill/>
        </p:spPr>
        <p:txBody>
          <a:bodyPr wrap="square" rtlCol="0">
            <a:spAutoFit/>
          </a:bodyPr>
          <a:lstStyle/>
          <a:p>
            <a:r>
              <a:rPr lang="en-US" altLang="zh-TW" sz="2800" dirty="0">
                <a:solidFill>
                  <a:schemeClr val="bg1"/>
                </a:solidFill>
              </a:rPr>
              <a:t>smoke</a:t>
            </a:r>
            <a:endParaRPr lang="zh-TW" altLang="en-US" sz="2800" dirty="0">
              <a:solidFill>
                <a:schemeClr val="bg1"/>
              </a:solidFill>
            </a:endParaRPr>
          </a:p>
        </p:txBody>
      </p:sp>
      <p:sp>
        <p:nvSpPr>
          <p:cNvPr id="18" name="矩形 17"/>
          <p:cNvSpPr/>
          <p:nvPr/>
        </p:nvSpPr>
        <p:spPr>
          <a:xfrm>
            <a:off x="4258031" y="3694572"/>
            <a:ext cx="2263889" cy="461665"/>
          </a:xfrm>
          <a:prstGeom prst="rect">
            <a:avLst/>
          </a:prstGeom>
        </p:spPr>
        <p:txBody>
          <a:bodyPr wrap="none">
            <a:spAutoFit/>
          </a:bodyPr>
          <a:lstStyle/>
          <a:p>
            <a:r>
              <a:rPr lang="en-US" altLang="zh-TW" sz="2400" dirty="0">
                <a:solidFill>
                  <a:schemeClr val="bg1"/>
                </a:solidFill>
              </a:rPr>
              <a:t>seabed exposed </a:t>
            </a:r>
            <a:endParaRPr lang="zh-TW" altLang="en-US" sz="2400" dirty="0">
              <a:solidFill>
                <a:schemeClr val="bg1"/>
              </a:solidFill>
            </a:endParaRPr>
          </a:p>
        </p:txBody>
      </p:sp>
      <p:sp>
        <p:nvSpPr>
          <p:cNvPr id="19" name="矩形 18"/>
          <p:cNvSpPr/>
          <p:nvPr/>
        </p:nvSpPr>
        <p:spPr>
          <a:xfrm>
            <a:off x="6289664" y="5301208"/>
            <a:ext cx="4502576" cy="461665"/>
          </a:xfrm>
          <a:prstGeom prst="rect">
            <a:avLst/>
          </a:prstGeom>
        </p:spPr>
        <p:txBody>
          <a:bodyPr wrap="square">
            <a:spAutoFit/>
          </a:bodyPr>
          <a:lstStyle/>
          <a:p>
            <a:r>
              <a:rPr lang="en-US" altLang="zh-TW" sz="2400" dirty="0">
                <a:solidFill>
                  <a:schemeClr val="bg1"/>
                </a:solidFill>
              </a:rPr>
              <a:t>tsunami deposit </a:t>
            </a:r>
            <a:endParaRPr lang="zh-TW" altLang="en-US" sz="2400" dirty="0">
              <a:solidFill>
                <a:schemeClr val="bg1"/>
              </a:solidFill>
            </a:endParaRPr>
          </a:p>
        </p:txBody>
      </p:sp>
      <p:sp>
        <p:nvSpPr>
          <p:cNvPr id="20" name="矩形 19"/>
          <p:cNvSpPr/>
          <p:nvPr/>
        </p:nvSpPr>
        <p:spPr>
          <a:xfrm>
            <a:off x="6619508" y="4623463"/>
            <a:ext cx="4502576" cy="369332"/>
          </a:xfrm>
          <a:prstGeom prst="rect">
            <a:avLst/>
          </a:prstGeom>
        </p:spPr>
        <p:txBody>
          <a:bodyPr wrap="square">
            <a:spAutoFit/>
          </a:bodyPr>
          <a:lstStyle/>
          <a:p>
            <a:endParaRPr lang="zh-TW" altLang="en-US" dirty="0">
              <a:solidFill>
                <a:schemeClr val="bg1"/>
              </a:solidFill>
            </a:endParaRPr>
          </a:p>
        </p:txBody>
      </p:sp>
      <p:sp>
        <p:nvSpPr>
          <p:cNvPr id="6" name="文字方塊 5"/>
          <p:cNvSpPr txBox="1"/>
          <p:nvPr/>
        </p:nvSpPr>
        <p:spPr>
          <a:xfrm>
            <a:off x="118488" y="905806"/>
            <a:ext cx="3178800" cy="5139869"/>
          </a:xfrm>
          <a:prstGeom prst="rect">
            <a:avLst/>
          </a:prstGeom>
          <a:noFill/>
        </p:spPr>
        <p:txBody>
          <a:bodyPr wrap="square" rtlCol="0">
            <a:spAutoFit/>
          </a:bodyPr>
          <a:lstStyle/>
          <a:p>
            <a:pPr marL="457200" indent="-457200">
              <a:buFont typeface="Wingdings" panose="05000000000000000000" pitchFamily="2" charset="2"/>
              <a:buChar char="l"/>
            </a:pPr>
            <a:r>
              <a:rPr lang="en-US" altLang="zh-TW" sz="2200" dirty="0"/>
              <a:t>1867 December</a:t>
            </a:r>
          </a:p>
          <a:p>
            <a:pPr marL="457200" indent="-457200">
              <a:buFont typeface="Wingdings" panose="05000000000000000000" pitchFamily="2" charset="2"/>
              <a:buChar char="l"/>
            </a:pPr>
            <a:r>
              <a:rPr lang="en-US" altLang="zh-TW" sz="2200" dirty="0"/>
              <a:t>Earthquakes</a:t>
            </a:r>
          </a:p>
          <a:p>
            <a:pPr marL="457200" indent="-457200">
              <a:buFont typeface="Wingdings" panose="05000000000000000000" pitchFamily="2" charset="2"/>
              <a:buChar char="l"/>
            </a:pPr>
            <a:r>
              <a:rPr lang="en-US" altLang="zh-TW" sz="2200" dirty="0"/>
              <a:t>Smoke observed</a:t>
            </a:r>
          </a:p>
          <a:p>
            <a:pPr marL="457200" indent="-457200">
              <a:buFont typeface="Wingdings" panose="05000000000000000000" pitchFamily="2" charset="2"/>
              <a:buChar char="l"/>
            </a:pPr>
            <a:r>
              <a:rPr lang="en-US" altLang="zh-TW" sz="2200" dirty="0"/>
              <a:t>Tsunami</a:t>
            </a:r>
          </a:p>
          <a:p>
            <a:pPr marL="914400" lvl="1" indent="-457200">
              <a:buFont typeface="Wingdings" panose="05000000000000000000" pitchFamily="2" charset="2"/>
              <a:buChar char="l"/>
            </a:pPr>
            <a:r>
              <a:rPr lang="en-US" altLang="zh-TW" dirty="0"/>
              <a:t>6~7m tsunami height</a:t>
            </a:r>
          </a:p>
          <a:p>
            <a:pPr marL="914400" lvl="1" indent="-457200">
              <a:buFont typeface="Wingdings" panose="05000000000000000000" pitchFamily="2" charset="2"/>
              <a:buChar char="l"/>
            </a:pPr>
            <a:r>
              <a:rPr lang="en-US" altLang="zh-TW" dirty="0"/>
              <a:t>seabed exposed </a:t>
            </a:r>
            <a:endParaRPr lang="en-US" altLang="zh-TW" sz="2000" dirty="0"/>
          </a:p>
          <a:p>
            <a:pPr marL="457200" indent="-457200">
              <a:buFont typeface="Wingdings" panose="05000000000000000000" pitchFamily="2" charset="2"/>
              <a:buChar char="l"/>
            </a:pPr>
            <a:r>
              <a:rPr lang="en-US" altLang="zh-TW" sz="2200" dirty="0"/>
              <a:t>Tsunami impact at</a:t>
            </a:r>
          </a:p>
          <a:p>
            <a:r>
              <a:rPr lang="en-US" altLang="zh-TW" sz="2200" dirty="0"/>
              <a:t>        </a:t>
            </a:r>
            <a:r>
              <a:rPr lang="en-US" altLang="zh-TW" sz="2200" dirty="0" err="1"/>
              <a:t>Jinshan</a:t>
            </a:r>
            <a:r>
              <a:rPr lang="en-US" altLang="zh-TW" sz="2200" dirty="0"/>
              <a:t> and Keelung</a:t>
            </a:r>
          </a:p>
          <a:p>
            <a:pPr marL="342900" indent="-342900">
              <a:buFont typeface="Wingdings" panose="05000000000000000000" pitchFamily="2" charset="2"/>
              <a:buChar char="l"/>
            </a:pPr>
            <a:r>
              <a:rPr lang="en-US" altLang="zh-TW" sz="2200" dirty="0"/>
              <a:t>Hundreds death toll</a:t>
            </a:r>
          </a:p>
          <a:p>
            <a:pPr marL="457200" indent="-457200">
              <a:buFont typeface="Wingdings" panose="05000000000000000000" pitchFamily="2" charset="2"/>
              <a:buChar char="l"/>
            </a:pPr>
            <a:endParaRPr lang="en-US" altLang="zh-TW" dirty="0"/>
          </a:p>
          <a:p>
            <a:pPr marL="914400" lvl="1" indent="-457200">
              <a:buFont typeface="Wingdings" panose="05000000000000000000" pitchFamily="2" charset="2"/>
              <a:buChar char="l"/>
            </a:pPr>
            <a:endParaRPr lang="en-US" altLang="zh-TW" sz="2400" dirty="0"/>
          </a:p>
          <a:p>
            <a:pPr marL="914400" lvl="1" indent="-457200">
              <a:buFont typeface="Wingdings" panose="05000000000000000000" pitchFamily="2" charset="2"/>
              <a:buChar char="l"/>
            </a:pPr>
            <a:endParaRPr lang="en-US" altLang="zh-TW" sz="2400" dirty="0"/>
          </a:p>
          <a:p>
            <a:r>
              <a:rPr lang="en-US" altLang="zh-TW" sz="2400" dirty="0"/>
              <a:t>	</a:t>
            </a:r>
            <a:endParaRPr lang="zh-TW" altLang="en-US" sz="2400" dirty="0"/>
          </a:p>
          <a:p>
            <a:pPr marL="457200" indent="-457200">
              <a:buFont typeface="Wingdings" panose="05000000000000000000" pitchFamily="2" charset="2"/>
              <a:buChar char="l"/>
            </a:pPr>
            <a:endParaRPr lang="zh-TW" altLang="en-US" sz="2400" dirty="0"/>
          </a:p>
          <a:p>
            <a:pPr marL="457200" indent="-457200">
              <a:buFont typeface="Wingdings" panose="05000000000000000000" pitchFamily="2" charset="2"/>
              <a:buChar char="l"/>
            </a:pPr>
            <a:endParaRPr lang="zh-TW" altLang="en-US" sz="2400" dirty="0"/>
          </a:p>
        </p:txBody>
      </p:sp>
      <p:sp>
        <p:nvSpPr>
          <p:cNvPr id="2" name="文字方塊 1"/>
          <p:cNvSpPr txBox="1"/>
          <p:nvPr/>
        </p:nvSpPr>
        <p:spPr>
          <a:xfrm>
            <a:off x="4449545" y="6237312"/>
            <a:ext cx="2232248" cy="461665"/>
          </a:xfrm>
          <a:prstGeom prst="rect">
            <a:avLst/>
          </a:prstGeom>
          <a:noFill/>
        </p:spPr>
        <p:txBody>
          <a:bodyPr wrap="square" rtlCol="0">
            <a:spAutoFit/>
          </a:bodyPr>
          <a:lstStyle/>
          <a:p>
            <a:r>
              <a:rPr lang="en-US" altLang="zh-TW" sz="2400" dirty="0">
                <a:solidFill>
                  <a:schemeClr val="bg1"/>
                </a:solidFill>
              </a:rPr>
              <a:t>Keelung (</a:t>
            </a:r>
            <a:r>
              <a:rPr lang="zh-TW" altLang="en-US" sz="2400" dirty="0">
                <a:solidFill>
                  <a:schemeClr val="bg1"/>
                </a:solidFill>
                <a:latin typeface="標楷體" panose="03000509000000000000" pitchFamily="65" charset="-120"/>
                <a:ea typeface="標楷體" panose="03000509000000000000" pitchFamily="65" charset="-120"/>
              </a:rPr>
              <a:t>基隆</a:t>
            </a:r>
            <a:r>
              <a:rPr lang="en-US" altLang="zh-TW" sz="2400" dirty="0">
                <a:solidFill>
                  <a:schemeClr val="bg1"/>
                </a:solidFill>
              </a:rPr>
              <a:t>)</a:t>
            </a:r>
            <a:endParaRPr lang="zh-TW" altLang="en-US" sz="2400" dirty="0">
              <a:solidFill>
                <a:schemeClr val="bg1"/>
              </a:solidFill>
            </a:endParaRPr>
          </a:p>
        </p:txBody>
      </p:sp>
      <p:sp>
        <p:nvSpPr>
          <p:cNvPr id="24" name="手繪多邊形 23"/>
          <p:cNvSpPr/>
          <p:nvPr/>
        </p:nvSpPr>
        <p:spPr>
          <a:xfrm>
            <a:off x="6289664" y="1665369"/>
            <a:ext cx="769560" cy="991107"/>
          </a:xfrm>
          <a:custGeom>
            <a:avLst/>
            <a:gdLst>
              <a:gd name="connsiteX0" fmla="*/ 0 w 1204947"/>
              <a:gd name="connsiteY0" fmla="*/ 350836 h 1516696"/>
              <a:gd name="connsiteX1" fmla="*/ 800100 w 1204947"/>
              <a:gd name="connsiteY1" fmla="*/ 316 h 1516696"/>
              <a:gd name="connsiteX2" fmla="*/ 1203960 w 1204947"/>
              <a:gd name="connsiteY2" fmla="*/ 404176 h 1516696"/>
              <a:gd name="connsiteX3" fmla="*/ 891540 w 1204947"/>
              <a:gd name="connsiteY3" fmla="*/ 1516696 h 1516696"/>
            </a:gdLst>
            <a:ahLst/>
            <a:cxnLst>
              <a:cxn ang="0">
                <a:pos x="connsiteX0" y="connsiteY0"/>
              </a:cxn>
              <a:cxn ang="0">
                <a:pos x="connsiteX1" y="connsiteY1"/>
              </a:cxn>
              <a:cxn ang="0">
                <a:pos x="connsiteX2" y="connsiteY2"/>
              </a:cxn>
              <a:cxn ang="0">
                <a:pos x="connsiteX3" y="connsiteY3"/>
              </a:cxn>
            </a:cxnLst>
            <a:rect l="l" t="t" r="r" b="b"/>
            <a:pathLst>
              <a:path w="1204947" h="1516696">
                <a:moveTo>
                  <a:pt x="0" y="350836"/>
                </a:moveTo>
                <a:cubicBezTo>
                  <a:pt x="299720" y="171131"/>
                  <a:pt x="599440" y="-8574"/>
                  <a:pt x="800100" y="316"/>
                </a:cubicBezTo>
                <a:cubicBezTo>
                  <a:pt x="1000760" y="9206"/>
                  <a:pt x="1188720" y="151446"/>
                  <a:pt x="1203960" y="404176"/>
                </a:cubicBezTo>
                <a:cubicBezTo>
                  <a:pt x="1219200" y="656906"/>
                  <a:pt x="1055370" y="1086801"/>
                  <a:pt x="891540" y="1516696"/>
                </a:cubicBezTo>
              </a:path>
            </a:pathLst>
          </a:custGeom>
          <a:no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5" name="文字方塊 24"/>
          <p:cNvSpPr txBox="1"/>
          <p:nvPr/>
        </p:nvSpPr>
        <p:spPr>
          <a:xfrm>
            <a:off x="4687778" y="2240977"/>
            <a:ext cx="2371446" cy="461665"/>
          </a:xfrm>
          <a:prstGeom prst="rect">
            <a:avLst/>
          </a:prstGeom>
          <a:noFill/>
        </p:spPr>
        <p:txBody>
          <a:bodyPr wrap="square" rtlCol="0">
            <a:spAutoFit/>
          </a:bodyPr>
          <a:lstStyle/>
          <a:p>
            <a:r>
              <a:rPr lang="en-US" altLang="zh-TW" sz="2400" dirty="0" err="1">
                <a:solidFill>
                  <a:schemeClr val="bg1"/>
                </a:solidFill>
              </a:rPr>
              <a:t>Jinshan</a:t>
            </a:r>
            <a:r>
              <a:rPr lang="en-US" altLang="zh-TW" sz="2400" dirty="0">
                <a:solidFill>
                  <a:schemeClr val="bg1"/>
                </a:solidFill>
              </a:rPr>
              <a:t> (</a:t>
            </a:r>
            <a:r>
              <a:rPr lang="zh-TW" altLang="en-US" sz="2400" dirty="0">
                <a:solidFill>
                  <a:schemeClr val="bg1"/>
                </a:solidFill>
                <a:latin typeface="標楷體" panose="03000509000000000000" pitchFamily="65" charset="-120"/>
                <a:ea typeface="標楷體" panose="03000509000000000000" pitchFamily="65" charset="-120"/>
              </a:rPr>
              <a:t>金山</a:t>
            </a:r>
            <a:r>
              <a:rPr lang="en-US" altLang="zh-TW" sz="2400" dirty="0">
                <a:solidFill>
                  <a:schemeClr val="bg1"/>
                </a:solidFill>
              </a:rPr>
              <a:t>)</a:t>
            </a:r>
            <a:endParaRPr lang="zh-TW" altLang="en-US" sz="2400" dirty="0">
              <a:solidFill>
                <a:schemeClr val="bg1"/>
              </a:solidFill>
            </a:endParaRPr>
          </a:p>
        </p:txBody>
      </p:sp>
      <p:sp>
        <p:nvSpPr>
          <p:cNvPr id="26" name="矩形 25"/>
          <p:cNvSpPr/>
          <p:nvPr/>
        </p:nvSpPr>
        <p:spPr>
          <a:xfrm>
            <a:off x="5762411" y="1174346"/>
            <a:ext cx="3381589" cy="461665"/>
          </a:xfrm>
          <a:prstGeom prst="rect">
            <a:avLst/>
          </a:prstGeom>
        </p:spPr>
        <p:txBody>
          <a:bodyPr wrap="square">
            <a:spAutoFit/>
          </a:bodyPr>
          <a:lstStyle/>
          <a:p>
            <a:r>
              <a:rPr lang="en-US" altLang="zh-TW" sz="2400" dirty="0">
                <a:solidFill>
                  <a:schemeClr val="bg1"/>
                </a:solidFill>
              </a:rPr>
              <a:t>6~7m tsunami</a:t>
            </a:r>
            <a:r>
              <a:rPr lang="zh-TW" altLang="en-US" sz="2400" dirty="0">
                <a:solidFill>
                  <a:schemeClr val="bg1"/>
                </a:solidFill>
              </a:rPr>
              <a:t> </a:t>
            </a:r>
            <a:r>
              <a:rPr lang="en-US" altLang="zh-TW" sz="2400" dirty="0">
                <a:solidFill>
                  <a:schemeClr val="bg1"/>
                </a:solidFill>
              </a:rPr>
              <a:t>height</a:t>
            </a:r>
            <a:endParaRPr lang="zh-TW" altLang="en-US" sz="2400" dirty="0">
              <a:solidFill>
                <a:schemeClr val="bg1"/>
              </a:solidFill>
            </a:endParaRPr>
          </a:p>
        </p:txBody>
      </p:sp>
      <p:sp>
        <p:nvSpPr>
          <p:cNvPr id="27" name="橢圓 26"/>
          <p:cNvSpPr/>
          <p:nvPr/>
        </p:nvSpPr>
        <p:spPr>
          <a:xfrm>
            <a:off x="6619508" y="2471810"/>
            <a:ext cx="144016" cy="14401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8" name="橢圓 27"/>
          <p:cNvSpPr/>
          <p:nvPr/>
        </p:nvSpPr>
        <p:spPr>
          <a:xfrm>
            <a:off x="6320735" y="2016906"/>
            <a:ext cx="144016" cy="14401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 name="文字方塊 2"/>
          <p:cNvSpPr txBox="1"/>
          <p:nvPr/>
        </p:nvSpPr>
        <p:spPr>
          <a:xfrm>
            <a:off x="25048" y="260648"/>
            <a:ext cx="3672408" cy="584775"/>
          </a:xfrm>
          <a:prstGeom prst="rect">
            <a:avLst/>
          </a:prstGeom>
          <a:noFill/>
        </p:spPr>
        <p:txBody>
          <a:bodyPr wrap="square" rtlCol="0">
            <a:spAutoFit/>
          </a:bodyPr>
          <a:lstStyle/>
          <a:p>
            <a:r>
              <a:rPr lang="en-US" altLang="zh-TW" sz="3200" b="1" dirty="0">
                <a:effectLst>
                  <a:outerShdw blurRad="38100" dist="38100" dir="2700000" algn="tl">
                    <a:srgbClr val="000000">
                      <a:alpha val="43137"/>
                    </a:srgbClr>
                  </a:outerShdw>
                </a:effectLst>
              </a:rPr>
              <a:t>Historical records</a:t>
            </a:r>
            <a:endParaRPr lang="zh-TW" altLang="en-US" sz="3200" b="1" dirty="0">
              <a:effectLst>
                <a:outerShdw blurRad="38100" dist="38100" dir="2700000" algn="tl">
                  <a:srgbClr val="000000">
                    <a:alpha val="43137"/>
                  </a:srgbClr>
                </a:outerShdw>
              </a:effectLst>
            </a:endParaRPr>
          </a:p>
        </p:txBody>
      </p:sp>
      <p:sp>
        <p:nvSpPr>
          <p:cNvPr id="4" name="文字方塊 3"/>
          <p:cNvSpPr txBox="1"/>
          <p:nvPr/>
        </p:nvSpPr>
        <p:spPr>
          <a:xfrm>
            <a:off x="6668176" y="2543818"/>
            <a:ext cx="576064" cy="400110"/>
          </a:xfrm>
          <a:prstGeom prst="rect">
            <a:avLst/>
          </a:prstGeom>
          <a:noFill/>
        </p:spPr>
        <p:txBody>
          <a:bodyPr wrap="square" rtlCol="0">
            <a:spAutoFit/>
          </a:bodyPr>
          <a:lstStyle/>
          <a:p>
            <a:r>
              <a:rPr lang="en-US" altLang="zh-TW" sz="2000" b="1" dirty="0">
                <a:solidFill>
                  <a:srgbClr val="FF0000"/>
                </a:solidFill>
              </a:rPr>
              <a:t>2</a:t>
            </a:r>
            <a:endParaRPr lang="zh-TW" altLang="en-US" sz="2000" b="1" dirty="0">
              <a:solidFill>
                <a:srgbClr val="FF0000"/>
              </a:solidFill>
            </a:endParaRPr>
          </a:p>
        </p:txBody>
      </p:sp>
      <p:sp>
        <p:nvSpPr>
          <p:cNvPr id="29" name="文字方塊 28"/>
          <p:cNvSpPr txBox="1"/>
          <p:nvPr/>
        </p:nvSpPr>
        <p:spPr>
          <a:xfrm>
            <a:off x="5990947" y="1727466"/>
            <a:ext cx="576064" cy="400110"/>
          </a:xfrm>
          <a:prstGeom prst="rect">
            <a:avLst/>
          </a:prstGeom>
          <a:noFill/>
        </p:spPr>
        <p:txBody>
          <a:bodyPr wrap="square" rtlCol="0">
            <a:spAutoFit/>
          </a:bodyPr>
          <a:lstStyle/>
          <a:p>
            <a:r>
              <a:rPr lang="en-US" altLang="zh-TW" sz="2000" b="1" dirty="0">
                <a:solidFill>
                  <a:srgbClr val="FF0000"/>
                </a:solidFill>
              </a:rPr>
              <a:t>1</a:t>
            </a:r>
            <a:endParaRPr lang="zh-TW" altLang="en-US" sz="2000" b="1" dirty="0">
              <a:solidFill>
                <a:srgbClr val="FF0000"/>
              </a:solidFill>
            </a:endParaRPr>
          </a:p>
        </p:txBody>
      </p:sp>
      <p:pic>
        <p:nvPicPr>
          <p:cNvPr id="40"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7587" t="8476" r="29208" b="25134"/>
          <a:stretch/>
        </p:blipFill>
        <p:spPr bwMode="auto">
          <a:xfrm>
            <a:off x="251520" y="4338793"/>
            <a:ext cx="2714127" cy="234592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8" name="矩形 7"/>
          <p:cNvSpPr/>
          <p:nvPr/>
        </p:nvSpPr>
        <p:spPr>
          <a:xfrm>
            <a:off x="916736" y="5250444"/>
            <a:ext cx="288032" cy="21254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1" name="矩形 40"/>
          <p:cNvSpPr/>
          <p:nvPr/>
        </p:nvSpPr>
        <p:spPr>
          <a:xfrm>
            <a:off x="1331640" y="5371220"/>
            <a:ext cx="1288524" cy="90860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10" name="直線單箭頭接點 9"/>
          <p:cNvCxnSpPr/>
          <p:nvPr/>
        </p:nvCxnSpPr>
        <p:spPr>
          <a:xfrm flipV="1">
            <a:off x="1204768" y="2743873"/>
            <a:ext cx="2105247" cy="2506572"/>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3" name="直線單箭頭接點 42"/>
          <p:cNvCxnSpPr/>
          <p:nvPr/>
        </p:nvCxnSpPr>
        <p:spPr>
          <a:xfrm flipV="1">
            <a:off x="2620164" y="4992795"/>
            <a:ext cx="690218" cy="378427"/>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4" name="文字方塊 43"/>
          <p:cNvSpPr txBox="1"/>
          <p:nvPr/>
        </p:nvSpPr>
        <p:spPr>
          <a:xfrm>
            <a:off x="1157149" y="6148385"/>
            <a:ext cx="2232248" cy="461665"/>
          </a:xfrm>
          <a:prstGeom prst="rect">
            <a:avLst/>
          </a:prstGeom>
          <a:noFill/>
        </p:spPr>
        <p:txBody>
          <a:bodyPr wrap="square" rtlCol="0">
            <a:spAutoFit/>
          </a:bodyPr>
          <a:lstStyle/>
          <a:p>
            <a:r>
              <a:rPr lang="en-US" altLang="zh-TW" sz="2400" dirty="0">
                <a:solidFill>
                  <a:schemeClr val="bg1"/>
                </a:solidFill>
              </a:rPr>
              <a:t>Keelung</a:t>
            </a:r>
            <a:endParaRPr lang="zh-TW" altLang="en-US" sz="2400" dirty="0">
              <a:solidFill>
                <a:schemeClr val="bg1"/>
              </a:solidFill>
            </a:endParaRPr>
          </a:p>
        </p:txBody>
      </p:sp>
      <p:sp>
        <p:nvSpPr>
          <p:cNvPr id="22" name="矩形 21"/>
          <p:cNvSpPr/>
          <p:nvPr/>
        </p:nvSpPr>
        <p:spPr>
          <a:xfrm>
            <a:off x="344298" y="5511756"/>
            <a:ext cx="954107" cy="400110"/>
          </a:xfrm>
          <a:prstGeom prst="rect">
            <a:avLst/>
          </a:prstGeom>
        </p:spPr>
        <p:txBody>
          <a:bodyPr wrap="none">
            <a:spAutoFit/>
          </a:bodyPr>
          <a:lstStyle/>
          <a:p>
            <a:r>
              <a:rPr lang="en-US" altLang="zh-TW" sz="2000" dirty="0" err="1">
                <a:solidFill>
                  <a:schemeClr val="bg1"/>
                </a:solidFill>
              </a:rPr>
              <a:t>Jinshan</a:t>
            </a:r>
            <a:endParaRPr lang="zh-TW" altLang="en-US" sz="2000" dirty="0"/>
          </a:p>
        </p:txBody>
      </p:sp>
      <p:sp>
        <p:nvSpPr>
          <p:cNvPr id="5" name="投影片編號版面配置區 4"/>
          <p:cNvSpPr>
            <a:spLocks noGrp="1"/>
          </p:cNvSpPr>
          <p:nvPr>
            <p:ph type="sldNum" sz="quarter" idx="12"/>
          </p:nvPr>
        </p:nvSpPr>
        <p:spPr/>
        <p:txBody>
          <a:bodyPr/>
          <a:lstStyle/>
          <a:p>
            <a:fld id="{2BC564B9-E6D2-4990-BC21-9D764F745DC6}" type="slidenum">
              <a:rPr lang="zh-TW" altLang="en-US" smtClean="0"/>
              <a:t>17</a:t>
            </a:fld>
            <a:endParaRPr lang="zh-TW" altLang="en-US"/>
          </a:p>
        </p:txBody>
      </p:sp>
    </p:spTree>
    <p:extLst>
      <p:ext uri="{BB962C8B-B14F-4D97-AF65-F5344CB8AC3E}">
        <p14:creationId xmlns:p14="http://schemas.microsoft.com/office/powerpoint/2010/main" val="15532835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格 3"/>
          <p:cNvGraphicFramePr>
            <a:graphicFrameLocks noGrp="1"/>
          </p:cNvGraphicFramePr>
          <p:nvPr/>
        </p:nvGraphicFramePr>
        <p:xfrm>
          <a:off x="1115616" y="2341551"/>
          <a:ext cx="7704855" cy="4032446"/>
        </p:xfrm>
        <a:graphic>
          <a:graphicData uri="http://schemas.openxmlformats.org/drawingml/2006/table">
            <a:tbl>
              <a:tblPr firstRow="1" bandRow="1">
                <a:tableStyleId>{5C22544A-7EE6-4342-B048-85BDC9FD1C3A}</a:tableStyleId>
              </a:tblPr>
              <a:tblGrid>
                <a:gridCol w="2504078">
                  <a:extLst>
                    <a:ext uri="{9D8B030D-6E8A-4147-A177-3AD203B41FA5}">
                      <a16:colId xmlns:a16="http://schemas.microsoft.com/office/drawing/2014/main" val="20000"/>
                    </a:ext>
                  </a:extLst>
                </a:gridCol>
                <a:gridCol w="1540971">
                  <a:extLst>
                    <a:ext uri="{9D8B030D-6E8A-4147-A177-3AD203B41FA5}">
                      <a16:colId xmlns:a16="http://schemas.microsoft.com/office/drawing/2014/main" val="20001"/>
                    </a:ext>
                  </a:extLst>
                </a:gridCol>
                <a:gridCol w="1444660">
                  <a:extLst>
                    <a:ext uri="{9D8B030D-6E8A-4147-A177-3AD203B41FA5}">
                      <a16:colId xmlns:a16="http://schemas.microsoft.com/office/drawing/2014/main" val="20002"/>
                    </a:ext>
                  </a:extLst>
                </a:gridCol>
                <a:gridCol w="2215146">
                  <a:extLst>
                    <a:ext uri="{9D8B030D-6E8A-4147-A177-3AD203B41FA5}">
                      <a16:colId xmlns:a16="http://schemas.microsoft.com/office/drawing/2014/main" val="20003"/>
                    </a:ext>
                  </a:extLst>
                </a:gridCol>
              </a:tblGrid>
              <a:tr h="537531">
                <a:tc>
                  <a:txBody>
                    <a:bodyPr/>
                    <a:lstStyle/>
                    <a:p>
                      <a:endParaRPr lang="zh-TW" altLang="en-US" sz="1800" dirty="0"/>
                    </a:p>
                  </a:txBody>
                  <a:tcPr/>
                </a:tc>
                <a:tc>
                  <a:txBody>
                    <a:bodyPr/>
                    <a:lstStyle/>
                    <a:p>
                      <a:r>
                        <a:rPr lang="en-US" altLang="zh-TW" sz="2400" dirty="0"/>
                        <a:t>Longitude</a:t>
                      </a:r>
                      <a:endParaRPr lang="zh-TW" altLang="en-US" sz="2400" dirty="0"/>
                    </a:p>
                  </a:txBody>
                  <a:tcPr/>
                </a:tc>
                <a:tc>
                  <a:txBody>
                    <a:bodyPr/>
                    <a:lstStyle/>
                    <a:p>
                      <a:r>
                        <a:rPr lang="en-US" altLang="zh-TW" sz="2400" dirty="0"/>
                        <a:t>Latitude</a:t>
                      </a:r>
                      <a:endParaRPr lang="zh-TW" altLang="en-US" sz="2400" dirty="0"/>
                    </a:p>
                  </a:txBody>
                  <a:tcPr/>
                </a:tc>
                <a:tc>
                  <a:txBody>
                    <a:bodyPr/>
                    <a:lstStyle/>
                    <a:p>
                      <a:r>
                        <a:rPr lang="en-US" altLang="zh-TW" sz="2400" dirty="0"/>
                        <a:t>Magnitude</a:t>
                      </a:r>
                      <a:endParaRPr lang="zh-TW" altLang="en-US" sz="2400" dirty="0"/>
                    </a:p>
                  </a:txBody>
                  <a:tcPr/>
                </a:tc>
                <a:extLst>
                  <a:ext uri="{0D108BD9-81ED-4DB2-BD59-A6C34878D82A}">
                    <a16:rowId xmlns:a16="http://schemas.microsoft.com/office/drawing/2014/main" val="10000"/>
                  </a:ext>
                </a:extLst>
              </a:tr>
              <a:tr h="572967">
                <a:tc>
                  <a:txBody>
                    <a:bodyPr/>
                    <a:lstStyle/>
                    <a:p>
                      <a:r>
                        <a:rPr lang="en-US" altLang="zh-TW" sz="2400" dirty="0"/>
                        <a:t>Lee et al., 1976</a:t>
                      </a:r>
                      <a:endParaRPr lang="zh-TW" altLang="en-US" sz="2400" dirty="0"/>
                    </a:p>
                  </a:txBody>
                  <a:tcPr/>
                </a:tc>
                <a:tc>
                  <a:txBody>
                    <a:bodyPr/>
                    <a:lstStyle/>
                    <a:p>
                      <a:r>
                        <a:rPr lang="en-US" altLang="zh-TW" sz="2400" dirty="0"/>
                        <a:t>121.7</a:t>
                      </a:r>
                      <a:endParaRPr lang="zh-TW" altLang="en-US" sz="2400" dirty="0"/>
                    </a:p>
                  </a:txBody>
                  <a:tcPr/>
                </a:tc>
                <a:tc>
                  <a:txBody>
                    <a:bodyPr/>
                    <a:lstStyle/>
                    <a:p>
                      <a:r>
                        <a:rPr lang="en-US" altLang="zh-TW" sz="2400" dirty="0"/>
                        <a:t>25.5</a:t>
                      </a:r>
                      <a:endParaRPr lang="zh-TW" altLang="en-US" sz="2400" dirty="0"/>
                    </a:p>
                  </a:txBody>
                  <a:tcPr/>
                </a:tc>
                <a:tc>
                  <a:txBody>
                    <a:bodyPr/>
                    <a:lstStyle/>
                    <a:p>
                      <a:r>
                        <a:rPr lang="en-US" altLang="zh-TW" sz="2400" dirty="0"/>
                        <a:t>Mw=6.2</a:t>
                      </a:r>
                      <a:endParaRPr lang="zh-TW" altLang="en-US" sz="2400" dirty="0"/>
                    </a:p>
                  </a:txBody>
                  <a:tcPr/>
                </a:tc>
                <a:extLst>
                  <a:ext uri="{0D108BD9-81ED-4DB2-BD59-A6C34878D82A}">
                    <a16:rowId xmlns:a16="http://schemas.microsoft.com/office/drawing/2014/main" val="10001"/>
                  </a:ext>
                </a:extLst>
              </a:tr>
              <a:tr h="572967">
                <a:tc>
                  <a:txBody>
                    <a:bodyPr/>
                    <a:lstStyle/>
                    <a:p>
                      <a:r>
                        <a:rPr lang="en-US" altLang="zh-TW" sz="2400" dirty="0"/>
                        <a:t>Hsu, 1981</a:t>
                      </a:r>
                      <a:endParaRPr lang="zh-TW" altLang="en-US" sz="2400" dirty="0"/>
                    </a:p>
                  </a:txBody>
                  <a:tcPr/>
                </a:tc>
                <a:tc>
                  <a:txBody>
                    <a:bodyPr/>
                    <a:lstStyle/>
                    <a:p>
                      <a:r>
                        <a:rPr lang="en-US" altLang="zh-TW" sz="2400" dirty="0"/>
                        <a:t>121.8</a:t>
                      </a:r>
                      <a:endParaRPr lang="zh-TW" altLang="en-US" sz="2400" dirty="0"/>
                    </a:p>
                  </a:txBody>
                  <a:tcPr/>
                </a:tc>
                <a:tc>
                  <a:txBody>
                    <a:bodyPr/>
                    <a:lstStyle/>
                    <a:p>
                      <a:r>
                        <a:rPr lang="en-US" altLang="zh-TW" sz="2400" dirty="0"/>
                        <a:t>25.2</a:t>
                      </a:r>
                      <a:endParaRPr lang="zh-TW" altLang="en-US" sz="2400" dirty="0"/>
                    </a:p>
                  </a:txBody>
                  <a:tcPr/>
                </a:tc>
                <a:tc>
                  <a:txBody>
                    <a:bodyPr/>
                    <a:lstStyle/>
                    <a:p>
                      <a:r>
                        <a:rPr lang="en-US" altLang="zh-TW" sz="2400" dirty="0"/>
                        <a:t>Mw=7.0</a:t>
                      </a:r>
                      <a:endParaRPr lang="zh-TW" altLang="en-US" sz="2400" dirty="0"/>
                    </a:p>
                  </a:txBody>
                  <a:tcPr/>
                </a:tc>
                <a:extLst>
                  <a:ext uri="{0D108BD9-81ED-4DB2-BD59-A6C34878D82A}">
                    <a16:rowId xmlns:a16="http://schemas.microsoft.com/office/drawing/2014/main" val="10002"/>
                  </a:ext>
                </a:extLst>
              </a:tr>
              <a:tr h="572967">
                <a:tc>
                  <a:txBody>
                    <a:bodyPr/>
                    <a:lstStyle/>
                    <a:p>
                      <a:r>
                        <a:rPr lang="en-US" altLang="zh-TW" sz="2400" dirty="0"/>
                        <a:t>Tsai,</a:t>
                      </a:r>
                      <a:r>
                        <a:rPr lang="en-US" altLang="zh-TW" sz="2400" baseline="0" dirty="0"/>
                        <a:t> </a:t>
                      </a:r>
                      <a:r>
                        <a:rPr lang="en-US" altLang="zh-TW" sz="2400" dirty="0"/>
                        <a:t>1985</a:t>
                      </a:r>
                      <a:endParaRPr lang="zh-TW" altLang="en-US" sz="2400" dirty="0"/>
                    </a:p>
                  </a:txBody>
                  <a:tcPr/>
                </a:tc>
                <a:tc>
                  <a:txBody>
                    <a:bodyPr/>
                    <a:lstStyle/>
                    <a:p>
                      <a:r>
                        <a:rPr lang="en-US" altLang="zh-TW" sz="2400" dirty="0"/>
                        <a:t>121.7</a:t>
                      </a:r>
                      <a:endParaRPr lang="zh-TW" altLang="en-US" sz="2400" dirty="0"/>
                    </a:p>
                  </a:txBody>
                  <a:tcPr/>
                </a:tc>
                <a:tc>
                  <a:txBody>
                    <a:bodyPr/>
                    <a:lstStyle/>
                    <a:p>
                      <a:r>
                        <a:rPr lang="en-US" altLang="zh-TW" sz="2400" dirty="0"/>
                        <a:t>25.3</a:t>
                      </a:r>
                      <a:endParaRPr lang="zh-TW" altLang="en-US" sz="2400" dirty="0"/>
                    </a:p>
                  </a:txBody>
                  <a:tcPr/>
                </a:tc>
                <a:tc>
                  <a:txBody>
                    <a:bodyPr/>
                    <a:lstStyle/>
                    <a:p>
                      <a:r>
                        <a:rPr lang="en-US" altLang="zh-TW" sz="2400" dirty="0"/>
                        <a:t>Mw=7.0</a:t>
                      </a:r>
                      <a:endParaRPr lang="zh-TW" altLang="en-US" sz="2400" dirty="0"/>
                    </a:p>
                  </a:txBody>
                  <a:tcPr/>
                </a:tc>
                <a:extLst>
                  <a:ext uri="{0D108BD9-81ED-4DB2-BD59-A6C34878D82A}">
                    <a16:rowId xmlns:a16="http://schemas.microsoft.com/office/drawing/2014/main" val="10003"/>
                  </a:ext>
                </a:extLst>
              </a:tr>
              <a:tr h="630080">
                <a:tc>
                  <a:txBody>
                    <a:bodyPr/>
                    <a:lstStyle/>
                    <a:p>
                      <a:r>
                        <a:rPr lang="en-US" altLang="zh-TW" sz="2400" dirty="0"/>
                        <a:t>Ma</a:t>
                      </a:r>
                      <a:r>
                        <a:rPr lang="en-US" altLang="zh-TW" sz="2400" baseline="0" dirty="0"/>
                        <a:t> and Lee, 1997</a:t>
                      </a:r>
                      <a:endParaRPr lang="zh-TW" altLang="en-US" sz="2400" dirty="0"/>
                    </a:p>
                  </a:txBody>
                  <a:tcPr/>
                </a:tc>
                <a:tc>
                  <a:txBody>
                    <a:bodyPr/>
                    <a:lstStyle/>
                    <a:p>
                      <a:r>
                        <a:rPr lang="en-US" altLang="zh-TW" sz="2400" dirty="0"/>
                        <a:t>121.7</a:t>
                      </a:r>
                      <a:endParaRPr lang="zh-TW" altLang="en-US" sz="2400" dirty="0"/>
                    </a:p>
                  </a:txBody>
                  <a:tcPr/>
                </a:tc>
                <a:tc>
                  <a:txBody>
                    <a:bodyPr/>
                    <a:lstStyle/>
                    <a:p>
                      <a:r>
                        <a:rPr lang="en-US" altLang="zh-TW" sz="2400" dirty="0"/>
                        <a:t>25.5</a:t>
                      </a:r>
                      <a:endParaRPr lang="zh-TW" altLang="en-US" sz="2400" dirty="0"/>
                    </a:p>
                  </a:txBody>
                  <a:tcPr/>
                </a:tc>
                <a:tc>
                  <a:txBody>
                    <a:bodyPr/>
                    <a:lstStyle/>
                    <a:p>
                      <a:r>
                        <a:rPr lang="en-US" altLang="zh-TW" sz="2400" dirty="0"/>
                        <a:t>Mw=6.9~7.2</a:t>
                      </a:r>
                      <a:endParaRPr lang="zh-TW" altLang="en-US" sz="2400" dirty="0"/>
                    </a:p>
                  </a:txBody>
                  <a:tcPr/>
                </a:tc>
                <a:extLst>
                  <a:ext uri="{0D108BD9-81ED-4DB2-BD59-A6C34878D82A}">
                    <a16:rowId xmlns:a16="http://schemas.microsoft.com/office/drawing/2014/main" val="10004"/>
                  </a:ext>
                </a:extLst>
              </a:tr>
              <a:tr h="572967">
                <a:tc>
                  <a:txBody>
                    <a:bodyPr/>
                    <a:lstStyle/>
                    <a:p>
                      <a:r>
                        <a:rPr lang="en-US" altLang="zh-TW" sz="2400" dirty="0"/>
                        <a:t>Lin, 2006</a:t>
                      </a:r>
                      <a:endParaRPr lang="zh-TW" altLang="en-US" sz="2400" dirty="0"/>
                    </a:p>
                  </a:txBody>
                  <a:tcPr/>
                </a:tc>
                <a:tc>
                  <a:txBody>
                    <a:bodyPr/>
                    <a:lstStyle/>
                    <a:p>
                      <a:r>
                        <a:rPr lang="en-US" altLang="zh-TW" sz="2400" dirty="0"/>
                        <a:t>121.7</a:t>
                      </a:r>
                      <a:endParaRPr lang="zh-TW" altLang="en-US" sz="2400" dirty="0"/>
                    </a:p>
                  </a:txBody>
                  <a:tcPr/>
                </a:tc>
                <a:tc>
                  <a:txBody>
                    <a:bodyPr/>
                    <a:lstStyle/>
                    <a:p>
                      <a:r>
                        <a:rPr lang="en-US" altLang="zh-TW" sz="2400" dirty="0"/>
                        <a:t>25.3</a:t>
                      </a:r>
                      <a:endParaRPr lang="zh-TW" altLang="en-US" sz="2400" dirty="0"/>
                    </a:p>
                  </a:txBody>
                  <a:tcPr/>
                </a:tc>
                <a:tc>
                  <a:txBody>
                    <a:bodyPr/>
                    <a:lstStyle/>
                    <a:p>
                      <a:r>
                        <a:rPr lang="en-US" altLang="zh-TW" sz="2400" dirty="0"/>
                        <a:t>Mw=7.0</a:t>
                      </a:r>
                      <a:endParaRPr lang="zh-TW" altLang="en-US" sz="2400" dirty="0"/>
                    </a:p>
                  </a:txBody>
                  <a:tcPr/>
                </a:tc>
                <a:extLst>
                  <a:ext uri="{0D108BD9-81ED-4DB2-BD59-A6C34878D82A}">
                    <a16:rowId xmlns:a16="http://schemas.microsoft.com/office/drawing/2014/main" val="10005"/>
                  </a:ext>
                </a:extLst>
              </a:tr>
              <a:tr h="572967">
                <a:tc>
                  <a:txBody>
                    <a:bodyPr/>
                    <a:lstStyle/>
                    <a:p>
                      <a:r>
                        <a:rPr lang="en-US" altLang="zh-TW" sz="2400" dirty="0"/>
                        <a:t>Cheng, 2013</a:t>
                      </a:r>
                      <a:endParaRPr lang="zh-TW" altLang="en-US" sz="2400" dirty="0"/>
                    </a:p>
                  </a:txBody>
                  <a:tcPr/>
                </a:tc>
                <a:tc>
                  <a:txBody>
                    <a:bodyPr/>
                    <a:lstStyle/>
                    <a:p>
                      <a:r>
                        <a:rPr lang="en-US" altLang="zh-TW" sz="2400" dirty="0"/>
                        <a:t>121.91</a:t>
                      </a:r>
                      <a:endParaRPr lang="zh-TW" altLang="en-US" sz="2400" dirty="0"/>
                    </a:p>
                  </a:txBody>
                  <a:tcPr/>
                </a:tc>
                <a:tc>
                  <a:txBody>
                    <a:bodyPr/>
                    <a:lstStyle/>
                    <a:p>
                      <a:r>
                        <a:rPr lang="en-US" altLang="zh-TW" sz="2400" dirty="0"/>
                        <a:t>25.34</a:t>
                      </a:r>
                      <a:endParaRPr lang="zh-TW" altLang="en-US" sz="2400" dirty="0"/>
                    </a:p>
                  </a:txBody>
                  <a:tcPr/>
                </a:tc>
                <a:tc>
                  <a:txBody>
                    <a:bodyPr/>
                    <a:lstStyle/>
                    <a:p>
                      <a:r>
                        <a:rPr lang="en-US" altLang="zh-TW" sz="2400" dirty="0"/>
                        <a:t>Mw=7.0</a:t>
                      </a:r>
                      <a:endParaRPr lang="zh-TW" altLang="en-US" sz="2400" dirty="0"/>
                    </a:p>
                  </a:txBody>
                  <a:tcPr/>
                </a:tc>
                <a:extLst>
                  <a:ext uri="{0D108BD9-81ED-4DB2-BD59-A6C34878D82A}">
                    <a16:rowId xmlns:a16="http://schemas.microsoft.com/office/drawing/2014/main" val="10006"/>
                  </a:ext>
                </a:extLst>
              </a:tr>
            </a:tbl>
          </a:graphicData>
        </a:graphic>
      </p:graphicFrame>
      <p:sp>
        <p:nvSpPr>
          <p:cNvPr id="5" name="文字方塊 4"/>
          <p:cNvSpPr txBox="1"/>
          <p:nvPr/>
        </p:nvSpPr>
        <p:spPr>
          <a:xfrm>
            <a:off x="275758" y="692696"/>
            <a:ext cx="8856984" cy="1508105"/>
          </a:xfrm>
          <a:prstGeom prst="rect">
            <a:avLst/>
          </a:prstGeom>
          <a:noFill/>
        </p:spPr>
        <p:txBody>
          <a:bodyPr wrap="square" rtlCol="0">
            <a:spAutoFit/>
          </a:bodyPr>
          <a:lstStyle/>
          <a:p>
            <a:pPr algn="ctr"/>
            <a:r>
              <a:rPr lang="en-US" altLang="zh-TW" sz="3200" dirty="0"/>
              <a:t>Earthquake magnitudes proposed by</a:t>
            </a:r>
          </a:p>
          <a:p>
            <a:pPr algn="ctr"/>
            <a:r>
              <a:rPr lang="en-US" altLang="zh-TW" sz="3200" dirty="0"/>
              <a:t>previous studies were Mw 6.2~Mw 7.2</a:t>
            </a:r>
          </a:p>
          <a:p>
            <a:pPr algn="ctr"/>
            <a:r>
              <a:rPr lang="en-US" altLang="zh-TW" sz="2800" dirty="0"/>
              <a:t>However, the simulated tsunami heights are less than 0.5m</a:t>
            </a:r>
          </a:p>
        </p:txBody>
      </p:sp>
      <p:sp>
        <p:nvSpPr>
          <p:cNvPr id="2" name="投影片編號版面配置區 1"/>
          <p:cNvSpPr>
            <a:spLocks noGrp="1"/>
          </p:cNvSpPr>
          <p:nvPr>
            <p:ph type="sldNum" sz="quarter" idx="12"/>
          </p:nvPr>
        </p:nvSpPr>
        <p:spPr/>
        <p:txBody>
          <a:bodyPr/>
          <a:lstStyle/>
          <a:p>
            <a:fld id="{2BC564B9-E6D2-4990-BC21-9D764F745DC6}" type="slidenum">
              <a:rPr lang="zh-TW" altLang="en-US" smtClean="0"/>
              <a:t>18</a:t>
            </a:fld>
            <a:endParaRPr lang="zh-TW" altLang="en-US"/>
          </a:p>
        </p:txBody>
      </p:sp>
    </p:spTree>
    <p:extLst>
      <p:ext uri="{BB962C8B-B14F-4D97-AF65-F5344CB8AC3E}">
        <p14:creationId xmlns:p14="http://schemas.microsoft.com/office/powerpoint/2010/main" val="23418917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1"/>
          <p:cNvSpPr>
            <a:spLocks noGrp="1"/>
          </p:cNvSpPr>
          <p:nvPr>
            <p:ph type="title"/>
          </p:nvPr>
        </p:nvSpPr>
        <p:spPr>
          <a:xfrm>
            <a:off x="433512" y="32048"/>
            <a:ext cx="8229600" cy="1143000"/>
          </a:xfrm>
        </p:spPr>
        <p:txBody>
          <a:bodyPr>
            <a:noAutofit/>
          </a:bodyPr>
          <a:lstStyle/>
          <a:p>
            <a:r>
              <a:rPr lang="en-US" altLang="zh-TW" sz="3600" dirty="0"/>
              <a:t>Steep slope and volcanos are presented in the near-field region</a:t>
            </a:r>
            <a:endParaRPr lang="zh-TW" altLang="en-US" sz="3600" dirty="0"/>
          </a:p>
        </p:txBody>
      </p:sp>
      <p:sp>
        <p:nvSpPr>
          <p:cNvPr id="8" name="手繪多邊形 7"/>
          <p:cNvSpPr/>
          <p:nvPr/>
        </p:nvSpPr>
        <p:spPr>
          <a:xfrm>
            <a:off x="8376557" y="2057400"/>
            <a:ext cx="308896" cy="2775857"/>
          </a:xfrm>
          <a:custGeom>
            <a:avLst/>
            <a:gdLst>
              <a:gd name="connsiteX0" fmla="*/ 0 w 308896"/>
              <a:gd name="connsiteY0" fmla="*/ 0 h 2775857"/>
              <a:gd name="connsiteX1" fmla="*/ 212272 w 308896"/>
              <a:gd name="connsiteY1" fmla="*/ 2775857 h 2775857"/>
            </a:gdLst>
            <a:ahLst/>
            <a:cxnLst>
              <a:cxn ang="0">
                <a:pos x="connsiteX0" y="connsiteY0"/>
              </a:cxn>
              <a:cxn ang="0">
                <a:pos x="connsiteX1" y="connsiteY1"/>
              </a:cxn>
            </a:cxnLst>
            <a:rect l="l" t="t" r="r" b="b"/>
            <a:pathLst>
              <a:path w="308896" h="2775857">
                <a:moveTo>
                  <a:pt x="0" y="0"/>
                </a:moveTo>
                <a:cubicBezTo>
                  <a:pt x="220436" y="1213757"/>
                  <a:pt x="440872" y="2427514"/>
                  <a:pt x="212272" y="2775857"/>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12" name="群組 11"/>
          <p:cNvGrpSpPr/>
          <p:nvPr/>
        </p:nvGrpSpPr>
        <p:grpSpPr>
          <a:xfrm>
            <a:off x="-5451" y="1075218"/>
            <a:ext cx="9144000" cy="4505161"/>
            <a:chOff x="-5451" y="1075218"/>
            <a:chExt cx="9144000" cy="4505161"/>
          </a:xfrm>
        </p:grpSpPr>
        <p:pic>
          <p:nvPicPr>
            <p:cNvPr id="1026" name="Picture 2" descr="C:\Users\aaa79828\Pictures\88888.png"/>
            <p:cNvPicPr>
              <a:picLocks noChangeAspect="1" noChangeArrowheads="1"/>
            </p:cNvPicPr>
            <p:nvPr/>
          </p:nvPicPr>
          <p:blipFill rotWithShape="1">
            <a:blip r:embed="rId3">
              <a:extLst>
                <a:ext uri="{28A0092B-C50C-407E-A947-70E740481C1C}">
                  <a14:useLocalDpi xmlns:a14="http://schemas.microsoft.com/office/drawing/2010/main" val="0"/>
                </a:ext>
              </a:extLst>
            </a:blip>
            <a:srcRect l="3741" r="2068" b="27442"/>
            <a:stretch/>
          </p:blipFill>
          <p:spPr bwMode="auto">
            <a:xfrm>
              <a:off x="-5451" y="1075218"/>
              <a:ext cx="9144000" cy="4505161"/>
            </a:xfrm>
            <a:prstGeom prst="rect">
              <a:avLst/>
            </a:prstGeom>
            <a:noFill/>
            <a:extLst>
              <a:ext uri="{909E8E84-426E-40dd-AFC4-6F175D3DCCD1}">
                <a14:hiddenFill xmlns:a14="http://schemas.microsoft.com/office/drawing/2010/main" xmlns="">
                  <a:solidFill>
                    <a:srgbClr val="FFFFFF"/>
                  </a:solidFill>
                </a14:hiddenFill>
              </a:ext>
            </a:extLst>
          </p:spPr>
        </p:pic>
        <p:sp>
          <p:nvSpPr>
            <p:cNvPr id="11" name="手繪多邊形 10"/>
            <p:cNvSpPr/>
            <p:nvPr/>
          </p:nvSpPr>
          <p:spPr>
            <a:xfrm>
              <a:off x="4292589" y="2158718"/>
              <a:ext cx="4051311" cy="2431718"/>
            </a:xfrm>
            <a:custGeom>
              <a:avLst/>
              <a:gdLst>
                <a:gd name="connsiteX0" fmla="*/ 4018654 w 4051311"/>
                <a:gd name="connsiteY0" fmla="*/ 12982 h 2431718"/>
                <a:gd name="connsiteX1" fmla="*/ 1683668 w 4051311"/>
                <a:gd name="connsiteY1" fmla="*/ 192596 h 2431718"/>
                <a:gd name="connsiteX2" fmla="*/ 230425 w 4051311"/>
                <a:gd name="connsiteY2" fmla="*/ 1351925 h 2431718"/>
                <a:gd name="connsiteX3" fmla="*/ 50811 w 4051311"/>
                <a:gd name="connsiteY3" fmla="*/ 1907096 h 2431718"/>
                <a:gd name="connsiteX4" fmla="*/ 720282 w 4051311"/>
                <a:gd name="connsiteY4" fmla="*/ 2086711 h 2431718"/>
                <a:gd name="connsiteX5" fmla="*/ 2467440 w 4051311"/>
                <a:gd name="connsiteY5" fmla="*/ 2380625 h 2431718"/>
                <a:gd name="connsiteX6" fmla="*/ 4051311 w 4051311"/>
                <a:gd name="connsiteY6" fmla="*/ 2429611 h 2431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1311" h="2431718">
                  <a:moveTo>
                    <a:pt x="4018654" y="12982"/>
                  </a:moveTo>
                  <a:cubicBezTo>
                    <a:pt x="3166846" y="-8790"/>
                    <a:pt x="2315039" y="-30561"/>
                    <a:pt x="1683668" y="192596"/>
                  </a:cubicBezTo>
                  <a:cubicBezTo>
                    <a:pt x="1052296" y="415753"/>
                    <a:pt x="502568" y="1066175"/>
                    <a:pt x="230425" y="1351925"/>
                  </a:cubicBezTo>
                  <a:cubicBezTo>
                    <a:pt x="-41718" y="1637675"/>
                    <a:pt x="-30832" y="1784632"/>
                    <a:pt x="50811" y="1907096"/>
                  </a:cubicBezTo>
                  <a:cubicBezTo>
                    <a:pt x="132454" y="2029560"/>
                    <a:pt x="317511" y="2007790"/>
                    <a:pt x="720282" y="2086711"/>
                  </a:cubicBezTo>
                  <a:cubicBezTo>
                    <a:pt x="1123053" y="2165632"/>
                    <a:pt x="1912269" y="2323475"/>
                    <a:pt x="2467440" y="2380625"/>
                  </a:cubicBezTo>
                  <a:cubicBezTo>
                    <a:pt x="3022611" y="2437775"/>
                    <a:pt x="3536961" y="2433693"/>
                    <a:pt x="4051311" y="2429611"/>
                  </a:cubicBezTo>
                </a:path>
              </a:pathLst>
            </a:custGeom>
            <a:noFill/>
            <a:ln w="508000">
              <a:solidFill>
                <a:srgbClr val="FFFF00">
                  <a:alpha val="34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17" name="矩形 16"/>
          <p:cNvSpPr/>
          <p:nvPr/>
        </p:nvSpPr>
        <p:spPr>
          <a:xfrm>
            <a:off x="5726006" y="2922108"/>
            <a:ext cx="2804999" cy="523220"/>
          </a:xfrm>
          <a:prstGeom prst="rect">
            <a:avLst/>
          </a:prstGeom>
        </p:spPr>
        <p:txBody>
          <a:bodyPr wrap="none">
            <a:spAutoFit/>
          </a:bodyPr>
          <a:lstStyle/>
          <a:p>
            <a:r>
              <a:rPr lang="en-US" altLang="zh-TW" sz="2800" dirty="0">
                <a:solidFill>
                  <a:srgbClr val="FFFF00"/>
                </a:solidFill>
                <a:latin typeface="arial" panose="020B0604020202020204" pitchFamily="34" charset="0"/>
              </a:rPr>
              <a:t>Okinawa Trough</a:t>
            </a:r>
            <a:endParaRPr lang="zh-TW" altLang="en-US" sz="2800" dirty="0">
              <a:solidFill>
                <a:srgbClr val="FFFF00"/>
              </a:solidFill>
            </a:endParaRPr>
          </a:p>
        </p:txBody>
      </p:sp>
      <p:sp>
        <p:nvSpPr>
          <p:cNvPr id="6" name="等腰三角形 5"/>
          <p:cNvSpPr/>
          <p:nvPr/>
        </p:nvSpPr>
        <p:spPr>
          <a:xfrm>
            <a:off x="857252" y="5500065"/>
            <a:ext cx="252287" cy="216024"/>
          </a:xfrm>
          <a:prstGeom prst="triangl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五角星形 6"/>
          <p:cNvSpPr/>
          <p:nvPr/>
        </p:nvSpPr>
        <p:spPr>
          <a:xfrm>
            <a:off x="809559" y="6262421"/>
            <a:ext cx="291271" cy="288032"/>
          </a:xfrm>
          <a:prstGeom prst="star5">
            <a:avLst>
              <a:gd name="adj" fmla="val 27302"/>
              <a:gd name="hf" fmla="val 105146"/>
              <a:gd name="vf" fmla="val 110557"/>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文字方塊 1"/>
          <p:cNvSpPr txBox="1"/>
          <p:nvPr/>
        </p:nvSpPr>
        <p:spPr>
          <a:xfrm>
            <a:off x="1074703" y="5417994"/>
            <a:ext cx="2376264" cy="369332"/>
          </a:xfrm>
          <a:prstGeom prst="rect">
            <a:avLst/>
          </a:prstGeom>
          <a:noFill/>
        </p:spPr>
        <p:txBody>
          <a:bodyPr wrap="square" rtlCol="0">
            <a:spAutoFit/>
          </a:bodyPr>
          <a:lstStyle/>
          <a:p>
            <a:r>
              <a:rPr lang="en-US" altLang="zh-TW" dirty="0"/>
              <a:t>: Volcano</a:t>
            </a:r>
            <a:endParaRPr lang="zh-TW" altLang="en-US" dirty="0"/>
          </a:p>
        </p:txBody>
      </p:sp>
      <p:sp>
        <p:nvSpPr>
          <p:cNvPr id="3" name="矩形 2"/>
          <p:cNvSpPr/>
          <p:nvPr/>
        </p:nvSpPr>
        <p:spPr>
          <a:xfrm>
            <a:off x="1048576" y="6211802"/>
            <a:ext cx="8362818" cy="646331"/>
          </a:xfrm>
          <a:prstGeom prst="rect">
            <a:avLst/>
          </a:prstGeom>
        </p:spPr>
        <p:txBody>
          <a:bodyPr wrap="square">
            <a:spAutoFit/>
          </a:bodyPr>
          <a:lstStyle/>
          <a:p>
            <a:r>
              <a:rPr lang="en-US" altLang="zh-TW" dirty="0"/>
              <a:t>: Epicenters of previous studies (Lin et al., 2006, </a:t>
            </a:r>
            <a:r>
              <a:rPr lang="en-US" altLang="zh-TW" dirty="0" err="1"/>
              <a:t>Zheng</a:t>
            </a:r>
            <a:r>
              <a:rPr lang="en-US" altLang="zh-TW" dirty="0"/>
              <a:t> et al, 2011, Tsai et al., 1985 </a:t>
            </a:r>
          </a:p>
          <a:p>
            <a:r>
              <a:rPr lang="en-US" altLang="zh-TW" dirty="0"/>
              <a:t>  &amp; Ma et al., 1997)</a:t>
            </a:r>
            <a:endParaRPr lang="zh-TW" altLang="en-US" dirty="0"/>
          </a:p>
        </p:txBody>
      </p:sp>
      <p:sp>
        <p:nvSpPr>
          <p:cNvPr id="9" name="等腰三角形 8"/>
          <p:cNvSpPr/>
          <p:nvPr/>
        </p:nvSpPr>
        <p:spPr>
          <a:xfrm>
            <a:off x="848812" y="5929093"/>
            <a:ext cx="252287" cy="216024"/>
          </a:xfrm>
          <a:prstGeom prst="triangl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10" name="直線接點 9"/>
          <p:cNvCxnSpPr/>
          <p:nvPr/>
        </p:nvCxnSpPr>
        <p:spPr>
          <a:xfrm>
            <a:off x="2993773" y="5618417"/>
            <a:ext cx="914400" cy="0"/>
          </a:xfrm>
          <a:prstGeom prst="line">
            <a:avLst/>
          </a:prstGeom>
          <a:ln w="349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直線接點 13"/>
          <p:cNvCxnSpPr/>
          <p:nvPr/>
        </p:nvCxnSpPr>
        <p:spPr>
          <a:xfrm>
            <a:off x="5301901" y="5611184"/>
            <a:ext cx="914400" cy="0"/>
          </a:xfrm>
          <a:prstGeom prst="line">
            <a:avLst/>
          </a:prstGeom>
          <a:ln w="34925">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15" name="文字方塊 14"/>
          <p:cNvSpPr txBox="1"/>
          <p:nvPr/>
        </p:nvSpPr>
        <p:spPr>
          <a:xfrm>
            <a:off x="3913501" y="5423411"/>
            <a:ext cx="2376264" cy="369332"/>
          </a:xfrm>
          <a:prstGeom prst="rect">
            <a:avLst/>
          </a:prstGeom>
          <a:noFill/>
        </p:spPr>
        <p:txBody>
          <a:bodyPr wrap="square" rtlCol="0">
            <a:spAutoFit/>
          </a:bodyPr>
          <a:lstStyle/>
          <a:p>
            <a:r>
              <a:rPr lang="en-US" altLang="zh-TW" dirty="0"/>
              <a:t>: Fault</a:t>
            </a:r>
            <a:endParaRPr lang="zh-TW" altLang="en-US" dirty="0"/>
          </a:p>
        </p:txBody>
      </p:sp>
      <p:sp>
        <p:nvSpPr>
          <p:cNvPr id="13" name="矩形 12"/>
          <p:cNvSpPr/>
          <p:nvPr/>
        </p:nvSpPr>
        <p:spPr>
          <a:xfrm>
            <a:off x="6181079" y="5407624"/>
            <a:ext cx="2217166" cy="369332"/>
          </a:xfrm>
          <a:prstGeom prst="rect">
            <a:avLst/>
          </a:prstGeom>
        </p:spPr>
        <p:txBody>
          <a:bodyPr wrap="square">
            <a:spAutoFit/>
          </a:bodyPr>
          <a:lstStyle/>
          <a:p>
            <a:r>
              <a:rPr lang="en-US" altLang="zh-TW" dirty="0"/>
              <a:t>: Submarine canyon</a:t>
            </a:r>
            <a:endParaRPr lang="zh-TW" altLang="en-US" dirty="0"/>
          </a:p>
        </p:txBody>
      </p:sp>
      <p:sp>
        <p:nvSpPr>
          <p:cNvPr id="16" name="矩形 15"/>
          <p:cNvSpPr/>
          <p:nvPr/>
        </p:nvSpPr>
        <p:spPr>
          <a:xfrm>
            <a:off x="1053336" y="5843730"/>
            <a:ext cx="4325415" cy="369332"/>
          </a:xfrm>
          <a:prstGeom prst="rect">
            <a:avLst/>
          </a:prstGeom>
        </p:spPr>
        <p:txBody>
          <a:bodyPr wrap="none">
            <a:spAutoFit/>
          </a:bodyPr>
          <a:lstStyle/>
          <a:p>
            <a:r>
              <a:rPr lang="en-US" altLang="zh-TW" dirty="0"/>
              <a:t>: Erupted record volcano (Chen et al., 2005)</a:t>
            </a:r>
            <a:endParaRPr lang="zh-TW" altLang="en-US" dirty="0"/>
          </a:p>
        </p:txBody>
      </p:sp>
      <p:sp>
        <p:nvSpPr>
          <p:cNvPr id="5" name="投影片編號版面配置區 4"/>
          <p:cNvSpPr>
            <a:spLocks noGrp="1"/>
          </p:cNvSpPr>
          <p:nvPr>
            <p:ph type="sldNum" sz="quarter" idx="12"/>
          </p:nvPr>
        </p:nvSpPr>
        <p:spPr/>
        <p:txBody>
          <a:bodyPr/>
          <a:lstStyle/>
          <a:p>
            <a:fld id="{2BC564B9-E6D2-4990-BC21-9D764F745DC6}" type="slidenum">
              <a:rPr lang="zh-TW" altLang="en-US" smtClean="0"/>
              <a:t>19</a:t>
            </a:fld>
            <a:endParaRPr lang="zh-TW" altLang="en-US"/>
          </a:p>
        </p:txBody>
      </p:sp>
    </p:spTree>
    <p:extLst>
      <p:ext uri="{BB962C8B-B14F-4D97-AF65-F5344CB8AC3E}">
        <p14:creationId xmlns:p14="http://schemas.microsoft.com/office/powerpoint/2010/main" val="4132133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fontScale="90000"/>
          </a:bodyPr>
          <a:lstStyle/>
          <a:p>
            <a:r>
              <a:rPr lang="en-US" altLang="zh-TW" dirty="0">
                <a:ea typeface="標楷體" panose="03000509000000000000" pitchFamily="65" charset="-120"/>
              </a:rPr>
              <a:t>2011 </a:t>
            </a:r>
            <a:r>
              <a:rPr lang="en-US" altLang="zh-TW" dirty="0" err="1">
                <a:ea typeface="標楷體" panose="03000509000000000000" pitchFamily="65" charset="-120"/>
              </a:rPr>
              <a:t>Tōhoku</a:t>
            </a:r>
            <a:r>
              <a:rPr lang="en-US" altLang="zh-TW" dirty="0">
                <a:ea typeface="標楷體" panose="03000509000000000000" pitchFamily="65" charset="-120"/>
              </a:rPr>
              <a:t> earthquake and tsunami</a:t>
            </a:r>
            <a:br>
              <a:rPr lang="en-US" altLang="zh-TW" dirty="0">
                <a:ea typeface="標楷體" panose="03000509000000000000" pitchFamily="65" charset="-120"/>
              </a:rPr>
            </a:br>
            <a:r>
              <a:rPr lang="en-US" altLang="zh-TW" dirty="0">
                <a:ea typeface="標楷體" panose="03000509000000000000" pitchFamily="65" charset="-120"/>
              </a:rPr>
              <a:t>2011</a:t>
            </a:r>
            <a:r>
              <a:rPr lang="zh-TW" altLang="en-US" dirty="0">
                <a:ea typeface="標楷體" panose="03000509000000000000" pitchFamily="65" charset="-120"/>
              </a:rPr>
              <a:t>東日本海嘯事件</a:t>
            </a:r>
          </a:p>
        </p:txBody>
      </p:sp>
      <p:sp>
        <p:nvSpPr>
          <p:cNvPr id="3" name="內容版面配置區 2"/>
          <p:cNvSpPr>
            <a:spLocks noGrp="1"/>
          </p:cNvSpPr>
          <p:nvPr>
            <p:ph idx="1"/>
          </p:nvPr>
        </p:nvSpPr>
        <p:spPr/>
        <p:txBody>
          <a:bodyPr>
            <a:normAutofit fontScale="70000" lnSpcReduction="20000"/>
          </a:bodyPr>
          <a:lstStyle/>
          <a:p>
            <a:r>
              <a:rPr lang="zh-TW" altLang="en-US" dirty="0">
                <a:latin typeface="+mj-lt"/>
                <a:ea typeface="標楷體" panose="03000509000000000000" pitchFamily="65" charset="-120"/>
              </a:rPr>
              <a:t>我們花了</a:t>
            </a:r>
            <a:r>
              <a:rPr lang="en-US" altLang="zh-TW" dirty="0">
                <a:latin typeface="+mj-lt"/>
                <a:ea typeface="標楷體" panose="03000509000000000000" pitchFamily="65" charset="-120"/>
              </a:rPr>
              <a:t>20</a:t>
            </a:r>
            <a:r>
              <a:rPr lang="zh-TW" altLang="en-US" dirty="0">
                <a:latin typeface="+mj-lt"/>
                <a:ea typeface="標楷體" panose="03000509000000000000" pitchFamily="65" charset="-120"/>
              </a:rPr>
              <a:t>分鐘等待地震參數</a:t>
            </a:r>
            <a:endParaRPr lang="en-US" altLang="zh-TW" dirty="0">
              <a:latin typeface="+mj-lt"/>
              <a:ea typeface="標楷體" panose="03000509000000000000" pitchFamily="65" charset="-120"/>
            </a:endParaRPr>
          </a:p>
          <a:p>
            <a:pPr lvl="1"/>
            <a:r>
              <a:rPr lang="en-US" altLang="zh-TW" dirty="0">
                <a:latin typeface="+mj-lt"/>
                <a:ea typeface="標楷體" panose="03000509000000000000" pitchFamily="65" charset="-120"/>
              </a:rPr>
              <a:t>We spent about 20 </a:t>
            </a:r>
            <a:r>
              <a:rPr lang="en-US" altLang="zh-TW" dirty="0" err="1">
                <a:latin typeface="+mj-lt"/>
                <a:ea typeface="標楷體" panose="03000509000000000000" pitchFamily="65" charset="-120"/>
              </a:rPr>
              <a:t>mins</a:t>
            </a:r>
            <a:r>
              <a:rPr lang="en-US" altLang="zh-TW" dirty="0">
                <a:latin typeface="+mj-lt"/>
                <a:ea typeface="標楷體" panose="03000509000000000000" pitchFamily="65" charset="-120"/>
              </a:rPr>
              <a:t> to prepare, or wait for, the fault parameters</a:t>
            </a:r>
          </a:p>
          <a:p>
            <a:r>
              <a:rPr lang="en-US" altLang="zh-TW" dirty="0">
                <a:solidFill>
                  <a:srgbClr val="FF0000"/>
                </a:solidFill>
                <a:latin typeface="+mj-lt"/>
                <a:ea typeface="標楷體" panose="03000509000000000000" pitchFamily="65" charset="-120"/>
              </a:rPr>
              <a:t>COMCOT</a:t>
            </a:r>
            <a:r>
              <a:rPr lang="zh-TW" altLang="en-US" dirty="0">
                <a:solidFill>
                  <a:srgbClr val="FF0000"/>
                </a:solidFill>
                <a:latin typeface="+mj-lt"/>
                <a:ea typeface="標楷體" panose="03000509000000000000" pitchFamily="65" charset="-120"/>
              </a:rPr>
              <a:t>海嘯模式僅花費</a:t>
            </a:r>
            <a:r>
              <a:rPr lang="en-US" altLang="zh-TW" dirty="0">
                <a:solidFill>
                  <a:srgbClr val="FF0000"/>
                </a:solidFill>
                <a:latin typeface="+mj-lt"/>
                <a:ea typeface="標楷體" panose="03000509000000000000" pitchFamily="65" charset="-120"/>
              </a:rPr>
              <a:t>1</a:t>
            </a:r>
            <a:r>
              <a:rPr lang="zh-TW" altLang="en-US" dirty="0">
                <a:solidFill>
                  <a:srgbClr val="FF0000"/>
                </a:solidFill>
                <a:latin typeface="+mj-lt"/>
                <a:ea typeface="標楷體" panose="03000509000000000000" pitchFamily="65" charset="-120"/>
              </a:rPr>
              <a:t>分鐘，就完成日本到台灣的海嘯模擬</a:t>
            </a:r>
            <a:endParaRPr lang="en-US" altLang="zh-TW" dirty="0">
              <a:solidFill>
                <a:srgbClr val="FF0000"/>
              </a:solidFill>
              <a:latin typeface="+mj-lt"/>
              <a:ea typeface="標楷體" panose="03000509000000000000" pitchFamily="65" charset="-120"/>
            </a:endParaRPr>
          </a:p>
          <a:p>
            <a:pPr lvl="1"/>
            <a:r>
              <a:rPr lang="en-US" altLang="zh-TW" dirty="0">
                <a:latin typeface="+mj-lt"/>
                <a:ea typeface="標楷體" panose="03000509000000000000" pitchFamily="65" charset="-120"/>
              </a:rPr>
              <a:t>COMCOT spent about 1 min to finish the tsunami simulation from Japan to Taiwan.</a:t>
            </a:r>
          </a:p>
          <a:p>
            <a:r>
              <a:rPr lang="zh-TW" altLang="en-US" dirty="0">
                <a:latin typeface="+mj-lt"/>
                <a:ea typeface="標楷體" panose="03000509000000000000" pitchFamily="65" charset="-120"/>
              </a:rPr>
              <a:t>這比海嘯跑得還要快很多！</a:t>
            </a:r>
            <a:endParaRPr lang="en-US" altLang="zh-TW" dirty="0">
              <a:latin typeface="+mj-lt"/>
              <a:ea typeface="標楷體" panose="03000509000000000000" pitchFamily="65" charset="-120"/>
            </a:endParaRPr>
          </a:p>
          <a:p>
            <a:pPr lvl="1"/>
            <a:r>
              <a:rPr lang="en-US" altLang="zh-TW" dirty="0">
                <a:latin typeface="+mj-lt"/>
                <a:ea typeface="標楷體" panose="03000509000000000000" pitchFamily="65" charset="-120"/>
              </a:rPr>
              <a:t>It is about real-time simulation</a:t>
            </a:r>
          </a:p>
          <a:p>
            <a:r>
              <a:rPr lang="en-US" altLang="zh-TW" dirty="0">
                <a:latin typeface="+mj-lt"/>
                <a:ea typeface="標楷體" panose="03000509000000000000" pitchFamily="65" charset="-120"/>
              </a:rPr>
              <a:t>COMCOT</a:t>
            </a:r>
            <a:r>
              <a:rPr lang="zh-TW" altLang="en-US" dirty="0">
                <a:latin typeface="+mj-lt"/>
                <a:ea typeface="標楷體" panose="03000509000000000000" pitchFamily="65" charset="-120"/>
              </a:rPr>
              <a:t>預測海嘯抵達台灣成功浮標站的波高約</a:t>
            </a:r>
            <a:r>
              <a:rPr lang="en-US" altLang="zh-TW" dirty="0">
                <a:latin typeface="+mj-lt"/>
                <a:ea typeface="標楷體" panose="03000509000000000000" pitchFamily="65" charset="-120"/>
              </a:rPr>
              <a:t>12</a:t>
            </a:r>
            <a:r>
              <a:rPr lang="zh-TW" altLang="en-US" dirty="0">
                <a:latin typeface="+mj-lt"/>
                <a:ea typeface="標楷體" panose="03000509000000000000" pitchFamily="65" charset="-120"/>
              </a:rPr>
              <a:t> 公分</a:t>
            </a:r>
            <a:endParaRPr lang="en-US" altLang="zh-TW" dirty="0">
              <a:latin typeface="+mj-lt"/>
              <a:ea typeface="標楷體" panose="03000509000000000000" pitchFamily="65" charset="-120"/>
            </a:endParaRPr>
          </a:p>
          <a:p>
            <a:pPr lvl="1"/>
            <a:r>
              <a:rPr lang="en-US" altLang="zh-TW" dirty="0">
                <a:latin typeface="+mj-lt"/>
                <a:ea typeface="標楷體" panose="03000509000000000000" pitchFamily="65" charset="-120"/>
              </a:rPr>
              <a:t>COMCOT predicted that the tsunami wave height was about 12 cm offshore Taiwan. </a:t>
            </a:r>
          </a:p>
          <a:p>
            <a:r>
              <a:rPr lang="zh-TW" altLang="en-US" dirty="0">
                <a:latin typeface="+mj-lt"/>
                <a:ea typeface="標楷體" panose="03000509000000000000" pitchFamily="65" charset="-120"/>
              </a:rPr>
              <a:t>後來資料顯示的確是</a:t>
            </a:r>
            <a:r>
              <a:rPr lang="en-US" altLang="zh-TW" dirty="0">
                <a:latin typeface="+mj-lt"/>
                <a:ea typeface="標楷體" panose="03000509000000000000" pitchFamily="65" charset="-120"/>
              </a:rPr>
              <a:t>12</a:t>
            </a:r>
            <a:r>
              <a:rPr lang="zh-TW" altLang="en-US" dirty="0">
                <a:latin typeface="+mj-lt"/>
                <a:ea typeface="標楷體" panose="03000509000000000000" pitchFamily="65" charset="-120"/>
              </a:rPr>
              <a:t>公分</a:t>
            </a:r>
            <a:endParaRPr lang="en-US" altLang="zh-TW" dirty="0">
              <a:latin typeface="+mj-lt"/>
              <a:ea typeface="標楷體" panose="03000509000000000000" pitchFamily="65" charset="-120"/>
            </a:endParaRPr>
          </a:p>
          <a:p>
            <a:pPr lvl="1"/>
            <a:r>
              <a:rPr lang="en-US" altLang="zh-TW" dirty="0">
                <a:latin typeface="+mj-lt"/>
                <a:ea typeface="標楷體" panose="03000509000000000000" pitchFamily="65" charset="-120"/>
              </a:rPr>
              <a:t>Field data also showed about 12 cm.</a:t>
            </a:r>
            <a:endParaRPr lang="zh-TW" altLang="en-US" dirty="0">
              <a:latin typeface="+mj-lt"/>
              <a:ea typeface="標楷體" panose="03000509000000000000" pitchFamily="65" charset="-120"/>
            </a:endParaRPr>
          </a:p>
        </p:txBody>
      </p:sp>
      <p:sp>
        <p:nvSpPr>
          <p:cNvPr id="4" name="投影片編號版面配置區 3"/>
          <p:cNvSpPr>
            <a:spLocks noGrp="1"/>
          </p:cNvSpPr>
          <p:nvPr>
            <p:ph type="sldNum" sz="quarter" idx="12"/>
          </p:nvPr>
        </p:nvSpPr>
        <p:spPr/>
        <p:txBody>
          <a:bodyPr/>
          <a:lstStyle/>
          <a:p>
            <a:fld id="{2E22E90A-4A0E-4FB1-AD4A-5C2B5310AC39}" type="slidenum">
              <a:rPr lang="zh-TW" altLang="en-US" smtClean="0">
                <a:latin typeface="+mj-lt"/>
                <a:ea typeface="標楷體" panose="03000509000000000000" pitchFamily="65" charset="-120"/>
              </a:rPr>
              <a:t>2</a:t>
            </a:fld>
            <a:endParaRPr lang="zh-TW" altLang="en-US">
              <a:latin typeface="+mj-lt"/>
              <a:ea typeface="標楷體" panose="03000509000000000000" pitchFamily="65" charset="-120"/>
            </a:endParaRPr>
          </a:p>
        </p:txBody>
      </p:sp>
    </p:spTree>
    <p:extLst>
      <p:ext uri="{BB962C8B-B14F-4D97-AF65-F5344CB8AC3E}">
        <p14:creationId xmlns:p14="http://schemas.microsoft.com/office/powerpoint/2010/main" val="24732697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群組 2"/>
          <p:cNvGrpSpPr/>
          <p:nvPr/>
        </p:nvGrpSpPr>
        <p:grpSpPr>
          <a:xfrm>
            <a:off x="924615" y="1960935"/>
            <a:ext cx="7168138" cy="4622445"/>
            <a:chOff x="924615" y="1844823"/>
            <a:chExt cx="7168138" cy="4622445"/>
          </a:xfrm>
        </p:grpSpPr>
        <p:pic>
          <p:nvPicPr>
            <p:cNvPr id="3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0870" t="5797" r="625" b="4203"/>
            <a:stretch/>
          </p:blipFill>
          <p:spPr bwMode="auto">
            <a:xfrm>
              <a:off x="924615" y="1844823"/>
              <a:ext cx="7168138" cy="462244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37" name="文字方塊 36"/>
            <p:cNvSpPr txBox="1"/>
            <p:nvPr/>
          </p:nvSpPr>
          <p:spPr>
            <a:xfrm>
              <a:off x="3359044" y="4797152"/>
              <a:ext cx="2299280" cy="584775"/>
            </a:xfrm>
            <a:prstGeom prst="rect">
              <a:avLst/>
            </a:prstGeom>
            <a:noFill/>
          </p:spPr>
          <p:txBody>
            <a:bodyPr wrap="square" rtlCol="0">
              <a:spAutoFit/>
            </a:bodyPr>
            <a:lstStyle/>
            <a:p>
              <a:r>
                <a:rPr lang="en-US" altLang="zh-TW" sz="3200" dirty="0">
                  <a:solidFill>
                    <a:schemeClr val="bg1"/>
                  </a:solidFill>
                </a:rPr>
                <a:t>Keelung City</a:t>
              </a:r>
              <a:endParaRPr lang="zh-TW" altLang="en-US" sz="3200" dirty="0">
                <a:solidFill>
                  <a:schemeClr val="bg1"/>
                </a:solidFill>
              </a:endParaRPr>
            </a:p>
          </p:txBody>
        </p:sp>
        <p:sp>
          <p:nvSpPr>
            <p:cNvPr id="38" name="文字方塊 37"/>
            <p:cNvSpPr txBox="1"/>
            <p:nvPr/>
          </p:nvSpPr>
          <p:spPr>
            <a:xfrm>
              <a:off x="1803696" y="3552436"/>
              <a:ext cx="1527820" cy="584775"/>
            </a:xfrm>
            <a:prstGeom prst="rect">
              <a:avLst/>
            </a:prstGeom>
            <a:noFill/>
          </p:spPr>
          <p:txBody>
            <a:bodyPr wrap="square" rtlCol="0">
              <a:spAutoFit/>
            </a:bodyPr>
            <a:lstStyle/>
            <a:p>
              <a:r>
                <a:rPr lang="en-US" altLang="zh-TW" sz="3200" dirty="0" err="1">
                  <a:solidFill>
                    <a:schemeClr val="bg1"/>
                  </a:solidFill>
                </a:rPr>
                <a:t>Jinshan</a:t>
              </a:r>
              <a:endParaRPr lang="zh-TW" altLang="en-US" sz="3200" dirty="0">
                <a:solidFill>
                  <a:schemeClr val="bg1"/>
                </a:solidFill>
              </a:endParaRPr>
            </a:p>
          </p:txBody>
        </p:sp>
      </p:grpSp>
      <p:sp>
        <p:nvSpPr>
          <p:cNvPr id="28" name="標題 3"/>
          <p:cNvSpPr txBox="1">
            <a:spLocks noGrp="1"/>
          </p:cNvSpPr>
          <p:nvPr>
            <p:ph type="title"/>
          </p:nvPr>
        </p:nvSpPr>
        <p:spPr>
          <a:xfrm>
            <a:off x="0" y="-57581"/>
            <a:ext cx="9226607" cy="3416320"/>
          </a:xfrm>
          <a:prstGeom prst="rect">
            <a:avLst/>
          </a:prstGeom>
          <a:noFill/>
        </p:spPr>
        <p:txBody>
          <a:bodyPr wrap="square" rtlCol="0">
            <a:spAutoFit/>
          </a:bodyPr>
          <a:lstStyle/>
          <a:p>
            <a:r>
              <a:rPr lang="en-US" altLang="zh-TW" sz="3200" dirty="0"/>
              <a:t>We are going to perform the scenario studies. However, there are numerous of scenarios if we considered possible slope angels, lengths, depth, and locations……etc. </a:t>
            </a:r>
            <a:br>
              <a:rPr lang="en-US" altLang="zh-TW" sz="3600" dirty="0"/>
            </a:br>
            <a:br>
              <a:rPr lang="en-US" altLang="zh-TW" dirty="0"/>
            </a:br>
            <a:endParaRPr lang="zh-TW" altLang="en-US" dirty="0"/>
          </a:p>
        </p:txBody>
      </p:sp>
      <p:sp>
        <p:nvSpPr>
          <p:cNvPr id="26" name="向左箭號 25"/>
          <p:cNvSpPr/>
          <p:nvPr/>
        </p:nvSpPr>
        <p:spPr>
          <a:xfrm rot="18292009">
            <a:off x="4105009" y="3553473"/>
            <a:ext cx="1359852" cy="323732"/>
          </a:xfrm>
          <a:prstGeom prst="leftArrow">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27" name="向左箭號 26"/>
          <p:cNvSpPr/>
          <p:nvPr/>
        </p:nvSpPr>
        <p:spPr>
          <a:xfrm rot="20414893">
            <a:off x="4824470" y="3919956"/>
            <a:ext cx="1541899" cy="310415"/>
          </a:xfrm>
          <a:prstGeom prst="leftArrow">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29" name="向左箭號 28"/>
          <p:cNvSpPr/>
          <p:nvPr/>
        </p:nvSpPr>
        <p:spPr>
          <a:xfrm rot="15768108">
            <a:off x="3090647" y="3478173"/>
            <a:ext cx="1181185" cy="282066"/>
          </a:xfrm>
          <a:prstGeom prst="leftArrow">
            <a:avLst>
              <a:gd name="adj1" fmla="val 47987"/>
              <a:gd name="adj2" fmla="val 50000"/>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30" name="向左箭號 29"/>
          <p:cNvSpPr/>
          <p:nvPr/>
        </p:nvSpPr>
        <p:spPr>
          <a:xfrm>
            <a:off x="5323836" y="4421174"/>
            <a:ext cx="1797230" cy="347544"/>
          </a:xfrm>
          <a:prstGeom prst="leftArrow">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31" name="文字方塊 30"/>
          <p:cNvSpPr txBox="1"/>
          <p:nvPr/>
        </p:nvSpPr>
        <p:spPr>
          <a:xfrm>
            <a:off x="6560501" y="2846786"/>
            <a:ext cx="540533" cy="1015663"/>
          </a:xfrm>
          <a:prstGeom prst="rect">
            <a:avLst/>
          </a:prstGeom>
          <a:noFill/>
        </p:spPr>
        <p:txBody>
          <a:bodyPr wrap="none" rtlCol="0">
            <a:spAutoFit/>
          </a:bodyPr>
          <a:lstStyle/>
          <a:p>
            <a:r>
              <a:rPr lang="en-US" altLang="zh-TW" sz="6000" b="1" dirty="0">
                <a:solidFill>
                  <a:srgbClr val="FF0000"/>
                </a:solidFill>
                <a:effectLst>
                  <a:outerShdw blurRad="38100" dist="38100" dir="2700000" algn="tl">
                    <a:srgbClr val="000000">
                      <a:alpha val="43137"/>
                    </a:srgbClr>
                  </a:outerShdw>
                </a:effectLst>
              </a:rPr>
              <a:t>?</a:t>
            </a:r>
            <a:endParaRPr lang="zh-TW" altLang="en-US" sz="6000" b="1" dirty="0">
              <a:solidFill>
                <a:srgbClr val="FF0000"/>
              </a:solidFill>
              <a:effectLst>
                <a:outerShdw blurRad="38100" dist="38100" dir="2700000" algn="tl">
                  <a:srgbClr val="000000">
                    <a:alpha val="43137"/>
                  </a:srgbClr>
                </a:outerShdw>
              </a:effectLst>
            </a:endParaRPr>
          </a:p>
        </p:txBody>
      </p:sp>
      <p:sp>
        <p:nvSpPr>
          <p:cNvPr id="32" name="文字方塊 31"/>
          <p:cNvSpPr txBox="1"/>
          <p:nvPr/>
        </p:nvSpPr>
        <p:spPr>
          <a:xfrm>
            <a:off x="7121066" y="3975692"/>
            <a:ext cx="540533" cy="1015663"/>
          </a:xfrm>
          <a:prstGeom prst="rect">
            <a:avLst/>
          </a:prstGeom>
          <a:noFill/>
        </p:spPr>
        <p:txBody>
          <a:bodyPr wrap="none" rtlCol="0">
            <a:spAutoFit/>
          </a:bodyPr>
          <a:lstStyle/>
          <a:p>
            <a:r>
              <a:rPr lang="en-US" altLang="zh-TW" sz="6000" b="1" dirty="0">
                <a:solidFill>
                  <a:srgbClr val="FF0000"/>
                </a:solidFill>
                <a:effectLst>
                  <a:outerShdw blurRad="38100" dist="38100" dir="2700000" algn="tl">
                    <a:srgbClr val="000000">
                      <a:alpha val="43137"/>
                    </a:srgbClr>
                  </a:outerShdw>
                </a:effectLst>
              </a:rPr>
              <a:t>?</a:t>
            </a:r>
            <a:endParaRPr lang="zh-TW" altLang="en-US" sz="6000" b="1" dirty="0">
              <a:solidFill>
                <a:srgbClr val="FF0000"/>
              </a:solidFill>
              <a:effectLst>
                <a:outerShdw blurRad="38100" dist="38100" dir="2700000" algn="tl">
                  <a:srgbClr val="000000">
                    <a:alpha val="43137"/>
                  </a:srgbClr>
                </a:outerShdw>
              </a:effectLst>
            </a:endParaRPr>
          </a:p>
        </p:txBody>
      </p:sp>
      <p:sp>
        <p:nvSpPr>
          <p:cNvPr id="34" name="文字方塊 33"/>
          <p:cNvSpPr txBox="1"/>
          <p:nvPr/>
        </p:nvSpPr>
        <p:spPr>
          <a:xfrm>
            <a:off x="5117791" y="2203455"/>
            <a:ext cx="540533" cy="1015663"/>
          </a:xfrm>
          <a:prstGeom prst="rect">
            <a:avLst/>
          </a:prstGeom>
          <a:noFill/>
        </p:spPr>
        <p:txBody>
          <a:bodyPr wrap="none" rtlCol="0">
            <a:spAutoFit/>
          </a:bodyPr>
          <a:lstStyle/>
          <a:p>
            <a:r>
              <a:rPr lang="en-US" altLang="zh-TW" sz="6000" b="1" dirty="0">
                <a:solidFill>
                  <a:srgbClr val="FF0000"/>
                </a:solidFill>
                <a:effectLst>
                  <a:outerShdw blurRad="38100" dist="38100" dir="2700000" algn="tl">
                    <a:srgbClr val="000000">
                      <a:alpha val="43137"/>
                    </a:srgbClr>
                  </a:outerShdw>
                </a:effectLst>
              </a:rPr>
              <a:t>?</a:t>
            </a:r>
            <a:endParaRPr lang="zh-TW" altLang="en-US" sz="6000" b="1" dirty="0">
              <a:solidFill>
                <a:srgbClr val="FF0000"/>
              </a:solidFill>
              <a:effectLst>
                <a:outerShdw blurRad="38100" dist="38100" dir="2700000" algn="tl">
                  <a:srgbClr val="000000">
                    <a:alpha val="43137"/>
                  </a:srgbClr>
                </a:outerShdw>
              </a:effectLst>
            </a:endParaRPr>
          </a:p>
        </p:txBody>
      </p:sp>
      <p:sp>
        <p:nvSpPr>
          <p:cNvPr id="35" name="文字方塊 34"/>
          <p:cNvSpPr txBox="1"/>
          <p:nvPr/>
        </p:nvSpPr>
        <p:spPr>
          <a:xfrm>
            <a:off x="3238710" y="2125554"/>
            <a:ext cx="540533" cy="1015663"/>
          </a:xfrm>
          <a:prstGeom prst="rect">
            <a:avLst/>
          </a:prstGeom>
          <a:noFill/>
        </p:spPr>
        <p:txBody>
          <a:bodyPr wrap="none" rtlCol="0">
            <a:spAutoFit/>
          </a:bodyPr>
          <a:lstStyle/>
          <a:p>
            <a:r>
              <a:rPr lang="en-US" altLang="zh-TW" sz="6000" b="1" dirty="0">
                <a:solidFill>
                  <a:srgbClr val="FF0000"/>
                </a:solidFill>
                <a:effectLst>
                  <a:outerShdw blurRad="38100" dist="38100" dir="2700000" algn="tl">
                    <a:srgbClr val="000000">
                      <a:alpha val="43137"/>
                    </a:srgbClr>
                  </a:outerShdw>
                </a:effectLst>
              </a:rPr>
              <a:t>?</a:t>
            </a:r>
            <a:endParaRPr lang="zh-TW" altLang="en-US" sz="6000" b="1" dirty="0">
              <a:solidFill>
                <a:srgbClr val="FF0000"/>
              </a:solidFill>
              <a:effectLst>
                <a:outerShdw blurRad="38100" dist="38100" dir="2700000" algn="tl">
                  <a:srgbClr val="000000">
                    <a:alpha val="43137"/>
                  </a:srgbClr>
                </a:outerShdw>
              </a:effectLst>
            </a:endParaRPr>
          </a:p>
        </p:txBody>
      </p:sp>
      <p:sp>
        <p:nvSpPr>
          <p:cNvPr id="2" name="投影片編號版面配置區 1"/>
          <p:cNvSpPr>
            <a:spLocks noGrp="1"/>
          </p:cNvSpPr>
          <p:nvPr>
            <p:ph type="sldNum" sz="quarter" idx="12"/>
          </p:nvPr>
        </p:nvSpPr>
        <p:spPr/>
        <p:txBody>
          <a:bodyPr/>
          <a:lstStyle/>
          <a:p>
            <a:fld id="{2BC564B9-E6D2-4990-BC21-9D764F745DC6}" type="slidenum">
              <a:rPr lang="zh-TW" altLang="en-US" smtClean="0"/>
              <a:t>20</a:t>
            </a:fld>
            <a:endParaRPr lang="zh-TW" altLang="en-US"/>
          </a:p>
        </p:txBody>
      </p:sp>
      <p:sp>
        <p:nvSpPr>
          <p:cNvPr id="16" name="向左箭號 15"/>
          <p:cNvSpPr/>
          <p:nvPr/>
        </p:nvSpPr>
        <p:spPr>
          <a:xfrm rot="16541055">
            <a:off x="3545336" y="3260722"/>
            <a:ext cx="1359852" cy="334131"/>
          </a:xfrm>
          <a:prstGeom prst="leftArrow">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17" name="文字方塊 16"/>
          <p:cNvSpPr txBox="1"/>
          <p:nvPr/>
        </p:nvSpPr>
        <p:spPr>
          <a:xfrm>
            <a:off x="4130748" y="1821385"/>
            <a:ext cx="540533" cy="1015663"/>
          </a:xfrm>
          <a:prstGeom prst="rect">
            <a:avLst/>
          </a:prstGeom>
          <a:noFill/>
        </p:spPr>
        <p:txBody>
          <a:bodyPr wrap="none" rtlCol="0">
            <a:spAutoFit/>
          </a:bodyPr>
          <a:lstStyle/>
          <a:p>
            <a:r>
              <a:rPr lang="en-US" altLang="zh-TW" sz="6000" b="1" dirty="0">
                <a:solidFill>
                  <a:srgbClr val="FF0000"/>
                </a:solidFill>
                <a:effectLst>
                  <a:outerShdw blurRad="38100" dist="38100" dir="2700000" algn="tl">
                    <a:srgbClr val="000000">
                      <a:alpha val="43137"/>
                    </a:srgbClr>
                  </a:outerShdw>
                </a:effectLst>
              </a:rPr>
              <a:t>?</a:t>
            </a:r>
            <a:endParaRPr lang="zh-TW" altLang="en-US" sz="6000" b="1" dirty="0">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7654932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691" y="692696"/>
            <a:ext cx="8964488" cy="3978275"/>
          </a:xfrm>
        </p:spPr>
        <p:txBody>
          <a:bodyPr>
            <a:normAutofit/>
          </a:bodyPr>
          <a:lstStyle/>
          <a:p>
            <a:r>
              <a:rPr lang="en-US" altLang="zh-TW" dirty="0"/>
              <a:t>We want to develop a method that can help us analyzing the potential tsunami sources systemically.  </a:t>
            </a:r>
            <a:endParaRPr lang="zh-TW" altLang="en-US" dirty="0"/>
          </a:p>
        </p:txBody>
      </p:sp>
      <p:sp>
        <p:nvSpPr>
          <p:cNvPr id="3" name="投影片編號版面配置區 2"/>
          <p:cNvSpPr>
            <a:spLocks noGrp="1"/>
          </p:cNvSpPr>
          <p:nvPr>
            <p:ph type="sldNum" sz="quarter" idx="12"/>
          </p:nvPr>
        </p:nvSpPr>
        <p:spPr/>
        <p:txBody>
          <a:bodyPr/>
          <a:lstStyle/>
          <a:p>
            <a:fld id="{2BC564B9-E6D2-4990-BC21-9D764F745DC6}" type="slidenum">
              <a:rPr lang="zh-TW" altLang="en-US" smtClean="0"/>
              <a:t>21</a:t>
            </a:fld>
            <a:endParaRPr lang="zh-TW" altLang="en-US"/>
          </a:p>
        </p:txBody>
      </p:sp>
    </p:spTree>
    <p:extLst>
      <p:ext uri="{BB962C8B-B14F-4D97-AF65-F5344CB8AC3E}">
        <p14:creationId xmlns:p14="http://schemas.microsoft.com/office/powerpoint/2010/main" val="6891714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0" y="116632"/>
            <a:ext cx="9036496" cy="2741146"/>
          </a:xfrm>
        </p:spPr>
        <p:txBody>
          <a:bodyPr>
            <a:normAutofit/>
          </a:bodyPr>
          <a:lstStyle/>
          <a:p>
            <a:r>
              <a:rPr lang="en-US" altLang="zh-TW" sz="3200" dirty="0"/>
              <a:t>So, instead of simulating all possible scenarios form the sources to the study area, we want to trace back from the study area to the sources. </a:t>
            </a:r>
            <a:endParaRPr lang="zh-TW" altLang="en-US" sz="3200" dirty="0"/>
          </a:p>
        </p:txBody>
      </p:sp>
      <p:grpSp>
        <p:nvGrpSpPr>
          <p:cNvPr id="4" name="群組 3"/>
          <p:cNvGrpSpPr/>
          <p:nvPr/>
        </p:nvGrpSpPr>
        <p:grpSpPr>
          <a:xfrm>
            <a:off x="1019500" y="2437057"/>
            <a:ext cx="6997496" cy="4095753"/>
            <a:chOff x="1835696" y="3206106"/>
            <a:chExt cx="5655970" cy="3310535"/>
          </a:xfrm>
        </p:grpSpPr>
        <p:grpSp>
          <p:nvGrpSpPr>
            <p:cNvPr id="10" name="群組 9"/>
            <p:cNvGrpSpPr/>
            <p:nvPr/>
          </p:nvGrpSpPr>
          <p:grpSpPr>
            <a:xfrm>
              <a:off x="1835696" y="3206106"/>
              <a:ext cx="5655970" cy="3310535"/>
              <a:chOff x="924615" y="1844823"/>
              <a:chExt cx="7168138" cy="4622445"/>
            </a:xfrm>
          </p:grpSpPr>
          <p:pic>
            <p:nvPicPr>
              <p:cNvPr id="11"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0870" t="5797" r="625" b="4203"/>
              <a:stretch/>
            </p:blipFill>
            <p:spPr bwMode="auto">
              <a:xfrm>
                <a:off x="924615" y="1844823"/>
                <a:ext cx="7168138" cy="462244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12" name="文字方塊 11"/>
              <p:cNvSpPr txBox="1"/>
              <p:nvPr/>
            </p:nvSpPr>
            <p:spPr>
              <a:xfrm>
                <a:off x="3359043" y="4797153"/>
                <a:ext cx="3862505" cy="730563"/>
              </a:xfrm>
              <a:prstGeom prst="rect">
                <a:avLst/>
              </a:prstGeom>
              <a:noFill/>
            </p:spPr>
            <p:txBody>
              <a:bodyPr wrap="square" rtlCol="0">
                <a:spAutoFit/>
              </a:bodyPr>
              <a:lstStyle/>
              <a:p>
                <a:r>
                  <a:rPr lang="en-US" altLang="zh-TW" sz="2800" dirty="0">
                    <a:solidFill>
                      <a:schemeClr val="bg1"/>
                    </a:solidFill>
                  </a:rPr>
                  <a:t>Keelung City</a:t>
                </a:r>
                <a:endParaRPr lang="zh-TW" altLang="en-US" sz="2800" dirty="0">
                  <a:solidFill>
                    <a:schemeClr val="bg1"/>
                  </a:solidFill>
                </a:endParaRPr>
              </a:p>
            </p:txBody>
          </p:sp>
          <p:sp>
            <p:nvSpPr>
              <p:cNvPr id="13" name="文字方塊 12"/>
              <p:cNvSpPr txBox="1"/>
              <p:nvPr/>
            </p:nvSpPr>
            <p:spPr>
              <a:xfrm>
                <a:off x="1654694" y="3790763"/>
                <a:ext cx="2132496" cy="730563"/>
              </a:xfrm>
              <a:prstGeom prst="rect">
                <a:avLst/>
              </a:prstGeom>
              <a:noFill/>
            </p:spPr>
            <p:txBody>
              <a:bodyPr wrap="square" rtlCol="0">
                <a:spAutoFit/>
              </a:bodyPr>
              <a:lstStyle/>
              <a:p>
                <a:r>
                  <a:rPr lang="en-US" altLang="zh-TW" sz="2800" dirty="0" err="1">
                    <a:solidFill>
                      <a:schemeClr val="bg1"/>
                    </a:solidFill>
                  </a:rPr>
                  <a:t>Jinshan</a:t>
                </a:r>
                <a:endParaRPr lang="zh-TW" altLang="en-US" sz="2800" dirty="0">
                  <a:solidFill>
                    <a:schemeClr val="bg1"/>
                  </a:solidFill>
                </a:endParaRPr>
              </a:p>
            </p:txBody>
          </p:sp>
        </p:grpSp>
        <p:sp>
          <p:nvSpPr>
            <p:cNvPr id="22" name="向左箭號 21"/>
            <p:cNvSpPr/>
            <p:nvPr/>
          </p:nvSpPr>
          <p:spPr>
            <a:xfrm rot="6530395">
              <a:off x="4155384" y="3874849"/>
              <a:ext cx="1359852" cy="323732"/>
            </a:xfrm>
            <a:prstGeom prst="leftArrow">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23" name="向左箭號 22"/>
            <p:cNvSpPr/>
            <p:nvPr/>
          </p:nvSpPr>
          <p:spPr>
            <a:xfrm rot="8536388">
              <a:off x="4886825" y="4172624"/>
              <a:ext cx="1541899" cy="310415"/>
            </a:xfrm>
            <a:prstGeom prst="leftArrow">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24" name="向左箭號 23"/>
            <p:cNvSpPr/>
            <p:nvPr/>
          </p:nvSpPr>
          <p:spPr>
            <a:xfrm rot="4397859">
              <a:off x="3368022" y="4090116"/>
              <a:ext cx="1181185" cy="282066"/>
            </a:xfrm>
            <a:prstGeom prst="leftArrow">
              <a:avLst>
                <a:gd name="adj1" fmla="val 47987"/>
                <a:gd name="adj2" fmla="val 50000"/>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25" name="向左箭號 24"/>
            <p:cNvSpPr/>
            <p:nvPr/>
          </p:nvSpPr>
          <p:spPr>
            <a:xfrm rot="10597471">
              <a:off x="5271160" y="4851667"/>
              <a:ext cx="1797230" cy="347544"/>
            </a:xfrm>
            <a:prstGeom prst="leftArrow">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grpSp>
      <p:sp>
        <p:nvSpPr>
          <p:cNvPr id="3" name="投影片編號版面配置區 2"/>
          <p:cNvSpPr>
            <a:spLocks noGrp="1"/>
          </p:cNvSpPr>
          <p:nvPr>
            <p:ph type="sldNum" sz="quarter" idx="12"/>
          </p:nvPr>
        </p:nvSpPr>
        <p:spPr/>
        <p:txBody>
          <a:bodyPr/>
          <a:lstStyle/>
          <a:p>
            <a:fld id="{2BC564B9-E6D2-4990-BC21-9D764F745DC6}" type="slidenum">
              <a:rPr lang="zh-TW" altLang="en-US" smtClean="0"/>
              <a:t>22</a:t>
            </a:fld>
            <a:endParaRPr lang="zh-TW" altLang="en-US"/>
          </a:p>
        </p:txBody>
      </p:sp>
    </p:spTree>
    <p:extLst>
      <p:ext uri="{BB962C8B-B14F-4D97-AF65-F5344CB8AC3E}">
        <p14:creationId xmlns:p14="http://schemas.microsoft.com/office/powerpoint/2010/main" val="27651976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412750"/>
            <a:ext cx="8229600" cy="1619250"/>
          </a:xfrm>
        </p:spPr>
        <p:txBody>
          <a:bodyPr>
            <a:normAutofit fontScale="90000"/>
          </a:bodyPr>
          <a:lstStyle/>
          <a:p>
            <a:r>
              <a:rPr lang="en-US" altLang="zh-TW" sz="3200" dirty="0">
                <a:latin typeface="+mn-lt"/>
                <a:ea typeface="標楷體" panose="03000509000000000000" pitchFamily="65" charset="-120"/>
              </a:rPr>
              <a:t>Can we identify a potential tsunami source based on the distance in between?</a:t>
            </a:r>
            <a:br>
              <a:rPr lang="en-US" altLang="zh-TW" sz="3200" dirty="0">
                <a:latin typeface="+mn-lt"/>
                <a:ea typeface="標楷體" panose="03000509000000000000" pitchFamily="65" charset="-120"/>
              </a:rPr>
            </a:br>
            <a:r>
              <a:rPr lang="en-US" altLang="zh-TW" sz="3200" dirty="0">
                <a:latin typeface="+mn-lt"/>
                <a:ea typeface="標楷體" panose="03000509000000000000" pitchFamily="65" charset="-120"/>
              </a:rPr>
              <a:t>Maybe yes, but risky.</a:t>
            </a:r>
            <a:br>
              <a:rPr lang="en-US" altLang="zh-TW" sz="3200" dirty="0">
                <a:latin typeface="+mn-lt"/>
                <a:ea typeface="標楷體" panose="03000509000000000000" pitchFamily="65" charset="-120"/>
              </a:rPr>
            </a:br>
            <a:r>
              <a:rPr lang="en-US" altLang="zh-TW" sz="3200" dirty="0">
                <a:latin typeface="+mn-lt"/>
                <a:ea typeface="標楷體" panose="03000509000000000000" pitchFamily="65" charset="-120"/>
              </a:rPr>
              <a:t>Within 100 km, two sources present different results.</a:t>
            </a:r>
            <a:endParaRPr lang="zh-TW" altLang="en-US" sz="3200" dirty="0">
              <a:latin typeface="+mn-lt"/>
              <a:ea typeface="標楷體" panose="03000509000000000000" pitchFamily="65" charset="-120"/>
            </a:endParaRPr>
          </a:p>
        </p:txBody>
      </p:sp>
      <p:sp>
        <p:nvSpPr>
          <p:cNvPr id="4" name="投影片編號版面配置區 3"/>
          <p:cNvSpPr>
            <a:spLocks noGrp="1"/>
          </p:cNvSpPr>
          <p:nvPr>
            <p:ph type="sldNum" sz="quarter" idx="12"/>
          </p:nvPr>
        </p:nvSpPr>
        <p:spPr/>
        <p:txBody>
          <a:bodyPr/>
          <a:lstStyle/>
          <a:p>
            <a:fld id="{D04F57C0-908F-403A-A074-FB08BE099F96}" type="slidenum">
              <a:rPr lang="zh-TW" altLang="en-US" smtClean="0"/>
              <a:t>23</a:t>
            </a:fld>
            <a:endParaRPr lang="zh-TW" altLang="en-US" dirty="0"/>
          </a:p>
        </p:txBody>
      </p:sp>
      <p:pic>
        <p:nvPicPr>
          <p:cNvPr id="5" name="圖片 4"/>
          <p:cNvPicPr>
            <a:picLocks noChangeAspect="1"/>
          </p:cNvPicPr>
          <p:nvPr/>
        </p:nvPicPr>
        <p:blipFill rotWithShape="1">
          <a:blip r:embed="rId2" cstate="print">
            <a:extLst>
              <a:ext uri="{28A0092B-C50C-407E-A947-70E740481C1C}">
                <a14:useLocalDpi xmlns:a14="http://schemas.microsoft.com/office/drawing/2010/main" val="0"/>
              </a:ext>
            </a:extLst>
          </a:blip>
          <a:srcRect l="3301" t="15609" r="3438" b="11548"/>
          <a:stretch/>
        </p:blipFill>
        <p:spPr>
          <a:xfrm>
            <a:off x="179512" y="2348880"/>
            <a:ext cx="4305000" cy="2520000"/>
          </a:xfrm>
          <a:prstGeom prst="rect">
            <a:avLst/>
          </a:prstGeom>
        </p:spPr>
      </p:pic>
      <p:pic>
        <p:nvPicPr>
          <p:cNvPr id="6" name="圖片 5"/>
          <p:cNvPicPr>
            <a:picLocks noChangeAspect="1"/>
          </p:cNvPicPr>
          <p:nvPr/>
        </p:nvPicPr>
        <p:blipFill rotWithShape="1">
          <a:blip r:embed="rId3" cstate="print">
            <a:extLst>
              <a:ext uri="{28A0092B-C50C-407E-A947-70E740481C1C}">
                <a14:useLocalDpi xmlns:a14="http://schemas.microsoft.com/office/drawing/2010/main" val="0"/>
              </a:ext>
            </a:extLst>
          </a:blip>
          <a:srcRect l="2801" t="16189" r="3085" b="11396"/>
          <a:stretch/>
        </p:blipFill>
        <p:spPr>
          <a:xfrm>
            <a:off x="4484512" y="2348880"/>
            <a:ext cx="4370068" cy="2520000"/>
          </a:xfrm>
          <a:prstGeom prst="rect">
            <a:avLst/>
          </a:prstGeom>
        </p:spPr>
      </p:pic>
      <p:sp>
        <p:nvSpPr>
          <p:cNvPr id="7" name="文字方塊 6"/>
          <p:cNvSpPr txBox="1"/>
          <p:nvPr/>
        </p:nvSpPr>
        <p:spPr>
          <a:xfrm>
            <a:off x="1810074" y="1979548"/>
            <a:ext cx="1043876" cy="369332"/>
          </a:xfrm>
          <a:prstGeom prst="rect">
            <a:avLst/>
          </a:prstGeom>
          <a:noFill/>
        </p:spPr>
        <p:txBody>
          <a:bodyPr wrap="none" rtlCol="0">
            <a:spAutoFit/>
          </a:bodyPr>
          <a:lstStyle/>
          <a:p>
            <a:r>
              <a:rPr lang="zh-TW" altLang="en-US" dirty="0">
                <a:latin typeface="Times New Roman" panose="02020603050405020304" pitchFamily="18" charset="0"/>
                <a:ea typeface="標楷體" panose="03000509000000000000" pitchFamily="65" charset="-120"/>
                <a:cs typeface="Times New Roman" panose="02020603050405020304" pitchFamily="18" charset="0"/>
              </a:rPr>
              <a:t>海嘯源</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A</a:t>
            </a:r>
            <a:endParaRPr lang="zh-TW" altLang="en-US"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8" name="文字方塊 7"/>
          <p:cNvSpPr txBox="1"/>
          <p:nvPr/>
        </p:nvSpPr>
        <p:spPr>
          <a:xfrm>
            <a:off x="6147608" y="1979548"/>
            <a:ext cx="1043876" cy="369332"/>
          </a:xfrm>
          <a:prstGeom prst="rect">
            <a:avLst/>
          </a:prstGeom>
          <a:noFill/>
        </p:spPr>
        <p:txBody>
          <a:bodyPr wrap="none" rtlCol="0">
            <a:spAutoFit/>
          </a:bodyPr>
          <a:lstStyle/>
          <a:p>
            <a:r>
              <a:rPr lang="zh-TW" altLang="en-US" dirty="0">
                <a:latin typeface="Times New Roman" panose="02020603050405020304" pitchFamily="18" charset="0"/>
                <a:ea typeface="標楷體" panose="03000509000000000000" pitchFamily="65" charset="-120"/>
                <a:cs typeface="Times New Roman" panose="02020603050405020304" pitchFamily="18" charset="0"/>
              </a:rPr>
              <a:t>海嘯源</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B</a:t>
            </a:r>
            <a:endParaRPr lang="zh-TW" altLang="en-US"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9" name="文字方塊 8"/>
          <p:cNvSpPr txBox="1"/>
          <p:nvPr/>
        </p:nvSpPr>
        <p:spPr>
          <a:xfrm>
            <a:off x="1367644" y="5036416"/>
            <a:ext cx="6408712" cy="1477328"/>
          </a:xfrm>
          <a:prstGeom prst="rect">
            <a:avLst/>
          </a:prstGeom>
          <a:noFill/>
        </p:spPr>
        <p:txBody>
          <a:bodyPr wrap="square" rtlCol="0">
            <a:spAutoFit/>
          </a:bodyPr>
          <a:lstStyle/>
          <a:p>
            <a:r>
              <a:rPr lang="zh-TW" altLang="en-US" dirty="0">
                <a:latin typeface="Times New Roman" panose="02020603050405020304" pitchFamily="18" charset="0"/>
                <a:ea typeface="標楷體" panose="03000509000000000000" pitchFamily="65" charset="-120"/>
                <a:cs typeface="Times New Roman" panose="02020603050405020304" pitchFamily="18" charset="0"/>
              </a:rPr>
              <a:t>本案例中，海嘯源</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A</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與海嘯源</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B</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皆位於基隆港外海不遠處，然而</a:t>
            </a:r>
            <a:r>
              <a:rPr lang="zh-TW" altLang="en-US"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其對基隆港之卻有極大差異</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。海嘯源</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A</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之能量主要朝北部傳遞，對基隆港幾乎無影響，然而海嘯源</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B</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之能量卻主要傳遞至基隆，對基隆港危害極大。</a:t>
            </a:r>
            <a:endParaRPr lang="en-US" altLang="zh-TW" dirty="0">
              <a:latin typeface="Times New Roman" panose="02020603050405020304" pitchFamily="18" charset="0"/>
              <a:ea typeface="標楷體" panose="03000509000000000000" pitchFamily="65" charset="-120"/>
              <a:cs typeface="Times New Roman" panose="02020603050405020304" pitchFamily="18" charset="0"/>
            </a:endParaRPr>
          </a:p>
          <a:p>
            <a:r>
              <a:rPr lang="zh-TW" altLang="en-US"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此案例突顯情境分析法之缺點，亦即有挂一漏萬之疑慮。</a:t>
            </a:r>
          </a:p>
        </p:txBody>
      </p:sp>
    </p:spTree>
    <p:extLst>
      <p:ext uri="{BB962C8B-B14F-4D97-AF65-F5344CB8AC3E}">
        <p14:creationId xmlns:p14="http://schemas.microsoft.com/office/powerpoint/2010/main" val="7659067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H:\RTM\1scase1\suprem1\maxwave\layer01_maxwave(3).png"/>
          <p:cNvPicPr>
            <a:picLocks noChangeAspect="1" noChangeArrowheads="1"/>
          </p:cNvPicPr>
          <p:nvPr/>
        </p:nvPicPr>
        <p:blipFill rotWithShape="1">
          <a:blip r:embed="rId3">
            <a:extLst>
              <a:ext uri="{28A0092B-C50C-407E-A947-70E740481C1C}">
                <a14:useLocalDpi xmlns:a14="http://schemas.microsoft.com/office/drawing/2010/main" val="0"/>
              </a:ext>
            </a:extLst>
          </a:blip>
          <a:srcRect t="-1686" r="15888"/>
          <a:stretch/>
        </p:blipFill>
        <p:spPr bwMode="auto">
          <a:xfrm>
            <a:off x="830517" y="2325735"/>
            <a:ext cx="6157023" cy="5585340"/>
          </a:xfrm>
          <a:prstGeom prst="rect">
            <a:avLst/>
          </a:prstGeom>
          <a:noFill/>
          <a:extLst>
            <a:ext uri="{909E8E84-426E-40dd-AFC4-6F175D3DCCD1}">
              <a14:hiddenFill xmlns:a14="http://schemas.microsoft.com/office/drawing/2010/main" xmlns="">
                <a:solidFill>
                  <a:srgbClr val="FFFFFF"/>
                </a:solidFill>
              </a14:hiddenFill>
            </a:ext>
          </a:extLst>
        </p:spPr>
      </p:pic>
      <p:sp>
        <p:nvSpPr>
          <p:cNvPr id="2" name="標題 1"/>
          <p:cNvSpPr>
            <a:spLocks noGrp="1"/>
          </p:cNvSpPr>
          <p:nvPr>
            <p:ph type="title"/>
          </p:nvPr>
        </p:nvSpPr>
        <p:spPr>
          <a:xfrm>
            <a:off x="0" y="101013"/>
            <a:ext cx="8964488" cy="1143000"/>
          </a:xfrm>
        </p:spPr>
        <p:txBody>
          <a:bodyPr>
            <a:normAutofit fontScale="90000"/>
          </a:bodyPr>
          <a:lstStyle/>
          <a:p>
            <a:r>
              <a:rPr lang="en-US" altLang="zh-TW" dirty="0"/>
              <a:t>Method of Impact Intensity Analysis (IIA)</a:t>
            </a:r>
            <a:endParaRPr lang="zh-TW" altLang="en-US" dirty="0"/>
          </a:p>
        </p:txBody>
      </p:sp>
      <p:cxnSp>
        <p:nvCxnSpPr>
          <p:cNvPr id="11" name="直線接點 10"/>
          <p:cNvCxnSpPr/>
          <p:nvPr/>
        </p:nvCxnSpPr>
        <p:spPr>
          <a:xfrm>
            <a:off x="1926756" y="3818739"/>
            <a:ext cx="0" cy="252028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直線接點 14"/>
          <p:cNvCxnSpPr/>
          <p:nvPr/>
        </p:nvCxnSpPr>
        <p:spPr>
          <a:xfrm>
            <a:off x="2060107" y="3820326"/>
            <a:ext cx="0" cy="252028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直線接點 23"/>
          <p:cNvCxnSpPr/>
          <p:nvPr/>
        </p:nvCxnSpPr>
        <p:spPr>
          <a:xfrm>
            <a:off x="2755476" y="3813960"/>
            <a:ext cx="0" cy="252028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直線接點 24"/>
          <p:cNvCxnSpPr/>
          <p:nvPr/>
        </p:nvCxnSpPr>
        <p:spPr>
          <a:xfrm>
            <a:off x="2891206" y="3815547"/>
            <a:ext cx="0" cy="252028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直線接點 27"/>
          <p:cNvCxnSpPr/>
          <p:nvPr/>
        </p:nvCxnSpPr>
        <p:spPr>
          <a:xfrm>
            <a:off x="3036450" y="3816357"/>
            <a:ext cx="0" cy="252028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直線接點 28"/>
          <p:cNvCxnSpPr/>
          <p:nvPr/>
        </p:nvCxnSpPr>
        <p:spPr>
          <a:xfrm>
            <a:off x="3172180" y="3817944"/>
            <a:ext cx="0" cy="252028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直線接點 29"/>
          <p:cNvCxnSpPr/>
          <p:nvPr/>
        </p:nvCxnSpPr>
        <p:spPr>
          <a:xfrm>
            <a:off x="3307884" y="3811595"/>
            <a:ext cx="0" cy="252028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直線接點 30"/>
          <p:cNvCxnSpPr/>
          <p:nvPr/>
        </p:nvCxnSpPr>
        <p:spPr>
          <a:xfrm>
            <a:off x="3443614" y="3813182"/>
            <a:ext cx="0" cy="252028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直線接點 31"/>
          <p:cNvCxnSpPr/>
          <p:nvPr/>
        </p:nvCxnSpPr>
        <p:spPr>
          <a:xfrm>
            <a:off x="3588858" y="3813992"/>
            <a:ext cx="0" cy="252028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直線接點 32"/>
          <p:cNvCxnSpPr/>
          <p:nvPr/>
        </p:nvCxnSpPr>
        <p:spPr>
          <a:xfrm>
            <a:off x="3724588" y="3815579"/>
            <a:ext cx="0" cy="252028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直線接點 33"/>
          <p:cNvCxnSpPr/>
          <p:nvPr/>
        </p:nvCxnSpPr>
        <p:spPr>
          <a:xfrm>
            <a:off x="2198189" y="3813944"/>
            <a:ext cx="0" cy="252028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直線接點 34"/>
          <p:cNvCxnSpPr/>
          <p:nvPr/>
        </p:nvCxnSpPr>
        <p:spPr>
          <a:xfrm>
            <a:off x="2333919" y="3815531"/>
            <a:ext cx="0" cy="252028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直線接點 35"/>
          <p:cNvCxnSpPr/>
          <p:nvPr/>
        </p:nvCxnSpPr>
        <p:spPr>
          <a:xfrm>
            <a:off x="2479163" y="3816341"/>
            <a:ext cx="0" cy="252028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直線接點 36"/>
          <p:cNvCxnSpPr/>
          <p:nvPr/>
        </p:nvCxnSpPr>
        <p:spPr>
          <a:xfrm>
            <a:off x="2614893" y="3817928"/>
            <a:ext cx="0" cy="252028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直線接點 37"/>
          <p:cNvCxnSpPr/>
          <p:nvPr/>
        </p:nvCxnSpPr>
        <p:spPr>
          <a:xfrm>
            <a:off x="1783837" y="3820310"/>
            <a:ext cx="0" cy="252028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直線接點 38"/>
          <p:cNvCxnSpPr/>
          <p:nvPr/>
        </p:nvCxnSpPr>
        <p:spPr>
          <a:xfrm>
            <a:off x="4012934" y="3813960"/>
            <a:ext cx="0" cy="252028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直線接點 39"/>
          <p:cNvCxnSpPr/>
          <p:nvPr/>
        </p:nvCxnSpPr>
        <p:spPr>
          <a:xfrm>
            <a:off x="4146285" y="3815547"/>
            <a:ext cx="0" cy="252028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直線接點 40"/>
          <p:cNvCxnSpPr/>
          <p:nvPr/>
        </p:nvCxnSpPr>
        <p:spPr>
          <a:xfrm>
            <a:off x="4841654" y="3809181"/>
            <a:ext cx="0" cy="252028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直線接點 41"/>
          <p:cNvCxnSpPr/>
          <p:nvPr/>
        </p:nvCxnSpPr>
        <p:spPr>
          <a:xfrm>
            <a:off x="4977384" y="3810768"/>
            <a:ext cx="0" cy="252028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直線接點 42"/>
          <p:cNvCxnSpPr/>
          <p:nvPr/>
        </p:nvCxnSpPr>
        <p:spPr>
          <a:xfrm>
            <a:off x="5122628" y="3811578"/>
            <a:ext cx="0" cy="252028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直線接點 43"/>
          <p:cNvCxnSpPr/>
          <p:nvPr/>
        </p:nvCxnSpPr>
        <p:spPr>
          <a:xfrm>
            <a:off x="5258358" y="3813165"/>
            <a:ext cx="0" cy="252028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直線接點 44"/>
          <p:cNvCxnSpPr/>
          <p:nvPr/>
        </p:nvCxnSpPr>
        <p:spPr>
          <a:xfrm>
            <a:off x="5394062" y="3806816"/>
            <a:ext cx="0" cy="252028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直線接點 45"/>
          <p:cNvCxnSpPr/>
          <p:nvPr/>
        </p:nvCxnSpPr>
        <p:spPr>
          <a:xfrm>
            <a:off x="5529792" y="3808403"/>
            <a:ext cx="0" cy="252028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直線接點 46"/>
          <p:cNvCxnSpPr/>
          <p:nvPr/>
        </p:nvCxnSpPr>
        <p:spPr>
          <a:xfrm>
            <a:off x="5675036" y="3809213"/>
            <a:ext cx="0" cy="252028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直線接點 47"/>
          <p:cNvCxnSpPr/>
          <p:nvPr/>
        </p:nvCxnSpPr>
        <p:spPr>
          <a:xfrm>
            <a:off x="5810766" y="3810800"/>
            <a:ext cx="0" cy="252028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直線接點 48"/>
          <p:cNvCxnSpPr/>
          <p:nvPr/>
        </p:nvCxnSpPr>
        <p:spPr>
          <a:xfrm>
            <a:off x="4284367" y="3809165"/>
            <a:ext cx="0" cy="252028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直線接點 49"/>
          <p:cNvCxnSpPr/>
          <p:nvPr/>
        </p:nvCxnSpPr>
        <p:spPr>
          <a:xfrm>
            <a:off x="4420097" y="3810752"/>
            <a:ext cx="0" cy="252028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直線接點 50"/>
          <p:cNvCxnSpPr/>
          <p:nvPr/>
        </p:nvCxnSpPr>
        <p:spPr>
          <a:xfrm>
            <a:off x="4565341" y="3811562"/>
            <a:ext cx="0" cy="252028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直線接點 51"/>
          <p:cNvCxnSpPr/>
          <p:nvPr/>
        </p:nvCxnSpPr>
        <p:spPr>
          <a:xfrm>
            <a:off x="4701071" y="3813149"/>
            <a:ext cx="0" cy="252028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直線接點 52"/>
          <p:cNvCxnSpPr/>
          <p:nvPr/>
        </p:nvCxnSpPr>
        <p:spPr>
          <a:xfrm>
            <a:off x="3870015" y="3815531"/>
            <a:ext cx="0" cy="252028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直線接點 53"/>
          <p:cNvCxnSpPr/>
          <p:nvPr/>
        </p:nvCxnSpPr>
        <p:spPr>
          <a:xfrm>
            <a:off x="6107067" y="3815564"/>
            <a:ext cx="0" cy="252028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直線接點 54"/>
          <p:cNvCxnSpPr/>
          <p:nvPr/>
        </p:nvCxnSpPr>
        <p:spPr>
          <a:xfrm>
            <a:off x="6240418" y="3817151"/>
            <a:ext cx="0" cy="252028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直線接點 63"/>
          <p:cNvCxnSpPr/>
          <p:nvPr/>
        </p:nvCxnSpPr>
        <p:spPr>
          <a:xfrm>
            <a:off x="6378500" y="3810769"/>
            <a:ext cx="0" cy="252028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直線接點 64"/>
          <p:cNvCxnSpPr/>
          <p:nvPr/>
        </p:nvCxnSpPr>
        <p:spPr>
          <a:xfrm>
            <a:off x="6514230" y="3812356"/>
            <a:ext cx="0" cy="252028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直線接點 65"/>
          <p:cNvCxnSpPr/>
          <p:nvPr/>
        </p:nvCxnSpPr>
        <p:spPr>
          <a:xfrm>
            <a:off x="6659474" y="3813166"/>
            <a:ext cx="0" cy="252028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直線接點 66"/>
          <p:cNvCxnSpPr/>
          <p:nvPr/>
        </p:nvCxnSpPr>
        <p:spPr>
          <a:xfrm>
            <a:off x="6795204" y="3814753"/>
            <a:ext cx="0" cy="252028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直線接點 67"/>
          <p:cNvCxnSpPr/>
          <p:nvPr/>
        </p:nvCxnSpPr>
        <p:spPr>
          <a:xfrm>
            <a:off x="5964148" y="3817135"/>
            <a:ext cx="0" cy="252028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直線接點 68"/>
          <p:cNvCxnSpPr/>
          <p:nvPr/>
        </p:nvCxnSpPr>
        <p:spPr>
          <a:xfrm flipH="1">
            <a:off x="1783837" y="6329493"/>
            <a:ext cx="501136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直線接點 72"/>
          <p:cNvCxnSpPr/>
          <p:nvPr/>
        </p:nvCxnSpPr>
        <p:spPr>
          <a:xfrm flipH="1">
            <a:off x="1778683" y="5345952"/>
            <a:ext cx="501136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直線接點 75"/>
          <p:cNvCxnSpPr/>
          <p:nvPr/>
        </p:nvCxnSpPr>
        <p:spPr>
          <a:xfrm flipH="1">
            <a:off x="1793315" y="5205489"/>
            <a:ext cx="501136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直線接點 76"/>
          <p:cNvCxnSpPr/>
          <p:nvPr/>
        </p:nvCxnSpPr>
        <p:spPr>
          <a:xfrm flipH="1">
            <a:off x="1790156" y="5625352"/>
            <a:ext cx="501136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直線接點 77"/>
          <p:cNvCxnSpPr/>
          <p:nvPr/>
        </p:nvCxnSpPr>
        <p:spPr>
          <a:xfrm flipH="1">
            <a:off x="1790140" y="5484889"/>
            <a:ext cx="501136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直線接點 83"/>
          <p:cNvCxnSpPr/>
          <p:nvPr/>
        </p:nvCxnSpPr>
        <p:spPr>
          <a:xfrm flipH="1">
            <a:off x="1793347" y="5899984"/>
            <a:ext cx="501136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直線接點 84"/>
          <p:cNvCxnSpPr/>
          <p:nvPr/>
        </p:nvCxnSpPr>
        <p:spPr>
          <a:xfrm flipH="1">
            <a:off x="1793331" y="5759521"/>
            <a:ext cx="501136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直線接點 85"/>
          <p:cNvCxnSpPr/>
          <p:nvPr/>
        </p:nvCxnSpPr>
        <p:spPr>
          <a:xfrm flipH="1">
            <a:off x="1790172" y="6179384"/>
            <a:ext cx="501136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直線接點 86"/>
          <p:cNvCxnSpPr/>
          <p:nvPr/>
        </p:nvCxnSpPr>
        <p:spPr>
          <a:xfrm flipH="1">
            <a:off x="1790156" y="6038921"/>
            <a:ext cx="501136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 name="直線接點 87"/>
          <p:cNvCxnSpPr/>
          <p:nvPr/>
        </p:nvCxnSpPr>
        <p:spPr>
          <a:xfrm flipH="1">
            <a:off x="1798094" y="4785426"/>
            <a:ext cx="501136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 name="直線接點 88"/>
          <p:cNvCxnSpPr/>
          <p:nvPr/>
        </p:nvCxnSpPr>
        <p:spPr>
          <a:xfrm flipH="1">
            <a:off x="1798078" y="4644963"/>
            <a:ext cx="501136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 name="直線接點 89"/>
          <p:cNvCxnSpPr/>
          <p:nvPr/>
        </p:nvCxnSpPr>
        <p:spPr>
          <a:xfrm flipH="1">
            <a:off x="1794919" y="5064826"/>
            <a:ext cx="501136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 name="直線接點 90"/>
          <p:cNvCxnSpPr/>
          <p:nvPr/>
        </p:nvCxnSpPr>
        <p:spPr>
          <a:xfrm flipH="1">
            <a:off x="1794903" y="4924363"/>
            <a:ext cx="501136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 name="直線接點 91"/>
          <p:cNvCxnSpPr/>
          <p:nvPr/>
        </p:nvCxnSpPr>
        <p:spPr>
          <a:xfrm flipH="1">
            <a:off x="1783805" y="4228155"/>
            <a:ext cx="501136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3" name="直線接點 92"/>
          <p:cNvCxnSpPr/>
          <p:nvPr/>
        </p:nvCxnSpPr>
        <p:spPr>
          <a:xfrm flipH="1">
            <a:off x="1783789" y="4087692"/>
            <a:ext cx="501136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4" name="直線接點 93"/>
          <p:cNvCxnSpPr/>
          <p:nvPr/>
        </p:nvCxnSpPr>
        <p:spPr>
          <a:xfrm flipH="1">
            <a:off x="1780630" y="4507555"/>
            <a:ext cx="501136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 name="直線接點 94"/>
          <p:cNvCxnSpPr/>
          <p:nvPr/>
        </p:nvCxnSpPr>
        <p:spPr>
          <a:xfrm flipH="1">
            <a:off x="1780614" y="4367092"/>
            <a:ext cx="501136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 name="直線接點 95"/>
          <p:cNvCxnSpPr/>
          <p:nvPr/>
        </p:nvCxnSpPr>
        <p:spPr>
          <a:xfrm flipH="1">
            <a:off x="1788552" y="3951885"/>
            <a:ext cx="501136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7" name="直線接點 96"/>
          <p:cNvCxnSpPr/>
          <p:nvPr/>
        </p:nvCxnSpPr>
        <p:spPr>
          <a:xfrm flipH="1">
            <a:off x="1788536" y="3811422"/>
            <a:ext cx="501136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4" name="群組 3"/>
          <p:cNvGrpSpPr/>
          <p:nvPr/>
        </p:nvGrpSpPr>
        <p:grpSpPr>
          <a:xfrm>
            <a:off x="1790157" y="3820326"/>
            <a:ext cx="1069475" cy="1024107"/>
            <a:chOff x="1790157" y="3820326"/>
            <a:chExt cx="1069475" cy="1024107"/>
          </a:xfrm>
        </p:grpSpPr>
        <p:sp>
          <p:nvSpPr>
            <p:cNvPr id="74" name="矩形 73"/>
            <p:cNvSpPr/>
            <p:nvPr/>
          </p:nvSpPr>
          <p:spPr>
            <a:xfrm>
              <a:off x="1790157" y="3820326"/>
              <a:ext cx="131837" cy="131559"/>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6" name="向右箭號 105"/>
            <p:cNvSpPr/>
            <p:nvPr/>
          </p:nvSpPr>
          <p:spPr>
            <a:xfrm rot="617424">
              <a:off x="1997486" y="3844865"/>
              <a:ext cx="862146" cy="265280"/>
            </a:xfrm>
            <a:prstGeom prst="rightArrow">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9" name="向右箭號 108"/>
            <p:cNvSpPr/>
            <p:nvPr/>
          </p:nvSpPr>
          <p:spPr>
            <a:xfrm rot="2332794">
              <a:off x="1876109" y="4110296"/>
              <a:ext cx="862146" cy="265280"/>
            </a:xfrm>
            <a:prstGeom prst="rightArrow">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0" name="向右箭號 109"/>
            <p:cNvSpPr/>
            <p:nvPr/>
          </p:nvSpPr>
          <p:spPr>
            <a:xfrm rot="4014400">
              <a:off x="1638760" y="4280720"/>
              <a:ext cx="862146" cy="265280"/>
            </a:xfrm>
            <a:prstGeom prst="rightArrow">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107" name="橢圓 106"/>
          <p:cNvSpPr/>
          <p:nvPr/>
        </p:nvSpPr>
        <p:spPr>
          <a:xfrm flipH="1" flipV="1">
            <a:off x="2995170" y="5141554"/>
            <a:ext cx="120565" cy="12787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8" name="矩形 107"/>
          <p:cNvSpPr/>
          <p:nvPr/>
        </p:nvSpPr>
        <p:spPr>
          <a:xfrm>
            <a:off x="3043749" y="4800844"/>
            <a:ext cx="1204817" cy="369332"/>
          </a:xfrm>
          <a:prstGeom prst="rect">
            <a:avLst/>
          </a:prstGeom>
        </p:spPr>
        <p:txBody>
          <a:bodyPr wrap="none">
            <a:spAutoFit/>
          </a:bodyPr>
          <a:lstStyle/>
          <a:p>
            <a:r>
              <a:rPr lang="en-US" altLang="zh-TW" b="1" dirty="0">
                <a:solidFill>
                  <a:srgbClr val="00B050"/>
                </a:solidFill>
              </a:rPr>
              <a:t>Study</a:t>
            </a:r>
            <a:r>
              <a:rPr lang="zh-TW" altLang="en-US" b="1" dirty="0">
                <a:solidFill>
                  <a:srgbClr val="00B050"/>
                </a:solidFill>
              </a:rPr>
              <a:t> </a:t>
            </a:r>
            <a:r>
              <a:rPr lang="en-US" altLang="zh-TW" b="1" dirty="0">
                <a:solidFill>
                  <a:srgbClr val="00B050"/>
                </a:solidFill>
              </a:rPr>
              <a:t>area</a:t>
            </a:r>
            <a:endParaRPr lang="zh-TW" altLang="en-US" b="1" dirty="0">
              <a:solidFill>
                <a:srgbClr val="00B050"/>
              </a:solidFill>
            </a:endParaRPr>
          </a:p>
        </p:txBody>
      </p:sp>
      <p:pic>
        <p:nvPicPr>
          <p:cNvPr id="10245" name="Picture 5" descr="I:\Keelung_RTM\threat\threat(24).png"/>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22262" y="2417665"/>
            <a:ext cx="7319963" cy="5492750"/>
          </a:xfrm>
          <a:prstGeom prst="rect">
            <a:avLst/>
          </a:prstGeom>
          <a:noFill/>
          <a:extLst>
            <a:ext uri="{909E8E84-426E-40dd-AFC4-6F175D3DCCD1}">
              <a14:hiddenFill xmlns:a14="http://schemas.microsoft.com/office/drawing/2010/main" xmlns="">
                <a:solidFill>
                  <a:srgbClr val="FFFFFF"/>
                </a:solidFill>
              </a14:hiddenFill>
            </a:ext>
          </a:extLst>
        </p:spPr>
      </p:pic>
      <p:sp>
        <p:nvSpPr>
          <p:cNvPr id="14" name="內容版面配置區 2"/>
          <p:cNvSpPr txBox="1">
            <a:spLocks/>
          </p:cNvSpPr>
          <p:nvPr/>
        </p:nvSpPr>
        <p:spPr>
          <a:xfrm>
            <a:off x="-342292" y="1084048"/>
            <a:ext cx="9649072" cy="1608211"/>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971550" lvl="1" indent="-514350">
              <a:buFont typeface="+mj-lt"/>
              <a:buAutoNum type="arabicPeriod"/>
            </a:pPr>
            <a:r>
              <a:rPr lang="en-US" altLang="zh-TW" sz="2400" dirty="0"/>
              <a:t>Discretized the computational domain into small uniform source regions</a:t>
            </a:r>
          </a:p>
          <a:p>
            <a:pPr marL="971550" lvl="1" indent="-514350">
              <a:buFont typeface="+mj-lt"/>
              <a:buAutoNum type="arabicPeriod"/>
            </a:pPr>
            <a:r>
              <a:rPr lang="en-US" altLang="zh-TW" sz="2400" dirty="0"/>
              <a:t>Calculate the wave propagation from each source region. (This requires high performance computation)</a:t>
            </a:r>
          </a:p>
          <a:p>
            <a:pPr marL="971550" lvl="1" indent="-514350">
              <a:buFont typeface="+mj-lt"/>
              <a:buAutoNum type="arabicPeriod"/>
            </a:pPr>
            <a:r>
              <a:rPr lang="en-US" altLang="zh-TW" sz="2400" dirty="0"/>
              <a:t>Record the maximum wave height (MWH) at the study area </a:t>
            </a:r>
          </a:p>
          <a:p>
            <a:pPr marL="971550" lvl="1" indent="-514350">
              <a:buFont typeface="+mj-lt"/>
              <a:buAutoNum type="arabicPeriod"/>
            </a:pPr>
            <a:r>
              <a:rPr lang="en-US" altLang="zh-TW" sz="2400" dirty="0"/>
              <a:t>Place the MWH value on the corresponding source region</a:t>
            </a:r>
          </a:p>
        </p:txBody>
      </p:sp>
      <p:sp>
        <p:nvSpPr>
          <p:cNvPr id="3" name="投影片編號版面配置區 2"/>
          <p:cNvSpPr>
            <a:spLocks noGrp="1"/>
          </p:cNvSpPr>
          <p:nvPr>
            <p:ph type="sldNum" sz="quarter" idx="12"/>
          </p:nvPr>
        </p:nvSpPr>
        <p:spPr/>
        <p:txBody>
          <a:bodyPr/>
          <a:lstStyle/>
          <a:p>
            <a:fld id="{2BC564B9-E6D2-4990-BC21-9D764F745DC6}" type="slidenum">
              <a:rPr lang="zh-TW" altLang="en-US" smtClean="0"/>
              <a:t>24</a:t>
            </a:fld>
            <a:endParaRPr lang="zh-TW" altLang="en-US"/>
          </a:p>
        </p:txBody>
      </p:sp>
      <p:grpSp>
        <p:nvGrpSpPr>
          <p:cNvPr id="104" name="群組 103"/>
          <p:cNvGrpSpPr/>
          <p:nvPr/>
        </p:nvGrpSpPr>
        <p:grpSpPr>
          <a:xfrm>
            <a:off x="1930401" y="3823072"/>
            <a:ext cx="1069475" cy="1024107"/>
            <a:chOff x="1790157" y="3820326"/>
            <a:chExt cx="1069475" cy="1024107"/>
          </a:xfrm>
        </p:grpSpPr>
        <p:sp>
          <p:nvSpPr>
            <p:cNvPr id="105" name="矩形 104"/>
            <p:cNvSpPr/>
            <p:nvPr/>
          </p:nvSpPr>
          <p:spPr>
            <a:xfrm>
              <a:off x="1790157" y="3820326"/>
              <a:ext cx="131837" cy="131559"/>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1" name="向右箭號 110"/>
            <p:cNvSpPr/>
            <p:nvPr/>
          </p:nvSpPr>
          <p:spPr>
            <a:xfrm rot="617424">
              <a:off x="1997486" y="3844865"/>
              <a:ext cx="862146" cy="265280"/>
            </a:xfrm>
            <a:prstGeom prst="rightArrow">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2" name="向右箭號 111"/>
            <p:cNvSpPr/>
            <p:nvPr/>
          </p:nvSpPr>
          <p:spPr>
            <a:xfrm rot="2332794">
              <a:off x="1876109" y="4110296"/>
              <a:ext cx="862146" cy="265280"/>
            </a:xfrm>
            <a:prstGeom prst="rightArrow">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3" name="向右箭號 112"/>
            <p:cNvSpPr/>
            <p:nvPr/>
          </p:nvSpPr>
          <p:spPr>
            <a:xfrm rot="4014400">
              <a:off x="1638760" y="4280720"/>
              <a:ext cx="862146" cy="265280"/>
            </a:xfrm>
            <a:prstGeom prst="rightArrow">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14" name="群組 113"/>
          <p:cNvGrpSpPr/>
          <p:nvPr/>
        </p:nvGrpSpPr>
        <p:grpSpPr>
          <a:xfrm>
            <a:off x="2066191" y="3820204"/>
            <a:ext cx="1069475" cy="1024107"/>
            <a:chOff x="1790157" y="3820326"/>
            <a:chExt cx="1069475" cy="1024107"/>
          </a:xfrm>
        </p:grpSpPr>
        <p:sp>
          <p:nvSpPr>
            <p:cNvPr id="115" name="矩形 114"/>
            <p:cNvSpPr/>
            <p:nvPr/>
          </p:nvSpPr>
          <p:spPr>
            <a:xfrm>
              <a:off x="1790157" y="3820326"/>
              <a:ext cx="131837" cy="131559"/>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6" name="向右箭號 115"/>
            <p:cNvSpPr/>
            <p:nvPr/>
          </p:nvSpPr>
          <p:spPr>
            <a:xfrm rot="617424">
              <a:off x="1997486" y="3844865"/>
              <a:ext cx="862146" cy="265280"/>
            </a:xfrm>
            <a:prstGeom prst="rightArrow">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7" name="向右箭號 116"/>
            <p:cNvSpPr/>
            <p:nvPr/>
          </p:nvSpPr>
          <p:spPr>
            <a:xfrm rot="2332794">
              <a:off x="1876109" y="4110296"/>
              <a:ext cx="862146" cy="265280"/>
            </a:xfrm>
            <a:prstGeom prst="rightArrow">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8" name="向右箭號 117"/>
            <p:cNvSpPr/>
            <p:nvPr/>
          </p:nvSpPr>
          <p:spPr>
            <a:xfrm rot="4014400">
              <a:off x="1638760" y="4280720"/>
              <a:ext cx="862146" cy="265280"/>
            </a:xfrm>
            <a:prstGeom prst="rightArrow">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19" name="群組 118"/>
          <p:cNvGrpSpPr/>
          <p:nvPr/>
        </p:nvGrpSpPr>
        <p:grpSpPr>
          <a:xfrm>
            <a:off x="2203182" y="3821882"/>
            <a:ext cx="1069475" cy="1024107"/>
            <a:chOff x="1790157" y="3820326"/>
            <a:chExt cx="1069475" cy="1024107"/>
          </a:xfrm>
        </p:grpSpPr>
        <p:sp>
          <p:nvSpPr>
            <p:cNvPr id="120" name="矩形 119"/>
            <p:cNvSpPr/>
            <p:nvPr/>
          </p:nvSpPr>
          <p:spPr>
            <a:xfrm>
              <a:off x="1790157" y="3820326"/>
              <a:ext cx="131837" cy="131559"/>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1" name="向右箭號 120"/>
            <p:cNvSpPr/>
            <p:nvPr/>
          </p:nvSpPr>
          <p:spPr>
            <a:xfrm rot="617424">
              <a:off x="1997486" y="3844865"/>
              <a:ext cx="862146" cy="265280"/>
            </a:xfrm>
            <a:prstGeom prst="rightArrow">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2" name="向右箭號 121"/>
            <p:cNvSpPr/>
            <p:nvPr/>
          </p:nvSpPr>
          <p:spPr>
            <a:xfrm rot="2332794">
              <a:off x="1876109" y="4110296"/>
              <a:ext cx="862146" cy="265280"/>
            </a:xfrm>
            <a:prstGeom prst="rightArrow">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3" name="向右箭號 122"/>
            <p:cNvSpPr/>
            <p:nvPr/>
          </p:nvSpPr>
          <p:spPr>
            <a:xfrm rot="4014400">
              <a:off x="1638760" y="4280720"/>
              <a:ext cx="862146" cy="265280"/>
            </a:xfrm>
            <a:prstGeom prst="rightArrow">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25" name="群組 124"/>
          <p:cNvGrpSpPr/>
          <p:nvPr/>
        </p:nvGrpSpPr>
        <p:grpSpPr>
          <a:xfrm>
            <a:off x="2342836" y="3821474"/>
            <a:ext cx="1069475" cy="1024107"/>
            <a:chOff x="1790157" y="3820326"/>
            <a:chExt cx="1069475" cy="1024107"/>
          </a:xfrm>
        </p:grpSpPr>
        <p:sp>
          <p:nvSpPr>
            <p:cNvPr id="126" name="矩形 125"/>
            <p:cNvSpPr/>
            <p:nvPr/>
          </p:nvSpPr>
          <p:spPr>
            <a:xfrm>
              <a:off x="1790157" y="3820326"/>
              <a:ext cx="131837" cy="131559"/>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7" name="向右箭號 126"/>
            <p:cNvSpPr/>
            <p:nvPr/>
          </p:nvSpPr>
          <p:spPr>
            <a:xfrm rot="617424">
              <a:off x="1997486" y="3844865"/>
              <a:ext cx="862146" cy="265280"/>
            </a:xfrm>
            <a:prstGeom prst="rightArrow">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8" name="向右箭號 127"/>
            <p:cNvSpPr/>
            <p:nvPr/>
          </p:nvSpPr>
          <p:spPr>
            <a:xfrm rot="2332794">
              <a:off x="1876109" y="4110296"/>
              <a:ext cx="862146" cy="265280"/>
            </a:xfrm>
            <a:prstGeom prst="rightArrow">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9" name="向右箭號 128"/>
            <p:cNvSpPr/>
            <p:nvPr/>
          </p:nvSpPr>
          <p:spPr>
            <a:xfrm rot="4014400">
              <a:off x="1638760" y="4280720"/>
              <a:ext cx="862146" cy="265280"/>
            </a:xfrm>
            <a:prstGeom prst="rightArrow">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7" name="群組 6"/>
          <p:cNvGrpSpPr/>
          <p:nvPr/>
        </p:nvGrpSpPr>
        <p:grpSpPr>
          <a:xfrm>
            <a:off x="4789744" y="3794166"/>
            <a:ext cx="1366288" cy="1025699"/>
            <a:chOff x="4789744" y="3794166"/>
            <a:chExt cx="1366288" cy="1025699"/>
          </a:xfrm>
        </p:grpSpPr>
        <p:sp>
          <p:nvSpPr>
            <p:cNvPr id="5" name="橢圓 4"/>
            <p:cNvSpPr/>
            <p:nvPr/>
          </p:nvSpPr>
          <p:spPr>
            <a:xfrm>
              <a:off x="4789744" y="4476170"/>
              <a:ext cx="407163" cy="34369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8" name="橢圓 97"/>
            <p:cNvSpPr/>
            <p:nvPr/>
          </p:nvSpPr>
          <p:spPr>
            <a:xfrm>
              <a:off x="5456668" y="3893126"/>
              <a:ext cx="407163" cy="34369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文字方塊 5"/>
            <p:cNvSpPr txBox="1"/>
            <p:nvPr/>
          </p:nvSpPr>
          <p:spPr>
            <a:xfrm>
              <a:off x="5838316" y="3794166"/>
              <a:ext cx="317716" cy="369332"/>
            </a:xfrm>
            <a:prstGeom prst="rect">
              <a:avLst/>
            </a:prstGeom>
            <a:noFill/>
          </p:spPr>
          <p:txBody>
            <a:bodyPr wrap="none" rtlCol="0">
              <a:spAutoFit/>
            </a:bodyPr>
            <a:lstStyle/>
            <a:p>
              <a:r>
                <a:rPr lang="en-US" altLang="zh-TW" dirty="0">
                  <a:solidFill>
                    <a:srgbClr val="FF0000"/>
                  </a:solidFill>
                </a:rPr>
                <a:t>A</a:t>
              </a:r>
              <a:endParaRPr lang="zh-TW" altLang="en-US" dirty="0">
                <a:solidFill>
                  <a:srgbClr val="FF0000"/>
                </a:solidFill>
              </a:endParaRPr>
            </a:p>
          </p:txBody>
        </p:sp>
        <p:sp>
          <p:nvSpPr>
            <p:cNvPr id="99" name="文字方塊 98"/>
            <p:cNvSpPr txBox="1"/>
            <p:nvPr/>
          </p:nvSpPr>
          <p:spPr>
            <a:xfrm>
              <a:off x="5138285" y="4331162"/>
              <a:ext cx="309700" cy="369332"/>
            </a:xfrm>
            <a:prstGeom prst="rect">
              <a:avLst/>
            </a:prstGeom>
            <a:noFill/>
          </p:spPr>
          <p:txBody>
            <a:bodyPr wrap="none" rtlCol="0">
              <a:spAutoFit/>
            </a:bodyPr>
            <a:lstStyle/>
            <a:p>
              <a:r>
                <a:rPr lang="en-US" altLang="zh-TW" dirty="0">
                  <a:solidFill>
                    <a:srgbClr val="FF0000"/>
                  </a:solidFill>
                </a:rPr>
                <a:t>B</a:t>
              </a:r>
              <a:endParaRPr lang="zh-TW" altLang="en-US" dirty="0">
                <a:solidFill>
                  <a:srgbClr val="FF0000"/>
                </a:solidFill>
              </a:endParaRPr>
            </a:p>
          </p:txBody>
        </p:sp>
      </p:grpSp>
    </p:spTree>
    <p:extLst>
      <p:ext uri="{BB962C8B-B14F-4D97-AF65-F5344CB8AC3E}">
        <p14:creationId xmlns:p14="http://schemas.microsoft.com/office/powerpoint/2010/main" val="2701415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500"/>
                                        <p:tgtEl>
                                          <p:spTgt spid="15"/>
                                        </p:tgtEl>
                                      </p:cBhvr>
                                    </p:animEffect>
                                  </p:childTnLst>
                                </p:cTn>
                              </p:par>
                              <p:par>
                                <p:cTn id="11" presetID="16" presetClass="entr" presetSubtype="21"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barn(inVertical)">
                                      <p:cBhvr>
                                        <p:cTn id="13" dur="500"/>
                                        <p:tgtEl>
                                          <p:spTgt spid="24"/>
                                        </p:tgtEl>
                                      </p:cBhvr>
                                    </p:animEffect>
                                  </p:childTnLst>
                                </p:cTn>
                              </p:par>
                              <p:par>
                                <p:cTn id="14" presetID="16" presetClass="entr" presetSubtype="21" fill="hold" nodeType="with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barn(inVertical)">
                                      <p:cBhvr>
                                        <p:cTn id="16" dur="500"/>
                                        <p:tgtEl>
                                          <p:spTgt spid="25"/>
                                        </p:tgtEl>
                                      </p:cBhvr>
                                    </p:animEffect>
                                  </p:childTnLst>
                                </p:cTn>
                              </p:par>
                              <p:par>
                                <p:cTn id="17" presetID="16" presetClass="entr" presetSubtype="21" fill="hold" nodeType="with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barn(inVertical)">
                                      <p:cBhvr>
                                        <p:cTn id="19" dur="500"/>
                                        <p:tgtEl>
                                          <p:spTgt spid="28"/>
                                        </p:tgtEl>
                                      </p:cBhvr>
                                    </p:animEffect>
                                  </p:childTnLst>
                                </p:cTn>
                              </p:par>
                              <p:par>
                                <p:cTn id="20" presetID="16" presetClass="entr" presetSubtype="21" fill="hold" nodeType="with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barn(inVertical)">
                                      <p:cBhvr>
                                        <p:cTn id="22" dur="500"/>
                                        <p:tgtEl>
                                          <p:spTgt spid="29"/>
                                        </p:tgtEl>
                                      </p:cBhvr>
                                    </p:animEffect>
                                  </p:childTnLst>
                                </p:cTn>
                              </p:par>
                              <p:par>
                                <p:cTn id="23" presetID="16" presetClass="entr" presetSubtype="21" fill="hold" nodeType="with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barn(inVertical)">
                                      <p:cBhvr>
                                        <p:cTn id="25" dur="500"/>
                                        <p:tgtEl>
                                          <p:spTgt spid="30"/>
                                        </p:tgtEl>
                                      </p:cBhvr>
                                    </p:animEffect>
                                  </p:childTnLst>
                                </p:cTn>
                              </p:par>
                              <p:par>
                                <p:cTn id="26" presetID="16" presetClass="entr" presetSubtype="21" fill="hold" nodeType="with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barn(inVertical)">
                                      <p:cBhvr>
                                        <p:cTn id="28" dur="500"/>
                                        <p:tgtEl>
                                          <p:spTgt spid="31"/>
                                        </p:tgtEl>
                                      </p:cBhvr>
                                    </p:animEffect>
                                  </p:childTnLst>
                                </p:cTn>
                              </p:par>
                              <p:par>
                                <p:cTn id="29" presetID="16" presetClass="entr" presetSubtype="21" fill="hold" nodeType="withEffect">
                                  <p:stCondLst>
                                    <p:cond delay="0"/>
                                  </p:stCondLst>
                                  <p:childTnLst>
                                    <p:set>
                                      <p:cBhvr>
                                        <p:cTn id="30" dur="1" fill="hold">
                                          <p:stCondLst>
                                            <p:cond delay="0"/>
                                          </p:stCondLst>
                                        </p:cTn>
                                        <p:tgtEl>
                                          <p:spTgt spid="32"/>
                                        </p:tgtEl>
                                        <p:attrNameLst>
                                          <p:attrName>style.visibility</p:attrName>
                                        </p:attrNameLst>
                                      </p:cBhvr>
                                      <p:to>
                                        <p:strVal val="visible"/>
                                      </p:to>
                                    </p:set>
                                    <p:animEffect transition="in" filter="barn(inVertical)">
                                      <p:cBhvr>
                                        <p:cTn id="31" dur="500"/>
                                        <p:tgtEl>
                                          <p:spTgt spid="32"/>
                                        </p:tgtEl>
                                      </p:cBhvr>
                                    </p:animEffect>
                                  </p:childTnLst>
                                </p:cTn>
                              </p:par>
                              <p:par>
                                <p:cTn id="32" presetID="16" presetClass="entr" presetSubtype="21" fill="hold" nodeType="withEffect">
                                  <p:stCondLst>
                                    <p:cond delay="0"/>
                                  </p:stCondLst>
                                  <p:childTnLst>
                                    <p:set>
                                      <p:cBhvr>
                                        <p:cTn id="33" dur="1" fill="hold">
                                          <p:stCondLst>
                                            <p:cond delay="0"/>
                                          </p:stCondLst>
                                        </p:cTn>
                                        <p:tgtEl>
                                          <p:spTgt spid="33"/>
                                        </p:tgtEl>
                                        <p:attrNameLst>
                                          <p:attrName>style.visibility</p:attrName>
                                        </p:attrNameLst>
                                      </p:cBhvr>
                                      <p:to>
                                        <p:strVal val="visible"/>
                                      </p:to>
                                    </p:set>
                                    <p:animEffect transition="in" filter="barn(inVertical)">
                                      <p:cBhvr>
                                        <p:cTn id="34" dur="500"/>
                                        <p:tgtEl>
                                          <p:spTgt spid="33"/>
                                        </p:tgtEl>
                                      </p:cBhvr>
                                    </p:animEffect>
                                  </p:childTnLst>
                                </p:cTn>
                              </p:par>
                              <p:par>
                                <p:cTn id="35" presetID="16" presetClass="entr" presetSubtype="21" fill="hold" nodeType="withEffect">
                                  <p:stCondLst>
                                    <p:cond delay="0"/>
                                  </p:stCondLst>
                                  <p:childTnLst>
                                    <p:set>
                                      <p:cBhvr>
                                        <p:cTn id="36" dur="1" fill="hold">
                                          <p:stCondLst>
                                            <p:cond delay="0"/>
                                          </p:stCondLst>
                                        </p:cTn>
                                        <p:tgtEl>
                                          <p:spTgt spid="34"/>
                                        </p:tgtEl>
                                        <p:attrNameLst>
                                          <p:attrName>style.visibility</p:attrName>
                                        </p:attrNameLst>
                                      </p:cBhvr>
                                      <p:to>
                                        <p:strVal val="visible"/>
                                      </p:to>
                                    </p:set>
                                    <p:animEffect transition="in" filter="barn(inVertical)">
                                      <p:cBhvr>
                                        <p:cTn id="37" dur="500"/>
                                        <p:tgtEl>
                                          <p:spTgt spid="34"/>
                                        </p:tgtEl>
                                      </p:cBhvr>
                                    </p:animEffect>
                                  </p:childTnLst>
                                </p:cTn>
                              </p:par>
                              <p:par>
                                <p:cTn id="38" presetID="16" presetClass="entr" presetSubtype="21" fill="hold" nodeType="withEffect">
                                  <p:stCondLst>
                                    <p:cond delay="0"/>
                                  </p:stCondLst>
                                  <p:childTnLst>
                                    <p:set>
                                      <p:cBhvr>
                                        <p:cTn id="39" dur="1" fill="hold">
                                          <p:stCondLst>
                                            <p:cond delay="0"/>
                                          </p:stCondLst>
                                        </p:cTn>
                                        <p:tgtEl>
                                          <p:spTgt spid="35"/>
                                        </p:tgtEl>
                                        <p:attrNameLst>
                                          <p:attrName>style.visibility</p:attrName>
                                        </p:attrNameLst>
                                      </p:cBhvr>
                                      <p:to>
                                        <p:strVal val="visible"/>
                                      </p:to>
                                    </p:set>
                                    <p:animEffect transition="in" filter="barn(inVertical)">
                                      <p:cBhvr>
                                        <p:cTn id="40" dur="500"/>
                                        <p:tgtEl>
                                          <p:spTgt spid="35"/>
                                        </p:tgtEl>
                                      </p:cBhvr>
                                    </p:animEffect>
                                  </p:childTnLst>
                                </p:cTn>
                              </p:par>
                              <p:par>
                                <p:cTn id="41" presetID="16" presetClass="entr" presetSubtype="21" fill="hold" nodeType="withEffect">
                                  <p:stCondLst>
                                    <p:cond delay="0"/>
                                  </p:stCondLst>
                                  <p:childTnLst>
                                    <p:set>
                                      <p:cBhvr>
                                        <p:cTn id="42" dur="1" fill="hold">
                                          <p:stCondLst>
                                            <p:cond delay="0"/>
                                          </p:stCondLst>
                                        </p:cTn>
                                        <p:tgtEl>
                                          <p:spTgt spid="36"/>
                                        </p:tgtEl>
                                        <p:attrNameLst>
                                          <p:attrName>style.visibility</p:attrName>
                                        </p:attrNameLst>
                                      </p:cBhvr>
                                      <p:to>
                                        <p:strVal val="visible"/>
                                      </p:to>
                                    </p:set>
                                    <p:animEffect transition="in" filter="barn(inVertical)">
                                      <p:cBhvr>
                                        <p:cTn id="43" dur="500"/>
                                        <p:tgtEl>
                                          <p:spTgt spid="36"/>
                                        </p:tgtEl>
                                      </p:cBhvr>
                                    </p:animEffect>
                                  </p:childTnLst>
                                </p:cTn>
                              </p:par>
                              <p:par>
                                <p:cTn id="44" presetID="16" presetClass="entr" presetSubtype="21" fill="hold" nodeType="withEffect">
                                  <p:stCondLst>
                                    <p:cond delay="0"/>
                                  </p:stCondLst>
                                  <p:childTnLst>
                                    <p:set>
                                      <p:cBhvr>
                                        <p:cTn id="45" dur="1" fill="hold">
                                          <p:stCondLst>
                                            <p:cond delay="0"/>
                                          </p:stCondLst>
                                        </p:cTn>
                                        <p:tgtEl>
                                          <p:spTgt spid="37"/>
                                        </p:tgtEl>
                                        <p:attrNameLst>
                                          <p:attrName>style.visibility</p:attrName>
                                        </p:attrNameLst>
                                      </p:cBhvr>
                                      <p:to>
                                        <p:strVal val="visible"/>
                                      </p:to>
                                    </p:set>
                                    <p:animEffect transition="in" filter="barn(inVertical)">
                                      <p:cBhvr>
                                        <p:cTn id="46" dur="500"/>
                                        <p:tgtEl>
                                          <p:spTgt spid="37"/>
                                        </p:tgtEl>
                                      </p:cBhvr>
                                    </p:animEffect>
                                  </p:childTnLst>
                                </p:cTn>
                              </p:par>
                              <p:par>
                                <p:cTn id="47" presetID="16" presetClass="entr" presetSubtype="21" fill="hold" nodeType="withEffect">
                                  <p:stCondLst>
                                    <p:cond delay="0"/>
                                  </p:stCondLst>
                                  <p:childTnLst>
                                    <p:set>
                                      <p:cBhvr>
                                        <p:cTn id="48" dur="1" fill="hold">
                                          <p:stCondLst>
                                            <p:cond delay="0"/>
                                          </p:stCondLst>
                                        </p:cTn>
                                        <p:tgtEl>
                                          <p:spTgt spid="38"/>
                                        </p:tgtEl>
                                        <p:attrNameLst>
                                          <p:attrName>style.visibility</p:attrName>
                                        </p:attrNameLst>
                                      </p:cBhvr>
                                      <p:to>
                                        <p:strVal val="visible"/>
                                      </p:to>
                                    </p:set>
                                    <p:animEffect transition="in" filter="barn(inVertical)">
                                      <p:cBhvr>
                                        <p:cTn id="49" dur="500"/>
                                        <p:tgtEl>
                                          <p:spTgt spid="38"/>
                                        </p:tgtEl>
                                      </p:cBhvr>
                                    </p:animEffect>
                                  </p:childTnLst>
                                </p:cTn>
                              </p:par>
                              <p:par>
                                <p:cTn id="50" presetID="16" presetClass="entr" presetSubtype="21" fill="hold" nodeType="withEffect">
                                  <p:stCondLst>
                                    <p:cond delay="0"/>
                                  </p:stCondLst>
                                  <p:childTnLst>
                                    <p:set>
                                      <p:cBhvr>
                                        <p:cTn id="51" dur="1" fill="hold">
                                          <p:stCondLst>
                                            <p:cond delay="0"/>
                                          </p:stCondLst>
                                        </p:cTn>
                                        <p:tgtEl>
                                          <p:spTgt spid="39"/>
                                        </p:tgtEl>
                                        <p:attrNameLst>
                                          <p:attrName>style.visibility</p:attrName>
                                        </p:attrNameLst>
                                      </p:cBhvr>
                                      <p:to>
                                        <p:strVal val="visible"/>
                                      </p:to>
                                    </p:set>
                                    <p:animEffect transition="in" filter="barn(inVertical)">
                                      <p:cBhvr>
                                        <p:cTn id="52" dur="500"/>
                                        <p:tgtEl>
                                          <p:spTgt spid="39"/>
                                        </p:tgtEl>
                                      </p:cBhvr>
                                    </p:animEffect>
                                  </p:childTnLst>
                                </p:cTn>
                              </p:par>
                              <p:par>
                                <p:cTn id="53" presetID="16" presetClass="entr" presetSubtype="21" fill="hold" nodeType="withEffect">
                                  <p:stCondLst>
                                    <p:cond delay="0"/>
                                  </p:stCondLst>
                                  <p:childTnLst>
                                    <p:set>
                                      <p:cBhvr>
                                        <p:cTn id="54" dur="1" fill="hold">
                                          <p:stCondLst>
                                            <p:cond delay="0"/>
                                          </p:stCondLst>
                                        </p:cTn>
                                        <p:tgtEl>
                                          <p:spTgt spid="40"/>
                                        </p:tgtEl>
                                        <p:attrNameLst>
                                          <p:attrName>style.visibility</p:attrName>
                                        </p:attrNameLst>
                                      </p:cBhvr>
                                      <p:to>
                                        <p:strVal val="visible"/>
                                      </p:to>
                                    </p:set>
                                    <p:animEffect transition="in" filter="barn(inVertical)">
                                      <p:cBhvr>
                                        <p:cTn id="55" dur="500"/>
                                        <p:tgtEl>
                                          <p:spTgt spid="40"/>
                                        </p:tgtEl>
                                      </p:cBhvr>
                                    </p:animEffect>
                                  </p:childTnLst>
                                </p:cTn>
                              </p:par>
                              <p:par>
                                <p:cTn id="56" presetID="16" presetClass="entr" presetSubtype="21" fill="hold" nodeType="withEffect">
                                  <p:stCondLst>
                                    <p:cond delay="0"/>
                                  </p:stCondLst>
                                  <p:childTnLst>
                                    <p:set>
                                      <p:cBhvr>
                                        <p:cTn id="57" dur="1" fill="hold">
                                          <p:stCondLst>
                                            <p:cond delay="0"/>
                                          </p:stCondLst>
                                        </p:cTn>
                                        <p:tgtEl>
                                          <p:spTgt spid="41"/>
                                        </p:tgtEl>
                                        <p:attrNameLst>
                                          <p:attrName>style.visibility</p:attrName>
                                        </p:attrNameLst>
                                      </p:cBhvr>
                                      <p:to>
                                        <p:strVal val="visible"/>
                                      </p:to>
                                    </p:set>
                                    <p:animEffect transition="in" filter="barn(inVertical)">
                                      <p:cBhvr>
                                        <p:cTn id="58" dur="500"/>
                                        <p:tgtEl>
                                          <p:spTgt spid="41"/>
                                        </p:tgtEl>
                                      </p:cBhvr>
                                    </p:animEffect>
                                  </p:childTnLst>
                                </p:cTn>
                              </p:par>
                              <p:par>
                                <p:cTn id="59" presetID="16" presetClass="entr" presetSubtype="21" fill="hold" nodeType="withEffect">
                                  <p:stCondLst>
                                    <p:cond delay="0"/>
                                  </p:stCondLst>
                                  <p:childTnLst>
                                    <p:set>
                                      <p:cBhvr>
                                        <p:cTn id="60" dur="1" fill="hold">
                                          <p:stCondLst>
                                            <p:cond delay="0"/>
                                          </p:stCondLst>
                                        </p:cTn>
                                        <p:tgtEl>
                                          <p:spTgt spid="42"/>
                                        </p:tgtEl>
                                        <p:attrNameLst>
                                          <p:attrName>style.visibility</p:attrName>
                                        </p:attrNameLst>
                                      </p:cBhvr>
                                      <p:to>
                                        <p:strVal val="visible"/>
                                      </p:to>
                                    </p:set>
                                    <p:animEffect transition="in" filter="barn(inVertical)">
                                      <p:cBhvr>
                                        <p:cTn id="61" dur="500"/>
                                        <p:tgtEl>
                                          <p:spTgt spid="42"/>
                                        </p:tgtEl>
                                      </p:cBhvr>
                                    </p:animEffect>
                                  </p:childTnLst>
                                </p:cTn>
                              </p:par>
                              <p:par>
                                <p:cTn id="62" presetID="16" presetClass="entr" presetSubtype="21" fill="hold" nodeType="withEffect">
                                  <p:stCondLst>
                                    <p:cond delay="0"/>
                                  </p:stCondLst>
                                  <p:childTnLst>
                                    <p:set>
                                      <p:cBhvr>
                                        <p:cTn id="63" dur="1" fill="hold">
                                          <p:stCondLst>
                                            <p:cond delay="0"/>
                                          </p:stCondLst>
                                        </p:cTn>
                                        <p:tgtEl>
                                          <p:spTgt spid="43"/>
                                        </p:tgtEl>
                                        <p:attrNameLst>
                                          <p:attrName>style.visibility</p:attrName>
                                        </p:attrNameLst>
                                      </p:cBhvr>
                                      <p:to>
                                        <p:strVal val="visible"/>
                                      </p:to>
                                    </p:set>
                                    <p:animEffect transition="in" filter="barn(inVertical)">
                                      <p:cBhvr>
                                        <p:cTn id="64" dur="500"/>
                                        <p:tgtEl>
                                          <p:spTgt spid="43"/>
                                        </p:tgtEl>
                                      </p:cBhvr>
                                    </p:animEffect>
                                  </p:childTnLst>
                                </p:cTn>
                              </p:par>
                              <p:par>
                                <p:cTn id="65" presetID="16" presetClass="entr" presetSubtype="21" fill="hold" nodeType="withEffect">
                                  <p:stCondLst>
                                    <p:cond delay="0"/>
                                  </p:stCondLst>
                                  <p:childTnLst>
                                    <p:set>
                                      <p:cBhvr>
                                        <p:cTn id="66" dur="1" fill="hold">
                                          <p:stCondLst>
                                            <p:cond delay="0"/>
                                          </p:stCondLst>
                                        </p:cTn>
                                        <p:tgtEl>
                                          <p:spTgt spid="44"/>
                                        </p:tgtEl>
                                        <p:attrNameLst>
                                          <p:attrName>style.visibility</p:attrName>
                                        </p:attrNameLst>
                                      </p:cBhvr>
                                      <p:to>
                                        <p:strVal val="visible"/>
                                      </p:to>
                                    </p:set>
                                    <p:animEffect transition="in" filter="barn(inVertical)">
                                      <p:cBhvr>
                                        <p:cTn id="67" dur="500"/>
                                        <p:tgtEl>
                                          <p:spTgt spid="44"/>
                                        </p:tgtEl>
                                      </p:cBhvr>
                                    </p:animEffect>
                                  </p:childTnLst>
                                </p:cTn>
                              </p:par>
                              <p:par>
                                <p:cTn id="68" presetID="16" presetClass="entr" presetSubtype="21" fill="hold" nodeType="withEffect">
                                  <p:stCondLst>
                                    <p:cond delay="0"/>
                                  </p:stCondLst>
                                  <p:childTnLst>
                                    <p:set>
                                      <p:cBhvr>
                                        <p:cTn id="69" dur="1" fill="hold">
                                          <p:stCondLst>
                                            <p:cond delay="0"/>
                                          </p:stCondLst>
                                        </p:cTn>
                                        <p:tgtEl>
                                          <p:spTgt spid="45"/>
                                        </p:tgtEl>
                                        <p:attrNameLst>
                                          <p:attrName>style.visibility</p:attrName>
                                        </p:attrNameLst>
                                      </p:cBhvr>
                                      <p:to>
                                        <p:strVal val="visible"/>
                                      </p:to>
                                    </p:set>
                                    <p:animEffect transition="in" filter="barn(inVertical)">
                                      <p:cBhvr>
                                        <p:cTn id="70" dur="500"/>
                                        <p:tgtEl>
                                          <p:spTgt spid="45"/>
                                        </p:tgtEl>
                                      </p:cBhvr>
                                    </p:animEffect>
                                  </p:childTnLst>
                                </p:cTn>
                              </p:par>
                              <p:par>
                                <p:cTn id="71" presetID="16" presetClass="entr" presetSubtype="21" fill="hold" nodeType="withEffect">
                                  <p:stCondLst>
                                    <p:cond delay="0"/>
                                  </p:stCondLst>
                                  <p:childTnLst>
                                    <p:set>
                                      <p:cBhvr>
                                        <p:cTn id="72" dur="1" fill="hold">
                                          <p:stCondLst>
                                            <p:cond delay="0"/>
                                          </p:stCondLst>
                                        </p:cTn>
                                        <p:tgtEl>
                                          <p:spTgt spid="46"/>
                                        </p:tgtEl>
                                        <p:attrNameLst>
                                          <p:attrName>style.visibility</p:attrName>
                                        </p:attrNameLst>
                                      </p:cBhvr>
                                      <p:to>
                                        <p:strVal val="visible"/>
                                      </p:to>
                                    </p:set>
                                    <p:animEffect transition="in" filter="barn(inVertical)">
                                      <p:cBhvr>
                                        <p:cTn id="73" dur="500"/>
                                        <p:tgtEl>
                                          <p:spTgt spid="46"/>
                                        </p:tgtEl>
                                      </p:cBhvr>
                                    </p:animEffect>
                                  </p:childTnLst>
                                </p:cTn>
                              </p:par>
                              <p:par>
                                <p:cTn id="74" presetID="16" presetClass="entr" presetSubtype="21" fill="hold" nodeType="withEffect">
                                  <p:stCondLst>
                                    <p:cond delay="0"/>
                                  </p:stCondLst>
                                  <p:childTnLst>
                                    <p:set>
                                      <p:cBhvr>
                                        <p:cTn id="75" dur="1" fill="hold">
                                          <p:stCondLst>
                                            <p:cond delay="0"/>
                                          </p:stCondLst>
                                        </p:cTn>
                                        <p:tgtEl>
                                          <p:spTgt spid="47"/>
                                        </p:tgtEl>
                                        <p:attrNameLst>
                                          <p:attrName>style.visibility</p:attrName>
                                        </p:attrNameLst>
                                      </p:cBhvr>
                                      <p:to>
                                        <p:strVal val="visible"/>
                                      </p:to>
                                    </p:set>
                                    <p:animEffect transition="in" filter="barn(inVertical)">
                                      <p:cBhvr>
                                        <p:cTn id="76" dur="500"/>
                                        <p:tgtEl>
                                          <p:spTgt spid="47"/>
                                        </p:tgtEl>
                                      </p:cBhvr>
                                    </p:animEffect>
                                  </p:childTnLst>
                                </p:cTn>
                              </p:par>
                              <p:par>
                                <p:cTn id="77" presetID="16" presetClass="entr" presetSubtype="21" fill="hold" nodeType="withEffect">
                                  <p:stCondLst>
                                    <p:cond delay="0"/>
                                  </p:stCondLst>
                                  <p:childTnLst>
                                    <p:set>
                                      <p:cBhvr>
                                        <p:cTn id="78" dur="1" fill="hold">
                                          <p:stCondLst>
                                            <p:cond delay="0"/>
                                          </p:stCondLst>
                                        </p:cTn>
                                        <p:tgtEl>
                                          <p:spTgt spid="48"/>
                                        </p:tgtEl>
                                        <p:attrNameLst>
                                          <p:attrName>style.visibility</p:attrName>
                                        </p:attrNameLst>
                                      </p:cBhvr>
                                      <p:to>
                                        <p:strVal val="visible"/>
                                      </p:to>
                                    </p:set>
                                    <p:animEffect transition="in" filter="barn(inVertical)">
                                      <p:cBhvr>
                                        <p:cTn id="79" dur="500"/>
                                        <p:tgtEl>
                                          <p:spTgt spid="48"/>
                                        </p:tgtEl>
                                      </p:cBhvr>
                                    </p:animEffect>
                                  </p:childTnLst>
                                </p:cTn>
                              </p:par>
                              <p:par>
                                <p:cTn id="80" presetID="16" presetClass="entr" presetSubtype="21" fill="hold" nodeType="withEffect">
                                  <p:stCondLst>
                                    <p:cond delay="0"/>
                                  </p:stCondLst>
                                  <p:childTnLst>
                                    <p:set>
                                      <p:cBhvr>
                                        <p:cTn id="81" dur="1" fill="hold">
                                          <p:stCondLst>
                                            <p:cond delay="0"/>
                                          </p:stCondLst>
                                        </p:cTn>
                                        <p:tgtEl>
                                          <p:spTgt spid="49"/>
                                        </p:tgtEl>
                                        <p:attrNameLst>
                                          <p:attrName>style.visibility</p:attrName>
                                        </p:attrNameLst>
                                      </p:cBhvr>
                                      <p:to>
                                        <p:strVal val="visible"/>
                                      </p:to>
                                    </p:set>
                                    <p:animEffect transition="in" filter="barn(inVertical)">
                                      <p:cBhvr>
                                        <p:cTn id="82" dur="500"/>
                                        <p:tgtEl>
                                          <p:spTgt spid="49"/>
                                        </p:tgtEl>
                                      </p:cBhvr>
                                    </p:animEffect>
                                  </p:childTnLst>
                                </p:cTn>
                              </p:par>
                              <p:par>
                                <p:cTn id="83" presetID="16" presetClass="entr" presetSubtype="21" fill="hold" nodeType="withEffect">
                                  <p:stCondLst>
                                    <p:cond delay="0"/>
                                  </p:stCondLst>
                                  <p:childTnLst>
                                    <p:set>
                                      <p:cBhvr>
                                        <p:cTn id="84" dur="1" fill="hold">
                                          <p:stCondLst>
                                            <p:cond delay="0"/>
                                          </p:stCondLst>
                                        </p:cTn>
                                        <p:tgtEl>
                                          <p:spTgt spid="50"/>
                                        </p:tgtEl>
                                        <p:attrNameLst>
                                          <p:attrName>style.visibility</p:attrName>
                                        </p:attrNameLst>
                                      </p:cBhvr>
                                      <p:to>
                                        <p:strVal val="visible"/>
                                      </p:to>
                                    </p:set>
                                    <p:animEffect transition="in" filter="barn(inVertical)">
                                      <p:cBhvr>
                                        <p:cTn id="85" dur="500"/>
                                        <p:tgtEl>
                                          <p:spTgt spid="50"/>
                                        </p:tgtEl>
                                      </p:cBhvr>
                                    </p:animEffect>
                                  </p:childTnLst>
                                </p:cTn>
                              </p:par>
                              <p:par>
                                <p:cTn id="86" presetID="16" presetClass="entr" presetSubtype="21" fill="hold" nodeType="withEffect">
                                  <p:stCondLst>
                                    <p:cond delay="0"/>
                                  </p:stCondLst>
                                  <p:childTnLst>
                                    <p:set>
                                      <p:cBhvr>
                                        <p:cTn id="87" dur="1" fill="hold">
                                          <p:stCondLst>
                                            <p:cond delay="0"/>
                                          </p:stCondLst>
                                        </p:cTn>
                                        <p:tgtEl>
                                          <p:spTgt spid="51"/>
                                        </p:tgtEl>
                                        <p:attrNameLst>
                                          <p:attrName>style.visibility</p:attrName>
                                        </p:attrNameLst>
                                      </p:cBhvr>
                                      <p:to>
                                        <p:strVal val="visible"/>
                                      </p:to>
                                    </p:set>
                                    <p:animEffect transition="in" filter="barn(inVertical)">
                                      <p:cBhvr>
                                        <p:cTn id="88" dur="500"/>
                                        <p:tgtEl>
                                          <p:spTgt spid="51"/>
                                        </p:tgtEl>
                                      </p:cBhvr>
                                    </p:animEffect>
                                  </p:childTnLst>
                                </p:cTn>
                              </p:par>
                              <p:par>
                                <p:cTn id="89" presetID="16" presetClass="entr" presetSubtype="21" fill="hold" nodeType="withEffect">
                                  <p:stCondLst>
                                    <p:cond delay="0"/>
                                  </p:stCondLst>
                                  <p:childTnLst>
                                    <p:set>
                                      <p:cBhvr>
                                        <p:cTn id="90" dur="1" fill="hold">
                                          <p:stCondLst>
                                            <p:cond delay="0"/>
                                          </p:stCondLst>
                                        </p:cTn>
                                        <p:tgtEl>
                                          <p:spTgt spid="52"/>
                                        </p:tgtEl>
                                        <p:attrNameLst>
                                          <p:attrName>style.visibility</p:attrName>
                                        </p:attrNameLst>
                                      </p:cBhvr>
                                      <p:to>
                                        <p:strVal val="visible"/>
                                      </p:to>
                                    </p:set>
                                    <p:animEffect transition="in" filter="barn(inVertical)">
                                      <p:cBhvr>
                                        <p:cTn id="91" dur="500"/>
                                        <p:tgtEl>
                                          <p:spTgt spid="52"/>
                                        </p:tgtEl>
                                      </p:cBhvr>
                                    </p:animEffect>
                                  </p:childTnLst>
                                </p:cTn>
                              </p:par>
                              <p:par>
                                <p:cTn id="92" presetID="16" presetClass="entr" presetSubtype="21" fill="hold" nodeType="withEffect">
                                  <p:stCondLst>
                                    <p:cond delay="0"/>
                                  </p:stCondLst>
                                  <p:childTnLst>
                                    <p:set>
                                      <p:cBhvr>
                                        <p:cTn id="93" dur="1" fill="hold">
                                          <p:stCondLst>
                                            <p:cond delay="0"/>
                                          </p:stCondLst>
                                        </p:cTn>
                                        <p:tgtEl>
                                          <p:spTgt spid="53"/>
                                        </p:tgtEl>
                                        <p:attrNameLst>
                                          <p:attrName>style.visibility</p:attrName>
                                        </p:attrNameLst>
                                      </p:cBhvr>
                                      <p:to>
                                        <p:strVal val="visible"/>
                                      </p:to>
                                    </p:set>
                                    <p:animEffect transition="in" filter="barn(inVertical)">
                                      <p:cBhvr>
                                        <p:cTn id="94" dur="500"/>
                                        <p:tgtEl>
                                          <p:spTgt spid="53"/>
                                        </p:tgtEl>
                                      </p:cBhvr>
                                    </p:animEffect>
                                  </p:childTnLst>
                                </p:cTn>
                              </p:par>
                              <p:par>
                                <p:cTn id="95" presetID="16" presetClass="entr" presetSubtype="21" fill="hold" nodeType="withEffect">
                                  <p:stCondLst>
                                    <p:cond delay="0"/>
                                  </p:stCondLst>
                                  <p:childTnLst>
                                    <p:set>
                                      <p:cBhvr>
                                        <p:cTn id="96" dur="1" fill="hold">
                                          <p:stCondLst>
                                            <p:cond delay="0"/>
                                          </p:stCondLst>
                                        </p:cTn>
                                        <p:tgtEl>
                                          <p:spTgt spid="54"/>
                                        </p:tgtEl>
                                        <p:attrNameLst>
                                          <p:attrName>style.visibility</p:attrName>
                                        </p:attrNameLst>
                                      </p:cBhvr>
                                      <p:to>
                                        <p:strVal val="visible"/>
                                      </p:to>
                                    </p:set>
                                    <p:animEffect transition="in" filter="barn(inVertical)">
                                      <p:cBhvr>
                                        <p:cTn id="97" dur="500"/>
                                        <p:tgtEl>
                                          <p:spTgt spid="54"/>
                                        </p:tgtEl>
                                      </p:cBhvr>
                                    </p:animEffect>
                                  </p:childTnLst>
                                </p:cTn>
                              </p:par>
                              <p:par>
                                <p:cTn id="98" presetID="16" presetClass="entr" presetSubtype="21" fill="hold" nodeType="withEffect">
                                  <p:stCondLst>
                                    <p:cond delay="0"/>
                                  </p:stCondLst>
                                  <p:childTnLst>
                                    <p:set>
                                      <p:cBhvr>
                                        <p:cTn id="99" dur="1" fill="hold">
                                          <p:stCondLst>
                                            <p:cond delay="0"/>
                                          </p:stCondLst>
                                        </p:cTn>
                                        <p:tgtEl>
                                          <p:spTgt spid="55"/>
                                        </p:tgtEl>
                                        <p:attrNameLst>
                                          <p:attrName>style.visibility</p:attrName>
                                        </p:attrNameLst>
                                      </p:cBhvr>
                                      <p:to>
                                        <p:strVal val="visible"/>
                                      </p:to>
                                    </p:set>
                                    <p:animEffect transition="in" filter="barn(inVertical)">
                                      <p:cBhvr>
                                        <p:cTn id="100" dur="500"/>
                                        <p:tgtEl>
                                          <p:spTgt spid="55"/>
                                        </p:tgtEl>
                                      </p:cBhvr>
                                    </p:animEffect>
                                  </p:childTnLst>
                                </p:cTn>
                              </p:par>
                              <p:par>
                                <p:cTn id="101" presetID="16" presetClass="entr" presetSubtype="21" fill="hold" nodeType="withEffect">
                                  <p:stCondLst>
                                    <p:cond delay="0"/>
                                  </p:stCondLst>
                                  <p:childTnLst>
                                    <p:set>
                                      <p:cBhvr>
                                        <p:cTn id="102" dur="1" fill="hold">
                                          <p:stCondLst>
                                            <p:cond delay="0"/>
                                          </p:stCondLst>
                                        </p:cTn>
                                        <p:tgtEl>
                                          <p:spTgt spid="64"/>
                                        </p:tgtEl>
                                        <p:attrNameLst>
                                          <p:attrName>style.visibility</p:attrName>
                                        </p:attrNameLst>
                                      </p:cBhvr>
                                      <p:to>
                                        <p:strVal val="visible"/>
                                      </p:to>
                                    </p:set>
                                    <p:animEffect transition="in" filter="barn(inVertical)">
                                      <p:cBhvr>
                                        <p:cTn id="103" dur="500"/>
                                        <p:tgtEl>
                                          <p:spTgt spid="64"/>
                                        </p:tgtEl>
                                      </p:cBhvr>
                                    </p:animEffect>
                                  </p:childTnLst>
                                </p:cTn>
                              </p:par>
                              <p:par>
                                <p:cTn id="104" presetID="16" presetClass="entr" presetSubtype="21" fill="hold" nodeType="withEffect">
                                  <p:stCondLst>
                                    <p:cond delay="0"/>
                                  </p:stCondLst>
                                  <p:childTnLst>
                                    <p:set>
                                      <p:cBhvr>
                                        <p:cTn id="105" dur="1" fill="hold">
                                          <p:stCondLst>
                                            <p:cond delay="0"/>
                                          </p:stCondLst>
                                        </p:cTn>
                                        <p:tgtEl>
                                          <p:spTgt spid="65"/>
                                        </p:tgtEl>
                                        <p:attrNameLst>
                                          <p:attrName>style.visibility</p:attrName>
                                        </p:attrNameLst>
                                      </p:cBhvr>
                                      <p:to>
                                        <p:strVal val="visible"/>
                                      </p:to>
                                    </p:set>
                                    <p:animEffect transition="in" filter="barn(inVertical)">
                                      <p:cBhvr>
                                        <p:cTn id="106" dur="500"/>
                                        <p:tgtEl>
                                          <p:spTgt spid="65"/>
                                        </p:tgtEl>
                                      </p:cBhvr>
                                    </p:animEffect>
                                  </p:childTnLst>
                                </p:cTn>
                              </p:par>
                              <p:par>
                                <p:cTn id="107" presetID="16" presetClass="entr" presetSubtype="21" fill="hold" nodeType="withEffect">
                                  <p:stCondLst>
                                    <p:cond delay="0"/>
                                  </p:stCondLst>
                                  <p:childTnLst>
                                    <p:set>
                                      <p:cBhvr>
                                        <p:cTn id="108" dur="1" fill="hold">
                                          <p:stCondLst>
                                            <p:cond delay="0"/>
                                          </p:stCondLst>
                                        </p:cTn>
                                        <p:tgtEl>
                                          <p:spTgt spid="66"/>
                                        </p:tgtEl>
                                        <p:attrNameLst>
                                          <p:attrName>style.visibility</p:attrName>
                                        </p:attrNameLst>
                                      </p:cBhvr>
                                      <p:to>
                                        <p:strVal val="visible"/>
                                      </p:to>
                                    </p:set>
                                    <p:animEffect transition="in" filter="barn(inVertical)">
                                      <p:cBhvr>
                                        <p:cTn id="109" dur="500"/>
                                        <p:tgtEl>
                                          <p:spTgt spid="66"/>
                                        </p:tgtEl>
                                      </p:cBhvr>
                                    </p:animEffect>
                                  </p:childTnLst>
                                </p:cTn>
                              </p:par>
                              <p:par>
                                <p:cTn id="110" presetID="16" presetClass="entr" presetSubtype="21" fill="hold" nodeType="withEffect">
                                  <p:stCondLst>
                                    <p:cond delay="0"/>
                                  </p:stCondLst>
                                  <p:childTnLst>
                                    <p:set>
                                      <p:cBhvr>
                                        <p:cTn id="111" dur="1" fill="hold">
                                          <p:stCondLst>
                                            <p:cond delay="0"/>
                                          </p:stCondLst>
                                        </p:cTn>
                                        <p:tgtEl>
                                          <p:spTgt spid="67"/>
                                        </p:tgtEl>
                                        <p:attrNameLst>
                                          <p:attrName>style.visibility</p:attrName>
                                        </p:attrNameLst>
                                      </p:cBhvr>
                                      <p:to>
                                        <p:strVal val="visible"/>
                                      </p:to>
                                    </p:set>
                                    <p:animEffect transition="in" filter="barn(inVertical)">
                                      <p:cBhvr>
                                        <p:cTn id="112" dur="500"/>
                                        <p:tgtEl>
                                          <p:spTgt spid="67"/>
                                        </p:tgtEl>
                                      </p:cBhvr>
                                    </p:animEffect>
                                  </p:childTnLst>
                                </p:cTn>
                              </p:par>
                              <p:par>
                                <p:cTn id="113" presetID="16" presetClass="entr" presetSubtype="21" fill="hold" nodeType="withEffect">
                                  <p:stCondLst>
                                    <p:cond delay="0"/>
                                  </p:stCondLst>
                                  <p:childTnLst>
                                    <p:set>
                                      <p:cBhvr>
                                        <p:cTn id="114" dur="1" fill="hold">
                                          <p:stCondLst>
                                            <p:cond delay="0"/>
                                          </p:stCondLst>
                                        </p:cTn>
                                        <p:tgtEl>
                                          <p:spTgt spid="68"/>
                                        </p:tgtEl>
                                        <p:attrNameLst>
                                          <p:attrName>style.visibility</p:attrName>
                                        </p:attrNameLst>
                                      </p:cBhvr>
                                      <p:to>
                                        <p:strVal val="visible"/>
                                      </p:to>
                                    </p:set>
                                    <p:animEffect transition="in" filter="barn(inVertical)">
                                      <p:cBhvr>
                                        <p:cTn id="115" dur="500"/>
                                        <p:tgtEl>
                                          <p:spTgt spid="68"/>
                                        </p:tgtEl>
                                      </p:cBhvr>
                                    </p:animEffect>
                                  </p:childTnLst>
                                </p:cTn>
                              </p:par>
                              <p:par>
                                <p:cTn id="116" presetID="16" presetClass="entr" presetSubtype="21" fill="hold" nodeType="withEffect">
                                  <p:stCondLst>
                                    <p:cond delay="0"/>
                                  </p:stCondLst>
                                  <p:childTnLst>
                                    <p:set>
                                      <p:cBhvr>
                                        <p:cTn id="117" dur="1" fill="hold">
                                          <p:stCondLst>
                                            <p:cond delay="0"/>
                                          </p:stCondLst>
                                        </p:cTn>
                                        <p:tgtEl>
                                          <p:spTgt spid="69"/>
                                        </p:tgtEl>
                                        <p:attrNameLst>
                                          <p:attrName>style.visibility</p:attrName>
                                        </p:attrNameLst>
                                      </p:cBhvr>
                                      <p:to>
                                        <p:strVal val="visible"/>
                                      </p:to>
                                    </p:set>
                                    <p:animEffect transition="in" filter="barn(inVertical)">
                                      <p:cBhvr>
                                        <p:cTn id="118" dur="500"/>
                                        <p:tgtEl>
                                          <p:spTgt spid="69"/>
                                        </p:tgtEl>
                                      </p:cBhvr>
                                    </p:animEffect>
                                  </p:childTnLst>
                                </p:cTn>
                              </p:par>
                              <p:par>
                                <p:cTn id="119" presetID="16" presetClass="entr" presetSubtype="21" fill="hold" nodeType="withEffect">
                                  <p:stCondLst>
                                    <p:cond delay="0"/>
                                  </p:stCondLst>
                                  <p:childTnLst>
                                    <p:set>
                                      <p:cBhvr>
                                        <p:cTn id="120" dur="1" fill="hold">
                                          <p:stCondLst>
                                            <p:cond delay="0"/>
                                          </p:stCondLst>
                                        </p:cTn>
                                        <p:tgtEl>
                                          <p:spTgt spid="73"/>
                                        </p:tgtEl>
                                        <p:attrNameLst>
                                          <p:attrName>style.visibility</p:attrName>
                                        </p:attrNameLst>
                                      </p:cBhvr>
                                      <p:to>
                                        <p:strVal val="visible"/>
                                      </p:to>
                                    </p:set>
                                    <p:animEffect transition="in" filter="barn(inVertical)">
                                      <p:cBhvr>
                                        <p:cTn id="121" dur="500"/>
                                        <p:tgtEl>
                                          <p:spTgt spid="73"/>
                                        </p:tgtEl>
                                      </p:cBhvr>
                                    </p:animEffect>
                                  </p:childTnLst>
                                </p:cTn>
                              </p:par>
                              <p:par>
                                <p:cTn id="122" presetID="16" presetClass="entr" presetSubtype="21" fill="hold" nodeType="withEffect">
                                  <p:stCondLst>
                                    <p:cond delay="0"/>
                                  </p:stCondLst>
                                  <p:childTnLst>
                                    <p:set>
                                      <p:cBhvr>
                                        <p:cTn id="123" dur="1" fill="hold">
                                          <p:stCondLst>
                                            <p:cond delay="0"/>
                                          </p:stCondLst>
                                        </p:cTn>
                                        <p:tgtEl>
                                          <p:spTgt spid="76"/>
                                        </p:tgtEl>
                                        <p:attrNameLst>
                                          <p:attrName>style.visibility</p:attrName>
                                        </p:attrNameLst>
                                      </p:cBhvr>
                                      <p:to>
                                        <p:strVal val="visible"/>
                                      </p:to>
                                    </p:set>
                                    <p:animEffect transition="in" filter="barn(inVertical)">
                                      <p:cBhvr>
                                        <p:cTn id="124" dur="500"/>
                                        <p:tgtEl>
                                          <p:spTgt spid="76"/>
                                        </p:tgtEl>
                                      </p:cBhvr>
                                    </p:animEffect>
                                  </p:childTnLst>
                                </p:cTn>
                              </p:par>
                              <p:par>
                                <p:cTn id="125" presetID="16" presetClass="entr" presetSubtype="21" fill="hold" nodeType="withEffect">
                                  <p:stCondLst>
                                    <p:cond delay="0"/>
                                  </p:stCondLst>
                                  <p:childTnLst>
                                    <p:set>
                                      <p:cBhvr>
                                        <p:cTn id="126" dur="1" fill="hold">
                                          <p:stCondLst>
                                            <p:cond delay="0"/>
                                          </p:stCondLst>
                                        </p:cTn>
                                        <p:tgtEl>
                                          <p:spTgt spid="77"/>
                                        </p:tgtEl>
                                        <p:attrNameLst>
                                          <p:attrName>style.visibility</p:attrName>
                                        </p:attrNameLst>
                                      </p:cBhvr>
                                      <p:to>
                                        <p:strVal val="visible"/>
                                      </p:to>
                                    </p:set>
                                    <p:animEffect transition="in" filter="barn(inVertical)">
                                      <p:cBhvr>
                                        <p:cTn id="127" dur="500"/>
                                        <p:tgtEl>
                                          <p:spTgt spid="77"/>
                                        </p:tgtEl>
                                      </p:cBhvr>
                                    </p:animEffect>
                                  </p:childTnLst>
                                </p:cTn>
                              </p:par>
                              <p:par>
                                <p:cTn id="128" presetID="16" presetClass="entr" presetSubtype="21" fill="hold" nodeType="withEffect">
                                  <p:stCondLst>
                                    <p:cond delay="0"/>
                                  </p:stCondLst>
                                  <p:childTnLst>
                                    <p:set>
                                      <p:cBhvr>
                                        <p:cTn id="129" dur="1" fill="hold">
                                          <p:stCondLst>
                                            <p:cond delay="0"/>
                                          </p:stCondLst>
                                        </p:cTn>
                                        <p:tgtEl>
                                          <p:spTgt spid="78"/>
                                        </p:tgtEl>
                                        <p:attrNameLst>
                                          <p:attrName>style.visibility</p:attrName>
                                        </p:attrNameLst>
                                      </p:cBhvr>
                                      <p:to>
                                        <p:strVal val="visible"/>
                                      </p:to>
                                    </p:set>
                                    <p:animEffect transition="in" filter="barn(inVertical)">
                                      <p:cBhvr>
                                        <p:cTn id="130" dur="500"/>
                                        <p:tgtEl>
                                          <p:spTgt spid="78"/>
                                        </p:tgtEl>
                                      </p:cBhvr>
                                    </p:animEffect>
                                  </p:childTnLst>
                                </p:cTn>
                              </p:par>
                              <p:par>
                                <p:cTn id="131" presetID="16" presetClass="entr" presetSubtype="21" fill="hold" nodeType="withEffect">
                                  <p:stCondLst>
                                    <p:cond delay="0"/>
                                  </p:stCondLst>
                                  <p:childTnLst>
                                    <p:set>
                                      <p:cBhvr>
                                        <p:cTn id="132" dur="1" fill="hold">
                                          <p:stCondLst>
                                            <p:cond delay="0"/>
                                          </p:stCondLst>
                                        </p:cTn>
                                        <p:tgtEl>
                                          <p:spTgt spid="84"/>
                                        </p:tgtEl>
                                        <p:attrNameLst>
                                          <p:attrName>style.visibility</p:attrName>
                                        </p:attrNameLst>
                                      </p:cBhvr>
                                      <p:to>
                                        <p:strVal val="visible"/>
                                      </p:to>
                                    </p:set>
                                    <p:animEffect transition="in" filter="barn(inVertical)">
                                      <p:cBhvr>
                                        <p:cTn id="133" dur="500"/>
                                        <p:tgtEl>
                                          <p:spTgt spid="84"/>
                                        </p:tgtEl>
                                      </p:cBhvr>
                                    </p:animEffect>
                                  </p:childTnLst>
                                </p:cTn>
                              </p:par>
                              <p:par>
                                <p:cTn id="134" presetID="16" presetClass="entr" presetSubtype="21" fill="hold" nodeType="withEffect">
                                  <p:stCondLst>
                                    <p:cond delay="0"/>
                                  </p:stCondLst>
                                  <p:childTnLst>
                                    <p:set>
                                      <p:cBhvr>
                                        <p:cTn id="135" dur="1" fill="hold">
                                          <p:stCondLst>
                                            <p:cond delay="0"/>
                                          </p:stCondLst>
                                        </p:cTn>
                                        <p:tgtEl>
                                          <p:spTgt spid="85"/>
                                        </p:tgtEl>
                                        <p:attrNameLst>
                                          <p:attrName>style.visibility</p:attrName>
                                        </p:attrNameLst>
                                      </p:cBhvr>
                                      <p:to>
                                        <p:strVal val="visible"/>
                                      </p:to>
                                    </p:set>
                                    <p:animEffect transition="in" filter="barn(inVertical)">
                                      <p:cBhvr>
                                        <p:cTn id="136" dur="500"/>
                                        <p:tgtEl>
                                          <p:spTgt spid="85"/>
                                        </p:tgtEl>
                                      </p:cBhvr>
                                    </p:animEffect>
                                  </p:childTnLst>
                                </p:cTn>
                              </p:par>
                              <p:par>
                                <p:cTn id="137" presetID="16" presetClass="entr" presetSubtype="21" fill="hold" nodeType="withEffect">
                                  <p:stCondLst>
                                    <p:cond delay="0"/>
                                  </p:stCondLst>
                                  <p:childTnLst>
                                    <p:set>
                                      <p:cBhvr>
                                        <p:cTn id="138" dur="1" fill="hold">
                                          <p:stCondLst>
                                            <p:cond delay="0"/>
                                          </p:stCondLst>
                                        </p:cTn>
                                        <p:tgtEl>
                                          <p:spTgt spid="86"/>
                                        </p:tgtEl>
                                        <p:attrNameLst>
                                          <p:attrName>style.visibility</p:attrName>
                                        </p:attrNameLst>
                                      </p:cBhvr>
                                      <p:to>
                                        <p:strVal val="visible"/>
                                      </p:to>
                                    </p:set>
                                    <p:animEffect transition="in" filter="barn(inVertical)">
                                      <p:cBhvr>
                                        <p:cTn id="139" dur="500"/>
                                        <p:tgtEl>
                                          <p:spTgt spid="86"/>
                                        </p:tgtEl>
                                      </p:cBhvr>
                                    </p:animEffect>
                                  </p:childTnLst>
                                </p:cTn>
                              </p:par>
                              <p:par>
                                <p:cTn id="140" presetID="16" presetClass="entr" presetSubtype="21" fill="hold" nodeType="withEffect">
                                  <p:stCondLst>
                                    <p:cond delay="0"/>
                                  </p:stCondLst>
                                  <p:childTnLst>
                                    <p:set>
                                      <p:cBhvr>
                                        <p:cTn id="141" dur="1" fill="hold">
                                          <p:stCondLst>
                                            <p:cond delay="0"/>
                                          </p:stCondLst>
                                        </p:cTn>
                                        <p:tgtEl>
                                          <p:spTgt spid="87"/>
                                        </p:tgtEl>
                                        <p:attrNameLst>
                                          <p:attrName>style.visibility</p:attrName>
                                        </p:attrNameLst>
                                      </p:cBhvr>
                                      <p:to>
                                        <p:strVal val="visible"/>
                                      </p:to>
                                    </p:set>
                                    <p:animEffect transition="in" filter="barn(inVertical)">
                                      <p:cBhvr>
                                        <p:cTn id="142" dur="500"/>
                                        <p:tgtEl>
                                          <p:spTgt spid="87"/>
                                        </p:tgtEl>
                                      </p:cBhvr>
                                    </p:animEffect>
                                  </p:childTnLst>
                                </p:cTn>
                              </p:par>
                              <p:par>
                                <p:cTn id="143" presetID="16" presetClass="entr" presetSubtype="21" fill="hold" nodeType="withEffect">
                                  <p:stCondLst>
                                    <p:cond delay="0"/>
                                  </p:stCondLst>
                                  <p:childTnLst>
                                    <p:set>
                                      <p:cBhvr>
                                        <p:cTn id="144" dur="1" fill="hold">
                                          <p:stCondLst>
                                            <p:cond delay="0"/>
                                          </p:stCondLst>
                                        </p:cTn>
                                        <p:tgtEl>
                                          <p:spTgt spid="88"/>
                                        </p:tgtEl>
                                        <p:attrNameLst>
                                          <p:attrName>style.visibility</p:attrName>
                                        </p:attrNameLst>
                                      </p:cBhvr>
                                      <p:to>
                                        <p:strVal val="visible"/>
                                      </p:to>
                                    </p:set>
                                    <p:animEffect transition="in" filter="barn(inVertical)">
                                      <p:cBhvr>
                                        <p:cTn id="145" dur="500"/>
                                        <p:tgtEl>
                                          <p:spTgt spid="88"/>
                                        </p:tgtEl>
                                      </p:cBhvr>
                                    </p:animEffect>
                                  </p:childTnLst>
                                </p:cTn>
                              </p:par>
                              <p:par>
                                <p:cTn id="146" presetID="16" presetClass="entr" presetSubtype="21" fill="hold" nodeType="withEffect">
                                  <p:stCondLst>
                                    <p:cond delay="0"/>
                                  </p:stCondLst>
                                  <p:childTnLst>
                                    <p:set>
                                      <p:cBhvr>
                                        <p:cTn id="147" dur="1" fill="hold">
                                          <p:stCondLst>
                                            <p:cond delay="0"/>
                                          </p:stCondLst>
                                        </p:cTn>
                                        <p:tgtEl>
                                          <p:spTgt spid="89"/>
                                        </p:tgtEl>
                                        <p:attrNameLst>
                                          <p:attrName>style.visibility</p:attrName>
                                        </p:attrNameLst>
                                      </p:cBhvr>
                                      <p:to>
                                        <p:strVal val="visible"/>
                                      </p:to>
                                    </p:set>
                                    <p:animEffect transition="in" filter="barn(inVertical)">
                                      <p:cBhvr>
                                        <p:cTn id="148" dur="500"/>
                                        <p:tgtEl>
                                          <p:spTgt spid="89"/>
                                        </p:tgtEl>
                                      </p:cBhvr>
                                    </p:animEffect>
                                  </p:childTnLst>
                                </p:cTn>
                              </p:par>
                              <p:par>
                                <p:cTn id="149" presetID="16" presetClass="entr" presetSubtype="21" fill="hold" nodeType="withEffect">
                                  <p:stCondLst>
                                    <p:cond delay="0"/>
                                  </p:stCondLst>
                                  <p:childTnLst>
                                    <p:set>
                                      <p:cBhvr>
                                        <p:cTn id="150" dur="1" fill="hold">
                                          <p:stCondLst>
                                            <p:cond delay="0"/>
                                          </p:stCondLst>
                                        </p:cTn>
                                        <p:tgtEl>
                                          <p:spTgt spid="90"/>
                                        </p:tgtEl>
                                        <p:attrNameLst>
                                          <p:attrName>style.visibility</p:attrName>
                                        </p:attrNameLst>
                                      </p:cBhvr>
                                      <p:to>
                                        <p:strVal val="visible"/>
                                      </p:to>
                                    </p:set>
                                    <p:animEffect transition="in" filter="barn(inVertical)">
                                      <p:cBhvr>
                                        <p:cTn id="151" dur="500"/>
                                        <p:tgtEl>
                                          <p:spTgt spid="90"/>
                                        </p:tgtEl>
                                      </p:cBhvr>
                                    </p:animEffect>
                                  </p:childTnLst>
                                </p:cTn>
                              </p:par>
                              <p:par>
                                <p:cTn id="152" presetID="16" presetClass="entr" presetSubtype="21" fill="hold" nodeType="withEffect">
                                  <p:stCondLst>
                                    <p:cond delay="0"/>
                                  </p:stCondLst>
                                  <p:childTnLst>
                                    <p:set>
                                      <p:cBhvr>
                                        <p:cTn id="153" dur="1" fill="hold">
                                          <p:stCondLst>
                                            <p:cond delay="0"/>
                                          </p:stCondLst>
                                        </p:cTn>
                                        <p:tgtEl>
                                          <p:spTgt spid="91"/>
                                        </p:tgtEl>
                                        <p:attrNameLst>
                                          <p:attrName>style.visibility</p:attrName>
                                        </p:attrNameLst>
                                      </p:cBhvr>
                                      <p:to>
                                        <p:strVal val="visible"/>
                                      </p:to>
                                    </p:set>
                                    <p:animEffect transition="in" filter="barn(inVertical)">
                                      <p:cBhvr>
                                        <p:cTn id="154" dur="500"/>
                                        <p:tgtEl>
                                          <p:spTgt spid="91"/>
                                        </p:tgtEl>
                                      </p:cBhvr>
                                    </p:animEffect>
                                  </p:childTnLst>
                                </p:cTn>
                              </p:par>
                              <p:par>
                                <p:cTn id="155" presetID="16" presetClass="entr" presetSubtype="21" fill="hold" nodeType="withEffect">
                                  <p:stCondLst>
                                    <p:cond delay="0"/>
                                  </p:stCondLst>
                                  <p:childTnLst>
                                    <p:set>
                                      <p:cBhvr>
                                        <p:cTn id="156" dur="1" fill="hold">
                                          <p:stCondLst>
                                            <p:cond delay="0"/>
                                          </p:stCondLst>
                                        </p:cTn>
                                        <p:tgtEl>
                                          <p:spTgt spid="92"/>
                                        </p:tgtEl>
                                        <p:attrNameLst>
                                          <p:attrName>style.visibility</p:attrName>
                                        </p:attrNameLst>
                                      </p:cBhvr>
                                      <p:to>
                                        <p:strVal val="visible"/>
                                      </p:to>
                                    </p:set>
                                    <p:animEffect transition="in" filter="barn(inVertical)">
                                      <p:cBhvr>
                                        <p:cTn id="157" dur="500"/>
                                        <p:tgtEl>
                                          <p:spTgt spid="92"/>
                                        </p:tgtEl>
                                      </p:cBhvr>
                                    </p:animEffect>
                                  </p:childTnLst>
                                </p:cTn>
                              </p:par>
                              <p:par>
                                <p:cTn id="158" presetID="16" presetClass="entr" presetSubtype="21" fill="hold" nodeType="withEffect">
                                  <p:stCondLst>
                                    <p:cond delay="0"/>
                                  </p:stCondLst>
                                  <p:childTnLst>
                                    <p:set>
                                      <p:cBhvr>
                                        <p:cTn id="159" dur="1" fill="hold">
                                          <p:stCondLst>
                                            <p:cond delay="0"/>
                                          </p:stCondLst>
                                        </p:cTn>
                                        <p:tgtEl>
                                          <p:spTgt spid="93"/>
                                        </p:tgtEl>
                                        <p:attrNameLst>
                                          <p:attrName>style.visibility</p:attrName>
                                        </p:attrNameLst>
                                      </p:cBhvr>
                                      <p:to>
                                        <p:strVal val="visible"/>
                                      </p:to>
                                    </p:set>
                                    <p:animEffect transition="in" filter="barn(inVertical)">
                                      <p:cBhvr>
                                        <p:cTn id="160" dur="500"/>
                                        <p:tgtEl>
                                          <p:spTgt spid="93"/>
                                        </p:tgtEl>
                                      </p:cBhvr>
                                    </p:animEffect>
                                  </p:childTnLst>
                                </p:cTn>
                              </p:par>
                              <p:par>
                                <p:cTn id="161" presetID="16" presetClass="entr" presetSubtype="21" fill="hold" nodeType="withEffect">
                                  <p:stCondLst>
                                    <p:cond delay="0"/>
                                  </p:stCondLst>
                                  <p:childTnLst>
                                    <p:set>
                                      <p:cBhvr>
                                        <p:cTn id="162" dur="1" fill="hold">
                                          <p:stCondLst>
                                            <p:cond delay="0"/>
                                          </p:stCondLst>
                                        </p:cTn>
                                        <p:tgtEl>
                                          <p:spTgt spid="94"/>
                                        </p:tgtEl>
                                        <p:attrNameLst>
                                          <p:attrName>style.visibility</p:attrName>
                                        </p:attrNameLst>
                                      </p:cBhvr>
                                      <p:to>
                                        <p:strVal val="visible"/>
                                      </p:to>
                                    </p:set>
                                    <p:animEffect transition="in" filter="barn(inVertical)">
                                      <p:cBhvr>
                                        <p:cTn id="163" dur="500"/>
                                        <p:tgtEl>
                                          <p:spTgt spid="94"/>
                                        </p:tgtEl>
                                      </p:cBhvr>
                                    </p:animEffect>
                                  </p:childTnLst>
                                </p:cTn>
                              </p:par>
                              <p:par>
                                <p:cTn id="164" presetID="16" presetClass="entr" presetSubtype="21" fill="hold" nodeType="withEffect">
                                  <p:stCondLst>
                                    <p:cond delay="0"/>
                                  </p:stCondLst>
                                  <p:childTnLst>
                                    <p:set>
                                      <p:cBhvr>
                                        <p:cTn id="165" dur="1" fill="hold">
                                          <p:stCondLst>
                                            <p:cond delay="0"/>
                                          </p:stCondLst>
                                        </p:cTn>
                                        <p:tgtEl>
                                          <p:spTgt spid="95"/>
                                        </p:tgtEl>
                                        <p:attrNameLst>
                                          <p:attrName>style.visibility</p:attrName>
                                        </p:attrNameLst>
                                      </p:cBhvr>
                                      <p:to>
                                        <p:strVal val="visible"/>
                                      </p:to>
                                    </p:set>
                                    <p:animEffect transition="in" filter="barn(inVertical)">
                                      <p:cBhvr>
                                        <p:cTn id="166" dur="500"/>
                                        <p:tgtEl>
                                          <p:spTgt spid="95"/>
                                        </p:tgtEl>
                                      </p:cBhvr>
                                    </p:animEffect>
                                  </p:childTnLst>
                                </p:cTn>
                              </p:par>
                              <p:par>
                                <p:cTn id="167" presetID="16" presetClass="entr" presetSubtype="21" fill="hold" nodeType="withEffect">
                                  <p:stCondLst>
                                    <p:cond delay="0"/>
                                  </p:stCondLst>
                                  <p:childTnLst>
                                    <p:set>
                                      <p:cBhvr>
                                        <p:cTn id="168" dur="1" fill="hold">
                                          <p:stCondLst>
                                            <p:cond delay="0"/>
                                          </p:stCondLst>
                                        </p:cTn>
                                        <p:tgtEl>
                                          <p:spTgt spid="96"/>
                                        </p:tgtEl>
                                        <p:attrNameLst>
                                          <p:attrName>style.visibility</p:attrName>
                                        </p:attrNameLst>
                                      </p:cBhvr>
                                      <p:to>
                                        <p:strVal val="visible"/>
                                      </p:to>
                                    </p:set>
                                    <p:animEffect transition="in" filter="barn(inVertical)">
                                      <p:cBhvr>
                                        <p:cTn id="169" dur="500"/>
                                        <p:tgtEl>
                                          <p:spTgt spid="96"/>
                                        </p:tgtEl>
                                      </p:cBhvr>
                                    </p:animEffect>
                                  </p:childTnLst>
                                </p:cTn>
                              </p:par>
                              <p:par>
                                <p:cTn id="170" presetID="16" presetClass="entr" presetSubtype="21" fill="hold" nodeType="withEffect">
                                  <p:stCondLst>
                                    <p:cond delay="0"/>
                                  </p:stCondLst>
                                  <p:childTnLst>
                                    <p:set>
                                      <p:cBhvr>
                                        <p:cTn id="171" dur="1" fill="hold">
                                          <p:stCondLst>
                                            <p:cond delay="0"/>
                                          </p:stCondLst>
                                        </p:cTn>
                                        <p:tgtEl>
                                          <p:spTgt spid="97"/>
                                        </p:tgtEl>
                                        <p:attrNameLst>
                                          <p:attrName>style.visibility</p:attrName>
                                        </p:attrNameLst>
                                      </p:cBhvr>
                                      <p:to>
                                        <p:strVal val="visible"/>
                                      </p:to>
                                    </p:set>
                                    <p:animEffect transition="in" filter="barn(inVertical)">
                                      <p:cBhvr>
                                        <p:cTn id="172" dur="500"/>
                                        <p:tgtEl>
                                          <p:spTgt spid="97"/>
                                        </p:tgtEl>
                                      </p:cBhvr>
                                    </p:animEffect>
                                  </p:childTnLst>
                                </p:cTn>
                              </p:par>
                            </p:childTnLst>
                          </p:cTn>
                        </p:par>
                      </p:childTnLst>
                    </p:cTn>
                  </p:par>
                  <p:par>
                    <p:cTn id="173" fill="hold">
                      <p:stCondLst>
                        <p:cond delay="indefinite"/>
                      </p:stCondLst>
                      <p:childTnLst>
                        <p:par>
                          <p:cTn id="174" fill="hold">
                            <p:stCondLst>
                              <p:cond delay="0"/>
                            </p:stCondLst>
                            <p:childTnLst>
                              <p:par>
                                <p:cTn id="175" presetID="2" presetClass="entr" presetSubtype="4" fill="hold" grpId="0" nodeType="clickEffect">
                                  <p:stCondLst>
                                    <p:cond delay="0"/>
                                  </p:stCondLst>
                                  <p:childTnLst>
                                    <p:set>
                                      <p:cBhvr>
                                        <p:cTn id="176" dur="1" fill="hold">
                                          <p:stCondLst>
                                            <p:cond delay="0"/>
                                          </p:stCondLst>
                                        </p:cTn>
                                        <p:tgtEl>
                                          <p:spTgt spid="108"/>
                                        </p:tgtEl>
                                        <p:attrNameLst>
                                          <p:attrName>style.visibility</p:attrName>
                                        </p:attrNameLst>
                                      </p:cBhvr>
                                      <p:to>
                                        <p:strVal val="visible"/>
                                      </p:to>
                                    </p:set>
                                    <p:anim calcmode="lin" valueType="num">
                                      <p:cBhvr additive="base">
                                        <p:cTn id="177" dur="500" fill="hold"/>
                                        <p:tgtEl>
                                          <p:spTgt spid="108"/>
                                        </p:tgtEl>
                                        <p:attrNameLst>
                                          <p:attrName>ppt_x</p:attrName>
                                        </p:attrNameLst>
                                      </p:cBhvr>
                                      <p:tavLst>
                                        <p:tav tm="0">
                                          <p:val>
                                            <p:strVal val="#ppt_x"/>
                                          </p:val>
                                        </p:tav>
                                        <p:tav tm="100000">
                                          <p:val>
                                            <p:strVal val="#ppt_x"/>
                                          </p:val>
                                        </p:tav>
                                      </p:tavLst>
                                    </p:anim>
                                    <p:anim calcmode="lin" valueType="num">
                                      <p:cBhvr additive="base">
                                        <p:cTn id="178" dur="500" fill="hold"/>
                                        <p:tgtEl>
                                          <p:spTgt spid="108"/>
                                        </p:tgtEl>
                                        <p:attrNameLst>
                                          <p:attrName>ppt_y</p:attrName>
                                        </p:attrNameLst>
                                      </p:cBhvr>
                                      <p:tavLst>
                                        <p:tav tm="0">
                                          <p:val>
                                            <p:strVal val="1+#ppt_h/2"/>
                                          </p:val>
                                        </p:tav>
                                        <p:tav tm="100000">
                                          <p:val>
                                            <p:strVal val="#ppt_y"/>
                                          </p:val>
                                        </p:tav>
                                      </p:tavLst>
                                    </p:anim>
                                  </p:childTnLst>
                                </p:cTn>
                              </p:par>
                              <p:par>
                                <p:cTn id="179" presetID="2" presetClass="entr" presetSubtype="4" fill="hold" grpId="0" nodeType="withEffect">
                                  <p:stCondLst>
                                    <p:cond delay="0"/>
                                  </p:stCondLst>
                                  <p:childTnLst>
                                    <p:set>
                                      <p:cBhvr>
                                        <p:cTn id="180" dur="1" fill="hold">
                                          <p:stCondLst>
                                            <p:cond delay="0"/>
                                          </p:stCondLst>
                                        </p:cTn>
                                        <p:tgtEl>
                                          <p:spTgt spid="107"/>
                                        </p:tgtEl>
                                        <p:attrNameLst>
                                          <p:attrName>style.visibility</p:attrName>
                                        </p:attrNameLst>
                                      </p:cBhvr>
                                      <p:to>
                                        <p:strVal val="visible"/>
                                      </p:to>
                                    </p:set>
                                    <p:anim calcmode="lin" valueType="num">
                                      <p:cBhvr additive="base">
                                        <p:cTn id="181" dur="500" fill="hold"/>
                                        <p:tgtEl>
                                          <p:spTgt spid="107"/>
                                        </p:tgtEl>
                                        <p:attrNameLst>
                                          <p:attrName>ppt_x</p:attrName>
                                        </p:attrNameLst>
                                      </p:cBhvr>
                                      <p:tavLst>
                                        <p:tav tm="0">
                                          <p:val>
                                            <p:strVal val="#ppt_x"/>
                                          </p:val>
                                        </p:tav>
                                        <p:tav tm="100000">
                                          <p:val>
                                            <p:strVal val="#ppt_x"/>
                                          </p:val>
                                        </p:tav>
                                      </p:tavLst>
                                    </p:anim>
                                    <p:anim calcmode="lin" valueType="num">
                                      <p:cBhvr additive="base">
                                        <p:cTn id="182" dur="500" fill="hold"/>
                                        <p:tgtEl>
                                          <p:spTgt spid="107"/>
                                        </p:tgtEl>
                                        <p:attrNameLst>
                                          <p:attrName>ppt_y</p:attrName>
                                        </p:attrNameLst>
                                      </p:cBhvr>
                                      <p:tavLst>
                                        <p:tav tm="0">
                                          <p:val>
                                            <p:strVal val="1+#ppt_h/2"/>
                                          </p:val>
                                        </p:tav>
                                        <p:tav tm="100000">
                                          <p:val>
                                            <p:strVal val="#ppt_y"/>
                                          </p:val>
                                        </p:tav>
                                      </p:tavLst>
                                    </p:anim>
                                  </p:childTnLst>
                                </p:cTn>
                              </p:par>
                            </p:childTnLst>
                          </p:cTn>
                        </p:par>
                      </p:childTnLst>
                    </p:cTn>
                  </p:par>
                  <p:par>
                    <p:cTn id="183" fill="hold">
                      <p:stCondLst>
                        <p:cond delay="indefinite"/>
                      </p:stCondLst>
                      <p:childTnLst>
                        <p:par>
                          <p:cTn id="184" fill="hold">
                            <p:stCondLst>
                              <p:cond delay="0"/>
                            </p:stCondLst>
                            <p:childTnLst>
                              <p:par>
                                <p:cTn id="185" presetID="1" presetClass="entr" presetSubtype="0" fill="hold" nodeType="clickEffect">
                                  <p:stCondLst>
                                    <p:cond delay="0"/>
                                  </p:stCondLst>
                                  <p:childTnLst>
                                    <p:set>
                                      <p:cBhvr>
                                        <p:cTn id="186" dur="1" fill="hold">
                                          <p:stCondLst>
                                            <p:cond delay="0"/>
                                          </p:stCondLst>
                                        </p:cTn>
                                        <p:tgtEl>
                                          <p:spTgt spid="4"/>
                                        </p:tgtEl>
                                        <p:attrNameLst>
                                          <p:attrName>style.visibility</p:attrName>
                                        </p:attrNameLst>
                                      </p:cBhvr>
                                      <p:to>
                                        <p:strVal val="visible"/>
                                      </p:to>
                                    </p:set>
                                  </p:childTnLst>
                                </p:cTn>
                              </p:par>
                            </p:childTnLst>
                          </p:cTn>
                        </p:par>
                      </p:childTnLst>
                    </p:cTn>
                  </p:par>
                  <p:par>
                    <p:cTn id="187" fill="hold">
                      <p:stCondLst>
                        <p:cond delay="indefinite"/>
                      </p:stCondLst>
                      <p:childTnLst>
                        <p:par>
                          <p:cTn id="188" fill="hold">
                            <p:stCondLst>
                              <p:cond delay="0"/>
                            </p:stCondLst>
                            <p:childTnLst>
                              <p:par>
                                <p:cTn id="189" presetID="1" presetClass="exit" presetSubtype="0" fill="hold" nodeType="clickEffect">
                                  <p:stCondLst>
                                    <p:cond delay="0"/>
                                  </p:stCondLst>
                                  <p:childTnLst>
                                    <p:set>
                                      <p:cBhvr>
                                        <p:cTn id="190" dur="1" fill="hold">
                                          <p:stCondLst>
                                            <p:cond delay="0"/>
                                          </p:stCondLst>
                                        </p:cTn>
                                        <p:tgtEl>
                                          <p:spTgt spid="4"/>
                                        </p:tgtEl>
                                        <p:attrNameLst>
                                          <p:attrName>style.visibility</p:attrName>
                                        </p:attrNameLst>
                                      </p:cBhvr>
                                      <p:to>
                                        <p:strVal val="hidden"/>
                                      </p:to>
                                    </p:set>
                                  </p:childTnLst>
                                </p:cTn>
                              </p:par>
                            </p:childTnLst>
                          </p:cTn>
                        </p:par>
                      </p:childTnLst>
                    </p:cTn>
                  </p:par>
                  <p:par>
                    <p:cTn id="191" fill="hold">
                      <p:stCondLst>
                        <p:cond delay="indefinite"/>
                      </p:stCondLst>
                      <p:childTnLst>
                        <p:par>
                          <p:cTn id="192" fill="hold">
                            <p:stCondLst>
                              <p:cond delay="0"/>
                            </p:stCondLst>
                            <p:childTnLst>
                              <p:par>
                                <p:cTn id="193" presetID="1" presetClass="entr" presetSubtype="0" fill="hold" nodeType="clickEffect">
                                  <p:stCondLst>
                                    <p:cond delay="0"/>
                                  </p:stCondLst>
                                  <p:childTnLst>
                                    <p:set>
                                      <p:cBhvr>
                                        <p:cTn id="194" dur="1" fill="hold">
                                          <p:stCondLst>
                                            <p:cond delay="0"/>
                                          </p:stCondLst>
                                        </p:cTn>
                                        <p:tgtEl>
                                          <p:spTgt spid="104"/>
                                        </p:tgtEl>
                                        <p:attrNameLst>
                                          <p:attrName>style.visibility</p:attrName>
                                        </p:attrNameLst>
                                      </p:cBhvr>
                                      <p:to>
                                        <p:strVal val="visible"/>
                                      </p:to>
                                    </p:set>
                                  </p:childTnLst>
                                </p:cTn>
                              </p:par>
                            </p:childTnLst>
                          </p:cTn>
                        </p:par>
                      </p:childTnLst>
                    </p:cTn>
                  </p:par>
                  <p:par>
                    <p:cTn id="195" fill="hold">
                      <p:stCondLst>
                        <p:cond delay="indefinite"/>
                      </p:stCondLst>
                      <p:childTnLst>
                        <p:par>
                          <p:cTn id="196" fill="hold">
                            <p:stCondLst>
                              <p:cond delay="0"/>
                            </p:stCondLst>
                            <p:childTnLst>
                              <p:par>
                                <p:cTn id="197" presetID="1" presetClass="exit" presetSubtype="0" fill="hold" nodeType="clickEffect">
                                  <p:stCondLst>
                                    <p:cond delay="0"/>
                                  </p:stCondLst>
                                  <p:childTnLst>
                                    <p:set>
                                      <p:cBhvr>
                                        <p:cTn id="198" dur="1" fill="hold">
                                          <p:stCondLst>
                                            <p:cond delay="0"/>
                                          </p:stCondLst>
                                        </p:cTn>
                                        <p:tgtEl>
                                          <p:spTgt spid="104"/>
                                        </p:tgtEl>
                                        <p:attrNameLst>
                                          <p:attrName>style.visibility</p:attrName>
                                        </p:attrNameLst>
                                      </p:cBhvr>
                                      <p:to>
                                        <p:strVal val="hidden"/>
                                      </p:to>
                                    </p:set>
                                  </p:childTnLst>
                                </p:cTn>
                              </p:par>
                            </p:childTnLst>
                          </p:cTn>
                        </p:par>
                      </p:childTnLst>
                    </p:cTn>
                  </p:par>
                  <p:par>
                    <p:cTn id="199" fill="hold">
                      <p:stCondLst>
                        <p:cond delay="indefinite"/>
                      </p:stCondLst>
                      <p:childTnLst>
                        <p:par>
                          <p:cTn id="200" fill="hold">
                            <p:stCondLst>
                              <p:cond delay="0"/>
                            </p:stCondLst>
                            <p:childTnLst>
                              <p:par>
                                <p:cTn id="201" presetID="1" presetClass="entr" presetSubtype="0" fill="hold" nodeType="clickEffect">
                                  <p:stCondLst>
                                    <p:cond delay="0"/>
                                  </p:stCondLst>
                                  <p:childTnLst>
                                    <p:set>
                                      <p:cBhvr>
                                        <p:cTn id="202" dur="1" fill="hold">
                                          <p:stCondLst>
                                            <p:cond delay="0"/>
                                          </p:stCondLst>
                                        </p:cTn>
                                        <p:tgtEl>
                                          <p:spTgt spid="114"/>
                                        </p:tgtEl>
                                        <p:attrNameLst>
                                          <p:attrName>style.visibility</p:attrName>
                                        </p:attrNameLst>
                                      </p:cBhvr>
                                      <p:to>
                                        <p:strVal val="visible"/>
                                      </p:to>
                                    </p:set>
                                  </p:childTnLst>
                                </p:cTn>
                              </p:par>
                            </p:childTnLst>
                          </p:cTn>
                        </p:par>
                      </p:childTnLst>
                    </p:cTn>
                  </p:par>
                  <p:par>
                    <p:cTn id="203" fill="hold">
                      <p:stCondLst>
                        <p:cond delay="indefinite"/>
                      </p:stCondLst>
                      <p:childTnLst>
                        <p:par>
                          <p:cTn id="204" fill="hold">
                            <p:stCondLst>
                              <p:cond delay="0"/>
                            </p:stCondLst>
                            <p:childTnLst>
                              <p:par>
                                <p:cTn id="205" presetID="1" presetClass="exit" presetSubtype="0" fill="hold" nodeType="clickEffect">
                                  <p:stCondLst>
                                    <p:cond delay="0"/>
                                  </p:stCondLst>
                                  <p:childTnLst>
                                    <p:set>
                                      <p:cBhvr>
                                        <p:cTn id="206" dur="1" fill="hold">
                                          <p:stCondLst>
                                            <p:cond delay="0"/>
                                          </p:stCondLst>
                                        </p:cTn>
                                        <p:tgtEl>
                                          <p:spTgt spid="114"/>
                                        </p:tgtEl>
                                        <p:attrNameLst>
                                          <p:attrName>style.visibility</p:attrName>
                                        </p:attrNameLst>
                                      </p:cBhvr>
                                      <p:to>
                                        <p:strVal val="hidden"/>
                                      </p:to>
                                    </p:set>
                                  </p:childTnLst>
                                </p:cTn>
                              </p:par>
                            </p:childTnLst>
                          </p:cTn>
                        </p:par>
                      </p:childTnLst>
                    </p:cTn>
                  </p:par>
                  <p:par>
                    <p:cTn id="207" fill="hold">
                      <p:stCondLst>
                        <p:cond delay="indefinite"/>
                      </p:stCondLst>
                      <p:childTnLst>
                        <p:par>
                          <p:cTn id="208" fill="hold">
                            <p:stCondLst>
                              <p:cond delay="0"/>
                            </p:stCondLst>
                            <p:childTnLst>
                              <p:par>
                                <p:cTn id="209" presetID="1" presetClass="entr" presetSubtype="0" fill="hold" nodeType="clickEffect">
                                  <p:stCondLst>
                                    <p:cond delay="0"/>
                                  </p:stCondLst>
                                  <p:childTnLst>
                                    <p:set>
                                      <p:cBhvr>
                                        <p:cTn id="210" dur="1" fill="hold">
                                          <p:stCondLst>
                                            <p:cond delay="0"/>
                                          </p:stCondLst>
                                        </p:cTn>
                                        <p:tgtEl>
                                          <p:spTgt spid="119"/>
                                        </p:tgtEl>
                                        <p:attrNameLst>
                                          <p:attrName>style.visibility</p:attrName>
                                        </p:attrNameLst>
                                      </p:cBhvr>
                                      <p:to>
                                        <p:strVal val="visible"/>
                                      </p:to>
                                    </p:set>
                                  </p:childTnLst>
                                </p:cTn>
                              </p:par>
                            </p:childTnLst>
                          </p:cTn>
                        </p:par>
                      </p:childTnLst>
                    </p:cTn>
                  </p:par>
                  <p:par>
                    <p:cTn id="211" fill="hold">
                      <p:stCondLst>
                        <p:cond delay="indefinite"/>
                      </p:stCondLst>
                      <p:childTnLst>
                        <p:par>
                          <p:cTn id="212" fill="hold">
                            <p:stCondLst>
                              <p:cond delay="0"/>
                            </p:stCondLst>
                            <p:childTnLst>
                              <p:par>
                                <p:cTn id="213" presetID="1" presetClass="exit" presetSubtype="0" fill="hold" nodeType="clickEffect">
                                  <p:stCondLst>
                                    <p:cond delay="0"/>
                                  </p:stCondLst>
                                  <p:childTnLst>
                                    <p:set>
                                      <p:cBhvr>
                                        <p:cTn id="214" dur="1" fill="hold">
                                          <p:stCondLst>
                                            <p:cond delay="0"/>
                                          </p:stCondLst>
                                        </p:cTn>
                                        <p:tgtEl>
                                          <p:spTgt spid="119"/>
                                        </p:tgtEl>
                                        <p:attrNameLst>
                                          <p:attrName>style.visibility</p:attrName>
                                        </p:attrNameLst>
                                      </p:cBhvr>
                                      <p:to>
                                        <p:strVal val="hidden"/>
                                      </p:to>
                                    </p:set>
                                  </p:childTnLst>
                                </p:cTn>
                              </p:par>
                            </p:childTnLst>
                          </p:cTn>
                        </p:par>
                      </p:childTnLst>
                    </p:cTn>
                  </p:par>
                  <p:par>
                    <p:cTn id="215" fill="hold">
                      <p:stCondLst>
                        <p:cond delay="indefinite"/>
                      </p:stCondLst>
                      <p:childTnLst>
                        <p:par>
                          <p:cTn id="216" fill="hold">
                            <p:stCondLst>
                              <p:cond delay="0"/>
                            </p:stCondLst>
                            <p:childTnLst>
                              <p:par>
                                <p:cTn id="217" presetID="1" presetClass="entr" presetSubtype="0" fill="hold" nodeType="clickEffect">
                                  <p:stCondLst>
                                    <p:cond delay="0"/>
                                  </p:stCondLst>
                                  <p:childTnLst>
                                    <p:set>
                                      <p:cBhvr>
                                        <p:cTn id="218" dur="1" fill="hold">
                                          <p:stCondLst>
                                            <p:cond delay="0"/>
                                          </p:stCondLst>
                                        </p:cTn>
                                        <p:tgtEl>
                                          <p:spTgt spid="125"/>
                                        </p:tgtEl>
                                        <p:attrNameLst>
                                          <p:attrName>style.visibility</p:attrName>
                                        </p:attrNameLst>
                                      </p:cBhvr>
                                      <p:to>
                                        <p:strVal val="visible"/>
                                      </p:to>
                                    </p:set>
                                  </p:childTnLst>
                                </p:cTn>
                              </p:par>
                            </p:childTnLst>
                          </p:cTn>
                        </p:par>
                      </p:childTnLst>
                    </p:cTn>
                  </p:par>
                  <p:par>
                    <p:cTn id="219" fill="hold">
                      <p:stCondLst>
                        <p:cond delay="indefinite"/>
                      </p:stCondLst>
                      <p:childTnLst>
                        <p:par>
                          <p:cTn id="220" fill="hold">
                            <p:stCondLst>
                              <p:cond delay="0"/>
                            </p:stCondLst>
                            <p:childTnLst>
                              <p:par>
                                <p:cTn id="221" presetID="1" presetClass="exit" presetSubtype="0" fill="hold" nodeType="clickEffect">
                                  <p:stCondLst>
                                    <p:cond delay="0"/>
                                  </p:stCondLst>
                                  <p:childTnLst>
                                    <p:set>
                                      <p:cBhvr>
                                        <p:cTn id="222" dur="1" fill="hold">
                                          <p:stCondLst>
                                            <p:cond delay="0"/>
                                          </p:stCondLst>
                                        </p:cTn>
                                        <p:tgtEl>
                                          <p:spTgt spid="125"/>
                                        </p:tgtEl>
                                        <p:attrNameLst>
                                          <p:attrName>style.visibility</p:attrName>
                                        </p:attrNameLst>
                                      </p:cBhvr>
                                      <p:to>
                                        <p:strVal val="hidden"/>
                                      </p:to>
                                    </p:set>
                                  </p:childTnLst>
                                </p:cTn>
                              </p:par>
                            </p:childTnLst>
                          </p:cTn>
                        </p:par>
                      </p:childTnLst>
                    </p:cTn>
                  </p:par>
                  <p:par>
                    <p:cTn id="223" fill="hold">
                      <p:stCondLst>
                        <p:cond delay="indefinite"/>
                      </p:stCondLst>
                      <p:childTnLst>
                        <p:par>
                          <p:cTn id="224" fill="hold">
                            <p:stCondLst>
                              <p:cond delay="0"/>
                            </p:stCondLst>
                            <p:childTnLst>
                              <p:par>
                                <p:cTn id="225" presetID="22" presetClass="entr" presetSubtype="4" fill="hold" nodeType="clickEffect">
                                  <p:stCondLst>
                                    <p:cond delay="0"/>
                                  </p:stCondLst>
                                  <p:childTnLst>
                                    <p:set>
                                      <p:cBhvr>
                                        <p:cTn id="226" dur="1" fill="hold">
                                          <p:stCondLst>
                                            <p:cond delay="0"/>
                                          </p:stCondLst>
                                        </p:cTn>
                                        <p:tgtEl>
                                          <p:spTgt spid="10245"/>
                                        </p:tgtEl>
                                        <p:attrNameLst>
                                          <p:attrName>style.visibility</p:attrName>
                                        </p:attrNameLst>
                                      </p:cBhvr>
                                      <p:to>
                                        <p:strVal val="visible"/>
                                      </p:to>
                                    </p:set>
                                    <p:animEffect transition="in" filter="wipe(down)">
                                      <p:cBhvr>
                                        <p:cTn id="227" dur="500"/>
                                        <p:tgtEl>
                                          <p:spTgt spid="10245"/>
                                        </p:tgtEl>
                                      </p:cBhvr>
                                    </p:animEffect>
                                  </p:childTnLst>
                                </p:cTn>
                              </p:par>
                            </p:childTnLst>
                          </p:cTn>
                        </p:par>
                      </p:childTnLst>
                    </p:cTn>
                  </p:par>
                  <p:par>
                    <p:cTn id="228" fill="hold">
                      <p:stCondLst>
                        <p:cond delay="indefinite"/>
                      </p:stCondLst>
                      <p:childTnLst>
                        <p:par>
                          <p:cTn id="229" fill="hold">
                            <p:stCondLst>
                              <p:cond delay="0"/>
                            </p:stCondLst>
                            <p:childTnLst>
                              <p:par>
                                <p:cTn id="230" presetID="2" presetClass="entr" presetSubtype="4" fill="hold" nodeType="clickEffect">
                                  <p:stCondLst>
                                    <p:cond delay="0"/>
                                  </p:stCondLst>
                                  <p:childTnLst>
                                    <p:set>
                                      <p:cBhvr>
                                        <p:cTn id="231" dur="1" fill="hold">
                                          <p:stCondLst>
                                            <p:cond delay="0"/>
                                          </p:stCondLst>
                                        </p:cTn>
                                        <p:tgtEl>
                                          <p:spTgt spid="7"/>
                                        </p:tgtEl>
                                        <p:attrNameLst>
                                          <p:attrName>style.visibility</p:attrName>
                                        </p:attrNameLst>
                                      </p:cBhvr>
                                      <p:to>
                                        <p:strVal val="visible"/>
                                      </p:to>
                                    </p:set>
                                    <p:anim calcmode="lin" valueType="num">
                                      <p:cBhvr additive="base">
                                        <p:cTn id="232" dur="500" fill="hold"/>
                                        <p:tgtEl>
                                          <p:spTgt spid="7"/>
                                        </p:tgtEl>
                                        <p:attrNameLst>
                                          <p:attrName>ppt_x</p:attrName>
                                        </p:attrNameLst>
                                      </p:cBhvr>
                                      <p:tavLst>
                                        <p:tav tm="0">
                                          <p:val>
                                            <p:strVal val="#ppt_x"/>
                                          </p:val>
                                        </p:tav>
                                        <p:tav tm="100000">
                                          <p:val>
                                            <p:strVal val="#ppt_x"/>
                                          </p:val>
                                        </p:tav>
                                      </p:tavLst>
                                    </p:anim>
                                    <p:anim calcmode="lin" valueType="num">
                                      <p:cBhvr additive="base">
                                        <p:cTn id="23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 grpId="0" animBg="1"/>
      <p:bldP spid="10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圖片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7287" y="1269360"/>
            <a:ext cx="8049169" cy="5400000"/>
          </a:xfrm>
          <a:prstGeom prst="rect">
            <a:avLst/>
          </a:prstGeom>
        </p:spPr>
      </p:pic>
      <p:sp>
        <p:nvSpPr>
          <p:cNvPr id="2" name="標題 1"/>
          <p:cNvSpPr>
            <a:spLocks noGrp="1"/>
          </p:cNvSpPr>
          <p:nvPr>
            <p:ph type="title"/>
          </p:nvPr>
        </p:nvSpPr>
        <p:spPr/>
        <p:txBody>
          <a:bodyPr>
            <a:noAutofit/>
          </a:bodyPr>
          <a:lstStyle/>
          <a:p>
            <a:r>
              <a:rPr lang="en-US" altLang="zh-TW" sz="4000" dirty="0">
                <a:latin typeface="Times New Roman" panose="02020603050405020304" pitchFamily="18" charset="0"/>
                <a:ea typeface="標楷體" panose="03000509000000000000" pitchFamily="65" charset="-120"/>
                <a:cs typeface="Times New Roman" panose="02020603050405020304" pitchFamily="18" charset="0"/>
              </a:rPr>
              <a:t>IIA</a:t>
            </a:r>
            <a:r>
              <a:rPr lang="zh-TW" altLang="en-US" sz="4000"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TW" sz="40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4000" dirty="0">
                <a:latin typeface="Times New Roman" panose="02020603050405020304" pitchFamily="18" charset="0"/>
                <a:ea typeface="標楷體" panose="03000509000000000000" pitchFamily="65" charset="-120"/>
                <a:cs typeface="Times New Roman" panose="02020603050405020304" pitchFamily="18" charset="0"/>
              </a:rPr>
              <a:t>九鵬 </a:t>
            </a:r>
            <a:r>
              <a:rPr lang="en-US" altLang="zh-TW" sz="4000" dirty="0">
                <a:latin typeface="Times New Roman" panose="02020603050405020304" pitchFamily="18" charset="0"/>
                <a:ea typeface="標楷體" panose="03000509000000000000" pitchFamily="65" charset="-120"/>
                <a:cs typeface="Times New Roman" panose="02020603050405020304" pitchFamily="18" charset="0"/>
              </a:rPr>
              <a:t>(22.124520, 120.894662)</a:t>
            </a:r>
            <a:endParaRPr lang="zh-TW" altLang="en-US" sz="40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4" name="投影片編號版面配置區 3"/>
          <p:cNvSpPr>
            <a:spLocks noGrp="1"/>
          </p:cNvSpPr>
          <p:nvPr>
            <p:ph type="sldNum" sz="quarter" idx="12"/>
          </p:nvPr>
        </p:nvSpPr>
        <p:spPr/>
        <p:txBody>
          <a:bodyPr/>
          <a:lstStyle/>
          <a:p>
            <a:fld id="{D04F57C0-908F-403A-A074-FB08BE099F96}" type="slidenum">
              <a:rPr lang="zh-TW" altLang="en-US" smtClean="0">
                <a:latin typeface="Times New Roman" panose="02020603050405020304" pitchFamily="18" charset="0"/>
                <a:ea typeface="標楷體" panose="03000509000000000000" pitchFamily="65" charset="-120"/>
                <a:cs typeface="Times New Roman" panose="02020603050405020304" pitchFamily="18" charset="0"/>
              </a:rPr>
              <a:t>25</a:t>
            </a:fld>
            <a:endParaRPr lang="zh-TW" altLang="en-US">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5" name="六角星形 4"/>
          <p:cNvSpPr/>
          <p:nvPr/>
        </p:nvSpPr>
        <p:spPr>
          <a:xfrm>
            <a:off x="1619672" y="2564904"/>
            <a:ext cx="216024" cy="288032"/>
          </a:xfrm>
          <a:prstGeom prst="star6">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24" name="群組 23"/>
          <p:cNvGrpSpPr/>
          <p:nvPr/>
        </p:nvGrpSpPr>
        <p:grpSpPr>
          <a:xfrm>
            <a:off x="2592132" y="3068960"/>
            <a:ext cx="3137306" cy="2545266"/>
            <a:chOff x="2592132" y="3068960"/>
            <a:chExt cx="3137306" cy="2545266"/>
          </a:xfrm>
        </p:grpSpPr>
        <p:sp>
          <p:nvSpPr>
            <p:cNvPr id="8" name="橢圓 7"/>
            <p:cNvSpPr/>
            <p:nvPr/>
          </p:nvSpPr>
          <p:spPr>
            <a:xfrm rot="2700000">
              <a:off x="4860030" y="4744819"/>
              <a:ext cx="442671" cy="1296144"/>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9" name="直線單箭頭接點 8"/>
            <p:cNvCxnSpPr/>
            <p:nvPr/>
          </p:nvCxnSpPr>
          <p:spPr>
            <a:xfrm flipH="1" flipV="1">
              <a:off x="2592132" y="3068960"/>
              <a:ext cx="2338880" cy="1907964"/>
            </a:xfrm>
            <a:prstGeom prst="straightConnector1">
              <a:avLst/>
            </a:prstGeom>
            <a:ln w="57150">
              <a:solidFill>
                <a:schemeClr val="bg1">
                  <a:lumMod val="95000"/>
                </a:schemeClr>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227593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latin typeface="Times New Roman" panose="02020603050405020304" pitchFamily="18" charset="0"/>
                <a:ea typeface="標楷體" panose="03000509000000000000" pitchFamily="65" charset="-120"/>
                <a:cs typeface="Times New Roman" panose="02020603050405020304" pitchFamily="18" charset="0"/>
              </a:rPr>
              <a:t>T08, Yap Trench </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（亞普海溝）</a:t>
            </a:r>
            <a:endParaRPr lang="zh-TW" altLang="en-US" dirty="0">
              <a:latin typeface="Times New Roman" panose="02020603050405020304" pitchFamily="18" charset="0"/>
              <a:cs typeface="Times New Roman" panose="02020603050405020304" pitchFamily="18" charset="0"/>
            </a:endParaRPr>
          </a:p>
        </p:txBody>
      </p:sp>
      <p:sp>
        <p:nvSpPr>
          <p:cNvPr id="4" name="投影片編號版面配置區 3"/>
          <p:cNvSpPr>
            <a:spLocks noGrp="1"/>
          </p:cNvSpPr>
          <p:nvPr>
            <p:ph type="sldNum" sz="quarter" idx="12"/>
          </p:nvPr>
        </p:nvSpPr>
        <p:spPr/>
        <p:txBody>
          <a:bodyPr/>
          <a:lstStyle/>
          <a:p>
            <a:fld id="{D04F57C0-908F-403A-A074-FB08BE099F96}" type="slidenum">
              <a:rPr lang="zh-TW" altLang="en-US" smtClean="0"/>
              <a:t>26</a:t>
            </a:fld>
            <a:endParaRPr lang="zh-TW" altLang="en-US"/>
          </a:p>
        </p:txBody>
      </p:sp>
      <p:pic>
        <p:nvPicPr>
          <p:cNvPr id="4098" name="Picture 2" descr="D:\Google學術雲\進度\150817\T08\maxwave\layer01_maxwave.png"/>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4630" t="12363" r="5555" b="8625"/>
          <a:stretch/>
        </p:blipFill>
        <p:spPr bwMode="auto">
          <a:xfrm>
            <a:off x="503548" y="1232350"/>
            <a:ext cx="8184375" cy="5400000"/>
          </a:xfrm>
          <a:prstGeom prst="rect">
            <a:avLst/>
          </a:prstGeom>
          <a:noFill/>
          <a:extLst>
            <a:ext uri="{909E8E84-426E-40dd-AFC4-6F175D3DCCD1}">
              <a14:hiddenFill xmlns:a14="http://schemas.microsoft.com/office/drawing/2010/main" xmlns="">
                <a:solidFill>
                  <a:srgbClr val="FFFFFF"/>
                </a:solidFill>
              </a14:hiddenFill>
            </a:ext>
          </a:extLst>
        </p:spPr>
      </p:pic>
      <p:cxnSp>
        <p:nvCxnSpPr>
          <p:cNvPr id="6" name="直線單箭頭接點 5"/>
          <p:cNvCxnSpPr/>
          <p:nvPr/>
        </p:nvCxnSpPr>
        <p:spPr>
          <a:xfrm flipH="1" flipV="1">
            <a:off x="2699792" y="2852936"/>
            <a:ext cx="2530576" cy="1901944"/>
          </a:xfrm>
          <a:prstGeom prst="straightConnector1">
            <a:avLst/>
          </a:prstGeom>
          <a:ln w="57150">
            <a:solidFill>
              <a:schemeClr val="bg1">
                <a:lumMod val="9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31093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圖片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7287" y="1269360"/>
            <a:ext cx="8049169" cy="5400000"/>
          </a:xfrm>
          <a:prstGeom prst="rect">
            <a:avLst/>
          </a:prstGeom>
        </p:spPr>
      </p:pic>
      <p:sp>
        <p:nvSpPr>
          <p:cNvPr id="2" name="標題 1"/>
          <p:cNvSpPr>
            <a:spLocks noGrp="1"/>
          </p:cNvSpPr>
          <p:nvPr>
            <p:ph type="title"/>
          </p:nvPr>
        </p:nvSpPr>
        <p:spPr/>
        <p:txBody>
          <a:bodyPr>
            <a:noAutofit/>
          </a:bodyPr>
          <a:lstStyle/>
          <a:p>
            <a:r>
              <a:rPr lang="en-US" altLang="zh-TW" sz="4000" dirty="0">
                <a:latin typeface="Times New Roman" panose="02020603050405020304" pitchFamily="18" charset="0"/>
                <a:ea typeface="標楷體" panose="03000509000000000000" pitchFamily="65" charset="-120"/>
                <a:cs typeface="Times New Roman" panose="02020603050405020304" pitchFamily="18" charset="0"/>
              </a:rPr>
              <a:t>IIA</a:t>
            </a:r>
            <a:r>
              <a:rPr lang="zh-TW" altLang="en-US" sz="4000"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TW" sz="40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4000" dirty="0">
                <a:latin typeface="Times New Roman" panose="02020603050405020304" pitchFamily="18" charset="0"/>
                <a:ea typeface="標楷體" panose="03000509000000000000" pitchFamily="65" charset="-120"/>
                <a:cs typeface="Times New Roman" panose="02020603050405020304" pitchFamily="18" charset="0"/>
              </a:rPr>
              <a:t>九鵬 </a:t>
            </a:r>
            <a:r>
              <a:rPr lang="en-US" altLang="zh-TW" sz="4000" dirty="0">
                <a:latin typeface="Times New Roman" panose="02020603050405020304" pitchFamily="18" charset="0"/>
                <a:ea typeface="標楷體" panose="03000509000000000000" pitchFamily="65" charset="-120"/>
                <a:cs typeface="Times New Roman" panose="02020603050405020304" pitchFamily="18" charset="0"/>
              </a:rPr>
              <a:t>(22.124520, 120.894662)</a:t>
            </a:r>
            <a:endParaRPr lang="zh-TW" altLang="en-US" sz="40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4" name="投影片編號版面配置區 3"/>
          <p:cNvSpPr>
            <a:spLocks noGrp="1"/>
          </p:cNvSpPr>
          <p:nvPr>
            <p:ph type="sldNum" sz="quarter" idx="12"/>
          </p:nvPr>
        </p:nvSpPr>
        <p:spPr/>
        <p:txBody>
          <a:bodyPr/>
          <a:lstStyle/>
          <a:p>
            <a:fld id="{D04F57C0-908F-403A-A074-FB08BE099F96}" type="slidenum">
              <a:rPr lang="zh-TW" altLang="en-US" smtClean="0">
                <a:latin typeface="Times New Roman" panose="02020603050405020304" pitchFamily="18" charset="0"/>
                <a:ea typeface="標楷體" panose="03000509000000000000" pitchFamily="65" charset="-120"/>
                <a:cs typeface="Times New Roman" panose="02020603050405020304" pitchFamily="18" charset="0"/>
              </a:rPr>
              <a:t>27</a:t>
            </a:fld>
            <a:endParaRPr lang="zh-TW" altLang="en-US">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5" name="六角星形 4"/>
          <p:cNvSpPr/>
          <p:nvPr/>
        </p:nvSpPr>
        <p:spPr>
          <a:xfrm>
            <a:off x="1619672" y="2564904"/>
            <a:ext cx="216024" cy="288032"/>
          </a:xfrm>
          <a:prstGeom prst="star6">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25" name="群組 24"/>
          <p:cNvGrpSpPr/>
          <p:nvPr/>
        </p:nvGrpSpPr>
        <p:grpSpPr>
          <a:xfrm>
            <a:off x="4905646" y="3461537"/>
            <a:ext cx="1999610" cy="1797796"/>
            <a:chOff x="4905646" y="3461537"/>
            <a:chExt cx="1999610" cy="1797796"/>
          </a:xfrm>
        </p:grpSpPr>
        <p:sp>
          <p:nvSpPr>
            <p:cNvPr id="10" name="文字方塊 9"/>
            <p:cNvSpPr txBox="1"/>
            <p:nvPr/>
          </p:nvSpPr>
          <p:spPr>
            <a:xfrm>
              <a:off x="5353040" y="3868066"/>
              <a:ext cx="431528" cy="584775"/>
            </a:xfrm>
            <a:prstGeom prst="rect">
              <a:avLst/>
            </a:prstGeom>
            <a:noFill/>
          </p:spPr>
          <p:txBody>
            <a:bodyPr wrap="none" rtlCol="0">
              <a:spAutoFit/>
            </a:bodyPr>
            <a:lstStyle/>
            <a:p>
              <a:r>
                <a:rPr lang="zh-TW" altLang="en-US" sz="3200" dirty="0">
                  <a:solidFill>
                    <a:schemeClr val="bg1"/>
                  </a:solidFill>
                  <a:latin typeface="AVGmdBU" panose="02000600000000000000" pitchFamily="2" charset="-120"/>
                  <a:ea typeface="AVGmdBU" panose="02000600000000000000" pitchFamily="2" charset="-120"/>
                </a:rPr>
                <a:t>？</a:t>
              </a:r>
            </a:p>
          </p:txBody>
        </p:sp>
        <p:sp>
          <p:nvSpPr>
            <p:cNvPr id="13" name="橢圓 12"/>
            <p:cNvSpPr/>
            <p:nvPr/>
          </p:nvSpPr>
          <p:spPr>
            <a:xfrm rot="4327532">
              <a:off x="6035848" y="4389926"/>
              <a:ext cx="442671" cy="1296144"/>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14" name="直線單箭頭接點 13"/>
            <p:cNvCxnSpPr/>
            <p:nvPr/>
          </p:nvCxnSpPr>
          <p:spPr>
            <a:xfrm flipH="1" flipV="1">
              <a:off x="4905646" y="4068341"/>
              <a:ext cx="1030815" cy="783853"/>
            </a:xfrm>
            <a:prstGeom prst="straightConnector1">
              <a:avLst/>
            </a:prstGeom>
            <a:ln w="57150">
              <a:solidFill>
                <a:schemeClr val="bg1">
                  <a:lumMod val="9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5" name="直線單箭頭接點 14"/>
            <p:cNvCxnSpPr/>
            <p:nvPr/>
          </p:nvCxnSpPr>
          <p:spPr>
            <a:xfrm flipH="1" flipV="1">
              <a:off x="5784568" y="3461537"/>
              <a:ext cx="390296" cy="1252141"/>
            </a:xfrm>
            <a:prstGeom prst="straightConnector1">
              <a:avLst/>
            </a:prstGeom>
            <a:ln w="57150">
              <a:solidFill>
                <a:schemeClr val="bg1">
                  <a:lumMod val="9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7" name="直線單箭頭接點 16"/>
            <p:cNvCxnSpPr/>
            <p:nvPr/>
          </p:nvCxnSpPr>
          <p:spPr>
            <a:xfrm flipV="1">
              <a:off x="6439185" y="3461537"/>
              <a:ext cx="198940" cy="1187692"/>
            </a:xfrm>
            <a:prstGeom prst="straightConnector1">
              <a:avLst/>
            </a:prstGeom>
            <a:ln w="57150">
              <a:solidFill>
                <a:schemeClr val="bg1">
                  <a:lumMod val="9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9" name="文字方塊 18"/>
            <p:cNvSpPr txBox="1"/>
            <p:nvPr/>
          </p:nvSpPr>
          <p:spPr>
            <a:xfrm>
              <a:off x="5868664" y="3664073"/>
              <a:ext cx="431528" cy="584775"/>
            </a:xfrm>
            <a:prstGeom prst="rect">
              <a:avLst/>
            </a:prstGeom>
            <a:noFill/>
          </p:spPr>
          <p:txBody>
            <a:bodyPr wrap="none" rtlCol="0">
              <a:spAutoFit/>
            </a:bodyPr>
            <a:lstStyle/>
            <a:p>
              <a:r>
                <a:rPr lang="zh-TW" altLang="en-US" sz="3200" dirty="0">
                  <a:solidFill>
                    <a:schemeClr val="bg1"/>
                  </a:solidFill>
                  <a:latin typeface="AVGmdBU" panose="02000600000000000000" pitchFamily="2" charset="-120"/>
                  <a:ea typeface="AVGmdBU" panose="02000600000000000000" pitchFamily="2" charset="-120"/>
                </a:rPr>
                <a:t>？</a:t>
              </a:r>
            </a:p>
          </p:txBody>
        </p:sp>
      </p:grpSp>
    </p:spTree>
    <p:extLst>
      <p:ext uri="{BB962C8B-B14F-4D97-AF65-F5344CB8AC3E}">
        <p14:creationId xmlns:p14="http://schemas.microsoft.com/office/powerpoint/2010/main" val="3318302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43552" y="269776"/>
            <a:ext cx="8229600" cy="1143000"/>
          </a:xfrm>
        </p:spPr>
        <p:txBody>
          <a:bodyPr>
            <a:normAutofit/>
          </a:bodyPr>
          <a:lstStyle/>
          <a:p>
            <a:r>
              <a:rPr lang="zh-TW" altLang="en-US" dirty="0">
                <a:latin typeface="Times New Roman" panose="02020603050405020304" pitchFamily="18" charset="0"/>
                <a:ea typeface="標楷體" panose="03000509000000000000" pitchFamily="65" charset="-120"/>
                <a:cs typeface="Times New Roman" panose="02020603050405020304" pitchFamily="18" charset="0"/>
              </a:rPr>
              <a:t>馬里亞納</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T09</a:t>
            </a:r>
            <a:endParaRPr lang="zh-TW" altLang="en-US" dirty="0">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5" name="圖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9621" y="1268760"/>
            <a:ext cx="8797462" cy="5400000"/>
          </a:xfrm>
          <a:prstGeom prst="rect">
            <a:avLst/>
          </a:prstGeom>
        </p:spPr>
      </p:pic>
    </p:spTree>
    <p:extLst>
      <p:ext uri="{BB962C8B-B14F-4D97-AF65-F5344CB8AC3E}">
        <p14:creationId xmlns:p14="http://schemas.microsoft.com/office/powerpoint/2010/main" val="243762401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t>基隆港</a:t>
            </a:r>
            <a:r>
              <a:rPr lang="en-US" altLang="zh-TW" dirty="0"/>
              <a:t>IIA</a:t>
            </a:r>
            <a:r>
              <a:rPr lang="zh-TW" altLang="en-US" dirty="0"/>
              <a:t>分析結果</a:t>
            </a:r>
          </a:p>
        </p:txBody>
      </p:sp>
      <p:pic>
        <p:nvPicPr>
          <p:cNvPr id="5" name="內容版面配置區 4"/>
          <p:cNvPicPr>
            <a:picLocks noGrp="1" noChangeAspect="1"/>
          </p:cNvPicPr>
          <p:nvPr>
            <p:ph idx="1"/>
          </p:nvPr>
        </p:nvPicPr>
        <p:blipFill>
          <a:blip r:embed="rId2"/>
          <a:stretch>
            <a:fillRect/>
          </a:stretch>
        </p:blipFill>
        <p:spPr>
          <a:xfrm>
            <a:off x="457200" y="1811394"/>
            <a:ext cx="8229600" cy="4103575"/>
          </a:xfrm>
          <a:prstGeom prst="rect">
            <a:avLst/>
          </a:prstGeom>
        </p:spPr>
      </p:pic>
      <p:sp>
        <p:nvSpPr>
          <p:cNvPr id="4" name="投影片編號版面配置區 3"/>
          <p:cNvSpPr>
            <a:spLocks noGrp="1"/>
          </p:cNvSpPr>
          <p:nvPr>
            <p:ph type="sldNum" sz="quarter" idx="12"/>
          </p:nvPr>
        </p:nvSpPr>
        <p:spPr/>
        <p:txBody>
          <a:bodyPr/>
          <a:lstStyle/>
          <a:p>
            <a:fld id="{BA18821E-8FE7-4C4D-ABAC-6F17993994D3}" type="slidenum">
              <a:rPr lang="zh-TW" altLang="en-US" smtClean="0"/>
              <a:pPr/>
              <a:t>29</a:t>
            </a:fld>
            <a:endParaRPr lang="zh-TW" altLang="en-US"/>
          </a:p>
        </p:txBody>
      </p:sp>
    </p:spTree>
    <p:extLst>
      <p:ext uri="{BB962C8B-B14F-4D97-AF65-F5344CB8AC3E}">
        <p14:creationId xmlns:p14="http://schemas.microsoft.com/office/powerpoint/2010/main" val="16240709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tw6\Desktop\GCMT_450_150_18\layer01_1.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79512" y="116632"/>
            <a:ext cx="8837712" cy="6628284"/>
          </a:xfrm>
          <a:prstGeom prst="rect">
            <a:avLst/>
          </a:prstGeom>
          <a:noFill/>
          <a:extLst>
            <a:ext uri="{909E8E84-426E-40DD-AFC4-6F175D3DCCD1}">
              <a14:hiddenFill xmlns:a14="http://schemas.microsoft.com/office/drawing/2010/main">
                <a:solidFill>
                  <a:srgbClr val="FFFFFF"/>
                </a:solidFill>
              </a14:hiddenFill>
            </a:ext>
          </a:extLst>
        </p:spPr>
      </p:pic>
      <p:sp>
        <p:nvSpPr>
          <p:cNvPr id="2" name="文字方塊 1"/>
          <p:cNvSpPr txBox="1"/>
          <p:nvPr/>
        </p:nvSpPr>
        <p:spPr>
          <a:xfrm>
            <a:off x="2531135" y="306724"/>
            <a:ext cx="4134465" cy="523220"/>
          </a:xfrm>
          <a:prstGeom prst="rect">
            <a:avLst/>
          </a:prstGeom>
          <a:noFill/>
        </p:spPr>
        <p:txBody>
          <a:bodyPr wrap="none" rtlCol="0">
            <a:spAutoFit/>
          </a:bodyPr>
          <a:lstStyle/>
          <a:p>
            <a:r>
              <a:rPr lang="zh-TW" altLang="en-US" sz="2800" dirty="0">
                <a:latin typeface="+mj-lt"/>
                <a:ea typeface="標楷體" panose="03000509000000000000" pitchFamily="65" charset="-120"/>
              </a:rPr>
              <a:t>模擬結果：海嘯傳播方式</a:t>
            </a:r>
          </a:p>
        </p:txBody>
      </p:sp>
      <p:sp>
        <p:nvSpPr>
          <p:cNvPr id="3" name="投影片編號版面配置區 2"/>
          <p:cNvSpPr>
            <a:spLocks noGrp="1"/>
          </p:cNvSpPr>
          <p:nvPr>
            <p:ph type="sldNum" sz="quarter" idx="12"/>
          </p:nvPr>
        </p:nvSpPr>
        <p:spPr/>
        <p:txBody>
          <a:bodyPr/>
          <a:lstStyle/>
          <a:p>
            <a:fld id="{BA18821E-8FE7-4C4D-ABAC-6F17993994D3}" type="slidenum">
              <a:rPr lang="zh-TW" altLang="en-US" smtClean="0">
                <a:latin typeface="+mj-lt"/>
                <a:ea typeface="標楷體" panose="03000509000000000000" pitchFamily="65" charset="-120"/>
              </a:rPr>
              <a:pPr/>
              <a:t>3</a:t>
            </a:fld>
            <a:endParaRPr lang="zh-TW" altLang="en-US">
              <a:latin typeface="+mj-lt"/>
              <a:ea typeface="標楷體" panose="03000509000000000000" pitchFamily="65" charset="-120"/>
            </a:endParaRPr>
          </a:p>
        </p:txBody>
      </p:sp>
    </p:spTree>
    <p:extLst>
      <p:ext uri="{BB962C8B-B14F-4D97-AF65-F5344CB8AC3E}">
        <p14:creationId xmlns:p14="http://schemas.microsoft.com/office/powerpoint/2010/main" val="332477788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en-US" altLang="zh-TW" dirty="0"/>
              <a:t>Goals</a:t>
            </a:r>
            <a:endParaRPr lang="zh-TW" altLang="en-US" dirty="0"/>
          </a:p>
        </p:txBody>
      </p:sp>
      <p:sp>
        <p:nvSpPr>
          <p:cNvPr id="3" name="內容版面配置區 2"/>
          <p:cNvSpPr>
            <a:spLocks noGrp="1"/>
          </p:cNvSpPr>
          <p:nvPr>
            <p:ph idx="1"/>
          </p:nvPr>
        </p:nvSpPr>
        <p:spPr/>
        <p:txBody>
          <a:bodyPr>
            <a:normAutofit fontScale="85000" lnSpcReduction="20000"/>
          </a:bodyPr>
          <a:lstStyle/>
          <a:p>
            <a:r>
              <a:rPr lang="en-US" altLang="zh-TW" dirty="0"/>
              <a:t>Before the event, can I know where is dangerous location for the tsunami source? (</a:t>
            </a:r>
            <a:r>
              <a:rPr lang="zh-TW" altLang="en-US" dirty="0"/>
              <a:t>能否預先知道哪地方發生的海嘯對我會有重大影響？</a:t>
            </a:r>
            <a:r>
              <a:rPr lang="en-US" altLang="zh-TW" dirty="0"/>
              <a:t>)</a:t>
            </a:r>
          </a:p>
          <a:p>
            <a:r>
              <a:rPr lang="en-US" altLang="zh-TW" dirty="0"/>
              <a:t>When a boulder or tsunami deposit were found, is it possible to know the locations of the possible tsunami sources?</a:t>
            </a:r>
            <a:r>
              <a:rPr lang="zh-TW" altLang="en-US" dirty="0"/>
              <a:t> </a:t>
            </a:r>
            <a:r>
              <a:rPr lang="en-US" altLang="zh-TW" dirty="0"/>
              <a:t>(</a:t>
            </a:r>
            <a:r>
              <a:rPr lang="zh-TW" altLang="en-US" dirty="0"/>
              <a:t>當海嘯石或海嘯沉積物被發現，我能不能不要仰賴繁雜的數值模擬，就先以查圖表的方式，大略推估可能的海嘯源位置？</a:t>
            </a:r>
            <a:r>
              <a:rPr lang="en-US" altLang="zh-TW" dirty="0"/>
              <a:t>)</a:t>
            </a:r>
          </a:p>
          <a:p>
            <a:r>
              <a:rPr lang="en-US" altLang="zh-TW" dirty="0"/>
              <a:t>Is it possible that knowing the tsunami height without using a computer? (</a:t>
            </a:r>
            <a:r>
              <a:rPr lang="zh-TW" altLang="en-US" dirty="0"/>
              <a:t>能不能不要靠電腦，不要靠網路，光是查圖表就可以知道這個海底地震對我是否有影響？</a:t>
            </a:r>
            <a:r>
              <a:rPr lang="en-US" altLang="zh-TW" dirty="0"/>
              <a:t>)</a:t>
            </a:r>
            <a:endParaRPr lang="zh-TW" altLang="en-US" dirty="0"/>
          </a:p>
        </p:txBody>
      </p:sp>
      <p:sp>
        <p:nvSpPr>
          <p:cNvPr id="4" name="投影片編號版面配置區 3"/>
          <p:cNvSpPr>
            <a:spLocks noGrp="1"/>
          </p:cNvSpPr>
          <p:nvPr>
            <p:ph type="sldNum" sz="quarter" idx="12"/>
          </p:nvPr>
        </p:nvSpPr>
        <p:spPr/>
        <p:txBody>
          <a:bodyPr/>
          <a:lstStyle/>
          <a:p>
            <a:fld id="{BA18821E-8FE7-4C4D-ABAC-6F17993994D3}" type="slidenum">
              <a:rPr lang="zh-TW" altLang="en-US" smtClean="0"/>
              <a:pPr/>
              <a:t>30</a:t>
            </a:fld>
            <a:endParaRPr lang="zh-TW" altLang="en-US"/>
          </a:p>
        </p:txBody>
      </p:sp>
    </p:spTree>
    <p:extLst>
      <p:ext uri="{BB962C8B-B14F-4D97-AF65-F5344CB8AC3E}">
        <p14:creationId xmlns:p14="http://schemas.microsoft.com/office/powerpoint/2010/main" val="62432911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2002234"/>
          </a:xfrm>
        </p:spPr>
        <p:txBody>
          <a:bodyPr>
            <a:normAutofit fontScale="90000"/>
          </a:bodyPr>
          <a:lstStyle/>
          <a:p>
            <a:r>
              <a:rPr lang="en-US" altLang="zh-TW" dirty="0"/>
              <a:t>Brand New Method for Tsunami Hazard Mitigation</a:t>
            </a:r>
            <a:br>
              <a:rPr lang="en-US" altLang="zh-TW" dirty="0"/>
            </a:br>
            <a:r>
              <a:rPr lang="en-US" altLang="zh-TW" dirty="0"/>
              <a:t>(</a:t>
            </a:r>
            <a:r>
              <a:rPr lang="zh-TW" altLang="en-US" dirty="0"/>
              <a:t>全新的海嘯災防概念</a:t>
            </a:r>
            <a:r>
              <a:rPr lang="en-US" altLang="zh-TW" dirty="0"/>
              <a:t>)</a:t>
            </a:r>
            <a:endParaRPr lang="zh-TW" altLang="en-US" dirty="0"/>
          </a:p>
        </p:txBody>
      </p:sp>
      <p:sp>
        <p:nvSpPr>
          <p:cNvPr id="3" name="內容版面配置區 2"/>
          <p:cNvSpPr>
            <a:spLocks noGrp="1"/>
          </p:cNvSpPr>
          <p:nvPr>
            <p:ph idx="1"/>
          </p:nvPr>
        </p:nvSpPr>
        <p:spPr>
          <a:xfrm>
            <a:off x="457200" y="2636912"/>
            <a:ext cx="8229600" cy="3489251"/>
          </a:xfrm>
        </p:spPr>
        <p:txBody>
          <a:bodyPr/>
          <a:lstStyle/>
          <a:p>
            <a:r>
              <a:rPr lang="en-US" altLang="zh-TW" dirty="0"/>
              <a:t>IIA</a:t>
            </a:r>
            <a:r>
              <a:rPr lang="zh-TW" altLang="en-US" dirty="0"/>
              <a:t>：</a:t>
            </a:r>
            <a:r>
              <a:rPr lang="en-US" altLang="zh-TW" dirty="0"/>
              <a:t>Impact Intensity Analysis </a:t>
            </a:r>
          </a:p>
          <a:p>
            <a:pPr lvl="1"/>
            <a:r>
              <a:rPr lang="zh-TW" altLang="en-US" dirty="0"/>
              <a:t>海嘯衝擊強度分析法</a:t>
            </a:r>
            <a:endParaRPr lang="en-US" altLang="zh-TW" dirty="0"/>
          </a:p>
          <a:p>
            <a:r>
              <a:rPr lang="en-US" altLang="zh-TW" dirty="0"/>
              <a:t>STR</a:t>
            </a:r>
            <a:r>
              <a:rPr lang="zh-TW" altLang="en-US" dirty="0"/>
              <a:t>：</a:t>
            </a:r>
            <a:r>
              <a:rPr lang="en-US" altLang="zh-TW" dirty="0"/>
              <a:t> Seismic-Tsunami Relationship</a:t>
            </a:r>
          </a:p>
          <a:p>
            <a:pPr lvl="1"/>
            <a:r>
              <a:rPr lang="zh-TW" altLang="en-US" dirty="0"/>
              <a:t>地震</a:t>
            </a:r>
            <a:r>
              <a:rPr lang="en-US" altLang="zh-TW" dirty="0"/>
              <a:t>-</a:t>
            </a:r>
            <a:r>
              <a:rPr lang="zh-TW" altLang="en-US" dirty="0"/>
              <a:t>海嘯關係圖</a:t>
            </a:r>
          </a:p>
        </p:txBody>
      </p:sp>
      <p:sp>
        <p:nvSpPr>
          <p:cNvPr id="4" name="投影片編號版面配置區 3"/>
          <p:cNvSpPr>
            <a:spLocks noGrp="1"/>
          </p:cNvSpPr>
          <p:nvPr>
            <p:ph type="sldNum" sz="quarter" idx="12"/>
          </p:nvPr>
        </p:nvSpPr>
        <p:spPr/>
        <p:txBody>
          <a:bodyPr/>
          <a:lstStyle/>
          <a:p>
            <a:fld id="{BA18821E-8FE7-4C4D-ABAC-6F17993994D3}" type="slidenum">
              <a:rPr lang="zh-TW" altLang="en-US" smtClean="0"/>
              <a:pPr/>
              <a:t>31</a:t>
            </a:fld>
            <a:endParaRPr lang="zh-TW" altLang="en-US"/>
          </a:p>
        </p:txBody>
      </p:sp>
    </p:spTree>
    <p:extLst>
      <p:ext uri="{BB962C8B-B14F-4D97-AF65-F5344CB8AC3E}">
        <p14:creationId xmlns:p14="http://schemas.microsoft.com/office/powerpoint/2010/main" val="279271555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dirty="0"/>
          </a:p>
        </p:txBody>
      </p:sp>
      <mc:AlternateContent xmlns:mc="http://schemas.openxmlformats.org/markup-compatibility/2006" xmlns:a14="http://schemas.microsoft.com/office/drawing/2010/main">
        <mc:Choice Requires="a14">
          <p:sp>
            <p:nvSpPr>
              <p:cNvPr id="3" name="內容版面配置區 2"/>
              <p:cNvSpPr>
                <a:spLocks noGrp="1"/>
              </p:cNvSpPr>
              <p:nvPr>
                <p:ph idx="1"/>
              </p:nvPr>
            </p:nvSpPr>
            <p:spPr/>
            <p:txBody>
              <a:bodyPr/>
              <a:lstStyle/>
              <a:p>
                <a:pPr marL="0" indent="0">
                  <a:buNone/>
                </a:pPr>
                <a14:m>
                  <m:oMathPara xmlns:m="http://schemas.openxmlformats.org/officeDocument/2006/math">
                    <m:oMathParaPr>
                      <m:jc m:val="centerGroup"/>
                    </m:oMathParaPr>
                    <m:oMath xmlns:m="http://schemas.openxmlformats.org/officeDocument/2006/math">
                      <m:r>
                        <m:rPr>
                          <m:sty m:val="p"/>
                        </m:rPr>
                        <a:rPr lang="en-US" altLang="zh-TW" i="1" smtClean="0">
                          <a:latin typeface="Cambria Math" panose="02040503050406030204" pitchFamily="18" charset="0"/>
                        </a:rPr>
                        <m:t>C</m:t>
                      </m:r>
                      <m:r>
                        <m:rPr>
                          <m:nor/>
                        </m:rPr>
                        <a:rPr lang="en-US" altLang="zh-TW" b="0" i="0" smtClean="0">
                          <a:latin typeface="+mj-lt"/>
                        </a:rPr>
                        <m:t>onverting</m:t>
                      </m:r>
                      <m:r>
                        <m:rPr>
                          <m:nor/>
                        </m:rPr>
                        <a:rPr lang="en-US" altLang="zh-TW">
                          <a:latin typeface="+mj-lt"/>
                        </a:rPr>
                        <m:t> </m:t>
                      </m:r>
                      <m:r>
                        <m:rPr>
                          <m:nor/>
                        </m:rPr>
                        <a:rPr lang="en-US" altLang="zh-TW">
                          <a:latin typeface="+mj-lt"/>
                        </a:rPr>
                        <m:t>Factor</m:t>
                      </m:r>
                      <m:r>
                        <m:rPr>
                          <m:nor/>
                        </m:rPr>
                        <a:rPr lang="en-US" altLang="zh-TW">
                          <a:latin typeface="+mj-lt"/>
                        </a:rPr>
                        <m:t>, </m:t>
                      </m:r>
                    </m:oMath>
                  </m:oMathPara>
                </a14:m>
                <a:endParaRPr lang="en-US" altLang="zh-TW" dirty="0">
                  <a:latin typeface="+mj-lt"/>
                </a:endParaRPr>
              </a:p>
              <a:p>
                <a:pPr marL="0" indent="0">
                  <a:buNone/>
                </a:pPr>
                <a:endParaRPr lang="en-US" altLang="zh-TW" dirty="0"/>
              </a:p>
              <a:p>
                <a:pPr marL="0" indent="0">
                  <a:buNone/>
                </a:pPr>
                <a14:m>
                  <m:oMathPara xmlns:m="http://schemas.openxmlformats.org/officeDocument/2006/math">
                    <m:oMathParaPr>
                      <m:jc m:val="centerGroup"/>
                    </m:oMathParaPr>
                    <m:oMath xmlns:m="http://schemas.openxmlformats.org/officeDocument/2006/math">
                      <m:r>
                        <m:rPr>
                          <m:sty m:val="p"/>
                        </m:rPr>
                        <a:rPr lang="en-US" altLang="zh-TW" i="1" dirty="0">
                          <a:latin typeface="Cambria Math" panose="02040503050406030204" pitchFamily="18" charset="0"/>
                        </a:rPr>
                        <m:t>F</m:t>
                      </m:r>
                      <m:r>
                        <a:rPr lang="en-US" altLang="zh-TW">
                          <a:latin typeface="Cambria Math" panose="02040503050406030204" pitchFamily="18" charset="0"/>
                        </a:rPr>
                        <m:t>=</m:t>
                      </m:r>
                      <m:f>
                        <m:fPr>
                          <m:ctrlPr>
                            <a:rPr lang="zh-TW" altLang="zh-TW" i="1">
                              <a:latin typeface="Cambria Math" panose="02040503050406030204" pitchFamily="18" charset="0"/>
                            </a:rPr>
                          </m:ctrlPr>
                        </m:fPr>
                        <m:num>
                          <m:r>
                            <a:rPr lang="en-US" altLang="zh-TW" i="1">
                              <a:latin typeface="Cambria Math" panose="02040503050406030204" pitchFamily="18" charset="0"/>
                            </a:rPr>
                            <m:t>𝑇</m:t>
                          </m:r>
                        </m:num>
                        <m:den>
                          <m:r>
                            <m:rPr>
                              <m:sty m:val="p"/>
                            </m:rPr>
                            <a:rPr lang="en-US" altLang="zh-TW">
                              <a:latin typeface="Cambria Math" panose="02040503050406030204" pitchFamily="18" charset="0"/>
                            </a:rPr>
                            <m:t>IIA</m:t>
                          </m:r>
                        </m:den>
                      </m:f>
                      <m:r>
                        <a:rPr lang="en-US" altLang="zh-TW" b="0" i="0" smtClean="0">
                          <a:latin typeface="Cambria Math" panose="02040503050406030204" pitchFamily="18" charset="0"/>
                        </a:rPr>
                        <m:t>=</m:t>
                      </m:r>
                      <m:f>
                        <m:fPr>
                          <m:ctrlPr>
                            <a:rPr lang="zh-TW" altLang="zh-TW" i="1">
                              <a:latin typeface="Cambria Math" panose="02040503050406030204" pitchFamily="18" charset="0"/>
                            </a:rPr>
                          </m:ctrlPr>
                        </m:fPr>
                        <m:num>
                          <m:sSub>
                            <m:sSubPr>
                              <m:ctrlPr>
                                <a:rPr lang="zh-TW" altLang="zh-TW" i="1">
                                  <a:latin typeface="Cambria Math" panose="02040503050406030204" pitchFamily="18" charset="0"/>
                                </a:rPr>
                              </m:ctrlPr>
                            </m:sSubPr>
                            <m:e>
                              <m:r>
                                <a:rPr lang="en-US" altLang="zh-TW" i="1">
                                  <a:latin typeface="Cambria Math" panose="02040503050406030204" pitchFamily="18" charset="0"/>
                                </a:rPr>
                                <m:t>𝑅</m:t>
                              </m:r>
                            </m:e>
                            <m:sub>
                              <m:r>
                                <a:rPr lang="en-US" altLang="zh-TW">
                                  <a:latin typeface="Cambria Math" panose="02040503050406030204" pitchFamily="18" charset="0"/>
                                </a:rPr>
                                <m:t>2</m:t>
                              </m:r>
                            </m:sub>
                          </m:sSub>
                        </m:num>
                        <m:den>
                          <m:sSub>
                            <m:sSubPr>
                              <m:ctrlPr>
                                <a:rPr lang="zh-TW" altLang="zh-TW" i="1">
                                  <a:latin typeface="Cambria Math" panose="02040503050406030204" pitchFamily="18" charset="0"/>
                                </a:rPr>
                              </m:ctrlPr>
                            </m:sSubPr>
                            <m:e>
                              <m:r>
                                <a:rPr lang="en-US" altLang="zh-TW" i="1">
                                  <a:latin typeface="Cambria Math" panose="02040503050406030204" pitchFamily="18" charset="0"/>
                                </a:rPr>
                                <m:t>𝑅</m:t>
                              </m:r>
                            </m:e>
                            <m:sub>
                              <m:r>
                                <a:rPr lang="en-US" altLang="zh-TW">
                                  <a:latin typeface="Cambria Math" panose="02040503050406030204" pitchFamily="18" charset="0"/>
                                </a:rPr>
                                <m:t>1</m:t>
                              </m:r>
                            </m:sub>
                          </m:sSub>
                        </m:den>
                      </m:f>
                      <m:r>
                        <a:rPr lang="en-US" altLang="zh-TW">
                          <a:latin typeface="Cambria Math" panose="02040503050406030204" pitchFamily="18" charset="0"/>
                        </a:rPr>
                        <m:t>×</m:t>
                      </m:r>
                      <m:f>
                        <m:fPr>
                          <m:ctrlPr>
                            <a:rPr lang="zh-TW" altLang="zh-TW" i="1">
                              <a:latin typeface="Cambria Math" panose="02040503050406030204" pitchFamily="18" charset="0"/>
                            </a:rPr>
                          </m:ctrlPr>
                        </m:fPr>
                        <m:num>
                          <m:sSub>
                            <m:sSubPr>
                              <m:ctrlPr>
                                <a:rPr lang="zh-TW" altLang="zh-TW" i="1">
                                  <a:latin typeface="Cambria Math" panose="02040503050406030204" pitchFamily="18" charset="0"/>
                                </a:rPr>
                              </m:ctrlPr>
                            </m:sSubPr>
                            <m:e>
                              <m:r>
                                <a:rPr lang="en-US" altLang="zh-TW" i="1">
                                  <a:latin typeface="Cambria Math" panose="02040503050406030204" pitchFamily="18" charset="0"/>
                                </a:rPr>
                                <m:t>𝐷</m:t>
                              </m:r>
                            </m:e>
                            <m:sub>
                              <m:r>
                                <a:rPr lang="en-US" altLang="zh-TW">
                                  <a:latin typeface="Cambria Math" panose="02040503050406030204" pitchFamily="18" charset="0"/>
                                </a:rPr>
                                <m:t>2</m:t>
                              </m:r>
                            </m:sub>
                          </m:sSub>
                        </m:num>
                        <m:den>
                          <m:sSub>
                            <m:sSubPr>
                              <m:ctrlPr>
                                <a:rPr lang="zh-TW" altLang="zh-TW" i="1">
                                  <a:latin typeface="Cambria Math" panose="02040503050406030204" pitchFamily="18" charset="0"/>
                                </a:rPr>
                              </m:ctrlPr>
                            </m:sSubPr>
                            <m:e>
                              <m:r>
                                <a:rPr lang="en-US" altLang="zh-TW" i="1">
                                  <a:latin typeface="Cambria Math" panose="02040503050406030204" pitchFamily="18" charset="0"/>
                                </a:rPr>
                                <m:t>𝐷</m:t>
                              </m:r>
                            </m:e>
                            <m:sub>
                              <m:r>
                                <a:rPr lang="en-US" altLang="zh-TW">
                                  <a:latin typeface="Cambria Math" panose="02040503050406030204" pitchFamily="18" charset="0"/>
                                </a:rPr>
                                <m:t>1</m:t>
                              </m:r>
                            </m:sub>
                          </m:sSub>
                        </m:den>
                      </m:f>
                    </m:oMath>
                  </m:oMathPara>
                </a14:m>
                <a:endParaRPr lang="zh-TW" altLang="en-US" dirty="0"/>
              </a:p>
            </p:txBody>
          </p:sp>
        </mc:Choice>
        <mc:Fallback xmlns="">
          <p:sp>
            <p:nvSpPr>
              <p:cNvPr id="3" name="內容版面配置區 2"/>
              <p:cNvSpPr>
                <a:spLocks noGrp="1" noRot="1" noChangeAspect="1" noMove="1" noResize="1" noEditPoints="1" noAdjustHandles="1" noChangeArrowheads="1" noChangeShapeType="1" noTextEdit="1"/>
              </p:cNvSpPr>
              <p:nvPr>
                <p:ph idx="1"/>
              </p:nvPr>
            </p:nvSpPr>
            <p:spPr>
              <a:blipFill>
                <a:blip r:embed="rId2"/>
                <a:stretch>
                  <a:fillRect/>
                </a:stretch>
              </a:blipFill>
            </p:spPr>
            <p:txBody>
              <a:bodyPr/>
              <a:lstStyle/>
              <a:p>
                <a:r>
                  <a:rPr lang="zh-TW" altLang="en-US">
                    <a:noFill/>
                  </a:rPr>
                  <a:t> </a:t>
                </a:r>
              </a:p>
            </p:txBody>
          </p:sp>
        </mc:Fallback>
      </mc:AlternateContent>
      <p:sp>
        <p:nvSpPr>
          <p:cNvPr id="4" name="投影片編號版面配置區 3"/>
          <p:cNvSpPr>
            <a:spLocks noGrp="1"/>
          </p:cNvSpPr>
          <p:nvPr>
            <p:ph type="sldNum" sz="quarter" idx="12"/>
          </p:nvPr>
        </p:nvSpPr>
        <p:spPr/>
        <p:txBody>
          <a:bodyPr/>
          <a:lstStyle/>
          <a:p>
            <a:fld id="{BA18821E-8FE7-4C4D-ABAC-6F17993994D3}" type="slidenum">
              <a:rPr lang="zh-TW" altLang="en-US" smtClean="0"/>
              <a:pPr/>
              <a:t>32</a:t>
            </a:fld>
            <a:endParaRPr lang="zh-TW" altLang="en-US"/>
          </a:p>
        </p:txBody>
      </p:sp>
      <p:sp>
        <p:nvSpPr>
          <p:cNvPr id="5" name="矩形 4"/>
          <p:cNvSpPr/>
          <p:nvPr/>
        </p:nvSpPr>
        <p:spPr>
          <a:xfrm>
            <a:off x="755576" y="4365104"/>
            <a:ext cx="7837210" cy="1200329"/>
          </a:xfrm>
          <a:prstGeom prst="rect">
            <a:avLst/>
          </a:prstGeom>
        </p:spPr>
        <p:txBody>
          <a:bodyPr wrap="none">
            <a:spAutoFit/>
          </a:bodyPr>
          <a:lstStyle/>
          <a:p>
            <a:r>
              <a:rPr lang="en-US" altLang="zh-TW" i="1" dirty="0">
                <a:latin typeface="Times New Roman" panose="02020603050405020304" pitchFamily="18" charset="0"/>
                <a:ea typeface="標楷體" panose="03000509000000000000" pitchFamily="65" charset="-120"/>
              </a:rPr>
              <a:t>T</a:t>
            </a:r>
            <a:r>
              <a:rPr lang="en-US" altLang="zh-TW" dirty="0">
                <a:latin typeface="Times New Roman" panose="02020603050405020304" pitchFamily="18" charset="0"/>
                <a:ea typeface="標楷體" panose="03000509000000000000" pitchFamily="65" charset="-120"/>
              </a:rPr>
              <a:t> (Target Wave Height)</a:t>
            </a:r>
          </a:p>
          <a:p>
            <a:r>
              <a:rPr lang="en-US" altLang="zh-TW" dirty="0"/>
              <a:t>R</a:t>
            </a:r>
            <a:r>
              <a:rPr lang="en-US" altLang="zh-TW" baseline="-25000" dirty="0"/>
              <a:t>1</a:t>
            </a:r>
            <a:r>
              <a:rPr lang="en-US" altLang="zh-TW" dirty="0"/>
              <a:t> and D</a:t>
            </a:r>
            <a:r>
              <a:rPr lang="en-US" altLang="zh-TW" baseline="-25000" dirty="0"/>
              <a:t>1</a:t>
            </a:r>
            <a:r>
              <a:rPr lang="en-US" altLang="zh-TW" dirty="0"/>
              <a:t> are the radius and the free-surface displacement of the unit source</a:t>
            </a:r>
          </a:p>
          <a:p>
            <a:r>
              <a:rPr lang="en-US" altLang="zh-TW" dirty="0"/>
              <a:t>R</a:t>
            </a:r>
            <a:r>
              <a:rPr lang="en-US" altLang="zh-TW" baseline="-25000" dirty="0"/>
              <a:t>2</a:t>
            </a:r>
            <a:r>
              <a:rPr lang="en-US" altLang="zh-TW" dirty="0"/>
              <a:t> and D</a:t>
            </a:r>
            <a:r>
              <a:rPr lang="en-US" altLang="zh-TW" baseline="-25000" dirty="0"/>
              <a:t>2</a:t>
            </a:r>
            <a:r>
              <a:rPr lang="en-US" altLang="zh-TW" dirty="0"/>
              <a:t> are the radius and the free-surface displacement of the adjusted source</a:t>
            </a:r>
            <a:endParaRPr lang="zh-TW" altLang="en-US" dirty="0"/>
          </a:p>
          <a:p>
            <a:endParaRPr lang="zh-TW" altLang="en-US" dirty="0"/>
          </a:p>
        </p:txBody>
      </p:sp>
    </p:spTree>
    <p:extLst>
      <p:ext uri="{BB962C8B-B14F-4D97-AF65-F5344CB8AC3E}">
        <p14:creationId xmlns:p14="http://schemas.microsoft.com/office/powerpoint/2010/main" val="239712452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文字方塊 24"/>
          <p:cNvSpPr txBox="1"/>
          <p:nvPr/>
        </p:nvSpPr>
        <p:spPr>
          <a:xfrm>
            <a:off x="2900195" y="418306"/>
            <a:ext cx="3518912" cy="707886"/>
          </a:xfrm>
          <a:prstGeom prst="rect">
            <a:avLst/>
          </a:prstGeom>
          <a:noFill/>
        </p:spPr>
        <p:txBody>
          <a:bodyPr wrap="none" rtlCol="0">
            <a:spAutoFit/>
          </a:bodyPr>
          <a:lstStyle/>
          <a:p>
            <a:r>
              <a:rPr lang="en-US" altLang="zh-TW" sz="4000" dirty="0">
                <a:latin typeface="標楷體" panose="03000509000000000000" pitchFamily="65" charset="-120"/>
                <a:ea typeface="標楷體" panose="03000509000000000000" pitchFamily="65" charset="-120"/>
              </a:rPr>
              <a:t>STR</a:t>
            </a:r>
            <a:r>
              <a:rPr lang="zh-TW" altLang="en-US" sz="4000" dirty="0">
                <a:latin typeface="標楷體" panose="03000509000000000000" pitchFamily="65" charset="-120"/>
                <a:ea typeface="標楷體" panose="03000509000000000000" pitchFamily="65" charset="-120"/>
              </a:rPr>
              <a:t>之操作流程</a:t>
            </a:r>
          </a:p>
        </p:txBody>
      </p:sp>
      <p:sp>
        <p:nvSpPr>
          <p:cNvPr id="26" name="文字方塊 2"/>
          <p:cNvSpPr txBox="1">
            <a:spLocks noChangeArrowheads="1"/>
          </p:cNvSpPr>
          <p:nvPr/>
        </p:nvSpPr>
        <p:spPr bwMode="auto">
          <a:xfrm>
            <a:off x="128606" y="1126192"/>
            <a:ext cx="5264207" cy="584775"/>
          </a:xfrm>
          <a:prstGeom prst="rect">
            <a:avLst/>
          </a:prstGeom>
          <a:solidFill>
            <a:srgbClr val="FFFFFF"/>
          </a:solidFill>
          <a:ln w="9525">
            <a:solidFill>
              <a:schemeClr val="tx1"/>
            </a:solidFill>
            <a:miter lim="800000"/>
            <a:headEnd/>
            <a:tailEnd/>
          </a:ln>
        </p:spPr>
        <p:txBody>
          <a:bodyPr vert="horz" wrap="square" lIns="91440" tIns="45720" rIns="91440" bIns="45720" numCol="1"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3200" b="0" i="0" u="none" strike="noStrike" cap="none" normalizeH="0" baseline="0" dirty="0">
                <a:ln>
                  <a:noFill/>
                </a:ln>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rPr>
              <a:t>M</a:t>
            </a:r>
            <a:r>
              <a:rPr kumimoji="0" lang="en-US" altLang="zh-TW" sz="3200" b="0" i="0" u="none" strike="noStrike" cap="none" normalizeH="0" baseline="-25000" dirty="0">
                <a:ln>
                  <a:noFill/>
                </a:ln>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rPr>
              <a:t>W</a:t>
            </a:r>
            <a:r>
              <a:rPr kumimoji="0" lang="zh-TW" altLang="en-US" sz="3200" b="0" i="0" u="none" strike="noStrike" cap="none" normalizeH="0" baseline="0" dirty="0">
                <a:ln>
                  <a:noFill/>
                </a:ln>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rPr>
              <a:t> </a:t>
            </a:r>
            <a:r>
              <a:rPr kumimoji="0" lang="en-US" altLang="zh-TW" sz="3200" b="0" i="0" u="none" strike="noStrike" cap="none" normalizeH="0" baseline="0" dirty="0">
                <a:ln>
                  <a:noFill/>
                </a:ln>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rPr>
              <a:t>=</a:t>
            </a:r>
            <a:r>
              <a:rPr kumimoji="0" lang="en-US" altLang="zh-TW" sz="3200" b="0" i="0" u="none" strike="noStrike" cap="none" normalizeH="0" dirty="0">
                <a:ln>
                  <a:noFill/>
                </a:ln>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rPr>
              <a:t> [ </a:t>
            </a:r>
            <a:r>
              <a:rPr kumimoji="0" lang="en-US" altLang="zh-TW" sz="3200" b="0" i="0" u="none" strike="noStrike" cap="none" normalizeH="0" baseline="0" dirty="0">
                <a:ln>
                  <a:noFill/>
                </a:ln>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rPr>
              <a:t>7.00, 7.01, … , 9.50 ]</a:t>
            </a:r>
            <a:endParaRPr kumimoji="0" lang="en-US" altLang="zh-TW" sz="4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
        <p:nvSpPr>
          <p:cNvPr id="50" name="Text Box 2"/>
          <p:cNvSpPr txBox="1">
            <a:spLocks noChangeArrowheads="1"/>
          </p:cNvSpPr>
          <p:nvPr/>
        </p:nvSpPr>
        <p:spPr bwMode="auto">
          <a:xfrm>
            <a:off x="145197" y="2730713"/>
            <a:ext cx="1550131" cy="584776"/>
          </a:xfrm>
          <a:prstGeom prst="rect">
            <a:avLst/>
          </a:prstGeom>
          <a:solidFill>
            <a:srgbClr val="FFFFFF"/>
          </a:solidFill>
          <a:ln w="9525">
            <a:solidFill>
              <a:schemeClr val="tx1"/>
            </a:solidFill>
            <a:miter lim="800000"/>
            <a:headEnd/>
            <a:tailEnd/>
          </a:ln>
        </p:spPr>
        <p:txBody>
          <a:bodyPr vert="horz" wrap="square" lIns="91440" tIns="45720" rIns="91440" bIns="45720" numCol="1"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3200" b="0" i="0" u="none" strike="noStrike" cap="none" normalizeH="0" baseline="0" dirty="0">
                <a:ln>
                  <a:noFill/>
                </a:ln>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rPr>
              <a:t>L(M</a:t>
            </a:r>
            <a:r>
              <a:rPr kumimoji="0" lang="en-US" altLang="zh-TW" sz="3200" b="0" i="0" u="none" strike="noStrike" cap="none" normalizeH="0" baseline="-25000" dirty="0">
                <a:ln>
                  <a:noFill/>
                </a:ln>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rPr>
              <a:t>W</a:t>
            </a:r>
            <a:r>
              <a:rPr kumimoji="0" lang="en-US" altLang="zh-TW" sz="3200" b="0" i="0" u="none" strike="noStrike" cap="none" normalizeH="0" baseline="0" dirty="0">
                <a:ln>
                  <a:noFill/>
                </a:ln>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rPr>
              <a:t>)</a:t>
            </a:r>
            <a:endParaRPr kumimoji="0" lang="en-US" altLang="zh-TW" sz="4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
        <p:nvSpPr>
          <p:cNvPr id="51" name="Text Box 3"/>
          <p:cNvSpPr txBox="1">
            <a:spLocks noChangeArrowheads="1"/>
          </p:cNvSpPr>
          <p:nvPr/>
        </p:nvSpPr>
        <p:spPr bwMode="auto">
          <a:xfrm>
            <a:off x="2086259" y="2730713"/>
            <a:ext cx="1635117" cy="584776"/>
          </a:xfrm>
          <a:prstGeom prst="rect">
            <a:avLst/>
          </a:prstGeom>
          <a:solidFill>
            <a:srgbClr val="FFFFFF"/>
          </a:solidFill>
          <a:ln w="9525">
            <a:solidFill>
              <a:schemeClr val="tx1"/>
            </a:solidFill>
            <a:miter lim="800000"/>
            <a:headEnd/>
            <a:tailEnd/>
          </a:ln>
        </p:spPr>
        <p:txBody>
          <a:bodyPr vert="horz" wrap="square" lIns="91440" tIns="45720" rIns="91440" bIns="45720" numCol="1"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3200" b="0" i="0" u="none" strike="noStrike" cap="none" normalizeH="0" baseline="0" dirty="0">
                <a:ln>
                  <a:noFill/>
                </a:ln>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rPr>
              <a:t>W(M</a:t>
            </a:r>
            <a:r>
              <a:rPr kumimoji="0" lang="en-US" altLang="zh-TW" sz="3200" b="0" i="0" u="none" strike="noStrike" cap="none" normalizeH="0" baseline="-25000" dirty="0">
                <a:ln>
                  <a:noFill/>
                </a:ln>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rPr>
              <a:t>W</a:t>
            </a:r>
            <a:r>
              <a:rPr kumimoji="0" lang="en-US" altLang="zh-TW" sz="3200" b="0" i="0" u="none" strike="noStrike" cap="none" normalizeH="0" baseline="0" dirty="0">
                <a:ln>
                  <a:noFill/>
                </a:ln>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rPr>
              <a:t>)</a:t>
            </a:r>
            <a:endParaRPr kumimoji="0" lang="en-US" altLang="zh-TW" sz="4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
        <p:nvSpPr>
          <p:cNvPr id="52" name="Text Box 4"/>
          <p:cNvSpPr txBox="1">
            <a:spLocks noChangeArrowheads="1"/>
          </p:cNvSpPr>
          <p:nvPr/>
        </p:nvSpPr>
        <p:spPr bwMode="auto">
          <a:xfrm>
            <a:off x="3249817" y="4600197"/>
            <a:ext cx="1590924" cy="584776"/>
          </a:xfrm>
          <a:prstGeom prst="rect">
            <a:avLst/>
          </a:prstGeom>
          <a:solidFill>
            <a:srgbClr val="FFFFFF"/>
          </a:solidFill>
          <a:ln w="9525">
            <a:solidFill>
              <a:schemeClr val="tx1"/>
            </a:solidFill>
            <a:miter lim="800000"/>
            <a:headEnd/>
            <a:tailEnd/>
          </a:ln>
        </p:spPr>
        <p:txBody>
          <a:bodyPr vert="horz" wrap="square" lIns="91440" tIns="45720" rIns="91440" bIns="45720" numCol="1"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3200" b="0" i="0" u="none" strike="noStrike" cap="none" normalizeH="0" baseline="0" dirty="0">
                <a:ln>
                  <a:noFill/>
                </a:ln>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rPr>
              <a:t>D(M</a:t>
            </a:r>
            <a:r>
              <a:rPr kumimoji="0" lang="en-US" altLang="zh-TW" sz="3200" b="0" i="0" u="none" strike="noStrike" cap="none" normalizeH="0" baseline="-25000" dirty="0">
                <a:ln>
                  <a:noFill/>
                </a:ln>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rPr>
              <a:t>W</a:t>
            </a:r>
            <a:r>
              <a:rPr kumimoji="0" lang="en-US" altLang="zh-TW" sz="3200" b="0" i="0" u="none" strike="noStrike" cap="none" normalizeH="0" baseline="0" dirty="0">
                <a:ln>
                  <a:noFill/>
                </a:ln>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rPr>
              <a:t>)</a:t>
            </a:r>
            <a:endParaRPr kumimoji="0" lang="en-US" altLang="zh-TW" sz="4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
        <p:nvSpPr>
          <p:cNvPr id="53" name="Text Box 5"/>
          <p:cNvSpPr txBox="1">
            <a:spLocks noChangeArrowheads="1"/>
          </p:cNvSpPr>
          <p:nvPr/>
        </p:nvSpPr>
        <p:spPr bwMode="auto">
          <a:xfrm>
            <a:off x="920263" y="4600197"/>
            <a:ext cx="1716168" cy="584776"/>
          </a:xfrm>
          <a:prstGeom prst="rect">
            <a:avLst/>
          </a:prstGeom>
          <a:solidFill>
            <a:srgbClr val="FFFFFF"/>
          </a:solidFill>
          <a:ln w="9525">
            <a:solidFill>
              <a:schemeClr val="tx1"/>
            </a:solidFill>
            <a:miter lim="800000"/>
            <a:headEnd/>
            <a:tailEnd/>
          </a:ln>
        </p:spPr>
        <p:txBody>
          <a:bodyPr vert="horz" wrap="square" lIns="91440" tIns="45720" rIns="91440" bIns="45720" numCol="1"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lang="en-US" altLang="zh-TW" sz="3200" dirty="0">
                <a:latin typeface="Times New Roman" panose="02020603050405020304" pitchFamily="18" charset="0"/>
                <a:ea typeface="新細明體" panose="02020500000000000000" pitchFamily="18" charset="-120"/>
                <a:cs typeface="Times New Roman" panose="02020603050405020304" pitchFamily="18" charset="0"/>
              </a:rPr>
              <a:t>R</a:t>
            </a:r>
            <a:r>
              <a:rPr kumimoji="0" lang="en-US" altLang="zh-TW" sz="3200" b="0" i="0" u="none" strike="noStrike" cap="none" normalizeH="0" baseline="0" dirty="0">
                <a:ln>
                  <a:noFill/>
                </a:ln>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rPr>
              <a:t>(M</a:t>
            </a:r>
            <a:r>
              <a:rPr kumimoji="0" lang="en-US" altLang="zh-TW" sz="3200" b="0" i="0" u="none" strike="noStrike" cap="none" normalizeH="0" baseline="-25000" dirty="0">
                <a:ln>
                  <a:noFill/>
                </a:ln>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rPr>
              <a:t>W</a:t>
            </a:r>
            <a:r>
              <a:rPr kumimoji="0" lang="en-US" altLang="zh-TW" sz="3200" b="0" i="0" u="none" strike="noStrike" cap="none" normalizeH="0" baseline="0" dirty="0">
                <a:ln>
                  <a:noFill/>
                </a:ln>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rPr>
              <a:t>)</a:t>
            </a:r>
            <a:endParaRPr kumimoji="0" lang="en-US" altLang="zh-TW" sz="4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cxnSp>
        <p:nvCxnSpPr>
          <p:cNvPr id="54" name="直線單箭頭接點 53"/>
          <p:cNvCxnSpPr/>
          <p:nvPr/>
        </p:nvCxnSpPr>
        <p:spPr>
          <a:xfrm>
            <a:off x="920263" y="1710968"/>
            <a:ext cx="0" cy="979030"/>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5" name="直線單箭頭接點 54"/>
          <p:cNvCxnSpPr>
            <a:endCxn id="52" idx="0"/>
          </p:cNvCxnSpPr>
          <p:nvPr/>
        </p:nvCxnSpPr>
        <p:spPr>
          <a:xfrm flipH="1">
            <a:off x="4045279" y="1718441"/>
            <a:ext cx="7393" cy="2881756"/>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6" name="直線單箭頭接點 55"/>
          <p:cNvCxnSpPr/>
          <p:nvPr/>
        </p:nvCxnSpPr>
        <p:spPr>
          <a:xfrm>
            <a:off x="1887393" y="3954501"/>
            <a:ext cx="0" cy="639013"/>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7" name="直線接點 56"/>
          <p:cNvCxnSpPr>
            <a:stCxn id="50" idx="2"/>
          </p:cNvCxnSpPr>
          <p:nvPr/>
        </p:nvCxnSpPr>
        <p:spPr>
          <a:xfrm>
            <a:off x="920263" y="3315489"/>
            <a:ext cx="0" cy="639012"/>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直線接點 57"/>
          <p:cNvCxnSpPr>
            <a:stCxn id="51" idx="2"/>
          </p:cNvCxnSpPr>
          <p:nvPr/>
        </p:nvCxnSpPr>
        <p:spPr>
          <a:xfrm>
            <a:off x="2903818" y="3315489"/>
            <a:ext cx="0" cy="639014"/>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直線接點 58"/>
          <p:cNvCxnSpPr/>
          <p:nvPr/>
        </p:nvCxnSpPr>
        <p:spPr>
          <a:xfrm>
            <a:off x="920263" y="3954501"/>
            <a:ext cx="1983555"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60" name="Text Box 5"/>
          <p:cNvSpPr txBox="1">
            <a:spLocks noChangeArrowheads="1"/>
          </p:cNvSpPr>
          <p:nvPr/>
        </p:nvSpPr>
        <p:spPr bwMode="auto">
          <a:xfrm>
            <a:off x="920263" y="5586443"/>
            <a:ext cx="1716168" cy="584776"/>
          </a:xfrm>
          <a:prstGeom prst="rect">
            <a:avLst/>
          </a:prstGeom>
          <a:solidFill>
            <a:srgbClr val="FFFFFF"/>
          </a:solidFill>
          <a:ln w="9525">
            <a:solidFill>
              <a:schemeClr val="tx1"/>
            </a:solidFill>
            <a:miter lim="800000"/>
            <a:headEnd/>
            <a:tailEnd/>
          </a:ln>
        </p:spPr>
        <p:txBody>
          <a:bodyPr vert="horz" wrap="square" lIns="91440" tIns="45720" rIns="91440" bIns="45720" numCol="1"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lang="en-US" altLang="zh-TW" sz="3200" dirty="0">
                <a:latin typeface="Times New Roman" panose="02020603050405020304" pitchFamily="18" charset="0"/>
                <a:ea typeface="新細明體" panose="02020500000000000000" pitchFamily="18" charset="-120"/>
                <a:cs typeface="Times New Roman" panose="02020603050405020304" pitchFamily="18" charset="0"/>
              </a:rPr>
              <a:t>R</a:t>
            </a:r>
            <a:r>
              <a:rPr kumimoji="0" lang="en-US" altLang="zh-TW" sz="3200" b="0" i="0" u="none" strike="noStrike" cap="none" normalizeH="0" baseline="0" dirty="0">
                <a:ln>
                  <a:noFill/>
                </a:ln>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rPr>
              <a:t>(ini)</a:t>
            </a:r>
            <a:endParaRPr kumimoji="0" lang="en-US" altLang="zh-TW" sz="4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
        <p:nvSpPr>
          <p:cNvPr id="61" name="Text Box 4"/>
          <p:cNvSpPr txBox="1">
            <a:spLocks noChangeArrowheads="1"/>
          </p:cNvSpPr>
          <p:nvPr/>
        </p:nvSpPr>
        <p:spPr bwMode="auto">
          <a:xfrm>
            <a:off x="3249817" y="5586443"/>
            <a:ext cx="1590924" cy="584776"/>
          </a:xfrm>
          <a:prstGeom prst="rect">
            <a:avLst/>
          </a:prstGeom>
          <a:solidFill>
            <a:srgbClr val="FFFFFF"/>
          </a:solidFill>
          <a:ln w="9525">
            <a:solidFill>
              <a:schemeClr val="tx1"/>
            </a:solidFill>
            <a:miter lim="800000"/>
            <a:headEnd/>
            <a:tailEnd/>
          </a:ln>
        </p:spPr>
        <p:txBody>
          <a:bodyPr vert="horz" wrap="square" lIns="91440" tIns="45720" rIns="91440" bIns="45720" numCol="1"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3200" b="0" i="0" u="none" strike="noStrike" cap="none" normalizeH="0" baseline="0" dirty="0">
                <a:ln>
                  <a:noFill/>
                </a:ln>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rPr>
              <a:t>D(ini)</a:t>
            </a:r>
            <a:endParaRPr kumimoji="0" lang="en-US" altLang="zh-TW" sz="4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cxnSp>
        <p:nvCxnSpPr>
          <p:cNvPr id="62" name="直線接點 61"/>
          <p:cNvCxnSpPr/>
          <p:nvPr/>
        </p:nvCxnSpPr>
        <p:spPr>
          <a:xfrm>
            <a:off x="712872" y="5420199"/>
            <a:ext cx="437504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直線單箭頭接點 62"/>
          <p:cNvCxnSpPr/>
          <p:nvPr/>
        </p:nvCxnSpPr>
        <p:spPr>
          <a:xfrm>
            <a:off x="2900392" y="1710968"/>
            <a:ext cx="0" cy="979030"/>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4" name="乘號 63"/>
          <p:cNvSpPr/>
          <p:nvPr/>
        </p:nvSpPr>
        <p:spPr>
          <a:xfrm>
            <a:off x="2713141" y="4703549"/>
            <a:ext cx="459966" cy="459966"/>
          </a:xfrm>
          <a:prstGeom prst="mathMultiply">
            <a:avLst/>
          </a:prstGeom>
          <a:solidFill>
            <a:schemeClr val="tx1"/>
          </a:solidFill>
          <a:ln w="762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4000">
              <a:latin typeface="Times New Roman" panose="02020603050405020304" pitchFamily="18" charset="0"/>
              <a:cs typeface="Times New Roman" panose="02020603050405020304" pitchFamily="18" charset="0"/>
            </a:endParaRPr>
          </a:p>
        </p:txBody>
      </p:sp>
      <p:sp>
        <p:nvSpPr>
          <p:cNvPr id="65" name="乘號 64"/>
          <p:cNvSpPr/>
          <p:nvPr/>
        </p:nvSpPr>
        <p:spPr>
          <a:xfrm>
            <a:off x="2713141" y="5651979"/>
            <a:ext cx="459966" cy="459966"/>
          </a:xfrm>
          <a:prstGeom prst="mathMultiply">
            <a:avLst/>
          </a:prstGeom>
          <a:solidFill>
            <a:schemeClr val="tx1"/>
          </a:solidFill>
          <a:ln w="762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4000">
              <a:latin typeface="Times New Roman" panose="02020603050405020304" pitchFamily="18" charset="0"/>
              <a:cs typeface="Times New Roman" panose="02020603050405020304" pitchFamily="18" charset="0"/>
            </a:endParaRPr>
          </a:p>
        </p:txBody>
      </p:sp>
      <p:sp>
        <p:nvSpPr>
          <p:cNvPr id="66" name="等於 65"/>
          <p:cNvSpPr/>
          <p:nvPr/>
        </p:nvSpPr>
        <p:spPr>
          <a:xfrm>
            <a:off x="5300707" y="5191559"/>
            <a:ext cx="442996" cy="442996"/>
          </a:xfrm>
          <a:prstGeom prst="mathEqual">
            <a:avLst/>
          </a:prstGeom>
          <a:solidFill>
            <a:schemeClr val="tx1"/>
          </a:solidFill>
          <a:ln w="762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4000">
              <a:solidFill>
                <a:schemeClr val="tx1"/>
              </a:solidFill>
            </a:endParaRPr>
          </a:p>
        </p:txBody>
      </p:sp>
      <p:sp>
        <p:nvSpPr>
          <p:cNvPr id="67" name="文字方塊 66"/>
          <p:cNvSpPr txBox="1"/>
          <p:nvPr/>
        </p:nvSpPr>
        <p:spPr>
          <a:xfrm>
            <a:off x="6419107" y="5110840"/>
            <a:ext cx="1410963" cy="584775"/>
          </a:xfrm>
          <a:prstGeom prst="rect">
            <a:avLst/>
          </a:prstGeom>
          <a:noFill/>
        </p:spPr>
        <p:txBody>
          <a:bodyPr wrap="none" rtlCol="0">
            <a:spAutoFit/>
          </a:bodyPr>
          <a:lstStyle/>
          <a:p>
            <a:pPr algn="ctr"/>
            <a:r>
              <a:rPr lang="en-US" altLang="zh-TW" sz="3200" dirty="0">
                <a:latin typeface="Times New Roman" panose="02020603050405020304" pitchFamily="18" charset="0"/>
                <a:cs typeface="Times New Roman" panose="02020603050405020304" pitchFamily="18" charset="0"/>
              </a:rPr>
              <a:t>F</a:t>
            </a:r>
            <a:r>
              <a:rPr lang="zh-TW" altLang="en-US" sz="3200" dirty="0">
                <a:latin typeface="Times New Roman" panose="02020603050405020304" pitchFamily="18" charset="0"/>
                <a:cs typeface="Times New Roman" panose="02020603050405020304" pitchFamily="18" charset="0"/>
              </a:rPr>
              <a:t> </a:t>
            </a:r>
            <a:r>
              <a:rPr lang="en-US" altLang="zh-TW" sz="3200" dirty="0">
                <a:latin typeface="Times New Roman" panose="02020603050405020304" pitchFamily="18" charset="0"/>
                <a:cs typeface="Times New Roman" panose="02020603050405020304" pitchFamily="18" charset="0"/>
              </a:rPr>
              <a:t>(M</a:t>
            </a:r>
            <a:r>
              <a:rPr lang="en-US" altLang="zh-TW" sz="3200" baseline="-25000" dirty="0">
                <a:latin typeface="Times New Roman" panose="02020603050405020304" pitchFamily="18" charset="0"/>
                <a:cs typeface="Times New Roman" panose="02020603050405020304" pitchFamily="18" charset="0"/>
              </a:rPr>
              <a:t>W</a:t>
            </a:r>
            <a:r>
              <a:rPr lang="en-US" altLang="zh-TW" sz="3200" dirty="0">
                <a:latin typeface="Times New Roman" panose="02020603050405020304" pitchFamily="18" charset="0"/>
                <a:cs typeface="Times New Roman" panose="02020603050405020304" pitchFamily="18" charset="0"/>
              </a:rPr>
              <a:t>)</a:t>
            </a:r>
            <a:endParaRPr lang="zh-TW" altLang="en-US" sz="3200" dirty="0">
              <a:latin typeface="Times New Roman" panose="02020603050405020304" pitchFamily="18" charset="0"/>
              <a:cs typeface="Times New Roman" panose="02020603050405020304" pitchFamily="18" charset="0"/>
            </a:endParaRPr>
          </a:p>
        </p:txBody>
      </p:sp>
      <p:sp>
        <p:nvSpPr>
          <p:cNvPr id="68" name="文字方塊 2"/>
          <p:cNvSpPr txBox="1">
            <a:spLocks noChangeArrowheads="1"/>
          </p:cNvSpPr>
          <p:nvPr/>
        </p:nvSpPr>
        <p:spPr bwMode="auto">
          <a:xfrm>
            <a:off x="5373606" y="2795616"/>
            <a:ext cx="3480114" cy="584775"/>
          </a:xfrm>
          <a:prstGeom prst="rect">
            <a:avLst/>
          </a:prstGeom>
          <a:solidFill>
            <a:srgbClr val="FFFFFF"/>
          </a:solidFill>
          <a:ln w="9525">
            <a:solidFill>
              <a:schemeClr val="tx1"/>
            </a:solidFill>
            <a:miter lim="800000"/>
            <a:headEnd/>
            <a:tailEnd/>
          </a:ln>
        </p:spPr>
        <p:txBody>
          <a:bodyPr vert="horz" wrap="square" lIns="91440" tIns="45720" rIns="91440" bIns="45720" numCol="1" anchor="t" anchorCtr="0" compatLnSpc="1">
            <a:prstTxWarp prst="textNoShape">
              <a:avLst/>
            </a:prstTxWarp>
            <a:spAutoFit/>
          </a:bodyPr>
          <a:lstStyle/>
          <a:p>
            <a:pPr lvl="0" algn="ctr" eaLnBrk="0" fontAlgn="base" hangingPunct="0">
              <a:spcBef>
                <a:spcPct val="0"/>
              </a:spcBef>
              <a:spcAft>
                <a:spcPct val="0"/>
              </a:spcAft>
            </a:pPr>
            <a:r>
              <a:rPr lang="en-US" altLang="zh-TW" sz="3200" dirty="0">
                <a:latin typeface="Times New Roman" panose="02020603050405020304" pitchFamily="18" charset="0"/>
                <a:cs typeface="Times New Roman" panose="02020603050405020304" pitchFamily="18" charset="0"/>
              </a:rPr>
              <a:t>Target Wave Height</a:t>
            </a:r>
            <a:endParaRPr kumimoji="0" lang="en-US" altLang="zh-TW" sz="4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
        <p:nvSpPr>
          <p:cNvPr id="69" name="文字方塊 2"/>
          <p:cNvSpPr txBox="1">
            <a:spLocks noChangeArrowheads="1"/>
          </p:cNvSpPr>
          <p:nvPr/>
        </p:nvSpPr>
        <p:spPr bwMode="auto">
          <a:xfrm>
            <a:off x="6028833" y="3729935"/>
            <a:ext cx="2085535" cy="584776"/>
          </a:xfrm>
          <a:prstGeom prst="rect">
            <a:avLst/>
          </a:prstGeom>
          <a:solidFill>
            <a:srgbClr val="FFFFFF"/>
          </a:solidFill>
          <a:ln w="9525">
            <a:solidFill>
              <a:schemeClr val="tx1"/>
            </a:solidFill>
            <a:miter lim="800000"/>
            <a:headEnd/>
            <a:tailEnd/>
          </a:ln>
        </p:spPr>
        <p:txBody>
          <a:bodyPr vert="horz" wrap="square" lIns="91440" tIns="45720" rIns="91440" bIns="45720" numCol="1"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3200" b="0" i="0" u="none" strike="noStrike" cap="none" normalizeH="0" baseline="0" dirty="0">
                <a:ln>
                  <a:noFill/>
                </a:ln>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rPr>
              <a:t>IIA Result</a:t>
            </a:r>
            <a:endParaRPr kumimoji="0" lang="en-US" altLang="zh-TW" sz="4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cxnSp>
        <p:nvCxnSpPr>
          <p:cNvPr id="70" name="直線接點 69"/>
          <p:cNvCxnSpPr/>
          <p:nvPr/>
        </p:nvCxnSpPr>
        <p:spPr>
          <a:xfrm>
            <a:off x="5329700" y="3557097"/>
            <a:ext cx="358977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71" name="等於 70"/>
          <p:cNvSpPr/>
          <p:nvPr/>
        </p:nvSpPr>
        <p:spPr>
          <a:xfrm rot="5400000">
            <a:off x="6872745" y="4596871"/>
            <a:ext cx="442996" cy="442996"/>
          </a:xfrm>
          <a:prstGeom prst="mathEqual">
            <a:avLst/>
          </a:prstGeom>
          <a:solidFill>
            <a:schemeClr val="tx1"/>
          </a:solidFill>
          <a:ln w="762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4000">
              <a:solidFill>
                <a:schemeClr val="tx1"/>
              </a:solidFill>
            </a:endParaRPr>
          </a:p>
        </p:txBody>
      </p:sp>
      <p:sp>
        <p:nvSpPr>
          <p:cNvPr id="72" name="圓角矩形 71"/>
          <p:cNvSpPr/>
          <p:nvPr/>
        </p:nvSpPr>
        <p:spPr>
          <a:xfrm>
            <a:off x="5250346" y="2363254"/>
            <a:ext cx="3784828" cy="2230260"/>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3" name="圓角矩形 72"/>
          <p:cNvSpPr/>
          <p:nvPr/>
        </p:nvSpPr>
        <p:spPr>
          <a:xfrm>
            <a:off x="571982" y="4335235"/>
            <a:ext cx="4678364" cy="2230260"/>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202134275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Autofit/>
          </a:bodyPr>
          <a:lstStyle/>
          <a:p>
            <a:r>
              <a:rPr lang="en-US" altLang="zh-TW" sz="2800" dirty="0"/>
              <a:t>STR Results (selected)</a:t>
            </a:r>
            <a:br>
              <a:rPr lang="en-US" altLang="zh-TW" sz="2800" dirty="0"/>
            </a:br>
            <a:r>
              <a:rPr lang="en-US" altLang="zh-TW" sz="2800" dirty="0"/>
              <a:t>Seismic-Tsunami Relationship, STR</a:t>
            </a:r>
            <a:endParaRPr lang="zh-TW" altLang="en-US" sz="2400" dirty="0"/>
          </a:p>
        </p:txBody>
      </p:sp>
      <p:pic>
        <p:nvPicPr>
          <p:cNvPr id="5" name="內容版面配置區 4"/>
          <p:cNvPicPr>
            <a:picLocks noGrp="1" noChangeAspect="1"/>
          </p:cNvPicPr>
          <p:nvPr>
            <p:ph idx="1"/>
          </p:nvPr>
        </p:nvPicPr>
        <p:blipFill>
          <a:blip r:embed="rId2"/>
          <a:stretch>
            <a:fillRect/>
          </a:stretch>
        </p:blipFill>
        <p:spPr>
          <a:xfrm>
            <a:off x="251520" y="1421204"/>
            <a:ext cx="2880000" cy="2633226"/>
          </a:xfrm>
          <a:prstGeom prst="rect">
            <a:avLst/>
          </a:prstGeom>
        </p:spPr>
      </p:pic>
      <p:sp>
        <p:nvSpPr>
          <p:cNvPr id="4" name="投影片編號版面配置區 3"/>
          <p:cNvSpPr>
            <a:spLocks noGrp="1"/>
          </p:cNvSpPr>
          <p:nvPr>
            <p:ph type="sldNum" sz="quarter" idx="12"/>
          </p:nvPr>
        </p:nvSpPr>
        <p:spPr/>
        <p:txBody>
          <a:bodyPr/>
          <a:lstStyle/>
          <a:p>
            <a:fld id="{BA18821E-8FE7-4C4D-ABAC-6F17993994D3}" type="slidenum">
              <a:rPr lang="zh-TW" altLang="en-US" smtClean="0"/>
              <a:pPr/>
              <a:t>34</a:t>
            </a:fld>
            <a:endParaRPr lang="zh-TW" altLang="en-US"/>
          </a:p>
        </p:txBody>
      </p:sp>
      <p:pic>
        <p:nvPicPr>
          <p:cNvPr id="6" name="圖片 5"/>
          <p:cNvPicPr>
            <a:picLocks noChangeAspect="1"/>
          </p:cNvPicPr>
          <p:nvPr/>
        </p:nvPicPr>
        <p:blipFill>
          <a:blip r:embed="rId3"/>
          <a:stretch>
            <a:fillRect/>
          </a:stretch>
        </p:blipFill>
        <p:spPr>
          <a:xfrm>
            <a:off x="3203848" y="1426924"/>
            <a:ext cx="2814125" cy="2520280"/>
          </a:xfrm>
          <a:prstGeom prst="rect">
            <a:avLst/>
          </a:prstGeom>
        </p:spPr>
      </p:pic>
      <p:pic>
        <p:nvPicPr>
          <p:cNvPr id="7" name="圖片 6"/>
          <p:cNvPicPr>
            <a:picLocks noChangeAspect="1"/>
          </p:cNvPicPr>
          <p:nvPr/>
        </p:nvPicPr>
        <p:blipFill>
          <a:blip r:embed="rId4"/>
          <a:stretch>
            <a:fillRect/>
          </a:stretch>
        </p:blipFill>
        <p:spPr>
          <a:xfrm>
            <a:off x="5934495" y="1426924"/>
            <a:ext cx="2752305" cy="2507408"/>
          </a:xfrm>
          <a:prstGeom prst="rect">
            <a:avLst/>
          </a:prstGeom>
        </p:spPr>
      </p:pic>
      <p:pic>
        <p:nvPicPr>
          <p:cNvPr id="9" name="圖片 8"/>
          <p:cNvPicPr>
            <a:picLocks noChangeAspect="1"/>
          </p:cNvPicPr>
          <p:nvPr/>
        </p:nvPicPr>
        <p:blipFill rotWithShape="1">
          <a:blip r:embed="rId5"/>
          <a:srcRect t="17280"/>
          <a:stretch/>
        </p:blipFill>
        <p:spPr>
          <a:xfrm>
            <a:off x="323528" y="4796196"/>
            <a:ext cx="4824536" cy="1749696"/>
          </a:xfrm>
          <a:prstGeom prst="rect">
            <a:avLst/>
          </a:prstGeom>
        </p:spPr>
      </p:pic>
      <p:pic>
        <p:nvPicPr>
          <p:cNvPr id="10" name="圖片 9"/>
          <p:cNvPicPr>
            <a:picLocks noChangeAspect="1"/>
          </p:cNvPicPr>
          <p:nvPr/>
        </p:nvPicPr>
        <p:blipFill>
          <a:blip r:embed="rId6"/>
          <a:stretch>
            <a:fillRect/>
          </a:stretch>
        </p:blipFill>
        <p:spPr>
          <a:xfrm>
            <a:off x="5364088" y="4616782"/>
            <a:ext cx="3024336" cy="2063362"/>
          </a:xfrm>
          <a:prstGeom prst="rect">
            <a:avLst/>
          </a:prstGeom>
        </p:spPr>
      </p:pic>
      <p:sp>
        <p:nvSpPr>
          <p:cNvPr id="3" name="Rectangle 1"/>
          <p:cNvSpPr>
            <a:spLocks noChangeArrowheads="1"/>
          </p:cNvSpPr>
          <p:nvPr/>
        </p:nvSpPr>
        <p:spPr bwMode="auto">
          <a:xfrm>
            <a:off x="3059832" y="4106953"/>
            <a:ext cx="2849328" cy="269317"/>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3808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zh-TW" sz="2000" b="0" i="0" u="none" strike="noStrike" cap="none" normalizeH="0" baseline="0" dirty="0">
                <a:ln>
                  <a:noFill/>
                </a:ln>
                <a:solidFill>
                  <a:srgbClr val="212121"/>
                </a:solidFill>
                <a:effectLst/>
                <a:latin typeface="+mj-lt"/>
                <a:ea typeface="inherit"/>
              </a:rPr>
              <a:t>Kaohsiung</a:t>
            </a:r>
            <a:r>
              <a:rPr kumimoji="0" lang="en-US" altLang="zh-TW" sz="2000" b="0" i="0" u="none" strike="noStrike" cap="none" normalizeH="0" baseline="0" dirty="0">
                <a:ln>
                  <a:noFill/>
                </a:ln>
                <a:solidFill>
                  <a:srgbClr val="212121"/>
                </a:solidFill>
                <a:effectLst/>
                <a:latin typeface="+mj-lt"/>
                <a:ea typeface="inherit"/>
              </a:rPr>
              <a:t> (STR</a:t>
            </a:r>
            <a:r>
              <a:rPr kumimoji="0" lang="en-US" altLang="zh-TW" sz="2000" b="0" i="0" u="none" strike="noStrike" cap="none" normalizeH="0" dirty="0">
                <a:ln>
                  <a:noFill/>
                </a:ln>
                <a:solidFill>
                  <a:srgbClr val="212121"/>
                </a:solidFill>
                <a:effectLst/>
                <a:latin typeface="+mj-lt"/>
                <a:ea typeface="inherit"/>
              </a:rPr>
              <a:t> 1, 3, 6 m)</a:t>
            </a:r>
            <a:r>
              <a:rPr kumimoji="0" lang="zh-TW" altLang="zh-TW" sz="100" b="0" i="0" u="none" strike="noStrike" cap="none" normalizeH="0" baseline="0" dirty="0">
                <a:ln>
                  <a:noFill/>
                </a:ln>
                <a:solidFill>
                  <a:schemeClr val="tx1"/>
                </a:solidFill>
                <a:effectLst/>
                <a:latin typeface="+mj-lt"/>
              </a:rPr>
              <a:t> </a:t>
            </a:r>
            <a:endParaRPr kumimoji="0" lang="zh-TW" altLang="zh-TW" sz="1100" b="0" i="0" u="none" strike="noStrike" cap="none" normalizeH="0" baseline="0" dirty="0">
              <a:ln>
                <a:noFill/>
              </a:ln>
              <a:solidFill>
                <a:schemeClr val="tx1"/>
              </a:solidFill>
              <a:effectLst/>
              <a:latin typeface="+mj-lt"/>
            </a:endParaRPr>
          </a:p>
        </p:txBody>
      </p:sp>
    </p:spTree>
    <p:extLst>
      <p:ext uri="{BB962C8B-B14F-4D97-AF65-F5344CB8AC3E}">
        <p14:creationId xmlns:p14="http://schemas.microsoft.com/office/powerpoint/2010/main" val="356873441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121F2420-2E57-44E3-9368-7736F0AC2757}"/>
              </a:ext>
            </a:extLst>
          </p:cNvPr>
          <p:cNvSpPr>
            <a:spLocks noGrp="1"/>
          </p:cNvSpPr>
          <p:nvPr>
            <p:ph type="ctrTitle"/>
          </p:nvPr>
        </p:nvSpPr>
        <p:spPr>
          <a:xfrm>
            <a:off x="1143000" y="2031935"/>
            <a:ext cx="6858000" cy="1790700"/>
          </a:xfrm>
        </p:spPr>
        <p:txBody>
          <a:bodyPr>
            <a:normAutofit/>
          </a:bodyPr>
          <a:lstStyle/>
          <a:p>
            <a:r>
              <a:rPr lang="zh-TW" altLang="zh-TW" sz="3600" dirty="0">
                <a:latin typeface="標楷體" panose="03000509000000000000" pitchFamily="65" charset="-120"/>
                <a:ea typeface="標楷體" panose="03000509000000000000" pitchFamily="65" charset="-120"/>
              </a:rPr>
              <a:t>索羅門群島海嘯災害分析</a:t>
            </a:r>
            <a:br>
              <a:rPr lang="zh-TW" altLang="zh-TW" sz="3600" dirty="0"/>
            </a:br>
            <a:endParaRPr lang="zh-TW" altLang="en-US" sz="3600" dirty="0"/>
          </a:p>
        </p:txBody>
      </p:sp>
      <p:sp>
        <p:nvSpPr>
          <p:cNvPr id="3" name="文字方塊 2">
            <a:extLst>
              <a:ext uri="{FF2B5EF4-FFF2-40B4-BE49-F238E27FC236}">
                <a16:creationId xmlns:a16="http://schemas.microsoft.com/office/drawing/2014/main" id="{3783C0F3-516B-4DD9-8280-948A4153DF2D}"/>
              </a:ext>
            </a:extLst>
          </p:cNvPr>
          <p:cNvSpPr txBox="1"/>
          <p:nvPr/>
        </p:nvSpPr>
        <p:spPr>
          <a:xfrm>
            <a:off x="7879556" y="5164931"/>
            <a:ext cx="1128713" cy="369332"/>
          </a:xfrm>
          <a:prstGeom prst="rect">
            <a:avLst/>
          </a:prstGeom>
          <a:noFill/>
        </p:spPr>
        <p:txBody>
          <a:bodyPr wrap="square" rtlCol="0">
            <a:spAutoFit/>
          </a:bodyPr>
          <a:lstStyle/>
          <a:p>
            <a:r>
              <a:rPr lang="zh-TW" altLang="en-US" dirty="0">
                <a:latin typeface="標楷體" panose="03000509000000000000" pitchFamily="65" charset="-120"/>
                <a:ea typeface="標楷體" panose="03000509000000000000" pitchFamily="65" charset="-120"/>
              </a:rPr>
              <a:t>曾歆倚</a:t>
            </a:r>
          </a:p>
        </p:txBody>
      </p:sp>
      <p:sp>
        <p:nvSpPr>
          <p:cNvPr id="4" name="投影片編號版面配置區 3">
            <a:extLst>
              <a:ext uri="{FF2B5EF4-FFF2-40B4-BE49-F238E27FC236}">
                <a16:creationId xmlns:a16="http://schemas.microsoft.com/office/drawing/2014/main" id="{E42FE5E5-028B-487F-90FA-43B218B021F3}"/>
              </a:ext>
            </a:extLst>
          </p:cNvPr>
          <p:cNvSpPr>
            <a:spLocks noGrp="1"/>
          </p:cNvSpPr>
          <p:nvPr>
            <p:ph type="sldNum" sz="quarter" idx="12"/>
          </p:nvPr>
        </p:nvSpPr>
        <p:spPr/>
        <p:txBody>
          <a:bodyPr/>
          <a:lstStyle/>
          <a:p>
            <a:fld id="{E781DEAF-D2A2-4427-B370-8C3498950B22}" type="slidenum">
              <a:rPr lang="zh-TW" altLang="en-US" smtClean="0"/>
              <a:t>35</a:t>
            </a:fld>
            <a:endParaRPr lang="zh-TW" altLang="en-US"/>
          </a:p>
        </p:txBody>
      </p:sp>
      <p:sp>
        <p:nvSpPr>
          <p:cNvPr id="5" name="文字方塊 4">
            <a:extLst>
              <a:ext uri="{FF2B5EF4-FFF2-40B4-BE49-F238E27FC236}">
                <a16:creationId xmlns:a16="http://schemas.microsoft.com/office/drawing/2014/main" id="{0F26F18A-82B4-4BE6-B17E-DC5170B7F749}"/>
              </a:ext>
            </a:extLst>
          </p:cNvPr>
          <p:cNvSpPr txBox="1"/>
          <p:nvPr/>
        </p:nvSpPr>
        <p:spPr>
          <a:xfrm>
            <a:off x="3914774" y="3543553"/>
            <a:ext cx="2593182" cy="415498"/>
          </a:xfrm>
          <a:prstGeom prst="rect">
            <a:avLst/>
          </a:prstGeom>
          <a:noFill/>
        </p:spPr>
        <p:txBody>
          <a:bodyPr wrap="square" rtlCol="0">
            <a:spAutoFit/>
          </a:bodyPr>
          <a:lstStyle/>
          <a:p>
            <a:r>
              <a:rPr lang="en-US" altLang="zh-TW" sz="2100" dirty="0"/>
              <a:t>2020.07.23</a:t>
            </a:r>
            <a:endParaRPr lang="zh-TW" altLang="en-US" sz="2100" dirty="0"/>
          </a:p>
        </p:txBody>
      </p:sp>
    </p:spTree>
    <p:extLst>
      <p:ext uri="{BB962C8B-B14F-4D97-AF65-F5344CB8AC3E}">
        <p14:creationId xmlns:p14="http://schemas.microsoft.com/office/powerpoint/2010/main" val="312931935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503E527-FD79-4802-A84A-A7109CBB1E60}"/>
              </a:ext>
            </a:extLst>
          </p:cNvPr>
          <p:cNvSpPr>
            <a:spLocks noGrp="1"/>
          </p:cNvSpPr>
          <p:nvPr>
            <p:ph type="title"/>
          </p:nvPr>
        </p:nvSpPr>
        <p:spPr/>
        <p:txBody>
          <a:bodyPr>
            <a:normAutofit/>
          </a:bodyPr>
          <a:lstStyle/>
          <a:p>
            <a:r>
              <a:rPr lang="en-US" altLang="zh-TW" sz="3000" dirty="0">
                <a:latin typeface="+mn-lt"/>
              </a:rPr>
              <a:t>Impact Intensity Analysis (IIA)</a:t>
            </a:r>
            <a:endParaRPr lang="zh-TW" altLang="en-US" sz="3000" dirty="0">
              <a:latin typeface="+mn-lt"/>
            </a:endParaRPr>
          </a:p>
        </p:txBody>
      </p:sp>
      <p:sp>
        <p:nvSpPr>
          <p:cNvPr id="3" name="內容版面配置區 2">
            <a:extLst>
              <a:ext uri="{FF2B5EF4-FFF2-40B4-BE49-F238E27FC236}">
                <a16:creationId xmlns:a16="http://schemas.microsoft.com/office/drawing/2014/main" id="{A9835492-5837-4B41-B734-43F10191A557}"/>
              </a:ext>
            </a:extLst>
          </p:cNvPr>
          <p:cNvSpPr>
            <a:spLocks noGrp="1"/>
          </p:cNvSpPr>
          <p:nvPr>
            <p:ph idx="1"/>
          </p:nvPr>
        </p:nvSpPr>
        <p:spPr/>
        <p:txBody>
          <a:bodyPr>
            <a:normAutofit/>
          </a:bodyPr>
          <a:lstStyle/>
          <a:p>
            <a:r>
              <a:rPr lang="zh-TW" altLang="en-US" sz="1950" dirty="0">
                <a:latin typeface="標楷體" panose="03000509000000000000" pitchFamily="65" charset="-120"/>
                <a:ea typeface="標楷體" panose="03000509000000000000" pitchFamily="65" charset="-120"/>
              </a:rPr>
              <a:t>在海嘯的傳遞過程，會因為海底地形等元素，導致能量的傳遞是不均勻的，會有高能量傳遞的路線，也有低能量傳遞的地區，因此並不是觀測地點離震源越近最大波高就越高。</a:t>
            </a:r>
          </a:p>
          <a:p>
            <a:r>
              <a:rPr lang="en-US" altLang="zh-TW" sz="1950" dirty="0">
                <a:latin typeface="標楷體" panose="03000509000000000000" pitchFamily="65" charset="-120"/>
                <a:ea typeface="標楷體" panose="03000509000000000000" pitchFamily="65" charset="-120"/>
              </a:rPr>
              <a:t>IIA</a:t>
            </a:r>
            <a:r>
              <a:rPr lang="zh-TW" altLang="en-US" sz="1950" dirty="0">
                <a:latin typeface="標楷體" panose="03000509000000000000" pitchFamily="65" charset="-120"/>
                <a:ea typeface="標楷體" panose="03000509000000000000" pitchFamily="65" charset="-120"/>
              </a:rPr>
              <a:t>是藉由將一個計算的地區分為許多個點震源，在每一個震源產生一樣的初始波高後，經由</a:t>
            </a:r>
            <a:r>
              <a:rPr lang="en-US" altLang="zh-TW" sz="1950" dirty="0">
                <a:latin typeface="標楷體" panose="03000509000000000000" pitchFamily="65" charset="-120"/>
                <a:ea typeface="標楷體" panose="03000509000000000000" pitchFamily="65" charset="-120"/>
              </a:rPr>
              <a:t>COMCOT</a:t>
            </a:r>
            <a:r>
              <a:rPr lang="zh-TW" altLang="en-US" sz="1950" dirty="0">
                <a:latin typeface="標楷體" panose="03000509000000000000" pitchFamily="65" charset="-120"/>
                <a:ea typeface="標楷體" panose="03000509000000000000" pitchFamily="65" charset="-120"/>
              </a:rPr>
              <a:t>計算， 得到每一個點震源會產生的最大波高資料，也就形成了一個資料庫，再根據不同研究的地區一一對照每一個點震源在此地區產生的最大波高的資料，找到該地區的最大波高值，代回此資料的原始震源點，藉此就可以得到該計算區域，每一個點震源發生海嘯時對研究地區造成的衝擊大小。</a:t>
            </a:r>
          </a:p>
          <a:p>
            <a:r>
              <a:rPr lang="zh-TW" altLang="en-US" sz="1950" dirty="0">
                <a:latin typeface="標楷體" panose="03000509000000000000" pitchFamily="65" charset="-120"/>
                <a:ea typeface="標楷體" panose="03000509000000000000" pitchFamily="65" charset="-120"/>
              </a:rPr>
              <a:t>利用</a:t>
            </a:r>
            <a:r>
              <a:rPr lang="en-US" altLang="zh-TW" sz="1950" dirty="0">
                <a:latin typeface="標楷體" panose="03000509000000000000" pitchFamily="65" charset="-120"/>
                <a:ea typeface="標楷體" panose="03000509000000000000" pitchFamily="65" charset="-120"/>
              </a:rPr>
              <a:t>IIA</a:t>
            </a:r>
            <a:r>
              <a:rPr lang="zh-TW" altLang="en-US" sz="1950" dirty="0">
                <a:latin typeface="標楷體" panose="03000509000000000000" pitchFamily="65" charset="-120"/>
                <a:ea typeface="標楷體" panose="03000509000000000000" pitchFamily="65" charset="-120"/>
              </a:rPr>
              <a:t>，可以分析出重要城市，人口密集區需要注意的海嘯發生位置</a:t>
            </a:r>
          </a:p>
          <a:p>
            <a:endParaRPr lang="zh-TW" altLang="en-US" dirty="0"/>
          </a:p>
        </p:txBody>
      </p:sp>
      <p:sp>
        <p:nvSpPr>
          <p:cNvPr id="4" name="投影片編號版面配置區 3">
            <a:extLst>
              <a:ext uri="{FF2B5EF4-FFF2-40B4-BE49-F238E27FC236}">
                <a16:creationId xmlns:a16="http://schemas.microsoft.com/office/drawing/2014/main" id="{0606E784-15E9-4E12-93F9-2DB02703E77C}"/>
              </a:ext>
            </a:extLst>
          </p:cNvPr>
          <p:cNvSpPr>
            <a:spLocks noGrp="1"/>
          </p:cNvSpPr>
          <p:nvPr>
            <p:ph type="sldNum" sz="quarter" idx="12"/>
          </p:nvPr>
        </p:nvSpPr>
        <p:spPr/>
        <p:txBody>
          <a:bodyPr/>
          <a:lstStyle/>
          <a:p>
            <a:fld id="{E781DEAF-D2A2-4427-B370-8C3498950B22}" type="slidenum">
              <a:rPr lang="zh-TW" altLang="en-US" smtClean="0"/>
              <a:t>36</a:t>
            </a:fld>
            <a:endParaRPr lang="zh-TW" altLang="en-US"/>
          </a:p>
        </p:txBody>
      </p:sp>
    </p:spTree>
    <p:extLst>
      <p:ext uri="{BB962C8B-B14F-4D97-AF65-F5344CB8AC3E}">
        <p14:creationId xmlns:p14="http://schemas.microsoft.com/office/powerpoint/2010/main" val="317363776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a:extLst>
              <a:ext uri="{FF2B5EF4-FFF2-40B4-BE49-F238E27FC236}">
                <a16:creationId xmlns:a16="http://schemas.microsoft.com/office/drawing/2014/main" id="{C5EE1F52-2296-4850-AB36-88D53C3B4647}"/>
              </a:ext>
            </a:extLst>
          </p:cNvPr>
          <p:cNvSpPr>
            <a:spLocks noGrp="1"/>
          </p:cNvSpPr>
          <p:nvPr>
            <p:ph idx="1"/>
          </p:nvPr>
        </p:nvSpPr>
        <p:spPr>
          <a:xfrm>
            <a:off x="4119086" y="1578769"/>
            <a:ext cx="4396264" cy="3911204"/>
          </a:xfrm>
        </p:spPr>
        <p:txBody>
          <a:bodyPr>
            <a:normAutofit/>
          </a:bodyPr>
          <a:lstStyle/>
          <a:p>
            <a:r>
              <a:rPr lang="zh-TW" altLang="en-US" sz="1500" dirty="0">
                <a:latin typeface="標楷體" panose="03000509000000000000" pitchFamily="65" charset="-120"/>
                <a:ea typeface="標楷體" panose="03000509000000000000" pitchFamily="65" charset="-120"/>
              </a:rPr>
              <a:t>索羅門群島附近區域用</a:t>
            </a:r>
            <a:r>
              <a:rPr lang="en-US" altLang="zh-TW" sz="1500" dirty="0">
                <a:latin typeface="標楷體" panose="03000509000000000000" pitchFamily="65" charset="-120"/>
                <a:ea typeface="標楷體" panose="03000509000000000000" pitchFamily="65" charset="-120"/>
              </a:rPr>
              <a:t>IIA</a:t>
            </a:r>
            <a:r>
              <a:rPr lang="zh-TW" altLang="en-US" sz="1500" dirty="0">
                <a:latin typeface="標楷體" panose="03000509000000000000" pitchFamily="65" charset="-120"/>
                <a:ea typeface="標楷體" panose="03000509000000000000" pitchFamily="65" charset="-120"/>
              </a:rPr>
              <a:t>產生的圓形初始波高圖，初始波高的直徑為</a:t>
            </a:r>
            <a:r>
              <a:rPr lang="en-US" altLang="zh-TW" sz="1500" dirty="0">
                <a:latin typeface="標楷體" panose="03000509000000000000" pitchFamily="65" charset="-120"/>
                <a:ea typeface="標楷體" panose="03000509000000000000" pitchFamily="65" charset="-120"/>
              </a:rPr>
              <a:t>35km</a:t>
            </a:r>
            <a:r>
              <a:rPr lang="zh-TW" altLang="en-US" sz="1500" dirty="0">
                <a:latin typeface="標楷體" panose="03000509000000000000" pitchFamily="65" charset="-120"/>
                <a:ea typeface="標楷體" panose="03000509000000000000" pitchFamily="65" charset="-120"/>
              </a:rPr>
              <a:t>，波高</a:t>
            </a:r>
            <a:r>
              <a:rPr lang="en-US" altLang="zh-TW" sz="1500" dirty="0">
                <a:latin typeface="標楷體" panose="03000509000000000000" pitchFamily="65" charset="-120"/>
                <a:ea typeface="標楷體" panose="03000509000000000000" pitchFamily="65" charset="-120"/>
              </a:rPr>
              <a:t>1m</a:t>
            </a:r>
            <a:r>
              <a:rPr lang="zh-TW" altLang="en-US" sz="1500" dirty="0">
                <a:latin typeface="標楷體" panose="03000509000000000000" pitchFamily="65" charset="-120"/>
                <a:ea typeface="標楷體" panose="03000509000000000000" pitchFamily="65" charset="-120"/>
              </a:rPr>
              <a:t>，圓心間距為</a:t>
            </a:r>
            <a:r>
              <a:rPr lang="en-US" altLang="zh-TW" sz="1500" dirty="0">
                <a:latin typeface="標楷體" panose="03000509000000000000" pitchFamily="65" charset="-120"/>
                <a:ea typeface="標楷體" panose="03000509000000000000" pitchFamily="65" charset="-120"/>
              </a:rPr>
              <a:t>0.375</a:t>
            </a:r>
            <a:r>
              <a:rPr lang="zh-TW" altLang="en-US" sz="1500" dirty="0">
                <a:latin typeface="標楷體" panose="03000509000000000000" pitchFamily="65" charset="-120"/>
                <a:ea typeface="標楷體" panose="03000509000000000000" pitchFamily="65" charset="-120"/>
              </a:rPr>
              <a:t>度</a:t>
            </a:r>
            <a:endParaRPr lang="en-US" altLang="zh-TW" sz="1500" dirty="0">
              <a:latin typeface="標楷體" panose="03000509000000000000" pitchFamily="65" charset="-120"/>
              <a:ea typeface="標楷體" panose="03000509000000000000" pitchFamily="65" charset="-120"/>
            </a:endParaRPr>
          </a:p>
          <a:p>
            <a:endParaRPr lang="en-US" altLang="zh-TW" sz="1500" dirty="0">
              <a:latin typeface="標楷體" panose="03000509000000000000" pitchFamily="65" charset="-120"/>
              <a:ea typeface="標楷體" panose="03000509000000000000" pitchFamily="65" charset="-120"/>
            </a:endParaRPr>
          </a:p>
          <a:p>
            <a:endParaRPr lang="en-US" altLang="zh-TW" sz="1500" dirty="0">
              <a:latin typeface="標楷體" panose="03000509000000000000" pitchFamily="65" charset="-120"/>
              <a:ea typeface="標楷體" panose="03000509000000000000" pitchFamily="65" charset="-120"/>
            </a:endParaRPr>
          </a:p>
          <a:p>
            <a:endParaRPr lang="en-US" altLang="zh-TW" sz="1500" dirty="0">
              <a:latin typeface="標楷體" panose="03000509000000000000" pitchFamily="65" charset="-120"/>
              <a:ea typeface="標楷體" panose="03000509000000000000" pitchFamily="65" charset="-120"/>
            </a:endParaRPr>
          </a:p>
          <a:p>
            <a:endParaRPr lang="en-US" altLang="zh-TW" sz="1500" dirty="0">
              <a:latin typeface="標楷體" panose="03000509000000000000" pitchFamily="65" charset="-120"/>
              <a:ea typeface="標楷體" panose="03000509000000000000" pitchFamily="65" charset="-120"/>
            </a:endParaRPr>
          </a:p>
          <a:p>
            <a:endParaRPr lang="en-US" altLang="zh-TW" sz="1500" dirty="0">
              <a:latin typeface="標楷體" panose="03000509000000000000" pitchFamily="65" charset="-120"/>
              <a:ea typeface="標楷體" panose="03000509000000000000" pitchFamily="65" charset="-120"/>
            </a:endParaRPr>
          </a:p>
          <a:p>
            <a:r>
              <a:rPr lang="en-US" altLang="zh-TW" sz="1500" dirty="0">
                <a:latin typeface="標楷體" panose="03000509000000000000" pitchFamily="65" charset="-120"/>
                <a:ea typeface="標楷體" panose="03000509000000000000" pitchFamily="65" charset="-120"/>
              </a:rPr>
              <a:t>USGS</a:t>
            </a:r>
            <a:r>
              <a:rPr lang="zh-TW" altLang="zh-TW" sz="1500" dirty="0">
                <a:latin typeface="標楷體" panose="03000509000000000000" pitchFamily="65" charset="-120"/>
                <a:ea typeface="標楷體" panose="03000509000000000000" pitchFamily="65" charset="-120"/>
              </a:rPr>
              <a:t>上，從</a:t>
            </a:r>
            <a:r>
              <a:rPr lang="en-US" altLang="zh-TW" sz="1500" dirty="0">
                <a:latin typeface="標楷體" panose="03000509000000000000" pitchFamily="65" charset="-120"/>
                <a:ea typeface="標楷體" panose="03000509000000000000" pitchFamily="65" charset="-120"/>
              </a:rPr>
              <a:t>1900</a:t>
            </a:r>
            <a:r>
              <a:rPr lang="zh-TW" altLang="zh-TW" sz="1500" dirty="0">
                <a:latin typeface="標楷體" panose="03000509000000000000" pitchFamily="65" charset="-120"/>
                <a:ea typeface="標楷體" panose="03000509000000000000" pitchFamily="65" charset="-120"/>
              </a:rPr>
              <a:t>至</a:t>
            </a:r>
            <a:r>
              <a:rPr lang="en-US" altLang="zh-TW" sz="1500" dirty="0">
                <a:latin typeface="標楷體" panose="03000509000000000000" pitchFamily="65" charset="-120"/>
                <a:ea typeface="標楷體" panose="03000509000000000000" pitchFamily="65" charset="-120"/>
              </a:rPr>
              <a:t>2020</a:t>
            </a:r>
            <a:r>
              <a:rPr lang="zh-TW" altLang="zh-TW" sz="1500" dirty="0">
                <a:latin typeface="標楷體" panose="03000509000000000000" pitchFamily="65" charset="-120"/>
                <a:ea typeface="標楷體" panose="03000509000000000000" pitchFamily="65" charset="-120"/>
              </a:rPr>
              <a:t>索羅門群島附近曾發生芮氏規模</a:t>
            </a:r>
            <a:r>
              <a:rPr lang="en-US" altLang="zh-TW" sz="1500" dirty="0">
                <a:latin typeface="標楷體" panose="03000509000000000000" pitchFamily="65" charset="-120"/>
                <a:ea typeface="標楷體" panose="03000509000000000000" pitchFamily="65" charset="-120"/>
              </a:rPr>
              <a:t>7.5</a:t>
            </a:r>
            <a:r>
              <a:rPr lang="zh-TW" altLang="zh-TW" sz="1500" dirty="0">
                <a:latin typeface="標楷體" panose="03000509000000000000" pitchFamily="65" charset="-120"/>
                <a:ea typeface="標楷體" panose="03000509000000000000" pitchFamily="65" charset="-120"/>
              </a:rPr>
              <a:t>以上的地震從歷史的地震事件看來，索羅門群島的地震多半是發生在</a:t>
            </a:r>
            <a:r>
              <a:rPr lang="en-US" altLang="zh-TW" sz="1500" dirty="0">
                <a:latin typeface="標楷體" panose="03000509000000000000" pitchFamily="65" charset="-120"/>
                <a:ea typeface="標楷體" panose="03000509000000000000" pitchFamily="65" charset="-120"/>
              </a:rPr>
              <a:t>New Britain-San Cristobal Trench</a:t>
            </a:r>
            <a:r>
              <a:rPr lang="zh-TW" altLang="zh-TW" sz="1500" dirty="0">
                <a:latin typeface="標楷體" panose="03000509000000000000" pitchFamily="65" charset="-120"/>
                <a:ea typeface="標楷體" panose="03000509000000000000" pitchFamily="65" charset="-120"/>
              </a:rPr>
              <a:t>附近，因此我們將沿著海溝把較可能產生地震的區域分為</a:t>
            </a:r>
            <a:r>
              <a:rPr lang="en-US" altLang="zh-TW" sz="1500" dirty="0">
                <a:latin typeface="標楷體" panose="03000509000000000000" pitchFamily="65" charset="-120"/>
                <a:ea typeface="標楷體" panose="03000509000000000000" pitchFamily="65" charset="-120"/>
              </a:rPr>
              <a:t>11</a:t>
            </a:r>
            <a:r>
              <a:rPr lang="zh-TW" altLang="zh-TW" sz="1500" dirty="0">
                <a:latin typeface="標楷體" panose="03000509000000000000" pitchFamily="65" charset="-120"/>
                <a:ea typeface="標楷體" panose="03000509000000000000" pitchFamily="65" charset="-120"/>
              </a:rPr>
              <a:t>個區域，方便分析</a:t>
            </a:r>
          </a:p>
          <a:p>
            <a:endParaRPr lang="zh-TW" altLang="en-US" sz="1500" dirty="0">
              <a:latin typeface="標楷體" panose="03000509000000000000" pitchFamily="65" charset="-120"/>
              <a:ea typeface="標楷體" panose="03000509000000000000" pitchFamily="65" charset="-120"/>
            </a:endParaRPr>
          </a:p>
        </p:txBody>
      </p:sp>
      <p:pic>
        <p:nvPicPr>
          <p:cNvPr id="4" name="圖片 3">
            <a:extLst>
              <a:ext uri="{FF2B5EF4-FFF2-40B4-BE49-F238E27FC236}">
                <a16:creationId xmlns:a16="http://schemas.microsoft.com/office/drawing/2014/main" id="{3FA97F68-BC82-48D3-9471-004054CA749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2895" y="1042988"/>
            <a:ext cx="3326131" cy="2494598"/>
          </a:xfrm>
          <a:prstGeom prst="rect">
            <a:avLst/>
          </a:prstGeom>
        </p:spPr>
      </p:pic>
      <p:pic>
        <p:nvPicPr>
          <p:cNvPr id="5" name="圖片 4">
            <a:extLst>
              <a:ext uri="{FF2B5EF4-FFF2-40B4-BE49-F238E27FC236}">
                <a16:creationId xmlns:a16="http://schemas.microsoft.com/office/drawing/2014/main" id="{37A60011-6FDC-4414-8741-8AB01C587841}"/>
              </a:ext>
            </a:extLst>
          </p:cNvPr>
          <p:cNvPicPr/>
          <p:nvPr/>
        </p:nvPicPr>
        <p:blipFill>
          <a:blip r:embed="rId3">
            <a:extLst>
              <a:ext uri="{28A0092B-C50C-407E-A947-70E740481C1C}">
                <a14:useLocalDpi xmlns:a14="http://schemas.microsoft.com/office/drawing/2010/main" val="0"/>
              </a:ext>
            </a:extLst>
          </a:blip>
          <a:stretch>
            <a:fillRect/>
          </a:stretch>
        </p:blipFill>
        <p:spPr>
          <a:xfrm>
            <a:off x="138589" y="3235405"/>
            <a:ext cx="3794760" cy="2844641"/>
          </a:xfrm>
          <a:prstGeom prst="rect">
            <a:avLst/>
          </a:prstGeom>
        </p:spPr>
      </p:pic>
      <p:sp>
        <p:nvSpPr>
          <p:cNvPr id="2" name="投影片編號版面配置區 1">
            <a:extLst>
              <a:ext uri="{FF2B5EF4-FFF2-40B4-BE49-F238E27FC236}">
                <a16:creationId xmlns:a16="http://schemas.microsoft.com/office/drawing/2014/main" id="{9E17940E-AD94-4B74-9667-C942A87908DD}"/>
              </a:ext>
            </a:extLst>
          </p:cNvPr>
          <p:cNvSpPr>
            <a:spLocks noGrp="1"/>
          </p:cNvSpPr>
          <p:nvPr>
            <p:ph type="sldNum" sz="quarter" idx="12"/>
          </p:nvPr>
        </p:nvSpPr>
        <p:spPr/>
        <p:txBody>
          <a:bodyPr/>
          <a:lstStyle/>
          <a:p>
            <a:fld id="{E781DEAF-D2A2-4427-B370-8C3498950B22}" type="slidenum">
              <a:rPr lang="zh-TW" altLang="en-US" smtClean="0"/>
              <a:t>37</a:t>
            </a:fld>
            <a:endParaRPr lang="zh-TW" altLang="en-US"/>
          </a:p>
        </p:txBody>
      </p:sp>
    </p:spTree>
    <p:extLst>
      <p:ext uri="{BB962C8B-B14F-4D97-AF65-F5344CB8AC3E}">
        <p14:creationId xmlns:p14="http://schemas.microsoft.com/office/powerpoint/2010/main" val="258942083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855ED064-BE4D-41C1-A7EC-9BD7EECCF2B2}"/>
              </a:ext>
            </a:extLst>
          </p:cNvPr>
          <p:cNvSpPr>
            <a:spLocks noGrp="1"/>
          </p:cNvSpPr>
          <p:nvPr>
            <p:ph type="title"/>
          </p:nvPr>
        </p:nvSpPr>
        <p:spPr/>
        <p:txBody>
          <a:bodyPr/>
          <a:lstStyle/>
          <a:p>
            <a:r>
              <a:rPr lang="en-US" altLang="zh-TW" sz="3000" dirty="0">
                <a:latin typeface="+mn-lt"/>
              </a:rPr>
              <a:t>Tsunami Arrival Time Analysis(TATA)</a:t>
            </a:r>
            <a:endParaRPr lang="zh-TW" altLang="en-US" dirty="0"/>
          </a:p>
        </p:txBody>
      </p:sp>
      <p:sp>
        <p:nvSpPr>
          <p:cNvPr id="3" name="內容版面配置區 2">
            <a:extLst>
              <a:ext uri="{FF2B5EF4-FFF2-40B4-BE49-F238E27FC236}">
                <a16:creationId xmlns:a16="http://schemas.microsoft.com/office/drawing/2014/main" id="{709B92FF-FC74-4E7E-80FA-C580A8BDF5A5}"/>
              </a:ext>
            </a:extLst>
          </p:cNvPr>
          <p:cNvSpPr>
            <a:spLocks noGrp="1"/>
          </p:cNvSpPr>
          <p:nvPr>
            <p:ph idx="1"/>
          </p:nvPr>
        </p:nvSpPr>
        <p:spPr/>
        <p:txBody>
          <a:bodyPr>
            <a:normAutofit fontScale="92500" lnSpcReduction="20000"/>
          </a:bodyPr>
          <a:lstStyle/>
          <a:p>
            <a:r>
              <a:rPr lang="zh-TW" altLang="zh-TW" dirty="0">
                <a:latin typeface="標楷體" panose="03000509000000000000" pitchFamily="65" charset="-120"/>
                <a:ea typeface="標楷體" panose="03000509000000000000" pitchFamily="65" charset="-120"/>
              </a:rPr>
              <a:t>一個連續的海嘯源可以將其劃分為多個海嘯點源，我們分開模擬每個海嘯點源，並記錄其到達觀測位置所需的時間，假如這些海嘯源到達時間相近，此時海嘯的能量會累積造成較大的波高，相對的如果這些海嘯源到達的時間是互相錯開的，海嘯的能量則會互相抵消，波高會較小。我們在觀測位置設置一個圓形的初始海嘯，藉由</a:t>
            </a:r>
            <a:r>
              <a:rPr lang="en-US" altLang="zh-TW" dirty="0">
                <a:latin typeface="標楷體" panose="03000509000000000000" pitchFamily="65" charset="-120"/>
                <a:ea typeface="標楷體" panose="03000509000000000000" pitchFamily="65" charset="-120"/>
              </a:rPr>
              <a:t>COMCOT</a:t>
            </a:r>
            <a:r>
              <a:rPr lang="zh-TW" altLang="zh-TW" dirty="0">
                <a:latin typeface="標楷體" panose="03000509000000000000" pitchFamily="65" charset="-120"/>
                <a:ea typeface="標楷體" panose="03000509000000000000" pitchFamily="65" charset="-120"/>
              </a:rPr>
              <a:t>模擬得到其到時資料，藉此反推計算區域發生海嘯時抵達觀測地點的到時，並結合</a:t>
            </a:r>
            <a:r>
              <a:rPr lang="en-US" altLang="zh-TW" dirty="0">
                <a:latin typeface="標楷體" panose="03000509000000000000" pitchFamily="65" charset="-120"/>
                <a:ea typeface="標楷體" panose="03000509000000000000" pitchFamily="65" charset="-120"/>
              </a:rPr>
              <a:t>IIA</a:t>
            </a:r>
            <a:r>
              <a:rPr lang="zh-TW" altLang="zh-TW" dirty="0">
                <a:latin typeface="標楷體" panose="03000509000000000000" pitchFamily="65" charset="-120"/>
                <a:ea typeface="標楷體" panose="03000509000000000000" pitchFamily="65" charset="-120"/>
              </a:rPr>
              <a:t>和斷層、海溝走向，來分析觀測區域受到海嘯侵襲時的危險程度。</a:t>
            </a:r>
            <a:endParaRPr lang="zh-TW" altLang="en-US" dirty="0">
              <a:latin typeface="標楷體" panose="03000509000000000000" pitchFamily="65" charset="-120"/>
              <a:ea typeface="標楷體" panose="03000509000000000000" pitchFamily="65" charset="-120"/>
            </a:endParaRPr>
          </a:p>
        </p:txBody>
      </p:sp>
      <p:sp>
        <p:nvSpPr>
          <p:cNvPr id="4" name="投影片編號版面配置區 3">
            <a:extLst>
              <a:ext uri="{FF2B5EF4-FFF2-40B4-BE49-F238E27FC236}">
                <a16:creationId xmlns:a16="http://schemas.microsoft.com/office/drawing/2014/main" id="{CAB3B319-2FD0-472F-AFE8-9D297924B753}"/>
              </a:ext>
            </a:extLst>
          </p:cNvPr>
          <p:cNvSpPr>
            <a:spLocks noGrp="1"/>
          </p:cNvSpPr>
          <p:nvPr>
            <p:ph type="sldNum" sz="quarter" idx="12"/>
          </p:nvPr>
        </p:nvSpPr>
        <p:spPr/>
        <p:txBody>
          <a:bodyPr/>
          <a:lstStyle/>
          <a:p>
            <a:fld id="{E781DEAF-D2A2-4427-B370-8C3498950B22}" type="slidenum">
              <a:rPr lang="zh-TW" altLang="en-US" smtClean="0"/>
              <a:t>38</a:t>
            </a:fld>
            <a:endParaRPr lang="zh-TW" altLang="en-US"/>
          </a:p>
        </p:txBody>
      </p:sp>
    </p:spTree>
    <p:extLst>
      <p:ext uri="{BB962C8B-B14F-4D97-AF65-F5344CB8AC3E}">
        <p14:creationId xmlns:p14="http://schemas.microsoft.com/office/powerpoint/2010/main" val="241472453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群組 1">
            <a:extLst>
              <a:ext uri="{FF2B5EF4-FFF2-40B4-BE49-F238E27FC236}">
                <a16:creationId xmlns:a16="http://schemas.microsoft.com/office/drawing/2014/main" id="{981286BE-BD37-43C6-81E6-A3F4B7461A15}"/>
              </a:ext>
            </a:extLst>
          </p:cNvPr>
          <p:cNvGrpSpPr/>
          <p:nvPr/>
        </p:nvGrpSpPr>
        <p:grpSpPr>
          <a:xfrm>
            <a:off x="86558" y="-214574"/>
            <a:ext cx="9336023" cy="6999347"/>
            <a:chOff x="683793" y="2916000"/>
            <a:chExt cx="5041923" cy="3780000"/>
          </a:xfrm>
        </p:grpSpPr>
        <p:pic>
          <p:nvPicPr>
            <p:cNvPr id="16" name="圖片 15">
              <a:extLst>
                <a:ext uri="{FF2B5EF4-FFF2-40B4-BE49-F238E27FC236}">
                  <a16:creationId xmlns:a16="http://schemas.microsoft.com/office/drawing/2014/main" id="{C8BC6DBD-FB94-4202-A632-4EE5111E06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715" y="2916000"/>
              <a:ext cx="5040001" cy="3780000"/>
            </a:xfrm>
            <a:prstGeom prst="rect">
              <a:avLst/>
            </a:prstGeom>
          </p:spPr>
        </p:pic>
        <p:pic>
          <p:nvPicPr>
            <p:cNvPr id="17" name="圖片 16">
              <a:extLst>
                <a:ext uri="{FF2B5EF4-FFF2-40B4-BE49-F238E27FC236}">
                  <a16:creationId xmlns:a16="http://schemas.microsoft.com/office/drawing/2014/main" id="{42737C07-2D62-4643-A11F-ED0468D259D4}"/>
                </a:ext>
              </a:extLst>
            </p:cNvPr>
            <p:cNvPicPr>
              <a:picLocks noChangeAspect="1"/>
            </p:cNvPicPr>
            <p:nvPr/>
          </p:nvPicPr>
          <p:blipFill>
            <a:blip r:embed="rId3"/>
            <a:stretch>
              <a:fillRect/>
            </a:stretch>
          </p:blipFill>
          <p:spPr>
            <a:xfrm>
              <a:off x="683793" y="2916000"/>
              <a:ext cx="5041829" cy="3779848"/>
            </a:xfrm>
            <a:prstGeom prst="rect">
              <a:avLst/>
            </a:prstGeom>
          </p:spPr>
        </p:pic>
      </p:grpSp>
      <p:sp>
        <p:nvSpPr>
          <p:cNvPr id="3" name="投影片編號版面配置區 2">
            <a:extLst>
              <a:ext uri="{FF2B5EF4-FFF2-40B4-BE49-F238E27FC236}">
                <a16:creationId xmlns:a16="http://schemas.microsoft.com/office/drawing/2014/main" id="{193387BD-8D46-4253-A914-FF62534AED97}"/>
              </a:ext>
            </a:extLst>
          </p:cNvPr>
          <p:cNvSpPr>
            <a:spLocks noGrp="1"/>
          </p:cNvSpPr>
          <p:nvPr>
            <p:ph type="sldNum" sz="quarter" idx="12"/>
          </p:nvPr>
        </p:nvSpPr>
        <p:spPr/>
        <p:txBody>
          <a:bodyPr/>
          <a:lstStyle/>
          <a:p>
            <a:fld id="{E781DEAF-D2A2-4427-B370-8C3498950B22}" type="slidenum">
              <a:rPr lang="zh-TW" altLang="en-US" smtClean="0"/>
              <a:t>39</a:t>
            </a:fld>
            <a:endParaRPr lang="zh-TW" altLang="en-US"/>
          </a:p>
        </p:txBody>
      </p:sp>
    </p:spTree>
    <p:extLst>
      <p:ext uri="{BB962C8B-B14F-4D97-AF65-F5344CB8AC3E}">
        <p14:creationId xmlns:p14="http://schemas.microsoft.com/office/powerpoint/2010/main" val="39281641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群組 4"/>
          <p:cNvGrpSpPr/>
          <p:nvPr/>
        </p:nvGrpSpPr>
        <p:grpSpPr>
          <a:xfrm>
            <a:off x="1089248" y="188640"/>
            <a:ext cx="7109520" cy="6008835"/>
            <a:chOff x="1089248" y="88009"/>
            <a:chExt cx="7109520" cy="6008835"/>
          </a:xfrm>
        </p:grpSpPr>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9248" y="3645024"/>
              <a:ext cx="7109520" cy="245182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243" name="Picture 3" descr="C:\Users\tw6\Desktop\layer_gaug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75946" y="88009"/>
              <a:ext cx="5937176" cy="3710735"/>
            </a:xfrm>
            <a:prstGeom prst="rect">
              <a:avLst/>
            </a:prstGeom>
            <a:noFill/>
            <a:extLst>
              <a:ext uri="{909E8E84-426E-40dd-AFC4-6F175D3DCCD1}">
                <a14:hiddenFill xmlns:a14="http://schemas.microsoft.com/office/drawing/2010/main" xmlns="">
                  <a:solidFill>
                    <a:srgbClr val="FFFFFF"/>
                  </a:solidFill>
                </a14:hiddenFill>
              </a:ext>
            </a:extLst>
          </p:spPr>
        </p:pic>
        <p:sp>
          <p:nvSpPr>
            <p:cNvPr id="2" name="橢圓 1"/>
            <p:cNvSpPr/>
            <p:nvPr/>
          </p:nvSpPr>
          <p:spPr>
            <a:xfrm>
              <a:off x="4067944" y="836712"/>
              <a:ext cx="1152128" cy="43204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4" name="投影片編號版面配置區 3"/>
          <p:cNvSpPr>
            <a:spLocks noGrp="1"/>
          </p:cNvSpPr>
          <p:nvPr>
            <p:ph type="sldNum" sz="quarter" idx="12"/>
          </p:nvPr>
        </p:nvSpPr>
        <p:spPr/>
        <p:txBody>
          <a:bodyPr/>
          <a:lstStyle/>
          <a:p>
            <a:fld id="{BA18821E-8FE7-4C4D-ABAC-6F17993994D3}" type="slidenum">
              <a:rPr lang="zh-TW" altLang="en-US" smtClean="0"/>
              <a:pPr/>
              <a:t>4</a:t>
            </a:fld>
            <a:endParaRPr lang="zh-TW" altLang="en-US"/>
          </a:p>
        </p:txBody>
      </p:sp>
      <p:sp>
        <p:nvSpPr>
          <p:cNvPr id="6" name="文字方塊 5"/>
          <p:cNvSpPr txBox="1"/>
          <p:nvPr/>
        </p:nvSpPr>
        <p:spPr>
          <a:xfrm>
            <a:off x="1691680" y="188640"/>
            <a:ext cx="5689410" cy="369332"/>
          </a:xfrm>
          <a:prstGeom prst="rect">
            <a:avLst/>
          </a:prstGeom>
          <a:noFill/>
        </p:spPr>
        <p:txBody>
          <a:bodyPr wrap="square" rtlCol="0">
            <a:spAutoFit/>
          </a:bodyPr>
          <a:lstStyle/>
          <a:p>
            <a:r>
              <a:rPr lang="zh-TW" altLang="en-US" dirty="0"/>
              <a:t>模式預測之海嘯波高與日本潮位站實測比對：</a:t>
            </a:r>
            <a:r>
              <a:rPr lang="en-US" altLang="zh-TW" dirty="0" err="1"/>
              <a:t>Hanasaki</a:t>
            </a:r>
            <a:endParaRPr lang="zh-TW" altLang="en-US" dirty="0"/>
          </a:p>
        </p:txBody>
      </p:sp>
      <p:sp>
        <p:nvSpPr>
          <p:cNvPr id="7" name="矩形 6"/>
          <p:cNvSpPr/>
          <p:nvPr/>
        </p:nvSpPr>
        <p:spPr>
          <a:xfrm>
            <a:off x="1246837" y="6130983"/>
            <a:ext cx="6579096" cy="646331"/>
          </a:xfrm>
          <a:prstGeom prst="rect">
            <a:avLst/>
          </a:prstGeom>
        </p:spPr>
        <p:txBody>
          <a:bodyPr wrap="square">
            <a:spAutoFit/>
          </a:bodyPr>
          <a:lstStyle/>
          <a:p>
            <a:r>
              <a:rPr lang="en-US" altLang="zh-TW" dirty="0" err="1"/>
              <a:t>Hanasaki</a:t>
            </a:r>
            <a:r>
              <a:rPr lang="en-US" altLang="zh-TW" dirty="0"/>
              <a:t> </a:t>
            </a:r>
            <a:r>
              <a:rPr lang="zh-TW" altLang="zh-TW" dirty="0"/>
              <a:t>潮位站比對，藍線為模擬結果，黑線為實測資料。該站位於斜坡部分，模擬結果與實測比對相當一致。</a:t>
            </a:r>
            <a:endParaRPr lang="zh-TW" altLang="en-US" dirty="0"/>
          </a:p>
        </p:txBody>
      </p:sp>
    </p:spTree>
    <p:extLst>
      <p:ext uri="{BB962C8B-B14F-4D97-AF65-F5344CB8AC3E}">
        <p14:creationId xmlns:p14="http://schemas.microsoft.com/office/powerpoint/2010/main" val="301201518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群組 7">
            <a:extLst>
              <a:ext uri="{FF2B5EF4-FFF2-40B4-BE49-F238E27FC236}">
                <a16:creationId xmlns:a16="http://schemas.microsoft.com/office/drawing/2014/main" id="{894AD683-DD55-4DF9-AC50-6A0532D72148}"/>
              </a:ext>
            </a:extLst>
          </p:cNvPr>
          <p:cNvGrpSpPr/>
          <p:nvPr/>
        </p:nvGrpSpPr>
        <p:grpSpPr>
          <a:xfrm>
            <a:off x="-73241" y="-248270"/>
            <a:ext cx="9634491" cy="7223112"/>
            <a:chOff x="6048000" y="0"/>
            <a:chExt cx="5041923" cy="3780000"/>
          </a:xfrm>
        </p:grpSpPr>
        <p:pic>
          <p:nvPicPr>
            <p:cNvPr id="14" name="圖片 13">
              <a:extLst>
                <a:ext uri="{FF2B5EF4-FFF2-40B4-BE49-F238E27FC236}">
                  <a16:creationId xmlns:a16="http://schemas.microsoft.com/office/drawing/2014/main" id="{629480B7-B368-4C51-B743-FF48B2F116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48000" y="0"/>
              <a:ext cx="5040001" cy="3780000"/>
            </a:xfrm>
            <a:prstGeom prst="rect">
              <a:avLst/>
            </a:prstGeom>
          </p:spPr>
        </p:pic>
        <p:pic>
          <p:nvPicPr>
            <p:cNvPr id="12" name="圖片 11">
              <a:extLst>
                <a:ext uri="{FF2B5EF4-FFF2-40B4-BE49-F238E27FC236}">
                  <a16:creationId xmlns:a16="http://schemas.microsoft.com/office/drawing/2014/main" id="{D17FEAEC-AB9E-47A4-9B54-F2248EC90B65}"/>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048000" y="0"/>
              <a:ext cx="5041923" cy="3780000"/>
            </a:xfrm>
            <a:prstGeom prst="rect">
              <a:avLst/>
            </a:prstGeom>
          </p:spPr>
        </p:pic>
      </p:grpSp>
      <p:sp>
        <p:nvSpPr>
          <p:cNvPr id="9" name="投影片編號版面配置區 8">
            <a:extLst>
              <a:ext uri="{FF2B5EF4-FFF2-40B4-BE49-F238E27FC236}">
                <a16:creationId xmlns:a16="http://schemas.microsoft.com/office/drawing/2014/main" id="{D4E9837C-1990-4325-92E2-D11F8A1247C3}"/>
              </a:ext>
            </a:extLst>
          </p:cNvPr>
          <p:cNvSpPr>
            <a:spLocks noGrp="1"/>
          </p:cNvSpPr>
          <p:nvPr>
            <p:ph type="sldNum" sz="quarter" idx="12"/>
          </p:nvPr>
        </p:nvSpPr>
        <p:spPr/>
        <p:txBody>
          <a:bodyPr/>
          <a:lstStyle/>
          <a:p>
            <a:fld id="{E781DEAF-D2A2-4427-B370-8C3498950B22}" type="slidenum">
              <a:rPr lang="zh-TW" altLang="en-US" smtClean="0"/>
              <a:t>40</a:t>
            </a:fld>
            <a:endParaRPr lang="zh-TW" altLang="en-US"/>
          </a:p>
        </p:txBody>
      </p:sp>
    </p:spTree>
    <p:extLst>
      <p:ext uri="{BB962C8B-B14F-4D97-AF65-F5344CB8AC3E}">
        <p14:creationId xmlns:p14="http://schemas.microsoft.com/office/powerpoint/2010/main" val="326706011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群組 7">
            <a:extLst>
              <a:ext uri="{FF2B5EF4-FFF2-40B4-BE49-F238E27FC236}">
                <a16:creationId xmlns:a16="http://schemas.microsoft.com/office/drawing/2014/main" id="{545FA5BF-A0F3-4C03-B669-7B02C857F233}"/>
              </a:ext>
            </a:extLst>
          </p:cNvPr>
          <p:cNvGrpSpPr/>
          <p:nvPr/>
        </p:nvGrpSpPr>
        <p:grpSpPr>
          <a:xfrm>
            <a:off x="60285" y="-364816"/>
            <a:ext cx="9214663" cy="6908490"/>
            <a:chOff x="6046172" y="2916000"/>
            <a:chExt cx="5041829" cy="3780000"/>
          </a:xfrm>
        </p:grpSpPr>
        <p:pic>
          <p:nvPicPr>
            <p:cNvPr id="19" name="圖片 18">
              <a:extLst>
                <a:ext uri="{FF2B5EF4-FFF2-40B4-BE49-F238E27FC236}">
                  <a16:creationId xmlns:a16="http://schemas.microsoft.com/office/drawing/2014/main" id="{C701DF91-09BE-4F72-A653-E766E7001D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48000" y="2916000"/>
              <a:ext cx="5040001" cy="3780000"/>
            </a:xfrm>
            <a:prstGeom prst="rect">
              <a:avLst/>
            </a:prstGeom>
          </p:spPr>
        </p:pic>
        <p:pic>
          <p:nvPicPr>
            <p:cNvPr id="20" name="圖片 19">
              <a:extLst>
                <a:ext uri="{FF2B5EF4-FFF2-40B4-BE49-F238E27FC236}">
                  <a16:creationId xmlns:a16="http://schemas.microsoft.com/office/drawing/2014/main" id="{3FDECD7A-CBC2-40EA-B0A2-50E3EEBC0136}"/>
                </a:ext>
              </a:extLst>
            </p:cNvPr>
            <p:cNvPicPr>
              <a:picLocks noChangeAspect="1"/>
            </p:cNvPicPr>
            <p:nvPr/>
          </p:nvPicPr>
          <p:blipFill>
            <a:blip r:embed="rId3"/>
            <a:stretch>
              <a:fillRect/>
            </a:stretch>
          </p:blipFill>
          <p:spPr>
            <a:xfrm>
              <a:off x="6046172" y="2916000"/>
              <a:ext cx="5041829" cy="3779848"/>
            </a:xfrm>
            <a:prstGeom prst="rect">
              <a:avLst/>
            </a:prstGeom>
          </p:spPr>
        </p:pic>
      </p:grpSp>
      <p:sp>
        <p:nvSpPr>
          <p:cNvPr id="9" name="投影片編號版面配置區 8">
            <a:extLst>
              <a:ext uri="{FF2B5EF4-FFF2-40B4-BE49-F238E27FC236}">
                <a16:creationId xmlns:a16="http://schemas.microsoft.com/office/drawing/2014/main" id="{38A577E4-8642-425A-9F24-D9CDB0E7D9E0}"/>
              </a:ext>
            </a:extLst>
          </p:cNvPr>
          <p:cNvSpPr>
            <a:spLocks noGrp="1"/>
          </p:cNvSpPr>
          <p:nvPr>
            <p:ph type="sldNum" sz="quarter" idx="12"/>
          </p:nvPr>
        </p:nvSpPr>
        <p:spPr/>
        <p:txBody>
          <a:bodyPr/>
          <a:lstStyle/>
          <a:p>
            <a:fld id="{E781DEAF-D2A2-4427-B370-8C3498950B22}" type="slidenum">
              <a:rPr lang="zh-TW" altLang="en-US" smtClean="0"/>
              <a:t>41</a:t>
            </a:fld>
            <a:endParaRPr lang="zh-TW" altLang="en-US"/>
          </a:p>
        </p:txBody>
      </p:sp>
    </p:spTree>
    <p:extLst>
      <p:ext uri="{BB962C8B-B14F-4D97-AF65-F5344CB8AC3E}">
        <p14:creationId xmlns:p14="http://schemas.microsoft.com/office/powerpoint/2010/main" val="90006412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id="{638C5E0B-2FB6-444D-BD01-44CD6E28D1C4}"/>
              </a:ext>
            </a:extLst>
          </p:cNvPr>
          <p:cNvPicPr>
            <a:picLocks noChangeAspect="1"/>
          </p:cNvPicPr>
          <p:nvPr/>
        </p:nvPicPr>
        <p:blipFill>
          <a:blip r:embed="rId2"/>
          <a:stretch>
            <a:fillRect/>
          </a:stretch>
        </p:blipFill>
        <p:spPr>
          <a:xfrm>
            <a:off x="270000" y="1262250"/>
            <a:ext cx="3841143" cy="2025000"/>
          </a:xfrm>
          <a:prstGeom prst="rect">
            <a:avLst/>
          </a:prstGeom>
        </p:spPr>
      </p:pic>
      <p:sp>
        <p:nvSpPr>
          <p:cNvPr id="13" name="內容版面配置區 12">
            <a:extLst>
              <a:ext uri="{FF2B5EF4-FFF2-40B4-BE49-F238E27FC236}">
                <a16:creationId xmlns:a16="http://schemas.microsoft.com/office/drawing/2014/main" id="{AF489449-CA4A-4CAB-936E-A60ABF3BCA6D}"/>
              </a:ext>
            </a:extLst>
          </p:cNvPr>
          <p:cNvSpPr>
            <a:spLocks noGrp="1"/>
          </p:cNvSpPr>
          <p:nvPr>
            <p:ph idx="1"/>
          </p:nvPr>
        </p:nvSpPr>
        <p:spPr/>
        <p:txBody>
          <a:bodyPr/>
          <a:lstStyle/>
          <a:p>
            <a:endParaRPr lang="zh-TW" altLang="en-US"/>
          </a:p>
        </p:txBody>
      </p:sp>
      <p:grpSp>
        <p:nvGrpSpPr>
          <p:cNvPr id="14" name="群組 13">
            <a:extLst>
              <a:ext uri="{FF2B5EF4-FFF2-40B4-BE49-F238E27FC236}">
                <a16:creationId xmlns:a16="http://schemas.microsoft.com/office/drawing/2014/main" id="{CF1CEBFD-1B32-4797-BC6F-D3A3D241DFC0}"/>
              </a:ext>
            </a:extLst>
          </p:cNvPr>
          <p:cNvGrpSpPr>
            <a:grpSpLocks noChangeAspect="1"/>
          </p:cNvGrpSpPr>
          <p:nvPr/>
        </p:nvGrpSpPr>
        <p:grpSpPr>
          <a:xfrm>
            <a:off x="4536001" y="857250"/>
            <a:ext cx="3781442" cy="2835000"/>
            <a:chOff x="683793" y="2916000"/>
            <a:chExt cx="5041923" cy="3780000"/>
          </a:xfrm>
        </p:grpSpPr>
        <p:pic>
          <p:nvPicPr>
            <p:cNvPr id="15" name="圖片 14">
              <a:extLst>
                <a:ext uri="{FF2B5EF4-FFF2-40B4-BE49-F238E27FC236}">
                  <a16:creationId xmlns:a16="http://schemas.microsoft.com/office/drawing/2014/main" id="{13851C97-EC0B-4CFB-8F81-6E98CFBF64B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5715" y="2916000"/>
              <a:ext cx="5040001" cy="3780000"/>
            </a:xfrm>
            <a:prstGeom prst="rect">
              <a:avLst/>
            </a:prstGeom>
          </p:spPr>
        </p:pic>
        <p:pic>
          <p:nvPicPr>
            <p:cNvPr id="16" name="圖片 15">
              <a:extLst>
                <a:ext uri="{FF2B5EF4-FFF2-40B4-BE49-F238E27FC236}">
                  <a16:creationId xmlns:a16="http://schemas.microsoft.com/office/drawing/2014/main" id="{69C37FBA-595A-4962-84EC-804E142B7FD3}"/>
                </a:ext>
              </a:extLst>
            </p:cNvPr>
            <p:cNvPicPr>
              <a:picLocks noChangeAspect="1"/>
            </p:cNvPicPr>
            <p:nvPr/>
          </p:nvPicPr>
          <p:blipFill>
            <a:blip r:embed="rId4"/>
            <a:stretch>
              <a:fillRect/>
            </a:stretch>
          </p:blipFill>
          <p:spPr>
            <a:xfrm>
              <a:off x="683793" y="2916000"/>
              <a:ext cx="5041829" cy="3779848"/>
            </a:xfrm>
            <a:prstGeom prst="rect">
              <a:avLst/>
            </a:prstGeom>
          </p:spPr>
        </p:pic>
      </p:grpSp>
      <p:grpSp>
        <p:nvGrpSpPr>
          <p:cNvPr id="17" name="群組 16">
            <a:extLst>
              <a:ext uri="{FF2B5EF4-FFF2-40B4-BE49-F238E27FC236}">
                <a16:creationId xmlns:a16="http://schemas.microsoft.com/office/drawing/2014/main" id="{F63180A7-14C4-4F88-B96D-38C5E2DBB429}"/>
              </a:ext>
            </a:extLst>
          </p:cNvPr>
          <p:cNvGrpSpPr>
            <a:grpSpLocks noChangeAspect="1"/>
          </p:cNvGrpSpPr>
          <p:nvPr/>
        </p:nvGrpSpPr>
        <p:grpSpPr>
          <a:xfrm>
            <a:off x="513001" y="3044250"/>
            <a:ext cx="3781442" cy="2835000"/>
            <a:chOff x="6048000" y="0"/>
            <a:chExt cx="5041923" cy="3780000"/>
          </a:xfrm>
        </p:grpSpPr>
        <p:pic>
          <p:nvPicPr>
            <p:cNvPr id="18" name="圖片 17">
              <a:extLst>
                <a:ext uri="{FF2B5EF4-FFF2-40B4-BE49-F238E27FC236}">
                  <a16:creationId xmlns:a16="http://schemas.microsoft.com/office/drawing/2014/main" id="{B5670F2F-AF61-4628-BE40-5420F91EE77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48000" y="0"/>
              <a:ext cx="5040001" cy="3780000"/>
            </a:xfrm>
            <a:prstGeom prst="rect">
              <a:avLst/>
            </a:prstGeom>
          </p:spPr>
        </p:pic>
        <p:pic>
          <p:nvPicPr>
            <p:cNvPr id="19" name="圖片 18">
              <a:extLst>
                <a:ext uri="{FF2B5EF4-FFF2-40B4-BE49-F238E27FC236}">
                  <a16:creationId xmlns:a16="http://schemas.microsoft.com/office/drawing/2014/main" id="{63A57858-46B3-4107-BEC7-9A71A2377188}"/>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048000" y="0"/>
              <a:ext cx="5041923" cy="3780000"/>
            </a:xfrm>
            <a:prstGeom prst="rect">
              <a:avLst/>
            </a:prstGeom>
          </p:spPr>
        </p:pic>
      </p:grpSp>
      <p:grpSp>
        <p:nvGrpSpPr>
          <p:cNvPr id="23" name="群組 22">
            <a:extLst>
              <a:ext uri="{FF2B5EF4-FFF2-40B4-BE49-F238E27FC236}">
                <a16:creationId xmlns:a16="http://schemas.microsoft.com/office/drawing/2014/main" id="{332A8E93-F796-434A-BEA9-144CBDA1CF80}"/>
              </a:ext>
            </a:extLst>
          </p:cNvPr>
          <p:cNvGrpSpPr>
            <a:grpSpLocks noChangeAspect="1"/>
          </p:cNvGrpSpPr>
          <p:nvPr/>
        </p:nvGrpSpPr>
        <p:grpSpPr>
          <a:xfrm>
            <a:off x="4536000" y="3044250"/>
            <a:ext cx="3781372" cy="2835000"/>
            <a:chOff x="6046172" y="2916000"/>
            <a:chExt cx="5041829" cy="3780000"/>
          </a:xfrm>
        </p:grpSpPr>
        <p:pic>
          <p:nvPicPr>
            <p:cNvPr id="24" name="圖片 23">
              <a:extLst>
                <a:ext uri="{FF2B5EF4-FFF2-40B4-BE49-F238E27FC236}">
                  <a16:creationId xmlns:a16="http://schemas.microsoft.com/office/drawing/2014/main" id="{EE5B78DA-5AE7-4E95-A84B-2BBA1F1ABDA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48000" y="2916000"/>
              <a:ext cx="5040001" cy="3780000"/>
            </a:xfrm>
            <a:prstGeom prst="rect">
              <a:avLst/>
            </a:prstGeom>
          </p:spPr>
        </p:pic>
        <p:pic>
          <p:nvPicPr>
            <p:cNvPr id="25" name="圖片 24">
              <a:extLst>
                <a:ext uri="{FF2B5EF4-FFF2-40B4-BE49-F238E27FC236}">
                  <a16:creationId xmlns:a16="http://schemas.microsoft.com/office/drawing/2014/main" id="{3DD79C3E-A26A-4AC1-A3A5-B0A798E327B0}"/>
                </a:ext>
              </a:extLst>
            </p:cNvPr>
            <p:cNvPicPr>
              <a:picLocks noChangeAspect="1"/>
            </p:cNvPicPr>
            <p:nvPr/>
          </p:nvPicPr>
          <p:blipFill>
            <a:blip r:embed="rId4"/>
            <a:stretch>
              <a:fillRect/>
            </a:stretch>
          </p:blipFill>
          <p:spPr>
            <a:xfrm>
              <a:off x="6046172" y="2916000"/>
              <a:ext cx="5041829" cy="3779848"/>
            </a:xfrm>
            <a:prstGeom prst="rect">
              <a:avLst/>
            </a:prstGeom>
          </p:spPr>
        </p:pic>
      </p:grpSp>
      <p:sp>
        <p:nvSpPr>
          <p:cNvPr id="26" name="投影片編號版面配置區 25">
            <a:extLst>
              <a:ext uri="{FF2B5EF4-FFF2-40B4-BE49-F238E27FC236}">
                <a16:creationId xmlns:a16="http://schemas.microsoft.com/office/drawing/2014/main" id="{8E36D8DC-D91D-48F4-8CFE-CF177904B45C}"/>
              </a:ext>
            </a:extLst>
          </p:cNvPr>
          <p:cNvSpPr>
            <a:spLocks noGrp="1"/>
          </p:cNvSpPr>
          <p:nvPr>
            <p:ph type="sldNum" sz="quarter" idx="12"/>
          </p:nvPr>
        </p:nvSpPr>
        <p:spPr/>
        <p:txBody>
          <a:bodyPr/>
          <a:lstStyle/>
          <a:p>
            <a:fld id="{E781DEAF-D2A2-4427-B370-8C3498950B22}" type="slidenum">
              <a:rPr lang="zh-TW" altLang="en-US" smtClean="0"/>
              <a:t>42</a:t>
            </a:fld>
            <a:endParaRPr lang="zh-TW" altLang="en-US"/>
          </a:p>
        </p:txBody>
      </p:sp>
    </p:spTree>
    <p:extLst>
      <p:ext uri="{BB962C8B-B14F-4D97-AF65-F5344CB8AC3E}">
        <p14:creationId xmlns:p14="http://schemas.microsoft.com/office/powerpoint/2010/main" val="112856672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群組 4">
            <a:extLst>
              <a:ext uri="{FF2B5EF4-FFF2-40B4-BE49-F238E27FC236}">
                <a16:creationId xmlns:a16="http://schemas.microsoft.com/office/drawing/2014/main" id="{085DA6BE-D198-49B6-8FC5-171C35262506}"/>
              </a:ext>
            </a:extLst>
          </p:cNvPr>
          <p:cNvGrpSpPr/>
          <p:nvPr/>
        </p:nvGrpSpPr>
        <p:grpSpPr>
          <a:xfrm>
            <a:off x="0" y="75307"/>
            <a:ext cx="9202990" cy="6906734"/>
            <a:chOff x="6048000" y="-3903"/>
            <a:chExt cx="5041923" cy="3783903"/>
          </a:xfrm>
        </p:grpSpPr>
        <p:pic>
          <p:nvPicPr>
            <p:cNvPr id="10" name="圖片 9">
              <a:extLst>
                <a:ext uri="{FF2B5EF4-FFF2-40B4-BE49-F238E27FC236}">
                  <a16:creationId xmlns:a16="http://schemas.microsoft.com/office/drawing/2014/main" id="{3BE9E253-5B6C-4A83-9CEA-5D253C1426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48000" y="0"/>
              <a:ext cx="5040001" cy="3780000"/>
            </a:xfrm>
            <a:prstGeom prst="rect">
              <a:avLst/>
            </a:prstGeom>
          </p:spPr>
        </p:pic>
        <p:pic>
          <p:nvPicPr>
            <p:cNvPr id="7" name="圖片 6">
              <a:extLst>
                <a:ext uri="{FF2B5EF4-FFF2-40B4-BE49-F238E27FC236}">
                  <a16:creationId xmlns:a16="http://schemas.microsoft.com/office/drawing/2014/main" id="{1BD3BDBD-C9E1-46B7-9123-5EE171DDBCAF}"/>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048000" y="-3903"/>
              <a:ext cx="5041923" cy="3780000"/>
            </a:xfrm>
            <a:prstGeom prst="rect">
              <a:avLst/>
            </a:prstGeom>
          </p:spPr>
        </p:pic>
      </p:grpSp>
      <p:sp>
        <p:nvSpPr>
          <p:cNvPr id="13" name="投影片編號版面配置區 12">
            <a:extLst>
              <a:ext uri="{FF2B5EF4-FFF2-40B4-BE49-F238E27FC236}">
                <a16:creationId xmlns:a16="http://schemas.microsoft.com/office/drawing/2014/main" id="{9C8BA19B-FA0A-402B-93CF-9B4B2BE2B1AB}"/>
              </a:ext>
            </a:extLst>
          </p:cNvPr>
          <p:cNvSpPr>
            <a:spLocks noGrp="1"/>
          </p:cNvSpPr>
          <p:nvPr>
            <p:ph type="sldNum" sz="quarter" idx="12"/>
          </p:nvPr>
        </p:nvSpPr>
        <p:spPr/>
        <p:txBody>
          <a:bodyPr/>
          <a:lstStyle/>
          <a:p>
            <a:fld id="{E781DEAF-D2A2-4427-B370-8C3498950B22}" type="slidenum">
              <a:rPr lang="zh-TW" altLang="en-US" smtClean="0"/>
              <a:t>43</a:t>
            </a:fld>
            <a:endParaRPr lang="zh-TW" altLang="en-US"/>
          </a:p>
        </p:txBody>
      </p:sp>
    </p:spTree>
    <p:extLst>
      <p:ext uri="{BB962C8B-B14F-4D97-AF65-F5344CB8AC3E}">
        <p14:creationId xmlns:p14="http://schemas.microsoft.com/office/powerpoint/2010/main" val="228801133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群組 13">
            <a:extLst>
              <a:ext uri="{FF2B5EF4-FFF2-40B4-BE49-F238E27FC236}">
                <a16:creationId xmlns:a16="http://schemas.microsoft.com/office/drawing/2014/main" id="{102AC0D4-ECA9-48A4-BE81-FA452425E2CA}"/>
              </a:ext>
            </a:extLst>
          </p:cNvPr>
          <p:cNvGrpSpPr/>
          <p:nvPr/>
        </p:nvGrpSpPr>
        <p:grpSpPr>
          <a:xfrm>
            <a:off x="0" y="86202"/>
            <a:ext cx="9520987" cy="7138016"/>
            <a:chOff x="684000" y="2916000"/>
            <a:chExt cx="5041923" cy="3780000"/>
          </a:xfrm>
        </p:grpSpPr>
        <p:pic>
          <p:nvPicPr>
            <p:cNvPr id="8" name="圖片 7">
              <a:extLst>
                <a:ext uri="{FF2B5EF4-FFF2-40B4-BE49-F238E27FC236}">
                  <a16:creationId xmlns:a16="http://schemas.microsoft.com/office/drawing/2014/main" id="{C520542A-B7D1-476F-8872-E19E0A1E04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4001" y="2916000"/>
              <a:ext cx="5040001" cy="3780000"/>
            </a:xfrm>
            <a:prstGeom prst="rect">
              <a:avLst/>
            </a:prstGeom>
          </p:spPr>
        </p:pic>
        <p:pic>
          <p:nvPicPr>
            <p:cNvPr id="7" name="圖片 6">
              <a:extLst>
                <a:ext uri="{FF2B5EF4-FFF2-40B4-BE49-F238E27FC236}">
                  <a16:creationId xmlns:a16="http://schemas.microsoft.com/office/drawing/2014/main" id="{9E3BE8FF-4807-4395-AAC4-89D281DC5C71}"/>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84000" y="2916000"/>
              <a:ext cx="5041923" cy="3780000"/>
            </a:xfrm>
            <a:prstGeom prst="rect">
              <a:avLst/>
            </a:prstGeom>
          </p:spPr>
        </p:pic>
      </p:grpSp>
      <p:sp>
        <p:nvSpPr>
          <p:cNvPr id="15" name="投影片編號版面配置區 14">
            <a:extLst>
              <a:ext uri="{FF2B5EF4-FFF2-40B4-BE49-F238E27FC236}">
                <a16:creationId xmlns:a16="http://schemas.microsoft.com/office/drawing/2014/main" id="{E77A6A8F-8BD6-4395-B20B-30119AAE1F12}"/>
              </a:ext>
            </a:extLst>
          </p:cNvPr>
          <p:cNvSpPr>
            <a:spLocks noGrp="1"/>
          </p:cNvSpPr>
          <p:nvPr>
            <p:ph type="sldNum" sz="quarter" idx="12"/>
          </p:nvPr>
        </p:nvSpPr>
        <p:spPr/>
        <p:txBody>
          <a:bodyPr/>
          <a:lstStyle/>
          <a:p>
            <a:fld id="{E781DEAF-D2A2-4427-B370-8C3498950B22}" type="slidenum">
              <a:rPr lang="zh-TW" altLang="en-US" smtClean="0"/>
              <a:t>44</a:t>
            </a:fld>
            <a:endParaRPr lang="zh-TW" altLang="en-US"/>
          </a:p>
        </p:txBody>
      </p:sp>
    </p:spTree>
    <p:extLst>
      <p:ext uri="{BB962C8B-B14F-4D97-AF65-F5344CB8AC3E}">
        <p14:creationId xmlns:p14="http://schemas.microsoft.com/office/powerpoint/2010/main" val="295081783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內容版面配置區 5">
            <a:extLst>
              <a:ext uri="{FF2B5EF4-FFF2-40B4-BE49-F238E27FC236}">
                <a16:creationId xmlns:a16="http://schemas.microsoft.com/office/drawing/2014/main" id="{A583F60A-2514-4AC5-8852-E611B11B53C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6256" y="463329"/>
            <a:ext cx="9258098" cy="6943573"/>
          </a:xfrm>
        </p:spPr>
      </p:pic>
      <p:pic>
        <p:nvPicPr>
          <p:cNvPr id="9" name="圖片 8">
            <a:extLst>
              <a:ext uri="{FF2B5EF4-FFF2-40B4-BE49-F238E27FC236}">
                <a16:creationId xmlns:a16="http://schemas.microsoft.com/office/drawing/2014/main" id="{D3500E5C-7D84-4CE3-AAC1-3C067218622E}"/>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26507" y="463329"/>
            <a:ext cx="9261629" cy="6943573"/>
          </a:xfrm>
          <a:prstGeom prst="rect">
            <a:avLst/>
          </a:prstGeom>
        </p:spPr>
      </p:pic>
      <p:sp>
        <p:nvSpPr>
          <p:cNvPr id="12" name="投影片編號版面配置區 11">
            <a:extLst>
              <a:ext uri="{FF2B5EF4-FFF2-40B4-BE49-F238E27FC236}">
                <a16:creationId xmlns:a16="http://schemas.microsoft.com/office/drawing/2014/main" id="{780EA2F4-462F-447F-B6CA-BC3C0460F755}"/>
              </a:ext>
            </a:extLst>
          </p:cNvPr>
          <p:cNvSpPr>
            <a:spLocks noGrp="1"/>
          </p:cNvSpPr>
          <p:nvPr>
            <p:ph type="sldNum" sz="quarter" idx="12"/>
          </p:nvPr>
        </p:nvSpPr>
        <p:spPr/>
        <p:txBody>
          <a:bodyPr/>
          <a:lstStyle/>
          <a:p>
            <a:fld id="{E781DEAF-D2A2-4427-B370-8C3498950B22}" type="slidenum">
              <a:rPr lang="zh-TW" altLang="en-US" smtClean="0"/>
              <a:t>45</a:t>
            </a:fld>
            <a:endParaRPr lang="zh-TW" altLang="en-US"/>
          </a:p>
        </p:txBody>
      </p:sp>
    </p:spTree>
    <p:extLst>
      <p:ext uri="{BB962C8B-B14F-4D97-AF65-F5344CB8AC3E}">
        <p14:creationId xmlns:p14="http://schemas.microsoft.com/office/powerpoint/2010/main" val="327508259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群組 13">
            <a:extLst>
              <a:ext uri="{FF2B5EF4-FFF2-40B4-BE49-F238E27FC236}">
                <a16:creationId xmlns:a16="http://schemas.microsoft.com/office/drawing/2014/main" id="{F029A21A-E670-4464-805D-FC328FAE6C7E}"/>
              </a:ext>
            </a:extLst>
          </p:cNvPr>
          <p:cNvGrpSpPr>
            <a:grpSpLocks noChangeAspect="1"/>
          </p:cNvGrpSpPr>
          <p:nvPr/>
        </p:nvGrpSpPr>
        <p:grpSpPr>
          <a:xfrm>
            <a:off x="4536000" y="857250"/>
            <a:ext cx="3777542" cy="2835000"/>
            <a:chOff x="6048000" y="-3903"/>
            <a:chExt cx="5041923" cy="3783903"/>
          </a:xfrm>
        </p:grpSpPr>
        <p:pic>
          <p:nvPicPr>
            <p:cNvPr id="15" name="圖片 14">
              <a:extLst>
                <a:ext uri="{FF2B5EF4-FFF2-40B4-BE49-F238E27FC236}">
                  <a16:creationId xmlns:a16="http://schemas.microsoft.com/office/drawing/2014/main" id="{2DE8D1FC-1FCF-4E94-AF44-D521691D389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48000" y="0"/>
              <a:ext cx="5040001" cy="3780000"/>
            </a:xfrm>
            <a:prstGeom prst="rect">
              <a:avLst/>
            </a:prstGeom>
          </p:spPr>
        </p:pic>
        <p:pic>
          <p:nvPicPr>
            <p:cNvPr id="16" name="圖片 15">
              <a:extLst>
                <a:ext uri="{FF2B5EF4-FFF2-40B4-BE49-F238E27FC236}">
                  <a16:creationId xmlns:a16="http://schemas.microsoft.com/office/drawing/2014/main" id="{D7765341-4438-4D60-BBA6-F68567CF2D3B}"/>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048000" y="-3903"/>
              <a:ext cx="5041923" cy="3780000"/>
            </a:xfrm>
            <a:prstGeom prst="rect">
              <a:avLst/>
            </a:prstGeom>
          </p:spPr>
        </p:pic>
      </p:grpSp>
      <p:pic>
        <p:nvPicPr>
          <p:cNvPr id="24" name="內容版面配置區 5">
            <a:extLst>
              <a:ext uri="{FF2B5EF4-FFF2-40B4-BE49-F238E27FC236}">
                <a16:creationId xmlns:a16="http://schemas.microsoft.com/office/drawing/2014/main" id="{659D1D00-EB5D-47C5-8731-7C37871BD62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36000" y="3044250"/>
            <a:ext cx="3780001" cy="2835000"/>
          </a:xfrm>
          <a:prstGeom prst="rect">
            <a:avLst/>
          </a:prstGeom>
        </p:spPr>
      </p:pic>
      <p:pic>
        <p:nvPicPr>
          <p:cNvPr id="4" name="圖片 3">
            <a:extLst>
              <a:ext uri="{FF2B5EF4-FFF2-40B4-BE49-F238E27FC236}">
                <a16:creationId xmlns:a16="http://schemas.microsoft.com/office/drawing/2014/main" id="{638C5E0B-2FB6-444D-BD01-44CD6E28D1C4}"/>
              </a:ext>
            </a:extLst>
          </p:cNvPr>
          <p:cNvPicPr>
            <a:picLocks noChangeAspect="1"/>
          </p:cNvPicPr>
          <p:nvPr/>
        </p:nvPicPr>
        <p:blipFill>
          <a:blip r:embed="rId5"/>
          <a:stretch>
            <a:fillRect/>
          </a:stretch>
        </p:blipFill>
        <p:spPr>
          <a:xfrm>
            <a:off x="270000" y="1262250"/>
            <a:ext cx="3841143" cy="2025000"/>
          </a:xfrm>
          <a:prstGeom prst="rect">
            <a:avLst/>
          </a:prstGeom>
        </p:spPr>
      </p:pic>
      <p:grpSp>
        <p:nvGrpSpPr>
          <p:cNvPr id="17" name="群組 16">
            <a:extLst>
              <a:ext uri="{FF2B5EF4-FFF2-40B4-BE49-F238E27FC236}">
                <a16:creationId xmlns:a16="http://schemas.microsoft.com/office/drawing/2014/main" id="{9E48D026-F0E6-4EEC-BD67-1C131F81AAB2}"/>
              </a:ext>
            </a:extLst>
          </p:cNvPr>
          <p:cNvGrpSpPr>
            <a:grpSpLocks noChangeAspect="1"/>
          </p:cNvGrpSpPr>
          <p:nvPr/>
        </p:nvGrpSpPr>
        <p:grpSpPr>
          <a:xfrm>
            <a:off x="513001" y="3044250"/>
            <a:ext cx="3781442" cy="2835000"/>
            <a:chOff x="684000" y="2916000"/>
            <a:chExt cx="5041923" cy="3780000"/>
          </a:xfrm>
        </p:grpSpPr>
        <p:pic>
          <p:nvPicPr>
            <p:cNvPr id="18" name="圖片 17">
              <a:extLst>
                <a:ext uri="{FF2B5EF4-FFF2-40B4-BE49-F238E27FC236}">
                  <a16:creationId xmlns:a16="http://schemas.microsoft.com/office/drawing/2014/main" id="{EEF3DAE1-4BAC-4010-B5A9-3819F1A8FB5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4001" y="2916000"/>
              <a:ext cx="5040001" cy="3780000"/>
            </a:xfrm>
            <a:prstGeom prst="rect">
              <a:avLst/>
            </a:prstGeom>
          </p:spPr>
        </p:pic>
        <p:pic>
          <p:nvPicPr>
            <p:cNvPr id="19" name="圖片 18">
              <a:extLst>
                <a:ext uri="{FF2B5EF4-FFF2-40B4-BE49-F238E27FC236}">
                  <a16:creationId xmlns:a16="http://schemas.microsoft.com/office/drawing/2014/main" id="{136E8A58-46A9-466D-95F9-69EFEB4A8B3D}"/>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84000" y="2916000"/>
              <a:ext cx="5041923" cy="3780000"/>
            </a:xfrm>
            <a:prstGeom prst="rect">
              <a:avLst/>
            </a:prstGeom>
          </p:spPr>
        </p:pic>
      </p:grpSp>
      <p:pic>
        <p:nvPicPr>
          <p:cNvPr id="23" name="圖片 22">
            <a:extLst>
              <a:ext uri="{FF2B5EF4-FFF2-40B4-BE49-F238E27FC236}">
                <a16:creationId xmlns:a16="http://schemas.microsoft.com/office/drawing/2014/main" id="{5F1707D6-6EA1-4A02-A320-964CB6176B2E}"/>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536001" y="3044250"/>
            <a:ext cx="3781442" cy="2835000"/>
          </a:xfrm>
          <a:prstGeom prst="rect">
            <a:avLst/>
          </a:prstGeom>
        </p:spPr>
      </p:pic>
      <p:sp>
        <p:nvSpPr>
          <p:cNvPr id="25" name="投影片編號版面配置區 24">
            <a:extLst>
              <a:ext uri="{FF2B5EF4-FFF2-40B4-BE49-F238E27FC236}">
                <a16:creationId xmlns:a16="http://schemas.microsoft.com/office/drawing/2014/main" id="{1464E9C9-FFB6-4B21-928A-E646ED382BD7}"/>
              </a:ext>
            </a:extLst>
          </p:cNvPr>
          <p:cNvSpPr>
            <a:spLocks noGrp="1"/>
          </p:cNvSpPr>
          <p:nvPr>
            <p:ph type="sldNum" sz="quarter" idx="12"/>
          </p:nvPr>
        </p:nvSpPr>
        <p:spPr/>
        <p:txBody>
          <a:bodyPr/>
          <a:lstStyle/>
          <a:p>
            <a:fld id="{E781DEAF-D2A2-4427-B370-8C3498950B22}" type="slidenum">
              <a:rPr lang="zh-TW" altLang="en-US" smtClean="0"/>
              <a:t>46</a:t>
            </a:fld>
            <a:endParaRPr lang="zh-TW" altLang="en-US"/>
          </a:p>
        </p:txBody>
      </p:sp>
    </p:spTree>
    <p:extLst>
      <p:ext uri="{BB962C8B-B14F-4D97-AF65-F5344CB8AC3E}">
        <p14:creationId xmlns:p14="http://schemas.microsoft.com/office/powerpoint/2010/main" val="127848382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群組 13">
            <a:extLst>
              <a:ext uri="{FF2B5EF4-FFF2-40B4-BE49-F238E27FC236}">
                <a16:creationId xmlns:a16="http://schemas.microsoft.com/office/drawing/2014/main" id="{7A2C106F-7C8E-47EF-A1A9-713C3D324E65}"/>
              </a:ext>
            </a:extLst>
          </p:cNvPr>
          <p:cNvGrpSpPr/>
          <p:nvPr/>
        </p:nvGrpSpPr>
        <p:grpSpPr>
          <a:xfrm>
            <a:off x="59924" y="-88222"/>
            <a:ext cx="9183015" cy="7201081"/>
            <a:chOff x="6048000" y="0"/>
            <a:chExt cx="5041922" cy="3780000"/>
          </a:xfrm>
        </p:grpSpPr>
        <p:pic>
          <p:nvPicPr>
            <p:cNvPr id="10" name="圖片 9">
              <a:extLst>
                <a:ext uri="{FF2B5EF4-FFF2-40B4-BE49-F238E27FC236}">
                  <a16:creationId xmlns:a16="http://schemas.microsoft.com/office/drawing/2014/main" id="{E02E266C-9135-474C-9D1A-7065C51BA5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48001" y="0"/>
              <a:ext cx="5040001" cy="3780000"/>
            </a:xfrm>
            <a:prstGeom prst="rect">
              <a:avLst/>
            </a:prstGeom>
          </p:spPr>
        </p:pic>
        <p:pic>
          <p:nvPicPr>
            <p:cNvPr id="2" name="圖片 1">
              <a:extLst>
                <a:ext uri="{FF2B5EF4-FFF2-40B4-BE49-F238E27FC236}">
                  <a16:creationId xmlns:a16="http://schemas.microsoft.com/office/drawing/2014/main" id="{C1B05039-F984-4175-AEF8-F95499C84881}"/>
                </a:ext>
              </a:extLst>
            </p:cNvPr>
            <p:cNvPicPr>
              <a:picLocks noChangeAspect="1"/>
            </p:cNvPicPr>
            <p:nvPr/>
          </p:nvPicPr>
          <p:blipFill>
            <a:blip r:embed="rId3"/>
            <a:stretch>
              <a:fillRect/>
            </a:stretch>
          </p:blipFill>
          <p:spPr>
            <a:xfrm>
              <a:off x="6048000" y="0"/>
              <a:ext cx="5041922" cy="3780000"/>
            </a:xfrm>
            <a:prstGeom prst="rect">
              <a:avLst/>
            </a:prstGeom>
          </p:spPr>
        </p:pic>
      </p:grpSp>
      <p:sp>
        <p:nvSpPr>
          <p:cNvPr id="15" name="投影片編號版面配置區 14">
            <a:extLst>
              <a:ext uri="{FF2B5EF4-FFF2-40B4-BE49-F238E27FC236}">
                <a16:creationId xmlns:a16="http://schemas.microsoft.com/office/drawing/2014/main" id="{B53D02BC-77DE-4221-B7EE-A550BFCC7A6D}"/>
              </a:ext>
            </a:extLst>
          </p:cNvPr>
          <p:cNvSpPr>
            <a:spLocks noGrp="1"/>
          </p:cNvSpPr>
          <p:nvPr>
            <p:ph type="sldNum" sz="quarter" idx="12"/>
          </p:nvPr>
        </p:nvSpPr>
        <p:spPr/>
        <p:txBody>
          <a:bodyPr/>
          <a:lstStyle/>
          <a:p>
            <a:fld id="{E781DEAF-D2A2-4427-B370-8C3498950B22}" type="slidenum">
              <a:rPr lang="zh-TW" altLang="en-US" smtClean="0"/>
              <a:t>47</a:t>
            </a:fld>
            <a:endParaRPr lang="zh-TW" altLang="en-US"/>
          </a:p>
        </p:txBody>
      </p:sp>
    </p:spTree>
    <p:extLst>
      <p:ext uri="{BB962C8B-B14F-4D97-AF65-F5344CB8AC3E}">
        <p14:creationId xmlns:p14="http://schemas.microsoft.com/office/powerpoint/2010/main" val="381928071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投影片編號版面配置區 14">
            <a:extLst>
              <a:ext uri="{FF2B5EF4-FFF2-40B4-BE49-F238E27FC236}">
                <a16:creationId xmlns:a16="http://schemas.microsoft.com/office/drawing/2014/main" id="{AB0DD2C8-334C-4AB4-B9FD-7F56C4082202}"/>
              </a:ext>
            </a:extLst>
          </p:cNvPr>
          <p:cNvSpPr>
            <a:spLocks noGrp="1"/>
          </p:cNvSpPr>
          <p:nvPr>
            <p:ph type="sldNum" sz="quarter" idx="12"/>
          </p:nvPr>
        </p:nvSpPr>
        <p:spPr/>
        <p:txBody>
          <a:bodyPr/>
          <a:lstStyle/>
          <a:p>
            <a:fld id="{E781DEAF-D2A2-4427-B370-8C3498950B22}" type="slidenum">
              <a:rPr lang="zh-TW" altLang="en-US" smtClean="0"/>
              <a:t>48</a:t>
            </a:fld>
            <a:endParaRPr lang="zh-TW" altLang="en-US"/>
          </a:p>
        </p:txBody>
      </p:sp>
      <p:grpSp>
        <p:nvGrpSpPr>
          <p:cNvPr id="19" name="群組 18">
            <a:extLst>
              <a:ext uri="{FF2B5EF4-FFF2-40B4-BE49-F238E27FC236}">
                <a16:creationId xmlns:a16="http://schemas.microsoft.com/office/drawing/2014/main" id="{ADB29B7D-F07E-4AE1-BC81-FE8D61CE00F3}"/>
              </a:ext>
            </a:extLst>
          </p:cNvPr>
          <p:cNvGrpSpPr/>
          <p:nvPr/>
        </p:nvGrpSpPr>
        <p:grpSpPr>
          <a:xfrm>
            <a:off x="153170" y="308484"/>
            <a:ext cx="8837660" cy="6625717"/>
            <a:chOff x="684000" y="2916000"/>
            <a:chExt cx="5041923" cy="3780000"/>
          </a:xfrm>
        </p:grpSpPr>
        <p:pic>
          <p:nvPicPr>
            <p:cNvPr id="20" name="圖片 19">
              <a:extLst>
                <a:ext uri="{FF2B5EF4-FFF2-40B4-BE49-F238E27FC236}">
                  <a16:creationId xmlns:a16="http://schemas.microsoft.com/office/drawing/2014/main" id="{0C660AD9-BD0F-470D-A1DF-CDBD280100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4000" y="2916000"/>
              <a:ext cx="5040001" cy="3780000"/>
            </a:xfrm>
            <a:prstGeom prst="rect">
              <a:avLst/>
            </a:prstGeom>
          </p:spPr>
        </p:pic>
        <p:pic>
          <p:nvPicPr>
            <p:cNvPr id="21" name="圖片 20">
              <a:extLst>
                <a:ext uri="{FF2B5EF4-FFF2-40B4-BE49-F238E27FC236}">
                  <a16:creationId xmlns:a16="http://schemas.microsoft.com/office/drawing/2014/main" id="{16CE3524-9349-4949-9981-89E670947431}"/>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84000" y="2916000"/>
              <a:ext cx="5041923" cy="3780000"/>
            </a:xfrm>
            <a:prstGeom prst="rect">
              <a:avLst/>
            </a:prstGeom>
          </p:spPr>
        </p:pic>
      </p:grpSp>
    </p:spTree>
    <p:extLst>
      <p:ext uri="{BB962C8B-B14F-4D97-AF65-F5344CB8AC3E}">
        <p14:creationId xmlns:p14="http://schemas.microsoft.com/office/powerpoint/2010/main" val="286141632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a:extLst>
              <a:ext uri="{FF2B5EF4-FFF2-40B4-BE49-F238E27FC236}">
                <a16:creationId xmlns:a16="http://schemas.microsoft.com/office/drawing/2014/main" id="{1A400267-4AED-465A-9332-D3C89F4C0790}"/>
              </a:ext>
            </a:extLst>
          </p:cNvPr>
          <p:cNvSpPr>
            <a:spLocks noGrp="1"/>
          </p:cNvSpPr>
          <p:nvPr>
            <p:ph type="sldNum" sz="quarter" idx="12"/>
          </p:nvPr>
        </p:nvSpPr>
        <p:spPr/>
        <p:txBody>
          <a:bodyPr/>
          <a:lstStyle/>
          <a:p>
            <a:fld id="{E781DEAF-D2A2-4427-B370-8C3498950B22}" type="slidenum">
              <a:rPr lang="zh-TW" altLang="en-US" smtClean="0"/>
              <a:t>49</a:t>
            </a:fld>
            <a:endParaRPr lang="zh-TW" altLang="en-US"/>
          </a:p>
        </p:txBody>
      </p:sp>
      <p:pic>
        <p:nvPicPr>
          <p:cNvPr id="5" name="圖片 4">
            <a:extLst>
              <a:ext uri="{FF2B5EF4-FFF2-40B4-BE49-F238E27FC236}">
                <a16:creationId xmlns:a16="http://schemas.microsoft.com/office/drawing/2014/main" id="{BB2B5992-0AB9-4FD8-88BC-4878BC7EC2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034" y="294056"/>
            <a:ext cx="8926531" cy="6694896"/>
          </a:xfrm>
          <a:prstGeom prst="rect">
            <a:avLst/>
          </a:prstGeom>
        </p:spPr>
      </p:pic>
      <p:pic>
        <p:nvPicPr>
          <p:cNvPr id="6" name="圖片 5">
            <a:extLst>
              <a:ext uri="{FF2B5EF4-FFF2-40B4-BE49-F238E27FC236}">
                <a16:creationId xmlns:a16="http://schemas.microsoft.com/office/drawing/2014/main" id="{1AFD17E8-9E9B-436C-A2AB-3DDAE7A738DF}"/>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7033" y="292894"/>
            <a:ext cx="8929935" cy="6694897"/>
          </a:xfrm>
          <a:prstGeom prst="rect">
            <a:avLst/>
          </a:prstGeom>
        </p:spPr>
      </p:pic>
    </p:spTree>
    <p:extLst>
      <p:ext uri="{BB962C8B-B14F-4D97-AF65-F5344CB8AC3E}">
        <p14:creationId xmlns:p14="http://schemas.microsoft.com/office/powerpoint/2010/main" val="23374154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群組 5"/>
          <p:cNvGrpSpPr/>
          <p:nvPr/>
        </p:nvGrpSpPr>
        <p:grpSpPr>
          <a:xfrm>
            <a:off x="1361746" y="116632"/>
            <a:ext cx="6245424" cy="6264696"/>
            <a:chOff x="1361746" y="260648"/>
            <a:chExt cx="6245424" cy="6264696"/>
          </a:xfrm>
        </p:grpSpPr>
        <p:pic>
          <p:nvPicPr>
            <p:cNvPr id="112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16414" y="260648"/>
              <a:ext cx="5937250" cy="37131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橢圓 3"/>
            <p:cNvSpPr/>
            <p:nvPr/>
          </p:nvSpPr>
          <p:spPr>
            <a:xfrm>
              <a:off x="5796136" y="836712"/>
              <a:ext cx="1152128" cy="43204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126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61746" y="3715740"/>
              <a:ext cx="6245424" cy="280960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sp>
        <p:nvSpPr>
          <p:cNvPr id="3" name="投影片編號版面配置區 2"/>
          <p:cNvSpPr>
            <a:spLocks noGrp="1"/>
          </p:cNvSpPr>
          <p:nvPr>
            <p:ph type="sldNum" sz="quarter" idx="12"/>
          </p:nvPr>
        </p:nvSpPr>
        <p:spPr/>
        <p:txBody>
          <a:bodyPr/>
          <a:lstStyle/>
          <a:p>
            <a:fld id="{BA18821E-8FE7-4C4D-ABAC-6F17993994D3}" type="slidenum">
              <a:rPr lang="zh-TW" altLang="en-US" smtClean="0"/>
              <a:pPr/>
              <a:t>5</a:t>
            </a:fld>
            <a:endParaRPr lang="zh-TW" altLang="en-US"/>
          </a:p>
        </p:txBody>
      </p:sp>
      <p:sp>
        <p:nvSpPr>
          <p:cNvPr id="7" name="文字方塊 6"/>
          <p:cNvSpPr txBox="1"/>
          <p:nvPr/>
        </p:nvSpPr>
        <p:spPr>
          <a:xfrm>
            <a:off x="1361746" y="116632"/>
            <a:ext cx="6954670" cy="369332"/>
          </a:xfrm>
          <a:prstGeom prst="rect">
            <a:avLst/>
          </a:prstGeom>
          <a:noFill/>
        </p:spPr>
        <p:txBody>
          <a:bodyPr wrap="square" rtlCol="0">
            <a:spAutoFit/>
          </a:bodyPr>
          <a:lstStyle/>
          <a:p>
            <a:r>
              <a:rPr lang="zh-TW" altLang="en-US" dirty="0"/>
              <a:t>模式預測之海嘯波高與美國</a:t>
            </a:r>
            <a:r>
              <a:rPr lang="en-US" altLang="zh-TW" dirty="0"/>
              <a:t>NOAA</a:t>
            </a:r>
            <a:r>
              <a:rPr lang="zh-TW" altLang="en-US" dirty="0"/>
              <a:t>深海浮標實測比對：</a:t>
            </a:r>
            <a:r>
              <a:rPr lang="en-US" altLang="zh-TW" dirty="0"/>
              <a:t>NDBC_21419</a:t>
            </a:r>
            <a:endParaRPr lang="zh-TW" altLang="en-US" dirty="0"/>
          </a:p>
        </p:txBody>
      </p:sp>
      <p:sp>
        <p:nvSpPr>
          <p:cNvPr id="5" name="矩形 4"/>
          <p:cNvSpPr/>
          <p:nvPr/>
        </p:nvSpPr>
        <p:spPr>
          <a:xfrm>
            <a:off x="1043608" y="6230487"/>
            <a:ext cx="6768752" cy="646331"/>
          </a:xfrm>
          <a:prstGeom prst="rect">
            <a:avLst/>
          </a:prstGeom>
        </p:spPr>
        <p:txBody>
          <a:bodyPr wrap="square">
            <a:spAutoFit/>
          </a:bodyPr>
          <a:lstStyle/>
          <a:p>
            <a:r>
              <a:rPr lang="zh-TW" altLang="en-US" dirty="0"/>
              <a:t>與</a:t>
            </a:r>
            <a:r>
              <a:rPr lang="en-US" altLang="zh-TW" dirty="0"/>
              <a:t>NOAA</a:t>
            </a:r>
            <a:r>
              <a:rPr lang="zh-TW" altLang="en-US" dirty="0"/>
              <a:t>浮標資料</a:t>
            </a:r>
            <a:r>
              <a:rPr lang="zh-TW" altLang="zh-TW" dirty="0"/>
              <a:t>比對，藍線為模擬結果，黑線為實測資料。模擬結果與實測比對相當一致。</a:t>
            </a:r>
            <a:endParaRPr lang="zh-TW" altLang="en-US" dirty="0"/>
          </a:p>
        </p:txBody>
      </p:sp>
    </p:spTree>
    <p:extLst>
      <p:ext uri="{BB962C8B-B14F-4D97-AF65-F5344CB8AC3E}">
        <p14:creationId xmlns:p14="http://schemas.microsoft.com/office/powerpoint/2010/main" val="221521068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群組 16">
            <a:extLst>
              <a:ext uri="{FF2B5EF4-FFF2-40B4-BE49-F238E27FC236}">
                <a16:creationId xmlns:a16="http://schemas.microsoft.com/office/drawing/2014/main" id="{1D594805-96DF-42DA-978C-F79EDB8B0539}"/>
              </a:ext>
            </a:extLst>
          </p:cNvPr>
          <p:cNvGrpSpPr/>
          <p:nvPr/>
        </p:nvGrpSpPr>
        <p:grpSpPr>
          <a:xfrm>
            <a:off x="4536000" y="857250"/>
            <a:ext cx="3781442" cy="2835000"/>
            <a:chOff x="6048000" y="0"/>
            <a:chExt cx="5041922" cy="3780000"/>
          </a:xfrm>
        </p:grpSpPr>
        <p:pic>
          <p:nvPicPr>
            <p:cNvPr id="10" name="圖片 9">
              <a:extLst>
                <a:ext uri="{FF2B5EF4-FFF2-40B4-BE49-F238E27FC236}">
                  <a16:creationId xmlns:a16="http://schemas.microsoft.com/office/drawing/2014/main" id="{E02E266C-9135-474C-9D1A-7065C51BA50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48001" y="0"/>
              <a:ext cx="5040001" cy="3780000"/>
            </a:xfrm>
            <a:prstGeom prst="rect">
              <a:avLst/>
            </a:prstGeom>
          </p:spPr>
        </p:pic>
        <p:pic>
          <p:nvPicPr>
            <p:cNvPr id="2" name="圖片 1">
              <a:extLst>
                <a:ext uri="{FF2B5EF4-FFF2-40B4-BE49-F238E27FC236}">
                  <a16:creationId xmlns:a16="http://schemas.microsoft.com/office/drawing/2014/main" id="{C1B05039-F984-4175-AEF8-F95499C84881}"/>
                </a:ext>
              </a:extLst>
            </p:cNvPr>
            <p:cNvPicPr>
              <a:picLocks noChangeAspect="1"/>
            </p:cNvPicPr>
            <p:nvPr/>
          </p:nvPicPr>
          <p:blipFill>
            <a:blip r:embed="rId3"/>
            <a:stretch>
              <a:fillRect/>
            </a:stretch>
          </p:blipFill>
          <p:spPr>
            <a:xfrm>
              <a:off x="6048000" y="0"/>
              <a:ext cx="5041922" cy="3780000"/>
            </a:xfrm>
            <a:prstGeom prst="rect">
              <a:avLst/>
            </a:prstGeom>
          </p:spPr>
        </p:pic>
        <p:sp>
          <p:nvSpPr>
            <p:cNvPr id="11" name="文字方塊 10">
              <a:extLst>
                <a:ext uri="{FF2B5EF4-FFF2-40B4-BE49-F238E27FC236}">
                  <a16:creationId xmlns:a16="http://schemas.microsoft.com/office/drawing/2014/main" id="{02C3F39A-EF6B-4453-925B-9ED9A168835F}"/>
                </a:ext>
              </a:extLst>
            </p:cNvPr>
            <p:cNvSpPr txBox="1"/>
            <p:nvPr/>
          </p:nvSpPr>
          <p:spPr>
            <a:xfrm>
              <a:off x="7780153" y="3095625"/>
              <a:ext cx="1981200" cy="400109"/>
            </a:xfrm>
            <a:prstGeom prst="rect">
              <a:avLst/>
            </a:prstGeom>
            <a:noFill/>
          </p:spPr>
          <p:txBody>
            <a:bodyPr wrap="square" rtlCol="0">
              <a:spAutoFit/>
            </a:bodyPr>
            <a:lstStyle/>
            <a:p>
              <a:r>
                <a:rPr lang="en-US" altLang="zh-TW" sz="1350" dirty="0"/>
                <a:t>BCD</a:t>
              </a:r>
              <a:endParaRPr lang="zh-TW" altLang="en-US" sz="1350" dirty="0"/>
            </a:p>
          </p:txBody>
        </p:sp>
      </p:grpSp>
      <p:pic>
        <p:nvPicPr>
          <p:cNvPr id="16" name="圖片 15">
            <a:extLst>
              <a:ext uri="{FF2B5EF4-FFF2-40B4-BE49-F238E27FC236}">
                <a16:creationId xmlns:a16="http://schemas.microsoft.com/office/drawing/2014/main" id="{7E3ED942-C0AA-49EA-B871-CA648F8A0CC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36000" y="3044250"/>
            <a:ext cx="3780001" cy="2835000"/>
          </a:xfrm>
          <a:prstGeom prst="rect">
            <a:avLst/>
          </a:prstGeom>
        </p:spPr>
      </p:pic>
      <p:pic>
        <p:nvPicPr>
          <p:cNvPr id="4" name="圖片 3">
            <a:extLst>
              <a:ext uri="{FF2B5EF4-FFF2-40B4-BE49-F238E27FC236}">
                <a16:creationId xmlns:a16="http://schemas.microsoft.com/office/drawing/2014/main" id="{638C5E0B-2FB6-444D-BD01-44CD6E28D1C4}"/>
              </a:ext>
            </a:extLst>
          </p:cNvPr>
          <p:cNvPicPr>
            <a:picLocks noChangeAspect="1"/>
          </p:cNvPicPr>
          <p:nvPr/>
        </p:nvPicPr>
        <p:blipFill>
          <a:blip r:embed="rId5"/>
          <a:stretch>
            <a:fillRect/>
          </a:stretch>
        </p:blipFill>
        <p:spPr>
          <a:xfrm>
            <a:off x="270000" y="1262250"/>
            <a:ext cx="3841143" cy="2025000"/>
          </a:xfrm>
          <a:prstGeom prst="rect">
            <a:avLst/>
          </a:prstGeom>
        </p:spPr>
      </p:pic>
      <p:grpSp>
        <p:nvGrpSpPr>
          <p:cNvPr id="18" name="群組 17">
            <a:extLst>
              <a:ext uri="{FF2B5EF4-FFF2-40B4-BE49-F238E27FC236}">
                <a16:creationId xmlns:a16="http://schemas.microsoft.com/office/drawing/2014/main" id="{1DD32C38-0BFD-42C0-854B-B919EB3F5765}"/>
              </a:ext>
            </a:extLst>
          </p:cNvPr>
          <p:cNvGrpSpPr/>
          <p:nvPr/>
        </p:nvGrpSpPr>
        <p:grpSpPr>
          <a:xfrm>
            <a:off x="513001" y="3044250"/>
            <a:ext cx="3781442" cy="2835000"/>
            <a:chOff x="684000" y="2916000"/>
            <a:chExt cx="5041923" cy="3780000"/>
          </a:xfrm>
        </p:grpSpPr>
        <p:pic>
          <p:nvPicPr>
            <p:cNvPr id="13" name="圖片 12">
              <a:extLst>
                <a:ext uri="{FF2B5EF4-FFF2-40B4-BE49-F238E27FC236}">
                  <a16:creationId xmlns:a16="http://schemas.microsoft.com/office/drawing/2014/main" id="{75D5FC60-F341-4316-9F84-2E37479529C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4000" y="2916000"/>
              <a:ext cx="5040001" cy="3780000"/>
            </a:xfrm>
            <a:prstGeom prst="rect">
              <a:avLst/>
            </a:prstGeom>
          </p:spPr>
        </p:pic>
        <p:pic>
          <p:nvPicPr>
            <p:cNvPr id="7" name="圖片 6">
              <a:extLst>
                <a:ext uri="{FF2B5EF4-FFF2-40B4-BE49-F238E27FC236}">
                  <a16:creationId xmlns:a16="http://schemas.microsoft.com/office/drawing/2014/main" id="{9E3BE8FF-4807-4395-AAC4-89D281DC5C71}"/>
                </a:ext>
              </a:extLst>
            </p:cNvPr>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84000" y="2916000"/>
              <a:ext cx="5041923" cy="3780000"/>
            </a:xfrm>
            <a:prstGeom prst="rect">
              <a:avLst/>
            </a:prstGeom>
          </p:spPr>
        </p:pic>
      </p:grpSp>
      <p:pic>
        <p:nvPicPr>
          <p:cNvPr id="9" name="圖片 8">
            <a:extLst>
              <a:ext uri="{FF2B5EF4-FFF2-40B4-BE49-F238E27FC236}">
                <a16:creationId xmlns:a16="http://schemas.microsoft.com/office/drawing/2014/main" id="{D3500E5C-7D84-4CE3-AAC1-3C067218622E}"/>
              </a:ext>
            </a:extLst>
          </p:cNvPr>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536000" y="3043088"/>
            <a:ext cx="3781442" cy="2835000"/>
          </a:xfrm>
          <a:prstGeom prst="rect">
            <a:avLst/>
          </a:prstGeom>
        </p:spPr>
      </p:pic>
      <p:sp>
        <p:nvSpPr>
          <p:cNvPr id="12" name="投影片編號版面配置區 11">
            <a:extLst>
              <a:ext uri="{FF2B5EF4-FFF2-40B4-BE49-F238E27FC236}">
                <a16:creationId xmlns:a16="http://schemas.microsoft.com/office/drawing/2014/main" id="{27505B66-A051-49C6-A601-ED3D0BD3F23F}"/>
              </a:ext>
            </a:extLst>
          </p:cNvPr>
          <p:cNvSpPr>
            <a:spLocks noGrp="1"/>
          </p:cNvSpPr>
          <p:nvPr>
            <p:ph type="sldNum" sz="quarter" idx="12"/>
          </p:nvPr>
        </p:nvSpPr>
        <p:spPr/>
        <p:txBody>
          <a:bodyPr/>
          <a:lstStyle/>
          <a:p>
            <a:fld id="{E781DEAF-D2A2-4427-B370-8C3498950B22}" type="slidenum">
              <a:rPr lang="zh-TW" altLang="en-US" smtClean="0"/>
              <a:t>50</a:t>
            </a:fld>
            <a:endParaRPr lang="zh-TW" altLang="en-US"/>
          </a:p>
        </p:txBody>
      </p:sp>
    </p:spTree>
    <p:extLst>
      <p:ext uri="{BB962C8B-B14F-4D97-AF65-F5344CB8AC3E}">
        <p14:creationId xmlns:p14="http://schemas.microsoft.com/office/powerpoint/2010/main" val="188877596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8CD36B8E-34E9-4C08-A45C-1F07AC93636F}"/>
              </a:ext>
            </a:extLst>
          </p:cNvPr>
          <p:cNvSpPr>
            <a:spLocks noGrp="1"/>
          </p:cNvSpPr>
          <p:nvPr>
            <p:ph type="title"/>
          </p:nvPr>
        </p:nvSpPr>
        <p:spPr>
          <a:xfrm>
            <a:off x="2659416" y="2684132"/>
            <a:ext cx="4638028" cy="994172"/>
          </a:xfrm>
        </p:spPr>
        <p:txBody>
          <a:bodyPr/>
          <a:lstStyle/>
          <a:p>
            <a:r>
              <a:rPr lang="zh-TW" altLang="en-US" sz="3300" dirty="0">
                <a:latin typeface="標楷體" panose="03000509000000000000" pitchFamily="65" charset="-120"/>
                <a:ea typeface="標楷體" panose="03000509000000000000" pitchFamily="65" charset="-120"/>
              </a:rPr>
              <a:t>地震情境參數設置</a:t>
            </a:r>
            <a:endParaRPr lang="zh-TW" altLang="en-US" dirty="0">
              <a:latin typeface="標楷體" panose="03000509000000000000" pitchFamily="65" charset="-120"/>
              <a:ea typeface="標楷體" panose="03000509000000000000" pitchFamily="65" charset="-120"/>
            </a:endParaRPr>
          </a:p>
        </p:txBody>
      </p:sp>
      <p:sp>
        <p:nvSpPr>
          <p:cNvPr id="4" name="投影片編號版面配置區 3">
            <a:extLst>
              <a:ext uri="{FF2B5EF4-FFF2-40B4-BE49-F238E27FC236}">
                <a16:creationId xmlns:a16="http://schemas.microsoft.com/office/drawing/2014/main" id="{0797DFF8-FEC4-43AD-9B62-A4AB145CCCDC}"/>
              </a:ext>
            </a:extLst>
          </p:cNvPr>
          <p:cNvSpPr>
            <a:spLocks noGrp="1"/>
          </p:cNvSpPr>
          <p:nvPr>
            <p:ph type="sldNum" sz="quarter" idx="12"/>
          </p:nvPr>
        </p:nvSpPr>
        <p:spPr/>
        <p:txBody>
          <a:bodyPr/>
          <a:lstStyle/>
          <a:p>
            <a:fld id="{E781DEAF-D2A2-4427-B370-8C3498950B22}" type="slidenum">
              <a:rPr lang="zh-TW" altLang="en-US" smtClean="0"/>
              <a:t>51</a:t>
            </a:fld>
            <a:endParaRPr lang="zh-TW" altLang="en-US"/>
          </a:p>
        </p:txBody>
      </p:sp>
    </p:spTree>
    <p:extLst>
      <p:ext uri="{BB962C8B-B14F-4D97-AF65-F5344CB8AC3E}">
        <p14:creationId xmlns:p14="http://schemas.microsoft.com/office/powerpoint/2010/main" val="73837715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B5CC25C8-6C24-419E-8479-B7193700DF5C}"/>
              </a:ext>
            </a:extLst>
          </p:cNvPr>
          <p:cNvSpPr>
            <a:spLocks noGrp="1"/>
          </p:cNvSpPr>
          <p:nvPr>
            <p:ph type="title"/>
          </p:nvPr>
        </p:nvSpPr>
        <p:spPr/>
        <p:txBody>
          <a:bodyPr/>
          <a:lstStyle/>
          <a:p>
            <a:endParaRPr lang="zh-TW" altLang="en-US"/>
          </a:p>
        </p:txBody>
      </p:sp>
      <p:sp>
        <p:nvSpPr>
          <p:cNvPr id="3" name="內容版面配置區 2">
            <a:extLst>
              <a:ext uri="{FF2B5EF4-FFF2-40B4-BE49-F238E27FC236}">
                <a16:creationId xmlns:a16="http://schemas.microsoft.com/office/drawing/2014/main" id="{D61C3EA4-D507-405D-97EB-57EBBFB69722}"/>
              </a:ext>
            </a:extLst>
          </p:cNvPr>
          <p:cNvSpPr>
            <a:spLocks noGrp="1"/>
          </p:cNvSpPr>
          <p:nvPr>
            <p:ph idx="1"/>
          </p:nvPr>
        </p:nvSpPr>
        <p:spPr/>
        <p:txBody>
          <a:bodyPr/>
          <a:lstStyle/>
          <a:p>
            <a:endParaRPr lang="zh-TW" altLang="en-US" dirty="0"/>
          </a:p>
        </p:txBody>
      </p:sp>
      <p:sp>
        <p:nvSpPr>
          <p:cNvPr id="4" name="投影片編號版面配置區 3">
            <a:extLst>
              <a:ext uri="{FF2B5EF4-FFF2-40B4-BE49-F238E27FC236}">
                <a16:creationId xmlns:a16="http://schemas.microsoft.com/office/drawing/2014/main" id="{03EBD0DB-0E1F-4957-B18B-66DD7633CF85}"/>
              </a:ext>
            </a:extLst>
          </p:cNvPr>
          <p:cNvSpPr>
            <a:spLocks noGrp="1"/>
          </p:cNvSpPr>
          <p:nvPr>
            <p:ph type="sldNum" sz="quarter" idx="12"/>
          </p:nvPr>
        </p:nvSpPr>
        <p:spPr/>
        <p:txBody>
          <a:bodyPr/>
          <a:lstStyle/>
          <a:p>
            <a:fld id="{E781DEAF-D2A2-4427-B370-8C3498950B22}" type="slidenum">
              <a:rPr lang="zh-TW" altLang="en-US" smtClean="0"/>
              <a:t>52</a:t>
            </a:fld>
            <a:endParaRPr lang="zh-TW" altLang="en-US"/>
          </a:p>
        </p:txBody>
      </p:sp>
      <p:graphicFrame>
        <p:nvGraphicFramePr>
          <p:cNvPr id="5" name="內容版面配置區 3">
            <a:extLst>
              <a:ext uri="{FF2B5EF4-FFF2-40B4-BE49-F238E27FC236}">
                <a16:creationId xmlns:a16="http://schemas.microsoft.com/office/drawing/2014/main" id="{60C39A2C-6416-4EAD-8C8A-4AD9FA2F531F}"/>
              </a:ext>
            </a:extLst>
          </p:cNvPr>
          <p:cNvGraphicFramePr>
            <a:graphicFrameLocks/>
          </p:cNvGraphicFramePr>
          <p:nvPr/>
        </p:nvGraphicFramePr>
        <p:xfrm>
          <a:off x="-1" y="857249"/>
          <a:ext cx="8363401" cy="4235598"/>
        </p:xfrm>
        <a:graphic>
          <a:graphicData uri="http://schemas.openxmlformats.org/drawingml/2006/table">
            <a:tbl>
              <a:tblPr firstRow="1" firstCol="1" bandRow="1">
                <a:tableStyleId>{5C22544A-7EE6-4342-B048-85BDC9FD1C3A}</a:tableStyleId>
              </a:tblPr>
              <a:tblGrid>
                <a:gridCol w="438862">
                  <a:extLst>
                    <a:ext uri="{9D8B030D-6E8A-4147-A177-3AD203B41FA5}">
                      <a16:colId xmlns:a16="http://schemas.microsoft.com/office/drawing/2014/main" val="3147673247"/>
                    </a:ext>
                  </a:extLst>
                </a:gridCol>
                <a:gridCol w="597509">
                  <a:extLst>
                    <a:ext uri="{9D8B030D-6E8A-4147-A177-3AD203B41FA5}">
                      <a16:colId xmlns:a16="http://schemas.microsoft.com/office/drawing/2014/main" val="3315864038"/>
                    </a:ext>
                  </a:extLst>
                </a:gridCol>
                <a:gridCol w="518186">
                  <a:extLst>
                    <a:ext uri="{9D8B030D-6E8A-4147-A177-3AD203B41FA5}">
                      <a16:colId xmlns:a16="http://schemas.microsoft.com/office/drawing/2014/main" val="2997710293"/>
                    </a:ext>
                  </a:extLst>
                </a:gridCol>
                <a:gridCol w="528533">
                  <a:extLst>
                    <a:ext uri="{9D8B030D-6E8A-4147-A177-3AD203B41FA5}">
                      <a16:colId xmlns:a16="http://schemas.microsoft.com/office/drawing/2014/main" val="165869009"/>
                    </a:ext>
                  </a:extLst>
                </a:gridCol>
                <a:gridCol w="605269">
                  <a:extLst>
                    <a:ext uri="{9D8B030D-6E8A-4147-A177-3AD203B41FA5}">
                      <a16:colId xmlns:a16="http://schemas.microsoft.com/office/drawing/2014/main" val="3245493492"/>
                    </a:ext>
                  </a:extLst>
                </a:gridCol>
                <a:gridCol w="605269">
                  <a:extLst>
                    <a:ext uri="{9D8B030D-6E8A-4147-A177-3AD203B41FA5}">
                      <a16:colId xmlns:a16="http://schemas.microsoft.com/office/drawing/2014/main" val="1954884751"/>
                    </a:ext>
                  </a:extLst>
                </a:gridCol>
                <a:gridCol w="605269">
                  <a:extLst>
                    <a:ext uri="{9D8B030D-6E8A-4147-A177-3AD203B41FA5}">
                      <a16:colId xmlns:a16="http://schemas.microsoft.com/office/drawing/2014/main" val="4058765562"/>
                    </a:ext>
                  </a:extLst>
                </a:gridCol>
                <a:gridCol w="706148">
                  <a:extLst>
                    <a:ext uri="{9D8B030D-6E8A-4147-A177-3AD203B41FA5}">
                      <a16:colId xmlns:a16="http://schemas.microsoft.com/office/drawing/2014/main" val="1478178316"/>
                    </a:ext>
                  </a:extLst>
                </a:gridCol>
                <a:gridCol w="560434">
                  <a:extLst>
                    <a:ext uri="{9D8B030D-6E8A-4147-A177-3AD203B41FA5}">
                      <a16:colId xmlns:a16="http://schemas.microsoft.com/office/drawing/2014/main" val="735328063"/>
                    </a:ext>
                  </a:extLst>
                </a:gridCol>
                <a:gridCol w="591474">
                  <a:extLst>
                    <a:ext uri="{9D8B030D-6E8A-4147-A177-3AD203B41FA5}">
                      <a16:colId xmlns:a16="http://schemas.microsoft.com/office/drawing/2014/main" val="4043298433"/>
                    </a:ext>
                  </a:extLst>
                </a:gridCol>
                <a:gridCol w="1026024">
                  <a:extLst>
                    <a:ext uri="{9D8B030D-6E8A-4147-A177-3AD203B41FA5}">
                      <a16:colId xmlns:a16="http://schemas.microsoft.com/office/drawing/2014/main" val="3720283761"/>
                    </a:ext>
                  </a:extLst>
                </a:gridCol>
                <a:gridCol w="877726">
                  <a:extLst>
                    <a:ext uri="{9D8B030D-6E8A-4147-A177-3AD203B41FA5}">
                      <a16:colId xmlns:a16="http://schemas.microsoft.com/office/drawing/2014/main" val="4238856237"/>
                    </a:ext>
                  </a:extLst>
                </a:gridCol>
                <a:gridCol w="702698">
                  <a:extLst>
                    <a:ext uri="{9D8B030D-6E8A-4147-A177-3AD203B41FA5}">
                      <a16:colId xmlns:a16="http://schemas.microsoft.com/office/drawing/2014/main" val="913357193"/>
                    </a:ext>
                  </a:extLst>
                </a:gridCol>
              </a:tblGrid>
              <a:tr h="685800">
                <a:tc>
                  <a:txBody>
                    <a:bodyPr/>
                    <a:lstStyle/>
                    <a:p>
                      <a:r>
                        <a:rPr lang="en-US" sz="1500" kern="100" dirty="0">
                          <a:effectLst/>
                        </a:rPr>
                        <a:t> </a:t>
                      </a:r>
                      <a:endParaRPr lang="zh-TW" sz="15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51435" marR="51435" marT="0" marB="0"/>
                </a:tc>
                <a:tc>
                  <a:txBody>
                    <a:bodyPr/>
                    <a:lstStyle/>
                    <a:p>
                      <a:r>
                        <a:rPr lang="en-US" sz="1500" kern="100" dirty="0">
                          <a:effectLst/>
                        </a:rPr>
                        <a:t>L</a:t>
                      </a:r>
                      <a:endParaRPr lang="zh-TW" sz="15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51435" marR="51435" marT="0" marB="0"/>
                </a:tc>
                <a:tc>
                  <a:txBody>
                    <a:bodyPr/>
                    <a:lstStyle/>
                    <a:p>
                      <a:r>
                        <a:rPr lang="en-US" sz="1500" kern="100" dirty="0">
                          <a:effectLst/>
                        </a:rPr>
                        <a:t>W</a:t>
                      </a:r>
                      <a:endParaRPr lang="zh-TW" sz="15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51435" marR="51435" marT="0" marB="0"/>
                </a:tc>
                <a:tc>
                  <a:txBody>
                    <a:bodyPr/>
                    <a:lstStyle/>
                    <a:p>
                      <a:r>
                        <a:rPr lang="en-US" sz="1500" kern="100" dirty="0">
                          <a:effectLst/>
                        </a:rPr>
                        <a:t>D</a:t>
                      </a:r>
                      <a:endParaRPr lang="zh-TW" sz="15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51435" marR="51435" marT="0" marB="0"/>
                </a:tc>
                <a:tc>
                  <a:txBody>
                    <a:bodyPr/>
                    <a:lstStyle/>
                    <a:p>
                      <a:r>
                        <a:rPr lang="en-US" sz="1500" kern="100" dirty="0">
                          <a:effectLst/>
                        </a:rPr>
                        <a:t>Mw</a:t>
                      </a:r>
                      <a:endParaRPr lang="zh-TW" sz="15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51435" marR="51435" marT="0" marB="0"/>
                </a:tc>
                <a:tc>
                  <a:txBody>
                    <a:bodyPr/>
                    <a:lstStyle/>
                    <a:p>
                      <a:r>
                        <a:rPr lang="en-US" altLang="zh-TW" sz="1500" kern="100" dirty="0">
                          <a:effectLst/>
                          <a:latin typeface="Calibri" panose="020F0502020204030204" pitchFamily="34" charset="0"/>
                          <a:ea typeface="新細明體" panose="02020500000000000000" pitchFamily="18" charset="-120"/>
                          <a:cs typeface="Times New Roman" panose="02020603050405020304" pitchFamily="18" charset="0"/>
                        </a:rPr>
                        <a:t>Allen</a:t>
                      </a:r>
                    </a:p>
                    <a:p>
                      <a:r>
                        <a:rPr lang="en-US" altLang="zh-TW" sz="1500" kern="100" dirty="0">
                          <a:effectLst/>
                          <a:latin typeface="Calibri" panose="020F0502020204030204" pitchFamily="34" charset="0"/>
                          <a:ea typeface="新細明體" panose="02020500000000000000" pitchFamily="18" charset="-120"/>
                          <a:cs typeface="Times New Roman" panose="02020603050405020304" pitchFamily="18" charset="0"/>
                        </a:rPr>
                        <a:t>Mw</a:t>
                      </a:r>
                      <a:endParaRPr lang="zh-TW" sz="15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51435" marR="51435" marT="0" marB="0"/>
                </a:tc>
                <a:tc>
                  <a:txBody>
                    <a:bodyPr/>
                    <a:lstStyle/>
                    <a:p>
                      <a:r>
                        <a:rPr lang="en-US" altLang="zh-TW" sz="1500" kern="100" dirty="0">
                          <a:effectLst/>
                          <a:latin typeface="Calibri" panose="020F0502020204030204" pitchFamily="34" charset="0"/>
                          <a:ea typeface="+mn-ea"/>
                          <a:cs typeface="Times New Roman" panose="02020603050405020304" pitchFamily="18" charset="0"/>
                        </a:rPr>
                        <a:t>Allen</a:t>
                      </a:r>
                    </a:p>
                    <a:p>
                      <a:r>
                        <a:rPr lang="en-US" altLang="zh-TW" sz="1500" kern="100" dirty="0">
                          <a:effectLst/>
                          <a:latin typeface="Calibri" panose="020F0502020204030204" pitchFamily="34" charset="0"/>
                          <a:ea typeface="+mn-ea"/>
                          <a:cs typeface="Times New Roman" panose="02020603050405020304" pitchFamily="18" charset="0"/>
                        </a:rPr>
                        <a:t>D</a:t>
                      </a:r>
                      <a:endParaRPr lang="zh-TW" altLang="zh-TW" sz="1500" kern="100" dirty="0">
                        <a:effectLst/>
                        <a:latin typeface="Calibri" panose="020F0502020204030204" pitchFamily="34" charset="0"/>
                        <a:ea typeface="+mn-ea"/>
                        <a:cs typeface="Times New Roman" panose="02020603050405020304" pitchFamily="18" charset="0"/>
                      </a:endParaRPr>
                    </a:p>
                    <a:p>
                      <a:endParaRPr lang="zh-TW" sz="15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51435" marR="51435" marT="0" marB="0"/>
                </a:tc>
                <a:tc>
                  <a:txBody>
                    <a:bodyPr/>
                    <a:lstStyle/>
                    <a:p>
                      <a:r>
                        <a:rPr lang="en-US" sz="1500" kern="100">
                          <a:effectLst/>
                        </a:rPr>
                        <a:t>Strike</a:t>
                      </a:r>
                      <a:endParaRPr lang="zh-TW" sz="15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51435" marR="51435" marT="0" marB="0"/>
                </a:tc>
                <a:tc>
                  <a:txBody>
                    <a:bodyPr/>
                    <a:lstStyle/>
                    <a:p>
                      <a:r>
                        <a:rPr lang="en-US" sz="1500" kern="100">
                          <a:effectLst/>
                        </a:rPr>
                        <a:t>Dip</a:t>
                      </a:r>
                      <a:endParaRPr lang="zh-TW" sz="15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51435" marR="51435" marT="0" marB="0"/>
                </a:tc>
                <a:tc>
                  <a:txBody>
                    <a:bodyPr/>
                    <a:lstStyle/>
                    <a:p>
                      <a:r>
                        <a:rPr lang="en-US" sz="1500" kern="100">
                          <a:effectLst/>
                        </a:rPr>
                        <a:t>Slip</a:t>
                      </a:r>
                      <a:endParaRPr lang="zh-TW" sz="15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51435" marR="51435" marT="0" marB="0"/>
                </a:tc>
                <a:tc>
                  <a:txBody>
                    <a:bodyPr/>
                    <a:lstStyle/>
                    <a:p>
                      <a:r>
                        <a:rPr lang="en-US" sz="1500" kern="100">
                          <a:effectLst/>
                        </a:rPr>
                        <a:t>Longitude</a:t>
                      </a:r>
                      <a:endParaRPr lang="zh-TW" sz="15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51435" marR="51435" marT="0" marB="0"/>
                </a:tc>
                <a:tc>
                  <a:txBody>
                    <a:bodyPr/>
                    <a:lstStyle/>
                    <a:p>
                      <a:r>
                        <a:rPr lang="en-US" sz="1500" kern="100">
                          <a:effectLst/>
                        </a:rPr>
                        <a:t>Latitude</a:t>
                      </a:r>
                      <a:endParaRPr lang="zh-TW" sz="15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51435" marR="51435" marT="0" marB="0"/>
                </a:tc>
                <a:tc>
                  <a:txBody>
                    <a:bodyPr/>
                    <a:lstStyle/>
                    <a:p>
                      <a:r>
                        <a:rPr lang="en-US" sz="1500" kern="100">
                          <a:effectLst/>
                        </a:rPr>
                        <a:t>Depth</a:t>
                      </a:r>
                      <a:endParaRPr lang="zh-TW" sz="15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51435" marR="51435" marT="0" marB="0"/>
                </a:tc>
                <a:extLst>
                  <a:ext uri="{0D108BD9-81ED-4DB2-BD59-A6C34878D82A}">
                    <a16:rowId xmlns:a16="http://schemas.microsoft.com/office/drawing/2014/main" val="3596549969"/>
                  </a:ext>
                </a:extLst>
              </a:tr>
              <a:tr h="591633">
                <a:tc>
                  <a:txBody>
                    <a:bodyPr/>
                    <a:lstStyle/>
                    <a:p>
                      <a:r>
                        <a:rPr lang="en-US" sz="1500" kern="100">
                          <a:effectLst/>
                        </a:rPr>
                        <a:t>1</a:t>
                      </a:r>
                      <a:endParaRPr lang="zh-TW" sz="15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51435" marR="51435" marT="0" marB="0"/>
                </a:tc>
                <a:tc>
                  <a:txBody>
                    <a:bodyPr/>
                    <a:lstStyle/>
                    <a:p>
                      <a:r>
                        <a:rPr lang="en-US" sz="1500" kern="100">
                          <a:effectLst/>
                        </a:rPr>
                        <a:t>315</a:t>
                      </a:r>
                      <a:endParaRPr lang="zh-TW" sz="15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51435" marR="51435" marT="0" marB="0"/>
                </a:tc>
                <a:tc>
                  <a:txBody>
                    <a:bodyPr/>
                    <a:lstStyle/>
                    <a:p>
                      <a:r>
                        <a:rPr lang="en-US" sz="1500" kern="100">
                          <a:effectLst/>
                        </a:rPr>
                        <a:t>50</a:t>
                      </a:r>
                      <a:endParaRPr lang="zh-TW" sz="15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51435" marR="51435" marT="0" marB="0"/>
                </a:tc>
                <a:tc>
                  <a:txBody>
                    <a:bodyPr/>
                    <a:lstStyle/>
                    <a:p>
                      <a:r>
                        <a:rPr lang="en-US" sz="1500" kern="100" dirty="0">
                          <a:effectLst/>
                        </a:rPr>
                        <a:t>7.79</a:t>
                      </a:r>
                      <a:endParaRPr lang="zh-TW" sz="15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51435" marR="51435" marT="0" marB="0"/>
                </a:tc>
                <a:tc>
                  <a:txBody>
                    <a:bodyPr/>
                    <a:lstStyle/>
                    <a:p>
                      <a:r>
                        <a:rPr lang="en-US" sz="1500" kern="100" dirty="0">
                          <a:effectLst/>
                        </a:rPr>
                        <a:t>8.46</a:t>
                      </a:r>
                      <a:endParaRPr lang="zh-TW" sz="15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51435" marR="51435" marT="0" marB="0"/>
                </a:tc>
                <a:tc>
                  <a:txBody>
                    <a:bodyPr/>
                    <a:lstStyle/>
                    <a:p>
                      <a:r>
                        <a:rPr lang="en-US" altLang="zh-TW" sz="1500" kern="100" dirty="0">
                          <a:effectLst/>
                          <a:latin typeface="Calibri" panose="020F0502020204030204" pitchFamily="34" charset="0"/>
                          <a:ea typeface="新細明體" panose="02020500000000000000" pitchFamily="18" charset="-120"/>
                          <a:cs typeface="Times New Roman" panose="02020603050405020304" pitchFamily="18" charset="0"/>
                        </a:rPr>
                        <a:t>8.05</a:t>
                      </a:r>
                      <a:endParaRPr lang="zh-TW" sz="15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51435" marR="51435" marT="0" marB="0"/>
                </a:tc>
                <a:tc>
                  <a:txBody>
                    <a:bodyPr/>
                    <a:lstStyle/>
                    <a:p>
                      <a:r>
                        <a:rPr lang="en-US" altLang="zh-TW" sz="1500" kern="100" dirty="0">
                          <a:effectLst/>
                          <a:latin typeface="Calibri" panose="020F0502020204030204" pitchFamily="34" charset="0"/>
                          <a:ea typeface="新細明體" panose="02020500000000000000" pitchFamily="18" charset="-120"/>
                          <a:cs typeface="Times New Roman" panose="02020603050405020304" pitchFamily="18" charset="0"/>
                        </a:rPr>
                        <a:t>5.93</a:t>
                      </a:r>
                      <a:endParaRPr lang="zh-TW" sz="15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51435" marR="51435" marT="0" marB="0"/>
                </a:tc>
                <a:tc>
                  <a:txBody>
                    <a:bodyPr/>
                    <a:lstStyle/>
                    <a:p>
                      <a:r>
                        <a:rPr lang="en-US" sz="1500" kern="100" dirty="0">
                          <a:effectLst/>
                        </a:rPr>
                        <a:t>240</a:t>
                      </a:r>
                      <a:endParaRPr lang="zh-TW" sz="15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51435" marR="51435" marT="0" marB="0"/>
                </a:tc>
                <a:tc>
                  <a:txBody>
                    <a:bodyPr/>
                    <a:lstStyle/>
                    <a:p>
                      <a:r>
                        <a:rPr lang="en-US" sz="1500" kern="100">
                          <a:effectLst/>
                        </a:rPr>
                        <a:t>30</a:t>
                      </a:r>
                      <a:endParaRPr lang="zh-TW" sz="15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51435" marR="51435" marT="0" marB="0"/>
                </a:tc>
                <a:tc>
                  <a:txBody>
                    <a:bodyPr/>
                    <a:lstStyle/>
                    <a:p>
                      <a:r>
                        <a:rPr lang="en-US" sz="1500" kern="100">
                          <a:effectLst/>
                        </a:rPr>
                        <a:t>90</a:t>
                      </a:r>
                      <a:endParaRPr lang="zh-TW" sz="15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51435" marR="51435" marT="0" marB="0"/>
                </a:tc>
                <a:tc>
                  <a:txBody>
                    <a:bodyPr/>
                    <a:lstStyle/>
                    <a:p>
                      <a:r>
                        <a:rPr lang="en-US" sz="1500" kern="100">
                          <a:effectLst/>
                        </a:rPr>
                        <a:t>151.2</a:t>
                      </a:r>
                      <a:endParaRPr lang="zh-TW" sz="15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51435" marR="51435" marT="0" marB="0"/>
                </a:tc>
                <a:tc>
                  <a:txBody>
                    <a:bodyPr/>
                    <a:lstStyle/>
                    <a:p>
                      <a:r>
                        <a:rPr lang="en-US" sz="1500" kern="100">
                          <a:effectLst/>
                        </a:rPr>
                        <a:t>-6.2</a:t>
                      </a:r>
                      <a:endParaRPr lang="zh-TW" sz="15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51435" marR="51435" marT="0" marB="0"/>
                </a:tc>
                <a:tc>
                  <a:txBody>
                    <a:bodyPr/>
                    <a:lstStyle/>
                    <a:p>
                      <a:r>
                        <a:rPr lang="en-US" sz="1500" kern="100">
                          <a:effectLst/>
                        </a:rPr>
                        <a:t>0</a:t>
                      </a:r>
                      <a:endParaRPr lang="zh-TW" sz="15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51435" marR="51435" marT="0" marB="0"/>
                </a:tc>
                <a:extLst>
                  <a:ext uri="{0D108BD9-81ED-4DB2-BD59-A6C34878D82A}">
                    <a16:rowId xmlns:a16="http://schemas.microsoft.com/office/drawing/2014/main" val="4137141816"/>
                  </a:ext>
                </a:extLst>
              </a:tr>
              <a:tr h="591633">
                <a:tc>
                  <a:txBody>
                    <a:bodyPr/>
                    <a:lstStyle/>
                    <a:p>
                      <a:r>
                        <a:rPr lang="en-US" sz="1500" kern="100">
                          <a:effectLst/>
                        </a:rPr>
                        <a:t>2</a:t>
                      </a:r>
                      <a:endParaRPr lang="zh-TW" sz="15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51435" marR="51435" marT="0" marB="0"/>
                </a:tc>
                <a:tc>
                  <a:txBody>
                    <a:bodyPr/>
                    <a:lstStyle/>
                    <a:p>
                      <a:r>
                        <a:rPr lang="en-US" sz="1500" kern="100">
                          <a:effectLst/>
                        </a:rPr>
                        <a:t>340</a:t>
                      </a:r>
                      <a:endParaRPr lang="zh-TW" sz="15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51435" marR="51435" marT="0" marB="0"/>
                </a:tc>
                <a:tc>
                  <a:txBody>
                    <a:bodyPr/>
                    <a:lstStyle/>
                    <a:p>
                      <a:r>
                        <a:rPr lang="en-US" sz="1500" kern="100">
                          <a:effectLst/>
                        </a:rPr>
                        <a:t>50</a:t>
                      </a:r>
                      <a:endParaRPr lang="zh-TW" sz="15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51435" marR="51435" marT="0" marB="0"/>
                </a:tc>
                <a:tc>
                  <a:txBody>
                    <a:bodyPr/>
                    <a:lstStyle/>
                    <a:p>
                      <a:r>
                        <a:rPr lang="en-US" sz="1500" kern="100">
                          <a:effectLst/>
                        </a:rPr>
                        <a:t>8.07</a:t>
                      </a:r>
                      <a:endParaRPr lang="zh-TW" sz="15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51435" marR="51435" marT="0" marB="0"/>
                </a:tc>
                <a:tc>
                  <a:txBody>
                    <a:bodyPr/>
                    <a:lstStyle/>
                    <a:p>
                      <a:r>
                        <a:rPr lang="en-US" sz="1500" kern="100" dirty="0">
                          <a:effectLst/>
                        </a:rPr>
                        <a:t>8.49</a:t>
                      </a:r>
                      <a:endParaRPr lang="zh-TW" sz="15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51435" marR="51435" marT="0" marB="0"/>
                </a:tc>
                <a:tc>
                  <a:txBody>
                    <a:bodyPr/>
                    <a:lstStyle/>
                    <a:p>
                      <a:r>
                        <a:rPr lang="en-US" altLang="zh-TW" sz="1500" kern="100" dirty="0">
                          <a:effectLst/>
                          <a:latin typeface="Calibri" panose="020F0502020204030204" pitchFamily="34" charset="0"/>
                          <a:ea typeface="新細明體" panose="02020500000000000000" pitchFamily="18" charset="-120"/>
                          <a:cs typeface="Times New Roman" panose="02020603050405020304" pitchFamily="18" charset="0"/>
                        </a:rPr>
                        <a:t>8.07</a:t>
                      </a:r>
                      <a:endParaRPr lang="zh-TW" sz="15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51435" marR="51435" marT="0" marB="0"/>
                </a:tc>
                <a:tc>
                  <a:txBody>
                    <a:bodyPr/>
                    <a:lstStyle/>
                    <a:p>
                      <a:r>
                        <a:rPr lang="en-US" altLang="zh-TW" sz="1500" kern="100" dirty="0">
                          <a:effectLst/>
                          <a:latin typeface="Calibri" panose="020F0502020204030204" pitchFamily="34" charset="0"/>
                          <a:ea typeface="新細明體" panose="02020500000000000000" pitchFamily="18" charset="-120"/>
                          <a:cs typeface="Times New Roman" panose="02020603050405020304" pitchFamily="18" charset="0"/>
                        </a:rPr>
                        <a:t>6.20</a:t>
                      </a:r>
                      <a:endParaRPr lang="zh-TW" sz="15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51435" marR="51435" marT="0" marB="0"/>
                </a:tc>
                <a:tc>
                  <a:txBody>
                    <a:bodyPr/>
                    <a:lstStyle/>
                    <a:p>
                      <a:r>
                        <a:rPr lang="en-US" sz="1500" kern="100" dirty="0">
                          <a:effectLst/>
                        </a:rPr>
                        <a:t>315</a:t>
                      </a:r>
                      <a:endParaRPr lang="zh-TW" sz="15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51435" marR="51435" marT="0" marB="0"/>
                </a:tc>
                <a:tc>
                  <a:txBody>
                    <a:bodyPr/>
                    <a:lstStyle/>
                    <a:p>
                      <a:r>
                        <a:rPr lang="en-US" sz="1500" kern="100" dirty="0">
                          <a:effectLst/>
                        </a:rPr>
                        <a:t>30</a:t>
                      </a:r>
                      <a:endParaRPr lang="zh-TW" sz="15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51435" marR="51435" marT="0" marB="0"/>
                </a:tc>
                <a:tc>
                  <a:txBody>
                    <a:bodyPr/>
                    <a:lstStyle/>
                    <a:p>
                      <a:r>
                        <a:rPr lang="en-US" sz="1500" kern="100">
                          <a:effectLst/>
                        </a:rPr>
                        <a:t>90</a:t>
                      </a:r>
                      <a:endParaRPr lang="zh-TW" sz="15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51435" marR="51435" marT="0" marB="0"/>
                </a:tc>
                <a:tc>
                  <a:txBody>
                    <a:bodyPr/>
                    <a:lstStyle/>
                    <a:p>
                      <a:r>
                        <a:rPr lang="en-US" sz="1500" kern="100">
                          <a:effectLst/>
                        </a:rPr>
                        <a:t>154.2</a:t>
                      </a:r>
                      <a:endParaRPr lang="zh-TW" sz="15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51435" marR="51435" marT="0" marB="0"/>
                </a:tc>
                <a:tc>
                  <a:txBody>
                    <a:bodyPr/>
                    <a:lstStyle/>
                    <a:p>
                      <a:r>
                        <a:rPr lang="en-US" sz="1500" kern="100">
                          <a:effectLst/>
                        </a:rPr>
                        <a:t>-6.4</a:t>
                      </a:r>
                      <a:endParaRPr lang="zh-TW" sz="15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51435" marR="51435" marT="0" marB="0"/>
                </a:tc>
                <a:tc>
                  <a:txBody>
                    <a:bodyPr/>
                    <a:lstStyle/>
                    <a:p>
                      <a:r>
                        <a:rPr lang="en-US" sz="1500" kern="100">
                          <a:effectLst/>
                        </a:rPr>
                        <a:t>0</a:t>
                      </a:r>
                      <a:endParaRPr lang="zh-TW" sz="15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51435" marR="51435" marT="0" marB="0"/>
                </a:tc>
                <a:extLst>
                  <a:ext uri="{0D108BD9-81ED-4DB2-BD59-A6C34878D82A}">
                    <a16:rowId xmlns:a16="http://schemas.microsoft.com/office/drawing/2014/main" val="1879269116"/>
                  </a:ext>
                </a:extLst>
              </a:tr>
              <a:tr h="591633">
                <a:tc>
                  <a:txBody>
                    <a:bodyPr/>
                    <a:lstStyle/>
                    <a:p>
                      <a:r>
                        <a:rPr lang="en-US" sz="1500" kern="100">
                          <a:effectLst/>
                        </a:rPr>
                        <a:t>3</a:t>
                      </a:r>
                      <a:endParaRPr lang="zh-TW" sz="15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51435" marR="51435" marT="0" marB="0"/>
                </a:tc>
                <a:tc>
                  <a:txBody>
                    <a:bodyPr/>
                    <a:lstStyle/>
                    <a:p>
                      <a:r>
                        <a:rPr lang="en-US" sz="1500" kern="100">
                          <a:effectLst/>
                        </a:rPr>
                        <a:t>430</a:t>
                      </a:r>
                      <a:endParaRPr lang="zh-TW" sz="15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51435" marR="51435" marT="0" marB="0"/>
                </a:tc>
                <a:tc>
                  <a:txBody>
                    <a:bodyPr/>
                    <a:lstStyle/>
                    <a:p>
                      <a:r>
                        <a:rPr lang="en-US" sz="1500" kern="100">
                          <a:effectLst/>
                        </a:rPr>
                        <a:t>50</a:t>
                      </a:r>
                      <a:endParaRPr lang="zh-TW" sz="15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51435" marR="51435" marT="0" marB="0"/>
                </a:tc>
                <a:tc>
                  <a:txBody>
                    <a:bodyPr/>
                    <a:lstStyle/>
                    <a:p>
                      <a:r>
                        <a:rPr lang="en-US" sz="1500" kern="100">
                          <a:effectLst/>
                        </a:rPr>
                        <a:t>8.95</a:t>
                      </a:r>
                      <a:endParaRPr lang="zh-TW" sz="15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51435" marR="51435" marT="0" marB="0"/>
                </a:tc>
                <a:tc>
                  <a:txBody>
                    <a:bodyPr/>
                    <a:lstStyle/>
                    <a:p>
                      <a:r>
                        <a:rPr lang="en-US" sz="1500" kern="100">
                          <a:effectLst/>
                        </a:rPr>
                        <a:t>8.58</a:t>
                      </a:r>
                      <a:endParaRPr lang="zh-TW" sz="15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51435" marR="51435" marT="0" marB="0"/>
                </a:tc>
                <a:tc>
                  <a:txBody>
                    <a:bodyPr/>
                    <a:lstStyle/>
                    <a:p>
                      <a:r>
                        <a:rPr lang="en-US" altLang="zh-TW" sz="1500" kern="100" dirty="0">
                          <a:effectLst/>
                          <a:latin typeface="Calibri" panose="020F0502020204030204" pitchFamily="34" charset="0"/>
                          <a:ea typeface="新細明體" panose="02020500000000000000" pitchFamily="18" charset="-120"/>
                          <a:cs typeface="Times New Roman" panose="02020603050405020304" pitchFamily="18" charset="0"/>
                        </a:rPr>
                        <a:t>8.16</a:t>
                      </a:r>
                      <a:endParaRPr lang="zh-TW" sz="15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51435" marR="51435" marT="0" marB="0"/>
                </a:tc>
                <a:tc>
                  <a:txBody>
                    <a:bodyPr/>
                    <a:lstStyle/>
                    <a:p>
                      <a:r>
                        <a:rPr lang="en-US" altLang="zh-TW" sz="1500" kern="100" dirty="0">
                          <a:effectLst/>
                          <a:latin typeface="Calibri" panose="020F0502020204030204" pitchFamily="34" charset="0"/>
                          <a:ea typeface="新細明體" panose="02020500000000000000" pitchFamily="18" charset="-120"/>
                          <a:cs typeface="Times New Roman" panose="02020603050405020304" pitchFamily="18" charset="0"/>
                        </a:rPr>
                        <a:t>7.11</a:t>
                      </a:r>
                      <a:endParaRPr lang="zh-TW" sz="15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51435" marR="51435" marT="0" marB="0"/>
                </a:tc>
                <a:tc>
                  <a:txBody>
                    <a:bodyPr/>
                    <a:lstStyle/>
                    <a:p>
                      <a:r>
                        <a:rPr lang="en-US" sz="1500" kern="100">
                          <a:effectLst/>
                        </a:rPr>
                        <a:t>305</a:t>
                      </a:r>
                      <a:endParaRPr lang="zh-TW" sz="15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51435" marR="51435" marT="0" marB="0"/>
                </a:tc>
                <a:tc>
                  <a:txBody>
                    <a:bodyPr/>
                    <a:lstStyle/>
                    <a:p>
                      <a:r>
                        <a:rPr lang="en-US" sz="1500" kern="100" dirty="0">
                          <a:effectLst/>
                        </a:rPr>
                        <a:t>30</a:t>
                      </a:r>
                      <a:endParaRPr lang="zh-TW" sz="15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51435" marR="51435" marT="0" marB="0"/>
                </a:tc>
                <a:tc>
                  <a:txBody>
                    <a:bodyPr/>
                    <a:lstStyle/>
                    <a:p>
                      <a:r>
                        <a:rPr lang="en-US" sz="1500" kern="100" dirty="0">
                          <a:effectLst/>
                        </a:rPr>
                        <a:t>90</a:t>
                      </a:r>
                      <a:endParaRPr lang="zh-TW" sz="15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51435" marR="51435" marT="0" marB="0"/>
                </a:tc>
                <a:tc>
                  <a:txBody>
                    <a:bodyPr/>
                    <a:lstStyle/>
                    <a:p>
                      <a:r>
                        <a:rPr lang="en-US" sz="1500" kern="100" dirty="0">
                          <a:effectLst/>
                        </a:rPr>
                        <a:t>157</a:t>
                      </a:r>
                      <a:endParaRPr lang="zh-TW" sz="15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51435" marR="51435" marT="0" marB="0"/>
                </a:tc>
                <a:tc>
                  <a:txBody>
                    <a:bodyPr/>
                    <a:lstStyle/>
                    <a:p>
                      <a:r>
                        <a:rPr lang="en-US" sz="1500" kern="100">
                          <a:effectLst/>
                        </a:rPr>
                        <a:t>-8.44</a:t>
                      </a:r>
                      <a:endParaRPr lang="zh-TW" sz="15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51435" marR="51435" marT="0" marB="0"/>
                </a:tc>
                <a:tc>
                  <a:txBody>
                    <a:bodyPr/>
                    <a:lstStyle/>
                    <a:p>
                      <a:r>
                        <a:rPr lang="en-US" sz="1500" kern="100" dirty="0">
                          <a:effectLst/>
                        </a:rPr>
                        <a:t>0</a:t>
                      </a:r>
                      <a:endParaRPr lang="zh-TW" sz="15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51435" marR="51435" marT="0" marB="0"/>
                </a:tc>
                <a:extLst>
                  <a:ext uri="{0D108BD9-81ED-4DB2-BD59-A6C34878D82A}">
                    <a16:rowId xmlns:a16="http://schemas.microsoft.com/office/drawing/2014/main" val="353491548"/>
                  </a:ext>
                </a:extLst>
              </a:tr>
              <a:tr h="591633">
                <a:tc>
                  <a:txBody>
                    <a:bodyPr/>
                    <a:lstStyle/>
                    <a:p>
                      <a:r>
                        <a:rPr lang="en-US" sz="1500" kern="100">
                          <a:effectLst/>
                        </a:rPr>
                        <a:t>4</a:t>
                      </a:r>
                      <a:endParaRPr lang="zh-TW" sz="15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51435" marR="51435" marT="0" marB="0"/>
                </a:tc>
                <a:tc>
                  <a:txBody>
                    <a:bodyPr/>
                    <a:lstStyle/>
                    <a:p>
                      <a:r>
                        <a:rPr lang="en-US" sz="1500" kern="100">
                          <a:effectLst/>
                        </a:rPr>
                        <a:t>325</a:t>
                      </a:r>
                      <a:endParaRPr lang="zh-TW" sz="15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51435" marR="51435" marT="0" marB="0"/>
                </a:tc>
                <a:tc>
                  <a:txBody>
                    <a:bodyPr/>
                    <a:lstStyle/>
                    <a:p>
                      <a:r>
                        <a:rPr lang="en-US" sz="1500" kern="100">
                          <a:effectLst/>
                        </a:rPr>
                        <a:t>50</a:t>
                      </a:r>
                      <a:endParaRPr lang="zh-TW" sz="15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51435" marR="51435" marT="0" marB="0"/>
                </a:tc>
                <a:tc>
                  <a:txBody>
                    <a:bodyPr/>
                    <a:lstStyle/>
                    <a:p>
                      <a:r>
                        <a:rPr lang="en-US" sz="1500" kern="100">
                          <a:effectLst/>
                        </a:rPr>
                        <a:t>7.97</a:t>
                      </a:r>
                      <a:endParaRPr lang="zh-TW" sz="15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51435" marR="51435" marT="0" marB="0"/>
                </a:tc>
                <a:tc>
                  <a:txBody>
                    <a:bodyPr/>
                    <a:lstStyle/>
                    <a:p>
                      <a:r>
                        <a:rPr lang="en-US" sz="1500" kern="100">
                          <a:effectLst/>
                        </a:rPr>
                        <a:t>8.48</a:t>
                      </a:r>
                      <a:endParaRPr lang="zh-TW" sz="15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51435" marR="51435" marT="0" marB="0"/>
                </a:tc>
                <a:tc>
                  <a:txBody>
                    <a:bodyPr/>
                    <a:lstStyle/>
                    <a:p>
                      <a:r>
                        <a:rPr lang="en-US" altLang="zh-TW" sz="1500" kern="100" dirty="0">
                          <a:effectLst/>
                          <a:latin typeface="Calibri" panose="020F0502020204030204" pitchFamily="34" charset="0"/>
                          <a:ea typeface="新細明體" panose="02020500000000000000" pitchFamily="18" charset="-120"/>
                          <a:cs typeface="Times New Roman" panose="02020603050405020304" pitchFamily="18" charset="0"/>
                        </a:rPr>
                        <a:t>8.06</a:t>
                      </a:r>
                      <a:endParaRPr lang="zh-TW" sz="15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51435" marR="51435" marT="0" marB="0"/>
                </a:tc>
                <a:tc>
                  <a:txBody>
                    <a:bodyPr/>
                    <a:lstStyle/>
                    <a:p>
                      <a:r>
                        <a:rPr lang="en-US" altLang="zh-TW" sz="1500" kern="100" dirty="0">
                          <a:effectLst/>
                          <a:latin typeface="Calibri" panose="020F0502020204030204" pitchFamily="34" charset="0"/>
                          <a:ea typeface="新細明體" panose="02020500000000000000" pitchFamily="18" charset="-120"/>
                          <a:cs typeface="Times New Roman" panose="02020603050405020304" pitchFamily="18" charset="0"/>
                        </a:rPr>
                        <a:t>6.04</a:t>
                      </a:r>
                      <a:endParaRPr lang="zh-TW" sz="15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51435" marR="51435" marT="0" marB="0"/>
                </a:tc>
                <a:tc>
                  <a:txBody>
                    <a:bodyPr/>
                    <a:lstStyle/>
                    <a:p>
                      <a:r>
                        <a:rPr lang="en-US" sz="1500" kern="100">
                          <a:effectLst/>
                        </a:rPr>
                        <a:t>296</a:t>
                      </a:r>
                      <a:endParaRPr lang="zh-TW" sz="15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51435" marR="51435" marT="0" marB="0"/>
                </a:tc>
                <a:tc>
                  <a:txBody>
                    <a:bodyPr/>
                    <a:lstStyle/>
                    <a:p>
                      <a:r>
                        <a:rPr lang="en-US" sz="1500" kern="100" dirty="0">
                          <a:solidFill>
                            <a:schemeClr val="tx1"/>
                          </a:solidFill>
                          <a:effectLst/>
                        </a:rPr>
                        <a:t>50</a:t>
                      </a:r>
                      <a:endParaRPr lang="zh-TW" sz="1500" kern="100" dirty="0">
                        <a:solidFill>
                          <a:schemeClr val="tx1"/>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51435" marR="51435" marT="0" marB="0"/>
                </a:tc>
                <a:tc>
                  <a:txBody>
                    <a:bodyPr/>
                    <a:lstStyle/>
                    <a:p>
                      <a:r>
                        <a:rPr lang="en-US" sz="1500" kern="100">
                          <a:effectLst/>
                        </a:rPr>
                        <a:t>90</a:t>
                      </a:r>
                      <a:endParaRPr lang="zh-TW" sz="15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51435" marR="51435" marT="0" marB="0"/>
                </a:tc>
                <a:tc>
                  <a:txBody>
                    <a:bodyPr/>
                    <a:lstStyle/>
                    <a:p>
                      <a:r>
                        <a:rPr lang="en-US" sz="1500" kern="100" dirty="0">
                          <a:effectLst/>
                        </a:rPr>
                        <a:t>160.44</a:t>
                      </a:r>
                      <a:endParaRPr lang="zh-TW" sz="15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51435" marR="51435" marT="0" marB="0"/>
                </a:tc>
                <a:tc>
                  <a:txBody>
                    <a:bodyPr/>
                    <a:lstStyle/>
                    <a:p>
                      <a:r>
                        <a:rPr lang="en-US" sz="1500" kern="100">
                          <a:effectLst/>
                        </a:rPr>
                        <a:t>-10.27</a:t>
                      </a:r>
                      <a:endParaRPr lang="zh-TW" sz="15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51435" marR="51435" marT="0" marB="0"/>
                </a:tc>
                <a:tc>
                  <a:txBody>
                    <a:bodyPr/>
                    <a:lstStyle/>
                    <a:p>
                      <a:r>
                        <a:rPr lang="en-US" sz="1500" kern="100">
                          <a:effectLst/>
                        </a:rPr>
                        <a:t>0</a:t>
                      </a:r>
                      <a:endParaRPr lang="zh-TW" sz="15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51435" marR="51435" marT="0" marB="0"/>
                </a:tc>
                <a:extLst>
                  <a:ext uri="{0D108BD9-81ED-4DB2-BD59-A6C34878D82A}">
                    <a16:rowId xmlns:a16="http://schemas.microsoft.com/office/drawing/2014/main" val="273818282"/>
                  </a:ext>
                </a:extLst>
              </a:tr>
              <a:tr h="591633">
                <a:tc>
                  <a:txBody>
                    <a:bodyPr/>
                    <a:lstStyle/>
                    <a:p>
                      <a:r>
                        <a:rPr lang="en-US" sz="1500" kern="100">
                          <a:effectLst/>
                        </a:rPr>
                        <a:t>5</a:t>
                      </a:r>
                      <a:endParaRPr lang="zh-TW" sz="15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51435" marR="51435" marT="0" marB="0"/>
                </a:tc>
                <a:tc>
                  <a:txBody>
                    <a:bodyPr/>
                    <a:lstStyle/>
                    <a:p>
                      <a:r>
                        <a:rPr lang="en-US" sz="1500" kern="100">
                          <a:effectLst/>
                        </a:rPr>
                        <a:t>325</a:t>
                      </a:r>
                      <a:endParaRPr lang="zh-TW" sz="15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51435" marR="51435" marT="0" marB="0"/>
                </a:tc>
                <a:tc>
                  <a:txBody>
                    <a:bodyPr/>
                    <a:lstStyle/>
                    <a:p>
                      <a:r>
                        <a:rPr lang="en-US" sz="1500" kern="100">
                          <a:effectLst/>
                        </a:rPr>
                        <a:t>50</a:t>
                      </a:r>
                      <a:endParaRPr lang="zh-TW" sz="15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51435" marR="51435" marT="0" marB="0"/>
                </a:tc>
                <a:tc>
                  <a:txBody>
                    <a:bodyPr/>
                    <a:lstStyle/>
                    <a:p>
                      <a:r>
                        <a:rPr lang="en-US" sz="1500" kern="100">
                          <a:effectLst/>
                        </a:rPr>
                        <a:t>7.97</a:t>
                      </a:r>
                      <a:endParaRPr lang="zh-TW" sz="15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51435" marR="51435" marT="0" marB="0"/>
                </a:tc>
                <a:tc>
                  <a:txBody>
                    <a:bodyPr/>
                    <a:lstStyle/>
                    <a:p>
                      <a:r>
                        <a:rPr lang="en-US" sz="1500" kern="100">
                          <a:effectLst/>
                        </a:rPr>
                        <a:t>8.48</a:t>
                      </a:r>
                      <a:endParaRPr lang="zh-TW" sz="15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51435" marR="51435" marT="0" marB="0"/>
                </a:tc>
                <a:tc>
                  <a:txBody>
                    <a:bodyPr/>
                    <a:lstStyle/>
                    <a:p>
                      <a:r>
                        <a:rPr lang="en-US" altLang="zh-TW" sz="1500" kern="100" dirty="0">
                          <a:effectLst/>
                          <a:latin typeface="Calibri" panose="020F0502020204030204" pitchFamily="34" charset="0"/>
                          <a:ea typeface="新細明體" panose="02020500000000000000" pitchFamily="18" charset="-120"/>
                          <a:cs typeface="Times New Roman" panose="02020603050405020304" pitchFamily="18" charset="0"/>
                        </a:rPr>
                        <a:t>8.06</a:t>
                      </a:r>
                      <a:endParaRPr lang="zh-TW" sz="15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51435" marR="51435" marT="0" marB="0"/>
                </a:tc>
                <a:tc>
                  <a:txBody>
                    <a:bodyPr/>
                    <a:lstStyle/>
                    <a:p>
                      <a:r>
                        <a:rPr lang="en-US" altLang="zh-TW" sz="1500" kern="100" dirty="0">
                          <a:effectLst/>
                          <a:latin typeface="Calibri" panose="020F0502020204030204" pitchFamily="34" charset="0"/>
                          <a:ea typeface="新細明體" panose="02020500000000000000" pitchFamily="18" charset="-120"/>
                          <a:cs typeface="Times New Roman" panose="02020603050405020304" pitchFamily="18" charset="0"/>
                        </a:rPr>
                        <a:t>6.04</a:t>
                      </a:r>
                      <a:endParaRPr lang="zh-TW" sz="15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51435" marR="51435" marT="0" marB="0"/>
                </a:tc>
                <a:tc>
                  <a:txBody>
                    <a:bodyPr/>
                    <a:lstStyle/>
                    <a:p>
                      <a:r>
                        <a:rPr lang="en-US" sz="1500" kern="100">
                          <a:effectLst/>
                        </a:rPr>
                        <a:t>255</a:t>
                      </a:r>
                      <a:endParaRPr lang="zh-TW" sz="15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51435" marR="51435" marT="0" marB="0"/>
                </a:tc>
                <a:tc>
                  <a:txBody>
                    <a:bodyPr/>
                    <a:lstStyle/>
                    <a:p>
                      <a:r>
                        <a:rPr lang="en-US" sz="1500" kern="100" dirty="0">
                          <a:solidFill>
                            <a:schemeClr val="tx1"/>
                          </a:solidFill>
                          <a:effectLst/>
                        </a:rPr>
                        <a:t>59</a:t>
                      </a:r>
                      <a:endParaRPr lang="zh-TW" sz="1500" kern="100" dirty="0">
                        <a:solidFill>
                          <a:schemeClr val="tx1"/>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51435" marR="51435" marT="0" marB="0"/>
                </a:tc>
                <a:tc>
                  <a:txBody>
                    <a:bodyPr/>
                    <a:lstStyle/>
                    <a:p>
                      <a:r>
                        <a:rPr lang="en-US" sz="1500" kern="100">
                          <a:effectLst/>
                        </a:rPr>
                        <a:t>7</a:t>
                      </a:r>
                      <a:endParaRPr lang="zh-TW" sz="15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51435" marR="51435" marT="0" marB="0"/>
                </a:tc>
                <a:tc>
                  <a:txBody>
                    <a:bodyPr/>
                    <a:lstStyle/>
                    <a:p>
                      <a:r>
                        <a:rPr lang="en-US" sz="1500" kern="100" dirty="0">
                          <a:effectLst/>
                        </a:rPr>
                        <a:t>163.34</a:t>
                      </a:r>
                      <a:endParaRPr lang="zh-TW" sz="15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51435" marR="51435" marT="0" marB="0"/>
                </a:tc>
                <a:tc>
                  <a:txBody>
                    <a:bodyPr/>
                    <a:lstStyle/>
                    <a:p>
                      <a:r>
                        <a:rPr lang="en-US" sz="1500" kern="100" dirty="0">
                          <a:effectLst/>
                        </a:rPr>
                        <a:t>-10.58</a:t>
                      </a:r>
                      <a:endParaRPr lang="zh-TW" sz="15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51435" marR="51435" marT="0" marB="0"/>
                </a:tc>
                <a:tc>
                  <a:txBody>
                    <a:bodyPr/>
                    <a:lstStyle/>
                    <a:p>
                      <a:r>
                        <a:rPr lang="en-US" sz="1500" kern="100">
                          <a:effectLst/>
                        </a:rPr>
                        <a:t>0</a:t>
                      </a:r>
                      <a:endParaRPr lang="zh-TW" sz="15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51435" marR="51435" marT="0" marB="0"/>
                </a:tc>
                <a:extLst>
                  <a:ext uri="{0D108BD9-81ED-4DB2-BD59-A6C34878D82A}">
                    <a16:rowId xmlns:a16="http://schemas.microsoft.com/office/drawing/2014/main" val="2379223113"/>
                  </a:ext>
                </a:extLst>
              </a:tr>
              <a:tr h="591633">
                <a:tc>
                  <a:txBody>
                    <a:bodyPr/>
                    <a:lstStyle/>
                    <a:p>
                      <a:r>
                        <a:rPr lang="en-US" sz="1500" kern="100">
                          <a:effectLst/>
                        </a:rPr>
                        <a:t>6</a:t>
                      </a:r>
                      <a:endParaRPr lang="zh-TW" sz="15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51435" marR="51435" marT="0" marB="0"/>
                </a:tc>
                <a:tc>
                  <a:txBody>
                    <a:bodyPr/>
                    <a:lstStyle/>
                    <a:p>
                      <a:r>
                        <a:rPr lang="en-US" sz="1500" kern="100">
                          <a:effectLst/>
                        </a:rPr>
                        <a:t>430</a:t>
                      </a:r>
                      <a:endParaRPr lang="zh-TW" sz="15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51435" marR="51435" marT="0" marB="0"/>
                </a:tc>
                <a:tc>
                  <a:txBody>
                    <a:bodyPr/>
                    <a:lstStyle/>
                    <a:p>
                      <a:r>
                        <a:rPr lang="en-US" sz="1500" kern="100">
                          <a:effectLst/>
                        </a:rPr>
                        <a:t>50</a:t>
                      </a:r>
                      <a:endParaRPr lang="zh-TW" sz="15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51435" marR="51435" marT="0" marB="0"/>
                </a:tc>
                <a:tc>
                  <a:txBody>
                    <a:bodyPr/>
                    <a:lstStyle/>
                    <a:p>
                      <a:r>
                        <a:rPr lang="en-US" sz="1500" kern="100">
                          <a:effectLst/>
                        </a:rPr>
                        <a:t>8.95</a:t>
                      </a:r>
                      <a:endParaRPr lang="zh-TW" sz="15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51435" marR="51435" marT="0" marB="0"/>
                </a:tc>
                <a:tc>
                  <a:txBody>
                    <a:bodyPr/>
                    <a:lstStyle/>
                    <a:p>
                      <a:r>
                        <a:rPr lang="en-US" sz="1500" kern="100">
                          <a:effectLst/>
                        </a:rPr>
                        <a:t>8.58</a:t>
                      </a:r>
                      <a:endParaRPr lang="zh-TW" sz="15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51435" marR="51435" marT="0" marB="0"/>
                </a:tc>
                <a:tc>
                  <a:txBody>
                    <a:bodyPr/>
                    <a:lstStyle/>
                    <a:p>
                      <a:r>
                        <a:rPr lang="en-US" altLang="zh-TW" sz="1500" kern="100" dirty="0">
                          <a:effectLst/>
                          <a:latin typeface="Calibri" panose="020F0502020204030204" pitchFamily="34" charset="0"/>
                          <a:ea typeface="新細明體" panose="02020500000000000000" pitchFamily="18" charset="-120"/>
                          <a:cs typeface="Times New Roman" panose="02020603050405020304" pitchFamily="18" charset="0"/>
                        </a:rPr>
                        <a:t>8.16</a:t>
                      </a:r>
                      <a:endParaRPr lang="zh-TW" sz="15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51435" marR="51435" marT="0" marB="0"/>
                </a:tc>
                <a:tc>
                  <a:txBody>
                    <a:bodyPr/>
                    <a:lstStyle/>
                    <a:p>
                      <a:r>
                        <a:rPr lang="en-US" altLang="zh-TW" sz="1500" kern="100" dirty="0">
                          <a:effectLst/>
                          <a:latin typeface="Calibri" panose="020F0502020204030204" pitchFamily="34" charset="0"/>
                          <a:ea typeface="新細明體" panose="02020500000000000000" pitchFamily="18" charset="-120"/>
                          <a:cs typeface="Times New Roman" panose="02020603050405020304" pitchFamily="18" charset="0"/>
                        </a:rPr>
                        <a:t>7.11</a:t>
                      </a:r>
                      <a:endParaRPr lang="zh-TW" sz="15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51435" marR="51435" marT="0" marB="0"/>
                </a:tc>
                <a:tc>
                  <a:txBody>
                    <a:bodyPr/>
                    <a:lstStyle/>
                    <a:p>
                      <a:r>
                        <a:rPr lang="en-US" sz="1500" kern="100">
                          <a:effectLst/>
                        </a:rPr>
                        <a:t>337</a:t>
                      </a:r>
                      <a:endParaRPr lang="zh-TW" sz="15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51435" marR="51435" marT="0" marB="0"/>
                </a:tc>
                <a:tc>
                  <a:txBody>
                    <a:bodyPr/>
                    <a:lstStyle/>
                    <a:p>
                      <a:r>
                        <a:rPr lang="en-US" sz="1500" kern="100" dirty="0">
                          <a:solidFill>
                            <a:schemeClr val="tx1"/>
                          </a:solidFill>
                          <a:effectLst/>
                        </a:rPr>
                        <a:t>49</a:t>
                      </a:r>
                      <a:endParaRPr lang="zh-TW" sz="1500" kern="100" dirty="0">
                        <a:solidFill>
                          <a:schemeClr val="tx1"/>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51435" marR="51435" marT="0" marB="0"/>
                </a:tc>
                <a:tc>
                  <a:txBody>
                    <a:bodyPr/>
                    <a:lstStyle/>
                    <a:p>
                      <a:r>
                        <a:rPr lang="en-US" sz="1500" kern="100">
                          <a:effectLst/>
                        </a:rPr>
                        <a:t>90</a:t>
                      </a:r>
                      <a:endParaRPr lang="zh-TW" sz="15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51435" marR="51435" marT="0" marB="0"/>
                </a:tc>
                <a:tc>
                  <a:txBody>
                    <a:bodyPr/>
                    <a:lstStyle/>
                    <a:p>
                      <a:r>
                        <a:rPr lang="en-US" sz="1500" kern="100">
                          <a:effectLst/>
                        </a:rPr>
                        <a:t>166.11</a:t>
                      </a:r>
                      <a:endParaRPr lang="zh-TW" sz="15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51435" marR="51435" marT="0" marB="0"/>
                </a:tc>
                <a:tc>
                  <a:txBody>
                    <a:bodyPr/>
                    <a:lstStyle/>
                    <a:p>
                      <a:r>
                        <a:rPr lang="en-US" sz="1500" kern="100" dirty="0">
                          <a:effectLst/>
                        </a:rPr>
                        <a:t>-12.13</a:t>
                      </a:r>
                      <a:endParaRPr lang="zh-TW" sz="15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51435" marR="51435" marT="0" marB="0"/>
                </a:tc>
                <a:tc>
                  <a:txBody>
                    <a:bodyPr/>
                    <a:lstStyle/>
                    <a:p>
                      <a:r>
                        <a:rPr lang="en-US" sz="1500" kern="100" dirty="0">
                          <a:effectLst/>
                        </a:rPr>
                        <a:t>0</a:t>
                      </a:r>
                      <a:endParaRPr lang="zh-TW" sz="15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51435" marR="51435" marT="0" marB="0"/>
                </a:tc>
                <a:extLst>
                  <a:ext uri="{0D108BD9-81ED-4DB2-BD59-A6C34878D82A}">
                    <a16:rowId xmlns:a16="http://schemas.microsoft.com/office/drawing/2014/main" val="2308755063"/>
                  </a:ext>
                </a:extLst>
              </a:tr>
            </a:tbl>
          </a:graphicData>
        </a:graphic>
      </p:graphicFrame>
      <p:pic>
        <p:nvPicPr>
          <p:cNvPr id="6" name="圖片 5">
            <a:extLst>
              <a:ext uri="{FF2B5EF4-FFF2-40B4-BE49-F238E27FC236}">
                <a16:creationId xmlns:a16="http://schemas.microsoft.com/office/drawing/2014/main" id="{E669CE86-0296-4A2C-869C-B2053AE0F3FF}"/>
              </a:ext>
            </a:extLst>
          </p:cNvPr>
          <p:cNvPicPr/>
          <p:nvPr/>
        </p:nvPicPr>
        <p:blipFill>
          <a:blip r:embed="rId2"/>
          <a:stretch>
            <a:fillRect/>
          </a:stretch>
        </p:blipFill>
        <p:spPr>
          <a:xfrm>
            <a:off x="4915279" y="3077528"/>
            <a:ext cx="3955733" cy="2649379"/>
          </a:xfrm>
          <a:prstGeom prst="rect">
            <a:avLst/>
          </a:prstGeom>
        </p:spPr>
      </p:pic>
    </p:spTree>
    <p:extLst>
      <p:ext uri="{BB962C8B-B14F-4D97-AF65-F5344CB8AC3E}">
        <p14:creationId xmlns:p14="http://schemas.microsoft.com/office/powerpoint/2010/main" val="2086793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63804409-0D3E-44A9-A697-EB466E94C9AC}"/>
              </a:ext>
            </a:extLst>
          </p:cNvPr>
          <p:cNvSpPr>
            <a:spLocks noGrp="1"/>
          </p:cNvSpPr>
          <p:nvPr>
            <p:ph type="title"/>
          </p:nvPr>
        </p:nvSpPr>
        <p:spPr/>
        <p:txBody>
          <a:bodyPr>
            <a:normAutofit/>
          </a:bodyPr>
          <a:lstStyle/>
          <a:p>
            <a:r>
              <a:rPr lang="zh-TW" altLang="en-US" sz="2400" dirty="0">
                <a:latin typeface="標楷體" panose="03000509000000000000" pitchFamily="65" charset="-120"/>
                <a:ea typeface="標楷體" panose="03000509000000000000" pitchFamily="65" charset="-120"/>
              </a:rPr>
              <a:t>參數決定</a:t>
            </a:r>
          </a:p>
        </p:txBody>
      </p:sp>
      <p:sp>
        <p:nvSpPr>
          <p:cNvPr id="3" name="內容版面配置區 2">
            <a:extLst>
              <a:ext uri="{FF2B5EF4-FFF2-40B4-BE49-F238E27FC236}">
                <a16:creationId xmlns:a16="http://schemas.microsoft.com/office/drawing/2014/main" id="{45006A53-54AD-4013-91FD-0C5B8F113714}"/>
              </a:ext>
            </a:extLst>
          </p:cNvPr>
          <p:cNvSpPr>
            <a:spLocks noGrp="1"/>
          </p:cNvSpPr>
          <p:nvPr>
            <p:ph idx="1"/>
          </p:nvPr>
        </p:nvSpPr>
        <p:spPr>
          <a:xfrm>
            <a:off x="628650" y="2125266"/>
            <a:ext cx="7886700" cy="3474186"/>
          </a:xfrm>
        </p:spPr>
        <p:txBody>
          <a:bodyPr>
            <a:normAutofit lnSpcReduction="10000"/>
          </a:bodyPr>
          <a:lstStyle/>
          <a:p>
            <a:r>
              <a:rPr lang="zh-TW" altLang="zh-TW" sz="1350" kern="100" dirty="0">
                <a:latin typeface="標楷體" panose="03000509000000000000" pitchFamily="65" charset="-120"/>
                <a:ea typeface="標楷體" panose="03000509000000000000" pitchFamily="65" charset="-120"/>
                <a:cs typeface="Times New Roman" panose="02020603050405020304" pitchFamily="18" charset="0"/>
              </a:rPr>
              <a:t>地震破裂長度</a:t>
            </a:r>
            <a:r>
              <a:rPr lang="en-US" altLang="zh-TW" sz="1350" kern="100" dirty="0">
                <a:latin typeface="標楷體" panose="03000509000000000000" pitchFamily="65" charset="-120"/>
                <a:ea typeface="標楷體" panose="03000509000000000000" pitchFamily="65" charset="-120"/>
                <a:cs typeface="Times New Roman" panose="02020603050405020304" pitchFamily="18" charset="0"/>
              </a:rPr>
              <a:t>L</a:t>
            </a:r>
            <a:endParaRPr lang="zh-TW" altLang="zh-TW" sz="1350" kern="100" dirty="0">
              <a:latin typeface="標楷體" panose="03000509000000000000" pitchFamily="65" charset="-120"/>
              <a:ea typeface="標楷體" panose="03000509000000000000" pitchFamily="65" charset="-120"/>
              <a:cs typeface="Times New Roman" panose="02020603050405020304" pitchFamily="18" charset="0"/>
            </a:endParaRPr>
          </a:p>
          <a:p>
            <a:pPr marL="0" indent="0">
              <a:buNone/>
            </a:pPr>
            <a:r>
              <a:rPr lang="zh-TW" altLang="zh-TW" sz="1350" kern="100" dirty="0">
                <a:latin typeface="標楷體" panose="03000509000000000000" pitchFamily="65" charset="-120"/>
                <a:ea typeface="標楷體" panose="03000509000000000000" pitchFamily="65" charset="-120"/>
                <a:cs typeface="Times New Roman" panose="02020603050405020304" pitchFamily="18" charset="0"/>
              </a:rPr>
              <a:t>地震破裂長度我們考慮斷層與海溝之地形與地質條件，</a:t>
            </a:r>
            <a:r>
              <a:rPr lang="en-US" altLang="zh-TW" sz="1350" kern="100" dirty="0">
                <a:latin typeface="標楷體" panose="03000509000000000000" pitchFamily="65" charset="-120"/>
                <a:ea typeface="標楷體" panose="03000509000000000000" pitchFamily="65" charset="-120"/>
                <a:cs typeface="Times New Roman" panose="02020603050405020304" pitchFamily="18" charset="0"/>
              </a:rPr>
              <a:t>(1)(2)</a:t>
            </a:r>
            <a:r>
              <a:rPr lang="zh-TW" altLang="zh-TW" sz="1350" kern="100" dirty="0">
                <a:latin typeface="標楷體" panose="03000509000000000000" pitchFamily="65" charset="-120"/>
                <a:ea typeface="標楷體" panose="03000509000000000000" pitchFamily="65" charset="-120"/>
                <a:cs typeface="Times New Roman" panose="02020603050405020304" pitchFamily="18" charset="0"/>
              </a:rPr>
              <a:t>、</a:t>
            </a:r>
            <a:r>
              <a:rPr lang="en-US" altLang="zh-TW" sz="1350" kern="100" dirty="0">
                <a:latin typeface="標楷體" panose="03000509000000000000" pitchFamily="65" charset="-120"/>
                <a:ea typeface="標楷體" panose="03000509000000000000" pitchFamily="65" charset="-120"/>
                <a:cs typeface="Times New Roman" panose="02020603050405020304" pitchFamily="18" charset="0"/>
              </a:rPr>
              <a:t>(4)(5)</a:t>
            </a:r>
            <a:r>
              <a:rPr lang="zh-TW" altLang="zh-TW" sz="1350" kern="100" dirty="0">
                <a:latin typeface="標楷體" panose="03000509000000000000" pitchFamily="65" charset="-120"/>
                <a:ea typeface="標楷體" panose="03000509000000000000" pitchFamily="65" charset="-120"/>
                <a:cs typeface="Times New Roman" panose="02020603050405020304" pitchFamily="18" charset="0"/>
              </a:rPr>
              <a:t>和</a:t>
            </a:r>
            <a:r>
              <a:rPr lang="en-US" altLang="zh-TW" sz="1350" kern="100" dirty="0">
                <a:latin typeface="標楷體" panose="03000509000000000000" pitchFamily="65" charset="-120"/>
                <a:ea typeface="標楷體" panose="03000509000000000000" pitchFamily="65" charset="-120"/>
                <a:cs typeface="Times New Roman" panose="02020603050405020304" pitchFamily="18" charset="0"/>
              </a:rPr>
              <a:t>(5)(6)</a:t>
            </a:r>
            <a:r>
              <a:rPr lang="zh-TW" altLang="zh-TW" sz="1350" kern="100" dirty="0">
                <a:latin typeface="標楷體" panose="03000509000000000000" pitchFamily="65" charset="-120"/>
                <a:ea typeface="標楷體" panose="03000509000000000000" pitchFamily="65" charset="-120"/>
                <a:cs typeface="Times New Roman" panose="02020603050405020304" pitchFamily="18" charset="0"/>
              </a:rPr>
              <a:t>之間海溝有明顯轉折，</a:t>
            </a:r>
            <a:r>
              <a:rPr lang="en-US" altLang="zh-TW" sz="1350" kern="100" dirty="0">
                <a:latin typeface="標楷體" panose="03000509000000000000" pitchFamily="65" charset="-120"/>
                <a:ea typeface="標楷體" panose="03000509000000000000" pitchFamily="65" charset="-120"/>
                <a:cs typeface="Times New Roman" panose="02020603050405020304" pitchFamily="18" charset="0"/>
              </a:rPr>
              <a:t>(2)(3)</a:t>
            </a:r>
            <a:r>
              <a:rPr lang="zh-TW" altLang="zh-TW" sz="1350" kern="100" dirty="0">
                <a:latin typeface="標楷體" panose="03000509000000000000" pitchFamily="65" charset="-120"/>
                <a:ea typeface="標楷體" panose="03000509000000000000" pitchFamily="65" charset="-120"/>
                <a:cs typeface="Times New Roman" panose="02020603050405020304" pitchFamily="18" charset="0"/>
              </a:rPr>
              <a:t>和</a:t>
            </a:r>
            <a:r>
              <a:rPr lang="en-US" altLang="zh-TW" sz="1350" kern="100" dirty="0">
                <a:latin typeface="標楷體" panose="03000509000000000000" pitchFamily="65" charset="-120"/>
                <a:ea typeface="標楷體" panose="03000509000000000000" pitchFamily="65" charset="-120"/>
                <a:cs typeface="Times New Roman" panose="02020603050405020304" pitchFamily="18" charset="0"/>
              </a:rPr>
              <a:t>(3)(4)</a:t>
            </a:r>
            <a:r>
              <a:rPr lang="zh-TW" altLang="zh-TW" sz="1350" kern="100" dirty="0">
                <a:latin typeface="標楷體" panose="03000509000000000000" pitchFamily="65" charset="-120"/>
                <a:ea typeface="標楷體" panose="03000509000000000000" pitchFamily="65" charset="-120"/>
                <a:cs typeface="Times New Roman" panose="02020603050405020304" pitchFamily="18" charset="0"/>
              </a:rPr>
              <a:t>之間則是考慮海底地形有明顯的高低落差而將其分為不同的孕震帶。最大破裂長度單位為公里。</a:t>
            </a:r>
          </a:p>
          <a:p>
            <a:r>
              <a:rPr lang="zh-TW" altLang="zh-TW" sz="1350" kern="100" dirty="0">
                <a:latin typeface="標楷體" panose="03000509000000000000" pitchFamily="65" charset="-120"/>
                <a:ea typeface="標楷體" panose="03000509000000000000" pitchFamily="65" charset="-120"/>
                <a:cs typeface="Times New Roman" panose="02020603050405020304" pitchFamily="18" charset="0"/>
              </a:rPr>
              <a:t>地震破裂寬度</a:t>
            </a:r>
            <a:r>
              <a:rPr lang="en-US" altLang="zh-TW" sz="1350" kern="100" dirty="0">
                <a:latin typeface="標楷體" panose="03000509000000000000" pitchFamily="65" charset="-120"/>
                <a:ea typeface="標楷體" panose="03000509000000000000" pitchFamily="65" charset="-120"/>
                <a:cs typeface="Times New Roman" panose="02020603050405020304" pitchFamily="18" charset="0"/>
              </a:rPr>
              <a:t>W</a:t>
            </a:r>
            <a:endParaRPr lang="zh-TW" altLang="zh-TW" sz="1350" kern="100" dirty="0">
              <a:latin typeface="標楷體" panose="03000509000000000000" pitchFamily="65" charset="-120"/>
              <a:ea typeface="標楷體" panose="03000509000000000000" pitchFamily="65" charset="-120"/>
              <a:cs typeface="Times New Roman" panose="02020603050405020304" pitchFamily="18" charset="0"/>
            </a:endParaRPr>
          </a:p>
          <a:p>
            <a:pPr marL="0" indent="0">
              <a:buNone/>
            </a:pPr>
            <a:r>
              <a:rPr lang="zh-TW" altLang="zh-TW" sz="1350" kern="100" dirty="0">
                <a:latin typeface="標楷體" panose="03000509000000000000" pitchFamily="65" charset="-120"/>
                <a:ea typeface="標楷體" panose="03000509000000000000" pitchFamily="65" charset="-120"/>
                <a:cs typeface="Times New Roman" panose="02020603050405020304" pitchFamily="18" charset="0"/>
              </a:rPr>
              <a:t>寬度則參考過去世界上觀測到較大規模之地震及其寬度而定，此處破裂寬度設為</a:t>
            </a:r>
            <a:r>
              <a:rPr lang="en-US" altLang="zh-TW" sz="1350" kern="100" dirty="0">
                <a:latin typeface="標楷體" panose="03000509000000000000" pitchFamily="65" charset="-120"/>
                <a:ea typeface="標楷體" panose="03000509000000000000" pitchFamily="65" charset="-120"/>
                <a:cs typeface="Times New Roman" panose="02020603050405020304" pitchFamily="18" charset="0"/>
              </a:rPr>
              <a:t> 50 </a:t>
            </a:r>
            <a:r>
              <a:rPr lang="zh-TW" altLang="zh-TW" sz="1350" kern="100" dirty="0">
                <a:latin typeface="標楷體" panose="03000509000000000000" pitchFamily="65" charset="-120"/>
                <a:ea typeface="標楷體" panose="03000509000000000000" pitchFamily="65" charset="-120"/>
                <a:cs typeface="Times New Roman" panose="02020603050405020304" pitchFamily="18" charset="0"/>
              </a:rPr>
              <a:t>公里。</a:t>
            </a:r>
          </a:p>
          <a:p>
            <a:r>
              <a:rPr lang="zh-TW" altLang="zh-TW" sz="1350" kern="100" dirty="0">
                <a:latin typeface="標楷體" panose="03000509000000000000" pitchFamily="65" charset="-120"/>
                <a:ea typeface="標楷體" panose="03000509000000000000" pitchFamily="65" charset="-120"/>
                <a:cs typeface="Times New Roman" panose="02020603050405020304" pitchFamily="18" charset="0"/>
              </a:rPr>
              <a:t>破裂深度</a:t>
            </a:r>
            <a:r>
              <a:rPr lang="en-US" altLang="zh-TW" sz="1350" kern="100" dirty="0">
                <a:latin typeface="標楷體" panose="03000509000000000000" pitchFamily="65" charset="-120"/>
                <a:ea typeface="標楷體" panose="03000509000000000000" pitchFamily="65" charset="-120"/>
                <a:cs typeface="Times New Roman" panose="02020603050405020304" pitchFamily="18" charset="0"/>
              </a:rPr>
              <a:t>H</a:t>
            </a:r>
            <a:endParaRPr lang="zh-TW" altLang="zh-TW" sz="1350" kern="100" dirty="0">
              <a:latin typeface="標楷體" panose="03000509000000000000" pitchFamily="65" charset="-120"/>
              <a:ea typeface="標楷體" panose="03000509000000000000" pitchFamily="65" charset="-120"/>
              <a:cs typeface="Times New Roman" panose="02020603050405020304" pitchFamily="18" charset="0"/>
            </a:endParaRPr>
          </a:p>
          <a:p>
            <a:pPr marL="0" indent="0">
              <a:buNone/>
            </a:pPr>
            <a:r>
              <a:rPr lang="zh-TW" altLang="zh-TW" sz="1350" kern="100" dirty="0">
                <a:latin typeface="標楷體" panose="03000509000000000000" pitchFamily="65" charset="-120"/>
                <a:ea typeface="標楷體" panose="03000509000000000000" pitchFamily="65" charset="-120"/>
                <a:cs typeface="Times New Roman" panose="02020603050405020304" pitchFamily="18" charset="0"/>
              </a:rPr>
              <a:t>考慮引起大規模海嘯之地震均屬於淺層地震，其深度鮮少深於</a:t>
            </a:r>
            <a:r>
              <a:rPr lang="en-US" altLang="zh-TW" sz="1350" kern="100" dirty="0">
                <a:latin typeface="標楷體" panose="03000509000000000000" pitchFamily="65" charset="-120"/>
                <a:ea typeface="標楷體" panose="03000509000000000000" pitchFamily="65" charset="-120"/>
                <a:cs typeface="Times New Roman" panose="02020603050405020304" pitchFamily="18" charset="0"/>
              </a:rPr>
              <a:t>35</a:t>
            </a:r>
            <a:r>
              <a:rPr lang="zh-TW" altLang="zh-TW" sz="1350" kern="100" dirty="0">
                <a:latin typeface="標楷體" panose="03000509000000000000" pitchFamily="65" charset="-120"/>
                <a:ea typeface="標楷體" panose="03000509000000000000" pitchFamily="65" charset="-120"/>
                <a:cs typeface="Times New Roman" panose="02020603050405020304" pitchFamily="18" charset="0"/>
              </a:rPr>
              <a:t>公里，如</a:t>
            </a:r>
            <a:r>
              <a:rPr lang="en-US" altLang="zh-TW" sz="1350" kern="100" dirty="0">
                <a:latin typeface="標楷體" panose="03000509000000000000" pitchFamily="65" charset="-120"/>
                <a:ea typeface="標楷體" panose="03000509000000000000" pitchFamily="65" charset="-120"/>
                <a:cs typeface="Times New Roman" panose="02020603050405020304" pitchFamily="18" charset="0"/>
              </a:rPr>
              <a:t> 2004 </a:t>
            </a:r>
            <a:r>
              <a:rPr lang="zh-TW" altLang="zh-TW" sz="1350" kern="100" dirty="0">
                <a:latin typeface="標楷體" panose="03000509000000000000" pitchFamily="65" charset="-120"/>
                <a:ea typeface="標楷體" panose="03000509000000000000" pitchFamily="65" charset="-120"/>
                <a:cs typeface="Times New Roman" panose="02020603050405020304" pitchFamily="18" charset="0"/>
              </a:rPr>
              <a:t>蘇門達臘海嘯與</a:t>
            </a:r>
            <a:r>
              <a:rPr lang="en-US" altLang="zh-TW" sz="1350" kern="100" dirty="0">
                <a:latin typeface="標楷體" panose="03000509000000000000" pitchFamily="65" charset="-120"/>
                <a:ea typeface="標楷體" panose="03000509000000000000" pitchFamily="65" charset="-120"/>
                <a:cs typeface="Times New Roman" panose="02020603050405020304" pitchFamily="18" charset="0"/>
              </a:rPr>
              <a:t> 1960 </a:t>
            </a:r>
            <a:r>
              <a:rPr lang="zh-TW" altLang="zh-TW" sz="1350" kern="100" dirty="0">
                <a:latin typeface="標楷體" panose="03000509000000000000" pitchFamily="65" charset="-120"/>
                <a:ea typeface="標楷體" panose="03000509000000000000" pitchFamily="65" charset="-120"/>
                <a:cs typeface="Times New Roman" panose="02020603050405020304" pitchFamily="18" charset="0"/>
              </a:rPr>
              <a:t>智利海嘯。因此假設破裂深度為</a:t>
            </a:r>
            <a:r>
              <a:rPr lang="en-US" altLang="zh-TW" sz="1350" kern="100" dirty="0">
                <a:latin typeface="標楷體" panose="03000509000000000000" pitchFamily="65" charset="-120"/>
                <a:ea typeface="標楷體" panose="03000509000000000000" pitchFamily="65" charset="-120"/>
                <a:cs typeface="Times New Roman" panose="02020603050405020304" pitchFamily="18" charset="0"/>
              </a:rPr>
              <a:t>35</a:t>
            </a:r>
            <a:r>
              <a:rPr lang="zh-TW" altLang="zh-TW" sz="1350" kern="100" dirty="0">
                <a:latin typeface="標楷體" panose="03000509000000000000" pitchFamily="65" charset="-120"/>
                <a:ea typeface="標楷體" panose="03000509000000000000" pitchFamily="65" charset="-120"/>
                <a:cs typeface="Times New Roman" panose="02020603050405020304" pitchFamily="18" charset="0"/>
              </a:rPr>
              <a:t>公里以內，並考慮最糟情境即為破裂至地表。</a:t>
            </a:r>
          </a:p>
          <a:p>
            <a:r>
              <a:rPr lang="zh-TW" altLang="zh-TW" sz="1350" kern="100" dirty="0">
                <a:latin typeface="標楷體" panose="03000509000000000000" pitchFamily="65" charset="-120"/>
                <a:ea typeface="標楷體" panose="03000509000000000000" pitchFamily="65" charset="-120"/>
                <a:cs typeface="Times New Roman" panose="02020603050405020304" pitchFamily="18" charset="0"/>
              </a:rPr>
              <a:t>地震震矩規模</a:t>
            </a:r>
            <a:r>
              <a:rPr lang="en-US" altLang="zh-TW" sz="1350" kern="100" dirty="0">
                <a:latin typeface="標楷體" panose="03000509000000000000" pitchFamily="65" charset="-120"/>
                <a:ea typeface="標楷體" panose="03000509000000000000" pitchFamily="65" charset="-120"/>
                <a:cs typeface="Times New Roman" panose="02020603050405020304" pitchFamily="18" charset="0"/>
              </a:rPr>
              <a:t>Mw</a:t>
            </a:r>
            <a:endParaRPr lang="zh-TW" altLang="zh-TW" sz="1350" kern="100" dirty="0">
              <a:latin typeface="標楷體" panose="03000509000000000000" pitchFamily="65" charset="-120"/>
              <a:ea typeface="標楷體" panose="03000509000000000000" pitchFamily="65" charset="-120"/>
              <a:cs typeface="Times New Roman" panose="02020603050405020304" pitchFamily="18" charset="0"/>
            </a:endParaRPr>
          </a:p>
          <a:p>
            <a:pPr marL="0" indent="0">
              <a:buNone/>
            </a:pPr>
            <a:r>
              <a:rPr lang="zh-TW" altLang="zh-TW" sz="1350" kern="100" dirty="0">
                <a:latin typeface="標楷體" panose="03000509000000000000" pitchFamily="65" charset="-120"/>
                <a:ea typeface="標楷體" panose="03000509000000000000" pitchFamily="65" charset="-120"/>
                <a:cs typeface="Times New Roman" panose="02020603050405020304" pitchFamily="18" charset="0"/>
              </a:rPr>
              <a:t>根據地震定比定律（</a:t>
            </a:r>
            <a:r>
              <a:rPr lang="en-US" altLang="zh-TW" sz="1350" kern="100" dirty="0">
                <a:latin typeface="標楷體" panose="03000509000000000000" pitchFamily="65" charset="-120"/>
                <a:ea typeface="標楷體" panose="03000509000000000000" pitchFamily="65" charset="-120"/>
                <a:cs typeface="Times New Roman" panose="02020603050405020304" pitchFamily="18" charset="0"/>
              </a:rPr>
              <a:t>seismic scaling law</a:t>
            </a:r>
            <a:r>
              <a:rPr lang="zh-TW" altLang="zh-TW" sz="1350" kern="100" dirty="0">
                <a:latin typeface="標楷體" panose="03000509000000000000" pitchFamily="65" charset="-120"/>
                <a:ea typeface="標楷體" panose="03000509000000000000" pitchFamily="65" charset="-120"/>
                <a:cs typeface="Times New Roman" panose="02020603050405020304" pitchFamily="18" charset="0"/>
              </a:rPr>
              <a:t>）（</a:t>
            </a:r>
            <a:r>
              <a:rPr lang="en-US" altLang="zh-TW" sz="1350" kern="100" dirty="0">
                <a:latin typeface="標楷體" panose="03000509000000000000" pitchFamily="65" charset="-120"/>
                <a:ea typeface="標楷體" panose="03000509000000000000" pitchFamily="65" charset="-120"/>
                <a:cs typeface="Times New Roman" panose="02020603050405020304" pitchFamily="18" charset="0"/>
              </a:rPr>
              <a:t>Yen and Ma, 2011</a:t>
            </a:r>
            <a:r>
              <a:rPr lang="zh-TW" altLang="zh-TW" sz="1350" kern="100" dirty="0">
                <a:latin typeface="標楷體" panose="03000509000000000000" pitchFamily="65" charset="-120"/>
                <a:ea typeface="標楷體" panose="03000509000000000000" pitchFamily="65" charset="-120"/>
                <a:cs typeface="Times New Roman" panose="02020603050405020304" pitchFamily="18" charset="0"/>
              </a:rPr>
              <a:t>），在決定破裂面積</a:t>
            </a:r>
            <a:r>
              <a:rPr lang="en-US" altLang="zh-TW" sz="1350" kern="100" dirty="0">
                <a:latin typeface="標楷體" panose="03000509000000000000" pitchFamily="65" charset="-120"/>
                <a:ea typeface="標楷體" panose="03000509000000000000" pitchFamily="65" charset="-120"/>
                <a:cs typeface="Times New Roman" panose="02020603050405020304" pitchFamily="18" charset="0"/>
              </a:rPr>
              <a:t>A</a:t>
            </a:r>
            <a:r>
              <a:rPr lang="zh-TW" altLang="zh-TW" sz="1350" kern="100" dirty="0">
                <a:latin typeface="標楷體" panose="03000509000000000000" pitchFamily="65" charset="-120"/>
                <a:ea typeface="標楷體" panose="03000509000000000000" pitchFamily="65" charset="-120"/>
                <a:cs typeface="Times New Roman" panose="02020603050405020304" pitchFamily="18" charset="0"/>
              </a:rPr>
              <a:t>與破裂深度後，可決定其地震規模。</a:t>
            </a:r>
            <a:endParaRPr lang="en-US" altLang="zh-TW" sz="1350" kern="100" dirty="0">
              <a:latin typeface="標楷體" panose="03000509000000000000" pitchFamily="65" charset="-120"/>
              <a:ea typeface="標楷體" panose="03000509000000000000" pitchFamily="65" charset="-120"/>
              <a:cs typeface="Times New Roman" panose="02020603050405020304" pitchFamily="18" charset="0"/>
            </a:endParaRPr>
          </a:p>
          <a:p>
            <a:r>
              <a:rPr lang="zh-TW" altLang="zh-TW" sz="1350" kern="100" dirty="0">
                <a:latin typeface="標楷體" panose="03000509000000000000" pitchFamily="65" charset="-120"/>
                <a:ea typeface="標楷體" panose="03000509000000000000" pitchFamily="65" charset="-120"/>
                <a:cs typeface="Times New Roman" panose="02020603050405020304" pitchFamily="18" charset="0"/>
              </a:rPr>
              <a:t>滑移量</a:t>
            </a:r>
            <a:r>
              <a:rPr lang="en-US" altLang="zh-TW" sz="1350" kern="100" dirty="0">
                <a:latin typeface="標楷體" panose="03000509000000000000" pitchFamily="65" charset="-120"/>
                <a:ea typeface="標楷體" panose="03000509000000000000" pitchFamily="65" charset="-120"/>
                <a:cs typeface="Times New Roman" panose="02020603050405020304" pitchFamily="18" charset="0"/>
              </a:rPr>
              <a:t> D</a:t>
            </a:r>
            <a:endParaRPr lang="zh-TW" altLang="zh-TW" sz="1350" kern="100" dirty="0">
              <a:latin typeface="標楷體" panose="03000509000000000000" pitchFamily="65" charset="-120"/>
              <a:ea typeface="標楷體" panose="03000509000000000000" pitchFamily="65" charset="-120"/>
              <a:cs typeface="Times New Roman" panose="02020603050405020304" pitchFamily="18" charset="0"/>
            </a:endParaRPr>
          </a:p>
          <a:p>
            <a:pPr marL="0" indent="0">
              <a:buNone/>
            </a:pPr>
            <a:r>
              <a:rPr lang="zh-TW" altLang="zh-TW" sz="1350" kern="100" dirty="0">
                <a:latin typeface="標楷體" panose="03000509000000000000" pitchFamily="65" charset="-120"/>
                <a:ea typeface="標楷體" panose="03000509000000000000" pitchFamily="65" charset="-120"/>
                <a:cs typeface="Times New Roman" panose="02020603050405020304" pitchFamily="18" charset="0"/>
              </a:rPr>
              <a:t>將已決定之地震規模</a:t>
            </a:r>
            <a:r>
              <a:rPr lang="en-US" altLang="zh-TW" sz="1350" kern="100" dirty="0">
                <a:latin typeface="標楷體" panose="03000509000000000000" pitchFamily="65" charset="-120"/>
                <a:ea typeface="標楷體" panose="03000509000000000000" pitchFamily="65" charset="-120"/>
                <a:cs typeface="Times New Roman" panose="02020603050405020304" pitchFamily="18" charset="0"/>
              </a:rPr>
              <a:t>Mw</a:t>
            </a:r>
            <a:r>
              <a:rPr lang="zh-TW" altLang="zh-TW" sz="1350" kern="100" dirty="0">
                <a:latin typeface="標楷體" panose="03000509000000000000" pitchFamily="65" charset="-120"/>
                <a:ea typeface="標楷體" panose="03000509000000000000" pitchFamily="65" charset="-120"/>
                <a:cs typeface="Times New Roman" panose="02020603050405020304" pitchFamily="18" charset="0"/>
              </a:rPr>
              <a:t>轉換為地震矩</a:t>
            </a:r>
            <a:r>
              <a:rPr lang="en-US" altLang="zh-TW" sz="1350" kern="100" dirty="0">
                <a:latin typeface="標楷體" panose="03000509000000000000" pitchFamily="65" charset="-120"/>
                <a:ea typeface="標楷體" panose="03000509000000000000" pitchFamily="65" charset="-120"/>
                <a:cs typeface="Times New Roman" panose="02020603050405020304" pitchFamily="18" charset="0"/>
              </a:rPr>
              <a:t>Mo</a:t>
            </a:r>
            <a:r>
              <a:rPr lang="zh-TW" altLang="zh-TW" sz="1350" kern="100" dirty="0">
                <a:latin typeface="標楷體" panose="03000509000000000000" pitchFamily="65" charset="-120"/>
                <a:ea typeface="標楷體" panose="03000509000000000000" pitchFamily="65" charset="-120"/>
                <a:cs typeface="Times New Roman" panose="02020603050405020304" pitchFamily="18" charset="0"/>
              </a:rPr>
              <a:t>，再透過同一系列之地震定比定律（</a:t>
            </a:r>
            <a:r>
              <a:rPr lang="en-US" altLang="zh-TW" sz="1350" kern="100" dirty="0">
                <a:latin typeface="標楷體" panose="03000509000000000000" pitchFamily="65" charset="-120"/>
                <a:ea typeface="標楷體" panose="03000509000000000000" pitchFamily="65" charset="-120"/>
                <a:cs typeface="Times New Roman" panose="02020603050405020304" pitchFamily="18" charset="0"/>
              </a:rPr>
              <a:t>Yen and Ma, 2011</a:t>
            </a:r>
            <a:r>
              <a:rPr lang="zh-TW" altLang="zh-TW" sz="1350" kern="100" dirty="0">
                <a:latin typeface="標楷體" panose="03000509000000000000" pitchFamily="65" charset="-120"/>
                <a:ea typeface="標楷體" panose="03000509000000000000" pitchFamily="65" charset="-120"/>
                <a:cs typeface="Times New Roman" panose="02020603050405020304" pitchFamily="18" charset="0"/>
              </a:rPr>
              <a:t>），可決定斷層之滑移量，單位為公尺。</a:t>
            </a:r>
          </a:p>
          <a:p>
            <a:pPr marL="0" indent="0">
              <a:buNone/>
            </a:pPr>
            <a:endParaRPr lang="zh-TW" altLang="zh-TW" sz="1350" kern="100" dirty="0">
              <a:latin typeface="標楷體" panose="03000509000000000000" pitchFamily="65" charset="-120"/>
              <a:ea typeface="標楷體" panose="03000509000000000000" pitchFamily="65" charset="-120"/>
              <a:cs typeface="Times New Roman" panose="02020603050405020304" pitchFamily="18" charset="0"/>
            </a:endParaRPr>
          </a:p>
          <a:p>
            <a:endParaRPr lang="zh-TW" altLang="en-US" dirty="0">
              <a:latin typeface="標楷體" panose="03000509000000000000" pitchFamily="65" charset="-120"/>
              <a:ea typeface="標楷體" panose="03000509000000000000" pitchFamily="65" charset="-120"/>
            </a:endParaRPr>
          </a:p>
        </p:txBody>
      </p:sp>
      <p:sp>
        <p:nvSpPr>
          <p:cNvPr id="4" name="投影片編號版面配置區 3">
            <a:extLst>
              <a:ext uri="{FF2B5EF4-FFF2-40B4-BE49-F238E27FC236}">
                <a16:creationId xmlns:a16="http://schemas.microsoft.com/office/drawing/2014/main" id="{9716C4E8-E561-49A8-9A56-C03E28B01AFF}"/>
              </a:ext>
            </a:extLst>
          </p:cNvPr>
          <p:cNvSpPr>
            <a:spLocks noGrp="1"/>
          </p:cNvSpPr>
          <p:nvPr>
            <p:ph type="sldNum" sz="quarter" idx="12"/>
          </p:nvPr>
        </p:nvSpPr>
        <p:spPr/>
        <p:txBody>
          <a:bodyPr/>
          <a:lstStyle/>
          <a:p>
            <a:fld id="{3DDD91B1-8DB6-4F1F-A63E-DDED208BE44C}" type="slidenum">
              <a:rPr lang="zh-TW" altLang="en-US" smtClean="0"/>
              <a:t>53</a:t>
            </a:fld>
            <a:endParaRPr lang="zh-TW" altLang="en-US"/>
          </a:p>
        </p:txBody>
      </p:sp>
    </p:spTree>
    <p:extLst>
      <p:ext uri="{BB962C8B-B14F-4D97-AF65-F5344CB8AC3E}">
        <p14:creationId xmlns:p14="http://schemas.microsoft.com/office/powerpoint/2010/main" val="316697993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a:extLst>
              <a:ext uri="{FF2B5EF4-FFF2-40B4-BE49-F238E27FC236}">
                <a16:creationId xmlns:a16="http://schemas.microsoft.com/office/drawing/2014/main" id="{DA9A152E-EE1A-4849-8E84-1BD99272AC87}"/>
              </a:ext>
            </a:extLst>
          </p:cNvPr>
          <p:cNvSpPr>
            <a:spLocks noGrp="1"/>
          </p:cNvSpPr>
          <p:nvPr>
            <p:ph idx="1"/>
          </p:nvPr>
        </p:nvSpPr>
        <p:spPr>
          <a:xfrm>
            <a:off x="628650" y="1221107"/>
            <a:ext cx="7886700" cy="4415786"/>
          </a:xfrm>
        </p:spPr>
        <p:txBody>
          <a:bodyPr>
            <a:noAutofit/>
          </a:bodyPr>
          <a:lstStyle/>
          <a:p>
            <a:r>
              <a:rPr lang="zh-TW" altLang="zh-TW" sz="1350" kern="100" dirty="0">
                <a:latin typeface="Calibri" panose="020F0502020204030204" pitchFamily="34" charset="0"/>
                <a:ea typeface="標楷體" panose="03000509000000000000" pitchFamily="65" charset="-120"/>
                <a:cs typeface="Times New Roman" panose="02020603050405020304" pitchFamily="18" charset="0"/>
              </a:rPr>
              <a:t>斷層走向</a:t>
            </a:r>
            <a:endParaRPr lang="zh-TW" altLang="zh-TW" sz="1350" kern="100" dirty="0">
              <a:latin typeface="Calibri" panose="020F0502020204030204" pitchFamily="34" charset="0"/>
              <a:ea typeface="新細明體" panose="02020500000000000000" pitchFamily="18" charset="-120"/>
              <a:cs typeface="Times New Roman" panose="02020603050405020304" pitchFamily="18" charset="0"/>
            </a:endParaRPr>
          </a:p>
          <a:p>
            <a:pPr marL="0" indent="0">
              <a:buNone/>
            </a:pPr>
            <a:r>
              <a:rPr lang="zh-TW" altLang="zh-TW" sz="1350" kern="100" dirty="0">
                <a:latin typeface="Calibri" panose="020F0502020204030204" pitchFamily="34" charset="0"/>
                <a:ea typeface="標楷體" panose="03000509000000000000" pitchFamily="65" charset="-120"/>
                <a:cs typeface="Times New Roman" panose="02020603050405020304" pitchFamily="18" charset="0"/>
              </a:rPr>
              <a:t>本文考慮之海嘯以大規模海溝型海嘯為主，因此斷層走向為沿著海溝之方向破裂。</a:t>
            </a:r>
            <a:endParaRPr lang="zh-TW" altLang="zh-TW" sz="1350" kern="100" dirty="0">
              <a:latin typeface="Calibri" panose="020F0502020204030204" pitchFamily="34" charset="0"/>
              <a:ea typeface="新細明體" panose="02020500000000000000" pitchFamily="18" charset="-120"/>
              <a:cs typeface="Times New Roman" panose="02020603050405020304" pitchFamily="18" charset="0"/>
            </a:endParaRPr>
          </a:p>
          <a:p>
            <a:r>
              <a:rPr lang="zh-TW" altLang="zh-TW" sz="1350" kern="100" dirty="0">
                <a:latin typeface="Calibri" panose="020F0502020204030204" pitchFamily="34" charset="0"/>
                <a:ea typeface="標楷體" panose="03000509000000000000" pitchFamily="65" charset="-120"/>
                <a:cs typeface="Times New Roman" panose="02020603050405020304" pitchFamily="18" charset="0"/>
              </a:rPr>
              <a:t>傾角</a:t>
            </a:r>
            <a:endParaRPr lang="zh-TW" altLang="zh-TW" sz="1350" kern="100" dirty="0">
              <a:latin typeface="Calibri" panose="020F0502020204030204" pitchFamily="34" charset="0"/>
              <a:ea typeface="新細明體" panose="02020500000000000000" pitchFamily="18" charset="-120"/>
              <a:cs typeface="Times New Roman" panose="02020603050405020304" pitchFamily="18" charset="0"/>
            </a:endParaRPr>
          </a:p>
          <a:p>
            <a:pPr marL="0" indent="0">
              <a:buNone/>
            </a:pPr>
            <a:r>
              <a:rPr lang="zh-TW" altLang="zh-TW" sz="1350" kern="100" dirty="0">
                <a:latin typeface="Calibri" panose="020F0502020204030204" pitchFamily="34" charset="0"/>
                <a:ea typeface="標楷體" panose="03000509000000000000" pitchFamily="65" charset="-120"/>
                <a:cs typeface="Times New Roman" panose="02020603050405020304" pitchFamily="18" charset="0"/>
              </a:rPr>
              <a:t>若該地區曾有詳細地質調查資料則採用，若無則以該地區曾經發生的大規模淺層地震之傾角為所用。</a:t>
            </a:r>
            <a:endParaRPr lang="zh-TW" altLang="zh-TW" sz="1350" kern="100" dirty="0">
              <a:latin typeface="Calibri" panose="020F0502020204030204" pitchFamily="34" charset="0"/>
              <a:ea typeface="新細明體" panose="02020500000000000000" pitchFamily="18" charset="-120"/>
              <a:cs typeface="Times New Roman" panose="02020603050405020304" pitchFamily="18" charset="0"/>
            </a:endParaRPr>
          </a:p>
          <a:p>
            <a:pPr marL="0" indent="0">
              <a:buNone/>
            </a:pPr>
            <a:r>
              <a:rPr lang="en-US" altLang="zh-TW" sz="1350" kern="100" dirty="0">
                <a:latin typeface="標楷體" panose="03000509000000000000" pitchFamily="65" charset="-120"/>
                <a:ea typeface="新細明體" panose="02020500000000000000" pitchFamily="18" charset="-120"/>
                <a:cs typeface="Times New Roman" panose="02020603050405020304" pitchFamily="18" charset="0"/>
              </a:rPr>
              <a:t>(1)Seismicity and focal mechanisms at the New Britain Trench</a:t>
            </a:r>
            <a:endParaRPr lang="zh-TW" altLang="zh-TW" sz="1350" kern="100" dirty="0">
              <a:latin typeface="Calibri" panose="020F0502020204030204" pitchFamily="34" charset="0"/>
              <a:ea typeface="新細明體" panose="02020500000000000000" pitchFamily="18" charset="-120"/>
              <a:cs typeface="Times New Roman" panose="02020603050405020304" pitchFamily="18" charset="0"/>
            </a:endParaRPr>
          </a:p>
          <a:p>
            <a:pPr marL="0" indent="0">
              <a:buNone/>
            </a:pPr>
            <a:r>
              <a:rPr lang="en-US" altLang="zh-TW" sz="1350" kern="100" dirty="0">
                <a:latin typeface="標楷體" panose="03000509000000000000" pitchFamily="65" charset="-120"/>
                <a:ea typeface="新細明體" panose="02020500000000000000" pitchFamily="18" charset="-120"/>
                <a:cs typeface="Times New Roman" panose="02020603050405020304" pitchFamily="18" charset="0"/>
              </a:rPr>
              <a:t>related to deformation of the lithosphere </a:t>
            </a:r>
            <a:endParaRPr lang="zh-TW" altLang="zh-TW" sz="1350" kern="100" dirty="0">
              <a:latin typeface="Calibri" panose="020F0502020204030204" pitchFamily="34" charset="0"/>
              <a:ea typeface="新細明體" panose="02020500000000000000" pitchFamily="18" charset="-120"/>
              <a:cs typeface="Times New Roman" panose="02020603050405020304" pitchFamily="18" charset="0"/>
            </a:endParaRPr>
          </a:p>
          <a:p>
            <a:pPr marL="0" indent="0">
              <a:buNone/>
            </a:pPr>
            <a:r>
              <a:rPr lang="en-US" altLang="zh-TW" sz="1350" kern="100" dirty="0">
                <a:latin typeface="標楷體" panose="03000509000000000000" pitchFamily="65" charset="-120"/>
                <a:ea typeface="新細明體" panose="02020500000000000000" pitchFamily="18" charset="-120"/>
                <a:cs typeface="Times New Roman" panose="02020603050405020304" pitchFamily="18" charset="0"/>
              </a:rPr>
              <a:t>(2</a:t>
            </a:r>
            <a:r>
              <a:rPr lang="en-US" altLang="zh-TW" sz="1350" kern="100" dirty="0">
                <a:latin typeface="Calibri" panose="020F0502020204030204" pitchFamily="34" charset="0"/>
                <a:ea typeface="新細明體" panose="02020500000000000000" pitchFamily="18" charset="-120"/>
                <a:cs typeface="Times New Roman" panose="02020603050405020304" pitchFamily="18" charset="0"/>
              </a:rPr>
              <a:t> )</a:t>
            </a:r>
            <a:r>
              <a:rPr lang="en-US" altLang="zh-TW" sz="1350" kern="100" dirty="0">
                <a:latin typeface="標楷體" panose="03000509000000000000" pitchFamily="65" charset="-120"/>
                <a:ea typeface="新細明體" panose="02020500000000000000" pitchFamily="18" charset="-120"/>
                <a:cs typeface="Times New Roman" panose="02020603050405020304" pitchFamily="18" charset="0"/>
              </a:rPr>
              <a:t>Subduction of the Woodlark Basin at New Britain Trench, Solomon Islands region</a:t>
            </a:r>
            <a:endParaRPr lang="zh-TW" altLang="zh-TW" sz="1350" kern="100" dirty="0">
              <a:latin typeface="Calibri" panose="020F0502020204030204" pitchFamily="34" charset="0"/>
              <a:ea typeface="新細明體" panose="02020500000000000000" pitchFamily="18" charset="-120"/>
              <a:cs typeface="Times New Roman" panose="02020603050405020304" pitchFamily="18" charset="0"/>
            </a:endParaRPr>
          </a:p>
          <a:p>
            <a:pPr marL="0" indent="0">
              <a:buNone/>
            </a:pPr>
            <a:r>
              <a:rPr lang="en-US" altLang="zh-TW" sz="1350" kern="100" dirty="0">
                <a:latin typeface="標楷體" panose="03000509000000000000" pitchFamily="65" charset="-120"/>
                <a:ea typeface="新細明體" panose="02020500000000000000" pitchFamily="18" charset="-120"/>
                <a:cs typeface="Times New Roman" panose="02020603050405020304" pitchFamily="18" charset="0"/>
              </a:rPr>
              <a:t>(3) 2007.04.01 Mw7.5</a:t>
            </a:r>
            <a:endParaRPr lang="zh-TW" altLang="zh-TW" sz="1350" kern="100" dirty="0">
              <a:latin typeface="Calibri" panose="020F0502020204030204" pitchFamily="34" charset="0"/>
              <a:ea typeface="新細明體" panose="02020500000000000000" pitchFamily="18" charset="-120"/>
              <a:cs typeface="Times New Roman" panose="02020603050405020304" pitchFamily="18" charset="0"/>
            </a:endParaRPr>
          </a:p>
          <a:p>
            <a:pPr marL="0" indent="0">
              <a:buNone/>
            </a:pPr>
            <a:r>
              <a:rPr lang="en-US" altLang="zh-TW" sz="1350" kern="100" dirty="0">
                <a:latin typeface="標楷體" panose="03000509000000000000" pitchFamily="65" charset="-120"/>
                <a:ea typeface="新細明體" panose="02020500000000000000" pitchFamily="18" charset="-120"/>
                <a:cs typeface="Times New Roman" panose="02020603050405020304" pitchFamily="18" charset="0"/>
              </a:rPr>
              <a:t>(4) 2016.12.08 Mw7.8</a:t>
            </a:r>
            <a:endParaRPr lang="zh-TW" altLang="zh-TW" sz="1350" kern="100" dirty="0">
              <a:latin typeface="Calibri" panose="020F0502020204030204" pitchFamily="34" charset="0"/>
              <a:ea typeface="新細明體" panose="02020500000000000000" pitchFamily="18" charset="-120"/>
              <a:cs typeface="Times New Roman" panose="02020603050405020304" pitchFamily="18" charset="0"/>
            </a:endParaRPr>
          </a:p>
          <a:p>
            <a:pPr marL="0" indent="0">
              <a:buNone/>
            </a:pPr>
            <a:r>
              <a:rPr lang="en-US" altLang="zh-TW" sz="1350" kern="100" dirty="0">
                <a:latin typeface="標楷體" panose="03000509000000000000" pitchFamily="65" charset="-120"/>
                <a:ea typeface="新細明體" panose="02020500000000000000" pitchFamily="18" charset="-120"/>
                <a:cs typeface="Times New Roman" panose="02020603050405020304" pitchFamily="18" charset="0"/>
              </a:rPr>
              <a:t>(5)</a:t>
            </a:r>
            <a:r>
              <a:rPr lang="en-US" altLang="zh-TW" sz="1350" kern="100" dirty="0">
                <a:latin typeface="Calibri" panose="020F0502020204030204" pitchFamily="34" charset="0"/>
                <a:ea typeface="新細明體" panose="02020500000000000000" pitchFamily="18" charset="-120"/>
                <a:cs typeface="Times New Roman" panose="02020603050405020304" pitchFamily="18" charset="0"/>
              </a:rPr>
              <a:t> </a:t>
            </a:r>
            <a:r>
              <a:rPr lang="en-US" altLang="zh-TW" sz="1350" kern="100" dirty="0">
                <a:latin typeface="標楷體" panose="03000509000000000000" pitchFamily="65" charset="-120"/>
                <a:ea typeface="新細明體" panose="02020500000000000000" pitchFamily="18" charset="-120"/>
                <a:cs typeface="Times New Roman" panose="02020603050405020304" pitchFamily="18" charset="0"/>
              </a:rPr>
              <a:t>Evidence of displacement-driven maturation along the San Cristobal Trough transform plate boundary</a:t>
            </a:r>
            <a:endParaRPr lang="zh-TW" altLang="zh-TW" sz="1350" kern="100" dirty="0">
              <a:latin typeface="Calibri" panose="020F0502020204030204" pitchFamily="34" charset="0"/>
              <a:ea typeface="新細明體" panose="02020500000000000000" pitchFamily="18" charset="-120"/>
              <a:cs typeface="Times New Roman" panose="02020603050405020304" pitchFamily="18" charset="0"/>
            </a:endParaRPr>
          </a:p>
          <a:p>
            <a:pPr marL="0" indent="0">
              <a:buNone/>
            </a:pPr>
            <a:r>
              <a:rPr lang="en-US" altLang="zh-TW" sz="1350" kern="100" dirty="0">
                <a:latin typeface="標楷體" panose="03000509000000000000" pitchFamily="65" charset="-120"/>
                <a:ea typeface="新細明體" panose="02020500000000000000" pitchFamily="18" charset="-120"/>
                <a:cs typeface="Times New Roman" panose="02020603050405020304" pitchFamily="18" charset="0"/>
              </a:rPr>
              <a:t>(6)1980.07.08 Mw7.5 </a:t>
            </a:r>
            <a:endParaRPr lang="zh-TW" altLang="zh-TW" sz="1350" kern="100" dirty="0">
              <a:latin typeface="Calibri" panose="020F0502020204030204" pitchFamily="34" charset="0"/>
              <a:ea typeface="新細明體" panose="02020500000000000000" pitchFamily="18" charset="-120"/>
              <a:cs typeface="Times New Roman" panose="02020603050405020304" pitchFamily="18" charset="0"/>
            </a:endParaRPr>
          </a:p>
          <a:p>
            <a:r>
              <a:rPr lang="zh-TW" altLang="zh-TW" sz="1350" kern="100" dirty="0">
                <a:latin typeface="標楷體" panose="03000509000000000000" pitchFamily="65" charset="-120"/>
                <a:ea typeface="標楷體" panose="03000509000000000000" pitchFamily="65" charset="-120"/>
                <a:cs typeface="Times New Roman" panose="02020603050405020304" pitchFamily="18" charset="0"/>
              </a:rPr>
              <a:t>滑移角</a:t>
            </a:r>
          </a:p>
          <a:p>
            <a:pPr marL="0" indent="0">
              <a:buNone/>
            </a:pPr>
            <a:r>
              <a:rPr lang="zh-TW" altLang="zh-TW" sz="1350" kern="100" dirty="0">
                <a:latin typeface="標楷體" panose="03000509000000000000" pitchFamily="65" charset="-120"/>
                <a:ea typeface="標楷體" panose="03000509000000000000" pitchFamily="65" charset="-120"/>
                <a:cs typeface="Times New Roman" panose="02020603050405020304" pitchFamily="18" charset="0"/>
              </a:rPr>
              <a:t>本文為分析大規模海溝型地震，並考慮最糟情境，因此將其滑移角設為</a:t>
            </a:r>
            <a:r>
              <a:rPr lang="en-US" altLang="zh-TW" sz="1350" kern="100" dirty="0">
                <a:latin typeface="標楷體" panose="03000509000000000000" pitchFamily="65" charset="-120"/>
                <a:ea typeface="標楷體" panose="03000509000000000000" pitchFamily="65" charset="-120"/>
                <a:cs typeface="Times New Roman" panose="02020603050405020304" pitchFamily="18" charset="0"/>
              </a:rPr>
              <a:t>90</a:t>
            </a:r>
            <a:r>
              <a:rPr lang="zh-TW" altLang="zh-TW" sz="1350" kern="100" dirty="0">
                <a:latin typeface="標楷體" panose="03000509000000000000" pitchFamily="65" charset="-120"/>
                <a:ea typeface="標楷體" panose="03000509000000000000" pitchFamily="65" charset="-120"/>
                <a:cs typeface="Times New Roman" panose="02020603050405020304" pitchFamily="18" charset="0"/>
              </a:rPr>
              <a:t>度，但是因為</a:t>
            </a:r>
            <a:r>
              <a:rPr lang="en-US" altLang="zh-TW" sz="1350" kern="100" dirty="0">
                <a:latin typeface="標楷體" panose="03000509000000000000" pitchFamily="65" charset="-120"/>
                <a:ea typeface="標楷體" panose="03000509000000000000" pitchFamily="65" charset="-120"/>
                <a:cs typeface="Times New Roman" panose="02020603050405020304" pitchFamily="18" charset="0"/>
              </a:rPr>
              <a:t>(5)</a:t>
            </a:r>
            <a:r>
              <a:rPr lang="zh-TW" altLang="zh-TW" sz="1350" kern="100" dirty="0">
                <a:latin typeface="標楷體" panose="03000509000000000000" pitchFamily="65" charset="-120"/>
                <a:ea typeface="標楷體" panose="03000509000000000000" pitchFamily="65" charset="-120"/>
                <a:cs typeface="Times New Roman" panose="02020603050405020304" pitchFamily="18" charset="0"/>
              </a:rPr>
              <a:t>為左移斷層，滑移角設為</a:t>
            </a:r>
            <a:r>
              <a:rPr lang="en-US" altLang="zh-TW" sz="1350" kern="100" dirty="0">
                <a:latin typeface="標楷體" panose="03000509000000000000" pitchFamily="65" charset="-120"/>
                <a:ea typeface="標楷體" panose="03000509000000000000" pitchFamily="65" charset="-120"/>
                <a:cs typeface="Times New Roman" panose="02020603050405020304" pitchFamily="18" charset="0"/>
              </a:rPr>
              <a:t>90</a:t>
            </a:r>
            <a:r>
              <a:rPr lang="zh-TW" altLang="zh-TW" sz="1350" kern="100" dirty="0">
                <a:latin typeface="標楷體" panose="03000509000000000000" pitchFamily="65" charset="-120"/>
                <a:ea typeface="標楷體" panose="03000509000000000000" pitchFamily="65" charset="-120"/>
                <a:cs typeface="Times New Roman" panose="02020603050405020304" pitchFamily="18" charset="0"/>
              </a:rPr>
              <a:t>度並不符合當地情況，統計該段海溝於</a:t>
            </a:r>
            <a:r>
              <a:rPr lang="en-US" altLang="zh-TW" sz="1350" kern="100" dirty="0">
                <a:latin typeface="標楷體" panose="03000509000000000000" pitchFamily="65" charset="-120"/>
                <a:ea typeface="標楷體" panose="03000509000000000000" pitchFamily="65" charset="-120"/>
                <a:cs typeface="Times New Roman" panose="02020603050405020304" pitchFamily="18" charset="0"/>
              </a:rPr>
              <a:t>1993</a:t>
            </a:r>
            <a:r>
              <a:rPr lang="zh-TW" altLang="zh-TW" sz="1350" kern="100" dirty="0">
                <a:latin typeface="標楷體" panose="03000509000000000000" pitchFamily="65" charset="-120"/>
                <a:ea typeface="標楷體" panose="03000509000000000000" pitchFamily="65" charset="-120"/>
                <a:cs typeface="Times New Roman" panose="02020603050405020304" pitchFamily="18" charset="0"/>
              </a:rPr>
              <a:t>至</a:t>
            </a:r>
            <a:r>
              <a:rPr lang="en-US" altLang="zh-TW" sz="1350" kern="100" dirty="0">
                <a:latin typeface="標楷體" panose="03000509000000000000" pitchFamily="65" charset="-120"/>
                <a:ea typeface="標楷體" panose="03000509000000000000" pitchFamily="65" charset="-120"/>
                <a:cs typeface="Times New Roman" panose="02020603050405020304" pitchFamily="18" charset="0"/>
              </a:rPr>
              <a:t>2015</a:t>
            </a:r>
            <a:r>
              <a:rPr lang="zh-TW" altLang="zh-TW" sz="1350" kern="100" dirty="0">
                <a:latin typeface="標楷體" panose="03000509000000000000" pitchFamily="65" charset="-120"/>
                <a:ea typeface="標楷體" panose="03000509000000000000" pitchFamily="65" charset="-120"/>
                <a:cs typeface="Times New Roman" panose="02020603050405020304" pitchFamily="18" charset="0"/>
              </a:rPr>
              <a:t>年發生的大規模地震，得到其滑移角在</a:t>
            </a:r>
            <a:r>
              <a:rPr lang="en-US" altLang="zh-TW" sz="1350" kern="100" dirty="0">
                <a:latin typeface="標楷體" panose="03000509000000000000" pitchFamily="65" charset="-120"/>
                <a:ea typeface="標楷體" panose="03000509000000000000" pitchFamily="65" charset="-120"/>
                <a:cs typeface="Times New Roman" panose="02020603050405020304" pitchFamily="18" charset="0"/>
              </a:rPr>
              <a:t>-3</a:t>
            </a:r>
            <a:r>
              <a:rPr lang="zh-TW" altLang="en-US" sz="1350" kern="100" dirty="0">
                <a:latin typeface="標楷體" panose="03000509000000000000" pitchFamily="65" charset="-120"/>
                <a:ea typeface="標楷體" panose="03000509000000000000" pitchFamily="65" charset="-120"/>
                <a:cs typeface="Times New Roman" panose="02020603050405020304" pitchFamily="18" charset="0"/>
              </a:rPr>
              <a:t>～</a:t>
            </a:r>
            <a:r>
              <a:rPr lang="en-US" altLang="zh-TW" sz="1350" kern="100" dirty="0">
                <a:latin typeface="標楷體" panose="03000509000000000000" pitchFamily="65" charset="-120"/>
                <a:ea typeface="標楷體" panose="03000509000000000000" pitchFamily="65" charset="-120"/>
                <a:cs typeface="Times New Roman" panose="02020603050405020304" pitchFamily="18" charset="0"/>
              </a:rPr>
              <a:t>7</a:t>
            </a:r>
            <a:r>
              <a:rPr lang="zh-TW" altLang="zh-TW" sz="1350" kern="100" dirty="0">
                <a:latin typeface="標楷體" panose="03000509000000000000" pitchFamily="65" charset="-120"/>
                <a:ea typeface="標楷體" panose="03000509000000000000" pitchFamily="65" charset="-120"/>
                <a:cs typeface="Times New Roman" panose="02020603050405020304" pitchFamily="18" charset="0"/>
              </a:rPr>
              <a:t>度</a:t>
            </a:r>
            <a:r>
              <a:rPr lang="en-US" altLang="zh-TW" sz="1350" kern="100" dirty="0">
                <a:solidFill>
                  <a:srgbClr val="000000"/>
                </a:solidFill>
                <a:latin typeface="標楷體" panose="03000509000000000000" pitchFamily="65" charset="-120"/>
                <a:ea typeface="標楷體" panose="03000509000000000000" pitchFamily="65" charset="-120"/>
                <a:cs typeface="Times New Roman" panose="02020603050405020304" pitchFamily="18" charset="0"/>
              </a:rPr>
              <a:t>(Neely et al., 2018)</a:t>
            </a:r>
            <a:r>
              <a:rPr lang="zh-TW" altLang="zh-TW" sz="1350" kern="100" dirty="0">
                <a:solidFill>
                  <a:srgbClr val="000000"/>
                </a:solidFill>
                <a:latin typeface="標楷體" panose="03000509000000000000" pitchFamily="65" charset="-120"/>
                <a:ea typeface="標楷體" panose="03000509000000000000" pitchFamily="65" charset="-120"/>
                <a:cs typeface="Times New Roman" panose="02020603050405020304" pitchFamily="18" charset="0"/>
              </a:rPr>
              <a:t>，因此將</a:t>
            </a:r>
            <a:r>
              <a:rPr lang="en-US" altLang="zh-TW" sz="1350" kern="100" dirty="0">
                <a:solidFill>
                  <a:srgbClr val="000000"/>
                </a:solidFill>
                <a:latin typeface="標楷體" panose="03000509000000000000" pitchFamily="65" charset="-120"/>
                <a:ea typeface="標楷體" panose="03000509000000000000" pitchFamily="65" charset="-120"/>
                <a:cs typeface="Times New Roman" panose="02020603050405020304" pitchFamily="18" charset="0"/>
              </a:rPr>
              <a:t>(5)</a:t>
            </a:r>
            <a:r>
              <a:rPr lang="zh-TW" altLang="zh-TW" sz="1350" kern="100" dirty="0">
                <a:solidFill>
                  <a:srgbClr val="000000"/>
                </a:solidFill>
                <a:latin typeface="標楷體" panose="03000509000000000000" pitchFamily="65" charset="-120"/>
                <a:ea typeface="標楷體" panose="03000509000000000000" pitchFamily="65" charset="-120"/>
                <a:cs typeface="Times New Roman" panose="02020603050405020304" pitchFamily="18" charset="0"/>
              </a:rPr>
              <a:t>的滑移角設為</a:t>
            </a:r>
            <a:r>
              <a:rPr lang="en-US" altLang="zh-TW" sz="1350" kern="100" dirty="0">
                <a:solidFill>
                  <a:srgbClr val="000000"/>
                </a:solidFill>
                <a:latin typeface="標楷體" panose="03000509000000000000" pitchFamily="65" charset="-120"/>
                <a:ea typeface="標楷體" panose="03000509000000000000" pitchFamily="65" charset="-120"/>
                <a:cs typeface="Times New Roman" panose="02020603050405020304" pitchFamily="18" charset="0"/>
              </a:rPr>
              <a:t>7</a:t>
            </a:r>
            <a:r>
              <a:rPr lang="zh-TW" altLang="zh-TW" sz="1350" kern="100" dirty="0">
                <a:solidFill>
                  <a:srgbClr val="000000"/>
                </a:solidFill>
                <a:latin typeface="標楷體" panose="03000509000000000000" pitchFamily="65" charset="-120"/>
                <a:ea typeface="標楷體" panose="03000509000000000000" pitchFamily="65" charset="-120"/>
                <a:cs typeface="Times New Roman" panose="02020603050405020304" pitchFamily="18" charset="0"/>
              </a:rPr>
              <a:t>度</a:t>
            </a:r>
            <a:endParaRPr lang="zh-TW" altLang="zh-TW" sz="1350" kern="100" dirty="0">
              <a:latin typeface="標楷體" panose="03000509000000000000" pitchFamily="65" charset="-120"/>
              <a:ea typeface="標楷體" panose="03000509000000000000" pitchFamily="65" charset="-120"/>
              <a:cs typeface="Times New Roman" panose="02020603050405020304" pitchFamily="18" charset="0"/>
            </a:endParaRPr>
          </a:p>
          <a:p>
            <a:pPr marL="0" indent="0">
              <a:buNone/>
            </a:pPr>
            <a:r>
              <a:rPr lang="en-US" altLang="zh-TW" sz="1350" kern="100" dirty="0">
                <a:latin typeface="標楷體" panose="03000509000000000000" pitchFamily="65" charset="-120"/>
                <a:ea typeface="新細明體" panose="02020500000000000000" pitchFamily="18" charset="-120"/>
                <a:cs typeface="Times New Roman" panose="02020603050405020304" pitchFamily="18" charset="0"/>
              </a:rPr>
              <a:t> </a:t>
            </a:r>
            <a:endParaRPr lang="zh-TW" altLang="zh-TW" sz="1350" kern="100" dirty="0">
              <a:latin typeface="Calibri" panose="020F0502020204030204" pitchFamily="34" charset="0"/>
              <a:ea typeface="新細明體" panose="02020500000000000000" pitchFamily="18" charset="-120"/>
              <a:cs typeface="Times New Roman" panose="02020603050405020304" pitchFamily="18" charset="0"/>
            </a:endParaRPr>
          </a:p>
        </p:txBody>
      </p:sp>
      <p:sp>
        <p:nvSpPr>
          <p:cNvPr id="2" name="投影片編號版面配置區 1">
            <a:extLst>
              <a:ext uri="{FF2B5EF4-FFF2-40B4-BE49-F238E27FC236}">
                <a16:creationId xmlns:a16="http://schemas.microsoft.com/office/drawing/2014/main" id="{F5070BBD-2BAA-416F-B0B0-48C7BDE882F8}"/>
              </a:ext>
            </a:extLst>
          </p:cNvPr>
          <p:cNvSpPr>
            <a:spLocks noGrp="1"/>
          </p:cNvSpPr>
          <p:nvPr>
            <p:ph type="sldNum" sz="quarter" idx="12"/>
          </p:nvPr>
        </p:nvSpPr>
        <p:spPr/>
        <p:txBody>
          <a:bodyPr/>
          <a:lstStyle/>
          <a:p>
            <a:fld id="{3DDD91B1-8DB6-4F1F-A63E-DDED208BE44C}" type="slidenum">
              <a:rPr lang="zh-TW" altLang="en-US" smtClean="0"/>
              <a:t>54</a:t>
            </a:fld>
            <a:endParaRPr lang="zh-TW" altLang="en-US"/>
          </a:p>
        </p:txBody>
      </p:sp>
    </p:spTree>
    <p:extLst>
      <p:ext uri="{BB962C8B-B14F-4D97-AF65-F5344CB8AC3E}">
        <p14:creationId xmlns:p14="http://schemas.microsoft.com/office/powerpoint/2010/main" val="423320569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0BB86712-931B-4B69-BC7A-59A6D678A1BB}"/>
              </a:ext>
            </a:extLst>
          </p:cNvPr>
          <p:cNvSpPr>
            <a:spLocks noGrp="1"/>
          </p:cNvSpPr>
          <p:nvPr>
            <p:ph type="title"/>
          </p:nvPr>
        </p:nvSpPr>
        <p:spPr/>
        <p:txBody>
          <a:bodyPr/>
          <a:lstStyle/>
          <a:p>
            <a:endParaRPr lang="zh-TW" altLang="en-US"/>
          </a:p>
        </p:txBody>
      </p:sp>
      <p:pic>
        <p:nvPicPr>
          <p:cNvPr id="10" name="圖片 9">
            <a:extLst>
              <a:ext uri="{FF2B5EF4-FFF2-40B4-BE49-F238E27FC236}">
                <a16:creationId xmlns:a16="http://schemas.microsoft.com/office/drawing/2014/main" id="{4CD879F6-2686-4A10-9E30-F0A4E24A3216}"/>
              </a:ext>
            </a:extLst>
          </p:cNvPr>
          <p:cNvPicPr>
            <a:picLocks noChangeAspect="1"/>
          </p:cNvPicPr>
          <p:nvPr/>
        </p:nvPicPr>
        <p:blipFill>
          <a:blip r:embed="rId2"/>
          <a:stretch>
            <a:fillRect/>
          </a:stretch>
        </p:blipFill>
        <p:spPr>
          <a:xfrm>
            <a:off x="39282" y="857251"/>
            <a:ext cx="4665590" cy="5143500"/>
          </a:xfrm>
          <a:prstGeom prst="rect">
            <a:avLst/>
          </a:prstGeom>
        </p:spPr>
      </p:pic>
      <p:pic>
        <p:nvPicPr>
          <p:cNvPr id="5" name="內容版面配置區 4">
            <a:extLst>
              <a:ext uri="{FF2B5EF4-FFF2-40B4-BE49-F238E27FC236}">
                <a16:creationId xmlns:a16="http://schemas.microsoft.com/office/drawing/2014/main" id="{33A95DC6-DA38-4594-8749-B6BBC10028D9}"/>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346776" y="794853"/>
            <a:ext cx="4526672" cy="2840601"/>
          </a:xfrm>
        </p:spPr>
      </p:pic>
      <p:sp>
        <p:nvSpPr>
          <p:cNvPr id="11" name="投影片編號版面配置區 10">
            <a:extLst>
              <a:ext uri="{FF2B5EF4-FFF2-40B4-BE49-F238E27FC236}">
                <a16:creationId xmlns:a16="http://schemas.microsoft.com/office/drawing/2014/main" id="{B1A51084-7D31-46D1-8591-1A1E3127BB16}"/>
              </a:ext>
            </a:extLst>
          </p:cNvPr>
          <p:cNvSpPr>
            <a:spLocks noGrp="1"/>
          </p:cNvSpPr>
          <p:nvPr>
            <p:ph type="sldNum" sz="quarter" idx="12"/>
          </p:nvPr>
        </p:nvSpPr>
        <p:spPr/>
        <p:txBody>
          <a:bodyPr/>
          <a:lstStyle/>
          <a:p>
            <a:fld id="{3DDD91B1-8DB6-4F1F-A63E-DDED208BE44C}" type="slidenum">
              <a:rPr lang="zh-TW" altLang="en-US" smtClean="0"/>
              <a:t>55</a:t>
            </a:fld>
            <a:endParaRPr lang="zh-TW" altLang="en-US"/>
          </a:p>
        </p:txBody>
      </p:sp>
      <p:pic>
        <p:nvPicPr>
          <p:cNvPr id="13" name="圖片 12">
            <a:extLst>
              <a:ext uri="{FF2B5EF4-FFF2-40B4-BE49-F238E27FC236}">
                <a16:creationId xmlns:a16="http://schemas.microsoft.com/office/drawing/2014/main" id="{DF55ADBE-9891-4BB6-9638-DC9600CF9B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46776" y="3366601"/>
            <a:ext cx="4379966" cy="2634149"/>
          </a:xfrm>
          <a:prstGeom prst="rect">
            <a:avLst/>
          </a:prstGeom>
        </p:spPr>
      </p:pic>
    </p:spTree>
    <p:extLst>
      <p:ext uri="{BB962C8B-B14F-4D97-AF65-F5344CB8AC3E}">
        <p14:creationId xmlns:p14="http://schemas.microsoft.com/office/powerpoint/2010/main" val="407228229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a:extLst>
              <a:ext uri="{FF2B5EF4-FFF2-40B4-BE49-F238E27FC236}">
                <a16:creationId xmlns:a16="http://schemas.microsoft.com/office/drawing/2014/main" id="{2815CA9D-DEB6-4539-8882-1ABD364D5EDA}"/>
              </a:ext>
            </a:extLst>
          </p:cNvPr>
          <p:cNvSpPr>
            <a:spLocks noGrp="1"/>
          </p:cNvSpPr>
          <p:nvPr>
            <p:ph idx="1"/>
          </p:nvPr>
        </p:nvSpPr>
        <p:spPr/>
        <p:txBody>
          <a:bodyPr/>
          <a:lstStyle/>
          <a:p>
            <a:r>
              <a:rPr lang="en-US" altLang="zh-TW" dirty="0">
                <a:hlinkClick r:id="rId2"/>
              </a:rPr>
              <a:t>https://earthquake.usgs.gov/earthquakes/eventpage/usp000f83m/executive</a:t>
            </a:r>
            <a:endParaRPr lang="en-US" altLang="zh-TW" dirty="0"/>
          </a:p>
          <a:p>
            <a:r>
              <a:rPr lang="en-US" altLang="zh-TW" dirty="0">
                <a:hlinkClick r:id="rId3"/>
              </a:rPr>
              <a:t>https://earthquake.usgs.gov/earthquakes/eventpage/us20007z80/executive</a:t>
            </a:r>
            <a:endParaRPr lang="en-US" altLang="zh-TW" dirty="0"/>
          </a:p>
          <a:p>
            <a:r>
              <a:rPr lang="en-US" altLang="zh-TW" dirty="0">
                <a:hlinkClick r:id="rId4"/>
              </a:rPr>
              <a:t>https://earthquake.usgs.gov/earthquakes/eventpage/usp00018r3/executive</a:t>
            </a:r>
            <a:endParaRPr lang="en-US" altLang="zh-TW" dirty="0"/>
          </a:p>
          <a:p>
            <a:endParaRPr lang="zh-TW" altLang="en-US" dirty="0"/>
          </a:p>
        </p:txBody>
      </p:sp>
      <p:sp>
        <p:nvSpPr>
          <p:cNvPr id="6" name="投影片編號版面配置區 5">
            <a:extLst>
              <a:ext uri="{FF2B5EF4-FFF2-40B4-BE49-F238E27FC236}">
                <a16:creationId xmlns:a16="http://schemas.microsoft.com/office/drawing/2014/main" id="{82FF020D-5090-4A39-9250-EBDD2341AD49}"/>
              </a:ext>
            </a:extLst>
          </p:cNvPr>
          <p:cNvSpPr>
            <a:spLocks noGrp="1"/>
          </p:cNvSpPr>
          <p:nvPr>
            <p:ph type="sldNum" sz="quarter" idx="12"/>
          </p:nvPr>
        </p:nvSpPr>
        <p:spPr/>
        <p:txBody>
          <a:bodyPr/>
          <a:lstStyle/>
          <a:p>
            <a:fld id="{3DDD91B1-8DB6-4F1F-A63E-DDED208BE44C}" type="slidenum">
              <a:rPr lang="zh-TW" altLang="en-US" smtClean="0"/>
              <a:t>56</a:t>
            </a:fld>
            <a:endParaRPr lang="zh-TW" altLang="en-US"/>
          </a:p>
        </p:txBody>
      </p:sp>
    </p:spTree>
    <p:extLst>
      <p:ext uri="{BB962C8B-B14F-4D97-AF65-F5344CB8AC3E}">
        <p14:creationId xmlns:p14="http://schemas.microsoft.com/office/powerpoint/2010/main" val="8363078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a:extLst>
              <a:ext uri="{FF2B5EF4-FFF2-40B4-BE49-F238E27FC236}">
                <a16:creationId xmlns:a16="http://schemas.microsoft.com/office/drawing/2014/main" id="{3871B1E7-67FA-4842-B0DD-94FF8D4224FD}"/>
              </a:ext>
            </a:extLst>
          </p:cNvPr>
          <p:cNvSpPr>
            <a:spLocks noGrp="1"/>
          </p:cNvSpPr>
          <p:nvPr>
            <p:ph type="sldNum" sz="quarter" idx="12"/>
          </p:nvPr>
        </p:nvSpPr>
        <p:spPr/>
        <p:txBody>
          <a:bodyPr/>
          <a:lstStyle/>
          <a:p>
            <a:fld id="{E781DEAF-D2A2-4427-B370-8C3498950B22}" type="slidenum">
              <a:rPr lang="zh-TW" altLang="en-US" smtClean="0"/>
              <a:t>57</a:t>
            </a:fld>
            <a:endParaRPr lang="zh-TW" altLang="en-US"/>
          </a:p>
        </p:txBody>
      </p:sp>
      <p:pic>
        <p:nvPicPr>
          <p:cNvPr id="6" name="圖片 5">
            <a:extLst>
              <a:ext uri="{FF2B5EF4-FFF2-40B4-BE49-F238E27FC236}">
                <a16:creationId xmlns:a16="http://schemas.microsoft.com/office/drawing/2014/main" id="{35B0DF9E-B1A1-46EF-8714-659A48B61D92}"/>
              </a:ext>
            </a:extLst>
          </p:cNvPr>
          <p:cNvPicPr>
            <a:picLocks noChangeAspect="1"/>
          </p:cNvPicPr>
          <p:nvPr/>
        </p:nvPicPr>
        <p:blipFill>
          <a:blip r:embed="rId2"/>
          <a:stretch>
            <a:fillRect/>
          </a:stretch>
        </p:blipFill>
        <p:spPr>
          <a:xfrm>
            <a:off x="522118" y="1403365"/>
            <a:ext cx="5036344" cy="821531"/>
          </a:xfrm>
          <a:prstGeom prst="rect">
            <a:avLst/>
          </a:prstGeom>
        </p:spPr>
      </p:pic>
      <p:pic>
        <p:nvPicPr>
          <p:cNvPr id="8" name="圖片 7">
            <a:extLst>
              <a:ext uri="{FF2B5EF4-FFF2-40B4-BE49-F238E27FC236}">
                <a16:creationId xmlns:a16="http://schemas.microsoft.com/office/drawing/2014/main" id="{D09DEFA8-970D-4F6E-9645-988F316786A3}"/>
              </a:ext>
            </a:extLst>
          </p:cNvPr>
          <p:cNvPicPr>
            <a:picLocks noChangeAspect="1"/>
          </p:cNvPicPr>
          <p:nvPr/>
        </p:nvPicPr>
        <p:blipFill>
          <a:blip r:embed="rId3"/>
          <a:stretch>
            <a:fillRect/>
          </a:stretch>
        </p:blipFill>
        <p:spPr>
          <a:xfrm>
            <a:off x="628889" y="2148439"/>
            <a:ext cx="4929573" cy="3387761"/>
          </a:xfrm>
          <a:prstGeom prst="rect">
            <a:avLst/>
          </a:prstGeom>
        </p:spPr>
      </p:pic>
    </p:spTree>
    <p:extLst>
      <p:ext uri="{BB962C8B-B14F-4D97-AF65-F5344CB8AC3E}">
        <p14:creationId xmlns:p14="http://schemas.microsoft.com/office/powerpoint/2010/main" val="74175490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a:extLst>
              <a:ext uri="{FF2B5EF4-FFF2-40B4-BE49-F238E27FC236}">
                <a16:creationId xmlns:a16="http://schemas.microsoft.com/office/drawing/2014/main" id="{8E4C928C-18EF-47D1-A331-70E3CC430915}"/>
              </a:ext>
            </a:extLst>
          </p:cNvPr>
          <p:cNvSpPr>
            <a:spLocks noGrp="1"/>
          </p:cNvSpPr>
          <p:nvPr>
            <p:ph type="sldNum" sz="quarter" idx="12"/>
          </p:nvPr>
        </p:nvSpPr>
        <p:spPr/>
        <p:txBody>
          <a:bodyPr/>
          <a:lstStyle/>
          <a:p>
            <a:fld id="{E781DEAF-D2A2-4427-B370-8C3498950B22}" type="slidenum">
              <a:rPr lang="zh-TW" altLang="en-US" smtClean="0"/>
              <a:t>58</a:t>
            </a:fld>
            <a:endParaRPr lang="zh-TW" altLang="en-US"/>
          </a:p>
        </p:txBody>
      </p:sp>
      <p:pic>
        <p:nvPicPr>
          <p:cNvPr id="6" name="圖片 5">
            <a:extLst>
              <a:ext uri="{FF2B5EF4-FFF2-40B4-BE49-F238E27FC236}">
                <a16:creationId xmlns:a16="http://schemas.microsoft.com/office/drawing/2014/main" id="{A5BC1957-3FFE-4A4A-A459-D384A463D4F2}"/>
              </a:ext>
            </a:extLst>
          </p:cNvPr>
          <p:cNvPicPr>
            <a:picLocks noChangeAspect="1"/>
          </p:cNvPicPr>
          <p:nvPr/>
        </p:nvPicPr>
        <p:blipFill>
          <a:blip r:embed="rId2"/>
          <a:stretch>
            <a:fillRect/>
          </a:stretch>
        </p:blipFill>
        <p:spPr>
          <a:xfrm>
            <a:off x="673350" y="1252965"/>
            <a:ext cx="6865144" cy="650081"/>
          </a:xfrm>
          <a:prstGeom prst="rect">
            <a:avLst/>
          </a:prstGeom>
        </p:spPr>
      </p:pic>
      <p:pic>
        <p:nvPicPr>
          <p:cNvPr id="8" name="圖片 7">
            <a:extLst>
              <a:ext uri="{FF2B5EF4-FFF2-40B4-BE49-F238E27FC236}">
                <a16:creationId xmlns:a16="http://schemas.microsoft.com/office/drawing/2014/main" id="{2275DD00-1DA0-41E8-8C9A-96C31748FA19}"/>
              </a:ext>
            </a:extLst>
          </p:cNvPr>
          <p:cNvPicPr>
            <a:picLocks noChangeAspect="1"/>
          </p:cNvPicPr>
          <p:nvPr/>
        </p:nvPicPr>
        <p:blipFill>
          <a:blip r:embed="rId3"/>
          <a:stretch>
            <a:fillRect/>
          </a:stretch>
        </p:blipFill>
        <p:spPr>
          <a:xfrm>
            <a:off x="673351" y="2175584"/>
            <a:ext cx="6563033" cy="3194176"/>
          </a:xfrm>
          <a:prstGeom prst="rect">
            <a:avLst/>
          </a:prstGeom>
        </p:spPr>
      </p:pic>
    </p:spTree>
    <p:extLst>
      <p:ext uri="{BB962C8B-B14F-4D97-AF65-F5344CB8AC3E}">
        <p14:creationId xmlns:p14="http://schemas.microsoft.com/office/powerpoint/2010/main" val="14906489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a:extLst>
              <a:ext uri="{FF2B5EF4-FFF2-40B4-BE49-F238E27FC236}">
                <a16:creationId xmlns:a16="http://schemas.microsoft.com/office/drawing/2014/main" id="{DBD5DF35-2BAA-418C-97EA-FD6CFC3B1473}"/>
              </a:ext>
            </a:extLst>
          </p:cNvPr>
          <p:cNvSpPr>
            <a:spLocks noGrp="1"/>
          </p:cNvSpPr>
          <p:nvPr>
            <p:ph type="sldNum" sz="quarter" idx="12"/>
          </p:nvPr>
        </p:nvSpPr>
        <p:spPr/>
        <p:txBody>
          <a:bodyPr/>
          <a:lstStyle/>
          <a:p>
            <a:fld id="{E781DEAF-D2A2-4427-B370-8C3498950B22}" type="slidenum">
              <a:rPr lang="zh-TW" altLang="en-US" smtClean="0"/>
              <a:t>59</a:t>
            </a:fld>
            <a:endParaRPr lang="zh-TW" altLang="en-US"/>
          </a:p>
        </p:txBody>
      </p:sp>
      <p:pic>
        <p:nvPicPr>
          <p:cNvPr id="6" name="圖片 5">
            <a:extLst>
              <a:ext uri="{FF2B5EF4-FFF2-40B4-BE49-F238E27FC236}">
                <a16:creationId xmlns:a16="http://schemas.microsoft.com/office/drawing/2014/main" id="{C76DC03F-8221-4569-B85C-F3DF842E32A2}"/>
              </a:ext>
            </a:extLst>
          </p:cNvPr>
          <p:cNvPicPr>
            <a:picLocks noChangeAspect="1"/>
          </p:cNvPicPr>
          <p:nvPr/>
        </p:nvPicPr>
        <p:blipFill>
          <a:blip r:embed="rId2"/>
          <a:stretch>
            <a:fillRect/>
          </a:stretch>
        </p:blipFill>
        <p:spPr>
          <a:xfrm>
            <a:off x="1710513" y="1351382"/>
            <a:ext cx="4950619" cy="692944"/>
          </a:xfrm>
          <a:prstGeom prst="rect">
            <a:avLst/>
          </a:prstGeom>
        </p:spPr>
      </p:pic>
      <p:pic>
        <p:nvPicPr>
          <p:cNvPr id="8" name="圖片 7">
            <a:extLst>
              <a:ext uri="{FF2B5EF4-FFF2-40B4-BE49-F238E27FC236}">
                <a16:creationId xmlns:a16="http://schemas.microsoft.com/office/drawing/2014/main" id="{20C22042-E804-4260-ACD2-5C72B00E42DC}"/>
              </a:ext>
            </a:extLst>
          </p:cNvPr>
          <p:cNvPicPr>
            <a:picLocks noChangeAspect="1"/>
          </p:cNvPicPr>
          <p:nvPr/>
        </p:nvPicPr>
        <p:blipFill>
          <a:blip r:embed="rId3"/>
          <a:stretch>
            <a:fillRect/>
          </a:stretch>
        </p:blipFill>
        <p:spPr>
          <a:xfrm>
            <a:off x="1006541" y="2910835"/>
            <a:ext cx="3436144" cy="1728788"/>
          </a:xfrm>
          <a:prstGeom prst="rect">
            <a:avLst/>
          </a:prstGeom>
        </p:spPr>
      </p:pic>
      <p:pic>
        <p:nvPicPr>
          <p:cNvPr id="10" name="圖片 9">
            <a:extLst>
              <a:ext uri="{FF2B5EF4-FFF2-40B4-BE49-F238E27FC236}">
                <a16:creationId xmlns:a16="http://schemas.microsoft.com/office/drawing/2014/main" id="{64087AAA-7398-4A0E-844E-B13273C0158A}"/>
              </a:ext>
            </a:extLst>
          </p:cNvPr>
          <p:cNvPicPr>
            <a:picLocks noChangeAspect="1"/>
          </p:cNvPicPr>
          <p:nvPr/>
        </p:nvPicPr>
        <p:blipFill>
          <a:blip r:embed="rId4"/>
          <a:stretch>
            <a:fillRect/>
          </a:stretch>
        </p:blipFill>
        <p:spPr>
          <a:xfrm>
            <a:off x="5089575" y="2204460"/>
            <a:ext cx="3464719" cy="3493294"/>
          </a:xfrm>
          <a:prstGeom prst="rect">
            <a:avLst/>
          </a:prstGeom>
        </p:spPr>
      </p:pic>
    </p:spTree>
    <p:extLst>
      <p:ext uri="{BB962C8B-B14F-4D97-AF65-F5344CB8AC3E}">
        <p14:creationId xmlns:p14="http://schemas.microsoft.com/office/powerpoint/2010/main" val="20859512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3" descr="C:\Users\tw6\Desktop\layer_gaug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40644" y="550069"/>
            <a:ext cx="5937250" cy="3711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36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005263"/>
            <a:ext cx="5832475" cy="25781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橢圓 3"/>
          <p:cNvSpPr/>
          <p:nvPr/>
        </p:nvSpPr>
        <p:spPr>
          <a:xfrm>
            <a:off x="2340768" y="1052513"/>
            <a:ext cx="1150937" cy="431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p>
        </p:txBody>
      </p:sp>
      <p:pic>
        <p:nvPicPr>
          <p:cNvPr id="15365" name="Picture 3" descr="C:\Users\tw6\Desktop\initial_wave.gif"/>
          <p:cNvPicPr>
            <a:picLocks noChangeAspect="1" noChangeArrowheads="1"/>
          </p:cNvPicPr>
          <p:nvPr/>
        </p:nvPicPr>
        <p:blipFill>
          <a:blip r:embed="rId5">
            <a:extLst>
              <a:ext uri="{28A0092B-C50C-407E-A947-70E740481C1C}">
                <a14:useLocalDpi xmlns:a14="http://schemas.microsoft.com/office/drawing/2010/main" val="0"/>
              </a:ext>
            </a:extLst>
          </a:blip>
          <a:srcRect l="6795" t="12129" r="5884" b="14984"/>
          <a:stretch>
            <a:fillRect/>
          </a:stretch>
        </p:blipFill>
        <p:spPr bwMode="auto">
          <a:xfrm>
            <a:off x="5437188" y="4005263"/>
            <a:ext cx="3681412" cy="23034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5" name="直線單箭頭接點 4"/>
          <p:cNvCxnSpPr>
            <a:stCxn id="2" idx="2"/>
          </p:cNvCxnSpPr>
          <p:nvPr/>
        </p:nvCxnSpPr>
        <p:spPr>
          <a:xfrm flipH="1">
            <a:off x="7277100" y="3983554"/>
            <a:ext cx="751942" cy="740846"/>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 name="文字方塊 1"/>
          <p:cNvSpPr txBox="1"/>
          <p:nvPr/>
        </p:nvSpPr>
        <p:spPr>
          <a:xfrm>
            <a:off x="7076281" y="3614222"/>
            <a:ext cx="1905521" cy="369332"/>
          </a:xfrm>
          <a:prstGeom prst="rect">
            <a:avLst/>
          </a:prstGeom>
          <a:noFill/>
        </p:spPr>
        <p:txBody>
          <a:bodyPr wrap="square" rtlCol="0">
            <a:spAutoFit/>
          </a:bodyPr>
          <a:lstStyle/>
          <a:p>
            <a:r>
              <a:rPr lang="zh-TW" altLang="en-US" dirty="0"/>
              <a:t>西海岸海床抬昇</a:t>
            </a:r>
          </a:p>
        </p:txBody>
      </p:sp>
      <p:sp>
        <p:nvSpPr>
          <p:cNvPr id="9" name="文字方塊 8"/>
          <p:cNvSpPr txBox="1"/>
          <p:nvPr/>
        </p:nvSpPr>
        <p:spPr>
          <a:xfrm>
            <a:off x="1385967" y="226903"/>
            <a:ext cx="6262574" cy="646331"/>
          </a:xfrm>
          <a:prstGeom prst="rect">
            <a:avLst/>
          </a:prstGeom>
          <a:noFill/>
        </p:spPr>
        <p:txBody>
          <a:bodyPr wrap="square" rtlCol="0">
            <a:spAutoFit/>
          </a:bodyPr>
          <a:lstStyle/>
          <a:p>
            <a:pPr algn="ctr"/>
            <a:r>
              <a:rPr lang="zh-TW" altLang="en-US" dirty="0"/>
              <a:t>模式預測之海嘯波高與蘇聯潮位站實測比對：</a:t>
            </a:r>
            <a:r>
              <a:rPr lang="en-US" altLang="zh-TW" dirty="0" err="1"/>
              <a:t>Rudnaya</a:t>
            </a:r>
            <a:r>
              <a:rPr lang="en-US" altLang="zh-TW" dirty="0"/>
              <a:t> </a:t>
            </a:r>
            <a:r>
              <a:rPr lang="en-US" altLang="zh-TW" dirty="0" err="1"/>
              <a:t>Pristan</a:t>
            </a:r>
            <a:endParaRPr lang="en-US" altLang="zh-TW" dirty="0"/>
          </a:p>
          <a:p>
            <a:pPr algn="ctr"/>
            <a:r>
              <a:rPr lang="zh-TW" altLang="en-US" dirty="0"/>
              <a:t>（日本西岸亦出現海嘯訊號）</a:t>
            </a:r>
          </a:p>
        </p:txBody>
      </p:sp>
    </p:spTree>
    <p:extLst>
      <p:ext uri="{BB962C8B-B14F-4D97-AF65-F5344CB8AC3E}">
        <p14:creationId xmlns:p14="http://schemas.microsoft.com/office/powerpoint/2010/main" val="189479833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圖片 5">
            <a:extLst>
              <a:ext uri="{FF2B5EF4-FFF2-40B4-BE49-F238E27FC236}">
                <a16:creationId xmlns:a16="http://schemas.microsoft.com/office/drawing/2014/main" id="{0D313D50-0536-418E-9EA6-C6B32C313A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6191" y="699954"/>
            <a:ext cx="7280231" cy="5458093"/>
          </a:xfrm>
          <a:prstGeom prst="rect">
            <a:avLst/>
          </a:prstGeom>
        </p:spPr>
      </p:pic>
      <p:sp>
        <p:nvSpPr>
          <p:cNvPr id="2" name="投影片編號版面配置區 1">
            <a:extLst>
              <a:ext uri="{FF2B5EF4-FFF2-40B4-BE49-F238E27FC236}">
                <a16:creationId xmlns:a16="http://schemas.microsoft.com/office/drawing/2014/main" id="{1FE97CA1-4248-45F9-A7AF-C31983F59351}"/>
              </a:ext>
            </a:extLst>
          </p:cNvPr>
          <p:cNvSpPr>
            <a:spLocks noGrp="1"/>
          </p:cNvSpPr>
          <p:nvPr>
            <p:ph type="sldNum" sz="quarter" idx="12"/>
          </p:nvPr>
        </p:nvSpPr>
        <p:spPr/>
        <p:txBody>
          <a:bodyPr/>
          <a:lstStyle/>
          <a:p>
            <a:fld id="{3DDD91B1-8DB6-4F1F-A63E-DDED208BE44C}" type="slidenum">
              <a:rPr lang="zh-TW" altLang="en-US" smtClean="0"/>
              <a:t>60</a:t>
            </a:fld>
            <a:endParaRPr lang="zh-TW" altLang="en-US"/>
          </a:p>
        </p:txBody>
      </p:sp>
    </p:spTree>
    <p:extLst>
      <p:ext uri="{BB962C8B-B14F-4D97-AF65-F5344CB8AC3E}">
        <p14:creationId xmlns:p14="http://schemas.microsoft.com/office/powerpoint/2010/main" val="18174095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圖片 27">
            <a:extLst>
              <a:ext uri="{FF2B5EF4-FFF2-40B4-BE49-F238E27FC236}">
                <a16:creationId xmlns:a16="http://schemas.microsoft.com/office/drawing/2014/main" id="{AFD9522B-9335-49F0-B2E4-3E47924EB93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56000" y="3287250"/>
            <a:ext cx="3205221" cy="2403000"/>
          </a:xfrm>
          <a:prstGeom prst="rect">
            <a:avLst/>
          </a:prstGeom>
        </p:spPr>
      </p:pic>
      <p:pic>
        <p:nvPicPr>
          <p:cNvPr id="26" name="圖片 25">
            <a:extLst>
              <a:ext uri="{FF2B5EF4-FFF2-40B4-BE49-F238E27FC236}">
                <a16:creationId xmlns:a16="http://schemas.microsoft.com/office/drawing/2014/main" id="{57DD39BD-33FF-48E5-AAB8-14719725273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51000" y="3287250"/>
            <a:ext cx="3205221" cy="2403000"/>
          </a:xfrm>
          <a:prstGeom prst="rect">
            <a:avLst/>
          </a:prstGeom>
        </p:spPr>
      </p:pic>
      <p:pic>
        <p:nvPicPr>
          <p:cNvPr id="16" name="圖片 15">
            <a:extLst>
              <a:ext uri="{FF2B5EF4-FFF2-40B4-BE49-F238E27FC236}">
                <a16:creationId xmlns:a16="http://schemas.microsoft.com/office/drawing/2014/main" id="{B6C7E555-C9AF-46DF-9778-9941D3FDB89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000" y="3287250"/>
            <a:ext cx="3205221" cy="2403000"/>
          </a:xfrm>
          <a:prstGeom prst="rect">
            <a:avLst/>
          </a:prstGeom>
        </p:spPr>
      </p:pic>
      <p:pic>
        <p:nvPicPr>
          <p:cNvPr id="13" name="圖片 12">
            <a:extLst>
              <a:ext uri="{FF2B5EF4-FFF2-40B4-BE49-F238E27FC236}">
                <a16:creationId xmlns:a16="http://schemas.microsoft.com/office/drawing/2014/main" id="{0F798EAC-378F-4C33-A1A4-D9687FB7098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56000" y="1235250"/>
            <a:ext cx="3205221" cy="2403000"/>
          </a:xfrm>
          <a:prstGeom prst="rect">
            <a:avLst/>
          </a:prstGeom>
        </p:spPr>
      </p:pic>
      <p:pic>
        <p:nvPicPr>
          <p:cNvPr id="10" name="圖片 9">
            <a:extLst>
              <a:ext uri="{FF2B5EF4-FFF2-40B4-BE49-F238E27FC236}">
                <a16:creationId xmlns:a16="http://schemas.microsoft.com/office/drawing/2014/main" id="{D5F8D51F-7E3B-46BD-A1EF-DF9F54C876E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51000" y="1235250"/>
            <a:ext cx="3205221" cy="2403000"/>
          </a:xfrm>
          <a:prstGeom prst="rect">
            <a:avLst/>
          </a:prstGeom>
        </p:spPr>
      </p:pic>
      <p:pic>
        <p:nvPicPr>
          <p:cNvPr id="6" name="圖片 5">
            <a:extLst>
              <a:ext uri="{FF2B5EF4-FFF2-40B4-BE49-F238E27FC236}">
                <a16:creationId xmlns:a16="http://schemas.microsoft.com/office/drawing/2014/main" id="{22C434D4-E186-4A03-9189-12F95CF1A86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4000" y="1235250"/>
            <a:ext cx="3205221" cy="2403000"/>
          </a:xfrm>
          <a:prstGeom prst="rect">
            <a:avLst/>
          </a:prstGeom>
        </p:spPr>
      </p:pic>
      <p:sp>
        <p:nvSpPr>
          <p:cNvPr id="18" name="文字方塊 17">
            <a:extLst>
              <a:ext uri="{FF2B5EF4-FFF2-40B4-BE49-F238E27FC236}">
                <a16:creationId xmlns:a16="http://schemas.microsoft.com/office/drawing/2014/main" id="{B197ED47-D5B1-49EF-A022-CFD1D4522D55}"/>
              </a:ext>
            </a:extLst>
          </p:cNvPr>
          <p:cNvSpPr txBox="1"/>
          <p:nvPr/>
        </p:nvSpPr>
        <p:spPr>
          <a:xfrm>
            <a:off x="285750" y="1451250"/>
            <a:ext cx="685800" cy="300082"/>
          </a:xfrm>
          <a:prstGeom prst="rect">
            <a:avLst/>
          </a:prstGeom>
          <a:noFill/>
        </p:spPr>
        <p:txBody>
          <a:bodyPr wrap="square" rtlCol="0">
            <a:spAutoFit/>
          </a:bodyPr>
          <a:lstStyle/>
          <a:p>
            <a:r>
              <a:rPr lang="en-US" altLang="zh-TW" sz="1350" dirty="0"/>
              <a:t>1</a:t>
            </a:r>
            <a:endParaRPr lang="zh-TW" altLang="en-US" sz="1350" dirty="0"/>
          </a:p>
        </p:txBody>
      </p:sp>
      <p:sp>
        <p:nvSpPr>
          <p:cNvPr id="19" name="文字方塊 18">
            <a:extLst>
              <a:ext uri="{FF2B5EF4-FFF2-40B4-BE49-F238E27FC236}">
                <a16:creationId xmlns:a16="http://schemas.microsoft.com/office/drawing/2014/main" id="{AD5A5E98-D8EA-4666-9BDE-2F4E39542EC2}"/>
              </a:ext>
            </a:extLst>
          </p:cNvPr>
          <p:cNvSpPr txBox="1"/>
          <p:nvPr/>
        </p:nvSpPr>
        <p:spPr>
          <a:xfrm>
            <a:off x="3497504" y="1451250"/>
            <a:ext cx="272832" cy="300082"/>
          </a:xfrm>
          <a:prstGeom prst="rect">
            <a:avLst/>
          </a:prstGeom>
          <a:noFill/>
        </p:spPr>
        <p:txBody>
          <a:bodyPr wrap="none" rtlCol="0">
            <a:spAutoFit/>
          </a:bodyPr>
          <a:lstStyle/>
          <a:p>
            <a:r>
              <a:rPr lang="en-US" altLang="zh-TW" sz="1350" dirty="0"/>
              <a:t>2</a:t>
            </a:r>
            <a:endParaRPr lang="zh-TW" altLang="en-US" sz="1350" dirty="0"/>
          </a:p>
        </p:txBody>
      </p:sp>
      <p:sp>
        <p:nvSpPr>
          <p:cNvPr id="20" name="文字方塊 19">
            <a:extLst>
              <a:ext uri="{FF2B5EF4-FFF2-40B4-BE49-F238E27FC236}">
                <a16:creationId xmlns:a16="http://schemas.microsoft.com/office/drawing/2014/main" id="{B901F0D0-6B7E-4F2C-8C78-3FF29F508416}"/>
              </a:ext>
            </a:extLst>
          </p:cNvPr>
          <p:cNvSpPr txBox="1"/>
          <p:nvPr/>
        </p:nvSpPr>
        <p:spPr>
          <a:xfrm>
            <a:off x="6561414" y="1451250"/>
            <a:ext cx="272832" cy="300082"/>
          </a:xfrm>
          <a:prstGeom prst="rect">
            <a:avLst/>
          </a:prstGeom>
          <a:noFill/>
        </p:spPr>
        <p:txBody>
          <a:bodyPr wrap="none" rtlCol="0">
            <a:spAutoFit/>
          </a:bodyPr>
          <a:lstStyle/>
          <a:p>
            <a:r>
              <a:rPr lang="en-US" altLang="zh-TW" sz="1350" dirty="0"/>
              <a:t>3</a:t>
            </a:r>
            <a:endParaRPr lang="zh-TW" altLang="en-US" sz="1350" dirty="0"/>
          </a:p>
        </p:txBody>
      </p:sp>
      <p:sp>
        <p:nvSpPr>
          <p:cNvPr id="21" name="文字方塊 20">
            <a:extLst>
              <a:ext uri="{FF2B5EF4-FFF2-40B4-BE49-F238E27FC236}">
                <a16:creationId xmlns:a16="http://schemas.microsoft.com/office/drawing/2014/main" id="{13D877F9-032B-4448-9A92-EC8187EEF4AA}"/>
              </a:ext>
            </a:extLst>
          </p:cNvPr>
          <p:cNvSpPr txBox="1"/>
          <p:nvPr/>
        </p:nvSpPr>
        <p:spPr>
          <a:xfrm>
            <a:off x="285750" y="3557250"/>
            <a:ext cx="685800" cy="300082"/>
          </a:xfrm>
          <a:prstGeom prst="rect">
            <a:avLst/>
          </a:prstGeom>
          <a:noFill/>
        </p:spPr>
        <p:txBody>
          <a:bodyPr wrap="square" rtlCol="0">
            <a:spAutoFit/>
          </a:bodyPr>
          <a:lstStyle/>
          <a:p>
            <a:r>
              <a:rPr lang="en-US" altLang="zh-TW" sz="1350" dirty="0"/>
              <a:t>4</a:t>
            </a:r>
            <a:endParaRPr lang="zh-TW" altLang="en-US" sz="1350" dirty="0"/>
          </a:p>
        </p:txBody>
      </p:sp>
      <p:sp>
        <p:nvSpPr>
          <p:cNvPr id="22" name="文字方塊 21">
            <a:extLst>
              <a:ext uri="{FF2B5EF4-FFF2-40B4-BE49-F238E27FC236}">
                <a16:creationId xmlns:a16="http://schemas.microsoft.com/office/drawing/2014/main" id="{033233EF-4F25-4976-ABD7-01387CDDE116}"/>
              </a:ext>
            </a:extLst>
          </p:cNvPr>
          <p:cNvSpPr txBox="1"/>
          <p:nvPr/>
        </p:nvSpPr>
        <p:spPr>
          <a:xfrm>
            <a:off x="3497504" y="3557250"/>
            <a:ext cx="272832" cy="300082"/>
          </a:xfrm>
          <a:prstGeom prst="rect">
            <a:avLst/>
          </a:prstGeom>
          <a:noFill/>
        </p:spPr>
        <p:txBody>
          <a:bodyPr wrap="none" rtlCol="0">
            <a:spAutoFit/>
          </a:bodyPr>
          <a:lstStyle/>
          <a:p>
            <a:r>
              <a:rPr lang="en-US" altLang="zh-TW" sz="1350" dirty="0"/>
              <a:t>5</a:t>
            </a:r>
            <a:endParaRPr lang="zh-TW" altLang="en-US" sz="1350" dirty="0"/>
          </a:p>
        </p:txBody>
      </p:sp>
      <p:sp>
        <p:nvSpPr>
          <p:cNvPr id="23" name="文字方塊 22">
            <a:extLst>
              <a:ext uri="{FF2B5EF4-FFF2-40B4-BE49-F238E27FC236}">
                <a16:creationId xmlns:a16="http://schemas.microsoft.com/office/drawing/2014/main" id="{75AB5011-DCE1-4551-855D-149309A0FD1A}"/>
              </a:ext>
            </a:extLst>
          </p:cNvPr>
          <p:cNvSpPr txBox="1"/>
          <p:nvPr/>
        </p:nvSpPr>
        <p:spPr>
          <a:xfrm>
            <a:off x="6674546" y="3557250"/>
            <a:ext cx="272832" cy="300082"/>
          </a:xfrm>
          <a:prstGeom prst="rect">
            <a:avLst/>
          </a:prstGeom>
          <a:noFill/>
        </p:spPr>
        <p:txBody>
          <a:bodyPr wrap="none" rtlCol="0">
            <a:spAutoFit/>
          </a:bodyPr>
          <a:lstStyle/>
          <a:p>
            <a:r>
              <a:rPr lang="en-US" altLang="zh-TW" sz="1350" dirty="0"/>
              <a:t>6</a:t>
            </a:r>
            <a:endParaRPr lang="zh-TW" altLang="en-US" sz="1350" dirty="0"/>
          </a:p>
        </p:txBody>
      </p:sp>
      <p:sp>
        <p:nvSpPr>
          <p:cNvPr id="24" name="文字方塊 23">
            <a:extLst>
              <a:ext uri="{FF2B5EF4-FFF2-40B4-BE49-F238E27FC236}">
                <a16:creationId xmlns:a16="http://schemas.microsoft.com/office/drawing/2014/main" id="{5473F340-9443-43AE-82D9-276620C9FF78}"/>
              </a:ext>
            </a:extLst>
          </p:cNvPr>
          <p:cNvSpPr txBox="1"/>
          <p:nvPr/>
        </p:nvSpPr>
        <p:spPr>
          <a:xfrm>
            <a:off x="3246664" y="1071233"/>
            <a:ext cx="3205220" cy="369332"/>
          </a:xfrm>
          <a:prstGeom prst="rect">
            <a:avLst/>
          </a:prstGeom>
          <a:noFill/>
        </p:spPr>
        <p:txBody>
          <a:bodyPr wrap="square" rtlCol="0">
            <a:spAutoFit/>
          </a:bodyPr>
          <a:lstStyle/>
          <a:p>
            <a:r>
              <a:rPr lang="en-US" altLang="zh-TW" dirty="0"/>
              <a:t>Maximum of Wave Height</a:t>
            </a:r>
            <a:endParaRPr lang="zh-TW" altLang="en-US" dirty="0"/>
          </a:p>
        </p:txBody>
      </p:sp>
      <p:sp>
        <p:nvSpPr>
          <p:cNvPr id="29" name="投影片編號版面配置區 28">
            <a:extLst>
              <a:ext uri="{FF2B5EF4-FFF2-40B4-BE49-F238E27FC236}">
                <a16:creationId xmlns:a16="http://schemas.microsoft.com/office/drawing/2014/main" id="{953061A8-C7B8-47D3-B161-65EC8B2C10AA}"/>
              </a:ext>
            </a:extLst>
          </p:cNvPr>
          <p:cNvSpPr>
            <a:spLocks noGrp="1"/>
          </p:cNvSpPr>
          <p:nvPr>
            <p:ph type="sldNum" sz="quarter" idx="12"/>
          </p:nvPr>
        </p:nvSpPr>
        <p:spPr/>
        <p:txBody>
          <a:bodyPr/>
          <a:lstStyle/>
          <a:p>
            <a:fld id="{3DDD91B1-8DB6-4F1F-A63E-DDED208BE44C}" type="slidenum">
              <a:rPr lang="zh-TW" altLang="en-US" smtClean="0"/>
              <a:t>61</a:t>
            </a:fld>
            <a:endParaRPr lang="zh-TW" altLang="en-US"/>
          </a:p>
        </p:txBody>
      </p:sp>
    </p:spTree>
    <p:extLst>
      <p:ext uri="{BB962C8B-B14F-4D97-AF65-F5344CB8AC3E}">
        <p14:creationId xmlns:p14="http://schemas.microsoft.com/office/powerpoint/2010/main" val="132675105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707B3C36-BB37-42F2-8E61-3C8717E99B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1066" y="570945"/>
            <a:ext cx="7961868" cy="5969123"/>
          </a:xfrm>
          <a:prstGeom prst="rect">
            <a:avLst/>
          </a:prstGeom>
        </p:spPr>
      </p:pic>
      <p:sp>
        <p:nvSpPr>
          <p:cNvPr id="10" name="文字方塊 9">
            <a:extLst>
              <a:ext uri="{FF2B5EF4-FFF2-40B4-BE49-F238E27FC236}">
                <a16:creationId xmlns:a16="http://schemas.microsoft.com/office/drawing/2014/main" id="{2A88E7D7-3B97-4F46-9841-D01AB555D35E}"/>
              </a:ext>
            </a:extLst>
          </p:cNvPr>
          <p:cNvSpPr txBox="1"/>
          <p:nvPr/>
        </p:nvSpPr>
        <p:spPr>
          <a:xfrm>
            <a:off x="1757403" y="1343025"/>
            <a:ext cx="1121569" cy="369332"/>
          </a:xfrm>
          <a:prstGeom prst="rect">
            <a:avLst/>
          </a:prstGeom>
          <a:noFill/>
        </p:spPr>
        <p:txBody>
          <a:bodyPr wrap="square" rtlCol="0">
            <a:spAutoFit/>
          </a:bodyPr>
          <a:lstStyle/>
          <a:p>
            <a:r>
              <a:rPr lang="zh-TW" altLang="en-US" dirty="0">
                <a:latin typeface="標楷體" panose="03000509000000000000" pitchFamily="65" charset="-120"/>
                <a:ea typeface="標楷體" panose="03000509000000000000" pitchFamily="65" charset="-120"/>
              </a:rPr>
              <a:t>情境</a:t>
            </a:r>
            <a:r>
              <a:rPr lang="en-US" altLang="zh-TW" dirty="0">
                <a:latin typeface="標楷體" panose="03000509000000000000" pitchFamily="65" charset="-120"/>
                <a:ea typeface="標楷體" panose="03000509000000000000" pitchFamily="65" charset="-120"/>
              </a:rPr>
              <a:t>3</a:t>
            </a:r>
            <a:endParaRPr lang="zh-TW" altLang="en-US" dirty="0">
              <a:latin typeface="標楷體" panose="03000509000000000000" pitchFamily="65" charset="-120"/>
              <a:ea typeface="標楷體" panose="03000509000000000000" pitchFamily="65" charset="-120"/>
            </a:endParaRPr>
          </a:p>
        </p:txBody>
      </p:sp>
      <p:sp>
        <p:nvSpPr>
          <p:cNvPr id="6" name="投影片編號版面配置區 5">
            <a:extLst>
              <a:ext uri="{FF2B5EF4-FFF2-40B4-BE49-F238E27FC236}">
                <a16:creationId xmlns:a16="http://schemas.microsoft.com/office/drawing/2014/main" id="{E16CA20F-3EE7-4D93-8A13-89ED75542951}"/>
              </a:ext>
            </a:extLst>
          </p:cNvPr>
          <p:cNvSpPr>
            <a:spLocks noGrp="1"/>
          </p:cNvSpPr>
          <p:nvPr>
            <p:ph type="sldNum" sz="quarter" idx="12"/>
          </p:nvPr>
        </p:nvSpPr>
        <p:spPr/>
        <p:txBody>
          <a:bodyPr/>
          <a:lstStyle/>
          <a:p>
            <a:fld id="{3DDD91B1-8DB6-4F1F-A63E-DDED208BE44C}" type="slidenum">
              <a:rPr lang="zh-TW" altLang="en-US" smtClean="0"/>
              <a:t>62</a:t>
            </a:fld>
            <a:endParaRPr lang="zh-TW" altLang="en-US"/>
          </a:p>
        </p:txBody>
      </p:sp>
    </p:spTree>
    <p:extLst>
      <p:ext uri="{BB962C8B-B14F-4D97-AF65-F5344CB8AC3E}">
        <p14:creationId xmlns:p14="http://schemas.microsoft.com/office/powerpoint/2010/main" val="201984588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內容版面配置區 6">
            <a:extLst>
              <a:ext uri="{FF2B5EF4-FFF2-40B4-BE49-F238E27FC236}">
                <a16:creationId xmlns:a16="http://schemas.microsoft.com/office/drawing/2014/main" id="{69E3CAA0-333C-4515-A074-4FF3944388F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53381" y="624212"/>
            <a:ext cx="7837238" cy="5875688"/>
          </a:xfrm>
        </p:spPr>
      </p:pic>
      <p:sp>
        <p:nvSpPr>
          <p:cNvPr id="6" name="文字方塊 5">
            <a:extLst>
              <a:ext uri="{FF2B5EF4-FFF2-40B4-BE49-F238E27FC236}">
                <a16:creationId xmlns:a16="http://schemas.microsoft.com/office/drawing/2014/main" id="{7F26CD06-5E4B-46C3-895B-AD63F615F829}"/>
              </a:ext>
            </a:extLst>
          </p:cNvPr>
          <p:cNvSpPr txBox="1"/>
          <p:nvPr/>
        </p:nvSpPr>
        <p:spPr>
          <a:xfrm>
            <a:off x="921544" y="1073944"/>
            <a:ext cx="2621756" cy="369332"/>
          </a:xfrm>
          <a:prstGeom prst="rect">
            <a:avLst/>
          </a:prstGeom>
          <a:noFill/>
        </p:spPr>
        <p:txBody>
          <a:bodyPr wrap="square" rtlCol="0">
            <a:spAutoFit/>
          </a:bodyPr>
          <a:lstStyle/>
          <a:p>
            <a:r>
              <a:rPr lang="en-US" altLang="zh-TW" dirty="0"/>
              <a:t>Maximum of Maximum</a:t>
            </a:r>
            <a:endParaRPr lang="zh-TW" altLang="en-US" dirty="0"/>
          </a:p>
        </p:txBody>
      </p:sp>
      <p:sp>
        <p:nvSpPr>
          <p:cNvPr id="8" name="投影片編號版面配置區 7">
            <a:extLst>
              <a:ext uri="{FF2B5EF4-FFF2-40B4-BE49-F238E27FC236}">
                <a16:creationId xmlns:a16="http://schemas.microsoft.com/office/drawing/2014/main" id="{6B366FEF-FCB8-4F73-B1C0-58B7DF5AE838}"/>
              </a:ext>
            </a:extLst>
          </p:cNvPr>
          <p:cNvSpPr>
            <a:spLocks noGrp="1"/>
          </p:cNvSpPr>
          <p:nvPr>
            <p:ph type="sldNum" sz="quarter" idx="12"/>
          </p:nvPr>
        </p:nvSpPr>
        <p:spPr/>
        <p:txBody>
          <a:bodyPr/>
          <a:lstStyle/>
          <a:p>
            <a:fld id="{3DDD91B1-8DB6-4F1F-A63E-DDED208BE44C}" type="slidenum">
              <a:rPr lang="zh-TW" altLang="en-US" smtClean="0"/>
              <a:t>63</a:t>
            </a:fld>
            <a:endParaRPr lang="zh-TW" altLang="en-US"/>
          </a:p>
        </p:txBody>
      </p:sp>
    </p:spTree>
    <p:extLst>
      <p:ext uri="{BB962C8B-B14F-4D97-AF65-F5344CB8AC3E}">
        <p14:creationId xmlns:p14="http://schemas.microsoft.com/office/powerpoint/2010/main" val="189005915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0A0830EC-BEBD-4DD2-A39F-DE6A2F9151F2}"/>
              </a:ext>
            </a:extLst>
          </p:cNvPr>
          <p:cNvSpPr>
            <a:spLocks noGrp="1"/>
          </p:cNvSpPr>
          <p:nvPr>
            <p:ph type="title"/>
          </p:nvPr>
        </p:nvSpPr>
        <p:spPr/>
        <p:txBody>
          <a:bodyPr/>
          <a:lstStyle/>
          <a:p>
            <a:endParaRPr lang="zh-TW" altLang="en-US"/>
          </a:p>
        </p:txBody>
      </p:sp>
      <p:pic>
        <p:nvPicPr>
          <p:cNvPr id="5" name="內容版面配置區 4">
            <a:extLst>
              <a:ext uri="{FF2B5EF4-FFF2-40B4-BE49-F238E27FC236}">
                <a16:creationId xmlns:a16="http://schemas.microsoft.com/office/drawing/2014/main" id="{34C08073-FDEC-45E8-8AE5-7F1AC6AC79E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28651" y="624211"/>
            <a:ext cx="7886699" cy="5912771"/>
          </a:xfrm>
        </p:spPr>
      </p:pic>
      <p:sp>
        <p:nvSpPr>
          <p:cNvPr id="6" name="投影片編號版面配置區 5">
            <a:extLst>
              <a:ext uri="{FF2B5EF4-FFF2-40B4-BE49-F238E27FC236}">
                <a16:creationId xmlns:a16="http://schemas.microsoft.com/office/drawing/2014/main" id="{D06E1A17-F388-4C54-BB09-9490FFBAEC82}"/>
              </a:ext>
            </a:extLst>
          </p:cNvPr>
          <p:cNvSpPr>
            <a:spLocks noGrp="1"/>
          </p:cNvSpPr>
          <p:nvPr>
            <p:ph type="sldNum" sz="quarter" idx="12"/>
          </p:nvPr>
        </p:nvSpPr>
        <p:spPr/>
        <p:txBody>
          <a:bodyPr/>
          <a:lstStyle/>
          <a:p>
            <a:fld id="{3DDD91B1-8DB6-4F1F-A63E-DDED208BE44C}" type="slidenum">
              <a:rPr lang="zh-TW" altLang="en-US" smtClean="0"/>
              <a:t>64</a:t>
            </a:fld>
            <a:endParaRPr lang="zh-TW" altLang="en-US"/>
          </a:p>
        </p:txBody>
      </p:sp>
    </p:spTree>
    <p:extLst>
      <p:ext uri="{BB962C8B-B14F-4D97-AF65-F5344CB8AC3E}">
        <p14:creationId xmlns:p14="http://schemas.microsoft.com/office/powerpoint/2010/main" val="367510006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37C0C7C-1AF4-4890-8175-148961A6B3E8}"/>
              </a:ext>
            </a:extLst>
          </p:cNvPr>
          <p:cNvSpPr>
            <a:spLocks noGrp="1"/>
          </p:cNvSpPr>
          <p:nvPr>
            <p:ph type="title"/>
          </p:nvPr>
        </p:nvSpPr>
        <p:spPr/>
        <p:txBody>
          <a:bodyPr/>
          <a:lstStyle/>
          <a:p>
            <a:r>
              <a:rPr lang="en-US" altLang="zh-TW" dirty="0"/>
              <a:t>asperity</a:t>
            </a:r>
            <a:endParaRPr lang="zh-TW" altLang="en-US" dirty="0"/>
          </a:p>
        </p:txBody>
      </p:sp>
      <p:pic>
        <p:nvPicPr>
          <p:cNvPr id="6" name="內容版面配置區 5">
            <a:extLst>
              <a:ext uri="{FF2B5EF4-FFF2-40B4-BE49-F238E27FC236}">
                <a16:creationId xmlns:a16="http://schemas.microsoft.com/office/drawing/2014/main" id="{46C5068A-06C9-4AEC-82B1-3ED42EFF8B82}"/>
              </a:ext>
            </a:extLst>
          </p:cNvPr>
          <p:cNvPicPr>
            <a:picLocks noGrp="1" noChangeAspect="1"/>
          </p:cNvPicPr>
          <p:nvPr>
            <p:ph idx="1"/>
          </p:nvPr>
        </p:nvPicPr>
        <p:blipFill>
          <a:blip r:embed="rId2"/>
          <a:stretch>
            <a:fillRect/>
          </a:stretch>
        </p:blipFill>
        <p:spPr>
          <a:xfrm>
            <a:off x="785326" y="2125267"/>
            <a:ext cx="2876713" cy="2025440"/>
          </a:xfrm>
        </p:spPr>
      </p:pic>
      <p:sp>
        <p:nvSpPr>
          <p:cNvPr id="4" name="投影片編號版面配置區 3">
            <a:extLst>
              <a:ext uri="{FF2B5EF4-FFF2-40B4-BE49-F238E27FC236}">
                <a16:creationId xmlns:a16="http://schemas.microsoft.com/office/drawing/2014/main" id="{A9BBF314-BD26-4127-AF30-73CB6FDAE45F}"/>
              </a:ext>
            </a:extLst>
          </p:cNvPr>
          <p:cNvSpPr>
            <a:spLocks noGrp="1"/>
          </p:cNvSpPr>
          <p:nvPr>
            <p:ph type="sldNum" sz="quarter" idx="12"/>
          </p:nvPr>
        </p:nvSpPr>
        <p:spPr/>
        <p:txBody>
          <a:bodyPr/>
          <a:lstStyle/>
          <a:p>
            <a:fld id="{3DDD91B1-8DB6-4F1F-A63E-DDED208BE44C}" type="slidenum">
              <a:rPr lang="zh-TW" altLang="en-US" smtClean="0"/>
              <a:t>65</a:t>
            </a:fld>
            <a:endParaRPr lang="zh-TW" altLang="en-US"/>
          </a:p>
        </p:txBody>
      </p:sp>
      <mc:AlternateContent xmlns:mc="http://schemas.openxmlformats.org/markup-compatibility/2006" xmlns:a14="http://schemas.microsoft.com/office/drawing/2010/main">
        <mc:Choice Requires="a14">
          <p:sp>
            <p:nvSpPr>
              <p:cNvPr id="8" name="文字方塊 7">
                <a:extLst>
                  <a:ext uri="{FF2B5EF4-FFF2-40B4-BE49-F238E27FC236}">
                    <a16:creationId xmlns:a16="http://schemas.microsoft.com/office/drawing/2014/main" id="{6F01FD3C-8760-4D7F-9765-F2DB0130512D}"/>
                  </a:ext>
                </a:extLst>
              </p:cNvPr>
              <p:cNvSpPr txBox="1"/>
              <p:nvPr/>
            </p:nvSpPr>
            <p:spPr>
              <a:xfrm>
                <a:off x="785326" y="4246299"/>
                <a:ext cx="1425214"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zh-TW" i="1">
                              <a:latin typeface="Cambria Math" panose="02040503050406030204" pitchFamily="18" charset="0"/>
                            </a:rPr>
                          </m:ctrlPr>
                        </m:sSubPr>
                        <m:e>
                          <m:r>
                            <a:rPr lang="en-US" altLang="zh-TW" i="1">
                              <a:latin typeface="Cambria Math" panose="02040503050406030204" pitchFamily="18" charset="0"/>
                            </a:rPr>
                            <m:t>𝐷</m:t>
                          </m:r>
                        </m:e>
                        <m:sub>
                          <m:r>
                            <a:rPr lang="en-US" altLang="zh-TW" i="1">
                              <a:latin typeface="Cambria Math" panose="02040503050406030204" pitchFamily="18" charset="0"/>
                            </a:rPr>
                            <m:t>𝑎</m:t>
                          </m:r>
                        </m:sub>
                      </m:sSub>
                      <m:r>
                        <a:rPr lang="en-US" altLang="zh-TW" i="1">
                          <a:latin typeface="Cambria Math" panose="02040503050406030204" pitchFamily="18" charset="0"/>
                        </a:rPr>
                        <m:t>=1.5</m:t>
                      </m:r>
                      <m:r>
                        <a:rPr lang="en-US" altLang="zh-TW" i="1">
                          <a:latin typeface="Cambria Math" panose="02040503050406030204" pitchFamily="18" charset="0"/>
                          <a:ea typeface="Cambria Math" panose="02040503050406030204" pitchFamily="18" charset="0"/>
                        </a:rPr>
                        <m:t>∙</m:t>
                      </m:r>
                      <m:acc>
                        <m:accPr>
                          <m:chr m:val="̅"/>
                          <m:ctrlPr>
                            <a:rPr lang="en-US" altLang="zh-TW" i="1">
                              <a:latin typeface="Cambria Math" panose="02040503050406030204" pitchFamily="18" charset="0"/>
                              <a:ea typeface="Cambria Math" panose="02040503050406030204" pitchFamily="18" charset="0"/>
                            </a:rPr>
                          </m:ctrlPr>
                        </m:accPr>
                        <m:e>
                          <m:r>
                            <a:rPr lang="en-US" altLang="zh-TW" i="1">
                              <a:latin typeface="Cambria Math" panose="02040503050406030204" pitchFamily="18" charset="0"/>
                              <a:ea typeface="Cambria Math" panose="02040503050406030204" pitchFamily="18" charset="0"/>
                            </a:rPr>
                            <m:t>𝐷</m:t>
                          </m:r>
                        </m:e>
                      </m:acc>
                    </m:oMath>
                  </m:oMathPara>
                </a14:m>
                <a:endParaRPr lang="zh-TW" altLang="en-US" sz="1350" i="1" dirty="0"/>
              </a:p>
            </p:txBody>
          </p:sp>
        </mc:Choice>
        <mc:Fallback xmlns="">
          <p:sp>
            <p:nvSpPr>
              <p:cNvPr id="8" name="文字方塊 7">
                <a:extLst>
                  <a:ext uri="{FF2B5EF4-FFF2-40B4-BE49-F238E27FC236}">
                    <a16:creationId xmlns:a16="http://schemas.microsoft.com/office/drawing/2014/main" id="{6F01FD3C-8760-4D7F-9765-F2DB0130512D}"/>
                  </a:ext>
                </a:extLst>
              </p:cNvPr>
              <p:cNvSpPr txBox="1">
                <a:spLocks noRot="1" noChangeAspect="1" noMove="1" noResize="1" noEditPoints="1" noAdjustHandles="1" noChangeArrowheads="1" noChangeShapeType="1" noTextEdit="1"/>
              </p:cNvSpPr>
              <p:nvPr/>
            </p:nvSpPr>
            <p:spPr>
              <a:xfrm>
                <a:off x="785326" y="4246299"/>
                <a:ext cx="1425214" cy="369332"/>
              </a:xfrm>
              <a:prstGeom prst="rect">
                <a:avLst/>
              </a:prstGeom>
              <a:blipFill>
                <a:blip r:embed="rId3"/>
                <a:stretch>
                  <a:fillRect r="-20940"/>
                </a:stretch>
              </a:blipFill>
            </p:spPr>
            <p:txBody>
              <a:bodyPr/>
              <a:lstStyle/>
              <a:p>
                <a:r>
                  <a:rPr lang="en-US">
                    <a:noFill/>
                  </a:rPr>
                  <a:t> </a:t>
                </a:r>
              </a:p>
            </p:txBody>
          </p:sp>
        </mc:Fallback>
      </mc:AlternateContent>
    </p:spTree>
    <p:extLst>
      <p:ext uri="{BB962C8B-B14F-4D97-AF65-F5344CB8AC3E}">
        <p14:creationId xmlns:p14="http://schemas.microsoft.com/office/powerpoint/2010/main" val="255740579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81002F2B-FC4F-40D0-90D0-324CB2E401B8}"/>
              </a:ext>
            </a:extLst>
          </p:cNvPr>
          <p:cNvSpPr>
            <a:spLocks noGrp="1"/>
          </p:cNvSpPr>
          <p:nvPr>
            <p:ph type="title"/>
          </p:nvPr>
        </p:nvSpPr>
        <p:spPr/>
        <p:txBody>
          <a:bodyPr/>
          <a:lstStyle/>
          <a:p>
            <a:endParaRPr lang="zh-TW" altLang="en-US"/>
          </a:p>
        </p:txBody>
      </p:sp>
      <p:pic>
        <p:nvPicPr>
          <p:cNvPr id="6" name="內容版面配置區 5">
            <a:extLst>
              <a:ext uri="{FF2B5EF4-FFF2-40B4-BE49-F238E27FC236}">
                <a16:creationId xmlns:a16="http://schemas.microsoft.com/office/drawing/2014/main" id="{90FA397D-CE6D-4DB8-9022-B23FF648E62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628820" y="625774"/>
            <a:ext cx="4000169" cy="2998984"/>
          </a:xfrm>
        </p:spPr>
      </p:pic>
      <p:sp>
        <p:nvSpPr>
          <p:cNvPr id="4" name="投影片編號版面配置區 3">
            <a:extLst>
              <a:ext uri="{FF2B5EF4-FFF2-40B4-BE49-F238E27FC236}">
                <a16:creationId xmlns:a16="http://schemas.microsoft.com/office/drawing/2014/main" id="{641BD5CE-2324-4B7E-A4D4-83567DC99E6C}"/>
              </a:ext>
            </a:extLst>
          </p:cNvPr>
          <p:cNvSpPr>
            <a:spLocks noGrp="1"/>
          </p:cNvSpPr>
          <p:nvPr>
            <p:ph type="sldNum" sz="quarter" idx="12"/>
          </p:nvPr>
        </p:nvSpPr>
        <p:spPr/>
        <p:txBody>
          <a:bodyPr/>
          <a:lstStyle/>
          <a:p>
            <a:fld id="{3DDD91B1-8DB6-4F1F-A63E-DDED208BE44C}" type="slidenum">
              <a:rPr lang="zh-TW" altLang="en-US" smtClean="0"/>
              <a:t>66</a:t>
            </a:fld>
            <a:endParaRPr lang="zh-TW" altLang="en-US"/>
          </a:p>
        </p:txBody>
      </p:sp>
      <p:pic>
        <p:nvPicPr>
          <p:cNvPr id="8" name="圖片 7">
            <a:extLst>
              <a:ext uri="{FF2B5EF4-FFF2-40B4-BE49-F238E27FC236}">
                <a16:creationId xmlns:a16="http://schemas.microsoft.com/office/drawing/2014/main" id="{4626535F-F5CC-4A66-ADFC-58EC23F404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7246" y="3174882"/>
            <a:ext cx="4000169" cy="2998984"/>
          </a:xfrm>
          <a:prstGeom prst="rect">
            <a:avLst/>
          </a:prstGeom>
        </p:spPr>
      </p:pic>
      <p:pic>
        <p:nvPicPr>
          <p:cNvPr id="10" name="圖片 9">
            <a:extLst>
              <a:ext uri="{FF2B5EF4-FFF2-40B4-BE49-F238E27FC236}">
                <a16:creationId xmlns:a16="http://schemas.microsoft.com/office/drawing/2014/main" id="{A16111A2-DD07-4373-BDFB-651B0E3AD68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29816" y="3174881"/>
            <a:ext cx="4000169" cy="2998984"/>
          </a:xfrm>
          <a:prstGeom prst="rect">
            <a:avLst/>
          </a:prstGeom>
        </p:spPr>
      </p:pic>
      <p:pic>
        <p:nvPicPr>
          <p:cNvPr id="12" name="圖片 11">
            <a:extLst>
              <a:ext uri="{FF2B5EF4-FFF2-40B4-BE49-F238E27FC236}">
                <a16:creationId xmlns:a16="http://schemas.microsoft.com/office/drawing/2014/main" id="{72A10028-1982-48B7-B013-C27E18E28E5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7245" y="625774"/>
            <a:ext cx="4000169" cy="2998984"/>
          </a:xfrm>
          <a:prstGeom prst="rect">
            <a:avLst/>
          </a:prstGeom>
        </p:spPr>
      </p:pic>
    </p:spTree>
    <p:extLst>
      <p:ext uri="{BB962C8B-B14F-4D97-AF65-F5344CB8AC3E}">
        <p14:creationId xmlns:p14="http://schemas.microsoft.com/office/powerpoint/2010/main" val="428803217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FA30C4B-C224-4081-B8BB-124377CB5822}"/>
              </a:ext>
            </a:extLst>
          </p:cNvPr>
          <p:cNvSpPr>
            <a:spLocks noGrp="1"/>
          </p:cNvSpPr>
          <p:nvPr>
            <p:ph type="title"/>
          </p:nvPr>
        </p:nvSpPr>
        <p:spPr/>
        <p:txBody>
          <a:bodyPr/>
          <a:lstStyle/>
          <a:p>
            <a:endParaRPr lang="zh-TW" altLang="en-US"/>
          </a:p>
        </p:txBody>
      </p:sp>
      <p:pic>
        <p:nvPicPr>
          <p:cNvPr id="6" name="內容版面配置區 5">
            <a:extLst>
              <a:ext uri="{FF2B5EF4-FFF2-40B4-BE49-F238E27FC236}">
                <a16:creationId xmlns:a16="http://schemas.microsoft.com/office/drawing/2014/main" id="{4D09EDC4-4A58-49F4-A739-A8DC4DA8241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29362" y="710769"/>
            <a:ext cx="4000169" cy="2998984"/>
          </a:xfrm>
        </p:spPr>
      </p:pic>
      <p:sp>
        <p:nvSpPr>
          <p:cNvPr id="4" name="投影片編號版面配置區 3">
            <a:extLst>
              <a:ext uri="{FF2B5EF4-FFF2-40B4-BE49-F238E27FC236}">
                <a16:creationId xmlns:a16="http://schemas.microsoft.com/office/drawing/2014/main" id="{702D0D3D-2447-4890-A943-8BD4BC86782C}"/>
              </a:ext>
            </a:extLst>
          </p:cNvPr>
          <p:cNvSpPr>
            <a:spLocks noGrp="1"/>
          </p:cNvSpPr>
          <p:nvPr>
            <p:ph type="sldNum" sz="quarter" idx="12"/>
          </p:nvPr>
        </p:nvSpPr>
        <p:spPr/>
        <p:txBody>
          <a:bodyPr/>
          <a:lstStyle/>
          <a:p>
            <a:fld id="{3DDD91B1-8DB6-4F1F-A63E-DDED208BE44C}" type="slidenum">
              <a:rPr lang="zh-TW" altLang="en-US" smtClean="0"/>
              <a:t>67</a:t>
            </a:fld>
            <a:endParaRPr lang="zh-TW" altLang="en-US"/>
          </a:p>
        </p:txBody>
      </p:sp>
      <p:pic>
        <p:nvPicPr>
          <p:cNvPr id="10" name="圖片 9">
            <a:extLst>
              <a:ext uri="{FF2B5EF4-FFF2-40B4-BE49-F238E27FC236}">
                <a16:creationId xmlns:a16="http://schemas.microsoft.com/office/drawing/2014/main" id="{C9757E80-7759-4E04-A228-F7AAA22A39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81234" y="790668"/>
            <a:ext cx="4000169" cy="2998984"/>
          </a:xfrm>
          <a:prstGeom prst="rect">
            <a:avLst/>
          </a:prstGeom>
        </p:spPr>
      </p:pic>
      <p:pic>
        <p:nvPicPr>
          <p:cNvPr id="12" name="圖片 11">
            <a:extLst>
              <a:ext uri="{FF2B5EF4-FFF2-40B4-BE49-F238E27FC236}">
                <a16:creationId xmlns:a16="http://schemas.microsoft.com/office/drawing/2014/main" id="{D6176ECC-8FE2-4508-91EE-2447C908DB9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2143" y="3314705"/>
            <a:ext cx="4000169" cy="2998984"/>
          </a:xfrm>
          <a:prstGeom prst="rect">
            <a:avLst/>
          </a:prstGeom>
        </p:spPr>
      </p:pic>
      <p:pic>
        <p:nvPicPr>
          <p:cNvPr id="14" name="圖片 13">
            <a:extLst>
              <a:ext uri="{FF2B5EF4-FFF2-40B4-BE49-F238E27FC236}">
                <a16:creationId xmlns:a16="http://schemas.microsoft.com/office/drawing/2014/main" id="{D046024E-F196-4ACD-99E5-8C95359B395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11689" y="3381287"/>
            <a:ext cx="4000169" cy="2998984"/>
          </a:xfrm>
          <a:prstGeom prst="rect">
            <a:avLst/>
          </a:prstGeom>
        </p:spPr>
      </p:pic>
    </p:spTree>
    <p:extLst>
      <p:ext uri="{BB962C8B-B14F-4D97-AF65-F5344CB8AC3E}">
        <p14:creationId xmlns:p14="http://schemas.microsoft.com/office/powerpoint/2010/main" val="396028260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ECD0C992-EFD6-4CAF-8906-A523FC769785}"/>
              </a:ext>
            </a:extLst>
          </p:cNvPr>
          <p:cNvSpPr>
            <a:spLocks noGrp="1"/>
          </p:cNvSpPr>
          <p:nvPr>
            <p:ph type="title"/>
          </p:nvPr>
        </p:nvSpPr>
        <p:spPr/>
        <p:txBody>
          <a:bodyPr/>
          <a:lstStyle/>
          <a:p>
            <a:endParaRPr lang="zh-TW" altLang="en-US"/>
          </a:p>
        </p:txBody>
      </p:sp>
      <p:pic>
        <p:nvPicPr>
          <p:cNvPr id="7" name="內容版面配置區 6">
            <a:extLst>
              <a:ext uri="{FF2B5EF4-FFF2-40B4-BE49-F238E27FC236}">
                <a16:creationId xmlns:a16="http://schemas.microsoft.com/office/drawing/2014/main" id="{D1B25017-625C-4CFF-BE70-B7613A7EAE2A}"/>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299476" y="1031699"/>
            <a:ext cx="3338948" cy="2503257"/>
          </a:xfrm>
        </p:spPr>
      </p:pic>
      <p:sp>
        <p:nvSpPr>
          <p:cNvPr id="4" name="投影片編號版面配置區 3">
            <a:extLst>
              <a:ext uri="{FF2B5EF4-FFF2-40B4-BE49-F238E27FC236}">
                <a16:creationId xmlns:a16="http://schemas.microsoft.com/office/drawing/2014/main" id="{4F4035D1-B928-45D9-8778-9E00E4CFBBA7}"/>
              </a:ext>
            </a:extLst>
          </p:cNvPr>
          <p:cNvSpPr>
            <a:spLocks noGrp="1"/>
          </p:cNvSpPr>
          <p:nvPr>
            <p:ph type="sldNum" sz="quarter" idx="12"/>
          </p:nvPr>
        </p:nvSpPr>
        <p:spPr/>
        <p:txBody>
          <a:bodyPr/>
          <a:lstStyle/>
          <a:p>
            <a:fld id="{3DDD91B1-8DB6-4F1F-A63E-DDED208BE44C}" type="slidenum">
              <a:rPr lang="zh-TW" altLang="en-US" smtClean="0"/>
              <a:t>68</a:t>
            </a:fld>
            <a:endParaRPr lang="zh-TW" altLang="en-US"/>
          </a:p>
        </p:txBody>
      </p:sp>
      <p:pic>
        <p:nvPicPr>
          <p:cNvPr id="5" name="圖片 4">
            <a:extLst>
              <a:ext uri="{FF2B5EF4-FFF2-40B4-BE49-F238E27FC236}">
                <a16:creationId xmlns:a16="http://schemas.microsoft.com/office/drawing/2014/main" id="{ED888A1F-361A-48D5-AEA0-DC82C44C109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8650" y="1044231"/>
            <a:ext cx="3202456" cy="2400926"/>
          </a:xfrm>
          <a:prstGeom prst="rect">
            <a:avLst/>
          </a:prstGeom>
        </p:spPr>
      </p:pic>
      <p:pic>
        <p:nvPicPr>
          <p:cNvPr id="11" name="圖片 10">
            <a:extLst>
              <a:ext uri="{FF2B5EF4-FFF2-40B4-BE49-F238E27FC236}">
                <a16:creationId xmlns:a16="http://schemas.microsoft.com/office/drawing/2014/main" id="{0B0BD88C-BAE7-4FBE-A447-CE48574D326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526" y="3279286"/>
            <a:ext cx="3630002" cy="2721464"/>
          </a:xfrm>
          <a:prstGeom prst="rect">
            <a:avLst/>
          </a:prstGeom>
        </p:spPr>
      </p:pic>
      <p:pic>
        <p:nvPicPr>
          <p:cNvPr id="13" name="圖片 12">
            <a:extLst>
              <a:ext uri="{FF2B5EF4-FFF2-40B4-BE49-F238E27FC236}">
                <a16:creationId xmlns:a16="http://schemas.microsoft.com/office/drawing/2014/main" id="{D5062606-9D60-403A-B14A-BFE650F9A74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44526" y="3388390"/>
            <a:ext cx="3338948" cy="2503257"/>
          </a:xfrm>
          <a:prstGeom prst="rect">
            <a:avLst/>
          </a:prstGeom>
        </p:spPr>
      </p:pic>
      <p:graphicFrame>
        <p:nvGraphicFramePr>
          <p:cNvPr id="8" name="表格 5">
            <a:extLst>
              <a:ext uri="{FF2B5EF4-FFF2-40B4-BE49-F238E27FC236}">
                <a16:creationId xmlns:a16="http://schemas.microsoft.com/office/drawing/2014/main" id="{14481315-7746-4A28-8722-5461549922A6}"/>
              </a:ext>
            </a:extLst>
          </p:cNvPr>
          <p:cNvGraphicFramePr>
            <a:graphicFrameLocks noGrp="1"/>
          </p:cNvGraphicFramePr>
          <p:nvPr/>
        </p:nvGraphicFramePr>
        <p:xfrm>
          <a:off x="3264475" y="4765048"/>
          <a:ext cx="2698176" cy="1127760"/>
        </p:xfrm>
        <a:graphic>
          <a:graphicData uri="http://schemas.openxmlformats.org/drawingml/2006/table">
            <a:tbl>
              <a:tblPr firstRow="1" bandRow="1">
                <a:tableStyleId>{5C22544A-7EE6-4342-B048-85BDC9FD1C3A}</a:tableStyleId>
              </a:tblPr>
              <a:tblGrid>
                <a:gridCol w="268327">
                  <a:extLst>
                    <a:ext uri="{9D8B030D-6E8A-4147-A177-3AD203B41FA5}">
                      <a16:colId xmlns:a16="http://schemas.microsoft.com/office/drawing/2014/main" val="1954385059"/>
                    </a:ext>
                  </a:extLst>
                </a:gridCol>
                <a:gridCol w="1214853">
                  <a:extLst>
                    <a:ext uri="{9D8B030D-6E8A-4147-A177-3AD203B41FA5}">
                      <a16:colId xmlns:a16="http://schemas.microsoft.com/office/drawing/2014/main" val="2985085583"/>
                    </a:ext>
                  </a:extLst>
                </a:gridCol>
                <a:gridCol w="1214996">
                  <a:extLst>
                    <a:ext uri="{9D8B030D-6E8A-4147-A177-3AD203B41FA5}">
                      <a16:colId xmlns:a16="http://schemas.microsoft.com/office/drawing/2014/main" val="1856640075"/>
                    </a:ext>
                  </a:extLst>
                </a:gridCol>
              </a:tblGrid>
              <a:tr h="274320">
                <a:tc>
                  <a:txBody>
                    <a:bodyPr/>
                    <a:lstStyle/>
                    <a:p>
                      <a:endParaRPr lang="zh-TW" altLang="en-US" sz="1400"/>
                    </a:p>
                  </a:txBody>
                  <a:tcPr marL="68580" marR="68580" marT="34290" marB="34290"/>
                </a:tc>
                <a:tc>
                  <a:txBody>
                    <a:bodyPr/>
                    <a:lstStyle/>
                    <a:p>
                      <a:r>
                        <a:rPr lang="en-US" altLang="zh-TW" sz="1400" dirty="0"/>
                        <a:t>Honiara</a:t>
                      </a:r>
                      <a:endParaRPr lang="zh-TW" altLang="en-US" sz="1400" dirty="0"/>
                    </a:p>
                  </a:txBody>
                  <a:tcPr marL="68580" marR="68580" marT="34290" marB="34290"/>
                </a:tc>
                <a:tc>
                  <a:txBody>
                    <a:bodyPr/>
                    <a:lstStyle/>
                    <a:p>
                      <a:r>
                        <a:rPr lang="en-US" altLang="zh-TW" sz="1400" dirty="0"/>
                        <a:t>Gizo &amp; Munda</a:t>
                      </a:r>
                      <a:endParaRPr lang="zh-TW" altLang="en-US" sz="1400" dirty="0"/>
                    </a:p>
                  </a:txBody>
                  <a:tcPr marL="68580" marR="68580" marT="34290" marB="34290"/>
                </a:tc>
                <a:extLst>
                  <a:ext uri="{0D108BD9-81ED-4DB2-BD59-A6C34878D82A}">
                    <a16:rowId xmlns:a16="http://schemas.microsoft.com/office/drawing/2014/main" val="4280153833"/>
                  </a:ext>
                </a:extLst>
              </a:tr>
              <a:tr h="274320">
                <a:tc>
                  <a:txBody>
                    <a:bodyPr/>
                    <a:lstStyle/>
                    <a:p>
                      <a:r>
                        <a:rPr lang="en-US" altLang="zh-TW" sz="1400" dirty="0"/>
                        <a:t>1</a:t>
                      </a:r>
                      <a:endParaRPr lang="zh-TW" altLang="en-US" sz="1400" dirty="0"/>
                    </a:p>
                  </a:txBody>
                  <a:tcPr marL="68580" marR="68580" marT="34290" marB="34290"/>
                </a:tc>
                <a:tc>
                  <a:txBody>
                    <a:bodyPr/>
                    <a:lstStyle/>
                    <a:p>
                      <a:r>
                        <a:rPr lang="en-US" altLang="zh-TW" sz="1400" dirty="0"/>
                        <a:t>142.23%</a:t>
                      </a:r>
                      <a:endParaRPr lang="zh-TW" altLang="en-US" sz="1400" dirty="0"/>
                    </a:p>
                  </a:txBody>
                  <a:tcPr marL="68580" marR="68580" marT="34290" marB="34290"/>
                </a:tc>
                <a:tc>
                  <a:txBody>
                    <a:bodyPr/>
                    <a:lstStyle/>
                    <a:p>
                      <a:r>
                        <a:rPr lang="en-US" altLang="zh-TW" sz="1400" dirty="0"/>
                        <a:t>84.89%</a:t>
                      </a:r>
                      <a:endParaRPr lang="zh-TW" altLang="en-US" sz="1400" dirty="0"/>
                    </a:p>
                  </a:txBody>
                  <a:tcPr marL="68580" marR="68580" marT="34290" marB="34290"/>
                </a:tc>
                <a:extLst>
                  <a:ext uri="{0D108BD9-81ED-4DB2-BD59-A6C34878D82A}">
                    <a16:rowId xmlns:a16="http://schemas.microsoft.com/office/drawing/2014/main" val="1908122765"/>
                  </a:ext>
                </a:extLst>
              </a:tr>
              <a:tr h="274320">
                <a:tc>
                  <a:txBody>
                    <a:bodyPr/>
                    <a:lstStyle/>
                    <a:p>
                      <a:r>
                        <a:rPr lang="en-US" altLang="zh-TW" sz="1400" dirty="0"/>
                        <a:t>2</a:t>
                      </a:r>
                      <a:endParaRPr lang="zh-TW" altLang="en-US" sz="1400" dirty="0"/>
                    </a:p>
                  </a:txBody>
                  <a:tcPr marL="68580" marR="68580" marT="34290" marB="34290"/>
                </a:tc>
                <a:tc>
                  <a:txBody>
                    <a:bodyPr/>
                    <a:lstStyle/>
                    <a:p>
                      <a:r>
                        <a:rPr lang="en-US" altLang="zh-TW" sz="1400" dirty="0"/>
                        <a:t>113.02%</a:t>
                      </a:r>
                      <a:endParaRPr lang="zh-TW" altLang="en-US" sz="1400" dirty="0"/>
                    </a:p>
                  </a:txBody>
                  <a:tcPr marL="68580" marR="68580" marT="34290" marB="34290"/>
                </a:tc>
                <a:tc>
                  <a:txBody>
                    <a:bodyPr/>
                    <a:lstStyle/>
                    <a:p>
                      <a:r>
                        <a:rPr lang="en-US" altLang="zh-TW" sz="1400" dirty="0"/>
                        <a:t>77.69%</a:t>
                      </a:r>
                      <a:endParaRPr lang="zh-TW" altLang="en-US" sz="1400" dirty="0"/>
                    </a:p>
                  </a:txBody>
                  <a:tcPr marL="68580" marR="68580" marT="34290" marB="34290"/>
                </a:tc>
                <a:extLst>
                  <a:ext uri="{0D108BD9-81ED-4DB2-BD59-A6C34878D82A}">
                    <a16:rowId xmlns:a16="http://schemas.microsoft.com/office/drawing/2014/main" val="1728024213"/>
                  </a:ext>
                </a:extLst>
              </a:tr>
              <a:tr h="274320">
                <a:tc>
                  <a:txBody>
                    <a:bodyPr/>
                    <a:lstStyle/>
                    <a:p>
                      <a:r>
                        <a:rPr lang="en-US" altLang="zh-TW" sz="1400" dirty="0"/>
                        <a:t>3</a:t>
                      </a:r>
                      <a:endParaRPr lang="zh-TW" altLang="en-US" sz="1400" dirty="0"/>
                    </a:p>
                  </a:txBody>
                  <a:tcPr marL="68580" marR="68580" marT="34290" marB="34290"/>
                </a:tc>
                <a:tc>
                  <a:txBody>
                    <a:bodyPr/>
                    <a:lstStyle/>
                    <a:p>
                      <a:r>
                        <a:rPr lang="en-US" altLang="zh-TW" sz="1400" dirty="0"/>
                        <a:t>101.40%</a:t>
                      </a:r>
                      <a:endParaRPr lang="zh-TW" altLang="en-US" sz="1400" dirty="0"/>
                    </a:p>
                  </a:txBody>
                  <a:tcPr marL="68580" marR="68580" marT="34290" marB="34290"/>
                </a:tc>
                <a:tc>
                  <a:txBody>
                    <a:bodyPr/>
                    <a:lstStyle/>
                    <a:p>
                      <a:r>
                        <a:rPr lang="en-US" altLang="zh-TW" sz="1400" dirty="0"/>
                        <a:t>144.32%</a:t>
                      </a:r>
                      <a:endParaRPr lang="zh-TW" altLang="en-US" sz="1400" dirty="0"/>
                    </a:p>
                  </a:txBody>
                  <a:tcPr marL="68580" marR="68580" marT="34290" marB="34290"/>
                </a:tc>
                <a:extLst>
                  <a:ext uri="{0D108BD9-81ED-4DB2-BD59-A6C34878D82A}">
                    <a16:rowId xmlns:a16="http://schemas.microsoft.com/office/drawing/2014/main" val="110424830"/>
                  </a:ext>
                </a:extLst>
              </a:tr>
            </a:tbl>
          </a:graphicData>
        </a:graphic>
      </p:graphicFrame>
    </p:spTree>
    <p:extLst>
      <p:ext uri="{BB962C8B-B14F-4D97-AF65-F5344CB8AC3E}">
        <p14:creationId xmlns:p14="http://schemas.microsoft.com/office/powerpoint/2010/main" val="152465918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627221A-544C-409F-88EF-B4BFE03D8811}"/>
              </a:ext>
            </a:extLst>
          </p:cNvPr>
          <p:cNvSpPr>
            <a:spLocks noGrp="1"/>
          </p:cNvSpPr>
          <p:nvPr>
            <p:ph type="title"/>
          </p:nvPr>
        </p:nvSpPr>
        <p:spPr/>
        <p:txBody>
          <a:bodyPr/>
          <a:lstStyle/>
          <a:p>
            <a:endParaRPr lang="zh-TW" altLang="en-US"/>
          </a:p>
        </p:txBody>
      </p:sp>
      <p:pic>
        <p:nvPicPr>
          <p:cNvPr id="6" name="內容版面配置區 5">
            <a:extLst>
              <a:ext uri="{FF2B5EF4-FFF2-40B4-BE49-F238E27FC236}">
                <a16:creationId xmlns:a16="http://schemas.microsoft.com/office/drawing/2014/main" id="{EB739DDE-C66B-4087-AF35-684ACF26BAD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9372" y="745828"/>
            <a:ext cx="4000169" cy="2998984"/>
          </a:xfrm>
        </p:spPr>
      </p:pic>
      <p:sp>
        <p:nvSpPr>
          <p:cNvPr id="4" name="投影片編號版面配置區 3">
            <a:extLst>
              <a:ext uri="{FF2B5EF4-FFF2-40B4-BE49-F238E27FC236}">
                <a16:creationId xmlns:a16="http://schemas.microsoft.com/office/drawing/2014/main" id="{7626503F-C617-4E9B-8E42-3D3785328366}"/>
              </a:ext>
            </a:extLst>
          </p:cNvPr>
          <p:cNvSpPr>
            <a:spLocks noGrp="1"/>
          </p:cNvSpPr>
          <p:nvPr>
            <p:ph type="sldNum" sz="quarter" idx="12"/>
          </p:nvPr>
        </p:nvSpPr>
        <p:spPr/>
        <p:txBody>
          <a:bodyPr/>
          <a:lstStyle/>
          <a:p>
            <a:fld id="{3DDD91B1-8DB6-4F1F-A63E-DDED208BE44C}" type="slidenum">
              <a:rPr lang="zh-TW" altLang="en-US" smtClean="0"/>
              <a:t>69</a:t>
            </a:fld>
            <a:endParaRPr lang="zh-TW" altLang="en-US"/>
          </a:p>
        </p:txBody>
      </p:sp>
      <p:pic>
        <p:nvPicPr>
          <p:cNvPr id="12" name="圖片 11">
            <a:extLst>
              <a:ext uri="{FF2B5EF4-FFF2-40B4-BE49-F238E27FC236}">
                <a16:creationId xmlns:a16="http://schemas.microsoft.com/office/drawing/2014/main" id="{71165976-CC0A-4C9C-A1CF-6BA40B2840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32198" y="745827"/>
            <a:ext cx="4000169" cy="2998984"/>
          </a:xfrm>
          <a:prstGeom prst="rect">
            <a:avLst/>
          </a:prstGeom>
        </p:spPr>
      </p:pic>
      <p:pic>
        <p:nvPicPr>
          <p:cNvPr id="14" name="圖片 13">
            <a:extLst>
              <a:ext uri="{FF2B5EF4-FFF2-40B4-BE49-F238E27FC236}">
                <a16:creationId xmlns:a16="http://schemas.microsoft.com/office/drawing/2014/main" id="{8C042D59-0559-4B3D-B1E0-E05D266801C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42815" y="3164298"/>
            <a:ext cx="4000169" cy="2998984"/>
          </a:xfrm>
          <a:prstGeom prst="rect">
            <a:avLst/>
          </a:prstGeom>
        </p:spPr>
      </p:pic>
    </p:spTree>
    <p:extLst>
      <p:ext uri="{BB962C8B-B14F-4D97-AF65-F5344CB8AC3E}">
        <p14:creationId xmlns:p14="http://schemas.microsoft.com/office/powerpoint/2010/main" val="17451419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288377"/>
            <a:ext cx="8229600" cy="1143000"/>
          </a:xfrm>
        </p:spPr>
        <p:txBody>
          <a:bodyPr>
            <a:noAutofit/>
          </a:bodyPr>
          <a:lstStyle/>
          <a:p>
            <a:r>
              <a:rPr lang="zh-TW" altLang="en-US" sz="2800" dirty="0"/>
              <a:t>模式預測之海嘯波高中央氣象局潮位站資料比對</a:t>
            </a:r>
          </a:p>
        </p:txBody>
      </p:sp>
      <p:sp>
        <p:nvSpPr>
          <p:cNvPr id="3" name="內容版面配置區 2"/>
          <p:cNvSpPr>
            <a:spLocks noGrp="1"/>
          </p:cNvSpPr>
          <p:nvPr>
            <p:ph idx="1"/>
          </p:nvPr>
        </p:nvSpPr>
        <p:spPr/>
        <p:txBody>
          <a:bodyPr/>
          <a:lstStyle/>
          <a:p>
            <a:endParaRPr lang="zh-TW" altLang="en-US" dirty="0"/>
          </a:p>
        </p:txBody>
      </p:sp>
      <p:sp>
        <p:nvSpPr>
          <p:cNvPr id="4"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pic>
        <p:nvPicPr>
          <p:cNvPr id="143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1124744"/>
            <a:ext cx="7772400" cy="53911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5" name="投影片編號版面配置區 4"/>
          <p:cNvSpPr>
            <a:spLocks noGrp="1"/>
          </p:cNvSpPr>
          <p:nvPr>
            <p:ph type="sldNum" sz="quarter" idx="12"/>
          </p:nvPr>
        </p:nvSpPr>
        <p:spPr/>
        <p:txBody>
          <a:bodyPr/>
          <a:lstStyle/>
          <a:p>
            <a:fld id="{BA18821E-8FE7-4C4D-ABAC-6F17993994D3}" type="slidenum">
              <a:rPr lang="zh-TW" altLang="en-US" smtClean="0"/>
              <a:pPr/>
              <a:t>7</a:t>
            </a:fld>
            <a:endParaRPr lang="zh-TW" altLang="en-US"/>
          </a:p>
        </p:txBody>
      </p:sp>
      <p:sp>
        <p:nvSpPr>
          <p:cNvPr id="6" name="矩形 5"/>
          <p:cNvSpPr/>
          <p:nvPr/>
        </p:nvSpPr>
        <p:spPr>
          <a:xfrm>
            <a:off x="971600" y="6192728"/>
            <a:ext cx="7056784" cy="646331"/>
          </a:xfrm>
          <a:prstGeom prst="rect">
            <a:avLst/>
          </a:prstGeom>
        </p:spPr>
        <p:txBody>
          <a:bodyPr wrap="square">
            <a:spAutoFit/>
          </a:bodyPr>
          <a:lstStyle/>
          <a:p>
            <a:r>
              <a:rPr lang="zh-TW" altLang="zh-TW" dirty="0"/>
              <a:t>台灣測站比對。比對花蓮、東港、小琉球、蘭嶼四個測站，結果相當理想。（藍線為模擬結果，黑線為實測資料，資料提供：中央氣象局）</a:t>
            </a:r>
          </a:p>
        </p:txBody>
      </p:sp>
    </p:spTree>
    <p:extLst>
      <p:ext uri="{BB962C8B-B14F-4D97-AF65-F5344CB8AC3E}">
        <p14:creationId xmlns:p14="http://schemas.microsoft.com/office/powerpoint/2010/main" val="304618561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89DBF46E-A2A2-4DC3-8CF9-436E8835848B}"/>
              </a:ext>
            </a:extLst>
          </p:cNvPr>
          <p:cNvSpPr>
            <a:spLocks noGrp="1"/>
          </p:cNvSpPr>
          <p:nvPr>
            <p:ph type="title"/>
          </p:nvPr>
        </p:nvSpPr>
        <p:spPr/>
        <p:txBody>
          <a:bodyPr/>
          <a:lstStyle/>
          <a:p>
            <a:endParaRPr lang="zh-TW" altLang="en-US"/>
          </a:p>
        </p:txBody>
      </p:sp>
      <p:pic>
        <p:nvPicPr>
          <p:cNvPr id="7" name="內容版面配置區 6">
            <a:extLst>
              <a:ext uri="{FF2B5EF4-FFF2-40B4-BE49-F238E27FC236}">
                <a16:creationId xmlns:a16="http://schemas.microsoft.com/office/drawing/2014/main" id="{C7C1B06D-2F6D-4094-892C-F893B867BA57}"/>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246915" y="1021212"/>
            <a:ext cx="3601373" cy="2700000"/>
          </a:xfrm>
        </p:spPr>
      </p:pic>
      <p:sp>
        <p:nvSpPr>
          <p:cNvPr id="4" name="投影片編號版面配置區 3">
            <a:extLst>
              <a:ext uri="{FF2B5EF4-FFF2-40B4-BE49-F238E27FC236}">
                <a16:creationId xmlns:a16="http://schemas.microsoft.com/office/drawing/2014/main" id="{3D5C8654-69E2-4CF9-A29E-6A08FAF22E5A}"/>
              </a:ext>
            </a:extLst>
          </p:cNvPr>
          <p:cNvSpPr>
            <a:spLocks noGrp="1"/>
          </p:cNvSpPr>
          <p:nvPr>
            <p:ph type="sldNum" sz="quarter" idx="12"/>
          </p:nvPr>
        </p:nvSpPr>
        <p:spPr/>
        <p:txBody>
          <a:bodyPr/>
          <a:lstStyle/>
          <a:p>
            <a:fld id="{3DDD91B1-8DB6-4F1F-A63E-DDED208BE44C}" type="slidenum">
              <a:rPr lang="zh-TW" altLang="en-US" smtClean="0"/>
              <a:t>70</a:t>
            </a:fld>
            <a:endParaRPr lang="zh-TW" altLang="en-US"/>
          </a:p>
        </p:txBody>
      </p:sp>
      <p:pic>
        <p:nvPicPr>
          <p:cNvPr id="5" name="圖片 4">
            <a:extLst>
              <a:ext uri="{FF2B5EF4-FFF2-40B4-BE49-F238E27FC236}">
                <a16:creationId xmlns:a16="http://schemas.microsoft.com/office/drawing/2014/main" id="{1A21418C-4761-4188-A0E9-E34CEAF80F3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5714" y="1021212"/>
            <a:ext cx="3601373" cy="2700000"/>
          </a:xfrm>
          <a:prstGeom prst="rect">
            <a:avLst/>
          </a:prstGeom>
        </p:spPr>
      </p:pic>
      <p:pic>
        <p:nvPicPr>
          <p:cNvPr id="9" name="圖片 8">
            <a:extLst>
              <a:ext uri="{FF2B5EF4-FFF2-40B4-BE49-F238E27FC236}">
                <a16:creationId xmlns:a16="http://schemas.microsoft.com/office/drawing/2014/main" id="{9FBF2BE8-0A68-48C0-A42E-A26BF9614F9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64937" y="3377804"/>
            <a:ext cx="3601373" cy="2700000"/>
          </a:xfrm>
          <a:prstGeom prst="rect">
            <a:avLst/>
          </a:prstGeom>
        </p:spPr>
      </p:pic>
    </p:spTree>
    <p:extLst>
      <p:ext uri="{BB962C8B-B14F-4D97-AF65-F5344CB8AC3E}">
        <p14:creationId xmlns:p14="http://schemas.microsoft.com/office/powerpoint/2010/main" val="272607769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BEF76DAA-5E6C-4E1F-A206-9A2BBF7A4BCE}"/>
              </a:ext>
            </a:extLst>
          </p:cNvPr>
          <p:cNvSpPr>
            <a:spLocks noGrp="1"/>
          </p:cNvSpPr>
          <p:nvPr>
            <p:ph type="title"/>
          </p:nvPr>
        </p:nvSpPr>
        <p:spPr/>
        <p:txBody>
          <a:bodyPr/>
          <a:lstStyle/>
          <a:p>
            <a:endParaRPr lang="zh-TW" altLang="en-US"/>
          </a:p>
        </p:txBody>
      </p:sp>
      <p:pic>
        <p:nvPicPr>
          <p:cNvPr id="7" name="內容版面配置區 6">
            <a:extLst>
              <a:ext uri="{FF2B5EF4-FFF2-40B4-BE49-F238E27FC236}">
                <a16:creationId xmlns:a16="http://schemas.microsoft.com/office/drawing/2014/main" id="{8105E76C-AED3-4C6D-8DE0-43792A989D81}"/>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9060" y="3429000"/>
            <a:ext cx="3601372" cy="2700000"/>
          </a:xfrm>
        </p:spPr>
      </p:pic>
      <p:sp>
        <p:nvSpPr>
          <p:cNvPr id="4" name="投影片編號版面配置區 3">
            <a:extLst>
              <a:ext uri="{FF2B5EF4-FFF2-40B4-BE49-F238E27FC236}">
                <a16:creationId xmlns:a16="http://schemas.microsoft.com/office/drawing/2014/main" id="{07B900E4-EAA9-455F-8189-4A39A0EDC712}"/>
              </a:ext>
            </a:extLst>
          </p:cNvPr>
          <p:cNvSpPr>
            <a:spLocks noGrp="1"/>
          </p:cNvSpPr>
          <p:nvPr>
            <p:ph type="sldNum" sz="quarter" idx="12"/>
          </p:nvPr>
        </p:nvSpPr>
        <p:spPr/>
        <p:txBody>
          <a:bodyPr/>
          <a:lstStyle/>
          <a:p>
            <a:fld id="{3DDD91B1-8DB6-4F1F-A63E-DDED208BE44C}" type="slidenum">
              <a:rPr lang="zh-TW" altLang="en-US" smtClean="0"/>
              <a:t>71</a:t>
            </a:fld>
            <a:endParaRPr lang="zh-TW" altLang="en-US"/>
          </a:p>
        </p:txBody>
      </p:sp>
      <p:pic>
        <p:nvPicPr>
          <p:cNvPr id="9" name="圖片 8">
            <a:extLst>
              <a:ext uri="{FF2B5EF4-FFF2-40B4-BE49-F238E27FC236}">
                <a16:creationId xmlns:a16="http://schemas.microsoft.com/office/drawing/2014/main" id="{0CA0727B-7C65-453F-9BD0-183F795710B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23847" y="3429000"/>
            <a:ext cx="3601371" cy="2700000"/>
          </a:xfrm>
          <a:prstGeom prst="rect">
            <a:avLst/>
          </a:prstGeom>
        </p:spPr>
      </p:pic>
      <p:pic>
        <p:nvPicPr>
          <p:cNvPr id="11" name="圖片 10">
            <a:extLst>
              <a:ext uri="{FF2B5EF4-FFF2-40B4-BE49-F238E27FC236}">
                <a16:creationId xmlns:a16="http://schemas.microsoft.com/office/drawing/2014/main" id="{3AA35E9D-B75E-4589-AF1B-D48AB9AD2DB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775445"/>
            <a:ext cx="3600894" cy="2699642"/>
          </a:xfrm>
          <a:prstGeom prst="rect">
            <a:avLst/>
          </a:prstGeom>
        </p:spPr>
      </p:pic>
      <p:graphicFrame>
        <p:nvGraphicFramePr>
          <p:cNvPr id="8" name="表格 5">
            <a:extLst>
              <a:ext uri="{FF2B5EF4-FFF2-40B4-BE49-F238E27FC236}">
                <a16:creationId xmlns:a16="http://schemas.microsoft.com/office/drawing/2014/main" id="{AF039E36-418B-4B13-A794-66AB07F67C47}"/>
              </a:ext>
            </a:extLst>
          </p:cNvPr>
          <p:cNvGraphicFramePr>
            <a:graphicFrameLocks noGrp="1"/>
          </p:cNvGraphicFramePr>
          <p:nvPr/>
        </p:nvGraphicFramePr>
        <p:xfrm>
          <a:off x="4108549" y="1763203"/>
          <a:ext cx="3971277" cy="845820"/>
        </p:xfrm>
        <a:graphic>
          <a:graphicData uri="http://schemas.openxmlformats.org/drawingml/2006/table">
            <a:tbl>
              <a:tblPr firstRow="1" bandRow="1">
                <a:tableStyleId>{5C22544A-7EE6-4342-B048-85BDC9FD1C3A}</a:tableStyleId>
              </a:tblPr>
              <a:tblGrid>
                <a:gridCol w="1323759">
                  <a:extLst>
                    <a:ext uri="{9D8B030D-6E8A-4147-A177-3AD203B41FA5}">
                      <a16:colId xmlns:a16="http://schemas.microsoft.com/office/drawing/2014/main" val="3401825107"/>
                    </a:ext>
                  </a:extLst>
                </a:gridCol>
                <a:gridCol w="1323759">
                  <a:extLst>
                    <a:ext uri="{9D8B030D-6E8A-4147-A177-3AD203B41FA5}">
                      <a16:colId xmlns:a16="http://schemas.microsoft.com/office/drawing/2014/main" val="1433215406"/>
                    </a:ext>
                  </a:extLst>
                </a:gridCol>
                <a:gridCol w="1323759">
                  <a:extLst>
                    <a:ext uri="{9D8B030D-6E8A-4147-A177-3AD203B41FA5}">
                      <a16:colId xmlns:a16="http://schemas.microsoft.com/office/drawing/2014/main" val="2397123380"/>
                    </a:ext>
                  </a:extLst>
                </a:gridCol>
              </a:tblGrid>
              <a:tr h="278130">
                <a:tc>
                  <a:txBody>
                    <a:bodyPr/>
                    <a:lstStyle/>
                    <a:p>
                      <a:endParaRPr lang="zh-TW" altLang="en-US" sz="1400"/>
                    </a:p>
                  </a:txBody>
                  <a:tcPr marL="68580" marR="68580" marT="34290" marB="34290"/>
                </a:tc>
                <a:tc>
                  <a:txBody>
                    <a:bodyPr/>
                    <a:lstStyle/>
                    <a:p>
                      <a:r>
                        <a:rPr lang="en-US" altLang="zh-TW" sz="1400" dirty="0"/>
                        <a:t>Honiara</a:t>
                      </a:r>
                      <a:endParaRPr lang="zh-TW" altLang="en-US" sz="1400" dirty="0"/>
                    </a:p>
                  </a:txBody>
                  <a:tcPr marL="68580" marR="68580" marT="34290" marB="34290"/>
                </a:tc>
                <a:tc>
                  <a:txBody>
                    <a:bodyPr/>
                    <a:lstStyle/>
                    <a:p>
                      <a:r>
                        <a:rPr lang="en-US" altLang="zh-TW" sz="1400" dirty="0"/>
                        <a:t>Kirakira</a:t>
                      </a:r>
                      <a:endParaRPr lang="zh-TW" altLang="en-US" sz="1400" dirty="0"/>
                    </a:p>
                  </a:txBody>
                  <a:tcPr marL="68580" marR="68580" marT="34290" marB="34290"/>
                </a:tc>
                <a:extLst>
                  <a:ext uri="{0D108BD9-81ED-4DB2-BD59-A6C34878D82A}">
                    <a16:rowId xmlns:a16="http://schemas.microsoft.com/office/drawing/2014/main" val="3547886649"/>
                  </a:ext>
                </a:extLst>
              </a:tr>
              <a:tr h="278130">
                <a:tc>
                  <a:txBody>
                    <a:bodyPr/>
                    <a:lstStyle/>
                    <a:p>
                      <a:r>
                        <a:rPr lang="en-US" altLang="zh-TW" sz="1400" dirty="0"/>
                        <a:t>1</a:t>
                      </a:r>
                      <a:endParaRPr lang="zh-TW" altLang="en-US" sz="1400" dirty="0"/>
                    </a:p>
                  </a:txBody>
                  <a:tcPr marL="68580" marR="68580" marT="34290" marB="34290"/>
                </a:tc>
                <a:tc>
                  <a:txBody>
                    <a:bodyPr/>
                    <a:lstStyle/>
                    <a:p>
                      <a:r>
                        <a:rPr lang="en-US" altLang="zh-TW" sz="1400" dirty="0"/>
                        <a:t>89.15%</a:t>
                      </a:r>
                      <a:endParaRPr lang="zh-TW" altLang="en-US" sz="1400" dirty="0"/>
                    </a:p>
                  </a:txBody>
                  <a:tcPr marL="68580" marR="68580" marT="34290" marB="34290"/>
                </a:tc>
                <a:tc>
                  <a:txBody>
                    <a:bodyPr/>
                    <a:lstStyle/>
                    <a:p>
                      <a:r>
                        <a:rPr lang="en-US" altLang="zh-TW" sz="1400" dirty="0"/>
                        <a:t>83.76%</a:t>
                      </a:r>
                      <a:endParaRPr lang="zh-TW" altLang="en-US" sz="1400" dirty="0"/>
                    </a:p>
                  </a:txBody>
                  <a:tcPr marL="68580" marR="68580" marT="34290" marB="34290"/>
                </a:tc>
                <a:extLst>
                  <a:ext uri="{0D108BD9-81ED-4DB2-BD59-A6C34878D82A}">
                    <a16:rowId xmlns:a16="http://schemas.microsoft.com/office/drawing/2014/main" val="245008071"/>
                  </a:ext>
                </a:extLst>
              </a:tr>
              <a:tr h="278130">
                <a:tc>
                  <a:txBody>
                    <a:bodyPr/>
                    <a:lstStyle/>
                    <a:p>
                      <a:r>
                        <a:rPr lang="en-US" altLang="zh-TW" sz="1400" dirty="0"/>
                        <a:t>2</a:t>
                      </a:r>
                      <a:endParaRPr lang="zh-TW" altLang="en-US" sz="1400" dirty="0"/>
                    </a:p>
                  </a:txBody>
                  <a:tcPr marL="68580" marR="68580" marT="34290" marB="34290"/>
                </a:tc>
                <a:tc>
                  <a:txBody>
                    <a:bodyPr/>
                    <a:lstStyle/>
                    <a:p>
                      <a:r>
                        <a:rPr lang="en-US" altLang="zh-TW" sz="1400" dirty="0"/>
                        <a:t>98.14%</a:t>
                      </a:r>
                      <a:endParaRPr lang="zh-TW" altLang="en-US" sz="1400" dirty="0"/>
                    </a:p>
                  </a:txBody>
                  <a:tcPr marL="68580" marR="68580" marT="34290" marB="34290"/>
                </a:tc>
                <a:tc>
                  <a:txBody>
                    <a:bodyPr/>
                    <a:lstStyle/>
                    <a:p>
                      <a:r>
                        <a:rPr lang="en-US" altLang="zh-TW" sz="1400" dirty="0"/>
                        <a:t>113.40%</a:t>
                      </a:r>
                      <a:endParaRPr lang="zh-TW" altLang="en-US" sz="1400" dirty="0"/>
                    </a:p>
                  </a:txBody>
                  <a:tcPr marL="68580" marR="68580" marT="34290" marB="34290"/>
                </a:tc>
                <a:extLst>
                  <a:ext uri="{0D108BD9-81ED-4DB2-BD59-A6C34878D82A}">
                    <a16:rowId xmlns:a16="http://schemas.microsoft.com/office/drawing/2014/main" val="707818581"/>
                  </a:ext>
                </a:extLst>
              </a:tr>
            </a:tbl>
          </a:graphicData>
        </a:graphic>
      </p:graphicFrame>
    </p:spTree>
    <p:extLst>
      <p:ext uri="{BB962C8B-B14F-4D97-AF65-F5344CB8AC3E}">
        <p14:creationId xmlns:p14="http://schemas.microsoft.com/office/powerpoint/2010/main" val="342472007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752870FC-4E59-4731-B8BE-583B5BB047E0}"/>
              </a:ext>
            </a:extLst>
          </p:cNvPr>
          <p:cNvSpPr>
            <a:spLocks noGrp="1"/>
          </p:cNvSpPr>
          <p:nvPr>
            <p:ph type="title"/>
          </p:nvPr>
        </p:nvSpPr>
        <p:spPr/>
        <p:txBody>
          <a:bodyPr/>
          <a:lstStyle/>
          <a:p>
            <a:r>
              <a:rPr lang="en-US" dirty="0"/>
              <a:t>Concluding Remarks</a:t>
            </a:r>
          </a:p>
        </p:txBody>
      </p:sp>
      <p:sp>
        <p:nvSpPr>
          <p:cNvPr id="3" name="內容版面配置區 2">
            <a:extLst>
              <a:ext uri="{FF2B5EF4-FFF2-40B4-BE49-F238E27FC236}">
                <a16:creationId xmlns:a16="http://schemas.microsoft.com/office/drawing/2014/main" id="{186E98F9-57D8-425D-A1FE-97369070809F}"/>
              </a:ext>
            </a:extLst>
          </p:cNvPr>
          <p:cNvSpPr>
            <a:spLocks noGrp="1"/>
          </p:cNvSpPr>
          <p:nvPr>
            <p:ph idx="1"/>
          </p:nvPr>
        </p:nvSpPr>
        <p:spPr/>
        <p:txBody>
          <a:bodyPr>
            <a:normAutofit/>
          </a:bodyPr>
          <a:lstStyle/>
          <a:p>
            <a:r>
              <a:rPr lang="en-US" dirty="0"/>
              <a:t>The COMCOT tsunami fast calculation system was adopted for tsunami simulation and early warning in Solomon Islands.</a:t>
            </a:r>
          </a:p>
          <a:p>
            <a:r>
              <a:rPr lang="en-US" dirty="0"/>
              <a:t>IIA and TATA were used for finding the high-potential tsunami source areas for the coastal cities in Solomon Islands.</a:t>
            </a:r>
          </a:p>
          <a:p>
            <a:r>
              <a:rPr lang="en-US" dirty="0"/>
              <a:t>The Tsunami Hazard assessment is done by Scenario analysis.</a:t>
            </a:r>
          </a:p>
        </p:txBody>
      </p:sp>
      <p:sp>
        <p:nvSpPr>
          <p:cNvPr id="4" name="投影片編號版面配置區 3">
            <a:extLst>
              <a:ext uri="{FF2B5EF4-FFF2-40B4-BE49-F238E27FC236}">
                <a16:creationId xmlns:a16="http://schemas.microsoft.com/office/drawing/2014/main" id="{5D12639B-D01C-456D-90F0-A761AE73DE8B}"/>
              </a:ext>
            </a:extLst>
          </p:cNvPr>
          <p:cNvSpPr>
            <a:spLocks noGrp="1"/>
          </p:cNvSpPr>
          <p:nvPr>
            <p:ph type="sldNum" sz="quarter" idx="12"/>
          </p:nvPr>
        </p:nvSpPr>
        <p:spPr/>
        <p:txBody>
          <a:bodyPr/>
          <a:lstStyle/>
          <a:p>
            <a:fld id="{BA18821E-8FE7-4C4D-ABAC-6F17993994D3}" type="slidenum">
              <a:rPr lang="zh-TW" altLang="en-US" smtClean="0"/>
              <a:pPr/>
              <a:t>72</a:t>
            </a:fld>
            <a:endParaRPr lang="zh-TW" altLang="en-US"/>
          </a:p>
        </p:txBody>
      </p:sp>
    </p:spTree>
    <p:extLst>
      <p:ext uri="{BB962C8B-B14F-4D97-AF65-F5344CB8AC3E}">
        <p14:creationId xmlns:p14="http://schemas.microsoft.com/office/powerpoint/2010/main" val="332802205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p:cNvPicPr>
            <a:picLocks noChangeAspect="1"/>
          </p:cNvPicPr>
          <p:nvPr/>
        </p:nvPicPr>
        <p:blipFill rotWithShape="1">
          <a:blip r:embed="rId2">
            <a:extLst>
              <a:ext uri="{28A0092B-C50C-407E-A947-70E740481C1C}">
                <a14:useLocalDpi xmlns:a14="http://schemas.microsoft.com/office/drawing/2010/main" val="0"/>
              </a:ext>
            </a:extLst>
          </a:blip>
          <a:srcRect l="12012"/>
          <a:stretch/>
        </p:blipFill>
        <p:spPr>
          <a:xfrm>
            <a:off x="0" y="37393"/>
            <a:ext cx="9144000" cy="6820607"/>
          </a:xfrm>
          <a:prstGeom prst="rect">
            <a:avLst/>
          </a:prstGeom>
        </p:spPr>
      </p:pic>
      <p:sp>
        <p:nvSpPr>
          <p:cNvPr id="2" name="標題 1"/>
          <p:cNvSpPr>
            <a:spLocks noGrp="1"/>
          </p:cNvSpPr>
          <p:nvPr>
            <p:ph type="title"/>
          </p:nvPr>
        </p:nvSpPr>
        <p:spPr>
          <a:xfrm>
            <a:off x="1984282" y="2029408"/>
            <a:ext cx="7886700" cy="2039592"/>
          </a:xfrm>
        </p:spPr>
        <p:txBody>
          <a:bodyPr>
            <a:noAutofit/>
          </a:bodyPr>
          <a:lstStyle/>
          <a:p>
            <a:pPr algn="ctr"/>
            <a:r>
              <a:rPr lang="en-US" altLang="zh-TW" sz="32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Thanks for listening!</a:t>
            </a:r>
            <a:br>
              <a:rPr lang="en-US" altLang="zh-TW" sz="32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br>
            <a:r>
              <a:rPr lang="en-US" altLang="zh-TW" sz="32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Questions are welcome!</a:t>
            </a:r>
            <a:br>
              <a:rPr lang="en-US" altLang="zh-TW" sz="32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br>
            <a:r>
              <a:rPr lang="en-US" altLang="zh-TW" sz="32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Prof. Tso-Ren Wu</a:t>
            </a:r>
            <a:endParaRPr lang="zh-TW" altLang="en-US" sz="32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pic>
        <p:nvPicPr>
          <p:cNvPr id="5" name="圖片 4">
            <a:extLst>
              <a:ext uri="{FF2B5EF4-FFF2-40B4-BE49-F238E27FC236}">
                <a16:creationId xmlns:a16="http://schemas.microsoft.com/office/drawing/2014/main" id="{226FA77A-CDBA-48C8-8906-AF8A913C8BA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19412" y="668869"/>
            <a:ext cx="1498454" cy="1498454"/>
          </a:xfrm>
          <a:prstGeom prst="rect">
            <a:avLst/>
          </a:prstGeom>
        </p:spPr>
      </p:pic>
      <p:pic>
        <p:nvPicPr>
          <p:cNvPr id="6" name="內容版面配置區 4">
            <a:extLst>
              <a:ext uri="{FF2B5EF4-FFF2-40B4-BE49-F238E27FC236}">
                <a16:creationId xmlns:a16="http://schemas.microsoft.com/office/drawing/2014/main" id="{504A9049-BBAA-43F8-9F0B-69BFF97243E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84521" y="668869"/>
            <a:ext cx="1814052" cy="1360539"/>
          </a:xfrm>
          <a:prstGeom prst="rect">
            <a:avLst/>
          </a:prstGeom>
        </p:spPr>
      </p:pic>
      <p:pic>
        <p:nvPicPr>
          <p:cNvPr id="7" name="圖片 6">
            <a:extLst>
              <a:ext uri="{FF2B5EF4-FFF2-40B4-BE49-F238E27FC236}">
                <a16:creationId xmlns:a16="http://schemas.microsoft.com/office/drawing/2014/main" id="{6428967B-3477-4F14-B420-5416C570CF7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09429" y="4148029"/>
            <a:ext cx="1881069" cy="1058101"/>
          </a:xfrm>
          <a:prstGeom prst="rect">
            <a:avLst/>
          </a:prstGeom>
        </p:spPr>
      </p:pic>
      <p:pic>
        <p:nvPicPr>
          <p:cNvPr id="8" name="Picture 6">
            <a:extLst>
              <a:ext uri="{FF2B5EF4-FFF2-40B4-BE49-F238E27FC236}">
                <a16:creationId xmlns:a16="http://schemas.microsoft.com/office/drawing/2014/main" id="{EB15BBFD-0213-4169-8267-C7ABFD70FE3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58326" y="4103499"/>
            <a:ext cx="2294319" cy="1147160"/>
          </a:xfrm>
          <a:prstGeom prst="rect">
            <a:avLst/>
          </a:prstGeom>
        </p:spPr>
      </p:pic>
      <p:pic>
        <p:nvPicPr>
          <p:cNvPr id="2050" name="Picture 2" descr="https://scontent.ftpe8-1.fna.fbcdn.net/v/t1.0-9/121638424_3387804971284776_8269495435473220336_o.jpg?_nc_cat=109&amp;_nc_sid=730e14&amp;_nc_ohc=HFnMt0FlBDMAX-RRMUP&amp;_nc_ht=scontent.ftpe8-1.fna&amp;oh=509b1228f38d3679f2f3671bd6bf9ee6&amp;oe=5FB24A0C">
            <a:extLst>
              <a:ext uri="{FF2B5EF4-FFF2-40B4-BE49-F238E27FC236}">
                <a16:creationId xmlns:a16="http://schemas.microsoft.com/office/drawing/2014/main" id="{FE4D07D9-A23C-41E6-8497-FCACB476552C}"/>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0" y="37393"/>
            <a:ext cx="2580975" cy="5161949"/>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群組 9">
            <a:extLst>
              <a:ext uri="{FF2B5EF4-FFF2-40B4-BE49-F238E27FC236}">
                <a16:creationId xmlns:a16="http://schemas.microsoft.com/office/drawing/2014/main" id="{7C84C0C7-5A63-4B09-8F57-671D0BDF0F31}"/>
              </a:ext>
            </a:extLst>
          </p:cNvPr>
          <p:cNvGrpSpPr/>
          <p:nvPr/>
        </p:nvGrpSpPr>
        <p:grpSpPr>
          <a:xfrm>
            <a:off x="7133004" y="5671059"/>
            <a:ext cx="1915909" cy="879121"/>
            <a:chOff x="7189215" y="4935738"/>
            <a:chExt cx="1915909" cy="879121"/>
          </a:xfrm>
        </p:grpSpPr>
        <p:pic>
          <p:nvPicPr>
            <p:cNvPr id="4" name="圖片 3" descr="未命名-1.png"/>
            <p:cNvPicPr/>
            <p:nvPr/>
          </p:nvPicPr>
          <p:blipFill>
            <a:blip r:embed="rId8" cstate="print">
              <a:extLst>
                <a:ext uri="{28A0092B-C50C-407E-A947-70E740481C1C}">
                  <a14:useLocalDpi xmlns:a14="http://schemas.microsoft.com/office/drawing/2010/main" val="0"/>
                </a:ext>
              </a:extLst>
            </a:blip>
            <a:stretch>
              <a:fillRect/>
            </a:stretch>
          </p:blipFill>
          <p:spPr>
            <a:xfrm>
              <a:off x="7547758" y="4935738"/>
              <a:ext cx="1161098" cy="527209"/>
            </a:xfrm>
            <a:prstGeom prst="rect">
              <a:avLst/>
            </a:prstGeom>
          </p:spPr>
        </p:pic>
        <p:sp>
          <p:nvSpPr>
            <p:cNvPr id="9" name="文字方塊 8">
              <a:extLst>
                <a:ext uri="{FF2B5EF4-FFF2-40B4-BE49-F238E27FC236}">
                  <a16:creationId xmlns:a16="http://schemas.microsoft.com/office/drawing/2014/main" id="{6D71EBA5-93A5-43C9-88BA-5F328EB2599B}"/>
                </a:ext>
              </a:extLst>
            </p:cNvPr>
            <p:cNvSpPr txBox="1"/>
            <p:nvPr/>
          </p:nvSpPr>
          <p:spPr>
            <a:xfrm>
              <a:off x="7189215" y="5514777"/>
              <a:ext cx="1915909" cy="300082"/>
            </a:xfrm>
            <a:prstGeom prst="rect">
              <a:avLst/>
            </a:prstGeom>
            <a:noFill/>
          </p:spPr>
          <p:txBody>
            <a:bodyPr wrap="none" rtlCol="0">
              <a:spAutoFit/>
            </a:bodyPr>
            <a:lstStyle/>
            <a:p>
              <a:r>
                <a:rPr lang="zh-TW" altLang="en-US" sz="1350" dirty="0"/>
                <a:t>水文與海洋科學研究所</a:t>
              </a:r>
              <a:endParaRPr lang="en-US" sz="1350" dirty="0"/>
            </a:p>
          </p:txBody>
        </p:sp>
      </p:grpSp>
    </p:spTree>
    <p:extLst>
      <p:ext uri="{BB962C8B-B14F-4D97-AF65-F5344CB8AC3E}">
        <p14:creationId xmlns:p14="http://schemas.microsoft.com/office/powerpoint/2010/main" val="423288372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9488E70E-36B9-4A7F-AA7C-54D3626B950A}"/>
              </a:ext>
            </a:extLst>
          </p:cNvPr>
          <p:cNvSpPr>
            <a:spLocks noGrp="1"/>
          </p:cNvSpPr>
          <p:nvPr>
            <p:ph type="title"/>
          </p:nvPr>
        </p:nvSpPr>
        <p:spPr/>
        <p:txBody>
          <a:bodyPr/>
          <a:lstStyle/>
          <a:p>
            <a:endParaRPr lang="en-US"/>
          </a:p>
        </p:txBody>
      </p:sp>
      <p:sp>
        <p:nvSpPr>
          <p:cNvPr id="3" name="內容版面配置區 2">
            <a:extLst>
              <a:ext uri="{FF2B5EF4-FFF2-40B4-BE49-F238E27FC236}">
                <a16:creationId xmlns:a16="http://schemas.microsoft.com/office/drawing/2014/main" id="{F88799C2-EC9D-4DAA-B83F-4B6E56AB36D9}"/>
              </a:ext>
            </a:extLst>
          </p:cNvPr>
          <p:cNvSpPr>
            <a:spLocks noGrp="1"/>
          </p:cNvSpPr>
          <p:nvPr>
            <p:ph idx="1"/>
          </p:nvPr>
        </p:nvSpPr>
        <p:spPr/>
        <p:txBody>
          <a:bodyPr/>
          <a:lstStyle/>
          <a:p>
            <a:endParaRPr lang="en-US"/>
          </a:p>
        </p:txBody>
      </p:sp>
      <p:sp>
        <p:nvSpPr>
          <p:cNvPr id="4" name="投影片編號版面配置區 3">
            <a:extLst>
              <a:ext uri="{FF2B5EF4-FFF2-40B4-BE49-F238E27FC236}">
                <a16:creationId xmlns:a16="http://schemas.microsoft.com/office/drawing/2014/main" id="{BFDEB3B1-7E16-4A11-ADB6-A9AF07349024}"/>
              </a:ext>
            </a:extLst>
          </p:cNvPr>
          <p:cNvSpPr>
            <a:spLocks noGrp="1"/>
          </p:cNvSpPr>
          <p:nvPr>
            <p:ph type="sldNum" sz="quarter" idx="12"/>
          </p:nvPr>
        </p:nvSpPr>
        <p:spPr/>
        <p:txBody>
          <a:bodyPr/>
          <a:lstStyle/>
          <a:p>
            <a:fld id="{BA18821E-8FE7-4C4D-ABAC-6F17993994D3}" type="slidenum">
              <a:rPr lang="zh-TW" altLang="en-US" smtClean="0"/>
              <a:pPr/>
              <a:t>74</a:t>
            </a:fld>
            <a:endParaRPr lang="zh-TW" altLang="en-US"/>
          </a:p>
        </p:txBody>
      </p:sp>
    </p:spTree>
    <p:extLst>
      <p:ext uri="{BB962C8B-B14F-4D97-AF65-F5344CB8AC3E}">
        <p14:creationId xmlns:p14="http://schemas.microsoft.com/office/powerpoint/2010/main" val="39949975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圖片 26" descr="E:\comcot5\test50\inisf.p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68568" y="4617372"/>
            <a:ext cx="2444479" cy="1860651"/>
          </a:xfrm>
          <a:prstGeom prst="rect">
            <a:avLst/>
          </a:prstGeom>
          <a:noFill/>
          <a:ln>
            <a:noFill/>
          </a:ln>
        </p:spPr>
      </p:pic>
      <p:grpSp>
        <p:nvGrpSpPr>
          <p:cNvPr id="5" name="群組 4"/>
          <p:cNvGrpSpPr/>
          <p:nvPr/>
        </p:nvGrpSpPr>
        <p:grpSpPr>
          <a:xfrm>
            <a:off x="282646" y="295561"/>
            <a:ext cx="2030015" cy="1218009"/>
            <a:chOff x="916483" y="1984"/>
            <a:chExt cx="2030015" cy="1218009"/>
          </a:xfrm>
        </p:grpSpPr>
        <p:sp>
          <p:nvSpPr>
            <p:cNvPr id="6" name="矩形 5"/>
            <p:cNvSpPr/>
            <p:nvPr/>
          </p:nvSpPr>
          <p:spPr>
            <a:xfrm>
              <a:off x="916483" y="1984"/>
              <a:ext cx="2030015" cy="1218009"/>
            </a:xfrm>
            <a:prstGeom prst="rect">
              <a:avLst/>
            </a:prstGeom>
            <a:solidFill>
              <a:srgbClr val="92D05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7" name="矩形 6"/>
            <p:cNvSpPr/>
            <p:nvPr/>
          </p:nvSpPr>
          <p:spPr>
            <a:xfrm>
              <a:off x="916483" y="1984"/>
              <a:ext cx="2030015" cy="121800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01930" tIns="201930" rIns="201930" bIns="201930" numCol="1" spcCol="1270" anchor="ctr" anchorCtr="0">
              <a:noAutofit/>
            </a:bodyPr>
            <a:lstStyle/>
            <a:p>
              <a:pPr lvl="0" algn="ctr" defTabSz="2355850">
                <a:lnSpc>
                  <a:spcPct val="90000"/>
                </a:lnSpc>
                <a:spcBef>
                  <a:spcPct val="0"/>
                </a:spcBef>
                <a:spcAft>
                  <a:spcPct val="35000"/>
                </a:spcAft>
              </a:pPr>
              <a:endParaRPr lang="zh-TW" altLang="en-US" sz="5300" kern="1200">
                <a:latin typeface="+mj-lt"/>
              </a:endParaRPr>
            </a:p>
          </p:txBody>
        </p:sp>
      </p:grpSp>
      <p:grpSp>
        <p:nvGrpSpPr>
          <p:cNvPr id="8" name="群組 7"/>
          <p:cNvGrpSpPr/>
          <p:nvPr/>
        </p:nvGrpSpPr>
        <p:grpSpPr>
          <a:xfrm>
            <a:off x="282644" y="1659723"/>
            <a:ext cx="2030015" cy="2551122"/>
            <a:chOff x="916483" y="-268001"/>
            <a:chExt cx="2030015" cy="1487994"/>
          </a:xfrm>
        </p:grpSpPr>
        <p:sp>
          <p:nvSpPr>
            <p:cNvPr id="9" name="矩形 8"/>
            <p:cNvSpPr/>
            <p:nvPr/>
          </p:nvSpPr>
          <p:spPr>
            <a:xfrm>
              <a:off x="916483" y="-268001"/>
              <a:ext cx="2030015" cy="1218009"/>
            </a:xfrm>
            <a:prstGeom prst="rect">
              <a:avLst/>
            </a:prstGeom>
            <a:solidFill>
              <a:srgbClr val="00B0F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0" name="矩形 9"/>
            <p:cNvSpPr/>
            <p:nvPr/>
          </p:nvSpPr>
          <p:spPr>
            <a:xfrm>
              <a:off x="916483" y="1984"/>
              <a:ext cx="2030015" cy="121800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01930" tIns="201930" rIns="201930" bIns="201930" numCol="1" spcCol="1270" anchor="ctr" anchorCtr="0">
              <a:noAutofit/>
            </a:bodyPr>
            <a:lstStyle/>
            <a:p>
              <a:pPr lvl="0" algn="ctr" defTabSz="2355850">
                <a:lnSpc>
                  <a:spcPct val="90000"/>
                </a:lnSpc>
                <a:spcBef>
                  <a:spcPct val="0"/>
                </a:spcBef>
                <a:spcAft>
                  <a:spcPct val="35000"/>
                </a:spcAft>
              </a:pPr>
              <a:endParaRPr lang="zh-TW" altLang="en-US" sz="5300" kern="1200">
                <a:latin typeface="+mj-lt"/>
              </a:endParaRPr>
            </a:p>
          </p:txBody>
        </p:sp>
      </p:grpSp>
      <p:grpSp>
        <p:nvGrpSpPr>
          <p:cNvPr id="11" name="群組 10"/>
          <p:cNvGrpSpPr/>
          <p:nvPr/>
        </p:nvGrpSpPr>
        <p:grpSpPr>
          <a:xfrm>
            <a:off x="282643" y="3900313"/>
            <a:ext cx="2030015" cy="2903284"/>
            <a:chOff x="916483" y="1984"/>
            <a:chExt cx="2030015" cy="1218009"/>
          </a:xfrm>
        </p:grpSpPr>
        <p:sp>
          <p:nvSpPr>
            <p:cNvPr id="12" name="矩形 11"/>
            <p:cNvSpPr/>
            <p:nvPr/>
          </p:nvSpPr>
          <p:spPr>
            <a:xfrm>
              <a:off x="916483" y="1984"/>
              <a:ext cx="2030015" cy="1218009"/>
            </a:xfrm>
            <a:prstGeom prst="rect">
              <a:avLst/>
            </a:prstGeom>
            <a:solidFill>
              <a:srgbClr val="FDEC0F"/>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3" name="矩形 12"/>
            <p:cNvSpPr/>
            <p:nvPr/>
          </p:nvSpPr>
          <p:spPr>
            <a:xfrm>
              <a:off x="916483" y="1984"/>
              <a:ext cx="2030015" cy="121800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01930" tIns="201930" rIns="201930" bIns="201930" numCol="1" spcCol="1270" anchor="ctr" anchorCtr="0">
              <a:noAutofit/>
            </a:bodyPr>
            <a:lstStyle/>
            <a:p>
              <a:pPr lvl="0" algn="ctr" defTabSz="2355850">
                <a:lnSpc>
                  <a:spcPct val="90000"/>
                </a:lnSpc>
                <a:spcBef>
                  <a:spcPct val="0"/>
                </a:spcBef>
                <a:spcAft>
                  <a:spcPct val="35000"/>
                </a:spcAft>
              </a:pPr>
              <a:endParaRPr lang="zh-TW" altLang="en-US" sz="5300" kern="1200" dirty="0">
                <a:latin typeface="+mj-lt"/>
              </a:endParaRPr>
            </a:p>
          </p:txBody>
        </p:sp>
      </p:grpSp>
      <p:grpSp>
        <p:nvGrpSpPr>
          <p:cNvPr id="14" name="群組 13"/>
          <p:cNvGrpSpPr/>
          <p:nvPr/>
        </p:nvGrpSpPr>
        <p:grpSpPr>
          <a:xfrm>
            <a:off x="2532353" y="2893529"/>
            <a:ext cx="2102023" cy="2272849"/>
            <a:chOff x="844475" y="688949"/>
            <a:chExt cx="2102023" cy="2272849"/>
          </a:xfrm>
        </p:grpSpPr>
        <p:sp>
          <p:nvSpPr>
            <p:cNvPr id="15" name="矩形 14"/>
            <p:cNvSpPr/>
            <p:nvPr/>
          </p:nvSpPr>
          <p:spPr>
            <a:xfrm>
              <a:off x="916483" y="688949"/>
              <a:ext cx="2030015" cy="1218009"/>
            </a:xfrm>
            <a:prstGeom prst="rect">
              <a:avLst/>
            </a:prstGeom>
            <a:solidFill>
              <a:srgbClr val="FF99CC"/>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6" name="矩形 15"/>
            <p:cNvSpPr/>
            <p:nvPr/>
          </p:nvSpPr>
          <p:spPr>
            <a:xfrm>
              <a:off x="844475" y="1743789"/>
              <a:ext cx="2030015" cy="121800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01930" tIns="201930" rIns="201930" bIns="201930" numCol="1" spcCol="1270" anchor="ctr" anchorCtr="0">
              <a:noAutofit/>
            </a:bodyPr>
            <a:lstStyle/>
            <a:p>
              <a:pPr lvl="0" algn="ctr" defTabSz="2355850">
                <a:lnSpc>
                  <a:spcPct val="90000"/>
                </a:lnSpc>
                <a:spcBef>
                  <a:spcPct val="0"/>
                </a:spcBef>
                <a:spcAft>
                  <a:spcPct val="35000"/>
                </a:spcAft>
              </a:pPr>
              <a:endParaRPr lang="zh-TW" altLang="en-US" sz="5300" kern="1200" dirty="0">
                <a:latin typeface="+mj-lt"/>
              </a:endParaRPr>
            </a:p>
          </p:txBody>
        </p:sp>
      </p:grpSp>
      <p:sp>
        <p:nvSpPr>
          <p:cNvPr id="17" name="矩形 16"/>
          <p:cNvSpPr/>
          <p:nvPr/>
        </p:nvSpPr>
        <p:spPr>
          <a:xfrm>
            <a:off x="306757" y="301952"/>
            <a:ext cx="1656184" cy="1200329"/>
          </a:xfrm>
          <a:prstGeom prst="rect">
            <a:avLst/>
          </a:prstGeom>
        </p:spPr>
        <p:txBody>
          <a:bodyPr wrap="square">
            <a:spAutoFit/>
          </a:bodyPr>
          <a:lstStyle/>
          <a:p>
            <a:r>
              <a:rPr lang="en-US" altLang="zh-TW" dirty="0">
                <a:latin typeface="+mj-lt"/>
                <a:ea typeface="標楷體" panose="03000509000000000000" pitchFamily="65" charset="-120"/>
              </a:rPr>
              <a:t>1. </a:t>
            </a:r>
            <a:r>
              <a:rPr lang="zh-TW" altLang="en-US" dirty="0">
                <a:latin typeface="+mj-lt"/>
                <a:ea typeface="標楷體" panose="03000509000000000000" pitchFamily="65" charset="-120"/>
              </a:rPr>
              <a:t>震央經度</a:t>
            </a:r>
          </a:p>
          <a:p>
            <a:r>
              <a:rPr lang="en-US" altLang="zh-TW" dirty="0">
                <a:latin typeface="+mj-lt"/>
                <a:ea typeface="標楷體" panose="03000509000000000000" pitchFamily="65" charset="-120"/>
              </a:rPr>
              <a:t>2. </a:t>
            </a:r>
            <a:r>
              <a:rPr lang="zh-TW" altLang="en-US" dirty="0">
                <a:latin typeface="+mj-lt"/>
                <a:ea typeface="標楷體" panose="03000509000000000000" pitchFamily="65" charset="-120"/>
              </a:rPr>
              <a:t>震央緯度</a:t>
            </a:r>
          </a:p>
          <a:p>
            <a:r>
              <a:rPr lang="en-US" altLang="zh-TW" dirty="0">
                <a:latin typeface="+mj-lt"/>
                <a:ea typeface="標楷體" panose="03000509000000000000" pitchFamily="65" charset="-120"/>
              </a:rPr>
              <a:t>3. </a:t>
            </a:r>
            <a:r>
              <a:rPr lang="zh-TW" altLang="en-US" dirty="0">
                <a:latin typeface="+mj-lt"/>
                <a:ea typeface="標楷體" panose="03000509000000000000" pitchFamily="65" charset="-120"/>
              </a:rPr>
              <a:t>震源深度</a:t>
            </a:r>
          </a:p>
          <a:p>
            <a:r>
              <a:rPr lang="en-US" altLang="zh-TW" dirty="0">
                <a:latin typeface="+mj-lt"/>
                <a:ea typeface="標楷體" panose="03000509000000000000" pitchFamily="65" charset="-120"/>
              </a:rPr>
              <a:t>4. </a:t>
            </a:r>
            <a:r>
              <a:rPr lang="zh-TW" altLang="en-US" dirty="0">
                <a:latin typeface="+mj-lt"/>
                <a:ea typeface="標楷體" panose="03000509000000000000" pitchFamily="65" charset="-120"/>
              </a:rPr>
              <a:t>地震規模</a:t>
            </a:r>
            <a:endParaRPr lang="en-US" altLang="zh-TW" dirty="0">
              <a:latin typeface="+mj-lt"/>
              <a:ea typeface="標楷體" panose="03000509000000000000" pitchFamily="65" charset="-120"/>
            </a:endParaRPr>
          </a:p>
        </p:txBody>
      </p:sp>
      <p:sp>
        <p:nvSpPr>
          <p:cNvPr id="18" name="矩形 17"/>
          <p:cNvSpPr/>
          <p:nvPr/>
        </p:nvSpPr>
        <p:spPr>
          <a:xfrm>
            <a:off x="306516" y="1693590"/>
            <a:ext cx="1656184" cy="2308324"/>
          </a:xfrm>
          <a:prstGeom prst="rect">
            <a:avLst/>
          </a:prstGeom>
        </p:spPr>
        <p:txBody>
          <a:bodyPr wrap="square">
            <a:spAutoFit/>
          </a:bodyPr>
          <a:lstStyle/>
          <a:p>
            <a:r>
              <a:rPr lang="en-US" altLang="zh-TW" dirty="0">
                <a:latin typeface="+mj-lt"/>
                <a:ea typeface="標楷體" panose="03000509000000000000" pitchFamily="65" charset="-120"/>
              </a:rPr>
              <a:t>1. </a:t>
            </a:r>
            <a:r>
              <a:rPr lang="zh-TW" altLang="en-US" dirty="0">
                <a:latin typeface="+mj-lt"/>
                <a:ea typeface="標楷體" panose="03000509000000000000" pitchFamily="65" charset="-120"/>
              </a:rPr>
              <a:t>震央經度</a:t>
            </a:r>
          </a:p>
          <a:p>
            <a:r>
              <a:rPr lang="en-US" altLang="zh-TW" dirty="0">
                <a:latin typeface="+mj-lt"/>
                <a:ea typeface="標楷體" panose="03000509000000000000" pitchFamily="65" charset="-120"/>
              </a:rPr>
              <a:t>2. </a:t>
            </a:r>
            <a:r>
              <a:rPr lang="zh-TW" altLang="en-US" dirty="0">
                <a:latin typeface="+mj-lt"/>
                <a:ea typeface="標楷體" panose="03000509000000000000" pitchFamily="65" charset="-120"/>
              </a:rPr>
              <a:t>震央緯度</a:t>
            </a:r>
          </a:p>
          <a:p>
            <a:r>
              <a:rPr lang="en-US" altLang="zh-TW" dirty="0">
                <a:latin typeface="+mj-lt"/>
                <a:ea typeface="標楷體" panose="03000509000000000000" pitchFamily="65" charset="-120"/>
              </a:rPr>
              <a:t>3. </a:t>
            </a:r>
            <a:r>
              <a:rPr lang="zh-TW" altLang="en-US" dirty="0">
                <a:latin typeface="+mj-lt"/>
                <a:ea typeface="標楷體" panose="03000509000000000000" pitchFamily="65" charset="-120"/>
              </a:rPr>
              <a:t>震源深度</a:t>
            </a:r>
          </a:p>
          <a:p>
            <a:r>
              <a:rPr lang="en-US" altLang="zh-TW" dirty="0">
                <a:latin typeface="+mj-lt"/>
                <a:ea typeface="標楷體" panose="03000509000000000000" pitchFamily="65" charset="-120"/>
              </a:rPr>
              <a:t>4. </a:t>
            </a:r>
            <a:r>
              <a:rPr lang="zh-TW" altLang="en-US" dirty="0">
                <a:latin typeface="+mj-lt"/>
                <a:ea typeface="標楷體" panose="03000509000000000000" pitchFamily="65" charset="-120"/>
              </a:rPr>
              <a:t>地震規模</a:t>
            </a:r>
            <a:endParaRPr lang="en-US" altLang="zh-TW" dirty="0">
              <a:latin typeface="+mj-lt"/>
              <a:ea typeface="標楷體" panose="03000509000000000000" pitchFamily="65" charset="-120"/>
            </a:endParaRPr>
          </a:p>
          <a:p>
            <a:r>
              <a:rPr lang="en-US" altLang="zh-TW" dirty="0">
                <a:latin typeface="+mj-lt"/>
                <a:ea typeface="標楷體" panose="03000509000000000000" pitchFamily="65" charset="-120"/>
              </a:rPr>
              <a:t>5. Strike</a:t>
            </a:r>
          </a:p>
          <a:p>
            <a:r>
              <a:rPr lang="en-US" altLang="zh-TW" dirty="0">
                <a:latin typeface="+mj-lt"/>
                <a:ea typeface="標楷體" panose="03000509000000000000" pitchFamily="65" charset="-120"/>
              </a:rPr>
              <a:t>6.</a:t>
            </a:r>
            <a:r>
              <a:rPr lang="zh-TW" altLang="en-US" dirty="0">
                <a:latin typeface="+mj-lt"/>
                <a:ea typeface="標楷體" panose="03000509000000000000" pitchFamily="65" charset="-120"/>
              </a:rPr>
              <a:t> </a:t>
            </a:r>
            <a:r>
              <a:rPr lang="en-US" altLang="zh-TW" dirty="0">
                <a:latin typeface="+mj-lt"/>
                <a:ea typeface="標楷體" panose="03000509000000000000" pitchFamily="65" charset="-120"/>
              </a:rPr>
              <a:t>Dip</a:t>
            </a:r>
          </a:p>
          <a:p>
            <a:r>
              <a:rPr lang="en-US" altLang="zh-TW" dirty="0">
                <a:latin typeface="+mj-lt"/>
                <a:ea typeface="標楷體" panose="03000509000000000000" pitchFamily="65" charset="-120"/>
              </a:rPr>
              <a:t>7.</a:t>
            </a:r>
            <a:r>
              <a:rPr lang="zh-TW" altLang="en-US" dirty="0">
                <a:latin typeface="+mj-lt"/>
                <a:ea typeface="標楷體" panose="03000509000000000000" pitchFamily="65" charset="-120"/>
              </a:rPr>
              <a:t> </a:t>
            </a:r>
            <a:r>
              <a:rPr lang="en-US" altLang="zh-TW" dirty="0">
                <a:latin typeface="+mj-lt"/>
                <a:ea typeface="標楷體" panose="03000509000000000000" pitchFamily="65" charset="-120"/>
              </a:rPr>
              <a:t>Slip</a:t>
            </a:r>
          </a:p>
          <a:p>
            <a:endParaRPr lang="en-US" altLang="zh-TW" dirty="0">
              <a:latin typeface="+mj-lt"/>
              <a:ea typeface="標楷體" panose="03000509000000000000" pitchFamily="65" charset="-120"/>
            </a:endParaRPr>
          </a:p>
        </p:txBody>
      </p:sp>
      <p:sp>
        <p:nvSpPr>
          <p:cNvPr id="19" name="矩形 18"/>
          <p:cNvSpPr/>
          <p:nvPr/>
        </p:nvSpPr>
        <p:spPr>
          <a:xfrm>
            <a:off x="293935" y="3900313"/>
            <a:ext cx="2030018" cy="3139321"/>
          </a:xfrm>
          <a:prstGeom prst="rect">
            <a:avLst/>
          </a:prstGeom>
          <a:noFill/>
        </p:spPr>
        <p:txBody>
          <a:bodyPr wrap="square">
            <a:spAutoFit/>
          </a:bodyPr>
          <a:lstStyle/>
          <a:p>
            <a:r>
              <a:rPr lang="en-US" altLang="zh-TW" dirty="0">
                <a:latin typeface="+mj-lt"/>
                <a:ea typeface="標楷體" panose="03000509000000000000" pitchFamily="65" charset="-120"/>
              </a:rPr>
              <a:t>1. </a:t>
            </a:r>
            <a:r>
              <a:rPr lang="zh-TW" altLang="en-US" dirty="0">
                <a:latin typeface="+mj-lt"/>
                <a:ea typeface="標楷體" panose="03000509000000000000" pitchFamily="65" charset="-120"/>
              </a:rPr>
              <a:t>震央經度</a:t>
            </a:r>
          </a:p>
          <a:p>
            <a:r>
              <a:rPr lang="en-US" altLang="zh-TW" dirty="0">
                <a:latin typeface="+mj-lt"/>
                <a:ea typeface="標楷體" panose="03000509000000000000" pitchFamily="65" charset="-120"/>
              </a:rPr>
              <a:t>2. </a:t>
            </a:r>
            <a:r>
              <a:rPr lang="zh-TW" altLang="en-US" dirty="0">
                <a:latin typeface="+mj-lt"/>
                <a:ea typeface="標楷體" panose="03000509000000000000" pitchFamily="65" charset="-120"/>
              </a:rPr>
              <a:t>震央緯度</a:t>
            </a:r>
          </a:p>
          <a:p>
            <a:r>
              <a:rPr lang="en-US" altLang="zh-TW" dirty="0">
                <a:latin typeface="+mj-lt"/>
                <a:ea typeface="標楷體" panose="03000509000000000000" pitchFamily="65" charset="-120"/>
              </a:rPr>
              <a:t>3. </a:t>
            </a:r>
            <a:r>
              <a:rPr lang="zh-TW" altLang="en-US" dirty="0">
                <a:latin typeface="+mj-lt"/>
                <a:ea typeface="標楷體" panose="03000509000000000000" pitchFamily="65" charset="-120"/>
              </a:rPr>
              <a:t>震源深度</a:t>
            </a:r>
          </a:p>
          <a:p>
            <a:r>
              <a:rPr lang="en-US" altLang="zh-TW" dirty="0">
                <a:latin typeface="+mj-lt"/>
                <a:ea typeface="標楷體" panose="03000509000000000000" pitchFamily="65" charset="-120"/>
              </a:rPr>
              <a:t>4. </a:t>
            </a:r>
            <a:r>
              <a:rPr lang="zh-TW" altLang="en-US" dirty="0">
                <a:latin typeface="+mj-lt"/>
                <a:ea typeface="標楷體" panose="03000509000000000000" pitchFamily="65" charset="-120"/>
              </a:rPr>
              <a:t>地震規模</a:t>
            </a:r>
            <a:endParaRPr lang="en-US" altLang="zh-TW" dirty="0">
              <a:latin typeface="+mj-lt"/>
              <a:ea typeface="標楷體" panose="03000509000000000000" pitchFamily="65" charset="-120"/>
            </a:endParaRPr>
          </a:p>
          <a:p>
            <a:r>
              <a:rPr lang="en-US" altLang="zh-TW" dirty="0">
                <a:latin typeface="+mj-lt"/>
                <a:ea typeface="標楷體" panose="03000509000000000000" pitchFamily="65" charset="-120"/>
              </a:rPr>
              <a:t>5. Strike</a:t>
            </a:r>
          </a:p>
          <a:p>
            <a:r>
              <a:rPr lang="en-US" altLang="zh-TW" dirty="0">
                <a:latin typeface="+mj-lt"/>
                <a:ea typeface="標楷體" panose="03000509000000000000" pitchFamily="65" charset="-120"/>
              </a:rPr>
              <a:t>6.</a:t>
            </a:r>
            <a:r>
              <a:rPr lang="zh-TW" altLang="en-US" dirty="0">
                <a:latin typeface="+mj-lt"/>
                <a:ea typeface="標楷體" panose="03000509000000000000" pitchFamily="65" charset="-120"/>
              </a:rPr>
              <a:t> </a:t>
            </a:r>
            <a:r>
              <a:rPr lang="en-US" altLang="zh-TW" dirty="0">
                <a:latin typeface="+mj-lt"/>
                <a:ea typeface="標楷體" panose="03000509000000000000" pitchFamily="65" charset="-120"/>
              </a:rPr>
              <a:t>Dip</a:t>
            </a:r>
          </a:p>
          <a:p>
            <a:r>
              <a:rPr lang="en-US" altLang="zh-TW" dirty="0">
                <a:latin typeface="+mj-lt"/>
                <a:ea typeface="標楷體" panose="03000509000000000000" pitchFamily="65" charset="-120"/>
              </a:rPr>
              <a:t>7.</a:t>
            </a:r>
            <a:r>
              <a:rPr lang="zh-TW" altLang="en-US" dirty="0">
                <a:latin typeface="+mj-lt"/>
                <a:ea typeface="標楷體" panose="03000509000000000000" pitchFamily="65" charset="-120"/>
              </a:rPr>
              <a:t> </a:t>
            </a:r>
            <a:r>
              <a:rPr lang="en-US" altLang="zh-TW" dirty="0">
                <a:latin typeface="+mj-lt"/>
                <a:ea typeface="標楷體" panose="03000509000000000000" pitchFamily="65" charset="-120"/>
              </a:rPr>
              <a:t>Slip</a:t>
            </a:r>
          </a:p>
          <a:p>
            <a:r>
              <a:rPr lang="en-US" altLang="zh-TW" dirty="0">
                <a:latin typeface="+mj-lt"/>
                <a:ea typeface="標楷體" panose="03000509000000000000" pitchFamily="65" charset="-120"/>
              </a:rPr>
              <a:t>8. </a:t>
            </a:r>
            <a:r>
              <a:rPr lang="zh-TW" altLang="en-US" dirty="0">
                <a:latin typeface="+mj-lt"/>
                <a:ea typeface="標楷體" panose="03000509000000000000" pitchFamily="65" charset="-120"/>
              </a:rPr>
              <a:t>斷層破裂長寬</a:t>
            </a:r>
            <a:endParaRPr lang="en-US" altLang="zh-TW" dirty="0">
              <a:latin typeface="+mj-lt"/>
              <a:ea typeface="標楷體" panose="03000509000000000000" pitchFamily="65" charset="-120"/>
            </a:endParaRPr>
          </a:p>
          <a:p>
            <a:r>
              <a:rPr lang="en-US" altLang="zh-TW" dirty="0">
                <a:latin typeface="+mj-lt"/>
                <a:ea typeface="標楷體" panose="03000509000000000000" pitchFamily="65" charset="-120"/>
              </a:rPr>
              <a:t>9.</a:t>
            </a:r>
            <a:r>
              <a:rPr lang="zh-TW" altLang="en-US" dirty="0">
                <a:latin typeface="+mj-lt"/>
                <a:ea typeface="標楷體" panose="03000509000000000000" pitchFamily="65" charset="-120"/>
              </a:rPr>
              <a:t> 錯動量</a:t>
            </a:r>
            <a:endParaRPr lang="en-US" altLang="zh-TW" dirty="0">
              <a:latin typeface="+mj-lt"/>
              <a:ea typeface="標楷體" panose="03000509000000000000" pitchFamily="65" charset="-120"/>
            </a:endParaRPr>
          </a:p>
          <a:p>
            <a:r>
              <a:rPr lang="en-US" altLang="zh-TW" dirty="0">
                <a:latin typeface="+mj-lt"/>
                <a:ea typeface="標楷體" panose="03000509000000000000" pitchFamily="65" charset="-120"/>
              </a:rPr>
              <a:t>10.</a:t>
            </a:r>
            <a:r>
              <a:rPr lang="zh-TW" altLang="en-US" dirty="0">
                <a:latin typeface="+mj-lt"/>
                <a:ea typeface="標楷體" panose="03000509000000000000" pitchFamily="65" charset="-120"/>
              </a:rPr>
              <a:t>其他模擬設定 </a:t>
            </a:r>
            <a:endParaRPr lang="en-US" altLang="zh-TW" dirty="0">
              <a:latin typeface="+mj-lt"/>
              <a:ea typeface="標楷體" panose="03000509000000000000" pitchFamily="65" charset="-120"/>
            </a:endParaRPr>
          </a:p>
          <a:p>
            <a:endParaRPr lang="en-US" altLang="zh-TW" dirty="0">
              <a:latin typeface="+mj-lt"/>
              <a:ea typeface="標楷體" panose="03000509000000000000" pitchFamily="65" charset="-120"/>
            </a:endParaRPr>
          </a:p>
        </p:txBody>
      </p:sp>
      <p:sp>
        <p:nvSpPr>
          <p:cNvPr id="23" name="矩形 22"/>
          <p:cNvSpPr/>
          <p:nvPr/>
        </p:nvSpPr>
        <p:spPr>
          <a:xfrm>
            <a:off x="2734831" y="3073532"/>
            <a:ext cx="1771092" cy="830997"/>
          </a:xfrm>
          <a:prstGeom prst="rect">
            <a:avLst/>
          </a:prstGeom>
        </p:spPr>
        <p:txBody>
          <a:bodyPr wrap="square">
            <a:spAutoFit/>
          </a:bodyPr>
          <a:lstStyle/>
          <a:p>
            <a:pPr algn="ctr"/>
            <a:r>
              <a:rPr lang="en-US" altLang="zh-TW" sz="2400" dirty="0">
                <a:latin typeface="+mj-lt"/>
                <a:ea typeface="標楷體" panose="03000509000000000000" pitchFamily="65" charset="-120"/>
              </a:rPr>
              <a:t>COMCOT</a:t>
            </a:r>
          </a:p>
          <a:p>
            <a:pPr algn="ctr"/>
            <a:r>
              <a:rPr lang="zh-TW" altLang="en-US" sz="2400" dirty="0">
                <a:latin typeface="+mj-lt"/>
                <a:ea typeface="標楷體" panose="03000509000000000000" pitchFamily="65" charset="-120"/>
              </a:rPr>
              <a:t>計算</a:t>
            </a:r>
            <a:r>
              <a:rPr lang="en-US" altLang="zh-TW" sz="2400" dirty="0">
                <a:latin typeface="+mj-lt"/>
                <a:ea typeface="標楷體" panose="03000509000000000000" pitchFamily="65" charset="-120"/>
              </a:rPr>
              <a:t>&amp;</a:t>
            </a:r>
            <a:r>
              <a:rPr lang="zh-TW" altLang="en-US" sz="2400" dirty="0">
                <a:latin typeface="+mj-lt"/>
                <a:ea typeface="標楷體" panose="03000509000000000000" pitchFamily="65" charset="-120"/>
              </a:rPr>
              <a:t>繪圖</a:t>
            </a:r>
            <a:endParaRPr lang="en-US" altLang="zh-TW" sz="2400" dirty="0">
              <a:latin typeface="+mj-lt"/>
              <a:ea typeface="標楷體" panose="03000509000000000000" pitchFamily="65" charset="-120"/>
            </a:endParaRPr>
          </a:p>
        </p:txBody>
      </p:sp>
      <p:pic>
        <p:nvPicPr>
          <p:cNvPr id="25" name="圖片 24" descr="E:\comcot5\test50\waveplot_jolin\layer01_maxwave.png"/>
          <p:cNvPicPr/>
          <p:nvPr/>
        </p:nvPicPr>
        <p:blipFill rotWithShape="1">
          <a:blip r:embed="rId3" cstate="print">
            <a:extLst>
              <a:ext uri="{28A0092B-C50C-407E-A947-70E740481C1C}">
                <a14:useLocalDpi xmlns:a14="http://schemas.microsoft.com/office/drawing/2010/main" val="0"/>
              </a:ext>
            </a:extLst>
          </a:blip>
          <a:srcRect l="6059" t="2587" r="9200" b="2865"/>
          <a:stretch/>
        </p:blipFill>
        <p:spPr bwMode="auto">
          <a:xfrm>
            <a:off x="4775233" y="2602651"/>
            <a:ext cx="2257743" cy="1836203"/>
          </a:xfrm>
          <a:prstGeom prst="rect">
            <a:avLst/>
          </a:prstGeom>
          <a:noFill/>
          <a:ln>
            <a:noFill/>
          </a:ln>
        </p:spPr>
      </p:pic>
      <p:pic>
        <p:nvPicPr>
          <p:cNvPr id="26" name="圖片 25" descr="E:\comcot5\test50\waveplot_jolin\layer02_maxwave.png"/>
          <p:cNvPicPr/>
          <p:nvPr/>
        </p:nvPicPr>
        <p:blipFill rotWithShape="1">
          <a:blip r:embed="rId4" cstate="print">
            <a:extLst>
              <a:ext uri="{28A0092B-C50C-407E-A947-70E740481C1C}">
                <a14:useLocalDpi xmlns:a14="http://schemas.microsoft.com/office/drawing/2010/main" val="0"/>
              </a:ext>
            </a:extLst>
          </a:blip>
          <a:srcRect l="11960" t="3043" r="14137" b="-1"/>
          <a:stretch/>
        </p:blipFill>
        <p:spPr bwMode="auto">
          <a:xfrm>
            <a:off x="7032976" y="2602651"/>
            <a:ext cx="1975557" cy="1895863"/>
          </a:xfrm>
          <a:prstGeom prst="rect">
            <a:avLst/>
          </a:prstGeom>
          <a:noFill/>
          <a:ln>
            <a:noFill/>
          </a:ln>
        </p:spPr>
      </p:pic>
      <p:pic>
        <p:nvPicPr>
          <p:cNvPr id="28" name="Picture 8" descr="C:\Users\aaa79828\Desktop\氣象局海嘯速報\期末報告\結果\test50_CWB\arrival.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80048" y="4587078"/>
            <a:ext cx="2677087" cy="2008831"/>
          </a:xfrm>
          <a:prstGeom prst="rect">
            <a:avLst/>
          </a:prstGeom>
          <a:noFill/>
          <a:extLst>
            <a:ext uri="{909E8E84-426E-40dd-AFC4-6F175D3DCCD1}">
              <a14:hiddenFill xmlns:a14="http://schemas.microsoft.com/office/drawing/2010/main" xmlns="">
                <a:solidFill>
                  <a:srgbClr val="FFFFFF"/>
                </a:solidFill>
              </a14:hiddenFill>
            </a:ext>
          </a:extLst>
        </p:spPr>
      </p:pic>
      <p:pic>
        <p:nvPicPr>
          <p:cNvPr id="29" name="Picture 5" descr="C:\Users\aaa79828\Desktop\氣象局海嘯速報\期末報告\結果\test50_CWB\ts\21_Houbihu_ts.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963091" y="4797843"/>
            <a:ext cx="2115326" cy="1587297"/>
          </a:xfrm>
          <a:prstGeom prst="rect">
            <a:avLst/>
          </a:prstGeom>
          <a:noFill/>
          <a:extLst>
            <a:ext uri="{909E8E84-426E-40dd-AFC4-6F175D3DCCD1}">
              <a14:hiddenFill xmlns:a14="http://schemas.microsoft.com/office/drawing/2010/main" xmlns="">
                <a:solidFill>
                  <a:srgbClr val="FFFFFF"/>
                </a:solidFill>
              </a14:hiddenFill>
            </a:ext>
          </a:extLst>
        </p:spPr>
      </p:pic>
      <p:cxnSp>
        <p:nvCxnSpPr>
          <p:cNvPr id="44" name="肘形接點 43"/>
          <p:cNvCxnSpPr/>
          <p:nvPr/>
        </p:nvCxnSpPr>
        <p:spPr>
          <a:xfrm>
            <a:off x="2323953" y="886670"/>
            <a:ext cx="1395243" cy="1988963"/>
          </a:xfrm>
          <a:prstGeom prst="bentConnector2">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0" name="肘形接點 49"/>
          <p:cNvCxnSpPr/>
          <p:nvPr/>
        </p:nvCxnSpPr>
        <p:spPr>
          <a:xfrm rot="5400000" flipH="1" flipV="1">
            <a:off x="2251375" y="4184119"/>
            <a:ext cx="1565444" cy="1420284"/>
          </a:xfrm>
          <a:prstGeom prst="bentConnector3">
            <a:avLst>
              <a:gd name="adj1" fmla="val -299"/>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60" name="直線接點 59"/>
          <p:cNvCxnSpPr/>
          <p:nvPr/>
        </p:nvCxnSpPr>
        <p:spPr>
          <a:xfrm>
            <a:off x="2288619" y="2029010"/>
            <a:ext cx="1431582"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文字方塊 3"/>
          <p:cNvSpPr txBox="1"/>
          <p:nvPr/>
        </p:nvSpPr>
        <p:spPr>
          <a:xfrm>
            <a:off x="3778318" y="501756"/>
            <a:ext cx="5365682" cy="1754326"/>
          </a:xfrm>
          <a:prstGeom prst="rect">
            <a:avLst/>
          </a:prstGeom>
          <a:noFill/>
        </p:spPr>
        <p:txBody>
          <a:bodyPr wrap="square" rtlCol="0">
            <a:spAutoFit/>
          </a:bodyPr>
          <a:lstStyle/>
          <a:p>
            <a:r>
              <a:rPr kumimoji="1" lang="zh-TW" altLang="en-US" sz="2400" b="1" dirty="0">
                <a:latin typeface="+mj-lt"/>
              </a:rPr>
              <a:t>為中央氣象局建立海嘯速算系統</a:t>
            </a:r>
            <a:endParaRPr kumimoji="1" lang="en-US" altLang="zh-TW" sz="2400" b="1" dirty="0">
              <a:latin typeface="+mj-lt"/>
            </a:endParaRPr>
          </a:p>
          <a:p>
            <a:r>
              <a:rPr kumimoji="1" lang="en-US" altLang="zh-TW" b="1" dirty="0">
                <a:latin typeface="+mj-lt"/>
              </a:rPr>
              <a:t>Tsunami Fast Calculation System for CWB in Taiwan.</a:t>
            </a:r>
          </a:p>
          <a:p>
            <a:r>
              <a:rPr kumimoji="1" lang="zh-TW" altLang="en-US" b="1" dirty="0">
                <a:latin typeface="+mj-lt"/>
              </a:rPr>
              <a:t>一鍵式，一分半鐘完成海嘯速算</a:t>
            </a:r>
            <a:endParaRPr kumimoji="1" lang="en-US" altLang="zh-TW" b="1" dirty="0">
              <a:latin typeface="+mj-lt"/>
            </a:endParaRPr>
          </a:p>
          <a:p>
            <a:r>
              <a:rPr kumimoji="1" lang="en-US" altLang="zh-TW" sz="1600" dirty="0">
                <a:latin typeface="+mj-lt"/>
              </a:rPr>
              <a:t>Fully automatic. One-click to finish them all.</a:t>
            </a:r>
          </a:p>
          <a:p>
            <a:r>
              <a:rPr kumimoji="1" lang="en-US" altLang="zh-TW" sz="1600" dirty="0">
                <a:latin typeface="+mj-lt"/>
              </a:rPr>
              <a:t>Simulation with the region covers the PS and SCS can be done in 1.5 </a:t>
            </a:r>
            <a:r>
              <a:rPr kumimoji="1" lang="en-US" altLang="zh-TW" sz="1600" dirty="0" err="1">
                <a:latin typeface="+mj-lt"/>
              </a:rPr>
              <a:t>mins</a:t>
            </a:r>
            <a:r>
              <a:rPr kumimoji="1" lang="en-US" altLang="zh-TW" sz="1600" dirty="0">
                <a:latin typeface="+mj-lt"/>
              </a:rPr>
              <a:t>.</a:t>
            </a:r>
            <a:endParaRPr kumimoji="1" lang="zh-TW" altLang="en-US" sz="1600" dirty="0">
              <a:latin typeface="+mj-lt"/>
            </a:endParaRPr>
          </a:p>
        </p:txBody>
      </p:sp>
    </p:spTree>
    <p:extLst>
      <p:ext uri="{BB962C8B-B14F-4D97-AF65-F5344CB8AC3E}">
        <p14:creationId xmlns:p14="http://schemas.microsoft.com/office/powerpoint/2010/main" val="3834369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表格 4"/>
          <p:cNvGraphicFramePr>
            <a:graphicFrameLocks noGrp="1"/>
          </p:cNvGraphicFramePr>
          <p:nvPr/>
        </p:nvGraphicFramePr>
        <p:xfrm>
          <a:off x="4283968" y="1556792"/>
          <a:ext cx="4516614" cy="4525960"/>
        </p:xfrm>
        <a:graphic>
          <a:graphicData uri="http://schemas.openxmlformats.org/drawingml/2006/table">
            <a:tbl>
              <a:tblPr firstRow="1" firstCol="1" bandRow="1">
                <a:tableStyleId>{5C22544A-7EE6-4342-B048-85BDC9FD1C3A}</a:tableStyleId>
              </a:tblPr>
              <a:tblGrid>
                <a:gridCol w="1368152">
                  <a:extLst>
                    <a:ext uri="{9D8B030D-6E8A-4147-A177-3AD203B41FA5}">
                      <a16:colId xmlns:a16="http://schemas.microsoft.com/office/drawing/2014/main" val="20000"/>
                    </a:ext>
                  </a:extLst>
                </a:gridCol>
                <a:gridCol w="864096">
                  <a:extLst>
                    <a:ext uri="{9D8B030D-6E8A-4147-A177-3AD203B41FA5}">
                      <a16:colId xmlns:a16="http://schemas.microsoft.com/office/drawing/2014/main" val="20001"/>
                    </a:ext>
                  </a:extLst>
                </a:gridCol>
                <a:gridCol w="1152128">
                  <a:extLst>
                    <a:ext uri="{9D8B030D-6E8A-4147-A177-3AD203B41FA5}">
                      <a16:colId xmlns:a16="http://schemas.microsoft.com/office/drawing/2014/main" val="20002"/>
                    </a:ext>
                  </a:extLst>
                </a:gridCol>
                <a:gridCol w="1132238">
                  <a:extLst>
                    <a:ext uri="{9D8B030D-6E8A-4147-A177-3AD203B41FA5}">
                      <a16:colId xmlns:a16="http://schemas.microsoft.com/office/drawing/2014/main" val="20003"/>
                    </a:ext>
                  </a:extLst>
                </a:gridCol>
              </a:tblGrid>
              <a:tr h="401497">
                <a:tc>
                  <a:txBody>
                    <a:bodyPr/>
                    <a:lstStyle/>
                    <a:p>
                      <a:pPr algn="ctr">
                        <a:lnSpc>
                          <a:spcPct val="150000"/>
                        </a:lnSpc>
                        <a:spcAft>
                          <a:spcPts val="0"/>
                        </a:spcAft>
                      </a:pPr>
                      <a:r>
                        <a:rPr lang="zh-TW" sz="1000" kern="0" dirty="0">
                          <a:effectLst/>
                        </a:rPr>
                        <a:t>海溝名稱</a:t>
                      </a:r>
                      <a:endParaRPr lang="zh-TW" sz="1100" kern="100" dirty="0">
                        <a:effectLst/>
                        <a:latin typeface="Verdana"/>
                        <a:ea typeface="標楷體"/>
                        <a:cs typeface="Times New Roman"/>
                      </a:endParaRPr>
                    </a:p>
                  </a:txBody>
                  <a:tcPr marL="65699" marR="65699" marT="0" marB="0" anchor="ctr"/>
                </a:tc>
                <a:tc>
                  <a:txBody>
                    <a:bodyPr/>
                    <a:lstStyle/>
                    <a:p>
                      <a:pPr algn="ctr">
                        <a:lnSpc>
                          <a:spcPct val="150000"/>
                        </a:lnSpc>
                        <a:spcAft>
                          <a:spcPts val="0"/>
                        </a:spcAft>
                      </a:pPr>
                      <a:r>
                        <a:rPr lang="zh-TW" sz="1000" kern="100">
                          <a:effectLst/>
                        </a:rPr>
                        <a:t>走向</a:t>
                      </a:r>
                      <a:r>
                        <a:rPr lang="en-US" sz="1000" kern="100">
                          <a:effectLst/>
                        </a:rPr>
                        <a:t>(</a:t>
                      </a:r>
                      <a:r>
                        <a:rPr lang="zh-TW" sz="1000" kern="100">
                          <a:effectLst/>
                        </a:rPr>
                        <a:t>度</a:t>
                      </a:r>
                      <a:r>
                        <a:rPr lang="en-US" sz="1000" kern="100">
                          <a:effectLst/>
                        </a:rPr>
                        <a:t>)</a:t>
                      </a:r>
                      <a:endParaRPr lang="zh-TW" sz="1100" kern="100">
                        <a:effectLst/>
                        <a:latin typeface="Verdana"/>
                        <a:ea typeface="標楷體"/>
                        <a:cs typeface="Times New Roman"/>
                      </a:endParaRPr>
                    </a:p>
                  </a:txBody>
                  <a:tcPr marL="65699" marR="65699" marT="0" marB="0" anchor="ctr"/>
                </a:tc>
                <a:tc>
                  <a:txBody>
                    <a:bodyPr/>
                    <a:lstStyle/>
                    <a:p>
                      <a:pPr algn="ctr">
                        <a:lnSpc>
                          <a:spcPct val="150000"/>
                        </a:lnSpc>
                        <a:spcAft>
                          <a:spcPts val="0"/>
                        </a:spcAft>
                      </a:pPr>
                      <a:r>
                        <a:rPr lang="zh-TW" sz="1000" kern="100" dirty="0">
                          <a:effectLst/>
                        </a:rPr>
                        <a:t>適用經度範圍</a:t>
                      </a:r>
                      <a:r>
                        <a:rPr lang="en-US" sz="1000" kern="100" dirty="0">
                          <a:effectLst/>
                        </a:rPr>
                        <a:t>(°E)</a:t>
                      </a:r>
                      <a:endParaRPr lang="zh-TW" sz="1100" kern="100" dirty="0">
                        <a:effectLst/>
                        <a:latin typeface="Verdana"/>
                        <a:ea typeface="標楷體"/>
                        <a:cs typeface="Times New Roman"/>
                      </a:endParaRPr>
                    </a:p>
                  </a:txBody>
                  <a:tcPr marL="65699" marR="65699" marT="0" marB="0" anchor="ctr"/>
                </a:tc>
                <a:tc>
                  <a:txBody>
                    <a:bodyPr/>
                    <a:lstStyle/>
                    <a:p>
                      <a:pPr algn="ctr">
                        <a:lnSpc>
                          <a:spcPct val="150000"/>
                        </a:lnSpc>
                        <a:spcAft>
                          <a:spcPts val="0"/>
                        </a:spcAft>
                      </a:pPr>
                      <a:r>
                        <a:rPr lang="zh-TW" sz="1000" kern="100">
                          <a:effectLst/>
                        </a:rPr>
                        <a:t>適用緯度範圍</a:t>
                      </a:r>
                      <a:r>
                        <a:rPr lang="en-US" sz="1000" kern="100">
                          <a:effectLst/>
                        </a:rPr>
                        <a:t>(°N)</a:t>
                      </a:r>
                      <a:endParaRPr lang="zh-TW" sz="1100" kern="100">
                        <a:effectLst/>
                        <a:latin typeface="Verdana"/>
                        <a:ea typeface="標楷體"/>
                        <a:cs typeface="Times New Roman"/>
                      </a:endParaRPr>
                    </a:p>
                  </a:txBody>
                  <a:tcPr marL="65699" marR="65699" marT="0" marB="0" anchor="ctr"/>
                </a:tc>
                <a:extLst>
                  <a:ext uri="{0D108BD9-81ED-4DB2-BD59-A6C34878D82A}">
                    <a16:rowId xmlns:a16="http://schemas.microsoft.com/office/drawing/2014/main" val="10000"/>
                  </a:ext>
                </a:extLst>
              </a:tr>
              <a:tr h="401497">
                <a:tc>
                  <a:txBody>
                    <a:bodyPr/>
                    <a:lstStyle/>
                    <a:p>
                      <a:pPr algn="ctr">
                        <a:lnSpc>
                          <a:spcPct val="150000"/>
                        </a:lnSpc>
                        <a:spcAft>
                          <a:spcPts val="0"/>
                        </a:spcAft>
                      </a:pPr>
                      <a:r>
                        <a:rPr lang="en-US" sz="1000" kern="0">
                          <a:effectLst/>
                        </a:rPr>
                        <a:t>T1</a:t>
                      </a:r>
                      <a:r>
                        <a:rPr lang="zh-TW" sz="1000" kern="0">
                          <a:effectLst/>
                        </a:rPr>
                        <a:t>花蓮外海</a:t>
                      </a:r>
                      <a:endParaRPr lang="zh-TW" sz="1100" kern="100">
                        <a:effectLst/>
                        <a:latin typeface="Verdana"/>
                        <a:ea typeface="標楷體"/>
                        <a:cs typeface="Times New Roman"/>
                      </a:endParaRPr>
                    </a:p>
                  </a:txBody>
                  <a:tcPr marL="65699" marR="65699" marT="0" marB="0" anchor="ctr"/>
                </a:tc>
                <a:tc>
                  <a:txBody>
                    <a:bodyPr/>
                    <a:lstStyle/>
                    <a:p>
                      <a:pPr algn="ctr">
                        <a:lnSpc>
                          <a:spcPct val="150000"/>
                        </a:lnSpc>
                        <a:spcAft>
                          <a:spcPts val="0"/>
                        </a:spcAft>
                      </a:pPr>
                      <a:r>
                        <a:rPr lang="en-US" sz="1000" kern="100">
                          <a:effectLst/>
                        </a:rPr>
                        <a:t>-66.2422</a:t>
                      </a:r>
                      <a:endParaRPr lang="zh-TW" sz="1100" kern="100">
                        <a:effectLst/>
                        <a:latin typeface="Verdana"/>
                        <a:ea typeface="標楷體"/>
                        <a:cs typeface="Times New Roman"/>
                      </a:endParaRPr>
                    </a:p>
                  </a:txBody>
                  <a:tcPr marL="65699" marR="65699" marT="0" marB="0" anchor="ctr"/>
                </a:tc>
                <a:tc>
                  <a:txBody>
                    <a:bodyPr/>
                    <a:lstStyle/>
                    <a:p>
                      <a:pPr algn="ctr">
                        <a:lnSpc>
                          <a:spcPct val="150000"/>
                        </a:lnSpc>
                        <a:spcAft>
                          <a:spcPts val="0"/>
                        </a:spcAft>
                      </a:pPr>
                      <a:r>
                        <a:rPr lang="en-US" sz="1000" kern="100" dirty="0">
                          <a:effectLst/>
                        </a:rPr>
                        <a:t>121.9 ~123.5</a:t>
                      </a:r>
                      <a:endParaRPr lang="zh-TW" sz="1100" kern="100" dirty="0">
                        <a:effectLst/>
                        <a:latin typeface="Verdana"/>
                        <a:ea typeface="標楷體"/>
                        <a:cs typeface="Times New Roman"/>
                      </a:endParaRPr>
                    </a:p>
                  </a:txBody>
                  <a:tcPr marL="65699" marR="65699" marT="0" marB="0" anchor="ctr"/>
                </a:tc>
                <a:tc>
                  <a:txBody>
                    <a:bodyPr/>
                    <a:lstStyle/>
                    <a:p>
                      <a:pPr algn="ctr">
                        <a:lnSpc>
                          <a:spcPct val="150000"/>
                        </a:lnSpc>
                        <a:spcAft>
                          <a:spcPts val="0"/>
                        </a:spcAft>
                      </a:pPr>
                      <a:r>
                        <a:rPr lang="en-US" sz="1000" kern="100">
                          <a:effectLst/>
                        </a:rPr>
                        <a:t>23.8~24.5</a:t>
                      </a:r>
                      <a:endParaRPr lang="zh-TW" sz="1100" kern="100">
                        <a:effectLst/>
                        <a:latin typeface="Verdana"/>
                        <a:ea typeface="標楷體"/>
                        <a:cs typeface="Times New Roman"/>
                      </a:endParaRPr>
                    </a:p>
                  </a:txBody>
                  <a:tcPr marL="65699" marR="65699" marT="0" marB="0" anchor="ctr"/>
                </a:tc>
                <a:extLst>
                  <a:ext uri="{0D108BD9-81ED-4DB2-BD59-A6C34878D82A}">
                    <a16:rowId xmlns:a16="http://schemas.microsoft.com/office/drawing/2014/main" val="10001"/>
                  </a:ext>
                </a:extLst>
              </a:tr>
              <a:tr h="218998">
                <a:tc>
                  <a:txBody>
                    <a:bodyPr/>
                    <a:lstStyle/>
                    <a:p>
                      <a:pPr algn="ctr">
                        <a:lnSpc>
                          <a:spcPct val="150000"/>
                        </a:lnSpc>
                        <a:spcAft>
                          <a:spcPts val="0"/>
                        </a:spcAft>
                      </a:pPr>
                      <a:r>
                        <a:rPr lang="en-US" sz="1000" kern="0" dirty="0">
                          <a:effectLst/>
                        </a:rPr>
                        <a:t>T2</a:t>
                      </a:r>
                      <a:r>
                        <a:rPr lang="zh-TW" sz="1000" kern="0" dirty="0">
                          <a:effectLst/>
                        </a:rPr>
                        <a:t>馬尼拉海溝</a:t>
                      </a:r>
                      <a:r>
                        <a:rPr lang="en-US" sz="1000" kern="0" dirty="0">
                          <a:effectLst/>
                        </a:rPr>
                        <a:t>1</a:t>
                      </a:r>
                      <a:endParaRPr lang="zh-TW" sz="1100" kern="100" dirty="0">
                        <a:effectLst/>
                        <a:latin typeface="Verdana"/>
                        <a:ea typeface="標楷體"/>
                        <a:cs typeface="Times New Roman"/>
                      </a:endParaRPr>
                    </a:p>
                  </a:txBody>
                  <a:tcPr marL="65699" marR="65699" marT="0" marB="0" anchor="ctr"/>
                </a:tc>
                <a:tc>
                  <a:txBody>
                    <a:bodyPr/>
                    <a:lstStyle/>
                    <a:p>
                      <a:pPr algn="ctr">
                        <a:lnSpc>
                          <a:spcPct val="150000"/>
                        </a:lnSpc>
                        <a:spcAft>
                          <a:spcPts val="0"/>
                        </a:spcAft>
                      </a:pPr>
                      <a:r>
                        <a:rPr lang="en-US" sz="1000" kern="100" dirty="0">
                          <a:effectLst/>
                        </a:rPr>
                        <a:t>340.7619</a:t>
                      </a:r>
                      <a:endParaRPr lang="zh-TW" sz="1100" kern="100" dirty="0">
                        <a:effectLst/>
                        <a:latin typeface="Verdana"/>
                        <a:ea typeface="標楷體"/>
                        <a:cs typeface="Times New Roman"/>
                      </a:endParaRPr>
                    </a:p>
                  </a:txBody>
                  <a:tcPr marL="65699" marR="65699" marT="0" marB="0" anchor="ctr"/>
                </a:tc>
                <a:tc>
                  <a:txBody>
                    <a:bodyPr/>
                    <a:lstStyle/>
                    <a:p>
                      <a:pPr algn="ctr">
                        <a:lnSpc>
                          <a:spcPct val="150000"/>
                        </a:lnSpc>
                        <a:spcAft>
                          <a:spcPts val="0"/>
                        </a:spcAft>
                      </a:pPr>
                      <a:r>
                        <a:rPr lang="en-US" sz="1000" kern="100">
                          <a:effectLst/>
                        </a:rPr>
                        <a:t>119.25~120.75</a:t>
                      </a:r>
                      <a:endParaRPr lang="zh-TW" sz="1100" kern="100">
                        <a:effectLst/>
                        <a:latin typeface="Verdana"/>
                        <a:ea typeface="標楷體"/>
                        <a:cs typeface="Times New Roman"/>
                      </a:endParaRPr>
                    </a:p>
                  </a:txBody>
                  <a:tcPr marL="65699" marR="65699" marT="0" marB="0" anchor="ctr"/>
                </a:tc>
                <a:tc>
                  <a:txBody>
                    <a:bodyPr/>
                    <a:lstStyle/>
                    <a:p>
                      <a:pPr algn="ctr">
                        <a:lnSpc>
                          <a:spcPct val="150000"/>
                        </a:lnSpc>
                        <a:spcAft>
                          <a:spcPts val="0"/>
                        </a:spcAft>
                      </a:pPr>
                      <a:r>
                        <a:rPr lang="en-US" sz="1000" kern="100">
                          <a:effectLst/>
                        </a:rPr>
                        <a:t>19.5~22.0</a:t>
                      </a:r>
                      <a:endParaRPr lang="zh-TW" sz="1100" kern="100">
                        <a:effectLst/>
                        <a:latin typeface="Verdana"/>
                        <a:ea typeface="標楷體"/>
                        <a:cs typeface="Times New Roman"/>
                      </a:endParaRPr>
                    </a:p>
                  </a:txBody>
                  <a:tcPr marL="65699" marR="65699" marT="0" marB="0" anchor="ctr"/>
                </a:tc>
                <a:extLst>
                  <a:ext uri="{0D108BD9-81ED-4DB2-BD59-A6C34878D82A}">
                    <a16:rowId xmlns:a16="http://schemas.microsoft.com/office/drawing/2014/main" val="10002"/>
                  </a:ext>
                </a:extLst>
              </a:tr>
              <a:tr h="218998">
                <a:tc>
                  <a:txBody>
                    <a:bodyPr/>
                    <a:lstStyle/>
                    <a:p>
                      <a:pPr algn="ctr">
                        <a:lnSpc>
                          <a:spcPct val="150000"/>
                        </a:lnSpc>
                        <a:spcAft>
                          <a:spcPts val="0"/>
                        </a:spcAft>
                      </a:pPr>
                      <a:r>
                        <a:rPr lang="en-US" sz="1000" kern="0">
                          <a:effectLst/>
                        </a:rPr>
                        <a:t>T3</a:t>
                      </a:r>
                      <a:r>
                        <a:rPr lang="zh-TW" sz="1000" kern="0">
                          <a:effectLst/>
                        </a:rPr>
                        <a:t>馬尼拉海溝</a:t>
                      </a:r>
                      <a:r>
                        <a:rPr lang="en-US" sz="1000" kern="0">
                          <a:effectLst/>
                        </a:rPr>
                        <a:t>2</a:t>
                      </a:r>
                      <a:endParaRPr lang="zh-TW" sz="1100" kern="100">
                        <a:effectLst/>
                        <a:latin typeface="Verdana"/>
                        <a:ea typeface="標楷體"/>
                        <a:cs typeface="Times New Roman"/>
                      </a:endParaRPr>
                    </a:p>
                  </a:txBody>
                  <a:tcPr marL="65699" marR="65699" marT="0" marB="0" anchor="ctr"/>
                </a:tc>
                <a:tc>
                  <a:txBody>
                    <a:bodyPr/>
                    <a:lstStyle/>
                    <a:p>
                      <a:pPr algn="ctr">
                        <a:lnSpc>
                          <a:spcPct val="150000"/>
                        </a:lnSpc>
                        <a:spcAft>
                          <a:spcPts val="0"/>
                        </a:spcAft>
                      </a:pPr>
                      <a:r>
                        <a:rPr lang="en-US" sz="1000" kern="100">
                          <a:effectLst/>
                        </a:rPr>
                        <a:t>35.3532</a:t>
                      </a:r>
                      <a:endParaRPr lang="zh-TW" sz="1100" kern="100">
                        <a:effectLst/>
                        <a:latin typeface="Verdana"/>
                        <a:ea typeface="標楷體"/>
                        <a:cs typeface="Times New Roman"/>
                      </a:endParaRPr>
                    </a:p>
                  </a:txBody>
                  <a:tcPr marL="65699" marR="65699" marT="0" marB="0" anchor="ctr"/>
                </a:tc>
                <a:tc>
                  <a:txBody>
                    <a:bodyPr/>
                    <a:lstStyle/>
                    <a:p>
                      <a:pPr algn="ctr">
                        <a:lnSpc>
                          <a:spcPct val="150000"/>
                        </a:lnSpc>
                        <a:spcAft>
                          <a:spcPts val="0"/>
                        </a:spcAft>
                      </a:pPr>
                      <a:r>
                        <a:rPr lang="en-US" sz="1000" kern="100">
                          <a:effectLst/>
                        </a:rPr>
                        <a:t>119.0~121.0</a:t>
                      </a:r>
                      <a:endParaRPr lang="zh-TW" sz="1100" kern="100">
                        <a:effectLst/>
                        <a:latin typeface="Verdana"/>
                        <a:ea typeface="標楷體"/>
                        <a:cs typeface="Times New Roman"/>
                      </a:endParaRPr>
                    </a:p>
                  </a:txBody>
                  <a:tcPr marL="65699" marR="65699" marT="0" marB="0" anchor="ctr"/>
                </a:tc>
                <a:tc>
                  <a:txBody>
                    <a:bodyPr/>
                    <a:lstStyle/>
                    <a:p>
                      <a:pPr algn="ctr">
                        <a:lnSpc>
                          <a:spcPct val="150000"/>
                        </a:lnSpc>
                        <a:spcAft>
                          <a:spcPts val="0"/>
                        </a:spcAft>
                      </a:pPr>
                      <a:r>
                        <a:rPr lang="en-US" sz="1000" kern="100">
                          <a:effectLst/>
                        </a:rPr>
                        <a:t>17.5~20.0</a:t>
                      </a:r>
                      <a:endParaRPr lang="zh-TW" sz="1100" kern="100">
                        <a:effectLst/>
                        <a:latin typeface="Verdana"/>
                        <a:ea typeface="標楷體"/>
                        <a:cs typeface="Times New Roman"/>
                      </a:endParaRPr>
                    </a:p>
                  </a:txBody>
                  <a:tcPr marL="65699" marR="65699" marT="0" marB="0" anchor="ctr"/>
                </a:tc>
                <a:extLst>
                  <a:ext uri="{0D108BD9-81ED-4DB2-BD59-A6C34878D82A}">
                    <a16:rowId xmlns:a16="http://schemas.microsoft.com/office/drawing/2014/main" val="10003"/>
                  </a:ext>
                </a:extLst>
              </a:tr>
              <a:tr h="218998">
                <a:tc>
                  <a:txBody>
                    <a:bodyPr/>
                    <a:lstStyle/>
                    <a:p>
                      <a:pPr algn="ctr">
                        <a:lnSpc>
                          <a:spcPct val="150000"/>
                        </a:lnSpc>
                        <a:spcAft>
                          <a:spcPts val="0"/>
                        </a:spcAft>
                      </a:pPr>
                      <a:r>
                        <a:rPr lang="en-US" sz="1000" kern="0">
                          <a:effectLst/>
                        </a:rPr>
                        <a:t>T4</a:t>
                      </a:r>
                      <a:r>
                        <a:rPr lang="zh-TW" sz="1000" kern="0">
                          <a:effectLst/>
                        </a:rPr>
                        <a:t>馬尼拉海溝</a:t>
                      </a:r>
                      <a:r>
                        <a:rPr lang="en-US" sz="1000" kern="0">
                          <a:effectLst/>
                        </a:rPr>
                        <a:t>3</a:t>
                      </a:r>
                      <a:endParaRPr lang="zh-TW" sz="1100" kern="100">
                        <a:effectLst/>
                        <a:latin typeface="Verdana"/>
                        <a:ea typeface="標楷體"/>
                        <a:cs typeface="Times New Roman"/>
                      </a:endParaRPr>
                    </a:p>
                  </a:txBody>
                  <a:tcPr marL="65699" marR="65699" marT="0" marB="0" anchor="ctr"/>
                </a:tc>
                <a:tc>
                  <a:txBody>
                    <a:bodyPr/>
                    <a:lstStyle/>
                    <a:p>
                      <a:pPr algn="ctr">
                        <a:lnSpc>
                          <a:spcPct val="150000"/>
                        </a:lnSpc>
                        <a:spcAft>
                          <a:spcPts val="0"/>
                        </a:spcAft>
                      </a:pPr>
                      <a:r>
                        <a:rPr lang="en-US" sz="1000" kern="100">
                          <a:effectLst/>
                        </a:rPr>
                        <a:t>2.403</a:t>
                      </a:r>
                      <a:endParaRPr lang="zh-TW" sz="1100" kern="100">
                        <a:effectLst/>
                        <a:latin typeface="Verdana"/>
                        <a:ea typeface="標楷體"/>
                        <a:cs typeface="Times New Roman"/>
                      </a:endParaRPr>
                    </a:p>
                  </a:txBody>
                  <a:tcPr marL="65699" marR="65699" marT="0" marB="0" anchor="ctr"/>
                </a:tc>
                <a:tc>
                  <a:txBody>
                    <a:bodyPr/>
                    <a:lstStyle/>
                    <a:p>
                      <a:pPr algn="ctr">
                        <a:lnSpc>
                          <a:spcPct val="150000"/>
                        </a:lnSpc>
                        <a:spcAft>
                          <a:spcPts val="0"/>
                        </a:spcAft>
                      </a:pPr>
                      <a:r>
                        <a:rPr lang="en-US" sz="1000" kern="100">
                          <a:effectLst/>
                        </a:rPr>
                        <a:t>118.5~120.5</a:t>
                      </a:r>
                      <a:endParaRPr lang="zh-TW" sz="1100" kern="100">
                        <a:effectLst/>
                        <a:latin typeface="Verdana"/>
                        <a:ea typeface="標楷體"/>
                        <a:cs typeface="Times New Roman"/>
                      </a:endParaRPr>
                    </a:p>
                  </a:txBody>
                  <a:tcPr marL="65699" marR="65699" marT="0" marB="0" anchor="ctr"/>
                </a:tc>
                <a:tc>
                  <a:txBody>
                    <a:bodyPr/>
                    <a:lstStyle/>
                    <a:p>
                      <a:pPr algn="ctr">
                        <a:lnSpc>
                          <a:spcPct val="150000"/>
                        </a:lnSpc>
                        <a:spcAft>
                          <a:spcPts val="0"/>
                        </a:spcAft>
                      </a:pPr>
                      <a:r>
                        <a:rPr lang="en-US" sz="1000" kern="100">
                          <a:effectLst/>
                        </a:rPr>
                        <a:t>13.5~19.0</a:t>
                      </a:r>
                      <a:endParaRPr lang="zh-TW" sz="1100" kern="100">
                        <a:effectLst/>
                        <a:latin typeface="Verdana"/>
                        <a:ea typeface="標楷體"/>
                        <a:cs typeface="Times New Roman"/>
                      </a:endParaRPr>
                    </a:p>
                  </a:txBody>
                  <a:tcPr marL="65699" marR="65699" marT="0" marB="0" anchor="ctr"/>
                </a:tc>
                <a:extLst>
                  <a:ext uri="{0D108BD9-81ED-4DB2-BD59-A6C34878D82A}">
                    <a16:rowId xmlns:a16="http://schemas.microsoft.com/office/drawing/2014/main" val="10004"/>
                  </a:ext>
                </a:extLst>
              </a:tr>
              <a:tr h="218998">
                <a:tc>
                  <a:txBody>
                    <a:bodyPr/>
                    <a:lstStyle/>
                    <a:p>
                      <a:pPr algn="ctr">
                        <a:lnSpc>
                          <a:spcPct val="150000"/>
                        </a:lnSpc>
                        <a:spcAft>
                          <a:spcPts val="0"/>
                        </a:spcAft>
                      </a:pPr>
                      <a:r>
                        <a:rPr lang="en-US" sz="1000" kern="0">
                          <a:effectLst/>
                        </a:rPr>
                        <a:t>T5</a:t>
                      </a:r>
                      <a:r>
                        <a:rPr lang="zh-TW" sz="1000" kern="0">
                          <a:effectLst/>
                        </a:rPr>
                        <a:t>馬尼拉海溝</a:t>
                      </a:r>
                      <a:r>
                        <a:rPr lang="en-US" sz="1000" kern="0">
                          <a:effectLst/>
                        </a:rPr>
                        <a:t>4</a:t>
                      </a:r>
                      <a:endParaRPr lang="zh-TW" sz="1100" kern="100">
                        <a:effectLst/>
                        <a:latin typeface="Verdana"/>
                        <a:ea typeface="標楷體"/>
                        <a:cs typeface="Times New Roman"/>
                      </a:endParaRPr>
                    </a:p>
                  </a:txBody>
                  <a:tcPr marL="65699" marR="65699" marT="0" marB="0" anchor="ctr"/>
                </a:tc>
                <a:tc>
                  <a:txBody>
                    <a:bodyPr/>
                    <a:lstStyle/>
                    <a:p>
                      <a:pPr algn="ctr">
                        <a:lnSpc>
                          <a:spcPct val="150000"/>
                        </a:lnSpc>
                        <a:spcAft>
                          <a:spcPts val="0"/>
                        </a:spcAft>
                      </a:pPr>
                      <a:r>
                        <a:rPr lang="en-US" sz="1000" kern="100">
                          <a:effectLst/>
                        </a:rPr>
                        <a:t>313.0466</a:t>
                      </a:r>
                      <a:endParaRPr lang="zh-TW" sz="1100" kern="100">
                        <a:effectLst/>
                        <a:latin typeface="Verdana"/>
                        <a:ea typeface="標楷體"/>
                        <a:cs typeface="Times New Roman"/>
                      </a:endParaRPr>
                    </a:p>
                  </a:txBody>
                  <a:tcPr marL="65699" marR="65699" marT="0" marB="0" anchor="ctr"/>
                </a:tc>
                <a:tc>
                  <a:txBody>
                    <a:bodyPr/>
                    <a:lstStyle/>
                    <a:p>
                      <a:pPr algn="ctr">
                        <a:lnSpc>
                          <a:spcPct val="150000"/>
                        </a:lnSpc>
                        <a:spcAft>
                          <a:spcPts val="0"/>
                        </a:spcAft>
                      </a:pPr>
                      <a:r>
                        <a:rPr lang="en-US" sz="1000" kern="100">
                          <a:effectLst/>
                        </a:rPr>
                        <a:t>119.0~121.0</a:t>
                      </a:r>
                      <a:endParaRPr lang="zh-TW" sz="1100" kern="100">
                        <a:effectLst/>
                        <a:latin typeface="Verdana"/>
                        <a:ea typeface="標楷體"/>
                        <a:cs typeface="Times New Roman"/>
                      </a:endParaRPr>
                    </a:p>
                  </a:txBody>
                  <a:tcPr marL="65699" marR="65699" marT="0" marB="0" anchor="ctr"/>
                </a:tc>
                <a:tc>
                  <a:txBody>
                    <a:bodyPr/>
                    <a:lstStyle/>
                    <a:p>
                      <a:pPr algn="ctr">
                        <a:lnSpc>
                          <a:spcPct val="150000"/>
                        </a:lnSpc>
                        <a:spcAft>
                          <a:spcPts val="0"/>
                        </a:spcAft>
                      </a:pPr>
                      <a:r>
                        <a:rPr lang="en-US" sz="1000" kern="100">
                          <a:effectLst/>
                        </a:rPr>
                        <a:t>12.5~14.0</a:t>
                      </a:r>
                      <a:endParaRPr lang="zh-TW" sz="1100" kern="100">
                        <a:effectLst/>
                        <a:latin typeface="Verdana"/>
                        <a:ea typeface="標楷體"/>
                        <a:cs typeface="Times New Roman"/>
                      </a:endParaRPr>
                    </a:p>
                  </a:txBody>
                  <a:tcPr marL="65699" marR="65699" marT="0" marB="0" anchor="ctr"/>
                </a:tc>
                <a:extLst>
                  <a:ext uri="{0D108BD9-81ED-4DB2-BD59-A6C34878D82A}">
                    <a16:rowId xmlns:a16="http://schemas.microsoft.com/office/drawing/2014/main" val="10005"/>
                  </a:ext>
                </a:extLst>
              </a:tr>
              <a:tr h="218998">
                <a:tc>
                  <a:txBody>
                    <a:bodyPr/>
                    <a:lstStyle/>
                    <a:p>
                      <a:pPr algn="ctr">
                        <a:lnSpc>
                          <a:spcPct val="150000"/>
                        </a:lnSpc>
                        <a:spcAft>
                          <a:spcPts val="0"/>
                        </a:spcAft>
                      </a:pPr>
                      <a:r>
                        <a:rPr lang="en-US" sz="1000" kern="0">
                          <a:effectLst/>
                        </a:rPr>
                        <a:t>T6</a:t>
                      </a:r>
                      <a:r>
                        <a:rPr lang="zh-TW" sz="1000" kern="0">
                          <a:effectLst/>
                        </a:rPr>
                        <a:t>菲律賓海溝</a:t>
                      </a:r>
                      <a:r>
                        <a:rPr lang="en-US" sz="1000" kern="0">
                          <a:effectLst/>
                        </a:rPr>
                        <a:t>1</a:t>
                      </a:r>
                      <a:endParaRPr lang="zh-TW" sz="1100" kern="100">
                        <a:effectLst/>
                        <a:latin typeface="Verdana"/>
                        <a:ea typeface="標楷體"/>
                        <a:cs typeface="Times New Roman"/>
                      </a:endParaRPr>
                    </a:p>
                  </a:txBody>
                  <a:tcPr marL="65699" marR="65699" marT="0" marB="0" anchor="ctr"/>
                </a:tc>
                <a:tc>
                  <a:txBody>
                    <a:bodyPr/>
                    <a:lstStyle/>
                    <a:p>
                      <a:pPr algn="ctr">
                        <a:lnSpc>
                          <a:spcPct val="150000"/>
                        </a:lnSpc>
                        <a:spcAft>
                          <a:spcPts val="0"/>
                        </a:spcAft>
                      </a:pPr>
                      <a:r>
                        <a:rPr lang="en-US" sz="1000" kern="100">
                          <a:effectLst/>
                        </a:rPr>
                        <a:t>328.3928</a:t>
                      </a:r>
                      <a:endParaRPr lang="zh-TW" sz="1100" kern="100">
                        <a:effectLst/>
                        <a:latin typeface="Verdana"/>
                        <a:ea typeface="標楷體"/>
                        <a:cs typeface="Times New Roman"/>
                      </a:endParaRPr>
                    </a:p>
                  </a:txBody>
                  <a:tcPr marL="65699" marR="65699" marT="0" marB="0" anchor="ctr"/>
                </a:tc>
                <a:tc>
                  <a:txBody>
                    <a:bodyPr/>
                    <a:lstStyle/>
                    <a:p>
                      <a:pPr algn="ctr">
                        <a:lnSpc>
                          <a:spcPct val="150000"/>
                        </a:lnSpc>
                        <a:spcAft>
                          <a:spcPts val="0"/>
                        </a:spcAft>
                      </a:pPr>
                      <a:r>
                        <a:rPr lang="en-US" sz="1000" kern="100">
                          <a:effectLst/>
                        </a:rPr>
                        <a:t>123.5~125.5</a:t>
                      </a:r>
                      <a:endParaRPr lang="zh-TW" sz="1100" kern="100">
                        <a:effectLst/>
                        <a:latin typeface="Verdana"/>
                        <a:ea typeface="標楷體"/>
                        <a:cs typeface="Times New Roman"/>
                      </a:endParaRPr>
                    </a:p>
                  </a:txBody>
                  <a:tcPr marL="65699" marR="65699" marT="0" marB="0" anchor="ctr"/>
                </a:tc>
                <a:tc>
                  <a:txBody>
                    <a:bodyPr/>
                    <a:lstStyle/>
                    <a:p>
                      <a:pPr algn="ctr">
                        <a:lnSpc>
                          <a:spcPct val="150000"/>
                        </a:lnSpc>
                        <a:spcAft>
                          <a:spcPts val="0"/>
                        </a:spcAft>
                      </a:pPr>
                      <a:r>
                        <a:rPr lang="en-US" sz="1000" kern="100">
                          <a:effectLst/>
                        </a:rPr>
                        <a:t>13.5~15.5</a:t>
                      </a:r>
                      <a:endParaRPr lang="zh-TW" sz="1100" kern="100">
                        <a:effectLst/>
                        <a:latin typeface="Verdana"/>
                        <a:ea typeface="標楷體"/>
                        <a:cs typeface="Times New Roman"/>
                      </a:endParaRPr>
                    </a:p>
                  </a:txBody>
                  <a:tcPr marL="65699" marR="65699" marT="0" marB="0" anchor="ctr"/>
                </a:tc>
                <a:extLst>
                  <a:ext uri="{0D108BD9-81ED-4DB2-BD59-A6C34878D82A}">
                    <a16:rowId xmlns:a16="http://schemas.microsoft.com/office/drawing/2014/main" val="10006"/>
                  </a:ext>
                </a:extLst>
              </a:tr>
              <a:tr h="218998">
                <a:tc>
                  <a:txBody>
                    <a:bodyPr/>
                    <a:lstStyle/>
                    <a:p>
                      <a:pPr algn="ctr">
                        <a:lnSpc>
                          <a:spcPct val="150000"/>
                        </a:lnSpc>
                        <a:spcAft>
                          <a:spcPts val="0"/>
                        </a:spcAft>
                      </a:pPr>
                      <a:r>
                        <a:rPr lang="en-US" sz="1000" kern="0">
                          <a:effectLst/>
                        </a:rPr>
                        <a:t>T7</a:t>
                      </a:r>
                      <a:r>
                        <a:rPr lang="zh-TW" sz="1000" kern="0">
                          <a:effectLst/>
                        </a:rPr>
                        <a:t>菲律賓海溝</a:t>
                      </a:r>
                      <a:r>
                        <a:rPr lang="en-US" sz="1000" kern="0">
                          <a:effectLst/>
                        </a:rPr>
                        <a:t>2</a:t>
                      </a:r>
                      <a:endParaRPr lang="zh-TW" sz="1100" kern="100">
                        <a:effectLst/>
                        <a:latin typeface="Verdana"/>
                        <a:ea typeface="標楷體"/>
                        <a:cs typeface="Times New Roman"/>
                      </a:endParaRPr>
                    </a:p>
                  </a:txBody>
                  <a:tcPr marL="65699" marR="65699" marT="0" marB="0" anchor="ctr"/>
                </a:tc>
                <a:tc>
                  <a:txBody>
                    <a:bodyPr/>
                    <a:lstStyle/>
                    <a:p>
                      <a:pPr algn="ctr">
                        <a:lnSpc>
                          <a:spcPct val="150000"/>
                        </a:lnSpc>
                        <a:spcAft>
                          <a:spcPts val="0"/>
                        </a:spcAft>
                      </a:pPr>
                      <a:r>
                        <a:rPr lang="en-US" sz="1000" kern="100">
                          <a:effectLst/>
                        </a:rPr>
                        <a:t>347.6032</a:t>
                      </a:r>
                      <a:endParaRPr lang="zh-TW" sz="1100" kern="100">
                        <a:effectLst/>
                        <a:latin typeface="Verdana"/>
                        <a:ea typeface="標楷體"/>
                        <a:cs typeface="Times New Roman"/>
                      </a:endParaRPr>
                    </a:p>
                  </a:txBody>
                  <a:tcPr marL="65699" marR="65699" marT="0" marB="0" anchor="ctr"/>
                </a:tc>
                <a:tc>
                  <a:txBody>
                    <a:bodyPr/>
                    <a:lstStyle/>
                    <a:p>
                      <a:pPr algn="ctr">
                        <a:lnSpc>
                          <a:spcPct val="150000"/>
                        </a:lnSpc>
                        <a:spcAft>
                          <a:spcPts val="0"/>
                        </a:spcAft>
                      </a:pPr>
                      <a:r>
                        <a:rPr lang="en-US" sz="1000" kern="100">
                          <a:effectLst/>
                        </a:rPr>
                        <a:t>125.5~127.5</a:t>
                      </a:r>
                      <a:endParaRPr lang="zh-TW" sz="1100" kern="100">
                        <a:effectLst/>
                        <a:latin typeface="Verdana"/>
                        <a:ea typeface="標楷體"/>
                        <a:cs typeface="Times New Roman"/>
                      </a:endParaRPr>
                    </a:p>
                  </a:txBody>
                  <a:tcPr marL="65699" marR="65699" marT="0" marB="0" anchor="ctr"/>
                </a:tc>
                <a:tc>
                  <a:txBody>
                    <a:bodyPr/>
                    <a:lstStyle/>
                    <a:p>
                      <a:pPr algn="ctr">
                        <a:lnSpc>
                          <a:spcPct val="150000"/>
                        </a:lnSpc>
                        <a:spcAft>
                          <a:spcPts val="0"/>
                        </a:spcAft>
                      </a:pPr>
                      <a:r>
                        <a:rPr lang="en-US" sz="1000" kern="100">
                          <a:effectLst/>
                        </a:rPr>
                        <a:t>5.5~13.5</a:t>
                      </a:r>
                      <a:endParaRPr lang="zh-TW" sz="1100" kern="100">
                        <a:effectLst/>
                        <a:latin typeface="Verdana"/>
                        <a:ea typeface="標楷體"/>
                        <a:cs typeface="Times New Roman"/>
                      </a:endParaRPr>
                    </a:p>
                  </a:txBody>
                  <a:tcPr marL="65699" marR="65699" marT="0" marB="0" anchor="ctr"/>
                </a:tc>
                <a:extLst>
                  <a:ext uri="{0D108BD9-81ED-4DB2-BD59-A6C34878D82A}">
                    <a16:rowId xmlns:a16="http://schemas.microsoft.com/office/drawing/2014/main" val="10007"/>
                  </a:ext>
                </a:extLst>
              </a:tr>
              <a:tr h="218998">
                <a:tc>
                  <a:txBody>
                    <a:bodyPr/>
                    <a:lstStyle/>
                    <a:p>
                      <a:pPr algn="ctr">
                        <a:lnSpc>
                          <a:spcPct val="150000"/>
                        </a:lnSpc>
                        <a:spcAft>
                          <a:spcPts val="0"/>
                        </a:spcAft>
                      </a:pPr>
                      <a:r>
                        <a:rPr lang="en-US" sz="1000" kern="0">
                          <a:effectLst/>
                        </a:rPr>
                        <a:t>T8</a:t>
                      </a:r>
                      <a:r>
                        <a:rPr lang="zh-TW" sz="1000" kern="0">
                          <a:effectLst/>
                        </a:rPr>
                        <a:t>亞普海溝</a:t>
                      </a:r>
                      <a:endParaRPr lang="zh-TW" sz="1100" kern="100">
                        <a:effectLst/>
                        <a:latin typeface="Verdana"/>
                        <a:ea typeface="標楷體"/>
                        <a:cs typeface="Times New Roman"/>
                      </a:endParaRPr>
                    </a:p>
                  </a:txBody>
                  <a:tcPr marL="65699" marR="65699" marT="0" marB="0" anchor="ctr"/>
                </a:tc>
                <a:tc>
                  <a:txBody>
                    <a:bodyPr/>
                    <a:lstStyle/>
                    <a:p>
                      <a:pPr algn="ctr">
                        <a:lnSpc>
                          <a:spcPct val="150000"/>
                        </a:lnSpc>
                        <a:spcAft>
                          <a:spcPts val="0"/>
                        </a:spcAft>
                      </a:pPr>
                      <a:r>
                        <a:rPr lang="en-US" sz="1000" kern="100">
                          <a:effectLst/>
                        </a:rPr>
                        <a:t>44.9191</a:t>
                      </a:r>
                      <a:endParaRPr lang="zh-TW" sz="1100" kern="100">
                        <a:effectLst/>
                        <a:latin typeface="Verdana"/>
                        <a:ea typeface="標楷體"/>
                        <a:cs typeface="Times New Roman"/>
                      </a:endParaRPr>
                    </a:p>
                  </a:txBody>
                  <a:tcPr marL="65699" marR="65699" marT="0" marB="0" anchor="ctr"/>
                </a:tc>
                <a:tc>
                  <a:txBody>
                    <a:bodyPr/>
                    <a:lstStyle/>
                    <a:p>
                      <a:pPr algn="ctr">
                        <a:lnSpc>
                          <a:spcPct val="150000"/>
                        </a:lnSpc>
                        <a:spcAft>
                          <a:spcPts val="0"/>
                        </a:spcAft>
                      </a:pPr>
                      <a:r>
                        <a:rPr lang="en-US" sz="1000" kern="100">
                          <a:effectLst/>
                        </a:rPr>
                        <a:t>135.0~140.0</a:t>
                      </a:r>
                      <a:endParaRPr lang="zh-TW" sz="1100" kern="100">
                        <a:effectLst/>
                        <a:latin typeface="Verdana"/>
                        <a:ea typeface="標楷體"/>
                        <a:cs typeface="Times New Roman"/>
                      </a:endParaRPr>
                    </a:p>
                  </a:txBody>
                  <a:tcPr marL="65699" marR="65699" marT="0" marB="0" anchor="ctr"/>
                </a:tc>
                <a:tc>
                  <a:txBody>
                    <a:bodyPr/>
                    <a:lstStyle/>
                    <a:p>
                      <a:pPr algn="ctr">
                        <a:lnSpc>
                          <a:spcPct val="150000"/>
                        </a:lnSpc>
                        <a:spcAft>
                          <a:spcPts val="0"/>
                        </a:spcAft>
                      </a:pPr>
                      <a:r>
                        <a:rPr lang="en-US" sz="1000" kern="100">
                          <a:effectLst/>
                        </a:rPr>
                        <a:t>6.0~12.0</a:t>
                      </a:r>
                      <a:endParaRPr lang="zh-TW" sz="1100" kern="100">
                        <a:effectLst/>
                        <a:latin typeface="Verdana"/>
                        <a:ea typeface="標楷體"/>
                        <a:cs typeface="Times New Roman"/>
                      </a:endParaRPr>
                    </a:p>
                  </a:txBody>
                  <a:tcPr marL="65699" marR="65699" marT="0" marB="0" anchor="ctr"/>
                </a:tc>
                <a:extLst>
                  <a:ext uri="{0D108BD9-81ED-4DB2-BD59-A6C34878D82A}">
                    <a16:rowId xmlns:a16="http://schemas.microsoft.com/office/drawing/2014/main" val="10008"/>
                  </a:ext>
                </a:extLst>
              </a:tr>
              <a:tr h="218998">
                <a:tc>
                  <a:txBody>
                    <a:bodyPr/>
                    <a:lstStyle/>
                    <a:p>
                      <a:pPr algn="ctr">
                        <a:lnSpc>
                          <a:spcPct val="150000"/>
                        </a:lnSpc>
                        <a:spcAft>
                          <a:spcPts val="0"/>
                        </a:spcAft>
                      </a:pPr>
                      <a:r>
                        <a:rPr lang="en-US" sz="1000" kern="0">
                          <a:effectLst/>
                        </a:rPr>
                        <a:t>T9</a:t>
                      </a:r>
                      <a:r>
                        <a:rPr lang="zh-TW" sz="1000" kern="0">
                          <a:effectLst/>
                        </a:rPr>
                        <a:t>馬里亞納海溝</a:t>
                      </a:r>
                      <a:r>
                        <a:rPr lang="en-US" sz="1000" kern="0">
                          <a:effectLst/>
                        </a:rPr>
                        <a:t>1</a:t>
                      </a:r>
                      <a:endParaRPr lang="zh-TW" sz="1100" kern="100">
                        <a:effectLst/>
                        <a:latin typeface="Verdana"/>
                        <a:ea typeface="標楷體"/>
                        <a:cs typeface="Times New Roman"/>
                      </a:endParaRPr>
                    </a:p>
                  </a:txBody>
                  <a:tcPr marL="65699" marR="65699" marT="0" marB="0" anchor="ctr"/>
                </a:tc>
                <a:tc>
                  <a:txBody>
                    <a:bodyPr/>
                    <a:lstStyle/>
                    <a:p>
                      <a:pPr algn="ctr">
                        <a:lnSpc>
                          <a:spcPct val="150000"/>
                        </a:lnSpc>
                        <a:spcAft>
                          <a:spcPts val="0"/>
                        </a:spcAft>
                      </a:pPr>
                      <a:r>
                        <a:rPr lang="en-US" sz="1000" kern="100" dirty="0">
                          <a:effectLst/>
                        </a:rPr>
                        <a:t>74.3247</a:t>
                      </a:r>
                      <a:endParaRPr lang="zh-TW" sz="1100" kern="100" dirty="0">
                        <a:effectLst/>
                        <a:latin typeface="Verdana"/>
                        <a:ea typeface="標楷體"/>
                        <a:cs typeface="Times New Roman"/>
                      </a:endParaRPr>
                    </a:p>
                  </a:txBody>
                  <a:tcPr marL="65699" marR="65699" marT="0" marB="0" anchor="ctr"/>
                </a:tc>
                <a:tc>
                  <a:txBody>
                    <a:bodyPr/>
                    <a:lstStyle/>
                    <a:p>
                      <a:pPr algn="ctr">
                        <a:lnSpc>
                          <a:spcPct val="150000"/>
                        </a:lnSpc>
                        <a:spcAft>
                          <a:spcPts val="0"/>
                        </a:spcAft>
                      </a:pPr>
                      <a:r>
                        <a:rPr lang="en-US" sz="1000" kern="100">
                          <a:effectLst/>
                        </a:rPr>
                        <a:t>141.0~145.5</a:t>
                      </a:r>
                      <a:endParaRPr lang="zh-TW" sz="1100" kern="100">
                        <a:effectLst/>
                        <a:latin typeface="Verdana"/>
                        <a:ea typeface="標楷體"/>
                        <a:cs typeface="Times New Roman"/>
                      </a:endParaRPr>
                    </a:p>
                  </a:txBody>
                  <a:tcPr marL="65699" marR="65699" marT="0" marB="0" anchor="ctr"/>
                </a:tc>
                <a:tc>
                  <a:txBody>
                    <a:bodyPr/>
                    <a:lstStyle/>
                    <a:p>
                      <a:pPr algn="ctr">
                        <a:lnSpc>
                          <a:spcPct val="150000"/>
                        </a:lnSpc>
                        <a:spcAft>
                          <a:spcPts val="0"/>
                        </a:spcAft>
                      </a:pPr>
                      <a:r>
                        <a:rPr lang="en-US" sz="1000" kern="100">
                          <a:effectLst/>
                        </a:rPr>
                        <a:t>10.5~13.5</a:t>
                      </a:r>
                      <a:endParaRPr lang="zh-TW" sz="1100" kern="100">
                        <a:effectLst/>
                        <a:latin typeface="Verdana"/>
                        <a:ea typeface="標楷體"/>
                        <a:cs typeface="Times New Roman"/>
                      </a:endParaRPr>
                    </a:p>
                  </a:txBody>
                  <a:tcPr marL="65699" marR="65699" marT="0" marB="0" anchor="ctr"/>
                </a:tc>
                <a:extLst>
                  <a:ext uri="{0D108BD9-81ED-4DB2-BD59-A6C34878D82A}">
                    <a16:rowId xmlns:a16="http://schemas.microsoft.com/office/drawing/2014/main" val="10009"/>
                  </a:ext>
                </a:extLst>
              </a:tr>
              <a:tr h="218998">
                <a:tc>
                  <a:txBody>
                    <a:bodyPr/>
                    <a:lstStyle/>
                    <a:p>
                      <a:pPr algn="ctr">
                        <a:lnSpc>
                          <a:spcPct val="150000"/>
                        </a:lnSpc>
                        <a:spcAft>
                          <a:spcPts val="0"/>
                        </a:spcAft>
                      </a:pPr>
                      <a:r>
                        <a:rPr lang="en-US" sz="1000" kern="0">
                          <a:effectLst/>
                        </a:rPr>
                        <a:t>T10</a:t>
                      </a:r>
                      <a:r>
                        <a:rPr lang="zh-TW" sz="1000" kern="0">
                          <a:effectLst/>
                        </a:rPr>
                        <a:t>馬里亞納海溝</a:t>
                      </a:r>
                      <a:r>
                        <a:rPr lang="en-US" sz="1000" kern="0">
                          <a:effectLst/>
                        </a:rPr>
                        <a:t>2</a:t>
                      </a:r>
                      <a:endParaRPr lang="zh-TW" sz="1100" kern="100">
                        <a:effectLst/>
                        <a:latin typeface="Verdana"/>
                        <a:ea typeface="標楷體"/>
                        <a:cs typeface="Times New Roman"/>
                      </a:endParaRPr>
                    </a:p>
                  </a:txBody>
                  <a:tcPr marL="65699" marR="65699" marT="0" marB="0" anchor="ctr"/>
                </a:tc>
                <a:tc>
                  <a:txBody>
                    <a:bodyPr/>
                    <a:lstStyle/>
                    <a:p>
                      <a:pPr algn="ctr">
                        <a:lnSpc>
                          <a:spcPct val="150000"/>
                        </a:lnSpc>
                        <a:spcAft>
                          <a:spcPts val="0"/>
                        </a:spcAft>
                      </a:pPr>
                      <a:r>
                        <a:rPr lang="en-US" sz="1000" kern="100">
                          <a:effectLst/>
                        </a:rPr>
                        <a:t>24.4308</a:t>
                      </a:r>
                      <a:endParaRPr lang="zh-TW" sz="1100" kern="100">
                        <a:effectLst/>
                        <a:latin typeface="Verdana"/>
                        <a:ea typeface="標楷體"/>
                        <a:cs typeface="Times New Roman"/>
                      </a:endParaRPr>
                    </a:p>
                  </a:txBody>
                  <a:tcPr marL="65699" marR="65699" marT="0" marB="0" anchor="ctr"/>
                </a:tc>
                <a:tc>
                  <a:txBody>
                    <a:bodyPr/>
                    <a:lstStyle/>
                    <a:p>
                      <a:pPr algn="ctr">
                        <a:lnSpc>
                          <a:spcPct val="150000"/>
                        </a:lnSpc>
                        <a:spcAft>
                          <a:spcPts val="0"/>
                        </a:spcAft>
                      </a:pPr>
                      <a:r>
                        <a:rPr lang="en-US" sz="1000" kern="100">
                          <a:effectLst/>
                        </a:rPr>
                        <a:t>145.5~150.5</a:t>
                      </a:r>
                      <a:endParaRPr lang="zh-TW" sz="1100" kern="100">
                        <a:effectLst/>
                        <a:latin typeface="Verdana"/>
                        <a:ea typeface="標楷體"/>
                        <a:cs typeface="Times New Roman"/>
                      </a:endParaRPr>
                    </a:p>
                  </a:txBody>
                  <a:tcPr marL="65699" marR="65699" marT="0" marB="0" anchor="ctr"/>
                </a:tc>
                <a:tc>
                  <a:txBody>
                    <a:bodyPr/>
                    <a:lstStyle/>
                    <a:p>
                      <a:pPr algn="ctr">
                        <a:lnSpc>
                          <a:spcPct val="150000"/>
                        </a:lnSpc>
                        <a:spcAft>
                          <a:spcPts val="0"/>
                        </a:spcAft>
                      </a:pPr>
                      <a:r>
                        <a:rPr lang="en-US" sz="1000" kern="100">
                          <a:effectLst/>
                        </a:rPr>
                        <a:t>12.5~17.5</a:t>
                      </a:r>
                      <a:endParaRPr lang="zh-TW" sz="1100" kern="100">
                        <a:effectLst/>
                        <a:latin typeface="Verdana"/>
                        <a:ea typeface="標楷體"/>
                        <a:cs typeface="Times New Roman"/>
                      </a:endParaRPr>
                    </a:p>
                  </a:txBody>
                  <a:tcPr marL="65699" marR="65699" marT="0" marB="0" anchor="ctr"/>
                </a:tc>
                <a:extLst>
                  <a:ext uri="{0D108BD9-81ED-4DB2-BD59-A6C34878D82A}">
                    <a16:rowId xmlns:a16="http://schemas.microsoft.com/office/drawing/2014/main" val="10010"/>
                  </a:ext>
                </a:extLst>
              </a:tr>
              <a:tr h="218998">
                <a:tc>
                  <a:txBody>
                    <a:bodyPr/>
                    <a:lstStyle/>
                    <a:p>
                      <a:pPr algn="ctr">
                        <a:lnSpc>
                          <a:spcPct val="150000"/>
                        </a:lnSpc>
                        <a:spcAft>
                          <a:spcPts val="0"/>
                        </a:spcAft>
                      </a:pPr>
                      <a:r>
                        <a:rPr lang="en-US" sz="1000" kern="0">
                          <a:effectLst/>
                        </a:rPr>
                        <a:t>T11</a:t>
                      </a:r>
                      <a:r>
                        <a:rPr lang="zh-TW" sz="1000" kern="0">
                          <a:effectLst/>
                        </a:rPr>
                        <a:t>馬里亞納海溝</a:t>
                      </a:r>
                      <a:r>
                        <a:rPr lang="en-US" sz="1000" kern="0">
                          <a:effectLst/>
                        </a:rPr>
                        <a:t>3</a:t>
                      </a:r>
                      <a:endParaRPr lang="zh-TW" sz="1100" kern="100">
                        <a:effectLst/>
                        <a:latin typeface="Verdana"/>
                        <a:ea typeface="標楷體"/>
                        <a:cs typeface="Times New Roman"/>
                      </a:endParaRPr>
                    </a:p>
                  </a:txBody>
                  <a:tcPr marL="65699" marR="65699" marT="0" marB="0" anchor="ctr"/>
                </a:tc>
                <a:tc>
                  <a:txBody>
                    <a:bodyPr/>
                    <a:lstStyle/>
                    <a:p>
                      <a:pPr algn="ctr">
                        <a:lnSpc>
                          <a:spcPct val="150000"/>
                        </a:lnSpc>
                        <a:spcAft>
                          <a:spcPts val="0"/>
                        </a:spcAft>
                      </a:pPr>
                      <a:r>
                        <a:rPr lang="en-US" sz="1000" kern="100">
                          <a:effectLst/>
                        </a:rPr>
                        <a:t>-9.6795</a:t>
                      </a:r>
                      <a:endParaRPr lang="zh-TW" sz="1100" kern="100">
                        <a:effectLst/>
                        <a:latin typeface="Verdana"/>
                        <a:ea typeface="標楷體"/>
                        <a:cs typeface="Times New Roman"/>
                      </a:endParaRPr>
                    </a:p>
                  </a:txBody>
                  <a:tcPr marL="65699" marR="65699" marT="0" marB="0" anchor="ctr"/>
                </a:tc>
                <a:tc>
                  <a:txBody>
                    <a:bodyPr/>
                    <a:lstStyle/>
                    <a:p>
                      <a:pPr algn="ctr">
                        <a:lnSpc>
                          <a:spcPct val="150000"/>
                        </a:lnSpc>
                        <a:spcAft>
                          <a:spcPts val="0"/>
                        </a:spcAft>
                      </a:pPr>
                      <a:r>
                        <a:rPr lang="en-US" sz="1000" kern="100">
                          <a:effectLst/>
                        </a:rPr>
                        <a:t>146.0~149.0</a:t>
                      </a:r>
                      <a:endParaRPr lang="zh-TW" sz="1100" kern="100">
                        <a:effectLst/>
                        <a:latin typeface="Verdana"/>
                        <a:ea typeface="標楷體"/>
                        <a:cs typeface="Times New Roman"/>
                      </a:endParaRPr>
                    </a:p>
                  </a:txBody>
                  <a:tcPr marL="65699" marR="65699" marT="0" marB="0" anchor="ctr"/>
                </a:tc>
                <a:tc>
                  <a:txBody>
                    <a:bodyPr/>
                    <a:lstStyle/>
                    <a:p>
                      <a:pPr algn="ctr">
                        <a:lnSpc>
                          <a:spcPct val="150000"/>
                        </a:lnSpc>
                        <a:spcAft>
                          <a:spcPts val="0"/>
                        </a:spcAft>
                      </a:pPr>
                      <a:r>
                        <a:rPr lang="en-US" sz="1000" kern="100">
                          <a:effectLst/>
                        </a:rPr>
                        <a:t>16.5~22.5</a:t>
                      </a:r>
                      <a:endParaRPr lang="zh-TW" sz="1100" kern="100">
                        <a:effectLst/>
                        <a:latin typeface="Verdana"/>
                        <a:ea typeface="標楷體"/>
                        <a:cs typeface="Times New Roman"/>
                      </a:endParaRPr>
                    </a:p>
                  </a:txBody>
                  <a:tcPr marL="65699" marR="65699" marT="0" marB="0" anchor="ctr"/>
                </a:tc>
                <a:extLst>
                  <a:ext uri="{0D108BD9-81ED-4DB2-BD59-A6C34878D82A}">
                    <a16:rowId xmlns:a16="http://schemas.microsoft.com/office/drawing/2014/main" val="10011"/>
                  </a:ext>
                </a:extLst>
              </a:tr>
              <a:tr h="218998">
                <a:tc>
                  <a:txBody>
                    <a:bodyPr/>
                    <a:lstStyle/>
                    <a:p>
                      <a:pPr algn="ctr">
                        <a:lnSpc>
                          <a:spcPct val="150000"/>
                        </a:lnSpc>
                        <a:spcAft>
                          <a:spcPts val="0"/>
                        </a:spcAft>
                      </a:pPr>
                      <a:r>
                        <a:rPr lang="en-US" sz="1000" kern="0">
                          <a:effectLst/>
                        </a:rPr>
                        <a:t>T12</a:t>
                      </a:r>
                      <a:r>
                        <a:rPr lang="zh-TW" sz="1000" kern="0">
                          <a:effectLst/>
                        </a:rPr>
                        <a:t>馬里亞納海溝</a:t>
                      </a:r>
                      <a:r>
                        <a:rPr lang="en-US" sz="1000" kern="0">
                          <a:effectLst/>
                        </a:rPr>
                        <a:t>4</a:t>
                      </a:r>
                      <a:endParaRPr lang="zh-TW" sz="1100" kern="100">
                        <a:effectLst/>
                        <a:latin typeface="Verdana"/>
                        <a:ea typeface="標楷體"/>
                        <a:cs typeface="Times New Roman"/>
                      </a:endParaRPr>
                    </a:p>
                  </a:txBody>
                  <a:tcPr marL="65699" marR="65699" marT="0" marB="0" anchor="ctr"/>
                </a:tc>
                <a:tc>
                  <a:txBody>
                    <a:bodyPr/>
                    <a:lstStyle/>
                    <a:p>
                      <a:pPr algn="ctr">
                        <a:lnSpc>
                          <a:spcPct val="150000"/>
                        </a:lnSpc>
                        <a:spcAft>
                          <a:spcPts val="0"/>
                        </a:spcAft>
                      </a:pPr>
                      <a:r>
                        <a:rPr lang="en-US" sz="1000" kern="100">
                          <a:effectLst/>
                        </a:rPr>
                        <a:t>-42.1025</a:t>
                      </a:r>
                      <a:endParaRPr lang="zh-TW" sz="1100" kern="100">
                        <a:effectLst/>
                        <a:latin typeface="Verdana"/>
                        <a:ea typeface="標楷體"/>
                        <a:cs typeface="Times New Roman"/>
                      </a:endParaRPr>
                    </a:p>
                  </a:txBody>
                  <a:tcPr marL="65699" marR="65699" marT="0" marB="0" anchor="ctr"/>
                </a:tc>
                <a:tc>
                  <a:txBody>
                    <a:bodyPr/>
                    <a:lstStyle/>
                    <a:p>
                      <a:pPr algn="ctr">
                        <a:lnSpc>
                          <a:spcPct val="150000"/>
                        </a:lnSpc>
                        <a:spcAft>
                          <a:spcPts val="0"/>
                        </a:spcAft>
                      </a:pPr>
                      <a:r>
                        <a:rPr lang="en-US" sz="1000" kern="100">
                          <a:effectLst/>
                        </a:rPr>
                        <a:t>143.0~149.0</a:t>
                      </a:r>
                      <a:endParaRPr lang="zh-TW" sz="1100" kern="100">
                        <a:effectLst/>
                        <a:latin typeface="Verdana"/>
                        <a:ea typeface="標楷體"/>
                        <a:cs typeface="Times New Roman"/>
                      </a:endParaRPr>
                    </a:p>
                  </a:txBody>
                  <a:tcPr marL="65699" marR="65699" marT="0" marB="0" anchor="ctr"/>
                </a:tc>
                <a:tc>
                  <a:txBody>
                    <a:bodyPr/>
                    <a:lstStyle/>
                    <a:p>
                      <a:pPr algn="ctr">
                        <a:lnSpc>
                          <a:spcPct val="150000"/>
                        </a:lnSpc>
                        <a:spcAft>
                          <a:spcPts val="0"/>
                        </a:spcAft>
                      </a:pPr>
                      <a:r>
                        <a:rPr lang="en-US" sz="1000" kern="100">
                          <a:effectLst/>
                        </a:rPr>
                        <a:t>22.5~25.0</a:t>
                      </a:r>
                      <a:endParaRPr lang="zh-TW" sz="1100" kern="100">
                        <a:effectLst/>
                        <a:latin typeface="Verdana"/>
                        <a:ea typeface="標楷體"/>
                        <a:cs typeface="Times New Roman"/>
                      </a:endParaRPr>
                    </a:p>
                  </a:txBody>
                  <a:tcPr marL="65699" marR="65699" marT="0" marB="0" anchor="ctr"/>
                </a:tc>
                <a:extLst>
                  <a:ext uri="{0D108BD9-81ED-4DB2-BD59-A6C34878D82A}">
                    <a16:rowId xmlns:a16="http://schemas.microsoft.com/office/drawing/2014/main" val="10012"/>
                  </a:ext>
                </a:extLst>
              </a:tr>
              <a:tr h="218998">
                <a:tc>
                  <a:txBody>
                    <a:bodyPr/>
                    <a:lstStyle/>
                    <a:p>
                      <a:pPr algn="ctr">
                        <a:lnSpc>
                          <a:spcPct val="150000"/>
                        </a:lnSpc>
                        <a:spcAft>
                          <a:spcPts val="0"/>
                        </a:spcAft>
                      </a:pPr>
                      <a:r>
                        <a:rPr lang="en-US" sz="1000" kern="0">
                          <a:effectLst/>
                        </a:rPr>
                        <a:t>T13</a:t>
                      </a:r>
                      <a:r>
                        <a:rPr lang="zh-TW" sz="1000" kern="0">
                          <a:effectLst/>
                        </a:rPr>
                        <a:t>伊豆</a:t>
                      </a:r>
                      <a:r>
                        <a:rPr lang="en-US" sz="1000" kern="0">
                          <a:effectLst/>
                        </a:rPr>
                        <a:t>-</a:t>
                      </a:r>
                      <a:r>
                        <a:rPr lang="zh-TW" sz="1000" kern="0">
                          <a:effectLst/>
                        </a:rPr>
                        <a:t>小栗原海溝</a:t>
                      </a:r>
                      <a:r>
                        <a:rPr lang="en-US" sz="1000" kern="0">
                          <a:effectLst/>
                        </a:rPr>
                        <a:t>1</a:t>
                      </a:r>
                      <a:endParaRPr lang="zh-TW" sz="1100" kern="100">
                        <a:effectLst/>
                        <a:latin typeface="Verdana"/>
                        <a:ea typeface="標楷體"/>
                        <a:cs typeface="Times New Roman"/>
                      </a:endParaRPr>
                    </a:p>
                  </a:txBody>
                  <a:tcPr marL="65699" marR="65699" marT="0" marB="0" anchor="ctr"/>
                </a:tc>
                <a:tc>
                  <a:txBody>
                    <a:bodyPr/>
                    <a:lstStyle/>
                    <a:p>
                      <a:pPr algn="ctr">
                        <a:lnSpc>
                          <a:spcPct val="150000"/>
                        </a:lnSpc>
                        <a:spcAft>
                          <a:spcPts val="0"/>
                        </a:spcAft>
                      </a:pPr>
                      <a:r>
                        <a:rPr lang="en-US" sz="1000" kern="100">
                          <a:effectLst/>
                        </a:rPr>
                        <a:t>-4.1057</a:t>
                      </a:r>
                      <a:endParaRPr lang="zh-TW" sz="1100" kern="100">
                        <a:effectLst/>
                        <a:latin typeface="Verdana"/>
                        <a:ea typeface="標楷體"/>
                        <a:cs typeface="Times New Roman"/>
                      </a:endParaRPr>
                    </a:p>
                  </a:txBody>
                  <a:tcPr marL="65699" marR="65699" marT="0" marB="0" anchor="ctr"/>
                </a:tc>
                <a:tc>
                  <a:txBody>
                    <a:bodyPr/>
                    <a:lstStyle/>
                    <a:p>
                      <a:pPr algn="ctr">
                        <a:lnSpc>
                          <a:spcPct val="150000"/>
                        </a:lnSpc>
                        <a:spcAft>
                          <a:spcPts val="0"/>
                        </a:spcAft>
                      </a:pPr>
                      <a:r>
                        <a:rPr lang="en-US" sz="1000" kern="100">
                          <a:effectLst/>
                        </a:rPr>
                        <a:t>141.0~144.0</a:t>
                      </a:r>
                      <a:endParaRPr lang="zh-TW" sz="1100" kern="100">
                        <a:effectLst/>
                        <a:latin typeface="Verdana"/>
                        <a:ea typeface="標楷體"/>
                        <a:cs typeface="Times New Roman"/>
                      </a:endParaRPr>
                    </a:p>
                  </a:txBody>
                  <a:tcPr marL="65699" marR="65699" marT="0" marB="0" anchor="ctr"/>
                </a:tc>
                <a:tc>
                  <a:txBody>
                    <a:bodyPr/>
                    <a:lstStyle/>
                    <a:p>
                      <a:pPr algn="ctr">
                        <a:lnSpc>
                          <a:spcPct val="150000"/>
                        </a:lnSpc>
                        <a:spcAft>
                          <a:spcPts val="0"/>
                        </a:spcAft>
                      </a:pPr>
                      <a:r>
                        <a:rPr lang="en-US" sz="1000" kern="100">
                          <a:effectLst/>
                        </a:rPr>
                        <a:t>26.0~30.0</a:t>
                      </a:r>
                      <a:endParaRPr lang="zh-TW" sz="1100" kern="100">
                        <a:effectLst/>
                        <a:latin typeface="Verdana"/>
                        <a:ea typeface="標楷體"/>
                        <a:cs typeface="Times New Roman"/>
                      </a:endParaRPr>
                    </a:p>
                  </a:txBody>
                  <a:tcPr marL="65699" marR="65699" marT="0" marB="0" anchor="ctr"/>
                </a:tc>
                <a:extLst>
                  <a:ext uri="{0D108BD9-81ED-4DB2-BD59-A6C34878D82A}">
                    <a16:rowId xmlns:a16="http://schemas.microsoft.com/office/drawing/2014/main" val="10013"/>
                  </a:ext>
                </a:extLst>
              </a:tr>
              <a:tr h="218998">
                <a:tc>
                  <a:txBody>
                    <a:bodyPr/>
                    <a:lstStyle/>
                    <a:p>
                      <a:pPr algn="ctr">
                        <a:lnSpc>
                          <a:spcPct val="150000"/>
                        </a:lnSpc>
                        <a:spcAft>
                          <a:spcPts val="0"/>
                        </a:spcAft>
                      </a:pPr>
                      <a:r>
                        <a:rPr lang="en-US" sz="1000" kern="0">
                          <a:effectLst/>
                        </a:rPr>
                        <a:t>T14</a:t>
                      </a:r>
                      <a:r>
                        <a:rPr lang="zh-TW" sz="1000" kern="0">
                          <a:effectLst/>
                        </a:rPr>
                        <a:t>伊豆</a:t>
                      </a:r>
                      <a:r>
                        <a:rPr lang="en-US" sz="1000" kern="0">
                          <a:effectLst/>
                        </a:rPr>
                        <a:t>-</a:t>
                      </a:r>
                      <a:r>
                        <a:rPr lang="zh-TW" sz="1000" kern="0">
                          <a:effectLst/>
                        </a:rPr>
                        <a:t>小栗原海溝</a:t>
                      </a:r>
                      <a:r>
                        <a:rPr lang="en-US" sz="1000" kern="0">
                          <a:effectLst/>
                        </a:rPr>
                        <a:t>2</a:t>
                      </a:r>
                      <a:endParaRPr lang="zh-TW" sz="1100" kern="100">
                        <a:effectLst/>
                        <a:latin typeface="Verdana"/>
                        <a:ea typeface="標楷體"/>
                        <a:cs typeface="Times New Roman"/>
                      </a:endParaRPr>
                    </a:p>
                  </a:txBody>
                  <a:tcPr marL="65699" marR="65699" marT="0" marB="0" anchor="ctr"/>
                </a:tc>
                <a:tc>
                  <a:txBody>
                    <a:bodyPr/>
                    <a:lstStyle/>
                    <a:p>
                      <a:pPr algn="ctr">
                        <a:lnSpc>
                          <a:spcPct val="150000"/>
                        </a:lnSpc>
                        <a:spcAft>
                          <a:spcPts val="0"/>
                        </a:spcAft>
                      </a:pPr>
                      <a:r>
                        <a:rPr lang="en-US" sz="1000" kern="100">
                          <a:effectLst/>
                        </a:rPr>
                        <a:t>-10.9672</a:t>
                      </a:r>
                      <a:endParaRPr lang="zh-TW" sz="1100" kern="100">
                        <a:effectLst/>
                        <a:latin typeface="Verdana"/>
                        <a:ea typeface="標楷體"/>
                        <a:cs typeface="Times New Roman"/>
                      </a:endParaRPr>
                    </a:p>
                  </a:txBody>
                  <a:tcPr marL="65699" marR="65699" marT="0" marB="0" anchor="ctr"/>
                </a:tc>
                <a:tc>
                  <a:txBody>
                    <a:bodyPr/>
                    <a:lstStyle/>
                    <a:p>
                      <a:pPr algn="ctr">
                        <a:lnSpc>
                          <a:spcPct val="150000"/>
                        </a:lnSpc>
                        <a:spcAft>
                          <a:spcPts val="0"/>
                        </a:spcAft>
                      </a:pPr>
                      <a:r>
                        <a:rPr lang="en-US" sz="1000" kern="100">
                          <a:effectLst/>
                        </a:rPr>
                        <a:t>140.0~144.0</a:t>
                      </a:r>
                      <a:endParaRPr lang="zh-TW" sz="1100" kern="100">
                        <a:effectLst/>
                        <a:latin typeface="Verdana"/>
                        <a:ea typeface="標楷體"/>
                        <a:cs typeface="Times New Roman"/>
                      </a:endParaRPr>
                    </a:p>
                  </a:txBody>
                  <a:tcPr marL="65699" marR="65699" marT="0" marB="0" anchor="ctr"/>
                </a:tc>
                <a:tc>
                  <a:txBody>
                    <a:bodyPr/>
                    <a:lstStyle/>
                    <a:p>
                      <a:pPr algn="ctr">
                        <a:lnSpc>
                          <a:spcPct val="150000"/>
                        </a:lnSpc>
                        <a:spcAft>
                          <a:spcPts val="0"/>
                        </a:spcAft>
                      </a:pPr>
                      <a:r>
                        <a:rPr lang="en-US" sz="1000" kern="100">
                          <a:effectLst/>
                        </a:rPr>
                        <a:t>30.0~35.0</a:t>
                      </a:r>
                      <a:endParaRPr lang="zh-TW" sz="1100" kern="100">
                        <a:effectLst/>
                        <a:latin typeface="Verdana"/>
                        <a:ea typeface="標楷體"/>
                        <a:cs typeface="Times New Roman"/>
                      </a:endParaRPr>
                    </a:p>
                  </a:txBody>
                  <a:tcPr marL="65699" marR="65699" marT="0" marB="0" anchor="ctr"/>
                </a:tc>
                <a:extLst>
                  <a:ext uri="{0D108BD9-81ED-4DB2-BD59-A6C34878D82A}">
                    <a16:rowId xmlns:a16="http://schemas.microsoft.com/office/drawing/2014/main" val="10014"/>
                  </a:ext>
                </a:extLst>
              </a:tr>
              <a:tr h="218998">
                <a:tc>
                  <a:txBody>
                    <a:bodyPr/>
                    <a:lstStyle/>
                    <a:p>
                      <a:pPr algn="ctr">
                        <a:lnSpc>
                          <a:spcPct val="150000"/>
                        </a:lnSpc>
                        <a:spcAft>
                          <a:spcPts val="0"/>
                        </a:spcAft>
                      </a:pPr>
                      <a:r>
                        <a:rPr lang="en-US" sz="1000" kern="0">
                          <a:effectLst/>
                        </a:rPr>
                        <a:t>T15</a:t>
                      </a:r>
                      <a:r>
                        <a:rPr lang="zh-TW" sz="1000" kern="0">
                          <a:effectLst/>
                        </a:rPr>
                        <a:t>南海海溝</a:t>
                      </a:r>
                      <a:endParaRPr lang="zh-TW" sz="1100" kern="100">
                        <a:effectLst/>
                        <a:latin typeface="Verdana"/>
                        <a:ea typeface="標楷體"/>
                        <a:cs typeface="Times New Roman"/>
                      </a:endParaRPr>
                    </a:p>
                  </a:txBody>
                  <a:tcPr marL="65699" marR="65699" marT="0" marB="0" anchor="ctr"/>
                </a:tc>
                <a:tc>
                  <a:txBody>
                    <a:bodyPr/>
                    <a:lstStyle/>
                    <a:p>
                      <a:pPr algn="ctr">
                        <a:lnSpc>
                          <a:spcPct val="150000"/>
                        </a:lnSpc>
                        <a:spcAft>
                          <a:spcPts val="0"/>
                        </a:spcAft>
                      </a:pPr>
                      <a:r>
                        <a:rPr lang="en-US" sz="1000" kern="100">
                          <a:effectLst/>
                        </a:rPr>
                        <a:t>-115.806</a:t>
                      </a:r>
                      <a:endParaRPr lang="zh-TW" sz="1100" kern="100">
                        <a:effectLst/>
                        <a:latin typeface="Verdana"/>
                        <a:ea typeface="標楷體"/>
                        <a:cs typeface="Times New Roman"/>
                      </a:endParaRPr>
                    </a:p>
                  </a:txBody>
                  <a:tcPr marL="65699" marR="65699" marT="0" marB="0" anchor="ctr"/>
                </a:tc>
                <a:tc>
                  <a:txBody>
                    <a:bodyPr/>
                    <a:lstStyle/>
                    <a:p>
                      <a:pPr algn="ctr">
                        <a:lnSpc>
                          <a:spcPct val="150000"/>
                        </a:lnSpc>
                        <a:spcAft>
                          <a:spcPts val="0"/>
                        </a:spcAft>
                      </a:pPr>
                      <a:r>
                        <a:rPr lang="en-US" sz="1000" kern="100">
                          <a:effectLst/>
                        </a:rPr>
                        <a:t>132.5~140.0</a:t>
                      </a:r>
                      <a:endParaRPr lang="zh-TW" sz="1100" kern="100">
                        <a:effectLst/>
                        <a:latin typeface="Verdana"/>
                        <a:ea typeface="標楷體"/>
                        <a:cs typeface="Times New Roman"/>
                      </a:endParaRPr>
                    </a:p>
                  </a:txBody>
                  <a:tcPr marL="65699" marR="65699" marT="0" marB="0" anchor="ctr"/>
                </a:tc>
                <a:tc>
                  <a:txBody>
                    <a:bodyPr/>
                    <a:lstStyle/>
                    <a:p>
                      <a:pPr algn="ctr">
                        <a:lnSpc>
                          <a:spcPct val="150000"/>
                        </a:lnSpc>
                        <a:spcAft>
                          <a:spcPts val="0"/>
                        </a:spcAft>
                      </a:pPr>
                      <a:r>
                        <a:rPr lang="en-US" sz="1000" kern="100">
                          <a:effectLst/>
                        </a:rPr>
                        <a:t>31.0~35.0</a:t>
                      </a:r>
                      <a:endParaRPr lang="zh-TW" sz="1100" kern="100">
                        <a:effectLst/>
                        <a:latin typeface="Verdana"/>
                        <a:ea typeface="標楷體"/>
                        <a:cs typeface="Times New Roman"/>
                      </a:endParaRPr>
                    </a:p>
                  </a:txBody>
                  <a:tcPr marL="65699" marR="65699" marT="0" marB="0" anchor="ctr"/>
                </a:tc>
                <a:extLst>
                  <a:ext uri="{0D108BD9-81ED-4DB2-BD59-A6C34878D82A}">
                    <a16:rowId xmlns:a16="http://schemas.microsoft.com/office/drawing/2014/main" val="10015"/>
                  </a:ext>
                </a:extLst>
              </a:tr>
              <a:tr h="218998">
                <a:tc>
                  <a:txBody>
                    <a:bodyPr/>
                    <a:lstStyle/>
                    <a:p>
                      <a:pPr algn="ctr">
                        <a:lnSpc>
                          <a:spcPct val="150000"/>
                        </a:lnSpc>
                        <a:spcAft>
                          <a:spcPts val="0"/>
                        </a:spcAft>
                      </a:pPr>
                      <a:r>
                        <a:rPr lang="en-US" sz="1000" kern="0">
                          <a:effectLst/>
                        </a:rPr>
                        <a:t>T16</a:t>
                      </a:r>
                      <a:r>
                        <a:rPr lang="zh-TW" sz="1000" kern="0">
                          <a:effectLst/>
                        </a:rPr>
                        <a:t>琉球島弧</a:t>
                      </a:r>
                      <a:r>
                        <a:rPr lang="en-US" sz="1000" kern="0">
                          <a:effectLst/>
                        </a:rPr>
                        <a:t>1</a:t>
                      </a:r>
                      <a:endParaRPr lang="zh-TW" sz="1100" kern="100">
                        <a:effectLst/>
                        <a:latin typeface="Verdana"/>
                        <a:ea typeface="標楷體"/>
                        <a:cs typeface="Times New Roman"/>
                      </a:endParaRPr>
                    </a:p>
                  </a:txBody>
                  <a:tcPr marL="65699" marR="65699" marT="0" marB="0" anchor="ctr"/>
                </a:tc>
                <a:tc>
                  <a:txBody>
                    <a:bodyPr/>
                    <a:lstStyle/>
                    <a:p>
                      <a:pPr algn="ctr">
                        <a:lnSpc>
                          <a:spcPct val="150000"/>
                        </a:lnSpc>
                        <a:spcAft>
                          <a:spcPts val="0"/>
                        </a:spcAft>
                      </a:pPr>
                      <a:r>
                        <a:rPr lang="en-US" sz="1000" kern="100">
                          <a:effectLst/>
                        </a:rPr>
                        <a:t>-154.62</a:t>
                      </a:r>
                      <a:endParaRPr lang="zh-TW" sz="1100" kern="100">
                        <a:effectLst/>
                        <a:latin typeface="Verdana"/>
                        <a:ea typeface="標楷體"/>
                        <a:cs typeface="Times New Roman"/>
                      </a:endParaRPr>
                    </a:p>
                  </a:txBody>
                  <a:tcPr marL="65699" marR="65699" marT="0" marB="0" anchor="ctr"/>
                </a:tc>
                <a:tc>
                  <a:txBody>
                    <a:bodyPr/>
                    <a:lstStyle/>
                    <a:p>
                      <a:pPr algn="ctr">
                        <a:lnSpc>
                          <a:spcPct val="150000"/>
                        </a:lnSpc>
                        <a:spcAft>
                          <a:spcPts val="0"/>
                        </a:spcAft>
                      </a:pPr>
                      <a:r>
                        <a:rPr lang="en-US" sz="1000" kern="100">
                          <a:effectLst/>
                        </a:rPr>
                        <a:t>130.0~132.5</a:t>
                      </a:r>
                      <a:endParaRPr lang="zh-TW" sz="1100" kern="100">
                        <a:effectLst/>
                        <a:latin typeface="Verdana"/>
                        <a:ea typeface="標楷體"/>
                        <a:cs typeface="Times New Roman"/>
                      </a:endParaRPr>
                    </a:p>
                  </a:txBody>
                  <a:tcPr marL="65699" marR="65699" marT="0" marB="0" anchor="ctr"/>
                </a:tc>
                <a:tc>
                  <a:txBody>
                    <a:bodyPr/>
                    <a:lstStyle/>
                    <a:p>
                      <a:pPr algn="ctr">
                        <a:lnSpc>
                          <a:spcPct val="150000"/>
                        </a:lnSpc>
                        <a:spcAft>
                          <a:spcPts val="0"/>
                        </a:spcAft>
                      </a:pPr>
                      <a:r>
                        <a:rPr lang="en-US" sz="1000" kern="100">
                          <a:effectLst/>
                        </a:rPr>
                        <a:t>27.5~31.0</a:t>
                      </a:r>
                      <a:endParaRPr lang="zh-TW" sz="1100" kern="100">
                        <a:effectLst/>
                        <a:latin typeface="Verdana"/>
                        <a:ea typeface="標楷體"/>
                        <a:cs typeface="Times New Roman"/>
                      </a:endParaRPr>
                    </a:p>
                  </a:txBody>
                  <a:tcPr marL="65699" marR="65699" marT="0" marB="0" anchor="ctr"/>
                </a:tc>
                <a:extLst>
                  <a:ext uri="{0D108BD9-81ED-4DB2-BD59-A6C34878D82A}">
                    <a16:rowId xmlns:a16="http://schemas.microsoft.com/office/drawing/2014/main" val="10016"/>
                  </a:ext>
                </a:extLst>
              </a:tr>
              <a:tr h="218998">
                <a:tc>
                  <a:txBody>
                    <a:bodyPr/>
                    <a:lstStyle/>
                    <a:p>
                      <a:pPr algn="ctr">
                        <a:lnSpc>
                          <a:spcPct val="150000"/>
                        </a:lnSpc>
                        <a:spcAft>
                          <a:spcPts val="0"/>
                        </a:spcAft>
                      </a:pPr>
                      <a:r>
                        <a:rPr lang="en-US" sz="1000" kern="0">
                          <a:effectLst/>
                        </a:rPr>
                        <a:t>T17</a:t>
                      </a:r>
                      <a:r>
                        <a:rPr lang="zh-TW" sz="1000" kern="0">
                          <a:effectLst/>
                        </a:rPr>
                        <a:t>琉球島弧</a:t>
                      </a:r>
                      <a:r>
                        <a:rPr lang="en-US" sz="1000" kern="0">
                          <a:effectLst/>
                        </a:rPr>
                        <a:t>2</a:t>
                      </a:r>
                      <a:endParaRPr lang="zh-TW" sz="1100" kern="100">
                        <a:effectLst/>
                        <a:latin typeface="Verdana"/>
                        <a:ea typeface="標楷體"/>
                        <a:cs typeface="Times New Roman"/>
                      </a:endParaRPr>
                    </a:p>
                  </a:txBody>
                  <a:tcPr marL="65699" marR="65699" marT="0" marB="0" anchor="ctr"/>
                </a:tc>
                <a:tc>
                  <a:txBody>
                    <a:bodyPr/>
                    <a:lstStyle/>
                    <a:p>
                      <a:pPr algn="ctr">
                        <a:lnSpc>
                          <a:spcPct val="150000"/>
                        </a:lnSpc>
                        <a:spcAft>
                          <a:spcPts val="0"/>
                        </a:spcAft>
                      </a:pPr>
                      <a:r>
                        <a:rPr lang="en-US" sz="1000" kern="100">
                          <a:effectLst/>
                        </a:rPr>
                        <a:t>-134.981</a:t>
                      </a:r>
                      <a:endParaRPr lang="zh-TW" sz="1100" kern="100">
                        <a:effectLst/>
                        <a:latin typeface="Verdana"/>
                        <a:ea typeface="標楷體"/>
                        <a:cs typeface="Times New Roman"/>
                      </a:endParaRPr>
                    </a:p>
                  </a:txBody>
                  <a:tcPr marL="65699" marR="65699" marT="0" marB="0" anchor="ctr"/>
                </a:tc>
                <a:tc>
                  <a:txBody>
                    <a:bodyPr/>
                    <a:lstStyle/>
                    <a:p>
                      <a:pPr algn="ctr">
                        <a:lnSpc>
                          <a:spcPct val="150000"/>
                        </a:lnSpc>
                        <a:spcAft>
                          <a:spcPts val="0"/>
                        </a:spcAft>
                      </a:pPr>
                      <a:r>
                        <a:rPr lang="en-US" sz="1000" kern="100">
                          <a:effectLst/>
                        </a:rPr>
                        <a:t>126.0~130.0</a:t>
                      </a:r>
                      <a:endParaRPr lang="zh-TW" sz="1100" kern="100">
                        <a:effectLst/>
                        <a:latin typeface="Verdana"/>
                        <a:ea typeface="標楷體"/>
                        <a:cs typeface="Times New Roman"/>
                      </a:endParaRPr>
                    </a:p>
                  </a:txBody>
                  <a:tcPr marL="65699" marR="65699" marT="0" marB="0" anchor="ctr"/>
                </a:tc>
                <a:tc>
                  <a:txBody>
                    <a:bodyPr/>
                    <a:lstStyle/>
                    <a:p>
                      <a:pPr algn="ctr">
                        <a:lnSpc>
                          <a:spcPct val="150000"/>
                        </a:lnSpc>
                        <a:spcAft>
                          <a:spcPts val="0"/>
                        </a:spcAft>
                      </a:pPr>
                      <a:r>
                        <a:rPr lang="en-US" sz="1000" kern="100">
                          <a:effectLst/>
                        </a:rPr>
                        <a:t>23.0~27.5</a:t>
                      </a:r>
                      <a:endParaRPr lang="zh-TW" sz="1100" kern="100">
                        <a:effectLst/>
                        <a:latin typeface="Verdana"/>
                        <a:ea typeface="標楷體"/>
                        <a:cs typeface="Times New Roman"/>
                      </a:endParaRPr>
                    </a:p>
                  </a:txBody>
                  <a:tcPr marL="65699" marR="65699" marT="0" marB="0" anchor="ctr"/>
                </a:tc>
                <a:extLst>
                  <a:ext uri="{0D108BD9-81ED-4DB2-BD59-A6C34878D82A}">
                    <a16:rowId xmlns:a16="http://schemas.microsoft.com/office/drawing/2014/main" val="10017"/>
                  </a:ext>
                </a:extLst>
              </a:tr>
              <a:tr h="218998">
                <a:tc>
                  <a:txBody>
                    <a:bodyPr/>
                    <a:lstStyle/>
                    <a:p>
                      <a:pPr algn="ctr">
                        <a:lnSpc>
                          <a:spcPct val="150000"/>
                        </a:lnSpc>
                        <a:spcAft>
                          <a:spcPts val="0"/>
                        </a:spcAft>
                      </a:pPr>
                      <a:r>
                        <a:rPr lang="en-US" sz="1000" kern="0">
                          <a:effectLst/>
                        </a:rPr>
                        <a:t>T18</a:t>
                      </a:r>
                      <a:r>
                        <a:rPr lang="zh-TW" sz="1000" kern="0">
                          <a:effectLst/>
                        </a:rPr>
                        <a:t>琉球島弧</a:t>
                      </a:r>
                      <a:r>
                        <a:rPr lang="en-US" sz="1000" kern="0">
                          <a:effectLst/>
                        </a:rPr>
                        <a:t>3</a:t>
                      </a:r>
                      <a:endParaRPr lang="zh-TW" sz="1100" kern="100">
                        <a:effectLst/>
                        <a:latin typeface="Verdana"/>
                        <a:ea typeface="標楷體"/>
                        <a:cs typeface="Times New Roman"/>
                      </a:endParaRPr>
                    </a:p>
                  </a:txBody>
                  <a:tcPr marL="65699" marR="65699" marT="0" marB="0" anchor="ctr"/>
                </a:tc>
                <a:tc>
                  <a:txBody>
                    <a:bodyPr/>
                    <a:lstStyle/>
                    <a:p>
                      <a:pPr algn="ctr">
                        <a:lnSpc>
                          <a:spcPct val="150000"/>
                        </a:lnSpc>
                        <a:spcAft>
                          <a:spcPts val="0"/>
                        </a:spcAft>
                      </a:pPr>
                      <a:r>
                        <a:rPr lang="en-US" sz="1000" kern="100">
                          <a:effectLst/>
                        </a:rPr>
                        <a:t>-95.1302</a:t>
                      </a:r>
                      <a:endParaRPr lang="zh-TW" sz="1100" kern="100">
                        <a:effectLst/>
                        <a:latin typeface="Verdana"/>
                        <a:ea typeface="標楷體"/>
                        <a:cs typeface="Times New Roman"/>
                      </a:endParaRPr>
                    </a:p>
                  </a:txBody>
                  <a:tcPr marL="65699" marR="65699" marT="0" marB="0" anchor="ctr"/>
                </a:tc>
                <a:tc>
                  <a:txBody>
                    <a:bodyPr/>
                    <a:lstStyle/>
                    <a:p>
                      <a:pPr algn="ctr">
                        <a:lnSpc>
                          <a:spcPct val="150000"/>
                        </a:lnSpc>
                        <a:spcAft>
                          <a:spcPts val="0"/>
                        </a:spcAft>
                      </a:pPr>
                      <a:r>
                        <a:rPr lang="en-US" sz="1000" kern="100" dirty="0">
                          <a:effectLst/>
                        </a:rPr>
                        <a:t>123.5~126.0</a:t>
                      </a:r>
                      <a:endParaRPr lang="zh-TW" sz="1100" kern="100" dirty="0">
                        <a:effectLst/>
                        <a:latin typeface="Verdana"/>
                        <a:ea typeface="標楷體"/>
                        <a:cs typeface="Times New Roman"/>
                      </a:endParaRPr>
                    </a:p>
                  </a:txBody>
                  <a:tcPr marL="65699" marR="65699" marT="0" marB="0" anchor="ctr"/>
                </a:tc>
                <a:tc>
                  <a:txBody>
                    <a:bodyPr/>
                    <a:lstStyle/>
                    <a:p>
                      <a:pPr algn="ctr">
                        <a:lnSpc>
                          <a:spcPct val="150000"/>
                        </a:lnSpc>
                        <a:spcAft>
                          <a:spcPts val="0"/>
                        </a:spcAft>
                      </a:pPr>
                      <a:r>
                        <a:rPr lang="en-US" sz="1000" kern="100" dirty="0">
                          <a:effectLst/>
                        </a:rPr>
                        <a:t>23.0~24.75</a:t>
                      </a:r>
                      <a:endParaRPr lang="zh-TW" sz="1100" kern="100" dirty="0">
                        <a:effectLst/>
                        <a:latin typeface="Verdana"/>
                        <a:ea typeface="標楷體"/>
                        <a:cs typeface="Times New Roman"/>
                      </a:endParaRPr>
                    </a:p>
                  </a:txBody>
                  <a:tcPr marL="65699" marR="65699" marT="0" marB="0" anchor="ctr"/>
                </a:tc>
                <a:extLst>
                  <a:ext uri="{0D108BD9-81ED-4DB2-BD59-A6C34878D82A}">
                    <a16:rowId xmlns:a16="http://schemas.microsoft.com/office/drawing/2014/main" val="10018"/>
                  </a:ext>
                </a:extLst>
              </a:tr>
            </a:tbl>
          </a:graphicData>
        </a:graphic>
      </p:graphicFrame>
      <p:sp>
        <p:nvSpPr>
          <p:cNvPr id="6" name="標題 1"/>
          <p:cNvSpPr>
            <a:spLocks noGrp="1"/>
          </p:cNvSpPr>
          <p:nvPr>
            <p:ph type="title"/>
          </p:nvPr>
        </p:nvSpPr>
        <p:spPr>
          <a:xfrm>
            <a:off x="457200" y="161421"/>
            <a:ext cx="8229600" cy="1143000"/>
          </a:xfrm>
        </p:spPr>
        <p:txBody>
          <a:bodyPr>
            <a:normAutofit/>
          </a:bodyPr>
          <a:lstStyle/>
          <a:p>
            <a:r>
              <a:rPr lang="zh-TW" altLang="en-US" sz="3200" b="1" dirty="0">
                <a:ea typeface="標楷體" pitchFamily="65" charset="-120"/>
              </a:rPr>
              <a:t>增設海溝走向資料庫提以提升準確性</a:t>
            </a:r>
            <a:br>
              <a:rPr lang="en-US" altLang="zh-TW" sz="3200" b="1" dirty="0">
                <a:ea typeface="標楷體" pitchFamily="65" charset="-120"/>
              </a:rPr>
            </a:br>
            <a:r>
              <a:rPr lang="en-US" altLang="zh-TW" sz="3200" b="1" dirty="0">
                <a:ea typeface="標楷體" pitchFamily="65" charset="-120"/>
              </a:rPr>
              <a:t>Database for earthquake parameters</a:t>
            </a:r>
            <a:endParaRPr lang="zh-TW" altLang="en-US" sz="3200" b="1" dirty="0">
              <a:ea typeface="標楷體" pitchFamily="65" charset="-120"/>
            </a:endParaRPr>
          </a:p>
        </p:txBody>
      </p:sp>
      <p:sp>
        <p:nvSpPr>
          <p:cNvPr id="7" name="矩形 6"/>
          <p:cNvSpPr/>
          <p:nvPr/>
        </p:nvSpPr>
        <p:spPr>
          <a:xfrm>
            <a:off x="324643" y="1556792"/>
            <a:ext cx="3678651" cy="2031325"/>
          </a:xfrm>
          <a:prstGeom prst="rect">
            <a:avLst/>
          </a:prstGeom>
        </p:spPr>
        <p:txBody>
          <a:bodyPr wrap="square">
            <a:spAutoFit/>
          </a:bodyPr>
          <a:lstStyle/>
          <a:p>
            <a:pPr algn="just"/>
            <a:r>
              <a:rPr lang="zh-TW" altLang="zh-TW" dirty="0">
                <a:latin typeface="+mj-lt"/>
                <a:ea typeface="標楷體" panose="03000509000000000000" pitchFamily="65" charset="-120"/>
              </a:rPr>
              <a:t>資料庫參考</a:t>
            </a:r>
            <a:r>
              <a:rPr lang="zh-TW" altLang="en-US" dirty="0">
                <a:latin typeface="+mj-lt"/>
                <a:ea typeface="標楷體" panose="03000509000000000000" pitchFamily="65" charset="-120"/>
              </a:rPr>
              <a:t>過去學者針對台灣具有潛在海嘯威脅之海溝所訂定之參數</a:t>
            </a:r>
            <a:r>
              <a:rPr lang="en-US" altLang="zh-TW" dirty="0">
                <a:latin typeface="+mj-lt"/>
                <a:ea typeface="標楷體" panose="03000509000000000000" pitchFamily="65" charset="-120"/>
              </a:rPr>
              <a:t>(Wu,2012)</a:t>
            </a:r>
            <a:r>
              <a:rPr lang="zh-TW" altLang="en-US" dirty="0">
                <a:latin typeface="+mj-lt"/>
                <a:ea typeface="標楷體" panose="03000509000000000000" pitchFamily="65" charset="-120"/>
              </a:rPr>
              <a:t>所設計。若地震位於資料庫外，則走向平行於台灣海岸線，判斷方式為，以南投虎子山一等三角點代表台灣中心，走向垂直於震源和虎仔山連線方向。</a:t>
            </a:r>
          </a:p>
        </p:txBody>
      </p:sp>
      <p:sp>
        <p:nvSpPr>
          <p:cNvPr id="8" name="文字方塊 7"/>
          <p:cNvSpPr txBox="1"/>
          <p:nvPr/>
        </p:nvSpPr>
        <p:spPr>
          <a:xfrm>
            <a:off x="827584" y="6325549"/>
            <a:ext cx="3084640" cy="307777"/>
          </a:xfrm>
          <a:prstGeom prst="rect">
            <a:avLst/>
          </a:prstGeom>
          <a:noFill/>
        </p:spPr>
        <p:txBody>
          <a:bodyPr wrap="square" rtlCol="0">
            <a:spAutoFit/>
          </a:bodyPr>
          <a:lstStyle/>
          <a:p>
            <a:r>
              <a:rPr lang="zh-TW" altLang="en-US" sz="1400" dirty="0">
                <a:latin typeface="+mj-lt"/>
                <a:ea typeface="標楷體" panose="03000509000000000000" pitchFamily="65" charset="-120"/>
              </a:rPr>
              <a:t>海溝之空間分布</a:t>
            </a:r>
            <a:r>
              <a:rPr lang="en-US" altLang="zh-TW" sz="1400" dirty="0">
                <a:latin typeface="+mj-lt"/>
                <a:ea typeface="標楷體" panose="03000509000000000000" pitchFamily="65" charset="-120"/>
              </a:rPr>
              <a:t>(</a:t>
            </a:r>
            <a:r>
              <a:rPr lang="zh-TW" altLang="en-US" sz="1400" dirty="0">
                <a:latin typeface="+mj-lt"/>
                <a:ea typeface="標楷體" panose="03000509000000000000" pitchFamily="65" charset="-120"/>
              </a:rPr>
              <a:t>吳祚任，</a:t>
            </a:r>
            <a:r>
              <a:rPr lang="en-US" altLang="zh-TW" sz="1400" dirty="0">
                <a:latin typeface="+mj-lt"/>
                <a:ea typeface="標楷體" panose="03000509000000000000" pitchFamily="65" charset="-120"/>
              </a:rPr>
              <a:t>2011)</a:t>
            </a:r>
            <a:endParaRPr lang="zh-TW" altLang="en-US" sz="1400" dirty="0">
              <a:latin typeface="+mj-lt"/>
              <a:ea typeface="標楷體" panose="03000509000000000000" pitchFamily="65" charset="-120"/>
            </a:endParaRPr>
          </a:p>
        </p:txBody>
      </p:sp>
      <p:sp>
        <p:nvSpPr>
          <p:cNvPr id="9" name="文字方塊 8"/>
          <p:cNvSpPr txBox="1"/>
          <p:nvPr/>
        </p:nvSpPr>
        <p:spPr>
          <a:xfrm>
            <a:off x="5796136" y="6352568"/>
            <a:ext cx="2376264" cy="307777"/>
          </a:xfrm>
          <a:prstGeom prst="rect">
            <a:avLst/>
          </a:prstGeom>
          <a:noFill/>
        </p:spPr>
        <p:txBody>
          <a:bodyPr wrap="square" rtlCol="0">
            <a:spAutoFit/>
          </a:bodyPr>
          <a:lstStyle/>
          <a:p>
            <a:r>
              <a:rPr lang="zh-TW" altLang="en-US" sz="1400" dirty="0">
                <a:latin typeface="+mj-lt"/>
                <a:ea typeface="標楷體" panose="03000509000000000000" pitchFamily="65" charset="-120"/>
              </a:rPr>
              <a:t>海溝之參數與範圍分布</a:t>
            </a:r>
          </a:p>
        </p:txBody>
      </p:sp>
      <p:pic>
        <p:nvPicPr>
          <p:cNvPr id="10" name="Picture 6" descr="normal.img-02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8787" y="3933056"/>
            <a:ext cx="3698036" cy="216024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725667242"/>
      </p:ext>
    </p:extLst>
  </p:cSld>
  <p:clrMapOvr>
    <a:masterClrMapping/>
  </p:clrMapOvr>
</p:sld>
</file>

<file path=ppt/theme/theme1.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25564</TotalTime>
  <Words>4041</Words>
  <Application>Microsoft Office PowerPoint</Application>
  <PresentationFormat>如螢幕大小 (4:3)</PresentationFormat>
  <Paragraphs>567</Paragraphs>
  <Slides>74</Slides>
  <Notes>9</Notes>
  <HiddenSlides>0</HiddenSlides>
  <MMClips>0</MMClips>
  <ScaleCrop>false</ScaleCrop>
  <HeadingPairs>
    <vt:vector size="6" baseType="variant">
      <vt:variant>
        <vt:lpstr>使用字型</vt:lpstr>
      </vt:variant>
      <vt:variant>
        <vt:i4>10</vt:i4>
      </vt:variant>
      <vt:variant>
        <vt:lpstr>佈景主題</vt:lpstr>
      </vt:variant>
      <vt:variant>
        <vt:i4>1</vt:i4>
      </vt:variant>
      <vt:variant>
        <vt:lpstr>投影片標題</vt:lpstr>
      </vt:variant>
      <vt:variant>
        <vt:i4>74</vt:i4>
      </vt:variant>
    </vt:vector>
  </HeadingPairs>
  <TitlesOfParts>
    <vt:vector size="85" baseType="lpstr">
      <vt:lpstr>AVGmdBU</vt:lpstr>
      <vt:lpstr>微軟正黑體</vt:lpstr>
      <vt:lpstr>標楷體</vt:lpstr>
      <vt:lpstr>arial</vt:lpstr>
      <vt:lpstr>arial</vt:lpstr>
      <vt:lpstr>Calibri</vt:lpstr>
      <vt:lpstr>Cambria Math</vt:lpstr>
      <vt:lpstr>Times New Roman</vt:lpstr>
      <vt:lpstr>Verdana</vt:lpstr>
      <vt:lpstr>Wingdings</vt:lpstr>
      <vt:lpstr>Office 佈景主題</vt:lpstr>
      <vt:lpstr>The Development of Tsunami Researches in Taiwan</vt:lpstr>
      <vt:lpstr>2011 Tōhoku earthquake and tsunami 2011東日本海嘯事件</vt:lpstr>
      <vt:lpstr>PowerPoint 簡報</vt:lpstr>
      <vt:lpstr>PowerPoint 簡報</vt:lpstr>
      <vt:lpstr>PowerPoint 簡報</vt:lpstr>
      <vt:lpstr>PowerPoint 簡報</vt:lpstr>
      <vt:lpstr>模式預測之海嘯波高中央氣象局潮位站資料比對</vt:lpstr>
      <vt:lpstr>PowerPoint 簡報</vt:lpstr>
      <vt:lpstr>增設海溝走向資料庫提以提升準確性 Database for earthquake parameters</vt:lpstr>
      <vt:lpstr>PowerPoint 簡報</vt:lpstr>
      <vt:lpstr>IIA and STR</vt:lpstr>
      <vt:lpstr>Recent Breakthrough on the tsunami early warning</vt:lpstr>
      <vt:lpstr>Brand New Method for Tsunami Hazard Mitigation (全新的海嘯災防概念)</vt:lpstr>
      <vt:lpstr>1867 基隆海嘯</vt:lpstr>
      <vt:lpstr>PowerPoint 簡報</vt:lpstr>
      <vt:lpstr>PowerPoint 簡報</vt:lpstr>
      <vt:lpstr>PowerPoint 簡報</vt:lpstr>
      <vt:lpstr>PowerPoint 簡報</vt:lpstr>
      <vt:lpstr>Steep slope and volcanos are presented in the near-field region</vt:lpstr>
      <vt:lpstr>We are going to perform the scenario studies. However, there are numerous of scenarios if we considered possible slope angels, lengths, depth, and locations……etc.   </vt:lpstr>
      <vt:lpstr>We want to develop a method that can help us analyzing the potential tsunami sources systemically.  </vt:lpstr>
      <vt:lpstr>So, instead of simulating all possible scenarios form the sources to the study area, we want to trace back from the study area to the sources. </vt:lpstr>
      <vt:lpstr>Can we identify a potential tsunami source based on the distance in between? Maybe yes, but risky. Within 100 km, two sources present different results.</vt:lpstr>
      <vt:lpstr>Method of Impact Intensity Analysis (IIA)</vt:lpstr>
      <vt:lpstr>IIA :九鵬 (22.124520, 120.894662)</vt:lpstr>
      <vt:lpstr>T08, Yap Trench （亞普海溝）</vt:lpstr>
      <vt:lpstr>IIA :九鵬 (22.124520, 120.894662)</vt:lpstr>
      <vt:lpstr>馬里亞納T09</vt:lpstr>
      <vt:lpstr>基隆港IIA分析結果</vt:lpstr>
      <vt:lpstr>Goals</vt:lpstr>
      <vt:lpstr>Brand New Method for Tsunami Hazard Mitigation (全新的海嘯災防概念)</vt:lpstr>
      <vt:lpstr>PowerPoint 簡報</vt:lpstr>
      <vt:lpstr>PowerPoint 簡報</vt:lpstr>
      <vt:lpstr>STR Results (selected) Seismic-Tsunami Relationship, STR</vt:lpstr>
      <vt:lpstr>索羅門群島海嘯災害分析 </vt:lpstr>
      <vt:lpstr>Impact Intensity Analysis (IIA)</vt:lpstr>
      <vt:lpstr>PowerPoint 簡報</vt:lpstr>
      <vt:lpstr>Tsunami Arrival Time Analysis(TATA)</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地震情境參數設置</vt:lpstr>
      <vt:lpstr>PowerPoint 簡報</vt:lpstr>
      <vt:lpstr>參數決定</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asperity</vt:lpstr>
      <vt:lpstr>PowerPoint 簡報</vt:lpstr>
      <vt:lpstr>PowerPoint 簡報</vt:lpstr>
      <vt:lpstr>PowerPoint 簡報</vt:lpstr>
      <vt:lpstr>PowerPoint 簡報</vt:lpstr>
      <vt:lpstr>PowerPoint 簡報</vt:lpstr>
      <vt:lpstr>PowerPoint 簡報</vt:lpstr>
      <vt:lpstr>Concluding Remarks</vt:lpstr>
      <vt:lpstr>Thanks for listening! Questions are welcome! Prof. Tso-Ren Wu</vt:lpstr>
      <vt:lpstr>PowerPoint 簡報</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Recent Development on the Tsunami Numerical Modeling</dc:title>
  <dc:creator>Tso-Ren Wu</dc:creator>
  <cp:lastModifiedBy>stell</cp:lastModifiedBy>
  <cp:revision>351</cp:revision>
  <cp:lastPrinted>2018-03-04T17:10:10Z</cp:lastPrinted>
  <dcterms:created xsi:type="dcterms:W3CDTF">2010-04-03T08:11:42Z</dcterms:created>
  <dcterms:modified xsi:type="dcterms:W3CDTF">2021-03-25T01:26:26Z</dcterms:modified>
</cp:coreProperties>
</file>