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61" r:id="rId2"/>
    <p:sldId id="280" r:id="rId3"/>
    <p:sldId id="282" r:id="rId4"/>
    <p:sldId id="281" r:id="rId5"/>
    <p:sldId id="264" r:id="rId6"/>
    <p:sldId id="265" r:id="rId7"/>
    <p:sldId id="266" r:id="rId8"/>
    <p:sldId id="267" r:id="rId9"/>
    <p:sldId id="268" r:id="rId10"/>
    <p:sldId id="270" r:id="rId11"/>
    <p:sldId id="275" r:id="rId12"/>
    <p:sldId id="277" r:id="rId13"/>
    <p:sldId id="269" r:id="rId14"/>
    <p:sldId id="271" r:id="rId15"/>
    <p:sldId id="272" r:id="rId16"/>
    <p:sldId id="279" r:id="rId17"/>
    <p:sldId id="278" r:id="rId18"/>
    <p:sldId id="273" r:id="rId19"/>
    <p:sldId id="274" r:id="rId20"/>
  </p:sldIdLst>
  <p:sldSz cx="9144000" cy="6858000" type="screen4x3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993300"/>
    <a:srgbClr val="0B387C"/>
    <a:srgbClr val="080808"/>
    <a:srgbClr val="FF9900"/>
    <a:srgbClr val="FFFF99"/>
    <a:srgbClr val="104282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5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10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098" y="0"/>
            <a:ext cx="2944958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D1D5A-D050-4C85-845B-EE7A8A601E55}" type="datetimeFigureOut">
              <a:rPr lang="en-US" smtClean="0"/>
              <a:t>3/7/2017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098" y="9376900"/>
            <a:ext cx="2944958" cy="4941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1A01D-FEB2-4CE6-B78C-8A100D919A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45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7B46-8F1F-4F32-98B6-F9EA0F57A584}" type="datetimeFigureOut">
              <a:rPr lang="en-GB" smtClean="0"/>
              <a:t>07/03/2017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C9EEFC-C032-435A-B3AC-EAF0642B289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1256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2106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5836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5223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14001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7729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228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8715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40542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8273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56804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738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018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589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051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06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1910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8369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7250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C9EEFC-C032-435A-B3AC-EAF0642B2897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994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fin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7" y="2703284"/>
            <a:ext cx="1172455" cy="146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BadgeWeb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090" y="2878269"/>
            <a:ext cx="1221946" cy="153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6854" cy="724829"/>
          </a:xfrm>
        </p:spPr>
        <p:txBody>
          <a:bodyPr/>
          <a:lstStyle>
            <a:lvl1pPr algn="ctr">
              <a:defRPr>
                <a:solidFill>
                  <a:srgbClr val="7030A0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724830"/>
            <a:ext cx="8226854" cy="5419492"/>
          </a:xfrm>
        </p:spPr>
        <p:txBody>
          <a:bodyPr/>
          <a:lstStyle>
            <a:lvl1pPr marL="493776" indent="-457200">
              <a:buFont typeface="Wingdings" panose="05000000000000000000" pitchFamily="2" charset="2"/>
              <a:buChar char="§"/>
              <a:defRPr>
                <a:solidFill>
                  <a:srgbClr val="080808"/>
                </a:solidFill>
              </a:defRPr>
            </a:lvl1pPr>
            <a:lvl2pPr marL="905256" indent="-457200">
              <a:buFont typeface="Wingdings" panose="05000000000000000000" pitchFamily="2" charset="2"/>
              <a:buChar char="§"/>
              <a:defRPr>
                <a:solidFill>
                  <a:srgbClr val="0B387C"/>
                </a:solidFill>
              </a:defRPr>
            </a:lvl2pPr>
            <a:lvl3pPr marL="1092708" indent="-342900">
              <a:buFont typeface="Wingdings" panose="05000000000000000000" pitchFamily="2" charset="2"/>
              <a:buChar char="§"/>
              <a:defRPr>
                <a:solidFill>
                  <a:srgbClr val="080808"/>
                </a:solidFill>
              </a:defRPr>
            </a:lvl3pPr>
            <a:lvl4pPr marL="1385316" indent="-342900">
              <a:buFont typeface="Wingdings" panose="05000000000000000000" pitchFamily="2" charset="2"/>
              <a:buChar char="§"/>
              <a:defRPr>
                <a:solidFill>
                  <a:srgbClr val="0B387C"/>
                </a:solidFill>
              </a:defRPr>
            </a:lvl4pPr>
            <a:lvl5pPr marL="1650492" indent="-342900">
              <a:buFont typeface="Wingdings" panose="05000000000000000000" pitchFamily="2" charset="2"/>
              <a:buChar char="§"/>
              <a:defRPr>
                <a:solidFill>
                  <a:srgbClr val="080808"/>
                </a:solidFill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502368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3/7/2017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vent.twgrid.org/isgc201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http://wlcg.web.cern.ch/" TargetMode="Externa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79473/#39-centos-7-migra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event/578982/#4-ipv6-deployme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ndico4.twgrid.org/indico/event/2/session/23/contribution/195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event/578983/#3-benchmarking-f2f-report-disc" TargetMode="External"/><Relationship Id="rId7" Type="http://schemas.openxmlformats.org/officeDocument/2006/relationships/hyperlink" Target="https://indico.cern.ch/event/579473/#52-benchmarking-and-accounting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accounting-next.egi.eu/wlcg/" TargetMode="External"/><Relationship Id="rId5" Type="http://schemas.openxmlformats.org/officeDocument/2006/relationships/hyperlink" Target="https://twiki.cern.ch/twiki/bin/view/LCG/AccountingTaskForce" TargetMode="External"/><Relationship Id="rId4" Type="http://schemas.openxmlformats.org/officeDocument/2006/relationships/hyperlink" Target="http://indico.cern.ch/event/578982/#3-accounting-status-and-evolut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event/615987/#sc-10-6-machinejob-features-up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event/615987/#sc-10-5-slas-and-usage-of-dif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lhcathome.cern.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dico.cern.ch/event/579473/timetable/#50-atlashom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79473/#36-harvest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lix-nebula.e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05613/contributions/2227413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ndico.cern.ch/event/540424/#sc-10-1-lightweight-sites-sur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idpp.ac.uk/vac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gridpp.ac.uk/vcycl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579473/#38-virtualisation-and-containe" TargetMode="External"/><Relationship Id="rId7" Type="http://schemas.openxmlformats.org/officeDocument/2006/relationships/hyperlink" Target="https://indico.cern.ch/event/612601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ndico4.twgrid.org/indico/event/2/session/45/#20170305" TargetMode="External"/><Relationship Id="rId5" Type="http://schemas.openxmlformats.org/officeDocument/2006/relationships/hyperlink" Target="http://indico4.twgrid.org/indico/event/2/session/23/contribution/194" TargetMode="External"/><Relationship Id="rId4" Type="http://schemas.openxmlformats.org/officeDocument/2006/relationships/hyperlink" Target="http://singularity.lbl.gov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9743"/>
            <a:ext cx="8226854" cy="49152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</a:t>
            </a:r>
            <a:r>
              <a:rPr lang="en-US" dirty="0" smtClean="0">
                <a:solidFill>
                  <a:srgbClr val="7030A0"/>
                </a:solidFill>
              </a:rPr>
              <a:t>orkload management landscape</a:t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200" dirty="0" smtClean="0">
                <a:solidFill>
                  <a:srgbClr val="080808"/>
                </a:solidFill>
              </a:rPr>
              <a:t>GDB meeting at                      8</a:t>
            </a:r>
            <a:r>
              <a:rPr lang="en-US" sz="3200" baseline="30000" dirty="0" smtClean="0">
                <a:solidFill>
                  <a:srgbClr val="080808"/>
                </a:solidFill>
              </a:rPr>
              <a:t>th</a:t>
            </a:r>
            <a:r>
              <a:rPr lang="en-US" sz="3200" dirty="0" smtClean="0">
                <a:solidFill>
                  <a:srgbClr val="080808"/>
                </a:solidFill>
              </a:rPr>
              <a:t> March 2017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>
                <a:solidFill>
                  <a:srgbClr val="0B387C"/>
                </a:solidFill>
              </a:rPr>
              <a:t/>
            </a:r>
            <a:br>
              <a:rPr lang="en-US" sz="2400" dirty="0" smtClean="0">
                <a:solidFill>
                  <a:srgbClr val="0B387C"/>
                </a:solidFill>
              </a:rPr>
            </a:br>
            <a:r>
              <a:rPr lang="en-US" sz="2400" dirty="0" smtClean="0">
                <a:solidFill>
                  <a:srgbClr val="0B387C"/>
                </a:solidFill>
              </a:rPr>
              <a:t>Maarten Litmaath, CERN</a:t>
            </a:r>
            <a:br>
              <a:rPr lang="en-US" sz="2400" dirty="0" smtClean="0">
                <a:solidFill>
                  <a:srgbClr val="0B387C"/>
                </a:solidFill>
              </a:rPr>
            </a:br>
            <a:r>
              <a:rPr lang="en-US" sz="2400" dirty="0" smtClean="0">
                <a:solidFill>
                  <a:srgbClr val="0B387C"/>
                </a:solidFill>
              </a:rPr>
              <a:t/>
            </a:r>
            <a:br>
              <a:rPr lang="en-US" sz="2400" dirty="0" smtClean="0">
                <a:solidFill>
                  <a:srgbClr val="0B387C"/>
                </a:solidFill>
              </a:rPr>
            </a:br>
            <a:r>
              <a:rPr lang="en-US" sz="2400" dirty="0" smtClean="0">
                <a:solidFill>
                  <a:srgbClr val="0B387C"/>
                </a:solidFill>
              </a:rPr>
              <a:t>v1.0</a:t>
            </a:r>
            <a:endParaRPr lang="en-US" sz="2400" dirty="0">
              <a:solidFill>
                <a:srgbClr val="0B387C"/>
              </a:solidFill>
            </a:endParaRPr>
          </a:p>
        </p:txBody>
      </p:sp>
      <p:pic>
        <p:nvPicPr>
          <p:cNvPr id="8" name="Picture 7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428" y="2462697"/>
            <a:ext cx="1857143" cy="188571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5" y="3931"/>
            <a:ext cx="1038225" cy="9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CentOS/EL7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ALICE, ATLAS and LHCb can run on it today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For ATLAS please see this recent </a:t>
            </a:r>
            <a:r>
              <a:rPr lang="en-US" dirty="0" smtClean="0">
                <a:hlinkClick r:id="rId3"/>
              </a:rPr>
              <a:t>talk</a:t>
            </a:r>
            <a:r>
              <a:rPr lang="en-US" dirty="0" smtClean="0"/>
              <a:t> by Alessandra Forti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CMS are making good progress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For now CMS can run on CentOS/EL7 </a:t>
            </a:r>
            <a:r>
              <a:rPr lang="en-US" u="sng" dirty="0" smtClean="0"/>
              <a:t>if</a:t>
            </a:r>
            <a:r>
              <a:rPr lang="en-US" dirty="0" smtClean="0"/>
              <a:t> the site provides </a:t>
            </a:r>
            <a:r>
              <a:rPr lang="en-US" i="1" dirty="0" smtClean="0"/>
              <a:t>Singularity</a:t>
            </a:r>
            <a:r>
              <a:rPr lang="en-US" dirty="0" smtClean="0"/>
              <a:t> </a:t>
            </a:r>
            <a:r>
              <a:rPr lang="en-US" u="sng" dirty="0" smtClean="0"/>
              <a:t>at the same time</a:t>
            </a:r>
          </a:p>
          <a:p>
            <a:pPr lvl="1"/>
            <a:r>
              <a:rPr lang="en-US" dirty="0" smtClean="0"/>
              <a:t>To allow the jobs to have an SL6 environment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EMI WN and UI meta packages foreseen to be released in the May update of UMD-4</a:t>
            </a:r>
          </a:p>
          <a:p>
            <a:pPr lvl="1"/>
            <a:r>
              <a:rPr lang="en-US" dirty="0" smtClean="0"/>
              <a:t>Preliminary versions available in the community preview repository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7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IPv6-only computing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Please see Dave Kelsey’s Jan GDB </a:t>
            </a:r>
            <a:r>
              <a:rPr lang="en-US" dirty="0" smtClean="0">
                <a:hlinkClick r:id="rId3"/>
              </a:rPr>
              <a:t>talk</a:t>
            </a:r>
            <a:r>
              <a:rPr lang="en-US" dirty="0" smtClean="0"/>
              <a:t> and his </a:t>
            </a:r>
            <a:r>
              <a:rPr lang="en-US" dirty="0" smtClean="0">
                <a:hlinkClick r:id="rId4"/>
              </a:rPr>
              <a:t>talk</a:t>
            </a:r>
            <a:r>
              <a:rPr lang="en-US" dirty="0" smtClean="0"/>
              <a:t> earlier today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An experiment may be able to use IPv6-only computing resources efficiently only when a large part of its SEs are dual-stack!</a:t>
            </a:r>
          </a:p>
          <a:p>
            <a:pPr lvl="1"/>
            <a:r>
              <a:rPr lang="en-US" dirty="0" smtClean="0"/>
              <a:t>Depends on the experiment</a:t>
            </a:r>
          </a:p>
          <a:p>
            <a:pPr lvl="8"/>
            <a:endParaRPr lang="en-US" dirty="0" smtClean="0"/>
          </a:p>
          <a:p>
            <a:r>
              <a:rPr lang="en-US" dirty="0"/>
              <a:t>April this year: CERN + T1 sites should have (some) dual-stack </a:t>
            </a:r>
            <a:r>
              <a:rPr lang="en-US" dirty="0" smtClean="0"/>
              <a:t>storage</a:t>
            </a:r>
          </a:p>
          <a:p>
            <a:pPr lvl="8"/>
            <a:endParaRPr lang="en-US" dirty="0"/>
          </a:p>
          <a:p>
            <a:r>
              <a:rPr lang="en-US" dirty="0"/>
              <a:t>April next year: </a:t>
            </a:r>
            <a:r>
              <a:rPr lang="en-US" dirty="0" smtClean="0"/>
              <a:t>many/most </a:t>
            </a:r>
            <a:r>
              <a:rPr lang="en-US" dirty="0"/>
              <a:t>sites </a:t>
            </a:r>
            <a:r>
              <a:rPr lang="en-US" i="1" dirty="0" smtClean="0"/>
              <a:t>ought</a:t>
            </a:r>
            <a:r>
              <a:rPr lang="en-US" dirty="0" smtClean="0"/>
              <a:t> to have </a:t>
            </a:r>
            <a:r>
              <a:rPr lang="en-US" dirty="0"/>
              <a:t>dual-stack </a:t>
            </a:r>
            <a:r>
              <a:rPr lang="en-US" dirty="0" smtClean="0"/>
              <a:t>storage</a:t>
            </a:r>
            <a:r>
              <a:rPr lang="mr-IN" dirty="0" smtClean="0"/>
              <a:t>…</a:t>
            </a:r>
            <a:endParaRPr lang="en-US" dirty="0" smtClean="0"/>
          </a:p>
          <a:p>
            <a:pPr marL="36576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6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Benchmarking and accounting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Please see the Feb GDB </a:t>
            </a:r>
            <a:r>
              <a:rPr lang="en-US" dirty="0" smtClean="0">
                <a:hlinkClick r:id="rId3"/>
              </a:rPr>
              <a:t>report</a:t>
            </a:r>
            <a:r>
              <a:rPr lang="en-US" dirty="0" smtClean="0"/>
              <a:t> of the HEPiX Benchmarking WG</a:t>
            </a:r>
          </a:p>
          <a:p>
            <a:pPr lvl="1"/>
            <a:r>
              <a:rPr lang="en-US" dirty="0" smtClean="0"/>
              <a:t>Studying fast benchmarks</a:t>
            </a:r>
          </a:p>
          <a:p>
            <a:pPr lvl="1"/>
            <a:r>
              <a:rPr lang="en-US" dirty="0" smtClean="0"/>
              <a:t>Looking into replacement of the archaic HS06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Please see the Jan GDB </a:t>
            </a:r>
            <a:r>
              <a:rPr lang="en-US" dirty="0" smtClean="0">
                <a:hlinkClick r:id="rId4"/>
              </a:rPr>
              <a:t>report</a:t>
            </a:r>
            <a:r>
              <a:rPr lang="en-US" dirty="0" smtClean="0"/>
              <a:t> of the </a:t>
            </a:r>
            <a:r>
              <a:rPr lang="en-US" dirty="0" smtClean="0">
                <a:hlinkClick r:id="rId5"/>
              </a:rPr>
              <a:t>Accounting TF</a:t>
            </a:r>
            <a:endParaRPr lang="en-US" dirty="0" smtClean="0"/>
          </a:p>
          <a:p>
            <a:pPr lvl="1"/>
            <a:r>
              <a:rPr lang="en-US" dirty="0" smtClean="0"/>
              <a:t>The new WLCG accounting </a:t>
            </a:r>
            <a:r>
              <a:rPr lang="en-US" dirty="0" smtClean="0">
                <a:hlinkClick r:id="rId6"/>
              </a:rPr>
              <a:t>portal</a:t>
            </a:r>
            <a:r>
              <a:rPr lang="en-US" dirty="0" smtClean="0"/>
              <a:t> and reports have been validated</a:t>
            </a:r>
          </a:p>
          <a:p>
            <a:pPr lvl="1"/>
            <a:r>
              <a:rPr lang="en-US" dirty="0" smtClean="0"/>
              <a:t>Further work on open issues, e.g. which changes will be needed to replace HS06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Please see this recent </a:t>
            </a:r>
            <a:r>
              <a:rPr lang="en-US" dirty="0" smtClean="0">
                <a:hlinkClick r:id="rId7"/>
              </a:rPr>
              <a:t>talk</a:t>
            </a:r>
            <a:r>
              <a:rPr lang="en-US" dirty="0"/>
              <a:t> </a:t>
            </a:r>
            <a:r>
              <a:rPr lang="en-US" dirty="0" smtClean="0"/>
              <a:t>on both subjects by Alessandra Forti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xperiment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ATLAS, CMS: multi-core vs. single-core jobs</a:t>
            </a:r>
          </a:p>
          <a:p>
            <a:pPr lvl="1"/>
            <a:r>
              <a:rPr lang="en-US" dirty="0" smtClean="0"/>
              <a:t>“</a:t>
            </a:r>
            <a:r>
              <a:rPr lang="en-US" i="1" dirty="0" smtClean="0"/>
              <a:t>Tetris</a:t>
            </a:r>
            <a:r>
              <a:rPr lang="en-US" dirty="0" smtClean="0"/>
              <a:t>” problem: up to 7 unused single-core slots to create an 8-core slot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LHCb: job “masonry”</a:t>
            </a:r>
          </a:p>
          <a:p>
            <a:pPr lvl="1"/>
            <a:r>
              <a:rPr lang="en-US" dirty="0" smtClean="0"/>
              <a:t>Use a job slot’s remaining time as efficiently as possible</a:t>
            </a:r>
          </a:p>
          <a:p>
            <a:pPr lvl="1"/>
            <a:r>
              <a:rPr lang="en-US" dirty="0" smtClean="0"/>
              <a:t>Would benefit a lot from MJF deployment</a:t>
            </a:r>
          </a:p>
          <a:p>
            <a:pPr lvl="2"/>
            <a:r>
              <a:rPr lang="en-US" dirty="0" smtClean="0"/>
              <a:t>See next page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ATLAS </a:t>
            </a:r>
            <a:r>
              <a:rPr lang="en-US" dirty="0"/>
              <a:t>E</a:t>
            </a:r>
            <a:r>
              <a:rPr lang="en-US" dirty="0" smtClean="0"/>
              <a:t>vent Service jobs</a:t>
            </a:r>
          </a:p>
          <a:p>
            <a:pPr lvl="1"/>
            <a:r>
              <a:rPr lang="en-US" dirty="0" smtClean="0"/>
              <a:t>Save often, lose little work when killed by the batch system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Machine/Job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Please see Andrew McNab’s recent </a:t>
            </a:r>
            <a:r>
              <a:rPr lang="en-US" dirty="0" smtClean="0">
                <a:hlinkClick r:id="rId3"/>
              </a:rPr>
              <a:t>talk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/>
              <a:t>A common API that jobs can use to discover the </a:t>
            </a:r>
            <a:r>
              <a:rPr lang="en-US" dirty="0" smtClean="0"/>
              <a:t>parameters </a:t>
            </a:r>
            <a:r>
              <a:rPr lang="en-US" dirty="0"/>
              <a:t>of their </a:t>
            </a:r>
            <a:r>
              <a:rPr lang="en-US" dirty="0" smtClean="0"/>
              <a:t>environment</a:t>
            </a:r>
          </a:p>
          <a:p>
            <a:pPr lvl="8"/>
            <a:endParaRPr lang="en-US" dirty="0"/>
          </a:p>
          <a:p>
            <a:r>
              <a:rPr lang="en-US" dirty="0" smtClean="0"/>
              <a:t>Also provides graceful shutdown mechanism</a:t>
            </a:r>
          </a:p>
          <a:p>
            <a:pPr lvl="1"/>
            <a:r>
              <a:rPr lang="en-US" dirty="0" smtClean="0"/>
              <a:t>Allow jobs to exit cleanly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Can thus enhance QoS on pre-emptible resources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And help avoid the “</a:t>
            </a:r>
            <a:r>
              <a:rPr lang="en-US" i="1" dirty="0" smtClean="0"/>
              <a:t>Tetris</a:t>
            </a:r>
            <a:r>
              <a:rPr lang="en-US" dirty="0" smtClean="0"/>
              <a:t>” problem in single/multi-core mixes</a:t>
            </a:r>
          </a:p>
          <a:p>
            <a:pPr lvl="1"/>
            <a:r>
              <a:rPr lang="en-US" dirty="0" smtClean="0"/>
              <a:t>Make 8 single-core jobs finish at the same time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Computing resource SLAs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Please see Gavin McCance’s recent </a:t>
            </a:r>
            <a:r>
              <a:rPr lang="en-US" dirty="0" smtClean="0">
                <a:hlinkClick r:id="rId3"/>
              </a:rPr>
              <a:t>talk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Extra computing resources could be made available at a lower QoS than usual</a:t>
            </a:r>
          </a:p>
          <a:p>
            <a:pPr lvl="1"/>
            <a:r>
              <a:rPr lang="en-US" dirty="0" smtClean="0"/>
              <a:t>Jobs might e.g. get lower IOPS and would typically be pre-emptible</a:t>
            </a:r>
          </a:p>
          <a:p>
            <a:pPr lvl="1"/>
            <a:r>
              <a:rPr lang="en-US" dirty="0" smtClean="0"/>
              <a:t>MJF functionality can help smooth the use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They would have an SLA between those of standard and volunteer resources</a:t>
            </a:r>
          </a:p>
          <a:p>
            <a:endParaRPr lang="en-US" dirty="0"/>
          </a:p>
          <a:p>
            <a:pPr marL="36576" indent="0">
              <a:buNone/>
            </a:pPr>
            <a:r>
              <a:rPr lang="en-US" dirty="0" smtClean="0"/>
              <a:t> 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1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Volunteer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</a:t>
            </a:r>
            <a:r>
              <a:rPr lang="en-US" dirty="0" smtClean="0">
                <a:hlinkClick r:id="rId3"/>
              </a:rPr>
              <a:t>LHC@home</a:t>
            </a:r>
            <a:r>
              <a:rPr lang="en-US" dirty="0" smtClean="0"/>
              <a:t> project coordinates volunteer computing activities across the experiments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ATLAS have benefited from 1-2% extra resources for simulation workloads</a:t>
            </a:r>
          </a:p>
          <a:p>
            <a:pPr lvl="7"/>
            <a:endParaRPr lang="en-US" dirty="0" smtClean="0"/>
          </a:p>
          <a:p>
            <a:r>
              <a:rPr lang="en-US" dirty="0" smtClean="0"/>
              <a:t>See this recent </a:t>
            </a:r>
            <a:r>
              <a:rPr lang="en-US" dirty="0" smtClean="0">
                <a:hlinkClick r:id="rId4"/>
              </a:rPr>
              <a:t>talk</a:t>
            </a:r>
            <a:r>
              <a:rPr lang="en-US" dirty="0" smtClean="0"/>
              <a:t> by David Cameron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It might even become a way for a computing-only lightweight site to provide its resources</a:t>
            </a:r>
          </a:p>
          <a:p>
            <a:pPr lvl="1"/>
            <a:r>
              <a:rPr lang="en-US" dirty="0" smtClean="0"/>
              <a:t>The central infrastructure can scale at least for simulation jobs</a:t>
            </a:r>
          </a:p>
          <a:p>
            <a:pPr lvl="1"/>
            <a:r>
              <a:rPr lang="en-US" dirty="0" smtClean="0"/>
              <a:t>The resources can be properly accounted in APEL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0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HPC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HPC is not a natural match for experiment jobs</a:t>
            </a:r>
          </a:p>
          <a:p>
            <a:pPr lvl="1"/>
            <a:r>
              <a:rPr lang="en-US" dirty="0" smtClean="0"/>
              <a:t>Fast interconnects not needed</a:t>
            </a:r>
          </a:p>
          <a:p>
            <a:pPr lvl="1"/>
            <a:r>
              <a:rPr lang="en-US" dirty="0" smtClean="0"/>
              <a:t>Often no external network, no local disk</a:t>
            </a:r>
          </a:p>
          <a:p>
            <a:pPr lvl="2"/>
            <a:r>
              <a:rPr lang="en-US" dirty="0" smtClean="0"/>
              <a:t>Getting better on new machines</a:t>
            </a:r>
          </a:p>
          <a:p>
            <a:pPr lvl="8"/>
            <a:endParaRPr lang="en-US" dirty="0" smtClean="0"/>
          </a:p>
          <a:p>
            <a:r>
              <a:rPr lang="en-US" dirty="0"/>
              <a:t>N</a:t>
            </a:r>
            <a:r>
              <a:rPr lang="en-US" dirty="0" smtClean="0"/>
              <a:t>orduGrid HPC sites use ARC functionality to have data staged in and out for jobs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US HPC facilities each have different edge services and operational policies</a:t>
            </a:r>
          </a:p>
          <a:p>
            <a:pPr lvl="1"/>
            <a:r>
              <a:rPr lang="en-US" dirty="0" smtClean="0"/>
              <a:t>Has led to ad-hoc complexities </a:t>
            </a:r>
            <a:r>
              <a:rPr lang="en-US" dirty="0" smtClean="0"/>
              <a:t>in the </a:t>
            </a:r>
            <a:r>
              <a:rPr lang="en-US" dirty="0" smtClean="0"/>
              <a:t>job frameworks of ATLAS and ALICE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ATLAS working on new </a:t>
            </a:r>
            <a:r>
              <a:rPr lang="en-US" i="1" dirty="0" smtClean="0"/>
              <a:t>Harvester</a:t>
            </a:r>
            <a:r>
              <a:rPr lang="en-US" dirty="0" smtClean="0"/>
              <a:t> service as intermediary between PanDA and </a:t>
            </a:r>
            <a:r>
              <a:rPr lang="en-US" dirty="0" smtClean="0"/>
              <a:t>pilots</a:t>
            </a:r>
          </a:p>
          <a:p>
            <a:pPr lvl="1"/>
            <a:r>
              <a:rPr lang="en-US" dirty="0" smtClean="0"/>
              <a:t>See this recent </a:t>
            </a:r>
            <a:r>
              <a:rPr lang="en-US" dirty="0" smtClean="0">
                <a:hlinkClick r:id="rId3"/>
              </a:rPr>
              <a:t>talk</a:t>
            </a:r>
            <a:r>
              <a:rPr lang="en-US" dirty="0"/>
              <a:t> by Tadashi Maeno</a:t>
            </a:r>
            <a:endParaRPr lang="en-US" dirty="0" smtClean="0"/>
          </a:p>
          <a:p>
            <a:pPr lvl="1"/>
            <a:r>
              <a:rPr lang="en-US" dirty="0" smtClean="0"/>
              <a:t>Common architecture for HPC, grid, cloud, 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79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Cloud 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Commercial cloud usage is expected to become important in the next years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Experiments and several sites have been gaining experience with it in the last years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US-ATLAS/BNL and US-CMS/FNAL have been doing big exercises e.g. with Amazon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CERN, European T1 sites and other big-data institutes are working together in </a:t>
            </a:r>
            <a:r>
              <a:rPr lang="en-US" dirty="0" smtClean="0">
                <a:hlinkClick r:id="rId3"/>
              </a:rPr>
              <a:t>Helix Nebula </a:t>
            </a:r>
            <a:r>
              <a:rPr lang="mr-IN" dirty="0" smtClean="0">
                <a:hlinkClick r:id="rId3"/>
              </a:rPr>
              <a:t>–</a:t>
            </a:r>
            <a:r>
              <a:rPr lang="en-US" dirty="0" smtClean="0">
                <a:hlinkClick r:id="rId3"/>
              </a:rPr>
              <a:t> The Science Cloud</a:t>
            </a:r>
            <a:endParaRPr lang="en-US" dirty="0" smtClean="0"/>
          </a:p>
          <a:p>
            <a:pPr lvl="8"/>
            <a:endParaRPr lang="en-US" dirty="0" smtClean="0"/>
          </a:p>
          <a:p>
            <a:r>
              <a:rPr lang="en-US" dirty="0" smtClean="0"/>
              <a:t>CERN will make such computing resources available to the experiments via HTCondor</a:t>
            </a:r>
          </a:p>
          <a:p>
            <a:pPr lvl="1"/>
            <a:r>
              <a:rPr lang="en-US" dirty="0" smtClean="0"/>
              <a:t>As already done successfully in previous exercises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8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Classic grid services still constitute the backbone of the computing resources for now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Lightweight site initiatives are expected to help reduce their complexity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New technologies and paradigms are gaining popularity</a:t>
            </a:r>
          </a:p>
          <a:p>
            <a:pPr lvl="1"/>
            <a:r>
              <a:rPr lang="en-US" dirty="0" smtClean="0"/>
              <a:t>In particular containers and Singularity</a:t>
            </a:r>
          </a:p>
          <a:p>
            <a:endParaRPr lang="en-US" dirty="0"/>
          </a:p>
          <a:p>
            <a:endParaRPr lang="en-US" dirty="0"/>
          </a:p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1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CE and batch system stats and trends</a:t>
            </a:r>
          </a:p>
          <a:p>
            <a:r>
              <a:rPr lang="en-US" dirty="0" smtClean="0"/>
              <a:t>Configuration methods</a:t>
            </a:r>
          </a:p>
          <a:p>
            <a:r>
              <a:rPr lang="en-US" dirty="0" smtClean="0"/>
              <a:t>Lightweight sites</a:t>
            </a:r>
          </a:p>
          <a:p>
            <a:r>
              <a:rPr lang="en-US" dirty="0" smtClean="0"/>
              <a:t>Containers</a:t>
            </a:r>
          </a:p>
          <a:p>
            <a:r>
              <a:rPr lang="en-US" dirty="0" smtClean="0"/>
              <a:t>CentOS/EL7</a:t>
            </a:r>
          </a:p>
          <a:p>
            <a:r>
              <a:rPr lang="en-US" dirty="0" smtClean="0"/>
              <a:t>IPv6-only computing resources</a:t>
            </a:r>
          </a:p>
          <a:p>
            <a:r>
              <a:rPr lang="en-US" dirty="0" smtClean="0"/>
              <a:t>Benchmarking and accounting</a:t>
            </a:r>
          </a:p>
          <a:p>
            <a:r>
              <a:rPr lang="en-US" dirty="0" smtClean="0"/>
              <a:t>Experiment trends</a:t>
            </a:r>
          </a:p>
          <a:p>
            <a:r>
              <a:rPr lang="en-US" dirty="0" smtClean="0"/>
              <a:t>Machine/Job Features</a:t>
            </a:r>
          </a:p>
          <a:p>
            <a:r>
              <a:rPr lang="en-US" dirty="0" smtClean="0"/>
              <a:t>Computing resource SLAs</a:t>
            </a:r>
          </a:p>
          <a:p>
            <a:r>
              <a:rPr lang="en-US" dirty="0" smtClean="0"/>
              <a:t>Volunteer computing</a:t>
            </a:r>
          </a:p>
          <a:p>
            <a:r>
              <a:rPr lang="en-US" dirty="0" smtClean="0"/>
              <a:t>HPC resources</a:t>
            </a:r>
          </a:p>
          <a:p>
            <a:r>
              <a:rPr lang="en-US" dirty="0" smtClean="0"/>
              <a:t>Cloud initiatives</a:t>
            </a:r>
          </a:p>
          <a:p>
            <a:r>
              <a:rPr lang="en-US" dirty="0" smtClean="0"/>
              <a:t>Conclusions </a:t>
            </a:r>
          </a:p>
          <a:p>
            <a:pPr marL="36576" indent="0" algn="r">
              <a:buNone/>
            </a:pPr>
            <a:r>
              <a:rPr lang="en-US" i="1" dirty="0" smtClean="0"/>
              <a:t>Plus anything that I managed to miss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stats in the BDII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6549060"/>
              </p:ext>
            </p:extLst>
          </p:nvPr>
        </p:nvGraphicFramePr>
        <p:xfrm>
          <a:off x="784073" y="1504280"/>
          <a:ext cx="308454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1896"/>
                <a:gridCol w="124264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 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Instances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HTCONDOR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74740"/>
              </p:ext>
            </p:extLst>
          </p:nvPr>
        </p:nvGraphicFramePr>
        <p:xfrm>
          <a:off x="5180228" y="1504280"/>
          <a:ext cx="3084542" cy="3688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41896"/>
                <a:gridCol w="1242646"/>
              </a:tblGrid>
              <a:tr h="358740">
                <a:tc>
                  <a:txBody>
                    <a:bodyPr/>
                    <a:lstStyle/>
                    <a:p>
                      <a:r>
                        <a:rPr lang="en-US" dirty="0" smtClean="0"/>
                        <a:t>Batch system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Instances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HTCONDOR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LOADLEVELER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OGS/GE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PBSPRO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 smtClean="0"/>
                        <a:t>SGE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242147">
                <a:tc>
                  <a:txBody>
                    <a:bodyPr/>
                    <a:lstStyle/>
                    <a:p>
                      <a:r>
                        <a:rPr lang="en-US" dirty="0" smtClean="0"/>
                        <a:t>SLURM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57</a:t>
                      </a:r>
                      <a:endParaRPr lang="en-US" dirty="0"/>
                    </a:p>
                  </a:txBody>
                  <a:tcPr/>
                </a:tc>
              </a:tr>
              <a:tr h="123613"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169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4170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 instances per batch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72901"/>
              </p:ext>
            </p:extLst>
          </p:nvPr>
        </p:nvGraphicFramePr>
        <p:xfrm>
          <a:off x="1422980" y="1410677"/>
          <a:ext cx="6295293" cy="3708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84557"/>
                <a:gridCol w="682798"/>
                <a:gridCol w="1031631"/>
                <a:gridCol w="1184030"/>
                <a:gridCol w="1512277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CREAM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HTCONDOR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HTCONDOR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LOADLEVELER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LSF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OGS/GE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PBSPRO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SLURM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TORQUE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CE and batch system trends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 types</a:t>
            </a:r>
          </a:p>
          <a:p>
            <a:pPr lvl="1"/>
            <a:r>
              <a:rPr lang="en-US" dirty="0" smtClean="0"/>
              <a:t>CREAM by far the most numerous</a:t>
            </a:r>
          </a:p>
          <a:p>
            <a:pPr lvl="1"/>
            <a:r>
              <a:rPr lang="en-US" dirty="0" smtClean="0"/>
              <a:t>ARC and HTCondor on the rise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Batch systems</a:t>
            </a:r>
          </a:p>
          <a:p>
            <a:pPr lvl="1"/>
            <a:r>
              <a:rPr lang="en-US" dirty="0" smtClean="0"/>
              <a:t>PBS/Torque by far the most numerous</a:t>
            </a:r>
          </a:p>
          <a:p>
            <a:pPr lvl="1"/>
            <a:r>
              <a:rPr lang="en-US" dirty="0" smtClean="0"/>
              <a:t>HTCondor and SLURM on the rise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PIC working on APEL parser for HTCondor CE + batch 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7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Configuration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YAIM </a:t>
            </a:r>
            <a:r>
              <a:rPr lang="mr-IN" dirty="0" smtClean="0"/>
              <a:t>–</a:t>
            </a:r>
            <a:r>
              <a:rPr lang="en-US" dirty="0" smtClean="0"/>
              <a:t> still there, but minimally maintained</a:t>
            </a:r>
          </a:p>
          <a:p>
            <a:r>
              <a:rPr lang="en-US" dirty="0" smtClean="0"/>
              <a:t>Puppet </a:t>
            </a:r>
            <a:r>
              <a:rPr lang="mr-IN" dirty="0" smtClean="0"/>
              <a:t>–</a:t>
            </a:r>
            <a:r>
              <a:rPr lang="en-US" dirty="0" smtClean="0"/>
              <a:t> on the rise</a:t>
            </a:r>
          </a:p>
          <a:p>
            <a:r>
              <a:rPr lang="en-US" dirty="0" smtClean="0"/>
              <a:t>Ansible </a:t>
            </a:r>
            <a:r>
              <a:rPr lang="mr-IN" dirty="0" smtClean="0"/>
              <a:t>–</a:t>
            </a:r>
            <a:r>
              <a:rPr lang="en-US" dirty="0" smtClean="0"/>
              <a:t> ditto?</a:t>
            </a:r>
          </a:p>
          <a:p>
            <a:r>
              <a:rPr lang="en-US" dirty="0" smtClean="0"/>
              <a:t>Quattor / Aquilon</a:t>
            </a:r>
          </a:p>
          <a:p>
            <a:r>
              <a:rPr lang="en-US" dirty="0" smtClean="0"/>
              <a:t>A bunch of others used at some sites</a:t>
            </a:r>
          </a:p>
          <a:p>
            <a:pPr lvl="1"/>
            <a:r>
              <a:rPr lang="en-US" dirty="0" smtClean="0"/>
              <a:t>Chef</a:t>
            </a:r>
          </a:p>
          <a:p>
            <a:pPr lvl="1"/>
            <a:r>
              <a:rPr lang="en-US" dirty="0" smtClean="0"/>
              <a:t>SaltStack</a:t>
            </a:r>
          </a:p>
          <a:p>
            <a:pPr lvl="1"/>
            <a:r>
              <a:rPr lang="en-US" dirty="0" smtClean="0"/>
              <a:t>CFEngine</a:t>
            </a:r>
          </a:p>
          <a:p>
            <a:pPr lvl="1"/>
            <a:r>
              <a:rPr lang="mr-IN" dirty="0" smtClean="0"/>
              <a:t>…</a:t>
            </a:r>
            <a:endParaRPr lang="en-US" dirty="0" smtClean="0"/>
          </a:p>
          <a:p>
            <a:endParaRPr lang="en-US" dirty="0"/>
          </a:p>
          <a:p>
            <a:pPr marL="36576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3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Lightweight sites  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might sites provide resources with less effort?</a:t>
            </a:r>
          </a:p>
          <a:p>
            <a:pPr lvl="1"/>
            <a:r>
              <a:rPr lang="en-US" dirty="0" smtClean="0"/>
              <a:t>Storage </a:t>
            </a:r>
            <a:r>
              <a:rPr lang="en-US" dirty="0" smtClean="0">
                <a:sym typeface="Wingdings"/>
              </a:rPr>
              <a:t> followup in Data Management steering group</a:t>
            </a:r>
          </a:p>
          <a:p>
            <a:pPr lvl="1"/>
            <a:r>
              <a:rPr lang="en-US" dirty="0" smtClean="0">
                <a:sym typeface="Wingdings"/>
              </a:rPr>
              <a:t>Computing  followup in Ops Coordination</a:t>
            </a: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Here we are mostly concerned with EGI sites</a:t>
            </a:r>
          </a:p>
          <a:p>
            <a:pPr lvl="1"/>
            <a:r>
              <a:rPr lang="en-US" dirty="0" smtClean="0">
                <a:sym typeface="Wingdings"/>
              </a:rPr>
              <a:t>US-ATLAS and US-CMS projects: see CHEP </a:t>
            </a:r>
            <a:r>
              <a:rPr lang="en-US" dirty="0" smtClean="0">
                <a:sym typeface="Wingdings"/>
                <a:hlinkClick r:id="rId3"/>
              </a:rPr>
              <a:t>talk</a:t>
            </a:r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Site </a:t>
            </a:r>
            <a:r>
              <a:rPr lang="en-US" dirty="0" smtClean="0">
                <a:sym typeface="Wingdings"/>
                <a:hlinkClick r:id="rId4"/>
              </a:rPr>
              <a:t>responses</a:t>
            </a:r>
            <a:r>
              <a:rPr lang="en-US" dirty="0" smtClean="0">
                <a:sym typeface="Wingdings"/>
              </a:rPr>
              <a:t> to a questionnaire show the potential benefits of shared repositories</a:t>
            </a:r>
          </a:p>
          <a:p>
            <a:pPr lvl="1"/>
            <a:r>
              <a:rPr lang="en-US" dirty="0" smtClean="0">
                <a:sym typeface="Wingdings"/>
              </a:rPr>
              <a:t>OpenStack images</a:t>
            </a:r>
          </a:p>
          <a:p>
            <a:pPr lvl="2"/>
            <a:r>
              <a:rPr lang="en-US" dirty="0" smtClean="0">
                <a:sym typeface="Wingdings"/>
              </a:rPr>
              <a:t>Pre-built services, pre-configured where possible</a:t>
            </a:r>
          </a:p>
          <a:p>
            <a:pPr lvl="1"/>
            <a:r>
              <a:rPr lang="en-US" dirty="0" smtClean="0">
                <a:sym typeface="Wingdings"/>
              </a:rPr>
              <a:t>Docker containers</a:t>
            </a:r>
          </a:p>
          <a:p>
            <a:pPr lvl="2"/>
            <a:r>
              <a:rPr lang="en-US" dirty="0" smtClean="0">
                <a:sym typeface="Wingdings"/>
              </a:rPr>
              <a:t>Ditto </a:t>
            </a:r>
          </a:p>
          <a:p>
            <a:pPr lvl="1"/>
            <a:r>
              <a:rPr lang="en-US" dirty="0" smtClean="0">
                <a:sym typeface="Wingdings"/>
              </a:rPr>
              <a:t>Puppet modules</a:t>
            </a:r>
          </a:p>
          <a:p>
            <a:pPr lvl="2"/>
            <a:r>
              <a:rPr lang="en-US" dirty="0" smtClean="0">
                <a:sym typeface="Wingdings"/>
              </a:rPr>
              <a:t>For site-specific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09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Lightweight sites  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CE + batch system not strictly needed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Cloud VMs or containers could be sufficient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They can be managed e.g. with </a:t>
            </a:r>
            <a:r>
              <a:rPr lang="en-US" dirty="0" smtClean="0">
                <a:hlinkClick r:id="rId3"/>
              </a:rPr>
              <a:t>Vac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Vcycle</a:t>
            </a:r>
            <a:endParaRPr lang="en-US" dirty="0" smtClean="0"/>
          </a:p>
          <a:p>
            <a:pPr lvl="1"/>
            <a:r>
              <a:rPr lang="en-US" dirty="0" smtClean="0"/>
              <a:t>Several GridPP sites are doing that already</a:t>
            </a:r>
          </a:p>
          <a:p>
            <a:pPr lvl="2"/>
            <a:r>
              <a:rPr lang="en-US" dirty="0" smtClean="0"/>
              <a:t>All 4 experiments are covered</a:t>
            </a:r>
          </a:p>
          <a:p>
            <a:pPr lvl="1"/>
            <a:r>
              <a:rPr lang="en-US" dirty="0" smtClean="0"/>
              <a:t>The resources are properly accounted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They can directly receive work from an experiment’s central task queue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Or they can join an HTCondor pool to which an experiment submits work</a:t>
            </a:r>
          </a:p>
          <a:p>
            <a:pPr lvl="1"/>
            <a:r>
              <a:rPr lang="en-US" dirty="0" smtClean="0"/>
              <a:t>Proof of concept used by GridPP sites for ALICE</a:t>
            </a:r>
          </a:p>
          <a:p>
            <a:pPr marL="36576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4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Containers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isolation paradigm much lighter than VMs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See this recent </a:t>
            </a:r>
            <a:r>
              <a:rPr lang="en-US" dirty="0" smtClean="0">
                <a:hlinkClick r:id="rId3"/>
              </a:rPr>
              <a:t>talk</a:t>
            </a:r>
            <a:r>
              <a:rPr lang="en-US" dirty="0" smtClean="0"/>
              <a:t> by Andrew Lahiff on usage at RAL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A new tool to launch containers is gaining momentum in our community and beyond: </a:t>
            </a:r>
            <a:r>
              <a:rPr lang="en-US" dirty="0" smtClean="0">
                <a:hlinkClick r:id="rId4"/>
              </a:rPr>
              <a:t>Singularity</a:t>
            </a:r>
            <a:endParaRPr lang="en-US" dirty="0" smtClean="0"/>
          </a:p>
          <a:p>
            <a:pPr lvl="1"/>
            <a:r>
              <a:rPr lang="en-US" dirty="0" smtClean="0"/>
              <a:t>US-CMS already use it at their T2 sites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rovide SL6 environment on CentOS/EL7 WN</a:t>
            </a:r>
          </a:p>
          <a:p>
            <a:pPr lvl="1"/>
            <a:r>
              <a:rPr lang="en-US" dirty="0" smtClean="0"/>
              <a:t>And isolate the user payload from the pilot </a:t>
            </a:r>
            <a:br>
              <a:rPr lang="en-US" dirty="0" smtClean="0"/>
            </a:br>
            <a:r>
              <a:rPr lang="en-US" dirty="0" smtClean="0">
                <a:sym typeface="Wingdings"/>
              </a:rPr>
              <a:t> replacement for gLExec!</a:t>
            </a:r>
          </a:p>
          <a:p>
            <a:pPr lvl="2"/>
            <a:r>
              <a:rPr lang="en-US" dirty="0" smtClean="0">
                <a:sym typeface="Wingdings"/>
              </a:rPr>
              <a:t>See today’s Traceability &amp; Isolation WG </a:t>
            </a:r>
            <a:r>
              <a:rPr lang="en-US" dirty="0" smtClean="0">
                <a:sym typeface="Wingdings"/>
                <a:hlinkClick r:id="rId5"/>
              </a:rPr>
              <a:t>talk</a:t>
            </a:r>
            <a:r>
              <a:rPr lang="en-US" dirty="0" smtClean="0">
                <a:sym typeface="Wingdings"/>
              </a:rPr>
              <a:t> by Vincent Brillault</a:t>
            </a:r>
          </a:p>
          <a:p>
            <a:pPr lvl="1"/>
            <a:r>
              <a:rPr lang="en-US" dirty="0" smtClean="0">
                <a:sym typeface="Wingdings"/>
              </a:rPr>
              <a:t>It currently needs to be </a:t>
            </a:r>
            <a:r>
              <a:rPr lang="en-US" i="1" dirty="0" smtClean="0">
                <a:sym typeface="Wingdings"/>
              </a:rPr>
              <a:t>setuid</a:t>
            </a:r>
            <a:r>
              <a:rPr lang="en-US" dirty="0" smtClean="0">
                <a:sym typeface="Wingdings"/>
              </a:rPr>
              <a:t> </a:t>
            </a:r>
            <a:r>
              <a:rPr lang="en-US" i="1" dirty="0" smtClean="0">
                <a:sym typeface="Wingdings"/>
              </a:rPr>
              <a:t>root</a:t>
            </a:r>
            <a:r>
              <a:rPr lang="en-US" dirty="0" smtClean="0">
                <a:sym typeface="Wingdings"/>
              </a:rPr>
              <a:t> because the kernel requires root for mount namespace operations</a:t>
            </a:r>
          </a:p>
          <a:p>
            <a:pPr lvl="2"/>
            <a:r>
              <a:rPr lang="en-US" dirty="0" smtClean="0">
                <a:sym typeface="Wingdings"/>
              </a:rPr>
              <a:t>A future EL update (7.4?) is expected to lift that restriction</a:t>
            </a:r>
          </a:p>
          <a:p>
            <a:pPr lvl="8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See the </a:t>
            </a:r>
            <a:r>
              <a:rPr lang="en-US" dirty="0" smtClean="0">
                <a:sym typeface="Wingdings"/>
                <a:hlinkClick r:id="rId6"/>
              </a:rPr>
              <a:t>workshop</a:t>
            </a:r>
            <a:r>
              <a:rPr lang="en-US" dirty="0" smtClean="0">
                <a:sym typeface="Wingdings"/>
              </a:rPr>
              <a:t> on containers </a:t>
            </a:r>
            <a:r>
              <a:rPr lang="en-US" dirty="0" smtClean="0">
                <a:sym typeface="Wingdings"/>
              </a:rPr>
              <a:t>co-located at ISGC!</a:t>
            </a:r>
          </a:p>
          <a:p>
            <a:pPr lvl="8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See the ATLAS mini </a:t>
            </a:r>
            <a:r>
              <a:rPr lang="en-US" dirty="0" smtClean="0">
                <a:sym typeface="Wingdings"/>
                <a:hlinkClick r:id="rId7"/>
              </a:rPr>
              <a:t>workshop</a:t>
            </a:r>
            <a:r>
              <a:rPr lang="en-US" dirty="0" smtClean="0">
                <a:sym typeface="Wingdings"/>
              </a:rPr>
              <a:t> on containers later today!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34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CERNCorporate4-3</Template>
  <TotalTime>3124</TotalTime>
  <Words>1127</Words>
  <Application>Microsoft Office PowerPoint</Application>
  <PresentationFormat>On-screen Show (4:3)</PresentationFormat>
  <Paragraphs>306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Mangal</vt:lpstr>
      <vt:lpstr>Wingdings</vt:lpstr>
      <vt:lpstr>CERNCorporate4-3</vt:lpstr>
      <vt:lpstr>Workload management landscape    GDB meeting at                      8th March 2017    Maarten Litmaath, CERN  v1.0</vt:lpstr>
      <vt:lpstr>Table of contents</vt:lpstr>
      <vt:lpstr>Current stats in the BDII</vt:lpstr>
      <vt:lpstr>CE instances per batch system</vt:lpstr>
      <vt:lpstr>CE and batch system trends</vt:lpstr>
      <vt:lpstr>Configuration methods</vt:lpstr>
      <vt:lpstr>Lightweight sites   (1)</vt:lpstr>
      <vt:lpstr>Lightweight sites   (2)</vt:lpstr>
      <vt:lpstr>Containers </vt:lpstr>
      <vt:lpstr>CentOS/EL7</vt:lpstr>
      <vt:lpstr>IPv6-only computing resources</vt:lpstr>
      <vt:lpstr>Benchmarking and accounting</vt:lpstr>
      <vt:lpstr>Experiment trends</vt:lpstr>
      <vt:lpstr>Machine/Job Features</vt:lpstr>
      <vt:lpstr>Computing resource SLAs</vt:lpstr>
      <vt:lpstr>Volunteer computing</vt:lpstr>
      <vt:lpstr>HPC resources</vt:lpstr>
      <vt:lpstr>Cloud initiatives</vt:lpstr>
      <vt:lpstr>Conclusions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NN</dc:creator>
  <cp:lastModifiedBy>Maarten Litmaath</cp:lastModifiedBy>
  <cp:revision>480</cp:revision>
  <cp:lastPrinted>2017-03-04T22:06:47Z</cp:lastPrinted>
  <dcterms:created xsi:type="dcterms:W3CDTF">2015-01-26T14:46:24Z</dcterms:created>
  <dcterms:modified xsi:type="dcterms:W3CDTF">2017-03-07T17:57:45Z</dcterms:modified>
</cp:coreProperties>
</file>