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32" r:id="rId3"/>
    <p:sldId id="462" r:id="rId4"/>
    <p:sldId id="479" r:id="rId5"/>
    <p:sldId id="480" r:id="rId6"/>
    <p:sldId id="483" r:id="rId7"/>
    <p:sldId id="463" r:id="rId8"/>
    <p:sldId id="477" r:id="rId9"/>
    <p:sldId id="481" r:id="rId10"/>
    <p:sldId id="482" r:id="rId11"/>
    <p:sldId id="484" r:id="rId12"/>
    <p:sldId id="490" r:id="rId13"/>
    <p:sldId id="487" r:id="rId14"/>
    <p:sldId id="488" r:id="rId15"/>
    <p:sldId id="485" r:id="rId16"/>
    <p:sldId id="489" r:id="rId17"/>
    <p:sldId id="491" r:id="rId18"/>
    <p:sldId id="492" r:id="rId19"/>
    <p:sldId id="493" r:id="rId20"/>
    <p:sldId id="494" r:id="rId21"/>
    <p:sldId id="476" r:id="rId22"/>
    <p:sldId id="465" r:id="rId23"/>
    <p:sldId id="475" r:id="rId24"/>
    <p:sldId id="467" r:id="rId25"/>
    <p:sldId id="469" r:id="rId26"/>
    <p:sldId id="470" r:id="rId27"/>
    <p:sldId id="468" r:id="rId28"/>
    <p:sldId id="486" r:id="rId29"/>
    <p:sldId id="471" r:id="rId30"/>
    <p:sldId id="474" r:id="rId31"/>
    <p:sldId id="429" r:id="rId32"/>
    <p:sldId id="416" r:id="rId33"/>
    <p:sldId id="495" r:id="rId34"/>
    <p:sldId id="47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4"/>
    <p:restoredTop sz="94630"/>
  </p:normalViewPr>
  <p:slideViewPr>
    <p:cSldViewPr>
      <p:cViewPr>
        <p:scale>
          <a:sx n="80" d="100"/>
          <a:sy n="80" d="100"/>
        </p:scale>
        <p:origin x="2216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3F437-C77C-014A-841C-E574F82117C7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9B46-C008-A747-B7A8-23F0DC18F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1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6B38-9725-4C3C-8C98-B279A9B41740}" type="datetimeFigureOut">
              <a:rPr lang="en-GB" smtClean="0"/>
              <a:pPr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D5FF-6835-4F00-8ACB-3B73942FE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88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8D5FF-6835-4F00-8ACB-3B73942FEF6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4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94FB-95E6-4080-B9AB-B31826042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8A17-9484-4761-B3CA-9217F91BB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9989-B87C-44E9-9909-4EFF32F6A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EE18-F467-4E56-9214-960F1251F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HEPi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59632" cy="1090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F3EA-C606-4138-8CCE-6AF1D8915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71B4-E95A-41AD-B04D-B856F300D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8115-AC79-435C-A740-F63B90424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4440-8166-4899-9FC9-CC81CDCFE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F745-8AD4-48FA-B21F-A41B3D914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FB2E-70B4-4819-B35D-D5ED0BFD5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C257-6872-4BB9-8480-2675FDDDA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9BE09-DD75-49EC-8165-87C341D8D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vmfs-6.ndgf.org/ipv6/overview.php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pix-ipv6.web.cern.ch/content/how-deploy-ipv6-wlcg-tier-2-si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pix-ipv6.web.cern.ch/content/ipv6-security-checklist-wlcg-site-system-administrators-and-networking-team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onit.cern.ch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hepix-ipv6.web.cern.ch/sites-connectivit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pix-ipv6.web.cern.ch/perfsonar-ps" TargetMode="External"/><Relationship Id="rId3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NULL" TargetMode="External"/><Relationship Id="rId10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ategoryDisplay.py?categId=3538" TargetMode="External"/><Relationship Id="rId4" Type="http://schemas.openxmlformats.org/officeDocument/2006/relationships/hyperlink" Target="http://hepix-ipv6.web.cern.ch/content/wlcg-ipv6-task-force-0" TargetMode="External"/><Relationship Id="rId5" Type="http://schemas.openxmlformats.org/officeDocument/2006/relationships/hyperlink" Target="http://iopscience.iop.org/article/10.1088/1742-6596/513/6/062026" TargetMode="External"/><Relationship Id="rId6" Type="http://schemas.openxmlformats.org/officeDocument/2006/relationships/hyperlink" Target="http://iopscience.iop.org/article/10.1088/1742-6596/664/5/052018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pix-ipv6.web.cern.ch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/>
          <a:lstStyle/>
          <a:p>
            <a:r>
              <a:rPr lang="en-GB" sz="4000" i="1" dirty="0"/>
              <a:t>S</a:t>
            </a:r>
            <a:r>
              <a:rPr lang="en-GB" sz="4000" i="1" dirty="0" smtClean="0"/>
              <a:t>upport for IPv6-only CPU </a:t>
            </a:r>
            <a:br>
              <a:rPr lang="en-GB" sz="4000" i="1" dirty="0" smtClean="0"/>
            </a:br>
            <a:r>
              <a:rPr lang="en-GB" sz="4000" i="1" dirty="0" smtClean="0"/>
              <a:t>– an update from the </a:t>
            </a:r>
            <a:r>
              <a:rPr lang="en-GB" sz="4000" i="1" dirty="0" err="1" smtClean="0"/>
              <a:t>HEPiX</a:t>
            </a:r>
            <a:r>
              <a:rPr lang="en-GB" sz="4000" i="1" dirty="0" smtClean="0"/>
              <a:t> IPv6 WG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David Kelsey (STFC-RAL)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WLCG GDB, Taipei (ISGC2017)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8</a:t>
            </a:r>
            <a:r>
              <a:rPr lang="en-GB" dirty="0" smtClean="0"/>
              <a:t> Mar 2017</a:t>
            </a:r>
          </a:p>
        </p:txBody>
      </p:sp>
      <p:pic>
        <p:nvPicPr>
          <p:cNvPr id="4" name="Picture 3" descr="HEP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22710" cy="166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forward to having </a:t>
            </a:r>
            <a:r>
              <a:rPr lang="en-US" b="1" dirty="0" smtClean="0"/>
              <a:t>100%</a:t>
            </a:r>
            <a:r>
              <a:rPr lang="en-US" dirty="0" smtClean="0"/>
              <a:t> </a:t>
            </a:r>
            <a:r>
              <a:rPr lang="en-US" dirty="0"/>
              <a:t>SEs that support </a:t>
            </a:r>
            <a:r>
              <a:rPr lang="en-US" dirty="0" err="1"/>
              <a:t>LHCb</a:t>
            </a:r>
            <a:r>
              <a:rPr lang="en-US" dirty="0"/>
              <a:t> running in dual-stack </a:t>
            </a:r>
            <a:r>
              <a:rPr lang="en-US" dirty="0" smtClean="0"/>
              <a:t>mode!</a:t>
            </a:r>
          </a:p>
          <a:p>
            <a:r>
              <a:rPr lang="en-US" dirty="0" smtClean="0"/>
              <a:t>If </a:t>
            </a:r>
            <a:r>
              <a:rPr lang="en-US" dirty="0"/>
              <a:t>any site wants to provide </a:t>
            </a:r>
            <a:r>
              <a:rPr lang="en-US" dirty="0" err="1"/>
              <a:t>cpu</a:t>
            </a:r>
            <a:r>
              <a:rPr lang="en-US" dirty="0"/>
              <a:t> in dual-stack or </a:t>
            </a:r>
            <a:r>
              <a:rPr lang="en-US" dirty="0" smtClean="0"/>
              <a:t>IPv6-only, that </a:t>
            </a:r>
            <a:r>
              <a:rPr lang="en-US" dirty="0"/>
              <a:t>too should be fine with </a:t>
            </a:r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though notice needed for pure-IPv6-only </a:t>
            </a:r>
            <a:r>
              <a:rPr lang="en-US" dirty="0"/>
              <a:t>WNs </a:t>
            </a:r>
            <a:endParaRPr lang="en-US" dirty="0" smtClean="0"/>
          </a:p>
          <a:p>
            <a:pPr lvl="1"/>
            <a:r>
              <a:rPr lang="en-US" dirty="0" smtClean="0"/>
              <a:t>until </a:t>
            </a:r>
            <a:r>
              <a:rPr lang="en-US" dirty="0"/>
              <a:t>the majority of our SEs (esp. CERN) are </a:t>
            </a:r>
            <a:r>
              <a:rPr lang="en-US" dirty="0" smtClean="0"/>
              <a:t>dual-stack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2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News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(Tier 0 &amp; 1s)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 from </a:t>
            </a:r>
            <a:r>
              <a:rPr lang="en-US" dirty="0" err="1" smtClean="0"/>
              <a:t>Edoardo</a:t>
            </a:r>
            <a:r>
              <a:rPr lang="en-US" dirty="0" smtClean="0"/>
              <a:t> </a:t>
            </a:r>
            <a:r>
              <a:rPr lang="en-US" dirty="0" err="1" smtClean="0"/>
              <a:t>Martelli</a:t>
            </a:r>
            <a:endParaRPr lang="en-US" dirty="0" smtClean="0"/>
          </a:p>
          <a:p>
            <a:r>
              <a:rPr lang="en-US" sz="2400" dirty="0"/>
              <a:t>CERN has started deploying RFC 6939 (Client Link-Layer Address Option in </a:t>
            </a:r>
            <a:r>
              <a:rPr lang="en-US" sz="2400" dirty="0" smtClean="0"/>
              <a:t>DHCPv6</a:t>
            </a:r>
            <a:r>
              <a:rPr lang="en-US" sz="2400" dirty="0"/>
              <a:t>) on its Campus and </a:t>
            </a:r>
            <a:r>
              <a:rPr lang="en-US" sz="2400" dirty="0" err="1"/>
              <a:t>Datacentre</a:t>
            </a:r>
            <a:r>
              <a:rPr lang="en-US" sz="2400" dirty="0"/>
              <a:t> </a:t>
            </a:r>
            <a:r>
              <a:rPr lang="en-US" sz="2400" dirty="0" smtClean="0"/>
              <a:t>routers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deployment of the </a:t>
            </a:r>
            <a:r>
              <a:rPr lang="en-US" sz="2400" dirty="0" smtClean="0"/>
              <a:t>option </a:t>
            </a:r>
            <a:r>
              <a:rPr lang="en-US" sz="2400" dirty="0"/>
              <a:t>has suddenly become urgent because the Network Manager of the </a:t>
            </a:r>
            <a:r>
              <a:rPr lang="en-US" sz="2400" dirty="0" smtClean="0"/>
              <a:t>latest </a:t>
            </a:r>
            <a:r>
              <a:rPr lang="en-US" sz="2400" dirty="0"/>
              <a:t>CERN Centos 7 (CC7) distribution doesn't allow to set a DUID that </a:t>
            </a:r>
            <a:r>
              <a:rPr lang="en-US" sz="2400" dirty="0" smtClean="0"/>
              <a:t>contains </a:t>
            </a:r>
            <a:r>
              <a:rPr lang="en-US" sz="2400" dirty="0"/>
              <a:t>the MAC address (-LLT or -</a:t>
            </a:r>
            <a:r>
              <a:rPr lang="en-US" sz="2400" dirty="0" smtClean="0"/>
              <a:t>LL)</a:t>
            </a:r>
          </a:p>
          <a:p>
            <a:r>
              <a:rPr lang="en-US" sz="2400" dirty="0" smtClean="0"/>
              <a:t>fact </a:t>
            </a:r>
            <a:r>
              <a:rPr lang="en-US" sz="2400" dirty="0"/>
              <a:t>that hampers the lease of </a:t>
            </a:r>
            <a:r>
              <a:rPr lang="en-US" sz="2400" dirty="0" smtClean="0"/>
              <a:t>addresses </a:t>
            </a:r>
            <a:r>
              <a:rPr lang="en-US" sz="2400" dirty="0"/>
              <a:t>to CC7 </a:t>
            </a:r>
            <a:r>
              <a:rPr lang="en-US" sz="2400" dirty="0" smtClean="0"/>
              <a:t>machines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1 &amp;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Good IPv6 </a:t>
            </a:r>
            <a:r>
              <a:rPr lang="en-US" sz="2400" dirty="0"/>
              <a:t>adoption </a:t>
            </a:r>
          </a:p>
          <a:p>
            <a:pPr lvl="1"/>
            <a:r>
              <a:rPr lang="en-US" sz="2000" dirty="0"/>
              <a:t>9 Tier1s and the Tier0 peering over IPv6</a:t>
            </a:r>
          </a:p>
          <a:p>
            <a:pPr lvl="1"/>
            <a:r>
              <a:rPr lang="en-US" sz="2000" dirty="0"/>
              <a:t>dual-stack </a:t>
            </a:r>
            <a:r>
              <a:rPr lang="en-US" sz="2000" dirty="0" err="1"/>
              <a:t>perfSONAR</a:t>
            </a:r>
            <a:r>
              <a:rPr lang="en-US" sz="2000" dirty="0"/>
              <a:t> installed in all of them</a:t>
            </a:r>
          </a:p>
          <a:p>
            <a:r>
              <a:rPr lang="en-US" sz="2400" dirty="0"/>
              <a:t>LHCOPN IPv6 still missing from:</a:t>
            </a:r>
          </a:p>
          <a:p>
            <a:pPr lvl="1"/>
            <a:r>
              <a:rPr lang="en-US" sz="2000" dirty="0" smtClean="0"/>
              <a:t>UK-T1-RAL (</a:t>
            </a:r>
            <a:r>
              <a:rPr lang="en-US" sz="1800" dirty="0" smtClean="0"/>
              <a:t>IPv6 Tier 1 on 8 March 2017)</a:t>
            </a:r>
            <a:endParaRPr lang="en-US" sz="2000" dirty="0" smtClean="0"/>
          </a:p>
          <a:p>
            <a:pPr lvl="1"/>
            <a:r>
              <a:rPr lang="en-US" sz="2000" dirty="0" smtClean="0"/>
              <a:t>KR-KISTI  (new router hardware needed - by June 2016?)</a:t>
            </a:r>
            <a:endParaRPr lang="en-US" sz="2000" dirty="0"/>
          </a:p>
          <a:p>
            <a:pPr lvl="1"/>
            <a:r>
              <a:rPr lang="en-US" sz="2000" dirty="0" smtClean="0"/>
              <a:t>RRC-KI-T1 </a:t>
            </a:r>
            <a:r>
              <a:rPr lang="en-US" sz="2000" dirty="0"/>
              <a:t>KIAE (IPv6 deployment </a:t>
            </a:r>
            <a:r>
              <a:rPr lang="en-US" sz="2000" dirty="0" smtClean="0"/>
              <a:t>started)</a:t>
            </a:r>
          </a:p>
          <a:p>
            <a:pPr lvl="1"/>
            <a:r>
              <a:rPr lang="en-US" sz="2000" dirty="0"/>
              <a:t>RRC-KI-T1 JINR (will follow KIAE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1 - 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Input from Fernando Lopez</a:t>
            </a:r>
          </a:p>
          <a:p>
            <a:r>
              <a:rPr lang="en-US" sz="2800" dirty="0"/>
              <a:t>All production squid servers </a:t>
            </a:r>
            <a:r>
              <a:rPr lang="en-US" sz="2800" dirty="0" smtClean="0"/>
              <a:t>now dual-stack</a:t>
            </a:r>
          </a:p>
          <a:p>
            <a:r>
              <a:rPr lang="en-US" sz="2800" dirty="0" smtClean="0"/>
              <a:t>Aiming for </a:t>
            </a:r>
            <a:r>
              <a:rPr lang="en-US" sz="2800" dirty="0"/>
              <a:t>100% of </a:t>
            </a:r>
            <a:r>
              <a:rPr lang="en-US" sz="2800" dirty="0" smtClean="0"/>
              <a:t>WNs </a:t>
            </a:r>
            <a:r>
              <a:rPr lang="en-US" sz="2800" dirty="0"/>
              <a:t>before </a:t>
            </a:r>
            <a:r>
              <a:rPr lang="en-US" sz="2800" dirty="0" smtClean="0"/>
              <a:t>summer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lot of </a:t>
            </a:r>
            <a:r>
              <a:rPr lang="en-US" sz="2800" dirty="0" smtClean="0"/>
              <a:t>recent work with </a:t>
            </a:r>
            <a:r>
              <a:rPr lang="en-US" sz="2800" dirty="0"/>
              <a:t>enabling dual-stack worker nodes, updated stats are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Nodes: 36.2</a:t>
            </a:r>
            <a:r>
              <a:rPr lang="en-US" sz="2400" dirty="0" smtClean="0"/>
              <a:t>%</a:t>
            </a:r>
          </a:p>
          <a:p>
            <a:pPr lvl="1"/>
            <a:r>
              <a:rPr lang="en-US" sz="2400" dirty="0" smtClean="0"/>
              <a:t>Slots</a:t>
            </a:r>
            <a:r>
              <a:rPr lang="en-US" sz="2400" dirty="0"/>
              <a:t>: 34.7%</a:t>
            </a:r>
          </a:p>
          <a:p>
            <a:pPr lvl="1"/>
            <a:r>
              <a:rPr lang="en-US" sz="2400" dirty="0"/>
              <a:t>HS06: 38.0</a:t>
            </a:r>
            <a:r>
              <a:rPr lang="en-US" sz="2400" dirty="0" smtClean="0"/>
              <a:t>%</a:t>
            </a:r>
          </a:p>
          <a:p>
            <a:r>
              <a:rPr lang="en-US" sz="2800" i="1" dirty="0" smtClean="0"/>
              <a:t>Second</a:t>
            </a:r>
            <a:r>
              <a:rPr lang="en-US" sz="2800" i="1" dirty="0" smtClean="0"/>
              <a:t> </a:t>
            </a:r>
            <a:r>
              <a:rPr lang="en-US" sz="2800" i="1" dirty="0" smtClean="0"/>
              <a:t>Tier 1 with dual-stack </a:t>
            </a:r>
            <a:r>
              <a:rPr lang="en-US" sz="2800" i="1" dirty="0" smtClean="0"/>
              <a:t>WNs (after NDGF)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66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News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(Tier 2s)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26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Brunel Tier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Input from Raul Lopes</a:t>
            </a:r>
          </a:p>
          <a:p>
            <a:r>
              <a:rPr lang="en-US" dirty="0"/>
              <a:t>The news from the Brunel </a:t>
            </a:r>
            <a:r>
              <a:rPr lang="en-US" dirty="0" smtClean="0"/>
              <a:t>IPv6-only node</a:t>
            </a:r>
            <a:endParaRPr lang="en-US" dirty="0"/>
          </a:p>
          <a:p>
            <a:r>
              <a:rPr lang="en-US" dirty="0" smtClean="0"/>
              <a:t>Atlas </a:t>
            </a:r>
            <a:r>
              <a:rPr lang="en-US" dirty="0"/>
              <a:t>can jobs on pure IPv6 </a:t>
            </a:r>
            <a:r>
              <a:rPr lang="en-US" dirty="0" smtClean="0"/>
              <a:t>node</a:t>
            </a:r>
          </a:p>
          <a:p>
            <a:pPr lvl="1"/>
            <a:r>
              <a:rPr lang="en-US" dirty="0" smtClean="0"/>
              <a:t>It's </a:t>
            </a:r>
            <a:r>
              <a:rPr lang="en-US" dirty="0"/>
              <a:t>even listed in the Atlas </a:t>
            </a:r>
            <a:r>
              <a:rPr lang="en-US" dirty="0" err="1" smtClean="0"/>
              <a:t>bigpanda</a:t>
            </a:r>
            <a:r>
              <a:rPr lang="en-US" dirty="0" smtClean="0"/>
              <a:t> website</a:t>
            </a:r>
            <a:endParaRPr lang="en-US" dirty="0"/>
          </a:p>
          <a:p>
            <a:r>
              <a:rPr lang="en-US" dirty="0" smtClean="0"/>
              <a:t>LHCB </a:t>
            </a:r>
            <a:r>
              <a:rPr lang="en-US" dirty="0"/>
              <a:t>can also run jobs on the pure </a:t>
            </a:r>
            <a:r>
              <a:rPr lang="en-US" dirty="0" smtClean="0"/>
              <a:t>node</a:t>
            </a:r>
          </a:p>
          <a:p>
            <a:r>
              <a:rPr lang="en-US" dirty="0" smtClean="0"/>
              <a:t>CMS </a:t>
            </a:r>
            <a:r>
              <a:rPr lang="en-US" dirty="0"/>
              <a:t>has </a:t>
            </a:r>
            <a:r>
              <a:rPr lang="en-US" dirty="0" smtClean="0"/>
              <a:t>been </a:t>
            </a:r>
            <a:r>
              <a:rPr lang="en-US" dirty="0"/>
              <a:t>using </a:t>
            </a:r>
            <a:r>
              <a:rPr lang="en-US" dirty="0" smtClean="0"/>
              <a:t>IPv6-only node </a:t>
            </a:r>
            <a:r>
              <a:rPr lang="en-US" dirty="0"/>
              <a:t>for several </a:t>
            </a:r>
            <a:r>
              <a:rPr lang="en-US" dirty="0" smtClean="0"/>
              <a:t>months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4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/>
              <a:t>Other News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52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IGTF CA </a:t>
            </a:r>
            <a:r>
              <a:rPr lang="mr-IN" dirty="0" smtClean="0"/>
              <a:t>–</a:t>
            </a:r>
            <a:r>
              <a:rPr lang="en-US" dirty="0" smtClean="0"/>
              <a:t> CRLs &amp;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Ulf </a:t>
            </a:r>
            <a:r>
              <a:rPr lang="en-US" sz="2800" dirty="0" err="1" smtClean="0"/>
              <a:t>Tigerstedt</a:t>
            </a:r>
            <a:r>
              <a:rPr lang="en-US" sz="2800" dirty="0" smtClean="0"/>
              <a:t> has been monitoring status for 1 year</a:t>
            </a:r>
          </a:p>
          <a:p>
            <a:r>
              <a:rPr lang="en-US" sz="2800" i="1" dirty="0" smtClean="0">
                <a:hlinkClick r:id="rId2"/>
              </a:rPr>
              <a:t>http://cvmfs-6.ndgf.org/ipv6/overview.php</a:t>
            </a:r>
            <a:endParaRPr lang="en-US" sz="2800" i="1" dirty="0"/>
          </a:p>
          <a:p>
            <a:r>
              <a:rPr lang="en-US" sz="2800" dirty="0" smtClean="0"/>
              <a:t>Lowest: </a:t>
            </a:r>
            <a:r>
              <a:rPr lang="en-US" sz="2800" dirty="0"/>
              <a:t>31 working, 8 "has AAAA-record but the </a:t>
            </a:r>
            <a:r>
              <a:rPr lang="en-US" sz="2800" dirty="0" smtClean="0"/>
              <a:t>network </a:t>
            </a:r>
            <a:r>
              <a:rPr lang="en-US" sz="2800" dirty="0"/>
              <a:t>does not work" and 56 IPv4 only CRL servers to</a:t>
            </a:r>
          </a:p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March 2017: 42/1/52</a:t>
            </a:r>
          </a:p>
          <a:p>
            <a:r>
              <a:rPr lang="en-US" sz="2800" dirty="0" smtClean="0"/>
              <a:t>So 11 </a:t>
            </a:r>
            <a:r>
              <a:rPr lang="en-US" sz="2800" dirty="0"/>
              <a:t>more </a:t>
            </a:r>
            <a:r>
              <a:rPr lang="en-US" sz="2800" dirty="0" smtClean="0"/>
              <a:t>dual-stacked </a:t>
            </a:r>
            <a:r>
              <a:rPr lang="en-US" sz="2800" dirty="0"/>
              <a:t>CAs during one </a:t>
            </a:r>
            <a:r>
              <a:rPr lang="en-US" sz="2800" dirty="0" smtClean="0"/>
              <a:t>year</a:t>
            </a:r>
          </a:p>
          <a:p>
            <a:r>
              <a:rPr lang="en-US" sz="2800" dirty="0" smtClean="0"/>
              <a:t>IGTF is currently pushing for all!</a:t>
            </a:r>
            <a:endParaRPr lang="en-US" sz="2800" dirty="0"/>
          </a:p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“How to” deploy IPv6 - Tier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Andrea </a:t>
            </a:r>
            <a:r>
              <a:rPr lang="en-US" dirty="0" err="1" smtClean="0"/>
              <a:t>Sciaba</a:t>
            </a:r>
            <a:endParaRPr lang="en-US" dirty="0" smtClean="0"/>
          </a:p>
          <a:p>
            <a:r>
              <a:rPr lang="en-US" dirty="0" smtClean="0"/>
              <a:t>Started work collecting knowledge and advice</a:t>
            </a:r>
          </a:p>
          <a:p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hepix-ipv6.web.cern.ch/content/how-deploy-ipv6-wlcg-tier-2-site</a:t>
            </a:r>
            <a:endParaRPr lang="en-US" sz="2800" dirty="0" smtClean="0"/>
          </a:p>
          <a:p>
            <a:r>
              <a:rPr lang="en-US" sz="2800" dirty="0" smtClean="0"/>
              <a:t>Tutorial in WLCG Workshop?</a:t>
            </a:r>
          </a:p>
          <a:p>
            <a:pPr lvl="1"/>
            <a:r>
              <a:rPr lang="en-US" sz="2400" dirty="0" smtClean="0"/>
              <a:t>Manchester </a:t>
            </a:r>
            <a:r>
              <a:rPr lang="mr-IN" sz="2400" dirty="0" smtClean="0"/>
              <a:t>–</a:t>
            </a:r>
            <a:r>
              <a:rPr lang="en-US" sz="2400" dirty="0" smtClean="0"/>
              <a:t> June 2017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94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update from the </a:t>
            </a:r>
            <a:r>
              <a:rPr lang="en-US" sz="2800" dirty="0" err="1" smtClean="0"/>
              <a:t>HEPiX</a:t>
            </a:r>
            <a:r>
              <a:rPr lang="en-US" sz="2800" dirty="0" smtClean="0"/>
              <a:t> IPv6 WG</a:t>
            </a:r>
          </a:p>
          <a:p>
            <a:pPr lvl="1"/>
            <a:r>
              <a:rPr lang="en-US" sz="2400" dirty="0" smtClean="0"/>
              <a:t>Since January 2017 GDB</a:t>
            </a:r>
          </a:p>
          <a:p>
            <a:r>
              <a:rPr lang="en-US" sz="2800" dirty="0" smtClean="0"/>
              <a:t>Reminder: </a:t>
            </a:r>
            <a:r>
              <a:rPr lang="en-US" sz="2800" i="1" dirty="0" smtClean="0">
                <a:solidFill>
                  <a:srgbClr val="FF0000"/>
                </a:solidFill>
              </a:rPr>
              <a:t>WLCG MB approval (20 Sep 2016) of the plan to support IPv6-only CPU from April 2017</a:t>
            </a:r>
          </a:p>
          <a:p>
            <a:r>
              <a:rPr lang="en-US" sz="2800" dirty="0" smtClean="0"/>
              <a:t>Recent news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urrent status</a:t>
            </a:r>
          </a:p>
          <a:p>
            <a:pPr lvl="1"/>
            <a:r>
              <a:rPr lang="en-US" sz="2400" dirty="0" smtClean="0"/>
              <a:t>Are there any known show-stoppers?</a:t>
            </a:r>
          </a:p>
          <a:p>
            <a:pPr lvl="1"/>
            <a:r>
              <a:rPr lang="en-US" sz="2400" dirty="0" smtClean="0"/>
              <a:t>Are we ready?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CHEP papers IPv6 &amp;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submitted to CHEP2016 proceedings</a:t>
            </a:r>
          </a:p>
          <a:p>
            <a:pPr lvl="1"/>
            <a:r>
              <a:rPr lang="en-US" dirty="0" smtClean="0"/>
              <a:t>“Deployment </a:t>
            </a:r>
            <a:r>
              <a:rPr lang="en-US" dirty="0"/>
              <a:t>of IPv6-only CPU resources at WLCG </a:t>
            </a:r>
            <a:r>
              <a:rPr lang="en-US" dirty="0" smtClean="0"/>
              <a:t>sites”</a:t>
            </a:r>
            <a:endParaRPr lang="en-US" dirty="0"/>
          </a:p>
          <a:p>
            <a:pPr lvl="1"/>
            <a:r>
              <a:rPr lang="en-US" dirty="0" smtClean="0"/>
              <a:t>“IPv6 Security”</a:t>
            </a:r>
          </a:p>
          <a:p>
            <a:r>
              <a:rPr lang="en-US" dirty="0" smtClean="0"/>
              <a:t>IPv6 Security checklist for Sites at:</a:t>
            </a:r>
          </a:p>
          <a:p>
            <a:pPr lvl="1"/>
            <a:r>
              <a:rPr lang="en-US" i="1" dirty="0">
                <a:hlinkClick r:id="rId2"/>
              </a:rPr>
              <a:t>http://hepix-ipv6.web.cern.ch/content/ipv6-security-checklist-wlcg-site-system-administrators-and-networking-teams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246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Data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https://monit.cern.ch/</a:t>
            </a:r>
            <a:endParaRPr lang="en-US" dirty="0" smtClean="0"/>
          </a:p>
          <a:p>
            <a:r>
              <a:rPr lang="en-US" dirty="0" smtClean="0"/>
              <a:t>FTS Transfer plots</a:t>
            </a:r>
          </a:p>
          <a:p>
            <a:r>
              <a:rPr lang="en-US" dirty="0"/>
              <a:t>Add “data.ipv6:true” to any FTS monitor page for IPv6 only </a:t>
            </a:r>
            <a:r>
              <a:rPr lang="en-US" dirty="0" smtClean="0"/>
              <a:t>traffic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 transfers (last week) Total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647"/>
            <a:ext cx="8229600" cy="402306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 transfers (last week) IPv6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6683"/>
            <a:ext cx="8229600" cy="40129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Need to keep this up to date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8965"/>
            <a:ext cx="8229600" cy="44484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163896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http://hepix-ipv6.web.cern.ch/sites-connectivity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ETF and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Input from Marian </a:t>
            </a:r>
            <a:r>
              <a:rPr lang="en-US" sz="2400" dirty="0" err="1" smtClean="0"/>
              <a:t>Babik</a:t>
            </a:r>
            <a:endParaRPr lang="en-US" sz="2400" dirty="0" smtClean="0"/>
          </a:p>
          <a:p>
            <a:r>
              <a:rPr lang="en-US" sz="2400" dirty="0"/>
              <a:t>ETF IPv6 instance provides dual-stack testing support for SAM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40173"/>
            <a:ext cx="6152232" cy="32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EFT IPv6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</a:t>
            </a:r>
            <a:r>
              <a:rPr lang="en-US" sz="1600" dirty="0" smtClean="0"/>
              <a:t>orks </a:t>
            </a:r>
            <a:r>
              <a:rPr lang="en-US" sz="1600" dirty="0"/>
              <a:t>for all </a:t>
            </a:r>
            <a:r>
              <a:rPr lang="en-US" sz="1600" dirty="0" smtClean="0"/>
              <a:t>experiments </a:t>
            </a:r>
            <a:r>
              <a:rPr lang="en-US" sz="2000" dirty="0"/>
              <a:t>(</a:t>
            </a:r>
            <a:r>
              <a:rPr lang="en-US" sz="1600" dirty="0" smtClean="0"/>
              <a:t>though </a:t>
            </a:r>
            <a:r>
              <a:rPr lang="en-US" sz="1600" dirty="0"/>
              <a:t>only ATLAS and CMS are configured </a:t>
            </a:r>
            <a:r>
              <a:rPr lang="en-US" sz="1600" dirty="0" smtClean="0"/>
              <a:t>now)</a:t>
            </a:r>
          </a:p>
          <a:p>
            <a:r>
              <a:rPr lang="en-US" sz="1600" dirty="0"/>
              <a:t>U</a:t>
            </a:r>
            <a:r>
              <a:rPr lang="en-US" sz="1600" dirty="0" smtClean="0"/>
              <a:t>sing </a:t>
            </a:r>
            <a:r>
              <a:rPr lang="en-US" sz="1600" dirty="0"/>
              <a:t>experiments production </a:t>
            </a:r>
            <a:r>
              <a:rPr lang="en-US" sz="1600" dirty="0" smtClean="0"/>
              <a:t>topologies</a:t>
            </a:r>
          </a:p>
          <a:p>
            <a:pPr lvl="1"/>
            <a:r>
              <a:rPr lang="en-US" sz="1200" dirty="0" smtClean="0"/>
              <a:t>custom </a:t>
            </a:r>
            <a:r>
              <a:rPr lang="en-US" sz="1200" dirty="0"/>
              <a:t>hosts/services can be added </a:t>
            </a:r>
            <a:r>
              <a:rPr lang="en-US" sz="1200" dirty="0" smtClean="0"/>
              <a:t>manually </a:t>
            </a:r>
          </a:p>
          <a:p>
            <a:r>
              <a:rPr lang="en-US" sz="1600" dirty="0" smtClean="0"/>
              <a:t>Does not </a:t>
            </a:r>
            <a:r>
              <a:rPr lang="en-US" sz="1600" dirty="0"/>
              <a:t>publish data to </a:t>
            </a:r>
            <a:r>
              <a:rPr lang="en-US" sz="1600" dirty="0" smtClean="0"/>
              <a:t>SAM3</a:t>
            </a:r>
          </a:p>
          <a:p>
            <a:pPr lvl="1"/>
            <a:r>
              <a:rPr lang="en-US" sz="1200" dirty="0" smtClean="0"/>
              <a:t>so </a:t>
            </a:r>
            <a:r>
              <a:rPr lang="en-US" sz="1200" dirty="0"/>
              <a:t>the test results it takes are not part of the official reports (</a:t>
            </a:r>
            <a:r>
              <a:rPr lang="en-US" sz="1200" dirty="0" smtClean="0"/>
              <a:t>yet)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im </a:t>
            </a:r>
            <a:r>
              <a:rPr lang="en-US" sz="1600" dirty="0"/>
              <a:t>is to help sites understand status/availability of their IPv6 resources as compared to </a:t>
            </a:r>
            <a:r>
              <a:rPr lang="en-US" sz="1600" dirty="0" smtClean="0"/>
              <a:t>IPv4</a:t>
            </a:r>
            <a:endParaRPr lang="en-US" sz="1600" dirty="0"/>
          </a:p>
          <a:p>
            <a:r>
              <a:rPr lang="en-US" sz="1600" dirty="0"/>
              <a:t>Some additional remarks:</a:t>
            </a:r>
          </a:p>
          <a:p>
            <a:pPr lvl="1"/>
            <a:r>
              <a:rPr lang="en-US" sz="1200" dirty="0" smtClean="0"/>
              <a:t>ETF </a:t>
            </a:r>
            <a:r>
              <a:rPr lang="en-US" sz="1200" dirty="0"/>
              <a:t>IPv6 test only services that have IPv6 address - it parses a list of CEs/SEs from the experiments feeds and only monitor those that have an IPv6 entry </a:t>
            </a:r>
          </a:p>
          <a:p>
            <a:pPr lvl="1"/>
            <a:r>
              <a:rPr lang="en-US" sz="1200" dirty="0"/>
              <a:t>U</a:t>
            </a:r>
            <a:r>
              <a:rPr lang="en-US" sz="1200" dirty="0" smtClean="0"/>
              <a:t>ses </a:t>
            </a:r>
            <a:r>
              <a:rPr lang="en-US" sz="1200" dirty="0"/>
              <a:t>the exact same plugins and configuration we currently run in production and will thus receive all the updates (</a:t>
            </a:r>
            <a:r>
              <a:rPr lang="en-US" sz="1200" dirty="0" err="1"/>
              <a:t>wrt</a:t>
            </a:r>
            <a:r>
              <a:rPr lang="en-US" sz="1200" dirty="0"/>
              <a:t>. topology, metrics, updated tests, etc.)</a:t>
            </a:r>
          </a:p>
          <a:p>
            <a:pPr lvl="1"/>
            <a:r>
              <a:rPr lang="en-US" sz="1200" dirty="0" smtClean="0"/>
              <a:t>It </a:t>
            </a:r>
            <a:r>
              <a:rPr lang="en-US" sz="1200" dirty="0"/>
              <a:t>groups services to sites, accessible via host groups</a:t>
            </a:r>
          </a:p>
          <a:p>
            <a:pPr lvl="1"/>
            <a:r>
              <a:rPr lang="en-US" sz="1200" dirty="0" smtClean="0"/>
              <a:t>Custom </a:t>
            </a:r>
            <a:r>
              <a:rPr lang="en-US" sz="1200" dirty="0"/>
              <a:t>host groups and tests can be defined, such as e.g. ATLAS central services to check DNS/TCP reachability of the central </a:t>
            </a:r>
            <a:r>
              <a:rPr lang="en-US" sz="1200" dirty="0" smtClean="0"/>
              <a:t>services</a:t>
            </a:r>
          </a:p>
          <a:p>
            <a:pPr lvl="1"/>
            <a:r>
              <a:rPr lang="en-US" sz="1200" dirty="0"/>
              <a:t>N</a:t>
            </a:r>
            <a:r>
              <a:rPr lang="en-US" sz="1200" dirty="0" smtClean="0"/>
              <a:t>ot </a:t>
            </a:r>
            <a:r>
              <a:rPr lang="en-US" sz="1200" dirty="0"/>
              <a:t>auto-reloaded since central services are not part of the experiments feeds, but can be extended via API or manually from a static list of </a:t>
            </a:r>
            <a:r>
              <a:rPr lang="en-US" sz="1200" dirty="0" smtClean="0"/>
              <a:t>hosts/ports</a:t>
            </a:r>
            <a:endParaRPr lang="en-US" sz="1200" dirty="0"/>
          </a:p>
          <a:p>
            <a:r>
              <a:rPr lang="en-US" sz="1600" dirty="0" smtClean="0"/>
              <a:t>This </a:t>
            </a:r>
            <a:r>
              <a:rPr lang="en-US" sz="1600" dirty="0"/>
              <a:t>instance can be added to the ETF central, which provides an overview of site services across all </a:t>
            </a:r>
            <a:r>
              <a:rPr lang="en-US" sz="1600" dirty="0" smtClean="0"/>
              <a:t>experiments</a:t>
            </a:r>
          </a:p>
          <a:p>
            <a:pPr lvl="1"/>
            <a:r>
              <a:rPr lang="en-US" sz="1200" dirty="0" smtClean="0"/>
              <a:t>so </a:t>
            </a:r>
            <a:r>
              <a:rPr lang="en-US" sz="1200" dirty="0"/>
              <a:t>it can be used to compare how site services perform (</a:t>
            </a:r>
            <a:r>
              <a:rPr lang="en-US" sz="1200" dirty="0" err="1"/>
              <a:t>wrt</a:t>
            </a:r>
            <a:r>
              <a:rPr lang="en-US" sz="1200" dirty="0"/>
              <a:t> IPv4 vs IPv6</a:t>
            </a:r>
            <a:r>
              <a:rPr lang="en-US" sz="1200" dirty="0" smtClean="0"/>
              <a:t>)</a:t>
            </a:r>
            <a:r>
              <a:rPr lang="en-US" sz="1200" dirty="0"/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&amp;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hepix-ipv6.web.cern.ch/perfsonar-ps</a:t>
            </a:r>
            <a:endParaRPr lang="en-US" sz="2000" dirty="0" smtClean="0"/>
          </a:p>
          <a:p>
            <a:r>
              <a:rPr lang="en-US" sz="2000" dirty="0" smtClean="0"/>
              <a:t>Another table to keep up to date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18" y="2405385"/>
            <a:ext cx="4703564" cy="39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dual-stack mesh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Production version</a:t>
            </a:r>
          </a:p>
          <a:p>
            <a:r>
              <a:rPr lang="en-US" i="1" dirty="0">
                <a:hlinkClick r:id="rId2" invalidUrl="http://psmad.grid.iu.edu/maddash-webui/index.cgi?dashboard=Dual-Stack Mesh Config"/>
              </a:rPr>
              <a:t>http</a:t>
            </a:r>
            <a:r>
              <a:rPr lang="en-US" i="1" dirty="0">
                <a:hlinkClick r:id="rId3" invalidUrl="http://psmad.grid.iu.edu/maddash-webui/index.cgi?dashboard=Dual-Stack Mesh Config"/>
              </a:rPr>
              <a:t>://</a:t>
            </a:r>
            <a:r>
              <a:rPr lang="en-US" i="1" dirty="0">
                <a:hlinkClick r:id="rId4" invalidUrl="http://psmad.grid.iu.edu/maddash-webui/index.cgi?dashboard=Dual-Stack Mesh Config"/>
              </a:rPr>
              <a:t>psmad.grid.iu.edu/maddash-webui/index.cgi?dashboard=Dual-Stack%20Mesh%20Config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Test version</a:t>
            </a:r>
            <a:endParaRPr lang="en-US" dirty="0"/>
          </a:p>
          <a:p>
            <a:r>
              <a:rPr lang="en-US" i="1" dirty="0" smtClean="0">
                <a:hlinkClick r:id="rId5" invalidUrl="http://maddash.aglt2.org/maddash-webui/index.cgi?dashboard=Dual-Stack Mesh Config"/>
              </a:rPr>
              <a:t>http</a:t>
            </a:r>
            <a:r>
              <a:rPr lang="en-US" i="1" dirty="0">
                <a:hlinkClick r:id="rId6" invalidUrl="http://maddash.aglt2.org/maddash-webui/index.cgi?dashboard=Dual-Stack Mesh Config"/>
              </a:rPr>
              <a:t>://maddash.aglt2.org/</a:t>
            </a:r>
            <a:r>
              <a:rPr lang="en-US" i="1" dirty="0" err="1">
                <a:hlinkClick r:id="rId7" invalidUrl="http://maddash.aglt2.org/maddash-webui/index.cgi?dashboard=Dual-Stack Mesh Config"/>
              </a:rPr>
              <a:t>maddash-webui</a:t>
            </a:r>
            <a:r>
              <a:rPr lang="en-US" i="1" dirty="0">
                <a:hlinkClick r:id="rId8" invalidUrl="http://maddash.aglt2.org/maddash-webui/index.cgi?dashboard=Dual-Stack Mesh Config"/>
              </a:rPr>
              <a:t>/</a:t>
            </a:r>
            <a:r>
              <a:rPr lang="en-US" i="1" dirty="0" err="1">
                <a:hlinkClick r:id="rId9" invalidUrl="http://maddash.aglt2.org/maddash-webui/index.cgi?dashboard=Dual-Stack Mesh Config"/>
              </a:rPr>
              <a:t>index.cgi?dashboard</a:t>
            </a:r>
            <a:r>
              <a:rPr lang="en-US" i="1" dirty="0">
                <a:hlinkClick r:id="rId10" invalidUrl="http://maddash.aglt2.org/maddash-webui/index.cgi?dashboard=Dual-Stack Mesh Config"/>
              </a:rPr>
              <a:t>=Dual-Stack%20Mesh%20Config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Dual-stack mesh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8" y="1600200"/>
            <a:ext cx="708338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3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HEPiX</a:t>
            </a:r>
            <a:r>
              <a:rPr lang="en-US" dirty="0" smtClean="0"/>
              <a:t> IPv6 WG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Meetings </a:t>
            </a:r>
            <a:r>
              <a:rPr lang="en-US" dirty="0" smtClean="0"/>
              <a:t>held ~monthly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one hour </a:t>
            </a:r>
            <a:r>
              <a:rPr lang="en-US" dirty="0" err="1" smtClean="0"/>
              <a:t>Vidyo</a:t>
            </a:r>
            <a:r>
              <a:rPr lang="en-US" dirty="0" smtClean="0"/>
              <a:t> meetings</a:t>
            </a:r>
          </a:p>
          <a:p>
            <a:pPr lvl="2"/>
            <a:r>
              <a:rPr lang="en-US" dirty="0" smtClean="0"/>
              <a:t>16 March, 12 April 2017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3200" dirty="0"/>
              <a:t>Last F2F at CERN 2/3 Feb 2017</a:t>
            </a:r>
          </a:p>
          <a:p>
            <a:r>
              <a:rPr lang="en-US" dirty="0" smtClean="0"/>
              <a:t>Next F2F at CERN 15/16 May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Much improved engagement by Tier 1s</a:t>
            </a:r>
          </a:p>
          <a:p>
            <a:pPr lvl="1"/>
            <a:r>
              <a:rPr lang="en-US" sz="2000" dirty="0" smtClean="0"/>
              <a:t>Most are ready</a:t>
            </a:r>
          </a:p>
          <a:p>
            <a:r>
              <a:rPr lang="en-US" sz="2400" dirty="0" smtClean="0"/>
              <a:t>BUT </a:t>
            </a:r>
            <a:r>
              <a:rPr lang="mr-IN" sz="2400" dirty="0" smtClean="0"/>
              <a:t>–</a:t>
            </a:r>
            <a:r>
              <a:rPr lang="en-US" sz="2400" dirty="0" smtClean="0"/>
              <a:t> still limited dual-stack storage</a:t>
            </a:r>
          </a:p>
          <a:p>
            <a:pPr lvl="2"/>
            <a:r>
              <a:rPr lang="en-US" sz="1800" dirty="0" smtClean="0"/>
              <a:t>Except at working group sites who already had this</a:t>
            </a:r>
          </a:p>
          <a:p>
            <a:r>
              <a:rPr lang="en-US" sz="2400" dirty="0" smtClean="0"/>
              <a:t>A good number of Tier 2s run dual-stack</a:t>
            </a:r>
          </a:p>
          <a:p>
            <a:pPr lvl="1"/>
            <a:r>
              <a:rPr lang="en-US" sz="2000" dirty="0" smtClean="0"/>
              <a:t>BUT *MANY* do not!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WLCG Tier 2s must start planning NOW</a:t>
            </a:r>
          </a:p>
          <a:p>
            <a:r>
              <a:rPr lang="en-US" sz="2400" dirty="0" smtClean="0"/>
              <a:t>No show-stoppers identified to date</a:t>
            </a:r>
          </a:p>
          <a:p>
            <a:r>
              <a:rPr lang="en-US" sz="2400" dirty="0" smtClean="0"/>
              <a:t>Still a lot of work ahead of us!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ow best to track/urge/encourage/support the Tier 2’s</a:t>
            </a:r>
          </a:p>
          <a:p>
            <a:pPr lvl="1"/>
            <a:r>
              <a:rPr lang="en-US" sz="2000" dirty="0" smtClean="0"/>
              <a:t>A task for WLCG Operations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HEPiX</a:t>
            </a:r>
            <a:r>
              <a:rPr lang="en-GB" sz="2800" dirty="0" smtClean="0"/>
              <a:t> IPv6 web</a:t>
            </a:r>
          </a:p>
          <a:p>
            <a:pPr marL="0" indent="0">
              <a:buNone/>
            </a:pPr>
            <a:r>
              <a:rPr lang="en-GB" sz="2000" i="1" dirty="0">
                <a:hlinkClick r:id="rId2"/>
              </a:rPr>
              <a:t>http://hepix-ipv6.web.cern.ch</a:t>
            </a:r>
            <a:endParaRPr lang="en-GB" sz="2000" i="1" dirty="0" smtClean="0"/>
          </a:p>
          <a:p>
            <a:r>
              <a:rPr lang="en-GB" sz="2800" dirty="0" smtClean="0"/>
              <a:t>Working group meetings</a:t>
            </a:r>
          </a:p>
          <a:p>
            <a:pPr>
              <a:buNone/>
            </a:pPr>
            <a:r>
              <a:rPr lang="en-GB" sz="2000" i="1" dirty="0" smtClean="0">
                <a:hlinkClick r:id="rId3"/>
              </a:rPr>
              <a:t>http://indico.cern.ch/categoryDisplay.py?categId=3538</a:t>
            </a:r>
            <a:endParaRPr lang="en-GB" sz="2000" i="1" dirty="0" smtClean="0"/>
          </a:p>
          <a:p>
            <a:r>
              <a:rPr lang="en-GB" sz="2800" dirty="0" smtClean="0"/>
              <a:t>WLCG Operations IPv6 Task Force</a:t>
            </a:r>
          </a:p>
          <a:p>
            <a:pPr marL="0" indent="0">
              <a:buNone/>
            </a:pPr>
            <a:r>
              <a:rPr lang="en-GB" sz="2000" i="1" dirty="0">
                <a:hlinkClick r:id="rId4"/>
              </a:rPr>
              <a:t>http://hepix-ipv6.web.cern.ch/content/wlcg-ipv6-task-force-</a:t>
            </a:r>
            <a:r>
              <a:rPr lang="en-GB" sz="2000" i="1" dirty="0" smtClean="0">
                <a:hlinkClick r:id="rId4"/>
              </a:rPr>
              <a:t>0</a:t>
            </a:r>
            <a:endParaRPr lang="en-GB" sz="2000" i="1" dirty="0" smtClean="0"/>
          </a:p>
          <a:p>
            <a:r>
              <a:rPr lang="en-GB" sz="2400" dirty="0" smtClean="0"/>
              <a:t>IPv6 working group CHEP papers</a:t>
            </a:r>
          </a:p>
          <a:p>
            <a:pPr marL="0" indent="0">
              <a:buNone/>
            </a:pPr>
            <a:r>
              <a:rPr lang="en-GB" sz="2400" dirty="0" smtClean="0"/>
              <a:t>2013 - </a:t>
            </a:r>
            <a:r>
              <a:rPr lang="en-US" sz="1800" i="1" dirty="0">
                <a:hlinkClick r:id="rId5"/>
              </a:rPr>
              <a:t>http://</a:t>
            </a:r>
            <a:r>
              <a:rPr lang="en-US" sz="1800" i="1" dirty="0" err="1">
                <a:hlinkClick r:id="rId5"/>
              </a:rPr>
              <a:t>iopscience.iop.org</a:t>
            </a:r>
            <a:r>
              <a:rPr lang="en-US" sz="1800" i="1" dirty="0">
                <a:hlinkClick r:id="rId5"/>
              </a:rPr>
              <a:t>/article/10.1088/1742-6596/513/6/062026</a:t>
            </a:r>
            <a:endParaRPr lang="en-GB" sz="2400" i="1" dirty="0" smtClean="0"/>
          </a:p>
          <a:p>
            <a:pPr marL="0" indent="0">
              <a:buNone/>
            </a:pPr>
            <a:r>
              <a:rPr lang="en-GB" sz="2400" dirty="0" smtClean="0"/>
              <a:t>2015 - </a:t>
            </a:r>
            <a:r>
              <a:rPr lang="en-US" sz="1800" i="1" dirty="0">
                <a:hlinkClick r:id="rId6"/>
              </a:rPr>
              <a:t>http://</a:t>
            </a:r>
            <a:r>
              <a:rPr lang="en-US" sz="1800" i="1" dirty="0" smtClean="0">
                <a:hlinkClick r:id="rId6"/>
              </a:rPr>
              <a:t>iopscience.iop.org/article/10.1088/1742-6596/664/5/052018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2400" dirty="0" smtClean="0"/>
              <a:t>2016</a:t>
            </a:r>
            <a:r>
              <a:rPr lang="en-US" sz="1800" i="1" dirty="0" smtClean="0"/>
              <a:t> </a:t>
            </a:r>
            <a:r>
              <a:rPr lang="mr-IN" sz="1800" i="1" dirty="0" smtClean="0"/>
              <a:t>–</a:t>
            </a:r>
            <a:r>
              <a:rPr lang="en-US" sz="1800" i="1" dirty="0" smtClean="0"/>
              <a:t> two papers submitted</a:t>
            </a:r>
            <a:endParaRPr lang="en-GB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35696" y="2780928"/>
            <a:ext cx="57606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2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AF745-8AD4-48FA-B21F-A41B3D91469A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124200" y="34290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Backup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4772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ALICE central services have been dual stack for more than a </a:t>
            </a:r>
            <a:r>
              <a:rPr lang="en-US" sz="2800" dirty="0" smtClean="0"/>
              <a:t>year</a:t>
            </a:r>
            <a:endParaRPr lang="en-US" sz="2800" dirty="0"/>
          </a:p>
          <a:p>
            <a:pPr lvl="1"/>
            <a:r>
              <a:rPr lang="de-DE" sz="2400" dirty="0"/>
              <a:t>Storage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fully</a:t>
            </a:r>
            <a:r>
              <a:rPr lang="de-DE" sz="2400" dirty="0"/>
              <a:t> </a:t>
            </a:r>
            <a:r>
              <a:rPr lang="de-DE" sz="2400" dirty="0" err="1"/>
              <a:t>federated</a:t>
            </a:r>
            <a:endParaRPr lang="de-DE" sz="2400" dirty="0"/>
          </a:p>
          <a:p>
            <a:pPr lvl="3"/>
            <a:r>
              <a:rPr lang="en-US" sz="1800" dirty="0"/>
              <a:t>Any site can access data from any site</a:t>
            </a:r>
          </a:p>
          <a:p>
            <a:pPr lvl="1"/>
            <a:r>
              <a:rPr lang="en-US" sz="2400" dirty="0"/>
              <a:t>To support IPv6-only resources, all data must be available on some IPv6-enabled storage</a:t>
            </a:r>
          </a:p>
          <a:p>
            <a:pPr lvl="1"/>
            <a:r>
              <a:rPr lang="en-US" sz="2400" dirty="0"/>
              <a:t>ALICE will not be able to support IPv6-only CPU resources by April 1st </a:t>
            </a:r>
            <a:r>
              <a:rPr lang="en-US" sz="2400" dirty="0" smtClean="0"/>
              <a:t>2017</a:t>
            </a:r>
            <a:endParaRPr lang="en-US" sz="2400" dirty="0"/>
          </a:p>
          <a:p>
            <a:pPr lvl="1"/>
            <a:r>
              <a:rPr lang="en-US" sz="2400" dirty="0"/>
              <a:t>ALICE can support IPv6-only CPU resources as soon as enough sites have upgraded their storage to dual </a:t>
            </a:r>
            <a:r>
              <a:rPr lang="en-US" sz="2400" dirty="0" smtClean="0"/>
              <a:t>stack</a:t>
            </a:r>
            <a:endParaRPr lang="en-US" sz="2400" dirty="0"/>
          </a:p>
          <a:p>
            <a:pPr lvl="3"/>
            <a:r>
              <a:rPr lang="en-US" sz="1800" dirty="0"/>
              <a:t>Goal of the end of Run </a:t>
            </a:r>
            <a:r>
              <a:rPr lang="en-US" sz="1800" dirty="0" smtClean="0"/>
              <a:t>II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IPv6 statistics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33" y="1600200"/>
            <a:ext cx="627193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4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% BDII services (dual-stack)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6088"/>
            <a:ext cx="8229600" cy="26541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9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News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/>
              <a:t>(experiments)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from ATLAS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Input from Alastair Dewhurst (RAL)</a:t>
            </a:r>
          </a:p>
          <a:p>
            <a:r>
              <a:rPr lang="en-US" dirty="0" smtClean="0"/>
              <a:t>Jobs </a:t>
            </a:r>
            <a:r>
              <a:rPr lang="en-US" dirty="0"/>
              <a:t>have successfully run on </a:t>
            </a:r>
            <a:r>
              <a:rPr lang="en-US" dirty="0" smtClean="0"/>
              <a:t>IPv6-only </a:t>
            </a:r>
            <a:r>
              <a:rPr lang="en-US" dirty="0"/>
              <a:t>WN at Brunel using test Panda </a:t>
            </a:r>
            <a:r>
              <a:rPr lang="en-US" dirty="0" smtClean="0"/>
              <a:t>Server</a:t>
            </a:r>
            <a:endParaRPr lang="en-US" dirty="0"/>
          </a:p>
          <a:p>
            <a:r>
              <a:rPr lang="en-US" dirty="0" smtClean="0"/>
              <a:t>Planning </a:t>
            </a:r>
            <a:r>
              <a:rPr lang="en-US" dirty="0"/>
              <a:t>on upgrading production Panda Server </a:t>
            </a:r>
            <a:r>
              <a:rPr lang="en-US" dirty="0" smtClean="0"/>
              <a:t>shortly</a:t>
            </a:r>
            <a:endParaRPr lang="en-US" dirty="0"/>
          </a:p>
          <a:p>
            <a:r>
              <a:rPr lang="en-US" dirty="0" smtClean="0"/>
              <a:t>Possible </a:t>
            </a:r>
            <a:r>
              <a:rPr lang="en-US" dirty="0"/>
              <a:t>Frontier issue still being </a:t>
            </a:r>
            <a:r>
              <a:rPr lang="en-US" dirty="0" smtClean="0"/>
              <a:t>investigated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9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 </a:t>
            </a:r>
            <a:r>
              <a:rPr lang="en-US" dirty="0"/>
              <a:t>will expect Tier 2s to provide dual stack storage by end of Run 2 (Jan </a:t>
            </a:r>
            <a:r>
              <a:rPr lang="en-US" dirty="0" smtClean="0"/>
              <a:t>2019)</a:t>
            </a:r>
            <a:endParaRPr lang="en-US" dirty="0"/>
          </a:p>
          <a:p>
            <a:r>
              <a:rPr lang="en-US" dirty="0" smtClean="0"/>
              <a:t>Sites </a:t>
            </a:r>
            <a:r>
              <a:rPr lang="en-US" dirty="0"/>
              <a:t>that can’t will only be used for secondary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More </a:t>
            </a:r>
            <a:r>
              <a:rPr lang="en-US" dirty="0"/>
              <a:t>information at ATLAS Computing and Software week (13th -17th </a:t>
            </a:r>
            <a:r>
              <a:rPr lang="en-US" dirty="0" smtClean="0"/>
              <a:t>March 2017)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Input from Raja </a:t>
            </a:r>
            <a:r>
              <a:rPr lang="en-US" sz="2800" dirty="0" err="1" smtClean="0"/>
              <a:t>Nandakumar</a:t>
            </a:r>
            <a:endParaRPr lang="en-US" sz="2800" dirty="0" smtClean="0"/>
          </a:p>
          <a:p>
            <a:r>
              <a:rPr lang="en-US" sz="2800" dirty="0" smtClean="0"/>
              <a:t>IPv6 </a:t>
            </a:r>
            <a:r>
              <a:rPr lang="en-US" sz="2800" dirty="0"/>
              <a:t>is no longer something new or an "</a:t>
            </a:r>
            <a:r>
              <a:rPr lang="en-US" sz="2800" dirty="0" smtClean="0"/>
              <a:t>issue”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can and do run in the same way whether it is ipv4 / ipv6 / </a:t>
            </a:r>
            <a:r>
              <a:rPr lang="en-US" sz="2800" dirty="0" smtClean="0"/>
              <a:t>dual-stack</a:t>
            </a:r>
          </a:p>
          <a:p>
            <a:r>
              <a:rPr lang="en-US" sz="2800" dirty="0" smtClean="0"/>
              <a:t>Any </a:t>
            </a:r>
            <a:r>
              <a:rPr lang="en-US" sz="2800" dirty="0"/>
              <a:t>issues will be dealt with by the production team as a normal incident with tickets opened through the </a:t>
            </a:r>
            <a:r>
              <a:rPr lang="en-US" sz="2800" dirty="0" smtClean="0"/>
              <a:t>usual means</a:t>
            </a:r>
            <a:r>
              <a:rPr lang="en-US" sz="2800" dirty="0"/>
              <a:t>, like </a:t>
            </a:r>
            <a:r>
              <a:rPr lang="en-US" sz="2800" dirty="0" smtClean="0"/>
              <a:t>GGUS</a:t>
            </a:r>
            <a:endParaRPr lang="en-US" sz="2800" dirty="0"/>
          </a:p>
          <a:p>
            <a:r>
              <a:rPr lang="en-US" sz="2800" dirty="0"/>
              <a:t>look forward for </a:t>
            </a:r>
            <a:r>
              <a:rPr lang="en-US" sz="2800" dirty="0" smtClean="0"/>
              <a:t>more dual-stack storage site(s)</a:t>
            </a:r>
          </a:p>
          <a:p>
            <a:pPr lvl="1"/>
            <a:r>
              <a:rPr lang="en-US" sz="2400" dirty="0" smtClean="0"/>
              <a:t>PIC is only one for now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08/03/2017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Kelsey - IPv6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1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7176</TotalTime>
  <Words>1150</Words>
  <Application>Microsoft Macintosh PowerPoint</Application>
  <PresentationFormat>On-screen Show (4:3)</PresentationFormat>
  <Paragraphs>274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Mangal</vt:lpstr>
      <vt:lpstr>Office Theme</vt:lpstr>
      <vt:lpstr>Support for IPv6-only CPU  – an update from the HEPiX IPv6 WG</vt:lpstr>
      <vt:lpstr>Outline</vt:lpstr>
      <vt:lpstr>HEPiX IPv6 WG meetings</vt:lpstr>
      <vt:lpstr>Google IPv6 statistics</vt:lpstr>
      <vt:lpstr>% BDII services (dual-stack)</vt:lpstr>
      <vt:lpstr>PowerPoint Presentation</vt:lpstr>
      <vt:lpstr>Update from ATLAS</vt:lpstr>
      <vt:lpstr>ATLAS (2)</vt:lpstr>
      <vt:lpstr>LHCb</vt:lpstr>
      <vt:lpstr>LHCb (2)</vt:lpstr>
      <vt:lpstr>PowerPoint Presentation</vt:lpstr>
      <vt:lpstr>News CERN</vt:lpstr>
      <vt:lpstr>Tier 1 &amp; IPv6</vt:lpstr>
      <vt:lpstr>Tier 1 - PIC</vt:lpstr>
      <vt:lpstr>PowerPoint Presentation</vt:lpstr>
      <vt:lpstr>Brunel Tier 2</vt:lpstr>
      <vt:lpstr>PowerPoint Presentation</vt:lpstr>
      <vt:lpstr>IGTF CA – CRLs &amp; IPv6</vt:lpstr>
      <vt:lpstr>“How to” deploy IPv6 - Tier 2 </vt:lpstr>
      <vt:lpstr>CHEP papers IPv6 &amp; security</vt:lpstr>
      <vt:lpstr>Monitoring Data Transfers</vt:lpstr>
      <vt:lpstr>FTS transfers (last week) Total</vt:lpstr>
      <vt:lpstr>FTS transfers (last week) IPv6</vt:lpstr>
      <vt:lpstr> Need to keep this up to date</vt:lpstr>
      <vt:lpstr>ETF and IPv6</vt:lpstr>
      <vt:lpstr>EFT IPv6 (2)</vt:lpstr>
      <vt:lpstr>perfSONAR &amp; IPv6</vt:lpstr>
      <vt:lpstr>perfSONAR – dual-stack mesh</vt:lpstr>
      <vt:lpstr>Dual-stack mesh</vt:lpstr>
      <vt:lpstr>Summary</vt:lpstr>
      <vt:lpstr>Links</vt:lpstr>
      <vt:lpstr>PowerPoint Presentation</vt:lpstr>
      <vt:lpstr>PowerPoint Presentation</vt:lpstr>
      <vt:lpstr>ALICE</vt:lpstr>
    </vt:vector>
  </TitlesOfParts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</dc:title>
  <dc:creator>kelsey</dc:creator>
  <cp:lastModifiedBy>D Kelsey</cp:lastModifiedBy>
  <cp:revision>434</cp:revision>
  <cp:lastPrinted>2017-03-08T04:31:34Z</cp:lastPrinted>
  <dcterms:created xsi:type="dcterms:W3CDTF">2012-02-20T14:44:28Z</dcterms:created>
  <dcterms:modified xsi:type="dcterms:W3CDTF">2017-03-08T08:09:55Z</dcterms:modified>
</cp:coreProperties>
</file>