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sldIdLst>
    <p:sldId id="283" r:id="rId5"/>
    <p:sldId id="326" r:id="rId6"/>
    <p:sldId id="328" r:id="rId7"/>
    <p:sldId id="335" r:id="rId8"/>
    <p:sldId id="336" r:id="rId9"/>
    <p:sldId id="343" r:id="rId10"/>
    <p:sldId id="344" r:id="rId11"/>
    <p:sldId id="330" r:id="rId12"/>
    <p:sldId id="293" r:id="rId13"/>
    <p:sldId id="324" r:id="rId14"/>
    <p:sldId id="325" r:id="rId15"/>
    <p:sldId id="317" r:id="rId16"/>
    <p:sldId id="331" r:id="rId17"/>
    <p:sldId id="332" r:id="rId18"/>
    <p:sldId id="303" r:id="rId19"/>
    <p:sldId id="308" r:id="rId20"/>
    <p:sldId id="340" r:id="rId21"/>
    <p:sldId id="341" r:id="rId22"/>
    <p:sldId id="345" r:id="rId23"/>
    <p:sldId id="338" r:id="rId24"/>
    <p:sldId id="339" r:id="rId25"/>
    <p:sldId id="333" r:id="rId26"/>
    <p:sldId id="322" r:id="rId27"/>
    <p:sldId id="323" r:id="rId28"/>
    <p:sldId id="346" r:id="rId29"/>
    <p:sldId id="286" r:id="rId30"/>
    <p:sldId id="347" r:id="rId31"/>
    <p:sldId id="304" r:id="rId32"/>
    <p:sldId id="289" r:id="rId33"/>
    <p:sldId id="290" r:id="rId34"/>
    <p:sldId id="291" r:id="rId35"/>
    <p:sldId id="292" r:id="rId3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4D"/>
    <a:srgbClr val="007BB5"/>
    <a:srgbClr val="00A2F1"/>
    <a:srgbClr val="F6791C"/>
    <a:srgbClr val="003F5E"/>
    <a:srgbClr val="F57B20"/>
    <a:srgbClr val="F57A1E"/>
    <a:srgbClr val="013F5E"/>
    <a:srgbClr val="003959"/>
    <a:srgbClr val="ED1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2332A7-BBB8-0C4B-A04F-BA3BC337DBDA}" type="doc">
      <dgm:prSet loTypeId="urn:microsoft.com/office/officeart/2008/layout/VerticalCurv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4156E38-603B-A14D-89C3-88B6660767EA}">
      <dgm:prSet/>
      <dgm:spPr/>
      <dgm:t>
        <a:bodyPr/>
        <a:lstStyle/>
        <a:p>
          <a:pPr rtl="0"/>
          <a:r>
            <a:rPr lang="en-US" smtClean="0"/>
            <a:t>Federated Security Incident Response</a:t>
          </a:r>
          <a:endParaRPr lang="en-US"/>
        </a:p>
      </dgm:t>
    </dgm:pt>
    <dgm:pt modelId="{312C1033-5AA7-DD4A-A377-6AA7A68AE35B}" type="parTrans" cxnId="{4BCDCC26-E893-8044-B862-E51405034505}">
      <dgm:prSet/>
      <dgm:spPr/>
      <dgm:t>
        <a:bodyPr/>
        <a:lstStyle/>
        <a:p>
          <a:endParaRPr lang="en-US"/>
        </a:p>
      </dgm:t>
    </dgm:pt>
    <dgm:pt modelId="{B9810605-3C5B-5D46-A12A-264700D5C703}" type="sibTrans" cxnId="{4BCDCC26-E893-8044-B862-E51405034505}">
      <dgm:prSet/>
      <dgm:spPr/>
      <dgm:t>
        <a:bodyPr/>
        <a:lstStyle/>
        <a:p>
          <a:endParaRPr lang="en-US"/>
        </a:p>
      </dgm:t>
    </dgm:pt>
    <dgm:pt modelId="{23796B6C-8FF3-F440-82CB-ACAD1D1FB241}">
      <dgm:prSet/>
      <dgm:spPr/>
      <dgm:t>
        <a:bodyPr/>
        <a:lstStyle/>
        <a:p>
          <a:pPr rtl="0"/>
          <a:r>
            <a:rPr lang="en-US" dirty="0" smtClean="0"/>
            <a:t>Sirtfi: a Security Incident Response Trust Framework for Federated Identity</a:t>
          </a:r>
          <a:endParaRPr lang="en-US" dirty="0"/>
        </a:p>
      </dgm:t>
    </dgm:pt>
    <dgm:pt modelId="{7CC007F1-4AC8-284C-A91A-414696F5A505}" type="parTrans" cxnId="{B7A3A097-D990-224A-B196-3395B1461162}">
      <dgm:prSet/>
      <dgm:spPr/>
      <dgm:t>
        <a:bodyPr/>
        <a:lstStyle/>
        <a:p>
          <a:endParaRPr lang="en-US"/>
        </a:p>
      </dgm:t>
    </dgm:pt>
    <dgm:pt modelId="{C6E02FD3-4BA0-4440-90EE-A0EF33B44BD4}" type="sibTrans" cxnId="{B7A3A097-D990-224A-B196-3395B1461162}">
      <dgm:prSet/>
      <dgm:spPr/>
      <dgm:t>
        <a:bodyPr/>
        <a:lstStyle/>
        <a:p>
          <a:endParaRPr lang="en-US"/>
        </a:p>
      </dgm:t>
    </dgm:pt>
    <dgm:pt modelId="{34046E15-D30C-2F48-AF1C-73B0F2EB8774}">
      <dgm:prSet/>
      <dgm:spPr/>
      <dgm:t>
        <a:bodyPr/>
        <a:lstStyle/>
        <a:p>
          <a:pPr rtl="0"/>
          <a:r>
            <a:rPr lang="en-US" dirty="0" smtClean="0"/>
            <a:t>Why does this affect me?</a:t>
          </a:r>
          <a:endParaRPr lang="en-US" dirty="0"/>
        </a:p>
      </dgm:t>
    </dgm:pt>
    <dgm:pt modelId="{4E0B5985-371F-714E-9C1C-F147338FC1B6}" type="parTrans" cxnId="{7576424E-FD5E-B543-895B-2F9FFC258B7B}">
      <dgm:prSet/>
      <dgm:spPr/>
      <dgm:t>
        <a:bodyPr/>
        <a:lstStyle/>
        <a:p>
          <a:endParaRPr lang="en-US"/>
        </a:p>
      </dgm:t>
    </dgm:pt>
    <dgm:pt modelId="{02B06974-A05E-2448-A776-1E83791A8530}" type="sibTrans" cxnId="{7576424E-FD5E-B543-895B-2F9FFC258B7B}">
      <dgm:prSet/>
      <dgm:spPr/>
      <dgm:t>
        <a:bodyPr/>
        <a:lstStyle/>
        <a:p>
          <a:endParaRPr lang="en-US"/>
        </a:p>
      </dgm:t>
    </dgm:pt>
    <dgm:pt modelId="{4B5134C4-EC7F-9E43-B5F3-13B7BF59E1A9}">
      <dgm:prSet/>
      <dgm:spPr/>
      <dgm:t>
        <a:bodyPr/>
        <a:lstStyle/>
        <a:p>
          <a:pPr rtl="0"/>
          <a:r>
            <a:rPr lang="en-US" dirty="0" smtClean="0"/>
            <a:t>How do I adopt Sirtfi?</a:t>
          </a:r>
          <a:endParaRPr lang="en-US" dirty="0"/>
        </a:p>
      </dgm:t>
    </dgm:pt>
    <dgm:pt modelId="{FF9AD25D-27FE-9F41-9892-980923E5F536}" type="parTrans" cxnId="{2FD706E4-CFC7-CF4C-B91D-E1DBC89C091E}">
      <dgm:prSet/>
      <dgm:spPr/>
      <dgm:t>
        <a:bodyPr/>
        <a:lstStyle/>
        <a:p>
          <a:endParaRPr lang="en-US"/>
        </a:p>
      </dgm:t>
    </dgm:pt>
    <dgm:pt modelId="{046E54EF-A82E-B24A-B8D7-A3D4F1DFA097}" type="sibTrans" cxnId="{2FD706E4-CFC7-CF4C-B91D-E1DBC89C091E}">
      <dgm:prSet/>
      <dgm:spPr/>
      <dgm:t>
        <a:bodyPr/>
        <a:lstStyle/>
        <a:p>
          <a:endParaRPr lang="en-US"/>
        </a:p>
      </dgm:t>
    </dgm:pt>
    <dgm:pt modelId="{D7907506-2560-9B42-BD1D-48E8AF0DFAB9}" type="pres">
      <dgm:prSet presAssocID="{E32332A7-BBB8-0C4B-A04F-BA3BC337DB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EB2439F-55B9-1948-BA98-6D2E6122EAB1}" type="pres">
      <dgm:prSet presAssocID="{E32332A7-BBB8-0C4B-A04F-BA3BC337DBDA}" presName="Name1" presStyleCnt="0"/>
      <dgm:spPr/>
    </dgm:pt>
    <dgm:pt modelId="{5EA2FC5F-DAF3-254A-B772-E712A6E84066}" type="pres">
      <dgm:prSet presAssocID="{E32332A7-BBB8-0C4B-A04F-BA3BC337DBDA}" presName="cycle" presStyleCnt="0"/>
      <dgm:spPr/>
    </dgm:pt>
    <dgm:pt modelId="{CFAEA834-78F1-3843-BBAA-8D500D69A962}" type="pres">
      <dgm:prSet presAssocID="{E32332A7-BBB8-0C4B-A04F-BA3BC337DBDA}" presName="srcNode" presStyleLbl="node1" presStyleIdx="0" presStyleCnt="4"/>
      <dgm:spPr/>
    </dgm:pt>
    <dgm:pt modelId="{BCBA08D8-BA23-A647-9216-C034B7CCD683}" type="pres">
      <dgm:prSet presAssocID="{E32332A7-BBB8-0C4B-A04F-BA3BC337DBDA}" presName="conn" presStyleLbl="parChTrans1D2" presStyleIdx="0" presStyleCnt="1"/>
      <dgm:spPr/>
      <dgm:t>
        <a:bodyPr/>
        <a:lstStyle/>
        <a:p>
          <a:endParaRPr lang="en-US"/>
        </a:p>
      </dgm:t>
    </dgm:pt>
    <dgm:pt modelId="{B4C3CA21-36B8-1242-BB86-78324AC7217E}" type="pres">
      <dgm:prSet presAssocID="{E32332A7-BBB8-0C4B-A04F-BA3BC337DBDA}" presName="extraNode" presStyleLbl="node1" presStyleIdx="0" presStyleCnt="4"/>
      <dgm:spPr/>
    </dgm:pt>
    <dgm:pt modelId="{C9CAD9DF-85DB-F041-A9C8-BBFD5FC94903}" type="pres">
      <dgm:prSet presAssocID="{E32332A7-BBB8-0C4B-A04F-BA3BC337DBDA}" presName="dstNode" presStyleLbl="node1" presStyleIdx="0" presStyleCnt="4"/>
      <dgm:spPr/>
    </dgm:pt>
    <dgm:pt modelId="{86B00655-943B-4E43-831A-8AAA744B096A}" type="pres">
      <dgm:prSet presAssocID="{F4156E38-603B-A14D-89C3-88B6660767E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DE031-DD3A-D140-A2FD-C6B4A1BBF4F4}" type="pres">
      <dgm:prSet presAssocID="{F4156E38-603B-A14D-89C3-88B6660767EA}" presName="accent_1" presStyleCnt="0"/>
      <dgm:spPr/>
    </dgm:pt>
    <dgm:pt modelId="{856499C9-2DF2-C74E-986D-55AEF87E4933}" type="pres">
      <dgm:prSet presAssocID="{F4156E38-603B-A14D-89C3-88B6660767EA}" presName="accentRepeatNode" presStyleLbl="solidFgAcc1" presStyleIdx="0" presStyleCnt="4"/>
      <dgm:spPr/>
    </dgm:pt>
    <dgm:pt modelId="{EAD0D6D5-4F4E-6E44-B6EC-B68FBD1E7A70}" type="pres">
      <dgm:prSet presAssocID="{23796B6C-8FF3-F440-82CB-ACAD1D1FB24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2648A-876A-6D49-AC7B-5267D70047A6}" type="pres">
      <dgm:prSet presAssocID="{23796B6C-8FF3-F440-82CB-ACAD1D1FB241}" presName="accent_2" presStyleCnt="0"/>
      <dgm:spPr/>
    </dgm:pt>
    <dgm:pt modelId="{849CF685-F0EE-3C45-B77E-7256EF0F85CE}" type="pres">
      <dgm:prSet presAssocID="{23796B6C-8FF3-F440-82CB-ACAD1D1FB241}" presName="accentRepeatNode" presStyleLbl="solidFgAcc1" presStyleIdx="1" presStyleCnt="4"/>
      <dgm:spPr/>
    </dgm:pt>
    <dgm:pt modelId="{AE437B34-3EA8-A84A-852C-38D24AEF7AEC}" type="pres">
      <dgm:prSet presAssocID="{34046E15-D30C-2F48-AF1C-73B0F2EB877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8C24C-C263-EF46-B93B-16B19D4A97E9}" type="pres">
      <dgm:prSet presAssocID="{34046E15-D30C-2F48-AF1C-73B0F2EB8774}" presName="accent_3" presStyleCnt="0"/>
      <dgm:spPr/>
    </dgm:pt>
    <dgm:pt modelId="{B04227F7-B23E-3144-9E79-27759D26AD38}" type="pres">
      <dgm:prSet presAssocID="{34046E15-D30C-2F48-AF1C-73B0F2EB8774}" presName="accentRepeatNode" presStyleLbl="solidFgAcc1" presStyleIdx="2" presStyleCnt="4"/>
      <dgm:spPr/>
    </dgm:pt>
    <dgm:pt modelId="{C5BC0362-E022-E447-AFEB-ECD0CA06B107}" type="pres">
      <dgm:prSet presAssocID="{4B5134C4-EC7F-9E43-B5F3-13B7BF59E1A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AE795-7000-7841-A91F-249DA2AD4DF5}" type="pres">
      <dgm:prSet presAssocID="{4B5134C4-EC7F-9E43-B5F3-13B7BF59E1A9}" presName="accent_4" presStyleCnt="0"/>
      <dgm:spPr/>
    </dgm:pt>
    <dgm:pt modelId="{169F50DD-579C-534A-A36F-85324C53598C}" type="pres">
      <dgm:prSet presAssocID="{4B5134C4-EC7F-9E43-B5F3-13B7BF59E1A9}" presName="accentRepeatNode" presStyleLbl="solidFgAcc1" presStyleIdx="3" presStyleCnt="4"/>
      <dgm:spPr/>
    </dgm:pt>
  </dgm:ptLst>
  <dgm:cxnLst>
    <dgm:cxn modelId="{7BE76056-B8E4-3A4B-BAE8-89AF052433DA}" type="presOf" srcId="{34046E15-D30C-2F48-AF1C-73B0F2EB8774}" destId="{AE437B34-3EA8-A84A-852C-38D24AEF7AEC}" srcOrd="0" destOrd="0" presId="urn:microsoft.com/office/officeart/2008/layout/VerticalCurvedList"/>
    <dgm:cxn modelId="{B7A3A097-D990-224A-B196-3395B1461162}" srcId="{E32332A7-BBB8-0C4B-A04F-BA3BC337DBDA}" destId="{23796B6C-8FF3-F440-82CB-ACAD1D1FB241}" srcOrd="1" destOrd="0" parTransId="{7CC007F1-4AC8-284C-A91A-414696F5A505}" sibTransId="{C6E02FD3-4BA0-4440-90EE-A0EF33B44BD4}"/>
    <dgm:cxn modelId="{2FD706E4-CFC7-CF4C-B91D-E1DBC89C091E}" srcId="{E32332A7-BBB8-0C4B-A04F-BA3BC337DBDA}" destId="{4B5134C4-EC7F-9E43-B5F3-13B7BF59E1A9}" srcOrd="3" destOrd="0" parTransId="{FF9AD25D-27FE-9F41-9892-980923E5F536}" sibTransId="{046E54EF-A82E-B24A-B8D7-A3D4F1DFA097}"/>
    <dgm:cxn modelId="{412A1518-D059-D94B-A1EB-3DE193A00D2E}" type="presOf" srcId="{23796B6C-8FF3-F440-82CB-ACAD1D1FB241}" destId="{EAD0D6D5-4F4E-6E44-B6EC-B68FBD1E7A70}" srcOrd="0" destOrd="0" presId="urn:microsoft.com/office/officeart/2008/layout/VerticalCurvedList"/>
    <dgm:cxn modelId="{4BCDCC26-E893-8044-B862-E51405034505}" srcId="{E32332A7-BBB8-0C4B-A04F-BA3BC337DBDA}" destId="{F4156E38-603B-A14D-89C3-88B6660767EA}" srcOrd="0" destOrd="0" parTransId="{312C1033-5AA7-DD4A-A377-6AA7A68AE35B}" sibTransId="{B9810605-3C5B-5D46-A12A-264700D5C703}"/>
    <dgm:cxn modelId="{3593DB56-A077-F047-8977-656F143E9F86}" type="presOf" srcId="{F4156E38-603B-A14D-89C3-88B6660767EA}" destId="{86B00655-943B-4E43-831A-8AAA744B096A}" srcOrd="0" destOrd="0" presId="urn:microsoft.com/office/officeart/2008/layout/VerticalCurvedList"/>
    <dgm:cxn modelId="{9892A151-D26C-5C4E-9E8C-9D0561321DB7}" type="presOf" srcId="{E32332A7-BBB8-0C4B-A04F-BA3BC337DBDA}" destId="{D7907506-2560-9B42-BD1D-48E8AF0DFAB9}" srcOrd="0" destOrd="0" presId="urn:microsoft.com/office/officeart/2008/layout/VerticalCurvedList"/>
    <dgm:cxn modelId="{E6189768-84FC-0C41-A471-A51D830C0FD6}" type="presOf" srcId="{4B5134C4-EC7F-9E43-B5F3-13B7BF59E1A9}" destId="{C5BC0362-E022-E447-AFEB-ECD0CA06B107}" srcOrd="0" destOrd="0" presId="urn:microsoft.com/office/officeart/2008/layout/VerticalCurvedList"/>
    <dgm:cxn modelId="{C61266F9-E707-2142-AD1E-72AAA808F692}" type="presOf" srcId="{B9810605-3C5B-5D46-A12A-264700D5C703}" destId="{BCBA08D8-BA23-A647-9216-C034B7CCD683}" srcOrd="0" destOrd="0" presId="urn:microsoft.com/office/officeart/2008/layout/VerticalCurvedList"/>
    <dgm:cxn modelId="{7576424E-FD5E-B543-895B-2F9FFC258B7B}" srcId="{E32332A7-BBB8-0C4B-A04F-BA3BC337DBDA}" destId="{34046E15-D30C-2F48-AF1C-73B0F2EB8774}" srcOrd="2" destOrd="0" parTransId="{4E0B5985-371F-714E-9C1C-F147338FC1B6}" sibTransId="{02B06974-A05E-2448-A776-1E83791A8530}"/>
    <dgm:cxn modelId="{5578A7AC-596E-104F-85A1-5F37D3DD31DD}" type="presParOf" srcId="{D7907506-2560-9B42-BD1D-48E8AF0DFAB9}" destId="{BEB2439F-55B9-1948-BA98-6D2E6122EAB1}" srcOrd="0" destOrd="0" presId="urn:microsoft.com/office/officeart/2008/layout/VerticalCurvedList"/>
    <dgm:cxn modelId="{FEDD95CD-724B-3749-A165-96EC978ED6CD}" type="presParOf" srcId="{BEB2439F-55B9-1948-BA98-6D2E6122EAB1}" destId="{5EA2FC5F-DAF3-254A-B772-E712A6E84066}" srcOrd="0" destOrd="0" presId="urn:microsoft.com/office/officeart/2008/layout/VerticalCurvedList"/>
    <dgm:cxn modelId="{AD9DD62B-D5F5-5945-A6AF-21BAA9F3380C}" type="presParOf" srcId="{5EA2FC5F-DAF3-254A-B772-E712A6E84066}" destId="{CFAEA834-78F1-3843-BBAA-8D500D69A962}" srcOrd="0" destOrd="0" presId="urn:microsoft.com/office/officeart/2008/layout/VerticalCurvedList"/>
    <dgm:cxn modelId="{01C29E74-B35B-D541-9119-6B5DC70D7F65}" type="presParOf" srcId="{5EA2FC5F-DAF3-254A-B772-E712A6E84066}" destId="{BCBA08D8-BA23-A647-9216-C034B7CCD683}" srcOrd="1" destOrd="0" presId="urn:microsoft.com/office/officeart/2008/layout/VerticalCurvedList"/>
    <dgm:cxn modelId="{1E9DEB66-9275-9F4C-AD50-3B9F4FC019CF}" type="presParOf" srcId="{5EA2FC5F-DAF3-254A-B772-E712A6E84066}" destId="{B4C3CA21-36B8-1242-BB86-78324AC7217E}" srcOrd="2" destOrd="0" presId="urn:microsoft.com/office/officeart/2008/layout/VerticalCurvedList"/>
    <dgm:cxn modelId="{C8F59DA8-D915-974F-9CBB-B92E578230E2}" type="presParOf" srcId="{5EA2FC5F-DAF3-254A-B772-E712A6E84066}" destId="{C9CAD9DF-85DB-F041-A9C8-BBFD5FC94903}" srcOrd="3" destOrd="0" presId="urn:microsoft.com/office/officeart/2008/layout/VerticalCurvedList"/>
    <dgm:cxn modelId="{E08E51D3-A742-D14B-833A-81DEC651A18A}" type="presParOf" srcId="{BEB2439F-55B9-1948-BA98-6D2E6122EAB1}" destId="{86B00655-943B-4E43-831A-8AAA744B096A}" srcOrd="1" destOrd="0" presId="urn:microsoft.com/office/officeart/2008/layout/VerticalCurvedList"/>
    <dgm:cxn modelId="{9910B289-31A3-3C47-95A1-DA0415C04C4F}" type="presParOf" srcId="{BEB2439F-55B9-1948-BA98-6D2E6122EAB1}" destId="{AF0DE031-DD3A-D140-A2FD-C6B4A1BBF4F4}" srcOrd="2" destOrd="0" presId="urn:microsoft.com/office/officeart/2008/layout/VerticalCurvedList"/>
    <dgm:cxn modelId="{37866AA0-6C3B-D642-813D-DCD6170D7A59}" type="presParOf" srcId="{AF0DE031-DD3A-D140-A2FD-C6B4A1BBF4F4}" destId="{856499C9-2DF2-C74E-986D-55AEF87E4933}" srcOrd="0" destOrd="0" presId="urn:microsoft.com/office/officeart/2008/layout/VerticalCurvedList"/>
    <dgm:cxn modelId="{E3B574EC-E9D8-044A-9F2E-12F927C5C946}" type="presParOf" srcId="{BEB2439F-55B9-1948-BA98-6D2E6122EAB1}" destId="{EAD0D6D5-4F4E-6E44-B6EC-B68FBD1E7A70}" srcOrd="3" destOrd="0" presId="urn:microsoft.com/office/officeart/2008/layout/VerticalCurvedList"/>
    <dgm:cxn modelId="{2B4B6D07-9C0D-6C42-AE4A-258B1E97A1DA}" type="presParOf" srcId="{BEB2439F-55B9-1948-BA98-6D2E6122EAB1}" destId="{AB42648A-876A-6D49-AC7B-5267D70047A6}" srcOrd="4" destOrd="0" presId="urn:microsoft.com/office/officeart/2008/layout/VerticalCurvedList"/>
    <dgm:cxn modelId="{E8104C4D-4508-984E-A101-37F97DB7C58E}" type="presParOf" srcId="{AB42648A-876A-6D49-AC7B-5267D70047A6}" destId="{849CF685-F0EE-3C45-B77E-7256EF0F85CE}" srcOrd="0" destOrd="0" presId="urn:microsoft.com/office/officeart/2008/layout/VerticalCurvedList"/>
    <dgm:cxn modelId="{BA28C804-632F-2F49-A6CE-86F9AD239DCC}" type="presParOf" srcId="{BEB2439F-55B9-1948-BA98-6D2E6122EAB1}" destId="{AE437B34-3EA8-A84A-852C-38D24AEF7AEC}" srcOrd="5" destOrd="0" presId="urn:microsoft.com/office/officeart/2008/layout/VerticalCurvedList"/>
    <dgm:cxn modelId="{5DD30BCD-5D4A-E642-92C6-773E442B0ECE}" type="presParOf" srcId="{BEB2439F-55B9-1948-BA98-6D2E6122EAB1}" destId="{D8E8C24C-C263-EF46-B93B-16B19D4A97E9}" srcOrd="6" destOrd="0" presId="urn:microsoft.com/office/officeart/2008/layout/VerticalCurvedList"/>
    <dgm:cxn modelId="{90A1C3EC-67B7-AF4D-B69B-F824FD54A6E3}" type="presParOf" srcId="{D8E8C24C-C263-EF46-B93B-16B19D4A97E9}" destId="{B04227F7-B23E-3144-9E79-27759D26AD38}" srcOrd="0" destOrd="0" presId="urn:microsoft.com/office/officeart/2008/layout/VerticalCurvedList"/>
    <dgm:cxn modelId="{6A63C045-ACFD-3C4B-AA28-5EB7F65E3F1F}" type="presParOf" srcId="{BEB2439F-55B9-1948-BA98-6D2E6122EAB1}" destId="{C5BC0362-E022-E447-AFEB-ECD0CA06B107}" srcOrd="7" destOrd="0" presId="urn:microsoft.com/office/officeart/2008/layout/VerticalCurvedList"/>
    <dgm:cxn modelId="{057831D4-A6DC-704D-901E-1C43B02D0384}" type="presParOf" srcId="{BEB2439F-55B9-1948-BA98-6D2E6122EAB1}" destId="{405AE795-7000-7841-A91F-249DA2AD4DF5}" srcOrd="8" destOrd="0" presId="urn:microsoft.com/office/officeart/2008/layout/VerticalCurvedList"/>
    <dgm:cxn modelId="{095BDF24-F2D7-514B-812D-8DEF605AB896}" type="presParOf" srcId="{405AE795-7000-7841-A91F-249DA2AD4DF5}" destId="{169F50DD-579C-534A-A36F-85324C5359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AFDC3-D8EA-6744-9471-CB04943FAB20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44405004-22F5-D747-A4EA-D921C81A9AC7}">
      <dgm:prSet phldrT="[Text]"/>
      <dgm:spPr>
        <a:solidFill>
          <a:srgbClr val="194054"/>
        </a:solidFill>
      </dgm:spPr>
      <dgm:t>
        <a:bodyPr/>
        <a:lstStyle/>
        <a:p>
          <a:r>
            <a:rPr lang="en-US">
              <a:latin typeface="Arial"/>
              <a:cs typeface="Arial"/>
            </a:rPr>
            <a:t>Inviting new vector of attack</a:t>
          </a:r>
        </a:p>
      </dgm:t>
    </dgm:pt>
    <dgm:pt modelId="{9447C94E-5CB9-4640-87AD-2B5B01306D91}" type="parTrans" cxnId="{8FAEB865-CEF3-AA42-B551-73695C694006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270A079-8901-0C4D-AA45-D749F4496AA6}" type="sibTrans" cxnId="{8FAEB865-CEF3-AA42-B551-73695C694006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9CCC6724-D616-B640-BA4D-853989067688}">
      <dgm:prSet phldrT="[Text]"/>
      <dgm:spPr>
        <a:solidFill>
          <a:srgbClr val="194054"/>
        </a:solidFill>
      </dgm:spPr>
      <dgm:t>
        <a:bodyPr/>
        <a:lstStyle/>
        <a:p>
          <a:r>
            <a:rPr lang="en-US" dirty="0">
              <a:latin typeface="Arial"/>
              <a:cs typeface="Arial"/>
            </a:rPr>
            <a:t>Uncertainty in security capability of participants</a:t>
          </a:r>
        </a:p>
      </dgm:t>
    </dgm:pt>
    <dgm:pt modelId="{D5B44982-2265-E940-AC83-A1B67083B0D5}" type="parTrans" cxnId="{52263892-5F53-4445-AD17-A9397856401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0320444-3EEC-DD43-B59A-757FC3CCDBAE}" type="sibTrans" cxnId="{52263892-5F53-4445-AD17-A9397856401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23BD58A-EA38-D047-B681-1BAC0B549C64}">
      <dgm:prSet phldrT="[Text]"/>
      <dgm:spPr>
        <a:solidFill>
          <a:srgbClr val="194054"/>
        </a:solidFill>
      </dgm:spPr>
      <dgm:t>
        <a:bodyPr/>
        <a:lstStyle/>
        <a:p>
          <a:r>
            <a:rPr lang="en-US">
              <a:latin typeface="Arial"/>
              <a:cs typeface="Arial"/>
            </a:rPr>
            <a:t>Lack of trust</a:t>
          </a:r>
        </a:p>
      </dgm:t>
    </dgm:pt>
    <dgm:pt modelId="{D59D537B-AC17-1E40-A23C-71476A9CA835}" type="parTrans" cxnId="{DDFCF22B-5C55-E842-9E6A-8A51420A3D1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F027C90-6FD1-7343-B8F2-A7F2DDA2C49D}" type="sibTrans" cxnId="{DDFCF22B-5C55-E842-9E6A-8A51420A3D1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74A63C-F7B5-3546-991D-A9635976C9C8}" type="pres">
      <dgm:prSet presAssocID="{1CEAFDC3-D8EA-6744-9471-CB04943FAB20}" presName="linearFlow" presStyleCnt="0">
        <dgm:presLayoutVars>
          <dgm:dir/>
          <dgm:resizeHandles val="exact"/>
        </dgm:presLayoutVars>
      </dgm:prSet>
      <dgm:spPr/>
    </dgm:pt>
    <dgm:pt modelId="{E85F8AB4-D82E-ED44-8E0D-0ED589F22BFE}" type="pres">
      <dgm:prSet presAssocID="{44405004-22F5-D747-A4EA-D921C81A9A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11F12-EA5F-4A47-A6C5-F24999A4003F}" type="pres">
      <dgm:prSet presAssocID="{A270A079-8901-0C4D-AA45-D749F4496AA6}" presName="spacerL" presStyleCnt="0"/>
      <dgm:spPr/>
    </dgm:pt>
    <dgm:pt modelId="{C6C8E941-2327-9E49-8CC1-2C9993A45BDD}" type="pres">
      <dgm:prSet presAssocID="{A270A079-8901-0C4D-AA45-D749F4496AA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9D7A4C5-982A-CE4F-A11E-850351A797C2}" type="pres">
      <dgm:prSet presAssocID="{A270A079-8901-0C4D-AA45-D749F4496AA6}" presName="spacerR" presStyleCnt="0"/>
      <dgm:spPr/>
    </dgm:pt>
    <dgm:pt modelId="{9914CA73-D463-4346-A36D-9B6AFE780F08}" type="pres">
      <dgm:prSet presAssocID="{9CCC6724-D616-B640-BA4D-8539890676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A48A8-F93A-334E-98BF-FE019296A321}" type="pres">
      <dgm:prSet presAssocID="{00320444-3EEC-DD43-B59A-757FC3CCDBAE}" presName="spacerL" presStyleCnt="0"/>
      <dgm:spPr/>
    </dgm:pt>
    <dgm:pt modelId="{24026108-204A-394E-9BDD-1702A60EFE3F}" type="pres">
      <dgm:prSet presAssocID="{00320444-3EEC-DD43-B59A-757FC3CCDBA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06AC615-667D-1443-9F7E-A337341896DC}" type="pres">
      <dgm:prSet presAssocID="{00320444-3EEC-DD43-B59A-757FC3CCDBAE}" presName="spacerR" presStyleCnt="0"/>
      <dgm:spPr/>
    </dgm:pt>
    <dgm:pt modelId="{C7F111AA-FDB1-9C43-93B0-213425CA6C69}" type="pres">
      <dgm:prSet presAssocID="{623BD58A-EA38-D047-B681-1BAC0B549C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CF22B-5C55-E842-9E6A-8A51420A3D12}" srcId="{1CEAFDC3-D8EA-6744-9471-CB04943FAB20}" destId="{623BD58A-EA38-D047-B681-1BAC0B549C64}" srcOrd="2" destOrd="0" parTransId="{D59D537B-AC17-1E40-A23C-71476A9CA835}" sibTransId="{DF027C90-6FD1-7343-B8F2-A7F2DDA2C49D}"/>
    <dgm:cxn modelId="{52263892-5F53-4445-AD17-A93978564013}" srcId="{1CEAFDC3-D8EA-6744-9471-CB04943FAB20}" destId="{9CCC6724-D616-B640-BA4D-853989067688}" srcOrd="1" destOrd="0" parTransId="{D5B44982-2265-E940-AC83-A1B67083B0D5}" sibTransId="{00320444-3EEC-DD43-B59A-757FC3CCDBAE}"/>
    <dgm:cxn modelId="{49F907D1-727C-8044-9B89-99381B15CF04}" type="presOf" srcId="{44405004-22F5-D747-A4EA-D921C81A9AC7}" destId="{E85F8AB4-D82E-ED44-8E0D-0ED589F22BFE}" srcOrd="0" destOrd="0" presId="urn:microsoft.com/office/officeart/2005/8/layout/equation1"/>
    <dgm:cxn modelId="{6F0FBF3A-B9B2-8848-B6D9-9DAD904AF704}" type="presOf" srcId="{623BD58A-EA38-D047-B681-1BAC0B549C64}" destId="{C7F111AA-FDB1-9C43-93B0-213425CA6C69}" srcOrd="0" destOrd="0" presId="urn:microsoft.com/office/officeart/2005/8/layout/equation1"/>
    <dgm:cxn modelId="{840C53C6-8F06-984B-8A68-B5E252B5305E}" type="presOf" srcId="{9CCC6724-D616-B640-BA4D-853989067688}" destId="{9914CA73-D463-4346-A36D-9B6AFE780F08}" srcOrd="0" destOrd="0" presId="urn:microsoft.com/office/officeart/2005/8/layout/equation1"/>
    <dgm:cxn modelId="{4BCDB61F-F75B-224A-908B-C126D996BBD2}" type="presOf" srcId="{1CEAFDC3-D8EA-6744-9471-CB04943FAB20}" destId="{0474A63C-F7B5-3546-991D-A9635976C9C8}" srcOrd="0" destOrd="0" presId="urn:microsoft.com/office/officeart/2005/8/layout/equation1"/>
    <dgm:cxn modelId="{8FAEB865-CEF3-AA42-B551-73695C694006}" srcId="{1CEAFDC3-D8EA-6744-9471-CB04943FAB20}" destId="{44405004-22F5-D747-A4EA-D921C81A9AC7}" srcOrd="0" destOrd="0" parTransId="{9447C94E-5CB9-4640-87AD-2B5B01306D91}" sibTransId="{A270A079-8901-0C4D-AA45-D749F4496AA6}"/>
    <dgm:cxn modelId="{F06B6DB3-62B5-5542-A432-47ECDDE4F4BC}" type="presOf" srcId="{A270A079-8901-0C4D-AA45-D749F4496AA6}" destId="{C6C8E941-2327-9E49-8CC1-2C9993A45BDD}" srcOrd="0" destOrd="0" presId="urn:microsoft.com/office/officeart/2005/8/layout/equation1"/>
    <dgm:cxn modelId="{A1F293D5-3196-5A4C-9CA2-E4A86E70649A}" type="presOf" srcId="{00320444-3EEC-DD43-B59A-757FC3CCDBAE}" destId="{24026108-204A-394E-9BDD-1702A60EFE3F}" srcOrd="0" destOrd="0" presId="urn:microsoft.com/office/officeart/2005/8/layout/equation1"/>
    <dgm:cxn modelId="{CBAFA4F6-4DDB-0E4D-B4D0-BE6052925520}" type="presParOf" srcId="{0474A63C-F7B5-3546-991D-A9635976C9C8}" destId="{E85F8AB4-D82E-ED44-8E0D-0ED589F22BFE}" srcOrd="0" destOrd="0" presId="urn:microsoft.com/office/officeart/2005/8/layout/equation1"/>
    <dgm:cxn modelId="{1386B59C-3FEF-F648-9AEC-B0FBD3ECC04A}" type="presParOf" srcId="{0474A63C-F7B5-3546-991D-A9635976C9C8}" destId="{80911F12-EA5F-4A47-A6C5-F24999A4003F}" srcOrd="1" destOrd="0" presId="urn:microsoft.com/office/officeart/2005/8/layout/equation1"/>
    <dgm:cxn modelId="{FAD3AE98-A96A-2641-89A3-24536B3A4B6F}" type="presParOf" srcId="{0474A63C-F7B5-3546-991D-A9635976C9C8}" destId="{C6C8E941-2327-9E49-8CC1-2C9993A45BDD}" srcOrd="2" destOrd="0" presId="urn:microsoft.com/office/officeart/2005/8/layout/equation1"/>
    <dgm:cxn modelId="{619B37AF-4982-484D-AB83-CFA5DC8C2174}" type="presParOf" srcId="{0474A63C-F7B5-3546-991D-A9635976C9C8}" destId="{B9D7A4C5-982A-CE4F-A11E-850351A797C2}" srcOrd="3" destOrd="0" presId="urn:microsoft.com/office/officeart/2005/8/layout/equation1"/>
    <dgm:cxn modelId="{5AA0DEDE-C880-E848-9976-2091AACF965E}" type="presParOf" srcId="{0474A63C-F7B5-3546-991D-A9635976C9C8}" destId="{9914CA73-D463-4346-A36D-9B6AFE780F08}" srcOrd="4" destOrd="0" presId="urn:microsoft.com/office/officeart/2005/8/layout/equation1"/>
    <dgm:cxn modelId="{AE5FCDEE-AF53-F24C-8B58-63F9F1CB6720}" type="presParOf" srcId="{0474A63C-F7B5-3546-991D-A9635976C9C8}" destId="{AD2A48A8-F93A-334E-98BF-FE019296A321}" srcOrd="5" destOrd="0" presId="urn:microsoft.com/office/officeart/2005/8/layout/equation1"/>
    <dgm:cxn modelId="{C2D28FB2-70FC-F449-B49A-A8FBFBCCD5C2}" type="presParOf" srcId="{0474A63C-F7B5-3546-991D-A9635976C9C8}" destId="{24026108-204A-394E-9BDD-1702A60EFE3F}" srcOrd="6" destOrd="0" presId="urn:microsoft.com/office/officeart/2005/8/layout/equation1"/>
    <dgm:cxn modelId="{47F5AB89-603B-8B46-B06E-EB4BA53CC774}" type="presParOf" srcId="{0474A63C-F7B5-3546-991D-A9635976C9C8}" destId="{906AC615-667D-1443-9F7E-A337341896DC}" srcOrd="7" destOrd="0" presId="urn:microsoft.com/office/officeart/2005/8/layout/equation1"/>
    <dgm:cxn modelId="{1C126C64-3E0C-ED42-9653-4BA58796CB3E}" type="presParOf" srcId="{0474A63C-F7B5-3546-991D-A9635976C9C8}" destId="{C7F111AA-FDB1-9C43-93B0-213425CA6C6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BD541-B571-274F-901F-4E0C3108BF29}" type="doc">
      <dgm:prSet loTypeId="urn:microsoft.com/office/officeart/2005/8/layout/lis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C0577E-11AF-1345-BD2E-A3EDCDF4344A}">
      <dgm:prSet custT="1"/>
      <dgm:spPr>
        <a:solidFill>
          <a:srgbClr val="194054"/>
        </a:solidFill>
        <a:ln>
          <a:solidFill>
            <a:srgbClr val="194054"/>
          </a:solidFill>
        </a:ln>
      </dgm:spPr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Operational Security</a:t>
          </a:r>
          <a:endParaRPr lang="en-US" sz="1600" dirty="0">
            <a:latin typeface="Arial"/>
            <a:cs typeface="Arial"/>
          </a:endParaRPr>
        </a:p>
      </dgm:t>
    </dgm:pt>
    <dgm:pt modelId="{3BF67E12-47A3-D743-85C9-B187E82D7E2F}" type="parTrans" cxnId="{83E7786F-B16A-FE4A-AD3F-06D90E19CF23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816F0620-E851-F544-8922-097639E70ACF}" type="sibTrans" cxnId="{83E7786F-B16A-FE4A-AD3F-06D90E19CF23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C51A5786-6896-0044-A700-69A9BAFBF6DB}">
      <dgm:prSet custT="1"/>
      <dgm:spPr>
        <a:noFill/>
        <a:ln>
          <a:solidFill>
            <a:srgbClr val="194054"/>
          </a:solidFill>
        </a:ln>
      </dgm:spPr>
      <dgm:t>
        <a:bodyPr/>
        <a:lstStyle/>
        <a:p>
          <a:pPr rtl="0"/>
          <a:r>
            <a:rPr lang="en-US" sz="1600" dirty="0">
              <a:latin typeface="Arial"/>
              <a:cs typeface="Arial"/>
            </a:rPr>
            <a:t>Require that a security incident response capability exists with sufficient authority to mitigate, contain the spread of, and remediate the effects of an incident. </a:t>
          </a:r>
        </a:p>
      </dgm:t>
    </dgm:pt>
    <dgm:pt modelId="{A6DB3BA7-0B7D-E74A-857E-4F779C75A2A2}" type="parTrans" cxnId="{4976E093-0F77-F248-A880-C1CA798BAA18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E23E1150-495D-DB48-AC07-C7E381BD8F98}" type="sibTrans" cxnId="{4976E093-0F77-F248-A880-C1CA798BAA18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71013AED-C8AF-094A-B197-AACFB9C25C1D}">
      <dgm:prSet custT="1"/>
      <dgm:spPr>
        <a:solidFill>
          <a:srgbClr val="194054"/>
        </a:solidFill>
        <a:ln>
          <a:solidFill>
            <a:srgbClr val="194054"/>
          </a:solidFill>
        </a:ln>
      </dgm:spPr>
      <dgm:t>
        <a:bodyPr/>
        <a:lstStyle/>
        <a:p>
          <a:pPr rtl="0"/>
          <a:r>
            <a:rPr lang="en-US" sz="1600" smtClean="0">
              <a:latin typeface="Arial"/>
              <a:cs typeface="Arial"/>
            </a:rPr>
            <a:t>Incident Response</a:t>
          </a:r>
          <a:endParaRPr lang="en-US" sz="1600">
            <a:latin typeface="Arial"/>
            <a:cs typeface="Arial"/>
          </a:endParaRPr>
        </a:p>
      </dgm:t>
    </dgm:pt>
    <dgm:pt modelId="{8BEEEBB8-ED8B-9342-A90D-8BA0945CD5DC}" type="parTrans" cxnId="{B9AFBBA9-9148-2F4A-B3BD-4AA9AD3C416B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2F54324F-55CF-5141-A4AA-18E9EC81BD1B}" type="sibTrans" cxnId="{B9AFBBA9-9148-2F4A-B3BD-4AA9AD3C416B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1975683A-D9CC-0941-BCE0-FA2846E6D8FF}">
      <dgm:prSet custT="1"/>
      <dgm:spPr>
        <a:noFill/>
        <a:ln>
          <a:solidFill>
            <a:srgbClr val="194054"/>
          </a:solidFill>
        </a:ln>
      </dgm:spPr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Assure confidentiality of information exchanged</a:t>
          </a:r>
          <a:endParaRPr lang="en-US" sz="1600" dirty="0">
            <a:latin typeface="Arial"/>
            <a:cs typeface="Arial"/>
          </a:endParaRPr>
        </a:p>
      </dgm:t>
    </dgm:pt>
    <dgm:pt modelId="{75447B3F-C8D5-0543-A89F-305A091C051F}" type="parTrans" cxnId="{00E6B02E-E85D-A947-99E9-FEF5D59CC5B2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28244388-15E3-6045-87BD-734127A7D0FB}" type="sibTrans" cxnId="{00E6B02E-E85D-A947-99E9-FEF5D59CC5B2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2AB71B93-000E-F84C-A2FF-75E4004AC90F}">
      <dgm:prSet custT="1"/>
      <dgm:spPr>
        <a:noFill/>
        <a:ln>
          <a:solidFill>
            <a:srgbClr val="194054"/>
          </a:solidFill>
        </a:ln>
      </dgm:spPr>
      <dgm:t>
        <a:bodyPr/>
        <a:lstStyle/>
        <a:p>
          <a:pPr rtl="0"/>
          <a:r>
            <a:rPr lang="en-US" sz="1600" smtClean="0">
              <a:latin typeface="Arial"/>
              <a:cs typeface="Arial"/>
            </a:rPr>
            <a:t>Identify trusted contacts</a:t>
          </a:r>
          <a:endParaRPr lang="en-US" sz="1600">
            <a:latin typeface="Arial"/>
            <a:cs typeface="Arial"/>
          </a:endParaRPr>
        </a:p>
      </dgm:t>
    </dgm:pt>
    <dgm:pt modelId="{78FC5D27-B2F9-4A4B-A43B-0658961123AD}" type="parTrans" cxnId="{549FB482-75C5-734B-8A25-11DD8CE2E7D4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9DF4DF16-9E4D-F74F-A47E-6FDEE37D6034}" type="sibTrans" cxnId="{549FB482-75C5-734B-8A25-11DD8CE2E7D4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8B1A2EBB-B376-E248-A0BE-143DAD26A04A}">
      <dgm:prSet custT="1"/>
      <dgm:spPr>
        <a:noFill/>
        <a:ln>
          <a:solidFill>
            <a:srgbClr val="194054"/>
          </a:solidFill>
        </a:ln>
      </dgm:spPr>
      <dgm:t>
        <a:bodyPr/>
        <a:lstStyle/>
        <a:p>
          <a:pPr rtl="0"/>
          <a:r>
            <a:rPr lang="en-US" sz="1600" smtClean="0">
              <a:latin typeface="Arial"/>
              <a:cs typeface="Arial"/>
            </a:rPr>
            <a:t>Guarantee a response during collaboration </a:t>
          </a:r>
          <a:endParaRPr lang="en-US" sz="1600">
            <a:latin typeface="Arial"/>
            <a:cs typeface="Arial"/>
          </a:endParaRPr>
        </a:p>
      </dgm:t>
    </dgm:pt>
    <dgm:pt modelId="{9962DF97-E5FC-D142-98EB-20D521307D0B}" type="parTrans" cxnId="{12E6AE07-BE1A-8D42-804B-844057A79121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2EC0C38A-E044-5D4B-B25F-7E4201D83EA8}" type="sibTrans" cxnId="{12E6AE07-BE1A-8D42-804B-844057A79121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9AAC66BA-F0A5-E34A-AD59-DDE724BC1819}">
      <dgm:prSet custT="1"/>
      <dgm:spPr>
        <a:solidFill>
          <a:srgbClr val="194054"/>
        </a:solidFill>
        <a:ln>
          <a:solidFill>
            <a:srgbClr val="194054"/>
          </a:solidFill>
        </a:ln>
      </dgm:spPr>
      <dgm:t>
        <a:bodyPr/>
        <a:lstStyle/>
        <a:p>
          <a:pPr rtl="0"/>
          <a:r>
            <a:rPr lang="en-US" sz="1600" smtClean="0">
              <a:latin typeface="Arial"/>
              <a:cs typeface="Arial"/>
            </a:rPr>
            <a:t>Traceability</a:t>
          </a:r>
          <a:endParaRPr lang="en-US" sz="1600">
            <a:latin typeface="Arial"/>
            <a:cs typeface="Arial"/>
          </a:endParaRPr>
        </a:p>
      </dgm:t>
    </dgm:pt>
    <dgm:pt modelId="{0364094E-C840-C140-B88C-6C3EB65EDA8A}" type="parTrans" cxnId="{A6BCB206-6F9B-BE44-921B-AECAF02B6D1B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5D6AD864-D05E-CB4A-AA47-44B16680214F}" type="sibTrans" cxnId="{A6BCB206-6F9B-BE44-921B-AECAF02B6D1B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78F9F4D2-290B-E148-9580-C4541B5C024A}">
      <dgm:prSet custT="1"/>
      <dgm:spPr>
        <a:noFill/>
        <a:ln>
          <a:solidFill>
            <a:srgbClr val="194054"/>
          </a:solidFill>
        </a:ln>
      </dgm:spPr>
      <dgm:t>
        <a:bodyPr/>
        <a:lstStyle/>
        <a:p>
          <a:pPr rtl="0"/>
          <a:r>
            <a:rPr lang="en-US" sz="1600" smtClean="0">
              <a:latin typeface="Arial"/>
              <a:cs typeface="Arial"/>
            </a:rPr>
            <a:t>Improve the usefulness of logs</a:t>
          </a:r>
          <a:endParaRPr lang="en-US" sz="1600">
            <a:latin typeface="Arial"/>
            <a:cs typeface="Arial"/>
          </a:endParaRPr>
        </a:p>
      </dgm:t>
    </dgm:pt>
    <dgm:pt modelId="{6762A1AD-C1FE-504A-A521-85F61C2D9936}" type="parTrans" cxnId="{C069E88A-04BC-3E47-940B-D93C91E013F3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3EF77191-CC2A-384D-B1A9-90330C0C7577}" type="sibTrans" cxnId="{C069E88A-04BC-3E47-940B-D93C91E013F3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A9BF6E20-954A-F349-969C-68ACBDD4EAEF}">
      <dgm:prSet custT="1"/>
      <dgm:spPr>
        <a:noFill/>
        <a:ln>
          <a:solidFill>
            <a:srgbClr val="194054"/>
          </a:solidFill>
        </a:ln>
      </dgm:spPr>
      <dgm:t>
        <a:bodyPr/>
        <a:lstStyle/>
        <a:p>
          <a:pPr rtl="0"/>
          <a:r>
            <a:rPr lang="en-US" sz="1600" smtClean="0">
              <a:latin typeface="Arial"/>
              <a:cs typeface="Arial"/>
            </a:rPr>
            <a:t>Ensure logs are kept in accordance with policy</a:t>
          </a:r>
          <a:endParaRPr lang="en-US" sz="1600">
            <a:latin typeface="Arial"/>
            <a:cs typeface="Arial"/>
          </a:endParaRPr>
        </a:p>
      </dgm:t>
    </dgm:pt>
    <dgm:pt modelId="{23F91DFF-D9C8-8044-A5B4-EE4417A74366}" type="parTrans" cxnId="{B2DE4804-58BB-2947-A5DE-D159E37A35D7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FE1EB2D2-2E6C-FD40-8962-125AA6EF19A2}" type="sibTrans" cxnId="{B2DE4804-58BB-2947-A5DE-D159E37A35D7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5879E32D-C49A-2A4E-8093-878C3DED0071}">
      <dgm:prSet custT="1"/>
      <dgm:spPr>
        <a:solidFill>
          <a:srgbClr val="194054"/>
        </a:solidFill>
        <a:ln>
          <a:solidFill>
            <a:srgbClr val="194054"/>
          </a:solidFill>
        </a:ln>
      </dgm:spPr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Participant Responsibilities</a:t>
          </a:r>
          <a:endParaRPr lang="en-US" sz="1600" dirty="0">
            <a:latin typeface="Arial"/>
            <a:cs typeface="Arial"/>
          </a:endParaRPr>
        </a:p>
      </dgm:t>
    </dgm:pt>
    <dgm:pt modelId="{4881D76D-8D19-934A-AA72-7CF5EBC454B1}" type="parTrans" cxnId="{0F1D629B-878E-5046-8E47-10AF9764023A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8B5BD2BD-85BC-9445-BE24-7AFA239614B4}" type="sibTrans" cxnId="{0F1D629B-878E-5046-8E47-10AF9764023A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7CB78A4C-ADDA-B94A-A229-9A469527D7DE}">
      <dgm:prSet custT="1"/>
      <dgm:spPr>
        <a:noFill/>
        <a:ln>
          <a:solidFill>
            <a:srgbClr val="194054"/>
          </a:solidFill>
        </a:ln>
      </dgm:spPr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Confirm that end users are aware of an appropriate AUP</a:t>
          </a:r>
          <a:endParaRPr lang="en-US" sz="1600" dirty="0">
            <a:latin typeface="Arial"/>
            <a:cs typeface="Arial"/>
          </a:endParaRPr>
        </a:p>
      </dgm:t>
    </dgm:pt>
    <dgm:pt modelId="{FD038652-A767-3E4B-A64A-51216880B48B}" type="parTrans" cxnId="{F3795D69-9166-1E41-9298-7C54B399367D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C0316C65-0322-E046-BBF3-5D24331E75D7}" type="sibTrans" cxnId="{F3795D69-9166-1E41-9298-7C54B399367D}">
      <dgm:prSet/>
      <dgm:spPr/>
      <dgm:t>
        <a:bodyPr/>
        <a:lstStyle/>
        <a:p>
          <a:endParaRPr lang="en-US" sz="3600">
            <a:latin typeface="Arial"/>
            <a:cs typeface="Arial"/>
          </a:endParaRPr>
        </a:p>
      </dgm:t>
    </dgm:pt>
    <dgm:pt modelId="{B505602A-9838-CD4B-81A5-53ACF849D3AB}" type="pres">
      <dgm:prSet presAssocID="{A7BBD541-B571-274F-901F-4E0C3108BF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0B76FA-A4CC-4C4A-AF11-7E25C0051810}" type="pres">
      <dgm:prSet presAssocID="{D2C0577E-11AF-1345-BD2E-A3EDCDF4344A}" presName="parentLin" presStyleCnt="0"/>
      <dgm:spPr/>
      <dgm:t>
        <a:bodyPr/>
        <a:lstStyle/>
        <a:p>
          <a:endParaRPr lang="en-US"/>
        </a:p>
      </dgm:t>
    </dgm:pt>
    <dgm:pt modelId="{50BEDFEC-A25D-CE4C-8F72-E1AB028B856E}" type="pres">
      <dgm:prSet presAssocID="{D2C0577E-11AF-1345-BD2E-A3EDCDF4344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2AD5A6B-F2FE-3440-BD87-04573B5264DB}" type="pres">
      <dgm:prSet presAssocID="{D2C0577E-11AF-1345-BD2E-A3EDCDF4344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FF9A3-9BA7-9947-BBC7-F1BF03797F5B}" type="pres">
      <dgm:prSet presAssocID="{D2C0577E-11AF-1345-BD2E-A3EDCDF4344A}" presName="negativeSpace" presStyleCnt="0"/>
      <dgm:spPr/>
      <dgm:t>
        <a:bodyPr/>
        <a:lstStyle/>
        <a:p>
          <a:endParaRPr lang="en-US"/>
        </a:p>
      </dgm:t>
    </dgm:pt>
    <dgm:pt modelId="{08C91D6A-3452-644C-92F8-4596CDBF7DF9}" type="pres">
      <dgm:prSet presAssocID="{D2C0577E-11AF-1345-BD2E-A3EDCDF4344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6116C-3C3B-EE40-9451-7E5AA61FF873}" type="pres">
      <dgm:prSet presAssocID="{816F0620-E851-F544-8922-097639E70ACF}" presName="spaceBetweenRectangles" presStyleCnt="0"/>
      <dgm:spPr/>
      <dgm:t>
        <a:bodyPr/>
        <a:lstStyle/>
        <a:p>
          <a:endParaRPr lang="en-US"/>
        </a:p>
      </dgm:t>
    </dgm:pt>
    <dgm:pt modelId="{1D6B65E1-F857-C347-9541-EE0CE491963E}" type="pres">
      <dgm:prSet presAssocID="{71013AED-C8AF-094A-B197-AACFB9C25C1D}" presName="parentLin" presStyleCnt="0"/>
      <dgm:spPr/>
      <dgm:t>
        <a:bodyPr/>
        <a:lstStyle/>
        <a:p>
          <a:endParaRPr lang="en-US"/>
        </a:p>
      </dgm:t>
    </dgm:pt>
    <dgm:pt modelId="{79D9C806-6FF4-C043-80A0-CD71CDC7FCF8}" type="pres">
      <dgm:prSet presAssocID="{71013AED-C8AF-094A-B197-AACFB9C25C1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24AA2F5-D056-9B4D-80A8-88A1D94EA4FE}" type="pres">
      <dgm:prSet presAssocID="{71013AED-C8AF-094A-B197-AACFB9C25C1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ADC12-E49B-264D-8E9E-1E8542E8A3DC}" type="pres">
      <dgm:prSet presAssocID="{71013AED-C8AF-094A-B197-AACFB9C25C1D}" presName="negativeSpace" presStyleCnt="0"/>
      <dgm:spPr/>
      <dgm:t>
        <a:bodyPr/>
        <a:lstStyle/>
        <a:p>
          <a:endParaRPr lang="en-US"/>
        </a:p>
      </dgm:t>
    </dgm:pt>
    <dgm:pt modelId="{42F5E718-215B-1F4F-A2BA-C2C3F2B8B8C0}" type="pres">
      <dgm:prSet presAssocID="{71013AED-C8AF-094A-B197-AACFB9C25C1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1DF20-9D6E-594E-87B4-7DE71585F35B}" type="pres">
      <dgm:prSet presAssocID="{2F54324F-55CF-5141-A4AA-18E9EC81BD1B}" presName="spaceBetweenRectangles" presStyleCnt="0"/>
      <dgm:spPr/>
      <dgm:t>
        <a:bodyPr/>
        <a:lstStyle/>
        <a:p>
          <a:endParaRPr lang="en-US"/>
        </a:p>
      </dgm:t>
    </dgm:pt>
    <dgm:pt modelId="{6E3E3B4F-1149-7E4A-8E30-7E0E1252C306}" type="pres">
      <dgm:prSet presAssocID="{9AAC66BA-F0A5-E34A-AD59-DDE724BC1819}" presName="parentLin" presStyleCnt="0"/>
      <dgm:spPr/>
      <dgm:t>
        <a:bodyPr/>
        <a:lstStyle/>
        <a:p>
          <a:endParaRPr lang="en-US"/>
        </a:p>
      </dgm:t>
    </dgm:pt>
    <dgm:pt modelId="{D48ED7FA-D3DC-DA48-B73D-E42C4613EC10}" type="pres">
      <dgm:prSet presAssocID="{9AAC66BA-F0A5-E34A-AD59-DDE724BC181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5A40FE6-436F-D941-9231-20FD66426C01}" type="pres">
      <dgm:prSet presAssocID="{9AAC66BA-F0A5-E34A-AD59-DDE724BC18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93325-2E22-F640-9C1E-E839D97DFEAE}" type="pres">
      <dgm:prSet presAssocID="{9AAC66BA-F0A5-E34A-AD59-DDE724BC1819}" presName="negativeSpace" presStyleCnt="0"/>
      <dgm:spPr/>
      <dgm:t>
        <a:bodyPr/>
        <a:lstStyle/>
        <a:p>
          <a:endParaRPr lang="en-US"/>
        </a:p>
      </dgm:t>
    </dgm:pt>
    <dgm:pt modelId="{771AA0E1-7BC7-8A40-932C-97C7C7A74D29}" type="pres">
      <dgm:prSet presAssocID="{9AAC66BA-F0A5-E34A-AD59-DDE724BC181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B8E4B-FA69-D34C-A3FB-79FEF2D10D0D}" type="pres">
      <dgm:prSet presAssocID="{5D6AD864-D05E-CB4A-AA47-44B16680214F}" presName="spaceBetweenRectangles" presStyleCnt="0"/>
      <dgm:spPr/>
      <dgm:t>
        <a:bodyPr/>
        <a:lstStyle/>
        <a:p>
          <a:endParaRPr lang="en-US"/>
        </a:p>
      </dgm:t>
    </dgm:pt>
    <dgm:pt modelId="{7F9D93C7-7120-5C47-BCB5-BE2190EF547C}" type="pres">
      <dgm:prSet presAssocID="{5879E32D-C49A-2A4E-8093-878C3DED0071}" presName="parentLin" presStyleCnt="0"/>
      <dgm:spPr/>
      <dgm:t>
        <a:bodyPr/>
        <a:lstStyle/>
        <a:p>
          <a:endParaRPr lang="en-US"/>
        </a:p>
      </dgm:t>
    </dgm:pt>
    <dgm:pt modelId="{EF104D27-DBAF-7545-9A4B-0594963190BF}" type="pres">
      <dgm:prSet presAssocID="{5879E32D-C49A-2A4E-8093-878C3DED007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0EE4DC9-4BE5-7E4F-9DCB-9BC6EC744319}" type="pres">
      <dgm:prSet presAssocID="{5879E32D-C49A-2A4E-8093-878C3DED00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A21C8-1362-A84D-8329-4E169EE01329}" type="pres">
      <dgm:prSet presAssocID="{5879E32D-C49A-2A4E-8093-878C3DED0071}" presName="negativeSpace" presStyleCnt="0"/>
      <dgm:spPr/>
      <dgm:t>
        <a:bodyPr/>
        <a:lstStyle/>
        <a:p>
          <a:endParaRPr lang="en-US"/>
        </a:p>
      </dgm:t>
    </dgm:pt>
    <dgm:pt modelId="{D324087F-E08B-B841-821F-1A060BE4DC17}" type="pres">
      <dgm:prSet presAssocID="{5879E32D-C49A-2A4E-8093-878C3DED007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FA9BE-FD62-FA4F-A993-08DCE0A41EC5}" type="presOf" srcId="{7CB78A4C-ADDA-B94A-A229-9A469527D7DE}" destId="{D324087F-E08B-B841-821F-1A060BE4DC17}" srcOrd="0" destOrd="0" presId="urn:microsoft.com/office/officeart/2005/8/layout/list1"/>
    <dgm:cxn modelId="{83E7786F-B16A-FE4A-AD3F-06D90E19CF23}" srcId="{A7BBD541-B571-274F-901F-4E0C3108BF29}" destId="{D2C0577E-11AF-1345-BD2E-A3EDCDF4344A}" srcOrd="0" destOrd="0" parTransId="{3BF67E12-47A3-D743-85C9-B187E82D7E2F}" sibTransId="{816F0620-E851-F544-8922-097639E70ACF}"/>
    <dgm:cxn modelId="{0F1D629B-878E-5046-8E47-10AF9764023A}" srcId="{A7BBD541-B571-274F-901F-4E0C3108BF29}" destId="{5879E32D-C49A-2A4E-8093-878C3DED0071}" srcOrd="3" destOrd="0" parTransId="{4881D76D-8D19-934A-AA72-7CF5EBC454B1}" sibTransId="{8B5BD2BD-85BC-9445-BE24-7AFA239614B4}"/>
    <dgm:cxn modelId="{93247413-558D-6B41-8B2C-E1C6035B2E11}" type="presOf" srcId="{C51A5786-6896-0044-A700-69A9BAFBF6DB}" destId="{08C91D6A-3452-644C-92F8-4596CDBF7DF9}" srcOrd="0" destOrd="0" presId="urn:microsoft.com/office/officeart/2005/8/layout/list1"/>
    <dgm:cxn modelId="{4EA9265A-98D7-2C41-A71B-95721583964C}" type="presOf" srcId="{2AB71B93-000E-F84C-A2FF-75E4004AC90F}" destId="{42F5E718-215B-1F4F-A2BA-C2C3F2B8B8C0}" srcOrd="0" destOrd="1" presId="urn:microsoft.com/office/officeart/2005/8/layout/list1"/>
    <dgm:cxn modelId="{B9AFBBA9-9148-2F4A-B3BD-4AA9AD3C416B}" srcId="{A7BBD541-B571-274F-901F-4E0C3108BF29}" destId="{71013AED-C8AF-094A-B197-AACFB9C25C1D}" srcOrd="1" destOrd="0" parTransId="{8BEEEBB8-ED8B-9342-A90D-8BA0945CD5DC}" sibTransId="{2F54324F-55CF-5141-A4AA-18E9EC81BD1B}"/>
    <dgm:cxn modelId="{549FB482-75C5-734B-8A25-11DD8CE2E7D4}" srcId="{71013AED-C8AF-094A-B197-AACFB9C25C1D}" destId="{2AB71B93-000E-F84C-A2FF-75E4004AC90F}" srcOrd="1" destOrd="0" parTransId="{78FC5D27-B2F9-4A4B-A43B-0658961123AD}" sibTransId="{9DF4DF16-9E4D-F74F-A47E-6FDEE37D6034}"/>
    <dgm:cxn modelId="{C7F5EF28-5D0D-7548-A1EF-64F9AB336760}" type="presOf" srcId="{A7BBD541-B571-274F-901F-4E0C3108BF29}" destId="{B505602A-9838-CD4B-81A5-53ACF849D3AB}" srcOrd="0" destOrd="0" presId="urn:microsoft.com/office/officeart/2005/8/layout/list1"/>
    <dgm:cxn modelId="{CC7CFEB4-CA57-104A-A37E-3BF20A4E401E}" type="presOf" srcId="{9AAC66BA-F0A5-E34A-AD59-DDE724BC1819}" destId="{D48ED7FA-D3DC-DA48-B73D-E42C4613EC10}" srcOrd="0" destOrd="0" presId="urn:microsoft.com/office/officeart/2005/8/layout/list1"/>
    <dgm:cxn modelId="{040E0AA8-91C0-ED4B-ACBB-B8AB4A1D9701}" type="presOf" srcId="{71013AED-C8AF-094A-B197-AACFB9C25C1D}" destId="{524AA2F5-D056-9B4D-80A8-88A1D94EA4FE}" srcOrd="1" destOrd="0" presId="urn:microsoft.com/office/officeart/2005/8/layout/list1"/>
    <dgm:cxn modelId="{4976E093-0F77-F248-A880-C1CA798BAA18}" srcId="{D2C0577E-11AF-1345-BD2E-A3EDCDF4344A}" destId="{C51A5786-6896-0044-A700-69A9BAFBF6DB}" srcOrd="0" destOrd="0" parTransId="{A6DB3BA7-0B7D-E74A-857E-4F779C75A2A2}" sibTransId="{E23E1150-495D-DB48-AC07-C7E381BD8F98}"/>
    <dgm:cxn modelId="{F3795D69-9166-1E41-9298-7C54B399367D}" srcId="{5879E32D-C49A-2A4E-8093-878C3DED0071}" destId="{7CB78A4C-ADDA-B94A-A229-9A469527D7DE}" srcOrd="0" destOrd="0" parTransId="{FD038652-A767-3E4B-A64A-51216880B48B}" sibTransId="{C0316C65-0322-E046-BBF3-5D24331E75D7}"/>
    <dgm:cxn modelId="{A6BCB206-6F9B-BE44-921B-AECAF02B6D1B}" srcId="{A7BBD541-B571-274F-901F-4E0C3108BF29}" destId="{9AAC66BA-F0A5-E34A-AD59-DDE724BC1819}" srcOrd="2" destOrd="0" parTransId="{0364094E-C840-C140-B88C-6C3EB65EDA8A}" sibTransId="{5D6AD864-D05E-CB4A-AA47-44B16680214F}"/>
    <dgm:cxn modelId="{B2DE4804-58BB-2947-A5DE-D159E37A35D7}" srcId="{9AAC66BA-F0A5-E34A-AD59-DDE724BC1819}" destId="{A9BF6E20-954A-F349-969C-68ACBDD4EAEF}" srcOrd="1" destOrd="0" parTransId="{23F91DFF-D9C8-8044-A5B4-EE4417A74366}" sibTransId="{FE1EB2D2-2E6C-FD40-8962-125AA6EF19A2}"/>
    <dgm:cxn modelId="{DC055A4B-9711-6541-A67D-AE9C2A923EC2}" type="presOf" srcId="{78F9F4D2-290B-E148-9580-C4541B5C024A}" destId="{771AA0E1-7BC7-8A40-932C-97C7C7A74D29}" srcOrd="0" destOrd="0" presId="urn:microsoft.com/office/officeart/2005/8/layout/list1"/>
    <dgm:cxn modelId="{7D4071A1-F490-3447-AB4F-C260FBC82AF1}" type="presOf" srcId="{D2C0577E-11AF-1345-BD2E-A3EDCDF4344A}" destId="{50BEDFEC-A25D-CE4C-8F72-E1AB028B856E}" srcOrd="0" destOrd="0" presId="urn:microsoft.com/office/officeart/2005/8/layout/list1"/>
    <dgm:cxn modelId="{16B7DEAF-7AF5-DA46-8CA1-6916FEE5A467}" type="presOf" srcId="{8B1A2EBB-B376-E248-A0BE-143DAD26A04A}" destId="{42F5E718-215B-1F4F-A2BA-C2C3F2B8B8C0}" srcOrd="0" destOrd="2" presId="urn:microsoft.com/office/officeart/2005/8/layout/list1"/>
    <dgm:cxn modelId="{BF48C1C1-1384-934E-8C78-1194E5037137}" type="presOf" srcId="{71013AED-C8AF-094A-B197-AACFB9C25C1D}" destId="{79D9C806-6FF4-C043-80A0-CD71CDC7FCF8}" srcOrd="0" destOrd="0" presId="urn:microsoft.com/office/officeart/2005/8/layout/list1"/>
    <dgm:cxn modelId="{1FFD48DA-3FBF-DD4E-B17B-3E9DC2847434}" type="presOf" srcId="{A9BF6E20-954A-F349-969C-68ACBDD4EAEF}" destId="{771AA0E1-7BC7-8A40-932C-97C7C7A74D29}" srcOrd="0" destOrd="1" presId="urn:microsoft.com/office/officeart/2005/8/layout/list1"/>
    <dgm:cxn modelId="{A39FBAE3-E269-3846-A58B-7430C6ED3388}" type="presOf" srcId="{9AAC66BA-F0A5-E34A-AD59-DDE724BC1819}" destId="{E5A40FE6-436F-D941-9231-20FD66426C01}" srcOrd="1" destOrd="0" presId="urn:microsoft.com/office/officeart/2005/8/layout/list1"/>
    <dgm:cxn modelId="{D0861ED4-FCE3-4A40-B0E1-7B21CD945827}" type="presOf" srcId="{5879E32D-C49A-2A4E-8093-878C3DED0071}" destId="{10EE4DC9-4BE5-7E4F-9DCB-9BC6EC744319}" srcOrd="1" destOrd="0" presId="urn:microsoft.com/office/officeart/2005/8/layout/list1"/>
    <dgm:cxn modelId="{C069E88A-04BC-3E47-940B-D93C91E013F3}" srcId="{9AAC66BA-F0A5-E34A-AD59-DDE724BC1819}" destId="{78F9F4D2-290B-E148-9580-C4541B5C024A}" srcOrd="0" destOrd="0" parTransId="{6762A1AD-C1FE-504A-A521-85F61C2D9936}" sibTransId="{3EF77191-CC2A-384D-B1A9-90330C0C7577}"/>
    <dgm:cxn modelId="{3F5A1C6F-303B-8541-8768-D944F0104D27}" type="presOf" srcId="{5879E32D-C49A-2A4E-8093-878C3DED0071}" destId="{EF104D27-DBAF-7545-9A4B-0594963190BF}" srcOrd="0" destOrd="0" presId="urn:microsoft.com/office/officeart/2005/8/layout/list1"/>
    <dgm:cxn modelId="{9929946B-BBAA-C044-ABC4-B740CA1CDE36}" type="presOf" srcId="{1975683A-D9CC-0941-BCE0-FA2846E6D8FF}" destId="{42F5E718-215B-1F4F-A2BA-C2C3F2B8B8C0}" srcOrd="0" destOrd="0" presId="urn:microsoft.com/office/officeart/2005/8/layout/list1"/>
    <dgm:cxn modelId="{409BC2FD-8344-E14D-B793-A3B2E30C7706}" type="presOf" srcId="{D2C0577E-11AF-1345-BD2E-A3EDCDF4344A}" destId="{72AD5A6B-F2FE-3440-BD87-04573B5264DB}" srcOrd="1" destOrd="0" presId="urn:microsoft.com/office/officeart/2005/8/layout/list1"/>
    <dgm:cxn modelId="{12E6AE07-BE1A-8D42-804B-844057A79121}" srcId="{71013AED-C8AF-094A-B197-AACFB9C25C1D}" destId="{8B1A2EBB-B376-E248-A0BE-143DAD26A04A}" srcOrd="2" destOrd="0" parTransId="{9962DF97-E5FC-D142-98EB-20D521307D0B}" sibTransId="{2EC0C38A-E044-5D4B-B25F-7E4201D83EA8}"/>
    <dgm:cxn modelId="{00E6B02E-E85D-A947-99E9-FEF5D59CC5B2}" srcId="{71013AED-C8AF-094A-B197-AACFB9C25C1D}" destId="{1975683A-D9CC-0941-BCE0-FA2846E6D8FF}" srcOrd="0" destOrd="0" parTransId="{75447B3F-C8D5-0543-A89F-305A091C051F}" sibTransId="{28244388-15E3-6045-87BD-734127A7D0FB}"/>
    <dgm:cxn modelId="{E33E46C1-5757-AA42-BB34-78433E34688F}" type="presParOf" srcId="{B505602A-9838-CD4B-81A5-53ACF849D3AB}" destId="{640B76FA-A4CC-4C4A-AF11-7E25C0051810}" srcOrd="0" destOrd="0" presId="urn:microsoft.com/office/officeart/2005/8/layout/list1"/>
    <dgm:cxn modelId="{5E48C382-99A1-6A41-9DC8-033F25198BDE}" type="presParOf" srcId="{640B76FA-A4CC-4C4A-AF11-7E25C0051810}" destId="{50BEDFEC-A25D-CE4C-8F72-E1AB028B856E}" srcOrd="0" destOrd="0" presId="urn:microsoft.com/office/officeart/2005/8/layout/list1"/>
    <dgm:cxn modelId="{EDD7BB02-08EB-3B46-BD32-689F65E7BB01}" type="presParOf" srcId="{640B76FA-A4CC-4C4A-AF11-7E25C0051810}" destId="{72AD5A6B-F2FE-3440-BD87-04573B5264DB}" srcOrd="1" destOrd="0" presId="urn:microsoft.com/office/officeart/2005/8/layout/list1"/>
    <dgm:cxn modelId="{49143866-69EB-B544-8131-A5A888FA9D70}" type="presParOf" srcId="{B505602A-9838-CD4B-81A5-53ACF849D3AB}" destId="{D53FF9A3-9BA7-9947-BBC7-F1BF03797F5B}" srcOrd="1" destOrd="0" presId="urn:microsoft.com/office/officeart/2005/8/layout/list1"/>
    <dgm:cxn modelId="{15205D8D-A2A7-294B-9582-F938F58F0F64}" type="presParOf" srcId="{B505602A-9838-CD4B-81A5-53ACF849D3AB}" destId="{08C91D6A-3452-644C-92F8-4596CDBF7DF9}" srcOrd="2" destOrd="0" presId="urn:microsoft.com/office/officeart/2005/8/layout/list1"/>
    <dgm:cxn modelId="{0B85B72E-F16D-6147-8FC5-9670B90EC385}" type="presParOf" srcId="{B505602A-9838-CD4B-81A5-53ACF849D3AB}" destId="{A266116C-3C3B-EE40-9451-7E5AA61FF873}" srcOrd="3" destOrd="0" presId="urn:microsoft.com/office/officeart/2005/8/layout/list1"/>
    <dgm:cxn modelId="{B02E5217-A0E9-2E48-8E85-16460DC6A2E7}" type="presParOf" srcId="{B505602A-9838-CD4B-81A5-53ACF849D3AB}" destId="{1D6B65E1-F857-C347-9541-EE0CE491963E}" srcOrd="4" destOrd="0" presId="urn:microsoft.com/office/officeart/2005/8/layout/list1"/>
    <dgm:cxn modelId="{0DAECCCB-AC31-9149-961E-42941379C5B8}" type="presParOf" srcId="{1D6B65E1-F857-C347-9541-EE0CE491963E}" destId="{79D9C806-6FF4-C043-80A0-CD71CDC7FCF8}" srcOrd="0" destOrd="0" presId="urn:microsoft.com/office/officeart/2005/8/layout/list1"/>
    <dgm:cxn modelId="{567488C1-B7FB-BC47-B8A6-53EE4826B91E}" type="presParOf" srcId="{1D6B65E1-F857-C347-9541-EE0CE491963E}" destId="{524AA2F5-D056-9B4D-80A8-88A1D94EA4FE}" srcOrd="1" destOrd="0" presId="urn:microsoft.com/office/officeart/2005/8/layout/list1"/>
    <dgm:cxn modelId="{FB8090BC-C2F0-CB4B-9AAB-D0BBE41EF30B}" type="presParOf" srcId="{B505602A-9838-CD4B-81A5-53ACF849D3AB}" destId="{4E6ADC12-E49B-264D-8E9E-1E8542E8A3DC}" srcOrd="5" destOrd="0" presId="urn:microsoft.com/office/officeart/2005/8/layout/list1"/>
    <dgm:cxn modelId="{190B2671-A0CA-AC4B-AF85-6A0357A39E80}" type="presParOf" srcId="{B505602A-9838-CD4B-81A5-53ACF849D3AB}" destId="{42F5E718-215B-1F4F-A2BA-C2C3F2B8B8C0}" srcOrd="6" destOrd="0" presId="urn:microsoft.com/office/officeart/2005/8/layout/list1"/>
    <dgm:cxn modelId="{A86FDC7E-14CE-CA47-98D2-E6FDEFCEF4B8}" type="presParOf" srcId="{B505602A-9838-CD4B-81A5-53ACF849D3AB}" destId="{5881DF20-9D6E-594E-87B4-7DE71585F35B}" srcOrd="7" destOrd="0" presId="urn:microsoft.com/office/officeart/2005/8/layout/list1"/>
    <dgm:cxn modelId="{2539B852-3250-3644-A664-5ACE37CAF0E1}" type="presParOf" srcId="{B505602A-9838-CD4B-81A5-53ACF849D3AB}" destId="{6E3E3B4F-1149-7E4A-8E30-7E0E1252C306}" srcOrd="8" destOrd="0" presId="urn:microsoft.com/office/officeart/2005/8/layout/list1"/>
    <dgm:cxn modelId="{1CF06C7A-B957-744A-8531-493B760564CF}" type="presParOf" srcId="{6E3E3B4F-1149-7E4A-8E30-7E0E1252C306}" destId="{D48ED7FA-D3DC-DA48-B73D-E42C4613EC10}" srcOrd="0" destOrd="0" presId="urn:microsoft.com/office/officeart/2005/8/layout/list1"/>
    <dgm:cxn modelId="{32B75306-FF4F-BA43-9A68-F6116ADB7741}" type="presParOf" srcId="{6E3E3B4F-1149-7E4A-8E30-7E0E1252C306}" destId="{E5A40FE6-436F-D941-9231-20FD66426C01}" srcOrd="1" destOrd="0" presId="urn:microsoft.com/office/officeart/2005/8/layout/list1"/>
    <dgm:cxn modelId="{EB7AA6CC-E846-C848-9568-3B5D239A2D91}" type="presParOf" srcId="{B505602A-9838-CD4B-81A5-53ACF849D3AB}" destId="{81C93325-2E22-F640-9C1E-E839D97DFEAE}" srcOrd="9" destOrd="0" presId="urn:microsoft.com/office/officeart/2005/8/layout/list1"/>
    <dgm:cxn modelId="{2184B2E9-6893-694B-B6E7-02E425328C4D}" type="presParOf" srcId="{B505602A-9838-CD4B-81A5-53ACF849D3AB}" destId="{771AA0E1-7BC7-8A40-932C-97C7C7A74D29}" srcOrd="10" destOrd="0" presId="urn:microsoft.com/office/officeart/2005/8/layout/list1"/>
    <dgm:cxn modelId="{50B49028-1A5D-614E-8429-70D2C562C859}" type="presParOf" srcId="{B505602A-9838-CD4B-81A5-53ACF849D3AB}" destId="{4EEB8E4B-FA69-D34C-A3FB-79FEF2D10D0D}" srcOrd="11" destOrd="0" presId="urn:microsoft.com/office/officeart/2005/8/layout/list1"/>
    <dgm:cxn modelId="{BBF6D4DE-A594-BB43-9BF3-385294F7E4BF}" type="presParOf" srcId="{B505602A-9838-CD4B-81A5-53ACF849D3AB}" destId="{7F9D93C7-7120-5C47-BCB5-BE2190EF547C}" srcOrd="12" destOrd="0" presId="urn:microsoft.com/office/officeart/2005/8/layout/list1"/>
    <dgm:cxn modelId="{5D4AF822-40AD-2A4F-B0ED-3AD23D235B26}" type="presParOf" srcId="{7F9D93C7-7120-5C47-BCB5-BE2190EF547C}" destId="{EF104D27-DBAF-7545-9A4B-0594963190BF}" srcOrd="0" destOrd="0" presId="urn:microsoft.com/office/officeart/2005/8/layout/list1"/>
    <dgm:cxn modelId="{0D89CB5E-6064-C84B-A3E3-113403D1603F}" type="presParOf" srcId="{7F9D93C7-7120-5C47-BCB5-BE2190EF547C}" destId="{10EE4DC9-4BE5-7E4F-9DCB-9BC6EC744319}" srcOrd="1" destOrd="0" presId="urn:microsoft.com/office/officeart/2005/8/layout/list1"/>
    <dgm:cxn modelId="{BFCD6A21-B29D-6F47-8145-2DB6FDA9FE9C}" type="presParOf" srcId="{B505602A-9838-CD4B-81A5-53ACF849D3AB}" destId="{9A7A21C8-1362-A84D-8329-4E169EE01329}" srcOrd="13" destOrd="0" presId="urn:microsoft.com/office/officeart/2005/8/layout/list1"/>
    <dgm:cxn modelId="{780A79F7-DD73-304C-98BA-566EDA5F1B43}" type="presParOf" srcId="{B505602A-9838-CD4B-81A5-53ACF849D3AB}" destId="{D324087F-E08B-B841-821F-1A060BE4DC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A08D8-BA23-A647-9216-C034B7CCD683}">
      <dsp:nvSpPr>
        <dsp:cNvPr id="0" name=""/>
        <dsp:cNvSpPr/>
      </dsp:nvSpPr>
      <dsp:spPr>
        <a:xfrm>
          <a:off x="-5356471" y="-820272"/>
          <a:ext cx="6378178" cy="6378178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00655-943B-4E43-831A-8AAA744B096A}">
      <dsp:nvSpPr>
        <dsp:cNvPr id="0" name=""/>
        <dsp:cNvSpPr/>
      </dsp:nvSpPr>
      <dsp:spPr>
        <a:xfrm>
          <a:off x="534905" y="364229"/>
          <a:ext cx="7581243" cy="7288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15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Federated Security Incident Response</a:t>
          </a:r>
          <a:endParaRPr lang="en-US" sz="2200" kern="1200"/>
        </a:p>
      </dsp:txBody>
      <dsp:txXfrm>
        <a:off x="534905" y="364229"/>
        <a:ext cx="7581243" cy="728837"/>
      </dsp:txXfrm>
    </dsp:sp>
    <dsp:sp modelId="{856499C9-2DF2-C74E-986D-55AEF87E4933}">
      <dsp:nvSpPr>
        <dsp:cNvPr id="0" name=""/>
        <dsp:cNvSpPr/>
      </dsp:nvSpPr>
      <dsp:spPr>
        <a:xfrm>
          <a:off x="79382" y="273124"/>
          <a:ext cx="911046" cy="91104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0D6D5-4F4E-6E44-B6EC-B68FBD1E7A70}">
      <dsp:nvSpPr>
        <dsp:cNvPr id="0" name=""/>
        <dsp:cNvSpPr/>
      </dsp:nvSpPr>
      <dsp:spPr>
        <a:xfrm>
          <a:off x="952765" y="1457674"/>
          <a:ext cx="7163383" cy="7288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15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Sirtfi: a Security Incident Response Trust Framework for Federated Identity</a:t>
          </a:r>
          <a:endParaRPr lang="en-US" sz="2200" kern="1200" dirty="0"/>
        </a:p>
      </dsp:txBody>
      <dsp:txXfrm>
        <a:off x="952765" y="1457674"/>
        <a:ext cx="7163383" cy="728837"/>
      </dsp:txXfrm>
    </dsp:sp>
    <dsp:sp modelId="{849CF685-F0EE-3C45-B77E-7256EF0F85CE}">
      <dsp:nvSpPr>
        <dsp:cNvPr id="0" name=""/>
        <dsp:cNvSpPr/>
      </dsp:nvSpPr>
      <dsp:spPr>
        <a:xfrm>
          <a:off x="497241" y="1366570"/>
          <a:ext cx="911046" cy="91104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37B34-3EA8-A84A-852C-38D24AEF7AEC}">
      <dsp:nvSpPr>
        <dsp:cNvPr id="0" name=""/>
        <dsp:cNvSpPr/>
      </dsp:nvSpPr>
      <dsp:spPr>
        <a:xfrm>
          <a:off x="952765" y="2551120"/>
          <a:ext cx="7163383" cy="7288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15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Why does this affect me?</a:t>
          </a:r>
          <a:endParaRPr lang="en-US" sz="2200" kern="1200" dirty="0"/>
        </a:p>
      </dsp:txBody>
      <dsp:txXfrm>
        <a:off x="952765" y="2551120"/>
        <a:ext cx="7163383" cy="728837"/>
      </dsp:txXfrm>
    </dsp:sp>
    <dsp:sp modelId="{B04227F7-B23E-3144-9E79-27759D26AD38}">
      <dsp:nvSpPr>
        <dsp:cNvPr id="0" name=""/>
        <dsp:cNvSpPr/>
      </dsp:nvSpPr>
      <dsp:spPr>
        <a:xfrm>
          <a:off x="497241" y="2460015"/>
          <a:ext cx="911046" cy="91104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C0362-E022-E447-AFEB-ECD0CA06B107}">
      <dsp:nvSpPr>
        <dsp:cNvPr id="0" name=""/>
        <dsp:cNvSpPr/>
      </dsp:nvSpPr>
      <dsp:spPr>
        <a:xfrm>
          <a:off x="534905" y="3644566"/>
          <a:ext cx="7581243" cy="7288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15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How do I adopt Sirtfi?</a:t>
          </a:r>
          <a:endParaRPr lang="en-US" sz="2200" kern="1200" dirty="0"/>
        </a:p>
      </dsp:txBody>
      <dsp:txXfrm>
        <a:off x="534905" y="3644566"/>
        <a:ext cx="7581243" cy="728837"/>
      </dsp:txXfrm>
    </dsp:sp>
    <dsp:sp modelId="{169F50DD-579C-534A-A36F-85324C53598C}">
      <dsp:nvSpPr>
        <dsp:cNvPr id="0" name=""/>
        <dsp:cNvSpPr/>
      </dsp:nvSpPr>
      <dsp:spPr>
        <a:xfrm>
          <a:off x="79382" y="3553461"/>
          <a:ext cx="911046" cy="91104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F8AB4-D82E-ED44-8E0D-0ED589F22BFE}">
      <dsp:nvSpPr>
        <dsp:cNvPr id="0" name=""/>
        <dsp:cNvSpPr/>
      </dsp:nvSpPr>
      <dsp:spPr>
        <a:xfrm>
          <a:off x="1022" y="57980"/>
          <a:ext cx="1355969" cy="1355969"/>
        </a:xfrm>
        <a:prstGeom prst="ellipse">
          <a:avLst/>
        </a:prstGeom>
        <a:solidFill>
          <a:srgbClr val="1940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Arial"/>
              <a:cs typeface="Arial"/>
            </a:rPr>
            <a:t>Inviting new vector of attack</a:t>
          </a:r>
        </a:p>
      </dsp:txBody>
      <dsp:txXfrm>
        <a:off x="199599" y="256557"/>
        <a:ext cx="958815" cy="958815"/>
      </dsp:txXfrm>
    </dsp:sp>
    <dsp:sp modelId="{C6C8E941-2327-9E49-8CC1-2C9993A45BDD}">
      <dsp:nvSpPr>
        <dsp:cNvPr id="0" name=""/>
        <dsp:cNvSpPr/>
      </dsp:nvSpPr>
      <dsp:spPr>
        <a:xfrm>
          <a:off x="1467097" y="342734"/>
          <a:ext cx="786462" cy="78646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Arial"/>
            <a:cs typeface="Arial"/>
          </a:endParaRPr>
        </a:p>
      </dsp:txBody>
      <dsp:txXfrm>
        <a:off x="1571343" y="643477"/>
        <a:ext cx="577970" cy="184976"/>
      </dsp:txXfrm>
    </dsp:sp>
    <dsp:sp modelId="{9914CA73-D463-4346-A36D-9B6AFE780F08}">
      <dsp:nvSpPr>
        <dsp:cNvPr id="0" name=""/>
        <dsp:cNvSpPr/>
      </dsp:nvSpPr>
      <dsp:spPr>
        <a:xfrm>
          <a:off x="2363665" y="57980"/>
          <a:ext cx="1355969" cy="1355969"/>
        </a:xfrm>
        <a:prstGeom prst="ellipse">
          <a:avLst/>
        </a:prstGeom>
        <a:solidFill>
          <a:srgbClr val="1940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/>
              <a:cs typeface="Arial"/>
            </a:rPr>
            <a:t>Uncertainty in security capability of participants</a:t>
          </a:r>
        </a:p>
      </dsp:txBody>
      <dsp:txXfrm>
        <a:off x="2562242" y="256557"/>
        <a:ext cx="958815" cy="958815"/>
      </dsp:txXfrm>
    </dsp:sp>
    <dsp:sp modelId="{24026108-204A-394E-9BDD-1702A60EFE3F}">
      <dsp:nvSpPr>
        <dsp:cNvPr id="0" name=""/>
        <dsp:cNvSpPr/>
      </dsp:nvSpPr>
      <dsp:spPr>
        <a:xfrm>
          <a:off x="3829739" y="342734"/>
          <a:ext cx="786462" cy="78646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Arial"/>
            <a:cs typeface="Arial"/>
          </a:endParaRPr>
        </a:p>
      </dsp:txBody>
      <dsp:txXfrm>
        <a:off x="3933985" y="504745"/>
        <a:ext cx="577970" cy="462440"/>
      </dsp:txXfrm>
    </dsp:sp>
    <dsp:sp modelId="{C7F111AA-FDB1-9C43-93B0-213425CA6C69}">
      <dsp:nvSpPr>
        <dsp:cNvPr id="0" name=""/>
        <dsp:cNvSpPr/>
      </dsp:nvSpPr>
      <dsp:spPr>
        <a:xfrm>
          <a:off x="4726307" y="57980"/>
          <a:ext cx="1355969" cy="1355969"/>
        </a:xfrm>
        <a:prstGeom prst="ellipse">
          <a:avLst/>
        </a:prstGeom>
        <a:solidFill>
          <a:srgbClr val="1940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Arial"/>
              <a:cs typeface="Arial"/>
            </a:rPr>
            <a:t>Lack of trust</a:t>
          </a:r>
        </a:p>
      </dsp:txBody>
      <dsp:txXfrm>
        <a:off x="4924884" y="256557"/>
        <a:ext cx="958815" cy="958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91D6A-3452-644C-92F8-4596CDBF7DF9}">
      <dsp:nvSpPr>
        <dsp:cNvPr id="0" name=""/>
        <dsp:cNvSpPr/>
      </dsp:nvSpPr>
      <dsp:spPr>
        <a:xfrm>
          <a:off x="0" y="211237"/>
          <a:ext cx="6032500" cy="1022175"/>
        </a:xfrm>
        <a:prstGeom prst="rect">
          <a:avLst/>
        </a:prstGeom>
        <a:noFill/>
        <a:ln w="12700" cap="flat" cmpd="sng" algn="ctr">
          <a:solidFill>
            <a:srgbClr val="1940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189" tIns="229108" rIns="46818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/>
              <a:cs typeface="Arial"/>
            </a:rPr>
            <a:t>Require that a security incident response capability exists with sufficient authority to mitigate, contain the spread of, and remediate the effects of an incident. </a:t>
          </a:r>
        </a:p>
      </dsp:txBody>
      <dsp:txXfrm>
        <a:off x="0" y="211237"/>
        <a:ext cx="6032500" cy="1022175"/>
      </dsp:txXfrm>
    </dsp:sp>
    <dsp:sp modelId="{72AD5A6B-F2FE-3440-BD87-04573B5264DB}">
      <dsp:nvSpPr>
        <dsp:cNvPr id="0" name=""/>
        <dsp:cNvSpPr/>
      </dsp:nvSpPr>
      <dsp:spPr>
        <a:xfrm>
          <a:off x="301625" y="48877"/>
          <a:ext cx="4222750" cy="324720"/>
        </a:xfrm>
        <a:prstGeom prst="roundRect">
          <a:avLst/>
        </a:prstGeom>
        <a:solidFill>
          <a:srgbClr val="194054"/>
        </a:solidFill>
        <a:ln w="12700" cap="flat" cmpd="sng" algn="ctr">
          <a:solidFill>
            <a:srgbClr val="1940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610" tIns="0" rIns="15961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Operational Security</a:t>
          </a:r>
          <a:endParaRPr lang="en-US" sz="1600" kern="1200" dirty="0">
            <a:latin typeface="Arial"/>
            <a:cs typeface="Arial"/>
          </a:endParaRPr>
        </a:p>
      </dsp:txBody>
      <dsp:txXfrm>
        <a:off x="317477" y="64729"/>
        <a:ext cx="4191046" cy="293016"/>
      </dsp:txXfrm>
    </dsp:sp>
    <dsp:sp modelId="{42F5E718-215B-1F4F-A2BA-C2C3F2B8B8C0}">
      <dsp:nvSpPr>
        <dsp:cNvPr id="0" name=""/>
        <dsp:cNvSpPr/>
      </dsp:nvSpPr>
      <dsp:spPr>
        <a:xfrm>
          <a:off x="0" y="1455172"/>
          <a:ext cx="6032500" cy="1091475"/>
        </a:xfrm>
        <a:prstGeom prst="rect">
          <a:avLst/>
        </a:prstGeom>
        <a:noFill/>
        <a:ln w="12700" cap="flat" cmpd="sng" algn="ctr">
          <a:solidFill>
            <a:srgbClr val="1940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189" tIns="229108" rIns="46818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Assure confidentiality of information exchanged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/>
              <a:cs typeface="Arial"/>
            </a:rPr>
            <a:t>Identify trusted contacts</a:t>
          </a:r>
          <a:endParaRPr lang="en-US" sz="1600" kern="1200">
            <a:latin typeface="Arial"/>
            <a:cs typeface="Aria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/>
              <a:cs typeface="Arial"/>
            </a:rPr>
            <a:t>Guarantee a response during collaboration </a:t>
          </a:r>
          <a:endParaRPr lang="en-US" sz="1600" kern="1200">
            <a:latin typeface="Arial"/>
            <a:cs typeface="Arial"/>
          </a:endParaRPr>
        </a:p>
      </dsp:txBody>
      <dsp:txXfrm>
        <a:off x="0" y="1455172"/>
        <a:ext cx="6032500" cy="1091475"/>
      </dsp:txXfrm>
    </dsp:sp>
    <dsp:sp modelId="{524AA2F5-D056-9B4D-80A8-88A1D94EA4FE}">
      <dsp:nvSpPr>
        <dsp:cNvPr id="0" name=""/>
        <dsp:cNvSpPr/>
      </dsp:nvSpPr>
      <dsp:spPr>
        <a:xfrm>
          <a:off x="301625" y="1292812"/>
          <a:ext cx="4222750" cy="324720"/>
        </a:xfrm>
        <a:prstGeom prst="roundRect">
          <a:avLst/>
        </a:prstGeom>
        <a:solidFill>
          <a:srgbClr val="194054"/>
        </a:solidFill>
        <a:ln w="12700" cap="flat" cmpd="sng" algn="ctr">
          <a:solidFill>
            <a:srgbClr val="1940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610" tIns="0" rIns="15961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Arial"/>
              <a:cs typeface="Arial"/>
            </a:rPr>
            <a:t>Incident Response</a:t>
          </a:r>
          <a:endParaRPr lang="en-US" sz="1600" kern="1200">
            <a:latin typeface="Arial"/>
            <a:cs typeface="Arial"/>
          </a:endParaRPr>
        </a:p>
      </dsp:txBody>
      <dsp:txXfrm>
        <a:off x="317477" y="1308664"/>
        <a:ext cx="4191046" cy="293016"/>
      </dsp:txXfrm>
    </dsp:sp>
    <dsp:sp modelId="{771AA0E1-7BC7-8A40-932C-97C7C7A74D29}">
      <dsp:nvSpPr>
        <dsp:cNvPr id="0" name=""/>
        <dsp:cNvSpPr/>
      </dsp:nvSpPr>
      <dsp:spPr>
        <a:xfrm>
          <a:off x="0" y="2768407"/>
          <a:ext cx="6032500" cy="831600"/>
        </a:xfrm>
        <a:prstGeom prst="rect">
          <a:avLst/>
        </a:prstGeom>
        <a:noFill/>
        <a:ln w="12700" cap="flat" cmpd="sng" algn="ctr">
          <a:solidFill>
            <a:srgbClr val="1940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189" tIns="229108" rIns="46818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/>
              <a:cs typeface="Arial"/>
            </a:rPr>
            <a:t>Improve the usefulness of logs</a:t>
          </a:r>
          <a:endParaRPr lang="en-US" sz="1600" kern="1200">
            <a:latin typeface="Arial"/>
            <a:cs typeface="Aria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/>
              <a:cs typeface="Arial"/>
            </a:rPr>
            <a:t>Ensure logs are kept in accordance with policy</a:t>
          </a:r>
          <a:endParaRPr lang="en-US" sz="1600" kern="1200">
            <a:latin typeface="Arial"/>
            <a:cs typeface="Arial"/>
          </a:endParaRPr>
        </a:p>
      </dsp:txBody>
      <dsp:txXfrm>
        <a:off x="0" y="2768407"/>
        <a:ext cx="6032500" cy="831600"/>
      </dsp:txXfrm>
    </dsp:sp>
    <dsp:sp modelId="{E5A40FE6-436F-D941-9231-20FD66426C01}">
      <dsp:nvSpPr>
        <dsp:cNvPr id="0" name=""/>
        <dsp:cNvSpPr/>
      </dsp:nvSpPr>
      <dsp:spPr>
        <a:xfrm>
          <a:off x="301625" y="2606047"/>
          <a:ext cx="4222750" cy="324720"/>
        </a:xfrm>
        <a:prstGeom prst="roundRect">
          <a:avLst/>
        </a:prstGeom>
        <a:solidFill>
          <a:srgbClr val="194054"/>
        </a:solidFill>
        <a:ln w="12700" cap="flat" cmpd="sng" algn="ctr">
          <a:solidFill>
            <a:srgbClr val="1940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610" tIns="0" rIns="15961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Arial"/>
              <a:cs typeface="Arial"/>
            </a:rPr>
            <a:t>Traceability</a:t>
          </a:r>
          <a:endParaRPr lang="en-US" sz="1600" kern="1200">
            <a:latin typeface="Arial"/>
            <a:cs typeface="Arial"/>
          </a:endParaRPr>
        </a:p>
      </dsp:txBody>
      <dsp:txXfrm>
        <a:off x="317477" y="2621899"/>
        <a:ext cx="4191046" cy="293016"/>
      </dsp:txXfrm>
    </dsp:sp>
    <dsp:sp modelId="{D324087F-E08B-B841-821F-1A060BE4DC17}">
      <dsp:nvSpPr>
        <dsp:cNvPr id="0" name=""/>
        <dsp:cNvSpPr/>
      </dsp:nvSpPr>
      <dsp:spPr>
        <a:xfrm>
          <a:off x="0" y="3821767"/>
          <a:ext cx="6032500" cy="796950"/>
        </a:xfrm>
        <a:prstGeom prst="rect">
          <a:avLst/>
        </a:prstGeom>
        <a:noFill/>
        <a:ln w="12700" cap="flat" cmpd="sng" algn="ctr">
          <a:solidFill>
            <a:srgbClr val="1940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189" tIns="229108" rIns="46818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Confirm that end users are aware of an appropriate AUP</a:t>
          </a:r>
          <a:endParaRPr lang="en-US" sz="1600" kern="1200" dirty="0">
            <a:latin typeface="Arial"/>
            <a:cs typeface="Arial"/>
          </a:endParaRPr>
        </a:p>
      </dsp:txBody>
      <dsp:txXfrm>
        <a:off x="0" y="3821767"/>
        <a:ext cx="6032500" cy="796950"/>
      </dsp:txXfrm>
    </dsp:sp>
    <dsp:sp modelId="{10EE4DC9-4BE5-7E4F-9DCB-9BC6EC744319}">
      <dsp:nvSpPr>
        <dsp:cNvPr id="0" name=""/>
        <dsp:cNvSpPr/>
      </dsp:nvSpPr>
      <dsp:spPr>
        <a:xfrm>
          <a:off x="301625" y="3659407"/>
          <a:ext cx="4222750" cy="324720"/>
        </a:xfrm>
        <a:prstGeom prst="roundRect">
          <a:avLst/>
        </a:prstGeom>
        <a:solidFill>
          <a:srgbClr val="194054"/>
        </a:solidFill>
        <a:ln w="12700" cap="flat" cmpd="sng" algn="ctr">
          <a:solidFill>
            <a:srgbClr val="1940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610" tIns="0" rIns="15961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Participant Responsibilities</a:t>
          </a:r>
          <a:endParaRPr lang="en-US" sz="1600" kern="1200" dirty="0">
            <a:latin typeface="Arial"/>
            <a:cs typeface="Arial"/>
          </a:endParaRPr>
        </a:p>
      </dsp:txBody>
      <dsp:txXfrm>
        <a:off x="317477" y="3675259"/>
        <a:ext cx="419104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08.03.17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eduGAIN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aggregates metadata from participating federations (metadata service). This aggregate is consumed by all participating federations, such that Identity Providers and Service Providers can find each other.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Technically, this aggregate works as follows: 'export metadata aggregate’,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eduGAIN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aggregate,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participating federation produces a so called 'export metadata aggregate'; a file that contains the metadata of local Identity Providers and Service Providers that participate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eduGAIN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Note that this is often a subset of all Identity Providers and Service Providers from that federation.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eduGAIN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combines all export metadata aggregates and generates an "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eduGAIN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aggregate"; a file that combines all metadata from all participating federations.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eduGAIN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aggregate is signed by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eduGAIN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published on the internet, thereby making it available to all participating federations.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participating federation must consume this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eduGAIN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aggregate and supply it to their local Identity Providers and Service Providers.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99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0070" y="3625018"/>
            <a:ext cx="5096933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0062" y="5484095"/>
            <a:ext cx="5003270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0070" y="2804364"/>
            <a:ext cx="5733073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0070" y="2398309"/>
            <a:ext cx="5733073" cy="473243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0062" y="5785350"/>
            <a:ext cx="5003270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0070" y="3947189"/>
            <a:ext cx="5096933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0070" y="4249775"/>
            <a:ext cx="6613609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94961" y="4765935"/>
            <a:ext cx="9144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3"/>
          <a:stretch/>
        </p:blipFill>
        <p:spPr>
          <a:xfrm>
            <a:off x="6306948" y="-77025"/>
            <a:ext cx="2887852" cy="697736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961800" y="927798"/>
            <a:ext cx="5600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600" dirty="0">
              <a:solidFill>
                <a:srgbClr val="003F5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6" y="509624"/>
            <a:ext cx="1418612" cy="12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716841"/>
            <a:ext cx="462915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12" y="1716837"/>
            <a:ext cx="3236119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45" y="74667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489300" y="304821"/>
            <a:ext cx="3625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85" y="2025777"/>
            <a:ext cx="76122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5560974"/>
            <a:ext cx="545432" cy="529391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7413676" y="5560974"/>
            <a:ext cx="545432" cy="529391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5"/>
            <a:ext cx="9144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22" y="4"/>
            <a:ext cx="3786078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598764" y="6296443"/>
            <a:ext cx="5749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92" y="5966379"/>
            <a:ext cx="368836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10130" y="2395574"/>
            <a:ext cx="37586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85" y="4113542"/>
            <a:ext cx="3334147" cy="37371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81563" y="5598298"/>
            <a:ext cx="138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b="30428"/>
          <a:stretch/>
        </p:blipFill>
        <p:spPr>
          <a:xfrm>
            <a:off x="3737107" y="4835817"/>
            <a:ext cx="1385319" cy="7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08.03.17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64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4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45" y="74667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825625"/>
            <a:ext cx="4171950" cy="435133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6" y="1681163"/>
            <a:ext cx="41362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2489222"/>
            <a:ext cx="4164806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45" y="74667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524004"/>
            <a:ext cx="5898092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45" y="74667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532466"/>
            <a:ext cx="2" cy="468206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45" y="74667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45" y="74667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1"/>
            <a:ext cx="9144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4083051"/>
            <a:ext cx="8406062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45" y="74667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7"/>
            <a:ext cx="9144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7" y="1524585"/>
            <a:ext cx="8486943" cy="21009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51519"/>
            <a:ext cx="462915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12" y="1642188"/>
            <a:ext cx="3236119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45" y="74667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203200"/>
            <a:ext cx="6780516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9" y="1439341"/>
            <a:ext cx="8181975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6406037"/>
            <a:ext cx="555766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8" y="6406036"/>
            <a:ext cx="8456062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23849" y="6481629"/>
            <a:ext cx="13631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88" y="1224346"/>
            <a:ext cx="7705723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94" y="212142"/>
            <a:ext cx="975767" cy="881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4" y="6452250"/>
            <a:ext cx="349573" cy="3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  <p:sldLayoutId id="21474836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web.cern.ch/record/144259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s.sissa.it/archive/conferences/179/011/ISGC%202013_011.pdf" TargetMode="Externa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ana.org/assignments/loa-profiles/loa-profiles.x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://sirtfi.cern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isp.cern.ch" TargetMode="Externa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refeds.org/display/SIRTFI/Guide+for+Federation+Participant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s://refeds.org/sirtf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refeds.org/display/SIRTFI/SIRTFI+Home" TargetMode="Externa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axelos.com/glossaries-of-term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technical.edugain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us-cert.gov/tlp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www.switch.ch/aai/about/federatio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technical.edugain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Hannah Short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Addressing Federated Security Incident Response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Sirtfi	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CERN, Computer Security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annah.short@cern.ch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77" y="4712658"/>
            <a:ext cx="752731" cy="7402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March 8</a:t>
            </a:r>
            <a:r>
              <a:rPr lang="en-US" baseline="30000" dirty="0" smtClean="0"/>
              <a:t>th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GDB ISGC Taipei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945261" y="1582153"/>
            <a:ext cx="1905141" cy="243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IdP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107815" y="1465836"/>
            <a:ext cx="1726288" cy="17225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SP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all seems like common sense…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08.03.17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Process 7"/>
          <p:cNvSpPr/>
          <p:nvPr/>
        </p:nvSpPr>
        <p:spPr>
          <a:xfrm>
            <a:off x="2256474" y="2094049"/>
            <a:ext cx="1418722" cy="83168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SP notices suspicious jobs executed by a handful of users from an IdP</a:t>
            </a:r>
            <a:endParaRPr lang="en-US" sz="1000" dirty="0"/>
          </a:p>
        </p:txBody>
      </p:sp>
      <p:sp>
        <p:nvSpPr>
          <p:cNvPr id="9" name="Process 8"/>
          <p:cNvSpPr/>
          <p:nvPr/>
        </p:nvSpPr>
        <p:spPr>
          <a:xfrm>
            <a:off x="5184008" y="2175110"/>
            <a:ext cx="1418722" cy="64847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IdP identifies over 1000 compromised identities</a:t>
            </a:r>
            <a:endParaRPr lang="en-US" sz="1000" dirty="0"/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 flipV="1">
            <a:off x="3675195" y="2499349"/>
            <a:ext cx="1508812" cy="10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09891" y="2197206"/>
            <a:ext cx="869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Notifies IdP</a:t>
            </a:r>
            <a:endParaRPr lang="en-US" sz="1100" i="1" dirty="0"/>
          </a:p>
        </p:txBody>
      </p:sp>
      <p:sp>
        <p:nvSpPr>
          <p:cNvPr id="16" name="Process 15"/>
          <p:cNvSpPr/>
          <p:nvPr/>
        </p:nvSpPr>
        <p:spPr>
          <a:xfrm>
            <a:off x="5184008" y="3101369"/>
            <a:ext cx="1418722" cy="64847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IdP identifies all SPs accessed</a:t>
            </a:r>
            <a:endParaRPr lang="en-US" sz="1000" dirty="0"/>
          </a:p>
        </p:txBody>
      </p:sp>
      <p:sp>
        <p:nvSpPr>
          <p:cNvPr id="21" name="Oval 20"/>
          <p:cNvSpPr/>
          <p:nvPr/>
        </p:nvSpPr>
        <p:spPr>
          <a:xfrm>
            <a:off x="4553434" y="4904122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475997" y="5407782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431551" y="4921425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9" idx="2"/>
            <a:endCxn id="16" idx="0"/>
          </p:cNvCxnSpPr>
          <p:nvPr/>
        </p:nvCxnSpPr>
        <p:spPr>
          <a:xfrm>
            <a:off x="5893368" y="2823586"/>
            <a:ext cx="0" cy="277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2"/>
            <a:endCxn id="21" idx="7"/>
          </p:cNvCxnSpPr>
          <p:nvPr/>
        </p:nvCxnSpPr>
        <p:spPr>
          <a:xfrm flipH="1">
            <a:off x="5210810" y="3749847"/>
            <a:ext cx="682561" cy="1257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2"/>
            <a:endCxn id="22" idx="0"/>
          </p:cNvCxnSpPr>
          <p:nvPr/>
        </p:nvCxnSpPr>
        <p:spPr>
          <a:xfrm flipH="1">
            <a:off x="5861080" y="3749848"/>
            <a:ext cx="32291" cy="1657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  <a:endCxn id="23" idx="1"/>
          </p:cNvCxnSpPr>
          <p:nvPr/>
        </p:nvCxnSpPr>
        <p:spPr>
          <a:xfrm>
            <a:off x="5893368" y="3749847"/>
            <a:ext cx="650968" cy="1274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95867" y="4268023"/>
            <a:ext cx="880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Notifies SPs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41608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945261" y="1582153"/>
            <a:ext cx="1905141" cy="243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IdP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107815" y="1465836"/>
            <a:ext cx="1726288" cy="17225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SP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but in reality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08.03.17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Process 7"/>
          <p:cNvSpPr/>
          <p:nvPr/>
        </p:nvSpPr>
        <p:spPr>
          <a:xfrm>
            <a:off x="2256474" y="2094049"/>
            <a:ext cx="1418722" cy="83168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SP notices suspicious jobs executed by a handful of users from an IdP</a:t>
            </a:r>
            <a:endParaRPr lang="en-US" sz="1000" dirty="0"/>
          </a:p>
        </p:txBody>
      </p:sp>
      <p:sp>
        <p:nvSpPr>
          <p:cNvPr id="9" name="Process 8"/>
          <p:cNvSpPr/>
          <p:nvPr/>
        </p:nvSpPr>
        <p:spPr>
          <a:xfrm>
            <a:off x="5184008" y="2175110"/>
            <a:ext cx="1418722" cy="64847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IdP identifies over 1000 compromised identities</a:t>
            </a:r>
            <a:endParaRPr lang="en-US" sz="1000" dirty="0"/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 flipV="1">
            <a:off x="3675195" y="2499349"/>
            <a:ext cx="1508812" cy="10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09891" y="2116146"/>
            <a:ext cx="869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Notifies IdP</a:t>
            </a:r>
            <a:endParaRPr lang="en-US" sz="1100" i="1" dirty="0"/>
          </a:p>
        </p:txBody>
      </p:sp>
      <p:sp>
        <p:nvSpPr>
          <p:cNvPr id="16" name="Process 15"/>
          <p:cNvSpPr/>
          <p:nvPr/>
        </p:nvSpPr>
        <p:spPr>
          <a:xfrm>
            <a:off x="5184008" y="3101369"/>
            <a:ext cx="1418722" cy="64847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IdP identifies all SPs accessed</a:t>
            </a:r>
            <a:endParaRPr lang="en-US" sz="1000" dirty="0"/>
          </a:p>
        </p:txBody>
      </p:sp>
      <p:sp>
        <p:nvSpPr>
          <p:cNvPr id="21" name="Oval 20"/>
          <p:cNvSpPr/>
          <p:nvPr/>
        </p:nvSpPr>
        <p:spPr>
          <a:xfrm>
            <a:off x="4553434" y="4904122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475997" y="5407782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431551" y="4921425"/>
            <a:ext cx="770163" cy="702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9" idx="2"/>
            <a:endCxn id="16" idx="0"/>
          </p:cNvCxnSpPr>
          <p:nvPr/>
        </p:nvCxnSpPr>
        <p:spPr>
          <a:xfrm>
            <a:off x="5893368" y="2823586"/>
            <a:ext cx="0" cy="277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2"/>
            <a:endCxn id="21" idx="7"/>
          </p:cNvCxnSpPr>
          <p:nvPr/>
        </p:nvCxnSpPr>
        <p:spPr>
          <a:xfrm flipH="1">
            <a:off x="5210810" y="3749847"/>
            <a:ext cx="682561" cy="1257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2"/>
            <a:endCxn id="22" idx="0"/>
          </p:cNvCxnSpPr>
          <p:nvPr/>
        </p:nvCxnSpPr>
        <p:spPr>
          <a:xfrm flipH="1">
            <a:off x="5861080" y="3749848"/>
            <a:ext cx="32291" cy="1657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  <a:endCxn id="23" idx="1"/>
          </p:cNvCxnSpPr>
          <p:nvPr/>
        </p:nvCxnSpPr>
        <p:spPr>
          <a:xfrm>
            <a:off x="5893368" y="3749847"/>
            <a:ext cx="650968" cy="1274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95867" y="4173454"/>
            <a:ext cx="880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Notifies SPs</a:t>
            </a:r>
            <a:endParaRPr lang="en-US" sz="1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07910" y="3328105"/>
            <a:ext cx="305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SP does not share details of compromise, for fear of damage to reputation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1430" y="1384069"/>
            <a:ext cx="209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IdP may not have capability to block users, or trace their usage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4977" y="5007004"/>
            <a:ext cx="3288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SPs are not bound to abide by confidentiality protocol and disclose sensitive information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4182" y="3392906"/>
            <a:ext cx="799382" cy="713882"/>
            <a:chOff x="275592" y="2592634"/>
            <a:chExt cx="799382" cy="713882"/>
          </a:xfrm>
        </p:grpSpPr>
        <p:sp>
          <p:nvSpPr>
            <p:cNvPr id="5" name="Isosceles Triangle 4"/>
            <p:cNvSpPr/>
            <p:nvPr/>
          </p:nvSpPr>
          <p:spPr>
            <a:xfrm>
              <a:off x="275592" y="2592634"/>
              <a:ext cx="799382" cy="68143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0C37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1248" y="2660185"/>
              <a:ext cx="33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!</a:t>
              </a:r>
              <a:endParaRPr lang="en-US" sz="36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7458" y="5050843"/>
            <a:ext cx="799382" cy="713882"/>
            <a:chOff x="275592" y="2592634"/>
            <a:chExt cx="799382" cy="713882"/>
          </a:xfrm>
        </p:grpSpPr>
        <p:sp>
          <p:nvSpPr>
            <p:cNvPr id="31" name="Isosceles Triangle 30"/>
            <p:cNvSpPr/>
            <p:nvPr/>
          </p:nvSpPr>
          <p:spPr>
            <a:xfrm>
              <a:off x="275592" y="2592634"/>
              <a:ext cx="799382" cy="68143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0C37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1248" y="2660185"/>
              <a:ext cx="33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!</a:t>
              </a:r>
              <a:endParaRPr lang="en-US" sz="36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023351" y="2486236"/>
            <a:ext cx="799382" cy="713882"/>
            <a:chOff x="275592" y="2592634"/>
            <a:chExt cx="799382" cy="713882"/>
          </a:xfrm>
        </p:grpSpPr>
        <p:sp>
          <p:nvSpPr>
            <p:cNvPr id="35" name="Isosceles Triangle 34"/>
            <p:cNvSpPr/>
            <p:nvPr/>
          </p:nvSpPr>
          <p:spPr>
            <a:xfrm>
              <a:off x="275592" y="2592634"/>
              <a:ext cx="799382" cy="68143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0C37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1248" y="2660185"/>
              <a:ext cx="33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!</a:t>
              </a:r>
              <a:endParaRPr lang="en-US" sz="3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84363" y="5010800"/>
            <a:ext cx="799382" cy="713882"/>
            <a:chOff x="275592" y="2592634"/>
            <a:chExt cx="799382" cy="713882"/>
          </a:xfrm>
        </p:grpSpPr>
        <p:sp>
          <p:nvSpPr>
            <p:cNvPr id="38" name="Isosceles Triangle 37"/>
            <p:cNvSpPr/>
            <p:nvPr/>
          </p:nvSpPr>
          <p:spPr>
            <a:xfrm>
              <a:off x="275592" y="2592634"/>
              <a:ext cx="799382" cy="68143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0C37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1248" y="2660185"/>
              <a:ext cx="339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!</a:t>
              </a:r>
              <a:endParaRPr lang="en-US" sz="3600" b="1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262564" y="4904121"/>
            <a:ext cx="1341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security contact details!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52808" y="2155670"/>
            <a:ext cx="3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 rot="1021073">
            <a:off x="5251956" y="4179451"/>
            <a:ext cx="3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20548" y="4615561"/>
            <a:ext cx="3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 rot="20499298">
            <a:off x="6069232" y="4268095"/>
            <a:ext cx="3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5474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9" y="3509425"/>
            <a:ext cx="8181975" cy="2667548"/>
          </a:xfrm>
        </p:spPr>
        <p:txBody>
          <a:bodyPr>
            <a:normAutofit/>
          </a:bodyPr>
          <a:lstStyle/>
          <a:p>
            <a:r>
              <a:rPr lang="en-US" dirty="0" smtClean="0"/>
              <a:t>Attacks inevitable </a:t>
            </a:r>
            <a:r>
              <a:rPr lang="en-US" dirty="0" smtClean="0">
                <a:sym typeface="Wingdings"/>
              </a:rPr>
              <a:t> </a:t>
            </a:r>
            <a:endParaRPr lang="en-US" dirty="0" smtClean="0"/>
          </a:p>
          <a:p>
            <a:r>
              <a:rPr lang="en-US" dirty="0" smtClean="0"/>
              <a:t>But we can make security capability transparent and build relationships between </a:t>
            </a:r>
            <a:r>
              <a:rPr lang="en-US" dirty="0" err="1" smtClean="0"/>
              <a:t>organisations</a:t>
            </a:r>
            <a:r>
              <a:rPr lang="en-US" dirty="0" smtClean="0"/>
              <a:t> and people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…We need a trust framework!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Security </a:t>
            </a:r>
            <a:r>
              <a:rPr lang="en-US" dirty="0" smtClean="0"/>
              <a:t>Incident Response</a:t>
            </a:r>
            <a:br>
              <a:rPr lang="en-US" dirty="0" smtClean="0"/>
            </a:br>
            <a:r>
              <a:rPr lang="en-US" dirty="0" smtClean="0">
                <a:solidFill>
                  <a:srgbClr val="F6791C"/>
                </a:solidFill>
              </a:rPr>
              <a:t>The solution</a:t>
            </a:r>
            <a:endParaRPr lang="en-US" dirty="0">
              <a:solidFill>
                <a:srgbClr val="F6791C"/>
              </a:solidFill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182530547"/>
              </p:ext>
            </p:extLst>
          </p:nvPr>
        </p:nvGraphicFramePr>
        <p:xfrm>
          <a:off x="1530352" y="1523229"/>
          <a:ext cx="6083300" cy="147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53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 </a:t>
            </a:r>
            <a:r>
              <a:rPr lang="en-US" dirty="0"/>
              <a:t>of </a:t>
            </a:r>
            <a:r>
              <a:rPr lang="en-US" dirty="0" err="1"/>
              <a:t>IdM</a:t>
            </a:r>
            <a:r>
              <a:rPr lang="en-US" dirty="0"/>
              <a:t> raised by IT leaders from </a:t>
            </a:r>
            <a:r>
              <a:rPr lang="en-US" dirty="0" err="1"/>
              <a:t>EIROforum</a:t>
            </a:r>
            <a:r>
              <a:rPr lang="en-US" dirty="0"/>
              <a:t> labs (Jan 2011) </a:t>
            </a:r>
            <a:endParaRPr lang="en-US" dirty="0" smtClean="0"/>
          </a:p>
          <a:p>
            <a:pPr lvl="1"/>
            <a:r>
              <a:rPr lang="en-US" dirty="0" smtClean="0"/>
              <a:t>CERN</a:t>
            </a:r>
            <a:r>
              <a:rPr lang="en-US" dirty="0"/>
              <a:t>, EFDA-JET, EMBL, ESA, ESO, ESRF, European XFEL and ILL</a:t>
            </a:r>
          </a:p>
          <a:p>
            <a:r>
              <a:rPr lang="en-US" dirty="0" smtClean="0"/>
              <a:t>Prepared a paper that documents </a:t>
            </a:r>
            <a:r>
              <a:rPr lang="en-US" dirty="0"/>
              <a:t>common requirements </a:t>
            </a:r>
            <a:r>
              <a:rPr lang="en-US" dirty="0" smtClean="0"/>
              <a:t>and challenges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://cdsweb.cern.ch/record/</a:t>
            </a:r>
            <a:r>
              <a:rPr lang="en-US" dirty="0" smtClean="0">
                <a:hlinkClick r:id="rId2"/>
              </a:rPr>
              <a:t>1442597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Security Incident Response Trust Framework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6791C"/>
                </a:solidFill>
              </a:rPr>
              <a:t>FIM4R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4473" y="6488668"/>
            <a:ext cx="438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to David Kelsey (STFC) for this content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93622" y="3576052"/>
            <a:ext cx="3077589" cy="2031325"/>
          </a:xfrm>
          <a:prstGeom prst="rect">
            <a:avLst/>
          </a:prstGeom>
          <a:solidFill>
            <a:srgbClr val="ED7D31">
              <a:alpha val="3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dirty="0" smtClean="0"/>
              <a:t>“Such </a:t>
            </a:r>
            <a:r>
              <a:rPr lang="en-US" i="1" dirty="0"/>
              <a:t>an identity federation in the High Energy Physics (HEP) community would rely on:</a:t>
            </a:r>
          </a:p>
          <a:p>
            <a:r>
              <a:rPr lang="en-US" i="1" dirty="0"/>
              <a:t>• A well-defined framework to ensure </a:t>
            </a:r>
            <a:r>
              <a:rPr lang="en-US" b="1" i="1" dirty="0"/>
              <a:t>sufficient trust and security among the different </a:t>
            </a:r>
            <a:r>
              <a:rPr lang="en-US" b="1" i="1" dirty="0" err="1"/>
              <a:t>IdPs</a:t>
            </a:r>
            <a:r>
              <a:rPr lang="en-US" b="1" i="1" dirty="0"/>
              <a:t> and relying parties</a:t>
            </a:r>
            <a:r>
              <a:rPr lang="en-US" i="1" dirty="0" smtClean="0"/>
              <a:t>.“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481428" y="3439388"/>
            <a:ext cx="4572000" cy="2308324"/>
          </a:xfrm>
          <a:prstGeom prst="rect">
            <a:avLst/>
          </a:prstGeom>
          <a:solidFill>
            <a:srgbClr val="ED7D31">
              <a:alpha val="30000"/>
            </a:srgb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i="1" dirty="0" smtClean="0"/>
              <a:t>“Security </a:t>
            </a:r>
            <a:r>
              <a:rPr lang="en-US" i="1" dirty="0"/>
              <a:t>procedures and incident response would need to be reviewed. Today, each resource provider is for example responsible for </a:t>
            </a:r>
            <a:r>
              <a:rPr lang="en-US" b="1" i="1" dirty="0"/>
              <a:t>terminating access</a:t>
            </a:r>
            <a:r>
              <a:rPr lang="en-US" i="1" dirty="0"/>
              <a:t> by known compromised identities. With identity federation, this responsibility will be </a:t>
            </a:r>
            <a:r>
              <a:rPr lang="en-US" b="1" i="1" dirty="0"/>
              <a:t>shifted to the IdP</a:t>
            </a:r>
            <a:r>
              <a:rPr lang="en-US" i="1" dirty="0"/>
              <a:t> though resource providers will insist on the ability to revoke access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2576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Security Incident Response Trust Framework </a:t>
            </a:r>
            <a:br>
              <a:rPr lang="en-US" dirty="0"/>
            </a:br>
            <a:r>
              <a:rPr lang="en-US" dirty="0" smtClean="0">
                <a:solidFill>
                  <a:srgbClr val="F6791C"/>
                </a:solidFill>
              </a:rPr>
              <a:t>Security </a:t>
            </a:r>
            <a:r>
              <a:rPr lang="en-US" dirty="0">
                <a:solidFill>
                  <a:srgbClr val="F6791C"/>
                </a:solidFill>
              </a:rPr>
              <a:t>for Collaborating Infrastructures (SCI)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collaborative activity of </a:t>
            </a:r>
            <a:r>
              <a:rPr lang="en-US" sz="2000" dirty="0"/>
              <a:t>i</a:t>
            </a:r>
            <a:r>
              <a:rPr lang="en-US" sz="2000" dirty="0" smtClean="0"/>
              <a:t>nformation security </a:t>
            </a:r>
            <a:br>
              <a:rPr lang="en-US" sz="2000" dirty="0" smtClean="0"/>
            </a:br>
            <a:r>
              <a:rPr lang="en-US" sz="2000" dirty="0" smtClean="0"/>
              <a:t>officers from large-scale infrastructures</a:t>
            </a:r>
          </a:p>
          <a:p>
            <a:pPr lvl="1"/>
            <a:r>
              <a:rPr lang="en-US" dirty="0" smtClean="0"/>
              <a:t>EGI, OSG, PRACE, EUDAT, CHAIN, </a:t>
            </a:r>
            <a:br>
              <a:rPr lang="en-US" dirty="0" smtClean="0"/>
            </a:br>
            <a:r>
              <a:rPr lang="en-US" dirty="0" smtClean="0"/>
              <a:t>WLCG, XSEDE, …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Laid the foundations for a </a:t>
            </a:r>
            <a:r>
              <a:rPr lang="en-US" sz="2000" i="1" dirty="0" smtClean="0"/>
              <a:t>Trust framework</a:t>
            </a:r>
          </a:p>
          <a:p>
            <a:pPr lvl="1"/>
            <a:r>
              <a:rPr lang="en-US" dirty="0" smtClean="0"/>
              <a:t>Enable interoperation (security teams)</a:t>
            </a:r>
          </a:p>
          <a:p>
            <a:pPr lvl="1"/>
            <a:r>
              <a:rPr lang="en-US" dirty="0" smtClean="0"/>
              <a:t>Manage cross-infrastructure security risks</a:t>
            </a:r>
          </a:p>
          <a:p>
            <a:pPr lvl="1"/>
            <a:r>
              <a:rPr lang="en-US" dirty="0" smtClean="0"/>
              <a:t>Develop policy standards</a:t>
            </a:r>
          </a:p>
          <a:p>
            <a:pPr lvl="1"/>
            <a:r>
              <a:rPr lang="en-US" dirty="0" smtClean="0"/>
              <a:t>Especially where not able to share </a:t>
            </a:r>
            <a:br>
              <a:rPr lang="en-US" dirty="0" smtClean="0"/>
            </a:br>
            <a:r>
              <a:rPr lang="en-US" dirty="0" smtClean="0"/>
              <a:t>identical security policies</a:t>
            </a:r>
          </a:p>
          <a:p>
            <a:pPr lvl="1"/>
            <a:endParaRPr lang="en-US" dirty="0"/>
          </a:p>
          <a:p>
            <a:r>
              <a:rPr lang="en-US" sz="2000" dirty="0" smtClean="0"/>
              <a:t>Proceedings </a:t>
            </a:r>
            <a:r>
              <a:rPr lang="en-US" sz="2000" dirty="0"/>
              <a:t>of the ISGC 2013 </a:t>
            </a:r>
            <a:r>
              <a:rPr lang="en-US" sz="2000" dirty="0" smtClean="0"/>
              <a:t>conference </a:t>
            </a:r>
            <a:r>
              <a:rPr lang="en-US" sz="2000" dirty="0" smtClean="0">
                <a:hlinkClick r:id="rId2" invalidUrl="http://pos.sissa.it/archive/conferences/179/011/ISGC 2013_011.pdf"/>
              </a:rPr>
              <a:t>http</a:t>
            </a:r>
            <a:r>
              <a:rPr lang="en-US" sz="2000" dirty="0">
                <a:hlinkClick r:id="rId2" invalidUrl="http://pos.sissa.it/archive/conferences/179/011/ISGC 2013_011.pdf"/>
              </a:rPr>
              <a:t>://pos.sissa.it/archive/conferences/179/011/ISGC%202013_011.pdf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2074-D1DD-E447-8DEC-7938199CAE3F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94469" y="6488668"/>
            <a:ext cx="408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to David Kelsey (STFC) for this slide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07" y="1336928"/>
            <a:ext cx="2539769" cy="360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56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9" y="1439342"/>
            <a:ext cx="8138085" cy="484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SCI document formed the basis for the </a:t>
            </a:r>
            <a:br>
              <a:rPr lang="en-US" dirty="0" smtClean="0"/>
            </a:br>
            <a:r>
              <a:rPr lang="en-US" u="sng" dirty="0" smtClean="0">
                <a:solidFill>
                  <a:srgbClr val="F57B20"/>
                </a:solidFill>
              </a:rPr>
              <a:t>S</a:t>
            </a:r>
            <a:r>
              <a:rPr lang="en-US" dirty="0" smtClean="0"/>
              <a:t>ecurity </a:t>
            </a:r>
            <a:br>
              <a:rPr lang="en-US" dirty="0" smtClean="0"/>
            </a:br>
            <a:r>
              <a:rPr lang="en-US" u="sng" dirty="0" smtClean="0">
                <a:solidFill>
                  <a:srgbClr val="F57B20"/>
                </a:solidFill>
              </a:rPr>
              <a:t>I</a:t>
            </a:r>
            <a:r>
              <a:rPr lang="en-US" dirty="0" smtClean="0"/>
              <a:t>ncident </a:t>
            </a:r>
            <a:br>
              <a:rPr lang="en-US" dirty="0" smtClean="0"/>
            </a:br>
            <a:r>
              <a:rPr lang="en-US" u="sng" dirty="0" smtClean="0">
                <a:solidFill>
                  <a:srgbClr val="F57B20"/>
                </a:solidFill>
              </a:rPr>
              <a:t>R</a:t>
            </a:r>
            <a:r>
              <a:rPr lang="en-US" dirty="0" smtClean="0"/>
              <a:t>esponse </a:t>
            </a:r>
            <a:br>
              <a:rPr lang="en-US" dirty="0" smtClean="0"/>
            </a:br>
            <a:r>
              <a:rPr lang="en-US" u="sng" dirty="0" smtClean="0">
                <a:solidFill>
                  <a:srgbClr val="F57B20"/>
                </a:solidFill>
              </a:rPr>
              <a:t>T</a:t>
            </a:r>
            <a:r>
              <a:rPr lang="en-US" dirty="0" smtClean="0"/>
              <a:t>rust </a:t>
            </a:r>
            <a:r>
              <a:rPr lang="en-US" dirty="0"/>
              <a:t>F</a:t>
            </a:r>
            <a:r>
              <a:rPr lang="en-US" dirty="0" smtClean="0"/>
              <a:t>ramework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rgbClr val="F57B20"/>
                </a:solidFill>
              </a:rPr>
              <a:t>F</a:t>
            </a:r>
            <a:r>
              <a:rPr lang="en-US" dirty="0" smtClean="0"/>
              <a:t>ederated </a:t>
            </a:r>
            <a:br>
              <a:rPr lang="en-US" dirty="0" smtClean="0"/>
            </a:br>
            <a:r>
              <a:rPr lang="en-US" u="sng" dirty="0" smtClean="0">
                <a:solidFill>
                  <a:srgbClr val="F57B20"/>
                </a:solidFill>
              </a:rPr>
              <a:t>I</a:t>
            </a:r>
            <a:r>
              <a:rPr lang="en-US" dirty="0" smtClean="0"/>
              <a:t>dentity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framework has been approved by the REFEDS Community and registered as an assurance profile by </a:t>
            </a:r>
            <a:r>
              <a:rPr lang="en-US" dirty="0"/>
              <a:t>the Internet </a:t>
            </a:r>
            <a:r>
              <a:rPr lang="en-US" dirty="0" smtClean="0"/>
              <a:t>Assigned Numbers Authority (IANA)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://www.iana.org/assignments/loa-profiles/loa-</a:t>
            </a:r>
            <a:r>
              <a:rPr lang="en-US" dirty="0" smtClean="0">
                <a:hlinkClick r:id="rId2"/>
              </a:rPr>
              <a:t>profiles.xhtml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Security Incident Response Trust Framework </a:t>
            </a:r>
            <a:br>
              <a:rPr lang="en-US" dirty="0"/>
            </a:br>
            <a:r>
              <a:rPr lang="en-US" dirty="0" smtClean="0">
                <a:solidFill>
                  <a:srgbClr val="F6791C"/>
                </a:solidFill>
              </a:rPr>
              <a:t>Sirtfi status</a:t>
            </a:r>
            <a:endParaRPr lang="en-US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Security Incident Response Trust Framework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6791C"/>
                </a:solidFill>
              </a:rPr>
              <a:t>Sirtfi summary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81063939"/>
              </p:ext>
            </p:extLst>
          </p:nvPr>
        </p:nvGraphicFramePr>
        <p:xfrm>
          <a:off x="1572459" y="1453905"/>
          <a:ext cx="6032500" cy="466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since April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5731"/>
            <a:ext cx="9144000" cy="35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1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since April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5731"/>
            <a:ext cx="9144000" cy="3544071"/>
          </a:xfrm>
          <a:prstGeom prst="rect">
            <a:avLst/>
          </a:prstGeom>
        </p:spPr>
      </p:pic>
      <p:sp>
        <p:nvSpPr>
          <p:cNvPr id="6" name="Line Callout 2 (Accent Bar) 5"/>
          <p:cNvSpPr/>
          <p:nvPr/>
        </p:nvSpPr>
        <p:spPr>
          <a:xfrm>
            <a:off x="4604058" y="3158343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1037"/>
              <a:gd name="adj6" fmla="val 74487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7" name="Line Callout 2 (Accent Bar) 6"/>
          <p:cNvSpPr/>
          <p:nvPr/>
        </p:nvSpPr>
        <p:spPr>
          <a:xfrm>
            <a:off x="6220477" y="2626979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3964"/>
              <a:gd name="adj6" fmla="val -154359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" name="Line Callout 2 (Accent Bar) 7"/>
          <p:cNvSpPr/>
          <p:nvPr/>
        </p:nvSpPr>
        <p:spPr>
          <a:xfrm>
            <a:off x="8215480" y="2811939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1525"/>
              <a:gd name="adj6" fmla="val 51410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Line Callout 2 (Accent Bar) 8"/>
          <p:cNvSpPr/>
          <p:nvPr/>
        </p:nvSpPr>
        <p:spPr>
          <a:xfrm>
            <a:off x="1271039" y="2541055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1525"/>
              <a:gd name="adj6" fmla="val 51410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0" name="Line Callout 2 (Accent Bar) 9"/>
          <p:cNvSpPr/>
          <p:nvPr/>
        </p:nvSpPr>
        <p:spPr>
          <a:xfrm>
            <a:off x="3566962" y="1938690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4208"/>
              <a:gd name="adj6" fmla="val 201410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" name="Line Callout 2 (Accent Bar) 10"/>
          <p:cNvSpPr/>
          <p:nvPr/>
        </p:nvSpPr>
        <p:spPr>
          <a:xfrm>
            <a:off x="3310502" y="3924866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8842"/>
              <a:gd name="adj6" fmla="val 212949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Line Callout 2 (Accent Bar) 11"/>
          <p:cNvSpPr/>
          <p:nvPr/>
        </p:nvSpPr>
        <p:spPr>
          <a:xfrm>
            <a:off x="6404617" y="3751663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1281"/>
              <a:gd name="adj6" fmla="val -127436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Line Callout 2 (Accent Bar) 12"/>
          <p:cNvSpPr/>
          <p:nvPr/>
        </p:nvSpPr>
        <p:spPr>
          <a:xfrm>
            <a:off x="6641040" y="5418115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329"/>
              <a:gd name="adj6" fmla="val -167820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Line Callout 2 (Accent Bar) 13"/>
          <p:cNvSpPr/>
          <p:nvPr/>
        </p:nvSpPr>
        <p:spPr>
          <a:xfrm>
            <a:off x="4129684" y="5570515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720"/>
              <a:gd name="adj6" fmla="val 161026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5" name="Line Callout 2 (Accent Bar) 14"/>
          <p:cNvSpPr/>
          <p:nvPr/>
        </p:nvSpPr>
        <p:spPr>
          <a:xfrm>
            <a:off x="3543491" y="4837910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646"/>
              <a:gd name="adj6" fmla="val 245642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Line Callout 2 (Accent Bar) 15"/>
          <p:cNvSpPr/>
          <p:nvPr/>
        </p:nvSpPr>
        <p:spPr>
          <a:xfrm>
            <a:off x="6201395" y="4620389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7623"/>
              <a:gd name="adj6" fmla="val -127435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Line Callout 2 (Accent Bar) 16"/>
          <p:cNvSpPr/>
          <p:nvPr/>
        </p:nvSpPr>
        <p:spPr>
          <a:xfrm>
            <a:off x="5403203" y="2074811"/>
            <a:ext cx="635042" cy="6674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4696"/>
              <a:gd name="adj6" fmla="val 11025"/>
            </a:avLst>
          </a:prstGeom>
          <a:solidFill>
            <a:srgbClr val="003F5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7138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check?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53" y="1544693"/>
            <a:ext cx="5174571" cy="395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53434" y="5801200"/>
            <a:ext cx="2070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http://sirtfi.cern.ch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8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860799"/>
              </p:ext>
            </p:extLst>
          </p:nvPr>
        </p:nvGraphicFramePr>
        <p:xfrm>
          <a:off x="333379" y="1439341"/>
          <a:ext cx="8181975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4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participants engaged?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201658"/>
              </p:ext>
            </p:extLst>
          </p:nvPr>
        </p:nvGraphicFramePr>
        <p:xfrm>
          <a:off x="457202" y="1870747"/>
          <a:ext cx="8229601" cy="38665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2303"/>
                <a:gridCol w="2483142"/>
                <a:gridCol w="2247073"/>
                <a:gridCol w="1612031"/>
                <a:gridCol w="1225052"/>
              </a:tblGrid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Who?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solidFill>
                      <a:srgbClr val="0432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SP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solidFill>
                      <a:srgbClr val="0432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IdP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solidFill>
                      <a:srgbClr val="0432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Federation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solidFill>
                      <a:srgbClr val="0432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EduGAIN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solidFill>
                      <a:srgbClr val="04324D"/>
                    </a:solidFill>
                  </a:tcPr>
                </a:tc>
              </a:tr>
              <a:tr h="1732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 should adopt Sirtfi to </a:t>
                      </a:r>
                      <a:r>
                        <a:rPr lang="en-US" sz="1600" b="1" u="none" strike="noStrike" dirty="0">
                          <a:effectLst/>
                        </a:rPr>
                        <a:t>advertise</a:t>
                      </a:r>
                      <a:r>
                        <a:rPr lang="en-US" sz="1600" u="none" strike="noStrike" dirty="0">
                          <a:effectLst/>
                        </a:rPr>
                        <a:t> that I am a secure service (encourage </a:t>
                      </a:r>
                      <a:r>
                        <a:rPr lang="en-US" sz="1600" u="none" strike="noStrike" dirty="0" err="1">
                          <a:effectLst/>
                        </a:rPr>
                        <a:t>IdPs</a:t>
                      </a:r>
                      <a:r>
                        <a:rPr lang="en-US" sz="1600" u="none" strike="noStrike" dirty="0">
                          <a:effectLst/>
                        </a:rPr>
                        <a:t> to trust me), and to broadcast my </a:t>
                      </a:r>
                      <a:r>
                        <a:rPr lang="en-US" sz="1600" b="1" u="none" strike="noStrike" dirty="0">
                          <a:effectLst/>
                        </a:rPr>
                        <a:t>security contact </a:t>
                      </a:r>
                      <a:r>
                        <a:rPr lang="en-US" sz="1600" u="none" strike="noStrike" dirty="0">
                          <a:effectLst/>
                        </a:rPr>
                        <a:t>information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 would like SPs to adopt Sirtfi so that I know my users are accessing </a:t>
                      </a:r>
                      <a:r>
                        <a:rPr lang="en-US" sz="1600" b="1" u="none" strike="noStrike" dirty="0">
                          <a:effectLst/>
                        </a:rPr>
                        <a:t>secure</a:t>
                      </a:r>
                      <a:r>
                        <a:rPr lang="en-US" sz="1600" u="none" strike="noStrike" dirty="0">
                          <a:effectLst/>
                        </a:rPr>
                        <a:t> sites, and to provide a </a:t>
                      </a:r>
                      <a:r>
                        <a:rPr lang="en-US" sz="1600" b="1" u="none" strike="noStrike" dirty="0">
                          <a:effectLst/>
                        </a:rPr>
                        <a:t>contact point </a:t>
                      </a:r>
                      <a:r>
                        <a:rPr lang="en-US" sz="1600" u="none" strike="noStrike" dirty="0">
                          <a:effectLst/>
                        </a:rPr>
                        <a:t>for incident handling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 would like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IdPs</a:t>
                      </a:r>
                      <a:r>
                        <a:rPr lang="en-US" sz="1600" u="none" strike="noStrike" dirty="0" smtClean="0">
                          <a:effectLst/>
                        </a:rPr>
                        <a:t> &amp; SPs </a:t>
                      </a:r>
                      <a:r>
                        <a:rPr lang="en-US" sz="1600" u="none" strike="noStrike" dirty="0">
                          <a:effectLst/>
                        </a:rPr>
                        <a:t>in my federation to adopt Sirtfi to reflect the level of security provided by my </a:t>
                      </a:r>
                      <a:r>
                        <a:rPr lang="en-US" sz="1600" u="none" strike="noStrike" dirty="0" smtClean="0">
                          <a:effectLst/>
                        </a:rPr>
                        <a:t>constituents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and </a:t>
                      </a:r>
                      <a:r>
                        <a:rPr lang="en-US" sz="1600" u="none" strike="noStrike" dirty="0">
                          <a:effectLst/>
                        </a:rPr>
                        <a:t>to enable me to handle security incidents efficiently and effectively.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 want security </a:t>
                      </a:r>
                      <a:r>
                        <a:rPr lang="en-US" sz="1600" u="none" strike="noStrike" dirty="0" smtClean="0">
                          <a:effectLst/>
                        </a:rPr>
                        <a:t>incident </a:t>
                      </a:r>
                      <a:r>
                        <a:rPr lang="en-US" sz="1600" u="none" strike="noStrike" dirty="0">
                          <a:effectLst/>
                        </a:rPr>
                        <a:t>response to work, to maintain the trust that eduGAIN participants have in </a:t>
                      </a:r>
                      <a:r>
                        <a:rPr lang="en-US" sz="1600" u="none" strike="noStrike" dirty="0" smtClean="0">
                          <a:effectLst/>
                        </a:rPr>
                        <a:t>eduGAIN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/>
                </a:tc>
              </a:tr>
              <a:tr h="179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IdP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 would like </a:t>
                      </a:r>
                      <a:r>
                        <a:rPr lang="en-US" sz="1600" u="none" strike="noStrike" dirty="0" err="1">
                          <a:effectLst/>
                        </a:rPr>
                        <a:t>IdPs</a:t>
                      </a:r>
                      <a:r>
                        <a:rPr lang="en-US" sz="1600" u="none" strike="noStrike" dirty="0">
                          <a:effectLst/>
                        </a:rPr>
                        <a:t> to adopt Sirtfi so that I can identify </a:t>
                      </a:r>
                      <a:r>
                        <a:rPr lang="en-US" sz="1600" b="1" u="none" strike="noStrike" dirty="0">
                          <a:effectLst/>
                        </a:rPr>
                        <a:t>trustworthy </a:t>
                      </a:r>
                      <a:r>
                        <a:rPr lang="en-US" sz="1600" b="1" u="none" strike="noStrike" dirty="0" smtClean="0">
                          <a:effectLst/>
                        </a:rPr>
                        <a:t>sources </a:t>
                      </a:r>
                      <a:r>
                        <a:rPr lang="en-US" sz="1600" b="1" u="none" strike="noStrike" dirty="0">
                          <a:effectLst/>
                        </a:rPr>
                        <a:t>of identity </a:t>
                      </a:r>
                      <a:r>
                        <a:rPr lang="en-US" sz="1600" u="none" strike="noStrike" dirty="0">
                          <a:effectLst/>
                        </a:rPr>
                        <a:t>to grant access to my critical infrastructure, and to provide a </a:t>
                      </a:r>
                      <a:r>
                        <a:rPr lang="en-US" sz="1600" b="1" u="none" strike="noStrike" dirty="0">
                          <a:effectLst/>
                        </a:rPr>
                        <a:t>contact point</a:t>
                      </a:r>
                      <a:r>
                        <a:rPr lang="en-US" sz="1600" u="none" strike="noStrike" dirty="0">
                          <a:effectLst/>
                        </a:rPr>
                        <a:t> for incident handling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 should adopt Sirtfi to </a:t>
                      </a:r>
                      <a:r>
                        <a:rPr lang="en-US" sz="1600" b="1" u="none" strike="noStrike" dirty="0">
                          <a:effectLst/>
                        </a:rPr>
                        <a:t>advertise</a:t>
                      </a:r>
                      <a:r>
                        <a:rPr lang="en-US" sz="1600" u="none" strike="noStrike" dirty="0">
                          <a:effectLst/>
                        </a:rPr>
                        <a:t> that I am a source of identities covered by good security practices, and to provide a </a:t>
                      </a:r>
                      <a:r>
                        <a:rPr lang="en-US" sz="1600" b="1" u="none" strike="noStrike" dirty="0">
                          <a:effectLst/>
                        </a:rPr>
                        <a:t>contact point </a:t>
                      </a:r>
                      <a:r>
                        <a:rPr lang="en-US" sz="1600" u="none" strike="noStrike" dirty="0">
                          <a:effectLst/>
                        </a:rPr>
                        <a:t>for incident handling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304" marR="16304" marT="12228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304" marR="16304" marT="1222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16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8" y="1439341"/>
            <a:ext cx="5130466" cy="4737633"/>
          </a:xfrm>
        </p:spPr>
        <p:txBody>
          <a:bodyPr/>
          <a:lstStyle/>
          <a:p>
            <a:r>
              <a:rPr lang="en-US" dirty="0" smtClean="0"/>
              <a:t>CERN has implemented a requirement that eduGAIN </a:t>
            </a:r>
            <a:r>
              <a:rPr lang="en-US" dirty="0" err="1" smtClean="0"/>
              <a:t>IdPs</a:t>
            </a:r>
            <a:r>
              <a:rPr lang="en-US" dirty="0" smtClean="0"/>
              <a:t> must be Sirtfi compliant to have access</a:t>
            </a:r>
          </a:p>
          <a:p>
            <a:r>
              <a:rPr lang="en-US" dirty="0" smtClean="0"/>
              <a:t>This includes everything behind CERN’s Single-Sign-On</a:t>
            </a:r>
          </a:p>
          <a:p>
            <a:pPr lvl="1"/>
            <a:r>
              <a:rPr lang="en-US" dirty="0" smtClean="0"/>
              <a:t>SSO-enabled WLCG </a:t>
            </a:r>
            <a:r>
              <a:rPr lang="en-US" dirty="0" smtClean="0"/>
              <a:t>web </a:t>
            </a:r>
            <a:r>
              <a:rPr lang="en-US" dirty="0" smtClean="0"/>
              <a:t>services </a:t>
            </a:r>
            <a:endParaRPr lang="en-US" dirty="0" smtClean="0"/>
          </a:p>
          <a:p>
            <a:pPr lvl="1"/>
            <a:r>
              <a:rPr lang="en-US" dirty="0" smtClean="0"/>
              <a:t>Security </a:t>
            </a:r>
            <a:r>
              <a:rPr lang="en-US" dirty="0"/>
              <a:t>MISP instance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misp.cern.ch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General CERN services, e.g. </a:t>
            </a:r>
            <a:r>
              <a:rPr lang="en-US" dirty="0" err="1" smtClean="0"/>
              <a:t>Indico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affect me?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35" y="1563074"/>
            <a:ext cx="3274832" cy="431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1018" y="4562252"/>
            <a:ext cx="47286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Thanks to those </a:t>
            </a:r>
            <a:r>
              <a:rPr lang="en-US" sz="2400" b="1" dirty="0" err="1" smtClean="0"/>
              <a:t>IdPs</a:t>
            </a:r>
            <a:r>
              <a:rPr lang="en-US" sz="2400" b="1" dirty="0" smtClean="0"/>
              <a:t> who have already asserted compliance, e.g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Kreonet</a:t>
            </a:r>
            <a:r>
              <a:rPr lang="en-US" sz="2400" b="1" dirty="0" smtClean="0"/>
              <a:t> &amp; </a:t>
            </a:r>
            <a:r>
              <a:rPr lang="en-US" sz="2400" b="1" dirty="0" smtClean="0"/>
              <a:t>University of Glasgow!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360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date instructions can be found on the </a:t>
            </a:r>
            <a:r>
              <a:rPr lang="en-US" dirty="0"/>
              <a:t>Sirtfi Wiki </a:t>
            </a:r>
            <a:r>
              <a:rPr lang="en-US" dirty="0">
                <a:hlinkClick r:id="rId2"/>
              </a:rPr>
              <a:t>https://wiki.refeds.org/display/SIRTFI/Guide+for+Federation+</a:t>
            </a:r>
            <a:r>
              <a:rPr lang="en-US" dirty="0" smtClean="0">
                <a:hlinkClick r:id="rId2"/>
              </a:rPr>
              <a:t>Participants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All Federation Entities, including but not limited to </a:t>
            </a:r>
            <a:r>
              <a:rPr lang="en-US" dirty="0" err="1" smtClean="0"/>
              <a:t>IdPs</a:t>
            </a:r>
            <a:r>
              <a:rPr lang="en-US" dirty="0"/>
              <a:t> </a:t>
            </a:r>
            <a:r>
              <a:rPr lang="en-US" dirty="0" smtClean="0"/>
              <a:t>and SPs, can adopt Sirtfi by following this simple </a:t>
            </a:r>
            <a:r>
              <a:rPr lang="en-US" dirty="0" smtClean="0"/>
              <a:t>recipe</a:t>
            </a:r>
          </a:p>
          <a:p>
            <a:pPr lvl="1"/>
            <a:r>
              <a:rPr lang="en-US" b="1" dirty="0" smtClean="0"/>
              <a:t>[0. Be an eduGAIN enabled IdP/SP!]</a:t>
            </a:r>
            <a:endParaRPr lang="en-US" b="1" dirty="0" smtClean="0"/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Complete a self assessment of your entity following the Sirtfi Framework (all requirements included in the appendix of this presentation)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Choose a security contact and include this in federation metadata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Assert Sirtfi compliance by adding a Sirtfi Entity Attribute to your metadata</a:t>
            </a:r>
          </a:p>
          <a:p>
            <a:pPr marL="685800" lvl="1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Liaise closely with your Federation Operator as they will have specific processes for updating federation metadata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adopt Sirtfi </a:t>
            </a:r>
            <a:br>
              <a:rPr lang="en-US" dirty="0"/>
            </a:br>
            <a:r>
              <a:rPr lang="en-US" dirty="0" smtClean="0">
                <a:solidFill>
                  <a:srgbClr val="F57B20"/>
                </a:solidFill>
              </a:rPr>
              <a:t>A simple </a:t>
            </a:r>
            <a:r>
              <a:rPr lang="en-US" dirty="0">
                <a:solidFill>
                  <a:srgbClr val="F57B20"/>
                </a:solidFill>
              </a:rPr>
              <a:t>r</a:t>
            </a:r>
            <a:r>
              <a:rPr lang="en-US" dirty="0" smtClean="0">
                <a:solidFill>
                  <a:srgbClr val="F57B20"/>
                </a:solidFill>
              </a:rPr>
              <a:t>ecipe</a:t>
            </a:r>
            <a:endParaRPr lang="en-US" dirty="0">
              <a:solidFill>
                <a:srgbClr val="F57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9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8698" b="-8698"/>
          <a:stretch>
            <a:fillRect/>
          </a:stretch>
        </p:blipFill>
        <p:spPr>
          <a:xfrm>
            <a:off x="568107" y="1322355"/>
            <a:ext cx="7947246" cy="460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adopt Sirtfi </a:t>
            </a:r>
            <a:br>
              <a:rPr lang="en-US" dirty="0"/>
            </a:br>
            <a:r>
              <a:rPr lang="en-US" dirty="0" smtClean="0">
                <a:solidFill>
                  <a:srgbClr val="F6791C"/>
                </a:solidFill>
              </a:rPr>
              <a:t>Find out more – Home Page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8509" y="5865752"/>
            <a:ext cx="237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https://refeds.org/</a:t>
            </a:r>
            <a:r>
              <a:rPr lang="en-US" dirty="0" smtClean="0">
                <a:hlinkClick r:id="rId3"/>
              </a:rPr>
              <a:t>sirtfi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7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adopt Sirtfi </a:t>
            </a:r>
            <a:br>
              <a:rPr lang="en-US" dirty="0"/>
            </a:br>
            <a:r>
              <a:rPr lang="en-US" dirty="0">
                <a:solidFill>
                  <a:srgbClr val="F6791C"/>
                </a:solidFill>
              </a:rPr>
              <a:t>Find out </a:t>
            </a:r>
            <a:r>
              <a:rPr lang="en-US" dirty="0" smtClean="0">
                <a:solidFill>
                  <a:srgbClr val="F6791C"/>
                </a:solidFill>
              </a:rPr>
              <a:t>more – Technical Wiki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18910" y="5927565"/>
            <a:ext cx="5934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https://wiki.refeds.org/display/SIRTFI/SIRTFI+</a:t>
            </a:r>
            <a:r>
              <a:rPr lang="en-US" dirty="0" smtClean="0">
                <a:hlinkClick r:id="rId2"/>
              </a:rPr>
              <a:t>Home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71" y="1625853"/>
            <a:ext cx="7239173" cy="403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82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80" y="1439341"/>
            <a:ext cx="4161342" cy="4737633"/>
          </a:xfrm>
        </p:spPr>
        <p:txBody>
          <a:bodyPr/>
          <a:lstStyle/>
          <a:p>
            <a:r>
              <a:rPr lang="en-US" dirty="0" smtClean="0"/>
              <a:t>Sirtfi holds participants to a set of trustworthy </a:t>
            </a:r>
            <a:r>
              <a:rPr lang="en-US" dirty="0" err="1" smtClean="0"/>
              <a:t>behaviours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Next step is to adopt a joint Incident Response Procedure</a:t>
            </a:r>
          </a:p>
          <a:p>
            <a:r>
              <a:rPr lang="en-US" dirty="0" smtClean="0"/>
              <a:t>AARC Project has proposed a template that will be enhanced this year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371" y="1532533"/>
            <a:ext cx="3241231" cy="460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19503" y="4980040"/>
            <a:ext cx="275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Come and see the poster for more details 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4127123" y="5147156"/>
            <a:ext cx="818741" cy="434500"/>
          </a:xfrm>
          <a:prstGeom prst="rightArrow">
            <a:avLst/>
          </a:prstGeom>
          <a:solidFill>
            <a:srgbClr val="04324D"/>
          </a:solidFill>
          <a:ln>
            <a:solidFill>
              <a:srgbClr val="0432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42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err="1"/>
              <a:t>h</a:t>
            </a:r>
            <a:r>
              <a:rPr lang="en-GB" dirty="0" err="1" smtClean="0"/>
              <a:t>annah.short@cern.ch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developed with FTS</a:t>
            </a:r>
          </a:p>
          <a:p>
            <a:pPr lvl="1"/>
            <a:r>
              <a:rPr lang="en-US" dirty="0" smtClean="0"/>
              <a:t>Addresses Web use case but no non-web</a:t>
            </a:r>
          </a:p>
          <a:p>
            <a:pPr lvl="1"/>
            <a:r>
              <a:rPr lang="en-US" dirty="0" smtClean="0"/>
              <a:t>Have a non-web “workaround” but this does not really match grid needs</a:t>
            </a:r>
          </a:p>
          <a:p>
            <a:endParaRPr lang="en-US" dirty="0" smtClean="0"/>
          </a:p>
          <a:p>
            <a:r>
              <a:rPr lang="en-US" dirty="0" smtClean="0"/>
              <a:t>How can we make this easier? </a:t>
            </a:r>
          </a:p>
          <a:p>
            <a:pPr lvl="1"/>
            <a:r>
              <a:rPr lang="en-US" dirty="0" smtClean="0"/>
              <a:t>Develop something centrally run?</a:t>
            </a:r>
          </a:p>
          <a:p>
            <a:pPr lvl="1"/>
            <a:r>
              <a:rPr lang="en-US" dirty="0" smtClean="0"/>
              <a:t>Have funding for a pilot as part of AARC2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WLCG Federated Access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2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3142" y="2949049"/>
            <a:ext cx="7209065" cy="1325563"/>
          </a:xfrm>
        </p:spPr>
        <p:txBody>
          <a:bodyPr/>
          <a:lstStyle/>
          <a:p>
            <a:pPr algn="ctr"/>
            <a:r>
              <a:rPr lang="en-US" dirty="0" smtClean="0"/>
              <a:t>Appendix, Sirtfi Assertions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0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[OS1] Security patches in operating system and application software are applied in a timely manner.</a:t>
            </a:r>
            <a:endParaRPr lang="en-US" dirty="0"/>
          </a:p>
          <a:p>
            <a:pPr lvl="0"/>
            <a:r>
              <a:rPr lang="en-GB" dirty="0"/>
              <a:t>[OS2] A process is used to manage vulnerabilities in software operated by the organisation. </a:t>
            </a:r>
            <a:endParaRPr lang="en-US" dirty="0"/>
          </a:p>
          <a:p>
            <a:pPr lvl="0"/>
            <a:r>
              <a:rPr lang="en-GB" dirty="0"/>
              <a:t>[OS3] Mechanisms are deployed to detect possible intrusions and protect information systems from significant and immediate threats</a:t>
            </a:r>
            <a:endParaRPr lang="en-US" dirty="0"/>
          </a:p>
          <a:p>
            <a:pPr lvl="0"/>
            <a:r>
              <a:rPr lang="en-GB" dirty="0"/>
              <a:t>[OS4] A user’s access rights can be suspended, modified or terminated in a timely manner.</a:t>
            </a:r>
            <a:endParaRPr lang="en-US" dirty="0"/>
          </a:p>
          <a:p>
            <a:pPr lvl="0"/>
            <a:r>
              <a:rPr lang="en-GB" dirty="0"/>
              <a:t>[OS5] Users and Service Owners (as defined by </a:t>
            </a:r>
            <a:r>
              <a:rPr lang="en-GB" u="sng" dirty="0">
                <a:hlinkClick r:id="rId2"/>
              </a:rPr>
              <a:t>ITIL</a:t>
            </a:r>
            <a:r>
              <a:rPr lang="en-GB" dirty="0"/>
              <a:t> [ITIL]) within the organisation can be contacted. </a:t>
            </a:r>
            <a:endParaRPr lang="en-US" dirty="0"/>
          </a:p>
          <a:p>
            <a:r>
              <a:rPr lang="en-GB" dirty="0"/>
              <a:t>[OS6] A security incident response capability exists within the organisation with sufficient authority to mitigate, contain the spread of, and remediate the effects of a security incident.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08.03.17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6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…</a:t>
            </a:r>
            <a:r>
              <a:rPr lang="en-US" dirty="0"/>
              <a:t> </a:t>
            </a:r>
            <a:r>
              <a:rPr lang="en-US" dirty="0" smtClean="0"/>
              <a:t>an incident spread throughout the federated R&amp;E community via a single compromised identity?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</a:t>
            </a:r>
            <a:r>
              <a:rPr lang="is-IS" dirty="0" smtClean="0"/>
              <a:t>…?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27" y="2297112"/>
            <a:ext cx="7982040" cy="3953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04234" y="6488668"/>
            <a:ext cx="5667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https://technical.edugain.org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6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[IR1] Provide security incident response contact information as may be requested by an R&amp;E federation to which your organization belongs.</a:t>
            </a:r>
            <a:endParaRPr lang="en-US" dirty="0"/>
          </a:p>
          <a:p>
            <a:pPr lvl="0"/>
            <a:r>
              <a:rPr lang="en-GB" dirty="0"/>
              <a:t>[IR2] Respond to requests for assistance with a security incident from other organisations participating in the Sirtfi trust framework in a timely manner.</a:t>
            </a:r>
            <a:endParaRPr lang="en-US" dirty="0"/>
          </a:p>
          <a:p>
            <a:pPr lvl="0"/>
            <a:r>
              <a:rPr lang="en-GB" dirty="0"/>
              <a:t>[IR3] Be able and willing to collaborate in the management of a security incident with affected organisations that participate in the Sirtfi trust framework.</a:t>
            </a:r>
            <a:endParaRPr lang="en-US" dirty="0"/>
          </a:p>
          <a:p>
            <a:pPr lvl="0"/>
            <a:r>
              <a:rPr lang="en-GB" dirty="0"/>
              <a:t>[IR4] Follow security incident response procedures established for the organisation.</a:t>
            </a:r>
            <a:endParaRPr lang="en-US" dirty="0"/>
          </a:p>
          <a:p>
            <a:pPr lvl="0"/>
            <a:r>
              <a:rPr lang="en-GB" dirty="0"/>
              <a:t>[IR5] Respect user privacy as determined by the organisations policies or legal counsel.</a:t>
            </a:r>
            <a:endParaRPr lang="en-US" dirty="0"/>
          </a:p>
          <a:p>
            <a:pPr lvl="0"/>
            <a:r>
              <a:rPr lang="en-GB" dirty="0"/>
              <a:t>[IR6] Respect and use the </a:t>
            </a:r>
            <a:r>
              <a:rPr lang="en-GB" u="sng" dirty="0">
                <a:hlinkClick r:id="rId2"/>
              </a:rPr>
              <a:t>Traffic Light Protocol</a:t>
            </a:r>
            <a:r>
              <a:rPr lang="en-GB" dirty="0"/>
              <a:t> [TLP] information disclosure policy.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08.03.17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05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[</a:t>
            </a:r>
            <a:r>
              <a:rPr lang="en-GB" sz="2000" dirty="0"/>
              <a:t>TR1] Relevant system generated information, including accurate timestamps and identifiers of system components and actors, are retained and available for use in security incident response procedures. </a:t>
            </a:r>
            <a:endParaRPr lang="en-US" sz="2000" dirty="0"/>
          </a:p>
          <a:p>
            <a:pPr lvl="0"/>
            <a:r>
              <a:rPr lang="en-GB" sz="2000" dirty="0"/>
              <a:t>[TR2] Information attested to in [TR1] is retained in conformance with the organisation’s security incident response policy or practices.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08.03.17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18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300" dirty="0"/>
              <a:t>[PR1] The participant has an Acceptable Use Policy (AUP).</a:t>
            </a:r>
            <a:endParaRPr lang="en-US" sz="2300" dirty="0"/>
          </a:p>
          <a:p>
            <a:r>
              <a:rPr lang="en-GB" sz="2300" dirty="0"/>
              <a:t>[PR2] There is a process to ensure that all users are aware of and accept the requirement to abide by the AUP, for example during a registration or renewal process.</a:t>
            </a:r>
            <a:r>
              <a:rPr lang="en-US" sz="23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08.03.17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1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/>
            <a:r>
              <a:rPr lang="en-US" sz="2400" dirty="0" smtClean="0"/>
              <a:t>Federated Identity </a:t>
            </a:r>
            <a:r>
              <a:rPr lang="en-US" sz="2400" dirty="0" err="1" smtClean="0"/>
              <a:t>Mangement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6791C"/>
                </a:solidFill>
              </a:rPr>
              <a:t>FIM</a:t>
            </a:r>
            <a:r>
              <a:rPr lang="en-US" sz="2400" dirty="0" smtClean="0"/>
              <a:t>) is the concept of groups of Service Providers (</a:t>
            </a:r>
            <a:r>
              <a:rPr lang="en-US" sz="2400" dirty="0" smtClean="0">
                <a:solidFill>
                  <a:srgbClr val="F6791C"/>
                </a:solidFill>
              </a:rPr>
              <a:t>SPs</a:t>
            </a:r>
            <a:r>
              <a:rPr lang="en-US" sz="2400" dirty="0" smtClean="0"/>
              <a:t>) and Identity Providers (</a:t>
            </a:r>
            <a:r>
              <a:rPr lang="en-US" sz="2400" dirty="0" err="1" smtClean="0">
                <a:solidFill>
                  <a:srgbClr val="F6791C"/>
                </a:solidFill>
              </a:rPr>
              <a:t>IdPs</a:t>
            </a:r>
            <a:r>
              <a:rPr lang="en-US" sz="2400" dirty="0" smtClean="0"/>
              <a:t>) agreeing to interoperate under a set of policies</a:t>
            </a:r>
          </a:p>
          <a:p>
            <a:pPr marL="285750" indent="-285750"/>
            <a:r>
              <a:rPr lang="en-US" sz="2400" dirty="0" smtClean="0"/>
              <a:t>Federations are typically established nationally and use the SAML 2.0 protocol for information exchange</a:t>
            </a:r>
          </a:p>
          <a:p>
            <a:pPr marL="285750" indent="-285750"/>
            <a:r>
              <a:rPr lang="en-US" sz="2400" dirty="0" smtClean="0"/>
              <a:t>Each entity within the federation is described by metadata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Federation?</a:t>
            </a:r>
            <a:endParaRPr lang="en-US" dirty="0">
              <a:solidFill>
                <a:srgbClr val="F57B2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426" y="3818480"/>
            <a:ext cx="3947494" cy="2448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6989" y="5937187"/>
            <a:ext cx="268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hlinkClick r:id="rId3"/>
              </a:rPr>
              <a:t>https</a:t>
            </a:r>
            <a:r>
              <a:rPr lang="en-US" sz="900" dirty="0">
                <a:hlinkClick r:id="rId3"/>
              </a:rPr>
              <a:t>://www.switch.ch/aai/about/federation/</a:t>
            </a:r>
            <a:r>
              <a:rPr lang="en-US" sz="900" dirty="0"/>
              <a:t> 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39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eduGAIN is a form of </a:t>
            </a:r>
            <a:r>
              <a:rPr lang="en-US" dirty="0" err="1" smtClean="0"/>
              <a:t>interfederation</a:t>
            </a:r>
            <a:endParaRPr lang="en-US" dirty="0" smtClean="0"/>
          </a:p>
          <a:p>
            <a:r>
              <a:rPr lang="en-US" dirty="0" smtClean="0"/>
              <a:t>Participating </a:t>
            </a:r>
            <a:r>
              <a:rPr lang="en-US" dirty="0"/>
              <a:t>federations share information (metadata) about entities from their own federation with </a:t>
            </a:r>
            <a:r>
              <a:rPr lang="en-US" dirty="0" smtClean="0"/>
              <a:t>eduGAIN</a:t>
            </a:r>
          </a:p>
          <a:p>
            <a:r>
              <a:rPr lang="en-US" dirty="0" smtClean="0"/>
              <a:t>eduGAIN </a:t>
            </a:r>
            <a:r>
              <a:rPr lang="en-US" dirty="0"/>
              <a:t>bundles </a:t>
            </a:r>
            <a:r>
              <a:rPr lang="en-US" dirty="0" smtClean="0"/>
              <a:t>this </a:t>
            </a:r>
            <a:r>
              <a:rPr lang="en-US" dirty="0"/>
              <a:t>metadata and publishes it </a:t>
            </a:r>
            <a:r>
              <a:rPr lang="en-US" dirty="0" smtClean="0"/>
              <a:t>in </a:t>
            </a:r>
            <a:r>
              <a:rPr lang="en-US" dirty="0"/>
              <a:t>a central location.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eduGAIN?</a:t>
            </a:r>
            <a:endParaRPr lang="en-US" dirty="0">
              <a:solidFill>
                <a:srgbClr val="F57B2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99" y="3131805"/>
            <a:ext cx="5323700" cy="309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4966" y="6400523"/>
            <a:ext cx="538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 to Alessandra </a:t>
            </a:r>
            <a:r>
              <a:rPr lang="en-US" dirty="0" err="1" smtClean="0"/>
              <a:t>Scicchitano</a:t>
            </a:r>
            <a:r>
              <a:rPr lang="en-US" dirty="0" smtClean="0"/>
              <a:t> – GEANT for this slide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9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8" y="1439341"/>
            <a:ext cx="4946667" cy="47376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push for research communities to </a:t>
            </a:r>
            <a:r>
              <a:rPr lang="en-US" dirty="0" smtClean="0"/>
              <a:t>benefit from eduGAIN</a:t>
            </a:r>
          </a:p>
          <a:p>
            <a:r>
              <a:rPr lang="en-US" dirty="0" smtClean="0"/>
              <a:t>As WLCG adopts federated access, it becomes a just small player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idden behind the CERN SP proxy (Single-Sign-On, SSO)</a:t>
            </a:r>
          </a:p>
          <a:p>
            <a:pPr lvl="1"/>
            <a:r>
              <a:rPr lang="en-US" dirty="0" smtClean="0"/>
              <a:t>From the eduGAIN perspective, the CERN SP Proxy appears like any other SP, complexity and maturity of resources are not broadcast</a:t>
            </a:r>
          </a:p>
          <a:p>
            <a:pPr lvl="1"/>
            <a:r>
              <a:rPr lang="en-US" dirty="0" smtClean="0"/>
              <a:t>We are susceptible to </a:t>
            </a:r>
            <a:r>
              <a:rPr lang="en-US" dirty="0" err="1" smtClean="0"/>
              <a:t>eduGAIN’s</a:t>
            </a:r>
            <a:r>
              <a:rPr lang="en-US" dirty="0" smtClean="0"/>
              <a:t> weaknesses! </a:t>
            </a:r>
          </a:p>
          <a:p>
            <a:r>
              <a:rPr lang="en-US" dirty="0" smtClean="0"/>
              <a:t>We have less control over credential management than IGTF </a:t>
            </a:r>
          </a:p>
          <a:p>
            <a:pPr lvl="1"/>
            <a:r>
              <a:rPr lang="en-US" dirty="0" smtClean="0"/>
              <a:t>No central blocking mechanism</a:t>
            </a:r>
          </a:p>
          <a:p>
            <a:pPr lvl="1"/>
            <a:r>
              <a:rPr lang="en-US" dirty="0" smtClean="0"/>
              <a:t>No influence over federation governance</a:t>
            </a:r>
          </a:p>
          <a:p>
            <a:r>
              <a:rPr lang="en-US" dirty="0" smtClean="0"/>
              <a:t>We are exposed to a new attack surface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2560" y="6406037"/>
            <a:ext cx="555766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WLCG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633475" y="3576269"/>
            <a:ext cx="1320011" cy="835577"/>
          </a:xfrm>
          <a:prstGeom prst="roundRect">
            <a:avLst/>
          </a:prstGeom>
          <a:solidFill>
            <a:srgbClr val="0432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CERN SSO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98533" y="2523443"/>
            <a:ext cx="703797" cy="536765"/>
          </a:xfrm>
          <a:prstGeom prst="roundRect">
            <a:avLst/>
          </a:prstGeom>
          <a:solidFill>
            <a:srgbClr val="0432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WLCG 2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7702851" y="2540154"/>
            <a:ext cx="703797" cy="536765"/>
          </a:xfrm>
          <a:prstGeom prst="roundRect">
            <a:avLst/>
          </a:prstGeom>
          <a:solidFill>
            <a:srgbClr val="0432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WLCG 3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6900819" y="1788134"/>
            <a:ext cx="703797" cy="536765"/>
          </a:xfrm>
          <a:prstGeom prst="roundRect">
            <a:avLst/>
          </a:prstGeom>
          <a:solidFill>
            <a:srgbClr val="0432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WLCG 1</a:t>
            </a:r>
            <a:endParaRPr lang="en-US" sz="1200" dirty="0"/>
          </a:p>
        </p:txBody>
      </p:sp>
      <p:sp>
        <p:nvSpPr>
          <p:cNvPr id="9" name="Cloud 8"/>
          <p:cNvSpPr/>
          <p:nvPr/>
        </p:nvSpPr>
        <p:spPr>
          <a:xfrm>
            <a:off x="5692400" y="4811064"/>
            <a:ext cx="3184256" cy="1465851"/>
          </a:xfrm>
          <a:prstGeom prst="cloud">
            <a:avLst/>
          </a:prstGeom>
          <a:solidFill>
            <a:schemeClr val="accent2">
              <a:lumMod val="40000"/>
              <a:lumOff val="60000"/>
              <a:alpha val="47000"/>
            </a:schemeClr>
          </a:solidFill>
          <a:ln>
            <a:solidFill>
              <a:srgbClr val="00395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395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07" y="5414537"/>
            <a:ext cx="953650" cy="217983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8" idx="2"/>
            <a:endCxn id="5" idx="0"/>
          </p:cNvCxnSpPr>
          <p:nvPr/>
        </p:nvCxnSpPr>
        <p:spPr>
          <a:xfrm>
            <a:off x="7252718" y="2324897"/>
            <a:ext cx="40763" cy="1251371"/>
          </a:xfrm>
          <a:prstGeom prst="straightConnector1">
            <a:avLst/>
          </a:prstGeom>
          <a:ln>
            <a:solidFill>
              <a:srgbClr val="0432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5" idx="0"/>
          </p:cNvCxnSpPr>
          <p:nvPr/>
        </p:nvCxnSpPr>
        <p:spPr>
          <a:xfrm flipH="1">
            <a:off x="7293481" y="3076918"/>
            <a:ext cx="761269" cy="499351"/>
          </a:xfrm>
          <a:prstGeom prst="straightConnector1">
            <a:avLst/>
          </a:prstGeom>
          <a:ln>
            <a:solidFill>
              <a:srgbClr val="0432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5" idx="0"/>
          </p:cNvCxnSpPr>
          <p:nvPr/>
        </p:nvCxnSpPr>
        <p:spPr>
          <a:xfrm>
            <a:off x="6350432" y="3060208"/>
            <a:ext cx="943049" cy="516061"/>
          </a:xfrm>
          <a:prstGeom prst="straightConnector1">
            <a:avLst/>
          </a:prstGeom>
          <a:ln>
            <a:solidFill>
              <a:srgbClr val="0432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5" idx="2"/>
          </p:cNvCxnSpPr>
          <p:nvPr/>
        </p:nvCxnSpPr>
        <p:spPr>
          <a:xfrm flipV="1">
            <a:off x="7284530" y="4411846"/>
            <a:ext cx="8951" cy="483031"/>
          </a:xfrm>
          <a:prstGeom prst="straightConnector1">
            <a:avLst/>
          </a:prstGeom>
          <a:ln>
            <a:solidFill>
              <a:srgbClr val="0432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4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…</a:t>
            </a:r>
            <a:r>
              <a:rPr lang="en-US" dirty="0"/>
              <a:t> </a:t>
            </a:r>
            <a:r>
              <a:rPr lang="en-US" dirty="0" smtClean="0"/>
              <a:t>an incident spread throughout the federated R&amp;E community via a single compromised identity?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</a:t>
            </a:r>
            <a:r>
              <a:rPr lang="is-IS" dirty="0" smtClean="0"/>
              <a:t>…?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27" y="2297112"/>
            <a:ext cx="7982040" cy="3953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04234" y="6488668"/>
            <a:ext cx="5667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https://technical.edugain.org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8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we determine the scale of the incident?</a:t>
            </a:r>
          </a:p>
          <a:p>
            <a:pPr lvl="1"/>
            <a:r>
              <a:rPr lang="en-US" dirty="0" smtClean="0"/>
              <a:t>Do useful logs exist?</a:t>
            </a:r>
          </a:p>
          <a:p>
            <a:pPr lvl="1"/>
            <a:r>
              <a:rPr lang="en-US" dirty="0" smtClean="0"/>
              <a:t>Could logs be shared?</a:t>
            </a:r>
          </a:p>
          <a:p>
            <a:r>
              <a:rPr lang="en-US" dirty="0" smtClean="0"/>
              <a:t>Who should take responsibility for resolving the incident?</a:t>
            </a:r>
            <a:endParaRPr lang="en-US" dirty="0"/>
          </a:p>
          <a:p>
            <a:r>
              <a:rPr lang="en-US" dirty="0" smtClean="0"/>
              <a:t>How could we </a:t>
            </a:r>
            <a:r>
              <a:rPr lang="en-US" dirty="0"/>
              <a:t>alert the </a:t>
            </a:r>
            <a:r>
              <a:rPr lang="en-US" dirty="0" smtClean="0"/>
              <a:t>identity </a:t>
            </a:r>
            <a:r>
              <a:rPr lang="en-US" dirty="0"/>
              <a:t>providers and service </a:t>
            </a:r>
            <a:r>
              <a:rPr lang="en-US" dirty="0" smtClean="0"/>
              <a:t>providers involved?</a:t>
            </a:r>
          </a:p>
          <a:p>
            <a:r>
              <a:rPr lang="en-US" dirty="0" smtClean="0"/>
              <a:t>Could we ensure that information is shared confidentially, and reputations protected?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Security Incident Response</a:t>
            </a:r>
            <a:br>
              <a:rPr lang="en-US" dirty="0" smtClean="0"/>
            </a:br>
            <a:r>
              <a:rPr lang="en-US" dirty="0" smtClean="0">
                <a:solidFill>
                  <a:srgbClr val="F57A1E"/>
                </a:solidFill>
              </a:rPr>
              <a:t>What if</a:t>
            </a:r>
            <a:r>
              <a:rPr lang="is-IS" dirty="0" smtClean="0">
                <a:solidFill>
                  <a:srgbClr val="F57A1E"/>
                </a:solidFill>
              </a:rPr>
              <a:t>…?</a:t>
            </a:r>
            <a:endParaRPr lang="en-US" dirty="0">
              <a:solidFill>
                <a:srgbClr val="F57A1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5399" y="4339974"/>
            <a:ext cx="2526192" cy="1754327"/>
          </a:xfrm>
          <a:prstGeom prst="rect">
            <a:avLst/>
          </a:prstGeom>
          <a:ln>
            <a:solidFill>
              <a:srgbClr val="003F5E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eduGAIN </a:t>
            </a:r>
            <a:r>
              <a:rPr lang="en-US" b="1" dirty="0"/>
              <a:t>numbers </a:t>
            </a:r>
          </a:p>
          <a:p>
            <a:r>
              <a:rPr lang="en-US" b="1" dirty="0"/>
              <a:t>Federations:	41</a:t>
            </a:r>
          </a:p>
          <a:p>
            <a:r>
              <a:rPr lang="en-US" b="1" dirty="0"/>
              <a:t>All entities:	3797</a:t>
            </a:r>
          </a:p>
          <a:p>
            <a:r>
              <a:rPr lang="en-US" b="1" dirty="0" err="1"/>
              <a:t>IdPs</a:t>
            </a:r>
            <a:r>
              <a:rPr lang="en-US" b="1" dirty="0"/>
              <a:t>:	</a:t>
            </a:r>
            <a:r>
              <a:rPr lang="en-US" b="1" dirty="0" smtClean="0"/>
              <a:t>	2341</a:t>
            </a:r>
            <a:endParaRPr lang="en-US" b="1" dirty="0"/>
          </a:p>
          <a:p>
            <a:r>
              <a:rPr lang="en-US" b="1" dirty="0"/>
              <a:t>SPs:	</a:t>
            </a:r>
            <a:r>
              <a:rPr lang="en-US" b="1" dirty="0" smtClean="0"/>
              <a:t>	1461</a:t>
            </a:r>
            <a:endParaRPr lang="en-US" b="1" dirty="0"/>
          </a:p>
          <a:p>
            <a:r>
              <a:rPr lang="en-US" b="1" dirty="0"/>
              <a:t>Standalone AAs:	</a:t>
            </a:r>
            <a:r>
              <a:rPr lang="en-US" b="1" dirty="0" smtClean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8658" y="6066292"/>
            <a:ext cx="2280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Data valid as of March 2017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8722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inviting possibility for malicious actors</a:t>
            </a:r>
          </a:p>
          <a:p>
            <a:r>
              <a:rPr lang="en-US" dirty="0" smtClean="0"/>
              <a:t>We will need participants to collaborate during incident response – this may be outside their remit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Security </a:t>
            </a:r>
            <a:r>
              <a:rPr lang="en-US" dirty="0" smtClean="0"/>
              <a:t>Incident Response</a:t>
            </a:r>
            <a:br>
              <a:rPr lang="en-US" dirty="0" smtClean="0"/>
            </a:br>
            <a:r>
              <a:rPr lang="en-US" dirty="0" smtClean="0">
                <a:solidFill>
                  <a:srgbClr val="F6791C"/>
                </a:solidFill>
              </a:rPr>
              <a:t>The problem</a:t>
            </a:r>
            <a:endParaRPr lang="en-US" dirty="0">
              <a:solidFill>
                <a:srgbClr val="F6791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35235" y="3104087"/>
            <a:ext cx="5961597" cy="2581452"/>
            <a:chOff x="5463008" y="2297129"/>
            <a:chExt cx="6519884" cy="2717256"/>
          </a:xfrm>
        </p:grpSpPr>
        <p:sp>
          <p:nvSpPr>
            <p:cNvPr id="6" name="TextBox 5"/>
            <p:cNvSpPr txBox="1"/>
            <p:nvPr/>
          </p:nvSpPr>
          <p:spPr>
            <a:xfrm>
              <a:off x="10080913" y="4016780"/>
              <a:ext cx="884943" cy="971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003959"/>
                  </a:solidFill>
                  <a:latin typeface="FontAwesome"/>
                  <a:cs typeface="FontAwesome"/>
                </a:rPr>
                <a:t></a:t>
              </a:r>
              <a:endParaRPr lang="en-US" sz="5400" dirty="0">
                <a:solidFill>
                  <a:srgbClr val="003959"/>
                </a:solidFill>
                <a:latin typeface="FontAwesome"/>
                <a:cs typeface="FontAwesome"/>
              </a:endParaRPr>
            </a:p>
          </p:txBody>
        </p:sp>
        <p:sp>
          <p:nvSpPr>
            <p:cNvPr id="7" name="Cloud Callout 6"/>
            <p:cNvSpPr/>
            <p:nvPr/>
          </p:nvSpPr>
          <p:spPr>
            <a:xfrm>
              <a:off x="10728653" y="3208137"/>
              <a:ext cx="1254239" cy="1024092"/>
            </a:xfrm>
            <a:prstGeom prst="cloudCallout">
              <a:avLst>
                <a:gd name="adj1" fmla="val -41153"/>
                <a:gd name="adj2" fmla="val 63834"/>
              </a:avLst>
            </a:prstGeom>
            <a:noFill/>
            <a:ln>
              <a:solidFill>
                <a:srgbClr val="05304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All I need is one identity…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70093" y="3662585"/>
              <a:ext cx="2567455" cy="1351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Federation 3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63008" y="2777240"/>
              <a:ext cx="2337470" cy="129498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50" dirty="0" smtClean="0">
                  <a:solidFill>
                    <a:srgbClr val="003959"/>
                  </a:solidFill>
                </a:rPr>
                <a:t>Federation 1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676680" y="2297129"/>
              <a:ext cx="2303625" cy="134254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1050" dirty="0" smtClean="0">
                  <a:solidFill>
                    <a:srgbClr val="003959"/>
                  </a:solidFill>
                </a:rPr>
                <a:t>Federation 2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42333" y="3020821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SP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261741" y="2408565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SP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43166" y="3311968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SP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449756" y="4324603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SP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858571" y="282480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SP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147537" y="4083220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SP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53604" y="327980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SP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957634" y="310449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SP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126754" y="3161311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SP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708636" y="3832584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SP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687276" y="2724821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IdP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542291" y="4215368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IdP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755442" y="3589458"/>
              <a:ext cx="578531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IdP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177913" y="3700895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IdP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78815" y="2774584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3959"/>
                  </a:solidFill>
                </a:rPr>
                <a:t>IdP</a:t>
              </a:r>
              <a:endParaRPr lang="en-US" sz="1050" dirty="0">
                <a:solidFill>
                  <a:srgbClr val="003959"/>
                </a:solidFill>
              </a:endParaRPr>
            </a:p>
          </p:txBody>
        </p:sp>
        <p:sp>
          <p:nvSpPr>
            <p:cNvPr id="26" name="Cloud 25"/>
            <p:cNvSpPr/>
            <p:nvPr/>
          </p:nvSpPr>
          <p:spPr>
            <a:xfrm>
              <a:off x="6378150" y="2774604"/>
              <a:ext cx="3482453" cy="1542965"/>
            </a:xfrm>
            <a:prstGeom prst="cloud">
              <a:avLst/>
            </a:prstGeom>
            <a:solidFill>
              <a:schemeClr val="accent2">
                <a:lumMod val="40000"/>
                <a:lumOff val="60000"/>
                <a:alpha val="47000"/>
              </a:schemeClr>
            </a:solidFill>
            <a:ln>
              <a:solidFill>
                <a:srgbClr val="00395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3959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1324" y="3357050"/>
              <a:ext cx="1042957" cy="22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94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22404</TotalTime>
  <Words>1959</Words>
  <Application>Microsoft Macintosh PowerPoint</Application>
  <PresentationFormat>On-screen Show (4:3)</PresentationFormat>
  <Paragraphs>286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GEANT Association</vt:lpstr>
      <vt:lpstr>PowerPoint Presentation</vt:lpstr>
      <vt:lpstr>Agenda</vt:lpstr>
      <vt:lpstr>What if…?</vt:lpstr>
      <vt:lpstr>What is a Federation?</vt:lpstr>
      <vt:lpstr>What is eduGAIN?</vt:lpstr>
      <vt:lpstr>WLCG</vt:lpstr>
      <vt:lpstr>What if…?</vt:lpstr>
      <vt:lpstr>Federated Security Incident Response What if…?</vt:lpstr>
      <vt:lpstr>Federated Security Incident Response The problem</vt:lpstr>
      <vt:lpstr>It all seems like common sense…</vt:lpstr>
      <vt:lpstr>… but in reality</vt:lpstr>
      <vt:lpstr>Federated Security Incident Response The solution</vt:lpstr>
      <vt:lpstr>A Security Incident Response Trust Framework  FIM4R</vt:lpstr>
      <vt:lpstr>A Security Incident Response Trust Framework  Security for Collaborating Infrastructures (SCI) </vt:lpstr>
      <vt:lpstr>A Security Incident Response Trust Framework  Sirtfi status</vt:lpstr>
      <vt:lpstr>A Security Incident Response Trust Framework  Sirtfi summary</vt:lpstr>
      <vt:lpstr>Adoption since April 2016</vt:lpstr>
      <vt:lpstr>Adoption since April 2016</vt:lpstr>
      <vt:lpstr>Want to check?</vt:lpstr>
      <vt:lpstr>Why are participants engaged?</vt:lpstr>
      <vt:lpstr>Why does this affect me?</vt:lpstr>
      <vt:lpstr>How to adopt Sirtfi  A simple recipe</vt:lpstr>
      <vt:lpstr>How to adopt Sirtfi  Find out more – Home Page</vt:lpstr>
      <vt:lpstr>How to adopt Sirtfi  Find out more – Technical Wiki</vt:lpstr>
      <vt:lpstr>Next Steps</vt:lpstr>
      <vt:lpstr>PowerPoint Presentation</vt:lpstr>
      <vt:lpstr>WLCG Federated Access Future</vt:lpstr>
      <vt:lpstr>Appendix, Sirtfi Assertions</vt:lpstr>
      <vt:lpstr>Operational security</vt:lpstr>
      <vt:lpstr>Incident response</vt:lpstr>
      <vt:lpstr>Traceability</vt:lpstr>
      <vt:lpstr>Participant responsibilities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Hannah Short</cp:lastModifiedBy>
  <cp:revision>350</cp:revision>
  <cp:lastPrinted>2015-05-01T10:30:08Z</cp:lastPrinted>
  <dcterms:created xsi:type="dcterms:W3CDTF">2015-04-29T14:13:57Z</dcterms:created>
  <dcterms:modified xsi:type="dcterms:W3CDTF">2017-03-08T06:02:59Z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