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  <p:sldMasterId id="2147483683" r:id="rId4"/>
  </p:sldMasterIdLst>
  <p:notesMasterIdLst>
    <p:notesMasterId r:id="rId13"/>
  </p:notesMasterIdLst>
  <p:handoutMasterIdLst>
    <p:handoutMasterId r:id="rId14"/>
  </p:handoutMasterIdLst>
  <p:sldIdLst>
    <p:sldId id="258" r:id="rId5"/>
    <p:sldId id="263" r:id="rId6"/>
    <p:sldId id="273" r:id="rId7"/>
    <p:sldId id="265" r:id="rId8"/>
    <p:sldId id="269" r:id="rId9"/>
    <p:sldId id="271" r:id="rId10"/>
    <p:sldId id="274" r:id="rId11"/>
    <p:sldId id="272" r:id="rId12"/>
  </p:sldIdLst>
  <p:sldSz cx="9144000" cy="6858000" type="screen4x3"/>
  <p:notesSz cx="677545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 autoAdjust="0"/>
    <p:restoredTop sz="94679" autoAdjust="0"/>
  </p:normalViewPr>
  <p:slideViewPr>
    <p:cSldViewPr>
      <p:cViewPr>
        <p:scale>
          <a:sx n="110" d="100"/>
          <a:sy n="110" d="100"/>
        </p:scale>
        <p:origin x="3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3BB4-DE60-ED4D-AA5D-DEE7AFB52C0C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341D1-90ED-524B-8610-C80AF4A1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3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714-06A7-4C3E-B282-1CB27244E958}" type="datetimeFigureOut">
              <a:rPr lang="en-US" smtClean="0"/>
              <a:pPr/>
              <a:t>3/7/17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8315-CB39-4237-8C9E-1377361AD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s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4343400"/>
            <a:ext cx="1676400" cy="914400"/>
          </a:xfrm>
          <a:prstGeom prst="rect">
            <a:avLst/>
          </a:prstGeom>
        </p:spPr>
      </p:pic>
      <p:pic>
        <p:nvPicPr>
          <p:cNvPr id="9" name="Picture 8" descr="accelerat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343400"/>
            <a:ext cx="152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630" y="1066800"/>
            <a:ext cx="592897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Principle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5285" y="2590800"/>
            <a:ext cx="2895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8" name="Picture 7" descr="HiggsInCM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4343400"/>
            <a:ext cx="1463040" cy="924025"/>
          </a:xfrm>
          <a:prstGeom prst="rect">
            <a:avLst/>
          </a:prstGeom>
        </p:spPr>
      </p:pic>
      <p:pic>
        <p:nvPicPr>
          <p:cNvPr id="10" name="Picture 9" descr="01 nyte - globe encounters.t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2920595" y="3773425"/>
            <a:ext cx="1463040" cy="1627890"/>
          </a:xfrm>
          <a:prstGeom prst="rect">
            <a:avLst/>
          </a:prstGeom>
        </p:spPr>
      </p:pic>
      <p:pic>
        <p:nvPicPr>
          <p:cNvPr id="11" name="Picture 10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4556760" y="4343400"/>
            <a:ext cx="1463040" cy="914400"/>
          </a:xfrm>
          <a:prstGeom prst="rect">
            <a:avLst/>
          </a:prstGeom>
        </p:spPr>
      </p:pic>
      <p:pic>
        <p:nvPicPr>
          <p:cNvPr id="12" name="Picture 11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6019800" y="4343400"/>
            <a:ext cx="1463040" cy="914400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705600" y="228600"/>
            <a:ext cx="24384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WLCG Group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752600" y="3200400"/>
            <a:ext cx="31242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Date/other info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 userDrawn="1">
            <p:ph type="dt" sz="half" idx="16"/>
          </p:nvPr>
        </p:nvSpPr>
        <p:spPr/>
        <p:txBody>
          <a:bodyPr/>
          <a:lstStyle/>
          <a:p>
            <a:r>
              <a:rPr lang="en-GB" smtClean="0"/>
              <a:t>13/01/1016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6200" y="6248400"/>
            <a:ext cx="2089150" cy="548640"/>
            <a:chOff x="76200" y="13479"/>
            <a:chExt cx="2089150" cy="548640"/>
          </a:xfrm>
        </p:grpSpPr>
        <p:pic>
          <p:nvPicPr>
            <p:cNvPr id="27" name="Picture 26" descr="WLCG-TextOnly_black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 rotWithShape="1"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  <p:pic>
        <p:nvPicPr>
          <p:cNvPr id="4" name="Picture 3" descr="CERN-logo_outline.jpg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13801"/>
            <a:ext cx="475881" cy="46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GB" smtClean="0"/>
              <a:t>13/01/1016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8400"/>
            <a:ext cx="609600" cy="5391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GB" smtClean="0"/>
              <a:t>13/01/1016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8400"/>
            <a:ext cx="609600" cy="5391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3242" y="6267840"/>
            <a:ext cx="2089150" cy="548640"/>
            <a:chOff x="76200" y="13479"/>
            <a:chExt cx="2089150" cy="548640"/>
          </a:xfrm>
        </p:grpSpPr>
        <p:pic>
          <p:nvPicPr>
            <p:cNvPr id="18" name="Picture 1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6096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GB" smtClean="0"/>
              <a:t>13/01/1016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6200" y="13479"/>
            <a:ext cx="2089150" cy="548640"/>
            <a:chOff x="76200" y="13479"/>
            <a:chExt cx="2089150" cy="548640"/>
          </a:xfrm>
        </p:grpSpPr>
        <p:pic>
          <p:nvPicPr>
            <p:cNvPr id="15" name="Picture 14" descr="WLCG-TextOnly_black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(EMEA)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200" y="6172200"/>
            <a:ext cx="2089150" cy="548640"/>
            <a:chOff x="76200" y="13479"/>
            <a:chExt cx="2089150" cy="548640"/>
          </a:xfrm>
        </p:grpSpPr>
        <p:pic>
          <p:nvPicPr>
            <p:cNvPr id="18" name="Picture 1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(EMEA)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1430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200" y="6172200"/>
            <a:ext cx="2089150" cy="548640"/>
            <a:chOff x="76200" y="13479"/>
            <a:chExt cx="2089150" cy="548640"/>
          </a:xfrm>
        </p:grpSpPr>
        <p:pic>
          <p:nvPicPr>
            <p:cNvPr id="18" name="Picture 1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7597" cy="684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1336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(USA)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200" y="6172200"/>
            <a:ext cx="2089150" cy="548640"/>
            <a:chOff x="76200" y="13479"/>
            <a:chExt cx="2089150" cy="548640"/>
          </a:xfrm>
        </p:grpSpPr>
        <p:pic>
          <p:nvPicPr>
            <p:cNvPr id="18" name="Picture 1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13/01/1016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Ian Collier, GDB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8" r:id="rId3"/>
    <p:sldLayoutId id="2147483650" r:id="rId4"/>
    <p:sldLayoutId id="2147483680" r:id="rId5"/>
    <p:sldLayoutId id="2147483655" r:id="rId6"/>
    <p:sldLayoutId id="2147483681" r:id="rId7"/>
    <p:sldLayoutId id="2147483677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13/01/1016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Ian Collier, GDB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BF3F-C9BD-49B4-9F22-AB3D6D30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indico.cern.ch/event/57150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" TargetMode="External"/><Relationship Id="rId4" Type="http://schemas.openxmlformats.org/officeDocument/2006/relationships/hyperlink" Target="https://indico.egi.eu/indico/event/3249/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indico.cern.ch/event/58152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gi.eu/" TargetMode="External"/><Relationship Id="rId4" Type="http://schemas.openxmlformats.org/officeDocument/2006/relationships/hyperlink" Target="http://opensciencegrid.org/" TargetMode="External"/><Relationship Id="rId5" Type="http://schemas.openxmlformats.org/officeDocument/2006/relationships/hyperlink" Target="http://ihep.ac.cn/" TargetMode="External"/><Relationship Id="rId6" Type="http://schemas.openxmlformats.org/officeDocument/2006/relationships/hyperlink" Target="mailto:dwd@fnal.gov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cern.ch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GDB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284" y="2286000"/>
            <a:ext cx="5112716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Ian Collier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an.collier@stfc.ac.uk</a:t>
            </a:r>
            <a:endParaRPr lang="en-US" dirty="0" smtClean="0"/>
          </a:p>
          <a:p>
            <a:r>
              <a:rPr lang="en-US" dirty="0" smtClean="0"/>
              <a:t>STFC Rutherford Appleton Laboratory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45285" y="3505200"/>
            <a:ext cx="4105032" cy="514014"/>
          </a:xfrm>
        </p:spPr>
        <p:txBody>
          <a:bodyPr>
            <a:normAutofit/>
          </a:bodyPr>
          <a:lstStyle/>
          <a:p>
            <a:r>
              <a:rPr lang="en-US" dirty="0" smtClean="0"/>
              <a:t>GDB</a:t>
            </a:r>
            <a:r>
              <a:rPr lang="en-GB" dirty="0" smtClean="0"/>
              <a:t>, ISGC</a:t>
            </a:r>
            <a:r>
              <a:rPr lang="en-US" dirty="0" smtClean="0"/>
              <a:t>, </a:t>
            </a:r>
            <a:r>
              <a:rPr lang="en-GB" dirty="0" smtClean="0"/>
              <a:t>March </a:t>
            </a:r>
            <a:r>
              <a:rPr lang="en-GB" dirty="0"/>
              <a:t>8</a:t>
            </a:r>
            <a:r>
              <a:rPr lang="en-US" baseline="30000" dirty="0" err="1" smtClean="0"/>
              <a:t>th</a:t>
            </a:r>
            <a:r>
              <a:rPr lang="en-US" dirty="0" smtClean="0"/>
              <a:t>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ummaries prepared by team of volunteers</a:t>
            </a:r>
          </a:p>
          <a:p>
            <a:pPr lvl="1"/>
            <a:r>
              <a:rPr lang="en-US" dirty="0" smtClean="0"/>
              <a:t>Today: </a:t>
            </a:r>
          </a:p>
          <a:p>
            <a:pPr lvl="1"/>
            <a:r>
              <a:rPr lang="en-US" dirty="0" smtClean="0"/>
              <a:t>Will be available at </a:t>
            </a:r>
            <a:r>
              <a:rPr lang="en-US" dirty="0"/>
              <a:t>https://</a:t>
            </a:r>
            <a:r>
              <a:rPr lang="en-US" dirty="0" err="1"/>
              <a:t>twiki.cern.ch</a:t>
            </a:r>
            <a:r>
              <a:rPr lang="en-US" dirty="0"/>
              <a:t>/</a:t>
            </a:r>
            <a:r>
              <a:rPr lang="en-US" dirty="0" err="1"/>
              <a:t>twiki</a:t>
            </a:r>
            <a:r>
              <a:rPr lang="en-US" dirty="0"/>
              <a:t>/bin/view/LCG/</a:t>
            </a:r>
            <a:r>
              <a:rPr lang="en-US" dirty="0" err="1"/>
              <a:t>WLCGGDBDocs</a:t>
            </a:r>
            <a:r>
              <a:rPr lang="en-US" dirty="0"/>
              <a:t> </a:t>
            </a:r>
          </a:p>
          <a:p>
            <a:r>
              <a:rPr lang="en-US" dirty="0" err="1" smtClean="0"/>
              <a:t>Vidyo</a:t>
            </a:r>
            <a:r>
              <a:rPr lang="en-US" dirty="0" smtClean="0"/>
              <a:t> &amp; mailing list monitoring</a:t>
            </a:r>
          </a:p>
          <a:p>
            <a:pPr lvl="1"/>
            <a:r>
              <a:rPr lang="en-US" dirty="0" smtClean="0"/>
              <a:t>I am unlikely to check email during the day– please use the list.</a:t>
            </a:r>
          </a:p>
          <a:p>
            <a:pPr lvl="1"/>
            <a:r>
              <a:rPr lang="en-US" dirty="0" smtClean="0"/>
              <a:t>Can someone in the room monitor that and </a:t>
            </a:r>
            <a:r>
              <a:rPr lang="en-US" dirty="0" err="1"/>
              <a:t>V</a:t>
            </a:r>
            <a:r>
              <a:rPr lang="en-US" dirty="0" err="1" smtClean="0"/>
              <a:t>idyo</a:t>
            </a:r>
            <a:r>
              <a:rPr lang="en-US" dirty="0" smtClean="0"/>
              <a:t> chat?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Many thanks to Simon Lin &amp; ISGC for hosting the GDB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Main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ASGC Report</a:t>
            </a:r>
          </a:p>
          <a:p>
            <a:r>
              <a:rPr lang="en-GB" sz="3000" dirty="0" smtClean="0"/>
              <a:t>Asian Tier Forum</a:t>
            </a:r>
            <a:endParaRPr lang="en-US" sz="3000" dirty="0" smtClean="0"/>
          </a:p>
          <a:p>
            <a:r>
              <a:rPr lang="en-GB" sz="3000" dirty="0" smtClean="0"/>
              <a:t>Asian Network Status</a:t>
            </a:r>
          </a:p>
          <a:p>
            <a:r>
              <a:rPr lang="en-GB" sz="3000" dirty="0" smtClean="0"/>
              <a:t>Traceability &amp; Isolation WG Update</a:t>
            </a:r>
          </a:p>
          <a:p>
            <a:r>
              <a:rPr lang="en-GB" sz="3000" dirty="0" smtClean="0"/>
              <a:t>IPv6 Rollout status</a:t>
            </a:r>
          </a:p>
          <a:p>
            <a:r>
              <a:rPr lang="en-GB" sz="3000" dirty="0" err="1" smtClean="0"/>
              <a:t>Sirtfi</a:t>
            </a:r>
            <a:r>
              <a:rPr lang="en-GB" sz="3000" dirty="0" smtClean="0"/>
              <a:t>- Incident Response in Identity Federations</a:t>
            </a:r>
          </a:p>
          <a:p>
            <a:r>
              <a:rPr lang="en-GB" sz="3000" dirty="0" smtClean="0"/>
              <a:t>Tier 1 Configuration Evolution</a:t>
            </a:r>
          </a:p>
          <a:p>
            <a:r>
              <a:rPr lang="en-GB" sz="3000" dirty="0" smtClean="0"/>
              <a:t>Workload Management Trends in WLCG</a:t>
            </a:r>
            <a:endParaRPr lang="en-GB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5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GDBs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 pre-GDB </a:t>
            </a:r>
            <a:r>
              <a:rPr lang="en-US" dirty="0"/>
              <a:t>– </a:t>
            </a:r>
            <a:r>
              <a:rPr lang="en-US" dirty="0" smtClean="0"/>
              <a:t>Collaborating with other communities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https://indico.cern.ch/event/</a:t>
            </a:r>
            <a:r>
              <a:rPr lang="cs-CZ" dirty="0" smtClean="0"/>
              <a:t>578969/</a:t>
            </a:r>
            <a:endParaRPr lang="en-US" dirty="0"/>
          </a:p>
          <a:p>
            <a:r>
              <a:rPr lang="en-GB" dirty="0" smtClean="0"/>
              <a:t>May – no pre-GDB</a:t>
            </a:r>
          </a:p>
          <a:p>
            <a:r>
              <a:rPr lang="en-GB" dirty="0" smtClean="0"/>
              <a:t>June – may be cancelled – week before WLCG workshop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 me know if you have topics to bring to the GDB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800600"/>
          </a:xfrm>
        </p:spPr>
        <p:txBody>
          <a:bodyPr>
            <a:noAutofit/>
          </a:bodyPr>
          <a:lstStyle/>
          <a:p>
            <a:r>
              <a:rPr lang="en-GB" sz="1600" dirty="0" smtClean="0"/>
              <a:t>WISE </a:t>
            </a:r>
            <a:r>
              <a:rPr lang="en-GB" sz="1600" dirty="0"/>
              <a:t>Spring </a:t>
            </a:r>
            <a:r>
              <a:rPr lang="en-GB" sz="1600" dirty="0" smtClean="0"/>
              <a:t>Workshop, </a:t>
            </a:r>
            <a:r>
              <a:rPr lang="en-US" sz="1600" dirty="0" smtClean="0"/>
              <a:t>27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March </a:t>
            </a:r>
            <a:r>
              <a:rPr lang="en-US" sz="1600" dirty="0" smtClean="0"/>
              <a:t>2017, </a:t>
            </a:r>
            <a:r>
              <a:rPr lang="en-US" sz="1600" dirty="0" err="1" smtClean="0"/>
              <a:t>Nikhef</a:t>
            </a:r>
            <a:r>
              <a:rPr lang="en-US" sz="1600" dirty="0" smtClean="0"/>
              <a:t>, Amsterdam</a:t>
            </a:r>
            <a:endParaRPr lang="en-GB" sz="1600" dirty="0"/>
          </a:p>
          <a:p>
            <a:pPr lvl="1"/>
            <a:r>
              <a:rPr lang="en-GB" sz="1400" dirty="0"/>
              <a:t>https://</a:t>
            </a:r>
            <a:r>
              <a:rPr lang="en-GB" sz="1400" dirty="0" err="1"/>
              <a:t>wiki.geant.org</a:t>
            </a:r>
            <a:r>
              <a:rPr lang="en-GB" sz="1400" dirty="0"/>
              <a:t>/display/WISE/27-29+March+in+Amsterdam,+hosted+by++</a:t>
            </a:r>
            <a:r>
              <a:rPr lang="en-GB" sz="1400" dirty="0" err="1"/>
              <a:t>Nikhef</a:t>
            </a:r>
            <a:endParaRPr lang="en-GB" sz="1400" dirty="0"/>
          </a:p>
          <a:p>
            <a:r>
              <a:rPr lang="en-GB" sz="1600" dirty="0" err="1"/>
              <a:t>HNSciCloud</a:t>
            </a:r>
            <a:r>
              <a:rPr lang="en-GB" sz="1600" dirty="0"/>
              <a:t> prototype phase award ceremony </a:t>
            </a:r>
            <a:r>
              <a:rPr lang="en-GB" sz="1600" dirty="0" smtClean="0"/>
              <a:t>webcast, Monday </a:t>
            </a:r>
            <a:r>
              <a:rPr lang="en-GB" sz="1600" dirty="0"/>
              <a:t>3</a:t>
            </a:r>
            <a:r>
              <a:rPr lang="en-GB" sz="1600" baseline="30000" dirty="0"/>
              <a:t>rd</a:t>
            </a:r>
            <a:r>
              <a:rPr lang="en-GB" sz="1600" dirty="0"/>
              <a:t> </a:t>
            </a:r>
            <a:r>
              <a:rPr lang="en-GB" sz="1600" dirty="0" smtClean="0"/>
              <a:t>April(PM)</a:t>
            </a:r>
          </a:p>
          <a:p>
            <a:pPr lvl="1"/>
            <a:r>
              <a:rPr lang="en-GB" sz="1400" dirty="0"/>
              <a:t>consortia selected for the prototype phase will present </a:t>
            </a:r>
            <a:r>
              <a:rPr lang="en-GB" sz="1400" dirty="0" smtClean="0"/>
              <a:t>their implementation plans</a:t>
            </a:r>
            <a:endParaRPr lang="en-GB" sz="1200" dirty="0" smtClean="0"/>
          </a:p>
          <a:p>
            <a:r>
              <a:rPr lang="en-GB" sz="1600" dirty="0" smtClean="0"/>
              <a:t>LHCOPN-LHCONE </a:t>
            </a:r>
            <a:r>
              <a:rPr lang="en-GB" sz="1600" dirty="0" smtClean="0"/>
              <a:t>meeting, 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-5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</a:t>
            </a:r>
            <a:r>
              <a:rPr lang="en-GB" sz="1600" dirty="0"/>
              <a:t>April 2017 at </a:t>
            </a:r>
            <a:r>
              <a:rPr lang="en-GB" sz="1600" dirty="0" smtClean="0"/>
              <a:t>BNL, New York, USA</a:t>
            </a:r>
            <a:endParaRPr lang="en-GB" sz="1600" dirty="0"/>
          </a:p>
          <a:p>
            <a:pPr lvl="1"/>
            <a:r>
              <a:rPr lang="en-GB" sz="1400" u="sng" dirty="0">
                <a:hlinkClick r:id="rId2"/>
              </a:rPr>
              <a:t>https://indico.cern.ch/event/581520/</a:t>
            </a:r>
          </a:p>
          <a:p>
            <a:r>
              <a:rPr lang="en-GB" sz="1600" dirty="0" err="1" smtClean="0"/>
              <a:t>HEPiX</a:t>
            </a:r>
            <a:r>
              <a:rPr lang="en-GB" sz="1600" dirty="0" smtClean="0"/>
              <a:t> Spring 24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-28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April 2017, Budapest</a:t>
            </a:r>
          </a:p>
          <a:p>
            <a:r>
              <a:rPr lang="en-GB" sz="1600" dirty="0" err="1" smtClean="0"/>
              <a:t>HTCondor</a:t>
            </a:r>
            <a:r>
              <a:rPr lang="en-GB" sz="1600" dirty="0" smtClean="0"/>
              <a:t> week, 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-5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</a:t>
            </a:r>
            <a:r>
              <a:rPr lang="en-GB" sz="1600" dirty="0"/>
              <a:t>May </a:t>
            </a:r>
            <a:r>
              <a:rPr lang="en-GB" sz="1600" dirty="0" smtClean="0"/>
              <a:t>2017, Madison </a:t>
            </a:r>
            <a:r>
              <a:rPr lang="en-GB" sz="1600" dirty="0"/>
              <a:t>WI, </a:t>
            </a:r>
            <a:r>
              <a:rPr lang="en-GB" sz="1600" dirty="0" smtClean="0"/>
              <a:t>USA</a:t>
            </a:r>
          </a:p>
          <a:p>
            <a:pPr lvl="1"/>
            <a:r>
              <a:rPr lang="en-GB" sz="1400" u="sng" dirty="0" smtClean="0">
                <a:hlinkClick r:id="rId3"/>
              </a:rPr>
              <a:t>https</a:t>
            </a:r>
            <a:r>
              <a:rPr lang="en-GB" sz="1400" u="sng" dirty="0">
                <a:hlinkClick r:id="rId3"/>
              </a:rPr>
              <a:t>://research.cs.wisc.edu/htcondor</a:t>
            </a:r>
            <a:r>
              <a:rPr lang="en-GB" sz="1400" u="sng" dirty="0" smtClean="0">
                <a:hlinkClick r:id="rId3"/>
              </a:rPr>
              <a:t>/</a:t>
            </a:r>
            <a:endParaRPr lang="en-GB" sz="1600" dirty="0" smtClean="0"/>
          </a:p>
          <a:p>
            <a:r>
              <a:rPr lang="en-GB" sz="1600" dirty="0" smtClean="0"/>
              <a:t>EGI Workshop &amp; INDIGO Summit, </a:t>
            </a:r>
            <a:r>
              <a:rPr lang="en-US" sz="1600" dirty="0" smtClean="0"/>
              <a:t>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May </a:t>
            </a:r>
            <a:r>
              <a:rPr lang="en-US" sz="1600" dirty="0" smtClean="0"/>
              <a:t>2017</a:t>
            </a:r>
            <a:r>
              <a:rPr lang="en-GB" sz="1600" dirty="0" smtClean="0"/>
              <a:t>, </a:t>
            </a:r>
            <a:r>
              <a:rPr lang="en-GB" sz="1600" dirty="0"/>
              <a:t>Catania, </a:t>
            </a:r>
            <a:r>
              <a:rPr lang="en-GB" sz="1600" dirty="0" smtClean="0"/>
              <a:t>Italy</a:t>
            </a:r>
          </a:p>
          <a:p>
            <a:pPr lvl="1"/>
            <a:r>
              <a:rPr lang="en-GB" sz="1400" dirty="0">
                <a:hlinkClick r:id="rId4"/>
              </a:rPr>
              <a:t>https://</a:t>
            </a:r>
            <a:r>
              <a:rPr lang="en-GB" sz="1400" dirty="0" err="1">
                <a:hlinkClick r:id="rId4"/>
              </a:rPr>
              <a:t>indico.egi.eu</a:t>
            </a:r>
            <a:r>
              <a:rPr lang="en-GB" sz="1400" dirty="0">
                <a:hlinkClick r:id="rId4"/>
              </a:rPr>
              <a:t>/</a:t>
            </a:r>
            <a:r>
              <a:rPr lang="en-GB" sz="1400" dirty="0" err="1">
                <a:hlinkClick r:id="rId4"/>
              </a:rPr>
              <a:t>indico</a:t>
            </a:r>
            <a:r>
              <a:rPr lang="en-GB" sz="1400" dirty="0">
                <a:hlinkClick r:id="rId4"/>
              </a:rPr>
              <a:t>/event/3249/</a:t>
            </a:r>
            <a:endParaRPr lang="en-GB" sz="1400" dirty="0" smtClean="0"/>
          </a:p>
          <a:p>
            <a:r>
              <a:rPr lang="en-GB" sz="1600" dirty="0"/>
              <a:t>2017 </a:t>
            </a:r>
            <a:r>
              <a:rPr lang="en-GB" sz="1600" dirty="0" err="1"/>
              <a:t>dCache</a:t>
            </a:r>
            <a:r>
              <a:rPr lang="en-GB" sz="1600" dirty="0"/>
              <a:t> </a:t>
            </a:r>
            <a:r>
              <a:rPr lang="en-GB" sz="1600" dirty="0" smtClean="0"/>
              <a:t>workshop, May 29</a:t>
            </a:r>
            <a:r>
              <a:rPr lang="en-GB" sz="1600" baseline="30000" dirty="0" smtClean="0"/>
              <a:t>th</a:t>
            </a:r>
            <a:r>
              <a:rPr lang="en-GB" sz="1600" dirty="0"/>
              <a:t>-</a:t>
            </a:r>
            <a:r>
              <a:rPr lang="en-GB" sz="1600" dirty="0" smtClean="0"/>
              <a:t>May 30</a:t>
            </a:r>
            <a:r>
              <a:rPr lang="en-GB" sz="1600" baseline="30000" dirty="0" smtClean="0"/>
              <a:t>th</a:t>
            </a:r>
            <a:r>
              <a:rPr lang="en-GB" sz="1600" dirty="0"/>
              <a:t>,</a:t>
            </a:r>
            <a:r>
              <a:rPr lang="en-GB" sz="1600" dirty="0" smtClean="0"/>
              <a:t>Umeå</a:t>
            </a:r>
            <a:r>
              <a:rPr lang="en-GB" sz="1600" dirty="0"/>
              <a:t>, Sweden as part of </a:t>
            </a:r>
            <a:r>
              <a:rPr lang="en-GB" sz="1600" dirty="0" err="1" smtClean="0"/>
              <a:t>NeIC</a:t>
            </a:r>
            <a:r>
              <a:rPr lang="en-GB" sz="1600" dirty="0" smtClean="0"/>
              <a:t> </a:t>
            </a:r>
            <a:r>
              <a:rPr lang="en-GB" sz="1600" dirty="0"/>
              <a:t>2017 </a:t>
            </a:r>
            <a:r>
              <a:rPr lang="en-GB" sz="1600" dirty="0" smtClean="0"/>
              <a:t>Conference</a:t>
            </a:r>
          </a:p>
          <a:p>
            <a:r>
              <a:rPr lang="en-GB" sz="1600" dirty="0" smtClean="0"/>
              <a:t>European </a:t>
            </a:r>
            <a:r>
              <a:rPr lang="en-GB" sz="1600" dirty="0" err="1"/>
              <a:t>HTCondor</a:t>
            </a:r>
            <a:r>
              <a:rPr lang="en-GB" sz="1600" dirty="0"/>
              <a:t> Workshop, </a:t>
            </a:r>
            <a:r>
              <a:rPr lang="en-US" sz="1600" dirty="0" smtClean="0"/>
              <a:t>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June, DESY, Germany</a:t>
            </a:r>
          </a:p>
          <a:p>
            <a:r>
              <a:rPr lang="en-US" sz="1600" dirty="0" err="1"/>
              <a:t>HEPiX</a:t>
            </a:r>
            <a:r>
              <a:rPr lang="en-US" sz="1600" dirty="0"/>
              <a:t> </a:t>
            </a:r>
            <a:r>
              <a:rPr lang="en-US" sz="1600" dirty="0" smtClean="0"/>
              <a:t>Fall, 16</a:t>
            </a:r>
            <a:r>
              <a:rPr lang="en-US" sz="1600" baseline="30000" dirty="0" smtClean="0"/>
              <a:t>th</a:t>
            </a:r>
            <a:r>
              <a:rPr lang="mr-IN" sz="1600" dirty="0" smtClean="0"/>
              <a:t>–</a:t>
            </a:r>
            <a:r>
              <a:rPr lang="en-US" sz="1600" dirty="0" smtClean="0"/>
              <a:t>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October </a:t>
            </a:r>
            <a:r>
              <a:rPr lang="en-US" sz="1600" dirty="0"/>
              <a:t>2017, </a:t>
            </a:r>
            <a:r>
              <a:rPr lang="en-US" sz="1600" dirty="0" smtClean="0"/>
              <a:t>KEK</a:t>
            </a:r>
            <a:r>
              <a:rPr lang="en-US" sz="1600" dirty="0"/>
              <a:t>, </a:t>
            </a:r>
            <a:r>
              <a:rPr lang="en-US" sz="1600" dirty="0" smtClean="0"/>
              <a:t>Japan</a:t>
            </a:r>
          </a:p>
          <a:p>
            <a:pPr lvl="1"/>
            <a:r>
              <a:rPr lang="en-GB" sz="1400" dirty="0"/>
              <a:t>LHCOPN-LHCONE </a:t>
            </a:r>
            <a:r>
              <a:rPr lang="en-GB" sz="1400" dirty="0" smtClean="0"/>
              <a:t>meeting will be co-located</a:t>
            </a:r>
            <a:endParaRPr lang="en-US" sz="1400" dirty="0"/>
          </a:p>
          <a:p>
            <a:endParaRPr lang="en-US" sz="1600" dirty="0" smtClean="0"/>
          </a:p>
          <a:p>
            <a:r>
              <a:rPr lang="en-US" sz="1600" dirty="0" smtClean="0"/>
              <a:t>Anything I’ve missed, let me know &amp; I’ll add it to the slides.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IHEP CVMFS Stratum 1 performance testing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800600"/>
          </a:xfrm>
        </p:spPr>
        <p:txBody>
          <a:bodyPr>
            <a:no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ew </a:t>
            </a:r>
            <a:r>
              <a:rPr lang="en-US" sz="2000" dirty="0"/>
              <a:t>CVMFS stratum 1 at IHEP in </a:t>
            </a:r>
            <a:r>
              <a:rPr lang="en-US" sz="2000" dirty="0" smtClean="0"/>
              <a:t>Beijing</a:t>
            </a:r>
          </a:p>
          <a:p>
            <a:pPr lvl="1"/>
            <a:r>
              <a:rPr lang="en-US" sz="1800" dirty="0"/>
              <a:t>Hosts all </a:t>
            </a:r>
            <a:r>
              <a:rPr lang="en-US" sz="1800" dirty="0" smtClean="0">
                <a:hlinkClick r:id="rId2"/>
              </a:rPr>
              <a:t>cern.ch</a:t>
            </a:r>
            <a:r>
              <a:rPr lang="en-US" sz="1800"/>
              <a:t> </a:t>
            </a:r>
            <a:r>
              <a:rPr lang="en-US" sz="1800" smtClean="0"/>
              <a:t>and </a:t>
            </a:r>
            <a:r>
              <a:rPr lang="en-US" sz="1800" dirty="0" smtClean="0">
                <a:hlinkClick r:id="rId3"/>
              </a:rPr>
              <a:t>egi.eu</a:t>
            </a:r>
            <a:r>
              <a:rPr lang="en-US" sz="1800" dirty="0"/>
              <a:t> </a:t>
            </a:r>
            <a:r>
              <a:rPr lang="en-US" sz="1800" dirty="0" smtClean="0"/>
              <a:t>repositories as well as the </a:t>
            </a:r>
            <a:r>
              <a:rPr lang="en-US" sz="1800" dirty="0" smtClean="0">
                <a:hlinkClick r:id="rId4"/>
              </a:rPr>
              <a:t>opensciencegrid.org</a:t>
            </a:r>
            <a:r>
              <a:rPr lang="en-US" sz="1800" dirty="0"/>
              <a:t> repositories </a:t>
            </a:r>
            <a:r>
              <a:rPr lang="en-US" sz="1800" dirty="0" smtClean="0"/>
              <a:t>that are exported </a:t>
            </a:r>
            <a:r>
              <a:rPr lang="en-US" sz="1800" dirty="0"/>
              <a:t>to </a:t>
            </a:r>
            <a:r>
              <a:rPr lang="en-US" sz="1800" dirty="0" smtClean="0"/>
              <a:t>EGI, in </a:t>
            </a:r>
            <a:r>
              <a:rPr lang="en-US" sz="1800" dirty="0"/>
              <a:t>addition to </a:t>
            </a:r>
            <a:r>
              <a:rPr lang="en-US" sz="1800" dirty="0">
                <a:hlinkClick r:id="rId5"/>
              </a:rPr>
              <a:t>ihep.ac.cn</a:t>
            </a:r>
            <a:r>
              <a:rPr lang="en-US" sz="1800" dirty="0"/>
              <a:t> repositories</a:t>
            </a:r>
            <a:endParaRPr lang="en-US" sz="1200" dirty="0" smtClean="0"/>
          </a:p>
          <a:p>
            <a:r>
              <a:rPr lang="en-US" sz="2000" dirty="0"/>
              <a:t>Looking for performance testers in </a:t>
            </a:r>
            <a:r>
              <a:rPr lang="en-US" sz="2000" dirty="0" smtClean="0"/>
              <a:t>Asia</a:t>
            </a:r>
          </a:p>
          <a:p>
            <a:pPr lvl="1"/>
            <a:r>
              <a:rPr lang="en-US" sz="1600" dirty="0"/>
              <a:t>The network to IHEP is currently heavily loaded </a:t>
            </a:r>
            <a:r>
              <a:rPr lang="en-US" sz="1600" dirty="0" smtClean="0"/>
              <a:t>so we'd </a:t>
            </a:r>
            <a:r>
              <a:rPr lang="en-US" sz="1600" dirty="0"/>
              <a:t>like to find out how </a:t>
            </a:r>
            <a:r>
              <a:rPr lang="en-US" sz="1600" dirty="0" smtClean="0"/>
              <a:t>its performance </a:t>
            </a:r>
            <a:r>
              <a:rPr lang="en-US" sz="1600" dirty="0"/>
              <a:t>for </a:t>
            </a:r>
            <a:r>
              <a:rPr lang="en-US" sz="1600" dirty="0" smtClean="0"/>
              <a:t>users in </a:t>
            </a:r>
            <a:r>
              <a:rPr lang="en-US" sz="1600" dirty="0"/>
              <a:t>Asia compares to other Stratum </a:t>
            </a:r>
            <a:r>
              <a:rPr lang="en-US" sz="1600" dirty="0" smtClean="0"/>
              <a:t>1s</a:t>
            </a:r>
          </a:p>
          <a:p>
            <a:pPr lvl="1"/>
            <a:r>
              <a:rPr lang="en-US" sz="1600" dirty="0" smtClean="0"/>
              <a:t>This </a:t>
            </a:r>
            <a:r>
              <a:rPr lang="en-US" sz="1600" dirty="0"/>
              <a:t>information will be used to decide when to </a:t>
            </a:r>
            <a:r>
              <a:rPr lang="en-US" sz="1600" dirty="0" smtClean="0"/>
              <a:t>add it </a:t>
            </a:r>
            <a:r>
              <a:rPr lang="en-US" sz="1600" dirty="0"/>
              <a:t>to the default list of stratum </a:t>
            </a:r>
            <a:r>
              <a:rPr lang="en-US" sz="1600" dirty="0" smtClean="0"/>
              <a:t>1s</a:t>
            </a:r>
          </a:p>
          <a:p>
            <a:r>
              <a:rPr lang="en-US" sz="2000" dirty="0"/>
              <a:t>Contact Dave Dykstra &lt;</a:t>
            </a:r>
            <a:r>
              <a:rPr lang="en-US" sz="2000" dirty="0">
                <a:hlinkClick r:id="rId6"/>
              </a:rPr>
              <a:t>dwd@fnal.gov</a:t>
            </a:r>
            <a:r>
              <a:rPr lang="en-US" sz="2000" dirty="0"/>
              <a:t>&gt; for details </a:t>
            </a:r>
            <a:r>
              <a:rPr lang="en-US" sz="2000" dirty="0" smtClean="0"/>
              <a:t>if </a:t>
            </a:r>
            <a:r>
              <a:rPr lang="en-US" sz="2000" dirty="0"/>
              <a:t>you're </a:t>
            </a:r>
            <a:r>
              <a:rPr lang="en-US" sz="2000" dirty="0" smtClean="0"/>
              <a:t>able to help with testing</a:t>
            </a:r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Collier, GDB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93870" y="-593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461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0032810302C4BA8C6DFE6C81A99E9" ma:contentTypeVersion="0" ma:contentTypeDescription="Create a new document." ma:contentTypeScope="" ma:versionID="c3f8a219ae538c110916a381b70ebbe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11F46-D39E-45AC-9167-F15ACCD6CC5A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3D7DE2-7EE6-4486-B78A-90869BD21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2416</TotalTime>
  <Words>241</Words>
  <Application>Microsoft Macintosh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Candara</vt:lpstr>
      <vt:lpstr>Mangal</vt:lpstr>
      <vt:lpstr>Arial</vt:lpstr>
      <vt:lpstr>Office Theme</vt:lpstr>
      <vt:lpstr>Custom Design</vt:lpstr>
      <vt:lpstr>GDB Introduction</vt:lpstr>
      <vt:lpstr>Meeting details</vt:lpstr>
      <vt:lpstr>Introduction</vt:lpstr>
      <vt:lpstr>Today: Main topics</vt:lpstr>
      <vt:lpstr>Upcoming GDBs</vt:lpstr>
      <vt:lpstr>Upcoming Meetings</vt:lpstr>
      <vt:lpstr>IHEP CVMFS Stratum 1 performance testing</vt:lpstr>
      <vt:lpstr>Questions?</vt:lpstr>
    </vt:vector>
  </TitlesOfParts>
  <Company>CERN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Noble</dc:creator>
  <cp:lastModifiedBy>Ian Collier</cp:lastModifiedBy>
  <cp:revision>299</cp:revision>
  <cp:lastPrinted>2016-05-11T07:41:18Z</cp:lastPrinted>
  <dcterms:created xsi:type="dcterms:W3CDTF">2009-11-20T09:29:17Z</dcterms:created>
  <dcterms:modified xsi:type="dcterms:W3CDTF">2017-03-07T07:28:12Z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0x0101007AE0032810302C4BA8C6DFE6C81A99E9</vt:lpwstr>
  </property>
</Properties>
</file>