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631" r:id="rId3"/>
    <p:sldId id="706" r:id="rId4"/>
    <p:sldId id="658" r:id="rId5"/>
    <p:sldId id="657" r:id="rId6"/>
    <p:sldId id="630" r:id="rId7"/>
    <p:sldId id="529" r:id="rId8"/>
    <p:sldId id="747" r:id="rId9"/>
    <p:sldId id="725" r:id="rId10"/>
    <p:sldId id="727" r:id="rId11"/>
    <p:sldId id="728" r:id="rId12"/>
    <p:sldId id="729" r:id="rId13"/>
    <p:sldId id="730" r:id="rId14"/>
    <p:sldId id="731" r:id="rId15"/>
    <p:sldId id="726" r:id="rId16"/>
    <p:sldId id="732" r:id="rId17"/>
    <p:sldId id="733" r:id="rId18"/>
    <p:sldId id="753" r:id="rId19"/>
    <p:sldId id="754" r:id="rId20"/>
    <p:sldId id="755" r:id="rId21"/>
    <p:sldId id="756" r:id="rId22"/>
    <p:sldId id="734" r:id="rId23"/>
    <p:sldId id="752" r:id="rId24"/>
    <p:sldId id="750" r:id="rId25"/>
    <p:sldId id="720" r:id="rId26"/>
    <p:sldId id="748" r:id="rId27"/>
    <p:sldId id="723" r:id="rId28"/>
    <p:sldId id="724" r:id="rId29"/>
    <p:sldId id="722" r:id="rId30"/>
    <p:sldId id="735" r:id="rId31"/>
    <p:sldId id="661" r:id="rId32"/>
    <p:sldId id="741" r:id="rId33"/>
    <p:sldId id="737" r:id="rId34"/>
    <p:sldId id="738" r:id="rId35"/>
    <p:sldId id="744" r:id="rId36"/>
    <p:sldId id="745" r:id="rId37"/>
    <p:sldId id="746" r:id="rId38"/>
    <p:sldId id="739" r:id="rId39"/>
    <p:sldId id="742" r:id="rId40"/>
    <p:sldId id="740" r:id="rId41"/>
    <p:sldId id="743" r:id="rId42"/>
    <p:sldId id="266" r:id="rId43"/>
    <p:sldId id="749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8392" autoAdjust="0"/>
    <p:restoredTop sz="94554" autoAdjust="0"/>
  </p:normalViewPr>
  <p:slideViewPr>
    <p:cSldViewPr showGuides="1">
      <p:cViewPr>
        <p:scale>
          <a:sx n="96" d="100"/>
          <a:sy n="96" d="100"/>
        </p:scale>
        <p:origin x="792" y="464"/>
      </p:cViewPr>
      <p:guideLst>
        <p:guide orient="horz" pos="2346"/>
        <p:guide pos="2880"/>
      </p:guideLst>
    </p:cSldViewPr>
  </p:slideViewPr>
  <p:outlineViewPr>
    <p:cViewPr>
      <p:scale>
        <a:sx n="33" d="100"/>
        <a:sy n="33" d="100"/>
      </p:scale>
      <p:origin x="0" y="2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61978-CA15-B94B-821F-D9394AC7DAB4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9C6C-6AE0-EB4E-A7B6-E6BE2600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9C6C-6AE0-EB4E-A7B6-E6BE260073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9C6C-6AE0-EB4E-A7B6-E6BE260073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9C6C-6AE0-EB4E-A7B6-E6BE260073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9C6C-6AE0-EB4E-A7B6-E6BE260073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9C6C-6AE0-EB4E-A7B6-E6BE260073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tiff"/><Relationship Id="rId7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1706166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ppleGothic"/>
                <a:ea typeface="AppleGothic"/>
                <a:cs typeface="AppleGothic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ea typeface="AppleGothic"/>
              <a:cs typeface="Apple Chancery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05400" y="2628900"/>
            <a:ext cx="3657600" cy="1445419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Patrick Fuhrmann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ppleMyungjo"/>
              <a:ea typeface="AppleMyungjo"/>
              <a:cs typeface="AppleMyungjo"/>
            </a:endParaRP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On behave of the project team</a:t>
            </a:r>
          </a:p>
        </p:txBody>
      </p:sp>
      <p:pic>
        <p:nvPicPr>
          <p:cNvPr id="9" name="Picture 8" descr="logo-hg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5936" y="4356642"/>
            <a:ext cx="958119" cy="364041"/>
          </a:xfrm>
          <a:prstGeom prst="rect">
            <a:avLst/>
          </a:prstGeom>
        </p:spPr>
      </p:pic>
      <p:pic>
        <p:nvPicPr>
          <p:cNvPr id="10" name="Picture 9" descr="logo-des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7223" y="4303902"/>
            <a:ext cx="570345" cy="477234"/>
          </a:xfrm>
          <a:prstGeom prst="rect">
            <a:avLst/>
          </a:prstGeom>
        </p:spPr>
      </p:pic>
      <p:pic>
        <p:nvPicPr>
          <p:cNvPr id="12" name="Picture 11" descr="logo-ndgf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50" y="4343400"/>
            <a:ext cx="1027131" cy="437736"/>
          </a:xfrm>
          <a:prstGeom prst="rect">
            <a:avLst/>
          </a:prstGeom>
        </p:spPr>
      </p:pic>
      <p:pic>
        <p:nvPicPr>
          <p:cNvPr id="13" name="Picture 12" descr="fermi-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100" y="4343400"/>
            <a:ext cx="520700" cy="39052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143903" y="699542"/>
            <a:ext cx="6927304" cy="473869"/>
          </a:xfrm>
          <a:prstGeom prst="rect">
            <a:avLst/>
          </a:prstGeom>
          <a:noFill/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dCache,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managing Quality of Service in Cloud Storage Infrastructures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Hebrew" charset="-79"/>
              <a:ea typeface="Arial Hebrew" charset="-79"/>
              <a:cs typeface="Arial Hebrew" charset="-79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For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ISGC ‘17 in Taipei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4" name="Picture 13" descr="LSDMA-LOGO.tif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80312" y="4245355"/>
            <a:ext cx="1369581" cy="498095"/>
          </a:xfrm>
          <a:prstGeom prst="rect">
            <a:avLst/>
          </a:prstGeom>
        </p:spPr>
      </p:pic>
      <p:pic>
        <p:nvPicPr>
          <p:cNvPr id="11" name="Picture 10" descr="INDIGO-LOGO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892" y="2355726"/>
            <a:ext cx="2852987" cy="176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10668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7793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6400800" cy="6858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4767263"/>
            <a:ext cx="4343400" cy="273844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-dcache-pictur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36096" y="114300"/>
            <a:ext cx="3707904" cy="761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483768" y="4876006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dCache,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managing </a:t>
            </a:r>
            <a:r>
              <a:rPr lang="en-US" sz="9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QoS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in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Cloud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Storage </a:t>
            </a:r>
            <a:r>
              <a:rPr lang="en-US" sz="9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Infrastrcutures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|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ISGC 2017|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Patrick Fuhrmann |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07 March 2017 </a:t>
            </a:r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| </a:t>
            </a:r>
            <a:fld id="{DABF8CE4-D918-424D-850E-C213E2724C69}" type="slidenum">
              <a:rPr lang="en-US" sz="900" baseline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pPr/>
              <a:t>‹#›</a:t>
            </a:fld>
            <a:r>
              <a:rPr lang="en-US" sz="9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</a:t>
            </a:r>
            <a:endParaRPr lang="en-US" sz="900" dirty="0">
              <a:solidFill>
                <a:schemeClr val="accent3">
                  <a:lumMod val="75000"/>
                </a:schemeClr>
              </a:solidFill>
              <a:latin typeface="AppleMyungjo"/>
              <a:ea typeface="AppleMyungjo"/>
              <a:cs typeface="AppleMyungjo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7000" y="4857750"/>
            <a:ext cx="8708400" cy="119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NDIGO-LOGO.png"/>
          <p:cNvPicPr>
            <a:picLocks noChangeAspect="1"/>
          </p:cNvPicPr>
          <p:nvPr userDrawn="1"/>
        </p:nvPicPr>
        <p:blipFill>
          <a:blip r:embed="rId14">
            <a:alphaModFix amt="70000"/>
          </a:blip>
          <a:stretch>
            <a:fillRect/>
          </a:stretch>
        </p:blipFill>
        <p:spPr>
          <a:xfrm>
            <a:off x="7903468" y="901579"/>
            <a:ext cx="1109464" cy="6864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1.wdp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9.jpeg"/><Relationship Id="rId7" Type="http://schemas.microsoft.com/office/2007/relationships/hdphoto" Target="../media/hdphoto1.wdp"/><Relationship Id="rId8" Type="http://schemas.openxmlformats.org/officeDocument/2006/relationships/image" Target="../media/image30.jpe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36.jpeg"/><Relationship Id="rId6" Type="http://schemas.openxmlformats.org/officeDocument/2006/relationships/image" Target="../media/image32.jpeg"/><Relationship Id="rId7" Type="http://schemas.openxmlformats.org/officeDocument/2006/relationships/image" Target="../media/image37.jpeg"/><Relationship Id="rId8" Type="http://schemas.openxmlformats.org/officeDocument/2006/relationships/image" Target="../media/image29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ic.tiff"/>
          <p:cNvPicPr>
            <a:picLocks noChangeAspect="1"/>
          </p:cNvPicPr>
          <p:nvPr/>
        </p:nvPicPr>
        <p:blipFill>
          <a:blip r:embed="rId2"/>
          <a:srcRect r="60145"/>
          <a:stretch>
            <a:fillRect/>
          </a:stretch>
        </p:blipFill>
        <p:spPr>
          <a:xfrm>
            <a:off x="6586538" y="3693079"/>
            <a:ext cx="709613" cy="348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Availability</a:t>
            </a:r>
            <a:endParaRPr lang="en-US" dirty="0"/>
          </a:p>
        </p:txBody>
      </p:sp>
      <p:pic>
        <p:nvPicPr>
          <p:cNvPr id="6" name="Picture 5" descr="dcacheorg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7694" y="2390287"/>
            <a:ext cx="743145" cy="74314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331640" y="2164558"/>
            <a:ext cx="5616624" cy="119460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105" y="2357903"/>
            <a:ext cx="3925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Headnodes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:</a:t>
            </a:r>
          </a:p>
          <a:p>
            <a:r>
              <a:rPr lang="en-US" sz="2400" dirty="0"/>
              <a:t>Filesystem, Pool Management</a:t>
            </a:r>
          </a:p>
        </p:txBody>
      </p:sp>
      <p:sp>
        <p:nvSpPr>
          <p:cNvPr id="9" name="Oval 8"/>
          <p:cNvSpPr/>
          <p:nvPr/>
        </p:nvSpPr>
        <p:spPr>
          <a:xfrm>
            <a:off x="3263985" y="1195803"/>
            <a:ext cx="810090" cy="7020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4189815" y="1195803"/>
            <a:ext cx="810090" cy="7020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149935" y="1195803"/>
            <a:ext cx="810090" cy="7020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110055" y="1167594"/>
            <a:ext cx="810090" cy="7020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23528" y="1080202"/>
            <a:ext cx="29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Redundant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(Protocol Engines)</a:t>
            </a:r>
          </a:p>
        </p:txBody>
      </p:sp>
      <p:sp>
        <p:nvSpPr>
          <p:cNvPr id="14" name="Magnetic Disk 13"/>
          <p:cNvSpPr/>
          <p:nvPr/>
        </p:nvSpPr>
        <p:spPr>
          <a:xfrm>
            <a:off x="3403502" y="3803015"/>
            <a:ext cx="685830" cy="75597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Magnetic Disk 14"/>
          <p:cNvSpPr/>
          <p:nvPr/>
        </p:nvSpPr>
        <p:spPr>
          <a:xfrm>
            <a:off x="4329332" y="3803014"/>
            <a:ext cx="685830" cy="75597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Magnetic Disk 15"/>
          <p:cNvSpPr/>
          <p:nvPr/>
        </p:nvSpPr>
        <p:spPr>
          <a:xfrm>
            <a:off x="5255162" y="3819851"/>
            <a:ext cx="685830" cy="75597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Magnetic Disk 16"/>
          <p:cNvSpPr/>
          <p:nvPr/>
        </p:nvSpPr>
        <p:spPr>
          <a:xfrm>
            <a:off x="6172185" y="3819851"/>
            <a:ext cx="685830" cy="75597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89557" y="3760788"/>
            <a:ext cx="3007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Redundant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Pools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(Replica Manager)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 File Copies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47" y="1112998"/>
            <a:ext cx="717474" cy="834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22" y="3724333"/>
            <a:ext cx="717474" cy="83465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331640" y="2101090"/>
            <a:ext cx="6434278" cy="1344621"/>
            <a:chOff x="312904" y="2808028"/>
            <a:chExt cx="8579037" cy="17928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906" y="3262058"/>
              <a:ext cx="888035" cy="88803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2904" y="2808028"/>
              <a:ext cx="7560840" cy="1792828"/>
            </a:xfrm>
            <a:prstGeom prst="rect">
              <a:avLst/>
            </a:prstGeom>
            <a:solidFill>
              <a:schemeClr val="bg1">
                <a:lumMod val="65000"/>
                <a:alpha val="8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 rot="20996037">
              <a:off x="1704791" y="3205996"/>
              <a:ext cx="493485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</a:rPr>
                <a:t>Single Point of Failures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431653" y="1357201"/>
            <a:ext cx="65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0306" y="1376784"/>
            <a:ext cx="65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9023" y="1357201"/>
            <a:ext cx="7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https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1992" y="1357201"/>
            <a:ext cx="7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https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36" y="240035"/>
            <a:ext cx="6172200" cy="857250"/>
          </a:xfrm>
        </p:spPr>
        <p:txBody>
          <a:bodyPr/>
          <a:lstStyle/>
          <a:p>
            <a:r>
              <a:rPr lang="en-US" dirty="0" smtClean="0"/>
              <a:t>High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773010"/>
            <a:ext cx="8208912" cy="234116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dCache</a:t>
            </a:r>
            <a:r>
              <a:rPr lang="en-US" dirty="0" smtClean="0"/>
              <a:t> core “message passing system” had to be fixed to overcome failures on single path segments: ‘rerouting’</a:t>
            </a:r>
          </a:p>
          <a:p>
            <a:r>
              <a:rPr lang="en-US" dirty="0" err="1" smtClean="0"/>
              <a:t>dCache</a:t>
            </a:r>
            <a:r>
              <a:rPr lang="en-US" dirty="0" smtClean="0"/>
              <a:t> sub-services needed to become redundant</a:t>
            </a:r>
          </a:p>
          <a:p>
            <a:pPr lvl="1"/>
            <a:r>
              <a:rPr lang="en-US" dirty="0" smtClean="0"/>
              <a:t>Single point of failure services</a:t>
            </a:r>
          </a:p>
          <a:p>
            <a:pPr lvl="1"/>
            <a:r>
              <a:rPr lang="en-US" dirty="0" smtClean="0"/>
              <a:t>state-less services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915760"/>
            <a:ext cx="7902878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Mainly the following issues need to be fixed for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dCache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HA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Availability: Message Passing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76" y="843559"/>
            <a:ext cx="3348025" cy="29468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89589" y="849816"/>
            <a:ext cx="3701213" cy="2940557"/>
            <a:chOff x="3928786" y="1443533"/>
            <a:chExt cx="4934950" cy="39207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440" y="1443533"/>
              <a:ext cx="4200296" cy="392074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928786" y="3645024"/>
              <a:ext cx="1377868" cy="936104"/>
            </a:xfrm>
            <a:prstGeom prst="right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4323" y="3986710"/>
            <a:ext cx="555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Any single component can fail, w/o breaking the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502217"/>
            <a:ext cx="5555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Stolen from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Gerd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Behrman, NDGF</a:t>
            </a:r>
          </a:p>
        </p:txBody>
      </p:sp>
    </p:spTree>
    <p:extLst>
      <p:ext uri="{BB962C8B-B14F-4D97-AF65-F5344CB8AC3E}">
        <p14:creationId xmlns:p14="http://schemas.microsoft.com/office/powerpoint/2010/main" val="13586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36" y="240035"/>
            <a:ext cx="6172200" cy="857250"/>
          </a:xfrm>
        </p:spPr>
        <p:txBody>
          <a:bodyPr/>
          <a:lstStyle/>
          <a:p>
            <a:r>
              <a:rPr lang="en-US" dirty="0" smtClean="0"/>
              <a:t>High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5" y="3161319"/>
            <a:ext cx="6540177" cy="490783"/>
          </a:xfrm>
        </p:spPr>
        <p:txBody>
          <a:bodyPr/>
          <a:lstStyle/>
          <a:p>
            <a:r>
              <a:rPr lang="en-US" dirty="0" smtClean="0"/>
              <a:t>Singletons</a:t>
            </a:r>
            <a:r>
              <a:rPr lang="en-US" dirty="0"/>
              <a:t> </a:t>
            </a:r>
            <a:r>
              <a:rPr lang="en-US" dirty="0" smtClean="0"/>
              <a:t>(build quorums, e.g. using Zookeeper)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2747" y="3915285"/>
            <a:ext cx="2855442" cy="594066"/>
            <a:chOff x="842747" y="3915285"/>
            <a:chExt cx="2855442" cy="594066"/>
          </a:xfrm>
        </p:grpSpPr>
        <p:sp>
          <p:nvSpPr>
            <p:cNvPr id="5" name="Frame 4"/>
            <p:cNvSpPr/>
            <p:nvPr/>
          </p:nvSpPr>
          <p:spPr>
            <a:xfrm>
              <a:off x="842747" y="3915285"/>
              <a:ext cx="810090" cy="594066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865423" y="3915285"/>
              <a:ext cx="810090" cy="594066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888099" y="3915285"/>
              <a:ext cx="810090" cy="594066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7" y="3920721"/>
            <a:ext cx="418062" cy="486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55" y="3843326"/>
            <a:ext cx="666026" cy="6660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40310" y="3915285"/>
            <a:ext cx="2855442" cy="594066"/>
            <a:chOff x="5124862" y="2468335"/>
            <a:chExt cx="3807256" cy="792088"/>
          </a:xfrm>
        </p:grpSpPr>
        <p:sp>
          <p:nvSpPr>
            <p:cNvPr id="10" name="Frame 9"/>
            <p:cNvSpPr/>
            <p:nvPr/>
          </p:nvSpPr>
          <p:spPr>
            <a:xfrm>
              <a:off x="5124862" y="2468335"/>
              <a:ext cx="108012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6488430" y="2468335"/>
              <a:ext cx="1080120" cy="792088"/>
            </a:xfrm>
            <a:prstGeom prst="fram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851998" y="2468335"/>
              <a:ext cx="108012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54" y="3890985"/>
            <a:ext cx="513506" cy="59737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755576" y="785836"/>
            <a:ext cx="6540177" cy="49078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Stateless services : use publish subscribe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58082" y="1256508"/>
            <a:ext cx="6990312" cy="1536794"/>
            <a:chOff x="858082" y="1256508"/>
            <a:chExt cx="6990312" cy="1536794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1246554" y="2302519"/>
              <a:ext cx="1653347" cy="490783"/>
            </a:xfrm>
            <a:prstGeom prst="rect">
              <a:avLst/>
            </a:prstGeom>
          </p:spPr>
          <p:txBody>
            <a:bodyPr vert="horz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Randomize</a:t>
              </a:r>
              <a:endParaRPr lang="en-US" sz="2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58082" y="1256508"/>
              <a:ext cx="6990312" cy="1381882"/>
              <a:chOff x="858082" y="1256508"/>
              <a:chExt cx="6990312" cy="1381882"/>
            </a:xfrm>
          </p:grpSpPr>
          <p:sp>
            <p:nvSpPr>
              <p:cNvPr id="18" name="Frame 17"/>
              <p:cNvSpPr/>
              <p:nvPr/>
            </p:nvSpPr>
            <p:spPr>
              <a:xfrm>
                <a:off x="3497363" y="1256508"/>
                <a:ext cx="1818560" cy="594066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3497363" y="2044324"/>
                <a:ext cx="1818560" cy="594066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20344971">
                <a:off x="2543838" y="1461451"/>
                <a:ext cx="702078" cy="37793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155737">
                <a:off x="2589325" y="2049460"/>
                <a:ext cx="702078" cy="37793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Donut 21"/>
              <p:cNvSpPr/>
              <p:nvPr/>
            </p:nvSpPr>
            <p:spPr>
              <a:xfrm>
                <a:off x="1752331" y="1658062"/>
                <a:ext cx="540060" cy="588385"/>
              </a:xfrm>
              <a:prstGeom prst="donut">
                <a:avLst>
                  <a:gd name="adj" fmla="val 122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858082" y="1763289"/>
                <a:ext cx="702078" cy="37793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78203" y="1380796"/>
                <a:ext cx="1737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Stateless Service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88337" y="2156691"/>
                <a:ext cx="1737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Stateless Service</a:t>
                </a:r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416106">
                <a:off x="5569333" y="1449582"/>
                <a:ext cx="702078" cy="37793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Right Arrow 27"/>
              <p:cNvSpPr/>
              <p:nvPr/>
            </p:nvSpPr>
            <p:spPr>
              <a:xfrm rot="20344971">
                <a:off x="5527541" y="2018195"/>
                <a:ext cx="702078" cy="37793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Donut 28"/>
              <p:cNvSpPr/>
              <p:nvPr/>
            </p:nvSpPr>
            <p:spPr>
              <a:xfrm>
                <a:off x="6363924" y="1620214"/>
                <a:ext cx="540060" cy="588385"/>
              </a:xfrm>
              <a:prstGeom prst="donut">
                <a:avLst>
                  <a:gd name="adj" fmla="val 122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7146316" y="1722950"/>
                <a:ext cx="702078" cy="37793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3" y="2030689"/>
            <a:ext cx="666026" cy="6660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820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635422"/>
            <a:ext cx="6172200" cy="857250"/>
          </a:xfrm>
        </p:spPr>
        <p:txBody>
          <a:bodyPr/>
          <a:lstStyle/>
          <a:p>
            <a:r>
              <a:rPr lang="en-US" sz="3200" dirty="0" smtClean="0"/>
              <a:t>Result (With 3.0)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900" y="1491630"/>
            <a:ext cx="6172200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any point in time, one internal service (node) can fail without consequences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 overall service.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Essential for a huge 24/7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installations.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779662"/>
            <a:ext cx="6172200" cy="85725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Improved System Management II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3588" y="3147814"/>
            <a:ext cx="7416824" cy="857250"/>
          </a:xfrm>
          <a:prstGeom prst="rect">
            <a:avLst/>
          </a:prstGeom>
        </p:spPr>
        <p:txBody>
          <a:bodyPr vert="horz"/>
          <a:lstStyle>
            <a:lvl1pPr algn="ctr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Delegating low level storage functionality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98" y="87474"/>
            <a:ext cx="4212468" cy="857250"/>
          </a:xfrm>
        </p:spPr>
        <p:txBody>
          <a:bodyPr/>
          <a:lstStyle/>
          <a:p>
            <a:r>
              <a:rPr lang="en-US" dirty="0" smtClean="0"/>
              <a:t>Delegating work </a:t>
            </a:r>
            <a:r>
              <a:rPr lang="en-US" smtClean="0"/>
              <a:t>to external Storage Layers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951570"/>
            <a:ext cx="7560839" cy="3534984"/>
          </a:xfrm>
        </p:spPr>
        <p:txBody>
          <a:bodyPr/>
          <a:lstStyle/>
          <a:p>
            <a:r>
              <a:rPr lang="en-US" sz="1800" dirty="0"/>
              <a:t>Provides a single-rooted namespace. </a:t>
            </a:r>
          </a:p>
          <a:p>
            <a:r>
              <a:rPr lang="en-US" sz="1800" dirty="0"/>
              <a:t>Metadata (namespace) and data locations are independent. </a:t>
            </a:r>
          </a:p>
          <a:p>
            <a:r>
              <a:rPr lang="en-US" sz="1800" dirty="0"/>
              <a:t>Uniquely handles different Authentication mechanisms, like x509, Kerberos, </a:t>
            </a:r>
            <a:r>
              <a:rPr lang="en-US" sz="1800" dirty="0" err="1"/>
              <a:t>login+password</a:t>
            </a:r>
            <a:r>
              <a:rPr lang="en-US" sz="1800" dirty="0"/>
              <a:t>, </a:t>
            </a:r>
            <a:r>
              <a:rPr lang="en-US" sz="1800" dirty="0" err="1"/>
              <a:t>auth</a:t>
            </a:r>
            <a:r>
              <a:rPr lang="en-US" sz="1800" dirty="0"/>
              <a:t> tokens. </a:t>
            </a:r>
          </a:p>
          <a:p>
            <a:r>
              <a:rPr lang="en-US" sz="1800" dirty="0"/>
              <a:t>Provides access to the data via variety of access protocols (WebDAV, NFSv4.1/</a:t>
            </a:r>
            <a:r>
              <a:rPr lang="en-US" sz="1800" dirty="0" err="1"/>
              <a:t>pNFS</a:t>
            </a:r>
            <a:r>
              <a:rPr lang="en-US" sz="1800" dirty="0"/>
              <a:t>, </a:t>
            </a:r>
            <a:r>
              <a:rPr lang="en-US" sz="1800" dirty="0" err="1"/>
              <a:t>xxxFTP</a:t>
            </a:r>
            <a:r>
              <a:rPr lang="en-US" sz="1800" dirty="0"/>
              <a:t>. DCAP, </a:t>
            </a:r>
            <a:r>
              <a:rPr lang="en-US" sz="1800" dirty="0" err="1"/>
              <a:t>Xrootd</a:t>
            </a:r>
            <a:r>
              <a:rPr lang="en-US" sz="1800" dirty="0"/>
              <a:t>, DCAP).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Provides data migration between multiple tiers of storage (DISK, SSD, TAPE).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Aggregates multiple storage nodes into a single storage system.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Manages data movement, replication, integrity. </a:t>
            </a:r>
          </a:p>
          <a:p>
            <a:endParaRPr lang="en-US" sz="1350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1851670"/>
            <a:ext cx="7776864" cy="2344573"/>
            <a:chOff x="179512" y="3144007"/>
            <a:chExt cx="8784976" cy="3126097"/>
          </a:xfrm>
        </p:grpSpPr>
        <p:sp>
          <p:nvSpPr>
            <p:cNvPr id="4" name="Donut 3"/>
            <p:cNvSpPr/>
            <p:nvPr/>
          </p:nvSpPr>
          <p:spPr>
            <a:xfrm>
              <a:off x="179512" y="4293096"/>
              <a:ext cx="8784976" cy="1977008"/>
            </a:xfrm>
            <a:prstGeom prst="donut">
              <a:avLst>
                <a:gd name="adj" fmla="val 80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38173" y="3144007"/>
              <a:ext cx="4213632" cy="800219"/>
            </a:xfrm>
            <a:prstGeom prst="rect">
              <a:avLst/>
            </a:prstGeom>
            <a:solidFill>
              <a:schemeClr val="bg1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3300" dirty="0"/>
                <a:t>Can be delegated</a:t>
              </a:r>
            </a:p>
          </p:txBody>
        </p:sp>
      </p:grp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277635" y="4564465"/>
            <a:ext cx="35312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Slide stolen from Tigran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Mkrtchyan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02089" y="3171850"/>
            <a:ext cx="655909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202090" y="2657500"/>
            <a:ext cx="482859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202090" y="2143150"/>
            <a:ext cx="482859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2413"/>
            <a:ext cx="6172200" cy="857250"/>
          </a:xfrm>
        </p:spPr>
        <p:txBody>
          <a:bodyPr/>
          <a:lstStyle/>
          <a:p>
            <a:r>
              <a:rPr lang="en-US" dirty="0" smtClean="0"/>
              <a:t>Integrating low level storage technologies</a:t>
            </a:r>
            <a:endParaRPr lang="en-US" dirty="0"/>
          </a:p>
        </p:txBody>
      </p:sp>
      <p:sp>
        <p:nvSpPr>
          <p:cNvPr id="4" name="Cloud 3"/>
          <p:cNvSpPr>
            <a:spLocks noChangeAspect="1"/>
          </p:cNvSpPr>
          <p:nvPr/>
        </p:nvSpPr>
        <p:spPr>
          <a:xfrm>
            <a:off x="3703656" y="771550"/>
            <a:ext cx="2686050" cy="1343025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ube 16"/>
          <p:cNvSpPr/>
          <p:nvPr/>
        </p:nvSpPr>
        <p:spPr>
          <a:xfrm>
            <a:off x="3773382" y="2257450"/>
            <a:ext cx="342900" cy="2286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ube 17"/>
          <p:cNvSpPr/>
          <p:nvPr/>
        </p:nvSpPr>
        <p:spPr>
          <a:xfrm>
            <a:off x="4344882" y="2257450"/>
            <a:ext cx="342900" cy="2286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Can 22"/>
          <p:cNvSpPr/>
          <p:nvPr/>
        </p:nvSpPr>
        <p:spPr>
          <a:xfrm>
            <a:off x="3544782" y="2714650"/>
            <a:ext cx="285750" cy="3429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Can 23"/>
          <p:cNvSpPr/>
          <p:nvPr/>
        </p:nvSpPr>
        <p:spPr>
          <a:xfrm>
            <a:off x="3887682" y="2714650"/>
            <a:ext cx="285750" cy="3429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Can 24"/>
          <p:cNvSpPr/>
          <p:nvPr/>
        </p:nvSpPr>
        <p:spPr>
          <a:xfrm>
            <a:off x="4230582" y="2714650"/>
            <a:ext cx="285750" cy="3429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Can 25"/>
          <p:cNvSpPr/>
          <p:nvPr/>
        </p:nvSpPr>
        <p:spPr>
          <a:xfrm>
            <a:off x="4573482" y="2714650"/>
            <a:ext cx="285750" cy="3429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Sequential Access Storage 30"/>
          <p:cNvSpPr/>
          <p:nvPr/>
        </p:nvSpPr>
        <p:spPr>
          <a:xfrm>
            <a:off x="3540624" y="3171850"/>
            <a:ext cx="457200" cy="400050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Sequential Access Storage 31"/>
          <p:cNvSpPr/>
          <p:nvPr/>
        </p:nvSpPr>
        <p:spPr>
          <a:xfrm>
            <a:off x="4154382" y="3171850"/>
            <a:ext cx="457200" cy="400050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30282" y="2200300"/>
            <a:ext cx="1114425" cy="400050"/>
          </a:xfrm>
        </p:spPr>
        <p:txBody>
          <a:bodyPr/>
          <a:lstStyle/>
          <a:p>
            <a:pPr>
              <a:buNone/>
            </a:pPr>
            <a:r>
              <a:rPr lang="en-US" sz="1800" dirty="0" err="1"/>
              <a:t>SSDs</a:t>
            </a:r>
            <a:endParaRPr lang="en-US" sz="1800" dirty="0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430232" y="2714650"/>
            <a:ext cx="2000250" cy="400050"/>
          </a:xfrm>
          <a:prstGeom prst="rect">
            <a:avLst/>
          </a:prstGeom>
        </p:spPr>
        <p:txBody>
          <a:bodyPr vert="horz"/>
          <a:lstStyle/>
          <a:p>
            <a:pPr marL="257175" indent="-257175" defTabSz="342900">
              <a:spcBef>
                <a:spcPct val="20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Spinning Disks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58782" y="3171850"/>
            <a:ext cx="2000250" cy="400050"/>
          </a:xfrm>
          <a:prstGeom prst="rect">
            <a:avLst/>
          </a:prstGeom>
        </p:spPr>
        <p:txBody>
          <a:bodyPr vert="horz"/>
          <a:lstStyle/>
          <a:p>
            <a:pPr marL="257175" indent="-257175" defTabSz="342900">
              <a:spcBef>
                <a:spcPct val="20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Tape, Blue Ray …</a:t>
            </a:r>
          </a:p>
        </p:txBody>
      </p:sp>
      <p:pic>
        <p:nvPicPr>
          <p:cNvPr id="41" name="Picture 40" descr="dcache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81" y="1114450"/>
            <a:ext cx="628650" cy="628650"/>
          </a:xfrm>
          <a:prstGeom prst="rect">
            <a:avLst/>
          </a:prstGeom>
        </p:spPr>
      </p:pic>
      <p:sp>
        <p:nvSpPr>
          <p:cNvPr id="52" name="Up-Down Arrow 51"/>
          <p:cNvSpPr/>
          <p:nvPr/>
        </p:nvSpPr>
        <p:spPr>
          <a:xfrm>
            <a:off x="3465091" y="1914395"/>
            <a:ext cx="342900" cy="457200"/>
          </a:xfrm>
          <a:prstGeom prst="upDownArrow">
            <a:avLst>
              <a:gd name="adj1" fmla="val 2222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-247960" y="1000150"/>
            <a:ext cx="4766574" cy="1143000"/>
          </a:xfrm>
          <a:prstGeom prst="rect">
            <a:avLst/>
          </a:prstGeom>
        </p:spPr>
        <p:txBody>
          <a:bodyPr vert="horz"/>
          <a:lstStyle/>
          <a:p>
            <a:pPr marL="257175" indent="-257175" algn="ctr" defTabSz="342900">
              <a:spcBef>
                <a:spcPct val="20000"/>
              </a:spcBef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Unlimited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hierarchical  Storage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Space</a:t>
            </a:r>
          </a:p>
          <a:p>
            <a:pPr marL="257175" indent="-257175" algn="ctr" defTabSz="342900">
              <a:spcBef>
                <a:spcPct val="20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NFS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4.1, WebDAV,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GriFTP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 algn="ctr" defTabSz="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X509, user/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passwd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OIDC, Kerberos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2090" y="771550"/>
            <a:ext cx="6559091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 descr="cep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31" y="2419375"/>
            <a:ext cx="1589150" cy="4953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7" name="TextBox 26"/>
          <p:cNvSpPr txBox="1"/>
          <p:nvPr/>
        </p:nvSpPr>
        <p:spPr>
          <a:xfrm>
            <a:off x="183090" y="3724275"/>
            <a:ext cx="9141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Benefits: Best of two worlds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Low maintenance CEPH functionality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High level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dCache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functionality : access protocols and authentication mechanisms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 in dCache, what we have now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0256" y="1131590"/>
            <a:ext cx="8583488" cy="685800"/>
          </a:xfrm>
        </p:spPr>
        <p:txBody>
          <a:bodyPr/>
          <a:lstStyle/>
          <a:p>
            <a:r>
              <a:rPr lang="en-US" sz="2000" dirty="0" smtClean="0"/>
              <a:t>dCache provides high level service</a:t>
            </a:r>
          </a:p>
          <a:p>
            <a:r>
              <a:rPr lang="en-US" sz="2000" dirty="0" smtClean="0"/>
              <a:t>Data replication and storage management is a core dCache service</a:t>
            </a:r>
            <a:endParaRPr lang="en-US" sz="2000" dirty="0"/>
          </a:p>
          <a:p>
            <a:r>
              <a:rPr lang="en-US" sz="2000" dirty="0" smtClean="0"/>
              <a:t>Each pool is attached to its own disk.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2" y="2499742"/>
            <a:ext cx="7958269" cy="1890638"/>
          </a:xfrm>
          <a:prstGeom prst="rect">
            <a:avLst/>
          </a:prstGeom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07504" y="4515966"/>
            <a:ext cx="35312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Slide stolen from Tigran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Mkrtchyan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 in dCache, phase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0256" y="720329"/>
            <a:ext cx="8583488" cy="685800"/>
          </a:xfrm>
        </p:spPr>
        <p:txBody>
          <a:bodyPr/>
          <a:lstStyle/>
          <a:p>
            <a:r>
              <a:rPr lang="en-US" sz="2000" dirty="0" smtClean="0"/>
              <a:t>dCache provides high level service</a:t>
            </a:r>
          </a:p>
          <a:p>
            <a:r>
              <a:rPr lang="en-US" sz="2000" dirty="0" smtClean="0"/>
              <a:t>Data replication and storage management is a core dCache service</a:t>
            </a:r>
            <a:endParaRPr lang="en-US" sz="2000" dirty="0"/>
          </a:p>
          <a:p>
            <a:r>
              <a:rPr lang="en-US" sz="2000" dirty="0" smtClean="0"/>
              <a:t>Each pool has its own partition on a shared storage system.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7390"/>
            <a:ext cx="7812360" cy="2957360"/>
          </a:xfrm>
          <a:prstGeom prst="rect">
            <a:avLst/>
          </a:prstGeom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07504" y="4515966"/>
            <a:ext cx="35312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Slide stolen from Tigran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Mkrtchyan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15869"/>
            <a:ext cx="8160927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Some remarks on the team, funding and high level objectives.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How to build reliable cloud systems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71513" lvl="1" indent="-214313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Full High Availability Functionality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Managing underlying storage; delegate storage  (CEPH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Storage Federations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Managing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your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storage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71513" lvl="1" indent="-214313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Quality of storage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management (Admin View)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Web 2.0 access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to integrate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sync’n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share with traditional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storage technologies</a:t>
            </a:r>
            <a:endParaRPr lang="en-US" dirty="0" smtClean="0"/>
          </a:p>
          <a:p>
            <a:pPr marL="557213" lvl="1" indent="-214313">
              <a:buFont typeface="Arial" charset="0"/>
              <a:buChar char="•"/>
            </a:pPr>
            <a:endParaRPr lang="en-US" sz="135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205948"/>
            <a:ext cx="4374486" cy="857250"/>
          </a:xfrm>
        </p:spPr>
        <p:txBody>
          <a:bodyPr/>
          <a:lstStyle/>
          <a:p>
            <a:r>
              <a:rPr lang="en-US" dirty="0" smtClean="0"/>
              <a:t> That this presentation about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 in dCache, phase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0256" y="720329"/>
            <a:ext cx="8583488" cy="685800"/>
          </a:xfrm>
        </p:spPr>
        <p:txBody>
          <a:bodyPr/>
          <a:lstStyle/>
          <a:p>
            <a:r>
              <a:rPr lang="en-US" sz="1800" dirty="0" smtClean="0"/>
              <a:t>dCache provides high level service</a:t>
            </a:r>
          </a:p>
          <a:p>
            <a:r>
              <a:rPr lang="en-US" sz="1800" dirty="0" smtClean="0"/>
              <a:t>All pools can see all partitions on the shared storage</a:t>
            </a:r>
            <a:endParaRPr lang="en-US" sz="1800" dirty="0"/>
          </a:p>
          <a:p>
            <a:r>
              <a:rPr lang="en-US" sz="1800" dirty="0" smtClean="0"/>
              <a:t>Any pool can deliver any data from any partition.</a:t>
            </a:r>
          </a:p>
          <a:p>
            <a:r>
              <a:rPr lang="en-US" sz="1800" dirty="0" smtClean="0"/>
              <a:t>The object storage takes care of replication and data resiliency</a:t>
            </a:r>
            <a:endParaRPr lang="en-US" sz="1800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07504" y="4515966"/>
            <a:ext cx="35312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Slide stolen from Tigran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Mkrtchyan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0582"/>
            <a:ext cx="6480720" cy="24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 in dCache, phase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0256" y="720329"/>
            <a:ext cx="8583488" cy="685800"/>
          </a:xfrm>
        </p:spPr>
        <p:txBody>
          <a:bodyPr/>
          <a:lstStyle/>
          <a:p>
            <a:r>
              <a:rPr lang="en-US" sz="1800" dirty="0" smtClean="0"/>
              <a:t>dCache provides high level service</a:t>
            </a:r>
          </a:p>
          <a:p>
            <a:r>
              <a:rPr lang="en-US" sz="1800" dirty="0" smtClean="0"/>
              <a:t>dCache can move data between ‘regular’ and Object Store pools.</a:t>
            </a:r>
            <a:endParaRPr lang="en-US" sz="1800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07504" y="4515966"/>
            <a:ext cx="353127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Slide stolen from Tigran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Mkrtchyan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7381"/>
            <a:ext cx="7488832" cy="29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672" y="3147814"/>
            <a:ext cx="6172200" cy="857250"/>
          </a:xfrm>
          <a:prstGeom prst="rect">
            <a:avLst/>
          </a:prstGeom>
        </p:spPr>
        <p:txBody>
          <a:bodyPr vert="horz"/>
          <a:lstStyle>
            <a:lvl1pPr algn="ctr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Why ?</a:t>
            </a:r>
          </a:p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1131590"/>
            <a:ext cx="6172200" cy="857250"/>
          </a:xfrm>
          <a:prstGeom prst="rect">
            <a:avLst/>
          </a:prstGeom>
        </p:spPr>
        <p:txBody>
          <a:bodyPr vert="horz"/>
          <a:lstStyle>
            <a:lvl1pPr algn="ctr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Managed Storage</a:t>
            </a:r>
            <a:b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b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Quality of Service in Storage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205522"/>
            <a:ext cx="8229600" cy="857250"/>
          </a:xfrm>
        </p:spPr>
        <p:txBody>
          <a:bodyPr/>
          <a:lstStyle/>
          <a:p>
            <a:r>
              <a:rPr lang="en-US" dirty="0" smtClean="0"/>
              <a:t>Why do we need to talk about Quality </a:t>
            </a:r>
            <a:r>
              <a:rPr lang="en-US" smtClean="0"/>
              <a:t>of Storage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720329"/>
            <a:ext cx="8280920" cy="685800"/>
          </a:xfrm>
        </p:spPr>
        <p:txBody>
          <a:bodyPr/>
          <a:lstStyle/>
          <a:p>
            <a:r>
              <a:rPr lang="en-US" dirty="0" smtClean="0"/>
              <a:t>Different Data Sets have different purposes</a:t>
            </a:r>
          </a:p>
          <a:p>
            <a:pPr lvl="1"/>
            <a:r>
              <a:rPr lang="en-US" dirty="0" smtClean="0"/>
              <a:t>Scratch (Intermediate Storage)</a:t>
            </a:r>
          </a:p>
          <a:p>
            <a:pPr lvl="1"/>
            <a:r>
              <a:rPr lang="en-US" dirty="0" smtClean="0"/>
              <a:t>Heavy Processing (HPS analysis access)</a:t>
            </a:r>
          </a:p>
          <a:p>
            <a:pPr lvl="1"/>
            <a:r>
              <a:rPr lang="en-US" dirty="0" smtClean="0"/>
              <a:t>Long Term preservation for 100 years.</a:t>
            </a:r>
          </a:p>
          <a:p>
            <a:r>
              <a:rPr lang="en-US" dirty="0" smtClean="0"/>
              <a:t>Different storage devices or brands have different qualities</a:t>
            </a:r>
          </a:p>
          <a:p>
            <a:pPr lvl="1"/>
            <a:r>
              <a:rPr lang="en-US" dirty="0" smtClean="0"/>
              <a:t>Tape</a:t>
            </a:r>
          </a:p>
          <a:p>
            <a:pPr lvl="1"/>
            <a:r>
              <a:rPr lang="en-US" dirty="0" smtClean="0"/>
              <a:t>Blue Ray</a:t>
            </a:r>
          </a:p>
          <a:p>
            <a:pPr lvl="1"/>
            <a:r>
              <a:rPr lang="en-US" dirty="0" smtClean="0"/>
              <a:t>Disk, SSD</a:t>
            </a:r>
          </a:p>
          <a:p>
            <a:r>
              <a:rPr lang="en-US" dirty="0" smtClean="0"/>
              <a:t>Different Data intensive groups have different budgets</a:t>
            </a:r>
          </a:p>
          <a:p>
            <a:r>
              <a:rPr lang="en-US" dirty="0" smtClean="0"/>
              <a:t>Different storage technologies have different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97074"/>
            <a:ext cx="5112568" cy="857250"/>
          </a:xfrm>
        </p:spPr>
        <p:txBody>
          <a:bodyPr/>
          <a:lstStyle/>
          <a:p>
            <a:r>
              <a:rPr lang="en-US" sz="2800" dirty="0" err="1" smtClean="0"/>
              <a:t>QoS</a:t>
            </a:r>
            <a:r>
              <a:rPr lang="en-US" sz="2800" dirty="0" smtClean="0"/>
              <a:t> initiative organized by</a:t>
            </a:r>
            <a:br>
              <a:rPr lang="en-US" sz="2800" dirty="0" smtClean="0"/>
            </a:br>
            <a:r>
              <a:rPr lang="en-US" sz="2800" dirty="0" smtClean="0"/>
              <a:t>INDIGO-DataCloud</a:t>
            </a:r>
            <a:endParaRPr lang="en-US" sz="2800" dirty="0"/>
          </a:p>
        </p:txBody>
      </p:sp>
      <p:pic>
        <p:nvPicPr>
          <p:cNvPr id="4" name="Picture 3" descr="INDIG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6566"/>
            <a:ext cx="2852987" cy="1765183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27984" y="1259330"/>
            <a:ext cx="3420888" cy="3247206"/>
          </a:xfrm>
        </p:spPr>
        <p:txBody>
          <a:bodyPr/>
          <a:lstStyle/>
          <a:p>
            <a:r>
              <a:rPr lang="en-US" dirty="0" smtClean="0"/>
              <a:t>HGF, Germany</a:t>
            </a:r>
          </a:p>
          <a:p>
            <a:pPr lvl="1"/>
            <a:r>
              <a:rPr lang="en-US" dirty="0" smtClean="0"/>
              <a:t>DESY</a:t>
            </a:r>
          </a:p>
          <a:p>
            <a:pPr lvl="1"/>
            <a:r>
              <a:rPr lang="en-US" dirty="0" smtClean="0"/>
              <a:t>KIT</a:t>
            </a:r>
          </a:p>
          <a:p>
            <a:r>
              <a:rPr lang="en-US" dirty="0" smtClean="0"/>
              <a:t>INFN, Italy</a:t>
            </a:r>
          </a:p>
          <a:p>
            <a:pPr lvl="1"/>
            <a:r>
              <a:rPr lang="en-US" dirty="0" smtClean="0"/>
              <a:t>Bari</a:t>
            </a:r>
          </a:p>
          <a:p>
            <a:pPr lvl="1"/>
            <a:r>
              <a:rPr lang="en-US" dirty="0" smtClean="0"/>
              <a:t>CNAF, Bologna</a:t>
            </a:r>
          </a:p>
          <a:p>
            <a:r>
              <a:rPr lang="en-US" dirty="0" smtClean="0"/>
              <a:t>Poland</a:t>
            </a:r>
          </a:p>
          <a:p>
            <a:pPr lvl="1"/>
            <a:r>
              <a:rPr lang="en-US" dirty="0" smtClean="0"/>
              <a:t>PSNC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74215" y="3854292"/>
            <a:ext cx="5112568" cy="857250"/>
          </a:xfrm>
          <a:prstGeom prst="rect">
            <a:avLst/>
          </a:prstGeom>
        </p:spPr>
        <p:txBody>
          <a:bodyPr vert="horz"/>
          <a:lstStyle>
            <a:lvl1pPr algn="ctr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Involving </a:t>
            </a:r>
            <a:r>
              <a:rPr lang="en-US" sz="2800" dirty="0" smtClean="0"/>
              <a:t>RDA and SNIA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1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04" y="123478"/>
            <a:ext cx="5601692" cy="857250"/>
          </a:xfrm>
        </p:spPr>
        <p:txBody>
          <a:bodyPr/>
          <a:lstStyle/>
          <a:p>
            <a:r>
              <a:rPr lang="en-US" dirty="0" smtClean="0"/>
              <a:t>Pre-requisite </a:t>
            </a:r>
            <a:r>
              <a:rPr lang="en-US" smtClean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”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Support for Quality of Service in Storage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204" y="1491630"/>
            <a:ext cx="7920880" cy="3384376"/>
          </a:xfrm>
        </p:spPr>
        <p:txBody>
          <a:bodyPr/>
          <a:lstStyle/>
          <a:p>
            <a:r>
              <a:rPr lang="en-US" sz="2000" dirty="0" smtClean="0"/>
              <a:t>Integrated support for different storage media</a:t>
            </a:r>
          </a:p>
          <a:p>
            <a:r>
              <a:rPr lang="en-US" sz="2000" dirty="0" smtClean="0"/>
              <a:t>Transparent transition between media types based on</a:t>
            </a:r>
          </a:p>
          <a:p>
            <a:pPr lvl="1"/>
            <a:r>
              <a:rPr lang="en-US" sz="1600" dirty="0" smtClean="0"/>
              <a:t>Internal rules</a:t>
            </a:r>
          </a:p>
          <a:p>
            <a:pPr lvl="1"/>
            <a:r>
              <a:rPr lang="en-US" sz="1600" dirty="0" smtClean="0"/>
              <a:t>APIs for remote “Platform as a Service” systems</a:t>
            </a:r>
          </a:p>
          <a:p>
            <a:pPr lvl="1"/>
            <a:r>
              <a:rPr lang="en-US" sz="1600" dirty="0" smtClean="0"/>
              <a:t>Manual intervention (Operator , User)</a:t>
            </a:r>
          </a:p>
          <a:p>
            <a:r>
              <a:rPr lang="en-US" sz="2000" dirty="0" smtClean="0"/>
              <a:t>Consistent and transparent management of replica</a:t>
            </a:r>
          </a:p>
          <a:p>
            <a:pPr lvl="1"/>
            <a:r>
              <a:rPr lang="en-US" sz="1600" dirty="0" smtClean="0"/>
              <a:t>System must be aware of media attributes (Speed, Latency, Price)</a:t>
            </a:r>
          </a:p>
          <a:p>
            <a:pPr lvl="1"/>
            <a:r>
              <a:rPr lang="en-US" sz="1600" dirty="0" smtClean="0"/>
              <a:t>System must be aware of locations (Rack, </a:t>
            </a:r>
            <a:r>
              <a:rPr lang="en-US" sz="1600" dirty="0"/>
              <a:t>Power supply </a:t>
            </a:r>
            <a:r>
              <a:rPr lang="en-US" sz="1600" dirty="0" smtClean="0"/>
              <a:t>group, Buildings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12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795"/>
            <a:ext cx="5601692" cy="504056"/>
          </a:xfrm>
        </p:spPr>
        <p:txBody>
          <a:bodyPr/>
          <a:lstStyle/>
          <a:p>
            <a:r>
              <a:rPr lang="en-US" sz="2800" dirty="0" smtClean="0"/>
              <a:t>How to steer </a:t>
            </a:r>
            <a:r>
              <a:rPr lang="en-US" sz="2800" dirty="0" err="1" smtClean="0"/>
              <a:t>QoS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635851"/>
            <a:ext cx="8424936" cy="4384171"/>
          </a:xfrm>
        </p:spPr>
        <p:txBody>
          <a:bodyPr/>
          <a:lstStyle/>
          <a:p>
            <a:r>
              <a:rPr lang="en-US" sz="2200" dirty="0" smtClean="0"/>
              <a:t>SRM : Storage Resource Manager</a:t>
            </a:r>
          </a:p>
          <a:p>
            <a:pPr lvl="1"/>
            <a:r>
              <a:rPr lang="en-US" sz="1800" dirty="0" smtClean="0"/>
              <a:t>exists for over 10 years</a:t>
            </a:r>
          </a:p>
          <a:p>
            <a:pPr lvl="1"/>
            <a:r>
              <a:rPr lang="en-US" sz="1800" dirty="0" smtClean="0"/>
              <a:t>no longer “</a:t>
            </a:r>
            <a:r>
              <a:rPr lang="en-US" sz="1800" dirty="0" err="1" smtClean="0"/>
              <a:t>en</a:t>
            </a:r>
            <a:r>
              <a:rPr lang="en-US" sz="1800" dirty="0" smtClean="0"/>
              <a:t> vogue”</a:t>
            </a:r>
          </a:p>
          <a:p>
            <a:r>
              <a:rPr lang="en-US" sz="2200" dirty="0" smtClean="0"/>
              <a:t>CDMI : Cloud Data Management Interface</a:t>
            </a:r>
          </a:p>
          <a:p>
            <a:pPr lvl="1"/>
            <a:r>
              <a:rPr lang="en-US" sz="1800" dirty="0" smtClean="0"/>
              <a:t>Partial support, not great in the standard definition</a:t>
            </a:r>
          </a:p>
          <a:p>
            <a:pPr lvl="1"/>
            <a:r>
              <a:rPr lang="en-US" sz="1800" dirty="0" smtClean="0"/>
              <a:t>Extensions possible (INDIGO DataCloud and RDA)</a:t>
            </a:r>
          </a:p>
          <a:p>
            <a:pPr lvl="1"/>
            <a:r>
              <a:rPr lang="en-US" sz="1800" dirty="0" smtClean="0"/>
              <a:t>Concept not sophisticated enough.</a:t>
            </a:r>
          </a:p>
          <a:p>
            <a:r>
              <a:rPr lang="en-US" sz="2200" dirty="0" smtClean="0"/>
              <a:t>RESTful</a:t>
            </a:r>
          </a:p>
          <a:p>
            <a:pPr lvl="1"/>
            <a:r>
              <a:rPr lang="en-US" sz="1800" dirty="0" smtClean="0"/>
              <a:t>No standard definition (dCache proprietary)</a:t>
            </a:r>
          </a:p>
          <a:p>
            <a:r>
              <a:rPr lang="en-US" sz="2200" dirty="0" smtClean="0"/>
              <a:t>GUI or predefined directory structure</a:t>
            </a:r>
          </a:p>
          <a:p>
            <a:pPr lvl="1"/>
            <a:r>
              <a:rPr lang="en-US" sz="1800" dirty="0" smtClean="0"/>
              <a:t>End user friendly</a:t>
            </a:r>
          </a:p>
          <a:p>
            <a:pPr lvl="1"/>
            <a:r>
              <a:rPr lang="en-US" sz="1800" dirty="0" smtClean="0"/>
              <a:t>Limited functionality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0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13" y="82362"/>
            <a:ext cx="6172200" cy="857250"/>
          </a:xfrm>
        </p:spPr>
        <p:txBody>
          <a:bodyPr/>
          <a:lstStyle/>
          <a:p>
            <a:r>
              <a:rPr lang="en-US" dirty="0" smtClean="0"/>
              <a:t>Directory Based Storage Quality selection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93207" y="834686"/>
            <a:ext cx="1630965" cy="571500"/>
          </a:xfrm>
          <a:prstGeom prst="roundRect">
            <a:avLst>
              <a:gd name="adj" fmla="val 305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7" name="Rounded Rectangle 6"/>
          <p:cNvSpPr/>
          <p:nvPr/>
        </p:nvSpPr>
        <p:spPr bwMode="auto">
          <a:xfrm>
            <a:off x="310457" y="1120436"/>
            <a:ext cx="2605359" cy="571500"/>
          </a:xfrm>
          <a:prstGeom prst="roundRect">
            <a:avLst>
              <a:gd name="adj" fmla="val 30556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8" name="Rounded Rectangle 7"/>
          <p:cNvSpPr/>
          <p:nvPr/>
        </p:nvSpPr>
        <p:spPr bwMode="auto">
          <a:xfrm>
            <a:off x="179512" y="1238928"/>
            <a:ext cx="2992612" cy="3421054"/>
          </a:xfrm>
          <a:prstGeom prst="roundRect">
            <a:avLst>
              <a:gd name="adj" fmla="val 892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0005" dist="22987" dir="5940000" sx="104000" sy="104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pic>
        <p:nvPicPr>
          <p:cNvPr id="43" name="Picture 69" descr="bird-dcache-tit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57" y="1313453"/>
            <a:ext cx="723900" cy="8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3187" y="522318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Home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71586" y="1306732"/>
            <a:ext cx="3437620" cy="636944"/>
            <a:chOff x="2040502" y="1219837"/>
            <a:chExt cx="3437620" cy="636944"/>
          </a:xfrm>
        </p:grpSpPr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2040502" y="1263553"/>
              <a:ext cx="768754" cy="593228"/>
              <a:chOff x="4800600" y="3581400"/>
              <a:chExt cx="3276600" cy="25146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181734" y="3581400"/>
                <a:ext cx="1069446" cy="455773"/>
              </a:xfrm>
              <a:prstGeom prst="roundRect">
                <a:avLst>
                  <a:gd name="adj" fmla="val 3055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028142" y="3811905"/>
                <a:ext cx="2821517" cy="455773"/>
              </a:xfrm>
              <a:prstGeom prst="roundRect">
                <a:avLst>
                  <a:gd name="adj" fmla="val 30556"/>
                </a:avLst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800600" y="3963830"/>
                <a:ext cx="3276600" cy="2132170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  <p:sp>
          <p:nvSpPr>
            <p:cNvPr id="33" name="Can 32"/>
            <p:cNvSpPr/>
            <p:nvPr/>
          </p:nvSpPr>
          <p:spPr>
            <a:xfrm>
              <a:off x="4718699" y="1219837"/>
              <a:ext cx="759423" cy="636944"/>
            </a:xfrm>
            <a:prstGeom prst="can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Up-Down Arrow 55"/>
            <p:cNvSpPr/>
            <p:nvPr/>
          </p:nvSpPr>
          <p:spPr bwMode="auto">
            <a:xfrm rot="16200000">
              <a:off x="3664106" y="844063"/>
              <a:ext cx="330994" cy="1371600"/>
            </a:xfrm>
            <a:prstGeom prst="upDownArrow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2964" y="2681645"/>
            <a:ext cx="6337782" cy="827044"/>
            <a:chOff x="783004" y="2618509"/>
            <a:chExt cx="6337782" cy="827044"/>
          </a:xfrm>
        </p:grpSpPr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783004" y="2805843"/>
              <a:ext cx="971550" cy="514350"/>
              <a:chOff x="533400" y="685800"/>
              <a:chExt cx="3276600" cy="25146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15050" y="685800"/>
                <a:ext cx="1067377" cy="456079"/>
              </a:xfrm>
              <a:prstGeom prst="roundRect">
                <a:avLst>
                  <a:gd name="adj" fmla="val 30556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63010" y="913840"/>
                <a:ext cx="2817380" cy="459162"/>
              </a:xfrm>
              <a:prstGeom prst="roundRect">
                <a:avLst>
                  <a:gd name="adj" fmla="val 30556"/>
                </a:avLst>
              </a:pr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33400" y="1067921"/>
                <a:ext cx="3276600" cy="2132479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  <p:sp>
          <p:nvSpPr>
            <p:cNvPr id="60" name="Up-Down Arrow 59"/>
            <p:cNvSpPr/>
            <p:nvPr/>
          </p:nvSpPr>
          <p:spPr bwMode="auto">
            <a:xfrm rot="16200000">
              <a:off x="4047967" y="2230220"/>
              <a:ext cx="330994" cy="1657350"/>
            </a:xfrm>
            <a:prstGeom prst="upDownArrow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pic>
          <p:nvPicPr>
            <p:cNvPr id="62" name="Picture 70" descr="building-symbol-vector-484594.jpg"/>
            <p:cNvPicPr>
              <a:picLocks noChangeAspect="1"/>
            </p:cNvPicPr>
            <p:nvPr/>
          </p:nvPicPr>
          <p:blipFill>
            <a:blip r:embed="rId3"/>
            <a:srcRect l="5595" t="14172" r="3729" b="14172"/>
            <a:stretch>
              <a:fillRect/>
            </a:stretch>
          </p:blipFill>
          <p:spPr bwMode="auto">
            <a:xfrm>
              <a:off x="5259207" y="2618509"/>
              <a:ext cx="1861579" cy="82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Vertical Scroll 62"/>
            <p:cNvSpPr/>
            <p:nvPr/>
          </p:nvSpPr>
          <p:spPr bwMode="auto">
            <a:xfrm>
              <a:off x="5602442" y="2886551"/>
              <a:ext cx="340519" cy="414337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64" name="Vertical Scroll 63"/>
            <p:cNvSpPr/>
            <p:nvPr/>
          </p:nvSpPr>
          <p:spPr bwMode="auto">
            <a:xfrm>
              <a:off x="6160029" y="2949044"/>
              <a:ext cx="340519" cy="414337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grpSp>
          <p:nvGrpSpPr>
            <p:cNvPr id="74" name="Group 49"/>
            <p:cNvGrpSpPr>
              <a:grpSpLocks/>
            </p:cNvGrpSpPr>
            <p:nvPr/>
          </p:nvGrpSpPr>
          <p:grpSpPr bwMode="auto">
            <a:xfrm>
              <a:off x="2183373" y="2788237"/>
              <a:ext cx="971550" cy="514350"/>
              <a:chOff x="533400" y="685800"/>
              <a:chExt cx="3276600" cy="2514600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915050" y="685800"/>
                <a:ext cx="1067377" cy="456079"/>
              </a:xfrm>
              <a:prstGeom prst="roundRect">
                <a:avLst>
                  <a:gd name="adj" fmla="val 30556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63010" y="913840"/>
                <a:ext cx="2817380" cy="459162"/>
              </a:xfrm>
              <a:prstGeom prst="roundRect">
                <a:avLst>
                  <a:gd name="adj" fmla="val 30556"/>
                </a:avLst>
              </a:pr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33400" y="1067921"/>
                <a:ext cx="3276600" cy="2132479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941401" y="1974170"/>
            <a:ext cx="6546641" cy="766287"/>
            <a:chOff x="1301441" y="1911034"/>
            <a:chExt cx="6546641" cy="766287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301441" y="2001455"/>
              <a:ext cx="785095" cy="561647"/>
              <a:chOff x="304800" y="3505200"/>
              <a:chExt cx="3276600" cy="25146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85120" y="3505200"/>
                <a:ext cx="1067822" cy="458392"/>
              </a:xfrm>
              <a:prstGeom prst="roundRect">
                <a:avLst>
                  <a:gd name="adj" fmla="val 3055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33969" y="3732213"/>
                <a:ext cx="2818266" cy="458392"/>
              </a:xfrm>
              <a:prstGeom prst="roundRect">
                <a:avLst>
                  <a:gd name="adj" fmla="val 30556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04800" y="3885011"/>
                <a:ext cx="3276600" cy="2134789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  <p:pic>
          <p:nvPicPr>
            <p:cNvPr id="45" name="Picture 51" descr="Tape_Reel.png"/>
            <p:cNvPicPr>
              <a:picLocks noChangeAspect="1"/>
            </p:cNvPicPr>
            <p:nvPr/>
          </p:nvPicPr>
          <p:blipFill>
            <a:blip r:embed="rId4"/>
            <a:srcRect t="22224" b="22224"/>
            <a:stretch>
              <a:fillRect/>
            </a:stretch>
          </p:blipFill>
          <p:spPr bwMode="auto">
            <a:xfrm>
              <a:off x="6732818" y="1911034"/>
              <a:ext cx="1115264" cy="76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Up-Down Arrow 45"/>
            <p:cNvSpPr/>
            <p:nvPr/>
          </p:nvSpPr>
          <p:spPr bwMode="auto">
            <a:xfrm rot="16200000">
              <a:off x="3736536" y="1814357"/>
              <a:ext cx="330994" cy="959644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4609320" y="1949748"/>
              <a:ext cx="769107" cy="641871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2260830" y="1997018"/>
              <a:ext cx="785095" cy="561647"/>
              <a:chOff x="304800" y="3505200"/>
              <a:chExt cx="3276600" cy="25146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85120" y="3505200"/>
                <a:ext cx="1067822" cy="458392"/>
              </a:xfrm>
              <a:prstGeom prst="roundRect">
                <a:avLst>
                  <a:gd name="adj" fmla="val 3055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33969" y="3732213"/>
                <a:ext cx="2818266" cy="458392"/>
              </a:xfrm>
              <a:prstGeom prst="roundRect">
                <a:avLst>
                  <a:gd name="adj" fmla="val 30556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04800" y="3885011"/>
                <a:ext cx="3276600" cy="2134789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  <p:sp>
          <p:nvSpPr>
            <p:cNvPr id="85" name="Can 84"/>
            <p:cNvSpPr/>
            <p:nvPr/>
          </p:nvSpPr>
          <p:spPr>
            <a:xfrm>
              <a:off x="5594408" y="1949747"/>
              <a:ext cx="769107" cy="641871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502" y="3624888"/>
            <a:ext cx="8147497" cy="840302"/>
            <a:chOff x="824542" y="3561752"/>
            <a:chExt cx="8147497" cy="840302"/>
          </a:xfrm>
        </p:grpSpPr>
        <p:pic>
          <p:nvPicPr>
            <p:cNvPr id="83" name="Picture 72" descr="building-symbol-vector-484594.jpg"/>
            <p:cNvPicPr>
              <a:picLocks noChangeAspect="1"/>
            </p:cNvPicPr>
            <p:nvPr/>
          </p:nvPicPr>
          <p:blipFill>
            <a:blip r:embed="rId3"/>
            <a:srcRect l="5595" t="14172" r="3729" b="14172"/>
            <a:stretch>
              <a:fillRect/>
            </a:stretch>
          </p:blipFill>
          <p:spPr bwMode="auto">
            <a:xfrm>
              <a:off x="7736170" y="3569806"/>
              <a:ext cx="1235869" cy="8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1" descr="building-symbol-vector-484594.jpg"/>
            <p:cNvPicPr>
              <a:picLocks noChangeAspect="1"/>
            </p:cNvPicPr>
            <p:nvPr/>
          </p:nvPicPr>
          <p:blipFill>
            <a:blip r:embed="rId3"/>
            <a:srcRect l="5595" t="14172" r="3729" b="14172"/>
            <a:stretch>
              <a:fillRect/>
            </a:stretch>
          </p:blipFill>
          <p:spPr bwMode="auto">
            <a:xfrm>
              <a:off x="5220085" y="3569807"/>
              <a:ext cx="1235869" cy="8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2" descr="building-symbol-vector-484594.jpg"/>
            <p:cNvPicPr>
              <a:picLocks noChangeAspect="1"/>
            </p:cNvPicPr>
            <p:nvPr/>
          </p:nvPicPr>
          <p:blipFill>
            <a:blip r:embed="rId3"/>
            <a:srcRect l="5595" t="14172" r="3729" b="14172"/>
            <a:stretch>
              <a:fillRect/>
            </a:stretch>
          </p:blipFill>
          <p:spPr bwMode="auto">
            <a:xfrm>
              <a:off x="6502851" y="3561752"/>
              <a:ext cx="1235869" cy="8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Vertical Scroll 48"/>
            <p:cNvSpPr/>
            <p:nvPr/>
          </p:nvSpPr>
          <p:spPr bwMode="auto">
            <a:xfrm>
              <a:off x="5561329" y="3894900"/>
              <a:ext cx="332185" cy="373856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0" name="Vertical Scroll 49"/>
            <p:cNvSpPr/>
            <p:nvPr/>
          </p:nvSpPr>
          <p:spPr bwMode="auto">
            <a:xfrm>
              <a:off x="6951122" y="3854418"/>
              <a:ext cx="339328" cy="414338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grpSp>
          <p:nvGrpSpPr>
            <p:cNvPr id="65" name="Group 49"/>
            <p:cNvGrpSpPr>
              <a:grpSpLocks/>
            </p:cNvGrpSpPr>
            <p:nvPr/>
          </p:nvGrpSpPr>
          <p:grpSpPr bwMode="auto">
            <a:xfrm>
              <a:off x="824542" y="3608861"/>
              <a:ext cx="1038402" cy="694549"/>
              <a:chOff x="533400" y="685800"/>
              <a:chExt cx="3276600" cy="2514600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915050" y="685800"/>
                <a:ext cx="1067377" cy="456079"/>
              </a:xfrm>
              <a:prstGeom prst="roundRect">
                <a:avLst>
                  <a:gd name="adj" fmla="val 30556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63010" y="913840"/>
                <a:ext cx="2817380" cy="459162"/>
              </a:xfrm>
              <a:prstGeom prst="roundRect">
                <a:avLst>
                  <a:gd name="adj" fmla="val 30556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533400" y="1067921"/>
                <a:ext cx="3276600" cy="2132479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  <p:sp>
          <p:nvSpPr>
            <p:cNvPr id="69" name="Up-Down Arrow 68"/>
            <p:cNvSpPr/>
            <p:nvPr/>
          </p:nvSpPr>
          <p:spPr bwMode="auto">
            <a:xfrm rot="16200000">
              <a:off x="4059839" y="3149978"/>
              <a:ext cx="330994" cy="1657350"/>
            </a:xfrm>
            <a:prstGeom prst="upDownArrow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pic>
          <p:nvPicPr>
            <p:cNvPr id="82" name="Picture 51" descr="Tape_Reel.png"/>
            <p:cNvPicPr>
              <a:picLocks noChangeAspect="1"/>
            </p:cNvPicPr>
            <p:nvPr/>
          </p:nvPicPr>
          <p:blipFill>
            <a:blip r:embed="rId4"/>
            <a:srcRect t="22224" b="22224"/>
            <a:stretch>
              <a:fillRect/>
            </a:stretch>
          </p:blipFill>
          <p:spPr bwMode="auto">
            <a:xfrm>
              <a:off x="7995816" y="3817863"/>
              <a:ext cx="720090" cy="49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Group 49"/>
            <p:cNvGrpSpPr>
              <a:grpSpLocks/>
            </p:cNvGrpSpPr>
            <p:nvPr/>
          </p:nvGrpSpPr>
          <p:grpSpPr bwMode="auto">
            <a:xfrm>
              <a:off x="2129923" y="3618081"/>
              <a:ext cx="1038402" cy="694549"/>
              <a:chOff x="533400" y="685800"/>
              <a:chExt cx="3276600" cy="2514600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915050" y="685800"/>
                <a:ext cx="1067377" cy="456079"/>
              </a:xfrm>
              <a:prstGeom prst="roundRect">
                <a:avLst>
                  <a:gd name="adj" fmla="val 30556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763010" y="913840"/>
                <a:ext cx="2817380" cy="459162"/>
              </a:xfrm>
              <a:prstGeom prst="roundRect">
                <a:avLst>
                  <a:gd name="adj" fmla="val 30556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533400" y="1067921"/>
                <a:ext cx="3276600" cy="2132479"/>
              </a:xfrm>
              <a:prstGeom prst="roundRect">
                <a:avLst>
                  <a:gd name="adj" fmla="val 8929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40005" dist="22987" dir="5940000" sx="104000" sy="104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3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8278" y="193749"/>
            <a:ext cx="8229600" cy="373579"/>
          </a:xfrm>
        </p:spPr>
        <p:txBody>
          <a:bodyPr/>
          <a:lstStyle/>
          <a:p>
            <a:r>
              <a:rPr lang="en-US" dirty="0" smtClean="0"/>
              <a:t>Storage Management GUI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1590"/>
            <a:ext cx="6415706" cy="3266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1590"/>
            <a:ext cx="6425073" cy="32665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50328" y="895594"/>
            <a:ext cx="1814159" cy="2594517"/>
            <a:chOff x="7150328" y="895594"/>
            <a:chExt cx="1814159" cy="1532140"/>
          </a:xfrm>
        </p:grpSpPr>
        <p:sp>
          <p:nvSpPr>
            <p:cNvPr id="9" name="Oval Callout 8"/>
            <p:cNvSpPr/>
            <p:nvPr/>
          </p:nvSpPr>
          <p:spPr>
            <a:xfrm>
              <a:off x="7150328" y="895594"/>
              <a:ext cx="1814159" cy="1532140"/>
            </a:xfrm>
            <a:prstGeom prst="wedgeEllipseCallout">
              <a:avLst>
                <a:gd name="adj1" fmla="val -105576"/>
                <a:gd name="adj2" fmla="val 2920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2990" y="1104600"/>
              <a:ext cx="1588833" cy="1235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Locality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QoS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DISK</a:t>
              </a:r>
            </a:p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TAPE</a:t>
              </a:r>
            </a:p>
            <a:p>
              <a:endParaRPr lang="en-US" dirty="0"/>
            </a:p>
          </p:txBody>
        </p:sp>
      </p:grpSp>
      <p:sp>
        <p:nvSpPr>
          <p:cNvPr id="14" name="Donut 13"/>
          <p:cNvSpPr/>
          <p:nvPr/>
        </p:nvSpPr>
        <p:spPr>
          <a:xfrm>
            <a:off x="4716016" y="3342405"/>
            <a:ext cx="3744416" cy="1557982"/>
          </a:xfrm>
          <a:prstGeom prst="donut">
            <a:avLst>
              <a:gd name="adj" fmla="val 128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5156" y="214275"/>
            <a:ext cx="8229600" cy="351381"/>
          </a:xfrm>
        </p:spPr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Management interfaces</a:t>
            </a:r>
            <a:endParaRPr lang="en-US" dirty="0"/>
          </a:p>
        </p:txBody>
      </p:sp>
      <p:pic>
        <p:nvPicPr>
          <p:cNvPr id="4" name="Picture 69" descr="bird-dcache-tit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839" y="2067018"/>
            <a:ext cx="1090787" cy="123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13862759">
            <a:off x="670233" y="577818"/>
            <a:ext cx="683077" cy="2122352"/>
          </a:xfrm>
          <a:prstGeom prst="curvedLeftArrow">
            <a:avLst>
              <a:gd name="adj1" fmla="val 10575"/>
              <a:gd name="adj2" fmla="val 50000"/>
              <a:gd name="adj3" fmla="val 655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6761188">
            <a:off x="1121847" y="2969932"/>
            <a:ext cx="683077" cy="2122352"/>
          </a:xfrm>
          <a:prstGeom prst="curvedLeftArrow">
            <a:avLst>
              <a:gd name="adj1" fmla="val 10575"/>
              <a:gd name="adj2" fmla="val 50000"/>
              <a:gd name="adj3" fmla="val 655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51" descr="Tape_Reel.png"/>
          <p:cNvPicPr>
            <a:picLocks noChangeAspect="1"/>
          </p:cNvPicPr>
          <p:nvPr/>
        </p:nvPicPr>
        <p:blipFill>
          <a:blip r:embed="rId4"/>
          <a:srcRect t="22224" b="22224"/>
          <a:stretch>
            <a:fillRect/>
          </a:stretch>
        </p:blipFill>
        <p:spPr bwMode="auto">
          <a:xfrm>
            <a:off x="1957751" y="1063229"/>
            <a:ext cx="1115264" cy="7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n 8"/>
          <p:cNvSpPr/>
          <p:nvPr/>
        </p:nvSpPr>
        <p:spPr>
          <a:xfrm>
            <a:off x="178016" y="2702335"/>
            <a:ext cx="769107" cy="641871"/>
          </a:xfrm>
          <a:prstGeom prst="can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2356137" y="3344206"/>
            <a:ext cx="670057" cy="648072"/>
          </a:xfrm>
          <a:prstGeom prst="cub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 rot="184401">
            <a:off x="3256455" y="1641159"/>
            <a:ext cx="683077" cy="2122352"/>
          </a:xfrm>
          <a:prstGeom prst="curvedLeftArrow">
            <a:avLst>
              <a:gd name="adj1" fmla="val 10575"/>
              <a:gd name="adj2" fmla="val 50000"/>
              <a:gd name="adj3" fmla="val 655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55472" y="1082154"/>
            <a:ext cx="1125637" cy="3505819"/>
            <a:chOff x="4416349" y="1082154"/>
            <a:chExt cx="765326" cy="3505819"/>
          </a:xfrm>
        </p:grpSpPr>
        <p:sp>
          <p:nvSpPr>
            <p:cNvPr id="13" name="Cube 12"/>
            <p:cNvSpPr/>
            <p:nvPr/>
          </p:nvSpPr>
          <p:spPr>
            <a:xfrm>
              <a:off x="4461595" y="1082154"/>
              <a:ext cx="720080" cy="3505819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3447056" y="2373485"/>
              <a:ext cx="2596288" cy="657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Migration Engine &amp;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Replica Manager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2865" y="1082155"/>
            <a:ext cx="720080" cy="984863"/>
            <a:chOff x="5102865" y="1082155"/>
            <a:chExt cx="720080" cy="984863"/>
          </a:xfrm>
        </p:grpSpPr>
        <p:sp>
          <p:nvSpPr>
            <p:cNvPr id="18" name="Cube 17"/>
            <p:cNvSpPr/>
            <p:nvPr/>
          </p:nvSpPr>
          <p:spPr>
            <a:xfrm>
              <a:off x="5102865" y="1082155"/>
              <a:ext cx="720080" cy="984863"/>
            </a:xfrm>
            <a:prstGeom prst="cub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5073237" y="1422441"/>
              <a:ext cx="755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SRM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96216" y="2085944"/>
            <a:ext cx="720080" cy="2502029"/>
            <a:chOff x="5096216" y="2085944"/>
            <a:chExt cx="720080" cy="2502029"/>
          </a:xfrm>
        </p:grpSpPr>
        <p:sp>
          <p:nvSpPr>
            <p:cNvPr id="19" name="Cube 18"/>
            <p:cNvSpPr/>
            <p:nvPr/>
          </p:nvSpPr>
          <p:spPr>
            <a:xfrm>
              <a:off x="5096216" y="2085944"/>
              <a:ext cx="720080" cy="2502029"/>
            </a:xfrm>
            <a:prstGeom prst="cub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5036742" y="3056037"/>
              <a:ext cx="789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REST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62019" y="2652638"/>
            <a:ext cx="1165280" cy="1741230"/>
            <a:chOff x="6262019" y="2652638"/>
            <a:chExt cx="1165280" cy="1741230"/>
          </a:xfrm>
        </p:grpSpPr>
        <p:sp>
          <p:nvSpPr>
            <p:cNvPr id="26" name="Cube 25"/>
            <p:cNvSpPr/>
            <p:nvPr/>
          </p:nvSpPr>
          <p:spPr>
            <a:xfrm>
              <a:off x="6299639" y="2652638"/>
              <a:ext cx="1127660" cy="959383"/>
            </a:xfrm>
            <a:prstGeom prst="cub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99639" y="2976674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CDMI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6262019" y="3678686"/>
              <a:ext cx="1127660" cy="715182"/>
            </a:xfrm>
            <a:prstGeom prst="cub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48904" y="3846051"/>
              <a:ext cx="652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GUI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40" descr="Google_Chrome_icon_by_Obinoobi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2143" y="3722672"/>
            <a:ext cx="708422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5971394" y="1320587"/>
            <a:ext cx="1575396" cy="1268213"/>
            <a:chOff x="5971394" y="1320587"/>
            <a:chExt cx="1575396" cy="1268213"/>
          </a:xfrm>
        </p:grpSpPr>
        <p:sp>
          <p:nvSpPr>
            <p:cNvPr id="32" name="Left Arrow 31"/>
            <p:cNvSpPr/>
            <p:nvPr/>
          </p:nvSpPr>
          <p:spPr>
            <a:xfrm>
              <a:off x="5971394" y="2142671"/>
              <a:ext cx="1575396" cy="446129"/>
            </a:xfrm>
            <a:prstGeom prst="leftArrow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Arrow 33"/>
            <p:cNvSpPr/>
            <p:nvPr/>
          </p:nvSpPr>
          <p:spPr>
            <a:xfrm>
              <a:off x="5971394" y="1320587"/>
              <a:ext cx="1575396" cy="446129"/>
            </a:xfrm>
            <a:prstGeom prst="leftArrow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37669" y="841716"/>
            <a:ext cx="1706331" cy="2766695"/>
            <a:chOff x="7437669" y="841716"/>
            <a:chExt cx="1706331" cy="2766695"/>
          </a:xfrm>
        </p:grpSpPr>
        <p:sp>
          <p:nvSpPr>
            <p:cNvPr id="33" name="Right Brace 32"/>
            <p:cNvSpPr/>
            <p:nvPr/>
          </p:nvSpPr>
          <p:spPr>
            <a:xfrm>
              <a:off x="7437669" y="1082154"/>
              <a:ext cx="592464" cy="2526257"/>
            </a:xfrm>
            <a:prstGeom prst="rightBrace">
              <a:avLst>
                <a:gd name="adj1" fmla="val 24469"/>
                <a:gd name="adj2" fmla="val 5088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59738" y="841716"/>
              <a:ext cx="1284262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Works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&amp;</a:t>
              </a:r>
            </a:p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PaaS</a:t>
              </a:r>
            </a:p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e.g.</a:t>
              </a:r>
            </a:p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INDIGO</a:t>
              </a:r>
            </a:p>
            <a:p>
              <a:pPr algn="ctr"/>
              <a:r>
                <a:rPr lang="en-US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OneData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2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923678"/>
            <a:ext cx="6172200" cy="857250"/>
          </a:xfrm>
        </p:spPr>
        <p:txBody>
          <a:bodyPr/>
          <a:lstStyle/>
          <a:p>
            <a:r>
              <a:rPr lang="en-US" dirty="0" smtClean="0"/>
              <a:t>The Technology Cheat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779662"/>
            <a:ext cx="6172200" cy="85725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Managed Storage II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Managing data flows in federated systems.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015" y="50318"/>
            <a:ext cx="6172200" cy="857250"/>
          </a:xfrm>
        </p:spPr>
        <p:txBody>
          <a:bodyPr/>
          <a:lstStyle/>
          <a:p>
            <a:r>
              <a:rPr lang="en-US" dirty="0" smtClean="0"/>
              <a:t>Federating Storage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Michigan Setup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7684" y="915566"/>
            <a:ext cx="6300700" cy="1674186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1727684" y="2886897"/>
            <a:ext cx="6300700" cy="1674186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275482" y="1042781"/>
            <a:ext cx="242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 Harbor, MI Campus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765" y="4102847"/>
            <a:ext cx="20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Lansing, MI Campus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43157" y="1189856"/>
            <a:ext cx="0" cy="3024336"/>
          </a:xfrm>
          <a:prstGeom prst="straightConnector1">
            <a:avLst/>
          </a:prstGeom>
          <a:ln w="6032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900" y="2314132"/>
            <a:ext cx="88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 Km</a:t>
            </a:r>
          </a:p>
          <a:p>
            <a:pPr algn="ctr"/>
            <a:r>
              <a:rPr lang="en-US" dirty="0"/>
              <a:t>3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138174" y="1137713"/>
            <a:ext cx="1744299" cy="334224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an 11"/>
          <p:cNvSpPr/>
          <p:nvPr/>
        </p:nvSpPr>
        <p:spPr>
          <a:xfrm>
            <a:off x="6259903" y="1362981"/>
            <a:ext cx="594290" cy="616223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Can 12"/>
          <p:cNvSpPr/>
          <p:nvPr/>
        </p:nvSpPr>
        <p:spPr>
          <a:xfrm>
            <a:off x="7056276" y="1595091"/>
            <a:ext cx="594290" cy="616223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Can 13"/>
          <p:cNvSpPr/>
          <p:nvPr/>
        </p:nvSpPr>
        <p:spPr>
          <a:xfrm>
            <a:off x="6536620" y="1784310"/>
            <a:ext cx="594290" cy="616223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Can 14"/>
          <p:cNvSpPr/>
          <p:nvPr/>
        </p:nvSpPr>
        <p:spPr>
          <a:xfrm>
            <a:off x="6334537" y="3337935"/>
            <a:ext cx="594290" cy="616223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" name="Can 15"/>
          <p:cNvSpPr/>
          <p:nvPr/>
        </p:nvSpPr>
        <p:spPr>
          <a:xfrm>
            <a:off x="7130909" y="3570045"/>
            <a:ext cx="594290" cy="616223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" name="Can 16"/>
          <p:cNvSpPr/>
          <p:nvPr/>
        </p:nvSpPr>
        <p:spPr>
          <a:xfrm>
            <a:off x="6611253" y="3759264"/>
            <a:ext cx="594290" cy="616223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8" name="Picture 17" descr="dcacheorg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8362" y="2538738"/>
            <a:ext cx="743145" cy="743145"/>
          </a:xfrm>
          <a:prstGeom prst="rect">
            <a:avLst/>
          </a:prstGeom>
        </p:spPr>
      </p:pic>
      <p:sp>
        <p:nvSpPr>
          <p:cNvPr id="24" name="Bent Arrow 23"/>
          <p:cNvSpPr/>
          <p:nvPr/>
        </p:nvSpPr>
        <p:spPr>
          <a:xfrm>
            <a:off x="4610400" y="1567257"/>
            <a:ext cx="1433232" cy="178567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639056" y="3176433"/>
            <a:ext cx="1391107" cy="727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353428" y="2958235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WRITE</a:t>
            </a:r>
          </a:p>
          <a:p>
            <a:r>
              <a:rPr lang="en-US" dirty="0">
                <a:solidFill>
                  <a:srgbClr val="FF0000"/>
                </a:solidFill>
              </a:rPr>
              <a:t>Either AH or LN</a:t>
            </a:r>
          </a:p>
          <a:p>
            <a:r>
              <a:rPr lang="en-US" dirty="0">
                <a:solidFill>
                  <a:srgbClr val="FF0000"/>
                </a:solidFill>
              </a:rPr>
              <a:t>Depending on Space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380425" y="2493156"/>
            <a:ext cx="4544442" cy="1434770"/>
            <a:chOff x="1483926" y="3305639"/>
            <a:chExt cx="6059255" cy="1913026"/>
          </a:xfrm>
        </p:grpSpPr>
        <p:sp>
          <p:nvSpPr>
            <p:cNvPr id="31" name="Down Arrow 30"/>
            <p:cNvSpPr/>
            <p:nvPr/>
          </p:nvSpPr>
          <p:spPr>
            <a:xfrm>
              <a:off x="6823101" y="3305639"/>
              <a:ext cx="720080" cy="1120806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Down Arrow 31"/>
            <p:cNvSpPr/>
            <p:nvPr/>
          </p:nvSpPr>
          <p:spPr>
            <a:xfrm rot="5400000">
              <a:off x="5091085" y="4045568"/>
              <a:ext cx="720080" cy="162611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83926" y="3951543"/>
              <a:ext cx="269612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READ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Always from ‘local’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Possibly cache copy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3583" y="4508795"/>
            <a:ext cx="26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Provided by Shawn McKee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7" grpId="0"/>
      <p:bldP spid="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779662"/>
            <a:ext cx="6172200" cy="85725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 Cloud Part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4853269" y="3052096"/>
            <a:ext cx="1292352" cy="324700"/>
          </a:xfrm>
          <a:prstGeom prst="roundRect">
            <a:avLst>
              <a:gd name="adj" fmla="val 305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4682922" y="3221496"/>
            <a:ext cx="3417469" cy="1368152"/>
          </a:xfrm>
          <a:prstGeom prst="roundRect">
            <a:avLst>
              <a:gd name="adj" fmla="val 8929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0005" dist="22987" dir="5940000" sx="104000" sy="104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4853269" y="1343115"/>
            <a:ext cx="1292352" cy="324700"/>
          </a:xfrm>
          <a:prstGeom prst="roundRect">
            <a:avLst>
              <a:gd name="adj" fmla="val 305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4682922" y="1512515"/>
            <a:ext cx="3417469" cy="1368152"/>
          </a:xfrm>
          <a:prstGeom prst="roundRect">
            <a:avLst>
              <a:gd name="adj" fmla="val 8929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0005" dist="22987" dir="5940000" sx="104000" sy="104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1103303" y="1227423"/>
            <a:ext cx="1126411" cy="324700"/>
          </a:xfrm>
          <a:prstGeom prst="roundRect">
            <a:avLst>
              <a:gd name="adj" fmla="val 305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932957" y="1396823"/>
            <a:ext cx="2978658" cy="1368152"/>
          </a:xfrm>
          <a:prstGeom prst="roundRect">
            <a:avLst>
              <a:gd name="adj" fmla="val 8929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0005" dist="22987" dir="5940000" sx="104000" sy="104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1064244" y="3064615"/>
            <a:ext cx="1126411" cy="324700"/>
          </a:xfrm>
          <a:prstGeom prst="roundRect">
            <a:avLst>
              <a:gd name="adj" fmla="val 305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893898" y="3234015"/>
            <a:ext cx="2978658" cy="1368152"/>
          </a:xfrm>
          <a:prstGeom prst="roundRect">
            <a:avLst>
              <a:gd name="adj" fmla="val 8929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0005" dist="22987" dir="5940000" sx="104000" sy="104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538" y="141480"/>
            <a:ext cx="6172200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cloud feeling,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7724" y="897564"/>
            <a:ext cx="1735950" cy="486054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My Home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12060" y="897564"/>
            <a:ext cx="1735950" cy="486054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Your  Home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01670" y="1646802"/>
            <a:ext cx="6210690" cy="594066"/>
            <a:chOff x="611560" y="2195736"/>
            <a:chExt cx="8280920" cy="792088"/>
          </a:xfrm>
        </p:grpSpPr>
        <p:sp>
          <p:nvSpPr>
            <p:cNvPr id="9" name="Folded Corner 8"/>
            <p:cNvSpPr/>
            <p:nvPr/>
          </p:nvSpPr>
          <p:spPr>
            <a:xfrm>
              <a:off x="611560" y="2195736"/>
              <a:ext cx="648072" cy="792088"/>
            </a:xfrm>
            <a:prstGeom prst="foldedCorner">
              <a:avLst>
                <a:gd name="adj" fmla="val 401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olded Corner 9"/>
            <p:cNvSpPr/>
            <p:nvPr/>
          </p:nvSpPr>
          <p:spPr>
            <a:xfrm>
              <a:off x="1547664" y="2195736"/>
              <a:ext cx="648072" cy="792088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2627784" y="2195736"/>
              <a:ext cx="648072" cy="792088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5929808" y="2195736"/>
              <a:ext cx="648072" cy="792088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7087108" y="2195736"/>
              <a:ext cx="648072" cy="792088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8244408" y="2195736"/>
              <a:ext cx="648072" cy="792088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99901" y="2288029"/>
            <a:ext cx="2693748" cy="888431"/>
            <a:chOff x="75868" y="3050704"/>
            <a:chExt cx="3591664" cy="118457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75868" y="3686632"/>
              <a:ext cx="3591664" cy="548647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Share this one with you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>
              <a:off x="1617086" y="3050704"/>
              <a:ext cx="509228" cy="576064"/>
            </a:xfrm>
            <a:prstGeom prst="upArrow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01670" y="3413047"/>
            <a:ext cx="6210690" cy="1336457"/>
            <a:chOff x="611560" y="4550728"/>
            <a:chExt cx="8280920" cy="1781943"/>
          </a:xfrm>
        </p:grpSpPr>
        <p:sp>
          <p:nvSpPr>
            <p:cNvPr id="17" name="Folded Corner 16"/>
            <p:cNvSpPr/>
            <p:nvPr/>
          </p:nvSpPr>
          <p:spPr>
            <a:xfrm>
              <a:off x="611560" y="4550728"/>
              <a:ext cx="648072" cy="841106"/>
            </a:xfrm>
            <a:prstGeom prst="foldedCorner">
              <a:avLst>
                <a:gd name="adj" fmla="val 401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olded Corner 17"/>
            <p:cNvSpPr/>
            <p:nvPr/>
          </p:nvSpPr>
          <p:spPr>
            <a:xfrm>
              <a:off x="1547664" y="4550728"/>
              <a:ext cx="648072" cy="841106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2627784" y="4550728"/>
              <a:ext cx="648072" cy="841106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5929808" y="4550728"/>
              <a:ext cx="648072" cy="841106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7087108" y="4550728"/>
              <a:ext cx="648072" cy="841106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8244408" y="4550728"/>
              <a:ext cx="648072" cy="841106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4849688" y="4550728"/>
              <a:ext cx="648072" cy="841106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Curved Down Arrow 25"/>
            <p:cNvSpPr/>
            <p:nvPr/>
          </p:nvSpPr>
          <p:spPr>
            <a:xfrm flipV="1">
              <a:off x="1634558" y="5468574"/>
              <a:ext cx="3657522" cy="864097"/>
            </a:xfrm>
            <a:prstGeom prst="curvedDownArrow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301970" y="897564"/>
            <a:ext cx="0" cy="351039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30" y="1635646"/>
            <a:ext cx="7046540" cy="857250"/>
          </a:xfrm>
        </p:spPr>
        <p:txBody>
          <a:bodyPr/>
          <a:lstStyle/>
          <a:p>
            <a:r>
              <a:rPr lang="en-US" dirty="0" smtClean="0"/>
              <a:t>We decided to go for </a:t>
            </a:r>
            <a:r>
              <a:rPr lang="en-US" dirty="0" err="1" smtClean="0"/>
              <a:t>ownCloud</a:t>
            </a:r>
            <a:r>
              <a:rPr lang="en-US" dirty="0" smtClean="0"/>
              <a:t> </a:t>
            </a:r>
            <a:r>
              <a:rPr lang="de-DE" dirty="0" smtClean="0"/>
              <a:t>©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</a:t>
            </a:r>
            <a:endParaRPr lang="en-US" dirty="0"/>
          </a:p>
        </p:txBody>
      </p:sp>
      <p:pic>
        <p:nvPicPr>
          <p:cNvPr id="10" name="Picture 69" descr="bird-dcache-tit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956" y="1717414"/>
            <a:ext cx="1080120" cy="12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n 11"/>
          <p:cNvSpPr/>
          <p:nvPr/>
        </p:nvSpPr>
        <p:spPr>
          <a:xfrm>
            <a:off x="4286238" y="2881797"/>
            <a:ext cx="769107" cy="641871"/>
          </a:xfrm>
          <a:prstGeom prst="can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4677327" y="2954391"/>
            <a:ext cx="769107" cy="641871"/>
          </a:xfrm>
          <a:prstGeom prst="can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5090740" y="3021344"/>
            <a:ext cx="769107" cy="641871"/>
          </a:xfrm>
          <a:prstGeom prst="can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74725" y="1045749"/>
            <a:ext cx="3693218" cy="2678526"/>
            <a:chOff x="374725" y="1045749"/>
            <a:chExt cx="3693218" cy="2678526"/>
          </a:xfrm>
        </p:grpSpPr>
        <p:sp>
          <p:nvSpPr>
            <p:cNvPr id="11" name="Up-Down Arrow 10"/>
            <p:cNvSpPr/>
            <p:nvPr/>
          </p:nvSpPr>
          <p:spPr bwMode="auto">
            <a:xfrm rot="5400000">
              <a:off x="3492308" y="2738053"/>
              <a:ext cx="330994" cy="820276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 baseline="-25000" dirty="0">
                <a:latin typeface="Arial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74725" y="1045749"/>
              <a:ext cx="2673275" cy="2678526"/>
              <a:chOff x="374725" y="1045749"/>
              <a:chExt cx="2673275" cy="267852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09059" y="1045749"/>
                <a:ext cx="2238941" cy="2678526"/>
                <a:chOff x="732223" y="945832"/>
                <a:chExt cx="2985252" cy="3571368"/>
              </a:xfrm>
            </p:grpSpPr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732223" y="3013592"/>
                  <a:ext cx="2985252" cy="1503608"/>
                  <a:chOff x="2937566" y="3114267"/>
                  <a:chExt cx="3533913" cy="1689646"/>
                </a:xfrm>
              </p:grpSpPr>
              <p:sp>
                <p:nvSpPr>
                  <p:cNvPr id="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937566" y="3114267"/>
                    <a:ext cx="3533913" cy="1689646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:endParaRPr lang="en-US" sz="1350"/>
                  </a:p>
                </p:txBody>
              </p:sp>
              <p:pic>
                <p:nvPicPr>
                  <p:cNvPr id="9" name="Picture 8" descr="own-cloud-logo.tiff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colorTemperature colorTemp="10679"/>
                            </a14:imgEffect>
                          </a14:imgLayer>
                        </a14:imgProps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3804" y="3434319"/>
                    <a:ext cx="2286001" cy="1155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6" name="Picture 5" descr="user-management_3.jp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32634" y="945832"/>
                  <a:ext cx="1353487" cy="1067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Up-Down Arrow 6"/>
                <p:cNvSpPr/>
                <p:nvPr/>
              </p:nvSpPr>
              <p:spPr bwMode="auto">
                <a:xfrm>
                  <a:off x="2026386" y="2062200"/>
                  <a:ext cx="441325" cy="860425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>
                    <a:defRPr/>
                  </a:pPr>
                  <a:endParaRPr lang="en-US" sz="1350" baseline="-25000" dirty="0">
                    <a:latin typeface="Arial" charset="0"/>
                  </a:endParaRPr>
                </a:p>
              </p:txBody>
            </p:sp>
          </p:grp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374725" y="1686245"/>
                <a:ext cx="1735950" cy="486054"/>
              </a:xfrm>
              <a:prstGeom prst="rect">
                <a:avLst/>
              </a:prstGeom>
            </p:spPr>
            <p:txBody>
              <a:bodyPr vert="horz"/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rgbClr val="77933C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err="1" smtClean="0"/>
                  <a:t>Sync’n</a:t>
                </a:r>
                <a:r>
                  <a:rPr lang="en-US" sz="2400" dirty="0" smtClean="0"/>
                  <a:t> Share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690647" y="3774333"/>
            <a:ext cx="4206594" cy="979800"/>
            <a:chOff x="4690647" y="3774333"/>
            <a:chExt cx="4206594" cy="979800"/>
          </a:xfrm>
        </p:grpSpPr>
        <p:grpSp>
          <p:nvGrpSpPr>
            <p:cNvPr id="20" name="Group 8"/>
            <p:cNvGrpSpPr/>
            <p:nvPr/>
          </p:nvGrpSpPr>
          <p:grpSpPr>
            <a:xfrm>
              <a:off x="5484744" y="3774333"/>
              <a:ext cx="3412497" cy="979800"/>
              <a:chOff x="3399721" y="1283589"/>
              <a:chExt cx="4549997" cy="1306400"/>
            </a:xfrm>
          </p:grpSpPr>
          <p:pic>
            <p:nvPicPr>
              <p:cNvPr id="21" name="Picture 20" descr="cs300ac-facingleft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2639" y="1283589"/>
                <a:ext cx="3077079" cy="1306400"/>
              </a:xfrm>
              <a:prstGeom prst="rect">
                <a:avLst/>
              </a:prstGeom>
            </p:spPr>
          </p:pic>
          <p:sp>
            <p:nvSpPr>
              <p:cNvPr id="22" name="Left-Right Arrow 21"/>
              <p:cNvSpPr/>
              <p:nvPr/>
            </p:nvSpPr>
            <p:spPr>
              <a:xfrm rot="1932005">
                <a:off x="3399721" y="1347089"/>
                <a:ext cx="1447800" cy="609600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690647" y="4149218"/>
              <a:ext cx="1735950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NFS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03414" y="813721"/>
            <a:ext cx="2770635" cy="2025839"/>
            <a:chOff x="5803414" y="813721"/>
            <a:chExt cx="2770635" cy="2025839"/>
          </a:xfrm>
        </p:grpSpPr>
        <p:grpSp>
          <p:nvGrpSpPr>
            <p:cNvPr id="16" name="Group 12"/>
            <p:cNvGrpSpPr/>
            <p:nvPr/>
          </p:nvGrpSpPr>
          <p:grpSpPr>
            <a:xfrm>
              <a:off x="5803414" y="813721"/>
              <a:ext cx="2770635" cy="1782964"/>
              <a:chOff x="5156480" y="3285543"/>
              <a:chExt cx="3694180" cy="2377285"/>
            </a:xfrm>
          </p:grpSpPr>
          <p:pic>
            <p:nvPicPr>
              <p:cNvPr id="17" name="Picture 16" descr="globe.world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7060" y="3285543"/>
                <a:ext cx="2133600" cy="1778000"/>
              </a:xfrm>
              <a:prstGeom prst="rect">
                <a:avLst/>
              </a:prstGeom>
            </p:spPr>
          </p:pic>
          <p:sp>
            <p:nvSpPr>
              <p:cNvPr id="19" name="Left-Right Arrow 18"/>
              <p:cNvSpPr/>
              <p:nvPr/>
            </p:nvSpPr>
            <p:spPr>
              <a:xfrm rot="19529970">
                <a:off x="5156480" y="5053228"/>
                <a:ext cx="1884733" cy="609600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6354165" y="2353506"/>
              <a:ext cx="1735950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GridFTP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2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Bit 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720329"/>
            <a:ext cx="7813836" cy="685800"/>
          </a:xfrm>
        </p:spPr>
        <p:txBody>
          <a:bodyPr/>
          <a:lstStyle/>
          <a:p>
            <a:r>
              <a:rPr lang="en-US" dirty="0" smtClean="0"/>
              <a:t>Share only exists though the </a:t>
            </a:r>
            <a:r>
              <a:rPr lang="en-US" dirty="0" err="1" smtClean="0"/>
              <a:t>OwnCloud</a:t>
            </a:r>
            <a:r>
              <a:rPr lang="en-US" dirty="0" smtClean="0"/>
              <a:t> interface.</a:t>
            </a:r>
          </a:p>
          <a:p>
            <a:r>
              <a:rPr lang="en-US" dirty="0" smtClean="0"/>
              <a:t>Not available in NFS and </a:t>
            </a:r>
            <a:r>
              <a:rPr lang="en-US" dirty="0" err="1" smtClean="0"/>
              <a:t>GridFTP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7633" y="2269235"/>
            <a:ext cx="3481883" cy="2146166"/>
            <a:chOff x="477633" y="2269235"/>
            <a:chExt cx="3481883" cy="214616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899592" y="2877849"/>
              <a:ext cx="1126411" cy="324700"/>
            </a:xfrm>
            <a:prstGeom prst="roundRect">
              <a:avLst>
                <a:gd name="adj" fmla="val 3055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29246" y="3047249"/>
              <a:ext cx="2978658" cy="1368152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2748437" y="3556709"/>
              <a:ext cx="486054" cy="630829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201794" y="3556710"/>
              <a:ext cx="486054" cy="630829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576846" y="3092871"/>
              <a:ext cx="1735950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My File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2080416" y="3077426"/>
              <a:ext cx="1735950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Shared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477633" y="2269235"/>
              <a:ext cx="3481883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My Home in </a:t>
              </a:r>
              <a:r>
                <a:rPr lang="en-US" sz="2400" dirty="0" err="1" smtClean="0"/>
                <a:t>OwnCloud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32040" y="2254873"/>
            <a:ext cx="3598142" cy="2142477"/>
            <a:chOff x="4934298" y="2272924"/>
            <a:chExt cx="3598142" cy="2142477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5050557" y="2272924"/>
              <a:ext cx="3481883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My Home in NFS/</a:t>
              </a:r>
              <a:r>
                <a:rPr lang="en-US" sz="2400" dirty="0" err="1" smtClean="0"/>
                <a:t>GridFTP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257044" y="2877849"/>
              <a:ext cx="1126411" cy="324700"/>
            </a:xfrm>
            <a:prstGeom prst="roundRect">
              <a:avLst>
                <a:gd name="adj" fmla="val 3055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086698" y="3047249"/>
              <a:ext cx="2978658" cy="1368152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5559246" y="3556710"/>
              <a:ext cx="486054" cy="630829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934298" y="3092871"/>
              <a:ext cx="1735950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My File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0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8901" y="219684"/>
            <a:ext cx="8229600" cy="857250"/>
          </a:xfrm>
        </p:spPr>
        <p:txBody>
          <a:bodyPr/>
          <a:lstStyle/>
          <a:p>
            <a:r>
              <a:rPr lang="en-US" sz="2800" dirty="0" smtClean="0"/>
              <a:t>The Solution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3011758"/>
            <a:ext cx="8136904" cy="1720232"/>
          </a:xfrm>
        </p:spPr>
        <p:txBody>
          <a:bodyPr/>
          <a:lstStyle/>
          <a:p>
            <a:r>
              <a:rPr lang="en-US" dirty="0" smtClean="0"/>
              <a:t>dCache namespace gets a new object : </a:t>
            </a:r>
            <a:r>
              <a:rPr lang="en-US" b="1" i="1" dirty="0" smtClean="0"/>
              <a:t>The Share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sync’n</a:t>
            </a:r>
            <a:r>
              <a:rPr lang="en-US" dirty="0"/>
              <a:t> </a:t>
            </a:r>
            <a:r>
              <a:rPr lang="en-US" dirty="0" smtClean="0"/>
              <a:t>share interface (e.g. </a:t>
            </a:r>
            <a:r>
              <a:rPr lang="en-US" dirty="0" err="1" smtClean="0"/>
              <a:t>OwnCloud</a:t>
            </a:r>
            <a:r>
              <a:rPr lang="en-US" dirty="0" smtClean="0"/>
              <a:t>) only refers to the </a:t>
            </a:r>
            <a:r>
              <a:rPr lang="en-US" b="1" i="1" dirty="0" smtClean="0"/>
              <a:t>Share</a:t>
            </a:r>
            <a:r>
              <a:rPr lang="en-US" dirty="0" smtClean="0"/>
              <a:t> in the dCache namespace.</a:t>
            </a:r>
          </a:p>
          <a:p>
            <a:r>
              <a:rPr lang="en-US" b="1" i="1" dirty="0" smtClean="0"/>
              <a:t>Share</a:t>
            </a:r>
            <a:r>
              <a:rPr lang="en-US" dirty="0" smtClean="0"/>
              <a:t> is somewhere between hard and soft link.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86084" y="1133501"/>
            <a:ext cx="932086" cy="1587069"/>
            <a:chOff x="535497" y="1614314"/>
            <a:chExt cx="932086" cy="1587069"/>
          </a:xfrm>
        </p:grpSpPr>
        <p:sp>
          <p:nvSpPr>
            <p:cNvPr id="4" name="Folded Corner 3"/>
            <p:cNvSpPr/>
            <p:nvPr/>
          </p:nvSpPr>
          <p:spPr>
            <a:xfrm>
              <a:off x="755576" y="1614314"/>
              <a:ext cx="576064" cy="709042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535497" y="2715329"/>
              <a:ext cx="932086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Files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21874" y="1076934"/>
            <a:ext cx="1152128" cy="1869807"/>
            <a:chOff x="1835696" y="1614314"/>
            <a:chExt cx="1152128" cy="1869807"/>
          </a:xfrm>
        </p:grpSpPr>
        <p:sp>
          <p:nvSpPr>
            <p:cNvPr id="10" name="Folded Corner 9"/>
            <p:cNvSpPr/>
            <p:nvPr/>
          </p:nvSpPr>
          <p:spPr>
            <a:xfrm>
              <a:off x="2267744" y="2107332"/>
              <a:ext cx="576064" cy="709042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olded Corner 8"/>
            <p:cNvSpPr/>
            <p:nvPr/>
          </p:nvSpPr>
          <p:spPr>
            <a:xfrm>
              <a:off x="2140496" y="1919114"/>
              <a:ext cx="576064" cy="709042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988096" y="1766714"/>
              <a:ext cx="576064" cy="709042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1835696" y="1614314"/>
              <a:ext cx="576064" cy="709042"/>
            </a:xfrm>
            <a:prstGeom prst="foldedCorner">
              <a:avLst>
                <a:gd name="adj" fmla="val 40183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911722" y="2998067"/>
              <a:ext cx="1076102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Levels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16005" y="1156744"/>
            <a:ext cx="1662038" cy="1563826"/>
            <a:chOff x="3095899" y="1637557"/>
            <a:chExt cx="1662038" cy="156382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660780" y="1637557"/>
              <a:ext cx="260747" cy="125016"/>
            </a:xfrm>
            <a:prstGeom prst="roundRect">
              <a:avLst>
                <a:gd name="adj" fmla="val 3055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563888" y="1741141"/>
              <a:ext cx="800100" cy="582215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095899" y="2715329"/>
              <a:ext cx="1662038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smtClean="0"/>
                <a:t>Directories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20592" y="1097814"/>
            <a:ext cx="1662038" cy="1842555"/>
            <a:chOff x="4866012" y="1637557"/>
            <a:chExt cx="1662038" cy="184255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180960" y="1637557"/>
              <a:ext cx="260747" cy="125016"/>
            </a:xfrm>
            <a:prstGeom prst="roundRect">
              <a:avLst>
                <a:gd name="adj" fmla="val 3055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084068" y="1741141"/>
              <a:ext cx="800100" cy="582215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6" name="Explosion 1 15"/>
            <p:cNvSpPr/>
            <p:nvPr/>
          </p:nvSpPr>
          <p:spPr>
            <a:xfrm>
              <a:off x="5516116" y="1921644"/>
              <a:ext cx="792088" cy="864493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866012" y="2994058"/>
              <a:ext cx="1662038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Tags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8017" y="807871"/>
            <a:ext cx="2315442" cy="2132498"/>
            <a:chOff x="6395691" y="1347614"/>
            <a:chExt cx="2315442" cy="21324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91" y="1347614"/>
              <a:ext cx="2315442" cy="1610742"/>
            </a:xfrm>
            <a:prstGeom prst="rect">
              <a:avLst/>
            </a:prstGeom>
          </p:spPr>
        </p:pic>
        <p:sp>
          <p:nvSpPr>
            <p:cNvPr id="23" name="Title 1"/>
            <p:cNvSpPr txBox="1">
              <a:spLocks/>
            </p:cNvSpPr>
            <p:nvPr/>
          </p:nvSpPr>
          <p:spPr>
            <a:xfrm>
              <a:off x="6722393" y="2994058"/>
              <a:ext cx="1662038" cy="486054"/>
            </a:xfrm>
            <a:prstGeom prst="rect">
              <a:avLst/>
            </a:prstGeom>
          </p:spPr>
          <p:txBody>
            <a:bodyPr vert="horz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rgbClr val="77933C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Shares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8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15" y="161133"/>
            <a:ext cx="6172200" cy="857250"/>
          </a:xfrm>
        </p:spPr>
        <p:txBody>
          <a:bodyPr/>
          <a:lstStyle/>
          <a:p>
            <a:r>
              <a:rPr lang="en-US" dirty="0" smtClean="0"/>
              <a:t>The Hybrid System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77934" y="932125"/>
            <a:ext cx="1780937" cy="3490487"/>
            <a:chOff x="3813967" y="1242833"/>
            <a:chExt cx="2374582" cy="465398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185322" y="1242833"/>
              <a:ext cx="773355" cy="539586"/>
            </a:xfrm>
            <a:prstGeom prst="roundRect">
              <a:avLst>
                <a:gd name="adj" fmla="val 3055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027627" y="1480337"/>
              <a:ext cx="2043433" cy="788415"/>
            </a:xfrm>
            <a:prstGeom prst="roundRect">
              <a:avLst>
                <a:gd name="adj" fmla="val 30556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813967" y="1633977"/>
              <a:ext cx="2374582" cy="4262839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215297" y="1697726"/>
              <a:ext cx="347663" cy="166688"/>
            </a:xfrm>
            <a:prstGeom prst="roundRect">
              <a:avLst>
                <a:gd name="adj" fmla="val 3055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166085" y="1780276"/>
              <a:ext cx="917575" cy="166688"/>
            </a:xfrm>
            <a:prstGeom prst="roundRect">
              <a:avLst>
                <a:gd name="adj" fmla="val 30556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086108" y="1835838"/>
              <a:ext cx="1066800" cy="776287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496733" y="3197137"/>
              <a:ext cx="298450" cy="138113"/>
            </a:xfrm>
            <a:prstGeom prst="roundRect">
              <a:avLst>
                <a:gd name="adj" fmla="val 3055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4453870" y="3266987"/>
              <a:ext cx="787400" cy="138113"/>
            </a:xfrm>
            <a:prstGeom prst="roundRect">
              <a:avLst>
                <a:gd name="adj" fmla="val 30556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390370" y="3313025"/>
              <a:ext cx="914400" cy="646112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557431" y="4635265"/>
              <a:ext cx="372835" cy="124385"/>
            </a:xfrm>
            <a:prstGeom prst="roundRect">
              <a:avLst>
                <a:gd name="adj" fmla="val 3055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504324" y="4697458"/>
              <a:ext cx="984111" cy="125226"/>
            </a:xfrm>
            <a:prstGeom prst="roundRect">
              <a:avLst>
                <a:gd name="adj" fmla="val 30556"/>
              </a:avLst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424121" y="4739480"/>
              <a:ext cx="1144516" cy="581585"/>
            </a:xfrm>
            <a:prstGeom prst="roundRect">
              <a:avLst>
                <a:gd name="adj" fmla="val 8929"/>
              </a:avLst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5" dist="22987" dir="5940000" sx="104000" sy="104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350"/>
            </a:p>
          </p:txBody>
        </p:sp>
        <p:pic>
          <p:nvPicPr>
            <p:cNvPr id="43" name="Picture 69" descr="bird-dcache-title.png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rcRect/>
            <a:stretch>
              <a:fillRect/>
            </a:stretch>
          </p:blipFill>
          <p:spPr bwMode="auto">
            <a:xfrm>
              <a:off x="4021861" y="1713038"/>
              <a:ext cx="965200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5220072" y="1329613"/>
            <a:ext cx="2731474" cy="3147509"/>
            <a:chOff x="5420639" y="1926308"/>
            <a:chExt cx="3641965" cy="4196679"/>
          </a:xfrm>
        </p:grpSpPr>
        <p:pic>
          <p:nvPicPr>
            <p:cNvPr id="52" name="Picture 70" descr="building-symbol-vector-484594.jpg"/>
            <p:cNvPicPr>
              <a:picLocks noChangeAspect="1"/>
            </p:cNvPicPr>
            <p:nvPr/>
          </p:nvPicPr>
          <p:blipFill>
            <a:blip r:embed="rId4"/>
            <a:srcRect l="5595" t="14172" r="3729" b="14172"/>
            <a:stretch>
              <a:fillRect/>
            </a:stretch>
          </p:blipFill>
          <p:spPr bwMode="auto">
            <a:xfrm>
              <a:off x="7040129" y="3400368"/>
              <a:ext cx="2022475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1" descr="Tape_Reel.png"/>
            <p:cNvPicPr>
              <a:picLocks noChangeAspect="1"/>
            </p:cNvPicPr>
            <p:nvPr/>
          </p:nvPicPr>
          <p:blipFill>
            <a:blip r:embed="rId5"/>
            <a:srcRect t="22224" b="22224"/>
            <a:stretch>
              <a:fillRect/>
            </a:stretch>
          </p:blipFill>
          <p:spPr bwMode="auto">
            <a:xfrm>
              <a:off x="7449978" y="1926308"/>
              <a:ext cx="1450975" cy="99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Up-Down Arrow 45"/>
            <p:cNvSpPr/>
            <p:nvPr/>
          </p:nvSpPr>
          <p:spPr bwMode="auto">
            <a:xfrm rot="16200000">
              <a:off x="6614531" y="1948561"/>
              <a:ext cx="441325" cy="1000311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pic>
          <p:nvPicPr>
            <p:cNvPr id="47" name="Picture 71" descr="building-symbol-vector-484594.jpg"/>
            <p:cNvPicPr>
              <a:picLocks noChangeAspect="1"/>
            </p:cNvPicPr>
            <p:nvPr/>
          </p:nvPicPr>
          <p:blipFill>
            <a:blip r:embed="rId4"/>
            <a:srcRect l="5595" t="14172" r="3729" b="14172"/>
            <a:stretch>
              <a:fillRect/>
            </a:stretch>
          </p:blipFill>
          <p:spPr bwMode="auto">
            <a:xfrm>
              <a:off x="6466310" y="4477142"/>
              <a:ext cx="1706640" cy="110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2" descr="building-symbol-vector-484594.jpg"/>
            <p:cNvPicPr>
              <a:picLocks noChangeAspect="1"/>
            </p:cNvPicPr>
            <p:nvPr/>
          </p:nvPicPr>
          <p:blipFill>
            <a:blip r:embed="rId4"/>
            <a:srcRect l="5595" t="14172" r="3729" b="14172"/>
            <a:stretch>
              <a:fillRect/>
            </a:stretch>
          </p:blipFill>
          <p:spPr bwMode="auto">
            <a:xfrm>
              <a:off x="7355964" y="5013325"/>
              <a:ext cx="1706640" cy="110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Vertical Scroll 53"/>
            <p:cNvSpPr/>
            <p:nvPr/>
          </p:nvSpPr>
          <p:spPr bwMode="auto">
            <a:xfrm>
              <a:off x="8373748" y="3566658"/>
              <a:ext cx="442912" cy="498475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5" name="Up-Down Arrow 54"/>
            <p:cNvSpPr/>
            <p:nvPr/>
          </p:nvSpPr>
          <p:spPr bwMode="auto">
            <a:xfrm rot="16200000">
              <a:off x="6114376" y="2907050"/>
              <a:ext cx="441325" cy="1828800"/>
            </a:xfrm>
            <a:prstGeom prst="upDownArrow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1" name="Up-Down Arrow 50"/>
            <p:cNvSpPr/>
            <p:nvPr/>
          </p:nvSpPr>
          <p:spPr bwMode="auto">
            <a:xfrm rot="16200000">
              <a:off x="5920155" y="4600074"/>
              <a:ext cx="441325" cy="1080876"/>
            </a:xfrm>
            <a:prstGeom prst="upDownArrow">
              <a:avLst>
                <a:gd name="adj1" fmla="val 56907"/>
                <a:gd name="adj2" fmla="val 50000"/>
              </a:avLst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49" name="Vertical Scroll 48"/>
            <p:cNvSpPr/>
            <p:nvPr/>
          </p:nvSpPr>
          <p:spPr bwMode="auto">
            <a:xfrm>
              <a:off x="6741552" y="4874971"/>
              <a:ext cx="458722" cy="498475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0" name="Vertical Scroll 49"/>
            <p:cNvSpPr/>
            <p:nvPr/>
          </p:nvSpPr>
          <p:spPr bwMode="auto">
            <a:xfrm>
              <a:off x="8051366" y="5417518"/>
              <a:ext cx="468587" cy="552450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  <p:sp>
          <p:nvSpPr>
            <p:cNvPr id="53" name="Vertical Scroll 52"/>
            <p:cNvSpPr/>
            <p:nvPr/>
          </p:nvSpPr>
          <p:spPr bwMode="auto">
            <a:xfrm>
              <a:off x="7811775" y="3735706"/>
              <a:ext cx="454025" cy="552450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92168" y="709375"/>
            <a:ext cx="2238941" cy="2678526"/>
            <a:chOff x="732224" y="945833"/>
            <a:chExt cx="2985254" cy="3571368"/>
          </a:xfrm>
        </p:grpSpPr>
        <p:grpSp>
          <p:nvGrpSpPr>
            <p:cNvPr id="59" name="Group 23"/>
            <p:cNvGrpSpPr>
              <a:grpSpLocks/>
            </p:cNvGrpSpPr>
            <p:nvPr/>
          </p:nvGrpSpPr>
          <p:grpSpPr bwMode="auto">
            <a:xfrm>
              <a:off x="732224" y="3013593"/>
              <a:ext cx="2985254" cy="1503608"/>
              <a:chOff x="2937566" y="3114267"/>
              <a:chExt cx="3533913" cy="1689646"/>
            </a:xfrm>
          </p:grpSpPr>
          <p:sp>
            <p:nvSpPr>
              <p:cNvPr id="60" name="Oval 22"/>
              <p:cNvSpPr>
                <a:spLocks noChangeArrowheads="1"/>
              </p:cNvSpPr>
              <p:nvPr/>
            </p:nvSpPr>
            <p:spPr bwMode="auto">
              <a:xfrm>
                <a:off x="2937566" y="3114267"/>
                <a:ext cx="3533913" cy="168964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350"/>
              </a:p>
            </p:txBody>
          </p:sp>
          <p:pic>
            <p:nvPicPr>
              <p:cNvPr id="61" name="Picture 60" descr="own-cloud-logo.tiff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067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3804" y="3434319"/>
                <a:ext cx="2286001" cy="1155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3" name="Picture 62" descr="user-management_3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32636" y="945833"/>
              <a:ext cx="1353488" cy="106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Up-Down Arrow 65"/>
            <p:cNvSpPr/>
            <p:nvPr/>
          </p:nvSpPr>
          <p:spPr bwMode="auto">
            <a:xfrm>
              <a:off x="2026387" y="2062200"/>
              <a:ext cx="441325" cy="860425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 baseline="-25000" dirty="0">
                <a:latin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45399" y="3417820"/>
            <a:ext cx="1989280" cy="1315876"/>
            <a:chOff x="936532" y="4557093"/>
            <a:chExt cx="2652373" cy="1754501"/>
          </a:xfrm>
        </p:grpSpPr>
        <p:pic>
          <p:nvPicPr>
            <p:cNvPr id="64" name="Picture 16" descr="cartoon-mobile-phone1-md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36532" y="5354331"/>
              <a:ext cx="947738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7" descr="laptop.tif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09380" y="5329899"/>
              <a:ext cx="1279525" cy="96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Up-Down Arrow 66"/>
            <p:cNvSpPr/>
            <p:nvPr/>
          </p:nvSpPr>
          <p:spPr bwMode="auto">
            <a:xfrm>
              <a:off x="1945557" y="4557093"/>
              <a:ext cx="441325" cy="860425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 sz="1350" baseline="-250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45636"/>
            <a:ext cx="6172200" cy="857250"/>
          </a:xfrm>
        </p:spPr>
        <p:txBody>
          <a:bodyPr/>
          <a:lstStyle/>
          <a:p>
            <a:r>
              <a:rPr lang="en-US" dirty="0" smtClean="0"/>
              <a:t>Putting it all together </a:t>
            </a:r>
            <a:r>
              <a:rPr lang="is-IS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6172200" cy="857250"/>
          </a:xfrm>
        </p:spPr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Cheat-sheet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5616" y="915566"/>
            <a:ext cx="6912768" cy="685800"/>
          </a:xfrm>
        </p:spPr>
        <p:txBody>
          <a:bodyPr/>
          <a:lstStyle/>
          <a:p>
            <a:r>
              <a:rPr lang="en-US" sz="1800" dirty="0"/>
              <a:t>Combines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heterogeneous storage nodes </a:t>
            </a:r>
            <a:r>
              <a:rPr lang="en-US" sz="1800" dirty="0"/>
              <a:t>under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 common virtual file system tree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scales into 100PB region</a:t>
            </a:r>
            <a:r>
              <a:rPr lang="en-US" sz="1800" dirty="0"/>
              <a:t>.</a:t>
            </a:r>
          </a:p>
          <a:p>
            <a:r>
              <a:rPr lang="en-US" sz="1800" dirty="0"/>
              <a:t>Provides access to data via a variety of </a:t>
            </a:r>
            <a:r>
              <a:rPr lang="en-US" sz="1800" dirty="0" smtClean="0"/>
              <a:t>protocols, </a:t>
            </a:r>
            <a:r>
              <a:rPr lang="en-US" sz="1800" dirty="0"/>
              <a:t>e.g.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NFS4.1, WebDAV,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GridFTP</a:t>
            </a:r>
            <a:r>
              <a:rPr lang="en-US" sz="1800" dirty="0"/>
              <a:t>, etc.</a:t>
            </a:r>
          </a:p>
          <a:p>
            <a:r>
              <a:rPr lang="en-US" sz="1800" dirty="0"/>
              <a:t>Provides a variety of authentication mechanisms, like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User/Pass, X509 Certificates, Kerberos</a:t>
            </a:r>
            <a:r>
              <a:rPr lang="en-US" sz="1800" dirty="0"/>
              <a:t>, in preparation SAML and OpenID Connect, Macaroons.</a:t>
            </a:r>
          </a:p>
          <a:p>
            <a:r>
              <a:rPr lang="en-US" sz="1800" dirty="0"/>
              <a:t>Multi Tier support: moves data around between different media types, like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Tape, Spinning Disks and SSDs</a:t>
            </a:r>
            <a:r>
              <a:rPr lang="en-US" sz="1800" dirty="0"/>
              <a:t>.</a:t>
            </a:r>
          </a:p>
          <a:p>
            <a:pPr lvl="1"/>
            <a:r>
              <a:rPr lang="en-US" sz="1500" dirty="0"/>
              <a:t>By user request.</a:t>
            </a:r>
          </a:p>
          <a:p>
            <a:pPr lvl="1"/>
            <a:r>
              <a:rPr lang="en-US" sz="1500" dirty="0"/>
              <a:t>Automatically based on the access profile, hot spot.</a:t>
            </a:r>
          </a:p>
          <a:p>
            <a:r>
              <a:rPr lang="en-US" sz="1800" dirty="0"/>
              <a:t>Provides resiliency, e.g. through </a:t>
            </a:r>
            <a:r>
              <a:rPr lang="en-US" sz="1800" dirty="0" smtClean="0"/>
              <a:t>multiple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automatically managed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copies. 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287524" y="158190"/>
            <a:ext cx="8568952" cy="4644516"/>
          </a:xfrm>
          <a:prstGeom prst="verticalScroll">
            <a:avLst/>
          </a:prstGeom>
          <a:noFill/>
          <a:ln w="22225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960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5250900" y="722136"/>
            <a:ext cx="2707481" cy="1920014"/>
            <a:chOff x="4086225" y="990600"/>
            <a:chExt cx="3609975" cy="2560018"/>
          </a:xfrm>
        </p:grpSpPr>
        <p:pic>
          <p:nvPicPr>
            <p:cNvPr id="10" name="Picture 9" descr="cs300ac-facinglef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6225" y="990600"/>
              <a:ext cx="3609975" cy="1532645"/>
            </a:xfrm>
            <a:prstGeom prst="rect">
              <a:avLst/>
            </a:prstGeom>
          </p:spPr>
        </p:pic>
        <p:sp>
          <p:nvSpPr>
            <p:cNvPr id="11" name="Left-Right Arrow 10"/>
            <p:cNvSpPr/>
            <p:nvPr/>
          </p:nvSpPr>
          <p:spPr>
            <a:xfrm rot="19908631">
              <a:off x="4479892" y="1994620"/>
              <a:ext cx="1447800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5950" y="2873510"/>
              <a:ext cx="152212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Fast Analysis</a:t>
              </a:r>
            </a:p>
            <a:p>
              <a:r>
                <a:rPr lang="en-US" sz="1350" dirty="0">
                  <a:solidFill>
                    <a:srgbClr val="C0504D"/>
                  </a:solidFill>
                </a:rPr>
                <a:t>NFS 4.1/pNFS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00653" y="1716214"/>
            <a:ext cx="3511507" cy="1647886"/>
            <a:chOff x="1828552" y="2316906"/>
            <a:chExt cx="4737707" cy="2197181"/>
          </a:xfrm>
        </p:grpSpPr>
        <p:sp>
          <p:nvSpPr>
            <p:cNvPr id="40" name="Cloud 39"/>
            <p:cNvSpPr/>
            <p:nvPr/>
          </p:nvSpPr>
          <p:spPr>
            <a:xfrm>
              <a:off x="1828552" y="2316906"/>
              <a:ext cx="4737707" cy="219718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Cloud 40"/>
            <p:cNvSpPr/>
            <p:nvPr/>
          </p:nvSpPr>
          <p:spPr>
            <a:xfrm>
              <a:off x="2079380" y="3143989"/>
              <a:ext cx="1287305" cy="1002411"/>
            </a:xfrm>
            <a:prstGeom prst="cloud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Cloud 41"/>
            <p:cNvSpPr/>
            <p:nvPr/>
          </p:nvSpPr>
          <p:spPr>
            <a:xfrm>
              <a:off x="3420734" y="2546515"/>
              <a:ext cx="1287305" cy="1002411"/>
            </a:xfrm>
            <a:prstGeom prst="cloud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Can 43"/>
            <p:cNvSpPr/>
            <p:nvPr/>
          </p:nvSpPr>
          <p:spPr>
            <a:xfrm>
              <a:off x="2370549" y="3370071"/>
              <a:ext cx="682107" cy="542953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Can 44"/>
            <p:cNvSpPr/>
            <p:nvPr/>
          </p:nvSpPr>
          <p:spPr>
            <a:xfrm>
              <a:off x="3698001" y="2776243"/>
              <a:ext cx="682107" cy="542953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9" name="Picture 38" descr="dcacheor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0308" y="3554827"/>
              <a:ext cx="838200" cy="838200"/>
            </a:xfrm>
            <a:prstGeom prst="rect">
              <a:avLst/>
            </a:prstGeom>
          </p:spPr>
        </p:pic>
        <p:sp>
          <p:nvSpPr>
            <p:cNvPr id="48" name="Cloud 47"/>
            <p:cNvSpPr/>
            <p:nvPr/>
          </p:nvSpPr>
          <p:spPr>
            <a:xfrm>
              <a:off x="4488508" y="2776243"/>
              <a:ext cx="1883445" cy="1213922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6" name="Picture 51" descr="Tape_Reel.png"/>
            <p:cNvPicPr>
              <a:picLocks noChangeAspect="1"/>
            </p:cNvPicPr>
            <p:nvPr/>
          </p:nvPicPr>
          <p:blipFill>
            <a:blip r:embed="rId4"/>
            <a:srcRect t="22224" b="22224"/>
            <a:stretch>
              <a:fillRect/>
            </a:stretch>
          </p:blipFill>
          <p:spPr bwMode="auto">
            <a:xfrm>
              <a:off x="4838240" y="2947531"/>
              <a:ext cx="1081853" cy="74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3990" y="82257"/>
            <a:ext cx="6172200" cy="857250"/>
          </a:xfrm>
        </p:spPr>
        <p:txBody>
          <a:bodyPr/>
          <a:lstStyle/>
          <a:p>
            <a:r>
              <a:rPr lang="en-US" dirty="0" smtClean="0"/>
              <a:t>The scientific Data Cloud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34418" y="658738"/>
            <a:ext cx="2265631" cy="1436702"/>
            <a:chOff x="114298" y="711850"/>
            <a:chExt cx="3020841" cy="1915603"/>
          </a:xfrm>
        </p:grpSpPr>
        <p:pic>
          <p:nvPicPr>
            <p:cNvPr id="24" name="Picture 23" descr="4686666-astronomical-satellite-sketch-styl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98" y="711850"/>
              <a:ext cx="1714501" cy="182880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3726164">
              <a:off x="1704986" y="1865453"/>
              <a:ext cx="8382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799" y="979919"/>
              <a:ext cx="130634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High Speed</a:t>
              </a:r>
            </a:p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Data Ingest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4672279" y="3414320"/>
            <a:ext cx="3163723" cy="1333500"/>
            <a:chOff x="4448531" y="4095227"/>
            <a:chExt cx="4218297" cy="1778000"/>
          </a:xfrm>
        </p:grpSpPr>
        <p:pic>
          <p:nvPicPr>
            <p:cNvPr id="14" name="Picture 13" descr="globe.worl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3228" y="4095227"/>
              <a:ext cx="2133600" cy="177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48531" y="4791198"/>
              <a:ext cx="2198808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Wide Area Transfers </a:t>
              </a:r>
            </a:p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sz="1350" dirty="0" err="1">
                  <a:solidFill>
                    <a:schemeClr val="accent1">
                      <a:lumMod val="75000"/>
                    </a:schemeClr>
                  </a:solidFill>
                </a:rPr>
                <a:t>Globus</a:t>
              </a:r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 Online, FTS) </a:t>
              </a:r>
            </a:p>
            <a:p>
              <a:r>
                <a:rPr lang="en-US" sz="1350" dirty="0">
                  <a:solidFill>
                    <a:schemeClr val="accent2"/>
                  </a:solidFill>
                </a:rPr>
                <a:t>by </a:t>
              </a:r>
              <a:r>
                <a:rPr lang="en-US" sz="1350" dirty="0" err="1">
                  <a:solidFill>
                    <a:schemeClr val="accent2"/>
                  </a:solidFill>
                </a:rPr>
                <a:t>GridFTP</a:t>
              </a:r>
              <a:endParaRPr lang="en-US" sz="135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Left-Right Arrow 15"/>
            <p:cNvSpPr/>
            <p:nvPr/>
          </p:nvSpPr>
          <p:spPr>
            <a:xfrm rot="832632">
              <a:off x="4875970" y="4108254"/>
              <a:ext cx="1884734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1600" y="3138211"/>
            <a:ext cx="3306648" cy="1632693"/>
            <a:chOff x="304800" y="4184282"/>
            <a:chExt cx="4408863" cy="2176923"/>
          </a:xfrm>
        </p:grpSpPr>
        <p:grpSp>
          <p:nvGrpSpPr>
            <p:cNvPr id="9" name="Group 16"/>
            <p:cNvGrpSpPr/>
            <p:nvPr/>
          </p:nvGrpSpPr>
          <p:grpSpPr>
            <a:xfrm>
              <a:off x="304800" y="4338935"/>
              <a:ext cx="4408863" cy="2022270"/>
              <a:chOff x="304800" y="4338935"/>
              <a:chExt cx="4408863" cy="2022270"/>
            </a:xfrm>
          </p:grpSpPr>
          <p:pic>
            <p:nvPicPr>
              <p:cNvPr id="18" name="Picture 17" descr="cartoon-man-working-computer-13780903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800" y="4572000"/>
                <a:ext cx="1676400" cy="1688972"/>
              </a:xfrm>
              <a:prstGeom prst="rect">
                <a:avLst/>
              </a:prstGeom>
            </p:spPr>
          </p:pic>
          <p:sp>
            <p:nvSpPr>
              <p:cNvPr id="19" name="Bent Arrow 18"/>
              <p:cNvSpPr/>
              <p:nvPr/>
            </p:nvSpPr>
            <p:spPr>
              <a:xfrm rot="10800000">
                <a:off x="1788143" y="4338935"/>
                <a:ext cx="1219200" cy="1066800"/>
              </a:xfrm>
              <a:prstGeom prst="ben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2146" y="5407097"/>
                <a:ext cx="2421517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chemeClr val="accent1">
                        <a:lumMod val="75000"/>
                      </a:schemeClr>
                    </a:solidFill>
                  </a:rPr>
                  <a:t>Visualization</a:t>
                </a:r>
              </a:p>
              <a:p>
                <a:r>
                  <a:rPr lang="en-US" sz="1350" dirty="0">
                    <a:solidFill>
                      <a:schemeClr val="accent1">
                        <a:lumMod val="75000"/>
                      </a:schemeClr>
                    </a:solidFill>
                  </a:rPr>
                  <a:t>&amp; Sharing </a:t>
                </a:r>
              </a:p>
              <a:p>
                <a:r>
                  <a:rPr lang="en-US" sz="1350" dirty="0">
                    <a:solidFill>
                      <a:schemeClr val="accent2"/>
                    </a:solidFill>
                  </a:rPr>
                  <a:t>by </a:t>
                </a:r>
                <a:r>
                  <a:rPr lang="en-US" sz="1350" dirty="0" err="1">
                    <a:solidFill>
                      <a:schemeClr val="accent2"/>
                    </a:solidFill>
                  </a:rPr>
                  <a:t>WebDAV</a:t>
                </a:r>
                <a:r>
                  <a:rPr lang="en-US" sz="1350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50" dirty="0" err="1">
                    <a:solidFill>
                      <a:schemeClr val="accent2"/>
                    </a:solidFill>
                  </a:rPr>
                  <a:t>OwnCloud</a:t>
                </a:r>
                <a:endParaRPr lang="en-US" sz="135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2082380" y="4184282"/>
              <a:ext cx="1497053" cy="829043"/>
              <a:chOff x="2937566" y="3114267"/>
              <a:chExt cx="3533913" cy="1689646"/>
            </a:xfrm>
          </p:grpSpPr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2937566" y="3114267"/>
                <a:ext cx="3533913" cy="168964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350"/>
              </a:p>
            </p:txBody>
          </p:sp>
          <p:pic>
            <p:nvPicPr>
              <p:cNvPr id="35" name="Picture 34" descr="own-cloud-logo.tiff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067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3804" y="3434319"/>
                <a:ext cx="2286001" cy="1155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55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624" y="61788"/>
            <a:ext cx="8229600" cy="85725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9" y="490413"/>
            <a:ext cx="7863408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Well on the way for new strategic direction on storage: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9512" y="935922"/>
            <a:ext cx="8784976" cy="2582591"/>
          </a:xfrm>
          <a:prstGeom prst="rect">
            <a:avLst/>
          </a:prstGeom>
        </p:spPr>
        <p:txBody>
          <a:bodyPr vert="horz"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Bringing costs down for operations</a:t>
            </a:r>
          </a:p>
          <a:p>
            <a:pPr lvl="1"/>
            <a:r>
              <a:rPr lang="en-US" sz="1600" dirty="0" smtClean="0"/>
              <a:t>Using ‘low maintenance’ storage </a:t>
            </a:r>
            <a:r>
              <a:rPr lang="en-US" sz="1600" dirty="0" err="1" smtClean="0"/>
              <a:t>backends</a:t>
            </a:r>
            <a:r>
              <a:rPr lang="en-US" sz="1600" dirty="0" smtClean="0"/>
              <a:t> (e.g. CEPH)</a:t>
            </a:r>
          </a:p>
          <a:p>
            <a:pPr lvl="1"/>
            <a:r>
              <a:rPr lang="en-US" sz="1600" dirty="0" smtClean="0"/>
              <a:t>Introducing High Availability mechanisms to support ‘dark data centers’</a:t>
            </a:r>
          </a:p>
          <a:p>
            <a:r>
              <a:rPr lang="en-US" sz="2000" dirty="0" smtClean="0"/>
              <a:t>Allowing Quality of Service in storage to be defined by sysadmins and users.</a:t>
            </a:r>
          </a:p>
          <a:p>
            <a:pPr lvl="1"/>
            <a:r>
              <a:rPr lang="en-US" sz="1600" dirty="0" smtClean="0"/>
              <a:t>With GUI</a:t>
            </a:r>
          </a:p>
          <a:p>
            <a:pPr lvl="1"/>
            <a:r>
              <a:rPr lang="en-US" sz="1600" dirty="0" smtClean="0"/>
              <a:t>Remotely : SRM, REST, CDMI</a:t>
            </a:r>
          </a:p>
          <a:p>
            <a:r>
              <a:rPr lang="en-US" sz="2000" dirty="0" smtClean="0"/>
              <a:t>Introducing Cloud mechanisms (e.g. sharing) not only for home directory type data but as well for experiment data.</a:t>
            </a:r>
          </a:p>
          <a:p>
            <a:r>
              <a:rPr lang="en-US" sz="2000" dirty="0" smtClean="0"/>
              <a:t>Implementing the “Scientific Storage Cloud” </a:t>
            </a:r>
          </a:p>
          <a:p>
            <a:r>
              <a:rPr lang="en-US" sz="2000" dirty="0" smtClean="0"/>
              <a:t>Stick with industry standards</a:t>
            </a:r>
          </a:p>
          <a:p>
            <a:pPr lvl="1"/>
            <a:r>
              <a:rPr lang="en-US" sz="1700" dirty="0" smtClean="0"/>
              <a:t>Allow sharing resources at sites</a:t>
            </a:r>
          </a:p>
          <a:p>
            <a:pPr lvl="1"/>
            <a:r>
              <a:rPr lang="en-US" sz="1700" dirty="0" smtClean="0"/>
              <a:t>Benefit from development and fast turnaround in security components </a:t>
            </a:r>
            <a:r>
              <a:rPr lang="en-US" sz="1700" smtClean="0"/>
              <a:t>and  mechanisms.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848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314450"/>
            <a:ext cx="6172200" cy="2828925"/>
          </a:xfrm>
        </p:spPr>
        <p:txBody>
          <a:bodyPr/>
          <a:lstStyle/>
          <a:p>
            <a:r>
              <a:rPr lang="en-US" sz="3000" dirty="0"/>
              <a:t>The END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>further reading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www.dCache.org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3228975"/>
            <a:ext cx="6172200" cy="857250"/>
          </a:xfrm>
          <a:prstGeom prst="rect">
            <a:avLst/>
          </a:prstGeom>
        </p:spPr>
        <p:txBody>
          <a:bodyPr vert="horz"/>
          <a:lstStyle/>
          <a:p>
            <a:pPr algn="ctr" defTabSz="342900">
              <a:spcBef>
                <a:spcPct val="0"/>
              </a:spcBef>
              <a:defRPr/>
            </a:pPr>
            <a:endParaRPr lang="en-US" sz="2400" dirty="0">
              <a:solidFill>
                <a:srgbClr val="77933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Media Technology Support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19672" y="1378691"/>
          <a:ext cx="46085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/>
                <a:gridCol w="28534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Spinning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POSIX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Driver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POSIX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Driver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Shingled (SMR)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POSIX (disable remove)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TAPE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Driver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Removable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TAPE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Driver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New CEPH Block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Driver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9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923678"/>
            <a:ext cx="6172200" cy="857250"/>
          </a:xfrm>
        </p:spPr>
        <p:txBody>
          <a:bodyPr/>
          <a:lstStyle/>
          <a:p>
            <a:r>
              <a:rPr lang="en-US" dirty="0" smtClean="0"/>
              <a:t>Some strategic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13595" y="664575"/>
            <a:ext cx="3950300" cy="1587254"/>
            <a:chOff x="1413595" y="664575"/>
            <a:chExt cx="3950300" cy="1587254"/>
          </a:xfrm>
        </p:grpSpPr>
        <p:pic>
          <p:nvPicPr>
            <p:cNvPr id="8" name="Picture 7" descr="logo-desy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595" y="994529"/>
              <a:ext cx="1257300" cy="12573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413595" y="664575"/>
              <a:ext cx="2425565" cy="1235616"/>
              <a:chOff x="1413595" y="664575"/>
              <a:chExt cx="2425565" cy="123561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413595" y="669426"/>
                <a:ext cx="2425565" cy="1230765"/>
                <a:chOff x="360793" y="892568"/>
                <a:chExt cx="3234086" cy="164102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3192" y="895723"/>
                  <a:ext cx="711687" cy="824908"/>
                </a:xfrm>
                <a:prstGeom prst="rect">
                  <a:avLst/>
                </a:prstGeom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793" y="892568"/>
                  <a:ext cx="711686" cy="824908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6967" y="892569"/>
                  <a:ext cx="711687" cy="824908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9444" y="1708680"/>
                  <a:ext cx="711686" cy="824908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6526" y="1693823"/>
                  <a:ext cx="711686" cy="824908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5177" y="1693823"/>
                  <a:ext cx="711686" cy="824908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330" y="671793"/>
                <a:ext cx="533765" cy="61868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718" y="664575"/>
                <a:ext cx="533765" cy="618681"/>
              </a:xfrm>
              <a:prstGeom prst="rect">
                <a:avLst/>
              </a:prstGeom>
            </p:spPr>
          </p:pic>
        </p:grpSp>
      </p:grpSp>
      <p:sp>
        <p:nvSpPr>
          <p:cNvPr id="4" name="Donut 3"/>
          <p:cNvSpPr>
            <a:spLocks noChangeAspect="1"/>
          </p:cNvSpPr>
          <p:nvPr/>
        </p:nvSpPr>
        <p:spPr>
          <a:xfrm>
            <a:off x="2567447" y="2058840"/>
            <a:ext cx="1858863" cy="1858863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Donut 12"/>
          <p:cNvSpPr>
            <a:spLocks noChangeAspect="1"/>
          </p:cNvSpPr>
          <p:nvPr/>
        </p:nvSpPr>
        <p:spPr>
          <a:xfrm>
            <a:off x="3714750" y="800100"/>
            <a:ext cx="2160000" cy="2160000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>
          <a:xfrm>
            <a:off x="4087639" y="2612176"/>
            <a:ext cx="1587866" cy="1587866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85750" y="114300"/>
            <a:ext cx="6172200" cy="8572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dCache.org</a:t>
            </a:r>
            <a:r>
              <a:rPr lang="en-US" dirty="0" smtClean="0"/>
              <a:t> collaboration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45174" y="2544772"/>
            <a:ext cx="2160553" cy="1542954"/>
            <a:chOff x="1645174" y="2544772"/>
            <a:chExt cx="2160553" cy="1542954"/>
          </a:xfrm>
        </p:grpSpPr>
        <p:pic>
          <p:nvPicPr>
            <p:cNvPr id="10" name="Picture 9" descr="fermi-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9964" y="2544772"/>
              <a:ext cx="795763" cy="79576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645174" y="3466679"/>
              <a:ext cx="1067529" cy="621047"/>
              <a:chOff x="669565" y="4622239"/>
              <a:chExt cx="1423372" cy="82806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565" y="4622239"/>
                <a:ext cx="711686" cy="8249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251" y="4625393"/>
                <a:ext cx="711686" cy="824908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4243881" y="3221877"/>
            <a:ext cx="1852693" cy="1314507"/>
            <a:chOff x="4243881" y="3221877"/>
            <a:chExt cx="1852693" cy="1314507"/>
          </a:xfrm>
        </p:grpSpPr>
        <p:pic>
          <p:nvPicPr>
            <p:cNvPr id="9" name="Picture 8" descr="logo-ndgf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3881" y="3221877"/>
              <a:ext cx="1343349" cy="65328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809" y="3917703"/>
              <a:ext cx="533765" cy="61868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606550" y="872282"/>
            <a:ext cx="1681424" cy="1143000"/>
            <a:chOff x="5606550" y="872282"/>
            <a:chExt cx="1681424" cy="1143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606550" y="872282"/>
              <a:ext cx="1143000" cy="1143000"/>
              <a:chOff x="5951400" y="1163042"/>
              <a:chExt cx="1524000" cy="1524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73985" y="1494445"/>
                <a:ext cx="1330279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/>
                  <a:t>HTW</a:t>
                </a:r>
              </a:p>
              <a:p>
                <a:pPr algn="ctr"/>
                <a:r>
                  <a:rPr lang="en-US" sz="1350" dirty="0"/>
                  <a:t>Berlin</a:t>
                </a:r>
              </a:p>
              <a:p>
                <a:pPr algn="ctr"/>
                <a:r>
                  <a:rPr lang="en-US" sz="1350" dirty="0"/>
                  <a:t>(University)</a:t>
                </a:r>
              </a:p>
            </p:txBody>
          </p:sp>
          <p:sp>
            <p:nvSpPr>
              <p:cNvPr id="15" name="Donut 14"/>
              <p:cNvSpPr>
                <a:spLocks noChangeAspect="1"/>
              </p:cNvSpPr>
              <p:nvPr/>
            </p:nvSpPr>
            <p:spPr>
              <a:xfrm>
                <a:off x="5951400" y="1163042"/>
                <a:ext cx="1524000" cy="1524000"/>
              </a:xfrm>
              <a:prstGeom prst="donut">
                <a:avLst>
                  <a:gd name="adj" fmla="val 2249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330" y="1348101"/>
              <a:ext cx="474644" cy="55015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43083" y="2065652"/>
            <a:ext cx="1143000" cy="1143000"/>
            <a:chOff x="5951400" y="1163042"/>
            <a:chExt cx="1524000" cy="1524000"/>
          </a:xfrm>
        </p:grpSpPr>
        <p:sp>
          <p:nvSpPr>
            <p:cNvPr id="47" name="TextBox 46"/>
            <p:cNvSpPr txBox="1"/>
            <p:nvPr/>
          </p:nvSpPr>
          <p:spPr>
            <a:xfrm>
              <a:off x="6055929" y="1593291"/>
              <a:ext cx="13790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 err="1" smtClean="0"/>
                <a:t>Dubna</a:t>
              </a:r>
              <a:r>
                <a:rPr lang="en-US" sz="1350" dirty="0" smtClean="0"/>
                <a:t>, JINR</a:t>
              </a:r>
            </a:p>
            <a:p>
              <a:pPr algn="ctr"/>
              <a:r>
                <a:rPr lang="en-US" sz="1350" dirty="0" smtClean="0"/>
                <a:t>Moscow, KI</a:t>
              </a:r>
              <a:endParaRPr lang="en-US" sz="1350" dirty="0"/>
            </a:p>
          </p:txBody>
        </p:sp>
        <p:sp>
          <p:nvSpPr>
            <p:cNvPr id="48" name="Donut 47"/>
            <p:cNvSpPr>
              <a:spLocks noChangeAspect="1"/>
            </p:cNvSpPr>
            <p:nvPr/>
          </p:nvSpPr>
          <p:spPr>
            <a:xfrm>
              <a:off x="5951400" y="1163042"/>
              <a:ext cx="1524000" cy="1524000"/>
            </a:xfrm>
            <a:prstGeom prst="donut">
              <a:avLst>
                <a:gd name="adj" fmla="val 2249"/>
              </a:avLst>
            </a:prstGeom>
            <a:gradFill>
              <a:gsLst>
                <a:gs pos="0">
                  <a:srgbClr val="C00000"/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9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5" y="113612"/>
            <a:ext cx="6439594" cy="857250"/>
          </a:xfrm>
        </p:spPr>
        <p:txBody>
          <a:bodyPr/>
          <a:lstStyle/>
          <a:p>
            <a:r>
              <a:rPr lang="en-US" dirty="0" smtClean="0"/>
              <a:t>Funding and roadmap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7574"/>
            <a:ext cx="1115508" cy="49053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-112026" y="1992462"/>
            <a:ext cx="1028700" cy="11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970014" y="1991867"/>
            <a:ext cx="1028700" cy="11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402324" y="1535262"/>
            <a:ext cx="2000846" cy="228600"/>
          </a:xfrm>
          <a:prstGeom prst="chevron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575" y="2515563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chemeClr val="tx2">
                    <a:lumMod val="75000"/>
                  </a:schemeClr>
                </a:solidFill>
              </a:rPr>
              <a:t>2010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5736" y="250681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chemeClr val="tx2">
                    <a:lumMod val="75000"/>
                  </a:schemeClr>
                </a:solidFill>
              </a:rPr>
              <a:t>2013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-540055" y="3792092"/>
            <a:ext cx="1885950" cy="11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541389" y="3792092"/>
            <a:ext cx="1885950" cy="11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0070" y="1839773"/>
            <a:ext cx="1904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3">
                    <a:lumMod val="75000"/>
                  </a:schemeClr>
                </a:solidFill>
              </a:rPr>
              <a:t>Standardization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487" y="2792561"/>
            <a:ext cx="1218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3">
                    <a:lumMod val="75000"/>
                  </a:schemeClr>
                </a:solidFill>
              </a:rPr>
              <a:t>NFS 4.1 / </a:t>
            </a:r>
            <a:r>
              <a:rPr lang="en-US" sz="1350" dirty="0" err="1">
                <a:solidFill>
                  <a:schemeClr val="accent3">
                    <a:lumMod val="75000"/>
                  </a:schemeClr>
                </a:solidFill>
              </a:rPr>
              <a:t>pNFS</a:t>
            </a:r>
            <a:endParaRPr lang="en-US" sz="13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3135462"/>
            <a:ext cx="13169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3">
                    <a:lumMod val="75000"/>
                  </a:schemeClr>
                </a:solidFill>
              </a:rPr>
              <a:t>HTTP / </a:t>
            </a:r>
            <a:r>
              <a:rPr lang="en-US" sz="1350" dirty="0" err="1">
                <a:solidFill>
                  <a:schemeClr val="accent3">
                    <a:lumMod val="75000"/>
                  </a:schemeClr>
                </a:solidFill>
              </a:rPr>
              <a:t>WebDAV</a:t>
            </a:r>
            <a:endParaRPr lang="en-US" sz="13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380" y="3478363"/>
            <a:ext cx="15958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3">
                    <a:lumMod val="75000"/>
                  </a:schemeClr>
                </a:solidFill>
              </a:rPr>
              <a:t>Contributing to the</a:t>
            </a:r>
          </a:p>
          <a:p>
            <a:r>
              <a:rPr lang="en-US" sz="1350" dirty="0">
                <a:solidFill>
                  <a:schemeClr val="accent3">
                    <a:lumMod val="75000"/>
                  </a:schemeClr>
                </a:solidFill>
              </a:rPr>
              <a:t>Dynamic Federation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674634" y="1478111"/>
            <a:ext cx="3057606" cy="3257550"/>
            <a:chOff x="4744081" y="1981199"/>
            <a:chExt cx="4076807" cy="4343400"/>
          </a:xfrm>
        </p:grpSpPr>
        <p:grpSp>
          <p:nvGrpSpPr>
            <p:cNvPr id="32" name="Group 31"/>
            <p:cNvGrpSpPr/>
            <p:nvPr/>
          </p:nvGrpSpPr>
          <p:grpSpPr>
            <a:xfrm>
              <a:off x="4744081" y="1981199"/>
              <a:ext cx="4076807" cy="4343400"/>
              <a:chOff x="4744081" y="1981199"/>
              <a:chExt cx="4076807" cy="43434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4391467" y="2666205"/>
                <a:ext cx="1371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7" descr="Indigo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02" t="15354" r="21260" b="21260"/>
              <a:stretch>
                <a:fillRect/>
              </a:stretch>
            </p:blipFill>
            <p:spPr bwMode="auto">
              <a:xfrm>
                <a:off x="6306306" y="2895600"/>
                <a:ext cx="1542294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Straight Connector 19"/>
              <p:cNvCxnSpPr/>
              <p:nvPr/>
            </p:nvCxnSpPr>
            <p:spPr>
              <a:xfrm rot="5400000">
                <a:off x="7750252" y="2666206"/>
                <a:ext cx="1371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hevron 12"/>
              <p:cNvSpPr/>
              <p:nvPr/>
            </p:nvSpPr>
            <p:spPr>
              <a:xfrm>
                <a:off x="5100836" y="2514600"/>
                <a:ext cx="3240000" cy="304800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44081" y="3352800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chemeClr val="tx2">
                        <a:lumMod val="7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104452" y="3352800"/>
                <a:ext cx="71643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chemeClr val="tx2">
                        <a:lumMod val="75000"/>
                      </a:schemeClr>
                    </a:solidFill>
                  </a:rPr>
                  <a:t>2018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3819968" y="5066505"/>
                <a:ext cx="2514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7180340" y="5066504"/>
                <a:ext cx="2514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5534099" y="4152235"/>
              <a:ext cx="237347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i="1" dirty="0">
                  <a:solidFill>
                    <a:schemeClr val="accent5">
                      <a:lumMod val="75000"/>
                    </a:schemeClr>
                  </a:solidFill>
                </a:rPr>
                <a:t>Data Life Cycle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71406" y="4876800"/>
              <a:ext cx="1928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Multi Tier Storage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71406" y="5334000"/>
              <a:ext cx="18961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Quality of Service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71406" y="5867400"/>
              <a:ext cx="20893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>Migration Archiving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80878" y="906612"/>
            <a:ext cx="5015458" cy="3566383"/>
            <a:chOff x="3285738" y="1219200"/>
            <a:chExt cx="6687277" cy="4755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3800" y="1219200"/>
              <a:ext cx="1756955" cy="685800"/>
            </a:xfrm>
            <a:prstGeom prst="rect">
              <a:avLst/>
            </a:prstGeom>
          </p:spPr>
        </p:pic>
        <p:sp>
          <p:nvSpPr>
            <p:cNvPr id="10" name="Chevron 9"/>
            <p:cNvSpPr/>
            <p:nvPr/>
          </p:nvSpPr>
          <p:spPr>
            <a:xfrm>
              <a:off x="3285738" y="2065842"/>
              <a:ext cx="6687277" cy="296357"/>
            </a:xfrm>
            <a:prstGeom prst="chevron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36311" y="5420379"/>
              <a:ext cx="75063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i="1" dirty="0">
                  <a:solidFill>
                    <a:schemeClr val="accent6">
                      <a:lumMod val="75000"/>
                    </a:schemeClr>
                  </a:solidFill>
                </a:rPr>
                <a:t>AAI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80261" y="3025675"/>
              <a:ext cx="1600200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6">
                      <a:lumMod val="75000"/>
                    </a:schemeClr>
                  </a:solidFill>
                </a:rPr>
                <a:t>Deploying new technologies  into</a:t>
              </a:r>
            </a:p>
            <a:p>
              <a:r>
                <a:rPr lang="en-US" sz="1350" dirty="0">
                  <a:solidFill>
                    <a:schemeClr val="accent6">
                      <a:lumMod val="75000"/>
                    </a:schemeClr>
                  </a:solidFill>
                </a:rPr>
                <a:t>Production and exploring new communities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52121" y="726137"/>
            <a:ext cx="2955783" cy="3672913"/>
            <a:chOff x="5652121" y="725332"/>
            <a:chExt cx="2955783" cy="3673718"/>
          </a:xfrm>
        </p:grpSpPr>
        <p:sp>
          <p:nvSpPr>
            <p:cNvPr id="46" name="Chevron 45"/>
            <p:cNvSpPr/>
            <p:nvPr/>
          </p:nvSpPr>
          <p:spPr>
            <a:xfrm>
              <a:off x="5652121" y="1139050"/>
              <a:ext cx="2352336" cy="221789"/>
            </a:xfrm>
            <a:prstGeom prst="chevron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83060" y="725332"/>
              <a:ext cx="7636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>
                  <a:solidFill>
                    <a:schemeClr val="accent6">
                      <a:lumMod val="75000"/>
                    </a:schemeClr>
                  </a:solidFill>
                </a:rPr>
                <a:t>EOSC</a:t>
              </a:r>
              <a:endParaRPr lang="en-US" sz="2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42009" y="2690890"/>
              <a:ext cx="1865895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i="1" dirty="0" smtClean="0">
                  <a:solidFill>
                    <a:schemeClr val="accent6">
                      <a:lumMod val="75000"/>
                    </a:schemeClr>
                  </a:solidFill>
                </a:rPr>
                <a:t>Deployment</a:t>
              </a:r>
            </a:p>
            <a:p>
              <a:endParaRPr lang="en-US" sz="2100" i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2100" i="1" dirty="0" smtClean="0">
                  <a:solidFill>
                    <a:schemeClr val="accent6">
                      <a:lumMod val="75000"/>
                    </a:schemeClr>
                  </a:solidFill>
                </a:rPr>
                <a:t>Interoperability</a:t>
              </a:r>
            </a:p>
            <a:p>
              <a:endParaRPr lang="en-US" sz="2100" i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2100" i="1" dirty="0" smtClean="0">
                  <a:solidFill>
                    <a:schemeClr val="accent6">
                      <a:lumMod val="75000"/>
                    </a:schemeClr>
                  </a:solidFill>
                </a:rPr>
                <a:t>Reducing Costs</a:t>
              </a:r>
              <a:endParaRPr lang="en-US" sz="2100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40796" y="1491630"/>
            <a:ext cx="2239716" cy="1094485"/>
            <a:chOff x="6940796" y="1484925"/>
            <a:chExt cx="2239716" cy="1094485"/>
          </a:xfrm>
        </p:grpSpPr>
        <p:sp>
          <p:nvSpPr>
            <p:cNvPr id="47" name="TextBox 46"/>
            <p:cNvSpPr txBox="1"/>
            <p:nvPr/>
          </p:nvSpPr>
          <p:spPr>
            <a:xfrm>
              <a:off x="6940796" y="2163912"/>
              <a:ext cx="223971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smtClean="0">
                  <a:solidFill>
                    <a:schemeClr val="accent3">
                      <a:lumMod val="75000"/>
                    </a:schemeClr>
                  </a:solidFill>
                </a:rPr>
                <a:t>INFRA-12/21-2017</a:t>
              </a:r>
              <a:endParaRPr lang="en-US" sz="21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7204367" y="1875567"/>
              <a:ext cx="1853911" cy="231195"/>
            </a:xfrm>
            <a:prstGeom prst="chevron">
              <a:avLst/>
            </a:prstGeom>
            <a:gradFill>
              <a:gsLst>
                <a:gs pos="0">
                  <a:schemeClr val="accent3">
                    <a:lumMod val="50000"/>
                    <a:alpha val="36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41669" y="1484925"/>
              <a:ext cx="55976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smtClean="0">
                  <a:solidFill>
                    <a:schemeClr val="accent3">
                      <a:lumMod val="75000"/>
                    </a:schemeClr>
                  </a:solidFill>
                </a:rPr>
                <a:t>???</a:t>
              </a:r>
              <a:endParaRPr lang="en-US" sz="21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3678" y="56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Pentagon 24"/>
          <p:cNvSpPr/>
          <p:nvPr/>
        </p:nvSpPr>
        <p:spPr>
          <a:xfrm rot="5400000">
            <a:off x="5549777" y="474109"/>
            <a:ext cx="683163" cy="504056"/>
          </a:xfrm>
          <a:prstGeom prst="homePlate">
            <a:avLst>
              <a:gd name="adj" fmla="val 135533"/>
            </a:avLst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04883"/>
            <a:ext cx="7704856" cy="2592288"/>
          </a:xfrm>
        </p:spPr>
        <p:txBody>
          <a:bodyPr/>
          <a:lstStyle/>
          <a:p>
            <a:r>
              <a:rPr lang="en-US" dirty="0" smtClean="0"/>
              <a:t>24/7 availability</a:t>
            </a:r>
          </a:p>
          <a:p>
            <a:r>
              <a:rPr lang="en-US" dirty="0" smtClean="0"/>
              <a:t>Rolling updates / upgrades</a:t>
            </a:r>
          </a:p>
          <a:p>
            <a:r>
              <a:rPr lang="en-US" dirty="0" smtClean="0"/>
              <a:t>Operator-less operation for ‘dark computer centers’</a:t>
            </a:r>
          </a:p>
          <a:p>
            <a:r>
              <a:rPr lang="en-US" dirty="0" smtClean="0"/>
              <a:t>Reduced cost for managing low level storage</a:t>
            </a:r>
          </a:p>
          <a:p>
            <a:r>
              <a:rPr lang="en-US" dirty="0" smtClean="0"/>
              <a:t>Large scale x-site and x-country federations</a:t>
            </a:r>
          </a:p>
          <a:p>
            <a:r>
              <a:rPr lang="en-US" dirty="0" smtClean="0"/>
              <a:t>User defined quality (price) of storage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172200" cy="85725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Storage Cloud 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Infrastructures require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660" y="508298"/>
            <a:ext cx="6172200" cy="85725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Improved System Management 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1059582"/>
            <a:ext cx="7416824" cy="857250"/>
          </a:xfrm>
          <a:prstGeom prst="rect">
            <a:avLst/>
          </a:prstGeom>
        </p:spPr>
        <p:txBody>
          <a:bodyPr vert="horz"/>
          <a:lstStyle>
            <a:lvl1pPr algn="ctr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Full High Availability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779662"/>
            <a:ext cx="8388424" cy="2383110"/>
          </a:xfrm>
          <a:prstGeom prst="rect">
            <a:avLst/>
          </a:prstGeom>
        </p:spPr>
        <p:txBody>
          <a:bodyPr vert="horz"/>
          <a:lstStyle>
            <a:lvl1pPr algn="ctr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With the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increasing size of </a:t>
            </a:r>
            <a:r>
              <a:rPr lang="en-US" dirty="0" err="1" smtClean="0"/>
              <a:t>dCache</a:t>
            </a:r>
            <a:r>
              <a:rPr lang="en-US" dirty="0" smtClean="0"/>
              <a:t> installations,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the usage beyond WLCG, with more challenging SLAs and with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the pressure to run ‘operator less’ for days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Weekends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Dark Data Centers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Reduce Costs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 Available functionality became inevitable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76215</TotalTime>
  <Words>1393</Words>
  <Application>Microsoft Macintosh PowerPoint</Application>
  <PresentationFormat>On-screen Show (16:9)</PresentationFormat>
  <Paragraphs>296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American Typewriter</vt:lpstr>
      <vt:lpstr>Apple Chancery</vt:lpstr>
      <vt:lpstr>AppleGothic</vt:lpstr>
      <vt:lpstr>AppleMyungjo</vt:lpstr>
      <vt:lpstr>Arial Hebrew</vt:lpstr>
      <vt:lpstr>Calibri</vt:lpstr>
      <vt:lpstr>Times New Roman</vt:lpstr>
      <vt:lpstr>Wingdings</vt:lpstr>
      <vt:lpstr>Arial</vt:lpstr>
      <vt:lpstr>Office Theme</vt:lpstr>
      <vt:lpstr>PowerPoint Presentation</vt:lpstr>
      <vt:lpstr> That this presentation about ?</vt:lpstr>
      <vt:lpstr>The Technology Cheat Sheet</vt:lpstr>
      <vt:lpstr>dCache Cheat-sheet</vt:lpstr>
      <vt:lpstr>Some strategic considerations</vt:lpstr>
      <vt:lpstr>The dCache.org collaboration</vt:lpstr>
      <vt:lpstr>Funding and roadmap</vt:lpstr>
      <vt:lpstr>Storage Cloud Infrastructures require</vt:lpstr>
      <vt:lpstr>Improved System Management I</vt:lpstr>
      <vt:lpstr>High Availability</vt:lpstr>
      <vt:lpstr>High Availability</vt:lpstr>
      <vt:lpstr>High Availability: Message Passing</vt:lpstr>
      <vt:lpstr>High Availability</vt:lpstr>
      <vt:lpstr>Result (With 3.0)</vt:lpstr>
      <vt:lpstr>Improved System Management II</vt:lpstr>
      <vt:lpstr>Delegating work to external Storage Layers</vt:lpstr>
      <vt:lpstr>Integrating low level storage technologies</vt:lpstr>
      <vt:lpstr>CEPH in dCache, what we have now </vt:lpstr>
      <vt:lpstr>CEPH in dCache, phase 1</vt:lpstr>
      <vt:lpstr>CEPH in dCache, phase 2</vt:lpstr>
      <vt:lpstr>CEPH in dCache, phase 2</vt:lpstr>
      <vt:lpstr>PowerPoint Presentation</vt:lpstr>
      <vt:lpstr>Why do we need to talk about Quality of Storage ?</vt:lpstr>
      <vt:lpstr>QoS initiative organized by INDIGO-DataCloud</vt:lpstr>
      <vt:lpstr>Pre-requisite for  ”Support for Quality of Service in Storage”</vt:lpstr>
      <vt:lpstr>How to steer QoS ?</vt:lpstr>
      <vt:lpstr>Directory Based Storage Quality selection</vt:lpstr>
      <vt:lpstr>Storage Management GUI</vt:lpstr>
      <vt:lpstr>QoS Management interfaces</vt:lpstr>
      <vt:lpstr>Managed Storage II  Managing data flows in federated systems.</vt:lpstr>
      <vt:lpstr>Federating Storage The Michigan Setup</vt:lpstr>
      <vt:lpstr>The Cloud Part</vt:lpstr>
      <vt:lpstr>PowerPoint Presentation</vt:lpstr>
      <vt:lpstr>We decided to go for ownCloud © to get this done.</vt:lpstr>
      <vt:lpstr>Current Implementation</vt:lpstr>
      <vt:lpstr>Missing Bit ….</vt:lpstr>
      <vt:lpstr>The Solution</vt:lpstr>
      <vt:lpstr>The Hybrid System</vt:lpstr>
      <vt:lpstr>Putting it all together …..</vt:lpstr>
      <vt:lpstr>The scientific Data Cloud</vt:lpstr>
      <vt:lpstr>Conclusion</vt:lpstr>
      <vt:lpstr>The END    further reading www.dCache.org   </vt:lpstr>
      <vt:lpstr>Integrated Media Technology Support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Fuhrmann</dc:creator>
  <cp:lastModifiedBy>Patrick</cp:lastModifiedBy>
  <cp:revision>488</cp:revision>
  <cp:lastPrinted>2017-03-06T23:45:59Z</cp:lastPrinted>
  <dcterms:created xsi:type="dcterms:W3CDTF">2015-05-18T20:27:30Z</dcterms:created>
  <dcterms:modified xsi:type="dcterms:W3CDTF">2017-03-07T02:54:04Z</dcterms:modified>
</cp:coreProperties>
</file>