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4440" r:id="rId2"/>
  </p:sldMasterIdLst>
  <p:notesMasterIdLst>
    <p:notesMasterId r:id="rId25"/>
  </p:notesMasterIdLst>
  <p:handoutMasterIdLst>
    <p:handoutMasterId r:id="rId26"/>
  </p:handoutMasterIdLst>
  <p:sldIdLst>
    <p:sldId id="256" r:id="rId3"/>
    <p:sldId id="281" r:id="rId4"/>
    <p:sldId id="346" r:id="rId5"/>
    <p:sldId id="315" r:id="rId6"/>
    <p:sldId id="404" r:id="rId7"/>
    <p:sldId id="409" r:id="rId8"/>
    <p:sldId id="399" r:id="rId9"/>
    <p:sldId id="418" r:id="rId10"/>
    <p:sldId id="417" r:id="rId11"/>
    <p:sldId id="423" r:id="rId12"/>
    <p:sldId id="424" r:id="rId13"/>
    <p:sldId id="393" r:id="rId14"/>
    <p:sldId id="394" r:id="rId15"/>
    <p:sldId id="420" r:id="rId16"/>
    <p:sldId id="414" r:id="rId17"/>
    <p:sldId id="415" r:id="rId18"/>
    <p:sldId id="416" r:id="rId19"/>
    <p:sldId id="392" r:id="rId20"/>
    <p:sldId id="314" r:id="rId21"/>
    <p:sldId id="421" r:id="rId22"/>
    <p:sldId id="313" r:id="rId23"/>
    <p:sldId id="412" r:id="rId24"/>
  </p:sldIdLst>
  <p:sldSz cx="9144000" cy="5143500" type="screen16x9"/>
  <p:notesSz cx="7099300" cy="10234613"/>
  <p:defaultTextStyle>
    <a:defPPr>
      <a:defRPr lang="es-E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0066"/>
    <a:srgbClr val="003F5E"/>
    <a:srgbClr val="FFFFFF"/>
    <a:srgbClr val="FF0000"/>
    <a:srgbClr val="000099"/>
    <a:srgbClr val="F8F8F8"/>
    <a:srgbClr val="3333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68" autoAdjust="0"/>
    <p:restoredTop sz="94737" autoAdjust="0"/>
  </p:normalViewPr>
  <p:slideViewPr>
    <p:cSldViewPr snapToGrid="0">
      <p:cViewPr varScale="1">
        <p:scale>
          <a:sx n="113" d="100"/>
          <a:sy n="113" d="100"/>
        </p:scale>
        <p:origin x="-293" y="-6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t" anchorCtr="0" compatLnSpc="1">
            <a:prstTxWarp prst="textNoShape">
              <a:avLst/>
            </a:prstTxWarp>
          </a:bodyPr>
          <a:lstStyle>
            <a:lvl1pPr algn="l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t" anchorCtr="0" compatLnSpc="1">
            <a:prstTxWarp prst="textNoShape">
              <a:avLst/>
            </a:prstTxWarp>
          </a:bodyPr>
          <a:lstStyle>
            <a:lvl1pPr algn="r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b" anchorCtr="0" compatLnSpc="1">
            <a:prstTxWarp prst="textNoShape">
              <a:avLst/>
            </a:prstTxWarp>
          </a:bodyPr>
          <a:lstStyle>
            <a:lvl1pPr algn="l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b" anchorCtr="0" compatLnSpc="1">
            <a:prstTxWarp prst="textNoShape">
              <a:avLst/>
            </a:prstTxWarp>
          </a:bodyPr>
          <a:lstStyle>
            <a:lvl1pPr algn="r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67E252A-B0F2-4B77-8C7A-CCD99C8442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654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t" anchorCtr="0" compatLnSpc="1">
            <a:prstTxWarp prst="textNoShape">
              <a:avLst/>
            </a:prstTxWarp>
          </a:bodyPr>
          <a:lstStyle>
            <a:lvl1pPr algn="l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t" anchorCtr="0" compatLnSpc="1">
            <a:prstTxWarp prst="textNoShape">
              <a:avLst/>
            </a:prstTxWarp>
          </a:bodyPr>
          <a:lstStyle>
            <a:lvl1pPr algn="r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8350"/>
            <a:ext cx="68183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b" anchorCtr="0" compatLnSpc="1">
            <a:prstTxWarp prst="textNoShape">
              <a:avLst/>
            </a:prstTxWarp>
          </a:bodyPr>
          <a:lstStyle>
            <a:lvl1pPr algn="l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3438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2" rIns="95485" bIns="47742" numCol="1" anchor="b" anchorCtr="0" compatLnSpc="1">
            <a:prstTxWarp prst="textNoShape">
              <a:avLst/>
            </a:prstTxWarp>
          </a:bodyPr>
          <a:lstStyle>
            <a:lvl1pPr algn="r" defTabSz="955675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E1FA4EF-7505-4E35-8F9C-A588B570EA9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01348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2AE45085-B309-424B-897C-B0C619473069}" type="slidenum">
              <a:rPr lang="es-ES" sz="1200" smtClean="0">
                <a:latin typeface="Times New Roman" pitchFamily="18" charset="0"/>
              </a:rPr>
              <a:pPr eaLnBrk="1" hangingPunct="1"/>
              <a:t>1</a:t>
            </a:fld>
            <a:endParaRPr lang="es-ES" sz="1200" smtClean="0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9900" cy="3836988"/>
          </a:xfrm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859338"/>
            <a:ext cx="5208587" cy="4610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955675" eaLnBrk="0" hangingPunct="0"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defTabSz="9556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A1EC7B12-9C04-4698-9988-10F5537EA647}" type="slidenum">
              <a:rPr lang="en-GB" sz="1200" smtClean="0">
                <a:latin typeface="Times New Roman" pitchFamily="18" charset="0"/>
              </a:rPr>
              <a:pPr eaLnBrk="1" hangingPunct="1"/>
              <a:t>3</a:t>
            </a:fld>
            <a:endParaRPr lang="en-GB" sz="1200" smtClean="0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8312" cy="3836988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18" descr="eugridpma-02v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712" y="258290"/>
            <a:ext cx="3761985" cy="1600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3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857500"/>
            <a:ext cx="7772400" cy="1885950"/>
          </a:xfrm>
          <a:noFill/>
        </p:spPr>
        <p:txBody>
          <a:bodyPr lIns="91440" tIns="45720" rIns="91440" bIns="45720"/>
          <a:lstStyle>
            <a:lvl1pPr algn="ctr">
              <a:defRPr sz="4000"/>
            </a:lvl1pPr>
          </a:lstStyle>
          <a:p>
            <a:r>
              <a:rPr lang="en-GB" dirty="0" err="1"/>
              <a:t>Haga</a:t>
            </a:r>
            <a:r>
              <a:rPr lang="en-GB" dirty="0"/>
              <a:t> </a:t>
            </a:r>
            <a:r>
              <a:rPr lang="en-GB" dirty="0" err="1"/>
              <a:t>clic</a:t>
            </a:r>
            <a:r>
              <a:rPr lang="en-GB" dirty="0"/>
              <a:t> para </a:t>
            </a:r>
            <a:r>
              <a:rPr lang="en-GB" dirty="0" err="1"/>
              <a:t>modificar</a:t>
            </a:r>
            <a:r>
              <a:rPr lang="en-GB" dirty="0"/>
              <a:t> el </a:t>
            </a:r>
            <a:r>
              <a:rPr lang="en-GB" dirty="0" err="1"/>
              <a:t>estilo</a:t>
            </a:r>
            <a:r>
              <a:rPr lang="en-GB" dirty="0"/>
              <a:t> de </a:t>
            </a:r>
            <a:r>
              <a:rPr lang="en-GB" dirty="0" err="1"/>
              <a:t>título</a:t>
            </a:r>
            <a:r>
              <a:rPr lang="en-GB" dirty="0"/>
              <a:t> del </a:t>
            </a:r>
            <a:r>
              <a:rPr lang="en-GB" dirty="0" err="1"/>
              <a:t>patrón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39269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132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2288" y="114300"/>
            <a:ext cx="2011362" cy="4733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14300"/>
            <a:ext cx="5881688" cy="4733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812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GB" sz="14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12192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GB" sz="1400">
              <a:solidFill>
                <a:prstClr val="whit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930193" y="2718757"/>
            <a:ext cx="5096933" cy="281467"/>
          </a:xfrm>
        </p:spPr>
        <p:txBody>
          <a:bodyPr>
            <a:normAutofit/>
          </a:bodyPr>
          <a:lstStyle>
            <a:lvl1pPr marL="0" indent="0">
              <a:buNone/>
              <a:defRPr sz="1500" b="1" baseline="0"/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930193" y="4113071"/>
            <a:ext cx="5003270" cy="32725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 smtClean="0"/>
              <a:t>Event, Location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930193" y="2103260"/>
            <a:ext cx="5012795" cy="377594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F6791C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30193" y="1798732"/>
            <a:ext cx="5012795" cy="354932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930193" y="4339000"/>
            <a:ext cx="5003270" cy="32123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930193" y="2960391"/>
            <a:ext cx="5096933" cy="260411"/>
          </a:xfrm>
        </p:spPr>
        <p:txBody>
          <a:bodyPr>
            <a:normAutofit/>
          </a:bodyPr>
          <a:lstStyle>
            <a:lvl1pPr marL="0" indent="0">
              <a:buNone/>
              <a:defRPr sz="1400" b="0" baseline="0"/>
            </a:lvl1pPr>
          </a:lstStyle>
          <a:p>
            <a:pPr lvl="0"/>
            <a:r>
              <a:rPr lang="en-US" dirty="0" smtClean="0"/>
              <a:t>Role in Project, AARC (if applicable)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30193" y="3187318"/>
            <a:ext cx="6613609" cy="260411"/>
          </a:xfrm>
        </p:spPr>
        <p:txBody>
          <a:bodyPr>
            <a:normAutofit/>
          </a:bodyPr>
          <a:lstStyle>
            <a:lvl1pPr marL="0" indent="0">
              <a:buNone/>
              <a:defRPr sz="1400" b="0" baseline="0"/>
            </a:lvl1pPr>
          </a:lstStyle>
          <a:p>
            <a:pPr lvl="0"/>
            <a:r>
              <a:rPr lang="en-US" dirty="0" smtClean="0"/>
              <a:t>Role in Organisation, Organisation Name (if Applicable)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115094" y="3574438"/>
            <a:ext cx="914400" cy="142799"/>
          </a:xfrm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pPr lvl="0"/>
            <a:r>
              <a:rPr lang="en-US" dirty="0" smtClean="0"/>
              <a:t>Logo (optional)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269" y="-31749"/>
            <a:ext cx="3292440" cy="5207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62" y="360466"/>
            <a:ext cx="1112082" cy="1004786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2114200" y="695848"/>
            <a:ext cx="4542910" cy="26930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l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300" dirty="0" smtClean="0">
                <a:solidFill>
                  <a:srgbClr val="003F5E"/>
                </a:solidFill>
                <a:latin typeface="Calibri"/>
              </a:rPr>
              <a:t>Authentication and Authorisation for Research and Collaboration</a:t>
            </a:r>
            <a:endParaRPr lang="en-GB" sz="1300" dirty="0">
              <a:solidFill>
                <a:srgbClr val="003F5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9786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700">
                <a:latin typeface="+mn-lt"/>
              </a:defRPr>
            </a:lvl1pPr>
            <a:lvl2pPr>
              <a:defRPr sz="1400">
                <a:solidFill>
                  <a:srgbClr val="004361"/>
                </a:solidFill>
                <a:latin typeface="+mn-lt"/>
              </a:defRPr>
            </a:lvl2pPr>
            <a:lvl3pPr>
              <a:defRPr sz="1400">
                <a:solidFill>
                  <a:srgbClr val="003F5E"/>
                </a:solidFill>
                <a:latin typeface="+mn-lt"/>
              </a:defRPr>
            </a:lvl3pPr>
            <a:lvl4pPr>
              <a:defRPr sz="1400"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4082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369219"/>
            <a:ext cx="4171950" cy="3263504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 sz="11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440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953" y="1260872"/>
            <a:ext cx="4136231" cy="617934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175" indent="0">
              <a:buNone/>
              <a:defRPr sz="1100" b="1"/>
            </a:lvl2pPr>
            <a:lvl3pPr marL="514350" indent="0">
              <a:buNone/>
              <a:defRPr sz="1000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1951" y="1866904"/>
            <a:ext cx="4164806" cy="27753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175" indent="0">
              <a:buNone/>
              <a:defRPr sz="1100" b="1"/>
            </a:lvl2pPr>
            <a:lvl3pPr marL="514350" indent="0">
              <a:buNone/>
              <a:defRPr sz="1000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812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:33 Tex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6" y="1143003"/>
            <a:ext cx="5898092" cy="3489722"/>
          </a:xfrm>
        </p:spPr>
        <p:txBody>
          <a:bodyPr/>
          <a:lstStyle>
            <a:lvl1pPr>
              <a:defRPr sz="1100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239933" y="114935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6451594" y="1149350"/>
            <a:ext cx="2" cy="351155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205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4265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257300"/>
            <a:ext cx="9144000" cy="1624263"/>
          </a:xfrm>
          <a:prstGeom prst="rect">
            <a:avLst/>
          </a:prstGeom>
          <a:solidFill>
            <a:srgbClr val="013F5E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GB" sz="100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2930" y="3062288"/>
            <a:ext cx="8406062" cy="163604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82913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2893595"/>
            <a:ext cx="9144000" cy="1624263"/>
          </a:xfrm>
          <a:prstGeom prst="rect">
            <a:avLst/>
          </a:prstGeom>
          <a:solidFill>
            <a:srgbClr val="004361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GB" sz="1000">
              <a:solidFill>
                <a:prstClr val="white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36215" y="1143439"/>
            <a:ext cx="8486943" cy="15756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714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5390535" y="4903839"/>
            <a:ext cx="3495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1200" dirty="0">
              <a:solidFill>
                <a:srgbClr val="003F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0495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38639"/>
            <a:ext cx="4629150" cy="31571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1231641"/>
            <a:ext cx="3236119" cy="3170100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800"/>
            </a:lvl2pPr>
            <a:lvl3pPr marL="514350" indent="0">
              <a:buNone/>
              <a:defRPr sz="700"/>
            </a:lvl3pPr>
            <a:lvl4pPr marL="771525" indent="0">
              <a:buNone/>
              <a:defRPr sz="600"/>
            </a:lvl4pPr>
            <a:lvl5pPr marL="1028700" indent="0">
              <a:buNone/>
              <a:defRPr sz="600"/>
            </a:lvl5pPr>
            <a:lvl6pPr marL="1285875" indent="0">
              <a:buNone/>
              <a:defRPr sz="600"/>
            </a:lvl6pPr>
            <a:lvl7pPr marL="1543050" indent="0">
              <a:buNone/>
              <a:defRPr sz="600"/>
            </a:lvl7pPr>
            <a:lvl8pPr marL="1800225" indent="0">
              <a:buNone/>
              <a:defRPr sz="600"/>
            </a:lvl8pPr>
            <a:lvl9pPr marL="2057400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46653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1287628"/>
            <a:ext cx="4629150" cy="3108163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600"/>
            </a:lvl2pPr>
            <a:lvl3pPr marL="514350" indent="0">
              <a:buNone/>
              <a:defRPr sz="1400"/>
            </a:lvl3pPr>
            <a:lvl4pPr marL="771525" indent="0">
              <a:buNone/>
              <a:defRPr sz="1100"/>
            </a:lvl4pPr>
            <a:lvl5pPr marL="1028700" indent="0">
              <a:buNone/>
              <a:defRPr sz="1100"/>
            </a:lvl5pPr>
            <a:lvl6pPr marL="1285875" indent="0">
              <a:buNone/>
              <a:defRPr sz="1100"/>
            </a:lvl6pPr>
            <a:lvl7pPr marL="1543050" indent="0">
              <a:buNone/>
              <a:defRPr sz="1100"/>
            </a:lvl7pPr>
            <a:lvl8pPr marL="1800225" indent="0">
              <a:buNone/>
              <a:defRPr sz="1100"/>
            </a:lvl8pPr>
            <a:lvl9pPr marL="2057400" indent="0">
              <a:buNone/>
              <a:defRPr sz="11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1287628"/>
            <a:ext cx="3236119" cy="3114116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800"/>
            </a:lvl2pPr>
            <a:lvl3pPr marL="514350" indent="0">
              <a:buNone/>
              <a:defRPr sz="700"/>
            </a:lvl3pPr>
            <a:lvl4pPr marL="771525" indent="0">
              <a:buNone/>
              <a:defRPr sz="600"/>
            </a:lvl4pPr>
            <a:lvl5pPr marL="1028700" indent="0">
              <a:buNone/>
              <a:defRPr sz="600"/>
            </a:lvl5pPr>
            <a:lvl6pPr marL="1285875" indent="0">
              <a:buNone/>
              <a:defRPr sz="600"/>
            </a:lvl6pPr>
            <a:lvl7pPr marL="1543050" indent="0">
              <a:buNone/>
              <a:defRPr sz="600"/>
            </a:lvl7pPr>
            <a:lvl8pPr marL="1800225" indent="0">
              <a:buNone/>
              <a:defRPr sz="600"/>
            </a:lvl8pPr>
            <a:lvl9pPr marL="2057400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6930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489287" y="228602"/>
            <a:ext cx="3278718" cy="50013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l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>
                <a:solidFill>
                  <a:srgbClr val="003F5D"/>
                </a:solidFill>
                <a:latin typeface="Calibri"/>
              </a:rPr>
              <a:t>Style Guide</a:t>
            </a:r>
          </a:p>
          <a:p>
            <a:pPr algn="l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srgbClr val="F57A1E"/>
                </a:solidFill>
                <a:latin typeface="Calibri"/>
              </a:rPr>
              <a:t>A Guide to Using the New GÉANT Template</a:t>
            </a:r>
            <a:endParaRPr lang="en-GB" sz="1400" dirty="0">
              <a:solidFill>
                <a:srgbClr val="F57A1E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85275" y="1519327"/>
            <a:ext cx="7612243" cy="222368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160735" indent="-160735" algn="l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3F5D"/>
                </a:solidFill>
                <a:latin typeface="Calibri"/>
              </a:rPr>
              <a:t>This template is to present information on behalf of the AARC Project</a:t>
            </a:r>
          </a:p>
          <a:p>
            <a:pPr marL="160735" indent="-160735" algn="l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3F5D"/>
                </a:solidFill>
                <a:latin typeface="Calibri"/>
              </a:rPr>
              <a:t>Font is Calibri and will auto-size. Avoid using a font size less than 18pt.  Main font colour is Teal, </a:t>
            </a:r>
            <a:r>
              <a:rPr lang="en-GB" sz="1400" dirty="0" smtClean="0">
                <a:solidFill>
                  <a:srgbClr val="F57B20"/>
                </a:solidFill>
                <a:latin typeface="Calibri"/>
              </a:rPr>
              <a:t>Subtitle colour is Orange and should be used sparingly.</a:t>
            </a:r>
            <a:r>
              <a:rPr lang="en-GB" sz="1400" dirty="0" smtClean="0">
                <a:solidFill>
                  <a:srgbClr val="ED1556"/>
                </a:solidFill>
                <a:latin typeface="Calibri"/>
              </a:rPr>
              <a:t> </a:t>
            </a:r>
            <a:r>
              <a:rPr lang="en-GB" sz="1400" dirty="0" smtClean="0">
                <a:solidFill>
                  <a:srgbClr val="003F5D"/>
                </a:solidFill>
                <a:latin typeface="Calibri"/>
              </a:rPr>
              <a:t>If the colours are not shown in PowerPoint use the colour picker to select the correct colour from the logo or these samples</a:t>
            </a:r>
            <a:endParaRPr lang="en-GB" sz="1400" dirty="0" smtClean="0">
              <a:solidFill>
                <a:srgbClr val="ED1556"/>
              </a:solidFill>
              <a:latin typeface="Calibri"/>
            </a:endParaRPr>
          </a:p>
          <a:p>
            <a:pPr marL="160735" indent="-160735" algn="l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rgbClr val="ED1556"/>
              </a:solidFill>
              <a:latin typeface="Calibri"/>
            </a:endParaRPr>
          </a:p>
          <a:p>
            <a:pPr marL="160735" indent="-160735" algn="l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3F5D"/>
                </a:solidFill>
                <a:latin typeface="Calibri"/>
              </a:rPr>
              <a:t>The title slide has space for the speaker’s own organisation logo which should be no larger than the main AARC logo </a:t>
            </a:r>
          </a:p>
          <a:p>
            <a:pPr marL="160735" indent="-160735" algn="l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rgbClr val="003F5D"/>
              </a:solidFill>
              <a:latin typeface="Calibri"/>
            </a:endParaRPr>
          </a:p>
          <a:p>
            <a:pPr marL="160735" indent="-160735" algn="l" defTabSz="6858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3F5D"/>
                </a:solidFill>
                <a:latin typeface="Calibri"/>
              </a:rPr>
              <a:t>The end slide includes EU logo, copyright, and funding statement and must be included in any slide packs distributed or printed.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8167657" y="4170730"/>
            <a:ext cx="545432" cy="397043"/>
          </a:xfrm>
          <a:prstGeom prst="ellipse">
            <a:avLst/>
          </a:prstGeom>
          <a:solidFill>
            <a:srgbClr val="003F5D"/>
          </a:solidFill>
          <a:ln>
            <a:solidFill>
              <a:srgbClr val="003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GB" sz="10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7413676" y="4170730"/>
            <a:ext cx="545432" cy="397043"/>
          </a:xfrm>
          <a:prstGeom prst="ellipse">
            <a:avLst/>
          </a:prstGeom>
          <a:solidFill>
            <a:srgbClr val="F6791C"/>
          </a:solidFill>
          <a:ln>
            <a:solidFill>
              <a:srgbClr val="F679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GB" sz="1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177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Must be inclu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2"/>
            <a:ext cx="9144001" cy="5143501"/>
          </a:xfrm>
          <a:prstGeom prst="rect">
            <a:avLst/>
          </a:prstGeom>
          <a:solidFill>
            <a:srgbClr val="003F5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058978" y="4722319"/>
            <a:ext cx="4860946" cy="22313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500" dirty="0" smtClean="0">
                <a:solidFill>
                  <a:prstClr val="white"/>
                </a:solidFill>
                <a:latin typeface="Calibri"/>
              </a:rPr>
              <a:t>© GEANT  on behalf of the AARC project.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500" dirty="0" smtClean="0">
                <a:solidFill>
                  <a:prstClr val="white"/>
                </a:solidFill>
                <a:latin typeface="Calibri"/>
              </a:rPr>
              <a:t>The research leading to these results has received funding from the European Union’s Horizon 2020 research and innovation programme under Grant Agreement No. 653965 (AARC).</a:t>
            </a:r>
            <a:endParaRPr lang="en-GB" sz="5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12801" y="3627819"/>
            <a:ext cx="1038989" cy="8469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822" y="4474784"/>
            <a:ext cx="325256" cy="22099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083584" y="1796680"/>
            <a:ext cx="2811731" cy="108491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3300" dirty="0" smtClean="0">
                <a:solidFill>
                  <a:prstClr val="white"/>
                </a:solidFill>
                <a:latin typeface="Calibri"/>
              </a:rPr>
              <a:t>Thank you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GB" sz="3300" dirty="0" smtClean="0">
                <a:solidFill>
                  <a:srgbClr val="F6791C"/>
                </a:solidFill>
                <a:latin typeface="Calibri"/>
              </a:rPr>
              <a:t>Any Questions?</a:t>
            </a:r>
            <a:endParaRPr lang="en-GB" sz="3300" dirty="0">
              <a:solidFill>
                <a:srgbClr val="F6791C"/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268" y="-37666"/>
            <a:ext cx="3296182" cy="5212918"/>
          </a:xfrm>
          <a:prstGeom prst="rect">
            <a:avLst/>
          </a:prstGeom>
        </p:spPr>
      </p:pic>
      <p:sp>
        <p:nvSpPr>
          <p:cNvPr id="25" name="Content Placeholder 24"/>
          <p:cNvSpPr>
            <a:spLocks noGrp="1"/>
          </p:cNvSpPr>
          <p:nvPr>
            <p:ph sz="quarter" idx="11" hasCustomPrompt="1"/>
          </p:nvPr>
        </p:nvSpPr>
        <p:spPr>
          <a:xfrm>
            <a:off x="2822375" y="3085156"/>
            <a:ext cx="3334147" cy="280283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email address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6320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53578"/>
            <a:ext cx="8229600" cy="857400"/>
          </a:xfrm>
          <a:prstGeom prst="rect">
            <a:avLst/>
          </a:prstGeom>
        </p:spPr>
        <p:txBody>
          <a:bodyPr lIns="68569" tIns="68569" rIns="68569" bIns="68569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112651" y="864851"/>
            <a:ext cx="8918699" cy="3936899"/>
          </a:xfrm>
          <a:prstGeom prst="rect">
            <a:avLst/>
          </a:prstGeom>
        </p:spPr>
        <p:txBody>
          <a:bodyPr lIns="68569" tIns="68569" rIns="68569" bIns="68569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2" y="4749850"/>
            <a:ext cx="548699" cy="393524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546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48700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971550"/>
            <a:ext cx="3943350" cy="3876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3950" y="971550"/>
            <a:ext cx="3944938" cy="3876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016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855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8914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77616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40637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23059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auto">
          <a:xfrm>
            <a:off x="0" y="0"/>
            <a:ext cx="9144000" cy="154305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7" name="Picture 20" descr="eugridpma-02v03trozo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860" y="1251769"/>
            <a:ext cx="1501140" cy="321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14301"/>
            <a:ext cx="8045450" cy="65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1031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971550"/>
            <a:ext cx="8040688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pic>
        <p:nvPicPr>
          <p:cNvPr id="1032" name="Picture 21" descr="eugridpma-02v0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4767262"/>
            <a:ext cx="741947" cy="32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8391829" y="4876191"/>
            <a:ext cx="589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064CD9B-369C-4C9F-8ECD-FEDA6D0883F2}" type="slidenum">
              <a:rPr lang="en-US" sz="1200" smtClean="0">
                <a:solidFill>
                  <a:srgbClr val="003F5E"/>
                </a:solidFill>
                <a:latin typeface="+mn-lt"/>
              </a:rPr>
              <a:t>‹#›</a:t>
            </a:fld>
            <a:endParaRPr lang="en-US" sz="1200" dirty="0">
              <a:solidFill>
                <a:srgbClr val="003F5E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432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  <p:sldLayoutId id="2147484439" r:id="rId11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000066"/>
          </a:solidFill>
          <a:latin typeface="Lucida Sans" pitchFamily="34" charset="0"/>
        </a:defRPr>
      </a:lvl9pPr>
    </p:titleStyle>
    <p:bodyStyle>
      <a:lvl1pPr marL="265113" indent="-265113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·"/>
        <a:defRPr sz="2000">
          <a:solidFill>
            <a:srgbClr val="000066"/>
          </a:solidFill>
          <a:latin typeface="+mn-lt"/>
          <a:ea typeface="+mn-ea"/>
          <a:cs typeface="+mn-cs"/>
        </a:defRPr>
      </a:lvl1pPr>
      <a:lvl2pPr marL="627063" indent="-16986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sz="1800">
          <a:solidFill>
            <a:srgbClr val="000066"/>
          </a:solidFill>
          <a:latin typeface="+mn-lt"/>
        </a:defRPr>
      </a:lvl2pPr>
      <a:lvl3pPr marL="1076325" indent="-161925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·"/>
        <a:defRPr sz="1600">
          <a:solidFill>
            <a:srgbClr val="000066"/>
          </a:solidFill>
          <a:latin typeface="+mn-lt"/>
        </a:defRPr>
      </a:lvl3pPr>
      <a:lvl4pPr marL="1527175" indent="-1555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sz="1400">
          <a:solidFill>
            <a:srgbClr val="000066"/>
          </a:solidFill>
          <a:latin typeface="+mn-lt"/>
        </a:defRPr>
      </a:lvl4pPr>
      <a:lvl5pPr marL="1976438" indent="-147638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·"/>
        <a:defRPr sz="1000">
          <a:solidFill>
            <a:srgbClr val="00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·"/>
        <a:defRPr sz="16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·"/>
        <a:defRPr sz="16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·"/>
        <a:defRPr sz="16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·"/>
        <a:defRPr sz="16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201" y="152400"/>
            <a:ext cx="6780516" cy="69582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3377" y="1079500"/>
            <a:ext cx="8181975" cy="355322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6359" y="4804515"/>
            <a:ext cx="555766" cy="20615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3377" y="4804515"/>
            <a:ext cx="8456062" cy="5422"/>
          </a:xfrm>
          <a:prstGeom prst="line">
            <a:avLst/>
          </a:prstGeom>
          <a:ln w="12700" cap="rnd">
            <a:solidFill>
              <a:srgbClr val="F57B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19050" y="4861208"/>
            <a:ext cx="1363134" cy="1615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" dirty="0" smtClean="0">
                <a:solidFill>
                  <a:srgbClr val="003F5E"/>
                </a:solidFill>
                <a:latin typeface="Calibri"/>
              </a:rPr>
              <a:t>http://aarc-project.eu</a:t>
            </a:r>
            <a:endParaRPr lang="en-GB" sz="600" dirty="0">
              <a:solidFill>
                <a:srgbClr val="003F5E"/>
              </a:solidFill>
              <a:latin typeface="Calibri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333378" y="918246"/>
            <a:ext cx="7705723" cy="2165"/>
          </a:xfrm>
          <a:prstGeom prst="line">
            <a:avLst/>
          </a:prstGeom>
          <a:ln w="12700">
            <a:solidFill>
              <a:srgbClr val="00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612" y="107948"/>
            <a:ext cx="858513" cy="7756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07" y="4845210"/>
            <a:ext cx="248849" cy="22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6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  <p:sldLayoutId id="2147484442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  <p:sldLayoutId id="2147484452" r:id="rId12"/>
    <p:sldLayoutId id="2147484453" r:id="rId13"/>
  </p:sldLayoutIdLst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7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400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400" kern="1200">
          <a:solidFill>
            <a:srgbClr val="003F5E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4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4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ugridpma.org/meetings/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3838" y="2197510"/>
            <a:ext cx="8623300" cy="2772159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990000"/>
                </a:solidFill>
              </a:rPr>
              <a:t>EUGridPMA </a:t>
            </a:r>
            <a:br>
              <a:rPr lang="en-US" sz="3600" dirty="0" smtClean="0">
                <a:solidFill>
                  <a:srgbClr val="990000"/>
                </a:solidFill>
              </a:rPr>
            </a:br>
            <a:r>
              <a:rPr lang="en-US" sz="3600" dirty="0" smtClean="0">
                <a:solidFill>
                  <a:srgbClr val="990000"/>
                </a:solidFill>
              </a:rPr>
              <a:t>Status and Current Trends</a:t>
            </a:r>
            <a:br>
              <a:rPr lang="en-US" sz="3600" dirty="0" smtClean="0">
                <a:solidFill>
                  <a:srgbClr val="990000"/>
                </a:solidFill>
              </a:rPr>
            </a:br>
            <a:r>
              <a:rPr lang="en-US" sz="2800" i="1" dirty="0" smtClean="0">
                <a:solidFill>
                  <a:srgbClr val="990000"/>
                </a:solidFill>
              </a:rPr>
              <a:t>and some IGTF topics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900" dirty="0" smtClean="0"/>
              <a:t/>
            </a:r>
            <a:br>
              <a:rPr lang="en-US" sz="900" dirty="0" smtClean="0"/>
            </a:br>
            <a:r>
              <a:rPr lang="en-US" sz="1800" dirty="0" smtClean="0"/>
              <a:t>March 2017</a:t>
            </a:r>
            <a:br>
              <a:rPr lang="en-US" sz="1800" dirty="0" smtClean="0"/>
            </a:br>
            <a:r>
              <a:rPr lang="en-US" sz="1800" dirty="0" smtClean="0"/>
              <a:t>APGridPMA Spring Meeting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b="0" i="1" dirty="0" smtClean="0"/>
              <a:t>David </a:t>
            </a:r>
            <a:r>
              <a:rPr lang="en-US" sz="1800" b="0" i="1" dirty="0" err="1" smtClean="0"/>
              <a:t>Groep</a:t>
            </a:r>
            <a:r>
              <a:rPr lang="en-US" sz="1800" b="0" i="1" dirty="0" smtClean="0"/>
              <a:t>, Nikhef &amp; EUGridPMA</a:t>
            </a:r>
            <a:endParaRPr lang="en-GB" sz="1600" b="0" i="1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scalable policy models in light of the Blueprint: </a:t>
            </a:r>
            <a:r>
              <a:rPr lang="en-US" dirty="0" err="1" smtClean="0"/>
              <a:t>Snctfi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35" y="2002032"/>
            <a:ext cx="3038627" cy="2486149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01141" y="4851262"/>
            <a:ext cx="2302646" cy="242372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algn="l" defTabSz="685783" fontAlgn="auto">
              <a:spcBef>
                <a:spcPts val="0"/>
              </a:spcBef>
              <a:spcAft>
                <a:spcPts val="0"/>
              </a:spcAft>
            </a:pPr>
            <a:r>
              <a:rPr lang="en-US" sz="1100" i="1" dirty="0">
                <a:solidFill>
                  <a:srgbClr val="F57A1E"/>
                </a:solidFill>
                <a:latin typeface="Calibri"/>
              </a:rPr>
              <a:t>Graphics inset: Ann Harding, SWITCH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7" y="1019910"/>
            <a:ext cx="1142048" cy="1622095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65828"/>
              </p:ext>
            </p:extLst>
          </p:nvPr>
        </p:nvGraphicFramePr>
        <p:xfrm>
          <a:off x="6478992" y="3118649"/>
          <a:ext cx="2420077" cy="161545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20077"/>
              </a:tblGrid>
              <a:tr h="40387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C3959"/>
                          </a:solidFill>
                        </a:rPr>
                        <a:t>Many</a:t>
                      </a:r>
                      <a:r>
                        <a:rPr lang="en-US" sz="1800" baseline="0" dirty="0" smtClean="0">
                          <a:solidFill>
                            <a:srgbClr val="0C3959"/>
                          </a:solidFill>
                        </a:rPr>
                        <a:t> SPs are alike</a:t>
                      </a:r>
                      <a:endParaRPr lang="en-US" sz="1800" dirty="0">
                        <a:solidFill>
                          <a:srgbClr val="0C3959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1211580">
                <a:tc>
                  <a:txBody>
                    <a:bodyPr/>
                    <a:lstStyle/>
                    <a:p>
                      <a:r>
                        <a:rPr lang="en-US" sz="1500" i="1" dirty="0" smtClean="0">
                          <a:solidFill>
                            <a:srgbClr val="0C3959"/>
                          </a:solidFill>
                        </a:rPr>
                        <a:t>Policy</a:t>
                      </a:r>
                      <a:r>
                        <a:rPr lang="en-US" sz="1500" i="1" baseline="0" dirty="0" smtClean="0">
                          <a:solidFill>
                            <a:srgbClr val="0C3959"/>
                          </a:solidFill>
                        </a:rPr>
                        <a:t> frameworks for collective service providers</a:t>
                      </a:r>
                      <a:br>
                        <a:rPr lang="en-US" sz="1500" i="1" baseline="0" dirty="0" smtClean="0">
                          <a:solidFill>
                            <a:srgbClr val="0C3959"/>
                          </a:solidFill>
                        </a:rPr>
                      </a:br>
                      <a:r>
                        <a:rPr lang="en-US" sz="1500" b="1" i="1" baseline="0" dirty="0" smtClean="0">
                          <a:solidFill>
                            <a:srgbClr val="0C3959"/>
                          </a:solidFill>
                        </a:rPr>
                        <a:t>Shared use of and collaboration on reputation services, together in FIM4R</a:t>
                      </a:r>
                      <a:endParaRPr lang="en-US" sz="1500" b="1" i="1" dirty="0">
                        <a:solidFill>
                          <a:srgbClr val="0C3959"/>
                        </a:solidFill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337560" y="2002032"/>
            <a:ext cx="4312920" cy="623248"/>
          </a:xfrm>
          <a:prstGeom prst="rect">
            <a:avLst/>
          </a:prstGeom>
          <a:solidFill>
            <a:srgbClr val="FEEEE2"/>
          </a:solidFill>
        </p:spPr>
        <p:txBody>
          <a:bodyPr wrap="square" lIns="68579" tIns="34289" rIns="68579" bIns="34289">
            <a:spAutoFit/>
          </a:bodyPr>
          <a:lstStyle/>
          <a:p>
            <a:pPr algn="l" defTabSz="685783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C3959"/>
                </a:solidFill>
                <a:latin typeface="Calibri"/>
              </a:rPr>
              <a:t>evaluate with the SP-IdP-Proxies in pilots</a:t>
            </a:r>
            <a:r>
              <a:rPr lang="en-US" sz="1800" b="1" dirty="0">
                <a:solidFill>
                  <a:srgbClr val="0C3959"/>
                </a:solidFill>
                <a:latin typeface="Calibri"/>
              </a:rPr>
              <a:t/>
            </a:r>
            <a:br>
              <a:rPr lang="en-US" sz="1800" b="1" dirty="0">
                <a:solidFill>
                  <a:srgbClr val="0C3959"/>
                </a:solidFill>
                <a:latin typeface="Calibri"/>
              </a:rPr>
            </a:br>
            <a:r>
              <a:rPr lang="en-US" sz="1800" b="1" dirty="0">
                <a:solidFill>
                  <a:srgbClr val="0C3959"/>
                </a:solidFill>
                <a:latin typeface="Calibri"/>
              </a:rPr>
              <a:t>based on the Blueprint Architecture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2134" y="1404800"/>
            <a:ext cx="345188" cy="348130"/>
          </a:xfrm>
          <a:prstGeom prst="rect">
            <a:avLst/>
          </a:prstGeom>
          <a:solidFill>
            <a:srgbClr val="AFB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endParaRPr lang="en-GB" sz="140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3043" y="1404801"/>
            <a:ext cx="7289838" cy="346249"/>
          </a:xfrm>
          <a:prstGeom prst="rect">
            <a:avLst/>
          </a:prstGeom>
          <a:solidFill>
            <a:srgbClr val="AFBEC9"/>
          </a:solidFill>
        </p:spPr>
        <p:txBody>
          <a:bodyPr wrap="square" lIns="68579" tIns="34289" rIns="68579" bIns="34289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l" defTabSz="685783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C3959"/>
                </a:solidFill>
                <a:latin typeface="Calibri"/>
              </a:rPr>
              <a:t>Develop framework recommendations for RIs for </a:t>
            </a:r>
            <a:r>
              <a:rPr lang="en-US" sz="1800" b="1" dirty="0">
                <a:solidFill>
                  <a:srgbClr val="0C3959"/>
                </a:solidFill>
                <a:latin typeface="Calibri"/>
              </a:rPr>
              <a:t>coherent policy sets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3185" y="1369292"/>
            <a:ext cx="479134" cy="469359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l" defTabSz="685783" fontAlgn="auto">
              <a:spcBef>
                <a:spcPts val="0"/>
              </a:spcBef>
              <a:spcAft>
                <a:spcPts val="0"/>
              </a:spcAft>
            </a:pPr>
            <a:r>
              <a:rPr lang="en-GB" sz="2600" dirty="0">
                <a:solidFill>
                  <a:prstClr val="white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sz="2600" dirty="0">
              <a:solidFill>
                <a:prstClr val="white"/>
              </a:solidFill>
              <a:latin typeface="Wingdings" panose="05000000000000000000" pitchFamily="2" charset="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2135" y="1026703"/>
            <a:ext cx="343323" cy="346249"/>
          </a:xfrm>
          <a:prstGeom prst="rect">
            <a:avLst/>
          </a:prstGeom>
          <a:solidFill>
            <a:srgbClr val="AFBE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endParaRPr lang="en-GB" sz="140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3042" y="1026703"/>
            <a:ext cx="7289838" cy="346249"/>
          </a:xfrm>
          <a:prstGeom prst="rect">
            <a:avLst/>
          </a:prstGeom>
          <a:solidFill>
            <a:srgbClr val="AFBEC9"/>
          </a:solidFill>
        </p:spPr>
        <p:txBody>
          <a:bodyPr wrap="square" lIns="68579" tIns="34289" rIns="68579" bIns="34289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l" defTabSz="685783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C3959"/>
                </a:solidFill>
                <a:latin typeface="Calibri"/>
              </a:rPr>
              <a:t>allow proxy operators to assert ‘trust marks’ based on known SP properties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3185" y="991195"/>
            <a:ext cx="479134" cy="469359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l" defTabSz="685783" fontAlgn="auto">
              <a:spcBef>
                <a:spcPts val="0"/>
              </a:spcBef>
              <a:spcAft>
                <a:spcPts val="0"/>
              </a:spcAft>
            </a:pPr>
            <a:r>
              <a:rPr lang="en-GB" sz="2600" dirty="0">
                <a:solidFill>
                  <a:prstClr val="white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sz="2600" dirty="0">
              <a:solidFill>
                <a:prstClr val="white"/>
              </a:solidFill>
              <a:latin typeface="Wingdings" panose="05000000000000000000" pitchFamily="2" charset="2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37561" y="2729298"/>
            <a:ext cx="2867931" cy="623248"/>
          </a:xfrm>
          <a:prstGeom prst="rect">
            <a:avLst/>
          </a:prstGeom>
          <a:solidFill>
            <a:srgbClr val="FEEEE2"/>
          </a:solidFill>
        </p:spPr>
        <p:txBody>
          <a:bodyPr wrap="square" lIns="68579" tIns="34289" rIns="68579" bIns="34289">
            <a:spAutoFit/>
          </a:bodyPr>
          <a:lstStyle/>
          <a:p>
            <a:pPr algn="l" defTabSz="685783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C3959"/>
                </a:solidFill>
                <a:latin typeface="Calibri"/>
              </a:rPr>
              <a:t>Collaborate in </a:t>
            </a:r>
            <a:r>
              <a:rPr lang="en-US" sz="1800" b="1" dirty="0">
                <a:solidFill>
                  <a:srgbClr val="0C3959"/>
                </a:solidFill>
                <a:latin typeface="Calibri"/>
              </a:rPr>
              <a:t>WISE, IGTF &amp;</a:t>
            </a:r>
            <a:br>
              <a:rPr lang="en-US" sz="1800" b="1" dirty="0">
                <a:solidFill>
                  <a:srgbClr val="0C3959"/>
                </a:solidFill>
                <a:latin typeface="Calibri"/>
              </a:rPr>
            </a:br>
            <a:r>
              <a:rPr lang="en-US" sz="1800" b="1" dirty="0">
                <a:solidFill>
                  <a:srgbClr val="0C3959"/>
                </a:solidFill>
                <a:latin typeface="Calibri"/>
              </a:rPr>
              <a:t>FIM4R</a:t>
            </a:r>
            <a:r>
              <a:rPr lang="en-US" sz="1800" dirty="0">
                <a:solidFill>
                  <a:srgbClr val="0C3959"/>
                </a:solidFill>
                <a:latin typeface="Calibri"/>
              </a:rPr>
              <a:t> to get endorsement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513092" y="3835570"/>
            <a:ext cx="2867931" cy="900247"/>
          </a:xfrm>
          <a:prstGeom prst="rect">
            <a:avLst/>
          </a:prstGeom>
          <a:solidFill>
            <a:srgbClr val="FEEEE2"/>
          </a:solidFill>
        </p:spPr>
        <p:txBody>
          <a:bodyPr wrap="square" lIns="68579" tIns="34289" rIns="68579" bIns="34289">
            <a:spAutoFit/>
          </a:bodyPr>
          <a:lstStyle/>
          <a:p>
            <a:pPr algn="l" defTabSz="685783" fontAlgn="auto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solidFill>
                  <a:srgbClr val="0C3959"/>
                </a:solidFill>
                <a:latin typeface="Calibri"/>
              </a:rPr>
              <a:t>Complementary work:</a:t>
            </a:r>
            <a:br>
              <a:rPr lang="en-US" sz="1800" i="1" dirty="0">
                <a:solidFill>
                  <a:srgbClr val="0C3959"/>
                </a:solidFill>
                <a:latin typeface="Calibri"/>
              </a:rPr>
            </a:br>
            <a:r>
              <a:rPr lang="en-US" sz="1800" i="1" dirty="0">
                <a:solidFill>
                  <a:srgbClr val="0C3959"/>
                </a:solidFill>
                <a:latin typeface="Calibri"/>
              </a:rPr>
              <a:t>Accounting Data Exchange Protection for Infrastructures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74086" y="4851262"/>
            <a:ext cx="4933127" cy="242372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algn="l" defTabSz="685783" fontAlgn="auto">
              <a:spcBef>
                <a:spcPts val="0"/>
              </a:spcBef>
              <a:spcAft>
                <a:spcPts val="0"/>
              </a:spcAft>
            </a:pPr>
            <a:r>
              <a:rPr lang="en-US" sz="1100" i="1" dirty="0" err="1">
                <a:solidFill>
                  <a:srgbClr val="0C3959"/>
                </a:solidFill>
                <a:latin typeface="Calibri"/>
              </a:rPr>
              <a:t>Proxying</a:t>
            </a:r>
            <a:r>
              <a:rPr lang="en-US" sz="1100" i="1" dirty="0">
                <a:solidFill>
                  <a:srgbClr val="0C3959"/>
                </a:solidFill>
                <a:latin typeface="Calibri"/>
              </a:rPr>
              <a:t> IdPs to SPs is part of the BPA, with e.g. the </a:t>
            </a:r>
            <a:r>
              <a:rPr lang="en-US" sz="1100" i="1" dirty="0" err="1">
                <a:solidFill>
                  <a:srgbClr val="0C3959"/>
                </a:solidFill>
                <a:latin typeface="Calibri"/>
              </a:rPr>
              <a:t>RCauth</a:t>
            </a:r>
            <a:r>
              <a:rPr lang="en-US" sz="1100" i="1" dirty="0">
                <a:solidFill>
                  <a:srgbClr val="0C3959"/>
                </a:solidFill>
                <a:latin typeface="Calibri"/>
              </a:rPr>
              <a:t> CPS as policy example </a:t>
            </a:r>
          </a:p>
        </p:txBody>
      </p:sp>
    </p:spTree>
    <p:extLst>
      <p:ext uri="{BB962C8B-B14F-4D97-AF65-F5344CB8AC3E}">
        <p14:creationId xmlns:p14="http://schemas.microsoft.com/office/powerpoint/2010/main" val="705819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935" y="2575321"/>
            <a:ext cx="3573065" cy="256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b="1" dirty="0" smtClean="0">
                <a:solidFill>
                  <a:srgbClr val="F57B20"/>
                </a:solidFill>
              </a:rPr>
              <a:t>Reflected in updated AARC2 structure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Operational security capabilities and Incident response in federations – beyond Sirtfi v1</a:t>
            </a:r>
          </a:p>
          <a:p>
            <a:pPr>
              <a:lnSpc>
                <a:spcPct val="110000"/>
              </a:lnSpc>
            </a:pPr>
            <a:r>
              <a:rPr lang="en-US" b="1" dirty="0" smtClean="0"/>
              <a:t>Service-centric policies</a:t>
            </a:r>
            <a:r>
              <a:rPr lang="en-US" dirty="0" smtClean="0"/>
              <a:t>: traceability &amp; accounting, privacy, gateway operations &amp; proxies</a:t>
            </a:r>
          </a:p>
          <a:p>
            <a:pPr>
              <a:lnSpc>
                <a:spcPct val="110000"/>
              </a:lnSpc>
            </a:pPr>
            <a:r>
              <a:rPr lang="en-US" b="1" dirty="0" smtClean="0"/>
              <a:t>e-Researcher-centric policies</a:t>
            </a:r>
            <a:r>
              <a:rPr lang="en-US" dirty="0" smtClean="0"/>
              <a:t>: alignment of AUPs and templates, </a:t>
            </a:r>
            <a:br>
              <a:rPr lang="en-US" dirty="0" smtClean="0"/>
            </a:br>
            <a:r>
              <a:rPr lang="en-US" dirty="0" smtClean="0"/>
              <a:t>authentication assurance, community attribute management models </a:t>
            </a:r>
            <a:br>
              <a:rPr lang="en-US" dirty="0" smtClean="0"/>
            </a:br>
            <a:r>
              <a:rPr lang="en-US" dirty="0" smtClean="0"/>
              <a:t>and provisioning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Policy Engagement and Coordination: </a:t>
            </a:r>
            <a:br>
              <a:rPr lang="en-US" dirty="0" smtClean="0"/>
            </a:br>
            <a:r>
              <a:rPr lang="en-US" dirty="0" smtClean="0"/>
              <a:t>contributes to Community Engagement, provision of </a:t>
            </a:r>
            <a:br>
              <a:rPr lang="en-US" dirty="0" smtClean="0"/>
            </a:br>
            <a:r>
              <a:rPr lang="en-US" dirty="0" smtClean="0"/>
              <a:t>policy expertise to the Competence Centre, promotion of </a:t>
            </a:r>
            <a:br>
              <a:rPr lang="en-US" dirty="0" smtClean="0"/>
            </a:br>
            <a:r>
              <a:rPr lang="en-US" dirty="0" smtClean="0"/>
              <a:t>best practices globally (WISE, FIM4R, IGTF, REFEDS),</a:t>
            </a:r>
            <a:br>
              <a:rPr lang="en-US" dirty="0" smtClean="0"/>
            </a:br>
            <a:r>
              <a:rPr lang="en-US" dirty="0" smtClean="0"/>
              <a:t>easing </a:t>
            </a:r>
            <a:r>
              <a:rPr lang="en-US" b="1" dirty="0" smtClean="0"/>
              <a:t>end-to-end coordination </a:t>
            </a:r>
            <a:r>
              <a:rPr lang="en-US" dirty="0" smtClean="0"/>
              <a:t>across the chain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Structuring the </a:t>
            </a:r>
            <a:r>
              <a:rPr lang="en-US" b="1" dirty="0" smtClean="0"/>
              <a:t>exchange of information </a:t>
            </a:r>
            <a:r>
              <a:rPr lang="en-US" dirty="0" smtClean="0"/>
              <a:t>amongst SP groups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policy </a:t>
            </a:r>
            <a:r>
              <a:rPr lang="en-US" dirty="0" err="1" smtClean="0"/>
              <a:t>harmonisation</a:t>
            </a:r>
            <a:r>
              <a:rPr lang="en-US" dirty="0" smtClean="0"/>
              <a:t> and development in AARC2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27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Video-supported vetting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“[</a:t>
            </a:r>
            <a:r>
              <a:rPr lang="en-GB" dirty="0"/>
              <a:t>Vetting] should be based on a face-to-face meeting and should be confirmed via photo-identification and/or similar valid official documents</a:t>
            </a:r>
            <a:r>
              <a:rPr lang="en-GB" dirty="0" smtClean="0"/>
              <a:t>.” </a:t>
            </a:r>
            <a:r>
              <a:rPr lang="en-GB" i="1" dirty="0" smtClean="0"/>
              <a:t>(BIRCH and CEDAR APs)</a:t>
            </a:r>
          </a:p>
          <a:p>
            <a:pPr marL="0" indent="0">
              <a:buNone/>
            </a:pPr>
            <a:endParaRPr lang="en-GB" i="1" dirty="0" smtClean="0"/>
          </a:p>
          <a:p>
            <a:pPr>
              <a:defRPr/>
            </a:pPr>
            <a:r>
              <a:rPr lang="en-US" sz="1800" dirty="0" smtClean="0"/>
              <a:t>Many support </a:t>
            </a:r>
            <a:r>
              <a:rPr lang="en-US" sz="1800" dirty="0"/>
              <a:t>explicit F2F </a:t>
            </a:r>
            <a:r>
              <a:rPr lang="en-US" sz="1800" dirty="0" smtClean="0"/>
              <a:t>only, yet designate </a:t>
            </a:r>
            <a:r>
              <a:rPr lang="en-US" sz="1800" dirty="0"/>
              <a:t>RAs in </a:t>
            </a:r>
            <a:r>
              <a:rPr lang="en-US" sz="1800" dirty="0" smtClean="0"/>
              <a:t>different </a:t>
            </a:r>
            <a:r>
              <a:rPr lang="en-US" sz="1800" dirty="0"/>
              <a:t>ways</a:t>
            </a:r>
          </a:p>
          <a:p>
            <a:pPr>
              <a:defRPr/>
            </a:pPr>
            <a:r>
              <a:rPr lang="en-US" sz="1800" dirty="0" smtClean="0"/>
              <a:t>Video-supported and notary-public postal mail &amp; video</a:t>
            </a:r>
            <a:r>
              <a:rPr lang="en-US" sz="1800" dirty="0"/>
              <a:t>: BR, TR</a:t>
            </a:r>
          </a:p>
          <a:p>
            <a:pPr>
              <a:defRPr/>
            </a:pPr>
            <a:r>
              <a:rPr lang="en-US" sz="1800" dirty="0"/>
              <a:t>Government records: some TCS subscribers (universities with access to these databases</a:t>
            </a:r>
            <a:r>
              <a:rPr lang="en-US" sz="1800" dirty="0" smtClean="0"/>
              <a:t>)</a:t>
            </a:r>
            <a:endParaRPr lang="en-US" sz="1800" dirty="0"/>
          </a:p>
          <a:p>
            <a:pPr>
              <a:defRPr/>
            </a:pPr>
            <a:r>
              <a:rPr lang="en-US" sz="1800" dirty="0" err="1"/>
              <a:t>Kantara</a:t>
            </a:r>
            <a:r>
              <a:rPr lang="en-US" sz="1800" dirty="0"/>
              <a:t> </a:t>
            </a:r>
            <a:r>
              <a:rPr lang="en-US" sz="1800" dirty="0" err="1"/>
              <a:t>LoA</a:t>
            </a:r>
            <a:r>
              <a:rPr lang="en-US" sz="1800" dirty="0"/>
              <a:t> </a:t>
            </a:r>
            <a:r>
              <a:rPr lang="en-US" sz="1800" dirty="0" smtClean="0"/>
              <a:t>2: some </a:t>
            </a:r>
            <a:r>
              <a:rPr lang="en-US" sz="1800" dirty="0"/>
              <a:t>TCS countries (SE) for some of their applicants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962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guidance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“The aim should be to stay within the 'bandwidth of trust' described in </a:t>
            </a:r>
            <a:r>
              <a:rPr lang="en-US" sz="1800" dirty="0" smtClean="0"/>
              <a:t>the current </a:t>
            </a:r>
            <a:r>
              <a:rPr lang="en-US" sz="1800" dirty="0"/>
              <a:t>text: between the (possibly worthless) notary-public </a:t>
            </a:r>
            <a:r>
              <a:rPr lang="en-US" sz="1800" dirty="0" smtClean="0"/>
              <a:t>attestations, and </a:t>
            </a:r>
            <a:r>
              <a:rPr lang="en-US" sz="1800" dirty="0"/>
              <a:t>the more trusted real in-person hand-shake vetting</a:t>
            </a:r>
            <a:r>
              <a:rPr lang="en-US" sz="1800" dirty="0" smtClean="0"/>
              <a:t>.”</a:t>
            </a:r>
          </a:p>
          <a:p>
            <a:pPr marL="0" indent="0">
              <a:buNone/>
            </a:pPr>
            <a:r>
              <a:rPr lang="en-US" sz="1800" dirty="0"/>
              <a:t>“If appropriate compensatory controls are in place and we can </a:t>
            </a:r>
            <a:r>
              <a:rPr lang="en-US" sz="1800" dirty="0" smtClean="0"/>
              <a:t>protect same-person continuity </a:t>
            </a:r>
            <a:r>
              <a:rPr lang="en-US" sz="1800" dirty="0"/>
              <a:t>(non-reassignment) as well as traceability, it </a:t>
            </a:r>
            <a:r>
              <a:rPr lang="en-US" sz="1800" dirty="0" smtClean="0"/>
              <a:t>should </a:t>
            </a:r>
            <a:r>
              <a:rPr lang="en-US" sz="1800" dirty="0"/>
              <a:t>be viable. Compensatory controls have some 'hard' </a:t>
            </a:r>
            <a:r>
              <a:rPr lang="en-US" sz="1800" dirty="0" smtClean="0"/>
              <a:t>requirements in </a:t>
            </a:r>
            <a:r>
              <a:rPr lang="en-US" sz="1800" dirty="0"/>
              <a:t>the model process described in the </a:t>
            </a:r>
            <a:r>
              <a:rPr lang="en-US" sz="1800" dirty="0" smtClean="0"/>
              <a:t>Wiki:”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</a:t>
            </a:r>
            <a:r>
              <a:rPr lang="en-US" sz="1800" b="1" dirty="0" smtClean="0">
                <a:solidFill>
                  <a:srgbClr val="990000"/>
                </a:solidFill>
              </a:rPr>
              <a:t>http://wiki.eugridpma.org/Main/VettingModelGuidelines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It </a:t>
            </a:r>
            <a:r>
              <a:rPr lang="en-US" sz="1800" dirty="0"/>
              <a:t>is important that this be described and reviewed in each case, </a:t>
            </a:r>
            <a:r>
              <a:rPr lang="en-US" sz="1800" dirty="0" smtClean="0"/>
              <a:t>so the </a:t>
            </a:r>
            <a:r>
              <a:rPr lang="en-US" sz="1800" dirty="0"/>
              <a:t>proposal is that "The following is also considered to be </a:t>
            </a:r>
            <a:r>
              <a:rPr lang="en-US" sz="1800" dirty="0" smtClean="0"/>
              <a:t>an acceptable </a:t>
            </a:r>
            <a:r>
              <a:rPr lang="en-US" sz="1800" dirty="0"/>
              <a:t>process for implementing method 2 - if so acceptably </a:t>
            </a:r>
            <a:r>
              <a:rPr lang="en-US" sz="1800" dirty="0" smtClean="0"/>
              <a:t>documented in </a:t>
            </a:r>
            <a:r>
              <a:rPr lang="en-US" sz="1800" dirty="0"/>
              <a:t>the CP/CPS and endorsed by the accrediting </a:t>
            </a:r>
            <a:r>
              <a:rPr lang="en-US" sz="1800" dirty="0" smtClean="0"/>
              <a:t>PMA”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56239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leads to mixed results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Realistic test by CESNET</a:t>
            </a:r>
            <a:br>
              <a:rPr lang="en-US" dirty="0" smtClean="0"/>
            </a:br>
            <a:r>
              <a:rPr lang="en-US" dirty="0" smtClean="0"/>
              <a:t>(who really wanted to use it)</a:t>
            </a:r>
            <a:br>
              <a:rPr lang="en-US" dirty="0" smtClean="0"/>
            </a:br>
            <a:r>
              <a:rPr lang="en-US" dirty="0" smtClean="0"/>
              <a:t>resulted in “unable to decide</a:t>
            </a:r>
            <a:br>
              <a:rPr lang="en-US" dirty="0" smtClean="0"/>
            </a:br>
            <a:r>
              <a:rPr lang="en-US" dirty="0" smtClean="0"/>
              <a:t>on validity” over skype</a:t>
            </a:r>
          </a:p>
          <a:p>
            <a:r>
              <a:rPr lang="en-US" dirty="0" smtClean="0"/>
              <a:t>Test by German bank (using</a:t>
            </a:r>
            <a:br>
              <a:rPr lang="en-US" dirty="0" smtClean="0"/>
            </a:br>
            <a:r>
              <a:rPr lang="en-US" dirty="0" smtClean="0"/>
              <a:t>trained </a:t>
            </a:r>
            <a:r>
              <a:rPr lang="en-US" dirty="0" err="1" smtClean="0"/>
              <a:t>verificators</a:t>
            </a:r>
            <a:r>
              <a:rPr lang="en-US" dirty="0" smtClean="0"/>
              <a:t> and with</a:t>
            </a:r>
            <a:br>
              <a:rPr lang="en-US" dirty="0" smtClean="0"/>
            </a:br>
            <a:r>
              <a:rPr lang="en-US" dirty="0" smtClean="0"/>
              <a:t>flashlight on smartphone) was</a:t>
            </a:r>
            <a:br>
              <a:rPr lang="en-US" dirty="0" smtClean="0"/>
            </a:br>
            <a:r>
              <a:rPr lang="en-US" dirty="0" smtClean="0"/>
              <a:t>successful</a:t>
            </a:r>
          </a:p>
          <a:p>
            <a:r>
              <a:rPr lang="en-US" dirty="0" smtClean="0"/>
              <a:t>Really depends on training,</a:t>
            </a:r>
            <a:br>
              <a:rPr lang="en-US" dirty="0" smtClean="0"/>
            </a:br>
            <a:r>
              <a:rPr lang="en-US" dirty="0" smtClean="0"/>
              <a:t>knowledge of valid documents, and some specific tests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41294" y="4462244"/>
            <a:ext cx="66764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dirty="0" smtClean="0"/>
              <a:t>For examples see also e.g.: </a:t>
            </a:r>
            <a:r>
              <a:rPr lang="en-US" sz="1200" dirty="0"/>
              <a:t>National Document Fraud Unit, UK Home </a:t>
            </a:r>
            <a:r>
              <a:rPr lang="en-US" sz="1200" dirty="0" smtClean="0"/>
              <a:t>Office</a:t>
            </a:r>
            <a:br>
              <a:rPr lang="en-US" sz="1200" dirty="0" smtClean="0"/>
            </a:br>
            <a:r>
              <a:rPr lang="en-US" sz="1200" i="1" dirty="0" smtClean="0"/>
              <a:t>Guidance_on_examining_identity_documents_v</a:t>
            </a:r>
            <a:r>
              <a:rPr lang="en-US" sz="1200" i="1" dirty="0"/>
              <a:t>._</a:t>
            </a:r>
            <a:r>
              <a:rPr lang="en-US" sz="1200" i="1" dirty="0" smtClean="0"/>
              <a:t>June_2016</a:t>
            </a:r>
            <a:endParaRPr lang="en-US" sz="1200" i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687" y="945265"/>
            <a:ext cx="4045137" cy="271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340874" y="3657305"/>
            <a:ext cx="167295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/>
              <a:t>Photo Credit: </a:t>
            </a:r>
            <a:r>
              <a:rPr lang="en-US" sz="700" dirty="0" err="1"/>
              <a:t>Sonnenstaatland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613429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296359" y="4804524"/>
            <a:ext cx="555766" cy="20615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F576E6A-F32A-4612-884C-86870357C6B4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Sirtfi and R&amp;E federation assurance</a:t>
            </a:r>
            <a:endParaRPr lang="en-US" dirty="0">
              <a:solidFill>
                <a:srgbClr val="F6791C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57777" y="1406054"/>
            <a:ext cx="4879898" cy="1948554"/>
            <a:chOff x="5463008" y="2297129"/>
            <a:chExt cx="6519884" cy="2734751"/>
          </a:xfrm>
        </p:grpSpPr>
        <p:sp>
          <p:nvSpPr>
            <p:cNvPr id="6" name="TextBox 5"/>
            <p:cNvSpPr txBox="1"/>
            <p:nvPr/>
          </p:nvSpPr>
          <p:spPr>
            <a:xfrm>
              <a:off x="10080913" y="4016780"/>
              <a:ext cx="884943" cy="1015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100" dirty="0">
                  <a:solidFill>
                    <a:srgbClr val="003959"/>
                  </a:solidFill>
                  <a:latin typeface="FontAwesome"/>
                  <a:cs typeface="FontAwesome"/>
                </a:rPr>
                <a:t></a:t>
              </a:r>
            </a:p>
          </p:txBody>
        </p:sp>
        <p:sp>
          <p:nvSpPr>
            <p:cNvPr id="7" name="Cloud Callout 6"/>
            <p:cNvSpPr/>
            <p:nvPr/>
          </p:nvSpPr>
          <p:spPr>
            <a:xfrm>
              <a:off x="10728653" y="3208137"/>
              <a:ext cx="1254239" cy="1024092"/>
            </a:xfrm>
            <a:prstGeom prst="cloudCallout">
              <a:avLst>
                <a:gd name="adj1" fmla="val -41153"/>
                <a:gd name="adj2" fmla="val 63834"/>
              </a:avLst>
            </a:prstGeom>
            <a:noFill/>
            <a:ln>
              <a:solidFill>
                <a:srgbClr val="05304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rgbClr val="003959"/>
                  </a:solidFill>
                </a:rPr>
                <a:t>All I need is one identity…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7170093" y="3662585"/>
              <a:ext cx="2567455" cy="13518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800" dirty="0">
                  <a:solidFill>
                    <a:srgbClr val="003959"/>
                  </a:solidFill>
                </a:rPr>
                <a:t>Federation 3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5463008" y="2777240"/>
              <a:ext cx="2337470" cy="129498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800" dirty="0">
                  <a:solidFill>
                    <a:srgbClr val="003959"/>
                  </a:solidFill>
                </a:rPr>
                <a:t>Federation 1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8676680" y="2297129"/>
              <a:ext cx="2303625" cy="1342547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US" sz="800" dirty="0">
                  <a:solidFill>
                    <a:srgbClr val="003959"/>
                  </a:solidFill>
                </a:rPr>
                <a:t>Federation 2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6842333" y="3020821"/>
              <a:ext cx="477984" cy="355018"/>
            </a:xfrm>
            <a:prstGeom prst="ellipse">
              <a:avLst/>
            </a:prstGeom>
            <a:noFill/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rgbClr val="003959"/>
                  </a:solidFill>
                </a:rPr>
                <a:t>SP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9261741" y="2408565"/>
              <a:ext cx="477984" cy="355018"/>
            </a:xfrm>
            <a:prstGeom prst="ellipse">
              <a:avLst/>
            </a:prstGeom>
            <a:noFill/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rgbClr val="003959"/>
                  </a:solidFill>
                </a:rPr>
                <a:t>SP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7243166" y="3311968"/>
              <a:ext cx="477984" cy="355018"/>
            </a:xfrm>
            <a:prstGeom prst="ellipse">
              <a:avLst/>
            </a:prstGeom>
            <a:noFill/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rgbClr val="003959"/>
                  </a:solidFill>
                </a:rPr>
                <a:t>SP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7449756" y="4324603"/>
              <a:ext cx="477984" cy="355018"/>
            </a:xfrm>
            <a:prstGeom prst="ellipse">
              <a:avLst/>
            </a:prstGeom>
            <a:noFill/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rgbClr val="003959"/>
                  </a:solidFill>
                </a:rPr>
                <a:t>SP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8858571" y="2824802"/>
              <a:ext cx="477984" cy="355018"/>
            </a:xfrm>
            <a:prstGeom prst="ellipse">
              <a:avLst/>
            </a:prstGeom>
            <a:noFill/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rgbClr val="003959"/>
                  </a:solidFill>
                </a:rPr>
                <a:t>SP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9147537" y="4083220"/>
              <a:ext cx="477984" cy="355018"/>
            </a:xfrm>
            <a:prstGeom prst="ellipse">
              <a:avLst/>
            </a:prstGeom>
            <a:noFill/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rgbClr val="003959"/>
                  </a:solidFill>
                </a:rPr>
                <a:t>SP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5653604" y="3279802"/>
              <a:ext cx="477984" cy="355018"/>
            </a:xfrm>
            <a:prstGeom prst="ellipse">
              <a:avLst/>
            </a:prstGeom>
            <a:noFill/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rgbClr val="003959"/>
                  </a:solidFill>
                </a:rPr>
                <a:t>SP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9957634" y="3104492"/>
              <a:ext cx="477984" cy="355018"/>
            </a:xfrm>
            <a:prstGeom prst="ellipse">
              <a:avLst/>
            </a:prstGeom>
            <a:noFill/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rgbClr val="003959"/>
                  </a:solidFill>
                </a:rPr>
                <a:t>SP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9126754" y="3161311"/>
              <a:ext cx="477984" cy="355018"/>
            </a:xfrm>
            <a:prstGeom prst="ellipse">
              <a:avLst/>
            </a:prstGeom>
            <a:noFill/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rgbClr val="003959"/>
                  </a:solidFill>
                </a:rPr>
                <a:t>SP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7708636" y="3832584"/>
              <a:ext cx="477984" cy="355018"/>
            </a:xfrm>
            <a:prstGeom prst="ellipse">
              <a:avLst/>
            </a:prstGeom>
            <a:noFill/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rgbClr val="003959"/>
                  </a:solidFill>
                </a:rPr>
                <a:t>SP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9687276" y="2724821"/>
              <a:ext cx="571404" cy="355018"/>
            </a:xfrm>
            <a:prstGeom prst="ellipse">
              <a:avLst/>
            </a:prstGeom>
            <a:noFill/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rgbClr val="003959"/>
                  </a:solidFill>
                </a:rPr>
                <a:t>IdP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8542291" y="4215368"/>
              <a:ext cx="571404" cy="355018"/>
            </a:xfrm>
            <a:prstGeom prst="ellipse">
              <a:avLst/>
            </a:prstGeom>
            <a:noFill/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rgbClr val="003959"/>
                  </a:solidFill>
                </a:rPr>
                <a:t>IdP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6755442" y="3589458"/>
              <a:ext cx="578531" cy="355018"/>
            </a:xfrm>
            <a:prstGeom prst="ellipse">
              <a:avLst/>
            </a:prstGeom>
            <a:noFill/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rgbClr val="003959"/>
                  </a:solidFill>
                </a:rPr>
                <a:t>IdP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8177913" y="3700895"/>
              <a:ext cx="571404" cy="355018"/>
            </a:xfrm>
            <a:prstGeom prst="ellipse">
              <a:avLst/>
            </a:prstGeom>
            <a:noFill/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rgbClr val="003959"/>
                  </a:solidFill>
                </a:rPr>
                <a:t>IdP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10378815" y="2774584"/>
              <a:ext cx="571404" cy="355018"/>
            </a:xfrm>
            <a:prstGeom prst="ellipse">
              <a:avLst/>
            </a:prstGeom>
            <a:noFill/>
            <a:ln>
              <a:solidFill>
                <a:srgbClr val="00395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rgbClr val="003959"/>
                  </a:solidFill>
                </a:rPr>
                <a:t>IdP</a:t>
              </a:r>
            </a:p>
          </p:txBody>
        </p:sp>
        <p:sp>
          <p:nvSpPr>
            <p:cNvPr id="26" name="Cloud 25"/>
            <p:cNvSpPr/>
            <p:nvPr/>
          </p:nvSpPr>
          <p:spPr>
            <a:xfrm>
              <a:off x="6378150" y="2774604"/>
              <a:ext cx="3482453" cy="1542965"/>
            </a:xfrm>
            <a:prstGeom prst="cloud">
              <a:avLst/>
            </a:prstGeom>
            <a:solidFill>
              <a:schemeClr val="accent2">
                <a:lumMod val="40000"/>
                <a:lumOff val="60000"/>
                <a:alpha val="47000"/>
              </a:schemeClr>
            </a:solidFill>
            <a:ln>
              <a:solidFill>
                <a:srgbClr val="003959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rgbClr val="003959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51324" y="3357050"/>
              <a:ext cx="1042957" cy="229451"/>
            </a:xfrm>
            <a:prstGeom prst="rect">
              <a:avLst/>
            </a:prstGeom>
          </p:spPr>
        </p:pic>
      </p:grpSp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333377" y="3903106"/>
            <a:ext cx="8181975" cy="729623"/>
          </a:xfrm>
          <a:solidFill>
            <a:srgbClr val="ED7D31"/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Clearly an inviting vector of attack</a:t>
            </a:r>
            <a:r>
              <a:rPr lang="is-IS" sz="2400" dirty="0">
                <a:solidFill>
                  <a:schemeClr val="bg1"/>
                </a:solidFill>
              </a:rPr>
              <a:t>… </a:t>
            </a:r>
            <a:r>
              <a:rPr lang="en-US" sz="2400" dirty="0">
                <a:solidFill>
                  <a:schemeClr val="bg1"/>
                </a:solidFill>
              </a:rPr>
              <a:t>luckily, this was noticed several years ago!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025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-8698" b="-8698"/>
          <a:stretch>
            <a:fillRect/>
          </a:stretch>
        </p:blipFill>
        <p:spPr>
          <a:xfrm>
            <a:off x="1269912" y="1062769"/>
            <a:ext cx="6425296" cy="3711056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296359" y="4804524"/>
            <a:ext cx="555766" cy="20615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F576E6A-F32A-4612-884C-86870357C6B4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out more on Sirtfi</a:t>
            </a:r>
            <a:endParaRPr lang="en-US" dirty="0">
              <a:solidFill>
                <a:srgbClr val="F6791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99771" y="2057452"/>
            <a:ext cx="2991032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</a:rPr>
              <a:t>https://refeds.org/sirtfi </a:t>
            </a:r>
          </a:p>
        </p:txBody>
      </p:sp>
    </p:spTree>
    <p:extLst>
      <p:ext uri="{BB962C8B-B14F-4D97-AF65-F5344CB8AC3E}">
        <p14:creationId xmlns:p14="http://schemas.microsoft.com/office/powerpoint/2010/main" val="465686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R&amp;E developments on assurance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REFEDS Assurance WG</a:t>
            </a:r>
          </a:p>
          <a:p>
            <a:pPr lvl="1"/>
            <a:r>
              <a:rPr lang="en-US" dirty="0" smtClean="0"/>
              <a:t>Baseline comes out of Mikael’s AARC work</a:t>
            </a:r>
            <a:br>
              <a:rPr lang="en-US" dirty="0" smtClean="0"/>
            </a:br>
            <a:r>
              <a:rPr lang="en-US" b="1" dirty="0" smtClean="0"/>
              <a:t>https</a:t>
            </a:r>
            <a:r>
              <a:rPr lang="en-US" b="1" dirty="0"/>
              <a:t>://</a:t>
            </a:r>
            <a:r>
              <a:rPr lang="en-US" b="1" dirty="0" smtClean="0"/>
              <a:t>docs.google.com/document/d/15v65wJvRwTSQKViep_gGuEvxLl3UJbaOX5o9eLtsyBI</a:t>
            </a:r>
          </a:p>
          <a:p>
            <a:pPr lvl="1"/>
            <a:r>
              <a:rPr lang="en-US" dirty="0" smtClean="0"/>
              <a:t>beyond the baseline: “</a:t>
            </a:r>
            <a:r>
              <a:rPr lang="en-US" dirty="0" err="1" smtClean="0"/>
              <a:t>Cappucino</a:t>
            </a:r>
            <a:r>
              <a:rPr lang="en-US" dirty="0" smtClean="0"/>
              <a:t>” (BIRCH), “Espresso” (EIDAS substantial, KI </a:t>
            </a:r>
            <a:r>
              <a:rPr lang="en-US" dirty="0" err="1" smtClean="0"/>
              <a:t>LoA</a:t>
            </a:r>
            <a:r>
              <a:rPr lang="en-US" dirty="0" smtClean="0"/>
              <a:t> 3)</a:t>
            </a:r>
          </a:p>
          <a:p>
            <a:r>
              <a:rPr lang="en-US" dirty="0" smtClean="0"/>
              <a:t>EGI ad-hoc assurance evolution</a:t>
            </a:r>
          </a:p>
          <a:p>
            <a:pPr lvl="1"/>
            <a:r>
              <a:rPr lang="en-US" dirty="0" smtClean="0"/>
              <a:t>Use cases identified for several levels – needs alignment</a:t>
            </a:r>
          </a:p>
          <a:p>
            <a:pPr lvl="1"/>
            <a:r>
              <a:rPr lang="en-US" dirty="0" smtClean="0"/>
              <a:t>There is a noted difference between ‘open guest IdPs’ and controlled university IdPs, but these cannot be identified now</a:t>
            </a:r>
          </a:p>
          <a:p>
            <a:pPr lvl="1"/>
            <a:r>
              <a:rPr lang="en-US" dirty="0" smtClean="0"/>
              <a:t>UKAMS publishes </a:t>
            </a:r>
            <a:r>
              <a:rPr lang="en-US" dirty="0" err="1" smtClean="0"/>
              <a:t>UnitedID</a:t>
            </a:r>
            <a:r>
              <a:rPr lang="en-US" dirty="0" smtClean="0"/>
              <a:t> to </a:t>
            </a:r>
            <a:r>
              <a:rPr lang="en-US" dirty="0" err="1" smtClean="0"/>
              <a:t>edugain</a:t>
            </a:r>
            <a:r>
              <a:rPr lang="en-US" dirty="0" smtClean="0"/>
              <a:t>: ‘</a:t>
            </a:r>
            <a:r>
              <a:rPr lang="en-US" dirty="0" err="1" smtClean="0"/>
              <a:t>edugain</a:t>
            </a:r>
            <a:r>
              <a:rPr lang="en-US" dirty="0" smtClean="0"/>
              <a:t>’ is not enough</a:t>
            </a:r>
          </a:p>
          <a:p>
            <a:pPr lvl="1"/>
            <a:r>
              <a:rPr lang="en-US" dirty="0" smtClean="0"/>
              <a:t>But hardly any need for &gt;&gt;BIRCH </a:t>
            </a:r>
            <a:r>
              <a:rPr lang="en-US" dirty="0" err="1" smtClean="0"/>
              <a:t>LoA</a:t>
            </a:r>
            <a:r>
              <a:rPr lang="en-US" dirty="0" smtClean="0"/>
              <a:t> (only some biomed cases)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802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GFD.225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43794"/>
            <a:ext cx="8040688" cy="3876675"/>
          </a:xfrm>
        </p:spPr>
        <p:txBody>
          <a:bodyPr/>
          <a:lstStyle/>
          <a:p>
            <a:r>
              <a:rPr lang="en-US" dirty="0" smtClean="0"/>
              <a:t>Now </a:t>
            </a:r>
            <a:r>
              <a:rPr lang="en-US" dirty="0" smtClean="0"/>
              <a:t>done </a:t>
            </a:r>
            <a:r>
              <a:rPr lang="en-US" dirty="0" smtClean="0"/>
              <a:t>– Jens also picked the last nits: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published now: </a:t>
            </a: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www.ogf.org/documents/GFD.225.pdf</a:t>
            </a:r>
            <a:endParaRPr lang="en-US" dirty="0"/>
          </a:p>
          <a:p>
            <a:r>
              <a:rPr lang="en-US" dirty="0" smtClean="0"/>
              <a:t>Also </a:t>
            </a:r>
            <a:r>
              <a:rPr lang="en-US" dirty="0" smtClean="0"/>
              <a:t>there the reviews should probably check compliance</a:t>
            </a:r>
          </a:p>
          <a:p>
            <a:r>
              <a:rPr lang="en-US" dirty="0" smtClean="0"/>
              <a:t>Ursula </a:t>
            </a:r>
            <a:r>
              <a:rPr lang="en-US" dirty="0" err="1" smtClean="0"/>
              <a:t>Epting</a:t>
            </a:r>
            <a:r>
              <a:rPr lang="en-US" dirty="0" smtClean="0"/>
              <a:t> re-wrote the auditing spreadsheets </a:t>
            </a:r>
            <a:br>
              <a:rPr lang="en-US" dirty="0" smtClean="0"/>
            </a:br>
            <a:r>
              <a:rPr lang="en-US" i="1" dirty="0" smtClean="0"/>
              <a:t>see </a:t>
            </a:r>
            <a:r>
              <a:rPr lang="en-US" i="1" dirty="0" smtClean="0"/>
              <a:t>www.eugridpma.org/agenda/39</a:t>
            </a:r>
            <a:r>
              <a:rPr lang="en-US" i="1" dirty="0" smtClean="0"/>
              <a:t>/</a:t>
            </a:r>
          </a:p>
          <a:p>
            <a:r>
              <a:rPr lang="en-US" dirty="0" smtClean="0"/>
              <a:t>How to progress with future updates?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697" y="1309303"/>
            <a:ext cx="5638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3287" y="485656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000" dirty="0">
                <a:solidFill>
                  <a:srgbClr val="003F5E"/>
                </a:solidFill>
              </a:rPr>
              <a:t>https://www.overleaf.com/646373kvfmwn</a:t>
            </a:r>
          </a:p>
        </p:txBody>
      </p:sp>
    </p:spTree>
    <p:extLst>
      <p:ext uri="{BB962C8B-B14F-4D97-AF65-F5344CB8AC3E}">
        <p14:creationId xmlns:p14="http://schemas.microsoft.com/office/powerpoint/2010/main" val="2592237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IPv6 status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New continuous v6 CRL monitor</a:t>
            </a:r>
            <a:br>
              <a:rPr lang="en-GB" dirty="0" smtClean="0"/>
            </a:br>
            <a:r>
              <a:rPr lang="en-GB" dirty="0" smtClean="0"/>
              <a:t>  </a:t>
            </a:r>
            <a:r>
              <a:rPr lang="en-GB" sz="1800" dirty="0">
                <a:solidFill>
                  <a:srgbClr val="990000"/>
                </a:solidFill>
              </a:rPr>
              <a:t>http://cvmfs-6.ndgf.org/ipv6/overview.php</a:t>
            </a:r>
            <a:r>
              <a:rPr lang="en-GB" sz="1800" dirty="0" smtClean="0">
                <a:solidFill>
                  <a:srgbClr val="990000"/>
                </a:solidFill>
              </a:rPr>
              <a:t/>
            </a:r>
            <a:br>
              <a:rPr lang="en-GB" sz="1800" dirty="0" smtClean="0">
                <a:solidFill>
                  <a:srgbClr val="990000"/>
                </a:solidFill>
              </a:rPr>
            </a:br>
            <a:r>
              <a:rPr lang="en-GB" sz="1800" dirty="0" smtClean="0"/>
              <a:t>  </a:t>
            </a:r>
            <a:endParaRPr lang="en-GB" dirty="0" smtClean="0"/>
          </a:p>
          <a:p>
            <a:r>
              <a:rPr lang="en-GB" dirty="0" smtClean="0"/>
              <a:t>41 CAs offer working v6 CRL (down from 43 in Oct 2016 </a:t>
            </a:r>
            <a:r>
              <a:rPr lang="en-GB" dirty="0" smtClean="0">
                <a:sym typeface="Wingdings" panose="05000000000000000000" pitchFamily="2" charset="2"/>
              </a:rPr>
              <a:t>)</a:t>
            </a:r>
            <a:endParaRPr lang="en-GB" dirty="0" smtClean="0"/>
          </a:p>
          <a:p>
            <a:pPr lvl="1"/>
            <a:r>
              <a:rPr lang="en-GB" dirty="0" smtClean="0"/>
              <a:t>but: also </a:t>
            </a:r>
            <a:r>
              <a:rPr lang="en-GB" dirty="0"/>
              <a:t>1</a:t>
            </a:r>
            <a:r>
              <a:rPr lang="en-GB" dirty="0" smtClean="0"/>
              <a:t>-2 CAs that give AAAA record but the GET fails …</a:t>
            </a:r>
          </a:p>
          <a:p>
            <a:pPr lvl="1"/>
            <a:r>
              <a:rPr lang="en-GB" dirty="0" smtClean="0"/>
              <a:t>Still 52 broken endpoints support only legacy IP</a:t>
            </a:r>
          </a:p>
          <a:p>
            <a:pPr lvl="1"/>
            <a:r>
              <a:rPr lang="en-GB" dirty="0" smtClean="0"/>
              <a:t>the </a:t>
            </a:r>
            <a:r>
              <a:rPr lang="en-GB" dirty="0" err="1" smtClean="0"/>
              <a:t>ClouldFlare</a:t>
            </a:r>
            <a:r>
              <a:rPr lang="en-GB" dirty="0" smtClean="0"/>
              <a:t> cache solution is trivial, so please either …</a:t>
            </a:r>
          </a:p>
          <a:p>
            <a:pPr lvl="1"/>
            <a:r>
              <a:rPr lang="en-GB" dirty="0" smtClean="0"/>
              <a:t>dl.igtf.net </a:t>
            </a:r>
            <a:r>
              <a:rPr lang="en-GB" i="1" dirty="0" smtClean="0"/>
              <a:t>can </a:t>
            </a:r>
            <a:r>
              <a:rPr lang="en-GB" dirty="0" smtClean="0"/>
              <a:t>act as v6 source-of-last-resort for RPs that need it</a:t>
            </a:r>
          </a:p>
          <a:p>
            <a:pPr lvl="1"/>
            <a:endParaRPr lang="en-GB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EUGridPMA</a:t>
            </a:r>
            <a:r>
              <a:rPr lang="en-GB" dirty="0" smtClean="0"/>
              <a:t> Topics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sz="1800" dirty="0" smtClean="0"/>
              <a:t>EUGridPMA (membership) status</a:t>
            </a:r>
          </a:p>
          <a:p>
            <a:pPr lvl="1">
              <a:defRPr/>
            </a:pPr>
            <a:r>
              <a:rPr lang="en-US" sz="1400" dirty="0"/>
              <a:t>New </a:t>
            </a:r>
            <a:r>
              <a:rPr lang="en-US" sz="1400" dirty="0" smtClean="0"/>
              <a:t>CAs</a:t>
            </a:r>
            <a:r>
              <a:rPr lang="en-US" sz="1400" dirty="0"/>
              <a:t>: RCauth.eu/AARC CILogon-like TTS; </a:t>
            </a:r>
            <a:r>
              <a:rPr lang="en-US" sz="1400" dirty="0" err="1" smtClean="0"/>
              <a:t>DarkMatter</a:t>
            </a:r>
            <a:endParaRPr lang="en-US" sz="1400" dirty="0"/>
          </a:p>
          <a:p>
            <a:pPr lvl="1">
              <a:defRPr/>
            </a:pPr>
            <a:r>
              <a:rPr lang="en-US" sz="1400" dirty="0" smtClean="0"/>
              <a:t>AARC </a:t>
            </a:r>
            <a:endParaRPr lang="en-US" sz="1800" dirty="0" smtClean="0"/>
          </a:p>
          <a:p>
            <a:pPr>
              <a:defRPr/>
            </a:pPr>
            <a:r>
              <a:rPr lang="en-US" sz="1800" dirty="0" smtClean="0"/>
              <a:t>IGTF-to-eduGAIN bridge</a:t>
            </a:r>
            <a:endParaRPr lang="en-US" sz="1800" dirty="0" smtClean="0"/>
          </a:p>
          <a:p>
            <a:pPr>
              <a:defRPr/>
            </a:pPr>
            <a:r>
              <a:rPr lang="en-US" sz="1800" dirty="0" smtClean="0"/>
              <a:t>Model </a:t>
            </a:r>
            <a:r>
              <a:rPr lang="en-US" sz="1800" dirty="0"/>
              <a:t>implementations for video-supported vetting</a:t>
            </a:r>
          </a:p>
          <a:p>
            <a:pPr>
              <a:defRPr/>
            </a:pPr>
            <a:r>
              <a:rPr lang="en-US" sz="1800" dirty="0" smtClean="0"/>
              <a:t>Related activities: </a:t>
            </a:r>
            <a:r>
              <a:rPr lang="en-US" sz="1800" dirty="0" smtClean="0"/>
              <a:t>Sirtfi, </a:t>
            </a:r>
            <a:r>
              <a:rPr lang="en-US" sz="1800" dirty="0" err="1" smtClean="0"/>
              <a:t>Snctfi</a:t>
            </a:r>
            <a:r>
              <a:rPr lang="en-US" sz="1800" dirty="0" smtClean="0"/>
              <a:t>, REFEDS </a:t>
            </a:r>
            <a:r>
              <a:rPr lang="en-US" sz="1800" dirty="0" smtClean="0"/>
              <a:t>Assurance </a:t>
            </a:r>
            <a:r>
              <a:rPr lang="en-US" sz="1800" dirty="0" smtClean="0"/>
              <a:t>WG, and AARC2</a:t>
            </a:r>
            <a:endParaRPr lang="en-US" sz="1800" dirty="0" smtClean="0"/>
          </a:p>
          <a:p>
            <a:pPr>
              <a:defRPr/>
            </a:pPr>
            <a:r>
              <a:rPr lang="en-US" sz="1800" dirty="0"/>
              <a:t>GFD.225 Certificate Profile completed</a:t>
            </a:r>
          </a:p>
          <a:p>
            <a:pPr>
              <a:defRPr/>
            </a:pPr>
            <a:r>
              <a:rPr lang="en-US" sz="1800" dirty="0" smtClean="0"/>
              <a:t>IPv6, SHA-1 collisions, and more</a:t>
            </a:r>
            <a:endParaRPr lang="en-US" sz="1800" dirty="0" smtClean="0"/>
          </a:p>
          <a:p>
            <a:pPr marL="0" indent="0">
              <a:buNone/>
              <a:defRPr/>
            </a:pPr>
            <a:endParaRPr lang="en-GB" sz="1800" b="1" dirty="0" smtClean="0">
              <a:solidFill>
                <a:srgbClr val="990000"/>
              </a:solidFill>
            </a:endParaRPr>
          </a:p>
          <a:p>
            <a:pPr marL="0" indent="0">
              <a:buNone/>
              <a:defRPr/>
            </a:pPr>
            <a:r>
              <a:rPr lang="en-GB" sz="1800" b="1" dirty="0" smtClean="0">
                <a:solidFill>
                  <a:srgbClr val="990000"/>
                </a:solidFill>
              </a:rPr>
              <a:t>See also the EUGridPMA39 summary: </a:t>
            </a:r>
            <a:r>
              <a:rPr lang="en-GB" sz="1800" b="1" i="1" dirty="0" smtClean="0">
                <a:solidFill>
                  <a:srgbClr val="990000"/>
                </a:solidFill>
              </a:rPr>
              <a:t>https</a:t>
            </a:r>
            <a:r>
              <a:rPr lang="en-GB" sz="1800" b="1" i="1" dirty="0">
                <a:solidFill>
                  <a:srgbClr val="990000"/>
                </a:solidFill>
              </a:rPr>
              <a:t>://</a:t>
            </a:r>
            <a:r>
              <a:rPr lang="en-GB" sz="1800" b="1" i="1" dirty="0" smtClean="0">
                <a:solidFill>
                  <a:srgbClr val="990000"/>
                </a:solidFill>
              </a:rPr>
              <a:t>www.eugridpma.org/meetings/2017-01/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really: get rid of SHA-1 – it’s broken!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823" y="4377017"/>
            <a:ext cx="5738999" cy="45103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https://shattered.io/static/shattered.pdf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429" y="846511"/>
            <a:ext cx="6516781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" y="1976718"/>
            <a:ext cx="2474259" cy="2246769"/>
          </a:xfrm>
          <a:prstGeom prst="rect">
            <a:avLst/>
          </a:prstGeom>
          <a:noFill/>
          <a:ln w="12700"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000066"/>
                </a:solidFill>
              </a:rPr>
              <a:t>Do we </a:t>
            </a:r>
            <a:r>
              <a:rPr lang="en-US" b="1" i="1" dirty="0" smtClean="0">
                <a:solidFill>
                  <a:srgbClr val="000066"/>
                </a:solidFill>
              </a:rPr>
              <a:t>still</a:t>
            </a:r>
            <a:r>
              <a:rPr lang="en-US" b="1" dirty="0" smtClean="0">
                <a:solidFill>
                  <a:srgbClr val="000066"/>
                </a:solidFill>
              </a:rPr>
              <a:t> have SHA-1 EECs??</a:t>
            </a:r>
          </a:p>
          <a:p>
            <a:pPr algn="l"/>
            <a:endParaRPr lang="en-US" dirty="0">
              <a:solidFill>
                <a:srgbClr val="000066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990000"/>
                </a:solidFill>
              </a:rPr>
              <a:t>FNAL KCA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990000"/>
                </a:solidFill>
              </a:rPr>
              <a:t>REUNA?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990000"/>
                </a:solidFill>
              </a:rPr>
              <a:t>…?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985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Upcoming meetings</a:t>
            </a:r>
            <a:endParaRPr lang="en-GB" dirty="0"/>
          </a:p>
        </p:txBody>
      </p:sp>
      <p:sp>
        <p:nvSpPr>
          <p:cNvPr id="34819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For more details,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see </a:t>
            </a: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www.eugridpma.org/meetings/</a:t>
            </a:r>
            <a:r>
              <a:rPr lang="en-GB" dirty="0" smtClean="0"/>
              <a:t>, </a:t>
            </a:r>
            <a:br>
              <a:rPr lang="en-GB" dirty="0" smtClean="0"/>
            </a:br>
            <a:r>
              <a:rPr lang="en-GB" dirty="0" smtClean="0"/>
              <a:t>but meanwhile: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Upcoming events</a:t>
            </a:r>
          </a:p>
        </p:txBody>
      </p:sp>
      <p:sp>
        <p:nvSpPr>
          <p:cNvPr id="19459" name="Content Placeholder 4"/>
          <p:cNvSpPr>
            <a:spLocks noGrp="1"/>
          </p:cNvSpPr>
          <p:nvPr>
            <p:ph idx="1"/>
          </p:nvPr>
        </p:nvSpPr>
        <p:spPr>
          <a:xfrm>
            <a:off x="838199" y="996553"/>
            <a:ext cx="8231841" cy="3556397"/>
          </a:xfrm>
        </p:spPr>
        <p:txBody>
          <a:bodyPr/>
          <a:lstStyle/>
          <a:p>
            <a:pPr marL="0" indent="0">
              <a:buFont typeface="Symbol" pitchFamily="18" charset="2"/>
              <a:buNone/>
            </a:pPr>
            <a:endParaRPr lang="en-GB" altLang="en-US" i="1" dirty="0" smtClean="0"/>
          </a:p>
          <a:p>
            <a:pPr marL="0" indent="0">
              <a:buFont typeface="Symbol" pitchFamily="18" charset="2"/>
              <a:buNone/>
            </a:pPr>
            <a:r>
              <a:rPr lang="en-GB" altLang="en-US" b="1" dirty="0" smtClean="0">
                <a:solidFill>
                  <a:srgbClr val="990000"/>
                </a:solidFill>
              </a:rPr>
              <a:t>EUGridPMA </a:t>
            </a:r>
            <a:r>
              <a:rPr lang="en-GB" altLang="en-US" b="1" dirty="0" smtClean="0">
                <a:solidFill>
                  <a:srgbClr val="990000"/>
                </a:solidFill>
              </a:rPr>
              <a:t>40, Ljubljana	May </a:t>
            </a:r>
            <a:r>
              <a:rPr lang="en-GB" altLang="en-US" b="1" dirty="0" smtClean="0">
                <a:solidFill>
                  <a:srgbClr val="990000"/>
                </a:solidFill>
              </a:rPr>
              <a:t>22 </a:t>
            </a:r>
            <a:r>
              <a:rPr lang="en-GB" altLang="en-US" b="1" dirty="0" smtClean="0">
                <a:solidFill>
                  <a:srgbClr val="990000"/>
                </a:solidFill>
              </a:rPr>
              <a:t>– </a:t>
            </a:r>
            <a:r>
              <a:rPr lang="en-GB" altLang="en-US" b="1" dirty="0" smtClean="0">
                <a:solidFill>
                  <a:srgbClr val="990000"/>
                </a:solidFill>
              </a:rPr>
              <a:t>24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endParaRPr lang="en-GB" altLang="en-US" dirty="0" smtClean="0"/>
          </a:p>
          <a:p>
            <a:pPr marL="0" indent="0">
              <a:buFont typeface="Symbol" pitchFamily="18" charset="2"/>
              <a:buNone/>
            </a:pPr>
            <a:r>
              <a:rPr lang="en-GB" altLang="en-US" dirty="0" smtClean="0"/>
              <a:t>I2 Global Summit		April 23 - 26</a:t>
            </a:r>
            <a:endParaRPr lang="en-GB" altLang="en-US" dirty="0" smtClean="0"/>
          </a:p>
          <a:p>
            <a:pPr marL="0" indent="0">
              <a:buFont typeface="Symbol" pitchFamily="18" charset="2"/>
              <a:buNone/>
            </a:pPr>
            <a:r>
              <a:rPr lang="en-GB" altLang="en-US" dirty="0" smtClean="0"/>
              <a:t>TNC2017, Linz, AT		May 29 – June 2 (REFEDS: Monday!)</a:t>
            </a:r>
          </a:p>
          <a:p>
            <a:pPr marL="0" indent="0">
              <a:buFont typeface="Symbol" pitchFamily="18" charset="2"/>
              <a:buNone/>
            </a:pPr>
            <a:endParaRPr lang="en-GB" altLang="en-US" dirty="0" smtClean="0"/>
          </a:p>
          <a:p>
            <a:pPr marL="0" indent="0">
              <a:buFont typeface="Symbol" pitchFamily="18" charset="2"/>
              <a:buNone/>
            </a:pPr>
            <a:r>
              <a:rPr lang="en-GB" altLang="en-US" dirty="0" smtClean="0"/>
              <a:t>EUGridPMA41			September 2017</a:t>
            </a:r>
            <a:endParaRPr lang="en-GB" altLang="en-US" dirty="0"/>
          </a:p>
          <a:p>
            <a:pPr marL="0" indent="0">
              <a:buFont typeface="Symbol" pitchFamily="18" charset="2"/>
              <a:buNone/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9563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Home\davidg\EUGridPMA\Presentations\images\map-pma-emea-afr-gi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965" y="1309880"/>
            <a:ext cx="5779546" cy="383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400" smtClean="0"/>
              <a:t>Geographical coverage of the EUGridPMA</a:t>
            </a: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412751" y="740569"/>
            <a:ext cx="8424863" cy="359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2900" indent="-342900" algn="l">
              <a:spcBef>
                <a:spcPct val="20000"/>
              </a:spcBef>
              <a:buFont typeface="Symbol" pitchFamily="18" charset="2"/>
              <a:buChar char="·"/>
            </a:pPr>
            <a: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  <a:t>26 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of </a:t>
            </a:r>
            <a: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  <a:t>28 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EU member states (all except LU, MT)</a:t>
            </a:r>
          </a:p>
          <a:p>
            <a:pPr marL="342900" indent="-342900" algn="l">
              <a:spcBef>
                <a:spcPct val="20000"/>
              </a:spcBef>
              <a:buFont typeface="Symbol" pitchFamily="18" charset="2"/>
              <a:buChar char="·"/>
            </a:pPr>
            <a: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  <a:t>+ AE, AM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, CH, DZ, EG, </a:t>
            </a:r>
            <a: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  <a:t>GE, IR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, IS, </a:t>
            </a:r>
            <a:r>
              <a:rPr lang="en-US" sz="1800" strike="sngStrike" dirty="0">
                <a:solidFill>
                  <a:srgbClr val="008000"/>
                </a:solidFill>
                <a:latin typeface="Lucida Sans" pitchFamily="34" charset="0"/>
              </a:rPr>
              <a:t>JO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, MA, MD, ME, MK, NO, </a:t>
            </a:r>
            <a: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  <a:t>KE, PK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, </a:t>
            </a:r>
            <a: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  <a:t>RS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, </a:t>
            </a:r>
            <a: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  <a:t/>
            </a:r>
            <a:b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</a:br>
            <a: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  <a:t>RU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, </a:t>
            </a:r>
            <a:r>
              <a:rPr lang="en-US" sz="1800" strike="sngStrike" dirty="0" smtClean="0">
                <a:solidFill>
                  <a:srgbClr val="008000"/>
                </a:solidFill>
                <a:latin typeface="Lucida Sans" pitchFamily="34" charset="0"/>
              </a:rPr>
              <a:t>SY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, </a:t>
            </a:r>
            <a: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  <a:t>TR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, </a:t>
            </a:r>
            <a: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  <a:t>UA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, </a:t>
            </a:r>
            <a: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  <a:t/>
            </a:r>
            <a:b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</a:br>
            <a: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  <a:t>CERN (</a:t>
            </a:r>
            <a:r>
              <a:rPr lang="en-US" sz="1800" dirty="0" err="1" smtClean="0">
                <a:solidFill>
                  <a:srgbClr val="008000"/>
                </a:solidFill>
                <a:latin typeface="Lucida Sans" pitchFamily="34" charset="0"/>
              </a:rPr>
              <a:t>int</a:t>
            </a:r>
            <a: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  <a:t>),</a:t>
            </a:r>
            <a:b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</a:br>
            <a: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  <a:t>TCS </a:t>
            </a:r>
            <a:r>
              <a:rPr lang="en-US" sz="1800" dirty="0">
                <a:solidFill>
                  <a:srgbClr val="008000"/>
                </a:solidFill>
                <a:latin typeface="Lucida Sans" pitchFamily="34" charset="0"/>
              </a:rPr>
              <a:t>(EU</a:t>
            </a:r>
            <a: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  <a:t>),</a:t>
            </a:r>
            <a:b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</a:br>
            <a: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  <a:t>RCauth.eu (EU/NL),</a:t>
            </a:r>
            <a:b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</a:br>
            <a:r>
              <a:rPr lang="en-US" sz="1800" dirty="0" smtClean="0">
                <a:solidFill>
                  <a:srgbClr val="008000"/>
                </a:solidFill>
                <a:latin typeface="Lucida Sans" pitchFamily="34" charset="0"/>
              </a:rPr>
              <a:t>QV (BM)</a:t>
            </a:r>
            <a:endParaRPr lang="en-US" sz="1800" dirty="0">
              <a:solidFill>
                <a:srgbClr val="000066"/>
              </a:solidFill>
              <a:latin typeface="Lucida Sans" pitchFamily="34" charset="0"/>
            </a:endParaRPr>
          </a:p>
          <a:p>
            <a:pPr marL="342900" indent="-342900" algn="l">
              <a:spcBef>
                <a:spcPct val="20000"/>
              </a:spcBef>
              <a:buFont typeface="Symbol" pitchFamily="18" charset="2"/>
              <a:buNone/>
            </a:pPr>
            <a:endParaRPr lang="en-US" dirty="0">
              <a:solidFill>
                <a:srgbClr val="000066"/>
              </a:solidFill>
              <a:latin typeface="Lucida Sans" pitchFamily="34" charset="0"/>
            </a:endParaRPr>
          </a:p>
        </p:txBody>
      </p:sp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6710082" y="4398169"/>
            <a:ext cx="2276756" cy="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l">
              <a:spcBef>
                <a:spcPct val="20000"/>
              </a:spcBef>
              <a:buFont typeface="Symbol" pitchFamily="18" charset="2"/>
              <a:buNone/>
              <a:defRPr/>
            </a:pPr>
            <a:r>
              <a:rPr lang="en-US" b="1" dirty="0" smtClean="0">
                <a:solidFill>
                  <a:srgbClr val="000066"/>
                </a:solidFill>
                <a:latin typeface="Lucida Sans" pitchFamily="34" charset="0"/>
              </a:rPr>
              <a:t>In progress</a:t>
            </a:r>
            <a:endParaRPr lang="en-US" b="1" dirty="0">
              <a:solidFill>
                <a:srgbClr val="000066"/>
              </a:solidFill>
              <a:latin typeface="Lucida Sans" pitchFamily="34" charset="0"/>
            </a:endParaRPr>
          </a:p>
          <a:p>
            <a:pPr marL="342900" indent="-342900" algn="l">
              <a:spcBef>
                <a:spcPct val="20000"/>
              </a:spcBef>
              <a:buFont typeface="Symbol" pitchFamily="18" charset="2"/>
              <a:buChar char="·"/>
              <a:defRPr/>
            </a:pPr>
            <a:r>
              <a:rPr lang="en-US" sz="1600" dirty="0">
                <a:solidFill>
                  <a:srgbClr val="000066"/>
                </a:solidFill>
                <a:latin typeface="Lucida Sans" pitchFamily="34" charset="0"/>
              </a:rPr>
              <a:t>ZA, </a:t>
            </a:r>
            <a:r>
              <a:rPr lang="en-US" sz="1600" dirty="0" smtClean="0">
                <a:solidFill>
                  <a:srgbClr val="000066"/>
                </a:solidFill>
                <a:latin typeface="Lucida Sans" pitchFamily="34" charset="0"/>
              </a:rPr>
              <a:t>TZ</a:t>
            </a:r>
            <a:endParaRPr lang="en-US" sz="1600" dirty="0">
              <a:solidFill>
                <a:srgbClr val="000066"/>
              </a:solidFill>
              <a:latin typeface="Lucida Sans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92974" y="4452461"/>
            <a:ext cx="5341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47+4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1808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Membership and other changes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971550"/>
            <a:ext cx="8148638" cy="3876675"/>
          </a:xfrm>
        </p:spPr>
        <p:txBody>
          <a:bodyPr/>
          <a:lstStyle/>
          <a:p>
            <a:r>
              <a:rPr lang="en-GB" sz="2000" dirty="0" smtClean="0"/>
              <a:t>Responsiveness challenges for some members</a:t>
            </a:r>
          </a:p>
          <a:p>
            <a:pPr lvl="1"/>
            <a:r>
              <a:rPr lang="en-GB" sz="1600" dirty="0" smtClean="0"/>
              <a:t>JUNET CA – removed from membership</a:t>
            </a:r>
          </a:p>
          <a:p>
            <a:pPr lvl="1"/>
            <a:r>
              <a:rPr lang="en-GB" sz="1600" dirty="0" smtClean="0"/>
              <a:t>HIAST CA – suspended for operational reasons</a:t>
            </a:r>
          </a:p>
          <a:p>
            <a:endParaRPr lang="en-GB" sz="2000" dirty="0" smtClean="0"/>
          </a:p>
          <a:p>
            <a:r>
              <a:rPr lang="en-GB" sz="2000" dirty="0" smtClean="0"/>
              <a:t>Identity providers: both reduction and growth</a:t>
            </a:r>
          </a:p>
          <a:p>
            <a:pPr lvl="1"/>
            <a:r>
              <a:rPr lang="en-GB" sz="1600" dirty="0" smtClean="0"/>
              <a:t>New CA for e-</a:t>
            </a:r>
            <a:r>
              <a:rPr lang="en-GB" sz="1600" dirty="0" err="1" smtClean="0"/>
              <a:t>Infras</a:t>
            </a:r>
            <a:r>
              <a:rPr lang="en-GB" sz="1600" dirty="0" smtClean="0"/>
              <a:t>: RCauth.eu IOTA CA (“for those who cannot use TCS”)</a:t>
            </a:r>
          </a:p>
          <a:p>
            <a:pPr lvl="1"/>
            <a:r>
              <a:rPr lang="en-GB" sz="1600" dirty="0" smtClean="0"/>
              <a:t>New CA for UAE: </a:t>
            </a:r>
            <a:r>
              <a:rPr lang="en-GB" sz="1600" dirty="0" err="1" smtClean="0"/>
              <a:t>DarkMatter</a:t>
            </a:r>
            <a:r>
              <a:rPr lang="en-GB" sz="1600" dirty="0" smtClean="0"/>
              <a:t> (phase 1 of 2)</a:t>
            </a:r>
          </a:p>
          <a:p>
            <a:pPr lvl="1"/>
            <a:r>
              <a:rPr lang="en-GB" sz="1600" dirty="0" smtClean="0"/>
              <a:t>Upcoming in UK: adding SLCS</a:t>
            </a:r>
            <a:endParaRPr lang="en-GB" sz="2000" dirty="0" smtClean="0"/>
          </a:p>
          <a:p>
            <a:r>
              <a:rPr lang="en-GB" sz="2000" dirty="0" smtClean="0"/>
              <a:t>Self-audit review</a:t>
            </a:r>
          </a:p>
          <a:p>
            <a:pPr lvl="1"/>
            <a:r>
              <a:rPr lang="en-GB" sz="1600" dirty="0" smtClean="0"/>
              <a:t>Cosmin </a:t>
            </a:r>
            <a:r>
              <a:rPr lang="en-GB" sz="1600" dirty="0" err="1" smtClean="0"/>
              <a:t>Nistor</a:t>
            </a:r>
            <a:r>
              <a:rPr lang="en-GB" sz="1600" dirty="0" smtClean="0"/>
              <a:t> as review coordinator</a:t>
            </a:r>
          </a:p>
          <a:p>
            <a:pPr lvl="1"/>
            <a:r>
              <a:rPr lang="en-GB" sz="1600" dirty="0" smtClean="0"/>
              <a:t>Self-audits progressing </a:t>
            </a:r>
            <a:br>
              <a:rPr lang="en-GB" sz="1600" dirty="0" smtClean="0"/>
            </a:br>
            <a:r>
              <a:rPr lang="en-GB" sz="1600" dirty="0" smtClean="0"/>
              <a:t>on schedule for most CAs</a:t>
            </a:r>
          </a:p>
          <a:p>
            <a:pPr lvl="1"/>
            <a:endParaRPr lang="en-GB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412" y="3341717"/>
            <a:ext cx="3114008" cy="141524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9570" y="1032246"/>
            <a:ext cx="8181975" cy="3852017"/>
          </a:xfrm>
        </p:spPr>
        <p:txBody>
          <a:bodyPr>
            <a:normAutofit fontScale="70000" lnSpcReduction="20000"/>
          </a:bodyPr>
          <a:lstStyle/>
          <a:p>
            <a:r>
              <a:rPr lang="en-GB" b="1" dirty="0">
                <a:solidFill>
                  <a:srgbClr val="F6791C"/>
                </a:solidFill>
              </a:rPr>
              <a:t>Ability to serve a large pan-European user base without national restrictions</a:t>
            </a:r>
          </a:p>
          <a:p>
            <a:pPr lvl="1"/>
            <a:r>
              <a:rPr lang="en-GB" dirty="0"/>
              <a:t>without having to rely on specific national participation exclusively for this service </a:t>
            </a:r>
          </a:p>
          <a:p>
            <a:pPr lvl="1"/>
            <a:r>
              <a:rPr lang="en-GB" dirty="0"/>
              <a:t>serving the needs of cross-national user communities that have a large but sparsely distributed user base</a:t>
            </a:r>
          </a:p>
          <a:p>
            <a:r>
              <a:rPr lang="en-GB" b="1" dirty="0">
                <a:solidFill>
                  <a:srgbClr val="F6791C"/>
                </a:solidFill>
              </a:rPr>
              <a:t>Use existing resources and e-Infrastructure services </a:t>
            </a:r>
          </a:p>
          <a:p>
            <a:pPr lvl="1"/>
            <a:r>
              <a:rPr lang="en-GB" dirty="0"/>
              <a:t>without the needs for security model changes at the resource centre or national level </a:t>
            </a:r>
          </a:p>
          <a:p>
            <a:r>
              <a:rPr lang="en-GB" b="1" dirty="0" smtClean="0">
                <a:solidFill>
                  <a:srgbClr val="F6791C"/>
                </a:solidFill>
              </a:rPr>
              <a:t>Allow integration of this system in science gateways &amp; portals with minimal effort</a:t>
            </a:r>
            <a:endParaRPr lang="en-GB" b="1" dirty="0">
              <a:solidFill>
                <a:srgbClr val="F6791C"/>
              </a:solidFill>
            </a:endParaRPr>
          </a:p>
          <a:p>
            <a:pPr lvl="1"/>
            <a:r>
              <a:rPr lang="en-GB" dirty="0"/>
              <a:t>only light-weight industry-standard </a:t>
            </a:r>
            <a:r>
              <a:rPr lang="en-GB" dirty="0" smtClean="0"/>
              <a:t>protocols, limit security expertise (and exposure)</a:t>
            </a:r>
            <a:endParaRPr lang="en-GB" dirty="0"/>
          </a:p>
          <a:p>
            <a:r>
              <a:rPr lang="en-GB" b="1" dirty="0">
                <a:solidFill>
                  <a:srgbClr val="F6791C"/>
                </a:solidFill>
              </a:rPr>
              <a:t>Permit the use of the VOMS community membership service </a:t>
            </a:r>
          </a:p>
          <a:p>
            <a:pPr lvl="1"/>
            <a:r>
              <a:rPr lang="en-GB" dirty="0"/>
              <a:t>attributes for group and role management  in attribute certificates</a:t>
            </a:r>
          </a:p>
          <a:p>
            <a:pPr lvl="1"/>
            <a:r>
              <a:rPr lang="en-GB" dirty="0"/>
              <a:t>also for portals and science gateways access the e-Infrastructure</a:t>
            </a:r>
          </a:p>
          <a:p>
            <a:r>
              <a:rPr lang="en-GB" b="1" dirty="0">
                <a:solidFill>
                  <a:srgbClr val="F6791C"/>
                </a:solidFill>
              </a:rPr>
              <a:t>Concentrate service elements that require significant operational expertise </a:t>
            </a:r>
          </a:p>
          <a:p>
            <a:pPr lvl="1"/>
            <a:r>
              <a:rPr lang="en-GB" dirty="0"/>
              <a:t>not burden research communities with the need to care for security-sensitive service components</a:t>
            </a:r>
          </a:p>
          <a:p>
            <a:pPr lvl="1"/>
            <a:r>
              <a:rPr lang="en-GB" dirty="0"/>
              <a:t>keep a secure credential management model</a:t>
            </a:r>
          </a:p>
          <a:p>
            <a:pPr lvl="1"/>
            <a:r>
              <a:rPr lang="en-US" dirty="0"/>
              <a:t>coordinate compliance and </a:t>
            </a:r>
            <a:r>
              <a:rPr lang="en-US" dirty="0" smtClean="0"/>
              <a:t>accreditation – and help meet EU privacy stuff in just one place to ease adoption</a:t>
            </a:r>
          </a:p>
          <a:p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Optional elements: ability to obtain CLI tokens (via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ssh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agent or even U/P); implicit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AuthZ</a:t>
            </a:r>
            <a:endParaRPr lang="en-US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RCauth.eu</a:t>
            </a:r>
            <a:br>
              <a:rPr lang="en-US" dirty="0"/>
            </a:br>
            <a:r>
              <a:rPr lang="en-US" sz="2000" i="1" dirty="0"/>
              <a:t>white-label CA for the AARC CILogon-like TTS Pilot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68225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5" y="2814807"/>
            <a:ext cx="3742611" cy="188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3376" y="1079500"/>
            <a:ext cx="8427719" cy="3721100"/>
          </a:xfrm>
        </p:spPr>
        <p:txBody>
          <a:bodyPr>
            <a:noAutofit/>
          </a:bodyPr>
          <a:lstStyle/>
          <a:p>
            <a:r>
              <a:rPr lang="en-US" sz="1400" dirty="0" smtClean="0"/>
              <a:t>Users could enroll directly, but are in practice using a Master Portal/Credential Manager</a:t>
            </a:r>
          </a:p>
          <a:p>
            <a:r>
              <a:rPr lang="en-US" sz="1400" dirty="0" smtClean="0"/>
              <a:t>The credential manager is </a:t>
            </a:r>
            <a:r>
              <a:rPr lang="en-US" sz="1400" i="1" dirty="0" smtClean="0"/>
              <a:t>explicitly trusted</a:t>
            </a:r>
            <a:r>
              <a:rPr lang="en-US" sz="1400" dirty="0" smtClean="0"/>
              <a:t> by the </a:t>
            </a:r>
            <a:r>
              <a:rPr lang="en-US" sz="1400" dirty="0" err="1" smtClean="0"/>
              <a:t>RCauth</a:t>
            </a:r>
            <a:r>
              <a:rPr lang="en-US" sz="1400" dirty="0" smtClean="0"/>
              <a:t> CA service</a:t>
            </a:r>
          </a:p>
          <a:p>
            <a:pPr lvl="1"/>
            <a:r>
              <a:rPr lang="en-US" sz="1200" dirty="0" smtClean="0"/>
              <a:t>exchange of OIDC client secret to authenticate</a:t>
            </a:r>
          </a:p>
          <a:p>
            <a:pPr lvl="1"/>
            <a:r>
              <a:rPr lang="en-US" sz="1200" dirty="0" smtClean="0"/>
              <a:t>‘need to know’: (master) portals will hold user credentials, and we need to protect users per the PKP Guidelines</a:t>
            </a:r>
          </a:p>
          <a:p>
            <a:r>
              <a:rPr lang="en-US" sz="1400" dirty="0" smtClean="0"/>
              <a:t>CA web server checks the incoming assertions from the IdP filter</a:t>
            </a:r>
          </a:p>
          <a:p>
            <a:pPr lvl="1"/>
            <a:r>
              <a:rPr lang="en-US" sz="1200" dirty="0" smtClean="0"/>
              <a:t>Uses CILogon/OAuth4MP software based on the Shibboleth SAML implementation over server-side TLS</a:t>
            </a:r>
          </a:p>
          <a:p>
            <a:pPr lvl="1"/>
            <a:r>
              <a:rPr lang="en-US" sz="1200" dirty="0" smtClean="0"/>
              <a:t>Connected for now to the SURFconext WAYF</a:t>
            </a:r>
          </a:p>
          <a:p>
            <a:pPr lvl="1"/>
            <a:r>
              <a:rPr lang="en-US" sz="1200" dirty="0" smtClean="0"/>
              <a:t>… and yes, we check the SAML signature ;-)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rgbClr val="F6791C"/>
                </a:solidFill>
              </a:rPr>
              <a:t>When moving to wider support of eduGAIN</a:t>
            </a:r>
          </a:p>
          <a:p>
            <a:r>
              <a:rPr lang="en-US" sz="1400" dirty="0" smtClean="0"/>
              <a:t>WAYF IdP filter check the incoming SAML2Int </a:t>
            </a:r>
          </a:p>
          <a:p>
            <a:pPr lvl="1"/>
            <a:r>
              <a:rPr lang="en-US" sz="1200" dirty="0" smtClean="0"/>
              <a:t>Use multi-domain WAYF over server-side TLS</a:t>
            </a:r>
          </a:p>
          <a:p>
            <a:pPr lvl="1"/>
            <a:r>
              <a:rPr lang="en-US" sz="1200" dirty="0" smtClean="0"/>
              <a:t>Based on </a:t>
            </a:r>
            <a:r>
              <a:rPr lang="en-US" sz="1200" dirty="0" err="1" smtClean="0"/>
              <a:t>SimpleSAMLphp</a:t>
            </a:r>
            <a:r>
              <a:rPr lang="en-US" sz="1200" dirty="0" smtClean="0"/>
              <a:t> </a:t>
            </a:r>
            <a:r>
              <a:rPr lang="en-US" sz="1200" dirty="0" err="1" smtClean="0"/>
              <a:t>implemenation</a:t>
            </a:r>
            <a:r>
              <a:rPr lang="en-US" sz="1200" dirty="0" smtClean="0"/>
              <a:t> with custom filters</a:t>
            </a:r>
          </a:p>
          <a:p>
            <a:pPr lvl="1"/>
            <a:r>
              <a:rPr lang="en-US" sz="1200" dirty="0" smtClean="0"/>
              <a:t>… and yes, also here we’ll check the SAML signature</a:t>
            </a:r>
          </a:p>
          <a:p>
            <a:r>
              <a:rPr lang="en-US" sz="1400" dirty="0" smtClean="0"/>
              <a:t>FIMS IdPs: leverage existing infrastructures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296359" y="4804515"/>
            <a:ext cx="555766" cy="20615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F576E6A-F32A-4612-884C-86870357C6B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Enrolment and issuance [4.2]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351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Trusted Credential Stores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971550"/>
            <a:ext cx="8133121" cy="3876675"/>
          </a:xfrm>
        </p:spPr>
        <p:txBody>
          <a:bodyPr/>
          <a:lstStyle/>
          <a:p>
            <a:r>
              <a:rPr lang="en-US" dirty="0" smtClean="0"/>
              <a:t>In easing access to e-Infrastructures </a:t>
            </a:r>
            <a:r>
              <a:rPr lang="en-US" dirty="0" err="1" smtClean="0"/>
              <a:t>incrasingly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credential management systems appear: </a:t>
            </a:r>
            <a:br>
              <a:rPr lang="en-US" dirty="0" smtClean="0"/>
            </a:br>
            <a:r>
              <a:rPr lang="en-US" dirty="0" err="1" smtClean="0"/>
              <a:t>UnityIDM</a:t>
            </a:r>
            <a:r>
              <a:rPr lang="en-US" dirty="0" smtClean="0"/>
              <a:t>, </a:t>
            </a:r>
            <a:r>
              <a:rPr lang="en-US" dirty="0" err="1" smtClean="0"/>
              <a:t>MyProxy</a:t>
            </a:r>
            <a:r>
              <a:rPr lang="en-US" dirty="0" smtClean="0"/>
              <a:t> hosting, AARC’s Master Portals, …</a:t>
            </a:r>
          </a:p>
          <a:p>
            <a:r>
              <a:rPr lang="en-US" dirty="0" smtClean="0"/>
              <a:t>Issuing Authorities promoting PKP guidelines (e.g. RCauth.eu) need framework to assess explicitly-connected portals</a:t>
            </a:r>
          </a:p>
          <a:p>
            <a:endParaRPr lang="en-US" dirty="0"/>
          </a:p>
          <a:p>
            <a:r>
              <a:rPr lang="en-US" dirty="0" smtClean="0"/>
              <a:t>Guidance on what constitutes an</a:t>
            </a:r>
            <a:br>
              <a:rPr lang="en-US" dirty="0" smtClean="0"/>
            </a:br>
            <a:r>
              <a:rPr lang="en-US" dirty="0" smtClean="0"/>
              <a:t>‘acceptable’ credential store</a:t>
            </a:r>
          </a:p>
          <a:p>
            <a:r>
              <a:rPr lang="en-US" dirty="0" smtClean="0"/>
              <a:t>Guidance for operators on</a:t>
            </a:r>
            <a:br>
              <a:rPr lang="en-US" dirty="0" smtClean="0"/>
            </a:br>
            <a:r>
              <a:rPr lang="en-US" dirty="0" smtClean="0"/>
              <a:t>‘community best practice’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613" y="2891299"/>
            <a:ext cx="3145708" cy="20036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9417" y="4525603"/>
            <a:ext cx="7588103" cy="369332"/>
          </a:xfrm>
          <a:prstGeom prst="rect">
            <a:avLst/>
          </a:prstGeom>
          <a:solidFill>
            <a:schemeClr val="bg1"/>
          </a:solidFill>
          <a:ln>
            <a:solidFill>
              <a:srgbClr val="99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</a:rPr>
              <a:t>https://wiki.eugridpma.org/Main/CredStoreOperationsGuideline</a:t>
            </a:r>
          </a:p>
        </p:txBody>
      </p:sp>
    </p:spTree>
    <p:extLst>
      <p:ext uri="{BB962C8B-B14F-4D97-AF65-F5344CB8AC3E}">
        <p14:creationId xmlns:p14="http://schemas.microsoft.com/office/powerpoint/2010/main" val="2493268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RCauth</a:t>
            </a:r>
            <a:r>
              <a:rPr lang="en-US" dirty="0" smtClean="0"/>
              <a:t> sustainability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Somewhat amazingly, many of the e-Infrastructures in Europe all want to ‘have a share’ in running the service</a:t>
            </a:r>
          </a:p>
          <a:p>
            <a:endParaRPr lang="en-US" dirty="0"/>
          </a:p>
          <a:p>
            <a:r>
              <a:rPr lang="en-US" dirty="0" smtClean="0"/>
              <a:t>Support for now ensured by the Dutch National e-Infrastructure (Nikhef, SURF) – will likely transition to a collaborative entity with own separate PMA and redundant distributed infrastructure - details to be worked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574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Reverse: the IGTF-to-eduGAIN bridge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“the ultimate assured-identity IdP of last resort”</a:t>
            </a:r>
          </a:p>
          <a:p>
            <a:endParaRPr lang="en-US" dirty="0" smtClean="0"/>
          </a:p>
          <a:p>
            <a:r>
              <a:rPr lang="en-US" dirty="0" smtClean="0"/>
              <a:t>authenticate with any IGTF accredited client cert</a:t>
            </a:r>
          </a:p>
          <a:p>
            <a:r>
              <a:rPr lang="en-US" dirty="0" smtClean="0"/>
              <a:t>known to the (SAML2int, R&amp;E) eduGAIN community via </a:t>
            </a:r>
            <a:r>
              <a:rPr lang="en-US" dirty="0" err="1" smtClean="0"/>
              <a:t>GRnet</a:t>
            </a:r>
            <a:endParaRPr lang="en-US" dirty="0" smtClean="0"/>
          </a:p>
          <a:p>
            <a:r>
              <a:rPr lang="en-US" dirty="0" smtClean="0"/>
              <a:t>with assurance information in </a:t>
            </a:r>
            <a:r>
              <a:rPr lang="en-US" dirty="0" err="1" smtClean="0"/>
              <a:t>ePAss</a:t>
            </a:r>
            <a:r>
              <a:rPr lang="en-US" dirty="0" smtClean="0"/>
              <a:t> (and 2FA set in ACCR)</a:t>
            </a:r>
          </a:p>
          <a:p>
            <a:r>
              <a:rPr lang="en-US" dirty="0" smtClean="0"/>
              <a:t>asserts REFEDS R&amp;S and Sirtfi (based on IGTF qualification)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will </a:t>
            </a:r>
            <a:r>
              <a:rPr lang="en-US" dirty="0"/>
              <a:t>appear as </a:t>
            </a:r>
            <a:r>
              <a:rPr lang="en-US" dirty="0">
                <a:solidFill>
                  <a:srgbClr val="990000"/>
                </a:solidFill>
              </a:rPr>
              <a:t>https://edugain-proxy.igtf.net</a:t>
            </a:r>
            <a:r>
              <a:rPr lang="en-US" dirty="0" smtClean="0">
                <a:solidFill>
                  <a:srgbClr val="990000"/>
                </a:solidFill>
              </a:rPr>
              <a:t>/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990000"/>
                </a:solidFill>
              </a:rPr>
              <a:t>R&amp;S </a:t>
            </a:r>
            <a:r>
              <a:rPr lang="en-US" dirty="0" smtClean="0">
                <a:solidFill>
                  <a:srgbClr val="003F5E"/>
                </a:solidFill>
              </a:rPr>
              <a:t>+ </a:t>
            </a:r>
            <a:r>
              <a:rPr lang="en-US" dirty="0" smtClean="0">
                <a:solidFill>
                  <a:srgbClr val="990000"/>
                </a:solidFill>
              </a:rPr>
              <a:t>Sirtfi </a:t>
            </a:r>
            <a:r>
              <a:rPr lang="en-US" dirty="0" smtClean="0"/>
              <a:t>tags should enable many research SPs to trust you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work by </a:t>
            </a:r>
            <a:r>
              <a:rPr lang="en-US" sz="1400" dirty="0" err="1" smtClean="0"/>
              <a:t>Ioannis</a:t>
            </a:r>
            <a:r>
              <a:rPr lang="en-US" sz="1400" dirty="0" smtClean="0"/>
              <a:t> </a:t>
            </a:r>
            <a:r>
              <a:rPr lang="en-US" sz="1400" dirty="0" err="1" smtClean="0"/>
              <a:t>Kakavas</a:t>
            </a:r>
            <a:r>
              <a:rPr lang="en-US" sz="1400" dirty="0" smtClean="0"/>
              <a:t> (GRNET) and Christos </a:t>
            </a:r>
            <a:r>
              <a:rPr lang="en-US" sz="1400" dirty="0" err="1" smtClean="0"/>
              <a:t>Kanellopoulos</a:t>
            </a:r>
            <a:r>
              <a:rPr lang="en-US" sz="1400" dirty="0"/>
              <a:t> </a:t>
            </a:r>
            <a:r>
              <a:rPr lang="en-US" sz="1400" dirty="0" smtClean="0"/>
              <a:t>– </a:t>
            </a:r>
            <a:br>
              <a:rPr lang="en-US" sz="1400" dirty="0" smtClean="0"/>
            </a:br>
            <a:r>
              <a:rPr lang="en-US" sz="1400" dirty="0" smtClean="0"/>
              <a:t>see </a:t>
            </a:r>
            <a:r>
              <a:rPr lang="en-US" sz="1400" dirty="0" err="1" smtClean="0"/>
              <a:t>github</a:t>
            </a:r>
            <a:r>
              <a:rPr lang="en-US" sz="1400" dirty="0" smtClean="0"/>
              <a:t> for implementation of </a:t>
            </a:r>
            <a:r>
              <a:rPr lang="en-US" sz="1400" dirty="0" err="1" smtClean="0"/>
              <a:t>SimpleSAMLphp</a:t>
            </a:r>
            <a:r>
              <a:rPr lang="en-US" sz="1400" dirty="0" smtClean="0"/>
              <a:t> module</a:t>
            </a:r>
          </a:p>
        </p:txBody>
      </p:sp>
    </p:spTree>
    <p:extLst>
      <p:ext uri="{BB962C8B-B14F-4D97-AF65-F5344CB8AC3E}">
        <p14:creationId xmlns:p14="http://schemas.microsoft.com/office/powerpoint/2010/main" val="960519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ugridpma">
  <a:themeElements>
    <a:clrScheme name="eugridpm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ugridpma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FF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FF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ugridpm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ugridpm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gridpm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gridpm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gridp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gridp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ugridp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10D0992E-CCCF-45DB-AB26-A4F50B75E4D6}" vid="{C2252C9B-28CB-4431-8278-C26B15A76942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D:\Home\davidg\Template\eugridpma.pot</Template>
  <TotalTime>101682</TotalTime>
  <Words>1204</Words>
  <Application>Microsoft Office PowerPoint</Application>
  <PresentationFormat>On-screen Show (16:9)</PresentationFormat>
  <Paragraphs>197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eugridpma</vt:lpstr>
      <vt:lpstr>GEANT Association</vt:lpstr>
      <vt:lpstr>EUGridPMA  Status and Current Trends and some IGTF topics  March 2017 APGridPMA Spring Meeting  David Groep, Nikhef &amp; EUGridPMA</vt:lpstr>
      <vt:lpstr>EUGridPMA Topics</vt:lpstr>
      <vt:lpstr>Geographical coverage of the EUGridPMA</vt:lpstr>
      <vt:lpstr>Membership and other changes</vt:lpstr>
      <vt:lpstr>RCauth.eu white-label CA for the AARC CILogon-like TTS Pilot</vt:lpstr>
      <vt:lpstr>Enrolment and issuance [4.2]</vt:lpstr>
      <vt:lpstr>Trusted Credential Stores</vt:lpstr>
      <vt:lpstr>RCauth sustainability</vt:lpstr>
      <vt:lpstr>The Reverse: the IGTF-to-eduGAIN bridge</vt:lpstr>
      <vt:lpstr>Developing scalable policy models in light of the Blueprint: Snctfi</vt:lpstr>
      <vt:lpstr>More policy harmonisation and development in AARC2</vt:lpstr>
      <vt:lpstr>Video-supported vetting</vt:lpstr>
      <vt:lpstr>Evolution of guidance</vt:lpstr>
      <vt:lpstr>Evaluation leads to mixed results …</vt:lpstr>
      <vt:lpstr>Sirtfi and R&amp;E federation assurance</vt:lpstr>
      <vt:lpstr>Find out more on Sirtfi</vt:lpstr>
      <vt:lpstr>More R&amp;E developments on assurance</vt:lpstr>
      <vt:lpstr>GFD.225</vt:lpstr>
      <vt:lpstr>IPv6 status</vt:lpstr>
      <vt:lpstr>And really: get rid of SHA-1 – it’s broken!</vt:lpstr>
      <vt:lpstr>Upcoming meetings</vt:lpstr>
      <vt:lpstr>Upcoming events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Grid Policy Management Authority</dc:title>
  <dc:creator>David Groep</dc:creator>
  <cp:lastModifiedBy>DavidG</cp:lastModifiedBy>
  <cp:revision>821</cp:revision>
  <dcterms:created xsi:type="dcterms:W3CDTF">2004-04-13T08:36:56Z</dcterms:created>
  <dcterms:modified xsi:type="dcterms:W3CDTF">2017-03-05T23:38:59Z</dcterms:modified>
</cp:coreProperties>
</file>