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3" r:id="rId9"/>
    <p:sldId id="264" r:id="rId10"/>
    <p:sldId id="265" r:id="rId11"/>
    <p:sldId id="281" r:id="rId12"/>
    <p:sldId id="269" r:id="rId13"/>
    <p:sldId id="267" r:id="rId14"/>
    <p:sldId id="268" r:id="rId15"/>
    <p:sldId id="270" r:id="rId16"/>
    <p:sldId id="271" r:id="rId17"/>
    <p:sldId id="282" r:id="rId18"/>
    <p:sldId id="272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B305D-E20A-EE47-8F58-6DB16F13B5A3}" type="datetimeFigureOut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5B214-6C0E-8045-A080-B33B0CACA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74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A715-DB9A-684F-9A46-567C2CEA164B}" type="datetimeFigureOut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832C-6F07-6343-A365-C223C726F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1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832C-6F07-6343-A365-C223C726F23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1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832C-6F07-6343-A365-C223C726F23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8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150F-C56E-BB4F-9D45-864D749A848B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3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BA26-C4FC-724F-B8A1-DCBA91AC59F4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3B4E-98EB-1449-A4CF-DEBF7CAC6EE6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16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41E5-CBDD-6F40-98CD-50289284D2E6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5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2CA7-0CB4-6248-86AD-EBF2A253FF2E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14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9C6C-FB42-014E-AF03-63927F8C7059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8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1B69-69E6-4D41-A6AD-1B1203930616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36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438-A3A8-884C-9B86-EB60A944A1D1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69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A956-6533-A347-938B-7FAFFEC90368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71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5522-DCCC-FB4D-8847-B13029F37A29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F39D-6245-604B-87AB-94444B80B1E6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9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F049-EA20-E043-9E11-8150974BB8B4}" type="datetime1">
              <a:rPr kumimoji="1" lang="ja-JP" altLang="en-US" smtClean="0"/>
              <a:t>3/9/17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fld id="{91B406FA-1BDD-F141-AE9C-7980720B7E6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4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solution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secure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use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Kibana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ElasticSearch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multi-user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environment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u="sng" dirty="0" smtClean="0"/>
              <a:t>Wataru Takase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Tomoaki</a:t>
            </a:r>
            <a:r>
              <a:rPr kumimoji="1" lang="en-US" altLang="ja-JP" dirty="0" smtClean="0"/>
              <a:t> Nakamura, Yoshiyuki </a:t>
            </a:r>
            <a:r>
              <a:rPr kumimoji="1" lang="en-US" altLang="ja-JP" dirty="0" err="1" smtClean="0"/>
              <a:t>Watase</a:t>
            </a:r>
            <a:r>
              <a:rPr kumimoji="1" lang="en-US" altLang="ja-JP" dirty="0" smtClean="0"/>
              <a:t>, Takashi Sasaki</a:t>
            </a:r>
          </a:p>
          <a:p>
            <a:r>
              <a:rPr lang="en-US" altLang="ja-JP" dirty="0" smtClean="0"/>
              <a:t>Computing Research Center, KEK, Japan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1600" y="6226388"/>
            <a:ext cx="6400800" cy="37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ISGC 2017</a:t>
            </a:r>
            <a:endParaRPr kumimoji="1" lang="ja-JP" altLang="en-US" dirty="0"/>
          </a:p>
        </p:txBody>
      </p:sp>
      <p:pic>
        <p:nvPicPr>
          <p:cNvPr id="5" name="図 4" descr="keklogo-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81" y="143044"/>
            <a:ext cx="1855183" cy="1161593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kibana_plugi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0" y="2978064"/>
            <a:ext cx="8965075" cy="3459869"/>
          </a:xfrm>
          <a:prstGeom prst="rect">
            <a:avLst/>
          </a:prstGeom>
        </p:spPr>
      </p:pic>
      <p:pic>
        <p:nvPicPr>
          <p:cNvPr id="10" name="図 9" descr="objects_separatio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36" y="5424371"/>
            <a:ext cx="4332796" cy="14228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72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Development of</a:t>
            </a:r>
            <a:r>
              <a:rPr lang="ja-JP" altLang="en-US" dirty="0" smtClean="0"/>
              <a:t> </a:t>
            </a:r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err="1"/>
              <a:t>Kibana</a:t>
            </a:r>
            <a:r>
              <a:rPr lang="en-US" altLang="ja-JP" dirty="0"/>
              <a:t> plugin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465372" y="5717887"/>
            <a:ext cx="1605280" cy="7859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620" y="1275403"/>
            <a:ext cx="5655110" cy="153924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Adds</a:t>
            </a:r>
            <a:r>
              <a:rPr lang="ja-JP" altLang="en-US" dirty="0"/>
              <a:t> </a:t>
            </a:r>
            <a:r>
              <a:rPr lang="en-US" altLang="ja-JP" dirty="0"/>
              <a:t>multi-</a:t>
            </a:r>
            <a:r>
              <a:rPr lang="en-US" altLang="ja-JP" dirty="0" smtClean="0"/>
              <a:t>tenancy</a:t>
            </a:r>
          </a:p>
          <a:p>
            <a:r>
              <a:rPr lang="en-US" altLang="ja-JP" dirty="0" smtClean="0"/>
              <a:t>User can switch </a:t>
            </a:r>
            <a:r>
              <a:rPr lang="en-US" altLang="ja-JP" dirty="0" err="1" smtClean="0"/>
              <a:t>Kibana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index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personal</a:t>
            </a:r>
            <a:r>
              <a:rPr lang="ja-JP" altLang="en-US" dirty="0" smtClean="0"/>
              <a:t> </a:t>
            </a:r>
            <a:r>
              <a:rPr lang="en-US" altLang="ja-JP" dirty="0" smtClean="0"/>
              <a:t>or</a:t>
            </a:r>
            <a:r>
              <a:rPr lang="ja-JP" altLang="en-US" dirty="0" smtClean="0"/>
              <a:t> </a:t>
            </a:r>
            <a:r>
              <a:rPr lang="en-US" altLang="ja-JP" dirty="0" smtClean="0"/>
              <a:t>group</a:t>
            </a:r>
            <a:r>
              <a:rPr lang="ja-JP" altLang="en-US" dirty="0" smtClean="0"/>
              <a:t> </a:t>
            </a:r>
            <a:r>
              <a:rPr lang="en-US" altLang="ja-JP" dirty="0" smtClean="0"/>
              <a:t>shared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use.</a:t>
            </a:r>
            <a:endParaRPr lang="en-US" altLang="en-US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62404" y="6458116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Developed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5655045" y="1158430"/>
            <a:ext cx="3330360" cy="1334226"/>
            <a:chOff x="7527990" y="4791937"/>
            <a:chExt cx="3330360" cy="1334226"/>
          </a:xfrm>
        </p:grpSpPr>
        <p:sp>
          <p:nvSpPr>
            <p:cNvPr id="32" name="正方形/長方形 31"/>
            <p:cNvSpPr/>
            <p:nvPr/>
          </p:nvSpPr>
          <p:spPr>
            <a:xfrm>
              <a:off x="8916338" y="5167046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平行四辺形 32"/>
            <p:cNvSpPr/>
            <p:nvPr/>
          </p:nvSpPr>
          <p:spPr>
            <a:xfrm rot="20737033">
              <a:off x="7527990" y="5341179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メモ 33"/>
            <p:cNvSpPr/>
            <p:nvPr/>
          </p:nvSpPr>
          <p:spPr>
            <a:xfrm>
              <a:off x="8510610" y="4791937"/>
              <a:ext cx="1266092" cy="1028801"/>
            </a:xfrm>
            <a:prstGeom prst="foldedCorner">
              <a:avLst/>
            </a:prstGeom>
            <a:ln>
              <a:solidFill>
                <a:srgbClr val="E46C0A"/>
              </a:solidFill>
            </a:ln>
            <a:scene3d>
              <a:camera prst="orthographicFront">
                <a:rot lat="0" lon="19799975" rev="0"/>
              </a:camera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User01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平行四辺形 34"/>
            <p:cNvSpPr/>
            <p:nvPr/>
          </p:nvSpPr>
          <p:spPr>
            <a:xfrm rot="20737033">
              <a:off x="9379233" y="5341180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7635675" y="5515312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.kibana_user01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5624121" y="2604658"/>
            <a:ext cx="3330360" cy="1491030"/>
            <a:chOff x="4485120" y="1767436"/>
            <a:chExt cx="3330360" cy="1491030"/>
          </a:xfrm>
        </p:grpSpPr>
        <p:sp>
          <p:nvSpPr>
            <p:cNvPr id="38" name="正方形/長方形 37"/>
            <p:cNvSpPr/>
            <p:nvPr/>
          </p:nvSpPr>
          <p:spPr>
            <a:xfrm>
              <a:off x="5873468" y="2299349"/>
              <a:ext cx="1833892" cy="6108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平行四辺形 38"/>
            <p:cNvSpPr/>
            <p:nvPr/>
          </p:nvSpPr>
          <p:spPr>
            <a:xfrm rot="20737033">
              <a:off x="4485120" y="2473482"/>
              <a:ext cx="1479117" cy="610851"/>
            </a:xfrm>
            <a:prstGeom prst="parallelogram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メモ 39"/>
            <p:cNvSpPr/>
            <p:nvPr/>
          </p:nvSpPr>
          <p:spPr>
            <a:xfrm>
              <a:off x="5896215" y="1767436"/>
              <a:ext cx="1266092" cy="1028801"/>
            </a:xfrm>
            <a:prstGeom prst="foldedCorner">
              <a:avLst/>
            </a:prstGeom>
            <a:ln/>
            <a:scene3d>
              <a:camera prst="orthographicFront">
                <a:rot lat="0" lon="19799991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ja-JP" sz="1600" dirty="0" smtClean="0">
                  <a:solidFill>
                    <a:srgbClr val="000000"/>
                  </a:solidFill>
                </a:rPr>
                <a:t>group01</a:t>
              </a:r>
              <a:endParaRPr kumimoji="1" lang="en-US" altLang="ja-JP" sz="16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altLang="ja-JP" sz="1600" dirty="0" smtClean="0">
                  <a:solidFill>
                    <a:srgbClr val="000000"/>
                  </a:solidFill>
                </a:rPr>
                <a:t>dashboard02</a:t>
              </a:r>
              <a:endParaRPr kumimoji="1"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メモ 40"/>
            <p:cNvSpPr/>
            <p:nvPr/>
          </p:nvSpPr>
          <p:spPr>
            <a:xfrm>
              <a:off x="4970805" y="1924240"/>
              <a:ext cx="1266092" cy="1028801"/>
            </a:xfrm>
            <a:prstGeom prst="foldedCorner">
              <a:avLst/>
            </a:prstGeom>
            <a:ln>
              <a:solidFill>
                <a:srgbClr val="E46C0A"/>
              </a:solidFill>
            </a:ln>
            <a:scene3d>
              <a:camera prst="orthographicFront">
                <a:rot lat="0" lon="19799975" rev="0"/>
              </a:camera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ja-JP" sz="1600" dirty="0" smtClean="0">
                  <a:solidFill>
                    <a:srgbClr val="000000"/>
                  </a:solidFill>
                </a:rPr>
                <a:t>group01</a:t>
              </a:r>
              <a:endParaRPr kumimoji="1" lang="en-US" altLang="ja-JP" sz="16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altLang="ja-JP" sz="1600" dirty="0" smtClean="0">
                  <a:solidFill>
                    <a:srgbClr val="000000"/>
                  </a:solidFill>
                </a:rPr>
                <a:t>dashboard01</a:t>
              </a:r>
              <a:endParaRPr kumimoji="1"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2" name="平行四辺形 41"/>
            <p:cNvSpPr/>
            <p:nvPr/>
          </p:nvSpPr>
          <p:spPr>
            <a:xfrm rot="20737033">
              <a:off x="6336363" y="2473483"/>
              <a:ext cx="1479117" cy="610851"/>
            </a:xfrm>
            <a:prstGeom prst="parallelogram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592805" y="2647615"/>
              <a:ext cx="1833892" cy="6108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.kibana_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group01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15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50" y="37874"/>
            <a:ext cx="8689135" cy="1143000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Kibana</a:t>
            </a:r>
            <a:r>
              <a:rPr lang="en-US" altLang="ja-JP" dirty="0" smtClean="0"/>
              <a:t> plugin: Own Home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150" y="1382840"/>
            <a:ext cx="8229600" cy="661382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https</a:t>
            </a:r>
            <a:r>
              <a:rPr lang="en-US" altLang="ja-JP" sz="2400" dirty="0"/>
              <a:t>://github.com/wtakase/kibana-own-</a:t>
            </a:r>
            <a:r>
              <a:rPr lang="en-US" altLang="ja-JP" sz="2400" dirty="0" smtClean="0"/>
              <a:t>home</a:t>
            </a:r>
          </a:p>
        </p:txBody>
      </p:sp>
      <p:pic>
        <p:nvPicPr>
          <p:cNvPr id="5" name="図 4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68" y="2153650"/>
            <a:ext cx="7298335" cy="425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FFD2CF-EAEF-604A-A741-9F7CE07B6A1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76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User/group based Access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control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ElasticSearch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740" y="1614344"/>
            <a:ext cx="8544560" cy="1574765"/>
          </a:xfrm>
        </p:spPr>
        <p:txBody>
          <a:bodyPr>
            <a:normAutofit lnSpcReduction="10000"/>
          </a:bodyPr>
          <a:lstStyle/>
          <a:p>
            <a:r>
              <a:rPr lang="en-US" altLang="ja-JP" smtClean="0"/>
              <a:t>Need </a:t>
            </a:r>
            <a:r>
              <a:rPr lang="en-US" altLang="ja-JP" dirty="0" err="1" smtClean="0"/>
              <a:t>ElasticSearch</a:t>
            </a:r>
            <a:r>
              <a:rPr lang="en-US" altLang="ja-JP" dirty="0" smtClean="0"/>
              <a:t> index level access control.</a:t>
            </a:r>
          </a:p>
          <a:p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Kibana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plugin</a:t>
            </a:r>
            <a:r>
              <a:rPr lang="ja-JP" altLang="en-US" dirty="0" smtClean="0"/>
              <a:t> </a:t>
            </a:r>
            <a:r>
              <a:rPr lang="en-US" altLang="ja-JP" dirty="0" smtClean="0"/>
              <a:t>separates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Kibana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index,</a:t>
            </a:r>
            <a:r>
              <a:rPr lang="ja-JP" altLang="en-US" dirty="0" smtClean="0"/>
              <a:t> </a:t>
            </a:r>
            <a:r>
              <a:rPr lang="en-US" altLang="ja-JP" dirty="0" smtClean="0"/>
              <a:t>but</a:t>
            </a:r>
            <a:r>
              <a:rPr lang="ja-JP" altLang="en-US" dirty="0" smtClean="0"/>
              <a:t> </a:t>
            </a:r>
            <a:r>
              <a:rPr lang="en-US" altLang="ja-JP" dirty="0" smtClean="0"/>
              <a:t>still</a:t>
            </a:r>
            <a:r>
              <a:rPr lang="ja-JP" altLang="en-US" dirty="0" smtClean="0"/>
              <a:t> </a:t>
            </a:r>
            <a:r>
              <a:rPr lang="en-US" altLang="ja-JP" dirty="0" smtClean="0"/>
              <a:t>all</a:t>
            </a:r>
            <a:r>
              <a:rPr lang="ja-JP" altLang="en-US" dirty="0" smtClean="0"/>
              <a:t> </a:t>
            </a:r>
            <a:r>
              <a:rPr lang="en-US" altLang="ja-JP" dirty="0" smtClean="0"/>
              <a:t>users</a:t>
            </a:r>
            <a:r>
              <a:rPr lang="ja-JP" altLang="en-US" dirty="0" smtClean="0"/>
              <a:t> </a:t>
            </a:r>
            <a:r>
              <a:rPr lang="ja-JP" altLang="ja-JP" dirty="0" smtClean="0"/>
              <a:t>c</a:t>
            </a:r>
            <a:r>
              <a:rPr lang="en-US" altLang="ja-JP" dirty="0" smtClean="0"/>
              <a:t>an</a:t>
            </a:r>
            <a:r>
              <a:rPr lang="ja-JP" altLang="en-US" dirty="0" smtClean="0"/>
              <a:t> </a:t>
            </a:r>
            <a:r>
              <a:rPr lang="en-US" altLang="ja-JP" dirty="0" smtClean="0"/>
              <a:t>access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other’s index.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5715305" y="4520491"/>
            <a:ext cx="3330360" cy="1334226"/>
            <a:chOff x="7527990" y="4791937"/>
            <a:chExt cx="3330360" cy="1334226"/>
          </a:xfrm>
        </p:grpSpPr>
        <p:sp>
          <p:nvSpPr>
            <p:cNvPr id="8" name="正方形/長方形 7"/>
            <p:cNvSpPr/>
            <p:nvPr/>
          </p:nvSpPr>
          <p:spPr>
            <a:xfrm>
              <a:off x="8916338" y="5167046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平行四辺形 8"/>
            <p:cNvSpPr/>
            <p:nvPr/>
          </p:nvSpPr>
          <p:spPr>
            <a:xfrm rot="20737033">
              <a:off x="7527990" y="5341179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メモ 9"/>
            <p:cNvSpPr/>
            <p:nvPr/>
          </p:nvSpPr>
          <p:spPr>
            <a:xfrm>
              <a:off x="8510610" y="4791937"/>
              <a:ext cx="1266092" cy="1028801"/>
            </a:xfrm>
            <a:prstGeom prst="foldedCorner">
              <a:avLst/>
            </a:prstGeom>
            <a:ln/>
            <a:scene3d>
              <a:camera prst="orthographicFront">
                <a:rot lat="0" lon="19799991" rev="0"/>
              </a:camera>
              <a:lightRig rig="threePt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User02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平行四辺形 10"/>
            <p:cNvSpPr/>
            <p:nvPr/>
          </p:nvSpPr>
          <p:spPr>
            <a:xfrm rot="20737033">
              <a:off x="9379233" y="5341180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635675" y="5515312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.kibana_user02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図 18" descr="MC90043394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38" y="5520954"/>
            <a:ext cx="654768" cy="654768"/>
          </a:xfrm>
          <a:prstGeom prst="rect">
            <a:avLst/>
          </a:prstGeom>
        </p:spPr>
      </p:pic>
      <p:pic>
        <p:nvPicPr>
          <p:cNvPr id="20" name="図 19" descr="MC9004339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8" y="4171630"/>
            <a:ext cx="654768" cy="65476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2740" y="6154655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user02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5394" y="480589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user01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1211706" y="4637226"/>
            <a:ext cx="5168704" cy="353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322994" y="5922762"/>
            <a:ext cx="1652413" cy="73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0" idx="3"/>
          </p:cNvCxnSpPr>
          <p:nvPr/>
        </p:nvCxnSpPr>
        <p:spPr>
          <a:xfrm flipV="1">
            <a:off x="1071936" y="4062683"/>
            <a:ext cx="2106815" cy="436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1211706" y="4826398"/>
            <a:ext cx="1856544" cy="908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図形グループ 12"/>
          <p:cNvGrpSpPr/>
          <p:nvPr/>
        </p:nvGrpSpPr>
        <p:grpSpPr>
          <a:xfrm>
            <a:off x="2867722" y="5252046"/>
            <a:ext cx="3330360" cy="1334226"/>
            <a:chOff x="7527990" y="4791937"/>
            <a:chExt cx="3330360" cy="1334226"/>
          </a:xfrm>
        </p:grpSpPr>
        <p:sp>
          <p:nvSpPr>
            <p:cNvPr id="14" name="正方形/長方形 13"/>
            <p:cNvSpPr/>
            <p:nvPr/>
          </p:nvSpPr>
          <p:spPr>
            <a:xfrm>
              <a:off x="8916338" y="5167046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平行四辺形 14"/>
            <p:cNvSpPr/>
            <p:nvPr/>
          </p:nvSpPr>
          <p:spPr>
            <a:xfrm rot="20737033">
              <a:off x="7527990" y="5341179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メモ 15"/>
            <p:cNvSpPr/>
            <p:nvPr/>
          </p:nvSpPr>
          <p:spPr>
            <a:xfrm>
              <a:off x="8510610" y="4791937"/>
              <a:ext cx="1266092" cy="1028801"/>
            </a:xfrm>
            <a:prstGeom prst="foldedCorner">
              <a:avLst/>
            </a:prstGeom>
            <a:ln>
              <a:solidFill>
                <a:srgbClr val="E46C0A"/>
              </a:solidFill>
            </a:ln>
            <a:scene3d>
              <a:camera prst="orthographicFront">
                <a:rot lat="0" lon="19799975" rev="0"/>
              </a:camera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User01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平行四辺形 16"/>
            <p:cNvSpPr/>
            <p:nvPr/>
          </p:nvSpPr>
          <p:spPr>
            <a:xfrm rot="20737033">
              <a:off x="9379233" y="5341180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635675" y="5515312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.kibana_user01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乗算記号 28"/>
          <p:cNvSpPr/>
          <p:nvPr/>
        </p:nvSpPr>
        <p:spPr>
          <a:xfrm>
            <a:off x="1919247" y="5560495"/>
            <a:ext cx="853440" cy="853440"/>
          </a:xfrm>
          <a:prstGeom prst="mathMultiply">
            <a:avLst>
              <a:gd name="adj1" fmla="val 68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図形グループ 41"/>
          <p:cNvGrpSpPr/>
          <p:nvPr/>
        </p:nvGrpSpPr>
        <p:grpSpPr>
          <a:xfrm>
            <a:off x="3231439" y="3137258"/>
            <a:ext cx="3330360" cy="1422834"/>
            <a:chOff x="3231439" y="3033882"/>
            <a:chExt cx="3330360" cy="1422834"/>
          </a:xfrm>
        </p:grpSpPr>
        <p:sp>
          <p:nvSpPr>
            <p:cNvPr id="31" name="正方形/長方形 30"/>
            <p:cNvSpPr/>
            <p:nvPr/>
          </p:nvSpPr>
          <p:spPr>
            <a:xfrm>
              <a:off x="4619787" y="3497599"/>
              <a:ext cx="1833892" cy="6108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平行四辺形 32"/>
            <p:cNvSpPr/>
            <p:nvPr/>
          </p:nvSpPr>
          <p:spPr>
            <a:xfrm rot="20737033">
              <a:off x="3231439" y="3671732"/>
              <a:ext cx="1479117" cy="610851"/>
            </a:xfrm>
            <a:prstGeom prst="parallelogram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メモ 36"/>
            <p:cNvSpPr/>
            <p:nvPr/>
          </p:nvSpPr>
          <p:spPr>
            <a:xfrm>
              <a:off x="4561330" y="3033882"/>
              <a:ext cx="1266092" cy="1028801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  <a:scene3d>
              <a:camera prst="orthographicFront">
                <a:rot lat="0" lon="19799975" rev="0"/>
              </a:camera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User01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data02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メモ 33"/>
            <p:cNvSpPr/>
            <p:nvPr/>
          </p:nvSpPr>
          <p:spPr>
            <a:xfrm>
              <a:off x="3593887" y="3122490"/>
              <a:ext cx="1266092" cy="1028801"/>
            </a:xfrm>
            <a:prstGeom prst="foldedCorner">
              <a:avLst/>
            </a:prstGeom>
            <a:ln>
              <a:solidFill>
                <a:srgbClr val="E46C0A"/>
              </a:solidFill>
            </a:ln>
            <a:scene3d>
              <a:camera prst="orthographicFront">
                <a:rot lat="0" lon="19799975" rev="0"/>
              </a:camera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User01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data01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平行四辺形 34"/>
            <p:cNvSpPr/>
            <p:nvPr/>
          </p:nvSpPr>
          <p:spPr>
            <a:xfrm rot="20737033">
              <a:off x="5082682" y="3671733"/>
              <a:ext cx="1479117" cy="610851"/>
            </a:xfrm>
            <a:prstGeom prst="parallelogram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339124" y="3845865"/>
              <a:ext cx="1833892" cy="6108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User01_secret_index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直線矢印コネクタ 37"/>
          <p:cNvCxnSpPr>
            <a:stCxn id="19" idx="3"/>
          </p:cNvCxnSpPr>
          <p:nvPr/>
        </p:nvCxnSpPr>
        <p:spPr>
          <a:xfrm flipV="1">
            <a:off x="1211706" y="4151291"/>
            <a:ext cx="1967045" cy="1697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乗算記号 31"/>
          <p:cNvSpPr/>
          <p:nvPr/>
        </p:nvSpPr>
        <p:spPr>
          <a:xfrm>
            <a:off x="1101468" y="5191150"/>
            <a:ext cx="853440" cy="853440"/>
          </a:xfrm>
          <a:prstGeom prst="mathMultiply">
            <a:avLst>
              <a:gd name="adj1" fmla="val 68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乗算記号 38"/>
          <p:cNvSpPr/>
          <p:nvPr/>
        </p:nvSpPr>
        <p:spPr>
          <a:xfrm>
            <a:off x="2563453" y="4379764"/>
            <a:ext cx="853440" cy="853440"/>
          </a:xfrm>
          <a:prstGeom prst="mathMultiply">
            <a:avLst>
              <a:gd name="adj1" fmla="val 68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2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Investigation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SearchGuard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240" y="1600200"/>
            <a:ext cx="8463776" cy="5121275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/>
              <a:t>ElasticSearch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plugin</a:t>
            </a:r>
          </a:p>
          <a:p>
            <a:pPr lvl="1"/>
            <a:r>
              <a:rPr lang="en-US" altLang="ja-JP" sz="3200" dirty="0"/>
              <a:t>Flexible </a:t>
            </a:r>
            <a:r>
              <a:rPr lang="en-US" altLang="ja-JP" sz="3200" dirty="0" smtClean="0"/>
              <a:t>REST/transport </a:t>
            </a:r>
            <a:r>
              <a:rPr lang="en-US" altLang="ja-JP" sz="3200" dirty="0"/>
              <a:t>layer access </a:t>
            </a:r>
            <a:r>
              <a:rPr lang="en-US" altLang="ja-JP" sz="3200" dirty="0" smtClean="0"/>
              <a:t>control based on user/group</a:t>
            </a:r>
          </a:p>
          <a:p>
            <a:pPr lvl="2"/>
            <a:r>
              <a:rPr lang="en-US" altLang="ja-JP" sz="2800" dirty="0"/>
              <a:t>Index, type, operation, document </a:t>
            </a:r>
            <a:r>
              <a:rPr lang="en-US" altLang="ja-JP" sz="2800" dirty="0" smtClean="0"/>
              <a:t>level restrictions</a:t>
            </a:r>
          </a:p>
          <a:p>
            <a:pPr lvl="1"/>
            <a:r>
              <a:rPr lang="en-US" altLang="ja-JP" sz="3200" dirty="0" smtClean="0"/>
              <a:t>Node-to-node encryption</a:t>
            </a:r>
            <a:endParaRPr lang="en-US" altLang="ja-JP" sz="3200" dirty="0"/>
          </a:p>
          <a:p>
            <a:pPr lvl="1"/>
            <a:r>
              <a:rPr lang="en-US" altLang="ja-JP" sz="3200" dirty="0"/>
              <a:t>Supported by </a:t>
            </a:r>
            <a:r>
              <a:rPr lang="en-US" altLang="ja-JP" sz="3200" dirty="0" err="1" smtClean="0"/>
              <a:t>Floragunn</a:t>
            </a:r>
            <a:endParaRPr lang="en-US" altLang="ja-JP" sz="3200" dirty="0"/>
          </a:p>
          <a:p>
            <a:pPr lvl="2"/>
            <a:r>
              <a:rPr lang="en-US" altLang="ja-JP" sz="2800" dirty="0"/>
              <a:t>http://floragunn.com/</a:t>
            </a:r>
            <a:r>
              <a:rPr lang="en-US" altLang="ja-JP" sz="2800" dirty="0" smtClean="0"/>
              <a:t>searchguard</a:t>
            </a:r>
          </a:p>
          <a:p>
            <a:pPr lvl="2"/>
            <a:r>
              <a:rPr lang="en-US" altLang="ja-JP" sz="2800" dirty="0"/>
              <a:t>https://github.com/floragunncom/search-</a:t>
            </a:r>
            <a:r>
              <a:rPr lang="en-US" altLang="ja-JP" sz="2800" dirty="0" smtClean="0"/>
              <a:t>guard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09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SearchGuard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LDAP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Authorization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3368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err="1" smtClean="0"/>
              <a:t>SearchGuard</a:t>
            </a:r>
            <a:r>
              <a:rPr lang="en-US" altLang="ja-JP" dirty="0" smtClean="0"/>
              <a:t> </a:t>
            </a:r>
            <a:r>
              <a:rPr lang="en-US" altLang="ja-JP" dirty="0"/>
              <a:t>supports multiple </a:t>
            </a:r>
            <a:r>
              <a:rPr lang="en-US" altLang="ja-JP" dirty="0" err="1" smtClean="0"/>
              <a:t>auth</a:t>
            </a:r>
            <a:r>
              <a:rPr lang="en-US" altLang="ja-JP" dirty="0" smtClean="0"/>
              <a:t> </a:t>
            </a:r>
            <a:r>
              <a:rPr lang="en-US" altLang="ja-JP" dirty="0"/>
              <a:t>back-ends</a:t>
            </a:r>
          </a:p>
          <a:p>
            <a:pPr lvl="1"/>
            <a:r>
              <a:rPr lang="en-US" altLang="ja-JP" dirty="0"/>
              <a:t>YAML files based </a:t>
            </a:r>
            <a:r>
              <a:rPr lang="en-US" altLang="ja-JP" dirty="0" smtClean="0"/>
              <a:t>configuration</a:t>
            </a:r>
          </a:p>
          <a:p>
            <a:r>
              <a:rPr lang="en-US" altLang="ja-JP" dirty="0" smtClean="0"/>
              <a:t>We </a:t>
            </a:r>
            <a:r>
              <a:rPr lang="en-US" altLang="ja-JP" dirty="0"/>
              <a:t>u</a:t>
            </a:r>
            <a:r>
              <a:rPr kumimoji="1" lang="en-US" altLang="ja-JP" dirty="0" smtClean="0"/>
              <a:t>se proxy based authentication and LDAP authorization features for user/group based access control.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 descr="searchguar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91" y="3935801"/>
            <a:ext cx="8566489" cy="2462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05914" y="4293573"/>
            <a:ext cx="3181377" cy="21714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5913" y="3860801"/>
            <a:ext cx="29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Proxy based authentication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318057" y="5672187"/>
            <a:ext cx="1605280" cy="7859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9031" y="5865563"/>
            <a:ext cx="184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LDAP authorization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5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8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Development</a:t>
            </a:r>
            <a:r>
              <a:rPr lang="ja-JP" altLang="en-US" dirty="0"/>
              <a:t> </a:t>
            </a:r>
            <a:r>
              <a:rPr lang="en-US" altLang="ja-JP" dirty="0"/>
              <a:t>related</a:t>
            </a:r>
            <a:r>
              <a:rPr lang="ja-JP" altLang="en-US" dirty="0"/>
              <a:t> </a:t>
            </a:r>
            <a:r>
              <a:rPr lang="en-US" altLang="ja-JP" dirty="0"/>
              <a:t>to </a:t>
            </a:r>
            <a:r>
              <a:rPr lang="en-US" altLang="ja-JP" dirty="0" err="1"/>
              <a:t>Search</a:t>
            </a:r>
            <a:r>
              <a:rPr lang="en-US" altLang="ja-JP" dirty="0" err="1" smtClean="0"/>
              <a:t>Guard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50912" y="3124920"/>
            <a:ext cx="355948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 smtClean="0">
              <a:latin typeface="Menlo Regular"/>
              <a:cs typeface="Menlo Regular"/>
            </a:endParaRPr>
          </a:p>
          <a:p>
            <a:r>
              <a:rPr kumimoji="1" lang="en-US" altLang="ja-JP" dirty="0" smtClean="0">
                <a:latin typeface="Menlo Regular"/>
                <a:cs typeface="Menlo Regular"/>
              </a:rPr>
              <a:t>kibana_</a:t>
            </a:r>
            <a:r>
              <a:rPr kumimoji="1" lang="en-US" altLang="ja-JP" dirty="0" smtClean="0">
                <a:solidFill>
                  <a:schemeClr val="tx1"/>
                </a:solidFill>
                <a:latin typeface="Menlo Regular"/>
                <a:cs typeface="Menlo Regular"/>
              </a:rPr>
              <a:t>user01</a:t>
            </a:r>
            <a:r>
              <a:rPr kumimoji="1" lang="en-US" altLang="ja-JP" dirty="0" smtClean="0">
                <a:latin typeface="Menlo Regular"/>
                <a:cs typeface="Menlo Regular"/>
              </a:rPr>
              <a:t>_index: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indices: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  </a:t>
            </a:r>
            <a:r>
              <a:rPr kumimoji="1" lang="en-US" altLang="ja-JP" dirty="0" smtClean="0">
                <a:latin typeface="Menlo Regular"/>
                <a:cs typeface="Menlo Regular"/>
              </a:rPr>
              <a:t>‘</a:t>
            </a:r>
            <a:r>
              <a:rPr kumimoji="1" lang="en-US" altLang="ja-JP" dirty="0" smtClean="0">
                <a:solidFill>
                  <a:srgbClr val="0000FF"/>
                </a:solidFill>
                <a:latin typeface="Menlo Regular"/>
                <a:cs typeface="Menlo Regular"/>
              </a:rPr>
              <a:t>.kibana_user01</a:t>
            </a:r>
            <a:r>
              <a:rPr kumimoji="1" lang="en-US" altLang="ja-JP" dirty="0" smtClean="0">
                <a:latin typeface="Menlo Regular"/>
                <a:cs typeface="Menlo Regular"/>
              </a:rPr>
              <a:t>’: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    ‘</a:t>
            </a:r>
            <a:r>
              <a:rPr lang="ja-JP" altLang="en-US" dirty="0" smtClean="0">
                <a:latin typeface="Menlo Regular"/>
                <a:cs typeface="Menlo Regular"/>
              </a:rPr>
              <a:t>*</a:t>
            </a:r>
            <a:r>
              <a:rPr lang="en-US" altLang="ja-JP" dirty="0" smtClean="0">
                <a:latin typeface="Menlo Regular"/>
                <a:cs typeface="Menlo Regular"/>
              </a:rPr>
              <a:t>’: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      </a:t>
            </a:r>
            <a:r>
              <a:rPr kumimoji="1" lang="en-US" altLang="ja-JP" dirty="0" smtClean="0">
                <a:latin typeface="Menlo Regular"/>
                <a:cs typeface="Menlo Regular"/>
              </a:rPr>
              <a:t>-</a:t>
            </a:r>
            <a:r>
              <a:rPr kumimoji="1" lang="ja-JP" altLang="en-US" dirty="0" smtClean="0">
                <a:latin typeface="Menlo Regular"/>
                <a:cs typeface="Menlo Regular"/>
              </a:rPr>
              <a:t> </a:t>
            </a:r>
            <a:r>
              <a:rPr kumimoji="1" lang="en-US" altLang="ja-JP" dirty="0" smtClean="0">
                <a:latin typeface="Menlo Regular"/>
                <a:cs typeface="Menlo Regular"/>
              </a:rPr>
              <a:t>ALL</a:t>
            </a:r>
          </a:p>
          <a:p>
            <a:endParaRPr kumimoji="1" lang="en-US" altLang="ja-JP" dirty="0" smtClean="0">
              <a:latin typeface="Menlo Regular"/>
              <a:cs typeface="Menlo Regular"/>
            </a:endParaRPr>
          </a:p>
          <a:p>
            <a:r>
              <a:rPr lang="en-US" altLang="ja-JP" dirty="0" smtClean="0">
                <a:latin typeface="Menlo Regular"/>
                <a:cs typeface="Menlo Regular"/>
              </a:rPr>
              <a:t>kibana_</a:t>
            </a:r>
            <a:r>
              <a:rPr lang="en-US" altLang="ja-JP" dirty="0" smtClean="0">
                <a:solidFill>
                  <a:schemeClr val="tx1"/>
                </a:solidFill>
                <a:latin typeface="Menlo Regular"/>
                <a:cs typeface="Menlo Regular"/>
              </a:rPr>
              <a:t>user02</a:t>
            </a:r>
            <a:r>
              <a:rPr lang="en-US" altLang="ja-JP" dirty="0" smtClean="0">
                <a:latin typeface="Menlo Regular"/>
                <a:cs typeface="Menlo Regular"/>
              </a:rPr>
              <a:t>_index</a:t>
            </a:r>
            <a:r>
              <a:rPr lang="en-US" altLang="ja-JP" dirty="0">
                <a:latin typeface="Menlo Regular"/>
                <a:cs typeface="Menlo Regular"/>
              </a:rPr>
              <a:t>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 indices: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   ‘</a:t>
            </a:r>
            <a:r>
              <a:rPr lang="en-US" altLang="ja-JP" dirty="0">
                <a:solidFill>
                  <a:srgbClr val="008000"/>
                </a:solidFill>
                <a:latin typeface="Menlo Regular"/>
                <a:cs typeface="Menlo Regular"/>
              </a:rPr>
              <a:t>.</a:t>
            </a:r>
            <a:r>
              <a:rPr lang="en-US" altLang="ja-JP" dirty="0" smtClean="0">
                <a:solidFill>
                  <a:srgbClr val="008000"/>
                </a:solidFill>
                <a:latin typeface="Menlo Regular"/>
                <a:cs typeface="Menlo Regular"/>
              </a:rPr>
              <a:t>kibana_user02</a:t>
            </a:r>
            <a:r>
              <a:rPr lang="en-US" altLang="ja-JP" dirty="0" smtClean="0">
                <a:latin typeface="Menlo Regular"/>
                <a:cs typeface="Menlo Regular"/>
              </a:rPr>
              <a:t>’</a:t>
            </a:r>
            <a:r>
              <a:rPr lang="en-US" altLang="ja-JP" dirty="0">
                <a:latin typeface="Menlo Regular"/>
                <a:cs typeface="Menlo Regular"/>
              </a:rPr>
              <a:t>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     ‘</a:t>
            </a:r>
            <a:r>
              <a:rPr lang="ja-JP" altLang="en-US" dirty="0">
                <a:latin typeface="Menlo Regular"/>
                <a:cs typeface="Menlo Regular"/>
              </a:rPr>
              <a:t>*</a:t>
            </a:r>
            <a:r>
              <a:rPr lang="en-US" altLang="ja-JP" dirty="0">
                <a:latin typeface="Menlo Regular"/>
                <a:cs typeface="Menlo Regular"/>
              </a:rPr>
              <a:t>’: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       -</a:t>
            </a:r>
            <a:r>
              <a:rPr lang="ja-JP" altLang="en-US" dirty="0">
                <a:latin typeface="Menlo Regular"/>
                <a:cs typeface="Menlo Regular"/>
              </a:rPr>
              <a:t> </a:t>
            </a:r>
            <a:r>
              <a:rPr lang="en-US" altLang="ja-JP" dirty="0">
                <a:latin typeface="Menlo Regular"/>
                <a:cs typeface="Menlo Regular"/>
              </a:rPr>
              <a:t>ALL</a:t>
            </a:r>
          </a:p>
          <a:p>
            <a:r>
              <a:rPr lang="en-US" altLang="ja-JP" dirty="0" smtClean="0">
                <a:latin typeface="Menlo Regular"/>
                <a:cs typeface="Menlo Regular"/>
              </a:rPr>
              <a:t>. . .</a:t>
            </a:r>
            <a:endParaRPr kumimoji="1" lang="ja-JP" altLang="en-US" dirty="0">
              <a:latin typeface="Menlo Regular"/>
              <a:cs typeface="Menlo Regular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02859" y="3124920"/>
            <a:ext cx="301752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 smtClean="0">
              <a:latin typeface="Menlo Regular"/>
              <a:cs typeface="Menlo Regular"/>
            </a:endParaRPr>
          </a:p>
          <a:p>
            <a:r>
              <a:rPr kumimoji="1" lang="en-US" altLang="ja-JP" dirty="0" smtClean="0">
                <a:latin typeface="Menlo Regular"/>
                <a:cs typeface="Menlo Regular"/>
              </a:rPr>
              <a:t>kibana_</a:t>
            </a:r>
            <a:r>
              <a:rPr kumimoji="1" lang="en-US" altLang="ja-JP" dirty="0" smtClean="0">
                <a:solidFill>
                  <a:schemeClr val="tx1"/>
                </a:solidFill>
                <a:latin typeface="Menlo Regular"/>
                <a:cs typeface="Menlo Regular"/>
              </a:rPr>
              <a:t>user01</a:t>
            </a:r>
            <a:r>
              <a:rPr kumimoji="1" lang="en-US" altLang="ja-JP" dirty="0" smtClean="0">
                <a:latin typeface="Menlo Regular"/>
                <a:cs typeface="Menlo Regular"/>
              </a:rPr>
              <a:t>_index: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users:</a:t>
            </a:r>
          </a:p>
          <a:p>
            <a:r>
              <a:rPr kumimoji="1" lang="en-US" altLang="ja-JP" dirty="0">
                <a:latin typeface="Menlo Regular"/>
                <a:cs typeface="Menlo Regular"/>
              </a:rPr>
              <a:t> </a:t>
            </a:r>
            <a:r>
              <a:rPr kumimoji="1" lang="en-US" altLang="ja-JP" dirty="0" smtClean="0">
                <a:latin typeface="Menlo Regular"/>
                <a:cs typeface="Menlo Regular"/>
              </a:rPr>
              <a:t>   </a:t>
            </a:r>
            <a:r>
              <a:rPr kumimoji="1" lang="en-US" altLang="ja-JP" dirty="0" smtClean="0">
                <a:solidFill>
                  <a:srgbClr val="0000FF"/>
                </a:solidFill>
                <a:latin typeface="Menlo Regular"/>
                <a:cs typeface="Menlo Regular"/>
              </a:rPr>
              <a:t>user01</a:t>
            </a:r>
          </a:p>
          <a:p>
            <a:endParaRPr kumimoji="1" lang="en-US" altLang="ja-JP" dirty="0" smtClean="0">
              <a:latin typeface="Menlo Regular"/>
              <a:cs typeface="Menlo Regular"/>
            </a:endParaRPr>
          </a:p>
          <a:p>
            <a:endParaRPr lang="en-US" altLang="ja-JP" dirty="0">
              <a:latin typeface="Menlo Regular"/>
              <a:cs typeface="Menlo Regular"/>
            </a:endParaRPr>
          </a:p>
          <a:p>
            <a:endParaRPr kumimoji="1" lang="en-US" altLang="ja-JP" dirty="0" smtClean="0">
              <a:latin typeface="Menlo Regular"/>
              <a:cs typeface="Menlo Regular"/>
            </a:endParaRPr>
          </a:p>
          <a:p>
            <a:r>
              <a:rPr lang="en-US" altLang="ja-JP" dirty="0" smtClean="0">
                <a:latin typeface="Menlo Regular"/>
                <a:cs typeface="Menlo Regular"/>
              </a:rPr>
              <a:t>kibana_</a:t>
            </a:r>
            <a:r>
              <a:rPr lang="en-US" altLang="ja-JP" dirty="0" smtClean="0">
                <a:solidFill>
                  <a:schemeClr val="tx1"/>
                </a:solidFill>
                <a:latin typeface="Menlo Regular"/>
                <a:cs typeface="Menlo Regular"/>
              </a:rPr>
              <a:t>user02</a:t>
            </a:r>
            <a:r>
              <a:rPr lang="en-US" altLang="ja-JP" dirty="0" smtClean="0">
                <a:latin typeface="Menlo Regular"/>
                <a:cs typeface="Menlo Regular"/>
              </a:rPr>
              <a:t>_index</a:t>
            </a:r>
            <a:r>
              <a:rPr lang="en-US" altLang="ja-JP" dirty="0">
                <a:latin typeface="Menlo Regular"/>
                <a:cs typeface="Menlo Regular"/>
              </a:rPr>
              <a:t>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 users: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   </a:t>
            </a:r>
            <a:r>
              <a:rPr lang="en-US" altLang="ja-JP" dirty="0" smtClean="0">
                <a:solidFill>
                  <a:srgbClr val="008000"/>
                </a:solidFill>
                <a:latin typeface="Menlo Regular"/>
                <a:cs typeface="Menlo Regular"/>
              </a:rPr>
              <a:t>user02</a:t>
            </a:r>
            <a:endParaRPr lang="en-US" altLang="ja-JP" dirty="0">
              <a:solidFill>
                <a:srgbClr val="008000"/>
              </a:solidFill>
              <a:latin typeface="Menlo Regular"/>
              <a:cs typeface="Menlo Regular"/>
            </a:endParaRPr>
          </a:p>
          <a:p>
            <a:endParaRPr lang="en-US" altLang="ja-JP" dirty="0" smtClean="0">
              <a:latin typeface="Menlo Regular"/>
              <a:cs typeface="Menlo Regular"/>
            </a:endParaRPr>
          </a:p>
          <a:p>
            <a:endParaRPr lang="en-US" altLang="ja-JP" dirty="0">
              <a:latin typeface="Menlo Regular"/>
              <a:cs typeface="Menlo Regular"/>
            </a:endParaRPr>
          </a:p>
          <a:p>
            <a:r>
              <a:rPr lang="en-US" altLang="ja-JP" dirty="0" smtClean="0">
                <a:latin typeface="Menlo Regular"/>
                <a:cs typeface="Menlo Regular"/>
              </a:rPr>
              <a:t>. . .</a:t>
            </a:r>
            <a:endParaRPr kumimoji="1" lang="ja-JP" altLang="en-US" dirty="0">
              <a:latin typeface="Menlo Regular"/>
              <a:cs typeface="Menlo Regular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380" y="2743287"/>
            <a:ext cx="257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/>
              <a:t>sg_roles.yml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233061" y="2742990"/>
            <a:ext cx="342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/>
              <a:t>sg_roles_mapping.yml</a:t>
            </a:r>
            <a:endParaRPr kumimoji="1" lang="ja-JP" altLang="en-US" sz="2000" dirty="0"/>
          </a:p>
        </p:txBody>
      </p:sp>
      <p:sp>
        <p:nvSpPr>
          <p:cNvPr id="3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683" y="1126032"/>
            <a:ext cx="8544560" cy="1694702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Each user has</a:t>
            </a:r>
            <a:r>
              <a:rPr lang="ja-JP" altLang="en-US" sz="2400" dirty="0"/>
              <a:t> </a:t>
            </a:r>
            <a:r>
              <a:rPr lang="en-US" altLang="ja-JP" sz="2400" dirty="0"/>
              <a:t>a </a:t>
            </a:r>
            <a:r>
              <a:rPr lang="en-US" altLang="ja-JP" sz="2400" dirty="0" smtClean="0"/>
              <a:t>own </a:t>
            </a:r>
            <a:r>
              <a:rPr lang="en-US" altLang="ja-JP" sz="2400" dirty="0" err="1" smtClean="0"/>
              <a:t>Kibana</a:t>
            </a:r>
            <a:r>
              <a:rPr lang="en-US" altLang="ja-JP" sz="2400" dirty="0" smtClean="0"/>
              <a:t> index and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each </a:t>
            </a:r>
            <a:r>
              <a:rPr lang="en-US" altLang="ja-JP" sz="2400" dirty="0" smtClean="0"/>
              <a:t>index allows </a:t>
            </a:r>
            <a:r>
              <a:rPr lang="en-US" altLang="ja-JP" sz="2400" dirty="0"/>
              <a:t>access only from the </a:t>
            </a:r>
            <a:r>
              <a:rPr lang="en-US" altLang="ja-JP" sz="2400" dirty="0" smtClean="0"/>
              <a:t>owner</a:t>
            </a:r>
            <a:r>
              <a:rPr lang="en-US" altLang="ja-JP" sz="2400" dirty="0"/>
              <a:t>.</a:t>
            </a:r>
            <a:endParaRPr lang="en-US" altLang="ja-JP" sz="2400" dirty="0" smtClean="0"/>
          </a:p>
          <a:p>
            <a:r>
              <a:rPr lang="en-US" altLang="ja-JP" sz="2400" dirty="0" smtClean="0"/>
              <a:t>Admin </a:t>
            </a:r>
            <a:r>
              <a:rPr lang="en-US" altLang="ja-JP" sz="2400" dirty="0"/>
              <a:t>has to define </a:t>
            </a:r>
            <a:r>
              <a:rPr lang="en-US" altLang="ja-JP" sz="2400" dirty="0" smtClean="0"/>
              <a:t>permissions for </a:t>
            </a:r>
            <a:r>
              <a:rPr lang="en-US" altLang="ja-JP" sz="2400" dirty="0"/>
              <a:t>every </a:t>
            </a:r>
            <a:r>
              <a:rPr lang="en-US" altLang="ja-JP" sz="2400" dirty="0" smtClean="0"/>
              <a:t>user.</a:t>
            </a:r>
            <a:endParaRPr lang="en-US" altLang="ja-JP" sz="2400" dirty="0"/>
          </a:p>
          <a:p>
            <a:r>
              <a:rPr lang="en-US" altLang="ja-JP" sz="2400" dirty="0"/>
              <a:t>Whenever new user is registered, admin has to add </a:t>
            </a:r>
            <a:r>
              <a:rPr lang="en-US" altLang="ja-JP" sz="2400" dirty="0" smtClean="0"/>
              <a:t>permission.</a:t>
            </a:r>
            <a:endParaRPr lang="ja-JP" altLang="en-US" sz="2400" dirty="0"/>
          </a:p>
        </p:txBody>
      </p:sp>
      <p:sp>
        <p:nvSpPr>
          <p:cNvPr id="3" name="角丸四角形 2"/>
          <p:cNvSpPr/>
          <p:nvPr/>
        </p:nvSpPr>
        <p:spPr>
          <a:xfrm>
            <a:off x="1380168" y="3387375"/>
            <a:ext cx="7325080" cy="1455461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380168" y="5038375"/>
            <a:ext cx="7325080" cy="1455461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075" y="3712536"/>
            <a:ext cx="144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3366FF"/>
                </a:solidFill>
              </a:rPr>
              <a:t>Permission for user01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076" y="5439736"/>
            <a:ext cx="144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8000"/>
                </a:solidFill>
              </a:rPr>
              <a:t>Permission for user02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Development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SearchGuard</a:t>
            </a:r>
            <a:r>
              <a:rPr lang="ja-JP" altLang="en-US" dirty="0" smtClean="0"/>
              <a:t> </a:t>
            </a:r>
            <a:r>
              <a:rPr lang="en-US" altLang="ja-JP" dirty="0" smtClean="0"/>
              <a:t>Patch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62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Enables </a:t>
            </a:r>
            <a:r>
              <a:rPr lang="en-US" altLang="ja-JP" dirty="0"/>
              <a:t>to set username variable </a:t>
            </a:r>
            <a:r>
              <a:rPr lang="en-US" altLang="ja-JP" dirty="0" smtClean="0"/>
              <a:t>in configuration file </a:t>
            </a:r>
            <a:r>
              <a:rPr lang="en-US" altLang="ja-JP" dirty="0"/>
              <a:t>and releases the admin from the troublesome </a:t>
            </a:r>
            <a:r>
              <a:rPr lang="en-US" altLang="ja-JP" dirty="0" smtClean="0"/>
              <a:t>task</a:t>
            </a:r>
          </a:p>
          <a:p>
            <a:r>
              <a:rPr kumimoji="1" lang="ja-JP" altLang="ja-JP" dirty="0" smtClean="0"/>
              <a:t>H</a:t>
            </a:r>
            <a:r>
              <a:rPr kumimoji="1" lang="en-US" altLang="ja-JP" dirty="0" smtClean="0"/>
              <a:t>as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been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merged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upstream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2667" y="4780515"/>
            <a:ext cx="417688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Menlo Regular"/>
                <a:cs typeface="Menlo Regular"/>
              </a:rPr>
              <a:t>kibana_own_index</a:t>
            </a:r>
            <a:r>
              <a:rPr kumimoji="1" lang="en-US" altLang="ja-JP" dirty="0" smtClean="0">
                <a:latin typeface="Menlo Regular"/>
                <a:cs typeface="Menlo Regular"/>
              </a:rPr>
              <a:t>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indices: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  </a:t>
            </a:r>
            <a:r>
              <a:rPr kumimoji="1" lang="en-US" altLang="ja-JP" dirty="0" smtClean="0">
                <a:latin typeface="Menlo Regular"/>
                <a:cs typeface="Menlo Regular"/>
              </a:rPr>
              <a:t>‘.</a:t>
            </a:r>
            <a:r>
              <a:rPr kumimoji="1" lang="en-US" altLang="ja-JP" dirty="0" err="1" smtClean="0">
                <a:latin typeface="Menlo Regular"/>
                <a:cs typeface="Menlo Regular"/>
              </a:rPr>
              <a:t>kibana</a:t>
            </a:r>
            <a:r>
              <a:rPr kumimoji="1" lang="en-US" altLang="ja-JP" dirty="0" smtClean="0">
                <a:latin typeface="Menlo Regular"/>
                <a:cs typeface="Menlo Regular"/>
              </a:rPr>
              <a:t>_</a:t>
            </a:r>
            <a:r>
              <a:rPr kumimoji="1" lang="en-US" altLang="ja-JP" dirty="0" smtClean="0">
                <a:solidFill>
                  <a:srgbClr val="FF0000"/>
                </a:solidFill>
                <a:latin typeface="Menlo Regular"/>
                <a:cs typeface="Menlo Regular"/>
              </a:rPr>
              <a:t>${</a:t>
            </a:r>
            <a:r>
              <a:rPr kumimoji="1" lang="en-US" altLang="ja-JP" dirty="0" err="1" smtClean="0">
                <a:solidFill>
                  <a:srgbClr val="FF0000"/>
                </a:solidFill>
                <a:latin typeface="Menlo Regular"/>
                <a:cs typeface="Menlo Regular"/>
              </a:rPr>
              <a:t>user_name</a:t>
            </a:r>
            <a:r>
              <a:rPr kumimoji="1" lang="en-US" altLang="ja-JP" dirty="0" smtClean="0">
                <a:solidFill>
                  <a:srgbClr val="FF0000"/>
                </a:solidFill>
                <a:latin typeface="Menlo Regular"/>
                <a:cs typeface="Menlo Regular"/>
              </a:rPr>
              <a:t>}</a:t>
            </a:r>
            <a:r>
              <a:rPr kumimoji="1" lang="en-US" altLang="ja-JP" dirty="0" smtClean="0">
                <a:latin typeface="Menlo Regular"/>
                <a:cs typeface="Menlo Regular"/>
              </a:rPr>
              <a:t>’: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    ‘</a:t>
            </a:r>
            <a:r>
              <a:rPr lang="ja-JP" altLang="en-US" dirty="0" smtClean="0">
                <a:latin typeface="Menlo Regular"/>
                <a:cs typeface="Menlo Regular"/>
              </a:rPr>
              <a:t>*</a:t>
            </a:r>
            <a:r>
              <a:rPr lang="en-US" altLang="ja-JP" dirty="0" smtClean="0">
                <a:latin typeface="Menlo Regular"/>
                <a:cs typeface="Menlo Regular"/>
              </a:rPr>
              <a:t>’: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      </a:t>
            </a:r>
            <a:r>
              <a:rPr kumimoji="1" lang="en-US" altLang="ja-JP" dirty="0" smtClean="0">
                <a:latin typeface="Menlo Regular"/>
                <a:cs typeface="Menlo Regular"/>
              </a:rPr>
              <a:t>-</a:t>
            </a:r>
            <a:r>
              <a:rPr kumimoji="1" lang="ja-JP" altLang="en-US" dirty="0" smtClean="0">
                <a:latin typeface="Menlo Regular"/>
                <a:cs typeface="Menlo Regular"/>
              </a:rPr>
              <a:t> </a:t>
            </a:r>
            <a:r>
              <a:rPr kumimoji="1" lang="en-US" altLang="ja-JP" dirty="0" smtClean="0">
                <a:latin typeface="Menlo Regular"/>
                <a:cs typeface="Menlo Regular"/>
              </a:rPr>
              <a:t>ALL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92930" y="4234184"/>
            <a:ext cx="257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/>
              <a:t>sg_roles.yml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3167" y="4797460"/>
            <a:ext cx="3017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Menlo Regular"/>
                <a:cs typeface="Menlo Regular"/>
              </a:rPr>
              <a:t>kibana_</a:t>
            </a:r>
            <a:r>
              <a:rPr lang="en-US" altLang="ja-JP" dirty="0" err="1" smtClean="0">
                <a:solidFill>
                  <a:schemeClr val="tx1"/>
                </a:solidFill>
                <a:latin typeface="Menlo Regular"/>
                <a:cs typeface="Menlo Regular"/>
              </a:rPr>
              <a:t>own</a:t>
            </a:r>
            <a:r>
              <a:rPr kumimoji="1" lang="en-US" altLang="ja-JP" dirty="0" err="1" smtClean="0">
                <a:latin typeface="Menlo Regular"/>
                <a:cs typeface="Menlo Regular"/>
              </a:rPr>
              <a:t>_index</a:t>
            </a:r>
            <a:r>
              <a:rPr kumimoji="1" lang="en-US" altLang="ja-JP" dirty="0" smtClean="0">
                <a:latin typeface="Menlo Regular"/>
                <a:cs typeface="Menlo Regular"/>
              </a:rPr>
              <a:t>:</a:t>
            </a:r>
          </a:p>
          <a:p>
            <a:r>
              <a:rPr lang="en-US" altLang="ja-JP" dirty="0">
                <a:latin typeface="Menlo Regular"/>
                <a:cs typeface="Menlo Regular"/>
              </a:rPr>
              <a:t> </a:t>
            </a:r>
            <a:r>
              <a:rPr lang="en-US" altLang="ja-JP" dirty="0" smtClean="0">
                <a:latin typeface="Menlo Regular"/>
                <a:cs typeface="Menlo Regular"/>
              </a:rPr>
              <a:t> users:</a:t>
            </a:r>
          </a:p>
          <a:p>
            <a:r>
              <a:rPr kumimoji="1" lang="en-US" altLang="ja-JP" dirty="0">
                <a:latin typeface="Menlo Regular"/>
                <a:cs typeface="Menlo Regular"/>
              </a:rPr>
              <a:t> </a:t>
            </a:r>
            <a:r>
              <a:rPr kumimoji="1" lang="en-US" altLang="ja-JP" dirty="0" smtClean="0">
                <a:latin typeface="Menlo Regular"/>
                <a:cs typeface="Menlo Regular"/>
              </a:rPr>
              <a:t>   ‘</a:t>
            </a:r>
            <a:r>
              <a:rPr kumimoji="1" lang="en-US" altLang="ja-JP" dirty="0" smtClean="0">
                <a:solidFill>
                  <a:srgbClr val="FF0000"/>
                </a:solidFill>
                <a:latin typeface="Menlo Regular"/>
                <a:cs typeface="Menlo Regular"/>
              </a:rPr>
              <a:t>*</a:t>
            </a:r>
            <a:r>
              <a:rPr kumimoji="1" lang="en-US" altLang="ja-JP" dirty="0" smtClean="0">
                <a:latin typeface="Menlo Regular"/>
                <a:cs typeface="Menlo Regular"/>
              </a:rPr>
              <a:t>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03776" y="4234184"/>
            <a:ext cx="342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/>
              <a:t>sg_roles_mapping.yml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436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Contributions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 </a:t>
            </a:r>
            <a:r>
              <a:rPr kumimoji="1" lang="en-US" altLang="ja-JP" dirty="0" err="1" smtClean="0"/>
              <a:t>SearchGuard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flexible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configurations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Support configurable OID</a:t>
            </a:r>
          </a:p>
          <a:p>
            <a:pPr lvl="1"/>
            <a:r>
              <a:rPr lang="en-US" altLang="ja-JP" dirty="0"/>
              <a:t>https://github.com/floragunncom/search-guard/pull/</a:t>
            </a:r>
            <a:r>
              <a:rPr lang="en-US" altLang="ja-JP" dirty="0" smtClean="0"/>
              <a:t>168</a:t>
            </a:r>
          </a:p>
          <a:p>
            <a:r>
              <a:rPr lang="en-US" altLang="ja-JP" dirty="0" smtClean="0"/>
              <a:t>Use username variable at indices sections in </a:t>
            </a:r>
            <a:r>
              <a:rPr lang="en-US" altLang="ja-JP" dirty="0" err="1" smtClean="0"/>
              <a:t>sg_roles.yml</a:t>
            </a:r>
            <a:endParaRPr lang="en-US" altLang="ja-JP" dirty="0" smtClean="0"/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floragunncom</a:t>
            </a:r>
            <a:r>
              <a:rPr lang="en-US" altLang="ja-JP" dirty="0"/>
              <a:t>/search-guard/pull/</a:t>
            </a:r>
            <a:r>
              <a:rPr lang="en-US" altLang="ja-JP" dirty="0" smtClean="0"/>
              <a:t>169</a:t>
            </a:r>
          </a:p>
          <a:p>
            <a:r>
              <a:rPr lang="en-US" altLang="ja-JP" dirty="0" smtClean="0"/>
              <a:t>Support </a:t>
            </a:r>
            <a:r>
              <a:rPr lang="en-US" altLang="ja-JP" dirty="0" err="1" smtClean="0"/>
              <a:t>and_backendroles</a:t>
            </a:r>
            <a:endParaRPr lang="en-US" altLang="ja-JP" dirty="0"/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floragunncom</a:t>
            </a:r>
            <a:r>
              <a:rPr lang="en-US" altLang="ja-JP" dirty="0"/>
              <a:t>/search-guard/pull/247</a:t>
            </a:r>
          </a:p>
          <a:p>
            <a:r>
              <a:rPr kumimoji="1" lang="en-US" altLang="ja-JP" dirty="0" smtClean="0"/>
              <a:t>Add </a:t>
            </a:r>
            <a:r>
              <a:rPr kumimoji="1" lang="en-US" altLang="ja-JP" dirty="0" err="1" smtClean="0"/>
              <a:t>skip_users</a:t>
            </a:r>
            <a:r>
              <a:rPr kumimoji="1" lang="en-US" altLang="ja-JP" dirty="0" smtClean="0"/>
              <a:t> option</a:t>
            </a:r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floragunncom</a:t>
            </a:r>
            <a:r>
              <a:rPr lang="en-US" altLang="ja-JP" dirty="0"/>
              <a:t>/search-guard-</a:t>
            </a:r>
            <a:r>
              <a:rPr lang="en-US" altLang="ja-JP" dirty="0" err="1"/>
              <a:t>authbackend</a:t>
            </a:r>
            <a:r>
              <a:rPr lang="en-US" altLang="ja-JP" dirty="0"/>
              <a:t>-</a:t>
            </a:r>
            <a:r>
              <a:rPr lang="en-US" altLang="ja-JP" dirty="0" err="1"/>
              <a:t>ldap</a:t>
            </a:r>
            <a:r>
              <a:rPr lang="en-US" altLang="ja-JP" dirty="0"/>
              <a:t>/pull/1</a:t>
            </a:r>
            <a:endParaRPr kumimoji="1" lang="ja-JP" altLang="en-US" dirty="0"/>
          </a:p>
        </p:txBody>
      </p:sp>
      <p:pic>
        <p:nvPicPr>
          <p:cNvPr id="4" name="図 3" descr="スクリーンショット 2017-02-27 16.0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277" y="1684003"/>
            <a:ext cx="1016000" cy="355600"/>
          </a:xfrm>
          <a:prstGeom prst="rect">
            <a:avLst/>
          </a:prstGeom>
        </p:spPr>
      </p:pic>
      <p:pic>
        <p:nvPicPr>
          <p:cNvPr id="5" name="図 4" descr="スクリーンショット 2017-02-27 16.0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971" y="2901827"/>
            <a:ext cx="1016000" cy="355600"/>
          </a:xfrm>
          <a:prstGeom prst="rect">
            <a:avLst/>
          </a:prstGeom>
        </p:spPr>
      </p:pic>
      <p:pic>
        <p:nvPicPr>
          <p:cNvPr id="6" name="図 5" descr="スクリーンショット 2017-02-27 16.0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454" y="3753748"/>
            <a:ext cx="1016000" cy="355600"/>
          </a:xfrm>
          <a:prstGeom prst="rect">
            <a:avLst/>
          </a:prstGeom>
        </p:spPr>
      </p:pic>
      <p:pic>
        <p:nvPicPr>
          <p:cNvPr id="7" name="図 6" descr="スクリーンショット 2017-02-27 16.0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277" y="4616432"/>
            <a:ext cx="1016000" cy="3556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27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overview_of_solu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88" y="1530858"/>
            <a:ext cx="8864178" cy="47103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Overview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Our Solution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メモ 6"/>
          <p:cNvSpPr/>
          <p:nvPr/>
        </p:nvSpPr>
        <p:spPr>
          <a:xfrm>
            <a:off x="4490720" y="1939491"/>
            <a:ext cx="812800" cy="3651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patch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メモ 7"/>
          <p:cNvSpPr/>
          <p:nvPr/>
        </p:nvSpPr>
        <p:spPr>
          <a:xfrm>
            <a:off x="5449294" y="3362208"/>
            <a:ext cx="812800" cy="3651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patch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85090" y="5521955"/>
            <a:ext cx="1605280" cy="7859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18960" y="626399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Developed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5449294" y="3727333"/>
            <a:ext cx="812800" cy="3651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patch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5449294" y="4092458"/>
            <a:ext cx="812800" cy="3651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patch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5449294" y="4461486"/>
            <a:ext cx="812800" cy="36512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patch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2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4</a:t>
            </a:r>
            <a:r>
              <a:rPr kumimoji="1" lang="en-US" altLang="ja-JP" sz="3600" dirty="0" smtClean="0"/>
              <a:t>. Measurement of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err="1" smtClean="0"/>
              <a:t>SearchGuard-ed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err="1" smtClean="0"/>
              <a:t>ElasticSearch</a:t>
            </a:r>
            <a:r>
              <a:rPr kumimoji="1" lang="ja-JP" altLang="en-US" sz="3600" dirty="0" smtClean="0"/>
              <a:t> </a:t>
            </a:r>
            <a:r>
              <a:rPr lang="en-US" altLang="ja-JP" sz="3600" dirty="0" smtClean="0"/>
              <a:t>Performance</a:t>
            </a:r>
            <a:r>
              <a:rPr kumimoji="1" lang="en-US" altLang="ja-JP" sz="3600" dirty="0" smtClean="0"/>
              <a:t> by Rally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Rally?</a:t>
            </a:r>
          </a:p>
          <a:p>
            <a:pPr lvl="1"/>
            <a:r>
              <a:rPr kumimoji="1" lang="en-US" altLang="ja-JP" dirty="0" smtClean="0"/>
              <a:t>Benchmarking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tool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ElasticSearch</a:t>
            </a:r>
            <a:endParaRPr kumimoji="1" lang="en-US" altLang="ja-JP" dirty="0" smtClean="0"/>
          </a:p>
          <a:p>
            <a:pPr lvl="2"/>
            <a:r>
              <a:rPr lang="en-US" altLang="ja-JP" dirty="0"/>
              <a:t>https://www.elastic.co/blog/announcing-rally-benchmarking-for-</a:t>
            </a:r>
            <a:r>
              <a:rPr lang="en-US" altLang="ja-JP" dirty="0" smtClean="0"/>
              <a:t>elasticsearch</a:t>
            </a:r>
          </a:p>
          <a:p>
            <a:pPr lvl="2"/>
            <a:r>
              <a:rPr lang="en-US" altLang="ja-JP" dirty="0"/>
              <a:t>https://github.com/elastic/</a:t>
            </a:r>
            <a:r>
              <a:rPr lang="en-US" altLang="ja-JP" dirty="0" smtClean="0"/>
              <a:t>rally</a:t>
            </a:r>
          </a:p>
          <a:p>
            <a:pPr lvl="1"/>
            <a:r>
              <a:rPr kumimoji="1" lang="en-US" altLang="ja-JP" dirty="0" smtClean="0"/>
              <a:t>Measures indexing throughput, query latencies</a:t>
            </a:r>
          </a:p>
          <a:p>
            <a:pPr lvl="1"/>
            <a:r>
              <a:rPr lang="en-US" altLang="ja-JP" dirty="0" smtClean="0"/>
              <a:t>Provides a few default scenarios and user can define customized one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9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4434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Kibana</a:t>
            </a:r>
            <a:r>
              <a:rPr lang="en-US" altLang="ja-JP" dirty="0"/>
              <a:t> </a:t>
            </a:r>
            <a:r>
              <a:rPr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ElasticSearch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3090"/>
            <a:ext cx="8229600" cy="2019121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Open-sourced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monitoring tools developed by Elastic</a:t>
            </a:r>
          </a:p>
          <a:p>
            <a:pPr lvl="1"/>
            <a:r>
              <a:rPr kumimoji="1" lang="en-US" altLang="ja-JP" sz="2400" dirty="0" err="1" smtClean="0"/>
              <a:t>ElasticSearch</a:t>
            </a:r>
            <a:r>
              <a:rPr lang="ja-JP" altLang="ja-JP" sz="2400" dirty="0"/>
              <a:t> </a:t>
            </a:r>
            <a:r>
              <a:rPr lang="en-US" altLang="ja-JP" sz="2400" dirty="0" smtClean="0"/>
              <a:t>is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err="1" smtClean="0"/>
              <a:t>lucene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based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scalable search engine.</a:t>
            </a:r>
          </a:p>
          <a:p>
            <a:pPr lvl="1"/>
            <a:r>
              <a:rPr kumimoji="1" lang="en-US" altLang="ja-JP" sz="2400" dirty="0" err="1" smtClean="0"/>
              <a:t>Kibana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visualization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tool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for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err="1" smtClean="0"/>
              <a:t>ElasticSearch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and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provides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web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interface</a:t>
            </a:r>
            <a:r>
              <a:rPr kumimoji="1" lang="ja-JP" altLang="en-US" sz="2400" dirty="0" smtClean="0"/>
              <a:t> </a:t>
            </a:r>
            <a:r>
              <a:rPr lang="en-US" altLang="ja-JP" sz="2400" dirty="0" smtClean="0"/>
              <a:t>with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variety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ways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visualization.</a:t>
            </a:r>
          </a:p>
          <a:p>
            <a:pPr lvl="1"/>
            <a:r>
              <a:rPr lang="en-US" altLang="ja-JP" sz="2400" dirty="0"/>
              <a:t>Users: </a:t>
            </a:r>
            <a:r>
              <a:rPr lang="en-US" altLang="ja-JP" sz="2400" dirty="0" smtClean="0"/>
              <a:t>KEK, CERN, Facebook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GitHub</a:t>
            </a:r>
            <a:r>
              <a:rPr lang="en-US" altLang="ja-JP" sz="2400" dirty="0"/>
              <a:t>, Stack </a:t>
            </a:r>
            <a:r>
              <a:rPr lang="en-US" altLang="ja-JP" sz="2400" dirty="0" smtClean="0"/>
              <a:t>Exchange, </a:t>
            </a:r>
            <a:r>
              <a:rPr lang="is-IS" altLang="ja-JP" sz="2400" dirty="0" smtClean="0"/>
              <a:t>…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円柱 5"/>
          <p:cNvSpPr/>
          <p:nvPr/>
        </p:nvSpPr>
        <p:spPr>
          <a:xfrm>
            <a:off x="3689772" y="4709868"/>
            <a:ext cx="1272072" cy="816004"/>
          </a:xfrm>
          <a:prstGeom prst="can">
            <a:avLst>
              <a:gd name="adj" fmla="val 1499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Elastic</a:t>
            </a:r>
          </a:p>
          <a:p>
            <a:pPr algn="ctr">
              <a:lnSpc>
                <a:spcPct val="80000"/>
              </a:lnSpc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Search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10252" y="4902273"/>
            <a:ext cx="1261850" cy="4718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rgbClr val="000000"/>
                </a:solidFill>
              </a:rPr>
              <a:t>Kibana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8" name="図 7" descr="serve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93" y="5258369"/>
            <a:ext cx="1688631" cy="816379"/>
          </a:xfrm>
          <a:prstGeom prst="rect">
            <a:avLst/>
          </a:prstGeom>
        </p:spPr>
      </p:pic>
      <p:pic>
        <p:nvPicPr>
          <p:cNvPr id="9" name="図 8" descr="serve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93" y="4256858"/>
            <a:ext cx="1688631" cy="816379"/>
          </a:xfrm>
          <a:prstGeom prst="rect">
            <a:avLst/>
          </a:prstGeom>
        </p:spPr>
      </p:pic>
      <p:pic>
        <p:nvPicPr>
          <p:cNvPr id="12" name="図 11" descr="スクリーンショット 2015-02-24 18.16.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946" y="4126719"/>
            <a:ext cx="2067383" cy="17216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上矢印 12"/>
          <p:cNvSpPr/>
          <p:nvPr/>
        </p:nvSpPr>
        <p:spPr>
          <a:xfrm rot="5400000">
            <a:off x="6422218" y="4997819"/>
            <a:ext cx="943146" cy="2707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矢印 13"/>
          <p:cNvSpPr/>
          <p:nvPr/>
        </p:nvSpPr>
        <p:spPr>
          <a:xfrm rot="5400000">
            <a:off x="4718700" y="4997820"/>
            <a:ext cx="943146" cy="27070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02268" y="3691920"/>
            <a:ext cx="1781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Visualization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tool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9070" y="3691089"/>
            <a:ext cx="1781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Search</a:t>
            </a:r>
          </a:p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Engine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27454" y="3665054"/>
            <a:ext cx="178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Dashboard</a:t>
            </a:r>
            <a:endParaRPr kumimoji="1" lang="ja-JP" altLang="en-US" sz="2400" dirty="0"/>
          </a:p>
        </p:txBody>
      </p:sp>
      <p:cxnSp>
        <p:nvCxnSpPr>
          <p:cNvPr id="20" name="カギ線コネクタ 19"/>
          <p:cNvCxnSpPr>
            <a:stCxn id="12" idx="2"/>
            <a:endCxn id="6" idx="3"/>
          </p:cNvCxnSpPr>
          <p:nvPr/>
        </p:nvCxnSpPr>
        <p:spPr>
          <a:xfrm rot="5400000" flipH="1">
            <a:off x="6011996" y="3839684"/>
            <a:ext cx="322453" cy="3694830"/>
          </a:xfrm>
          <a:prstGeom prst="bentConnector3">
            <a:avLst>
              <a:gd name="adj1" fmla="val -9424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メモ 4"/>
          <p:cNvSpPr/>
          <p:nvPr/>
        </p:nvSpPr>
        <p:spPr>
          <a:xfrm>
            <a:off x="2250832" y="4548031"/>
            <a:ext cx="991192" cy="49108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Logs</a:t>
            </a:r>
            <a:endParaRPr kumimoji="1" lang="ja-JP" altLang="en-US" dirty="0"/>
          </a:p>
        </p:txBody>
      </p:sp>
      <p:sp>
        <p:nvSpPr>
          <p:cNvPr id="23" name="メモ 22"/>
          <p:cNvSpPr/>
          <p:nvPr/>
        </p:nvSpPr>
        <p:spPr>
          <a:xfrm>
            <a:off x="2250832" y="5253459"/>
            <a:ext cx="991192" cy="49108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Metrics</a:t>
            </a:r>
            <a:endParaRPr kumimoji="1" lang="ja-JP" altLang="en-US" dirty="0"/>
          </a:p>
        </p:txBody>
      </p:sp>
      <p:sp>
        <p:nvSpPr>
          <p:cNvPr id="24" name="メモ 23"/>
          <p:cNvSpPr/>
          <p:nvPr/>
        </p:nvSpPr>
        <p:spPr>
          <a:xfrm>
            <a:off x="5545981" y="6002841"/>
            <a:ext cx="1511815" cy="49108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dashboards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>
            <a:endCxn id="6" idx="2"/>
          </p:cNvCxnSpPr>
          <p:nvPr/>
        </p:nvCxnSpPr>
        <p:spPr>
          <a:xfrm flipV="1">
            <a:off x="1889459" y="5117870"/>
            <a:ext cx="1800313" cy="3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es_with_s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978400"/>
            <a:ext cx="5381626" cy="12831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Scenario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5081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Used Rally default </a:t>
            </a:r>
            <a:r>
              <a:rPr kumimoji="1" lang="en-US" altLang="ja-JP" dirty="0" smtClean="0"/>
              <a:t>scenario named “</a:t>
            </a:r>
            <a:r>
              <a:rPr lang="en-US" altLang="ja-JP" dirty="0" err="1" smtClean="0"/>
              <a:t>g</a:t>
            </a:r>
            <a:r>
              <a:rPr kumimoji="1" lang="en-US" altLang="ja-JP" dirty="0" err="1" smtClean="0"/>
              <a:t>eonames</a:t>
            </a:r>
            <a:r>
              <a:rPr kumimoji="1" lang="en-US" altLang="ja-JP" dirty="0" smtClean="0"/>
              <a:t>”</a:t>
            </a:r>
          </a:p>
          <a:p>
            <a:pPr lvl="1"/>
            <a:r>
              <a:rPr lang="en-US" altLang="ja-JP" dirty="0" smtClean="0"/>
              <a:t>Uses </a:t>
            </a:r>
            <a:r>
              <a:rPr lang="en-US" altLang="ja-JP" dirty="0"/>
              <a:t>geographical dataset</a:t>
            </a:r>
          </a:p>
          <a:p>
            <a:pPr lvl="2"/>
            <a:r>
              <a:rPr lang="en-US" altLang="ja-JP" dirty="0" smtClean="0"/>
              <a:t>Data source:</a:t>
            </a:r>
            <a:r>
              <a:rPr lang="en-US" altLang="ja-JP" dirty="0"/>
              <a:t> </a:t>
            </a:r>
            <a:r>
              <a:rPr lang="en-US" altLang="ja-JP" dirty="0" smtClean="0"/>
              <a:t>http</a:t>
            </a:r>
            <a:r>
              <a:rPr lang="en-US" altLang="ja-JP" dirty="0"/>
              <a:t>://www.geonames.org</a:t>
            </a:r>
            <a:r>
              <a:rPr lang="en-US" altLang="ja-JP" dirty="0" smtClean="0"/>
              <a:t>/</a:t>
            </a:r>
          </a:p>
          <a:p>
            <a:pPr lvl="1"/>
            <a:r>
              <a:rPr lang="en-US" altLang="ja-JP" dirty="0" smtClean="0"/>
              <a:t>Indexes 8.6M documents (total 2.8GB) and 5000 docs per bulk request against </a:t>
            </a:r>
            <a:r>
              <a:rPr lang="en-US" altLang="ja-JP" dirty="0" err="1" smtClean="0"/>
              <a:t>ElasticSearch</a:t>
            </a:r>
            <a:endParaRPr kumimoji="1" lang="en-US" altLang="ja-JP" dirty="0" smtClean="0"/>
          </a:p>
          <a:p>
            <a:r>
              <a:rPr lang="en-US" altLang="ja-JP" dirty="0" smtClean="0"/>
              <a:t>Compared performance between normal </a:t>
            </a:r>
            <a:r>
              <a:rPr lang="en-US" altLang="ja-JP" dirty="0" err="1" smtClean="0"/>
              <a:t>ElasticSearch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SearchGuard-ed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ElasticSearch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6688" y="5384784"/>
            <a:ext cx="68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Rally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63728" y="5507352"/>
            <a:ext cx="68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Rally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32080" y="4836160"/>
            <a:ext cx="2672080" cy="1483043"/>
          </a:xfrm>
          <a:prstGeom prst="roundRect">
            <a:avLst>
              <a:gd name="adj" fmla="val 9089"/>
            </a:avLst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383280" y="4836160"/>
            <a:ext cx="5618480" cy="1483043"/>
          </a:xfrm>
          <a:prstGeom prst="roundRect">
            <a:avLst>
              <a:gd name="adj" fmla="val 9089"/>
            </a:avLst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92639" y="5373188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err="1" smtClean="0"/>
              <a:t>vs</a:t>
            </a:r>
            <a:endParaRPr kumimoji="1" lang="ja-JP" altLang="en-US" sz="3200" dirty="0"/>
          </a:p>
        </p:txBody>
      </p:sp>
      <p:pic>
        <p:nvPicPr>
          <p:cNvPr id="20" name="図 19" descr="normal_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5618814"/>
            <a:ext cx="2452624" cy="6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Environment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 descr="environ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360" y="1447800"/>
            <a:ext cx="7081520" cy="2744573"/>
          </a:xfrm>
          <a:prstGeom prst="rect">
            <a:avLst/>
          </a:prstGeom>
        </p:spPr>
      </p:pic>
      <p:sp>
        <p:nvSpPr>
          <p:cNvPr id="8" name="四角形吹き出し 7"/>
          <p:cNvSpPr/>
          <p:nvPr/>
        </p:nvSpPr>
        <p:spPr>
          <a:xfrm>
            <a:off x="7538720" y="1691640"/>
            <a:ext cx="1483360" cy="675640"/>
          </a:xfrm>
          <a:prstGeom prst="wedgeRectCallout">
            <a:avLst>
              <a:gd name="adj1" fmla="val -48972"/>
              <a:gd name="adj2" fmla="val 985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N</a:t>
            </a:r>
            <a:r>
              <a:rPr lang="en-US" altLang="ja-JP" dirty="0" smtClean="0"/>
              <a:t>ormal </a:t>
            </a:r>
            <a:r>
              <a:rPr lang="en-US" altLang="ja-JP" dirty="0" err="1" smtClean="0"/>
              <a:t>ElasticSearch</a:t>
            </a:r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132080" y="2768600"/>
            <a:ext cx="1849120" cy="675640"/>
          </a:xfrm>
          <a:prstGeom prst="wedgeRectCallout">
            <a:avLst>
              <a:gd name="adj1" fmla="val 46602"/>
              <a:gd name="adj2" fmla="val 910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SearchGuard-ed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ElasticSearch</a:t>
            </a:r>
            <a:endParaRPr kumimoji="1"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25504"/>
              </p:ext>
            </p:extLst>
          </p:nvPr>
        </p:nvGraphicFramePr>
        <p:xfrm>
          <a:off x="1524000" y="4460875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960"/>
                <a:gridCol w="37490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server01 and server02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CentOS</a:t>
                      </a:r>
                      <a:r>
                        <a:rPr kumimoji="1" lang="en-US" altLang="ja-JP" dirty="0" smtClean="0"/>
                        <a:t> 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AMD Opteron 6212 2.6GHz 8 cores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RAM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 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ElasticSearch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2.3.4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SearchGuard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2.3.4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29920" y="1346518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ElasticSearch</a:t>
            </a:r>
            <a:r>
              <a:rPr kumimoji="1" lang="en-US" altLang="ja-JP" dirty="0" smtClean="0"/>
              <a:t> Rally 0.3.1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05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rally_results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2974"/>
            <a:ext cx="9144000" cy="2164316"/>
          </a:xfrm>
          <a:prstGeom prst="rect">
            <a:avLst/>
          </a:prstGeom>
        </p:spPr>
      </p:pic>
      <p:pic>
        <p:nvPicPr>
          <p:cNvPr id="2" name="図 1" descr="rally_result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88" y="540265"/>
            <a:ext cx="3640211" cy="2191851"/>
          </a:xfrm>
          <a:prstGeom prst="rect">
            <a:avLst/>
          </a:prstGeom>
        </p:spPr>
      </p:pic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457200" y="-89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98835" y="931354"/>
            <a:ext cx="22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13% </a:t>
            </a:r>
            <a:r>
              <a:rPr lang="en-US" altLang="ja-JP" dirty="0">
                <a:solidFill>
                  <a:srgbClr val="FF0000"/>
                </a:solidFill>
              </a:rPr>
              <a:t>degradation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04794" y="3722736"/>
            <a:ext cx="108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116ms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62701" y="3564870"/>
            <a:ext cx="108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87ms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31239" y="3534619"/>
            <a:ext cx="108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82ms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7199" y="5225880"/>
            <a:ext cx="8339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Overhead of each query can be estimated as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80〜120ms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 by 90% and 99% of queries completion lines.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kumimoji="1" lang="en-US" altLang="ja-JP" sz="2400" dirty="0" smtClean="0"/>
              <a:t>Kerberos authentication, </a:t>
            </a:r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everse proxy</a:t>
            </a:r>
            <a:r>
              <a:rPr lang="en-US" altLang="ja-JP" sz="2400" dirty="0" smtClean="0"/>
              <a:t>, </a:t>
            </a:r>
            <a:r>
              <a:rPr kumimoji="1" lang="en-US" altLang="ja-JP" sz="2400" dirty="0" smtClean="0"/>
              <a:t>LDAP lookup</a:t>
            </a:r>
            <a:r>
              <a:rPr lang="en-US" altLang="ja-JP" sz="2400" dirty="0" smtClean="0"/>
              <a:t>, </a:t>
            </a:r>
            <a:r>
              <a:rPr kumimoji="1" lang="en-US" altLang="ja-JP" sz="2400" dirty="0" smtClean="0"/>
              <a:t>Search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Guard access control</a:t>
            </a:r>
          </a:p>
          <a:p>
            <a:pPr marL="742950" lvl="1" indent="-285750">
              <a:buFont typeface="Arial"/>
              <a:buChar char="•"/>
            </a:pP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D2CF-EAEF-604A-A741-9F7CE07B6A1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34365" y="4883196"/>
            <a:ext cx="678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99%tile: 99% queries completed in under a given latency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225" y="801041"/>
            <a:ext cx="5082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Document indexing throughput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Query latencies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ja-JP" sz="2400" dirty="0" smtClean="0"/>
              <a:t>Term matching query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sz="2400" dirty="0" smtClean="0"/>
              <a:t>Phrase matching query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sz="2400" dirty="0" smtClean="0"/>
              <a:t>“Group by” query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403989" y="3381241"/>
            <a:ext cx="1" cy="7309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8527730" y="3302604"/>
            <a:ext cx="2425" cy="374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5489727" y="3411477"/>
            <a:ext cx="1" cy="7309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136780" y="1240214"/>
            <a:ext cx="816497" cy="165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1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In multi-user environment, user/group based access restriction and dashboard separation </a:t>
            </a:r>
            <a:r>
              <a:rPr lang="ja-JP" altLang="ja-JP" dirty="0"/>
              <a:t>a</a:t>
            </a:r>
            <a:r>
              <a:rPr lang="en-US" altLang="ja-JP" dirty="0"/>
              <a:t>re necessary</a:t>
            </a:r>
            <a:r>
              <a:rPr lang="ja-JP" altLang="en-US" dirty="0"/>
              <a:t> </a:t>
            </a:r>
            <a:r>
              <a:rPr lang="en-US" altLang="ja-JP" dirty="0"/>
              <a:t>for</a:t>
            </a:r>
            <a:r>
              <a:rPr lang="en-US" altLang="en-US" dirty="0"/>
              <a:t> </a:t>
            </a:r>
            <a:r>
              <a:rPr lang="en-US" altLang="ja-JP" dirty="0"/>
              <a:t>secure</a:t>
            </a:r>
            <a:r>
              <a:rPr lang="ja-JP" altLang="en-US" dirty="0"/>
              <a:t> </a:t>
            </a:r>
            <a:r>
              <a:rPr lang="en-US" altLang="ja-JP" dirty="0"/>
              <a:t>use of </a:t>
            </a:r>
            <a:r>
              <a:rPr lang="en-US" altLang="ja-JP" dirty="0" err="1"/>
              <a:t>Kibana</a:t>
            </a:r>
            <a:r>
              <a:rPr lang="en-US" altLang="ja-JP" dirty="0"/>
              <a:t> and </a:t>
            </a:r>
            <a:r>
              <a:rPr lang="en-US" altLang="ja-JP" dirty="0" err="1" smtClean="0"/>
              <a:t>ElasticSearch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We provided alternative solution based on the CERN cloud team’s one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600" dirty="0"/>
              <a:t>Kerberos 5 authentication</a:t>
            </a:r>
            <a:r>
              <a:rPr lang="ja-JP" altLang="en-US" sz="2600" dirty="0"/>
              <a:t> </a:t>
            </a:r>
            <a:r>
              <a:rPr lang="en-US" altLang="ja-JP" sz="2600" dirty="0" smtClean="0"/>
              <a:t>integration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600" dirty="0" err="1" smtClean="0"/>
              <a:t>Kibana</a:t>
            </a:r>
            <a:r>
              <a:rPr lang="en-US" altLang="ja-JP" sz="2600" dirty="0" smtClean="0"/>
              <a:t> </a:t>
            </a:r>
            <a:r>
              <a:rPr lang="en-US" altLang="ja-JP" sz="2600" dirty="0"/>
              <a:t>plugin </a:t>
            </a:r>
            <a:r>
              <a:rPr lang="en-US" altLang="ja-JP" sz="2600" dirty="0" smtClean="0"/>
              <a:t>separates </a:t>
            </a:r>
            <a:r>
              <a:rPr lang="en-US" altLang="ja-JP" sz="2600" dirty="0" err="1" smtClean="0"/>
              <a:t>Kibana</a:t>
            </a:r>
            <a:r>
              <a:rPr lang="en-US" altLang="ja-JP" sz="2600" dirty="0" smtClean="0"/>
              <a:t> dashboards based on user/group</a:t>
            </a:r>
            <a:endParaRPr lang="en-US" altLang="ja-JP" sz="2600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600" dirty="0" err="1" smtClean="0"/>
              <a:t>SearchGuard</a:t>
            </a:r>
            <a:r>
              <a:rPr lang="en-US" altLang="ja-JP" sz="2600" dirty="0" smtClean="0"/>
              <a:t> enables access control on </a:t>
            </a:r>
            <a:r>
              <a:rPr lang="en-US" altLang="ja-JP" sz="2600" dirty="0" err="1" smtClean="0"/>
              <a:t>ElasticSearch</a:t>
            </a:r>
            <a:r>
              <a:rPr lang="en-US" altLang="ja-JP" sz="2600" dirty="0" smtClean="0"/>
              <a:t> and </a:t>
            </a:r>
            <a:r>
              <a:rPr lang="en-US" altLang="ja-JP" sz="2600" dirty="0"/>
              <a:t>p</a:t>
            </a:r>
            <a:r>
              <a:rPr lang="en-US" altLang="ja-JP" sz="2600" dirty="0" smtClean="0"/>
              <a:t>atches for </a:t>
            </a:r>
            <a:r>
              <a:rPr lang="en-US" altLang="ja-JP" sz="2600" dirty="0" err="1" smtClean="0"/>
              <a:t>SearchGuard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enab</a:t>
            </a:r>
            <a:r>
              <a:rPr lang="en-US" altLang="ja-JP" sz="2600" dirty="0" smtClean="0"/>
              <a:t>ling</a:t>
            </a:r>
            <a:r>
              <a:rPr lang="en-US" altLang="ja-JP" sz="2600" dirty="0" smtClean="0"/>
              <a:t> </a:t>
            </a:r>
            <a:r>
              <a:rPr lang="en-US" altLang="ja-JP" sz="2600" dirty="0" smtClean="0"/>
              <a:t>flexible access control have been </a:t>
            </a:r>
            <a:r>
              <a:rPr lang="en-US" altLang="ja-JP" sz="2600" dirty="0"/>
              <a:t>merged to the </a:t>
            </a:r>
            <a:r>
              <a:rPr lang="en-US" altLang="ja-JP" sz="2600" dirty="0" smtClean="0"/>
              <a:t>upstream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600" dirty="0" smtClean="0"/>
              <a:t>We measured performance </a:t>
            </a:r>
            <a:r>
              <a:rPr lang="en-US" altLang="ja-JP" sz="2600" dirty="0"/>
              <a:t>of </a:t>
            </a:r>
            <a:r>
              <a:rPr lang="en-US" altLang="ja-JP" sz="2600" dirty="0" err="1" smtClean="0"/>
              <a:t>SearchGuard</a:t>
            </a:r>
            <a:r>
              <a:rPr lang="en-US" altLang="ja-JP" sz="2600" dirty="0" err="1"/>
              <a:t>-ed</a:t>
            </a:r>
            <a:r>
              <a:rPr lang="en-US" altLang="ja-JP" sz="2600" dirty="0"/>
              <a:t> </a:t>
            </a:r>
            <a:r>
              <a:rPr lang="en-US" altLang="ja-JP" sz="2600" dirty="0" err="1" smtClean="0"/>
              <a:t>ElasticSearch</a:t>
            </a:r>
            <a:r>
              <a:rPr lang="en-US" altLang="ja-JP" sz="2600" dirty="0" smtClean="0"/>
              <a:t> and compared to the normal one:</a:t>
            </a:r>
            <a:endParaRPr lang="en-US" altLang="ja-JP" sz="2600" dirty="0"/>
          </a:p>
          <a:p>
            <a:pPr marL="1371600" lvl="2" indent="-514350"/>
            <a:r>
              <a:rPr lang="en-US" altLang="ja-JP" dirty="0"/>
              <a:t>Overhead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indexing</a:t>
            </a:r>
            <a:r>
              <a:rPr lang="ja-JP" altLang="en-US" dirty="0"/>
              <a:t> </a:t>
            </a:r>
            <a:r>
              <a:rPr lang="en-US" altLang="ja-JP" dirty="0"/>
              <a:t>throughput:</a:t>
            </a:r>
            <a:r>
              <a:rPr lang="ja-JP" altLang="en-US" dirty="0"/>
              <a:t> </a:t>
            </a:r>
            <a:r>
              <a:rPr lang="en-US" altLang="ja-JP" dirty="0"/>
              <a:t>13%</a:t>
            </a:r>
          </a:p>
          <a:p>
            <a:pPr marL="1371600" lvl="2" indent="-514350"/>
            <a:r>
              <a:rPr lang="en-US" altLang="ja-JP" dirty="0" smtClean="0"/>
              <a:t>Estimated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overhead</a:t>
            </a:r>
            <a:r>
              <a:rPr lang="ja-JP" altLang="en-US" dirty="0" smtClean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each query:</a:t>
            </a:r>
            <a:r>
              <a:rPr lang="ja-JP" altLang="en-US" dirty="0"/>
              <a:t> </a:t>
            </a:r>
            <a:r>
              <a:rPr lang="en-US" altLang="ja-JP" dirty="0"/>
              <a:t>80〜120ms</a:t>
            </a:r>
            <a:endParaRPr lang="ja-JP" altLang="en-US" dirty="0"/>
          </a:p>
          <a:p>
            <a:pPr marL="914400" lvl="1" indent="-514350">
              <a:buFont typeface="+mj-lt"/>
              <a:buAutoNum type="arabicPeriod"/>
            </a:pPr>
            <a:endParaRPr lang="en-US" altLang="ja-JP" sz="2400" dirty="0"/>
          </a:p>
          <a:p>
            <a:pPr marL="914400" lvl="1" indent="-514350">
              <a:buFont typeface="+mj-lt"/>
              <a:buAutoNum type="arabicPeriod"/>
            </a:pPr>
            <a:endParaRPr lang="en-US" altLang="ja-JP" sz="2400" dirty="0"/>
          </a:p>
          <a:p>
            <a:pPr marL="914400" lvl="1" indent="-514350">
              <a:buFont typeface="+mj-lt"/>
              <a:buAutoNum type="arabicPeriod"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06FA-1BDD-F141-AE9C-7980720B7E6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23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544" y="1081448"/>
            <a:ext cx="8822056" cy="3498019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Kibana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+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ElasticSearch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lack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access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c</a:t>
            </a:r>
            <a:r>
              <a:rPr lang="en-US" altLang="ja-JP" dirty="0" smtClean="0">
                <a:solidFill>
                  <a:srgbClr val="FF0000"/>
                </a:solidFill>
              </a:rPr>
              <a:t>ontrol feature</a:t>
            </a:r>
          </a:p>
          <a:p>
            <a:r>
              <a:rPr lang="en-US" altLang="ja-JP" dirty="0" smtClean="0"/>
              <a:t>Multiple users/groups use single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Kibana</a:t>
            </a:r>
            <a:r>
              <a:rPr lang="en-US" altLang="ja-JP" dirty="0" smtClean="0"/>
              <a:t> + </a:t>
            </a:r>
            <a:r>
              <a:rPr lang="en-US" altLang="ja-JP" dirty="0" err="1" smtClean="0"/>
              <a:t>ElasticSearch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Any</a:t>
            </a:r>
            <a:r>
              <a:rPr lang="ja-JP" altLang="en-US" dirty="0" smtClean="0"/>
              <a:t> </a:t>
            </a:r>
            <a:r>
              <a:rPr lang="en-US" altLang="ja-JP" dirty="0"/>
              <a:t>user can access to all</a:t>
            </a:r>
            <a:r>
              <a:rPr lang="ja-JP" altLang="en-US" dirty="0"/>
              <a:t> </a:t>
            </a:r>
            <a:r>
              <a:rPr lang="en-US" altLang="ja-JP" dirty="0" err="1" smtClean="0"/>
              <a:t>ElasticSearch</a:t>
            </a:r>
            <a:r>
              <a:rPr lang="en-US" altLang="ja-JP" dirty="0" smtClean="0"/>
              <a:t> data</a:t>
            </a:r>
          </a:p>
          <a:p>
            <a:pPr lvl="1"/>
            <a:r>
              <a:rPr lang="en-US" altLang="ja-JP" dirty="0" smtClean="0"/>
              <a:t>Need</a:t>
            </a:r>
            <a:r>
              <a:rPr lang="ja-JP" altLang="en-US" dirty="0" smtClean="0"/>
              <a:t> </a:t>
            </a:r>
            <a:r>
              <a:rPr lang="en-US" altLang="ja-JP" dirty="0" smtClean="0"/>
              <a:t>access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control</a:t>
            </a:r>
          </a:p>
        </p:txBody>
      </p:sp>
      <p:pic>
        <p:nvPicPr>
          <p:cNvPr id="5" name="図 4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22" y="3942654"/>
            <a:ext cx="893706" cy="89370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25534" y="4318738"/>
            <a:ext cx="1067012" cy="21346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2400" dirty="0" err="1" smtClean="0">
                <a:solidFill>
                  <a:srgbClr val="000000"/>
                </a:solidFill>
              </a:rPr>
              <a:t>Kibana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80227" y="4318738"/>
            <a:ext cx="4401550" cy="21346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400" dirty="0" err="1" smtClean="0">
                <a:solidFill>
                  <a:srgbClr val="000000"/>
                </a:solidFill>
              </a:rPr>
              <a:t>Elastic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Search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4633885" y="4799057"/>
            <a:ext cx="1606671" cy="79343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</a:rPr>
              <a:t>User01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dashboard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4633884" y="5673561"/>
            <a:ext cx="2205491" cy="777440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</a:rPr>
              <a:t>User01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SECRET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data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55468" y="4915126"/>
            <a:ext cx="82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・・・</a:t>
            </a:r>
            <a:endParaRPr kumimoji="1" lang="ja-JP" altLang="en-US" sz="2800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6448797" y="4788029"/>
            <a:ext cx="1606671" cy="79343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</a:rPr>
              <a:t>User02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dashboard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9376" y="5793639"/>
            <a:ext cx="82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・・・</a:t>
            </a:r>
            <a:endParaRPr kumimoji="1" lang="ja-JP" altLang="en-US" sz="2800" dirty="0"/>
          </a:p>
        </p:txBody>
      </p:sp>
      <p:pic>
        <p:nvPicPr>
          <p:cNvPr id="14" name="図 13" descr="MC900433941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14" y="5327134"/>
            <a:ext cx="893706" cy="89370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56262" y="4752252"/>
            <a:ext cx="118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User01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6262" y="6161505"/>
            <a:ext cx="118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User02</a:t>
            </a:r>
            <a:endParaRPr kumimoji="1" lang="ja-JP" altLang="en-US" sz="2400" dirty="0"/>
          </a:p>
        </p:txBody>
      </p:sp>
      <p:cxnSp>
        <p:nvCxnSpPr>
          <p:cNvPr id="18" name="直線矢印コネクタ 17"/>
          <p:cNvCxnSpPr>
            <a:stCxn id="5" idx="3"/>
            <a:endCxn id="9" idx="2"/>
          </p:cNvCxnSpPr>
          <p:nvPr/>
        </p:nvCxnSpPr>
        <p:spPr>
          <a:xfrm>
            <a:off x="1428828" y="4389507"/>
            <a:ext cx="3205057" cy="8062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5" idx="3"/>
            <a:endCxn id="10" idx="2"/>
          </p:cNvCxnSpPr>
          <p:nvPr/>
        </p:nvCxnSpPr>
        <p:spPr>
          <a:xfrm>
            <a:off x="1428828" y="4389507"/>
            <a:ext cx="3205056" cy="1672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4" idx="3"/>
          </p:cNvCxnSpPr>
          <p:nvPr/>
        </p:nvCxnSpPr>
        <p:spPr>
          <a:xfrm flipV="1">
            <a:off x="1333020" y="5327134"/>
            <a:ext cx="3300865" cy="446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4" idx="3"/>
          </p:cNvCxnSpPr>
          <p:nvPr/>
        </p:nvCxnSpPr>
        <p:spPr>
          <a:xfrm>
            <a:off x="1333020" y="5773987"/>
            <a:ext cx="3300864" cy="446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9F4-8749-0240-B758-A6A8F883AB4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爆発 1 3"/>
          <p:cNvSpPr/>
          <p:nvPr/>
        </p:nvSpPr>
        <p:spPr>
          <a:xfrm>
            <a:off x="1661346" y="5273470"/>
            <a:ext cx="1892515" cy="11201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Problem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5319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1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Example:</a:t>
            </a:r>
            <a:r>
              <a:rPr lang="ja-JP" altLang="en-US" dirty="0" smtClean="0"/>
              <a:t> </a:t>
            </a:r>
            <a:r>
              <a:rPr lang="en-US" altLang="ja-JP" dirty="0" smtClean="0"/>
              <a:t>Solution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CERN</a:t>
            </a:r>
            <a:r>
              <a:rPr lang="ja-JP" altLang="en-US" dirty="0" smtClean="0"/>
              <a:t> </a:t>
            </a:r>
            <a:r>
              <a:rPr lang="en-US" altLang="ja-JP" dirty="0" smtClean="0"/>
              <a:t>Cloud</a:t>
            </a:r>
            <a:r>
              <a:rPr lang="ja-JP" altLang="en-US" dirty="0" smtClean="0"/>
              <a:t> </a:t>
            </a:r>
            <a:r>
              <a:rPr lang="en-US" altLang="ja-JP" dirty="0" smtClean="0"/>
              <a:t>team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560" y="1198801"/>
            <a:ext cx="8827269" cy="1589632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Provided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cloud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utilization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dashboard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to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each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cloud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user</a:t>
            </a:r>
          </a:p>
          <a:p>
            <a:r>
              <a:rPr lang="en-US" altLang="ja-JP" sz="2800" dirty="0" smtClean="0"/>
              <a:t>Developed an ES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p</a:t>
            </a:r>
            <a:r>
              <a:rPr kumimoji="1" lang="en-US" altLang="ja-JP" sz="2800" dirty="0" smtClean="0"/>
              <a:t>lugin </a:t>
            </a:r>
            <a:r>
              <a:rPr lang="en-US" altLang="ja-JP" sz="2800" dirty="0" smtClean="0"/>
              <a:t>which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provides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user specific </a:t>
            </a:r>
            <a:r>
              <a:rPr lang="en-US" altLang="ja-JP" sz="2800" dirty="0" smtClean="0">
                <a:solidFill>
                  <a:srgbClr val="FF0000"/>
                </a:solidFill>
              </a:rPr>
              <a:t>filter</a:t>
            </a:r>
            <a:endParaRPr lang="en-US" altLang="ja-JP" sz="2800" dirty="0" smtClean="0"/>
          </a:p>
          <a:p>
            <a:r>
              <a:rPr lang="en-US" altLang="ja-JP" sz="2800" dirty="0" smtClean="0"/>
              <a:t>User only gets </a:t>
            </a:r>
            <a:r>
              <a:rPr lang="en-US" altLang="ja-JP" sz="2800" dirty="0" smtClean="0">
                <a:solidFill>
                  <a:srgbClr val="FF0000"/>
                </a:solidFill>
              </a:rPr>
              <a:t>own cloud tenants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utilization</a:t>
            </a:r>
          </a:p>
        </p:txBody>
      </p:sp>
      <p:pic>
        <p:nvPicPr>
          <p:cNvPr id="6" name="図 5" descr="MC9004339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3" y="3947543"/>
            <a:ext cx="658830" cy="65883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821631" y="4164036"/>
            <a:ext cx="613631" cy="442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595907" y="4135902"/>
            <a:ext cx="613631" cy="442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6305492" y="4164036"/>
            <a:ext cx="613631" cy="442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04288" y="3568753"/>
            <a:ext cx="80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query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69505" y="3581983"/>
            <a:ext cx="119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query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189504" y="2973433"/>
            <a:ext cx="61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Appends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tenant_id</a:t>
            </a:r>
            <a:r>
              <a:rPr lang="en-US" altLang="ja-JP" sz="2400" dirty="0" smtClean="0">
                <a:solidFill>
                  <a:srgbClr val="FF0000"/>
                </a:solidFill>
              </a:rPr>
              <a:t>=“1234567890”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condition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1271571" y="5688164"/>
            <a:ext cx="6628057" cy="110762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dirty="0" smtClean="0"/>
              <a:t>#</a:t>
            </a:r>
            <a:r>
              <a:rPr lang="en-US" altLang="ja-JP" dirty="0" err="1"/>
              <a:t>u</a:t>
            </a:r>
            <a:r>
              <a:rPr lang="en-US" altLang="ja-JP" dirty="0" err="1" smtClean="0"/>
              <a:t>serid</a:t>
            </a:r>
            <a:r>
              <a:rPr lang="en-US" altLang="ja-JP" dirty="0"/>
              <a:t>	</a:t>
            </a:r>
            <a:r>
              <a:rPr lang="en-US" altLang="ja-JP" dirty="0" err="1" smtClean="0"/>
              <a:t>admin_flag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tenant_id</a:t>
            </a:r>
            <a:r>
              <a:rPr lang="en-US" altLang="ja-JP" dirty="0" smtClean="0"/>
              <a:t>	</a:t>
            </a:r>
          </a:p>
          <a:p>
            <a:r>
              <a:rPr kumimoji="1" lang="en-US" altLang="ja-JP" dirty="0" smtClean="0"/>
              <a:t>user01	0			1234567890</a:t>
            </a:r>
            <a:endParaRPr lang="hu-HU" altLang="ja-JP" dirty="0" smtClean="0"/>
          </a:p>
          <a:p>
            <a:r>
              <a:rPr kumimoji="1" lang="hu-HU" altLang="ja-JP" dirty="0" smtClean="0"/>
              <a:t>...</a:t>
            </a:r>
            <a:r>
              <a:rPr kumimoji="1" lang="en-US" altLang="ja-JP" dirty="0" smtClean="0"/>
              <a:t>			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419567" y="3882960"/>
            <a:ext cx="1086086" cy="9581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rgbClr val="000000"/>
                </a:solidFill>
              </a:rPr>
              <a:t>Kibana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27454" y="3888384"/>
            <a:ext cx="859329" cy="9581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</a:rPr>
              <a:t>ES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57574" y="3888385"/>
            <a:ext cx="985782" cy="9581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</a:rPr>
              <a:t>ES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plugin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49793" y="3888384"/>
            <a:ext cx="859329" cy="95811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</a:rPr>
              <a:t>CERN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SSO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30" name="対角する 2 つの角を丸めた四角形 29"/>
          <p:cNvSpPr/>
          <p:nvPr/>
        </p:nvSpPr>
        <p:spPr>
          <a:xfrm>
            <a:off x="7666282" y="3481718"/>
            <a:ext cx="1342662" cy="59677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dashboards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1" name="対角する 2 つの角を丸めた四角形 30"/>
          <p:cNvSpPr/>
          <p:nvPr/>
        </p:nvSpPr>
        <p:spPr>
          <a:xfrm>
            <a:off x="7661267" y="4218346"/>
            <a:ext cx="1342662" cy="783309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Cloud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utilizations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5273" y="5309222"/>
            <a:ext cx="287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user-tenant mapping file</a:t>
            </a:r>
            <a:endParaRPr kumimoji="1" lang="ja-JP" altLang="en-US" sz="2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409575" y="3882960"/>
            <a:ext cx="933686" cy="95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rgbClr val="000000"/>
                </a:solidFill>
              </a:rPr>
              <a:t>Httpd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曲線コネクタ 17"/>
          <p:cNvCxnSpPr>
            <a:stCxn id="33" idx="2"/>
            <a:endCxn id="23" idx="2"/>
          </p:cNvCxnSpPr>
          <p:nvPr/>
        </p:nvCxnSpPr>
        <p:spPr>
          <a:xfrm rot="16200000" flipH="1">
            <a:off x="4310729" y="3406759"/>
            <a:ext cx="5425" cy="2874047"/>
          </a:xfrm>
          <a:prstGeom prst="curvedConnector3">
            <a:avLst>
              <a:gd name="adj1" fmla="val 43138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661791" y="4954175"/>
            <a:ext cx="1795613" cy="3697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username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9F4-8749-0240-B758-A6A8F883AB4F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523668" y="3396323"/>
            <a:ext cx="0" cy="314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-52777" y="4604124"/>
            <a:ext cx="119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user01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370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93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We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Provide </a:t>
            </a:r>
            <a:r>
              <a:rPr lang="en-US" altLang="ja-JP" dirty="0"/>
              <a:t>A</a:t>
            </a:r>
            <a:r>
              <a:rPr kumimoji="1" lang="en-US" altLang="ja-JP" dirty="0" smtClean="0"/>
              <a:t>lternative </a:t>
            </a:r>
            <a:r>
              <a:rPr lang="en-US" altLang="ja-JP" dirty="0"/>
              <a:t>S</a:t>
            </a:r>
            <a:r>
              <a:rPr kumimoji="1" lang="en-US" altLang="ja-JP" dirty="0" smtClean="0"/>
              <a:t>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7083"/>
            <a:ext cx="8229600" cy="1120552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Based</a:t>
            </a:r>
            <a:r>
              <a:rPr kumimoji="1" lang="ja-JP" altLang="en-US" sz="2800" dirty="0" smtClean="0"/>
              <a:t> </a:t>
            </a:r>
            <a:r>
              <a:rPr lang="ja-JP" altLang="ja-JP" sz="2800" dirty="0" smtClean="0"/>
              <a:t>o</a:t>
            </a:r>
            <a:r>
              <a:rPr lang="en-US" altLang="ja-JP" sz="2800" dirty="0" smtClean="0"/>
              <a:t>n</a:t>
            </a:r>
            <a:r>
              <a:rPr lang="ja-JP" altLang="en-US" sz="2800" dirty="0" smtClean="0"/>
              <a:t> </a:t>
            </a:r>
            <a:r>
              <a:rPr lang="ja-JP" altLang="ja-JP" sz="2800" dirty="0" smtClean="0"/>
              <a:t>t</a:t>
            </a:r>
            <a:r>
              <a:rPr lang="en-US" altLang="ja-JP" sz="2800" dirty="0" smtClean="0"/>
              <a:t>he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CERN’s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solution</a:t>
            </a:r>
          </a:p>
          <a:p>
            <a:r>
              <a:rPr kumimoji="1" lang="en-US" altLang="ja-JP" sz="2800" dirty="0" smtClean="0"/>
              <a:t>Enables access restriction on </a:t>
            </a:r>
            <a:r>
              <a:rPr kumimoji="1" lang="en-US" altLang="ja-JP" sz="2800" dirty="0" err="1" smtClean="0"/>
              <a:t>ElasticSearch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err="1" smtClean="0"/>
              <a:t>Kibana</a:t>
            </a:r>
            <a:r>
              <a:rPr kumimoji="1" lang="en-US" altLang="ja-JP" sz="2800" dirty="0" smtClean="0"/>
              <a:t> dashboard separation.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8588"/>
              </p:ext>
            </p:extLst>
          </p:nvPr>
        </p:nvGraphicFramePr>
        <p:xfrm>
          <a:off x="582402" y="2613425"/>
          <a:ext cx="807421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406"/>
                <a:gridCol w="2691406"/>
                <a:gridCol w="26914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CERN’s</a:t>
                      </a:r>
                      <a:r>
                        <a:rPr kumimoji="1" lang="ja-JP" altLang="en-US" sz="2400" dirty="0" smtClean="0"/>
                        <a:t> </a:t>
                      </a:r>
                      <a:r>
                        <a:rPr kumimoji="1" lang="en-US" altLang="ja-JP" sz="2400" dirty="0" smtClean="0"/>
                        <a:t>solution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Our</a:t>
                      </a:r>
                      <a:r>
                        <a:rPr kumimoji="1" lang="ja-JP" altLang="en-US" sz="2400" dirty="0" smtClean="0"/>
                        <a:t> </a:t>
                      </a:r>
                      <a:r>
                        <a:rPr kumimoji="1" lang="en-US" altLang="ja-JP" sz="2400" dirty="0" smtClean="0"/>
                        <a:t>solution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</a:rPr>
                        <a:t>SSO integration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Shibboleth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Kerberos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</a:rPr>
                        <a:t>ElasticSearch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</a:rPr>
                        <a:t> plugin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Homemade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SearchGuard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</a:rPr>
                        <a:t>ElasticSearch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</a:rPr>
                        <a:t>Access restriction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User based;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Document level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User/group based;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Index, type, operation, document level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</a:rPr>
                        <a:t>Kibana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</a:rPr>
                        <a:t>Dashboard separation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Per user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Per user/group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(Created </a:t>
                      </a:r>
                      <a:r>
                        <a:rPr kumimoji="1" lang="en-US" altLang="ja-JP" sz="2400" dirty="0" err="1" smtClean="0">
                          <a:solidFill>
                            <a:srgbClr val="FF0000"/>
                          </a:solidFill>
                        </a:rPr>
                        <a:t>Kibana</a:t>
                      </a:r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 plugin)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9F4-8749-0240-B758-A6A8F883AB4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02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140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What </a:t>
            </a:r>
            <a:r>
              <a:rPr lang="ja-JP" altLang="ja-JP" dirty="0" smtClean="0"/>
              <a:t>w</a:t>
            </a:r>
            <a:r>
              <a:rPr lang="en-US" altLang="ja-JP" dirty="0" smtClean="0"/>
              <a:t>e</a:t>
            </a:r>
            <a:r>
              <a:rPr lang="ja-JP" altLang="en-US" dirty="0" smtClean="0"/>
              <a:t> </a:t>
            </a:r>
            <a:r>
              <a:rPr lang="ja-JP" altLang="ja-JP" dirty="0" smtClean="0"/>
              <a:t>d</a:t>
            </a:r>
            <a:r>
              <a:rPr lang="en-US" altLang="ja-JP" dirty="0" smtClean="0"/>
              <a:t>id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40073"/>
            <a:ext cx="8229600" cy="415989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Kerberos 5 authentication integration.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Development 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 </a:t>
            </a:r>
            <a:r>
              <a:rPr kumimoji="1" lang="en-US" altLang="ja-JP" dirty="0" err="1" smtClean="0"/>
              <a:t>Kibana</a:t>
            </a:r>
            <a:r>
              <a:rPr kumimoji="1" lang="en-US" altLang="ja-JP" dirty="0" smtClean="0"/>
              <a:t> plugin which makes it possible to separate </a:t>
            </a:r>
            <a:r>
              <a:rPr kumimoji="1" lang="en-US" altLang="ja-JP" dirty="0" err="1" smtClean="0"/>
              <a:t>Kibana</a:t>
            </a:r>
            <a:r>
              <a:rPr kumimoji="1" lang="en-US" altLang="ja-JP" dirty="0" smtClean="0"/>
              <a:t> dashboards based on user/group.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User/group based access control </a:t>
            </a:r>
            <a:r>
              <a:rPr lang="en-US" altLang="ja-JP" dirty="0" smtClean="0"/>
              <a:t>on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ElasticSearch</a:t>
            </a:r>
            <a:r>
              <a:rPr kumimoji="1" lang="en-US" altLang="ja-JP" dirty="0" smtClean="0"/>
              <a:t> by </a:t>
            </a:r>
            <a:r>
              <a:rPr kumimoji="1" lang="en-US" altLang="ja-JP" dirty="0" err="1" smtClean="0"/>
              <a:t>SearchGuard</a:t>
            </a:r>
            <a:r>
              <a:rPr kumimoji="1" lang="en-US" altLang="ja-JP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Measurement 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performance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deterioration from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using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SearchGuard</a:t>
            </a:r>
            <a:r>
              <a:rPr kumimoji="1" lang="en-US" altLang="ja-JP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9F4-8749-0240-B758-A6A8F883AB4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62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kerberos_integr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4" y="1974496"/>
            <a:ext cx="8510937" cy="38777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5083" y="274638"/>
            <a:ext cx="8649621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 </a:t>
            </a:r>
            <a:r>
              <a:rPr lang="en-US" altLang="ja-JP" dirty="0" smtClean="0"/>
              <a:t>Kerberos</a:t>
            </a:r>
            <a:r>
              <a:rPr lang="ja-JP" altLang="en-US" dirty="0" smtClean="0"/>
              <a:t> </a:t>
            </a:r>
            <a:r>
              <a:rPr lang="en-US" altLang="ja-JP" dirty="0"/>
              <a:t>5</a:t>
            </a:r>
            <a:r>
              <a:rPr lang="ja-JP" altLang="en-US" dirty="0"/>
              <a:t> </a:t>
            </a:r>
            <a:r>
              <a:rPr lang="en-US" altLang="ja-JP" dirty="0" smtClean="0"/>
              <a:t>Authentication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Integration</a:t>
            </a:r>
            <a:endParaRPr kumimoji="1" lang="ja-JP" altLang="en-US" dirty="0"/>
          </a:p>
        </p:txBody>
      </p:sp>
      <p:sp>
        <p:nvSpPr>
          <p:cNvPr id="4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9602"/>
            <a:ext cx="8229600" cy="549654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Apache </a:t>
            </a:r>
            <a:r>
              <a:rPr lang="en-US" altLang="ja-JP" dirty="0" err="1" smtClean="0">
                <a:solidFill>
                  <a:srgbClr val="000000"/>
                </a:solidFill>
              </a:rPr>
              <a:t>mod_auth_kerb</a:t>
            </a:r>
            <a:r>
              <a:rPr lang="en-US" altLang="ja-JP" dirty="0" smtClean="0">
                <a:solidFill>
                  <a:srgbClr val="000000"/>
                </a:solidFill>
              </a:rPr>
              <a:t> module + reverse proxy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9654" y="5798388"/>
            <a:ext cx="809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Only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authenticated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users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can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access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to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ES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and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Kibana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9F4-8749-0240-B758-A6A8F883AB4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13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図形グループ 27"/>
          <p:cNvGrpSpPr/>
          <p:nvPr/>
        </p:nvGrpSpPr>
        <p:grpSpPr>
          <a:xfrm>
            <a:off x="5851601" y="3921361"/>
            <a:ext cx="3330360" cy="1334226"/>
            <a:chOff x="7527990" y="4791937"/>
            <a:chExt cx="3330360" cy="1334226"/>
          </a:xfrm>
        </p:grpSpPr>
        <p:sp>
          <p:nvSpPr>
            <p:cNvPr id="29" name="正方形/長方形 28"/>
            <p:cNvSpPr/>
            <p:nvPr/>
          </p:nvSpPr>
          <p:spPr>
            <a:xfrm>
              <a:off x="8916338" y="5167046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20737033">
              <a:off x="7527990" y="5341179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メモ 30"/>
            <p:cNvSpPr/>
            <p:nvPr/>
          </p:nvSpPr>
          <p:spPr>
            <a:xfrm>
              <a:off x="8510610" y="4791937"/>
              <a:ext cx="1266092" cy="1028801"/>
            </a:xfrm>
            <a:prstGeom prst="foldedCorner">
              <a:avLst/>
            </a:prstGeom>
            <a:ln/>
            <a:scene3d>
              <a:camera prst="orthographicFront">
                <a:rot lat="0" lon="19799991" rev="0"/>
              </a:camera>
              <a:lightRig rig="threePt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User02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平行四辺形 31"/>
            <p:cNvSpPr/>
            <p:nvPr/>
          </p:nvSpPr>
          <p:spPr>
            <a:xfrm rot="20737033">
              <a:off x="9379233" y="5341180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635675" y="5515312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.kibana_user02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694" y="1663252"/>
            <a:ext cx="9144530" cy="206648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Problem</a:t>
            </a:r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Kibana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instance uses only 1 </a:t>
            </a:r>
            <a:r>
              <a:rPr lang="en-US" altLang="ja-JP" dirty="0" err="1" smtClean="0"/>
              <a:t>Kibana</a:t>
            </a:r>
            <a:r>
              <a:rPr lang="en-US" altLang="ja-JP" dirty="0" smtClean="0"/>
              <a:t> index</a:t>
            </a:r>
            <a:r>
              <a:rPr lang="ja-JP" altLang="en-US" dirty="0" smtClean="0"/>
              <a:t> </a:t>
            </a:r>
            <a:r>
              <a:rPr lang="en-US" altLang="ja-JP" dirty="0" smtClean="0"/>
              <a:t>(1</a:t>
            </a:r>
            <a:r>
              <a:rPr lang="ja-JP" altLang="en-US" dirty="0" smtClean="0"/>
              <a:t> </a:t>
            </a:r>
            <a:r>
              <a:rPr lang="en-US" altLang="ja-JP" dirty="0" smtClean="0"/>
              <a:t>database)</a:t>
            </a:r>
          </a:p>
          <a:p>
            <a:pPr lvl="1"/>
            <a:r>
              <a:rPr lang="en-US" altLang="ja-JP" dirty="0" smtClean="0"/>
              <a:t>All user’s dashboards are stored in the same</a:t>
            </a:r>
            <a:r>
              <a:rPr lang="ja-JP" altLang="en-US" dirty="0" smtClean="0"/>
              <a:t> </a:t>
            </a:r>
            <a:r>
              <a:rPr lang="en-US" altLang="ja-JP" dirty="0" smtClean="0"/>
              <a:t>index</a:t>
            </a: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91511" y="3714341"/>
            <a:ext cx="4124177" cy="1602116"/>
            <a:chOff x="7723498" y="3391828"/>
            <a:chExt cx="4124177" cy="1602116"/>
          </a:xfrm>
        </p:grpSpPr>
        <p:sp>
          <p:nvSpPr>
            <p:cNvPr id="7" name="正方形/長方形 6"/>
            <p:cNvSpPr/>
            <p:nvPr/>
          </p:nvSpPr>
          <p:spPr>
            <a:xfrm>
              <a:off x="9111846" y="4034827"/>
              <a:ext cx="2625634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メモ 11"/>
            <p:cNvSpPr/>
            <p:nvPr/>
          </p:nvSpPr>
          <p:spPr>
            <a:xfrm>
              <a:off x="9049778" y="3391828"/>
              <a:ext cx="1266092" cy="1028801"/>
            </a:xfrm>
            <a:prstGeom prst="foldedCorner">
              <a:avLst/>
            </a:prstGeom>
            <a:ln/>
            <a:scene3d>
              <a:camera prst="orthographicFront">
                <a:rot lat="0" lon="19799991" rev="0"/>
              </a:camera>
              <a:lightRig rig="threePt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User02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メモ 13"/>
            <p:cNvSpPr/>
            <p:nvPr/>
          </p:nvSpPr>
          <p:spPr>
            <a:xfrm>
              <a:off x="10315870" y="3391828"/>
              <a:ext cx="1266092" cy="1028801"/>
            </a:xfrm>
            <a:prstGeom prst="foldedCorner">
              <a:avLst/>
            </a:prstGeom>
            <a:ln/>
            <a:scene3d>
              <a:camera prst="orthographicFront">
                <a:rot lat="0" lon="19799991" rev="0"/>
              </a:camera>
              <a:lightRig rig="threePt" dir="t"/>
            </a:scene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User04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平行四辺形 9"/>
            <p:cNvSpPr/>
            <p:nvPr/>
          </p:nvSpPr>
          <p:spPr>
            <a:xfrm rot="20737033">
              <a:off x="7723498" y="4208960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メモ 10"/>
            <p:cNvSpPr/>
            <p:nvPr/>
          </p:nvSpPr>
          <p:spPr>
            <a:xfrm>
              <a:off x="8416732" y="3659718"/>
              <a:ext cx="1266092" cy="1028801"/>
            </a:xfrm>
            <a:prstGeom prst="foldedCorner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19799975" rev="0"/>
              </a:camera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User01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メモ 12"/>
            <p:cNvSpPr/>
            <p:nvPr/>
          </p:nvSpPr>
          <p:spPr>
            <a:xfrm>
              <a:off x="9682824" y="3697254"/>
              <a:ext cx="1266092" cy="1028801"/>
            </a:xfrm>
            <a:prstGeom prst="foldedCorner">
              <a:avLst/>
            </a:prstGeom>
            <a:ln/>
            <a:scene3d>
              <a:camera prst="orthographicFront">
                <a:rot lat="0" lon="19799991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User03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平行四辺形 8"/>
            <p:cNvSpPr/>
            <p:nvPr/>
          </p:nvSpPr>
          <p:spPr>
            <a:xfrm rot="20737033">
              <a:off x="10368558" y="4208960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831183" y="4383093"/>
              <a:ext cx="2625634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tx1"/>
                  </a:solidFill>
                </a:rPr>
                <a:t>.</a:t>
              </a:r>
              <a:r>
                <a:rPr kumimoji="1" lang="en-US" altLang="ja-JP" sz="2800" dirty="0" err="1" smtClean="0">
                  <a:solidFill>
                    <a:schemeClr val="tx1"/>
                  </a:solidFill>
                </a:rPr>
                <a:t>kibana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4563918" y="5171908"/>
            <a:ext cx="3330360" cy="1334226"/>
            <a:chOff x="7527990" y="4791937"/>
            <a:chExt cx="3330360" cy="1334226"/>
          </a:xfrm>
        </p:grpSpPr>
        <p:sp>
          <p:nvSpPr>
            <p:cNvPr id="17" name="正方形/長方形 16"/>
            <p:cNvSpPr/>
            <p:nvPr/>
          </p:nvSpPr>
          <p:spPr>
            <a:xfrm>
              <a:off x="8916338" y="5167046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/>
          </p:nvSpPr>
          <p:spPr>
            <a:xfrm rot="20737033">
              <a:off x="7527990" y="5341179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メモ 20"/>
            <p:cNvSpPr/>
            <p:nvPr/>
          </p:nvSpPr>
          <p:spPr>
            <a:xfrm>
              <a:off x="8510610" y="4791937"/>
              <a:ext cx="1266092" cy="1028801"/>
            </a:xfrm>
            <a:prstGeom prst="foldedCorner">
              <a:avLst/>
            </a:prstGeom>
            <a:ln>
              <a:solidFill>
                <a:srgbClr val="E46C0A"/>
              </a:solidFill>
            </a:ln>
            <a:scene3d>
              <a:camera prst="orthographicFront">
                <a:rot lat="0" lon="19799975" rev="0"/>
              </a:camera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User01</a:t>
              </a:r>
            </a:p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dashboard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 rot="20737033">
              <a:off x="9379233" y="5341180"/>
              <a:ext cx="1479117" cy="610851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635675" y="5515312"/>
              <a:ext cx="1833892" cy="610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.kibana_user01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右矢印 35"/>
          <p:cNvSpPr/>
          <p:nvPr/>
        </p:nvSpPr>
        <p:spPr>
          <a:xfrm>
            <a:off x="4363570" y="4526497"/>
            <a:ext cx="700703" cy="87487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166776" y="3440052"/>
            <a:ext cx="481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Separate </a:t>
            </a:r>
            <a:r>
              <a:rPr lang="en-US" altLang="ja-JP" sz="2400" dirty="0" smtClean="0">
                <a:solidFill>
                  <a:srgbClr val="FF0000"/>
                </a:solidFill>
              </a:rPr>
              <a:t>the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index for access control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9F4-8749-0240-B758-A6A8F883AB4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604227" y="2866848"/>
            <a:ext cx="224816" cy="4975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2.</a:t>
            </a:r>
            <a:r>
              <a:rPr lang="ja-JP" altLang="en-US" dirty="0" smtClean="0"/>
              <a:t> </a:t>
            </a:r>
            <a:r>
              <a:rPr lang="en-US" altLang="ja-JP" dirty="0" smtClean="0"/>
              <a:t>Development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a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Kibana</a:t>
            </a:r>
            <a:r>
              <a:rPr lang="en-US" altLang="ja-JP" dirty="0" smtClean="0"/>
              <a:t> plugin:</a:t>
            </a:r>
            <a:r>
              <a:rPr lang="ja-JP" altLang="en-US" dirty="0" smtClean="0"/>
              <a:t> </a:t>
            </a:r>
            <a:r>
              <a:rPr lang="en-US" altLang="ja-JP" dirty="0" smtClean="0"/>
              <a:t>Motivation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55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276368" y="4393507"/>
            <a:ext cx="1833892" cy="6108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平行四辺形 12"/>
          <p:cNvSpPr/>
          <p:nvPr/>
        </p:nvSpPr>
        <p:spPr>
          <a:xfrm rot="20737033">
            <a:off x="4888020" y="4567640"/>
            <a:ext cx="1479117" cy="610851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メモ 16"/>
          <p:cNvSpPr/>
          <p:nvPr/>
        </p:nvSpPr>
        <p:spPr>
          <a:xfrm>
            <a:off x="6299115" y="3861594"/>
            <a:ext cx="1266092" cy="1028801"/>
          </a:xfrm>
          <a:prstGeom prst="foldedCorner">
            <a:avLst/>
          </a:prstGeom>
          <a:ln/>
          <a:scene3d>
            <a:camera prst="orthographicFront">
              <a:rot lat="0" lon="19799991" rev="0"/>
            </a:camera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group01</a:t>
            </a:r>
            <a:endParaRPr kumimoji="1" lang="en-US" altLang="ja-JP" sz="16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dashboard02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5373705" y="4018398"/>
            <a:ext cx="1266092" cy="1028801"/>
          </a:xfrm>
          <a:prstGeom prst="foldedCorner">
            <a:avLst/>
          </a:prstGeom>
          <a:ln>
            <a:solidFill>
              <a:srgbClr val="E46C0A"/>
            </a:solidFill>
          </a:ln>
          <a:scene3d>
            <a:camera prst="orthographicFront">
              <a:rot lat="0" lon="19799975" rev="0"/>
            </a:camera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group01</a:t>
            </a:r>
            <a:endParaRPr kumimoji="1" lang="en-US" altLang="ja-JP" sz="16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dashboard01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平行四辺形 14"/>
          <p:cNvSpPr/>
          <p:nvPr/>
        </p:nvSpPr>
        <p:spPr>
          <a:xfrm rot="20737033">
            <a:off x="6739263" y="4567641"/>
            <a:ext cx="1479117" cy="610851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995705" y="4741773"/>
            <a:ext cx="1833892" cy="6108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.kibana_</a:t>
            </a:r>
            <a:r>
              <a:rPr lang="en-US" altLang="ja-JP" dirty="0" smtClean="0">
                <a:solidFill>
                  <a:schemeClr val="tx1"/>
                </a:solidFill>
              </a:rPr>
              <a:t>group01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Development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a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Kibana</a:t>
            </a:r>
            <a:r>
              <a:rPr lang="en-US" altLang="ja-JP" dirty="0" smtClean="0"/>
              <a:t> plugin:</a:t>
            </a:r>
            <a:r>
              <a:rPr lang="ja-JP" altLang="en-US" dirty="0" smtClean="0"/>
              <a:t> </a:t>
            </a:r>
            <a:r>
              <a:rPr lang="en-US" altLang="ja-JP" dirty="0" smtClean="0"/>
              <a:t>Motivation</a:t>
            </a:r>
            <a:endParaRPr kumimoji="1" lang="ja-JP" altLang="en-US" dirty="0"/>
          </a:p>
        </p:txBody>
      </p:sp>
      <p:pic>
        <p:nvPicPr>
          <p:cNvPr id="6" name="図 5" descr="MC9004339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30" y="3987524"/>
            <a:ext cx="654768" cy="654768"/>
          </a:xfrm>
          <a:prstGeom prst="rect">
            <a:avLst/>
          </a:prstGeom>
        </p:spPr>
      </p:pic>
      <p:pic>
        <p:nvPicPr>
          <p:cNvPr id="9" name="図 8" descr="MC9004339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598" y="3812540"/>
            <a:ext cx="654768" cy="654768"/>
          </a:xfrm>
          <a:prstGeom prst="rect">
            <a:avLst/>
          </a:prstGeom>
        </p:spPr>
      </p:pic>
      <p:pic>
        <p:nvPicPr>
          <p:cNvPr id="10" name="図 9" descr="MC9004339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214" y="4642292"/>
            <a:ext cx="654768" cy="654768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1045831" y="3812540"/>
            <a:ext cx="2171148" cy="160326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9823" y="5429925"/>
            <a:ext cx="186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group01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3638335" y="4470809"/>
            <a:ext cx="1064481" cy="3482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94952" y="3691895"/>
            <a:ext cx="186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share group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dashboards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9F4-8749-0240-B758-A6A8F883AB4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370" y="1862081"/>
            <a:ext cx="8745303" cy="1647119"/>
          </a:xfrm>
        </p:spPr>
        <p:txBody>
          <a:bodyPr>
            <a:normAutofit fontScale="92500"/>
          </a:bodyPr>
          <a:lstStyle/>
          <a:p>
            <a:r>
              <a:rPr lang="en-US" altLang="ja-JP" sz="3600" dirty="0"/>
              <a:t>Group</a:t>
            </a:r>
            <a:r>
              <a:rPr lang="ja-JP" altLang="en-US" sz="3600" dirty="0"/>
              <a:t> </a:t>
            </a:r>
            <a:r>
              <a:rPr lang="en-US" altLang="ja-JP" sz="3600" dirty="0"/>
              <a:t>based</a:t>
            </a:r>
            <a:r>
              <a:rPr lang="ja-JP" altLang="en-US" sz="3600" dirty="0"/>
              <a:t> </a:t>
            </a:r>
            <a:r>
              <a:rPr lang="en-US" altLang="ja-JP" sz="3600" dirty="0" err="1"/>
              <a:t>Kibana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index separation is useful</a:t>
            </a:r>
          </a:p>
          <a:p>
            <a:r>
              <a:rPr lang="en-US" altLang="ja-JP" sz="3600" dirty="0" smtClean="0"/>
              <a:t>Users can share a</a:t>
            </a:r>
            <a:r>
              <a:rPr lang="ja-JP" altLang="en-US" sz="3600" dirty="0" smtClean="0"/>
              <a:t> </a:t>
            </a:r>
            <a:r>
              <a:rPr lang="en-US" altLang="ja-JP" sz="3600" dirty="0" err="1" smtClean="0"/>
              <a:t>Kibana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index among a group</a:t>
            </a:r>
          </a:p>
        </p:txBody>
      </p:sp>
      <p:sp>
        <p:nvSpPr>
          <p:cNvPr id="22" name="右矢印 21"/>
          <p:cNvSpPr/>
          <p:nvPr/>
        </p:nvSpPr>
        <p:spPr>
          <a:xfrm>
            <a:off x="318606" y="2540242"/>
            <a:ext cx="224816" cy="4975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02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1219</Words>
  <Application>Microsoft Macintosh PowerPoint</Application>
  <PresentationFormat>画面に合わせる (4:3)</PresentationFormat>
  <Paragraphs>306</Paragraphs>
  <Slides>23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ホワイト</vt:lpstr>
      <vt:lpstr>A solution for secure use of Kibana and ElasticSearch in multi-user environment</vt:lpstr>
      <vt:lpstr>Kibana and ElasticSearch</vt:lpstr>
      <vt:lpstr>Motivation</vt:lpstr>
      <vt:lpstr>Example: Solution of CERN Cloud team</vt:lpstr>
      <vt:lpstr>We Provide Alternative Solution</vt:lpstr>
      <vt:lpstr>What we did</vt:lpstr>
      <vt:lpstr>1. Kerberos 5 Authentication Integration</vt:lpstr>
      <vt:lpstr>PowerPoint プレゼンテーション</vt:lpstr>
      <vt:lpstr>Development of a Kibana plugin: Motivation</vt:lpstr>
      <vt:lpstr>Development of a Kibana plugin</vt:lpstr>
      <vt:lpstr>Kibana plugin: Own Home</vt:lpstr>
      <vt:lpstr>3. User/group based Access control on ElasticSearch</vt:lpstr>
      <vt:lpstr>Investigation of SearchGuard</vt:lpstr>
      <vt:lpstr>SearchGuard + LDAP Authorization</vt:lpstr>
      <vt:lpstr>Development related to SearchGuard: Motivation</vt:lpstr>
      <vt:lpstr>Development of a SearchGuard Patch</vt:lpstr>
      <vt:lpstr>Contributions to SearchGuard for more flexible configurations </vt:lpstr>
      <vt:lpstr>Overview of Our Solution</vt:lpstr>
      <vt:lpstr>4. Measurement of SearchGuard-ed ElasticSearch Performance by Rally</vt:lpstr>
      <vt:lpstr>Test Scenario</vt:lpstr>
      <vt:lpstr>Test Environment</vt:lpstr>
      <vt:lpstr>Results</vt:lpstr>
      <vt:lpstr>Summary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solution for secure use of Kibana and ElasticSearch in multi-user environment</dc:title>
  <dc:creator>Takase Wataru</dc:creator>
  <cp:lastModifiedBy>Takase Wataru</cp:lastModifiedBy>
  <cp:revision>58</cp:revision>
  <dcterms:created xsi:type="dcterms:W3CDTF">2017-02-03T05:38:22Z</dcterms:created>
  <dcterms:modified xsi:type="dcterms:W3CDTF">2017-03-08T23:46:40Z</dcterms:modified>
</cp:coreProperties>
</file>