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79" r:id="rId26"/>
    <p:sldId id="271" r:id="rId27"/>
    <p:sldId id="284" r:id="rId28"/>
    <p:sldId id="285" r:id="rId29"/>
    <p:sldId id="269" r:id="rId30"/>
    <p:sldId id="286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360&#20113;\&#25991;&#26723;\ATLAS\ATLAS@home\atlas%20mcore&#24615;&#33021;&#27979;&#3579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360&#20113;\&#25991;&#26723;\ATLAS\ATLAS@home\atlas%20mcore&#24615;&#33021;&#27979;&#3579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360&#20113;\&#25991;&#26723;\ATLAS\ATLAS@home\atlas%20mcore&#24615;&#33021;&#27979;&#3579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/>
              <a:t>CPU Per Event (sec/event)</a:t>
            </a:r>
          </a:p>
          <a:p>
            <a:pPr>
              <a:defRPr/>
            </a:pPr>
            <a:r>
              <a:rPr lang="en-US" altLang="zh-CN" sz="1600" b="0"/>
              <a:t>from atlas</a:t>
            </a:r>
            <a:r>
              <a:rPr lang="en-US" altLang="zh-CN" sz="1600" b="0" baseline="0"/>
              <a:t> job dashboard BOINC_MCORE</a:t>
            </a:r>
            <a:endParaRPr lang="zh-CN" altLang="en-US" sz="1600" b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'core no'!$I$38</c:f>
              <c:strCache>
                <c:ptCount val="1"/>
                <c:pt idx="0">
                  <c:v>sec/event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'core no'!$H$39:$H$50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'core no'!$I$39:$I$50</c:f>
              <c:numCache>
                <c:formatCode>0_ </c:formatCode>
                <c:ptCount val="12"/>
                <c:pt idx="0">
                  <c:v>325.71428571428567</c:v>
                </c:pt>
                <c:pt idx="1">
                  <c:v>268.33333333333337</c:v>
                </c:pt>
                <c:pt idx="2">
                  <c:v>285.71428571428567</c:v>
                </c:pt>
                <c:pt idx="3">
                  <c:v>221.33333333333337</c:v>
                </c:pt>
                <c:pt idx="4">
                  <c:v>254.78260869565216</c:v>
                </c:pt>
                <c:pt idx="5">
                  <c:v>394.81481481481478</c:v>
                </c:pt>
                <c:pt idx="6">
                  <c:v>400</c:v>
                </c:pt>
                <c:pt idx="7">
                  <c:v>445.6521739130435</c:v>
                </c:pt>
                <c:pt idx="8">
                  <c:v>350</c:v>
                </c:pt>
                <c:pt idx="9">
                  <c:v>585</c:v>
                </c:pt>
                <c:pt idx="10">
                  <c:v>280</c:v>
                </c:pt>
                <c:pt idx="11">
                  <c:v>847.72727272727275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1992064"/>
        <c:axId val="191992624"/>
      </c:lineChart>
      <c:catAx>
        <c:axId val="19199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Number</a:t>
                </a:r>
                <a:r>
                  <a:rPr lang="en-US" altLang="zh-CN" baseline="0"/>
                  <a:t> of Cores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1992624"/>
        <c:crosses val="autoZero"/>
        <c:auto val="1"/>
        <c:lblAlgn val="ctr"/>
        <c:lblOffset val="100"/>
        <c:noMultiLvlLbl val="0"/>
      </c:catAx>
      <c:valAx>
        <c:axId val="191992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sec/event</a:t>
                </a:r>
                <a:endParaRPr lang="zh-CN" altLang="en-US"/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crossAx val="19199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600" b="1" i="0" baseline="0"/>
              <a:t>CPU Per Event (sec/event)</a:t>
            </a:r>
            <a:endParaRPr lang="zh-CN" altLang="zh-CN" sz="1600" b="1" i="0" baseline="0"/>
          </a:p>
          <a:p>
            <a:pPr>
              <a:defRPr/>
            </a:pPr>
            <a:r>
              <a:rPr lang="en-US" altLang="zh-CN" sz="1600" b="0" i="0" baseline="0"/>
              <a:t>from atlas job dashboard </a:t>
            </a:r>
            <a:endParaRPr lang="zh-CN" altLang="zh-CN" sz="1600" b="0" i="0" baseline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'core no'!$H$2</c:f>
              <c:strCache>
                <c:ptCount val="1"/>
                <c:pt idx="0">
                  <c:v>All</c:v>
                </c:pt>
              </c:strCache>
            </c:strRef>
          </c:tx>
          <c:marker>
            <c:symbol val="none"/>
          </c:marker>
          <c:cat>
            <c:numRef>
              <c:f>'core no'!$G$3:$G$14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'core no'!$H$3:$H$14</c:f>
              <c:numCache>
                <c:formatCode>0_ </c:formatCode>
                <c:ptCount val="12"/>
                <c:pt idx="0">
                  <c:v>290.85002707092582</c:v>
                </c:pt>
                <c:pt idx="1">
                  <c:v>261.6666666666668</c:v>
                </c:pt>
                <c:pt idx="2">
                  <c:v>303.84615384615375</c:v>
                </c:pt>
                <c:pt idx="3">
                  <c:v>212.27404597188121</c:v>
                </c:pt>
                <c:pt idx="4">
                  <c:v>253.91304347826085</c:v>
                </c:pt>
                <c:pt idx="5">
                  <c:v>247.76785714285711</c:v>
                </c:pt>
                <c:pt idx="6">
                  <c:v>390.90909090909093</c:v>
                </c:pt>
                <c:pt idx="7">
                  <c:v>286.1376468065846</c:v>
                </c:pt>
                <c:pt idx="8">
                  <c:v>340</c:v>
                </c:pt>
                <c:pt idx="9">
                  <c:v>585</c:v>
                </c:pt>
                <c:pt idx="10">
                  <c:v>280</c:v>
                </c:pt>
                <c:pt idx="11">
                  <c:v>352.32722143864601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'core no'!$I$2</c:f>
              <c:strCache>
                <c:ptCount val="1"/>
                <c:pt idx="0">
                  <c:v>cloud</c:v>
                </c:pt>
              </c:strCache>
            </c:strRef>
          </c:tx>
          <c:marker>
            <c:symbol val="none"/>
          </c:marker>
          <c:cat>
            <c:numRef>
              <c:f>'core no'!$G$3:$G$14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'core no'!$I$3:$I$14</c:f>
              <c:numCache>
                <c:formatCode>0_ </c:formatCode>
                <c:ptCount val="12"/>
                <c:pt idx="0">
                  <c:v>438.73684210526318</c:v>
                </c:pt>
                <c:pt idx="1">
                  <c:v>265</c:v>
                </c:pt>
                <c:pt idx="2">
                  <c:v>283.57142857142856</c:v>
                </c:pt>
                <c:pt idx="3">
                  <c:v>222.14765100671136</c:v>
                </c:pt>
                <c:pt idx="4">
                  <c:v>254.78260869565216</c:v>
                </c:pt>
                <c:pt idx="5">
                  <c:v>392.5925925925925</c:v>
                </c:pt>
                <c:pt idx="6">
                  <c:v>398.18181818181819</c:v>
                </c:pt>
                <c:pt idx="7">
                  <c:v>433.88252148997134</c:v>
                </c:pt>
                <c:pt idx="8">
                  <c:v>350</c:v>
                </c:pt>
                <c:pt idx="9">
                  <c:v>585</c:v>
                </c:pt>
                <c:pt idx="10">
                  <c:v>280</c:v>
                </c:pt>
                <c:pt idx="11">
                  <c:v>865.11627906976753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'core no'!$J$2</c:f>
              <c:strCache>
                <c:ptCount val="1"/>
                <c:pt idx="0">
                  <c:v>boinc</c:v>
                </c:pt>
              </c:strCache>
            </c:strRef>
          </c:tx>
          <c:marker>
            <c:symbol val="none"/>
          </c:marker>
          <c:cat>
            <c:numRef>
              <c:f>'core no'!$G$3:$G$14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'core no'!$J$3:$J$14</c:f>
              <c:numCache>
                <c:formatCode>0_ </c:formatCode>
                <c:ptCount val="12"/>
                <c:pt idx="0">
                  <c:v>325.71428571428567</c:v>
                </c:pt>
                <c:pt idx="1">
                  <c:v>268.33333333333337</c:v>
                </c:pt>
                <c:pt idx="2">
                  <c:v>285.71428571428567</c:v>
                </c:pt>
                <c:pt idx="3">
                  <c:v>221.33333333333337</c:v>
                </c:pt>
                <c:pt idx="4">
                  <c:v>254.78260869565216</c:v>
                </c:pt>
                <c:pt idx="5">
                  <c:v>394.81481481481478</c:v>
                </c:pt>
                <c:pt idx="6">
                  <c:v>400</c:v>
                </c:pt>
                <c:pt idx="7">
                  <c:v>445.6521739130435</c:v>
                </c:pt>
                <c:pt idx="8">
                  <c:v>350</c:v>
                </c:pt>
                <c:pt idx="9">
                  <c:v>585</c:v>
                </c:pt>
                <c:pt idx="10">
                  <c:v>280</c:v>
                </c:pt>
                <c:pt idx="11">
                  <c:v>847.72727272727275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'core no'!$K$2</c:f>
              <c:strCache>
                <c:ptCount val="1"/>
                <c:pt idx="0">
                  <c:v>grid</c:v>
                </c:pt>
              </c:strCache>
            </c:strRef>
          </c:tx>
          <c:marker>
            <c:symbol val="none"/>
          </c:marker>
          <c:cat>
            <c:numRef>
              <c:f>'core no'!$G$3:$G$14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'core no'!$K$3:$K$14</c:f>
              <c:numCache>
                <c:formatCode>0_ </c:formatCode>
                <c:ptCount val="12"/>
                <c:pt idx="0">
                  <c:v>270</c:v>
                </c:pt>
                <c:pt idx="1">
                  <c:v>240</c:v>
                </c:pt>
                <c:pt idx="2">
                  <c:v>240</c:v>
                </c:pt>
                <c:pt idx="3">
                  <c:v>207</c:v>
                </c:pt>
                <c:pt idx="4">
                  <c:v>240</c:v>
                </c:pt>
                <c:pt idx="5">
                  <c:v>245</c:v>
                </c:pt>
                <c:pt idx="6">
                  <c:v>240</c:v>
                </c:pt>
                <c:pt idx="7">
                  <c:v>277</c:v>
                </c:pt>
                <c:pt idx="8">
                  <c:v>240</c:v>
                </c:pt>
                <c:pt idx="9">
                  <c:v>240</c:v>
                </c:pt>
                <c:pt idx="10">
                  <c:v>240</c:v>
                </c:pt>
                <c:pt idx="11">
                  <c:v>124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996544"/>
        <c:axId val="191997104"/>
      </c:lineChart>
      <c:catAx>
        <c:axId val="191996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Number</a:t>
                </a:r>
                <a:r>
                  <a:rPr lang="en-US" altLang="zh-CN" baseline="0"/>
                  <a:t> of Cores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1997104"/>
        <c:crosses val="autoZero"/>
        <c:auto val="1"/>
        <c:lblAlgn val="ctr"/>
        <c:lblOffset val="100"/>
        <c:noMultiLvlLbl val="0"/>
      </c:catAx>
      <c:valAx>
        <c:axId val="191997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sec/event</a:t>
                </a:r>
                <a:endParaRPr lang="zh-CN" altLang="en-US"/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crossAx val="19199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sz="1600" b="1" i="0" baseline="0"/>
              <a:t>CPU Per Event (sec/event)</a:t>
            </a:r>
            <a:endParaRPr lang="zh-CN" altLang="zh-CN" sz="1600"/>
          </a:p>
          <a:p>
            <a:pPr>
              <a:defRPr/>
            </a:pPr>
            <a:r>
              <a:rPr lang="en-US" altLang="zh-CN" sz="1600" b="0" i="0" baseline="0"/>
              <a:t>from atlas job dashboard </a:t>
            </a:r>
            <a:endParaRPr lang="zh-CN" altLang="zh-CN" sz="1600" b="0" i="0" baseline="0"/>
          </a:p>
          <a:p>
            <a:pPr>
              <a:defRPr/>
            </a:pPr>
            <a:endParaRPr lang="zh-CN" alt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'core no'!$H$21</c:f>
              <c:strCache>
                <c:ptCount val="1"/>
                <c:pt idx="0">
                  <c:v>Grid</c:v>
                </c:pt>
              </c:strCache>
            </c:strRef>
          </c:tx>
          <c:marker>
            <c:symbol val="none"/>
          </c:marker>
          <c:cat>
            <c:numRef>
              <c:f>'core no'!$G$22:$G$25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cat>
          <c:val>
            <c:numRef>
              <c:f>'core no'!$H$22:$H$25</c:f>
              <c:numCache>
                <c:formatCode>0_ </c:formatCode>
                <c:ptCount val="4"/>
                <c:pt idx="0">
                  <c:v>266.60395108184389</c:v>
                </c:pt>
                <c:pt idx="1">
                  <c:v>207.21399076997807</c:v>
                </c:pt>
                <c:pt idx="2">
                  <c:v>276.45468254380955</c:v>
                </c:pt>
                <c:pt idx="3">
                  <c:v>124.33333333333331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'core no'!$I$21</c:f>
              <c:strCache>
                <c:ptCount val="1"/>
                <c:pt idx="0">
                  <c:v>Cloud</c:v>
                </c:pt>
              </c:strCache>
            </c:strRef>
          </c:tx>
          <c:marker>
            <c:symbol val="none"/>
          </c:marker>
          <c:cat>
            <c:numRef>
              <c:f>'core no'!$G$22:$G$25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cat>
          <c:val>
            <c:numRef>
              <c:f>'core no'!$I$22:$I$25</c:f>
              <c:numCache>
                <c:formatCode>0_ </c:formatCode>
                <c:ptCount val="4"/>
                <c:pt idx="0">
                  <c:v>438.94736842105266</c:v>
                </c:pt>
                <c:pt idx="1">
                  <c:v>302.07373271889389</c:v>
                </c:pt>
                <c:pt idx="2">
                  <c:v>433.88252148997134</c:v>
                </c:pt>
                <c:pt idx="3">
                  <c:v>865.11627906976753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'core no'!$J$21</c:f>
              <c:strCache>
                <c:ptCount val="1"/>
                <c:pt idx="0">
                  <c:v>HPC</c:v>
                </c:pt>
              </c:strCache>
            </c:strRef>
          </c:tx>
          <c:marker>
            <c:symbol val="none"/>
          </c:marker>
          <c:cat>
            <c:numRef>
              <c:f>'core no'!$G$22:$G$25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cat>
          <c:val>
            <c:numRef>
              <c:f>'core no'!$J$22:$J$25</c:f>
              <c:numCache>
                <c:formatCode>0_ </c:formatCode>
                <c:ptCount val="4"/>
                <c:pt idx="0">
                  <c:v>229.54545454545453</c:v>
                </c:pt>
                <c:pt idx="1">
                  <c:v>222.14765100671136</c:v>
                </c:pt>
                <c:pt idx="2">
                  <c:v>231.51898734177217</c:v>
                </c:pt>
                <c:pt idx="3">
                  <c:v>429.81220657276998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394144"/>
        <c:axId val="272394704"/>
      </c:lineChart>
      <c:catAx>
        <c:axId val="272394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Number</a:t>
                </a:r>
                <a:r>
                  <a:rPr lang="en-US" altLang="zh-CN" baseline="0"/>
                  <a:t> of Cores</a:t>
                </a:r>
                <a:endParaRPr lang="zh-CN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2394704"/>
        <c:crosses val="autoZero"/>
        <c:auto val="1"/>
        <c:lblAlgn val="ctr"/>
        <c:lblOffset val="100"/>
        <c:noMultiLvlLbl val="0"/>
      </c:catAx>
      <c:valAx>
        <c:axId val="272394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/>
                  <a:t>sec/event</a:t>
                </a:r>
                <a:endParaRPr lang="zh-CN" altLang="en-US"/>
              </a:p>
            </c:rich>
          </c:tx>
          <c:layout/>
          <c:overlay val="0"/>
        </c:title>
        <c:numFmt formatCode="0_ " sourceLinked="1"/>
        <c:majorTickMark val="out"/>
        <c:minorTickMark val="none"/>
        <c:tickLblPos val="nextTo"/>
        <c:crossAx val="27239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4908773363806157E-2"/>
          <c:y val="5.2164275840718179E-2"/>
          <c:w val="0.11214147502129394"/>
          <c:h val="0.2333613451355490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22424-03DC-4A82-A0F7-D792A6F1C556}" type="datetimeFigureOut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46ABC-90CB-4A8E-B053-8936C4F8C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9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3A25F1A-55D1-47F5-947F-CE6ABF172855}" type="slidenum">
              <a:rPr lang="zh-CN" altLang="en-US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053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6ABC-90CB-4A8E-B053-8936C4F8C6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42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46ABC-90CB-4A8E-B053-8936C4F8C6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82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A19E-C0EA-4DB1-B36C-17DB5CBBDFB0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4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C9A1-7DCC-4676-BB34-4EA9D1DF1A38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78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02F-C0E5-4704-8C9E-0E9E6A09702F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94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0E07-48EA-43B5-9AFD-3063FD072354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13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42F37-8664-4518-9834-48AF99606A9C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19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4F34-52EC-4FC8-A6BF-8280F0DD189A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0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9578-2DE8-457B-81FE-5F716A94DF28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3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C642-1461-431F-9019-55339CEDC3CA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7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1695-3191-4F69-98A5-6CD1C007E06A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0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CDDF-4E15-441C-A336-763358F00BA4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1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60C9-8C38-473D-B1BD-7E19B04CE901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87E4-E957-4673-B94D-0ABE3871B70F}" type="datetime1">
              <a:rPr lang="zh-CN" altLang="en-US" smtClean="0"/>
              <a:t>2017-2-17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E6A4-F609-44B7-BE3C-DEE095AD3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10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atlasathome.cern.ch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440495"/>
            <a:ext cx="9144000" cy="2387600"/>
          </a:xfrm>
        </p:spPr>
        <p:txBody>
          <a:bodyPr/>
          <a:lstStyle/>
          <a:p>
            <a:r>
              <a:rPr lang="en-US" altLang="zh-CN" dirty="0" smtClean="0"/>
              <a:t>Exploring Multi-Core on </a:t>
            </a:r>
            <a:r>
              <a:rPr lang="en-US" altLang="zh-CN" dirty="0" smtClean="0">
                <a:hlinkClick r:id="rId2"/>
              </a:rPr>
              <a:t>ATLAS@home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87040" y="3261819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Wenjing</a:t>
            </a:r>
            <a:r>
              <a:rPr lang="en-US" altLang="zh-CN" dirty="0" smtClean="0"/>
              <a:t> Wu on behalf of ATLAS Collaboration</a:t>
            </a:r>
          </a:p>
          <a:p>
            <a:r>
              <a:rPr lang="en-US" altLang="zh-CN" dirty="0" smtClean="0"/>
              <a:t>Computer Center, IHEP</a:t>
            </a:r>
          </a:p>
          <a:p>
            <a:r>
              <a:rPr lang="en-US" altLang="zh-CN" dirty="0" smtClean="0"/>
              <a:t>wuwj@ihep.ac.cn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0" y="5047417"/>
            <a:ext cx="5969000" cy="1346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37" y="4147837"/>
            <a:ext cx="1520003" cy="22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4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842481" y="215757"/>
            <a:ext cx="9368319" cy="836757"/>
          </a:xfrm>
        </p:spPr>
        <p:txBody>
          <a:bodyPr>
            <a:normAutofit/>
          </a:bodyPr>
          <a:lstStyle/>
          <a:p>
            <a:pPr algn="l"/>
            <a:r>
              <a:rPr lang="en-US" altLang="zh-CN" sz="1800" dirty="0"/>
              <a:t>In a year, completed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3.3M </a:t>
            </a:r>
            <a:r>
              <a:rPr lang="en-US" altLang="zh-CN" sz="1800" b="1" dirty="0">
                <a:solidFill>
                  <a:srgbClr val="C00000"/>
                </a:solidFill>
              </a:rPr>
              <a:t>jobs </a:t>
            </a:r>
            <a:r>
              <a:rPr lang="en-US" altLang="zh-CN" sz="1800" dirty="0"/>
              <a:t>(99% MC simulation, 1% MC reconstruction), consumes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43M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CPU hours, processed </a:t>
            </a:r>
            <a:r>
              <a:rPr lang="en-US" altLang="zh-CN" sz="1800" b="1" dirty="0" smtClean="0">
                <a:solidFill>
                  <a:srgbClr val="C00000"/>
                </a:solidFill>
              </a:rPr>
              <a:t>91M </a:t>
            </a:r>
            <a:r>
              <a:rPr lang="en-US" altLang="zh-CN" sz="1800" dirty="0" smtClean="0"/>
              <a:t>events, running </a:t>
            </a:r>
            <a:r>
              <a:rPr lang="en-US" altLang="zh-CN" sz="1800" b="1" dirty="0">
                <a:solidFill>
                  <a:srgbClr val="C00000"/>
                </a:solidFill>
              </a:rPr>
              <a:t>6K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jobs/day, processed </a:t>
            </a:r>
            <a:r>
              <a:rPr lang="en-US" altLang="zh-CN" sz="1800" b="1" dirty="0">
                <a:solidFill>
                  <a:srgbClr val="C00000"/>
                </a:solidFill>
              </a:rPr>
              <a:t>154TB</a:t>
            </a:r>
            <a:r>
              <a:rPr lang="en-US" altLang="zh-CN" sz="1800" dirty="0" smtClean="0"/>
              <a:t> data, produced </a:t>
            </a:r>
            <a:r>
              <a:rPr lang="en-US" altLang="zh-CN" sz="1800" b="1" dirty="0">
                <a:solidFill>
                  <a:srgbClr val="C00000"/>
                </a:solidFill>
              </a:rPr>
              <a:t>94TB</a:t>
            </a:r>
            <a:r>
              <a:rPr lang="en-US" altLang="zh-CN" sz="1800" dirty="0" smtClean="0"/>
              <a:t> data, Job failure </a:t>
            </a:r>
            <a:r>
              <a:rPr lang="en-US" altLang="zh-CN" sz="1800" b="1" dirty="0">
                <a:solidFill>
                  <a:srgbClr val="C00000"/>
                </a:solidFill>
              </a:rPr>
              <a:t>11.84%</a:t>
            </a:r>
            <a:endParaRPr lang="zh-CN" altLang="en-US" sz="1800" b="1" dirty="0">
              <a:solidFill>
                <a:srgbClr val="C00000"/>
              </a:solidFill>
            </a:endParaRPr>
          </a:p>
        </p:txBody>
      </p:sp>
      <p:sp>
        <p:nvSpPr>
          <p:cNvPr id="38916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EF35ACE4-D7A8-44E3-B13F-F98346B8EE1F}" type="slidenum">
              <a:rPr lang="zh-CN" altLang="en-US"/>
              <a:pPr>
                <a:buFontTx/>
                <a:buNone/>
              </a:pPr>
              <a:t>10</a:t>
            </a:fld>
            <a:endParaRPr lang="en-US" altLang="zh-CN"/>
          </a:p>
        </p:txBody>
      </p:sp>
      <p:sp>
        <p:nvSpPr>
          <p:cNvPr id="38922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59" y="1383157"/>
            <a:ext cx="3594241" cy="26956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61150"/>
            <a:ext cx="3919591" cy="29396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2" y="1602123"/>
            <a:ext cx="3380198" cy="253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924674" y="188914"/>
            <a:ext cx="9286126" cy="777875"/>
          </a:xfrm>
        </p:spPr>
        <p:txBody>
          <a:bodyPr/>
          <a:lstStyle/>
          <a:p>
            <a:pPr algn="l"/>
            <a:r>
              <a:rPr lang="en-US" altLang="zh-CN" sz="2400" dirty="0" smtClean="0"/>
              <a:t>Participated hosts and users keep growing, but the total amount of CPU remains flat!</a:t>
            </a:r>
            <a:endParaRPr lang="zh-CN" altLang="en-US" sz="2400" dirty="0"/>
          </a:p>
        </p:txBody>
      </p:sp>
      <p:pic>
        <p:nvPicPr>
          <p:cNvPr id="39939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4" y="966790"/>
            <a:ext cx="5210512" cy="3027640"/>
          </a:xfrm>
        </p:spPr>
      </p:pic>
      <p:sp>
        <p:nvSpPr>
          <p:cNvPr id="39940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3A1BD858-DD64-4C18-9BB7-30307F12BB49}" type="slidenum">
              <a:rPr lang="zh-CN" altLang="en-US"/>
              <a:pPr>
                <a:buFontTx/>
                <a:buNone/>
              </a:pPr>
              <a:t>11</a:t>
            </a:fld>
            <a:endParaRPr lang="en-US" altLang="zh-CN"/>
          </a:p>
        </p:txBody>
      </p:sp>
      <p:sp>
        <p:nvSpPr>
          <p:cNvPr id="39942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17" y="2252076"/>
            <a:ext cx="5332287" cy="39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17648" cy="1325563"/>
          </a:xfrm>
        </p:spPr>
        <p:txBody>
          <a:bodyPr/>
          <a:lstStyle/>
          <a:p>
            <a:r>
              <a:rPr lang="en-US" altLang="zh-CN" dirty="0" smtClean="0"/>
              <a:t>ATLAS@home Performance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4409689" cy="4351338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87" y="245205"/>
            <a:ext cx="4286686" cy="257201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68120" y="5460921"/>
            <a:ext cx="5718138" cy="738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BOINC Job (simulation jobs) Failure rate is 11.84% , while the average for ATLAS is 16.68%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91" y="2974379"/>
            <a:ext cx="3704423" cy="22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ATLAS@home Single-&gt;Multi Core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590016" cy="4351338"/>
          </a:xfrm>
        </p:spPr>
        <p:txBody>
          <a:bodyPr/>
          <a:lstStyle/>
          <a:p>
            <a:r>
              <a:rPr lang="en-US" altLang="zh-CN" dirty="0" smtClean="0"/>
              <a:t>Athena (ATLAS Software for production and analysis) already supports Multi Core(Athena MP), and most grid sites support multi-core queues. </a:t>
            </a:r>
          </a:p>
          <a:p>
            <a:r>
              <a:rPr lang="en-US" altLang="zh-CN" dirty="0" smtClean="0"/>
              <a:t>Athena MP can significantly save memory usage by utilizing the same amount of CPU cores (save up to 50% memory).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ISGC 2017 , IHEP-CC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37" y="2153582"/>
            <a:ext cx="4013771" cy="30103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48905" y="5253605"/>
            <a:ext cx="4438436" cy="821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CPU consumption in a month(2017.2) with all ATLAS sites, Single Core uses only 38% of CPU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016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ATLAS@home Single-&gt;Multi Core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 lot of volunteer hosts have more than 1 available cores</a:t>
            </a:r>
          </a:p>
          <a:p>
            <a:pPr lvl="1"/>
            <a:r>
              <a:rPr lang="en-US" altLang="zh-CN" dirty="0" smtClean="0"/>
              <a:t>Available cores == cores volunteers configured to be used by BOINC</a:t>
            </a:r>
          </a:p>
          <a:p>
            <a:pPr lvl="1"/>
            <a:r>
              <a:rPr lang="en-US" altLang="zh-CN" dirty="0" smtClean="0"/>
              <a:t>The majority has 4 or 8 cores</a:t>
            </a:r>
          </a:p>
          <a:p>
            <a:r>
              <a:rPr lang="en-US" altLang="zh-CN" dirty="0" smtClean="0"/>
              <a:t>The Single core </a:t>
            </a:r>
            <a:r>
              <a:rPr lang="en-US" altLang="zh-CN" dirty="0" smtClean="0"/>
              <a:t>ATLAS@home </a:t>
            </a:r>
            <a:r>
              <a:rPr lang="en-US" altLang="zh-CN" dirty="0" smtClean="0"/>
              <a:t>app spawns a virtual machine for each core on a host. </a:t>
            </a:r>
          </a:p>
          <a:p>
            <a:r>
              <a:rPr lang="en-US" altLang="zh-CN" dirty="0" smtClean="0"/>
              <a:t> Single core is inefficient if  a host has  multiple available cores (multiple virtual machines will be spawned on the host)</a:t>
            </a:r>
          </a:p>
          <a:p>
            <a:pPr lvl="1"/>
            <a:r>
              <a:rPr lang="en-US" altLang="zh-CN" dirty="0" smtClean="0"/>
              <a:t>Memory: It requires more memory, 2.3GB RAM per core (Per virtual machine)</a:t>
            </a:r>
          </a:p>
          <a:p>
            <a:pPr lvl="1"/>
            <a:r>
              <a:rPr lang="en-US" altLang="zh-CN" dirty="0" smtClean="0"/>
              <a:t>Network: Each virtual machine needs to download software and cache</a:t>
            </a:r>
          </a:p>
          <a:p>
            <a:pPr lvl="1"/>
            <a:r>
              <a:rPr lang="en-US" altLang="zh-CN" dirty="0" smtClean="0"/>
              <a:t>Hard disk: Each virtual machine needs 10GB space (the vm image and extra hard disk space for the vm)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63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BOINC support for multi core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内容占位符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8" y="2021025"/>
            <a:ext cx="6558023" cy="34957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685590" y="643711"/>
            <a:ext cx="4294207" cy="3379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Plan class defines tags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Each tag includes different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CPU numbers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Memory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Tag assigned to jobs which define jobs’ resource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Clients report their available resources, and request jobs.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Scheduler match the job requirements and the available resources from the clients.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685590" y="4302105"/>
            <a:ext cx="4375230" cy="20542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BOINC Multi core scheduler supports only fixed amount of memory, regardless of the CPU cores.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Not suitable for the ATLAS jobs whose memory usages is proportional to the number of Cores. </a:t>
            </a:r>
            <a:endParaRPr lang="zh-CN" altLang="en-US" dirty="0"/>
          </a:p>
        </p:txBody>
      </p:sp>
      <p:sp>
        <p:nvSpPr>
          <p:cNvPr id="9" name="椭圆形标注 8"/>
          <p:cNvSpPr/>
          <p:nvPr/>
        </p:nvSpPr>
        <p:spPr>
          <a:xfrm>
            <a:off x="5347504" y="3382764"/>
            <a:ext cx="1134319" cy="250171"/>
          </a:xfrm>
          <a:prstGeom prst="wedgeEllipseCallout">
            <a:avLst>
              <a:gd name="adj1" fmla="val -143282"/>
              <a:gd name="adj2" fmla="val 3077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CPU</a:t>
            </a:r>
            <a:endParaRPr lang="zh-CN" altLang="en-US" b="1" dirty="0"/>
          </a:p>
        </p:txBody>
      </p:sp>
      <p:sp>
        <p:nvSpPr>
          <p:cNvPr id="11" name="椭圆形标注 10"/>
          <p:cNvSpPr/>
          <p:nvPr/>
        </p:nvSpPr>
        <p:spPr>
          <a:xfrm>
            <a:off x="4467828" y="5542998"/>
            <a:ext cx="1701478" cy="393539"/>
          </a:xfrm>
          <a:prstGeom prst="wedgeEllipseCallout">
            <a:avLst>
              <a:gd name="adj1" fmla="val -87454"/>
              <a:gd name="adj2" fmla="val -1345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Memory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8317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51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Customized multi core scheduler for ATLAS@home</a:t>
            </a:r>
            <a:endParaRPr lang="zh-CN" altLang="en-US" sz="3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ISGC 2017 , IHEP-CC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6" name="内容占位符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3" y="1690688"/>
            <a:ext cx="6488576" cy="3766619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5822066" y="2573415"/>
            <a:ext cx="1458410" cy="379008"/>
          </a:xfrm>
          <a:prstGeom prst="wedgeEllipseCallout">
            <a:avLst>
              <a:gd name="adj1" fmla="val -170562"/>
              <a:gd name="adj2" fmla="val 2736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Memory</a:t>
            </a:r>
            <a:endParaRPr lang="zh-CN" altLang="en-US" b="1" dirty="0"/>
          </a:p>
        </p:txBody>
      </p:sp>
      <p:sp>
        <p:nvSpPr>
          <p:cNvPr id="8" name="椭圆形标注 7"/>
          <p:cNvSpPr/>
          <p:nvPr/>
        </p:nvSpPr>
        <p:spPr>
          <a:xfrm>
            <a:off x="4861367" y="5867145"/>
            <a:ext cx="1689904" cy="229524"/>
          </a:xfrm>
          <a:prstGeom prst="wedgeEllipseCallout">
            <a:avLst>
              <a:gd name="adj1" fmla="val -110383"/>
              <a:gd name="adj2" fmla="val -28125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CPU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44790" y="1391319"/>
            <a:ext cx="4711858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Dynamical memory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Memory usage is based on a formula: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C+D*N1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 is basic memory size, </a:t>
            </a:r>
            <a:r>
              <a:rPr lang="en-US" altLang="zh-CN" b="1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 is memory size per Core, </a:t>
            </a:r>
            <a:r>
              <a:rPr lang="en-US" altLang="zh-CN" b="1" dirty="0" smtClean="0">
                <a:solidFill>
                  <a:srgbClr val="FF0000"/>
                </a:solidFill>
              </a:rPr>
              <a:t>N1</a:t>
            </a:r>
            <a:r>
              <a:rPr lang="en-US" altLang="zh-CN" dirty="0" smtClean="0"/>
              <a:t> is the number of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Both Number of Cores (</a:t>
            </a:r>
            <a:r>
              <a:rPr lang="en-US" altLang="zh-CN" dirty="0" smtClean="0">
                <a:solidFill>
                  <a:srgbClr val="FF0000"/>
                </a:solidFill>
              </a:rPr>
              <a:t>N1</a:t>
            </a:r>
            <a:r>
              <a:rPr lang="en-US" altLang="zh-CN" dirty="0" smtClean="0"/>
              <a:t>) and Memory usage(</a:t>
            </a:r>
            <a:r>
              <a:rPr lang="en-US" altLang="zh-CN" dirty="0" smtClean="0">
                <a:solidFill>
                  <a:srgbClr val="FF0000"/>
                </a:solidFill>
              </a:rPr>
              <a:t>M1</a:t>
            </a:r>
            <a:r>
              <a:rPr lang="en-US" altLang="zh-CN" dirty="0" smtClean="0"/>
              <a:t>) are calculated based on the job resource requirements and available resources from the clients.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244790" y="4276291"/>
            <a:ext cx="4711858" cy="20800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/>
              <a:t>In ATLAS Multi Core app: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Core range: 1~12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Memory usage: C=1.3GB, D=1GB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Memory usage formula: </a:t>
            </a:r>
            <a:r>
              <a:rPr lang="en-US" altLang="zh-CN" b="1" dirty="0" smtClean="0">
                <a:solidFill>
                  <a:srgbClr val="FF0000"/>
                </a:solidFill>
              </a:rPr>
              <a:t>M1=1.3+1*N1</a:t>
            </a:r>
            <a:r>
              <a:rPr lang="en-US" altLang="zh-CN" dirty="0" smtClean="0"/>
              <a:t>, M1 is memory in GB, N1 is the number of 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951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Memory usage improvement from multi core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37" y="1905152"/>
            <a:ext cx="6539730" cy="3730862"/>
          </a:xfrm>
        </p:spPr>
      </p:pic>
    </p:spTree>
    <p:extLst>
      <p:ext uri="{BB962C8B-B14F-4D97-AF65-F5344CB8AC3E}">
        <p14:creationId xmlns:p14="http://schemas.microsoft.com/office/powerpoint/2010/main" val="110400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 issues with different cores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From both local testing machines and ATLAS job dashboard, we found out some virtual machines with big number of cores have very bad performance</a:t>
            </a:r>
          </a:p>
          <a:p>
            <a:pPr lvl="1"/>
            <a:r>
              <a:rPr lang="en-US" altLang="zh-CN" dirty="0" smtClean="0"/>
              <a:t>ATLAS@home has standard jobs: simulation jobs, 100 Events/job</a:t>
            </a:r>
          </a:p>
          <a:p>
            <a:pPr lvl="1"/>
            <a:r>
              <a:rPr lang="en-US" altLang="zh-CN" dirty="0" smtClean="0"/>
              <a:t>Performance is measured by CPU seconds/event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58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Tests on given hosts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Goal: compare HT vs. Non HT, different versions of virtualbox</a:t>
            </a:r>
          </a:p>
          <a:p>
            <a:pPr lvl="1"/>
            <a:r>
              <a:rPr lang="en-US" altLang="zh-CN" dirty="0" smtClean="0"/>
              <a:t>Compare performance on 2 local hosts:</a:t>
            </a:r>
          </a:p>
          <a:p>
            <a:pPr lvl="2"/>
            <a:r>
              <a:rPr lang="en-US" altLang="zh-CN" dirty="0" smtClean="0"/>
              <a:t>Host 1, 2*8*2 Cores (2 physical CPU, each has 8 Cores, with </a:t>
            </a:r>
            <a:r>
              <a:rPr lang="en-US" altLang="zh-CN" dirty="0" smtClean="0"/>
              <a:t>Hyper Threading </a:t>
            </a:r>
            <a:r>
              <a:rPr lang="en-US" altLang="zh-CN" dirty="0" smtClean="0"/>
              <a:t>enabled)</a:t>
            </a:r>
          </a:p>
          <a:p>
            <a:pPr lvl="2"/>
            <a:r>
              <a:rPr lang="en-US" altLang="zh-CN" dirty="0" smtClean="0"/>
              <a:t>Host 2 , 2*8 Cores </a:t>
            </a:r>
            <a:r>
              <a:rPr lang="en-US" altLang="zh-CN" dirty="0"/>
              <a:t>(2 physical CPU, each has 8 Cores, </a:t>
            </a:r>
            <a:r>
              <a:rPr lang="en-US" altLang="zh-CN" dirty="0" smtClean="0"/>
              <a:t>without </a:t>
            </a:r>
            <a:r>
              <a:rPr lang="en-US" altLang="zh-CN" dirty="0" smtClean="0"/>
              <a:t>Hyper Threading </a:t>
            </a:r>
            <a:r>
              <a:rPr lang="en-US" altLang="zh-CN" dirty="0"/>
              <a:t>enabled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Compare performance on  virtualbox 4.2 and 5.1</a:t>
            </a:r>
          </a:p>
          <a:p>
            <a:r>
              <a:rPr lang="en-US" altLang="zh-CN" dirty="0" smtClean="0"/>
              <a:t>Method: test CPU performance with different number of cores, run ~20 jobs for each configuration, and calculate the average CPU time. </a:t>
            </a:r>
          </a:p>
          <a:p>
            <a:pPr lvl="1"/>
            <a:r>
              <a:rPr lang="en-US" altLang="zh-CN" dirty="0" smtClean="0"/>
              <a:t>Core No. 4, 6, 8, 10, 12</a:t>
            </a:r>
          </a:p>
          <a:p>
            <a:pPr lvl="1"/>
            <a:r>
              <a:rPr lang="en-US" altLang="zh-CN" dirty="0" smtClean="0"/>
              <a:t>To avoid competition, run only 1 vm on each host.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647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Brief introduction of volunteer computing</a:t>
            </a:r>
          </a:p>
          <a:p>
            <a:r>
              <a:rPr lang="en-US" altLang="zh-CN" dirty="0" smtClean="0"/>
              <a:t>ATLAS@home project</a:t>
            </a:r>
          </a:p>
          <a:p>
            <a:r>
              <a:rPr lang="en-US" altLang="zh-CN" dirty="0" smtClean="0"/>
              <a:t>Setting up Multi-Core on ATLAS@home</a:t>
            </a:r>
          </a:p>
          <a:p>
            <a:r>
              <a:rPr lang="en-US" altLang="zh-CN" dirty="0" smtClean="0"/>
              <a:t>Performance tests and </a:t>
            </a:r>
            <a:r>
              <a:rPr lang="en-US" altLang="zh-CN" dirty="0" smtClean="0"/>
              <a:t>tuning</a:t>
            </a:r>
            <a:endParaRPr lang="en-US" altLang="zh-CN" dirty="0" smtClean="0"/>
          </a:p>
          <a:p>
            <a:r>
              <a:rPr lang="en-US" altLang="zh-CN" dirty="0" smtClean="0"/>
              <a:t>Summary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154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Result</a:t>
            </a:r>
            <a:endParaRPr lang="zh-CN" altLang="en-US" dirty="0"/>
          </a:p>
        </p:txBody>
      </p:sp>
      <p:pic>
        <p:nvPicPr>
          <p:cNvPr id="4" name="内容占位符 3" descr="vbox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3552" y="1844825"/>
            <a:ext cx="8020050" cy="2847975"/>
          </a:xfrm>
        </p:spPr>
      </p:pic>
      <p:sp>
        <p:nvSpPr>
          <p:cNvPr id="5" name="矩形 4"/>
          <p:cNvSpPr/>
          <p:nvPr/>
        </p:nvSpPr>
        <p:spPr>
          <a:xfrm>
            <a:off x="8567787" y="956454"/>
            <a:ext cx="3031630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CPU of HOST 1 is more powerful than HOST 2</a:t>
            </a:r>
            <a:endParaRPr lang="zh-CN" altLang="en-US" dirty="0"/>
          </a:p>
        </p:txBody>
      </p:sp>
      <p:sp>
        <p:nvSpPr>
          <p:cNvPr id="3" name="椭圆形标注 2"/>
          <p:cNvSpPr/>
          <p:nvPr/>
        </p:nvSpPr>
        <p:spPr>
          <a:xfrm>
            <a:off x="4871707" y="200714"/>
            <a:ext cx="1683206" cy="755740"/>
          </a:xfrm>
          <a:prstGeom prst="wedgeEllipseCallout">
            <a:avLst>
              <a:gd name="adj1" fmla="val -76755"/>
              <a:gd name="adj2" fmla="val 169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Older </a:t>
            </a:r>
            <a:r>
              <a:rPr lang="en-US" altLang="zh-CN" dirty="0" err="1" smtClean="0">
                <a:solidFill>
                  <a:srgbClr val="FF0000"/>
                </a:solidFill>
              </a:rPr>
              <a:t>VirtualBox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7191954" y="210988"/>
            <a:ext cx="1683206" cy="755740"/>
          </a:xfrm>
          <a:prstGeom prst="wedgeEllipseCallout">
            <a:avLst>
              <a:gd name="adj1" fmla="val -76755"/>
              <a:gd name="adj2" fmla="val 1697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New </a:t>
            </a:r>
            <a:r>
              <a:rPr lang="en-US" altLang="zh-CN" dirty="0" err="1" smtClean="0">
                <a:solidFill>
                  <a:srgbClr val="FF0000"/>
                </a:solidFill>
              </a:rPr>
              <a:t>VirtualBox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63552" y="4846937"/>
            <a:ext cx="7694341" cy="1533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 smtClean="0"/>
          </a:p>
          <a:p>
            <a:r>
              <a:rPr lang="en-US" altLang="zh-CN" dirty="0" smtClean="0"/>
              <a:t>Conclusion: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Older version (&lt;5.0.0) of virtualbox has really had 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HT has no significant impact on 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 smtClean="0"/>
              <a:t>In both cases, performance starts to get really bad as the core number goes beyond 8.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31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14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Analysis from ATLAS Job Dashboard (1)</a:t>
            </a:r>
            <a:br>
              <a:rPr lang="en-US" altLang="zh-CN" dirty="0" smtClean="0"/>
            </a:br>
            <a:r>
              <a:rPr lang="en-US" altLang="zh-CN" sz="2800" dirty="0" smtClean="0">
                <a:solidFill>
                  <a:srgbClr val="00B0F0"/>
                </a:solidFill>
              </a:rPr>
              <a:t>Performance of BOINC multi core site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063552" y="1484785"/>
          <a:ext cx="77048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2063552" y="4869160"/>
            <a:ext cx="4968552" cy="18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zh-CN" dirty="0"/>
              <a:t>Data is taken in a month period for BOINC_MCORE site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Performance is OK up to 8 cores.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For 9, 11 cores, the number is smaller, may not be representative .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888088" y="4365104"/>
          <a:ext cx="3136900" cy="2400300"/>
        </p:xfrm>
        <a:graphic>
          <a:graphicData uri="http://schemas.openxmlformats.org/drawingml/2006/table">
            <a:tbl>
              <a:tblPr/>
              <a:tblGrid>
                <a:gridCol w="685800"/>
                <a:gridCol w="876300"/>
                <a:gridCol w="685800"/>
                <a:gridCol w="889000"/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month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BOINC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Core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Event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CPU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sec/event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7320136" y="6237312"/>
            <a:ext cx="26642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392144" y="6597352"/>
            <a:ext cx="266429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1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6593" y="0"/>
            <a:ext cx="8948791" cy="143087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Analysis from Job Dashboard (2)</a:t>
            </a:r>
            <a:br>
              <a:rPr lang="en-US" altLang="zh-CN" dirty="0" smtClean="0"/>
            </a:br>
            <a:r>
              <a:rPr lang="en-US" altLang="zh-CN" sz="2800" dirty="0" smtClean="0">
                <a:solidFill>
                  <a:srgbClr val="00B0F0"/>
                </a:solidFill>
              </a:rPr>
              <a:t>performance of different resources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63552" y="4869160"/>
            <a:ext cx="4968552" cy="18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zh-CN" dirty="0"/>
              <a:t>Data is taken in a month period for different resources (</a:t>
            </a:r>
            <a:r>
              <a:rPr lang="en-US" altLang="zh-CN" dirty="0">
                <a:solidFill>
                  <a:srgbClr val="FF0000"/>
                </a:solidFill>
              </a:rPr>
              <a:t>cloud, grid, </a:t>
            </a:r>
            <a:r>
              <a:rPr lang="en-US" altLang="zh-CN" dirty="0" err="1">
                <a:solidFill>
                  <a:srgbClr val="FF0000"/>
                </a:solidFill>
              </a:rPr>
              <a:t>boinc</a:t>
            </a:r>
            <a:r>
              <a:rPr lang="en-US" altLang="zh-CN" dirty="0">
                <a:solidFill>
                  <a:srgbClr val="FF0000"/>
                </a:solidFill>
              </a:rPr>
              <a:t>, and all resources</a:t>
            </a:r>
            <a:r>
              <a:rPr lang="en-US" altLang="zh-CN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/>
              <a:t> </a:t>
            </a:r>
            <a:r>
              <a:rPr lang="en-US" altLang="zh-CN" dirty="0" err="1"/>
              <a:t>boinc</a:t>
            </a:r>
            <a:r>
              <a:rPr lang="en-US" altLang="zh-CN" dirty="0"/>
              <a:t> contributes about 8%  CPU of cloud resources</a:t>
            </a:r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1703512" y="1412776"/>
          <a:ext cx="57606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55097"/>
              </p:ext>
            </p:extLst>
          </p:nvPr>
        </p:nvGraphicFramePr>
        <p:xfrm>
          <a:off x="8378463" y="1054679"/>
          <a:ext cx="3024336" cy="5614681"/>
        </p:xfrm>
        <a:graphic>
          <a:graphicData uri="http://schemas.openxmlformats.org/drawingml/2006/table">
            <a:tbl>
              <a:tblPr/>
              <a:tblGrid>
                <a:gridCol w="661191"/>
                <a:gridCol w="844855"/>
                <a:gridCol w="661191"/>
                <a:gridCol w="857099"/>
              </a:tblGrid>
              <a:tr h="14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month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grid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Core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Event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CPU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sec/event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59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31.32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22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41.15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13.17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3224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106179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month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cloud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boinc_mcore 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Core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Event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CPU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sec/event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398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27.92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month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BOINC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Core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Event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CPU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sec/event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16.1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106.6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0.46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585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37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7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848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201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2" y="4869160"/>
            <a:ext cx="4824536" cy="18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en-US" altLang="zh-CN" dirty="0"/>
              <a:t> focuses on the most commonly used number of cores (1, 4, 8, 12</a:t>
            </a:r>
            <a:r>
              <a:rPr lang="en-US" altLang="zh-CN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Data </a:t>
            </a:r>
            <a:r>
              <a:rPr lang="en-US" altLang="zh-CN" dirty="0"/>
              <a:t>is taken in a month period for different resources (</a:t>
            </a:r>
            <a:r>
              <a:rPr lang="en-US" altLang="zh-CN" dirty="0">
                <a:solidFill>
                  <a:srgbClr val="FF0000"/>
                </a:solidFill>
              </a:rPr>
              <a:t>cloud, grid, HPC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1703512" y="1196752"/>
          <a:ext cx="59046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63501"/>
              </p:ext>
            </p:extLst>
          </p:nvPr>
        </p:nvGraphicFramePr>
        <p:xfrm>
          <a:off x="7360878" y="1880831"/>
          <a:ext cx="3240361" cy="4536497"/>
        </p:xfrm>
        <a:graphic>
          <a:graphicData uri="http://schemas.openxmlformats.org/drawingml/2006/table">
            <a:tbl>
              <a:tblPr/>
              <a:tblGrid>
                <a:gridCol w="708419"/>
                <a:gridCol w="905202"/>
                <a:gridCol w="708419"/>
                <a:gridCol w="918321"/>
              </a:tblGrid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 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Core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Event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CPU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sec/event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grid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31.89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cloud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439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hpc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 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Core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Event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CPU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sec/event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grid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41.17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8531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cloud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655.5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hpc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1.49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 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Core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Event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CPU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sec/event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grid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384.62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106330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cloud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27.92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hpc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1829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 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Core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Event 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CPU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sec/event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grid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298.4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124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cloud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0.43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865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hpc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4.26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1831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96593" y="0"/>
            <a:ext cx="8948791" cy="143087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Analysis from Job Dashboard (3)</a:t>
            </a:r>
            <a:br>
              <a:rPr lang="en-US" altLang="zh-CN" dirty="0" smtClean="0"/>
            </a:br>
            <a:r>
              <a:rPr lang="en-US" altLang="zh-CN" sz="2800" dirty="0" smtClean="0">
                <a:solidFill>
                  <a:srgbClr val="00B0F0"/>
                </a:solidFill>
              </a:rPr>
              <a:t>performance of commonly used cores</a:t>
            </a:r>
            <a:endParaRPr lang="zh-CN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21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r>
              <a:rPr lang="en-US" altLang="zh-CN" dirty="0" smtClean="0"/>
              <a:t>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CPU performance is very stable for grid sites despite the number of cores. It is even more CPU efficiently with more number of cores, but most grid sites have 8 cores, some have 12 cores. </a:t>
            </a:r>
            <a:endParaRPr lang="en-US" altLang="zh-CN" dirty="0"/>
          </a:p>
          <a:p>
            <a:pPr lvl="1"/>
            <a:r>
              <a:rPr lang="en-US" altLang="zh-CN" dirty="0" smtClean="0"/>
              <a:t>The number of cores in the grid sites are pre-configured, normally 8 or 12 cores</a:t>
            </a:r>
          </a:p>
          <a:p>
            <a:pPr lvl="1"/>
            <a:r>
              <a:rPr lang="en-US" altLang="zh-CN" dirty="0" smtClean="0"/>
              <a:t>The number of cores are configured according to the actual cores in the physical CPU</a:t>
            </a:r>
          </a:p>
          <a:p>
            <a:r>
              <a:rPr lang="en-US" altLang="zh-CN" dirty="0" smtClean="0"/>
              <a:t>For cloud sites and HPC sites, similar to BOINC, the CPU performance starts to get bad with more than 8 cores. </a:t>
            </a:r>
          </a:p>
          <a:p>
            <a:pPr lvl="1"/>
            <a:r>
              <a:rPr lang="en-US" altLang="zh-CN" dirty="0" smtClean="0"/>
              <a:t>Do not understand the HPC sites</a:t>
            </a:r>
          </a:p>
          <a:p>
            <a:pPr lvl="1"/>
            <a:r>
              <a:rPr lang="en-US" altLang="zh-CN" dirty="0" smtClean="0"/>
              <a:t>Cloud sites’ performance are due to the number of cores of in the physical CPU. </a:t>
            </a:r>
          </a:p>
          <a:p>
            <a:pPr lvl="2"/>
            <a:r>
              <a:rPr lang="en-US" altLang="zh-CN" dirty="0" smtClean="0"/>
              <a:t>Most physical CPU has 8 cores</a:t>
            </a:r>
          </a:p>
          <a:p>
            <a:pPr lvl="2"/>
            <a:r>
              <a:rPr lang="en-US" altLang="zh-CN" dirty="0" smtClean="0"/>
              <a:t>Using more than 8 cores causes cross-physical CPUs, resulting in bad performance.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362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Solutions for ATLAS multi core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Reduce </a:t>
            </a:r>
            <a:r>
              <a:rPr lang="en-US" altLang="zh-CN" dirty="0"/>
              <a:t>the max core number from 12 to 8 from the server </a:t>
            </a:r>
            <a:r>
              <a:rPr lang="en-US" altLang="zh-CN" dirty="0" smtClean="0"/>
              <a:t>side</a:t>
            </a:r>
          </a:p>
          <a:p>
            <a:pPr lvl="1"/>
            <a:r>
              <a:rPr lang="en-US" altLang="zh-CN" dirty="0" smtClean="0"/>
              <a:t>Core range: 1~8</a:t>
            </a:r>
            <a:endParaRPr lang="en-US" altLang="zh-CN" dirty="0"/>
          </a:p>
          <a:p>
            <a:r>
              <a:rPr lang="en-US" altLang="zh-CN" dirty="0"/>
              <a:t>Hosts with physical CPUs having more than 8 cores(minority) can </a:t>
            </a:r>
            <a:r>
              <a:rPr lang="en-US" altLang="zh-CN" dirty="0" smtClean="0"/>
              <a:t>configure on the client side to use more than 8 cores.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540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 core vs. single Core (1)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92" y="1332012"/>
            <a:ext cx="6065135" cy="4548851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ISGC 2017 , IHEP-CC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18548" y="1027906"/>
            <a:ext cx="3333509" cy="3530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multi core Application was officially released in July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Both single core and multi core coexists until December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Volunteers prefer to run the multi core app, and gradually migrate to the multi core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Volunteers can still run single core atlas job with the multi core app. </a:t>
            </a:r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45600" y="5805411"/>
            <a:ext cx="5558318" cy="459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Events processed in a year by different number of cores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812233" y="1270728"/>
            <a:ext cx="41096" cy="453468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853413" y="1710271"/>
            <a:ext cx="1551008" cy="46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Single Core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22362" y="1715308"/>
            <a:ext cx="1551008" cy="46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Multi Core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48" y="4649857"/>
            <a:ext cx="32480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7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 core vs. single core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19" y="1362400"/>
            <a:ext cx="5801784" cy="4351338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97835" y="1608881"/>
            <a:ext cx="3455965" cy="3093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By wall clock, switching to multi core slightly increased the contributed CPU, however the processed event numbers decreased slightly.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</a:t>
            </a:r>
            <a:r>
              <a:rPr lang="en-US" altLang="zh-CN" dirty="0" smtClean="0"/>
              <a:t>ingle core jobs: 25 events/job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Multi core jobs: 100 events/job</a:t>
            </a:r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47964" y="5805411"/>
            <a:ext cx="5955954" cy="459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Wall clock consumption in a year by different number of cores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441843" y="1270728"/>
            <a:ext cx="41096" cy="453468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742193" y="1806805"/>
            <a:ext cx="1551008" cy="46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Single Core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52024" y="1806805"/>
            <a:ext cx="1551008" cy="4603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multi Core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6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 core numbers breakdown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7" y="1320298"/>
            <a:ext cx="5801784" cy="4351338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ISGC 2017 , IHEP-CC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68909" y="2187616"/>
            <a:ext cx="3455965" cy="3093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Among multi cores, 30% uses 8 cores, 30% uses 4 cores.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60623" y="5784360"/>
            <a:ext cx="5955954" cy="459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Event processed in a year by different number of cores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0471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 Core doesn’t improve CPU Efficiency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16" y="1390718"/>
            <a:ext cx="5801784" cy="4351338"/>
          </a:xfrm>
          <a:solidFill>
            <a:srgbClr val="FF0000"/>
          </a:solidFill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ISGC 2017 , IHEP-CC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00801" y="5671335"/>
            <a:ext cx="5558318" cy="523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CPU Efficiency by different number of Cores, for ALL ATLAS computing resources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287244" y="2393879"/>
            <a:ext cx="5302005" cy="10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1" y="1646032"/>
            <a:ext cx="6037955" cy="40253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67194" y="5671335"/>
            <a:ext cx="5558318" cy="523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BOINC Site: Single Core: 0.79, </a:t>
            </a:r>
            <a:r>
              <a:rPr lang="en-US" altLang="zh-CN" dirty="0" err="1" smtClean="0"/>
              <a:t>Mcore</a:t>
            </a:r>
            <a:r>
              <a:rPr lang="en-US" altLang="zh-CN" dirty="0" smtClean="0"/>
              <a:t> 0.66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697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334766" y="77788"/>
            <a:ext cx="10515600" cy="971550"/>
          </a:xfrm>
        </p:spPr>
        <p:txBody>
          <a:bodyPr/>
          <a:lstStyle/>
          <a:p>
            <a:pPr eaLnBrk="1" hangingPunct="1"/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Scientists	</a:t>
            </a:r>
          </a:p>
        </p:txBody>
      </p:sp>
      <p:sp>
        <p:nvSpPr>
          <p:cNvPr id="19459" name="笑脸 6"/>
          <p:cNvSpPr>
            <a:spLocks noChangeArrowheads="1"/>
          </p:cNvSpPr>
          <p:nvPr/>
        </p:nvSpPr>
        <p:spPr bwMode="auto">
          <a:xfrm>
            <a:off x="1828800" y="3048000"/>
            <a:ext cx="1295400" cy="914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0" name="Rounded Rectangle 4"/>
          <p:cNvSpPr>
            <a:spLocks noChangeArrowheads="1"/>
          </p:cNvSpPr>
          <p:nvPr/>
        </p:nvSpPr>
        <p:spPr bwMode="auto">
          <a:xfrm>
            <a:off x="4724400" y="2286000"/>
            <a:ext cx="1524000" cy="236220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>
                <a:solidFill>
                  <a:srgbClr val="FFFFFF"/>
                </a:solidFill>
                <a:latin typeface="Arial" charset="0"/>
              </a:rPr>
              <a:t>XX@home</a:t>
            </a:r>
          </a:p>
          <a:p>
            <a:pPr algn="ctr" eaLnBrk="1" hangingPunct="1">
              <a:defRPr/>
            </a:pPr>
            <a:r>
              <a:rPr lang="en-US" altLang="zh-CN">
                <a:solidFill>
                  <a:srgbClr val="FFFFFF"/>
                </a:solidFill>
                <a:latin typeface="Arial" charset="0"/>
              </a:rPr>
              <a:t>Project</a:t>
            </a:r>
          </a:p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altLang="zh-CN">
                <a:solidFill>
                  <a:srgbClr val="FFFFFF"/>
                </a:solidFill>
                <a:latin typeface="Arial" charset="0"/>
              </a:rPr>
              <a:t>BOINC</a:t>
            </a:r>
          </a:p>
        </p:txBody>
      </p:sp>
      <p:pic>
        <p:nvPicPr>
          <p:cNvPr id="17413" name="Content Placeholder 3" descr="skd188803sdc.p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11273"/>
          <a:stretch>
            <a:fillRect/>
          </a:stretch>
        </p:blipFill>
        <p:spPr>
          <a:xfrm>
            <a:off x="7315200" y="703264"/>
            <a:ext cx="1403350" cy="1260475"/>
          </a:xfrm>
        </p:spPr>
      </p:pic>
      <p:pic>
        <p:nvPicPr>
          <p:cNvPr id="17414" name="Picture 6" descr="skd188256sd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962400"/>
            <a:ext cx="12827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skd186802sd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153025"/>
            <a:ext cx="811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4" name="Straight Connector 9"/>
          <p:cNvCxnSpPr>
            <a:cxnSpLocks noChangeShapeType="1"/>
          </p:cNvCxnSpPr>
          <p:nvPr/>
        </p:nvCxnSpPr>
        <p:spPr bwMode="auto">
          <a:xfrm flipV="1">
            <a:off x="6324600" y="1547814"/>
            <a:ext cx="990600" cy="13477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</p:cxnSp>
      <p:cxnSp>
        <p:nvCxnSpPr>
          <p:cNvPr id="19465" name="Straight Connector 10"/>
          <p:cNvCxnSpPr>
            <a:cxnSpLocks noChangeShapeType="1"/>
          </p:cNvCxnSpPr>
          <p:nvPr/>
        </p:nvCxnSpPr>
        <p:spPr bwMode="auto">
          <a:xfrm>
            <a:off x="6324601" y="3733800"/>
            <a:ext cx="1236663" cy="495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</p:cxnSp>
      <p:cxnSp>
        <p:nvCxnSpPr>
          <p:cNvPr id="19466" name="Straight Connector 11"/>
          <p:cNvCxnSpPr>
            <a:cxnSpLocks noChangeShapeType="1"/>
          </p:cNvCxnSpPr>
          <p:nvPr/>
        </p:nvCxnSpPr>
        <p:spPr bwMode="auto">
          <a:xfrm>
            <a:off x="6324600" y="4587875"/>
            <a:ext cx="12954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</p:cxnSp>
      <p:sp>
        <p:nvSpPr>
          <p:cNvPr id="19467" name="Right Arrow 15"/>
          <p:cNvSpPr>
            <a:spLocks noChangeArrowheads="1"/>
          </p:cNvSpPr>
          <p:nvPr/>
        </p:nvSpPr>
        <p:spPr bwMode="auto">
          <a:xfrm>
            <a:off x="3200400" y="3200400"/>
            <a:ext cx="1524000" cy="6096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808080">
                <a:alpha val="34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20" name="Line Callout 2 16"/>
          <p:cNvSpPr>
            <a:spLocks/>
          </p:cNvSpPr>
          <p:nvPr/>
        </p:nvSpPr>
        <p:spPr bwMode="auto">
          <a:xfrm>
            <a:off x="2438400" y="1295400"/>
            <a:ext cx="3048000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3875"/>
              <a:gd name="adj6" fmla="val -14042"/>
            </a:avLst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00"/>
                </a:solidFill>
              </a:rPr>
              <a:t>Have a large amount of data to process/a big computing task</a:t>
            </a:r>
          </a:p>
        </p:txBody>
      </p:sp>
      <p:sp>
        <p:nvSpPr>
          <p:cNvPr id="17421" name="Line Callout 2 17"/>
          <p:cNvSpPr>
            <a:spLocks/>
          </p:cNvSpPr>
          <p:nvPr/>
        </p:nvSpPr>
        <p:spPr bwMode="auto">
          <a:xfrm>
            <a:off x="3429000" y="4876800"/>
            <a:ext cx="3048000" cy="9144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153"/>
              <a:gd name="adj6" fmla="val -153"/>
            </a:avLst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000000"/>
                </a:solidFill>
              </a:rPr>
              <a:t>Continuous Jobs sent to BOINC server</a:t>
            </a:r>
          </a:p>
        </p:txBody>
      </p:sp>
      <p:pic>
        <p:nvPicPr>
          <p:cNvPr id="17422" name="Picture 15" descr="http://boinc.berkeley.edu/images/window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647700"/>
            <a:ext cx="1441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7" descr="http://boinc.berkeley.edu/images/linu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4" y="2171701"/>
            <a:ext cx="108743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 descr="http://boinc.berkeley.edu/images/ma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3640138"/>
            <a:ext cx="14414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1" descr="http://boinc.berkeley.edu/images/androi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519271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灯片编号占位符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8A13D67-8FA4-460F-9C1B-956B04F03492}" type="slidenum">
              <a:rPr lang="zh-CN" altLang="en-US"/>
              <a:pPr>
                <a:buFontTx/>
                <a:buNone/>
              </a:pPr>
              <a:t>3</a:t>
            </a:fld>
            <a:endParaRPr lang="en-US" altLang="zh-CN"/>
          </a:p>
        </p:txBody>
      </p:sp>
      <p:pic>
        <p:nvPicPr>
          <p:cNvPr id="17427" name="图片 19" descr="8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2286001"/>
            <a:ext cx="14335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6" name="Straight Connector 10"/>
          <p:cNvCxnSpPr>
            <a:cxnSpLocks noChangeShapeType="1"/>
          </p:cNvCxnSpPr>
          <p:nvPr/>
        </p:nvCxnSpPr>
        <p:spPr bwMode="auto">
          <a:xfrm flipV="1">
            <a:off x="6294438" y="3067051"/>
            <a:ext cx="1020762" cy="155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algn="ctr" rotWithShape="0">
              <a:srgbClr val="808080">
                <a:alpha val="37000"/>
              </a:srgbClr>
            </a:outerShdw>
          </a:effectLst>
        </p:spPr>
      </p:cxnSp>
      <p:sp>
        <p:nvSpPr>
          <p:cNvPr id="17429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</a:p>
        </p:txBody>
      </p:sp>
    </p:spTree>
    <p:extLst>
      <p:ext uri="{BB962C8B-B14F-4D97-AF65-F5344CB8AC3E}">
        <p14:creationId xmlns:p14="http://schemas.microsoft.com/office/powerpoint/2010/main" val="4218894824"/>
      </p:ext>
    </p:extLst>
  </p:cSld>
  <p:clrMapOvr>
    <a:masterClrMapping/>
  </p:clrMapOvr>
  <p:transition spd="slow" advTm="17376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ATLAS@home is a pioneer volunteer computing project in the HEP field</a:t>
            </a:r>
          </a:p>
          <a:p>
            <a:r>
              <a:rPr lang="en-US" altLang="zh-CN" dirty="0" smtClean="0"/>
              <a:t>Has been providing ~ 3% to the whole ATLAS computing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performs well!</a:t>
            </a:r>
          </a:p>
          <a:p>
            <a:r>
              <a:rPr lang="en-US" altLang="zh-CN" dirty="0" smtClean="0"/>
              <a:t>Switching from single core to multi core has significantly reduced to memory usage on the volunteer hosts (up to 50%), volunteers are very happy with this feature</a:t>
            </a:r>
          </a:p>
          <a:p>
            <a:r>
              <a:rPr lang="en-US" altLang="zh-CN" dirty="0" smtClean="0"/>
              <a:t>Multi core is less CPU efficient, but more memory efficient</a:t>
            </a:r>
          </a:p>
          <a:p>
            <a:r>
              <a:rPr lang="en-US" altLang="zh-CN" dirty="0" smtClean="0"/>
              <a:t>ATLAS@home multi core makes it possible to exploit more available cores from the volunteer hosts by reducing its memory/hard disk/network usage.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ISGC 2017 , IHEP-CC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E6A4-F609-44B7-BE3C-DEE095AD3E7C}" type="slidenum">
              <a:rPr lang="zh-CN" altLang="en-US" smtClean="0"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31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80976" y="116683"/>
            <a:ext cx="8229600" cy="725487"/>
          </a:xfrm>
        </p:spPr>
        <p:txBody>
          <a:bodyPr/>
          <a:lstStyle/>
          <a:p>
            <a:pPr eaLnBrk="1" hangingPunct="1"/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Volunteers</a:t>
            </a:r>
          </a:p>
        </p:txBody>
      </p:sp>
      <p:pic>
        <p:nvPicPr>
          <p:cNvPr id="18435" name="Content Placeholder 3" descr="skd188803sdc.pn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 b="11273"/>
          <a:stretch>
            <a:fillRect/>
          </a:stretch>
        </p:blipFill>
        <p:spPr>
          <a:xfrm>
            <a:off x="1928813" y="2265364"/>
            <a:ext cx="1403350" cy="1260475"/>
          </a:xfrm>
        </p:spPr>
      </p:pic>
      <p:pic>
        <p:nvPicPr>
          <p:cNvPr id="18436" name="Picture 4" descr="skd188256s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3827463"/>
            <a:ext cx="12827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组合 20"/>
          <p:cNvGrpSpPr>
            <a:grpSpLocks/>
          </p:cNvGrpSpPr>
          <p:nvPr/>
        </p:nvGrpSpPr>
        <p:grpSpPr bwMode="auto">
          <a:xfrm>
            <a:off x="4162426" y="1352550"/>
            <a:ext cx="3228975" cy="4300538"/>
            <a:chOff x="2987824" y="1381125"/>
            <a:chExt cx="3306961" cy="4300761"/>
          </a:xfrm>
        </p:grpSpPr>
        <p:sp>
          <p:nvSpPr>
            <p:cNvPr id="21519" name="Rectangle 13"/>
            <p:cNvSpPr>
              <a:spLocks noChangeArrowheads="1"/>
            </p:cNvSpPr>
            <p:nvPr/>
          </p:nvSpPr>
          <p:spPr bwMode="auto">
            <a:xfrm>
              <a:off x="2987824" y="1381125"/>
              <a:ext cx="3306961" cy="4300761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dist="20000" dir="5400000" algn="ctr" rotWithShape="0">
                <a:srgbClr val="80808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zh-CN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8448" name="组合 19"/>
            <p:cNvGrpSpPr>
              <a:grpSpLocks/>
            </p:cNvGrpSpPr>
            <p:nvPr/>
          </p:nvGrpSpPr>
          <p:grpSpPr bwMode="auto">
            <a:xfrm>
              <a:off x="3124200" y="1444067"/>
              <a:ext cx="3095625" cy="3992091"/>
              <a:chOff x="3977580" y="1381125"/>
              <a:chExt cx="3095625" cy="3992091"/>
            </a:xfrm>
          </p:grpSpPr>
          <p:sp>
            <p:nvSpPr>
              <p:cNvPr id="21521" name="Snip Diagonal Corner Rectangle 6"/>
              <p:cNvSpPr>
                <a:spLocks/>
              </p:cNvSpPr>
              <p:nvPr/>
            </p:nvSpPr>
            <p:spPr bwMode="auto">
              <a:xfrm>
                <a:off x="3977775" y="1381686"/>
                <a:ext cx="2750923" cy="795379"/>
              </a:xfrm>
              <a:custGeom>
                <a:avLst/>
                <a:gdLst>
                  <a:gd name="T0" fmla="*/ 0 w 2751137"/>
                  <a:gd name="T1" fmla="*/ 0 h 795338"/>
                  <a:gd name="T2" fmla="*/ 2617354 w 2751137"/>
                  <a:gd name="T3" fmla="*/ 0 h 795338"/>
                  <a:gd name="T4" fmla="*/ 2749853 w 2751137"/>
                  <a:gd name="T5" fmla="*/ 132601 h 795338"/>
                  <a:gd name="T6" fmla="*/ 2749853 w 2751137"/>
                  <a:gd name="T7" fmla="*/ 795584 h 795338"/>
                  <a:gd name="T8" fmla="*/ 2749853 w 2751137"/>
                  <a:gd name="T9" fmla="*/ 795584 h 795338"/>
                  <a:gd name="T10" fmla="*/ 132499 w 2751137"/>
                  <a:gd name="T11" fmla="*/ 795584 h 795338"/>
                  <a:gd name="T12" fmla="*/ 0 w 2751137"/>
                  <a:gd name="T13" fmla="*/ 662983 h 795338"/>
                  <a:gd name="T14" fmla="*/ 0 w 2751137"/>
                  <a:gd name="T15" fmla="*/ 0 h 7953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51137"/>
                  <a:gd name="T25" fmla="*/ 0 h 795338"/>
                  <a:gd name="T26" fmla="*/ 2751137 w 2751137"/>
                  <a:gd name="T27" fmla="*/ 795338 h 7953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51137" h="795338">
                    <a:moveTo>
                      <a:pt x="0" y="0"/>
                    </a:moveTo>
                    <a:lnTo>
                      <a:pt x="2618578" y="0"/>
                    </a:lnTo>
                    <a:lnTo>
                      <a:pt x="2751137" y="132559"/>
                    </a:lnTo>
                    <a:lnTo>
                      <a:pt x="2751137" y="795338"/>
                    </a:lnTo>
                    <a:lnTo>
                      <a:pt x="132559" y="795338"/>
                    </a:lnTo>
                    <a:lnTo>
                      <a:pt x="0" y="662779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0EAF9"/>
                  </a:gs>
                  <a:gs pos="64999">
                    <a:srgbClr val="D9CBEE"/>
                  </a:gs>
                  <a:gs pos="100000">
                    <a:srgbClr val="C9B5E8"/>
                  </a:gs>
                </a:gsLst>
                <a:lin ang="5400000" scaled="1"/>
              </a:gradFill>
              <a:ln w="9525">
                <a:solidFill>
                  <a:srgbClr val="7D60A0"/>
                </a:solidFill>
                <a:miter lim="800000"/>
                <a:headEnd/>
                <a:tailEnd/>
              </a:ln>
              <a:effectLst>
                <a:outerShdw dist="20000" dir="5400000" algn="ctr" rotWithShape="0">
                  <a:srgbClr val="808080">
                    <a:alpha val="37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zh-CN" sz="3200">
                    <a:solidFill>
                      <a:srgbClr val="000000"/>
                    </a:solidFill>
                    <a:latin typeface="Arial" charset="0"/>
                  </a:rPr>
                  <a:t>CAS@home</a:t>
                </a:r>
              </a:p>
            </p:txBody>
          </p:sp>
          <p:sp>
            <p:nvSpPr>
              <p:cNvPr id="21522" name="Snip Diagonal Corner Rectangle 7"/>
              <p:cNvSpPr>
                <a:spLocks/>
              </p:cNvSpPr>
              <p:nvPr/>
            </p:nvSpPr>
            <p:spPr bwMode="auto">
              <a:xfrm>
                <a:off x="4194012" y="2346936"/>
                <a:ext cx="2718406" cy="884284"/>
              </a:xfrm>
              <a:custGeom>
                <a:avLst/>
                <a:gdLst>
                  <a:gd name="T0" fmla="*/ 0 w 2717800"/>
                  <a:gd name="T1" fmla="*/ 0 h 884238"/>
                  <a:gd name="T2" fmla="*/ 2573865 w 2717800"/>
                  <a:gd name="T3" fmla="*/ 0 h 884238"/>
                  <a:gd name="T4" fmla="*/ 2721438 w 2717800"/>
                  <a:gd name="T5" fmla="*/ 147424 h 884238"/>
                  <a:gd name="T6" fmla="*/ 2721438 w 2717800"/>
                  <a:gd name="T7" fmla="*/ 884514 h 884238"/>
                  <a:gd name="T8" fmla="*/ 2721438 w 2717800"/>
                  <a:gd name="T9" fmla="*/ 884514 h 884238"/>
                  <a:gd name="T10" fmla="*/ 147574 w 2717800"/>
                  <a:gd name="T11" fmla="*/ 884514 h 884238"/>
                  <a:gd name="T12" fmla="*/ 0 w 2717800"/>
                  <a:gd name="T13" fmla="*/ 737090 h 884238"/>
                  <a:gd name="T14" fmla="*/ 0 w 2717800"/>
                  <a:gd name="T15" fmla="*/ 0 h 8842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17800"/>
                  <a:gd name="T25" fmla="*/ 0 h 884238"/>
                  <a:gd name="T26" fmla="*/ 2717800 w 2717800"/>
                  <a:gd name="T27" fmla="*/ 884238 h 884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17800" h="884238">
                    <a:moveTo>
                      <a:pt x="0" y="0"/>
                    </a:moveTo>
                    <a:lnTo>
                      <a:pt x="2570424" y="0"/>
                    </a:lnTo>
                    <a:lnTo>
                      <a:pt x="2717800" y="147376"/>
                    </a:lnTo>
                    <a:lnTo>
                      <a:pt x="2717800" y="884238"/>
                    </a:lnTo>
                    <a:lnTo>
                      <a:pt x="147376" y="884238"/>
                    </a:lnTo>
                    <a:lnTo>
                      <a:pt x="0" y="73686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EBDB"/>
                  </a:gs>
                  <a:gs pos="64999">
                    <a:srgbClr val="FFD0AA"/>
                  </a:gs>
                  <a:gs pos="100000">
                    <a:srgbClr val="FFBE86"/>
                  </a:gs>
                </a:gsLst>
                <a:lin ang="5400000" scaled="1"/>
              </a:gradFill>
              <a:ln w="9525">
                <a:solidFill>
                  <a:srgbClr val="F69240"/>
                </a:solidFill>
                <a:miter lim="800000"/>
                <a:headEnd/>
                <a:tailEnd/>
              </a:ln>
              <a:effectLst>
                <a:outerShdw dist="20000" dir="5400000" algn="ctr" rotWithShape="0">
                  <a:srgbClr val="808080">
                    <a:alpha val="37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zh-CN" sz="3200">
                    <a:solidFill>
                      <a:srgbClr val="000000"/>
                    </a:solidFill>
                    <a:latin typeface="Arial" charset="0"/>
                  </a:rPr>
                  <a:t>SETI@home</a:t>
                </a:r>
              </a:p>
            </p:txBody>
          </p:sp>
          <p:sp>
            <p:nvSpPr>
              <p:cNvPr id="21523" name="Snip Diagonal Corner Rectangle 8"/>
              <p:cNvSpPr>
                <a:spLocks/>
              </p:cNvSpPr>
              <p:nvPr/>
            </p:nvSpPr>
            <p:spPr bwMode="auto">
              <a:xfrm>
                <a:off x="3977775" y="3440781"/>
                <a:ext cx="2934644" cy="863645"/>
              </a:xfrm>
              <a:custGeom>
                <a:avLst/>
                <a:gdLst>
                  <a:gd name="T0" fmla="*/ 0 w 1765300"/>
                  <a:gd name="T1" fmla="*/ 0 h 865187"/>
                  <a:gd name="T2" fmla="*/ 60004169 w 1765300"/>
                  <a:gd name="T3" fmla="*/ 0 h 865187"/>
                  <a:gd name="T4" fmla="*/ 65341716 w 1765300"/>
                  <a:gd name="T5" fmla="*/ 142665 h 865187"/>
                  <a:gd name="T6" fmla="*/ 65341716 w 1765300"/>
                  <a:gd name="T7" fmla="*/ 855976 h 865187"/>
                  <a:gd name="T8" fmla="*/ 65341716 w 1765300"/>
                  <a:gd name="T9" fmla="*/ 855976 h 865187"/>
                  <a:gd name="T10" fmla="*/ 5337536 w 1765300"/>
                  <a:gd name="T11" fmla="*/ 855976 h 865187"/>
                  <a:gd name="T12" fmla="*/ 0 w 1765300"/>
                  <a:gd name="T13" fmla="*/ 713310 h 865187"/>
                  <a:gd name="T14" fmla="*/ 0 w 1765300"/>
                  <a:gd name="T15" fmla="*/ 0 h 865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5300"/>
                  <a:gd name="T25" fmla="*/ 0 h 865187"/>
                  <a:gd name="T26" fmla="*/ 1765300 w 1765300"/>
                  <a:gd name="T27" fmla="*/ 865187 h 8651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5300" h="865187">
                    <a:moveTo>
                      <a:pt x="0" y="0"/>
                    </a:moveTo>
                    <a:lnTo>
                      <a:pt x="1621099" y="0"/>
                    </a:lnTo>
                    <a:lnTo>
                      <a:pt x="1765300" y="144201"/>
                    </a:lnTo>
                    <a:lnTo>
                      <a:pt x="1765300" y="865187"/>
                    </a:lnTo>
                    <a:lnTo>
                      <a:pt x="144201" y="865187"/>
                    </a:lnTo>
                    <a:lnTo>
                      <a:pt x="0" y="72098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5EEFF"/>
                  </a:gs>
                  <a:gs pos="64999">
                    <a:srgbClr val="BFD5FF"/>
                  </a:gs>
                  <a:gs pos="100000">
                    <a:srgbClr val="A3C4FF"/>
                  </a:gs>
                </a:gsLst>
                <a:lin ang="5400000" scaled="1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0000" dir="5400000" algn="ctr" rotWithShape="0">
                  <a:srgbClr val="808080">
                    <a:alpha val="37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zh-CN" sz="3200">
                    <a:solidFill>
                      <a:srgbClr val="000000"/>
                    </a:solidFill>
                    <a:latin typeface="Arial" charset="0"/>
                  </a:rPr>
                  <a:t>LHC@home</a:t>
                </a:r>
              </a:p>
            </p:txBody>
          </p:sp>
          <p:sp>
            <p:nvSpPr>
              <p:cNvPr id="21524" name="Snip Diagonal Corner Rectangle 9"/>
              <p:cNvSpPr>
                <a:spLocks/>
              </p:cNvSpPr>
              <p:nvPr/>
            </p:nvSpPr>
            <p:spPr bwMode="auto">
              <a:xfrm>
                <a:off x="3977775" y="4653694"/>
                <a:ext cx="3095601" cy="719174"/>
              </a:xfrm>
              <a:custGeom>
                <a:avLst/>
                <a:gdLst>
                  <a:gd name="T0" fmla="*/ 0 w 3068637"/>
                  <a:gd name="T1" fmla="*/ 0 h 784225"/>
                  <a:gd name="T2" fmla="*/ 3669707 w 3068637"/>
                  <a:gd name="T3" fmla="*/ 0 h 784225"/>
                  <a:gd name="T4" fmla="*/ 3832972 w 3068637"/>
                  <a:gd name="T5" fmla="*/ 77742 h 784225"/>
                  <a:gd name="T6" fmla="*/ 3832972 w 3068637"/>
                  <a:gd name="T7" fmla="*/ 466445 h 784225"/>
                  <a:gd name="T8" fmla="*/ 3832972 w 3068637"/>
                  <a:gd name="T9" fmla="*/ 466445 h 784225"/>
                  <a:gd name="T10" fmla="*/ 163263 w 3068637"/>
                  <a:gd name="T11" fmla="*/ 466445 h 784225"/>
                  <a:gd name="T12" fmla="*/ 0 w 3068637"/>
                  <a:gd name="T13" fmla="*/ 388703 h 784225"/>
                  <a:gd name="T14" fmla="*/ 0 w 3068637"/>
                  <a:gd name="T15" fmla="*/ 0 h 7842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8637"/>
                  <a:gd name="T25" fmla="*/ 0 h 784225"/>
                  <a:gd name="T26" fmla="*/ 3068637 w 3068637"/>
                  <a:gd name="T27" fmla="*/ 784225 h 7842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8637" h="784225">
                    <a:moveTo>
                      <a:pt x="0" y="0"/>
                    </a:moveTo>
                    <a:lnTo>
                      <a:pt x="2937930" y="0"/>
                    </a:lnTo>
                    <a:lnTo>
                      <a:pt x="3068637" y="130707"/>
                    </a:lnTo>
                    <a:lnTo>
                      <a:pt x="3068637" y="784225"/>
                    </a:lnTo>
                    <a:lnTo>
                      <a:pt x="130707" y="784225"/>
                    </a:lnTo>
                    <a:lnTo>
                      <a:pt x="0" y="6535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4F9FF"/>
                  </a:gs>
                  <a:gs pos="64999">
                    <a:srgbClr val="BBEFFF"/>
                  </a:gs>
                  <a:gs pos="100000">
                    <a:srgbClr val="9EEAFF"/>
                  </a:gs>
                </a:gsLst>
                <a:lin ang="5400000" scaled="1"/>
              </a:gradFill>
              <a:ln w="9525">
                <a:solidFill>
                  <a:srgbClr val="46AAC5"/>
                </a:solidFill>
                <a:miter lim="800000"/>
                <a:headEnd/>
                <a:tailEnd/>
              </a:ln>
              <a:effectLst>
                <a:outerShdw dist="20000" dir="5400000" algn="ctr" rotWithShape="0">
                  <a:srgbClr val="808080">
                    <a:alpha val="37000"/>
                  </a:srgbClr>
                </a:outer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zh-CN" sz="3200">
                    <a:solidFill>
                      <a:srgbClr val="000000"/>
                    </a:solidFill>
                    <a:latin typeface="Arial" charset="0"/>
                  </a:rPr>
                  <a:t>ATLAS@home</a:t>
                </a:r>
              </a:p>
            </p:txBody>
          </p:sp>
        </p:grpSp>
      </p:grpSp>
      <p:cxnSp>
        <p:nvCxnSpPr>
          <p:cNvPr id="5131" name="Straight Connector 10"/>
          <p:cNvCxnSpPr>
            <a:cxnSpLocks noChangeShapeType="1"/>
          </p:cNvCxnSpPr>
          <p:nvPr/>
        </p:nvCxnSpPr>
        <p:spPr bwMode="auto">
          <a:xfrm>
            <a:off x="3332163" y="2895600"/>
            <a:ext cx="830262" cy="0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32" name="Straight Arrow Connector 16"/>
          <p:cNvCxnSpPr>
            <a:cxnSpLocks noChangeShapeType="1"/>
          </p:cNvCxnSpPr>
          <p:nvPr/>
        </p:nvCxnSpPr>
        <p:spPr bwMode="auto">
          <a:xfrm flipV="1">
            <a:off x="2927351" y="3543301"/>
            <a:ext cx="1235075" cy="4603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33" name="Straight Arrow Connector 18"/>
          <p:cNvCxnSpPr>
            <a:cxnSpLocks noChangeShapeType="1"/>
          </p:cNvCxnSpPr>
          <p:nvPr/>
        </p:nvCxnSpPr>
        <p:spPr bwMode="auto">
          <a:xfrm flipV="1">
            <a:off x="3235326" y="4570414"/>
            <a:ext cx="879475" cy="63182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441" name="灯片编号占位符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DB6476C3-C26E-4A8C-9CF3-A70A76ED1EAF}" type="slidenum">
              <a:rPr lang="zh-CN" altLang="en-US"/>
              <a:pPr>
                <a:buFontTx/>
                <a:buNone/>
              </a:pPr>
              <a:t>4</a:t>
            </a:fld>
            <a:endParaRPr lang="en-US" altLang="zh-CN"/>
          </a:p>
        </p:txBody>
      </p:sp>
      <p:pic>
        <p:nvPicPr>
          <p:cNvPr id="18442" name="Picture 7" descr="skd186802sd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4" y="5076825"/>
            <a:ext cx="809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矩形 26"/>
          <p:cNvSpPr>
            <a:spLocks noChangeArrowheads="1"/>
          </p:cNvSpPr>
          <p:nvPr/>
        </p:nvSpPr>
        <p:spPr bwMode="auto">
          <a:xfrm>
            <a:off x="7524750" y="1183481"/>
            <a:ext cx="4184319" cy="46386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Features of volunteer computing resources: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b="1" u="sng" dirty="0" smtClean="0">
                <a:solidFill>
                  <a:srgbClr val="FF0000"/>
                </a:solidFill>
              </a:rPr>
              <a:t>Idle</a:t>
            </a:r>
            <a:r>
              <a:rPr lang="en-US" altLang="zh-CN" dirty="0" smtClean="0"/>
              <a:t> </a:t>
            </a:r>
            <a:r>
              <a:rPr lang="en-US" altLang="zh-CN" dirty="0"/>
              <a:t>CPU resources on personal </a:t>
            </a:r>
            <a:r>
              <a:rPr lang="en-US" altLang="zh-CN" dirty="0" smtClean="0"/>
              <a:t>computers harnessed by BOINC</a:t>
            </a:r>
            <a:endParaRPr lang="en-US" altLang="zh-CN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dirty="0"/>
              <a:t> computing tasks run at </a:t>
            </a:r>
            <a:r>
              <a:rPr lang="en-US" altLang="zh-CN" b="1" u="sng" dirty="0">
                <a:solidFill>
                  <a:srgbClr val="C00000"/>
                </a:solidFill>
              </a:rPr>
              <a:t>a lower priority </a:t>
            </a:r>
            <a:endParaRPr lang="en-US" altLang="zh-CN" b="1" u="sng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b="1" u="sng" dirty="0">
                <a:solidFill>
                  <a:srgbClr val="C00000"/>
                </a:solidFill>
              </a:rPr>
              <a:t>Shared </a:t>
            </a:r>
            <a:r>
              <a:rPr lang="en-US" altLang="zh-CN" dirty="0" smtClean="0"/>
              <a:t>by multiple </a:t>
            </a:r>
            <a:r>
              <a:rPr lang="en-US" altLang="zh-CN" dirty="0"/>
              <a:t>VC projects.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dirty="0"/>
              <a:t>Most hosts have </a:t>
            </a:r>
            <a:r>
              <a:rPr lang="en-US" altLang="zh-CN" b="1" u="sng" dirty="0">
                <a:solidFill>
                  <a:srgbClr val="FF0000"/>
                </a:solidFill>
              </a:rPr>
              <a:t>limited network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bandwidth and hard disks</a:t>
            </a:r>
            <a:endParaRPr lang="en-US" altLang="zh-CN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dirty="0" smtClean="0"/>
              <a:t>suitable </a:t>
            </a:r>
            <a:r>
              <a:rPr lang="en-US" altLang="zh-CN" dirty="0"/>
              <a:t>for </a:t>
            </a:r>
            <a:r>
              <a:rPr lang="en-US" altLang="zh-CN" b="1" i="1" u="sng" dirty="0">
                <a:solidFill>
                  <a:srgbClr val="7030A0"/>
                </a:solidFill>
              </a:rPr>
              <a:t>CPU intensive, low latency</a:t>
            </a:r>
            <a:r>
              <a:rPr lang="en-US" altLang="zh-CN" u="sng" dirty="0">
                <a:solidFill>
                  <a:srgbClr val="C00000"/>
                </a:solidFill>
              </a:rPr>
              <a:t> </a:t>
            </a:r>
            <a:r>
              <a:rPr lang="en-US" altLang="zh-CN" dirty="0" smtClean="0"/>
              <a:t>computing tasks</a:t>
            </a:r>
            <a:endParaRPr lang="en-US" altLang="zh-CN" dirty="0"/>
          </a:p>
          <a:p>
            <a:pPr eaLnBrk="1" hangingPunct="1"/>
            <a:endParaRPr lang="zh-CN" altLang="en-US" dirty="0"/>
          </a:p>
        </p:txBody>
      </p:sp>
      <p:pic>
        <p:nvPicPr>
          <p:cNvPr id="18444" name="图片 18" descr="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801689"/>
            <a:ext cx="14335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10"/>
          <p:cNvCxnSpPr>
            <a:cxnSpLocks noChangeShapeType="1"/>
          </p:cNvCxnSpPr>
          <p:nvPr/>
        </p:nvCxnSpPr>
        <p:spPr bwMode="auto">
          <a:xfrm>
            <a:off x="3438526" y="1600200"/>
            <a:ext cx="676275" cy="381000"/>
          </a:xfrm>
          <a:prstGeom prst="line">
            <a:avLst/>
          </a:prstGeom>
          <a:ln>
            <a:headEnd/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446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</a:p>
        </p:txBody>
      </p:sp>
    </p:spTree>
    <p:extLst>
      <p:ext uri="{BB962C8B-B14F-4D97-AF65-F5344CB8AC3E}">
        <p14:creationId xmlns:p14="http://schemas.microsoft.com/office/powerpoint/2010/main" val="2485928439"/>
      </p:ext>
    </p:extLst>
  </p:cSld>
  <p:clrMapOvr>
    <a:masterClrMapping/>
  </p:clrMapOvr>
  <p:transition spd="slow" advTm="1626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Middle Ware for VC	</a:t>
            </a:r>
            <a:endParaRPr lang="zh-CN" altLang="en-US" smtClean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1963738" y="1981201"/>
            <a:ext cx="8229600" cy="4525963"/>
          </a:xfrm>
        </p:spPr>
        <p:txBody>
          <a:bodyPr/>
          <a:lstStyle/>
          <a:p>
            <a:r>
              <a:rPr lang="en-US" altLang="zh-CN" smtClean="0"/>
              <a:t>BOINC(Berkeley Open Infrastructure for Network Computing) is the most popular middle ware for VC</a:t>
            </a:r>
          </a:p>
          <a:p>
            <a:r>
              <a:rPr lang="en-US" altLang="zh-CN" smtClean="0"/>
              <a:t>It was firstly developed by the SSL Lab of UC Berkeley for SETI@home</a:t>
            </a:r>
            <a:r>
              <a:rPr lang="zh-CN" altLang="en-US" smtClean="0"/>
              <a:t> </a:t>
            </a:r>
            <a:r>
              <a:rPr lang="en-US" altLang="zh-CN" smtClean="0"/>
              <a:t>in 1998</a:t>
            </a:r>
          </a:p>
          <a:p>
            <a:r>
              <a:rPr lang="en-US" altLang="zh-CN" smtClean="0"/>
              <a:t>It was rewritten to generic software for VC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7296A547-DC6D-46B1-83F9-565A77B353CA}" type="slidenum">
              <a:rPr lang="zh-CN" altLang="en-US"/>
              <a:pPr>
                <a:buFontTx/>
                <a:buNone/>
              </a:pPr>
              <a:t>5</a:t>
            </a:fld>
            <a:endParaRPr lang="en-US" altLang="zh-CN"/>
          </a:p>
        </p:txBody>
      </p:sp>
      <p:pic>
        <p:nvPicPr>
          <p:cNvPr id="19461" name="Picture 2" descr="Boinc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5516563"/>
            <a:ext cx="190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</a:p>
        </p:txBody>
      </p:sp>
    </p:spTree>
    <p:extLst>
      <p:ext uri="{BB962C8B-B14F-4D97-AF65-F5344CB8AC3E}">
        <p14:creationId xmlns:p14="http://schemas.microsoft.com/office/powerpoint/2010/main" val="35222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eaLnBrk="1" hangingPunct="1"/>
            <a:r>
              <a:rPr lang="zh-CN" altLang="zh-CN" sz="3600">
                <a:latin typeface="Calibri" panose="020F0502020204030204" pitchFamily="34" charset="0"/>
                <a:ea typeface="MS PGothic" panose="020B0600070205080204" pitchFamily="34" charset="-128"/>
              </a:rPr>
              <a:t>The scale of </a:t>
            </a:r>
            <a:r>
              <a:rPr lang="en-US" altLang="zh-CN" sz="3600">
                <a:latin typeface="Calibri" panose="020F0502020204030204" pitchFamily="34" charset="0"/>
                <a:ea typeface="MS PGothic" panose="020B0600070205080204" pitchFamily="34" charset="-128"/>
              </a:rPr>
              <a:t>BOINC </a:t>
            </a:r>
            <a:r>
              <a:rPr lang="zh-CN" altLang="zh-CN" sz="3600">
                <a:latin typeface="Calibri" panose="020F0502020204030204" pitchFamily="34" charset="0"/>
                <a:ea typeface="MS PGothic" panose="020B0600070205080204" pitchFamily="34" charset="-128"/>
              </a:rPr>
              <a:t>Volunteer Computing</a:t>
            </a:r>
            <a:r>
              <a:rPr lang="en-US" altLang="zh-CN" sz="3600">
                <a:latin typeface="Calibri" panose="020F0502020204030204" pitchFamily="34" charset="0"/>
                <a:ea typeface="MS PGothic" panose="020B0600070205080204" pitchFamily="34" charset="-128"/>
              </a:rPr>
              <a:t>(1)</a:t>
            </a:r>
            <a:endParaRPr lang="zh-CN" altLang="zh-CN" sz="360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295401"/>
            <a:ext cx="8229600" cy="48307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Around </a:t>
            </a:r>
            <a:r>
              <a:rPr lang="zh-CN" altLang="zh-CN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50 </a:t>
            </a:r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VC projects :</a:t>
            </a:r>
            <a:r>
              <a:rPr lang="en-US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HEP,</a:t>
            </a:r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 biology, cosmology, chemistry, physics, environment. </a:t>
            </a:r>
          </a:p>
          <a:p>
            <a:pPr eaLnBrk="1" hangingPunct="1"/>
            <a:r>
              <a:rPr lang="zh-CN" altLang="zh-CN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260K </a:t>
            </a:r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active volunteers</a:t>
            </a:r>
          </a:p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830</a:t>
            </a:r>
            <a:r>
              <a:rPr lang="zh-CN" altLang="zh-CN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 </a:t>
            </a:r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active volunteer computers</a:t>
            </a:r>
          </a:p>
          <a:p>
            <a:pPr eaLnBrk="1" hangingPunct="1"/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Real time computing power: 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17</a:t>
            </a:r>
            <a:r>
              <a:rPr lang="zh-CN" altLang="zh-CN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PetaFLOPS</a:t>
            </a:r>
            <a:endParaRPr lang="en-US" altLang="zh-CN" b="1" dirty="0" smtClean="0">
              <a:solidFill>
                <a:srgbClr val="FF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r>
              <a:rPr lang="zh-CN" altLang="zh-CN" sz="2400" dirty="0">
                <a:latin typeface="Calibri" panose="020F0502020204030204" pitchFamily="34" charset="0"/>
                <a:ea typeface="MS PGothic" panose="020B0600070205080204" pitchFamily="34" charset="-128"/>
              </a:rPr>
              <a:t>Successful Individual projects:</a:t>
            </a:r>
          </a:p>
          <a:p>
            <a:pPr lvl="1">
              <a:lnSpc>
                <a:spcPct val="102000"/>
              </a:lnSpc>
            </a:pPr>
            <a:r>
              <a:rPr lang="zh-CN" altLang="zh-CN" sz="2000" dirty="0">
                <a:latin typeface="Calibri" panose="020F0502020204030204" pitchFamily="34" charset="0"/>
              </a:rPr>
              <a:t>Einstein@home (</a:t>
            </a:r>
            <a:r>
              <a:rPr lang="en-US" altLang="zh-CN" sz="2000" dirty="0">
                <a:latin typeface="Calibri" panose="020F0502020204030204" pitchFamily="34" charset="0"/>
              </a:rPr>
              <a:t>819</a:t>
            </a:r>
            <a:r>
              <a:rPr lang="zh-CN" altLang="zh-CN" sz="2000" dirty="0">
                <a:latin typeface="Calibri" panose="020F0502020204030204" pitchFamily="34" charset="0"/>
              </a:rPr>
              <a:t> TeraFLOPS),</a:t>
            </a:r>
          </a:p>
          <a:p>
            <a:pPr lvl="1">
              <a:lnSpc>
                <a:spcPct val="102000"/>
              </a:lnSpc>
            </a:pPr>
            <a:r>
              <a:rPr lang="zh-CN" altLang="zh-CN" sz="2000" dirty="0">
                <a:latin typeface="Calibri" panose="020F0502020204030204" pitchFamily="34" charset="0"/>
              </a:rPr>
              <a:t>SETI@home (</a:t>
            </a:r>
            <a:r>
              <a:rPr lang="en-US" altLang="zh-CN" sz="2000" dirty="0">
                <a:latin typeface="Calibri" panose="020F0502020204030204" pitchFamily="34" charset="0"/>
              </a:rPr>
              <a:t>711</a:t>
            </a:r>
            <a:r>
              <a:rPr lang="zh-CN" altLang="zh-CN" sz="2000" dirty="0">
                <a:latin typeface="Calibri" panose="020F0502020204030204" pitchFamily="34" charset="0"/>
              </a:rPr>
              <a:t> TeraFLOPS) </a:t>
            </a:r>
          </a:p>
          <a:p>
            <a:pPr lvl="1">
              <a:lnSpc>
                <a:spcPct val="102000"/>
              </a:lnSpc>
            </a:pPr>
            <a:r>
              <a:rPr lang="zh-CN" altLang="zh-CN" sz="2000" dirty="0">
                <a:latin typeface="Calibri" panose="020F0502020204030204" pitchFamily="34" charset="0"/>
              </a:rPr>
              <a:t>LHC@home (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17</a:t>
            </a:r>
            <a:r>
              <a:rPr lang="zh-CN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TeraFLOPS</a:t>
            </a:r>
            <a:r>
              <a:rPr lang="zh-CN" altLang="zh-CN" sz="2000" dirty="0">
                <a:latin typeface="Calibri" panose="020F0502020204030204" pitchFamily="34" charset="0"/>
              </a:rPr>
              <a:t>)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lvl="1">
              <a:lnSpc>
                <a:spcPct val="102000"/>
              </a:lnSpc>
            </a:pPr>
            <a:r>
              <a:rPr lang="en-US" altLang="zh-CN" sz="2000" dirty="0">
                <a:latin typeface="Calibri" panose="020F0502020204030204" pitchFamily="34" charset="0"/>
              </a:rPr>
              <a:t>ATLAS@home(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7.6</a:t>
            </a:r>
            <a:r>
              <a:rPr lang="zh-CN" altLang="zh-CN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TeraFLOPS</a:t>
            </a:r>
            <a:r>
              <a:rPr lang="en-US" altLang="zh-CN" sz="2000" dirty="0">
                <a:latin typeface="Calibri" panose="020F0502020204030204" pitchFamily="34" charset="0"/>
              </a:rPr>
              <a:t>)</a:t>
            </a:r>
            <a:endParaRPr lang="zh-CN" altLang="zh-CN" sz="20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zh-CN" altLang="zh-CN" b="1" dirty="0" smtClean="0">
              <a:solidFill>
                <a:srgbClr val="FF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zh-CN" altLang="zh-CN" dirty="0" smtClean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zh-CN" altLang="zh-CN" dirty="0" smtClean="0"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4DF57C00-9B9A-40A8-9BC4-7B840DBFDC10}" type="slidenum">
              <a:rPr lang="zh-CN" altLang="en-US"/>
              <a:pPr>
                <a:buFontTx/>
                <a:buNone/>
              </a:pPr>
              <a:t>6</a:t>
            </a:fld>
            <a:endParaRPr lang="en-US" altLang="zh-CN"/>
          </a:p>
        </p:txBody>
      </p:sp>
      <p:sp>
        <p:nvSpPr>
          <p:cNvPr id="20485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5851025" y="3988185"/>
            <a:ext cx="5419726" cy="16420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7030A0"/>
                </a:solidFill>
              </a:rPr>
              <a:t>Both </a:t>
            </a:r>
            <a:r>
              <a:rPr lang="en-US" altLang="zh-CN" dirty="0" err="1">
                <a:solidFill>
                  <a:srgbClr val="7030A0"/>
                </a:solidFill>
              </a:rPr>
              <a:t>LHC@home</a:t>
            </a:r>
            <a:r>
              <a:rPr lang="en-US" altLang="zh-CN" dirty="0">
                <a:solidFill>
                  <a:srgbClr val="7030A0"/>
                </a:solidFill>
              </a:rPr>
              <a:t> and ATLAS@home use virtualization which limits its available hosts (hosts are not powerful enough or volunteers have trouble to install </a:t>
            </a:r>
            <a:r>
              <a:rPr lang="en-US" altLang="zh-CN" dirty="0" err="1">
                <a:solidFill>
                  <a:srgbClr val="7030A0"/>
                </a:solidFill>
              </a:rPr>
              <a:t>VirtualBox</a:t>
            </a:r>
            <a:r>
              <a:rPr lang="en-US" altLang="zh-CN" dirty="0">
                <a:solidFill>
                  <a:srgbClr val="7030A0"/>
                </a:solidFill>
              </a:rPr>
              <a:t> on their hosts) 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69862"/>
      </p:ext>
    </p:extLst>
  </p:cSld>
  <p:clrMapOvr>
    <a:masterClrMapping/>
  </p:clrMapOvr>
  <p:transition spd="slow" advTm="22722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ATLAS@home</a:t>
            </a:r>
            <a:endParaRPr lang="zh-CN" altLang="en-US" dirty="0" smtClean="0"/>
          </a:p>
        </p:txBody>
      </p:sp>
      <p:sp>
        <p:nvSpPr>
          <p:cNvPr id="32771" name="内容占位符 2"/>
          <p:cNvSpPr>
            <a:spLocks noGrp="1"/>
          </p:cNvSpPr>
          <p:nvPr>
            <p:ph idx="4294967295"/>
          </p:nvPr>
        </p:nvSpPr>
        <p:spPr>
          <a:xfrm>
            <a:off x="924674" y="1417639"/>
            <a:ext cx="5476126" cy="4708525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Why ATLAS@home</a:t>
            </a:r>
          </a:p>
          <a:p>
            <a:pPr lvl="1"/>
            <a:r>
              <a:rPr lang="en-US" altLang="zh-CN" sz="2000" dirty="0" smtClean="0"/>
              <a:t>Add </a:t>
            </a:r>
            <a:r>
              <a:rPr lang="en-US" altLang="zh-CN" sz="2000" dirty="0"/>
              <a:t>significant computing power to ATLAS computing</a:t>
            </a:r>
          </a:p>
          <a:p>
            <a:pPr eaLnBrk="1" hangingPunct="1"/>
            <a:endParaRPr lang="en-US" altLang="zh-CN" sz="2400" dirty="0"/>
          </a:p>
          <a:p>
            <a:pPr lvl="1"/>
            <a:r>
              <a:rPr lang="en-US" altLang="zh-CN" sz="2000" dirty="0"/>
              <a:t>Increase publicity for the ATLAS </a:t>
            </a:r>
            <a:r>
              <a:rPr lang="en-US" altLang="zh-CN" sz="2000" dirty="0" smtClean="0"/>
              <a:t>experiments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Find </a:t>
            </a:r>
            <a:r>
              <a:rPr lang="en-US" altLang="zh-CN" sz="2000" dirty="0" smtClean="0"/>
              <a:t>easy </a:t>
            </a:r>
            <a:r>
              <a:rPr lang="en-US" altLang="zh-CN" sz="2000" dirty="0"/>
              <a:t>ways to harness Tier3 resources</a:t>
            </a:r>
            <a:r>
              <a:rPr lang="en-US" altLang="zh-CN" sz="2000" dirty="0" smtClean="0"/>
              <a:t>.</a:t>
            </a:r>
          </a:p>
          <a:p>
            <a:pPr lvl="1"/>
            <a:endParaRPr lang="en-US" altLang="zh-CN" sz="2000" dirty="0" smtClean="0"/>
          </a:p>
          <a:p>
            <a:r>
              <a:rPr lang="en-US" altLang="zh-CN" dirty="0" smtClean="0"/>
              <a:t>Goal:</a:t>
            </a:r>
          </a:p>
          <a:p>
            <a:pPr lvl="1"/>
            <a:r>
              <a:rPr lang="zh-CN" altLang="en-US" dirty="0" smtClean="0"/>
              <a:t>to </a:t>
            </a:r>
            <a:r>
              <a:rPr lang="zh-CN" altLang="en-US" dirty="0"/>
              <a:t>run ATLAS </a:t>
            </a:r>
            <a:r>
              <a:rPr lang="zh-CN" altLang="en-US" dirty="0" smtClean="0"/>
              <a:t>simulation </a:t>
            </a:r>
            <a:r>
              <a:rPr lang="zh-CN" altLang="en-US" dirty="0"/>
              <a:t>jobs on volunteer computers</a:t>
            </a:r>
            <a:r>
              <a:rPr lang="en-US" altLang="zh-CN" dirty="0" smtClean="0"/>
              <a:t> </a:t>
            </a:r>
            <a:endParaRPr lang="en-US" altLang="zh-CN" dirty="0"/>
          </a:p>
        </p:txBody>
      </p:sp>
      <p:sp>
        <p:nvSpPr>
          <p:cNvPr id="32772" name="日期占位符 3"/>
          <p:cNvSpPr txBox="1">
            <a:spLocks noGrp="1" noChangeArrowheads="1"/>
          </p:cNvSpPr>
          <p:nvPr/>
        </p:nvSpPr>
        <p:spPr bwMode="auto"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FEA30DB-9461-47BC-8C46-16926601A481}" type="datetime1">
              <a:rPr lang="zh-CN" altLang="en-US" sz="1200">
                <a:solidFill>
                  <a:srgbClr val="898989"/>
                </a:solidFill>
              </a:rPr>
              <a:pPr eaLnBrk="1" hangingPunct="1"/>
              <a:t>2017-2-17</a:t>
            </a:fld>
            <a:endParaRPr lang="zh-CN" altLang="en-US"/>
          </a:p>
        </p:txBody>
      </p:sp>
      <p:sp>
        <p:nvSpPr>
          <p:cNvPr id="32773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1794642A-F418-4F2C-A6BB-12A947C235FD}" type="slidenum">
              <a:rPr lang="zh-CN" altLang="en-US"/>
              <a:pPr>
                <a:buFontTx/>
                <a:buNone/>
              </a:pPr>
              <a:t>7</a:t>
            </a:fld>
            <a:endParaRPr lang="en-US" altLang="zh-CN"/>
          </a:p>
        </p:txBody>
      </p:sp>
      <p:pic>
        <p:nvPicPr>
          <p:cNvPr id="32774" name="图片 6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06" y="1673226"/>
            <a:ext cx="419258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78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Architecture</a:t>
            </a:r>
            <a:endParaRPr lang="zh-CN" altLang="en-US" sz="4000"/>
          </a:p>
        </p:txBody>
      </p:sp>
      <p:sp>
        <p:nvSpPr>
          <p:cNvPr id="36867" name="日期占位符 3"/>
          <p:cNvSpPr txBox="1">
            <a:spLocks noGrp="1" noChangeArrowheads="1"/>
          </p:cNvSpPr>
          <p:nvPr/>
        </p:nvSpPr>
        <p:spPr bwMode="auto"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6A748A-5AE4-42DB-89DD-4F2EC0CA0B9C}" type="datetime1">
              <a:rPr lang="zh-CN" altLang="en-US" sz="1200">
                <a:solidFill>
                  <a:srgbClr val="898989"/>
                </a:solidFill>
              </a:rPr>
              <a:pPr eaLnBrk="1" hangingPunct="1"/>
              <a:t>2017-2-17</a:t>
            </a:fld>
            <a:endParaRPr lang="zh-CN" altLang="en-US"/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7775" y="1600201"/>
            <a:ext cx="7156450" cy="4525963"/>
          </a:xfrm>
        </p:spPr>
      </p:pic>
      <p:sp>
        <p:nvSpPr>
          <p:cNvPr id="36869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B28D48A4-0AA9-4C4D-8291-F012327434F0}" type="slidenum">
              <a:rPr lang="zh-CN" altLang="en-US"/>
              <a:pPr>
                <a:buFontTx/>
                <a:buNone/>
              </a:pPr>
              <a:t>8</a:t>
            </a:fld>
            <a:endParaRPr lang="en-US" altLang="zh-CN"/>
          </a:p>
        </p:txBody>
      </p:sp>
      <p:sp>
        <p:nvSpPr>
          <p:cNvPr id="36870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</a:p>
        </p:txBody>
      </p:sp>
    </p:spTree>
    <p:extLst>
      <p:ext uri="{BB962C8B-B14F-4D97-AF65-F5344CB8AC3E}">
        <p14:creationId xmlns:p14="http://schemas.microsoft.com/office/powerpoint/2010/main" val="14235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274637"/>
          </a:xfrm>
        </p:spPr>
        <p:txBody>
          <a:bodyPr>
            <a:normAutofit fontScale="90000"/>
          </a:bodyPr>
          <a:lstStyle/>
          <a:p>
            <a:r>
              <a:rPr lang="en-US" altLang="zh-CN" sz="4000"/>
              <a:t>the Whole ATLAS Computing</a:t>
            </a:r>
            <a:endParaRPr lang="zh-CN" altLang="en-US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570788" cy="533400"/>
          </a:xfrm>
        </p:spPr>
        <p:txBody>
          <a:bodyPr/>
          <a:lstStyle/>
          <a:p>
            <a:endParaRPr lang="zh-CN" altLang="zh-CN" smtClean="0"/>
          </a:p>
        </p:txBody>
      </p:sp>
      <p:pic>
        <p:nvPicPr>
          <p:cNvPr id="37892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341438"/>
            <a:ext cx="80645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1774825" y="765176"/>
            <a:ext cx="8064500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ATLAS@home(BOINC) is the biggest site for simulation, it account for </a:t>
            </a:r>
            <a:r>
              <a:rPr lang="en-US" altLang="zh-CN" b="1" dirty="0">
                <a:solidFill>
                  <a:srgbClr val="C00000"/>
                </a:solidFill>
              </a:rPr>
              <a:t>3% </a:t>
            </a:r>
            <a:r>
              <a:rPr lang="en-US" altLang="zh-CN" dirty="0"/>
              <a:t>of the whole atlas computing power!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863975" y="5661025"/>
            <a:ext cx="431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895" name="圆角矩形 9"/>
          <p:cNvSpPr>
            <a:spLocks noChangeArrowheads="1"/>
          </p:cNvSpPr>
          <p:nvPr/>
        </p:nvSpPr>
        <p:spPr bwMode="auto">
          <a:xfrm>
            <a:off x="4295776" y="5373689"/>
            <a:ext cx="1800225" cy="50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ATLAS@home</a:t>
            </a:r>
            <a:endParaRPr lang="zh-CN" altLang="en-US"/>
          </a:p>
        </p:txBody>
      </p:sp>
      <p:cxnSp>
        <p:nvCxnSpPr>
          <p:cNvPr id="14" name="直接箭头连接符 13"/>
          <p:cNvCxnSpPr>
            <a:stCxn id="37895" idx="0"/>
          </p:cNvCxnSpPr>
          <p:nvPr/>
        </p:nvCxnSpPr>
        <p:spPr bwMode="auto">
          <a:xfrm flipV="1">
            <a:off x="5195888" y="3429000"/>
            <a:ext cx="323850" cy="1944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897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A52633CA-D8AB-4B23-BDDE-7D128E900C1E}" type="slidenum">
              <a:rPr lang="zh-CN" altLang="en-US"/>
              <a:pPr>
                <a:buFontTx/>
                <a:buNone/>
              </a:pPr>
              <a:t>9</a:t>
            </a:fld>
            <a:endParaRPr lang="en-US" altLang="zh-CN"/>
          </a:p>
        </p:txBody>
      </p:sp>
      <p:sp>
        <p:nvSpPr>
          <p:cNvPr id="37898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mtClean="0"/>
              <a:t>ISGC 2017 , IHEP-CC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9678257" y="1600200"/>
            <a:ext cx="2095928" cy="1471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ATLAS has ~150K CPU cores from all Grid sites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6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2042</Words>
  <Application>Microsoft Office PowerPoint</Application>
  <PresentationFormat>宽屏</PresentationFormat>
  <Paragraphs>498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MS PGothic</vt:lpstr>
      <vt:lpstr>宋体</vt:lpstr>
      <vt:lpstr>Arial</vt:lpstr>
      <vt:lpstr>Calibri</vt:lpstr>
      <vt:lpstr>Calibri Light</vt:lpstr>
      <vt:lpstr>Wingdings</vt:lpstr>
      <vt:lpstr>Office 主题</vt:lpstr>
      <vt:lpstr>Exploring Multi-Core on ATLAS@home</vt:lpstr>
      <vt:lpstr>Outline </vt:lpstr>
      <vt:lpstr>Scientists </vt:lpstr>
      <vt:lpstr>Volunteers</vt:lpstr>
      <vt:lpstr>Middle Ware for VC </vt:lpstr>
      <vt:lpstr>The scale of BOINC Volunteer Computing(1)</vt:lpstr>
      <vt:lpstr>ATLAS@home</vt:lpstr>
      <vt:lpstr>Architecture</vt:lpstr>
      <vt:lpstr>the Whole ATLAS Computing</vt:lpstr>
      <vt:lpstr>In a year, completed 3.3M jobs (99% MC simulation, 1% MC reconstruction), consumes 43M CPU hours, processed 91M events, running 6K jobs/day, processed 154TB data, produced 94TB data, Job failure 11.84%</vt:lpstr>
      <vt:lpstr>Participated hosts and users keep growing, but the total amount of CPU remains flat!</vt:lpstr>
      <vt:lpstr>ATLAS@home Performance</vt:lpstr>
      <vt:lpstr>ATLAS@home Single-&gt;Multi Core (1)</vt:lpstr>
      <vt:lpstr>ATLAS@home Single-&gt;Multi Core (2)</vt:lpstr>
      <vt:lpstr>BOINC support for multi core</vt:lpstr>
      <vt:lpstr>Customized multi core scheduler for ATLAS@home</vt:lpstr>
      <vt:lpstr>Memory usage improvement from multi core</vt:lpstr>
      <vt:lpstr>Performance issues with different cores</vt:lpstr>
      <vt:lpstr>Tests on given hosts</vt:lpstr>
      <vt:lpstr>Test Result</vt:lpstr>
      <vt:lpstr>Analysis from ATLAS Job Dashboard (1) Performance of BOINC multi core site</vt:lpstr>
      <vt:lpstr>Analysis from Job Dashboard (2) performance of different resources</vt:lpstr>
      <vt:lpstr>Analysis from Job Dashboard (3) performance of commonly used cores</vt:lpstr>
      <vt:lpstr>Conclusions </vt:lpstr>
      <vt:lpstr>Solutions for ATLAS multi core </vt:lpstr>
      <vt:lpstr>multi core vs. single Core (1)</vt:lpstr>
      <vt:lpstr>multi core vs. single core</vt:lpstr>
      <vt:lpstr>Multi core numbers breakdown</vt:lpstr>
      <vt:lpstr>Multi Core doesn’t improve CPU Efficiency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Multi-Core on ATLAS@home</dc:title>
  <dc:creator>wuwenjing</dc:creator>
  <cp:lastModifiedBy>wuwenjing</cp:lastModifiedBy>
  <cp:revision>123</cp:revision>
  <dcterms:created xsi:type="dcterms:W3CDTF">2017-02-13T08:06:35Z</dcterms:created>
  <dcterms:modified xsi:type="dcterms:W3CDTF">2017-02-17T08:08:29Z</dcterms:modified>
</cp:coreProperties>
</file>