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60" r:id="rId4"/>
    <p:sldId id="276" r:id="rId5"/>
    <p:sldId id="267" r:id="rId6"/>
    <p:sldId id="277" r:id="rId7"/>
    <p:sldId id="340" r:id="rId8"/>
    <p:sldId id="262" r:id="rId9"/>
    <p:sldId id="303" r:id="rId10"/>
    <p:sldId id="270" r:id="rId11"/>
    <p:sldId id="320" r:id="rId12"/>
    <p:sldId id="302" r:id="rId13"/>
    <p:sldId id="321" r:id="rId14"/>
    <p:sldId id="322" r:id="rId15"/>
    <p:sldId id="263" r:id="rId16"/>
    <p:sldId id="287" r:id="rId17"/>
    <p:sldId id="342" r:id="rId18"/>
    <p:sldId id="338" r:id="rId19"/>
    <p:sldId id="289" r:id="rId20"/>
    <p:sldId id="339" r:id="rId21"/>
    <p:sldId id="264" r:id="rId22"/>
    <p:sldId id="341" r:id="rId23"/>
    <p:sldId id="279" r:id="rId24"/>
    <p:sldId id="261"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A3"/>
    <a:srgbClr val="ECECEC"/>
    <a:srgbClr val="404040"/>
    <a:srgbClr val="FFFFFF"/>
    <a:srgbClr val="453D3A"/>
    <a:srgbClr val="1A92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86" autoAdjust="0"/>
    <p:restoredTop sz="71056" autoAdjust="0"/>
  </p:normalViewPr>
  <p:slideViewPr>
    <p:cSldViewPr snapToGrid="0" showGuides="1">
      <p:cViewPr varScale="1">
        <p:scale>
          <a:sx n="80" d="100"/>
          <a:sy n="80" d="100"/>
        </p:scale>
        <p:origin x="1908" y="90"/>
      </p:cViewPr>
      <p:guideLst>
        <p:guide orient="horz" pos="2157"/>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2F98C7-9395-4E9A-96EC-DE4C39432AA7}" type="datetimeFigureOut">
              <a:rPr lang="zh-CN" altLang="en-US" smtClean="0"/>
              <a:t>2022/3/23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64DB0-CCE3-4363-801A-A01AADC6398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a:t>
            </a:fld>
            <a:endParaRPr lang="zh-CN" altLang="en-US"/>
          </a:p>
        </p:txBody>
      </p:sp>
    </p:spTree>
    <p:extLst>
      <p:ext uri="{BB962C8B-B14F-4D97-AF65-F5344CB8AC3E}">
        <p14:creationId xmlns:p14="http://schemas.microsoft.com/office/powerpoint/2010/main" val="2456208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10</a:t>
            </a:fld>
            <a:endParaRPr lang="zh-CN" altLang="en-US"/>
          </a:p>
        </p:txBody>
      </p:sp>
    </p:spTree>
    <p:extLst>
      <p:ext uri="{BB962C8B-B14F-4D97-AF65-F5344CB8AC3E}">
        <p14:creationId xmlns:p14="http://schemas.microsoft.com/office/powerpoint/2010/main" val="2027936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11</a:t>
            </a:fld>
            <a:endParaRPr lang="zh-CN" altLang="en-US"/>
          </a:p>
        </p:txBody>
      </p:sp>
    </p:spTree>
    <p:extLst>
      <p:ext uri="{BB962C8B-B14F-4D97-AF65-F5344CB8AC3E}">
        <p14:creationId xmlns:p14="http://schemas.microsoft.com/office/powerpoint/2010/main" val="33968462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12</a:t>
            </a:fld>
            <a:endParaRPr lang="zh-CN" altLang="en-US"/>
          </a:p>
        </p:txBody>
      </p:sp>
    </p:spTree>
    <p:extLst>
      <p:ext uri="{BB962C8B-B14F-4D97-AF65-F5344CB8AC3E}">
        <p14:creationId xmlns:p14="http://schemas.microsoft.com/office/powerpoint/2010/main" val="12495795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13</a:t>
            </a:fld>
            <a:endParaRPr lang="zh-CN" altLang="en-US"/>
          </a:p>
        </p:txBody>
      </p:sp>
    </p:spTree>
    <p:extLst>
      <p:ext uri="{BB962C8B-B14F-4D97-AF65-F5344CB8AC3E}">
        <p14:creationId xmlns:p14="http://schemas.microsoft.com/office/powerpoint/2010/main" val="2106580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14</a:t>
            </a:fld>
            <a:endParaRPr lang="zh-CN" altLang="en-US"/>
          </a:p>
        </p:txBody>
      </p:sp>
    </p:spTree>
    <p:extLst>
      <p:ext uri="{BB962C8B-B14F-4D97-AF65-F5344CB8AC3E}">
        <p14:creationId xmlns:p14="http://schemas.microsoft.com/office/powerpoint/2010/main" val="1832299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15</a:t>
            </a:fld>
            <a:endParaRPr lang="zh-CN" altLang="en-US"/>
          </a:p>
        </p:txBody>
      </p:sp>
    </p:spTree>
    <p:extLst>
      <p:ext uri="{BB962C8B-B14F-4D97-AF65-F5344CB8AC3E}">
        <p14:creationId xmlns:p14="http://schemas.microsoft.com/office/powerpoint/2010/main" val="3208525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16</a:t>
            </a:fld>
            <a:endParaRPr lang="zh-CN" altLang="en-US"/>
          </a:p>
        </p:txBody>
      </p:sp>
    </p:spTree>
    <p:extLst>
      <p:ext uri="{BB962C8B-B14F-4D97-AF65-F5344CB8AC3E}">
        <p14:creationId xmlns:p14="http://schemas.microsoft.com/office/powerpoint/2010/main" val="13537229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17</a:t>
            </a:fld>
            <a:endParaRPr lang="zh-CN" altLang="en-US"/>
          </a:p>
        </p:txBody>
      </p:sp>
    </p:spTree>
    <p:extLst>
      <p:ext uri="{BB962C8B-B14F-4D97-AF65-F5344CB8AC3E}">
        <p14:creationId xmlns:p14="http://schemas.microsoft.com/office/powerpoint/2010/main" val="23537674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18</a:t>
            </a:fld>
            <a:endParaRPr lang="zh-CN" altLang="en-US"/>
          </a:p>
        </p:txBody>
      </p:sp>
    </p:spTree>
    <p:extLst>
      <p:ext uri="{BB962C8B-B14F-4D97-AF65-F5344CB8AC3E}">
        <p14:creationId xmlns:p14="http://schemas.microsoft.com/office/powerpoint/2010/main" val="3909857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19</a:t>
            </a:fld>
            <a:endParaRPr lang="zh-CN" altLang="en-US"/>
          </a:p>
        </p:txBody>
      </p:sp>
    </p:spTree>
    <p:extLst>
      <p:ext uri="{BB962C8B-B14F-4D97-AF65-F5344CB8AC3E}">
        <p14:creationId xmlns:p14="http://schemas.microsoft.com/office/powerpoint/2010/main" val="410108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a:t>
            </a:fld>
            <a:endParaRPr lang="zh-CN" altLang="en-US"/>
          </a:p>
        </p:txBody>
      </p:sp>
    </p:spTree>
    <p:extLst>
      <p:ext uri="{BB962C8B-B14F-4D97-AF65-F5344CB8AC3E}">
        <p14:creationId xmlns:p14="http://schemas.microsoft.com/office/powerpoint/2010/main" val="1245459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20</a:t>
            </a:fld>
            <a:endParaRPr lang="zh-CN" altLang="en-US"/>
          </a:p>
        </p:txBody>
      </p:sp>
    </p:spTree>
    <p:extLst>
      <p:ext uri="{BB962C8B-B14F-4D97-AF65-F5344CB8AC3E}">
        <p14:creationId xmlns:p14="http://schemas.microsoft.com/office/powerpoint/2010/main" val="1802778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21</a:t>
            </a:fld>
            <a:endParaRPr lang="zh-CN" altLang="en-US"/>
          </a:p>
        </p:txBody>
      </p:sp>
    </p:spTree>
    <p:extLst>
      <p:ext uri="{BB962C8B-B14F-4D97-AF65-F5344CB8AC3E}">
        <p14:creationId xmlns:p14="http://schemas.microsoft.com/office/powerpoint/2010/main" val="2531974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22</a:t>
            </a:fld>
            <a:endParaRPr lang="zh-CN" altLang="en-US"/>
          </a:p>
        </p:txBody>
      </p:sp>
    </p:spTree>
    <p:extLst>
      <p:ext uri="{BB962C8B-B14F-4D97-AF65-F5344CB8AC3E}">
        <p14:creationId xmlns:p14="http://schemas.microsoft.com/office/powerpoint/2010/main" val="11989880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23</a:t>
            </a:fld>
            <a:endParaRPr lang="zh-CN" altLang="en-US"/>
          </a:p>
        </p:txBody>
      </p:sp>
    </p:spTree>
    <p:extLst>
      <p:ext uri="{BB962C8B-B14F-4D97-AF65-F5344CB8AC3E}">
        <p14:creationId xmlns:p14="http://schemas.microsoft.com/office/powerpoint/2010/main" val="3145338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24</a:t>
            </a:fld>
            <a:endParaRPr lang="zh-CN" altLang="en-US"/>
          </a:p>
        </p:txBody>
      </p:sp>
    </p:spTree>
    <p:extLst>
      <p:ext uri="{BB962C8B-B14F-4D97-AF65-F5344CB8AC3E}">
        <p14:creationId xmlns:p14="http://schemas.microsoft.com/office/powerpoint/2010/main" val="280451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3</a:t>
            </a:fld>
            <a:endParaRPr lang="zh-CN" altLang="en-US"/>
          </a:p>
        </p:txBody>
      </p:sp>
    </p:spTree>
    <p:extLst>
      <p:ext uri="{BB962C8B-B14F-4D97-AF65-F5344CB8AC3E}">
        <p14:creationId xmlns:p14="http://schemas.microsoft.com/office/powerpoint/2010/main" val="2386012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4</a:t>
            </a:fld>
            <a:endParaRPr lang="zh-CN" altLang="en-US"/>
          </a:p>
        </p:txBody>
      </p:sp>
    </p:spTree>
    <p:extLst>
      <p:ext uri="{BB962C8B-B14F-4D97-AF65-F5344CB8AC3E}">
        <p14:creationId xmlns:p14="http://schemas.microsoft.com/office/powerpoint/2010/main" val="1575007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5</a:t>
            </a:fld>
            <a:endParaRPr lang="zh-CN" altLang="en-US"/>
          </a:p>
        </p:txBody>
      </p:sp>
    </p:spTree>
    <p:extLst>
      <p:ext uri="{BB962C8B-B14F-4D97-AF65-F5344CB8AC3E}">
        <p14:creationId xmlns:p14="http://schemas.microsoft.com/office/powerpoint/2010/main" val="3385362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6</a:t>
            </a:fld>
            <a:endParaRPr lang="zh-CN" altLang="en-US"/>
          </a:p>
        </p:txBody>
      </p:sp>
    </p:spTree>
    <p:extLst>
      <p:ext uri="{BB962C8B-B14F-4D97-AF65-F5344CB8AC3E}">
        <p14:creationId xmlns:p14="http://schemas.microsoft.com/office/powerpoint/2010/main" val="3273484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7</a:t>
            </a:fld>
            <a:endParaRPr lang="zh-CN" altLang="en-US"/>
          </a:p>
        </p:txBody>
      </p:sp>
    </p:spTree>
    <p:extLst>
      <p:ext uri="{BB962C8B-B14F-4D97-AF65-F5344CB8AC3E}">
        <p14:creationId xmlns:p14="http://schemas.microsoft.com/office/powerpoint/2010/main" val="3068966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1464DB0-CCE3-4363-801A-A01AADC6398D}" type="slidenum">
              <a:rPr lang="zh-CN" altLang="en-US" smtClean="0"/>
              <a:t>8</a:t>
            </a:fld>
            <a:endParaRPr lang="zh-CN" altLang="en-US"/>
          </a:p>
        </p:txBody>
      </p:sp>
    </p:spTree>
    <p:extLst>
      <p:ext uri="{BB962C8B-B14F-4D97-AF65-F5344CB8AC3E}">
        <p14:creationId xmlns:p14="http://schemas.microsoft.com/office/powerpoint/2010/main" val="754086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内页">
    <p:spTree>
      <p:nvGrpSpPr>
        <p:cNvPr id="1" name=""/>
        <p:cNvGrpSpPr/>
        <p:nvPr/>
      </p:nvGrpSpPr>
      <p:grpSpPr>
        <a:xfrm>
          <a:off x="0" y="0"/>
          <a:ext cx="0" cy="0"/>
          <a:chOff x="0" y="0"/>
          <a:chExt cx="0" cy="0"/>
        </a:xfrm>
      </p:grpSpPr>
      <p:sp>
        <p:nvSpPr>
          <p:cNvPr id="10" name="矩形 9"/>
          <p:cNvSpPr/>
          <p:nvPr userDrawn="1"/>
        </p:nvSpPr>
        <p:spPr>
          <a:xfrm>
            <a:off x="11084978" y="659530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
        <p:nvSpPr>
          <p:cNvPr id="7" name="矩形 6"/>
          <p:cNvSpPr/>
          <p:nvPr userDrawn="1"/>
        </p:nvSpPr>
        <p:spPr>
          <a:xfrm>
            <a:off x="371325" y="387275"/>
            <a:ext cx="324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119325" y="135275"/>
            <a:ext cx="252000" cy="25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11226675" y="6318000"/>
            <a:ext cx="540000" cy="54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灯片编号占位符 15"/>
          <p:cNvSpPr>
            <a:spLocks noGrp="1"/>
          </p:cNvSpPr>
          <p:nvPr>
            <p:ph type="sldNum" sz="quarter" idx="12"/>
          </p:nvPr>
        </p:nvSpPr>
        <p:spPr>
          <a:xfrm>
            <a:off x="10801350" y="6405438"/>
            <a:ext cx="1390650" cy="365125"/>
          </a:xfrm>
        </p:spPr>
        <p:txBody>
          <a:bodyPr/>
          <a:lstStyle>
            <a:lvl1pPr algn="ctr">
              <a:defRPr sz="2000" b="1">
                <a:solidFill>
                  <a:schemeClr val="bg1"/>
                </a:solidFill>
              </a:defRPr>
            </a:lvl1pPr>
          </a:lstStyle>
          <a:p>
            <a:fld id="{51D91E7F-84B6-4064-9D4E-CC7D244BCA04}" type="slidenum">
              <a:rPr lang="zh-CN" altLang="en-US" smtClean="0"/>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C821-51AF-415E-BF5B-CDCDE3466362}" type="datetime1">
              <a:rPr lang="zh-CN" altLang="en-US" smtClean="0"/>
              <a:t>2022/3/23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91E7F-84B6-4064-9D4E-CC7D244BCA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notesSlide" Target="../notesSlides/notesSlide10.xml"/><Relationship Id="rId7" Type="http://schemas.openxmlformats.org/officeDocument/2006/relationships/image" Target="../media/image5.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10" Type="http://schemas.openxmlformats.org/officeDocument/2006/relationships/image" Target="../media/image8.emf"/><Relationship Id="rId4" Type="http://schemas.openxmlformats.org/officeDocument/2006/relationships/oleObject" Target="../embeddings/oleObject1.bin"/><Relationship Id="rId9"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 Id="rId9" Type="http://schemas.openxmlformats.org/officeDocument/2006/relationships/image" Target="../media/image20.png"/></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0" y="2512140"/>
            <a:ext cx="12191365" cy="1983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16585" y="2584140"/>
            <a:ext cx="9728200" cy="1938020"/>
          </a:xfrm>
          <a:prstGeom prst="rect">
            <a:avLst/>
          </a:prstGeom>
          <a:noFill/>
        </p:spPr>
        <p:txBody>
          <a:bodyPr wrap="square" rtlCol="0">
            <a:spAutoFit/>
          </a:bodyPr>
          <a:lstStyle/>
          <a:p>
            <a:r>
              <a:rPr lang="zh-CN" altLang="en-US" sz="4000" b="1" dirty="0">
                <a:solidFill>
                  <a:schemeClr val="bg1"/>
                </a:solidFill>
              </a:rPr>
              <a:t>Imbalanced Malicious Traffic Detection Based on Coarse-grained Data Labels</a:t>
            </a:r>
          </a:p>
        </p:txBody>
      </p:sp>
      <p:sp>
        <p:nvSpPr>
          <p:cNvPr id="12" name="文本框 11"/>
          <p:cNvSpPr txBox="1"/>
          <p:nvPr/>
        </p:nvSpPr>
        <p:spPr>
          <a:xfrm>
            <a:off x="2419986" y="4563015"/>
            <a:ext cx="3676014" cy="369332"/>
          </a:xfrm>
          <a:prstGeom prst="rect">
            <a:avLst/>
          </a:prstGeom>
          <a:noFill/>
        </p:spPr>
        <p:txBody>
          <a:bodyPr wrap="square" rtlCol="0">
            <a:spAutoFit/>
          </a:bodyPr>
          <a:lstStyle/>
          <a:p>
            <a:r>
              <a:rPr lang="en-US" altLang="zh-CN" b="1" dirty="0">
                <a:solidFill>
                  <a:srgbClr val="453D3A"/>
                </a:solidFill>
              </a:rPr>
              <a:t>Presented</a:t>
            </a:r>
            <a:r>
              <a:rPr lang="zh-CN" altLang="en-US" b="1" dirty="0">
                <a:solidFill>
                  <a:srgbClr val="453D3A"/>
                </a:solidFill>
              </a:rPr>
              <a:t> </a:t>
            </a:r>
            <a:r>
              <a:rPr lang="en-US" altLang="zh-CN" b="1" dirty="0">
                <a:solidFill>
                  <a:srgbClr val="453D3A"/>
                </a:solidFill>
              </a:rPr>
              <a:t>by Li </a:t>
            </a:r>
            <a:r>
              <a:rPr lang="en-US" altLang="zh-CN" b="1" dirty="0" err="1">
                <a:solidFill>
                  <a:srgbClr val="453D3A"/>
                </a:solidFill>
              </a:rPr>
              <a:t>Zhenyu</a:t>
            </a:r>
            <a:endParaRPr lang="zh-CN" altLang="en-US" b="1" dirty="0">
              <a:solidFill>
                <a:srgbClr val="453D3A"/>
              </a:solidFill>
            </a:endParaRPr>
          </a:p>
        </p:txBody>
      </p:sp>
      <p:sp>
        <p:nvSpPr>
          <p:cNvPr id="15" name="矩形 14"/>
          <p:cNvSpPr/>
          <p:nvPr/>
        </p:nvSpPr>
        <p:spPr>
          <a:xfrm>
            <a:off x="11172674" y="2260140"/>
            <a:ext cx="324000" cy="32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10920674" y="2008140"/>
            <a:ext cx="252000" cy="25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5"/>
          <p:cNvSpPr>
            <a:spLocks noEditPoints="1"/>
          </p:cNvSpPr>
          <p:nvPr/>
        </p:nvSpPr>
        <p:spPr bwMode="auto">
          <a:xfrm>
            <a:off x="10240011" y="2936668"/>
            <a:ext cx="555624" cy="489478"/>
          </a:xfrm>
          <a:custGeom>
            <a:avLst/>
            <a:gdLst>
              <a:gd name="T0" fmla="*/ 17 w 68"/>
              <a:gd name="T1" fmla="*/ 26 h 60"/>
              <a:gd name="T2" fmla="*/ 33 w 68"/>
              <a:gd name="T3" fmla="*/ 31 h 60"/>
              <a:gd name="T4" fmla="*/ 33 w 68"/>
              <a:gd name="T5" fmla="*/ 31 h 60"/>
              <a:gd name="T6" fmla="*/ 49 w 68"/>
              <a:gd name="T7" fmla="*/ 26 h 60"/>
              <a:gd name="T8" fmla="*/ 34 w 68"/>
              <a:gd name="T9" fmla="*/ 18 h 60"/>
              <a:gd name="T10" fmla="*/ 59 w 68"/>
              <a:gd name="T11" fmla="*/ 16 h 60"/>
              <a:gd name="T12" fmla="*/ 55 w 68"/>
              <a:gd name="T13" fmla="*/ 23 h 60"/>
              <a:gd name="T14" fmla="*/ 56 w 68"/>
              <a:gd name="T15" fmla="*/ 15 h 60"/>
              <a:gd name="T16" fmla="*/ 56 w 68"/>
              <a:gd name="T17" fmla="*/ 12 h 60"/>
              <a:gd name="T18" fmla="*/ 52 w 68"/>
              <a:gd name="T19" fmla="*/ 23 h 60"/>
              <a:gd name="T20" fmla="*/ 68 w 68"/>
              <a:gd name="T21" fmla="*/ 32 h 60"/>
              <a:gd name="T22" fmla="*/ 68 w 68"/>
              <a:gd name="T23" fmla="*/ 34 h 60"/>
              <a:gd name="T24" fmla="*/ 67 w 68"/>
              <a:gd name="T25" fmla="*/ 34 h 60"/>
              <a:gd name="T26" fmla="*/ 29 w 68"/>
              <a:gd name="T27" fmla="*/ 50 h 60"/>
              <a:gd name="T28" fmla="*/ 68 w 68"/>
              <a:gd name="T29" fmla="*/ 45 h 60"/>
              <a:gd name="T30" fmla="*/ 30 w 68"/>
              <a:gd name="T31" fmla="*/ 60 h 60"/>
              <a:gd name="T32" fmla="*/ 28 w 68"/>
              <a:gd name="T33" fmla="*/ 59 h 60"/>
              <a:gd name="T34" fmla="*/ 3 w 68"/>
              <a:gd name="T35" fmla="*/ 25 h 60"/>
              <a:gd name="T36" fmla="*/ 14 w 68"/>
              <a:gd name="T37" fmla="*/ 23 h 60"/>
              <a:gd name="T38" fmla="*/ 1 w 68"/>
              <a:gd name="T39" fmla="*/ 10 h 60"/>
              <a:gd name="T40" fmla="*/ 32 w 68"/>
              <a:gd name="T41" fmla="*/ 0 h 60"/>
              <a:gd name="T42" fmla="*/ 65 w 68"/>
              <a:gd name="T43" fmla="*/ 9 h 60"/>
              <a:gd name="T44" fmla="*/ 59 w 68"/>
              <a:gd name="T45" fmla="*/ 14 h 60"/>
              <a:gd name="T46" fmla="*/ 59 w 68"/>
              <a:gd name="T47" fmla="*/ 16 h 60"/>
              <a:gd name="T48" fmla="*/ 58 w 68"/>
              <a:gd name="T49" fmla="*/ 9 h 60"/>
              <a:gd name="T50" fmla="*/ 33 w 68"/>
              <a:gd name="T51" fmla="*/ 4 h 60"/>
              <a:gd name="T52" fmla="*/ 33 w 68"/>
              <a:gd name="T53" fmla="*/ 8 h 60"/>
              <a:gd name="T54" fmla="*/ 54 w 68"/>
              <a:gd name="T55" fmla="*/ 10 h 60"/>
              <a:gd name="T56" fmla="*/ 32 w 68"/>
              <a:gd name="T57" fmla="*/ 53 h 60"/>
              <a:gd name="T58" fmla="*/ 67 w 68"/>
              <a:gd name="T59" fmla="*/ 42 h 60"/>
              <a:gd name="T60" fmla="*/ 32 w 68"/>
              <a:gd name="T61" fmla="*/ 49 h 60"/>
              <a:gd name="T62" fmla="*/ 67 w 68"/>
              <a:gd name="T63" fmla="*/ 40 h 60"/>
              <a:gd name="T64" fmla="*/ 32 w 68"/>
              <a:gd name="T65" fmla="*/ 49 h 60"/>
              <a:gd name="T66" fmla="*/ 32 w 68"/>
              <a:gd name="T67" fmla="*/ 47 h 60"/>
              <a:gd name="T68" fmla="*/ 67 w 68"/>
              <a:gd name="T69" fmla="*/ 3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8" h="60">
                <a:moveTo>
                  <a:pt x="17" y="14"/>
                </a:moveTo>
                <a:cubicBezTo>
                  <a:pt x="17" y="26"/>
                  <a:pt x="17" y="26"/>
                  <a:pt x="17" y="26"/>
                </a:cubicBezTo>
                <a:cubicBezTo>
                  <a:pt x="17" y="26"/>
                  <a:pt x="18" y="27"/>
                  <a:pt x="18" y="27"/>
                </a:cubicBezTo>
                <a:cubicBezTo>
                  <a:pt x="22" y="28"/>
                  <a:pt x="29" y="31"/>
                  <a:pt x="33" y="31"/>
                </a:cubicBezTo>
                <a:cubicBezTo>
                  <a:pt x="33" y="31"/>
                  <a:pt x="33" y="31"/>
                  <a:pt x="33" y="31"/>
                </a:cubicBezTo>
                <a:cubicBezTo>
                  <a:pt x="33" y="31"/>
                  <a:pt x="33" y="31"/>
                  <a:pt x="33" y="31"/>
                </a:cubicBezTo>
                <a:cubicBezTo>
                  <a:pt x="36" y="31"/>
                  <a:pt x="39" y="30"/>
                  <a:pt x="41" y="30"/>
                </a:cubicBezTo>
                <a:cubicBezTo>
                  <a:pt x="45" y="29"/>
                  <a:pt x="47" y="27"/>
                  <a:pt x="49" y="26"/>
                </a:cubicBezTo>
                <a:cubicBezTo>
                  <a:pt x="49" y="14"/>
                  <a:pt x="49" y="14"/>
                  <a:pt x="49" y="14"/>
                </a:cubicBezTo>
                <a:cubicBezTo>
                  <a:pt x="34" y="18"/>
                  <a:pt x="34" y="18"/>
                  <a:pt x="34" y="18"/>
                </a:cubicBezTo>
                <a:cubicBezTo>
                  <a:pt x="17" y="14"/>
                  <a:pt x="17" y="14"/>
                  <a:pt x="17" y="14"/>
                </a:cubicBezTo>
                <a:close/>
                <a:moveTo>
                  <a:pt x="59" y="16"/>
                </a:moveTo>
                <a:cubicBezTo>
                  <a:pt x="61" y="23"/>
                  <a:pt x="61" y="23"/>
                  <a:pt x="61" y="23"/>
                </a:cubicBezTo>
                <a:cubicBezTo>
                  <a:pt x="59" y="25"/>
                  <a:pt x="57" y="25"/>
                  <a:pt x="55" y="23"/>
                </a:cubicBezTo>
                <a:cubicBezTo>
                  <a:pt x="56" y="16"/>
                  <a:pt x="56" y="16"/>
                  <a:pt x="56" y="16"/>
                </a:cubicBezTo>
                <a:cubicBezTo>
                  <a:pt x="56" y="16"/>
                  <a:pt x="56" y="16"/>
                  <a:pt x="56" y="15"/>
                </a:cubicBezTo>
                <a:cubicBezTo>
                  <a:pt x="56" y="15"/>
                  <a:pt x="56" y="14"/>
                  <a:pt x="56" y="14"/>
                </a:cubicBezTo>
                <a:cubicBezTo>
                  <a:pt x="56" y="12"/>
                  <a:pt x="56" y="12"/>
                  <a:pt x="56" y="12"/>
                </a:cubicBezTo>
                <a:cubicBezTo>
                  <a:pt x="52" y="13"/>
                  <a:pt x="52" y="13"/>
                  <a:pt x="52" y="13"/>
                </a:cubicBezTo>
                <a:cubicBezTo>
                  <a:pt x="52" y="23"/>
                  <a:pt x="52" y="23"/>
                  <a:pt x="52" y="23"/>
                </a:cubicBezTo>
                <a:cubicBezTo>
                  <a:pt x="68" y="30"/>
                  <a:pt x="68" y="30"/>
                  <a:pt x="68" y="30"/>
                </a:cubicBezTo>
                <a:cubicBezTo>
                  <a:pt x="68" y="32"/>
                  <a:pt x="68" y="32"/>
                  <a:pt x="68" y="32"/>
                </a:cubicBezTo>
                <a:cubicBezTo>
                  <a:pt x="68" y="34"/>
                  <a:pt x="68" y="34"/>
                  <a:pt x="68" y="34"/>
                </a:cubicBezTo>
                <a:cubicBezTo>
                  <a:pt x="68" y="34"/>
                  <a:pt x="68" y="34"/>
                  <a:pt x="68" y="34"/>
                </a:cubicBezTo>
                <a:cubicBezTo>
                  <a:pt x="68" y="34"/>
                  <a:pt x="68" y="34"/>
                  <a:pt x="68" y="34"/>
                </a:cubicBezTo>
                <a:cubicBezTo>
                  <a:pt x="67" y="34"/>
                  <a:pt x="67" y="34"/>
                  <a:pt x="67" y="34"/>
                </a:cubicBezTo>
                <a:cubicBezTo>
                  <a:pt x="30" y="44"/>
                  <a:pt x="30" y="44"/>
                  <a:pt x="30" y="44"/>
                </a:cubicBezTo>
                <a:cubicBezTo>
                  <a:pt x="29" y="46"/>
                  <a:pt x="29" y="48"/>
                  <a:pt x="29" y="50"/>
                </a:cubicBezTo>
                <a:cubicBezTo>
                  <a:pt x="29" y="52"/>
                  <a:pt x="29" y="54"/>
                  <a:pt x="30" y="56"/>
                </a:cubicBezTo>
                <a:cubicBezTo>
                  <a:pt x="68" y="45"/>
                  <a:pt x="68" y="45"/>
                  <a:pt x="68" y="45"/>
                </a:cubicBezTo>
                <a:cubicBezTo>
                  <a:pt x="68" y="48"/>
                  <a:pt x="68" y="48"/>
                  <a:pt x="68" y="48"/>
                </a:cubicBezTo>
                <a:cubicBezTo>
                  <a:pt x="30" y="60"/>
                  <a:pt x="30" y="60"/>
                  <a:pt x="30" y="60"/>
                </a:cubicBezTo>
                <a:cubicBezTo>
                  <a:pt x="29" y="60"/>
                  <a:pt x="29" y="60"/>
                  <a:pt x="29" y="60"/>
                </a:cubicBezTo>
                <a:cubicBezTo>
                  <a:pt x="28" y="59"/>
                  <a:pt x="28" y="59"/>
                  <a:pt x="28" y="59"/>
                </a:cubicBezTo>
                <a:cubicBezTo>
                  <a:pt x="3" y="38"/>
                  <a:pt x="3" y="38"/>
                  <a:pt x="3" y="38"/>
                </a:cubicBezTo>
                <a:cubicBezTo>
                  <a:pt x="2" y="34"/>
                  <a:pt x="1" y="30"/>
                  <a:pt x="3" y="25"/>
                </a:cubicBezTo>
                <a:cubicBezTo>
                  <a:pt x="3" y="25"/>
                  <a:pt x="3" y="25"/>
                  <a:pt x="3" y="25"/>
                </a:cubicBezTo>
                <a:cubicBezTo>
                  <a:pt x="14" y="23"/>
                  <a:pt x="14" y="23"/>
                  <a:pt x="14" y="23"/>
                </a:cubicBezTo>
                <a:cubicBezTo>
                  <a:pt x="14" y="13"/>
                  <a:pt x="14" y="13"/>
                  <a:pt x="14" y="13"/>
                </a:cubicBezTo>
                <a:cubicBezTo>
                  <a:pt x="1" y="10"/>
                  <a:pt x="1" y="10"/>
                  <a:pt x="1" y="10"/>
                </a:cubicBezTo>
                <a:cubicBezTo>
                  <a:pt x="0" y="8"/>
                  <a:pt x="0" y="8"/>
                  <a:pt x="0" y="8"/>
                </a:cubicBezTo>
                <a:cubicBezTo>
                  <a:pt x="32" y="0"/>
                  <a:pt x="32" y="0"/>
                  <a:pt x="32" y="0"/>
                </a:cubicBezTo>
                <a:cubicBezTo>
                  <a:pt x="65" y="7"/>
                  <a:pt x="65" y="7"/>
                  <a:pt x="65" y="7"/>
                </a:cubicBezTo>
                <a:cubicBezTo>
                  <a:pt x="65" y="9"/>
                  <a:pt x="65" y="9"/>
                  <a:pt x="65" y="9"/>
                </a:cubicBezTo>
                <a:cubicBezTo>
                  <a:pt x="59" y="11"/>
                  <a:pt x="59" y="11"/>
                  <a:pt x="59" y="11"/>
                </a:cubicBezTo>
                <a:cubicBezTo>
                  <a:pt x="59" y="14"/>
                  <a:pt x="59" y="14"/>
                  <a:pt x="59" y="14"/>
                </a:cubicBezTo>
                <a:cubicBezTo>
                  <a:pt x="59" y="14"/>
                  <a:pt x="59" y="15"/>
                  <a:pt x="59" y="15"/>
                </a:cubicBezTo>
                <a:cubicBezTo>
                  <a:pt x="59" y="16"/>
                  <a:pt x="59" y="16"/>
                  <a:pt x="59" y="16"/>
                </a:cubicBezTo>
                <a:close/>
                <a:moveTo>
                  <a:pt x="54" y="10"/>
                </a:moveTo>
                <a:cubicBezTo>
                  <a:pt x="58" y="9"/>
                  <a:pt x="58" y="9"/>
                  <a:pt x="58" y="9"/>
                </a:cubicBezTo>
                <a:cubicBezTo>
                  <a:pt x="36" y="5"/>
                  <a:pt x="36" y="5"/>
                  <a:pt x="36" y="5"/>
                </a:cubicBezTo>
                <a:cubicBezTo>
                  <a:pt x="36" y="4"/>
                  <a:pt x="34" y="4"/>
                  <a:pt x="33" y="4"/>
                </a:cubicBezTo>
                <a:cubicBezTo>
                  <a:pt x="31" y="4"/>
                  <a:pt x="29" y="5"/>
                  <a:pt x="29" y="6"/>
                </a:cubicBezTo>
                <a:cubicBezTo>
                  <a:pt x="29" y="7"/>
                  <a:pt x="31" y="8"/>
                  <a:pt x="33" y="8"/>
                </a:cubicBezTo>
                <a:cubicBezTo>
                  <a:pt x="34" y="8"/>
                  <a:pt x="35" y="8"/>
                  <a:pt x="36" y="7"/>
                </a:cubicBezTo>
                <a:cubicBezTo>
                  <a:pt x="54" y="10"/>
                  <a:pt x="54" y="10"/>
                  <a:pt x="54" y="10"/>
                </a:cubicBezTo>
                <a:close/>
                <a:moveTo>
                  <a:pt x="32" y="52"/>
                </a:moveTo>
                <a:cubicBezTo>
                  <a:pt x="32" y="53"/>
                  <a:pt x="32" y="53"/>
                  <a:pt x="32" y="53"/>
                </a:cubicBezTo>
                <a:cubicBezTo>
                  <a:pt x="67" y="43"/>
                  <a:pt x="67" y="43"/>
                  <a:pt x="67" y="43"/>
                </a:cubicBezTo>
                <a:cubicBezTo>
                  <a:pt x="67" y="42"/>
                  <a:pt x="67" y="42"/>
                  <a:pt x="67" y="42"/>
                </a:cubicBezTo>
                <a:cubicBezTo>
                  <a:pt x="32" y="52"/>
                  <a:pt x="32" y="52"/>
                  <a:pt x="32" y="52"/>
                </a:cubicBezTo>
                <a:close/>
                <a:moveTo>
                  <a:pt x="32" y="49"/>
                </a:moveTo>
                <a:cubicBezTo>
                  <a:pt x="32" y="49"/>
                  <a:pt x="32" y="49"/>
                  <a:pt x="32" y="49"/>
                </a:cubicBezTo>
                <a:cubicBezTo>
                  <a:pt x="67" y="40"/>
                  <a:pt x="67" y="40"/>
                  <a:pt x="67" y="40"/>
                </a:cubicBezTo>
                <a:cubicBezTo>
                  <a:pt x="67" y="39"/>
                  <a:pt x="67" y="39"/>
                  <a:pt x="67" y="39"/>
                </a:cubicBezTo>
                <a:cubicBezTo>
                  <a:pt x="32" y="49"/>
                  <a:pt x="32" y="49"/>
                  <a:pt x="32" y="49"/>
                </a:cubicBezTo>
                <a:close/>
                <a:moveTo>
                  <a:pt x="31" y="46"/>
                </a:moveTo>
                <a:cubicBezTo>
                  <a:pt x="32" y="47"/>
                  <a:pt x="32" y="47"/>
                  <a:pt x="32" y="47"/>
                </a:cubicBezTo>
                <a:cubicBezTo>
                  <a:pt x="67" y="37"/>
                  <a:pt x="67" y="37"/>
                  <a:pt x="67" y="37"/>
                </a:cubicBezTo>
                <a:cubicBezTo>
                  <a:pt x="67" y="36"/>
                  <a:pt x="67" y="36"/>
                  <a:pt x="67" y="36"/>
                </a:cubicBezTo>
                <a:lnTo>
                  <a:pt x="31" y="4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pic>
        <p:nvPicPr>
          <p:cNvPr id="2" name="图片 1">
            <a:extLst>
              <a:ext uri="{FF2B5EF4-FFF2-40B4-BE49-F238E27FC236}">
                <a16:creationId xmlns:a16="http://schemas.microsoft.com/office/drawing/2014/main" id="{4132A1A3-0E51-48CA-8CF2-E17FA3144E4B}"/>
              </a:ext>
            </a:extLst>
          </p:cNvPr>
          <p:cNvPicPr>
            <a:picLocks noChangeAspect="1"/>
          </p:cNvPicPr>
          <p:nvPr/>
        </p:nvPicPr>
        <p:blipFill>
          <a:blip r:embed="rId3"/>
          <a:stretch>
            <a:fillRect/>
          </a:stretch>
        </p:blipFill>
        <p:spPr>
          <a:xfrm>
            <a:off x="0" y="0"/>
            <a:ext cx="5910014" cy="1092200"/>
          </a:xfrm>
          <a:prstGeom prst="rect">
            <a:avLst/>
          </a:prstGeom>
        </p:spPr>
      </p:pic>
      <p:sp>
        <p:nvSpPr>
          <p:cNvPr id="10" name="文本框 9">
            <a:extLst>
              <a:ext uri="{FF2B5EF4-FFF2-40B4-BE49-F238E27FC236}">
                <a16:creationId xmlns:a16="http://schemas.microsoft.com/office/drawing/2014/main" id="{14C7B40E-C54D-494D-9CFE-595BC2B48BCE}"/>
              </a:ext>
            </a:extLst>
          </p:cNvPr>
          <p:cNvSpPr txBox="1">
            <a:spLocks noChangeArrowheads="1"/>
          </p:cNvSpPr>
          <p:nvPr/>
        </p:nvSpPr>
        <p:spPr bwMode="auto">
          <a:xfrm>
            <a:off x="2419986" y="4953231"/>
            <a:ext cx="8752688" cy="451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defRPr>
            </a:lvl9pPr>
          </a:lstStyle>
          <a:p>
            <a:pPr eaLnBrk="1" hangingPunct="1">
              <a:lnSpc>
                <a:spcPct val="150000"/>
              </a:lnSpc>
              <a:spcBef>
                <a:spcPct val="0"/>
              </a:spcBef>
              <a:buFont typeface="Arial" panose="020B0604020202020204" pitchFamily="34" charset="0"/>
              <a:buNone/>
            </a:pPr>
            <a:r>
              <a:rPr lang="en-US" altLang="zh-CN" sz="1800" b="1" dirty="0">
                <a:solidFill>
                  <a:srgbClr val="453D3A"/>
                </a:solidFill>
                <a:latin typeface="+mn-lt"/>
                <a:ea typeface="+mn-ea"/>
              </a:rPr>
              <a:t>Computing Center, IHEP</a:t>
            </a:r>
            <a:endParaRPr lang="zh-CN" altLang="en-US" sz="1800" b="1" dirty="0">
              <a:solidFill>
                <a:srgbClr val="453D3A"/>
              </a:solidFill>
              <a:latin typeface="+mn-lt"/>
              <a:ea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Coarse-grained Labeling</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10</a:t>
            </a:fld>
            <a:endParaRPr lang="zh-CN" altLang="en-US" dirty="0"/>
          </a:p>
        </p:txBody>
      </p:sp>
      <p:sp>
        <p:nvSpPr>
          <p:cNvPr id="6" name="矩形 5"/>
          <p:cNvSpPr/>
          <p:nvPr/>
        </p:nvSpPr>
        <p:spPr>
          <a:xfrm>
            <a:off x="816486" y="926037"/>
            <a:ext cx="1439818" cy="461665"/>
          </a:xfrm>
          <a:prstGeom prst="rect">
            <a:avLst/>
          </a:prstGeom>
          <a:solidFill>
            <a:schemeClr val="accent1"/>
          </a:solidFill>
        </p:spPr>
        <p:txBody>
          <a:bodyPr wrap="none">
            <a:spAutoFit/>
          </a:bodyPr>
          <a:lstStyle/>
          <a:p>
            <a:r>
              <a:rPr lang="en-US" altLang="zh-CN" sz="2400" b="1" dirty="0">
                <a:solidFill>
                  <a:schemeClr val="bg1"/>
                </a:solidFill>
              </a:rPr>
              <a:t>Legend</a:t>
            </a:r>
            <a:endParaRPr lang="zh-CN" altLang="en-US" sz="2400" b="1" dirty="0">
              <a:solidFill>
                <a:schemeClr val="bg1"/>
              </a:solidFill>
            </a:endParaRPr>
          </a:p>
        </p:txBody>
      </p:sp>
      <p:graphicFrame>
        <p:nvGraphicFramePr>
          <p:cNvPr id="5" name="对象 4"/>
          <p:cNvGraphicFramePr/>
          <p:nvPr/>
        </p:nvGraphicFramePr>
        <p:xfrm>
          <a:off x="886460" y="1566545"/>
          <a:ext cx="258445" cy="254635"/>
        </p:xfrm>
        <a:graphic>
          <a:graphicData uri="http://schemas.openxmlformats.org/presentationml/2006/ole">
            <mc:AlternateContent xmlns:mc="http://schemas.openxmlformats.org/markup-compatibility/2006">
              <mc:Choice xmlns:v="urn:schemas-microsoft-com:vml" Requires="v">
                <p:oleObj spid="_x0000_s1153" r:id="rId4" imgW="193040" imgH="186690" progId="Visio.Drawing.15">
                  <p:embed/>
                </p:oleObj>
              </mc:Choice>
              <mc:Fallback>
                <p:oleObj r:id="rId4" imgW="193040" imgH="186690" progId="Visio.Drawing.15">
                  <p:embed/>
                  <p:pic>
                    <p:nvPicPr>
                      <p:cNvPr id="0" name="图片 6"/>
                      <p:cNvPicPr/>
                      <p:nvPr/>
                    </p:nvPicPr>
                    <p:blipFill>
                      <a:blip r:embed="rId5"/>
                      <a:stretch>
                        <a:fillRect/>
                      </a:stretch>
                    </p:blipFill>
                    <p:spPr>
                      <a:xfrm>
                        <a:off x="886460" y="1566545"/>
                        <a:ext cx="258445" cy="254635"/>
                      </a:xfrm>
                      <a:prstGeom prst="rect">
                        <a:avLst/>
                      </a:prstGeom>
                    </p:spPr>
                  </p:pic>
                </p:oleObj>
              </mc:Fallback>
            </mc:AlternateContent>
          </a:graphicData>
        </a:graphic>
      </p:graphicFrame>
      <p:graphicFrame>
        <p:nvGraphicFramePr>
          <p:cNvPr id="8" name="对象 7"/>
          <p:cNvGraphicFramePr/>
          <p:nvPr/>
        </p:nvGraphicFramePr>
        <p:xfrm>
          <a:off x="886460" y="2000885"/>
          <a:ext cx="258445" cy="254635"/>
        </p:xfrm>
        <a:graphic>
          <a:graphicData uri="http://schemas.openxmlformats.org/presentationml/2006/ole">
            <mc:AlternateContent xmlns:mc="http://schemas.openxmlformats.org/markup-compatibility/2006">
              <mc:Choice xmlns:v="urn:schemas-microsoft-com:vml" Requires="v">
                <p:oleObj spid="_x0000_s1154" r:id="rId6" imgW="193040" imgH="186690" progId="Visio.Drawing.15">
                  <p:embed/>
                </p:oleObj>
              </mc:Choice>
              <mc:Fallback>
                <p:oleObj r:id="rId6" imgW="193040" imgH="186690" progId="Visio.Drawing.15">
                  <p:embed/>
                  <p:pic>
                    <p:nvPicPr>
                      <p:cNvPr id="0" name="图片 8"/>
                      <p:cNvPicPr/>
                      <p:nvPr/>
                    </p:nvPicPr>
                    <p:blipFill>
                      <a:blip r:embed="rId7"/>
                      <a:stretch>
                        <a:fillRect/>
                      </a:stretch>
                    </p:blipFill>
                    <p:spPr>
                      <a:xfrm>
                        <a:off x="886460" y="2000885"/>
                        <a:ext cx="258445" cy="254635"/>
                      </a:xfrm>
                      <a:prstGeom prst="rect">
                        <a:avLst/>
                      </a:prstGeom>
                    </p:spPr>
                  </p:pic>
                </p:oleObj>
              </mc:Fallback>
            </mc:AlternateContent>
          </a:graphicData>
        </a:graphic>
      </p:graphicFrame>
      <p:sp>
        <p:nvSpPr>
          <p:cNvPr id="15" name="文本框 14"/>
          <p:cNvSpPr txBox="1"/>
          <p:nvPr/>
        </p:nvSpPr>
        <p:spPr>
          <a:xfrm>
            <a:off x="1465580" y="1566545"/>
            <a:ext cx="3095719" cy="307777"/>
          </a:xfrm>
          <a:prstGeom prst="rect">
            <a:avLst/>
          </a:prstGeom>
          <a:noFill/>
        </p:spPr>
        <p:txBody>
          <a:bodyPr wrap="none" rtlCol="0">
            <a:spAutoFit/>
          </a:bodyPr>
          <a:lstStyle/>
          <a:p>
            <a:r>
              <a:rPr lang="en-US" altLang="zh-CN" sz="1400" dirty="0"/>
              <a:t>Benign data (Negative instance)</a:t>
            </a:r>
            <a:endParaRPr lang="zh-CN" altLang="en-US" sz="1400" dirty="0"/>
          </a:p>
        </p:txBody>
      </p:sp>
      <p:sp>
        <p:nvSpPr>
          <p:cNvPr id="16" name="文本框 15"/>
          <p:cNvSpPr txBox="1"/>
          <p:nvPr/>
        </p:nvSpPr>
        <p:spPr>
          <a:xfrm>
            <a:off x="1465580" y="1959610"/>
            <a:ext cx="3123419" cy="307777"/>
          </a:xfrm>
          <a:prstGeom prst="rect">
            <a:avLst/>
          </a:prstGeom>
          <a:noFill/>
        </p:spPr>
        <p:txBody>
          <a:bodyPr wrap="none" rtlCol="0">
            <a:spAutoFit/>
          </a:bodyPr>
          <a:lstStyle/>
          <a:p>
            <a:r>
              <a:rPr lang="en-US" altLang="zh-CN" sz="1400" dirty="0"/>
              <a:t>Malicious data(Positive</a:t>
            </a:r>
            <a:r>
              <a:rPr lang="zh-CN" altLang="en-US" sz="1400" dirty="0"/>
              <a:t> </a:t>
            </a:r>
            <a:r>
              <a:rPr lang="en-US" altLang="zh-CN" sz="1400" dirty="0"/>
              <a:t>instance)</a:t>
            </a:r>
            <a:endParaRPr lang="zh-CN" altLang="en-US" sz="1400" dirty="0"/>
          </a:p>
        </p:txBody>
      </p:sp>
      <p:sp>
        <p:nvSpPr>
          <p:cNvPr id="17" name="文本框 16"/>
          <p:cNvSpPr txBox="1"/>
          <p:nvPr/>
        </p:nvSpPr>
        <p:spPr>
          <a:xfrm>
            <a:off x="1465580" y="2435225"/>
            <a:ext cx="3031599" cy="307777"/>
          </a:xfrm>
          <a:prstGeom prst="rect">
            <a:avLst/>
          </a:prstGeom>
          <a:noFill/>
        </p:spPr>
        <p:txBody>
          <a:bodyPr wrap="none" rtlCol="0">
            <a:spAutoFit/>
          </a:bodyPr>
          <a:lstStyle/>
          <a:p>
            <a:r>
              <a:rPr lang="en-US" altLang="zh-CN" sz="1400" dirty="0"/>
              <a:t>Label for negative bag/instance</a:t>
            </a:r>
            <a:endParaRPr lang="zh-CN" altLang="en-US" sz="1400" dirty="0"/>
          </a:p>
        </p:txBody>
      </p:sp>
      <p:sp>
        <p:nvSpPr>
          <p:cNvPr id="18" name="文本框 17"/>
          <p:cNvSpPr txBox="1"/>
          <p:nvPr/>
        </p:nvSpPr>
        <p:spPr>
          <a:xfrm>
            <a:off x="1465580" y="2953385"/>
            <a:ext cx="2954655" cy="307777"/>
          </a:xfrm>
          <a:prstGeom prst="rect">
            <a:avLst/>
          </a:prstGeom>
          <a:noFill/>
        </p:spPr>
        <p:txBody>
          <a:bodyPr wrap="none" rtlCol="0">
            <a:spAutoFit/>
          </a:bodyPr>
          <a:lstStyle/>
          <a:p>
            <a:r>
              <a:rPr lang="en-US" altLang="zh-CN" sz="1400" dirty="0"/>
              <a:t>Label for positive bag/instance</a:t>
            </a:r>
            <a:endParaRPr lang="zh-CN" altLang="en-US" sz="1400" dirty="0"/>
          </a:p>
        </p:txBody>
      </p:sp>
      <p:sp>
        <p:nvSpPr>
          <p:cNvPr id="21" name="矩形 20"/>
          <p:cNvSpPr/>
          <p:nvPr/>
        </p:nvSpPr>
        <p:spPr>
          <a:xfrm>
            <a:off x="6188552" y="1034858"/>
            <a:ext cx="5514229" cy="337015"/>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400" dirty="0">
                <a:solidFill>
                  <a:schemeClr val="tx1"/>
                </a:solidFill>
                <a:latin typeface="+mn-ea"/>
              </a:rPr>
              <a:t>The labels for instances are consistent with the bag</a:t>
            </a:r>
            <a:endParaRPr lang="zh-CN" altLang="en-US" sz="1400" dirty="0">
              <a:solidFill>
                <a:schemeClr val="tx1"/>
              </a:solidFill>
              <a:latin typeface="+mn-ea"/>
            </a:endParaRPr>
          </a:p>
        </p:txBody>
      </p:sp>
      <p:sp>
        <p:nvSpPr>
          <p:cNvPr id="22" name="矩形 21"/>
          <p:cNvSpPr/>
          <p:nvPr/>
        </p:nvSpPr>
        <p:spPr>
          <a:xfrm>
            <a:off x="6188552" y="1523680"/>
            <a:ext cx="5514229" cy="87459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400" dirty="0"/>
              <a:t>We only know that there is </a:t>
            </a:r>
            <a:r>
              <a:rPr lang="en-US" altLang="zh-CN" sz="1400" b="1" dirty="0"/>
              <a:t>at least one </a:t>
            </a:r>
            <a:r>
              <a:rPr lang="en-US" altLang="zh-CN" sz="1400" dirty="0"/>
              <a:t>positive instance in the positive bag, but we do </a:t>
            </a:r>
            <a:r>
              <a:rPr lang="en-US" altLang="zh-CN" sz="1400" b="1" dirty="0"/>
              <a:t>not know which one</a:t>
            </a:r>
            <a:r>
              <a:rPr lang="en-US" altLang="zh-CN" sz="1400" dirty="0"/>
              <a:t> is the positive instance.</a:t>
            </a:r>
            <a:endParaRPr lang="zh-CN" altLang="en-US" sz="1200" dirty="0">
              <a:solidFill>
                <a:schemeClr val="tx1"/>
              </a:solidFill>
              <a:latin typeface="+mn-ea"/>
            </a:endParaRPr>
          </a:p>
        </p:txBody>
      </p:sp>
      <p:sp>
        <p:nvSpPr>
          <p:cNvPr id="20" name="矩形 19">
            <a:extLst>
              <a:ext uri="{FF2B5EF4-FFF2-40B4-BE49-F238E27FC236}">
                <a16:creationId xmlns:a16="http://schemas.microsoft.com/office/drawing/2014/main" id="{BBFF2252-C066-44DB-9FA1-6C585DFA5B55}"/>
              </a:ext>
            </a:extLst>
          </p:cNvPr>
          <p:cNvSpPr/>
          <p:nvPr/>
        </p:nvSpPr>
        <p:spPr>
          <a:xfrm>
            <a:off x="5184911" y="573193"/>
            <a:ext cx="1002197" cy="461665"/>
          </a:xfrm>
          <a:prstGeom prst="rect">
            <a:avLst/>
          </a:prstGeom>
          <a:solidFill>
            <a:schemeClr val="accent1"/>
          </a:solidFill>
        </p:spPr>
        <p:txBody>
          <a:bodyPr wrap="none">
            <a:spAutoFit/>
          </a:bodyPr>
          <a:lstStyle/>
          <a:p>
            <a:r>
              <a:rPr lang="en-US" altLang="zh-CN" sz="2400" b="1" dirty="0">
                <a:solidFill>
                  <a:schemeClr val="bg1"/>
                </a:solidFill>
              </a:rPr>
              <a:t>Note</a:t>
            </a:r>
            <a:endParaRPr lang="zh-CN" altLang="en-US" sz="2400" b="1" dirty="0">
              <a:solidFill>
                <a:schemeClr val="bg1"/>
              </a:solidFill>
            </a:endParaRPr>
          </a:p>
        </p:txBody>
      </p:sp>
      <p:sp>
        <p:nvSpPr>
          <p:cNvPr id="24" name="矩形 23">
            <a:extLst>
              <a:ext uri="{FF2B5EF4-FFF2-40B4-BE49-F238E27FC236}">
                <a16:creationId xmlns:a16="http://schemas.microsoft.com/office/drawing/2014/main" id="{7AAFE901-2904-4ED2-9EF1-CDEDA83AE9C5}"/>
              </a:ext>
            </a:extLst>
          </p:cNvPr>
          <p:cNvSpPr/>
          <p:nvPr/>
        </p:nvSpPr>
        <p:spPr>
          <a:xfrm>
            <a:off x="5164073" y="2413456"/>
            <a:ext cx="2028119" cy="461665"/>
          </a:xfrm>
          <a:prstGeom prst="rect">
            <a:avLst/>
          </a:prstGeom>
          <a:solidFill>
            <a:schemeClr val="accent1"/>
          </a:solidFill>
        </p:spPr>
        <p:txBody>
          <a:bodyPr wrap="none">
            <a:spAutoFit/>
          </a:bodyPr>
          <a:lstStyle/>
          <a:p>
            <a:r>
              <a:rPr lang="en-US" altLang="zh-CN" sz="2400" b="1" dirty="0">
                <a:solidFill>
                  <a:schemeClr val="bg1"/>
                </a:solidFill>
              </a:rPr>
              <a:t>Advantage</a:t>
            </a:r>
            <a:endParaRPr lang="zh-CN" altLang="en-US" sz="2400" b="1" dirty="0">
              <a:solidFill>
                <a:schemeClr val="bg1"/>
              </a:solidFill>
            </a:endParaRPr>
          </a:p>
        </p:txBody>
      </p:sp>
      <p:sp>
        <p:nvSpPr>
          <p:cNvPr id="25" name="矩形 24">
            <a:extLst>
              <a:ext uri="{FF2B5EF4-FFF2-40B4-BE49-F238E27FC236}">
                <a16:creationId xmlns:a16="http://schemas.microsoft.com/office/drawing/2014/main" id="{3A306D0A-1C49-4CE5-86AB-01B59F310664}"/>
              </a:ext>
            </a:extLst>
          </p:cNvPr>
          <p:cNvSpPr/>
          <p:nvPr/>
        </p:nvSpPr>
        <p:spPr>
          <a:xfrm>
            <a:off x="5852474" y="3049360"/>
            <a:ext cx="5514229" cy="1413207"/>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400" dirty="0"/>
              <a:t>Significantly reduce the cost of labeling. Experts only need to capture the traffic data during the time slice of malicious operation in the simulation as a bag and label it as malicious, without knowing the specific malicious item.</a:t>
            </a:r>
            <a:endParaRPr lang="zh-CN" altLang="en-US" sz="1200" dirty="0">
              <a:solidFill>
                <a:schemeClr val="tx1"/>
              </a:solidFill>
              <a:latin typeface="+mn-ea"/>
            </a:endParaRPr>
          </a:p>
        </p:txBody>
      </p:sp>
      <p:pic>
        <p:nvPicPr>
          <p:cNvPr id="2" name="图片 1">
            <a:extLst>
              <a:ext uri="{FF2B5EF4-FFF2-40B4-BE49-F238E27FC236}">
                <a16:creationId xmlns:a16="http://schemas.microsoft.com/office/drawing/2014/main" id="{F8CD823E-65D5-49BE-BEB8-CD0DE019E1F4}"/>
              </a:ext>
            </a:extLst>
          </p:cNvPr>
          <p:cNvPicPr>
            <a:picLocks noChangeAspect="1"/>
          </p:cNvPicPr>
          <p:nvPr/>
        </p:nvPicPr>
        <p:blipFill>
          <a:blip r:embed="rId8"/>
          <a:stretch>
            <a:fillRect/>
          </a:stretch>
        </p:blipFill>
        <p:spPr>
          <a:xfrm>
            <a:off x="1072040" y="4279044"/>
            <a:ext cx="9134475" cy="2647950"/>
          </a:xfrm>
          <a:prstGeom prst="rect">
            <a:avLst/>
          </a:prstGeom>
        </p:spPr>
      </p:pic>
      <p:pic>
        <p:nvPicPr>
          <p:cNvPr id="7" name="图片 6">
            <a:extLst>
              <a:ext uri="{FF2B5EF4-FFF2-40B4-BE49-F238E27FC236}">
                <a16:creationId xmlns:a16="http://schemas.microsoft.com/office/drawing/2014/main" id="{A6333CED-431A-45B6-960E-F9763F4D9919}"/>
              </a:ext>
            </a:extLst>
          </p:cNvPr>
          <p:cNvPicPr>
            <a:picLocks noChangeAspect="1"/>
          </p:cNvPicPr>
          <p:nvPr/>
        </p:nvPicPr>
        <p:blipFill>
          <a:blip r:embed="rId9"/>
          <a:stretch>
            <a:fillRect/>
          </a:stretch>
        </p:blipFill>
        <p:spPr>
          <a:xfrm>
            <a:off x="816486" y="2428732"/>
            <a:ext cx="511108" cy="333209"/>
          </a:xfrm>
          <a:prstGeom prst="rect">
            <a:avLst/>
          </a:prstGeom>
        </p:spPr>
      </p:pic>
      <p:pic>
        <p:nvPicPr>
          <p:cNvPr id="9" name="图片 8">
            <a:extLst>
              <a:ext uri="{FF2B5EF4-FFF2-40B4-BE49-F238E27FC236}">
                <a16:creationId xmlns:a16="http://schemas.microsoft.com/office/drawing/2014/main" id="{6F7394F7-1651-45C5-91C4-8348A61D4EC7}"/>
              </a:ext>
            </a:extLst>
          </p:cNvPr>
          <p:cNvPicPr>
            <a:picLocks noChangeAspect="1"/>
          </p:cNvPicPr>
          <p:nvPr/>
        </p:nvPicPr>
        <p:blipFill>
          <a:blip r:embed="rId10"/>
          <a:stretch>
            <a:fillRect/>
          </a:stretch>
        </p:blipFill>
        <p:spPr>
          <a:xfrm>
            <a:off x="825297" y="2961117"/>
            <a:ext cx="493486" cy="3217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21"/>
                                        </p:tgtEl>
                                        <p:attrNameLst>
                                          <p:attrName>style.visibility</p:attrName>
                                        </p:attrNameLst>
                                      </p:cBhvr>
                                      <p:to>
                                        <p:strVal val="visible"/>
                                      </p:to>
                                    </p:set>
                                    <p:animEffect transition="in" filter="wipe(left)">
                                      <p:cBhvr>
                                        <p:cTn id="10" dur="500"/>
                                        <p:tgtEl>
                                          <p:spTgt spid="21"/>
                                        </p:tgtEl>
                                      </p:cBhvr>
                                    </p:animEffect>
                                  </p:childTnLst>
                                </p:cTn>
                              </p:par>
                              <p:par>
                                <p:cTn id="11" presetID="22" presetClass="entr" presetSubtype="8" fill="hold" grpId="0" nodeType="withEffect">
                                  <p:stCondLst>
                                    <p:cond delay="300"/>
                                  </p:stCondLst>
                                  <p:childTnLst>
                                    <p:set>
                                      <p:cBhvr>
                                        <p:cTn id="12" dur="1" fill="hold">
                                          <p:stCondLst>
                                            <p:cond delay="0"/>
                                          </p:stCondLst>
                                        </p:cTn>
                                        <p:tgtEl>
                                          <p:spTgt spid="22"/>
                                        </p:tgtEl>
                                        <p:attrNameLst>
                                          <p:attrName>style.visibility</p:attrName>
                                        </p:attrNameLst>
                                      </p:cBhvr>
                                      <p:to>
                                        <p:strVal val="visible"/>
                                      </p:to>
                                    </p:set>
                                    <p:animEffect transition="in" filter="wipe(left)">
                                      <p:cBhvr>
                                        <p:cTn id="13" dur="500"/>
                                        <p:tgtEl>
                                          <p:spTgt spid="22"/>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par>
                                <p:cTn id="20" presetID="22" presetClass="entr" presetSubtype="8" fill="hold" grpId="0" nodeType="withEffect">
                                  <p:stCondLst>
                                    <p:cond delay="30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21" grpId="0"/>
      <p:bldP spid="22" grpId="0"/>
      <p:bldP spid="20" grpId="0" bldLvl="0" animBg="1"/>
      <p:bldP spid="24" grpId="0" bldLvl="0" animBg="1"/>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Loss Function</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11</a:t>
            </a:fld>
            <a:endParaRPr lang="zh-CN" altLang="en-US" dirty="0"/>
          </a:p>
        </p:txBody>
      </p:sp>
      <mc:AlternateContent xmlns:mc="http://schemas.openxmlformats.org/markup-compatibility/2006" xmlns:a14="http://schemas.microsoft.com/office/drawing/2010/main">
        <mc:Choice Requires="a14">
          <p:sp>
            <p:nvSpPr>
              <p:cNvPr id="24" name="文本框 23"/>
              <p:cNvSpPr txBox="1"/>
              <p:nvPr/>
            </p:nvSpPr>
            <p:spPr>
              <a:xfrm>
                <a:off x="8723630" y="1976440"/>
                <a:ext cx="1660198"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𝑌</m:t>
                        </m:r>
                      </m:e>
                      <m:sub>
                        <m:r>
                          <a:rPr lang="en-US" altLang="zh-CN" sz="1400" i="1">
                            <a:latin typeface="Cambria Math" panose="02040503050406030204" charset="0"/>
                            <a:cs typeface="Cambria Math" panose="02040503050406030204" charset="0"/>
                          </a:rPr>
                          <m:t>𝐵</m:t>
                        </m:r>
                      </m:sub>
                    </m:sSub>
                  </m:oMath>
                </a14:m>
                <a:r>
                  <a:rPr lang="en-US" altLang="zh-CN" sz="1400" dirty="0">
                    <a:latin typeface="Cambria Math" panose="02040503050406030204" charset="0"/>
                    <a:cs typeface="Cambria Math" panose="02040503050406030204" charset="0"/>
                  </a:rPr>
                  <a:t>: Label of the bag</a:t>
                </a:r>
                <a:endParaRPr lang="zh-CN" altLang="en-US" sz="1400" dirty="0">
                  <a:latin typeface="Cambria Math" panose="02040503050406030204" charset="0"/>
                  <a:cs typeface="Cambria Math" panose="02040503050406030204" charset="0"/>
                </a:endParaRPr>
              </a:p>
            </p:txBody>
          </p:sp>
        </mc:Choice>
        <mc:Fallback xmlns="">
          <p:sp>
            <p:nvSpPr>
              <p:cNvPr id="24" name="文本框 23"/>
              <p:cNvSpPr txBox="1">
                <a:spLocks noRot="1" noChangeAspect="1" noMove="1" noResize="1" noEditPoints="1" noAdjustHandles="1" noChangeArrowheads="1" noChangeShapeType="1" noTextEdit="1"/>
              </p:cNvSpPr>
              <p:nvPr/>
            </p:nvSpPr>
            <p:spPr>
              <a:xfrm>
                <a:off x="8723630" y="1976440"/>
                <a:ext cx="1660198" cy="307777"/>
              </a:xfrm>
              <a:prstGeom prst="rect">
                <a:avLst/>
              </a:prstGeom>
              <a:blipFill>
                <a:blip r:embed="rId3"/>
                <a:stretch>
                  <a:fillRect t="-5882" b="-176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5" name="文本框 24"/>
              <p:cNvSpPr txBox="1"/>
              <p:nvPr/>
            </p:nvSpPr>
            <p:spPr>
              <a:xfrm>
                <a:off x="8723630" y="2513650"/>
                <a:ext cx="3071546"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𝑌</m:t>
                        </m:r>
                      </m:e>
                      <m:sub>
                        <m:r>
                          <a:rPr lang="en-US" altLang="zh-CN" sz="1400" i="1">
                            <a:latin typeface="Cambria Math" panose="02040503050406030204" charset="0"/>
                            <a:cs typeface="Cambria Math" panose="02040503050406030204" charset="0"/>
                          </a:rPr>
                          <m:t>𝑁</m:t>
                        </m:r>
                      </m:sub>
                    </m:sSub>
                  </m:oMath>
                </a14:m>
                <a:r>
                  <a:rPr lang="en-US" altLang="zh-CN" sz="1400" dirty="0">
                    <a:latin typeface="Cambria Math" panose="02040503050406030204" charset="0"/>
                    <a:cs typeface="Cambria Math" panose="02040503050406030204" charset="0"/>
                  </a:rPr>
                  <a:t>: Value of the label for negative bag</a:t>
                </a:r>
                <a:endParaRPr lang="zh-CN" altLang="en-US" sz="1400" dirty="0">
                  <a:latin typeface="Cambria Math" panose="02040503050406030204" charset="0"/>
                  <a:cs typeface="Cambria Math" panose="02040503050406030204" charset="0"/>
                </a:endParaRPr>
              </a:p>
            </p:txBody>
          </p:sp>
        </mc:Choice>
        <mc:Fallback xmlns="">
          <p:sp>
            <p:nvSpPr>
              <p:cNvPr id="25" name="文本框 24"/>
              <p:cNvSpPr txBox="1">
                <a:spLocks noRot="1" noChangeAspect="1" noMove="1" noResize="1" noEditPoints="1" noAdjustHandles="1" noChangeArrowheads="1" noChangeShapeType="1" noTextEdit="1"/>
              </p:cNvSpPr>
              <p:nvPr/>
            </p:nvSpPr>
            <p:spPr>
              <a:xfrm>
                <a:off x="8723630" y="2513650"/>
                <a:ext cx="3071546" cy="307777"/>
              </a:xfrm>
              <a:prstGeom prst="rect">
                <a:avLst/>
              </a:prstGeom>
              <a:blipFill>
                <a:blip r:embed="rId4"/>
                <a:stretch>
                  <a:fillRect t="-3922" b="-176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6" name="文本框 25"/>
              <p:cNvSpPr txBox="1"/>
              <p:nvPr/>
            </p:nvSpPr>
            <p:spPr>
              <a:xfrm>
                <a:off x="8723630" y="3050860"/>
                <a:ext cx="2325317"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𝑦</m:t>
                        </m:r>
                      </m:e>
                      <m:sub>
                        <m:r>
                          <a:rPr lang="en-US" altLang="zh-CN" sz="1400" i="1">
                            <a:latin typeface="Cambria Math" panose="02040503050406030204" charset="0"/>
                            <a:cs typeface="Cambria Math" panose="02040503050406030204" charset="0"/>
                          </a:rPr>
                          <m:t>𝑖</m:t>
                        </m:r>
                      </m:sub>
                    </m:sSub>
                  </m:oMath>
                </a14:m>
                <a:r>
                  <a:rPr lang="en-US" altLang="zh-CN" sz="1400" dirty="0">
                    <a:latin typeface="Cambria Math" panose="02040503050406030204" charset="0"/>
                    <a:cs typeface="Cambria Math" panose="02040503050406030204" charset="0"/>
                  </a:rPr>
                  <a:t>: Prediction of an instance</a:t>
                </a:r>
                <a:endParaRPr lang="zh-CN" altLang="en-US" sz="1400" dirty="0">
                  <a:latin typeface="Cambria Math" panose="02040503050406030204" charset="0"/>
                  <a:cs typeface="Cambria Math" panose="02040503050406030204" charset="0"/>
                </a:endParaRPr>
              </a:p>
            </p:txBody>
          </p:sp>
        </mc:Choice>
        <mc:Fallback xmlns="">
          <p:sp>
            <p:nvSpPr>
              <p:cNvPr id="26" name="文本框 25"/>
              <p:cNvSpPr txBox="1">
                <a:spLocks noRot="1" noChangeAspect="1" noMove="1" noResize="1" noEditPoints="1" noAdjustHandles="1" noChangeArrowheads="1" noChangeShapeType="1" noTextEdit="1"/>
              </p:cNvSpPr>
              <p:nvPr/>
            </p:nvSpPr>
            <p:spPr>
              <a:xfrm>
                <a:off x="8723630" y="3050860"/>
                <a:ext cx="2325317" cy="307777"/>
              </a:xfrm>
              <a:prstGeom prst="rect">
                <a:avLst/>
              </a:prstGeom>
              <a:blipFill>
                <a:blip r:embed="rId5"/>
                <a:stretch>
                  <a:fillRect t="-3922" b="-17647"/>
                </a:stretch>
              </a:blipFill>
            </p:spPr>
            <p:txBody>
              <a:bodyPr/>
              <a:lstStyle/>
              <a:p>
                <a:r>
                  <a:rPr lang="zh-CN" altLang="en-US">
                    <a:noFill/>
                  </a:rPr>
                  <a:t> </a:t>
                </a:r>
              </a:p>
            </p:txBody>
          </p:sp>
        </mc:Fallback>
      </mc:AlternateContent>
      <p:sp>
        <p:nvSpPr>
          <p:cNvPr id="27" name="矩形 26"/>
          <p:cNvSpPr/>
          <p:nvPr/>
        </p:nvSpPr>
        <p:spPr>
          <a:xfrm>
            <a:off x="695323" y="926774"/>
            <a:ext cx="2560316" cy="461665"/>
          </a:xfrm>
          <a:prstGeom prst="rect">
            <a:avLst/>
          </a:prstGeom>
          <a:solidFill>
            <a:schemeClr val="accent1"/>
          </a:solidFill>
        </p:spPr>
        <p:txBody>
          <a:bodyPr wrap="none">
            <a:spAutoFit/>
          </a:bodyPr>
          <a:lstStyle/>
          <a:p>
            <a:r>
              <a:rPr lang="en-US" altLang="zh-CN" sz="2400" b="1" dirty="0">
                <a:solidFill>
                  <a:schemeClr val="bg1"/>
                </a:solidFill>
              </a:rPr>
              <a:t>Loss Function</a:t>
            </a:r>
            <a:endParaRPr lang="zh-CN" altLang="en-US" sz="2400" b="1" dirty="0">
              <a:solidFill>
                <a:schemeClr val="bg1"/>
              </a:solidFill>
            </a:endParaRPr>
          </a:p>
        </p:txBody>
      </p:sp>
      <p:pic>
        <p:nvPicPr>
          <p:cNvPr id="28" name="图片 27"/>
          <p:cNvPicPr>
            <a:picLocks noChangeAspect="1"/>
          </p:cNvPicPr>
          <p:nvPr/>
        </p:nvPicPr>
        <p:blipFill>
          <a:blip r:embed="rId6"/>
          <a:stretch>
            <a:fillRect/>
          </a:stretch>
        </p:blipFill>
        <p:spPr>
          <a:xfrm>
            <a:off x="1561465" y="1699895"/>
            <a:ext cx="5962650" cy="1304925"/>
          </a:xfrm>
          <a:prstGeom prst="rect">
            <a:avLst/>
          </a:prstGeom>
        </p:spPr>
      </p:pic>
      <mc:AlternateContent xmlns:mc="http://schemas.openxmlformats.org/markup-compatibility/2006" xmlns:a14="http://schemas.microsoft.com/office/drawing/2010/main">
        <mc:Choice Requires="a14">
          <p:sp>
            <p:nvSpPr>
              <p:cNvPr id="2" name="矩形 1">
                <a:extLst>
                  <a:ext uri="{FF2B5EF4-FFF2-40B4-BE49-F238E27FC236}">
                    <a16:creationId xmlns:a16="http://schemas.microsoft.com/office/drawing/2014/main" id="{80542309-3686-4FAB-A1A8-8FEF63E3B28C}"/>
                  </a:ext>
                </a:extLst>
              </p:cNvPr>
              <p:cNvSpPr/>
              <p:nvPr/>
            </p:nvSpPr>
            <p:spPr>
              <a:xfrm>
                <a:off x="8723630" y="1464767"/>
                <a:ext cx="2642198" cy="307777"/>
              </a:xfrm>
              <a:prstGeom prst="rect">
                <a:avLst/>
              </a:prstGeom>
            </p:spPr>
            <p:txBody>
              <a:bodyPr wrap="none">
                <a:spAutoFit/>
              </a:bodyPr>
              <a:lstStyle/>
              <a:p>
                <a14:m>
                  <m:oMath xmlns:m="http://schemas.openxmlformats.org/officeDocument/2006/math">
                    <m:r>
                      <a:rPr lang="zh-CN" altLang="en-US" sz="1400">
                        <a:latin typeface="Cambria Math" panose="02040503050406030204" charset="0"/>
                        <a:cs typeface="Cambria Math" panose="02040503050406030204" charset="0"/>
                      </a:rPr>
                      <m:t>𝜑</m:t>
                    </m:r>
                    <m:d>
                      <m:dPr>
                        <m:ctrlPr>
                          <a:rPr lang="zh-CN" altLang="en-US" sz="1400" i="1">
                            <a:latin typeface="Cambria Math" panose="02040503050406030204" pitchFamily="18" charset="0"/>
                            <a:cs typeface="Cambria Math" panose="02040503050406030204" charset="0"/>
                          </a:rPr>
                        </m:ctrlPr>
                      </m:dPr>
                      <m:e>
                        <m:r>
                          <a:rPr lang="zh-CN" altLang="en-US" sz="1400">
                            <a:latin typeface="Cambria Math" panose="02040503050406030204" charset="0"/>
                            <a:cs typeface="Cambria Math" panose="02040503050406030204" charset="0"/>
                          </a:rPr>
                          <m:t>·</m:t>
                        </m:r>
                      </m:e>
                    </m:d>
                  </m:oMath>
                </a14:m>
                <a:r>
                  <a:rPr lang="zh-CN" altLang="en-US" sz="1400" dirty="0">
                    <a:latin typeface="Cambria Math" panose="02040503050406030204" charset="0"/>
                    <a:cs typeface="Cambria Math" panose="02040503050406030204" charset="0"/>
                  </a:rPr>
                  <a:t> </a:t>
                </a:r>
                <a:r>
                  <a:rPr lang="en-US" altLang="zh-CN" sz="1400" dirty="0">
                    <a:latin typeface="Cambria Math" panose="02040503050406030204" charset="0"/>
                    <a:cs typeface="Cambria Math" panose="02040503050406030204" charset="0"/>
                  </a:rPr>
                  <a:t>:</a:t>
                </a:r>
                <a:r>
                  <a:rPr lang="en-US" altLang="zh-CN" sz="1400" dirty="0"/>
                  <a:t>Cross entropy function</a:t>
                </a:r>
                <a:endParaRPr lang="zh-CN" altLang="en-US" sz="1400" dirty="0">
                  <a:latin typeface="Cambria Math" panose="02040503050406030204" charset="0"/>
                  <a:cs typeface="Cambria Math" panose="02040503050406030204" charset="0"/>
                </a:endParaRPr>
              </a:p>
            </p:txBody>
          </p:sp>
        </mc:Choice>
        <mc:Fallback xmlns="">
          <p:sp>
            <p:nvSpPr>
              <p:cNvPr id="2" name="矩形 1">
                <a:extLst>
                  <a:ext uri="{FF2B5EF4-FFF2-40B4-BE49-F238E27FC236}">
                    <a16:creationId xmlns:a16="http://schemas.microsoft.com/office/drawing/2014/main" id="{80542309-3686-4FAB-A1A8-8FEF63E3B28C}"/>
                  </a:ext>
                </a:extLst>
              </p:cNvPr>
              <p:cNvSpPr>
                <a:spLocks noRot="1" noChangeAspect="1" noMove="1" noResize="1" noEditPoints="1" noAdjustHandles="1" noChangeArrowheads="1" noChangeShapeType="1" noTextEdit="1"/>
              </p:cNvSpPr>
              <p:nvPr/>
            </p:nvSpPr>
            <p:spPr>
              <a:xfrm>
                <a:off x="8723630" y="1464767"/>
                <a:ext cx="2642198" cy="307777"/>
              </a:xfrm>
              <a:prstGeom prst="rect">
                <a:avLst/>
              </a:prstGeom>
              <a:blipFill>
                <a:blip r:embed="rId7"/>
                <a:stretch>
                  <a:fillRect t="-3922" b="-17647"/>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B84A442C-A7F3-4A55-807A-AADF1E00DE05}"/>
              </a:ext>
            </a:extLst>
          </p:cNvPr>
          <p:cNvPicPr>
            <a:picLocks noChangeAspect="1"/>
          </p:cNvPicPr>
          <p:nvPr/>
        </p:nvPicPr>
        <p:blipFill>
          <a:blip r:embed="rId8"/>
          <a:stretch>
            <a:fillRect/>
          </a:stretch>
        </p:blipFill>
        <p:spPr>
          <a:xfrm>
            <a:off x="3255639" y="4117498"/>
            <a:ext cx="5164492" cy="20812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6741062" cy="523220"/>
          </a:xfrm>
          <a:prstGeom prst="rect">
            <a:avLst/>
          </a:prstGeom>
          <a:noFill/>
        </p:spPr>
        <p:txBody>
          <a:bodyPr wrap="square" rtlCol="0">
            <a:spAutoFit/>
          </a:bodyPr>
          <a:lstStyle/>
          <a:p>
            <a:r>
              <a:rPr lang="en-US" altLang="zh-CN" sz="2800" b="1" dirty="0">
                <a:latin typeface="微软雅黑" panose="020B0503020204020204" pitchFamily="34" charset="-122"/>
              </a:rPr>
              <a:t>Pre-estimated the Positive Score</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12</a:t>
            </a:fld>
            <a:endParaRPr lang="zh-CN" altLang="en-US" dirty="0"/>
          </a:p>
        </p:txBody>
      </p:sp>
      <p:cxnSp>
        <p:nvCxnSpPr>
          <p:cNvPr id="14" name="直接连接符 13"/>
          <p:cNvCxnSpPr/>
          <p:nvPr/>
        </p:nvCxnSpPr>
        <p:spPr>
          <a:xfrm>
            <a:off x="695324" y="1008653"/>
            <a:ext cx="10814685"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695324" y="1008437"/>
            <a:ext cx="10801350" cy="87459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400" b="1" dirty="0"/>
              <a:t>Multiple clustering algorithms </a:t>
            </a:r>
            <a:r>
              <a:rPr lang="en-US" altLang="zh-CN" sz="1400" dirty="0"/>
              <a:t>(K-means, Mean-shift, DBSCAN) are used for clustering </a:t>
            </a:r>
            <a:r>
              <a:rPr lang="en-US" altLang="zh-CN" sz="1400" b="1" dirty="0"/>
              <a:t>in multiple subspaces</a:t>
            </a:r>
            <a:r>
              <a:rPr lang="en-US" altLang="zh-CN" sz="1400" dirty="0"/>
              <a:t>. Each time, the pre-estimated score of a category in a cluster is the proportion of the instances with label of that category in the cluster, and the score of the instances in this cluster are consistent with the score of the cluster</a:t>
            </a:r>
            <a:endParaRPr lang="zh-CN" altLang="en-US" sz="1200" dirty="0">
              <a:latin typeface="+mn-ea"/>
            </a:endParaRPr>
          </a:p>
        </p:txBody>
      </p:sp>
      <p:pic>
        <p:nvPicPr>
          <p:cNvPr id="2" name="图片 1">
            <a:extLst>
              <a:ext uri="{FF2B5EF4-FFF2-40B4-BE49-F238E27FC236}">
                <a16:creationId xmlns:a16="http://schemas.microsoft.com/office/drawing/2014/main" id="{FAB5209B-F4F7-4A0E-94D2-E5DF7AF587DB}"/>
              </a:ext>
            </a:extLst>
          </p:cNvPr>
          <p:cNvPicPr>
            <a:picLocks noChangeAspect="1"/>
          </p:cNvPicPr>
          <p:nvPr/>
        </p:nvPicPr>
        <p:blipFill>
          <a:blip r:embed="rId3"/>
          <a:stretch>
            <a:fillRect/>
          </a:stretch>
        </p:blipFill>
        <p:spPr>
          <a:xfrm>
            <a:off x="95655" y="3303552"/>
            <a:ext cx="12096345" cy="3380043"/>
          </a:xfrm>
          <a:prstGeom prst="rect">
            <a:avLst/>
          </a:prstGeom>
        </p:spPr>
      </p:pic>
      <p:sp>
        <p:nvSpPr>
          <p:cNvPr id="9" name="矩形 8">
            <a:extLst>
              <a:ext uri="{FF2B5EF4-FFF2-40B4-BE49-F238E27FC236}">
                <a16:creationId xmlns:a16="http://schemas.microsoft.com/office/drawing/2014/main" id="{5C511BDA-A8BB-4FF6-9282-B47B17EC89A9}"/>
              </a:ext>
            </a:extLst>
          </p:cNvPr>
          <p:cNvSpPr/>
          <p:nvPr/>
        </p:nvSpPr>
        <p:spPr>
          <a:xfrm>
            <a:off x="695324" y="2152340"/>
            <a:ext cx="10801350" cy="875624"/>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400" dirty="0">
                <a:latin typeface="+mn-ea"/>
              </a:rPr>
              <a:t>Note: This process is carried out many times in </a:t>
            </a:r>
            <a:r>
              <a:rPr lang="en-US" altLang="zh-CN" sz="1400" b="1" dirty="0">
                <a:latin typeface="+mn-ea"/>
              </a:rPr>
              <a:t>different subspace</a:t>
            </a:r>
            <a:r>
              <a:rPr lang="en-US" altLang="zh-CN" sz="1400" dirty="0">
                <a:latin typeface="+mn-ea"/>
              </a:rPr>
              <a:t>, </a:t>
            </a:r>
            <a:r>
              <a:rPr lang="en-US" altLang="zh-CN" sz="1400" b="1" dirty="0">
                <a:latin typeface="+mn-ea"/>
              </a:rPr>
              <a:t>each subspace </a:t>
            </a:r>
            <a:r>
              <a:rPr lang="en-US" altLang="zh-CN" sz="1400" dirty="0">
                <a:latin typeface="+mn-ea"/>
              </a:rPr>
              <a:t>will get different clustering results by using </a:t>
            </a:r>
            <a:r>
              <a:rPr lang="en-US" altLang="zh-CN" sz="1400" b="1" dirty="0">
                <a:latin typeface="+mn-ea"/>
              </a:rPr>
              <a:t>several clustering models</a:t>
            </a:r>
            <a:r>
              <a:rPr lang="en-US" altLang="zh-CN" sz="1400" dirty="0">
                <a:latin typeface="+mn-ea"/>
              </a:rPr>
              <a:t>, and the final pre-estimated score of an instance is calculated by the result in all the subspaces. </a:t>
            </a:r>
            <a:endParaRPr lang="zh-CN" altLang="en-US" sz="14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16"/>
                                        </p:tgtEl>
                                        <p:attrNameLst>
                                          <p:attrName>style.visibility</p:attrName>
                                        </p:attrNameLst>
                                      </p:cBhvr>
                                      <p:to>
                                        <p:strVal val="visible"/>
                                      </p:to>
                                    </p:set>
                                    <p:animEffect transition="in" filter="wipe(left)">
                                      <p:cBhvr>
                                        <p:cTn id="7" dur="500"/>
                                        <p:tgtEl>
                                          <p:spTgt spid="16"/>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Loss Function with Score</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13</a:t>
            </a:fld>
            <a:endParaRPr lang="zh-CN" altLang="en-US" dirty="0"/>
          </a:p>
        </p:txBody>
      </p:sp>
      <p:sp>
        <p:nvSpPr>
          <p:cNvPr id="27" name="矩形 26"/>
          <p:cNvSpPr/>
          <p:nvPr/>
        </p:nvSpPr>
        <p:spPr>
          <a:xfrm>
            <a:off x="695323" y="926774"/>
            <a:ext cx="6949338" cy="461665"/>
          </a:xfrm>
          <a:prstGeom prst="rect">
            <a:avLst/>
          </a:prstGeom>
          <a:solidFill>
            <a:schemeClr val="accent1"/>
          </a:solidFill>
        </p:spPr>
        <p:txBody>
          <a:bodyPr wrap="none">
            <a:spAutoFit/>
          </a:bodyPr>
          <a:lstStyle/>
          <a:p>
            <a:r>
              <a:rPr lang="en-US" altLang="zh-CN" sz="2400" b="1" dirty="0">
                <a:solidFill>
                  <a:schemeClr val="bg1"/>
                </a:solidFill>
              </a:rPr>
              <a:t>Loss function with pre-estimated score</a:t>
            </a:r>
            <a:endParaRPr lang="zh-CN" altLang="en-US" sz="2400" b="1" dirty="0">
              <a:solidFill>
                <a:schemeClr val="bg1"/>
              </a:solidFill>
            </a:endParaRPr>
          </a:p>
        </p:txBody>
      </p:sp>
      <p:pic>
        <p:nvPicPr>
          <p:cNvPr id="2" name="图片 1"/>
          <p:cNvPicPr>
            <a:picLocks noChangeAspect="1"/>
          </p:cNvPicPr>
          <p:nvPr/>
        </p:nvPicPr>
        <p:blipFill>
          <a:blip r:embed="rId3"/>
          <a:stretch>
            <a:fillRect/>
          </a:stretch>
        </p:blipFill>
        <p:spPr>
          <a:xfrm>
            <a:off x="1489075" y="1621155"/>
            <a:ext cx="5781675" cy="1123950"/>
          </a:xfrm>
          <a:prstGeom prst="rect">
            <a:avLst/>
          </a:prstGeom>
        </p:spPr>
      </p:pic>
      <p:pic>
        <p:nvPicPr>
          <p:cNvPr id="3" name="图片 2"/>
          <p:cNvPicPr>
            <a:picLocks noChangeAspect="1"/>
          </p:cNvPicPr>
          <p:nvPr/>
        </p:nvPicPr>
        <p:blipFill>
          <a:blip r:embed="rId4"/>
          <a:stretch>
            <a:fillRect/>
          </a:stretch>
        </p:blipFill>
        <p:spPr>
          <a:xfrm>
            <a:off x="1489075" y="2735851"/>
            <a:ext cx="4762500" cy="371475"/>
          </a:xfrm>
          <a:prstGeom prst="rect">
            <a:avLst/>
          </a:prstGeom>
        </p:spPr>
      </p:pic>
      <mc:AlternateContent xmlns:mc="http://schemas.openxmlformats.org/markup-compatibility/2006" xmlns:a14="http://schemas.microsoft.com/office/drawing/2010/main">
        <mc:Choice Requires="a14">
          <p:sp>
            <p:nvSpPr>
              <p:cNvPr id="5" name="文本框 4"/>
              <p:cNvSpPr txBox="1"/>
              <p:nvPr/>
            </p:nvSpPr>
            <p:spPr>
              <a:xfrm>
                <a:off x="8159152" y="2949936"/>
                <a:ext cx="3997313" cy="307777"/>
              </a:xfrm>
              <a:prstGeom prst="rect">
                <a:avLst/>
              </a:prstGeom>
              <a:noFill/>
            </p:spPr>
            <p:txBody>
              <a:bodyPr wrap="none" rtlCol="0" anchor="t">
                <a:spAutoFit/>
              </a:bodyPr>
              <a:lstStyle/>
              <a:p>
                <a:pPr algn="l"/>
                <a14:m>
                  <m:oMath xmlns:m="http://schemas.openxmlformats.org/officeDocument/2006/math">
                    <m:sSub>
                      <m:sSubPr>
                        <m:ctrlPr>
                          <a:rPr lang="en-US" altLang="zh-CN" sz="1400" i="1" smtClean="0">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𝐸</m:t>
                        </m:r>
                      </m:e>
                      <m:sub>
                        <m:r>
                          <a:rPr lang="en-US" altLang="zh-CN" sz="1400" i="1">
                            <a:latin typeface="Cambria Math" panose="02040503050406030204" charset="0"/>
                            <a:cs typeface="Cambria Math" panose="02040503050406030204" charset="0"/>
                          </a:rPr>
                          <m:t>𝑖</m:t>
                        </m:r>
                      </m:sub>
                    </m:sSub>
                  </m:oMath>
                </a14:m>
                <a:r>
                  <a:rPr lang="en-US" altLang="zh-CN" sz="1400" dirty="0">
                    <a:latin typeface="Cambria Math" panose="02040503050406030204" charset="0"/>
                    <a:cs typeface="Cambria Math" panose="02040503050406030204" charset="0"/>
                  </a:rPr>
                  <a:t>: The pre-estimate positive score of </a:t>
                </a:r>
                <a14:m>
                  <m:oMath xmlns:m="http://schemas.openxmlformats.org/officeDocument/2006/math">
                    <m:sSub>
                      <m:sSubPr>
                        <m:ctrlPr>
                          <a:rPr lang="en-US" altLang="zh-CN" sz="1400" i="1" smtClean="0">
                            <a:latin typeface="Cambria Math" panose="02040503050406030204" pitchFamily="18" charset="0"/>
                          </a:rPr>
                        </m:ctrlPr>
                      </m:sSubPr>
                      <m:e>
                        <m:r>
                          <a:rPr lang="en-US" altLang="zh-CN" sz="1400" b="0" i="1" smtClean="0">
                            <a:latin typeface="Cambria Math" panose="02040503050406030204" pitchFamily="18" charset="0"/>
                          </a:rPr>
                          <m:t>𝑖</m:t>
                        </m:r>
                      </m:e>
                      <m:sub>
                        <m:r>
                          <a:rPr lang="en-US" altLang="zh-CN" sz="1400" b="0" i="1" smtClean="0">
                            <a:latin typeface="Cambria Math" panose="02040503050406030204" pitchFamily="18" charset="0"/>
                          </a:rPr>
                          <m:t>𝑡h</m:t>
                        </m:r>
                      </m:sub>
                    </m:sSub>
                  </m:oMath>
                </a14:m>
                <a:r>
                  <a:rPr lang="en-US" altLang="zh-CN" sz="1400" dirty="0">
                    <a:latin typeface="Cambria Math" panose="02040503050406030204" charset="0"/>
                    <a:cs typeface="Cambria Math" panose="02040503050406030204" charset="0"/>
                  </a:rPr>
                  <a:t> instance </a:t>
                </a:r>
                <a:endParaRPr lang="zh-CN" altLang="en-US" sz="1400" dirty="0">
                  <a:latin typeface="Cambria Math" panose="02040503050406030204" charset="0"/>
                  <a:cs typeface="Cambria Math" panose="02040503050406030204" charset="0"/>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8159152" y="2949936"/>
                <a:ext cx="3997313" cy="307777"/>
              </a:xfrm>
              <a:prstGeom prst="rect">
                <a:avLst/>
              </a:prstGeom>
              <a:blipFill>
                <a:blip r:embed="rId5"/>
                <a:stretch>
                  <a:fillRect t="-6000" b="-18000"/>
                </a:stretch>
              </a:blipFill>
            </p:spPr>
            <p:txBody>
              <a:bodyPr/>
              <a:lstStyle/>
              <a:p>
                <a:r>
                  <a:rPr lang="zh-CN" altLang="en-US">
                    <a:noFill/>
                  </a:rPr>
                  <a:t> </a:t>
                </a:r>
              </a:p>
            </p:txBody>
          </p:sp>
        </mc:Fallback>
      </mc:AlternateContent>
      <p:grpSp>
        <p:nvGrpSpPr>
          <p:cNvPr id="6" name="组合 5"/>
          <p:cNvGrpSpPr/>
          <p:nvPr/>
        </p:nvGrpSpPr>
        <p:grpSpPr>
          <a:xfrm>
            <a:off x="580390" y="3664984"/>
            <a:ext cx="10814504" cy="461665"/>
            <a:chOff x="695325" y="1013859"/>
            <a:chExt cx="10814504" cy="461665"/>
          </a:xfrm>
        </p:grpSpPr>
        <p:sp>
          <p:nvSpPr>
            <p:cNvPr id="7" name="矩形 6"/>
            <p:cNvSpPr/>
            <p:nvPr/>
          </p:nvSpPr>
          <p:spPr>
            <a:xfrm>
              <a:off x="695325" y="1013859"/>
              <a:ext cx="6620723" cy="461665"/>
            </a:xfrm>
            <a:prstGeom prst="rect">
              <a:avLst/>
            </a:prstGeom>
            <a:solidFill>
              <a:schemeClr val="accent1"/>
            </a:solidFill>
          </p:spPr>
          <p:txBody>
            <a:bodyPr wrap="none">
              <a:spAutoFit/>
            </a:bodyPr>
            <a:lstStyle/>
            <a:p>
              <a:r>
                <a:rPr lang="en-US" altLang="zh-CN" sz="2400" b="1" dirty="0">
                  <a:solidFill>
                    <a:schemeClr val="bg1"/>
                  </a:solidFill>
                </a:rPr>
                <a:t>The effect of the pre-estimated score</a:t>
              </a:r>
              <a:endParaRPr lang="zh-CN" altLang="en-US" sz="2400" b="1" dirty="0">
                <a:solidFill>
                  <a:schemeClr val="bg1"/>
                </a:solidFill>
              </a:endParaRPr>
            </a:p>
          </p:txBody>
        </p:sp>
        <p:cxnSp>
          <p:nvCxnSpPr>
            <p:cNvPr id="8" name="直接连接符 7"/>
            <p:cNvCxnSpPr/>
            <p:nvPr/>
          </p:nvCxnSpPr>
          <p:spPr>
            <a:xfrm>
              <a:off x="695325" y="1475524"/>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矩形 8"/>
          <p:cNvSpPr/>
          <p:nvPr/>
        </p:nvSpPr>
        <p:spPr>
          <a:xfrm>
            <a:off x="580390" y="4126649"/>
            <a:ext cx="10801350" cy="679801"/>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latin typeface="+mn-ea"/>
              </a:rPr>
              <a:t>Making the model focus on the </a:t>
            </a:r>
            <a:r>
              <a:rPr lang="en-US" altLang="zh-CN" sz="1600" b="1" dirty="0">
                <a:latin typeface="+mn-ea"/>
              </a:rPr>
              <a:t>instance with high probability</a:t>
            </a:r>
            <a:r>
              <a:rPr lang="en-US" altLang="zh-CN" sz="1600" dirty="0">
                <a:latin typeface="+mn-ea"/>
              </a:rPr>
              <a:t> of been </a:t>
            </a:r>
            <a:r>
              <a:rPr lang="en-US" altLang="zh-CN" sz="1600" b="1" dirty="0">
                <a:latin typeface="+mn-ea"/>
              </a:rPr>
              <a:t>positive</a:t>
            </a:r>
            <a:r>
              <a:rPr lang="en-US" altLang="zh-CN" sz="1600" dirty="0">
                <a:latin typeface="+mn-ea"/>
              </a:rPr>
              <a:t>, which reduces the impact of data imbalance. This process is similar to the weighting effect of supervised learning.</a:t>
            </a:r>
            <a:endParaRPr lang="zh-CN" altLang="en-US" sz="1600" dirty="0">
              <a:latin typeface="+mn-ea"/>
            </a:endParaRPr>
          </a:p>
        </p:txBody>
      </p:sp>
      <p:sp>
        <p:nvSpPr>
          <p:cNvPr id="12" name="矩形 11"/>
          <p:cNvSpPr/>
          <p:nvPr/>
        </p:nvSpPr>
        <p:spPr>
          <a:xfrm>
            <a:off x="580390" y="4878174"/>
            <a:ext cx="10801350" cy="67351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t>Reducing the bias caused by a large number of negative instances in the positive bag, which can greatly avoid the MIL model get a local optimal in a wrong direction </a:t>
            </a:r>
            <a:endParaRPr lang="zh-CN" altLang="en-US" sz="1600" dirty="0"/>
          </a:p>
        </p:txBody>
      </p:sp>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4D5599E3-E922-4AF7-BA39-2807896284B9}"/>
                  </a:ext>
                </a:extLst>
              </p:cNvPr>
              <p:cNvSpPr txBox="1"/>
              <p:nvPr/>
            </p:nvSpPr>
            <p:spPr>
              <a:xfrm>
                <a:off x="8159152" y="1408751"/>
                <a:ext cx="1660198"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𝑌</m:t>
                        </m:r>
                      </m:e>
                      <m:sub>
                        <m:r>
                          <a:rPr lang="en-US" altLang="zh-CN" sz="1400" i="1">
                            <a:latin typeface="Cambria Math" panose="02040503050406030204" charset="0"/>
                            <a:cs typeface="Cambria Math" panose="02040503050406030204" charset="0"/>
                          </a:rPr>
                          <m:t>𝐵</m:t>
                        </m:r>
                      </m:sub>
                    </m:sSub>
                  </m:oMath>
                </a14:m>
                <a:r>
                  <a:rPr lang="en-US" altLang="zh-CN" sz="1400" dirty="0">
                    <a:latin typeface="Cambria Math" panose="02040503050406030204" charset="0"/>
                    <a:cs typeface="Cambria Math" panose="02040503050406030204" charset="0"/>
                  </a:rPr>
                  <a:t>: Label of the bag</a:t>
                </a:r>
                <a:endParaRPr lang="zh-CN" altLang="en-US" sz="1400" dirty="0">
                  <a:latin typeface="Cambria Math" panose="02040503050406030204" charset="0"/>
                  <a:cs typeface="Cambria Math" panose="02040503050406030204" charset="0"/>
                </a:endParaRPr>
              </a:p>
            </p:txBody>
          </p:sp>
        </mc:Choice>
        <mc:Fallback xmlns="">
          <p:sp>
            <p:nvSpPr>
              <p:cNvPr id="16" name="文本框 15">
                <a:extLst>
                  <a:ext uri="{FF2B5EF4-FFF2-40B4-BE49-F238E27FC236}">
                    <a16:creationId xmlns:a16="http://schemas.microsoft.com/office/drawing/2014/main" id="{4D5599E3-E922-4AF7-BA39-2807896284B9}"/>
                  </a:ext>
                </a:extLst>
              </p:cNvPr>
              <p:cNvSpPr txBox="1">
                <a:spLocks noRot="1" noChangeAspect="1" noMove="1" noResize="1" noEditPoints="1" noAdjustHandles="1" noChangeArrowheads="1" noChangeShapeType="1" noTextEdit="1"/>
              </p:cNvSpPr>
              <p:nvPr/>
            </p:nvSpPr>
            <p:spPr>
              <a:xfrm>
                <a:off x="8159152" y="1408751"/>
                <a:ext cx="1660198" cy="307777"/>
              </a:xfrm>
              <a:prstGeom prst="rect">
                <a:avLst/>
              </a:prstGeom>
              <a:blipFill>
                <a:blip r:embed="rId6"/>
                <a:stretch>
                  <a:fillRect t="-5882" b="-176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7" name="文本框 16">
                <a:extLst>
                  <a:ext uri="{FF2B5EF4-FFF2-40B4-BE49-F238E27FC236}">
                    <a16:creationId xmlns:a16="http://schemas.microsoft.com/office/drawing/2014/main" id="{1EA0E319-25EE-494D-B571-B2FACC396152}"/>
                  </a:ext>
                </a:extLst>
              </p:cNvPr>
              <p:cNvSpPr txBox="1"/>
              <p:nvPr/>
            </p:nvSpPr>
            <p:spPr>
              <a:xfrm>
                <a:off x="8159152" y="1945961"/>
                <a:ext cx="3071546"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𝑌</m:t>
                        </m:r>
                      </m:e>
                      <m:sub>
                        <m:r>
                          <a:rPr lang="en-US" altLang="zh-CN" sz="1400" i="1">
                            <a:latin typeface="Cambria Math" panose="02040503050406030204" charset="0"/>
                            <a:cs typeface="Cambria Math" panose="02040503050406030204" charset="0"/>
                          </a:rPr>
                          <m:t>𝑁</m:t>
                        </m:r>
                      </m:sub>
                    </m:sSub>
                  </m:oMath>
                </a14:m>
                <a:r>
                  <a:rPr lang="en-US" altLang="zh-CN" sz="1400" dirty="0">
                    <a:latin typeface="Cambria Math" panose="02040503050406030204" charset="0"/>
                    <a:cs typeface="Cambria Math" panose="02040503050406030204" charset="0"/>
                  </a:rPr>
                  <a:t>: Value of the label for negative bag</a:t>
                </a:r>
                <a:endParaRPr lang="zh-CN" altLang="en-US" sz="1400" dirty="0">
                  <a:latin typeface="Cambria Math" panose="02040503050406030204" charset="0"/>
                  <a:cs typeface="Cambria Math" panose="02040503050406030204" charset="0"/>
                </a:endParaRPr>
              </a:p>
            </p:txBody>
          </p:sp>
        </mc:Choice>
        <mc:Fallback xmlns="">
          <p:sp>
            <p:nvSpPr>
              <p:cNvPr id="17" name="文本框 16">
                <a:extLst>
                  <a:ext uri="{FF2B5EF4-FFF2-40B4-BE49-F238E27FC236}">
                    <a16:creationId xmlns:a16="http://schemas.microsoft.com/office/drawing/2014/main" id="{1EA0E319-25EE-494D-B571-B2FACC396152}"/>
                  </a:ext>
                </a:extLst>
              </p:cNvPr>
              <p:cNvSpPr txBox="1">
                <a:spLocks noRot="1" noChangeAspect="1" noMove="1" noResize="1" noEditPoints="1" noAdjustHandles="1" noChangeArrowheads="1" noChangeShapeType="1" noTextEdit="1"/>
              </p:cNvSpPr>
              <p:nvPr/>
            </p:nvSpPr>
            <p:spPr>
              <a:xfrm>
                <a:off x="8159152" y="1945961"/>
                <a:ext cx="3071546" cy="307777"/>
              </a:xfrm>
              <a:prstGeom prst="rect">
                <a:avLst/>
              </a:prstGeom>
              <a:blipFill>
                <a:blip r:embed="rId7"/>
                <a:stretch>
                  <a:fillRect t="-5882" b="-176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8" name="文本框 17">
                <a:extLst>
                  <a:ext uri="{FF2B5EF4-FFF2-40B4-BE49-F238E27FC236}">
                    <a16:creationId xmlns:a16="http://schemas.microsoft.com/office/drawing/2014/main" id="{7E440B09-2D61-443A-A0BC-77A3993333DC}"/>
                  </a:ext>
                </a:extLst>
              </p:cNvPr>
              <p:cNvSpPr txBox="1"/>
              <p:nvPr/>
            </p:nvSpPr>
            <p:spPr>
              <a:xfrm>
                <a:off x="8159152" y="2483171"/>
                <a:ext cx="2325317" cy="307777"/>
              </a:xfrm>
              <a:prstGeom prst="rect">
                <a:avLst/>
              </a:prstGeom>
              <a:noFill/>
            </p:spPr>
            <p:txBody>
              <a:bodyPr wrap="none" rtlCol="0" anchor="t">
                <a:spAutoFit/>
              </a:bodyPr>
              <a:lstStyle/>
              <a:p>
                <a:pPr algn="l"/>
                <a14:m>
                  <m:oMath xmlns:m="http://schemas.openxmlformats.org/officeDocument/2006/math">
                    <m:sSub>
                      <m:sSubPr>
                        <m:ctrlPr>
                          <a:rPr lang="en-US" altLang="zh-CN" sz="1400" i="1">
                            <a:latin typeface="Cambria Math" panose="02040503050406030204" pitchFamily="18" charset="0"/>
                            <a:cs typeface="Cambria Math" panose="02040503050406030204" charset="0"/>
                          </a:rPr>
                        </m:ctrlPr>
                      </m:sSubPr>
                      <m:e>
                        <m:r>
                          <a:rPr lang="en-US" altLang="zh-CN" sz="1400" i="1">
                            <a:latin typeface="Cambria Math" panose="02040503050406030204" charset="0"/>
                            <a:cs typeface="Cambria Math" panose="02040503050406030204" charset="0"/>
                          </a:rPr>
                          <m:t>𝑦</m:t>
                        </m:r>
                      </m:e>
                      <m:sub>
                        <m:r>
                          <a:rPr lang="en-US" altLang="zh-CN" sz="1400" i="1">
                            <a:latin typeface="Cambria Math" panose="02040503050406030204" charset="0"/>
                            <a:cs typeface="Cambria Math" panose="02040503050406030204" charset="0"/>
                          </a:rPr>
                          <m:t>𝑖</m:t>
                        </m:r>
                      </m:sub>
                    </m:sSub>
                  </m:oMath>
                </a14:m>
                <a:r>
                  <a:rPr lang="en-US" altLang="zh-CN" sz="1400" dirty="0">
                    <a:latin typeface="Cambria Math" panose="02040503050406030204" charset="0"/>
                    <a:cs typeface="Cambria Math" panose="02040503050406030204" charset="0"/>
                  </a:rPr>
                  <a:t>: Prediction of an instance</a:t>
                </a:r>
                <a:endParaRPr lang="zh-CN" altLang="en-US" sz="1400" dirty="0">
                  <a:latin typeface="Cambria Math" panose="02040503050406030204" charset="0"/>
                  <a:cs typeface="Cambria Math" panose="02040503050406030204" charset="0"/>
                </a:endParaRPr>
              </a:p>
            </p:txBody>
          </p:sp>
        </mc:Choice>
        <mc:Fallback xmlns="">
          <p:sp>
            <p:nvSpPr>
              <p:cNvPr id="18" name="文本框 17">
                <a:extLst>
                  <a:ext uri="{FF2B5EF4-FFF2-40B4-BE49-F238E27FC236}">
                    <a16:creationId xmlns:a16="http://schemas.microsoft.com/office/drawing/2014/main" id="{7E440B09-2D61-443A-A0BC-77A3993333DC}"/>
                  </a:ext>
                </a:extLst>
              </p:cNvPr>
              <p:cNvSpPr txBox="1">
                <a:spLocks noRot="1" noChangeAspect="1" noMove="1" noResize="1" noEditPoints="1" noAdjustHandles="1" noChangeArrowheads="1" noChangeShapeType="1" noTextEdit="1"/>
              </p:cNvSpPr>
              <p:nvPr/>
            </p:nvSpPr>
            <p:spPr>
              <a:xfrm>
                <a:off x="8159152" y="2483171"/>
                <a:ext cx="2325317" cy="307777"/>
              </a:xfrm>
              <a:prstGeom prst="rect">
                <a:avLst/>
              </a:prstGeom>
              <a:blipFill>
                <a:blip r:embed="rId8"/>
                <a:stretch>
                  <a:fillRect t="-3922" b="-1764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9" name="矩形 18">
                <a:extLst>
                  <a:ext uri="{FF2B5EF4-FFF2-40B4-BE49-F238E27FC236}">
                    <a16:creationId xmlns:a16="http://schemas.microsoft.com/office/drawing/2014/main" id="{07BAE7C0-9606-4AC5-BB8F-C851F945ADEC}"/>
                  </a:ext>
                </a:extLst>
              </p:cNvPr>
              <p:cNvSpPr/>
              <p:nvPr/>
            </p:nvSpPr>
            <p:spPr>
              <a:xfrm>
                <a:off x="8159152" y="897078"/>
                <a:ext cx="2642198" cy="307777"/>
              </a:xfrm>
              <a:prstGeom prst="rect">
                <a:avLst/>
              </a:prstGeom>
            </p:spPr>
            <p:txBody>
              <a:bodyPr wrap="none">
                <a:spAutoFit/>
              </a:bodyPr>
              <a:lstStyle/>
              <a:p>
                <a14:m>
                  <m:oMath xmlns:m="http://schemas.openxmlformats.org/officeDocument/2006/math">
                    <m:r>
                      <a:rPr lang="zh-CN" altLang="en-US" sz="1400">
                        <a:latin typeface="Cambria Math" panose="02040503050406030204" charset="0"/>
                        <a:cs typeface="Cambria Math" panose="02040503050406030204" charset="0"/>
                      </a:rPr>
                      <m:t>𝜑</m:t>
                    </m:r>
                    <m:d>
                      <m:dPr>
                        <m:ctrlPr>
                          <a:rPr lang="zh-CN" altLang="en-US" sz="1400" i="1">
                            <a:latin typeface="Cambria Math" panose="02040503050406030204" pitchFamily="18" charset="0"/>
                            <a:cs typeface="Cambria Math" panose="02040503050406030204" charset="0"/>
                          </a:rPr>
                        </m:ctrlPr>
                      </m:dPr>
                      <m:e>
                        <m:r>
                          <a:rPr lang="zh-CN" altLang="en-US" sz="1400">
                            <a:latin typeface="Cambria Math" panose="02040503050406030204" charset="0"/>
                            <a:cs typeface="Cambria Math" panose="02040503050406030204" charset="0"/>
                          </a:rPr>
                          <m:t>·</m:t>
                        </m:r>
                      </m:e>
                    </m:d>
                  </m:oMath>
                </a14:m>
                <a:r>
                  <a:rPr lang="zh-CN" altLang="en-US" sz="1400" dirty="0">
                    <a:latin typeface="Cambria Math" panose="02040503050406030204" charset="0"/>
                    <a:cs typeface="Cambria Math" panose="02040503050406030204" charset="0"/>
                  </a:rPr>
                  <a:t> </a:t>
                </a:r>
                <a:r>
                  <a:rPr lang="en-US" altLang="zh-CN" sz="1400" dirty="0">
                    <a:latin typeface="Cambria Math" panose="02040503050406030204" charset="0"/>
                    <a:cs typeface="Cambria Math" panose="02040503050406030204" charset="0"/>
                  </a:rPr>
                  <a:t>:</a:t>
                </a:r>
                <a:r>
                  <a:rPr lang="en-US" altLang="zh-CN" sz="1400" dirty="0"/>
                  <a:t>Cross entropy function</a:t>
                </a:r>
                <a:endParaRPr lang="zh-CN" altLang="en-US" sz="1400" dirty="0">
                  <a:latin typeface="Cambria Math" panose="02040503050406030204" charset="0"/>
                  <a:cs typeface="Cambria Math" panose="02040503050406030204" charset="0"/>
                </a:endParaRPr>
              </a:p>
            </p:txBody>
          </p:sp>
        </mc:Choice>
        <mc:Fallback xmlns="">
          <p:sp>
            <p:nvSpPr>
              <p:cNvPr id="19" name="矩形 18">
                <a:extLst>
                  <a:ext uri="{FF2B5EF4-FFF2-40B4-BE49-F238E27FC236}">
                    <a16:creationId xmlns:a16="http://schemas.microsoft.com/office/drawing/2014/main" id="{07BAE7C0-9606-4AC5-BB8F-C851F945ADEC}"/>
                  </a:ext>
                </a:extLst>
              </p:cNvPr>
              <p:cNvSpPr>
                <a:spLocks noRot="1" noChangeAspect="1" noMove="1" noResize="1" noEditPoints="1" noAdjustHandles="1" noChangeArrowheads="1" noChangeShapeType="1" noTextEdit="1"/>
              </p:cNvSpPr>
              <p:nvPr/>
            </p:nvSpPr>
            <p:spPr>
              <a:xfrm>
                <a:off x="8159152" y="897078"/>
                <a:ext cx="2642198" cy="307777"/>
              </a:xfrm>
              <a:prstGeom prst="rect">
                <a:avLst/>
              </a:prstGeom>
              <a:blipFill>
                <a:blip r:embed="rId9"/>
                <a:stretch>
                  <a:fillRect t="-5882" b="-17647"/>
                </a:stretch>
              </a:blipFill>
            </p:spPr>
            <p:txBody>
              <a:bodyPr/>
              <a:lstStyle/>
              <a:p>
                <a:r>
                  <a:rPr lang="zh-CN" alt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par>
                                <p:cTn id="11" presetID="22" presetClass="entr" presetSubtype="8" fill="hold" grpId="0" nodeType="withEffect">
                                  <p:stCondLst>
                                    <p:cond delay="3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par>
                                <p:cTn id="14" presetID="22" presetClass="entr" presetSubtype="8" fill="hold" grpId="0" nodeType="withEffect">
                                  <p:stCondLst>
                                    <p:cond delay="30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9"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Update Scheme</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14</a:t>
            </a:fld>
            <a:endParaRPr lang="zh-CN" altLang="en-US" dirty="0"/>
          </a:p>
        </p:txBody>
      </p:sp>
      <p:sp>
        <p:nvSpPr>
          <p:cNvPr id="27" name="矩形 26"/>
          <p:cNvSpPr/>
          <p:nvPr/>
        </p:nvSpPr>
        <p:spPr>
          <a:xfrm>
            <a:off x="695323" y="926774"/>
            <a:ext cx="5671745" cy="461665"/>
          </a:xfrm>
          <a:prstGeom prst="rect">
            <a:avLst/>
          </a:prstGeom>
          <a:solidFill>
            <a:schemeClr val="accent1"/>
          </a:solidFill>
        </p:spPr>
        <p:txBody>
          <a:bodyPr wrap="none">
            <a:spAutoFit/>
          </a:bodyPr>
          <a:lstStyle/>
          <a:p>
            <a:r>
              <a:rPr lang="en-US" altLang="zh-CN" sz="2400" b="1" dirty="0">
                <a:solidFill>
                  <a:schemeClr val="bg1"/>
                </a:solidFill>
              </a:rPr>
              <a:t>Update the pre-estimated score</a:t>
            </a:r>
            <a:endParaRPr lang="zh-CN" altLang="en-US" sz="2400" b="1" dirty="0">
              <a:solidFill>
                <a:schemeClr val="bg1"/>
              </a:solidFill>
            </a:endParaRPr>
          </a:p>
        </p:txBody>
      </p:sp>
      <p:pic>
        <p:nvPicPr>
          <p:cNvPr id="10" name="图片 9" descr="Snipaste_2022-03-06_19-53-01"/>
          <p:cNvPicPr>
            <a:picLocks noChangeAspect="1"/>
          </p:cNvPicPr>
          <p:nvPr/>
        </p:nvPicPr>
        <p:blipFill>
          <a:blip r:embed="rId3"/>
          <a:stretch>
            <a:fillRect/>
          </a:stretch>
        </p:blipFill>
        <p:spPr>
          <a:xfrm>
            <a:off x="7452783" y="1670011"/>
            <a:ext cx="4648200" cy="4314825"/>
          </a:xfrm>
          <a:prstGeom prst="rect">
            <a:avLst/>
          </a:prstGeom>
        </p:spPr>
      </p:pic>
      <p:pic>
        <p:nvPicPr>
          <p:cNvPr id="15" name="图片 14"/>
          <p:cNvPicPr>
            <a:picLocks noChangeAspect="1"/>
          </p:cNvPicPr>
          <p:nvPr/>
        </p:nvPicPr>
        <p:blipFill>
          <a:blip r:embed="rId4"/>
          <a:stretch>
            <a:fillRect/>
          </a:stretch>
        </p:blipFill>
        <p:spPr>
          <a:xfrm>
            <a:off x="1700743" y="3323935"/>
            <a:ext cx="3038475" cy="819150"/>
          </a:xfrm>
          <a:prstGeom prst="rect">
            <a:avLst/>
          </a:prstGeom>
        </p:spPr>
      </p:pic>
      <p:sp>
        <p:nvSpPr>
          <p:cNvPr id="17" name="矩形 16"/>
          <p:cNvSpPr/>
          <p:nvPr/>
        </p:nvSpPr>
        <p:spPr>
          <a:xfrm>
            <a:off x="695325" y="1475740"/>
            <a:ext cx="6509808" cy="1294137"/>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t>When an Instance is predicted to be positive,  its pre-estimated score should be increased in the next step, and conversely, its pre-estimated score should be decreased. We update the score through the following function:</a:t>
            </a:r>
            <a:endParaRPr lang="zh-CN" altLang="en-US" sz="1100" b="1" dirty="0">
              <a:solidFill>
                <a:schemeClr val="tx1"/>
              </a:solidFill>
              <a:latin typeface="+mn-ea"/>
            </a:endParaRPr>
          </a:p>
        </p:txBody>
      </p:sp>
      <p:sp>
        <p:nvSpPr>
          <p:cNvPr id="8" name="矩形 7">
            <a:extLst>
              <a:ext uri="{FF2B5EF4-FFF2-40B4-BE49-F238E27FC236}">
                <a16:creationId xmlns:a16="http://schemas.microsoft.com/office/drawing/2014/main" id="{B55D04E4-575C-46A3-A3F0-021E7EBCB8EE}"/>
              </a:ext>
            </a:extLst>
          </p:cNvPr>
          <p:cNvSpPr/>
          <p:nvPr/>
        </p:nvSpPr>
        <p:spPr>
          <a:xfrm>
            <a:off x="695323" y="4697143"/>
            <a:ext cx="3937296" cy="461665"/>
          </a:xfrm>
          <a:prstGeom prst="rect">
            <a:avLst/>
          </a:prstGeom>
          <a:solidFill>
            <a:schemeClr val="accent1"/>
          </a:solidFill>
        </p:spPr>
        <p:txBody>
          <a:bodyPr wrap="none">
            <a:spAutoFit/>
          </a:bodyPr>
          <a:lstStyle/>
          <a:p>
            <a:r>
              <a:rPr lang="en-US" altLang="zh-CN" sz="2400" b="1" dirty="0">
                <a:solidFill>
                  <a:schemeClr val="bg1"/>
                </a:solidFill>
              </a:rPr>
              <a:t>Effect of the updating</a:t>
            </a:r>
            <a:endParaRPr lang="zh-CN" altLang="en-US" sz="2400" b="1" dirty="0">
              <a:solidFill>
                <a:schemeClr val="bg1"/>
              </a:solidFill>
            </a:endParaRPr>
          </a:p>
        </p:txBody>
      </p:sp>
      <p:sp>
        <p:nvSpPr>
          <p:cNvPr id="9" name="矩形 8">
            <a:extLst>
              <a:ext uri="{FF2B5EF4-FFF2-40B4-BE49-F238E27FC236}">
                <a16:creationId xmlns:a16="http://schemas.microsoft.com/office/drawing/2014/main" id="{4BA9BBA8-718F-4592-B228-7C49F30B4A1F}"/>
              </a:ext>
            </a:extLst>
          </p:cNvPr>
          <p:cNvSpPr/>
          <p:nvPr/>
        </p:nvSpPr>
        <p:spPr>
          <a:xfrm>
            <a:off x="521969" y="5251425"/>
            <a:ext cx="6509807" cy="986360"/>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t>Making the MIL model more dominant for the predictions, and only relies on the pre-estimated result of the clustering model in the early stage of training.</a:t>
            </a:r>
            <a:endParaRPr lang="zh-CN" altLang="en-US" sz="14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17"/>
                                        </p:tgtEl>
                                        <p:attrNameLst>
                                          <p:attrName>style.visibility</p:attrName>
                                        </p:attrNameLst>
                                      </p:cBhvr>
                                      <p:to>
                                        <p:strVal val="visible"/>
                                      </p:to>
                                    </p:set>
                                    <p:animEffect transition="in" filter="wipe(left)">
                                      <p:cBhvr>
                                        <p:cTn id="10" dur="500"/>
                                        <p:tgtEl>
                                          <p:spTgt spid="17"/>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par>
                                <p:cTn id="14" presetID="22" presetClass="entr" presetSubtype="8" fill="hold" grpId="0" nodeType="withEffect">
                                  <p:stCondLst>
                                    <p:cond delay="30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17" grpId="0"/>
      <p:bldP spid="8" grpId="0" bldLvl="0"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177143" y="1259175"/>
            <a:ext cx="7837714" cy="4339650"/>
          </a:xfrm>
          <a:prstGeom prst="rect">
            <a:avLst/>
          </a:prstGeom>
          <a:noFill/>
          <a:ln>
            <a:noFill/>
          </a:ln>
        </p:spPr>
        <p:txBody>
          <a:bodyPr wrap="square" rtlCol="0">
            <a:spAutoFit/>
          </a:bodyPr>
          <a:lstStyle>
            <a:defPPr>
              <a:defRPr lang="zh-CN"/>
            </a:defPPr>
            <a:lvl1pPr algn="ctr">
              <a:defRPr sz="13800" b="1">
                <a:solidFill>
                  <a:schemeClr val="tx1">
                    <a:lumMod val="50000"/>
                    <a:lumOff val="50000"/>
                    <a:alpha val="23000"/>
                  </a:schemeClr>
                </a:solidFill>
                <a:latin typeface="微软雅黑" panose="020B0503020204020204" pitchFamily="34" charset="-122"/>
                <a:ea typeface="微软雅黑" panose="020B0503020204020204" pitchFamily="34" charset="-122"/>
              </a:defRPr>
            </a:lvl1pPr>
          </a:lstStyle>
          <a:p>
            <a:r>
              <a:rPr lang="en-US" altLang="zh-CN" dirty="0"/>
              <a:t>PART</a:t>
            </a:r>
          </a:p>
          <a:p>
            <a:r>
              <a:rPr lang="en-US" altLang="zh-CN" dirty="0"/>
              <a:t>THREE</a:t>
            </a:r>
          </a:p>
        </p:txBody>
      </p:sp>
      <p:sp>
        <p:nvSpPr>
          <p:cNvPr id="50" name="矩形 49"/>
          <p:cNvSpPr/>
          <p:nvPr/>
        </p:nvSpPr>
        <p:spPr>
          <a:xfrm>
            <a:off x="-1"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975725"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714386" y="2231566"/>
            <a:ext cx="4763227" cy="3839941"/>
            <a:chOff x="4887549" y="1124584"/>
            <a:chExt cx="2416902" cy="3839941"/>
          </a:xfrm>
        </p:grpSpPr>
        <p:sp>
          <p:nvSpPr>
            <p:cNvPr id="47" name="文本框 46"/>
            <p:cNvSpPr txBox="1"/>
            <p:nvPr/>
          </p:nvSpPr>
          <p:spPr>
            <a:xfrm>
              <a:off x="4887549" y="1178873"/>
              <a:ext cx="2416902" cy="3785652"/>
            </a:xfrm>
            <a:prstGeom prst="rect">
              <a:avLst/>
            </a:prstGeom>
            <a:noFill/>
            <a:ln>
              <a:noFill/>
            </a:ln>
          </p:spPr>
          <p:txBody>
            <a:bodyPr wrap="square" rtlCol="0">
              <a:spAutoFit/>
            </a:bodyPr>
            <a:lstStyle/>
            <a:p>
              <a:pPr algn="ctr"/>
              <a:r>
                <a:rPr lang="en-US" altLang="zh-CN" sz="6000" b="1" dirty="0">
                  <a:solidFill>
                    <a:schemeClr val="accent1"/>
                  </a:solidFill>
                  <a:latin typeface="微软雅黑" panose="020B0503020204020204" pitchFamily="34" charset="-122"/>
                </a:rPr>
                <a:t>Result of Experiment</a:t>
              </a:r>
            </a:p>
          </p:txBody>
        </p:sp>
        <p:sp>
          <p:nvSpPr>
            <p:cNvPr id="2" name="矩形 1"/>
            <p:cNvSpPr/>
            <p:nvPr/>
          </p:nvSpPr>
          <p:spPr>
            <a:xfrm>
              <a:off x="4887549" y="1124584"/>
              <a:ext cx="2416902" cy="241690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right)">
                                      <p:cBhvr>
                                        <p:cTn id="10" dur="500"/>
                                        <p:tgtEl>
                                          <p:spTgt spid="51"/>
                                        </p:tgtEl>
                                      </p:cBhvr>
                                    </p:animEffect>
                                  </p:childTnLst>
                                </p:cTn>
                              </p:par>
                              <p:par>
                                <p:cTn id="11" presetID="53" presetClass="entr" presetSubtype="16" fill="hold" nodeType="withEffect">
                                  <p:stCondLst>
                                    <p:cond delay="4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6" presetClass="emph" presetSubtype="0" autoRev="1" fill="hold" nodeType="withEffect">
                                  <p:stCondLst>
                                    <p:cond delay="800"/>
                                  </p:stCondLst>
                                  <p:childTnLst>
                                    <p:animScale>
                                      <p:cBhvr>
                                        <p:cTn id="17" dur="250" fill="hold"/>
                                        <p:tgtEl>
                                          <p:spTgt spid="3"/>
                                        </p:tgtEl>
                                      </p:cBhvr>
                                      <p:by x="115000" y="115000"/>
                                    </p:animScale>
                                  </p:childTnLst>
                                </p:cTn>
                              </p:par>
                              <p:par>
                                <p:cTn id="18" presetID="50" presetClass="entr" presetSubtype="0" decel="100000" fill="hold" grpId="0" nodeType="withEffect">
                                  <p:stCondLst>
                                    <p:cond delay="120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750" fill="hold"/>
                                        <p:tgtEl>
                                          <p:spTgt spid="9"/>
                                        </p:tgtEl>
                                        <p:attrNameLst>
                                          <p:attrName>ppt_w</p:attrName>
                                        </p:attrNameLst>
                                      </p:cBhvr>
                                      <p:tavLst>
                                        <p:tav tm="0">
                                          <p:val>
                                            <p:strVal val="#ppt_w+.3"/>
                                          </p:val>
                                        </p:tav>
                                        <p:tav tm="100000">
                                          <p:val>
                                            <p:strVal val="#ppt_w"/>
                                          </p:val>
                                        </p:tav>
                                      </p:tavLst>
                                    </p:anim>
                                    <p:anim calcmode="lin" valueType="num">
                                      <p:cBhvr>
                                        <p:cTn id="21" dur="750" fill="hold"/>
                                        <p:tgtEl>
                                          <p:spTgt spid="9"/>
                                        </p:tgtEl>
                                        <p:attrNameLst>
                                          <p:attrName>ppt_h</p:attrName>
                                        </p:attrNameLst>
                                      </p:cBhvr>
                                      <p:tavLst>
                                        <p:tav tm="0">
                                          <p:val>
                                            <p:strVal val="#ppt_h"/>
                                          </p:val>
                                        </p:tav>
                                        <p:tav tm="100000">
                                          <p:val>
                                            <p:strVal val="#ppt_h"/>
                                          </p:val>
                                        </p:tav>
                                      </p:tavLst>
                                    </p:anim>
                                    <p:animEffect transition="in" filter="fade">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0" grpId="0" animBg="1"/>
      <p:bldP spid="5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10801351" cy="521970"/>
          </a:xfrm>
          <a:prstGeom prst="rect">
            <a:avLst/>
          </a:prstGeom>
          <a:noFill/>
        </p:spPr>
        <p:txBody>
          <a:bodyPr wrap="square" rtlCol="0">
            <a:spAutoFit/>
          </a:bodyPr>
          <a:lstStyle/>
          <a:p>
            <a:r>
              <a:rPr lang="en-US" altLang="zh-CN" sz="2800" b="1" dirty="0">
                <a:latin typeface="微软雅黑" panose="020B0503020204020204" pitchFamily="34" charset="-122"/>
              </a:rPr>
              <a:t>Setup</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16</a:t>
            </a:fld>
            <a:endParaRPr lang="zh-CN" altLang="en-US" dirty="0"/>
          </a:p>
        </p:txBody>
      </p:sp>
      <p:grpSp>
        <p:nvGrpSpPr>
          <p:cNvPr id="2" name="组合 1"/>
          <p:cNvGrpSpPr/>
          <p:nvPr/>
        </p:nvGrpSpPr>
        <p:grpSpPr>
          <a:xfrm>
            <a:off x="695325" y="1013859"/>
            <a:ext cx="10814504" cy="461665"/>
            <a:chOff x="695325" y="1013859"/>
            <a:chExt cx="10814504" cy="461665"/>
          </a:xfrm>
        </p:grpSpPr>
        <p:sp>
          <p:nvSpPr>
            <p:cNvPr id="7" name="矩形 6"/>
            <p:cNvSpPr/>
            <p:nvPr/>
          </p:nvSpPr>
          <p:spPr>
            <a:xfrm>
              <a:off x="695325" y="1013859"/>
              <a:ext cx="1516762" cy="461665"/>
            </a:xfrm>
            <a:prstGeom prst="rect">
              <a:avLst/>
            </a:prstGeom>
            <a:solidFill>
              <a:schemeClr val="accent1"/>
            </a:solidFill>
          </p:spPr>
          <p:txBody>
            <a:bodyPr wrap="none">
              <a:spAutoFit/>
            </a:bodyPr>
            <a:lstStyle/>
            <a:p>
              <a:r>
                <a:rPr lang="en-US" altLang="zh-CN" sz="2400" b="1" dirty="0">
                  <a:solidFill>
                    <a:schemeClr val="bg1"/>
                  </a:solidFill>
                </a:rPr>
                <a:t>Dataset</a:t>
              </a:r>
              <a:endParaRPr lang="zh-CN" altLang="en-US" sz="2400" b="1" dirty="0">
                <a:solidFill>
                  <a:schemeClr val="bg1"/>
                </a:solidFill>
              </a:endParaRPr>
            </a:p>
          </p:txBody>
        </p:sp>
        <p:cxnSp>
          <p:nvCxnSpPr>
            <p:cNvPr id="3" name="直接连接符 2"/>
            <p:cNvCxnSpPr/>
            <p:nvPr/>
          </p:nvCxnSpPr>
          <p:spPr>
            <a:xfrm>
              <a:off x="695325" y="1475524"/>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8" name="矩形 7"/>
          <p:cNvSpPr/>
          <p:nvPr/>
        </p:nvSpPr>
        <p:spPr>
          <a:xfrm>
            <a:off x="695325" y="1475524"/>
            <a:ext cx="10801350" cy="679801"/>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b="1" dirty="0">
                <a:solidFill>
                  <a:schemeClr val="accent1"/>
                </a:solidFill>
                <a:latin typeface="+mn-ea"/>
              </a:rPr>
              <a:t>Android Malware 2017</a:t>
            </a:r>
            <a:r>
              <a:rPr lang="zh-CN" altLang="en-US" sz="1600" b="1" dirty="0">
                <a:solidFill>
                  <a:schemeClr val="accent1"/>
                </a:solidFill>
                <a:latin typeface="+mn-ea"/>
              </a:rPr>
              <a:t>，</a:t>
            </a:r>
            <a:r>
              <a:rPr lang="en-US" altLang="zh-CN" sz="1600" dirty="0">
                <a:latin typeface="+mn-ea"/>
              </a:rPr>
              <a:t>this dataset includes 5 categories of network traffic data, including Adware, </a:t>
            </a:r>
            <a:r>
              <a:rPr lang="en-US" altLang="zh-CN" sz="1600" dirty="0" err="1">
                <a:latin typeface="+mn-ea"/>
              </a:rPr>
              <a:t>Ransomeware</a:t>
            </a:r>
            <a:r>
              <a:rPr lang="en-US" altLang="zh-CN" sz="1600" dirty="0">
                <a:latin typeface="+mn-ea"/>
              </a:rPr>
              <a:t>, Scareware, </a:t>
            </a:r>
            <a:r>
              <a:rPr lang="en-US" altLang="zh-CN" sz="1600" dirty="0" err="1">
                <a:latin typeface="+mn-ea"/>
              </a:rPr>
              <a:t>SMSmalware</a:t>
            </a:r>
            <a:r>
              <a:rPr lang="en-US" altLang="zh-CN" sz="1600" dirty="0">
                <a:latin typeface="+mn-ea"/>
              </a:rPr>
              <a:t> and Benign, with about 4.67 million cyber traffic data</a:t>
            </a:r>
            <a:endParaRPr lang="zh-CN" altLang="en-US" sz="1600" dirty="0">
              <a:latin typeface="+mn-ea"/>
            </a:endParaRPr>
          </a:p>
        </p:txBody>
      </p:sp>
      <p:grpSp>
        <p:nvGrpSpPr>
          <p:cNvPr id="5" name="组合 4"/>
          <p:cNvGrpSpPr/>
          <p:nvPr/>
        </p:nvGrpSpPr>
        <p:grpSpPr>
          <a:xfrm>
            <a:off x="695325" y="2549367"/>
            <a:ext cx="10814504" cy="461665"/>
            <a:chOff x="695325" y="3800392"/>
            <a:chExt cx="10814504" cy="461665"/>
          </a:xfrm>
        </p:grpSpPr>
        <p:sp>
          <p:nvSpPr>
            <p:cNvPr id="10" name="矩形 9"/>
            <p:cNvSpPr/>
            <p:nvPr/>
          </p:nvSpPr>
          <p:spPr>
            <a:xfrm>
              <a:off x="695325" y="3800392"/>
              <a:ext cx="4105611" cy="461665"/>
            </a:xfrm>
            <a:prstGeom prst="rect">
              <a:avLst/>
            </a:prstGeom>
            <a:solidFill>
              <a:schemeClr val="accent1"/>
            </a:solidFill>
          </p:spPr>
          <p:txBody>
            <a:bodyPr wrap="none">
              <a:spAutoFit/>
            </a:bodyPr>
            <a:lstStyle/>
            <a:p>
              <a:r>
                <a:rPr lang="en-US" altLang="zh-CN" sz="2400" b="1" dirty="0">
                  <a:solidFill>
                    <a:schemeClr val="bg1"/>
                  </a:solidFill>
                </a:rPr>
                <a:t>Coarse-grained handle</a:t>
              </a:r>
              <a:endParaRPr lang="zh-CN" altLang="en-US" sz="2400" b="1" dirty="0">
                <a:solidFill>
                  <a:schemeClr val="bg1"/>
                </a:solidFill>
              </a:endParaRPr>
            </a:p>
          </p:txBody>
        </p:sp>
        <p:cxnSp>
          <p:nvCxnSpPr>
            <p:cNvPr id="12" name="直接连接符 11"/>
            <p:cNvCxnSpPr/>
            <p:nvPr/>
          </p:nvCxnSpPr>
          <p:spPr>
            <a:xfrm>
              <a:off x="695325" y="4262057"/>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 name="矩形 12"/>
          <p:cNvSpPr/>
          <p:nvPr/>
        </p:nvSpPr>
        <p:spPr>
          <a:xfrm>
            <a:off x="695325" y="3011032"/>
            <a:ext cx="10801350" cy="98757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latin typeface="+mn-ea"/>
              </a:rPr>
              <a:t>In the training set, data in </a:t>
            </a:r>
            <a:r>
              <a:rPr lang="en-US" altLang="zh-CN" sz="1600" b="1" dirty="0">
                <a:latin typeface="+mn-ea"/>
              </a:rPr>
              <a:t>Benign categories are randomly inserted into other categories </a:t>
            </a:r>
            <a:r>
              <a:rPr lang="en-US" altLang="zh-CN" sz="1600" dirty="0">
                <a:latin typeface="+mn-ea"/>
              </a:rPr>
              <a:t>to form positive bags, and labels of Benign are changed to other categories. The instance-level labels in bags are unreliable.</a:t>
            </a:r>
            <a:endParaRPr lang="zh-CN" altLang="en-US" sz="1600" dirty="0">
              <a:latin typeface="+mn-ea"/>
            </a:endParaRPr>
          </a:p>
        </p:txBody>
      </p:sp>
      <p:grpSp>
        <p:nvGrpSpPr>
          <p:cNvPr id="15" name="组合 14">
            <a:extLst>
              <a:ext uri="{FF2B5EF4-FFF2-40B4-BE49-F238E27FC236}">
                <a16:creationId xmlns:a16="http://schemas.microsoft.com/office/drawing/2014/main" id="{1058539F-3691-4375-9980-D3E62AB9EF1F}"/>
              </a:ext>
            </a:extLst>
          </p:cNvPr>
          <p:cNvGrpSpPr/>
          <p:nvPr/>
        </p:nvGrpSpPr>
        <p:grpSpPr>
          <a:xfrm>
            <a:off x="695325" y="4325007"/>
            <a:ext cx="10814504" cy="461665"/>
            <a:chOff x="695325" y="3800392"/>
            <a:chExt cx="10814504" cy="461665"/>
          </a:xfrm>
        </p:grpSpPr>
        <p:sp>
          <p:nvSpPr>
            <p:cNvPr id="16" name="矩形 15">
              <a:extLst>
                <a:ext uri="{FF2B5EF4-FFF2-40B4-BE49-F238E27FC236}">
                  <a16:creationId xmlns:a16="http://schemas.microsoft.com/office/drawing/2014/main" id="{0D52A434-23CD-42EA-BEBF-DDB9F99480B5}"/>
                </a:ext>
              </a:extLst>
            </p:cNvPr>
            <p:cNvSpPr/>
            <p:nvPr/>
          </p:nvSpPr>
          <p:spPr>
            <a:xfrm>
              <a:off x="695325" y="3800392"/>
              <a:ext cx="1782860" cy="461665"/>
            </a:xfrm>
            <a:prstGeom prst="rect">
              <a:avLst/>
            </a:prstGeom>
            <a:solidFill>
              <a:schemeClr val="accent1"/>
            </a:solidFill>
          </p:spPr>
          <p:txBody>
            <a:bodyPr wrap="none">
              <a:spAutoFit/>
            </a:bodyPr>
            <a:lstStyle/>
            <a:p>
              <a:r>
                <a:rPr lang="en-US" altLang="zh-CN" sz="2400" b="1" dirty="0">
                  <a:solidFill>
                    <a:schemeClr val="bg1"/>
                  </a:solidFill>
                </a:rPr>
                <a:t>Indicator</a:t>
              </a:r>
              <a:endParaRPr lang="zh-CN" altLang="en-US" sz="2400" b="1" dirty="0">
                <a:solidFill>
                  <a:schemeClr val="bg1"/>
                </a:solidFill>
              </a:endParaRPr>
            </a:p>
          </p:txBody>
        </p:sp>
        <p:cxnSp>
          <p:nvCxnSpPr>
            <p:cNvPr id="17" name="直接连接符 16">
              <a:extLst>
                <a:ext uri="{FF2B5EF4-FFF2-40B4-BE49-F238E27FC236}">
                  <a16:creationId xmlns:a16="http://schemas.microsoft.com/office/drawing/2014/main" id="{A125E8B9-ADA0-4A1B-A4D9-399DCAC11C21}"/>
                </a:ext>
              </a:extLst>
            </p:cNvPr>
            <p:cNvCxnSpPr/>
            <p:nvPr/>
          </p:nvCxnSpPr>
          <p:spPr>
            <a:xfrm>
              <a:off x="695325" y="4262057"/>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8" name="矩形 17">
            <a:extLst>
              <a:ext uri="{FF2B5EF4-FFF2-40B4-BE49-F238E27FC236}">
                <a16:creationId xmlns:a16="http://schemas.microsoft.com/office/drawing/2014/main" id="{EB25C43B-82F2-4063-B311-5DB1CF0F3DB3}"/>
              </a:ext>
            </a:extLst>
          </p:cNvPr>
          <p:cNvSpPr/>
          <p:nvPr/>
        </p:nvSpPr>
        <p:spPr>
          <a:xfrm>
            <a:off x="695325" y="4786672"/>
            <a:ext cx="10801350" cy="1295355"/>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latin typeface="+mn-ea"/>
              </a:rPr>
              <a:t>We took </a:t>
            </a:r>
            <a:r>
              <a:rPr lang="en-US" altLang="zh-CN" sz="1600" b="1" dirty="0">
                <a:latin typeface="+mn-ea"/>
              </a:rPr>
              <a:t>AUC</a:t>
            </a:r>
            <a:r>
              <a:rPr lang="en-US" altLang="zh-CN" sz="1600" dirty="0">
                <a:latin typeface="+mn-ea"/>
              </a:rPr>
              <a:t> as the indicator of model performance (AUC takes TPR and FPR into account comprehensively, and the larger AUC value indicates the better model performance). </a:t>
            </a:r>
          </a:p>
          <a:p>
            <a:pPr marL="285750" indent="-285750">
              <a:lnSpc>
                <a:spcPct val="125000"/>
              </a:lnSpc>
              <a:buFont typeface="Wingdings" panose="05000000000000000000" pitchFamily="2" charset="2"/>
              <a:buChar char="n"/>
            </a:pPr>
            <a:r>
              <a:rPr lang="en-US" altLang="zh-CN" sz="1600" dirty="0">
                <a:latin typeface="+mn-ea"/>
              </a:rPr>
              <a:t>There three experiments:  imbalance rate experiment, compare experiment and ablation experiment. The ratio of training set and test set of all experiments were 80% and 20% .</a:t>
            </a:r>
            <a:endParaRPr lang="zh-CN" altLang="en-US" sz="16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nodeType="withEffect">
                                  <p:stCondLst>
                                    <p:cond delay="90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8" fill="hold" grpId="0" nodeType="withEffect">
                                  <p:stCondLst>
                                    <p:cond delay="1200"/>
                                  </p:stCondLst>
                                  <p:childTnLst>
                                    <p:set>
                                      <p:cBhvr>
                                        <p:cTn id="15" dur="1" fill="hold">
                                          <p:stCondLst>
                                            <p:cond delay="0"/>
                                          </p:stCondLst>
                                        </p:cTn>
                                        <p:tgtEl>
                                          <p:spTgt spid="13"/>
                                        </p:tgtEl>
                                        <p:attrNameLst>
                                          <p:attrName>style.visibility</p:attrName>
                                        </p:attrNameLst>
                                      </p:cBhvr>
                                      <p:to>
                                        <p:strVal val="visible"/>
                                      </p:to>
                                    </p:set>
                                    <p:animEffect transition="in" filter="wipe(left)">
                                      <p:cBhvr>
                                        <p:cTn id="16" dur="500"/>
                                        <p:tgtEl>
                                          <p:spTgt spid="13"/>
                                        </p:tgtEl>
                                      </p:cBhvr>
                                    </p:animEffect>
                                  </p:childTnLst>
                                </p:cTn>
                              </p:par>
                              <p:par>
                                <p:cTn id="17" presetID="22" presetClass="entr" presetSubtype="8" fill="hold" nodeType="withEffect">
                                  <p:stCondLst>
                                    <p:cond delay="90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par>
                                <p:cTn id="20" presetID="22" presetClass="entr" presetSubtype="8" fill="hold" grpId="0" nodeType="withEffect">
                                  <p:stCondLst>
                                    <p:cond delay="1200"/>
                                  </p:stCondLst>
                                  <p:childTnLst>
                                    <p:set>
                                      <p:cBhvr>
                                        <p:cTn id="21" dur="1" fill="hold">
                                          <p:stCondLst>
                                            <p:cond delay="0"/>
                                          </p:stCondLst>
                                        </p:cTn>
                                        <p:tgtEl>
                                          <p:spTgt spid="18"/>
                                        </p:tgtEl>
                                        <p:attrNameLst>
                                          <p:attrName>style.visibility</p:attrName>
                                        </p:attrNameLst>
                                      </p:cBhvr>
                                      <p:to>
                                        <p:strVal val="visible"/>
                                      </p:to>
                                    </p:set>
                                    <p:animEffect transition="in" filter="wipe(left)">
                                      <p:cBhvr>
                                        <p:cTn id="2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10801351" cy="521970"/>
          </a:xfrm>
          <a:prstGeom prst="rect">
            <a:avLst/>
          </a:prstGeom>
          <a:noFill/>
        </p:spPr>
        <p:txBody>
          <a:bodyPr wrap="square" rtlCol="0">
            <a:spAutoFit/>
          </a:bodyPr>
          <a:lstStyle/>
          <a:p>
            <a:r>
              <a:rPr lang="en-US" altLang="zh-CN" sz="2800" b="1" dirty="0">
                <a:latin typeface="微软雅黑" panose="020B0503020204020204" pitchFamily="34" charset="-122"/>
              </a:rPr>
              <a:t>Setup</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17</a:t>
            </a:fld>
            <a:endParaRPr lang="zh-CN" altLang="en-US" dirty="0"/>
          </a:p>
        </p:txBody>
      </p:sp>
      <p:grpSp>
        <p:nvGrpSpPr>
          <p:cNvPr id="19" name="组合 18">
            <a:extLst>
              <a:ext uri="{FF2B5EF4-FFF2-40B4-BE49-F238E27FC236}">
                <a16:creationId xmlns:a16="http://schemas.microsoft.com/office/drawing/2014/main" id="{61BB6C60-ADFD-4052-A56A-C6A1F8C04833}"/>
              </a:ext>
            </a:extLst>
          </p:cNvPr>
          <p:cNvGrpSpPr/>
          <p:nvPr/>
        </p:nvGrpSpPr>
        <p:grpSpPr>
          <a:xfrm>
            <a:off x="695324" y="1109367"/>
            <a:ext cx="10814504" cy="461665"/>
            <a:chOff x="695325" y="3800392"/>
            <a:chExt cx="10814504" cy="461665"/>
          </a:xfrm>
        </p:grpSpPr>
        <p:sp>
          <p:nvSpPr>
            <p:cNvPr id="20" name="矩形 19">
              <a:extLst>
                <a:ext uri="{FF2B5EF4-FFF2-40B4-BE49-F238E27FC236}">
                  <a16:creationId xmlns:a16="http://schemas.microsoft.com/office/drawing/2014/main" id="{A2DE1FB8-7FDD-4279-88B8-3D4424829248}"/>
                </a:ext>
              </a:extLst>
            </p:cNvPr>
            <p:cNvSpPr/>
            <p:nvPr/>
          </p:nvSpPr>
          <p:spPr>
            <a:xfrm>
              <a:off x="695325" y="3800392"/>
              <a:ext cx="2393604" cy="461665"/>
            </a:xfrm>
            <a:prstGeom prst="rect">
              <a:avLst/>
            </a:prstGeom>
            <a:solidFill>
              <a:schemeClr val="accent1"/>
            </a:solidFill>
          </p:spPr>
          <p:txBody>
            <a:bodyPr wrap="none">
              <a:spAutoFit/>
            </a:bodyPr>
            <a:lstStyle/>
            <a:p>
              <a:r>
                <a:rPr lang="en-US" altLang="zh-CN" sz="2400" b="1" dirty="0">
                  <a:solidFill>
                    <a:schemeClr val="bg1"/>
                  </a:solidFill>
                </a:rPr>
                <a:t>Environment</a:t>
              </a:r>
              <a:endParaRPr lang="zh-CN" altLang="en-US" sz="2400" b="1" dirty="0">
                <a:solidFill>
                  <a:schemeClr val="bg1"/>
                </a:solidFill>
              </a:endParaRPr>
            </a:p>
          </p:txBody>
        </p:sp>
        <p:cxnSp>
          <p:nvCxnSpPr>
            <p:cNvPr id="21" name="直接连接符 20">
              <a:extLst>
                <a:ext uri="{FF2B5EF4-FFF2-40B4-BE49-F238E27FC236}">
                  <a16:creationId xmlns:a16="http://schemas.microsoft.com/office/drawing/2014/main" id="{E376459E-9496-418B-A07D-CB048BE51F48}"/>
                </a:ext>
              </a:extLst>
            </p:cNvPr>
            <p:cNvCxnSpPr/>
            <p:nvPr/>
          </p:nvCxnSpPr>
          <p:spPr>
            <a:xfrm>
              <a:off x="695325" y="4262057"/>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22" name="矩形 21">
            <a:extLst>
              <a:ext uri="{FF2B5EF4-FFF2-40B4-BE49-F238E27FC236}">
                <a16:creationId xmlns:a16="http://schemas.microsoft.com/office/drawing/2014/main" id="{9CAC25B7-750A-4A35-8351-782C98B5A2FA}"/>
              </a:ext>
            </a:extLst>
          </p:cNvPr>
          <p:cNvSpPr/>
          <p:nvPr/>
        </p:nvSpPr>
        <p:spPr>
          <a:xfrm>
            <a:off x="695324" y="1571032"/>
            <a:ext cx="10801350" cy="109946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dirty="0">
                <a:latin typeface="+mn-ea"/>
              </a:rPr>
              <a:t>Python 2.7 , </a:t>
            </a:r>
            <a:r>
              <a:rPr lang="en-US" altLang="zh-CN" dirty="0" err="1">
                <a:latin typeface="+mn-ea"/>
              </a:rPr>
              <a:t>Tensorflow</a:t>
            </a:r>
            <a:r>
              <a:rPr lang="en-US" altLang="zh-CN" dirty="0">
                <a:latin typeface="+mn-ea"/>
              </a:rPr>
              <a:t> 1.12, </a:t>
            </a:r>
            <a:r>
              <a:rPr lang="en-US" altLang="zh-CN" dirty="0" err="1">
                <a:latin typeface="+mn-ea"/>
              </a:rPr>
              <a:t>scikit</a:t>
            </a:r>
            <a:r>
              <a:rPr lang="en-US" altLang="zh-CN" dirty="0">
                <a:latin typeface="+mn-ea"/>
              </a:rPr>
              <a:t>-learn 0.24.1</a:t>
            </a:r>
          </a:p>
          <a:p>
            <a:pPr marL="285750" indent="-285750">
              <a:lnSpc>
                <a:spcPct val="125000"/>
              </a:lnSpc>
              <a:buFont typeface="Wingdings" panose="05000000000000000000" pitchFamily="2" charset="2"/>
              <a:buChar char="n"/>
            </a:pPr>
            <a:r>
              <a:rPr lang="en-US" altLang="zh-CN" dirty="0">
                <a:latin typeface="+mn-ea"/>
              </a:rPr>
              <a:t>Ubuntu 20.04 LTS OS</a:t>
            </a:r>
          </a:p>
          <a:p>
            <a:pPr marL="285750" indent="-285750">
              <a:lnSpc>
                <a:spcPct val="125000"/>
              </a:lnSpc>
              <a:buFont typeface="Wingdings" panose="05000000000000000000" pitchFamily="2" charset="2"/>
              <a:buChar char="n"/>
            </a:pPr>
            <a:r>
              <a:rPr lang="en-US" altLang="zh-CN" dirty="0">
                <a:latin typeface="+mn-ea"/>
              </a:rPr>
              <a:t>NVIDIA Corporation Tesla T4 GPU</a:t>
            </a:r>
            <a:endParaRPr lang="zh-CN" altLang="en-US" dirty="0">
              <a:latin typeface="+mn-ea"/>
            </a:endParaRPr>
          </a:p>
        </p:txBody>
      </p:sp>
    </p:spTree>
    <p:extLst>
      <p:ext uri="{BB962C8B-B14F-4D97-AF65-F5344CB8AC3E}">
        <p14:creationId xmlns:p14="http://schemas.microsoft.com/office/powerpoint/2010/main" val="66084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90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22" presetClass="entr" presetSubtype="8" fill="hold" grpId="0" nodeType="withEffect">
                                  <p:stCondLst>
                                    <p:cond delay="1200"/>
                                  </p:stCondLst>
                                  <p:childTnLst>
                                    <p:set>
                                      <p:cBhvr>
                                        <p:cTn id="9" dur="1" fill="hold">
                                          <p:stCondLst>
                                            <p:cond delay="0"/>
                                          </p:stCondLst>
                                        </p:cTn>
                                        <p:tgtEl>
                                          <p:spTgt spid="22"/>
                                        </p:tgtEl>
                                        <p:attrNameLst>
                                          <p:attrName>style.visibility</p:attrName>
                                        </p:attrNameLst>
                                      </p:cBhvr>
                                      <p:to>
                                        <p:strVal val="visible"/>
                                      </p:to>
                                    </p:set>
                                    <p:animEffect transition="in" filter="wipe(left)">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a:extLst>
              <a:ext uri="{FF2B5EF4-FFF2-40B4-BE49-F238E27FC236}">
                <a16:creationId xmlns:a16="http://schemas.microsoft.com/office/drawing/2014/main" id="{9BED5831-B9E6-46EA-AAB5-14CF5A13E0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503" y="1219105"/>
            <a:ext cx="6547497" cy="4910623"/>
          </a:xfrm>
          <a:prstGeom prst="rect">
            <a:avLst/>
          </a:prstGeom>
        </p:spPr>
      </p:pic>
      <p:sp>
        <p:nvSpPr>
          <p:cNvPr id="11" name="文本框 10"/>
          <p:cNvSpPr txBox="1"/>
          <p:nvPr/>
        </p:nvSpPr>
        <p:spPr>
          <a:xfrm>
            <a:off x="695324" y="287665"/>
            <a:ext cx="5400675" cy="521970"/>
          </a:xfrm>
          <a:prstGeom prst="rect">
            <a:avLst/>
          </a:prstGeom>
          <a:noFill/>
        </p:spPr>
        <p:txBody>
          <a:bodyPr wrap="square" rtlCol="0">
            <a:spAutoFit/>
          </a:bodyPr>
          <a:lstStyle/>
          <a:p>
            <a:r>
              <a:rPr lang="en-US" altLang="zh-CN" sz="2800" b="1" dirty="0">
                <a:latin typeface="微软雅黑" panose="020B0503020204020204" pitchFamily="34" charset="-122"/>
              </a:rPr>
              <a:t>Imbalance Rate Experiment</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18</a:t>
            </a:fld>
            <a:endParaRPr lang="zh-CN" altLang="en-US" dirty="0"/>
          </a:p>
        </p:txBody>
      </p:sp>
      <p:sp>
        <p:nvSpPr>
          <p:cNvPr id="17" name="矩形 16"/>
          <p:cNvSpPr/>
          <p:nvPr/>
        </p:nvSpPr>
        <p:spPr>
          <a:xfrm>
            <a:off x="695325" y="1475740"/>
            <a:ext cx="5233670" cy="1064522"/>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Purpose</a:t>
            </a:r>
          </a:p>
          <a:p>
            <a:pPr>
              <a:lnSpc>
                <a:spcPct val="125000"/>
              </a:lnSpc>
            </a:pPr>
            <a:r>
              <a:rPr lang="en-US" altLang="zh-CN" sz="1600" dirty="0">
                <a:latin typeface="+mn-ea"/>
              </a:rPr>
              <a:t>To study the influence of imbalance rate on the performance of the proposed model.</a:t>
            </a:r>
            <a:endParaRPr lang="zh-CN" altLang="en-US" sz="1600" dirty="0">
              <a:latin typeface="+mn-ea"/>
            </a:endParaRPr>
          </a:p>
        </p:txBody>
      </p:sp>
      <p:sp>
        <p:nvSpPr>
          <p:cNvPr id="8" name="矩形 7">
            <a:extLst>
              <a:ext uri="{FF2B5EF4-FFF2-40B4-BE49-F238E27FC236}">
                <a16:creationId xmlns:a16="http://schemas.microsoft.com/office/drawing/2014/main" id="{862A37FB-ACA1-4A5F-B42A-983E8AC9DA35}"/>
              </a:ext>
            </a:extLst>
          </p:cNvPr>
          <p:cNvSpPr/>
          <p:nvPr/>
        </p:nvSpPr>
        <p:spPr>
          <a:xfrm>
            <a:off x="695323" y="2908943"/>
            <a:ext cx="5233670" cy="1372299"/>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Setup</a:t>
            </a:r>
            <a:endParaRPr lang="zh-CN" altLang="en-US" sz="2000" b="1" dirty="0">
              <a:solidFill>
                <a:schemeClr val="accent1"/>
              </a:solidFill>
              <a:latin typeface="+mn-ea"/>
            </a:endParaRPr>
          </a:p>
          <a:p>
            <a:pPr indent="0">
              <a:lnSpc>
                <a:spcPct val="125000"/>
              </a:lnSpc>
              <a:buFont typeface="Wingdings" panose="05000000000000000000" pitchFamily="2" charset="2"/>
              <a:buNone/>
            </a:pPr>
            <a:r>
              <a:rPr lang="en-US" altLang="zh-CN" sz="1600" dirty="0">
                <a:latin typeface="+mn-ea"/>
              </a:rPr>
              <a:t>According to different imbalance rate, Benign data and malicious traffic are randomly mixed to form bags, all the other process are same.</a:t>
            </a:r>
            <a:endParaRPr lang="zh-CN" altLang="en-US" sz="1600" dirty="0">
              <a:latin typeface="+mn-ea"/>
            </a:endParaRPr>
          </a:p>
        </p:txBody>
      </p:sp>
      <p:sp>
        <p:nvSpPr>
          <p:cNvPr id="9" name="矩形 8">
            <a:extLst>
              <a:ext uri="{FF2B5EF4-FFF2-40B4-BE49-F238E27FC236}">
                <a16:creationId xmlns:a16="http://schemas.microsoft.com/office/drawing/2014/main" id="{438A3717-581F-4A72-BAC3-A4ABA3D90772}"/>
              </a:ext>
            </a:extLst>
          </p:cNvPr>
          <p:cNvSpPr/>
          <p:nvPr/>
        </p:nvSpPr>
        <p:spPr>
          <a:xfrm>
            <a:off x="695323" y="4877201"/>
            <a:ext cx="5233670" cy="1680075"/>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Result</a:t>
            </a:r>
            <a:endParaRPr lang="zh-CN" altLang="en-US" sz="2000" b="1" dirty="0">
              <a:solidFill>
                <a:schemeClr val="accent1"/>
              </a:solidFill>
              <a:latin typeface="+mn-ea"/>
            </a:endParaRPr>
          </a:p>
          <a:p>
            <a:pPr indent="0">
              <a:lnSpc>
                <a:spcPct val="125000"/>
              </a:lnSpc>
              <a:buFont typeface="Wingdings" panose="05000000000000000000" pitchFamily="2" charset="2"/>
              <a:buNone/>
            </a:pPr>
            <a:r>
              <a:rPr lang="en-US" altLang="zh-CN" sz="1600" dirty="0">
                <a:latin typeface="+mn-ea"/>
              </a:rPr>
              <a:t>The performance increases significantly as the imbalance rate increases, </a:t>
            </a:r>
          </a:p>
          <a:p>
            <a:pPr indent="0">
              <a:lnSpc>
                <a:spcPct val="125000"/>
              </a:lnSpc>
              <a:buFont typeface="Wingdings" panose="05000000000000000000" pitchFamily="2" charset="2"/>
              <a:buNone/>
            </a:pPr>
            <a:r>
              <a:rPr lang="en-US" altLang="zh-CN" sz="1600" dirty="0">
                <a:latin typeface="+mn-ea"/>
              </a:rPr>
              <a:t>The gains </a:t>
            </a:r>
            <a:r>
              <a:rPr lang="en-US" altLang="zh-CN" sz="1600" b="1" dirty="0">
                <a:latin typeface="+mn-ea"/>
              </a:rPr>
              <a:t>approaches convergence</a:t>
            </a:r>
            <a:r>
              <a:rPr lang="en-US" altLang="zh-CN" sz="1600" dirty="0">
                <a:latin typeface="+mn-ea"/>
              </a:rPr>
              <a:t> after the imbalance rate is greater than 1:20</a:t>
            </a:r>
            <a:endParaRPr lang="zh-CN" altLang="en-US" sz="16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300"/>
                                  </p:stCondLst>
                                  <p:childTnLst>
                                    <p:set>
                                      <p:cBhvr>
                                        <p:cTn id="12" dur="1" fill="hold">
                                          <p:stCondLst>
                                            <p:cond delay="0"/>
                                          </p:stCondLst>
                                        </p:cTn>
                                        <p:tgtEl>
                                          <p:spTgt spid="9"/>
                                        </p:tgtEl>
                                        <p:attrNameLst>
                                          <p:attrName>style.visibility</p:attrName>
                                        </p:attrNameLst>
                                      </p:cBhvr>
                                      <p:to>
                                        <p:strVal val="visible"/>
                                      </p:to>
                                    </p:set>
                                    <p:animEffect transition="in" filter="wipe(left)">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1ED4818-755E-4F04-AA0F-F7A731575C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0351" y="1156961"/>
            <a:ext cx="6382382" cy="4786787"/>
          </a:xfrm>
          <a:prstGeom prst="rect">
            <a:avLst/>
          </a:prstGeom>
        </p:spPr>
      </p:pic>
      <p:sp>
        <p:nvSpPr>
          <p:cNvPr id="11" name="文本框 10"/>
          <p:cNvSpPr txBox="1"/>
          <p:nvPr/>
        </p:nvSpPr>
        <p:spPr>
          <a:xfrm>
            <a:off x="695324" y="287665"/>
            <a:ext cx="5400675" cy="521970"/>
          </a:xfrm>
          <a:prstGeom prst="rect">
            <a:avLst/>
          </a:prstGeom>
          <a:noFill/>
        </p:spPr>
        <p:txBody>
          <a:bodyPr wrap="square" rtlCol="0">
            <a:spAutoFit/>
          </a:bodyPr>
          <a:lstStyle/>
          <a:p>
            <a:r>
              <a:rPr lang="en-US" altLang="zh-CN" sz="2800" b="1" dirty="0">
                <a:latin typeface="微软雅黑" panose="020B0503020204020204" pitchFamily="34" charset="-122"/>
              </a:rPr>
              <a:t>Compare Experiment</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19</a:t>
            </a:fld>
            <a:endParaRPr lang="zh-CN" altLang="en-US" dirty="0"/>
          </a:p>
        </p:txBody>
      </p:sp>
      <p:sp>
        <p:nvSpPr>
          <p:cNvPr id="17" name="矩形 16"/>
          <p:cNvSpPr/>
          <p:nvPr/>
        </p:nvSpPr>
        <p:spPr>
          <a:xfrm>
            <a:off x="152401" y="3021224"/>
            <a:ext cx="5597950" cy="1708160"/>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Setup</a:t>
            </a:r>
            <a:endParaRPr lang="zh-CN" altLang="en-US" sz="2000" b="1" dirty="0">
              <a:solidFill>
                <a:schemeClr val="accent1"/>
              </a:solidFill>
              <a:latin typeface="+mn-ea"/>
            </a:endParaRPr>
          </a:p>
          <a:p>
            <a:pPr latinLnBrk="1"/>
            <a:r>
              <a:rPr lang="en-US" altLang="zh-CN" sz="1600" dirty="0"/>
              <a:t>Three methods are compared: CNN structure proposed by Wang et al, SVM and HMM. </a:t>
            </a:r>
          </a:p>
          <a:p>
            <a:pPr latinLnBrk="1"/>
            <a:r>
              <a:rPr lang="en-US" altLang="zh-CN" sz="1600" dirty="0"/>
              <a:t>The </a:t>
            </a:r>
            <a:r>
              <a:rPr lang="en-US" altLang="zh-CN" sz="1600" b="1" dirty="0"/>
              <a:t>backbone</a:t>
            </a:r>
            <a:r>
              <a:rPr lang="en-US" altLang="zh-CN" sz="1600" dirty="0"/>
              <a:t> neural network structure used in our method is</a:t>
            </a:r>
            <a:r>
              <a:rPr lang="en-US" altLang="zh-CN" sz="1600" b="1" dirty="0"/>
              <a:t> the same as the CNN </a:t>
            </a:r>
            <a:r>
              <a:rPr lang="en-US" altLang="zh-CN" sz="1600" dirty="0"/>
              <a:t>structure proposed by Wang et al.</a:t>
            </a:r>
          </a:p>
        </p:txBody>
      </p:sp>
      <p:sp>
        <p:nvSpPr>
          <p:cNvPr id="7" name="矩形 6">
            <a:extLst>
              <a:ext uri="{FF2B5EF4-FFF2-40B4-BE49-F238E27FC236}">
                <a16:creationId xmlns:a16="http://schemas.microsoft.com/office/drawing/2014/main" id="{BC02D1BE-11A0-4B89-8ECB-86F45D24ED6D}"/>
              </a:ext>
            </a:extLst>
          </p:cNvPr>
          <p:cNvSpPr/>
          <p:nvPr/>
        </p:nvSpPr>
        <p:spPr>
          <a:xfrm>
            <a:off x="152401" y="5029061"/>
            <a:ext cx="6248400" cy="1371081"/>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Result</a:t>
            </a:r>
          </a:p>
          <a:p>
            <a:pPr>
              <a:lnSpc>
                <a:spcPct val="125000"/>
              </a:lnSpc>
            </a:pPr>
            <a:r>
              <a:rPr lang="en-US" altLang="zh-CN" sz="1600" dirty="0"/>
              <a:t>Compared with traditional machine learning algorithms, Our method achieves </a:t>
            </a:r>
            <a:r>
              <a:rPr lang="en-US" altLang="zh-CN" sz="1600" b="1" dirty="0"/>
              <a:t>suboptimal performance </a:t>
            </a:r>
            <a:r>
              <a:rPr lang="en-US" altLang="zh-CN" sz="1600" dirty="0"/>
              <a:t>under most categories. </a:t>
            </a:r>
            <a:endParaRPr lang="en-US" altLang="zh-CN" sz="1400" dirty="0">
              <a:latin typeface="+mn-ea"/>
            </a:endParaRPr>
          </a:p>
        </p:txBody>
      </p:sp>
      <p:sp>
        <p:nvSpPr>
          <p:cNvPr id="8" name="矩形 7">
            <a:extLst>
              <a:ext uri="{FF2B5EF4-FFF2-40B4-BE49-F238E27FC236}">
                <a16:creationId xmlns:a16="http://schemas.microsoft.com/office/drawing/2014/main" id="{2CFE2D5B-8B53-4D20-9EE3-1C5252D6AABD}"/>
              </a:ext>
            </a:extLst>
          </p:cNvPr>
          <p:cNvSpPr/>
          <p:nvPr/>
        </p:nvSpPr>
        <p:spPr>
          <a:xfrm>
            <a:off x="152401" y="1361174"/>
            <a:ext cx="5233670" cy="1372299"/>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Purpose</a:t>
            </a:r>
          </a:p>
          <a:p>
            <a:pPr>
              <a:lnSpc>
                <a:spcPct val="125000"/>
              </a:lnSpc>
            </a:pPr>
            <a:r>
              <a:rPr lang="en-US" altLang="zh-CN" sz="1600" dirty="0">
                <a:latin typeface="+mn-ea"/>
              </a:rPr>
              <a:t>To study the performance comparison between the proposed method and other supervised learning methods</a:t>
            </a:r>
            <a:endParaRPr lang="zh-CN" altLang="en-US" sz="16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8" fill="hold" grpId="0" nodeType="withEffect">
                                  <p:stCondLst>
                                    <p:cond delay="3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41184" y="3075057"/>
            <a:ext cx="3225297" cy="707886"/>
          </a:xfrm>
          <a:prstGeom prst="rect">
            <a:avLst/>
          </a:prstGeom>
          <a:noFill/>
        </p:spPr>
        <p:txBody>
          <a:bodyPr wrap="square" rtlCol="0">
            <a:spAutoFit/>
          </a:bodyPr>
          <a:lstStyle/>
          <a:p>
            <a:pPr algn="r"/>
            <a:r>
              <a:rPr lang="en-US" altLang="zh-CN" sz="4000" b="1" dirty="0">
                <a:solidFill>
                  <a:schemeClr val="bg1"/>
                </a:solidFill>
                <a:effectLst/>
                <a:latin typeface="Times New Roman" panose="02020603050405020304" pitchFamily="18" charset="0"/>
                <a:ea typeface="微软雅黑" panose="020B0503020204020204" pitchFamily="34" charset="-122"/>
                <a:cs typeface="Times New Roman" panose="02020603050405020304" pitchFamily="18" charset="0"/>
              </a:rPr>
              <a:t>CONTENTS</a:t>
            </a:r>
            <a:endParaRPr lang="zh-CN" altLang="en-US" sz="4000" b="1" dirty="0">
              <a:solidFill>
                <a:schemeClr val="bg1"/>
              </a:solidFill>
              <a:effectLst/>
              <a:latin typeface="Times New Roman" panose="02020603050405020304" pitchFamily="18" charset="0"/>
              <a:ea typeface="微软雅黑" panose="020B0503020204020204" pitchFamily="34" charset="-122"/>
              <a:cs typeface="Times New Roman" panose="02020603050405020304" pitchFamily="18" charset="0"/>
            </a:endParaRPr>
          </a:p>
        </p:txBody>
      </p:sp>
      <p:grpSp>
        <p:nvGrpSpPr>
          <p:cNvPr id="70" name="组合 69"/>
          <p:cNvGrpSpPr/>
          <p:nvPr/>
        </p:nvGrpSpPr>
        <p:grpSpPr>
          <a:xfrm>
            <a:off x="3807756" y="2161082"/>
            <a:ext cx="3398314" cy="846592"/>
            <a:chOff x="3909356" y="1666934"/>
            <a:chExt cx="3398314" cy="846592"/>
          </a:xfrm>
        </p:grpSpPr>
        <p:sp>
          <p:nvSpPr>
            <p:cNvPr id="19" name="文本框 18"/>
            <p:cNvSpPr txBox="1"/>
            <p:nvPr/>
          </p:nvSpPr>
          <p:spPr>
            <a:xfrm>
              <a:off x="4912812" y="1666934"/>
              <a:ext cx="2394858" cy="523220"/>
            </a:xfrm>
            <a:prstGeom prst="rect">
              <a:avLst/>
            </a:prstGeom>
            <a:noFill/>
          </p:spPr>
          <p:txBody>
            <a:bodyPr wrap="square" rtlCol="0">
              <a:spAutoFit/>
            </a:bodyPr>
            <a:lstStyle/>
            <a:p>
              <a:r>
                <a:rPr lang="en-US" altLang="zh-CN" sz="2800" b="1" dirty="0">
                  <a:latin typeface="微软雅黑" panose="020B0503020204020204" pitchFamily="34" charset="-122"/>
                </a:rPr>
                <a:t>Background</a:t>
              </a:r>
              <a:endParaRPr lang="zh-CN" altLang="en-US" sz="2800" b="1" dirty="0">
                <a:latin typeface="微软雅黑" panose="020B0503020204020204" pitchFamily="34" charset="-122"/>
              </a:endParaRPr>
            </a:p>
          </p:txBody>
        </p:sp>
        <p:grpSp>
          <p:nvGrpSpPr>
            <p:cNvPr id="69" name="组合 68"/>
            <p:cNvGrpSpPr/>
            <p:nvPr/>
          </p:nvGrpSpPr>
          <p:grpSpPr>
            <a:xfrm>
              <a:off x="3909356" y="1685526"/>
              <a:ext cx="828000" cy="828000"/>
              <a:chOff x="3909356" y="1685526"/>
              <a:chExt cx="828000" cy="828000"/>
            </a:xfrm>
          </p:grpSpPr>
          <p:sp>
            <p:nvSpPr>
              <p:cNvPr id="17" name="文本框 16"/>
              <p:cNvSpPr txBox="1"/>
              <p:nvPr/>
            </p:nvSpPr>
            <p:spPr>
              <a:xfrm>
                <a:off x="3909356" y="1745583"/>
                <a:ext cx="828000" cy="707886"/>
              </a:xfrm>
              <a:prstGeom prst="rect">
                <a:avLst/>
              </a:prstGeom>
              <a:noFill/>
              <a:ln>
                <a:noFill/>
              </a:ln>
            </p:spPr>
            <p:txBody>
              <a:bodyPr wrap="square" rtlCol="0">
                <a:spAutoFit/>
              </a:bodyPr>
              <a:lstStyle/>
              <a:p>
                <a:pPr algn="ctr"/>
                <a:r>
                  <a:rPr lang="en-US" altLang="zh-CN" sz="4000" b="1" dirty="0">
                    <a:solidFill>
                      <a:schemeClr val="accent1"/>
                    </a:solidFill>
                    <a:latin typeface="微软雅黑" panose="020B0503020204020204" pitchFamily="34" charset="-122"/>
                    <a:ea typeface="微软雅黑" panose="020B0503020204020204" pitchFamily="34" charset="-122"/>
                  </a:rPr>
                  <a:t>01</a:t>
                </a:r>
              </a:p>
            </p:txBody>
          </p:sp>
          <p:sp>
            <p:nvSpPr>
              <p:cNvPr id="32" name="矩形 31"/>
              <p:cNvSpPr/>
              <p:nvPr/>
            </p:nvSpPr>
            <p:spPr>
              <a:xfrm>
                <a:off x="3909356" y="1685526"/>
                <a:ext cx="828000" cy="82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1" name="组合 70"/>
          <p:cNvGrpSpPr/>
          <p:nvPr/>
        </p:nvGrpSpPr>
        <p:grpSpPr>
          <a:xfrm>
            <a:off x="7997370" y="2161082"/>
            <a:ext cx="3416755" cy="954107"/>
            <a:chOff x="8098970" y="1684028"/>
            <a:chExt cx="3416755" cy="954107"/>
          </a:xfrm>
        </p:grpSpPr>
        <p:sp>
          <p:nvSpPr>
            <p:cNvPr id="13" name="文本框 12"/>
            <p:cNvSpPr txBox="1"/>
            <p:nvPr/>
          </p:nvSpPr>
          <p:spPr>
            <a:xfrm>
              <a:off x="9120867" y="1684028"/>
              <a:ext cx="2394858" cy="954107"/>
            </a:xfrm>
            <a:prstGeom prst="rect">
              <a:avLst/>
            </a:prstGeom>
            <a:noFill/>
          </p:spPr>
          <p:txBody>
            <a:bodyPr wrap="square" rtlCol="0">
              <a:spAutoFit/>
            </a:bodyPr>
            <a:lstStyle/>
            <a:p>
              <a:r>
                <a:rPr lang="en-US" altLang="zh-CN" sz="2800" b="1" dirty="0">
                  <a:latin typeface="微软雅黑" panose="020B0503020204020204" pitchFamily="34" charset="-122"/>
                </a:rPr>
                <a:t>Key Technology</a:t>
              </a:r>
              <a:endParaRPr lang="zh-CN" altLang="en-US" sz="2800" b="1" dirty="0">
                <a:latin typeface="微软雅黑" panose="020B0503020204020204" pitchFamily="34" charset="-122"/>
              </a:endParaRPr>
            </a:p>
          </p:txBody>
        </p:sp>
        <p:grpSp>
          <p:nvGrpSpPr>
            <p:cNvPr id="64" name="组合 63"/>
            <p:cNvGrpSpPr/>
            <p:nvPr/>
          </p:nvGrpSpPr>
          <p:grpSpPr>
            <a:xfrm>
              <a:off x="8098970" y="1685526"/>
              <a:ext cx="899886" cy="828000"/>
              <a:chOff x="8098970" y="1685526"/>
              <a:chExt cx="899886" cy="828000"/>
            </a:xfrm>
          </p:grpSpPr>
          <p:sp>
            <p:nvSpPr>
              <p:cNvPr id="11" name="文本框 10"/>
              <p:cNvSpPr txBox="1"/>
              <p:nvPr/>
            </p:nvSpPr>
            <p:spPr>
              <a:xfrm>
                <a:off x="8098970" y="1714806"/>
                <a:ext cx="899886" cy="769441"/>
              </a:xfrm>
              <a:prstGeom prst="rect">
                <a:avLst/>
              </a:prstGeom>
              <a:noFill/>
            </p:spPr>
            <p:txBody>
              <a:bodyPr wrap="square" rtlCol="0">
                <a:spAutoFit/>
              </a:bodyPr>
              <a:lstStyle/>
              <a:p>
                <a:pPr algn="ctr"/>
                <a:r>
                  <a:rPr lang="en-US" altLang="zh-CN" sz="4400" b="1" dirty="0">
                    <a:solidFill>
                      <a:schemeClr val="accent1"/>
                    </a:solidFill>
                    <a:latin typeface="微软雅黑" panose="020B0503020204020204" pitchFamily="34" charset="-122"/>
                    <a:ea typeface="微软雅黑" panose="020B0503020204020204" pitchFamily="34" charset="-122"/>
                  </a:rPr>
                  <a:t>02</a:t>
                </a:r>
                <a:endParaRPr lang="zh-CN" altLang="en-US" sz="4400" b="1" dirty="0">
                  <a:solidFill>
                    <a:schemeClr val="accent1"/>
                  </a:solidFill>
                  <a:latin typeface="微软雅黑" panose="020B0503020204020204" pitchFamily="34" charset="-122"/>
                  <a:ea typeface="微软雅黑" panose="020B0503020204020204" pitchFamily="34" charset="-122"/>
                </a:endParaRPr>
              </a:p>
            </p:txBody>
          </p:sp>
          <p:sp>
            <p:nvSpPr>
              <p:cNvPr id="33" name="矩形 32"/>
              <p:cNvSpPr/>
              <p:nvPr/>
            </p:nvSpPr>
            <p:spPr>
              <a:xfrm>
                <a:off x="8134913" y="1685526"/>
                <a:ext cx="828000" cy="82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3" name="组合 72"/>
          <p:cNvGrpSpPr/>
          <p:nvPr/>
        </p:nvGrpSpPr>
        <p:grpSpPr>
          <a:xfrm>
            <a:off x="3771813" y="3732201"/>
            <a:ext cx="3577393" cy="954107"/>
            <a:chOff x="3873413" y="3187016"/>
            <a:chExt cx="3577393" cy="954107"/>
          </a:xfrm>
        </p:grpSpPr>
        <p:sp>
          <p:nvSpPr>
            <p:cNvPr id="55" name="文本框 54"/>
            <p:cNvSpPr txBox="1"/>
            <p:nvPr/>
          </p:nvSpPr>
          <p:spPr>
            <a:xfrm>
              <a:off x="4912812" y="3187016"/>
              <a:ext cx="2537994" cy="954107"/>
            </a:xfrm>
            <a:prstGeom prst="rect">
              <a:avLst/>
            </a:prstGeom>
            <a:noFill/>
          </p:spPr>
          <p:txBody>
            <a:bodyPr wrap="square" rtlCol="0">
              <a:spAutoFit/>
            </a:bodyPr>
            <a:lstStyle/>
            <a:p>
              <a:r>
                <a:rPr lang="en-US" altLang="zh-CN" sz="2800" b="1" dirty="0">
                  <a:latin typeface="微软雅黑" panose="020B0503020204020204" pitchFamily="34" charset="-122"/>
                </a:rPr>
                <a:t>Result of Experiments</a:t>
              </a:r>
              <a:endParaRPr lang="zh-CN" altLang="en-US" sz="2800" b="1" dirty="0">
                <a:latin typeface="微软雅黑" panose="020B0503020204020204" pitchFamily="34" charset="-122"/>
              </a:endParaRPr>
            </a:p>
          </p:txBody>
        </p:sp>
        <p:grpSp>
          <p:nvGrpSpPr>
            <p:cNvPr id="68" name="组合 67"/>
            <p:cNvGrpSpPr/>
            <p:nvPr/>
          </p:nvGrpSpPr>
          <p:grpSpPr>
            <a:xfrm>
              <a:off x="3873413" y="3203903"/>
              <a:ext cx="899886" cy="828000"/>
              <a:chOff x="3873413" y="3203903"/>
              <a:chExt cx="899886" cy="828000"/>
            </a:xfrm>
          </p:grpSpPr>
          <p:sp>
            <p:nvSpPr>
              <p:cNvPr id="57" name="文本框 56"/>
              <p:cNvSpPr txBox="1"/>
              <p:nvPr/>
            </p:nvSpPr>
            <p:spPr>
              <a:xfrm>
                <a:off x="3873413" y="3233183"/>
                <a:ext cx="899886" cy="769441"/>
              </a:xfrm>
              <a:prstGeom prst="rect">
                <a:avLst/>
              </a:prstGeom>
              <a:noFill/>
            </p:spPr>
            <p:txBody>
              <a:bodyPr wrap="square" rtlCol="0">
                <a:spAutoFit/>
              </a:bodyPr>
              <a:lstStyle/>
              <a:p>
                <a:pPr algn="ctr"/>
                <a:r>
                  <a:rPr lang="en-US" altLang="zh-CN" sz="4400" b="1" dirty="0">
                    <a:solidFill>
                      <a:schemeClr val="accent1"/>
                    </a:solidFill>
                    <a:latin typeface="微软雅黑" panose="020B0503020204020204" pitchFamily="34" charset="-122"/>
                    <a:ea typeface="微软雅黑" panose="020B0503020204020204" pitchFamily="34" charset="-122"/>
                  </a:rPr>
                  <a:t>03</a:t>
                </a:r>
                <a:endParaRPr lang="zh-CN" altLang="en-US" sz="4400" b="1" dirty="0">
                  <a:solidFill>
                    <a:schemeClr val="accent1"/>
                  </a:solidFill>
                  <a:latin typeface="微软雅黑" panose="020B0503020204020204" pitchFamily="34" charset="-122"/>
                  <a:ea typeface="微软雅黑" panose="020B0503020204020204" pitchFamily="34" charset="-122"/>
                </a:endParaRPr>
              </a:p>
            </p:txBody>
          </p:sp>
          <p:sp>
            <p:nvSpPr>
              <p:cNvPr id="58" name="矩形 57"/>
              <p:cNvSpPr/>
              <p:nvPr/>
            </p:nvSpPr>
            <p:spPr>
              <a:xfrm>
                <a:off x="3909356" y="3203903"/>
                <a:ext cx="828000" cy="82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72" name="组合 71"/>
          <p:cNvGrpSpPr/>
          <p:nvPr/>
        </p:nvGrpSpPr>
        <p:grpSpPr>
          <a:xfrm>
            <a:off x="7997370" y="3738191"/>
            <a:ext cx="3559891" cy="954107"/>
            <a:chOff x="8098970" y="3202405"/>
            <a:chExt cx="3559891" cy="954107"/>
          </a:xfrm>
        </p:grpSpPr>
        <p:sp>
          <p:nvSpPr>
            <p:cNvPr id="60" name="文本框 59"/>
            <p:cNvSpPr txBox="1"/>
            <p:nvPr/>
          </p:nvSpPr>
          <p:spPr>
            <a:xfrm>
              <a:off x="9120866" y="3202405"/>
              <a:ext cx="2537995" cy="954107"/>
            </a:xfrm>
            <a:prstGeom prst="rect">
              <a:avLst/>
            </a:prstGeom>
            <a:noFill/>
          </p:spPr>
          <p:txBody>
            <a:bodyPr wrap="square" rtlCol="0">
              <a:spAutoFit/>
            </a:bodyPr>
            <a:lstStyle/>
            <a:p>
              <a:r>
                <a:rPr lang="en-US" altLang="zh-CN" sz="2800" b="1" dirty="0">
                  <a:latin typeface="微软雅黑" panose="020B0503020204020204" pitchFamily="34" charset="-122"/>
                </a:rPr>
                <a:t>Summary and Prospect</a:t>
              </a:r>
              <a:endParaRPr lang="zh-CN" altLang="en-US" sz="2800" b="1" dirty="0">
                <a:latin typeface="微软雅黑" panose="020B0503020204020204" pitchFamily="34" charset="-122"/>
              </a:endParaRPr>
            </a:p>
          </p:txBody>
        </p:sp>
        <p:grpSp>
          <p:nvGrpSpPr>
            <p:cNvPr id="65" name="组合 64"/>
            <p:cNvGrpSpPr/>
            <p:nvPr/>
          </p:nvGrpSpPr>
          <p:grpSpPr>
            <a:xfrm>
              <a:off x="8098970" y="3203903"/>
              <a:ext cx="899886" cy="828000"/>
              <a:chOff x="8098970" y="3203903"/>
              <a:chExt cx="899886" cy="828000"/>
            </a:xfrm>
          </p:grpSpPr>
          <p:sp>
            <p:nvSpPr>
              <p:cNvPr id="62" name="文本框 61"/>
              <p:cNvSpPr txBox="1"/>
              <p:nvPr/>
            </p:nvSpPr>
            <p:spPr>
              <a:xfrm>
                <a:off x="8098970" y="3233183"/>
                <a:ext cx="899886" cy="769441"/>
              </a:xfrm>
              <a:prstGeom prst="rect">
                <a:avLst/>
              </a:prstGeom>
              <a:noFill/>
            </p:spPr>
            <p:txBody>
              <a:bodyPr wrap="square" rtlCol="0">
                <a:spAutoFit/>
              </a:bodyPr>
              <a:lstStyle/>
              <a:p>
                <a:pPr algn="ctr"/>
                <a:r>
                  <a:rPr lang="en-US" altLang="zh-CN" sz="4400" b="1" dirty="0">
                    <a:solidFill>
                      <a:schemeClr val="accent1"/>
                    </a:solidFill>
                    <a:latin typeface="微软雅黑" panose="020B0503020204020204" pitchFamily="34" charset="-122"/>
                    <a:ea typeface="微软雅黑" panose="020B0503020204020204" pitchFamily="34" charset="-122"/>
                  </a:rPr>
                  <a:t>04</a:t>
                </a:r>
                <a:endParaRPr lang="zh-CN" altLang="en-US" sz="4400" b="1" dirty="0">
                  <a:solidFill>
                    <a:schemeClr val="accent1"/>
                  </a:solidFill>
                  <a:latin typeface="微软雅黑" panose="020B0503020204020204" pitchFamily="34" charset="-122"/>
                  <a:ea typeface="微软雅黑" panose="020B0503020204020204" pitchFamily="34" charset="-122"/>
                </a:endParaRPr>
              </a:p>
            </p:txBody>
          </p:sp>
          <p:sp>
            <p:nvSpPr>
              <p:cNvPr id="63" name="矩形 62"/>
              <p:cNvSpPr/>
              <p:nvPr/>
            </p:nvSpPr>
            <p:spPr>
              <a:xfrm>
                <a:off x="8134913" y="3203903"/>
                <a:ext cx="828000" cy="8280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 presetClass="entr" presetSubtype="2" fill="hold" nodeType="withEffect" p14:presetBounceEnd="40000">
                                      <p:stCondLst>
                                        <p:cond delay="300"/>
                                      </p:stCondLst>
                                      <p:childTnLst>
                                        <p:set>
                                          <p:cBhvr>
                                            <p:cTn id="9" dur="1" fill="hold">
                                              <p:stCondLst>
                                                <p:cond delay="0"/>
                                              </p:stCondLst>
                                            </p:cTn>
                                            <p:tgtEl>
                                              <p:spTgt spid="70"/>
                                            </p:tgtEl>
                                            <p:attrNameLst>
                                              <p:attrName>style.visibility</p:attrName>
                                            </p:attrNameLst>
                                          </p:cBhvr>
                                          <p:to>
                                            <p:strVal val="visible"/>
                                          </p:to>
                                        </p:set>
                                        <p:anim calcmode="lin" valueType="num" p14:bounceEnd="40000">
                                          <p:cBhvr additive="base">
                                            <p:cTn id="10" dur="500" fill="hold"/>
                                            <p:tgtEl>
                                              <p:spTgt spid="70"/>
                                            </p:tgtEl>
                                            <p:attrNameLst>
                                              <p:attrName>ppt_x</p:attrName>
                                            </p:attrNameLst>
                                          </p:cBhvr>
                                          <p:tavLst>
                                            <p:tav tm="0">
                                              <p:val>
                                                <p:strVal val="1+#ppt_w/2"/>
                                              </p:val>
                                            </p:tav>
                                            <p:tav tm="100000">
                                              <p:val>
                                                <p:strVal val="#ppt_x"/>
                                              </p:val>
                                            </p:tav>
                                          </p:tavLst>
                                        </p:anim>
                                        <p:anim calcmode="lin" valueType="num" p14:bounceEnd="40000">
                                          <p:cBhvr additive="base">
                                            <p:cTn id="11" dur="500" fill="hold"/>
                                            <p:tgtEl>
                                              <p:spTgt spid="70"/>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14:presetBounceEnd="40000">
                                      <p:stCondLst>
                                        <p:cond delay="600"/>
                                      </p:stCondLst>
                                      <p:childTnLst>
                                        <p:set>
                                          <p:cBhvr>
                                            <p:cTn id="13" dur="1" fill="hold">
                                              <p:stCondLst>
                                                <p:cond delay="0"/>
                                              </p:stCondLst>
                                            </p:cTn>
                                            <p:tgtEl>
                                              <p:spTgt spid="71"/>
                                            </p:tgtEl>
                                            <p:attrNameLst>
                                              <p:attrName>style.visibility</p:attrName>
                                            </p:attrNameLst>
                                          </p:cBhvr>
                                          <p:to>
                                            <p:strVal val="visible"/>
                                          </p:to>
                                        </p:set>
                                        <p:anim calcmode="lin" valueType="num" p14:bounceEnd="40000">
                                          <p:cBhvr additive="base">
                                            <p:cTn id="14" dur="500" fill="hold"/>
                                            <p:tgtEl>
                                              <p:spTgt spid="71"/>
                                            </p:tgtEl>
                                            <p:attrNameLst>
                                              <p:attrName>ppt_x</p:attrName>
                                            </p:attrNameLst>
                                          </p:cBhvr>
                                          <p:tavLst>
                                            <p:tav tm="0">
                                              <p:val>
                                                <p:strVal val="1+#ppt_w/2"/>
                                              </p:val>
                                            </p:tav>
                                            <p:tav tm="100000">
                                              <p:val>
                                                <p:strVal val="#ppt_x"/>
                                              </p:val>
                                            </p:tav>
                                          </p:tavLst>
                                        </p:anim>
                                        <p:anim calcmode="lin" valueType="num" p14:bounceEnd="40000">
                                          <p:cBhvr additive="base">
                                            <p:cTn id="15" dur="500" fill="hold"/>
                                            <p:tgtEl>
                                              <p:spTgt spid="71"/>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14:presetBounceEnd="40000">
                                      <p:stCondLst>
                                        <p:cond delay="900"/>
                                      </p:stCondLst>
                                      <p:childTnLst>
                                        <p:set>
                                          <p:cBhvr>
                                            <p:cTn id="17" dur="1" fill="hold">
                                              <p:stCondLst>
                                                <p:cond delay="0"/>
                                              </p:stCondLst>
                                            </p:cTn>
                                            <p:tgtEl>
                                              <p:spTgt spid="73"/>
                                            </p:tgtEl>
                                            <p:attrNameLst>
                                              <p:attrName>style.visibility</p:attrName>
                                            </p:attrNameLst>
                                          </p:cBhvr>
                                          <p:to>
                                            <p:strVal val="visible"/>
                                          </p:to>
                                        </p:set>
                                        <p:anim calcmode="lin" valueType="num" p14:bounceEnd="40000">
                                          <p:cBhvr additive="base">
                                            <p:cTn id="18" dur="500" fill="hold"/>
                                            <p:tgtEl>
                                              <p:spTgt spid="73"/>
                                            </p:tgtEl>
                                            <p:attrNameLst>
                                              <p:attrName>ppt_x</p:attrName>
                                            </p:attrNameLst>
                                          </p:cBhvr>
                                          <p:tavLst>
                                            <p:tav tm="0">
                                              <p:val>
                                                <p:strVal val="1+#ppt_w/2"/>
                                              </p:val>
                                            </p:tav>
                                            <p:tav tm="100000">
                                              <p:val>
                                                <p:strVal val="#ppt_x"/>
                                              </p:val>
                                            </p:tav>
                                          </p:tavLst>
                                        </p:anim>
                                        <p:anim calcmode="lin" valueType="num" p14:bounceEnd="40000">
                                          <p:cBhvr additive="base">
                                            <p:cTn id="19" dur="500" fill="hold"/>
                                            <p:tgtEl>
                                              <p:spTgt spid="73"/>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14:presetBounceEnd="40000">
                                      <p:stCondLst>
                                        <p:cond delay="1200"/>
                                      </p:stCondLst>
                                      <p:childTnLst>
                                        <p:set>
                                          <p:cBhvr>
                                            <p:cTn id="21" dur="1" fill="hold">
                                              <p:stCondLst>
                                                <p:cond delay="0"/>
                                              </p:stCondLst>
                                            </p:cTn>
                                            <p:tgtEl>
                                              <p:spTgt spid="72"/>
                                            </p:tgtEl>
                                            <p:attrNameLst>
                                              <p:attrName>style.visibility</p:attrName>
                                            </p:attrNameLst>
                                          </p:cBhvr>
                                          <p:to>
                                            <p:strVal val="visible"/>
                                          </p:to>
                                        </p:set>
                                        <p:anim calcmode="lin" valueType="num" p14:bounceEnd="40000">
                                          <p:cBhvr additive="base">
                                            <p:cTn id="22" dur="500" fill="hold"/>
                                            <p:tgtEl>
                                              <p:spTgt spid="72"/>
                                            </p:tgtEl>
                                            <p:attrNameLst>
                                              <p:attrName>ppt_x</p:attrName>
                                            </p:attrNameLst>
                                          </p:cBhvr>
                                          <p:tavLst>
                                            <p:tav tm="0">
                                              <p:val>
                                                <p:strVal val="1+#ppt_w/2"/>
                                              </p:val>
                                            </p:tav>
                                            <p:tav tm="100000">
                                              <p:val>
                                                <p:strVal val="#ppt_x"/>
                                              </p:val>
                                            </p:tav>
                                          </p:tavLst>
                                        </p:anim>
                                        <p:anim calcmode="lin" valueType="num" p14:bounceEnd="40000">
                                          <p:cBhvr additive="base">
                                            <p:cTn id="23" dur="500" fill="hold"/>
                                            <p:tgtEl>
                                              <p:spTgt spid="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 presetClass="entr" presetSubtype="2" fill="hold" nodeType="withEffect">
                                      <p:stCondLst>
                                        <p:cond delay="300"/>
                                      </p:stCondLst>
                                      <p:childTnLst>
                                        <p:set>
                                          <p:cBhvr>
                                            <p:cTn id="9" dur="1" fill="hold">
                                              <p:stCondLst>
                                                <p:cond delay="0"/>
                                              </p:stCondLst>
                                            </p:cTn>
                                            <p:tgtEl>
                                              <p:spTgt spid="70"/>
                                            </p:tgtEl>
                                            <p:attrNameLst>
                                              <p:attrName>style.visibility</p:attrName>
                                            </p:attrNameLst>
                                          </p:cBhvr>
                                          <p:to>
                                            <p:strVal val="visible"/>
                                          </p:to>
                                        </p:set>
                                        <p:anim calcmode="lin" valueType="num">
                                          <p:cBhvr additive="base">
                                            <p:cTn id="10" dur="500" fill="hold"/>
                                            <p:tgtEl>
                                              <p:spTgt spid="70"/>
                                            </p:tgtEl>
                                            <p:attrNameLst>
                                              <p:attrName>ppt_x</p:attrName>
                                            </p:attrNameLst>
                                          </p:cBhvr>
                                          <p:tavLst>
                                            <p:tav tm="0">
                                              <p:val>
                                                <p:strVal val="1+#ppt_w/2"/>
                                              </p:val>
                                            </p:tav>
                                            <p:tav tm="100000">
                                              <p:val>
                                                <p:strVal val="#ppt_x"/>
                                              </p:val>
                                            </p:tav>
                                          </p:tavLst>
                                        </p:anim>
                                        <p:anim calcmode="lin" valueType="num">
                                          <p:cBhvr additive="base">
                                            <p:cTn id="11" dur="500" fill="hold"/>
                                            <p:tgtEl>
                                              <p:spTgt spid="70"/>
                                            </p:tgtEl>
                                            <p:attrNameLst>
                                              <p:attrName>ppt_y</p:attrName>
                                            </p:attrNameLst>
                                          </p:cBhvr>
                                          <p:tavLst>
                                            <p:tav tm="0">
                                              <p:val>
                                                <p:strVal val="#ppt_y"/>
                                              </p:val>
                                            </p:tav>
                                            <p:tav tm="100000">
                                              <p:val>
                                                <p:strVal val="#ppt_y"/>
                                              </p:val>
                                            </p:tav>
                                          </p:tavLst>
                                        </p:anim>
                                      </p:childTnLst>
                                    </p:cTn>
                                  </p:par>
                                  <p:par>
                                    <p:cTn id="12" presetID="2" presetClass="entr" presetSubtype="2" fill="hold" nodeType="withEffect">
                                      <p:stCondLst>
                                        <p:cond delay="600"/>
                                      </p:stCondLst>
                                      <p:childTnLst>
                                        <p:set>
                                          <p:cBhvr>
                                            <p:cTn id="13" dur="1" fill="hold">
                                              <p:stCondLst>
                                                <p:cond delay="0"/>
                                              </p:stCondLst>
                                            </p:cTn>
                                            <p:tgtEl>
                                              <p:spTgt spid="71"/>
                                            </p:tgtEl>
                                            <p:attrNameLst>
                                              <p:attrName>style.visibility</p:attrName>
                                            </p:attrNameLst>
                                          </p:cBhvr>
                                          <p:to>
                                            <p:strVal val="visible"/>
                                          </p:to>
                                        </p:set>
                                        <p:anim calcmode="lin" valueType="num">
                                          <p:cBhvr additive="base">
                                            <p:cTn id="14" dur="500" fill="hold"/>
                                            <p:tgtEl>
                                              <p:spTgt spid="71"/>
                                            </p:tgtEl>
                                            <p:attrNameLst>
                                              <p:attrName>ppt_x</p:attrName>
                                            </p:attrNameLst>
                                          </p:cBhvr>
                                          <p:tavLst>
                                            <p:tav tm="0">
                                              <p:val>
                                                <p:strVal val="1+#ppt_w/2"/>
                                              </p:val>
                                            </p:tav>
                                            <p:tav tm="100000">
                                              <p:val>
                                                <p:strVal val="#ppt_x"/>
                                              </p:val>
                                            </p:tav>
                                          </p:tavLst>
                                        </p:anim>
                                        <p:anim calcmode="lin" valueType="num">
                                          <p:cBhvr additive="base">
                                            <p:cTn id="15" dur="500" fill="hold"/>
                                            <p:tgtEl>
                                              <p:spTgt spid="71"/>
                                            </p:tgtEl>
                                            <p:attrNameLst>
                                              <p:attrName>ppt_y</p:attrName>
                                            </p:attrNameLst>
                                          </p:cBhvr>
                                          <p:tavLst>
                                            <p:tav tm="0">
                                              <p:val>
                                                <p:strVal val="#ppt_y"/>
                                              </p:val>
                                            </p:tav>
                                            <p:tav tm="100000">
                                              <p:val>
                                                <p:strVal val="#ppt_y"/>
                                              </p:val>
                                            </p:tav>
                                          </p:tavLst>
                                        </p:anim>
                                      </p:childTnLst>
                                    </p:cTn>
                                  </p:par>
                                  <p:par>
                                    <p:cTn id="16" presetID="2" presetClass="entr" presetSubtype="2" fill="hold" nodeType="withEffect">
                                      <p:stCondLst>
                                        <p:cond delay="900"/>
                                      </p:stCondLst>
                                      <p:childTnLst>
                                        <p:set>
                                          <p:cBhvr>
                                            <p:cTn id="17" dur="1" fill="hold">
                                              <p:stCondLst>
                                                <p:cond delay="0"/>
                                              </p:stCondLst>
                                            </p:cTn>
                                            <p:tgtEl>
                                              <p:spTgt spid="73"/>
                                            </p:tgtEl>
                                            <p:attrNameLst>
                                              <p:attrName>style.visibility</p:attrName>
                                            </p:attrNameLst>
                                          </p:cBhvr>
                                          <p:to>
                                            <p:strVal val="visible"/>
                                          </p:to>
                                        </p:set>
                                        <p:anim calcmode="lin" valueType="num">
                                          <p:cBhvr additive="base">
                                            <p:cTn id="18" dur="500" fill="hold"/>
                                            <p:tgtEl>
                                              <p:spTgt spid="73"/>
                                            </p:tgtEl>
                                            <p:attrNameLst>
                                              <p:attrName>ppt_x</p:attrName>
                                            </p:attrNameLst>
                                          </p:cBhvr>
                                          <p:tavLst>
                                            <p:tav tm="0">
                                              <p:val>
                                                <p:strVal val="1+#ppt_w/2"/>
                                              </p:val>
                                            </p:tav>
                                            <p:tav tm="100000">
                                              <p:val>
                                                <p:strVal val="#ppt_x"/>
                                              </p:val>
                                            </p:tav>
                                          </p:tavLst>
                                        </p:anim>
                                        <p:anim calcmode="lin" valueType="num">
                                          <p:cBhvr additive="base">
                                            <p:cTn id="19" dur="500" fill="hold"/>
                                            <p:tgtEl>
                                              <p:spTgt spid="73"/>
                                            </p:tgtEl>
                                            <p:attrNameLst>
                                              <p:attrName>ppt_y</p:attrName>
                                            </p:attrNameLst>
                                          </p:cBhvr>
                                          <p:tavLst>
                                            <p:tav tm="0">
                                              <p:val>
                                                <p:strVal val="#ppt_y"/>
                                              </p:val>
                                            </p:tav>
                                            <p:tav tm="100000">
                                              <p:val>
                                                <p:strVal val="#ppt_y"/>
                                              </p:val>
                                            </p:tav>
                                          </p:tavLst>
                                        </p:anim>
                                      </p:childTnLst>
                                    </p:cTn>
                                  </p:par>
                                  <p:par>
                                    <p:cTn id="20" presetID="2" presetClass="entr" presetSubtype="2" fill="hold" nodeType="withEffect">
                                      <p:stCondLst>
                                        <p:cond delay="1200"/>
                                      </p:stCondLst>
                                      <p:childTnLst>
                                        <p:set>
                                          <p:cBhvr>
                                            <p:cTn id="21" dur="1" fill="hold">
                                              <p:stCondLst>
                                                <p:cond delay="0"/>
                                              </p:stCondLst>
                                            </p:cTn>
                                            <p:tgtEl>
                                              <p:spTgt spid="72"/>
                                            </p:tgtEl>
                                            <p:attrNameLst>
                                              <p:attrName>style.visibility</p:attrName>
                                            </p:attrNameLst>
                                          </p:cBhvr>
                                          <p:to>
                                            <p:strVal val="visible"/>
                                          </p:to>
                                        </p:set>
                                        <p:anim calcmode="lin" valueType="num">
                                          <p:cBhvr additive="base">
                                            <p:cTn id="22" dur="500" fill="hold"/>
                                            <p:tgtEl>
                                              <p:spTgt spid="72"/>
                                            </p:tgtEl>
                                            <p:attrNameLst>
                                              <p:attrName>ppt_x</p:attrName>
                                            </p:attrNameLst>
                                          </p:cBhvr>
                                          <p:tavLst>
                                            <p:tav tm="0">
                                              <p:val>
                                                <p:strVal val="1+#ppt_w/2"/>
                                              </p:val>
                                            </p:tav>
                                            <p:tav tm="100000">
                                              <p:val>
                                                <p:strVal val="#ppt_x"/>
                                              </p:val>
                                            </p:tav>
                                          </p:tavLst>
                                        </p:anim>
                                        <p:anim calcmode="lin" valueType="num">
                                          <p:cBhvr additive="base">
                                            <p:cTn id="23" dur="500" fill="hold"/>
                                            <p:tgtEl>
                                              <p:spTgt spid="72"/>
                                            </p:tgtEl>
                                            <p:attrNameLst>
                                              <p:attrName>ppt_y</p:attrName>
                                            </p:attrNameLst>
                                          </p:cBhvr>
                                          <p:tavLst>
                                            <p:tav tm="0">
                                              <p:val>
                                                <p:strVal val="#ppt_y"/>
                                              </p:val>
                                            </p:tav>
                                            <p:tav tm="100000">
                                              <p:val>
                                                <p:strVal val="#ppt_y"/>
                                              </p:val>
                                            </p:tav>
                                          </p:tavLst>
                                        </p:anim>
                                      </p:childTnLst>
                                    </p:cTn>
                                  </p:par>
                                  <p:par>
                                    <p:cTn id="24" presetID="2" presetClass="entr" presetSubtype="2" fill="hold" nodeType="withEffect">
                                      <p:stCondLst>
                                        <p:cond delay="1500"/>
                                      </p:stCondLst>
                                      <p:childTnLst>
                                        <p:set>
                                          <p:cBhvr>
                                            <p:cTn id="25" dur="1" fill="hold">
                                              <p:stCondLst>
                                                <p:cond delay="0"/>
                                              </p:stCondLst>
                                            </p:cTn>
                                            <p:tgtEl>
                                              <p:spTgt spid="75"/>
                                            </p:tgtEl>
                                            <p:attrNameLst>
                                              <p:attrName>style.visibility</p:attrName>
                                            </p:attrNameLst>
                                          </p:cBhvr>
                                          <p:to>
                                            <p:strVal val="visible"/>
                                          </p:to>
                                        </p:set>
                                        <p:anim calcmode="lin" valueType="num">
                                          <p:cBhvr additive="base">
                                            <p:cTn id="26" dur="500" fill="hold"/>
                                            <p:tgtEl>
                                              <p:spTgt spid="75"/>
                                            </p:tgtEl>
                                            <p:attrNameLst>
                                              <p:attrName>ppt_x</p:attrName>
                                            </p:attrNameLst>
                                          </p:cBhvr>
                                          <p:tavLst>
                                            <p:tav tm="0">
                                              <p:val>
                                                <p:strVal val="1+#ppt_w/2"/>
                                              </p:val>
                                            </p:tav>
                                            <p:tav tm="100000">
                                              <p:val>
                                                <p:strVal val="#ppt_x"/>
                                              </p:val>
                                            </p:tav>
                                          </p:tavLst>
                                        </p:anim>
                                        <p:anim calcmode="lin" valueType="num">
                                          <p:cBhvr additive="base">
                                            <p:cTn id="27" dur="500" fill="hold"/>
                                            <p:tgtEl>
                                              <p:spTgt spid="75"/>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1800"/>
                                      </p:stCondLst>
                                      <p:childTnLst>
                                        <p:set>
                                          <p:cBhvr>
                                            <p:cTn id="29" dur="1" fill="hold">
                                              <p:stCondLst>
                                                <p:cond delay="0"/>
                                              </p:stCondLst>
                                            </p:cTn>
                                            <p:tgtEl>
                                              <p:spTgt spid="74"/>
                                            </p:tgtEl>
                                            <p:attrNameLst>
                                              <p:attrName>style.visibility</p:attrName>
                                            </p:attrNameLst>
                                          </p:cBhvr>
                                          <p:to>
                                            <p:strVal val="visible"/>
                                          </p:to>
                                        </p:set>
                                        <p:anim calcmode="lin" valueType="num">
                                          <p:cBhvr additive="base">
                                            <p:cTn id="30" dur="500" fill="hold"/>
                                            <p:tgtEl>
                                              <p:spTgt spid="74"/>
                                            </p:tgtEl>
                                            <p:attrNameLst>
                                              <p:attrName>ppt_x</p:attrName>
                                            </p:attrNameLst>
                                          </p:cBhvr>
                                          <p:tavLst>
                                            <p:tav tm="0">
                                              <p:val>
                                                <p:strVal val="1+#ppt_w/2"/>
                                              </p:val>
                                            </p:tav>
                                            <p:tav tm="100000">
                                              <p:val>
                                                <p:strVal val="#ppt_x"/>
                                              </p:val>
                                            </p:tav>
                                          </p:tavLst>
                                        </p:anim>
                                        <p:anim calcmode="lin" valueType="num">
                                          <p:cBhvr additive="base">
                                            <p:cTn id="31" dur="500" fill="hold"/>
                                            <p:tgtEl>
                                              <p:spTgt spid="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134501AD-1CEF-4E81-9120-01E26D3A18E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502" y="1234435"/>
            <a:ext cx="6547497" cy="4910623"/>
          </a:xfrm>
          <a:prstGeom prst="rect">
            <a:avLst/>
          </a:prstGeom>
        </p:spPr>
      </p:pic>
      <p:sp>
        <p:nvSpPr>
          <p:cNvPr id="11" name="文本框 10"/>
          <p:cNvSpPr txBox="1"/>
          <p:nvPr/>
        </p:nvSpPr>
        <p:spPr>
          <a:xfrm>
            <a:off x="695324" y="287665"/>
            <a:ext cx="5400675" cy="521970"/>
          </a:xfrm>
          <a:prstGeom prst="rect">
            <a:avLst/>
          </a:prstGeom>
          <a:noFill/>
        </p:spPr>
        <p:txBody>
          <a:bodyPr wrap="square" rtlCol="0">
            <a:spAutoFit/>
          </a:bodyPr>
          <a:lstStyle/>
          <a:p>
            <a:r>
              <a:rPr lang="en-US" altLang="zh-CN" sz="2800" b="1" dirty="0">
                <a:latin typeface="微软雅黑" panose="020B0503020204020204" pitchFamily="34" charset="-122"/>
              </a:rPr>
              <a:t>Ablation Experiment</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20</a:t>
            </a:fld>
            <a:endParaRPr lang="zh-CN" altLang="en-US" dirty="0"/>
          </a:p>
        </p:txBody>
      </p:sp>
      <p:sp>
        <p:nvSpPr>
          <p:cNvPr id="17" name="矩形 16"/>
          <p:cNvSpPr/>
          <p:nvPr/>
        </p:nvSpPr>
        <p:spPr>
          <a:xfrm>
            <a:off x="410832" y="1208225"/>
            <a:ext cx="5233670" cy="1064522"/>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Purpose</a:t>
            </a:r>
            <a:endParaRPr lang="zh-CN" altLang="en-US" sz="2000" b="1" dirty="0">
              <a:solidFill>
                <a:schemeClr val="accent1"/>
              </a:solidFill>
              <a:latin typeface="+mn-ea"/>
            </a:endParaRPr>
          </a:p>
          <a:p>
            <a:pPr indent="0">
              <a:lnSpc>
                <a:spcPct val="125000"/>
              </a:lnSpc>
              <a:buFont typeface="Wingdings" panose="05000000000000000000" pitchFamily="2" charset="2"/>
              <a:buNone/>
            </a:pPr>
            <a:r>
              <a:rPr lang="en-US" altLang="zh-CN" sz="1600" dirty="0">
                <a:latin typeface="+mn-ea"/>
              </a:rPr>
              <a:t>In order to study the influence of different parts in the proposed method</a:t>
            </a:r>
            <a:endParaRPr lang="zh-CN" altLang="en-US" sz="1600" dirty="0">
              <a:latin typeface="+mn-ea"/>
            </a:endParaRPr>
          </a:p>
        </p:txBody>
      </p:sp>
      <p:sp>
        <p:nvSpPr>
          <p:cNvPr id="7" name="矩形 6">
            <a:extLst>
              <a:ext uri="{FF2B5EF4-FFF2-40B4-BE49-F238E27FC236}">
                <a16:creationId xmlns:a16="http://schemas.microsoft.com/office/drawing/2014/main" id="{601A5EF0-42B6-4DAE-981D-4B77BF12A353}"/>
              </a:ext>
            </a:extLst>
          </p:cNvPr>
          <p:cNvSpPr/>
          <p:nvPr/>
        </p:nvSpPr>
        <p:spPr>
          <a:xfrm>
            <a:off x="410829" y="3233200"/>
            <a:ext cx="5571330" cy="969496"/>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Setup</a:t>
            </a:r>
            <a:endParaRPr lang="zh-CN" altLang="en-US" sz="2000" b="1" dirty="0">
              <a:solidFill>
                <a:schemeClr val="accent1"/>
              </a:solidFill>
              <a:latin typeface="+mn-ea"/>
            </a:endParaRPr>
          </a:p>
          <a:p>
            <a:pPr latinLnBrk="1"/>
            <a:r>
              <a:rPr lang="en-US" altLang="zh-CN" sz="1600" dirty="0"/>
              <a:t>Add the pre-estimated method and adjustment function for positive instances to MIL model one by one</a:t>
            </a:r>
          </a:p>
        </p:txBody>
      </p:sp>
      <p:sp>
        <p:nvSpPr>
          <p:cNvPr id="8" name="矩形 7">
            <a:extLst>
              <a:ext uri="{FF2B5EF4-FFF2-40B4-BE49-F238E27FC236}">
                <a16:creationId xmlns:a16="http://schemas.microsoft.com/office/drawing/2014/main" id="{55866845-A862-4C42-B944-AFB8242D6B01}"/>
              </a:ext>
            </a:extLst>
          </p:cNvPr>
          <p:cNvSpPr/>
          <p:nvPr/>
        </p:nvSpPr>
        <p:spPr>
          <a:xfrm>
            <a:off x="410829" y="5089731"/>
            <a:ext cx="5233670" cy="755528"/>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2000" b="1" dirty="0">
                <a:solidFill>
                  <a:schemeClr val="accent1"/>
                </a:solidFill>
                <a:latin typeface="+mn-ea"/>
              </a:rPr>
              <a:t>Result</a:t>
            </a:r>
            <a:endParaRPr lang="zh-CN" altLang="en-US" sz="2000" b="1" dirty="0">
              <a:solidFill>
                <a:schemeClr val="accent1"/>
              </a:solidFill>
              <a:latin typeface="+mn-ea"/>
            </a:endParaRPr>
          </a:p>
          <a:p>
            <a:pPr indent="0">
              <a:lnSpc>
                <a:spcPct val="125000"/>
              </a:lnSpc>
              <a:buFont typeface="Wingdings" panose="05000000000000000000" pitchFamily="2" charset="2"/>
              <a:buNone/>
            </a:pPr>
            <a:r>
              <a:rPr lang="en-US" altLang="zh-CN" sz="1600" dirty="0"/>
              <a:t>Each part of our method works well.</a:t>
            </a:r>
            <a:endParaRPr lang="zh-CN" altLang="en-US" sz="14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7"/>
                                        </p:tgtEl>
                                        <p:attrNameLst>
                                          <p:attrName>style.visibility</p:attrName>
                                        </p:attrNameLst>
                                      </p:cBhvr>
                                      <p:to>
                                        <p:strVal val="visible"/>
                                      </p:to>
                                    </p:set>
                                    <p:animEffect transition="in" filter="wipe(left)">
                                      <p:cBhvr>
                                        <p:cTn id="10" dur="500"/>
                                        <p:tgtEl>
                                          <p:spTgt spid="7"/>
                                        </p:tgtEl>
                                      </p:cBhvr>
                                    </p:animEffect>
                                  </p:childTnLst>
                                </p:cTn>
                              </p:par>
                              <p:par>
                                <p:cTn id="11" presetID="22" presetClass="entr" presetSubtype="8" fill="hold" grpId="0" nodeType="withEffect">
                                  <p:stCondLst>
                                    <p:cond delay="30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177143" y="1259175"/>
            <a:ext cx="7837714" cy="4339650"/>
          </a:xfrm>
          <a:prstGeom prst="rect">
            <a:avLst/>
          </a:prstGeom>
          <a:noFill/>
          <a:ln>
            <a:noFill/>
          </a:ln>
        </p:spPr>
        <p:txBody>
          <a:bodyPr wrap="square" rtlCol="0">
            <a:spAutoFit/>
          </a:bodyPr>
          <a:lstStyle>
            <a:defPPr>
              <a:defRPr lang="zh-CN"/>
            </a:defPPr>
            <a:lvl1pPr algn="ctr">
              <a:defRPr sz="13800" b="1">
                <a:solidFill>
                  <a:schemeClr val="tx1">
                    <a:lumMod val="50000"/>
                    <a:lumOff val="50000"/>
                    <a:alpha val="23000"/>
                  </a:schemeClr>
                </a:solidFill>
                <a:latin typeface="微软雅黑" panose="020B0503020204020204" pitchFamily="34" charset="-122"/>
                <a:ea typeface="微软雅黑" panose="020B0503020204020204" pitchFamily="34" charset="-122"/>
              </a:defRPr>
            </a:lvl1pPr>
          </a:lstStyle>
          <a:p>
            <a:r>
              <a:rPr lang="en-US" altLang="zh-CN" dirty="0"/>
              <a:t>PART</a:t>
            </a:r>
          </a:p>
          <a:p>
            <a:r>
              <a:rPr lang="en-US" altLang="zh-CN" dirty="0"/>
              <a:t>FOUR</a:t>
            </a:r>
          </a:p>
        </p:txBody>
      </p:sp>
      <p:sp>
        <p:nvSpPr>
          <p:cNvPr id="50" name="矩形 49"/>
          <p:cNvSpPr/>
          <p:nvPr/>
        </p:nvSpPr>
        <p:spPr>
          <a:xfrm>
            <a:off x="-1"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975725"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341457" y="2128216"/>
            <a:ext cx="5509085" cy="2416902"/>
            <a:chOff x="4887549" y="1124584"/>
            <a:chExt cx="2416902" cy="2416902"/>
          </a:xfrm>
        </p:grpSpPr>
        <p:sp>
          <p:nvSpPr>
            <p:cNvPr id="47" name="文本框 46"/>
            <p:cNvSpPr txBox="1"/>
            <p:nvPr/>
          </p:nvSpPr>
          <p:spPr>
            <a:xfrm>
              <a:off x="4887549" y="1178873"/>
              <a:ext cx="2416902" cy="1938992"/>
            </a:xfrm>
            <a:prstGeom prst="rect">
              <a:avLst/>
            </a:prstGeom>
            <a:noFill/>
            <a:ln>
              <a:noFill/>
            </a:ln>
          </p:spPr>
          <p:txBody>
            <a:bodyPr wrap="square" rtlCol="0">
              <a:spAutoFit/>
            </a:bodyPr>
            <a:lstStyle/>
            <a:p>
              <a:pPr algn="ctr"/>
              <a:r>
                <a:rPr lang="en-US" altLang="zh-CN" sz="6000" b="1" dirty="0">
                  <a:solidFill>
                    <a:schemeClr val="accent1"/>
                  </a:solidFill>
                  <a:latin typeface="微软雅黑" panose="020B0503020204020204" pitchFamily="34" charset="-122"/>
                </a:rPr>
                <a:t>Summary and Prospect</a:t>
              </a:r>
            </a:p>
          </p:txBody>
        </p:sp>
        <p:sp>
          <p:nvSpPr>
            <p:cNvPr id="2" name="矩形 1"/>
            <p:cNvSpPr/>
            <p:nvPr/>
          </p:nvSpPr>
          <p:spPr>
            <a:xfrm>
              <a:off x="4887549" y="1124584"/>
              <a:ext cx="2416902" cy="241690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right)">
                                      <p:cBhvr>
                                        <p:cTn id="10" dur="500"/>
                                        <p:tgtEl>
                                          <p:spTgt spid="51"/>
                                        </p:tgtEl>
                                      </p:cBhvr>
                                    </p:animEffect>
                                  </p:childTnLst>
                                </p:cTn>
                              </p:par>
                              <p:par>
                                <p:cTn id="11" presetID="53" presetClass="entr" presetSubtype="16" fill="hold" nodeType="withEffect">
                                  <p:stCondLst>
                                    <p:cond delay="4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6" presetClass="emph" presetSubtype="0" autoRev="1" fill="hold" nodeType="withEffect">
                                  <p:stCondLst>
                                    <p:cond delay="800"/>
                                  </p:stCondLst>
                                  <p:childTnLst>
                                    <p:animScale>
                                      <p:cBhvr>
                                        <p:cTn id="17" dur="250" fill="hold"/>
                                        <p:tgtEl>
                                          <p:spTgt spid="3"/>
                                        </p:tgtEl>
                                      </p:cBhvr>
                                      <p:by x="115000" y="115000"/>
                                    </p:animScale>
                                  </p:childTnLst>
                                </p:cTn>
                              </p:par>
                              <p:par>
                                <p:cTn id="18" presetID="50" presetClass="entr" presetSubtype="0" decel="100000" fill="hold" grpId="0" nodeType="withEffect">
                                  <p:stCondLst>
                                    <p:cond delay="120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750" fill="hold"/>
                                        <p:tgtEl>
                                          <p:spTgt spid="9"/>
                                        </p:tgtEl>
                                        <p:attrNameLst>
                                          <p:attrName>ppt_w</p:attrName>
                                        </p:attrNameLst>
                                      </p:cBhvr>
                                      <p:tavLst>
                                        <p:tav tm="0">
                                          <p:val>
                                            <p:strVal val="#ppt_w+.3"/>
                                          </p:val>
                                        </p:tav>
                                        <p:tav tm="100000">
                                          <p:val>
                                            <p:strVal val="#ppt_w"/>
                                          </p:val>
                                        </p:tav>
                                      </p:tavLst>
                                    </p:anim>
                                    <p:anim calcmode="lin" valueType="num">
                                      <p:cBhvr>
                                        <p:cTn id="21" dur="750" fill="hold"/>
                                        <p:tgtEl>
                                          <p:spTgt spid="9"/>
                                        </p:tgtEl>
                                        <p:attrNameLst>
                                          <p:attrName>ppt_h</p:attrName>
                                        </p:attrNameLst>
                                      </p:cBhvr>
                                      <p:tavLst>
                                        <p:tav tm="0">
                                          <p:val>
                                            <p:strVal val="#ppt_h"/>
                                          </p:val>
                                        </p:tav>
                                        <p:tav tm="100000">
                                          <p:val>
                                            <p:strVal val="#ppt_h"/>
                                          </p:val>
                                        </p:tav>
                                      </p:tavLst>
                                    </p:anim>
                                    <p:animEffect transition="in" filter="fade">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0" grpId="0" animBg="1"/>
      <p:bldP spid="5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10801351" cy="523220"/>
          </a:xfrm>
          <a:prstGeom prst="rect">
            <a:avLst/>
          </a:prstGeom>
          <a:noFill/>
        </p:spPr>
        <p:txBody>
          <a:bodyPr wrap="square" rtlCol="0">
            <a:spAutoFit/>
          </a:bodyPr>
          <a:lstStyle/>
          <a:p>
            <a:r>
              <a:rPr lang="en-US" altLang="zh-CN" sz="2800" b="1" dirty="0">
                <a:latin typeface="微软雅黑" panose="020B0503020204020204" pitchFamily="34" charset="-122"/>
              </a:rPr>
              <a:t>Summary and Prospect</a:t>
            </a:r>
          </a:p>
        </p:txBody>
      </p:sp>
      <p:sp>
        <p:nvSpPr>
          <p:cNvPr id="4" name="灯片编号占位符 3"/>
          <p:cNvSpPr>
            <a:spLocks noGrp="1"/>
          </p:cNvSpPr>
          <p:nvPr>
            <p:ph type="sldNum" sz="quarter" idx="12"/>
          </p:nvPr>
        </p:nvSpPr>
        <p:spPr/>
        <p:txBody>
          <a:bodyPr/>
          <a:lstStyle/>
          <a:p>
            <a:fld id="{51D91E7F-84B6-4064-9D4E-CC7D244BCA04}" type="slidenum">
              <a:rPr lang="zh-CN" altLang="en-US" smtClean="0"/>
              <a:t>22</a:t>
            </a:fld>
            <a:endParaRPr lang="zh-CN" altLang="en-US" dirty="0"/>
          </a:p>
        </p:txBody>
      </p:sp>
      <p:grpSp>
        <p:nvGrpSpPr>
          <p:cNvPr id="35" name="组合 34">
            <a:extLst>
              <a:ext uri="{FF2B5EF4-FFF2-40B4-BE49-F238E27FC236}">
                <a16:creationId xmlns:a16="http://schemas.microsoft.com/office/drawing/2014/main" id="{202B4231-463D-4A07-B4CF-3DFBD85103FA}"/>
              </a:ext>
            </a:extLst>
          </p:cNvPr>
          <p:cNvGrpSpPr/>
          <p:nvPr/>
        </p:nvGrpSpPr>
        <p:grpSpPr>
          <a:xfrm>
            <a:off x="695325" y="1013859"/>
            <a:ext cx="10814504" cy="461665"/>
            <a:chOff x="695325" y="1013859"/>
            <a:chExt cx="10814504" cy="461665"/>
          </a:xfrm>
        </p:grpSpPr>
        <p:sp>
          <p:nvSpPr>
            <p:cNvPr id="36" name="矩形 35">
              <a:extLst>
                <a:ext uri="{FF2B5EF4-FFF2-40B4-BE49-F238E27FC236}">
                  <a16:creationId xmlns:a16="http://schemas.microsoft.com/office/drawing/2014/main" id="{4B67CDFC-A564-466B-824E-AF7DF5B7E0AB}"/>
                </a:ext>
              </a:extLst>
            </p:cNvPr>
            <p:cNvSpPr/>
            <p:nvPr/>
          </p:nvSpPr>
          <p:spPr>
            <a:xfrm>
              <a:off x="695325" y="1013859"/>
              <a:ext cx="1830950" cy="461665"/>
            </a:xfrm>
            <a:prstGeom prst="rect">
              <a:avLst/>
            </a:prstGeom>
            <a:solidFill>
              <a:schemeClr val="accent1"/>
            </a:solidFill>
          </p:spPr>
          <p:txBody>
            <a:bodyPr wrap="none">
              <a:spAutoFit/>
            </a:bodyPr>
            <a:lstStyle/>
            <a:p>
              <a:r>
                <a:rPr lang="en-US" altLang="zh-CN" sz="2400" b="1" dirty="0">
                  <a:solidFill>
                    <a:schemeClr val="bg1"/>
                  </a:solidFill>
                </a:rPr>
                <a:t>Summary</a:t>
              </a:r>
              <a:endParaRPr lang="zh-CN" altLang="en-US" sz="2400" b="1" dirty="0">
                <a:solidFill>
                  <a:schemeClr val="bg1"/>
                </a:solidFill>
              </a:endParaRPr>
            </a:p>
          </p:txBody>
        </p:sp>
        <p:cxnSp>
          <p:nvCxnSpPr>
            <p:cNvPr id="37" name="直接连接符 36">
              <a:extLst>
                <a:ext uri="{FF2B5EF4-FFF2-40B4-BE49-F238E27FC236}">
                  <a16:creationId xmlns:a16="http://schemas.microsoft.com/office/drawing/2014/main" id="{3BE34F2F-7374-41FB-946C-F27DEFE3FA80}"/>
                </a:ext>
              </a:extLst>
            </p:cNvPr>
            <p:cNvCxnSpPr/>
            <p:nvPr/>
          </p:nvCxnSpPr>
          <p:spPr>
            <a:xfrm>
              <a:off x="695325" y="1475524"/>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8" name="矩形 37">
            <a:extLst>
              <a:ext uri="{FF2B5EF4-FFF2-40B4-BE49-F238E27FC236}">
                <a16:creationId xmlns:a16="http://schemas.microsoft.com/office/drawing/2014/main" id="{A2BCA542-6072-4261-8B13-6CF76FC41E4F}"/>
              </a:ext>
            </a:extLst>
          </p:cNvPr>
          <p:cNvSpPr/>
          <p:nvPr/>
        </p:nvSpPr>
        <p:spPr>
          <a:xfrm>
            <a:off x="695325" y="1475524"/>
            <a:ext cx="10801350" cy="1984326"/>
          </a:xfrm>
          <a:prstGeom prst="rect">
            <a:avLst/>
          </a:prstGeom>
        </p:spPr>
        <p:txBody>
          <a:bodyPr wrap="square">
            <a:spAutoFit/>
          </a:bodyPr>
          <a:lstStyle/>
          <a:p>
            <a:pPr>
              <a:lnSpc>
                <a:spcPct val="125000"/>
              </a:lnSpc>
            </a:pPr>
            <a:r>
              <a:rPr lang="en-US" altLang="zh-CN" sz="1600" dirty="0"/>
              <a:t>We try to explore a malicious traffic detection method under weakly supervised learning.</a:t>
            </a:r>
          </a:p>
          <a:p>
            <a:pPr>
              <a:lnSpc>
                <a:spcPct val="125000"/>
              </a:lnSpc>
            </a:pPr>
            <a:r>
              <a:rPr lang="en-US" altLang="zh-CN" sz="1600" dirty="0"/>
              <a:t>We modeled malicious traffic detection as multi-instance learning problem.</a:t>
            </a:r>
          </a:p>
          <a:p>
            <a:pPr>
              <a:lnSpc>
                <a:spcPct val="125000"/>
              </a:lnSpc>
            </a:pPr>
            <a:r>
              <a:rPr lang="en-US" altLang="zh-CN" sz="1600" dirty="0"/>
              <a:t>A pre-estimation and dynamic adjustment method for positive score is proposed to solve the imbalance problem.</a:t>
            </a:r>
          </a:p>
          <a:p>
            <a:pPr>
              <a:lnSpc>
                <a:spcPct val="125000"/>
              </a:lnSpc>
            </a:pPr>
            <a:r>
              <a:rPr lang="en-US" altLang="zh-CN" sz="1600" dirty="0">
                <a:latin typeface="+mn-ea"/>
              </a:rPr>
              <a:t>Every part works well.</a:t>
            </a:r>
          </a:p>
          <a:p>
            <a:pPr>
              <a:lnSpc>
                <a:spcPct val="125000"/>
              </a:lnSpc>
            </a:pPr>
            <a:r>
              <a:rPr lang="en-US" altLang="zh-CN" sz="1600" dirty="0">
                <a:latin typeface="+mn-ea"/>
              </a:rPr>
              <a:t>We achieved suboptimal performance.</a:t>
            </a:r>
            <a:endParaRPr lang="zh-CN" altLang="en-US" sz="1200" dirty="0">
              <a:latin typeface="+mn-ea"/>
            </a:endParaRPr>
          </a:p>
        </p:txBody>
      </p:sp>
    </p:spTree>
    <p:extLst>
      <p:ext uri="{BB962C8B-B14F-4D97-AF65-F5344CB8AC3E}">
        <p14:creationId xmlns:p14="http://schemas.microsoft.com/office/powerpoint/2010/main" val="11619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grpId="0" nodeType="withEffect">
                                  <p:stCondLst>
                                    <p:cond delay="300"/>
                                  </p:stCondLst>
                                  <p:childTnLst>
                                    <p:set>
                                      <p:cBhvr>
                                        <p:cTn id="9" dur="1" fill="hold">
                                          <p:stCondLst>
                                            <p:cond delay="0"/>
                                          </p:stCondLst>
                                        </p:cTn>
                                        <p:tgtEl>
                                          <p:spTgt spid="38"/>
                                        </p:tgtEl>
                                        <p:attrNameLst>
                                          <p:attrName>style.visibility</p:attrName>
                                        </p:attrNameLst>
                                      </p:cBhvr>
                                      <p:to>
                                        <p:strVal val="visible"/>
                                      </p:to>
                                    </p:set>
                                    <p:animEffect transition="in" filter="wipe(left)">
                                      <p:cBhvr>
                                        <p:cTn id="1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10801351" cy="523220"/>
          </a:xfrm>
          <a:prstGeom prst="rect">
            <a:avLst/>
          </a:prstGeom>
          <a:noFill/>
        </p:spPr>
        <p:txBody>
          <a:bodyPr wrap="square" rtlCol="0">
            <a:spAutoFit/>
          </a:bodyPr>
          <a:lstStyle/>
          <a:p>
            <a:r>
              <a:rPr lang="en-US" altLang="zh-CN" sz="2800" b="1" dirty="0">
                <a:latin typeface="微软雅黑" panose="020B0503020204020204" pitchFamily="34" charset="-122"/>
              </a:rPr>
              <a:t>Summary and Prospect</a:t>
            </a:r>
          </a:p>
        </p:txBody>
      </p:sp>
      <p:sp>
        <p:nvSpPr>
          <p:cNvPr id="4" name="灯片编号占位符 3"/>
          <p:cNvSpPr>
            <a:spLocks noGrp="1"/>
          </p:cNvSpPr>
          <p:nvPr>
            <p:ph type="sldNum" sz="quarter" idx="12"/>
          </p:nvPr>
        </p:nvSpPr>
        <p:spPr/>
        <p:txBody>
          <a:bodyPr/>
          <a:lstStyle/>
          <a:p>
            <a:fld id="{51D91E7F-84B6-4064-9D4E-CC7D244BCA04}" type="slidenum">
              <a:rPr lang="zh-CN" altLang="en-US" smtClean="0"/>
              <a:t>23</a:t>
            </a:fld>
            <a:endParaRPr lang="zh-CN" altLang="en-US" dirty="0"/>
          </a:p>
        </p:txBody>
      </p:sp>
      <p:grpSp>
        <p:nvGrpSpPr>
          <p:cNvPr id="43" name="组合 42">
            <a:extLst>
              <a:ext uri="{FF2B5EF4-FFF2-40B4-BE49-F238E27FC236}">
                <a16:creationId xmlns:a16="http://schemas.microsoft.com/office/drawing/2014/main" id="{1CDB78B1-019C-4DA5-A321-3AADEBD727F0}"/>
              </a:ext>
            </a:extLst>
          </p:cNvPr>
          <p:cNvGrpSpPr/>
          <p:nvPr/>
        </p:nvGrpSpPr>
        <p:grpSpPr>
          <a:xfrm>
            <a:off x="564184" y="1118427"/>
            <a:ext cx="10814504" cy="461665"/>
            <a:chOff x="695325" y="3800392"/>
            <a:chExt cx="10814504" cy="461665"/>
          </a:xfrm>
        </p:grpSpPr>
        <p:sp>
          <p:nvSpPr>
            <p:cNvPr id="44" name="矩形 43">
              <a:extLst>
                <a:ext uri="{FF2B5EF4-FFF2-40B4-BE49-F238E27FC236}">
                  <a16:creationId xmlns:a16="http://schemas.microsoft.com/office/drawing/2014/main" id="{10432635-6120-474C-A9E7-FB03D7D3673D}"/>
                </a:ext>
              </a:extLst>
            </p:cNvPr>
            <p:cNvSpPr/>
            <p:nvPr/>
          </p:nvSpPr>
          <p:spPr>
            <a:xfrm>
              <a:off x="695325" y="3800392"/>
              <a:ext cx="1697901" cy="461665"/>
            </a:xfrm>
            <a:prstGeom prst="rect">
              <a:avLst/>
            </a:prstGeom>
            <a:solidFill>
              <a:schemeClr val="accent1"/>
            </a:solidFill>
          </p:spPr>
          <p:txBody>
            <a:bodyPr wrap="none">
              <a:spAutoFit/>
            </a:bodyPr>
            <a:lstStyle/>
            <a:p>
              <a:r>
                <a:rPr lang="en-US" altLang="zh-CN" sz="2400" b="1" dirty="0">
                  <a:solidFill>
                    <a:schemeClr val="bg1"/>
                  </a:solidFill>
                </a:rPr>
                <a:t>Prospect</a:t>
              </a:r>
              <a:endParaRPr lang="zh-CN" altLang="en-US" sz="2400" b="1" dirty="0">
                <a:solidFill>
                  <a:schemeClr val="bg1"/>
                </a:solidFill>
              </a:endParaRPr>
            </a:p>
          </p:txBody>
        </p:sp>
        <p:cxnSp>
          <p:nvCxnSpPr>
            <p:cNvPr id="45" name="直接连接符 44">
              <a:extLst>
                <a:ext uri="{FF2B5EF4-FFF2-40B4-BE49-F238E27FC236}">
                  <a16:creationId xmlns:a16="http://schemas.microsoft.com/office/drawing/2014/main" id="{82FDE4E6-5B87-4442-B04E-7D06328F59AE}"/>
                </a:ext>
              </a:extLst>
            </p:cNvPr>
            <p:cNvCxnSpPr/>
            <p:nvPr/>
          </p:nvCxnSpPr>
          <p:spPr>
            <a:xfrm>
              <a:off x="695325" y="4262057"/>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6" name="矩形 45">
            <a:extLst>
              <a:ext uri="{FF2B5EF4-FFF2-40B4-BE49-F238E27FC236}">
                <a16:creationId xmlns:a16="http://schemas.microsoft.com/office/drawing/2014/main" id="{9545518C-C43A-4602-8535-344913B7B7FB}"/>
              </a:ext>
            </a:extLst>
          </p:cNvPr>
          <p:cNvSpPr/>
          <p:nvPr/>
        </p:nvSpPr>
        <p:spPr>
          <a:xfrm>
            <a:off x="564184" y="1580092"/>
            <a:ext cx="10801350" cy="1021177"/>
          </a:xfrm>
          <a:prstGeom prst="rect">
            <a:avLst/>
          </a:prstGeom>
        </p:spPr>
        <p:txBody>
          <a:bodyPr wrap="square">
            <a:spAutoFit/>
          </a:bodyPr>
          <a:lstStyle/>
          <a:p>
            <a:pPr>
              <a:lnSpc>
                <a:spcPct val="125000"/>
              </a:lnSpc>
            </a:pPr>
            <a:r>
              <a:rPr lang="en-US" altLang="zh-CN" sz="1600" dirty="0"/>
              <a:t>Try some more cutting-edge models as the backbone models.</a:t>
            </a:r>
          </a:p>
          <a:p>
            <a:pPr>
              <a:lnSpc>
                <a:spcPct val="125000"/>
              </a:lnSpc>
            </a:pPr>
            <a:r>
              <a:rPr lang="en-US" altLang="zh-CN" sz="1600" dirty="0"/>
              <a:t>Study the influence of distribution and correlation across multiple instances in a bag.</a:t>
            </a:r>
          </a:p>
          <a:p>
            <a:pPr>
              <a:lnSpc>
                <a:spcPct val="125000"/>
              </a:lnSpc>
            </a:pPr>
            <a:r>
              <a:rPr lang="en-US" altLang="zh-CN" sz="1600" dirty="0"/>
              <a:t>Call for more work to turn to the weakly supervised learning field.</a:t>
            </a:r>
            <a:endParaRPr lang="zh-CN" altLang="en-US" sz="1200"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90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par>
                                <p:cTn id="8" presetID="22" presetClass="entr" presetSubtype="8" fill="hold" grpId="0" nodeType="withEffect">
                                  <p:stCondLst>
                                    <p:cond delay="1200"/>
                                  </p:stCondLst>
                                  <p:childTnLst>
                                    <p:set>
                                      <p:cBhvr>
                                        <p:cTn id="9" dur="1" fill="hold">
                                          <p:stCondLst>
                                            <p:cond delay="0"/>
                                          </p:stCondLst>
                                        </p:cTn>
                                        <p:tgtEl>
                                          <p:spTgt spid="46"/>
                                        </p:tgtEl>
                                        <p:attrNameLst>
                                          <p:attrName>style.visibility</p:attrName>
                                        </p:attrNameLst>
                                      </p:cBhvr>
                                      <p:to>
                                        <p:strVal val="visible"/>
                                      </p:to>
                                    </p:set>
                                    <p:animEffect transition="in" filter="wipe(left)">
                                      <p:cBhvr>
                                        <p:cTn id="10"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695325" y="549275"/>
            <a:ext cx="10801350" cy="57594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695326" y="2705725"/>
            <a:ext cx="10801350" cy="1446550"/>
          </a:xfrm>
          <a:prstGeom prst="rect">
            <a:avLst/>
          </a:prstGeom>
          <a:noFill/>
        </p:spPr>
        <p:txBody>
          <a:bodyPr wrap="square" rtlCol="0">
            <a:spAutoFit/>
          </a:bodyPr>
          <a:lstStyle/>
          <a:p>
            <a:pPr algn="ctr"/>
            <a:r>
              <a:rPr lang="en-US" altLang="zh-CN" sz="8800" b="1" dirty="0">
                <a:solidFill>
                  <a:schemeClr val="bg1"/>
                </a:solidFill>
              </a:rPr>
              <a:t>THANKS</a:t>
            </a:r>
            <a:endParaRPr lang="zh-CN" altLang="en-US" sz="8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750" fill="hold"/>
                                        <p:tgtEl>
                                          <p:spTgt spid="8"/>
                                        </p:tgtEl>
                                        <p:attrNameLst>
                                          <p:attrName>ppt_w</p:attrName>
                                        </p:attrNameLst>
                                      </p:cBhvr>
                                      <p:tavLst>
                                        <p:tav tm="0">
                                          <p:val>
                                            <p:strVal val="#ppt_w+.3"/>
                                          </p:val>
                                        </p:tav>
                                        <p:tav tm="100000">
                                          <p:val>
                                            <p:strVal val="#ppt_w"/>
                                          </p:val>
                                        </p:tav>
                                      </p:tavLst>
                                    </p:anim>
                                    <p:anim calcmode="lin" valueType="num">
                                      <p:cBhvr>
                                        <p:cTn id="8" dur="750" fill="hold"/>
                                        <p:tgtEl>
                                          <p:spTgt spid="8"/>
                                        </p:tgtEl>
                                        <p:attrNameLst>
                                          <p:attrName>ppt_h</p:attrName>
                                        </p:attrNameLst>
                                      </p:cBhvr>
                                      <p:tavLst>
                                        <p:tav tm="0">
                                          <p:val>
                                            <p:strVal val="#ppt_h"/>
                                          </p:val>
                                        </p:tav>
                                        <p:tav tm="100000">
                                          <p:val>
                                            <p:strVal val="#ppt_h"/>
                                          </p:val>
                                        </p:tav>
                                      </p:tavLst>
                                    </p:anim>
                                    <p:animEffect transition="in" filter="fade">
                                      <p:cBhvr>
                                        <p:cTn id="9" dur="750"/>
                                        <p:tgtEl>
                                          <p:spTgt spid="8"/>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6" presetClass="emph" presetSubtype="0" autoRev="1" fill="hold" grpId="1" nodeType="withEffect">
                                  <p:stCondLst>
                                    <p:cond delay="800"/>
                                  </p:stCondLst>
                                  <p:childTnLst>
                                    <p:animScale>
                                      <p:cBhvr>
                                        <p:cTn id="16" dur="250" fill="hold"/>
                                        <p:tgtEl>
                                          <p:spTgt spid="10"/>
                                        </p:tgtEl>
                                      </p:cBhvr>
                                      <p:by x="115000" y="11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p:bldP spid="10"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177143" y="1259175"/>
            <a:ext cx="7837714" cy="4339650"/>
          </a:xfrm>
          <a:prstGeom prst="rect">
            <a:avLst/>
          </a:prstGeom>
          <a:noFill/>
          <a:ln>
            <a:noFill/>
          </a:ln>
        </p:spPr>
        <p:txBody>
          <a:bodyPr wrap="square" rtlCol="0">
            <a:spAutoFit/>
          </a:bodyPr>
          <a:lstStyle/>
          <a:p>
            <a:pPr algn="ctr"/>
            <a:r>
              <a:rPr lang="en-US" altLang="zh-CN" sz="13800" b="1" dirty="0">
                <a:solidFill>
                  <a:schemeClr val="tx1">
                    <a:lumMod val="50000"/>
                    <a:lumOff val="50000"/>
                    <a:alpha val="23000"/>
                  </a:schemeClr>
                </a:solidFill>
                <a:latin typeface="微软雅黑" panose="020B0503020204020204" pitchFamily="34" charset="-122"/>
                <a:ea typeface="微软雅黑" panose="020B0503020204020204" pitchFamily="34" charset="-122"/>
              </a:rPr>
              <a:t>PART</a:t>
            </a:r>
          </a:p>
          <a:p>
            <a:pPr algn="ctr"/>
            <a:r>
              <a:rPr lang="en-US" altLang="zh-CN" sz="13800" b="1" dirty="0">
                <a:solidFill>
                  <a:schemeClr val="tx1">
                    <a:lumMod val="50000"/>
                    <a:lumOff val="50000"/>
                    <a:alpha val="23000"/>
                  </a:schemeClr>
                </a:solidFill>
                <a:latin typeface="微软雅黑" panose="020B0503020204020204" pitchFamily="34" charset="-122"/>
                <a:ea typeface="微软雅黑" panose="020B0503020204020204" pitchFamily="34" charset="-122"/>
              </a:rPr>
              <a:t>ONE</a:t>
            </a:r>
          </a:p>
        </p:txBody>
      </p:sp>
      <p:sp>
        <p:nvSpPr>
          <p:cNvPr id="50" name="矩形 49"/>
          <p:cNvSpPr/>
          <p:nvPr/>
        </p:nvSpPr>
        <p:spPr>
          <a:xfrm>
            <a:off x="-1"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975725"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361263" y="2265196"/>
            <a:ext cx="5463634" cy="2448693"/>
            <a:chOff x="4186438" y="1108895"/>
            <a:chExt cx="2416902" cy="2416902"/>
          </a:xfrm>
        </p:grpSpPr>
        <p:sp>
          <p:nvSpPr>
            <p:cNvPr id="47" name="文本框 46"/>
            <p:cNvSpPr txBox="1"/>
            <p:nvPr/>
          </p:nvSpPr>
          <p:spPr>
            <a:xfrm>
              <a:off x="4186438" y="1816107"/>
              <a:ext cx="2416902" cy="1002477"/>
            </a:xfrm>
            <a:prstGeom prst="rect">
              <a:avLst/>
            </a:prstGeom>
            <a:noFill/>
            <a:ln>
              <a:noFill/>
            </a:ln>
          </p:spPr>
          <p:txBody>
            <a:bodyPr wrap="square" rtlCol="0">
              <a:spAutoFit/>
            </a:bodyPr>
            <a:lstStyle/>
            <a:p>
              <a:pPr algn="ctr"/>
              <a:r>
                <a:rPr lang="en-US" altLang="zh-CN" sz="6000" b="1" dirty="0">
                  <a:solidFill>
                    <a:schemeClr val="accent1"/>
                  </a:solidFill>
                  <a:latin typeface="微软雅黑" panose="020B0503020204020204" pitchFamily="34" charset="-122"/>
                </a:rPr>
                <a:t>Background</a:t>
              </a:r>
            </a:p>
          </p:txBody>
        </p:sp>
        <p:sp>
          <p:nvSpPr>
            <p:cNvPr id="2" name="矩形 1"/>
            <p:cNvSpPr/>
            <p:nvPr/>
          </p:nvSpPr>
          <p:spPr>
            <a:xfrm>
              <a:off x="4186438" y="1108895"/>
              <a:ext cx="2416902" cy="241690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right)">
                                      <p:cBhvr>
                                        <p:cTn id="10" dur="500"/>
                                        <p:tgtEl>
                                          <p:spTgt spid="51"/>
                                        </p:tgtEl>
                                      </p:cBhvr>
                                    </p:animEffect>
                                  </p:childTnLst>
                                </p:cTn>
                              </p:par>
                              <p:par>
                                <p:cTn id="11" presetID="53" presetClass="entr" presetSubtype="16" fill="hold" nodeType="withEffect">
                                  <p:stCondLst>
                                    <p:cond delay="4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6" presetClass="emph" presetSubtype="0" autoRev="1" fill="hold" nodeType="withEffect">
                                  <p:stCondLst>
                                    <p:cond delay="800"/>
                                  </p:stCondLst>
                                  <p:childTnLst>
                                    <p:animScale>
                                      <p:cBhvr>
                                        <p:cTn id="17" dur="250" fill="hold"/>
                                        <p:tgtEl>
                                          <p:spTgt spid="3"/>
                                        </p:tgtEl>
                                      </p:cBhvr>
                                      <p:by x="115000" y="115000"/>
                                    </p:animScale>
                                  </p:childTnLst>
                                </p:cTn>
                              </p:par>
                              <p:par>
                                <p:cTn id="18" presetID="50" presetClass="entr" presetSubtype="0" decel="100000" fill="hold" grpId="0" nodeType="withEffect">
                                  <p:stCondLst>
                                    <p:cond delay="120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750" fill="hold"/>
                                        <p:tgtEl>
                                          <p:spTgt spid="9"/>
                                        </p:tgtEl>
                                        <p:attrNameLst>
                                          <p:attrName>ppt_w</p:attrName>
                                        </p:attrNameLst>
                                      </p:cBhvr>
                                      <p:tavLst>
                                        <p:tav tm="0">
                                          <p:val>
                                            <p:strVal val="#ppt_w+.3"/>
                                          </p:val>
                                        </p:tav>
                                        <p:tav tm="100000">
                                          <p:val>
                                            <p:strVal val="#ppt_w"/>
                                          </p:val>
                                        </p:tav>
                                      </p:tavLst>
                                    </p:anim>
                                    <p:anim calcmode="lin" valueType="num">
                                      <p:cBhvr>
                                        <p:cTn id="21" dur="750" fill="hold"/>
                                        <p:tgtEl>
                                          <p:spTgt spid="9"/>
                                        </p:tgtEl>
                                        <p:attrNameLst>
                                          <p:attrName>ppt_h</p:attrName>
                                        </p:attrNameLst>
                                      </p:cBhvr>
                                      <p:tavLst>
                                        <p:tav tm="0">
                                          <p:val>
                                            <p:strVal val="#ppt_h"/>
                                          </p:val>
                                        </p:tav>
                                        <p:tav tm="100000">
                                          <p:val>
                                            <p:strVal val="#ppt_h"/>
                                          </p:val>
                                        </p:tav>
                                      </p:tavLst>
                                    </p:anim>
                                    <p:animEffect transition="in" filter="fade">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Background</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4</a:t>
            </a:fld>
            <a:endParaRPr lang="zh-CN" altLang="en-US" dirty="0"/>
          </a:p>
        </p:txBody>
      </p:sp>
      <p:grpSp>
        <p:nvGrpSpPr>
          <p:cNvPr id="28" name="组合 27"/>
          <p:cNvGrpSpPr/>
          <p:nvPr/>
        </p:nvGrpSpPr>
        <p:grpSpPr>
          <a:xfrm>
            <a:off x="614679" y="2932217"/>
            <a:ext cx="7691122" cy="3047249"/>
            <a:chOff x="695325" y="3604930"/>
            <a:chExt cx="3086964" cy="2703795"/>
          </a:xfrm>
          <a:solidFill>
            <a:srgbClr val="ECECEC"/>
          </a:solidFill>
        </p:grpSpPr>
        <p:sp>
          <p:nvSpPr>
            <p:cNvPr id="10" name="矩形 9"/>
            <p:cNvSpPr/>
            <p:nvPr/>
          </p:nvSpPr>
          <p:spPr>
            <a:xfrm>
              <a:off x="695325" y="3693073"/>
              <a:ext cx="3086964" cy="2615652"/>
            </a:xfrm>
            <a:prstGeom prst="rect">
              <a:avLst/>
            </a:prstGeom>
            <a:grpFill/>
            <a:ln w="25400" cap="flat" cmpd="sng" algn="ctr">
              <a:solidFill>
                <a:srgbClr val="0053A3"/>
              </a:solidFill>
              <a:prstDash val="solid"/>
            </a:ln>
            <a:effectLst/>
          </p:spPr>
          <p:txBody>
            <a:bodyPr rtlCol="0" anchor="ctr"/>
            <a:lstStyle/>
            <a:p>
              <a:pPr algn="ctr" defTabSz="914400"/>
              <a:endParaRPr lang="zh-CN" altLang="en-US" sz="1865" kern="0">
                <a:solidFill>
                  <a:prstClr val="white"/>
                </a:solidFill>
                <a:latin typeface="Calibri" panose="020F0502020204030204"/>
                <a:ea typeface="微软雅黑" panose="020B0503020204020204" pitchFamily="34" charset="-122"/>
              </a:endParaRPr>
            </a:p>
          </p:txBody>
        </p:sp>
        <p:sp>
          <p:nvSpPr>
            <p:cNvPr id="12" name="等腰三角形 11"/>
            <p:cNvSpPr/>
            <p:nvPr/>
          </p:nvSpPr>
          <p:spPr>
            <a:xfrm>
              <a:off x="2105896" y="3604930"/>
              <a:ext cx="265823" cy="88143"/>
            </a:xfrm>
            <a:prstGeom prst="triangle">
              <a:avLst/>
            </a:prstGeom>
            <a:grpFill/>
            <a:ln w="25400" cap="flat" cmpd="sng" algn="ctr">
              <a:solidFill>
                <a:srgbClr val="0053A3"/>
              </a:solidFill>
              <a:prstDash val="solid"/>
            </a:ln>
            <a:effectLst/>
          </p:spPr>
          <p:txBody>
            <a:bodyPr rtlCol="0" anchor="ctr"/>
            <a:lstStyle/>
            <a:p>
              <a:pPr algn="ctr" defTabSz="914400"/>
              <a:endParaRPr lang="zh-CN" altLang="en-US" sz="1865" kern="0">
                <a:solidFill>
                  <a:prstClr val="white"/>
                </a:solidFill>
                <a:latin typeface="Calibri" panose="020F0502020204030204"/>
                <a:ea typeface="微软雅黑" panose="020B0503020204020204" pitchFamily="34" charset="-122"/>
              </a:endParaRPr>
            </a:p>
          </p:txBody>
        </p:sp>
      </p:grpSp>
      <p:sp>
        <p:nvSpPr>
          <p:cNvPr id="44" name="矩形 43"/>
          <p:cNvSpPr/>
          <p:nvPr/>
        </p:nvSpPr>
        <p:spPr>
          <a:xfrm>
            <a:off x="695324" y="3262651"/>
            <a:ext cx="7610477" cy="2031325"/>
          </a:xfrm>
          <a:prstGeom prst="rect">
            <a:avLst/>
          </a:prstGeom>
        </p:spPr>
        <p:txBody>
          <a:bodyPr wrap="square">
            <a:spAutoFit/>
          </a:bodyPr>
          <a:lstStyle/>
          <a:p>
            <a:r>
              <a:rPr lang="en-US" altLang="zh-CN" dirty="0">
                <a:latin typeface="+mn-ea"/>
              </a:rPr>
              <a:t>In order to ensure cyber security, researchers have carried out a lot of researches in machine learning, especially in the field of deep learning. For example, Wang et al. </a:t>
            </a:r>
            <a:r>
              <a:rPr lang="en-US" altLang="zh-CN" sz="1200" dirty="0">
                <a:latin typeface="+mn-ea"/>
              </a:rPr>
              <a:t>[1] </a:t>
            </a:r>
            <a:r>
              <a:rPr lang="en-US" altLang="zh-CN" dirty="0">
                <a:latin typeface="+mn-ea"/>
              </a:rPr>
              <a:t>first proposed to use representation learning for traffic intrusion detection with CNN. And with the popularity of Transformer structure, </a:t>
            </a:r>
            <a:r>
              <a:rPr lang="en-US" altLang="zh-CN" dirty="0" err="1">
                <a:latin typeface="+mn-ea"/>
              </a:rPr>
              <a:t>Su</a:t>
            </a:r>
            <a:r>
              <a:rPr lang="en-US" altLang="zh-CN" dirty="0">
                <a:latin typeface="+mn-ea"/>
              </a:rPr>
              <a:t> et al. </a:t>
            </a:r>
            <a:r>
              <a:rPr lang="en-US" altLang="zh-CN" sz="1200" dirty="0">
                <a:latin typeface="+mn-ea"/>
              </a:rPr>
              <a:t>[2] </a:t>
            </a:r>
            <a:r>
              <a:rPr lang="en-US" altLang="zh-CN" dirty="0">
                <a:latin typeface="+mn-ea"/>
              </a:rPr>
              <a:t>also tried to combine BLSTM with Transformer. Many of the methods proposed have achieved excellent results.</a:t>
            </a:r>
            <a:endParaRPr lang="zh-CN" altLang="en-US" dirty="0">
              <a:latin typeface="+mn-ea"/>
            </a:endParaRPr>
          </a:p>
        </p:txBody>
      </p:sp>
      <p:grpSp>
        <p:nvGrpSpPr>
          <p:cNvPr id="3" name="组合 2"/>
          <p:cNvGrpSpPr/>
          <p:nvPr/>
        </p:nvGrpSpPr>
        <p:grpSpPr>
          <a:xfrm>
            <a:off x="614678" y="1545290"/>
            <a:ext cx="10801351" cy="1289922"/>
            <a:chOff x="695323" y="2497154"/>
            <a:chExt cx="10801351" cy="1206883"/>
          </a:xfrm>
        </p:grpSpPr>
        <p:sp>
          <p:nvSpPr>
            <p:cNvPr id="7" name="矩形 6"/>
            <p:cNvSpPr/>
            <p:nvPr/>
          </p:nvSpPr>
          <p:spPr>
            <a:xfrm>
              <a:off x="695324" y="2500087"/>
              <a:ext cx="10801349" cy="1203950"/>
            </a:xfrm>
            <a:prstGeom prst="rect">
              <a:avLst/>
            </a:prstGeom>
            <a:solidFill>
              <a:srgbClr val="ECECEC"/>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95323" y="2497154"/>
              <a:ext cx="10801351" cy="922143"/>
            </a:xfrm>
            <a:prstGeom prst="rect">
              <a:avLst/>
            </a:prstGeom>
          </p:spPr>
          <p:txBody>
            <a:bodyPr wrap="square">
              <a:spAutoFit/>
            </a:bodyPr>
            <a:lstStyle/>
            <a:p>
              <a:pPr>
                <a:lnSpc>
                  <a:spcPct val="125000"/>
                </a:lnSpc>
              </a:pPr>
              <a:r>
                <a:rPr lang="en-US" altLang="zh-CN" sz="2000" b="1" dirty="0">
                  <a:solidFill>
                    <a:schemeClr val="accent1"/>
                  </a:solidFill>
                </a:rPr>
                <a:t>Background</a:t>
              </a:r>
            </a:p>
            <a:p>
              <a:pPr>
                <a:lnSpc>
                  <a:spcPct val="125000"/>
                </a:lnSpc>
              </a:pPr>
              <a:r>
                <a:rPr lang="en-US" altLang="zh-CN" sz="1400" dirty="0"/>
                <a:t>Cyber security is a necessary prerequisite for the normal operation of many scientific research and production service. Many scholars have carried out relevant explorations. IHEPSOC has studied and used many emerging technologies.</a:t>
              </a:r>
              <a:endParaRPr lang="en-US" altLang="zh-CN" sz="1600" dirty="0"/>
            </a:p>
          </p:txBody>
        </p:sp>
      </p:grpSp>
      <p:pic>
        <p:nvPicPr>
          <p:cNvPr id="2" name="图片 1">
            <a:extLst>
              <a:ext uri="{FF2B5EF4-FFF2-40B4-BE49-F238E27FC236}">
                <a16:creationId xmlns:a16="http://schemas.microsoft.com/office/drawing/2014/main" id="{42500767-82C1-4283-B113-5F31EC0DACFA}"/>
              </a:ext>
            </a:extLst>
          </p:cNvPr>
          <p:cNvPicPr>
            <a:picLocks noChangeAspect="1"/>
          </p:cNvPicPr>
          <p:nvPr/>
        </p:nvPicPr>
        <p:blipFill>
          <a:blip r:embed="rId3"/>
          <a:stretch>
            <a:fillRect/>
          </a:stretch>
        </p:blipFill>
        <p:spPr>
          <a:xfrm>
            <a:off x="8468119" y="3031557"/>
            <a:ext cx="2947909" cy="2947909"/>
          </a:xfrm>
          <a:prstGeom prst="rect">
            <a:avLst/>
          </a:prstGeom>
        </p:spPr>
      </p:pic>
      <p:sp>
        <p:nvSpPr>
          <p:cNvPr id="6" name="矩形 5">
            <a:extLst>
              <a:ext uri="{FF2B5EF4-FFF2-40B4-BE49-F238E27FC236}">
                <a16:creationId xmlns:a16="http://schemas.microsoft.com/office/drawing/2014/main" id="{52D87572-60E9-4A89-B82B-809026C37A2B}"/>
              </a:ext>
            </a:extLst>
          </p:cNvPr>
          <p:cNvSpPr/>
          <p:nvPr/>
        </p:nvSpPr>
        <p:spPr>
          <a:xfrm>
            <a:off x="614678" y="6078806"/>
            <a:ext cx="9636227" cy="507831"/>
          </a:xfrm>
          <a:prstGeom prst="rect">
            <a:avLst/>
          </a:prstGeom>
        </p:spPr>
        <p:txBody>
          <a:bodyPr wrap="square">
            <a:spAutoFit/>
          </a:bodyPr>
          <a:lstStyle/>
          <a:p>
            <a:r>
              <a:rPr lang="en-US" altLang="zh-CN" sz="900" dirty="0">
                <a:solidFill>
                  <a:srgbClr val="222222"/>
                </a:solidFill>
                <a:latin typeface="Arial" panose="020B0604020202020204" pitchFamily="34" charset="0"/>
              </a:rPr>
              <a:t>[1]  Wang W, Zhu M, Zeng X, et al. Malware traffic classification using convolutional neural network for representation learning[C]//2017 International conference on information networking (ICOIN). IEEE, 2017: 712-717.</a:t>
            </a:r>
          </a:p>
          <a:p>
            <a:r>
              <a:rPr lang="en-US" altLang="zh-CN" sz="900" dirty="0"/>
              <a:t>[2] </a:t>
            </a:r>
            <a:r>
              <a:rPr lang="en-US" altLang="zh-CN" sz="900" dirty="0" err="1"/>
              <a:t>Su</a:t>
            </a:r>
            <a:r>
              <a:rPr lang="en-US" altLang="zh-CN" sz="900" dirty="0"/>
              <a:t> T, Sun H, Zhu J, et al. BAT: Deep learning methods on network intrusion detection using NSL-KDD dataset[J]. IEEE Access, 2020, 8: 29575-29585.</a:t>
            </a:r>
            <a:endParaRPr lang="zh-CN" alt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300"/>
                                  </p:stCondLst>
                                  <p:childTnLst>
                                    <p:set>
                                      <p:cBhvr>
                                        <p:cTn id="6" dur="1" fill="hold">
                                          <p:stCondLst>
                                            <p:cond delay="0"/>
                                          </p:stCondLst>
                                        </p:cTn>
                                        <p:tgtEl>
                                          <p:spTgt spid="28"/>
                                        </p:tgtEl>
                                        <p:attrNameLst>
                                          <p:attrName>style.visibility</p:attrName>
                                        </p:attrNameLst>
                                      </p:cBhvr>
                                      <p:to>
                                        <p:strVal val="visible"/>
                                      </p:to>
                                    </p:set>
                                    <p:animEffect transition="in" filter="wipe(up)">
                                      <p:cBhvr>
                                        <p:cTn id="7" dur="500"/>
                                        <p:tgtEl>
                                          <p:spTgt spid="28"/>
                                        </p:tgtEl>
                                      </p:cBhvr>
                                    </p:animEffect>
                                  </p:childTnLst>
                                </p:cTn>
                              </p:par>
                              <p:par>
                                <p:cTn id="8" presetID="50" presetClass="entr" presetSubtype="0" decel="100000" fill="hold" grpId="0" nodeType="withEffect">
                                  <p:stCondLst>
                                    <p:cond delay="1800"/>
                                  </p:stCondLst>
                                  <p:childTnLst>
                                    <p:set>
                                      <p:cBhvr>
                                        <p:cTn id="9" dur="1" fill="hold">
                                          <p:stCondLst>
                                            <p:cond delay="0"/>
                                          </p:stCondLst>
                                        </p:cTn>
                                        <p:tgtEl>
                                          <p:spTgt spid="44"/>
                                        </p:tgtEl>
                                        <p:attrNameLst>
                                          <p:attrName>style.visibility</p:attrName>
                                        </p:attrNameLst>
                                      </p:cBhvr>
                                      <p:to>
                                        <p:strVal val="visible"/>
                                      </p:to>
                                    </p:set>
                                    <p:anim calcmode="lin" valueType="num">
                                      <p:cBhvr>
                                        <p:cTn id="10" dur="750" fill="hold"/>
                                        <p:tgtEl>
                                          <p:spTgt spid="44"/>
                                        </p:tgtEl>
                                        <p:attrNameLst>
                                          <p:attrName>ppt_w</p:attrName>
                                        </p:attrNameLst>
                                      </p:cBhvr>
                                      <p:tavLst>
                                        <p:tav tm="0">
                                          <p:val>
                                            <p:strVal val="#ppt_w+.3"/>
                                          </p:val>
                                        </p:tav>
                                        <p:tav tm="100000">
                                          <p:val>
                                            <p:strVal val="#ppt_w"/>
                                          </p:val>
                                        </p:tav>
                                      </p:tavLst>
                                    </p:anim>
                                    <p:anim calcmode="lin" valueType="num">
                                      <p:cBhvr>
                                        <p:cTn id="11" dur="750" fill="hold"/>
                                        <p:tgtEl>
                                          <p:spTgt spid="44"/>
                                        </p:tgtEl>
                                        <p:attrNameLst>
                                          <p:attrName>ppt_h</p:attrName>
                                        </p:attrNameLst>
                                      </p:cBhvr>
                                      <p:tavLst>
                                        <p:tav tm="0">
                                          <p:val>
                                            <p:strVal val="#ppt_h"/>
                                          </p:val>
                                        </p:tav>
                                        <p:tav tm="100000">
                                          <p:val>
                                            <p:strVal val="#ppt_h"/>
                                          </p:val>
                                        </p:tav>
                                      </p:tavLst>
                                    </p:anim>
                                    <p:animEffect transition="in" filter="fade">
                                      <p:cBhvr>
                                        <p:cTn id="12" dur="750"/>
                                        <p:tgtEl>
                                          <p:spTgt spid="44"/>
                                        </p:tgtEl>
                                      </p:cBhvr>
                                    </p:animEffect>
                                  </p:childTnLst>
                                </p:cTn>
                              </p:par>
                              <p:par>
                                <p:cTn id="13" presetID="22" presetClass="entr" presetSubtype="8" fill="hold" nodeType="withEffect">
                                  <p:stCondLst>
                                    <p:cond delay="60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3220"/>
          </a:xfrm>
          <a:prstGeom prst="rect">
            <a:avLst/>
          </a:prstGeom>
          <a:noFill/>
        </p:spPr>
        <p:txBody>
          <a:bodyPr wrap="square" rtlCol="0">
            <a:spAutoFit/>
          </a:bodyPr>
          <a:lstStyle/>
          <a:p>
            <a:r>
              <a:rPr lang="en-US" altLang="zh-CN" sz="2800" b="1" dirty="0">
                <a:latin typeface="微软雅黑" panose="020B0503020204020204" pitchFamily="34" charset="-122"/>
              </a:rPr>
              <a:t>Problem</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5</a:t>
            </a:fld>
            <a:endParaRPr lang="zh-CN" altLang="en-US" dirty="0"/>
          </a:p>
        </p:txBody>
      </p:sp>
      <p:sp>
        <p:nvSpPr>
          <p:cNvPr id="8" name="梯形 7"/>
          <p:cNvSpPr/>
          <p:nvPr/>
        </p:nvSpPr>
        <p:spPr>
          <a:xfrm rot="5400000">
            <a:off x="1183590" y="1821705"/>
            <a:ext cx="4991816" cy="2970062"/>
          </a:xfrm>
          <a:prstGeom prst="trapezoid">
            <a:avLst>
              <a:gd name="adj" fmla="val 22344"/>
            </a:avLst>
          </a:prstGeom>
          <a:solidFill>
            <a:schemeClr val="accent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65" b="0" i="0" u="none" strike="noStrike" kern="0" cap="none" spc="0" normalizeH="0" baseline="0" noProof="0">
              <a:ln>
                <a:noFill/>
              </a:ln>
              <a:solidFill>
                <a:prstClr val="white"/>
              </a:solidFill>
              <a:effectLst/>
              <a:uLnTx/>
              <a:uFillTx/>
              <a:latin typeface="Calibri" panose="020F0502020204030204"/>
              <a:ea typeface="微软雅黑" panose="020B0503020204020204" pitchFamily="34" charset="-122"/>
            </a:endParaRPr>
          </a:p>
        </p:txBody>
      </p:sp>
      <p:sp>
        <p:nvSpPr>
          <p:cNvPr id="9" name="梯形 8"/>
          <p:cNvSpPr/>
          <p:nvPr/>
        </p:nvSpPr>
        <p:spPr>
          <a:xfrm rot="5400000">
            <a:off x="6075276" y="1821705"/>
            <a:ext cx="4991816" cy="2970062"/>
          </a:xfrm>
          <a:prstGeom prst="trapezoid">
            <a:avLst>
              <a:gd name="adj" fmla="val 22344"/>
            </a:avLst>
          </a:prstGeom>
          <a:solidFill>
            <a:srgbClr val="404040"/>
          </a:solidFill>
          <a:ln w="25400" cap="flat" cmpd="sng" algn="ctr">
            <a:noFill/>
            <a:prstDash val="solid"/>
          </a:ln>
          <a:effectLst/>
        </p:spPr>
        <p:txBody>
          <a:bodyPr rtlCol="0" anchor="ctr"/>
          <a:lstStyle/>
          <a:p>
            <a:pPr algn="ctr" defTabSz="914400"/>
            <a:endParaRPr lang="zh-CN" altLang="en-US" sz="1865" kern="0">
              <a:solidFill>
                <a:prstClr val="white"/>
              </a:solidFill>
              <a:latin typeface="Calibri" panose="020F0502020204030204"/>
              <a:ea typeface="微软雅黑" panose="020B0503020204020204" pitchFamily="34" charset="-122"/>
            </a:endParaRPr>
          </a:p>
        </p:txBody>
      </p:sp>
      <p:sp>
        <p:nvSpPr>
          <p:cNvPr id="5" name="矩形 4"/>
          <p:cNvSpPr/>
          <p:nvPr/>
        </p:nvSpPr>
        <p:spPr>
          <a:xfrm>
            <a:off x="2194467" y="2356356"/>
            <a:ext cx="2970063" cy="2997231"/>
          </a:xfrm>
          <a:prstGeom prst="rect">
            <a:avLst/>
          </a:prstGeom>
        </p:spPr>
        <p:txBody>
          <a:bodyPr wrap="square">
            <a:spAutoFit/>
          </a:bodyPr>
          <a:lstStyle/>
          <a:p>
            <a:pPr algn="ctr">
              <a:lnSpc>
                <a:spcPct val="150000"/>
              </a:lnSpc>
            </a:pPr>
            <a:r>
              <a:rPr lang="en-US" altLang="zh-CN" sz="1600" dirty="0">
                <a:solidFill>
                  <a:schemeClr val="bg1"/>
                </a:solidFill>
              </a:rPr>
              <a:t>Existing malicious traffic detection methods are mainly based on supervised methods, and it is difficult to obtain a large amount of traffic data with accurate labels in </a:t>
            </a:r>
          </a:p>
          <a:p>
            <a:pPr algn="ctr">
              <a:lnSpc>
                <a:spcPct val="150000"/>
              </a:lnSpc>
            </a:pPr>
            <a:r>
              <a:rPr lang="en-US" altLang="zh-CN" sz="1600" dirty="0">
                <a:solidFill>
                  <a:schemeClr val="bg1"/>
                </a:solidFill>
              </a:rPr>
              <a:t>real-world</a:t>
            </a:r>
            <a:endParaRPr lang="zh-CN" altLang="en-US" b="1" dirty="0">
              <a:solidFill>
                <a:schemeClr val="bg1"/>
              </a:solidFill>
            </a:endParaRPr>
          </a:p>
        </p:txBody>
      </p:sp>
      <p:sp>
        <p:nvSpPr>
          <p:cNvPr id="6" name="矩形 5"/>
          <p:cNvSpPr/>
          <p:nvPr/>
        </p:nvSpPr>
        <p:spPr>
          <a:xfrm>
            <a:off x="7086153" y="2356356"/>
            <a:ext cx="2970062" cy="2627899"/>
          </a:xfrm>
          <a:prstGeom prst="rect">
            <a:avLst/>
          </a:prstGeom>
        </p:spPr>
        <p:txBody>
          <a:bodyPr wrap="square">
            <a:spAutoFit/>
          </a:bodyPr>
          <a:lstStyle/>
          <a:p>
            <a:pPr algn="ctr">
              <a:lnSpc>
                <a:spcPct val="150000"/>
              </a:lnSpc>
            </a:pPr>
            <a:r>
              <a:rPr lang="en-US" altLang="zh-CN" sz="1600" dirty="0">
                <a:solidFill>
                  <a:schemeClr val="bg1"/>
                </a:solidFill>
              </a:rPr>
              <a:t>In actual network traffic data, the proportion of malicious traffic is often small, which makes it difficult for many AI models to effectively learn its characteristics</a:t>
            </a:r>
            <a:endParaRPr lang="zh-CN" altLang="en-US" b="1" dirty="0">
              <a:solidFill>
                <a:schemeClr val="bg1"/>
              </a:solidFill>
            </a:endParaRPr>
          </a:p>
        </p:txBody>
      </p:sp>
      <p:sp>
        <p:nvSpPr>
          <p:cNvPr id="12" name="矩形 11"/>
          <p:cNvSpPr/>
          <p:nvPr/>
        </p:nvSpPr>
        <p:spPr>
          <a:xfrm>
            <a:off x="2194467" y="1509767"/>
            <a:ext cx="2346325" cy="737235"/>
          </a:xfrm>
          <a:prstGeom prst="rect">
            <a:avLst/>
          </a:prstGeom>
        </p:spPr>
        <p:txBody>
          <a:bodyPr wrap="none">
            <a:spAutoFit/>
          </a:bodyPr>
          <a:lstStyle/>
          <a:p>
            <a:pPr>
              <a:lnSpc>
                <a:spcPct val="150000"/>
              </a:lnSpc>
            </a:pPr>
            <a:r>
              <a:rPr lang="en-US" altLang="zh-CN" sz="2800" b="1" dirty="0">
                <a:solidFill>
                  <a:schemeClr val="bg1"/>
                </a:solidFill>
                <a:latin typeface="Times New Roman" panose="02020603050405020304" pitchFamily="18" charset="0"/>
                <a:cs typeface="Times New Roman" panose="02020603050405020304" pitchFamily="18" charset="0"/>
              </a:rPr>
              <a:t>Problem ONE</a:t>
            </a:r>
          </a:p>
        </p:txBody>
      </p:sp>
      <p:sp>
        <p:nvSpPr>
          <p:cNvPr id="13" name="矩形 12"/>
          <p:cNvSpPr/>
          <p:nvPr/>
        </p:nvSpPr>
        <p:spPr>
          <a:xfrm>
            <a:off x="7086153" y="1509767"/>
            <a:ext cx="2445385" cy="737235"/>
          </a:xfrm>
          <a:prstGeom prst="rect">
            <a:avLst/>
          </a:prstGeom>
        </p:spPr>
        <p:txBody>
          <a:bodyPr wrap="none">
            <a:spAutoFit/>
          </a:bodyPr>
          <a:lstStyle/>
          <a:p>
            <a:pPr>
              <a:lnSpc>
                <a:spcPct val="150000"/>
              </a:lnSpc>
            </a:pPr>
            <a:r>
              <a:rPr lang="en-US" altLang="zh-CN" sz="2800" b="1" dirty="0">
                <a:solidFill>
                  <a:schemeClr val="bg1"/>
                </a:solidFill>
                <a:latin typeface="Times New Roman" panose="02020603050405020304" pitchFamily="18" charset="0"/>
                <a:cs typeface="Times New Roman" panose="02020603050405020304" pitchFamily="18" charset="0"/>
              </a:rPr>
              <a:t>Problem TWO</a:t>
            </a:r>
          </a:p>
        </p:txBody>
      </p:sp>
      <p:grpSp>
        <p:nvGrpSpPr>
          <p:cNvPr id="3" name="组合 2"/>
          <p:cNvGrpSpPr/>
          <p:nvPr/>
        </p:nvGrpSpPr>
        <p:grpSpPr>
          <a:xfrm>
            <a:off x="-95250" y="5448064"/>
            <a:ext cx="10814504" cy="461665"/>
            <a:chOff x="695325" y="1015129"/>
            <a:chExt cx="10814504" cy="461665"/>
          </a:xfrm>
        </p:grpSpPr>
        <p:sp>
          <p:nvSpPr>
            <p:cNvPr id="7" name="矩形 6"/>
            <p:cNvSpPr/>
            <p:nvPr/>
          </p:nvSpPr>
          <p:spPr>
            <a:xfrm>
              <a:off x="1007110" y="1015129"/>
              <a:ext cx="1311578" cy="461665"/>
            </a:xfrm>
            <a:prstGeom prst="rect">
              <a:avLst/>
            </a:prstGeom>
            <a:solidFill>
              <a:schemeClr val="accent1"/>
            </a:solidFill>
          </p:spPr>
          <p:txBody>
            <a:bodyPr wrap="none">
              <a:spAutoFit/>
            </a:bodyPr>
            <a:lstStyle/>
            <a:p>
              <a:r>
                <a:rPr lang="en-US" altLang="zh-CN" sz="2400" b="1" dirty="0">
                  <a:solidFill>
                    <a:schemeClr val="bg1"/>
                  </a:solidFill>
                </a:rPr>
                <a:t>Target</a:t>
              </a:r>
              <a:endParaRPr lang="zh-CN" altLang="en-US" sz="2400" b="1" dirty="0">
                <a:solidFill>
                  <a:schemeClr val="bg1"/>
                </a:solidFill>
              </a:endParaRPr>
            </a:p>
          </p:txBody>
        </p:sp>
        <p:cxnSp>
          <p:nvCxnSpPr>
            <p:cNvPr id="16" name="直接连接符 15"/>
            <p:cNvCxnSpPr/>
            <p:nvPr/>
          </p:nvCxnSpPr>
          <p:spPr>
            <a:xfrm>
              <a:off x="695325" y="1475524"/>
              <a:ext cx="10814504"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7" name="矩形 16"/>
          <p:cNvSpPr/>
          <p:nvPr/>
        </p:nvSpPr>
        <p:spPr>
          <a:xfrm>
            <a:off x="695325" y="5908459"/>
            <a:ext cx="10801350" cy="678584"/>
          </a:xfrm>
          <a:prstGeom prst="rect">
            <a:avLst/>
          </a:prstGeom>
        </p:spPr>
        <p:txBody>
          <a:bodyPr wrap="square">
            <a:spAutoFit/>
          </a:bodyPr>
          <a:lstStyle/>
          <a:p>
            <a:pPr marL="285750" indent="-285750">
              <a:lnSpc>
                <a:spcPct val="125000"/>
              </a:lnSpc>
              <a:buFont typeface="Wingdings" panose="05000000000000000000" pitchFamily="2" charset="2"/>
              <a:buChar char="n"/>
            </a:pPr>
            <a:r>
              <a:rPr lang="en-US" altLang="zh-CN" sz="1600" dirty="0"/>
              <a:t>A detection model that does </a:t>
            </a:r>
            <a:r>
              <a:rPr lang="en-US" altLang="zh-CN" sz="1600" dirty="0">
                <a:solidFill>
                  <a:srgbClr val="0053A3"/>
                </a:solidFill>
              </a:rPr>
              <a:t>not require a lot of precious labels and is suitable for a imbalanced data distribution</a:t>
            </a:r>
            <a:r>
              <a:rPr lang="en-US" altLang="zh-CN" sz="1600" dirty="0"/>
              <a:t>, which are very important for real-world scene and can save a lot of cost.</a:t>
            </a:r>
            <a:endParaRPr lang="zh-CN" altLang="en-US" sz="1400" b="1" dirty="0">
              <a:solidFill>
                <a:schemeClr val="tx1"/>
              </a:solidFill>
              <a:latin typeface="+mn-ea"/>
            </a:endParaRPr>
          </a:p>
        </p:txBody>
      </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30000">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14:bounceEnd="30000">
                                          <p:cBhvr additive="base">
                                            <p:cTn id="7" dur="500" fill="hold"/>
                                            <p:tgtEl>
                                              <p:spTgt spid="8"/>
                                            </p:tgtEl>
                                            <p:attrNameLst>
                                              <p:attrName>ppt_x</p:attrName>
                                            </p:attrNameLst>
                                          </p:cBhvr>
                                          <p:tavLst>
                                            <p:tav tm="0">
                                              <p:val>
                                                <p:strVal val="0-#ppt_w/2"/>
                                              </p:val>
                                            </p:tav>
                                            <p:tav tm="100000">
                                              <p:val>
                                                <p:strVal val="#ppt_x"/>
                                              </p:val>
                                            </p:tav>
                                          </p:tavLst>
                                        </p:anim>
                                        <p:anim calcmode="lin" valueType="num" p14:bounceEnd="30000">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30000">
                                      <p:stCondLst>
                                        <p:cond delay="300"/>
                                      </p:stCondLst>
                                      <p:childTnLst>
                                        <p:set>
                                          <p:cBhvr>
                                            <p:cTn id="10" dur="1" fill="hold">
                                              <p:stCondLst>
                                                <p:cond delay="0"/>
                                              </p:stCondLst>
                                            </p:cTn>
                                            <p:tgtEl>
                                              <p:spTgt spid="9"/>
                                            </p:tgtEl>
                                            <p:attrNameLst>
                                              <p:attrName>style.visibility</p:attrName>
                                            </p:attrNameLst>
                                          </p:cBhvr>
                                          <p:to>
                                            <p:strVal val="visible"/>
                                          </p:to>
                                        </p:set>
                                        <p:anim calcmode="lin" valueType="num" p14:bounceEnd="30000">
                                          <p:cBhvr additive="base">
                                            <p:cTn id="11" dur="500" fill="hold"/>
                                            <p:tgtEl>
                                              <p:spTgt spid="9"/>
                                            </p:tgtEl>
                                            <p:attrNameLst>
                                              <p:attrName>ppt_x</p:attrName>
                                            </p:attrNameLst>
                                          </p:cBhvr>
                                          <p:tavLst>
                                            <p:tav tm="0">
                                              <p:val>
                                                <p:strVal val="0-#ppt_w/2"/>
                                              </p:val>
                                            </p:tav>
                                            <p:tav tm="100000">
                                              <p:val>
                                                <p:strVal val="#ppt_x"/>
                                              </p:val>
                                            </p:tav>
                                          </p:tavLst>
                                        </p:anim>
                                        <p:anim calcmode="lin" valueType="num" p14:bounceEnd="30000">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90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par>
                                    <p:cTn id="16" presetID="22" presetClass="entr" presetSubtype="8" fill="hold" grpId="0" nodeType="withEffect">
                                      <p:stCondLst>
                                        <p:cond delay="9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par>
                                    <p:cTn id="19" presetID="22" presetClass="entr" presetSubtype="8" fill="hold" grpId="0" nodeType="withEffect">
                                      <p:stCondLst>
                                        <p:cond delay="120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par>
                                    <p:cTn id="22" presetID="22" presetClass="entr" presetSubtype="8" fill="hold" grpId="0" nodeType="withEffect">
                                      <p:stCondLst>
                                        <p:cond delay="120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par>
                                    <p:cTn id="28" presetID="22" presetClass="entr" presetSubtype="8" fill="hold" grpId="0" nodeType="withEffect">
                                      <p:stCondLst>
                                        <p:cond delay="30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5" grpId="0"/>
          <p:bldP spid="6" grpId="0"/>
          <p:bldP spid="12" grpId="0"/>
          <p:bldP spid="13"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30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par>
                                    <p:cTn id="13" presetID="22" presetClass="entr" presetSubtype="8" fill="hold" grpId="0" nodeType="withEffect">
                                      <p:stCondLst>
                                        <p:cond delay="900"/>
                                      </p:stCondLst>
                                      <p:childTnLst>
                                        <p:set>
                                          <p:cBhvr>
                                            <p:cTn id="14" dur="1" fill="hold">
                                              <p:stCondLst>
                                                <p:cond delay="0"/>
                                              </p:stCondLst>
                                            </p:cTn>
                                            <p:tgtEl>
                                              <p:spTgt spid="12"/>
                                            </p:tgtEl>
                                            <p:attrNameLst>
                                              <p:attrName>style.visibility</p:attrName>
                                            </p:attrNameLst>
                                          </p:cBhvr>
                                          <p:to>
                                            <p:strVal val="visible"/>
                                          </p:to>
                                        </p:set>
                                        <p:animEffect transition="in" filter="wipe(left)">
                                          <p:cBhvr>
                                            <p:cTn id="15" dur="500"/>
                                            <p:tgtEl>
                                              <p:spTgt spid="12"/>
                                            </p:tgtEl>
                                          </p:cBhvr>
                                        </p:animEffect>
                                      </p:childTnLst>
                                    </p:cTn>
                                  </p:par>
                                  <p:par>
                                    <p:cTn id="16" presetID="22" presetClass="entr" presetSubtype="8" fill="hold" grpId="0" nodeType="withEffect">
                                      <p:stCondLst>
                                        <p:cond delay="90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par>
                                    <p:cTn id="19" presetID="22" presetClass="entr" presetSubtype="8" fill="hold" grpId="0" nodeType="withEffect">
                                      <p:stCondLst>
                                        <p:cond delay="1200"/>
                                      </p:stCondLst>
                                      <p:childTnLst>
                                        <p:set>
                                          <p:cBhvr>
                                            <p:cTn id="20" dur="1" fill="hold">
                                              <p:stCondLst>
                                                <p:cond delay="0"/>
                                              </p:stCondLst>
                                            </p:cTn>
                                            <p:tgtEl>
                                              <p:spTgt spid="13"/>
                                            </p:tgtEl>
                                            <p:attrNameLst>
                                              <p:attrName>style.visibility</p:attrName>
                                            </p:attrNameLst>
                                          </p:cBhvr>
                                          <p:to>
                                            <p:strVal val="visible"/>
                                          </p:to>
                                        </p:set>
                                        <p:animEffect transition="in" filter="wipe(left)">
                                          <p:cBhvr>
                                            <p:cTn id="21" dur="500"/>
                                            <p:tgtEl>
                                              <p:spTgt spid="13"/>
                                            </p:tgtEl>
                                          </p:cBhvr>
                                        </p:animEffect>
                                      </p:childTnLst>
                                    </p:cTn>
                                  </p:par>
                                  <p:par>
                                    <p:cTn id="22" presetID="22" presetClass="entr" presetSubtype="8" fill="hold" grpId="0" nodeType="withEffect">
                                      <p:stCondLst>
                                        <p:cond delay="120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nodeType="with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500"/>
                                            <p:tgtEl>
                                              <p:spTgt spid="3"/>
                                            </p:tgtEl>
                                          </p:cBhvr>
                                        </p:animEffect>
                                      </p:childTnLst>
                                    </p:cTn>
                                  </p:par>
                                  <p:par>
                                    <p:cTn id="28" presetID="22" presetClass="entr" presetSubtype="8" fill="hold" grpId="0" nodeType="withEffect">
                                      <p:stCondLst>
                                        <p:cond delay="300"/>
                                      </p:stCondLst>
                                      <p:childTnLst>
                                        <p:set>
                                          <p:cBhvr>
                                            <p:cTn id="29" dur="1" fill="hold">
                                              <p:stCondLst>
                                                <p:cond delay="0"/>
                                              </p:stCondLst>
                                            </p:cTn>
                                            <p:tgtEl>
                                              <p:spTgt spid="17"/>
                                            </p:tgtEl>
                                            <p:attrNameLst>
                                              <p:attrName>style.visibility</p:attrName>
                                            </p:attrNameLst>
                                          </p:cBhvr>
                                          <p:to>
                                            <p:strVal val="visible"/>
                                          </p:to>
                                        </p:set>
                                        <p:animEffect transition="in" filter="wipe(left)">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P spid="5" grpId="0"/>
          <p:bldP spid="6" grpId="0"/>
          <p:bldP spid="12" grpId="0"/>
          <p:bldP spid="13" grpId="0"/>
          <p:bldP spid="17"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1970"/>
          </a:xfrm>
          <a:prstGeom prst="rect">
            <a:avLst/>
          </a:prstGeom>
          <a:noFill/>
        </p:spPr>
        <p:txBody>
          <a:bodyPr wrap="square" rtlCol="0">
            <a:spAutoFit/>
          </a:bodyPr>
          <a:lstStyle/>
          <a:p>
            <a:r>
              <a:rPr lang="en-US" altLang="zh-CN" sz="2800" b="1" dirty="0">
                <a:latin typeface="微软雅黑" panose="020B0503020204020204" pitchFamily="34" charset="-122"/>
              </a:rPr>
              <a:t>Proposed Methods</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6</a:t>
            </a:fld>
            <a:endParaRPr lang="zh-CN" altLang="en-US" dirty="0"/>
          </a:p>
        </p:txBody>
      </p:sp>
      <p:grpSp>
        <p:nvGrpSpPr>
          <p:cNvPr id="33" name="组合 32"/>
          <p:cNvGrpSpPr/>
          <p:nvPr/>
        </p:nvGrpSpPr>
        <p:grpSpPr>
          <a:xfrm>
            <a:off x="794881" y="1117262"/>
            <a:ext cx="1142022" cy="1142022"/>
            <a:chOff x="794881" y="1048888"/>
            <a:chExt cx="1142022" cy="1142022"/>
          </a:xfrm>
        </p:grpSpPr>
        <p:sp>
          <p:nvSpPr>
            <p:cNvPr id="9" name="椭圆 8"/>
            <p:cNvSpPr/>
            <p:nvPr/>
          </p:nvSpPr>
          <p:spPr>
            <a:xfrm>
              <a:off x="794881" y="1048888"/>
              <a:ext cx="1142022" cy="1142022"/>
            </a:xfrm>
            <a:prstGeom prst="ellipse">
              <a:avLst/>
            </a:prstGeom>
            <a:solidFill>
              <a:schemeClr val="accent1"/>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nvGrpSpPr>
            <p:cNvPr id="10" name="组合 9"/>
            <p:cNvGrpSpPr/>
            <p:nvPr/>
          </p:nvGrpSpPr>
          <p:grpSpPr>
            <a:xfrm>
              <a:off x="1027705" y="1277340"/>
              <a:ext cx="676374" cy="685120"/>
              <a:chOff x="7639243" y="2325084"/>
              <a:chExt cx="726802" cy="736201"/>
            </a:xfrm>
          </p:grpSpPr>
          <p:sp>
            <p:nvSpPr>
              <p:cNvPr id="12"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3"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sp>
        <p:nvSpPr>
          <p:cNvPr id="5" name="矩形 4"/>
          <p:cNvSpPr/>
          <p:nvPr/>
        </p:nvSpPr>
        <p:spPr>
          <a:xfrm>
            <a:off x="2085589" y="1500913"/>
            <a:ext cx="9411086" cy="870175"/>
          </a:xfrm>
          <a:prstGeom prst="rect">
            <a:avLst/>
          </a:prstGeom>
        </p:spPr>
        <p:txBody>
          <a:bodyPr wrap="square">
            <a:spAutoFit/>
          </a:bodyPr>
          <a:lstStyle/>
          <a:p>
            <a:pPr>
              <a:lnSpc>
                <a:spcPct val="125000"/>
              </a:lnSpc>
            </a:pPr>
            <a:r>
              <a:rPr lang="en-US" altLang="zh-CN" sz="1400" dirty="0"/>
              <a:t>In order to reduce the cost of data tagging, the malicious traffic detection task is modeled as a multi-instance learning (</a:t>
            </a:r>
            <a:r>
              <a:rPr lang="en-US" altLang="zh-CN" sz="1400" dirty="0">
                <a:solidFill>
                  <a:srgbClr val="0053A3"/>
                </a:solidFill>
              </a:rPr>
              <a:t>MIL</a:t>
            </a:r>
            <a:r>
              <a:rPr lang="en-US" altLang="zh-CN" sz="1400" dirty="0"/>
              <a:t>) problem. Instead of labeling each data fine-grained, experts only need to label all the data in a time slice coarse-grained</a:t>
            </a:r>
            <a:endParaRPr lang="zh-CN" altLang="en-US" sz="1200" dirty="0"/>
          </a:p>
        </p:txBody>
      </p:sp>
      <p:sp>
        <p:nvSpPr>
          <p:cNvPr id="14" name="矩形 13"/>
          <p:cNvSpPr/>
          <p:nvPr/>
        </p:nvSpPr>
        <p:spPr>
          <a:xfrm>
            <a:off x="2085589" y="1013859"/>
            <a:ext cx="6445995" cy="461665"/>
          </a:xfrm>
          <a:prstGeom prst="rect">
            <a:avLst/>
          </a:prstGeom>
          <a:solidFill>
            <a:schemeClr val="accent1"/>
          </a:solidFill>
        </p:spPr>
        <p:txBody>
          <a:bodyPr wrap="none">
            <a:spAutoFit/>
          </a:bodyPr>
          <a:lstStyle/>
          <a:p>
            <a:r>
              <a:rPr lang="en-US" altLang="zh-CN" sz="2400" b="1" dirty="0">
                <a:solidFill>
                  <a:schemeClr val="bg1"/>
                </a:solidFill>
              </a:rPr>
              <a:t>Modeling as Multi-instance Learning</a:t>
            </a:r>
            <a:endParaRPr lang="zh-CN" altLang="en-US" sz="2400" b="1" dirty="0">
              <a:solidFill>
                <a:schemeClr val="bg1"/>
              </a:solidFill>
            </a:endParaRPr>
          </a:p>
        </p:txBody>
      </p:sp>
      <p:grpSp>
        <p:nvGrpSpPr>
          <p:cNvPr id="32" name="组合 31"/>
          <p:cNvGrpSpPr/>
          <p:nvPr/>
        </p:nvGrpSpPr>
        <p:grpSpPr>
          <a:xfrm>
            <a:off x="794881" y="3045140"/>
            <a:ext cx="1142022" cy="1142022"/>
            <a:chOff x="794881" y="2597323"/>
            <a:chExt cx="1142022" cy="1142022"/>
          </a:xfrm>
        </p:grpSpPr>
        <p:sp>
          <p:nvSpPr>
            <p:cNvPr id="15" name="椭圆 14"/>
            <p:cNvSpPr/>
            <p:nvPr/>
          </p:nvSpPr>
          <p:spPr>
            <a:xfrm>
              <a:off x="794881" y="2597323"/>
              <a:ext cx="1142022" cy="1142022"/>
            </a:xfrm>
            <a:prstGeom prst="ellipse">
              <a:avLst/>
            </a:prstGeom>
            <a:solidFill>
              <a:schemeClr val="accent1"/>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Freeform 5"/>
            <p:cNvSpPr>
              <a:spLocks noEditPoints="1"/>
            </p:cNvSpPr>
            <p:nvPr/>
          </p:nvSpPr>
          <p:spPr bwMode="auto">
            <a:xfrm>
              <a:off x="1025651" y="2880589"/>
              <a:ext cx="680482" cy="575490"/>
            </a:xfrm>
            <a:custGeom>
              <a:avLst/>
              <a:gdLst>
                <a:gd name="T0" fmla="*/ 103 w 175"/>
                <a:gd name="T1" fmla="*/ 64 h 148"/>
                <a:gd name="T2" fmla="*/ 51 w 175"/>
                <a:gd name="T3" fmla="*/ 64 h 148"/>
                <a:gd name="T4" fmla="*/ 51 w 175"/>
                <a:gd name="T5" fmla="*/ 84 h 148"/>
                <a:gd name="T6" fmla="*/ 0 w 175"/>
                <a:gd name="T7" fmla="*/ 42 h 148"/>
                <a:gd name="T8" fmla="*/ 51 w 175"/>
                <a:gd name="T9" fmla="*/ 0 h 148"/>
                <a:gd name="T10" fmla="*/ 51 w 175"/>
                <a:gd name="T11" fmla="*/ 22 h 148"/>
                <a:gd name="T12" fmla="*/ 103 w 175"/>
                <a:gd name="T13" fmla="*/ 22 h 148"/>
                <a:gd name="T14" fmla="*/ 103 w 175"/>
                <a:gd name="T15" fmla="*/ 64 h 148"/>
                <a:gd name="T16" fmla="*/ 103 w 175"/>
                <a:gd name="T17" fmla="*/ 64 h 148"/>
                <a:gd name="T18" fmla="*/ 74 w 175"/>
                <a:gd name="T19" fmla="*/ 126 h 148"/>
                <a:gd name="T20" fmla="*/ 126 w 175"/>
                <a:gd name="T21" fmla="*/ 126 h 148"/>
                <a:gd name="T22" fmla="*/ 126 w 175"/>
                <a:gd name="T23" fmla="*/ 148 h 148"/>
                <a:gd name="T24" fmla="*/ 175 w 175"/>
                <a:gd name="T25" fmla="*/ 106 h 148"/>
                <a:gd name="T26" fmla="*/ 126 w 175"/>
                <a:gd name="T27" fmla="*/ 64 h 148"/>
                <a:gd name="T28" fmla="*/ 126 w 175"/>
                <a:gd name="T29" fmla="*/ 84 h 148"/>
                <a:gd name="T30" fmla="*/ 74 w 175"/>
                <a:gd name="T31" fmla="*/ 84 h 148"/>
                <a:gd name="T32" fmla="*/ 74 w 175"/>
                <a:gd name="T33" fmla="*/ 126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5" h="148">
                  <a:moveTo>
                    <a:pt x="103" y="64"/>
                  </a:moveTo>
                  <a:lnTo>
                    <a:pt x="51" y="64"/>
                  </a:lnTo>
                  <a:lnTo>
                    <a:pt x="51" y="84"/>
                  </a:lnTo>
                  <a:lnTo>
                    <a:pt x="0" y="42"/>
                  </a:lnTo>
                  <a:lnTo>
                    <a:pt x="51" y="0"/>
                  </a:lnTo>
                  <a:lnTo>
                    <a:pt x="51" y="22"/>
                  </a:lnTo>
                  <a:lnTo>
                    <a:pt x="103" y="22"/>
                  </a:lnTo>
                  <a:lnTo>
                    <a:pt x="103" y="64"/>
                  </a:lnTo>
                  <a:lnTo>
                    <a:pt x="103" y="64"/>
                  </a:lnTo>
                  <a:close/>
                  <a:moveTo>
                    <a:pt x="74" y="126"/>
                  </a:moveTo>
                  <a:lnTo>
                    <a:pt x="126" y="126"/>
                  </a:lnTo>
                  <a:lnTo>
                    <a:pt x="126" y="148"/>
                  </a:lnTo>
                  <a:lnTo>
                    <a:pt x="175" y="106"/>
                  </a:lnTo>
                  <a:lnTo>
                    <a:pt x="126" y="64"/>
                  </a:lnTo>
                  <a:lnTo>
                    <a:pt x="126" y="84"/>
                  </a:lnTo>
                  <a:lnTo>
                    <a:pt x="74" y="84"/>
                  </a:lnTo>
                  <a:lnTo>
                    <a:pt x="74" y="126"/>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1" name="矩形 20"/>
          <p:cNvSpPr/>
          <p:nvPr/>
        </p:nvSpPr>
        <p:spPr>
          <a:xfrm>
            <a:off x="2085589" y="2957568"/>
            <a:ext cx="5650906" cy="461665"/>
          </a:xfrm>
          <a:prstGeom prst="rect">
            <a:avLst/>
          </a:prstGeom>
          <a:solidFill>
            <a:schemeClr val="accent1"/>
          </a:solidFill>
        </p:spPr>
        <p:txBody>
          <a:bodyPr wrap="none">
            <a:spAutoFit/>
          </a:bodyPr>
          <a:lstStyle/>
          <a:p>
            <a:r>
              <a:rPr lang="en-US" altLang="zh-CN" sz="2400" b="1" dirty="0">
                <a:solidFill>
                  <a:schemeClr val="bg1"/>
                </a:solidFill>
              </a:rPr>
              <a:t>Pre-estimate the Positive Score</a:t>
            </a:r>
            <a:endParaRPr lang="zh-CN" altLang="en-US" sz="2400" b="1" dirty="0">
              <a:solidFill>
                <a:schemeClr val="bg1"/>
              </a:solidFill>
            </a:endParaRPr>
          </a:p>
        </p:txBody>
      </p:sp>
      <p:sp>
        <p:nvSpPr>
          <p:cNvPr id="22" name="矩形 21"/>
          <p:cNvSpPr/>
          <p:nvPr/>
        </p:nvSpPr>
        <p:spPr>
          <a:xfrm>
            <a:off x="2085589" y="3412960"/>
            <a:ext cx="9411086" cy="870175"/>
          </a:xfrm>
          <a:prstGeom prst="rect">
            <a:avLst/>
          </a:prstGeom>
        </p:spPr>
        <p:txBody>
          <a:bodyPr wrap="square">
            <a:spAutoFit/>
          </a:bodyPr>
          <a:lstStyle/>
          <a:p>
            <a:pPr>
              <a:lnSpc>
                <a:spcPct val="125000"/>
              </a:lnSpc>
            </a:pPr>
            <a:r>
              <a:rPr lang="en-US" altLang="zh-CN" sz="1400" dirty="0"/>
              <a:t>Inspired by </a:t>
            </a:r>
            <a:r>
              <a:rPr lang="en-US" altLang="zh-CN" sz="1400" dirty="0" err="1"/>
              <a:t>Carbonneau</a:t>
            </a:r>
            <a:r>
              <a:rPr lang="en-US" altLang="zh-CN" sz="1400" dirty="0"/>
              <a:t> et al.[3], we use multiple clustering algorithms to pre-estimate the </a:t>
            </a:r>
            <a:r>
              <a:rPr lang="en-US" altLang="zh-CN" sz="1400" dirty="0">
                <a:solidFill>
                  <a:srgbClr val="0053A3"/>
                </a:solidFill>
              </a:rPr>
              <a:t>positive score of the coarse-grained labeled data </a:t>
            </a:r>
            <a:r>
              <a:rPr lang="en-US" altLang="zh-CN" sz="1400" dirty="0"/>
              <a:t>from multiple sub-feature spaces, which will assist the MIL model to focus on true positive data with a small proportion</a:t>
            </a:r>
            <a:endParaRPr lang="zh-CN" altLang="en-US" sz="1400" dirty="0"/>
          </a:p>
        </p:txBody>
      </p:sp>
      <p:sp>
        <p:nvSpPr>
          <p:cNvPr id="25" name="矩形 24"/>
          <p:cNvSpPr/>
          <p:nvPr/>
        </p:nvSpPr>
        <p:spPr>
          <a:xfrm>
            <a:off x="2085589" y="4869615"/>
            <a:ext cx="4750018" cy="461665"/>
          </a:xfrm>
          <a:prstGeom prst="rect">
            <a:avLst/>
          </a:prstGeom>
          <a:solidFill>
            <a:schemeClr val="accent1"/>
          </a:solidFill>
        </p:spPr>
        <p:txBody>
          <a:bodyPr wrap="none">
            <a:spAutoFit/>
          </a:bodyPr>
          <a:lstStyle/>
          <a:p>
            <a:r>
              <a:rPr lang="en-US" altLang="zh-CN" sz="2400" b="1" dirty="0">
                <a:solidFill>
                  <a:schemeClr val="bg1"/>
                </a:solidFill>
              </a:rPr>
              <a:t>Positive Score Adjustment</a:t>
            </a:r>
            <a:endParaRPr lang="zh-CN" altLang="en-US" sz="2400" b="1" dirty="0">
              <a:solidFill>
                <a:schemeClr val="bg1"/>
              </a:solidFill>
            </a:endParaRPr>
          </a:p>
        </p:txBody>
      </p:sp>
      <p:sp>
        <p:nvSpPr>
          <p:cNvPr id="26" name="矩形 25"/>
          <p:cNvSpPr/>
          <p:nvPr/>
        </p:nvSpPr>
        <p:spPr>
          <a:xfrm>
            <a:off x="2085589" y="5325007"/>
            <a:ext cx="9411086" cy="600870"/>
          </a:xfrm>
          <a:prstGeom prst="rect">
            <a:avLst/>
          </a:prstGeom>
        </p:spPr>
        <p:txBody>
          <a:bodyPr wrap="square">
            <a:spAutoFit/>
          </a:bodyPr>
          <a:lstStyle/>
          <a:p>
            <a:pPr>
              <a:lnSpc>
                <a:spcPct val="125000"/>
              </a:lnSpc>
            </a:pPr>
            <a:r>
              <a:rPr lang="en-US" altLang="zh-CN" sz="1400" dirty="0"/>
              <a:t>We propose a method to dynamically adjust the positive score, which makes the MIL model more dominant in the prediction</a:t>
            </a:r>
            <a:endParaRPr lang="zh-CN" altLang="en-US" sz="1200" dirty="0"/>
          </a:p>
        </p:txBody>
      </p:sp>
      <p:grpSp>
        <p:nvGrpSpPr>
          <p:cNvPr id="31" name="组合 30"/>
          <p:cNvGrpSpPr/>
          <p:nvPr/>
        </p:nvGrpSpPr>
        <p:grpSpPr>
          <a:xfrm>
            <a:off x="794881" y="4957187"/>
            <a:ext cx="1142022" cy="1142022"/>
            <a:chOff x="794881" y="4198540"/>
            <a:chExt cx="1142022" cy="1142022"/>
          </a:xfrm>
        </p:grpSpPr>
        <p:sp>
          <p:nvSpPr>
            <p:cNvPr id="23" name="椭圆 22"/>
            <p:cNvSpPr/>
            <p:nvPr/>
          </p:nvSpPr>
          <p:spPr>
            <a:xfrm>
              <a:off x="794881" y="4198540"/>
              <a:ext cx="1142022" cy="1142022"/>
            </a:xfrm>
            <a:prstGeom prst="ellipse">
              <a:avLst/>
            </a:prstGeom>
            <a:solidFill>
              <a:schemeClr val="accent1"/>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30" name="Freeform 9"/>
            <p:cNvSpPr>
              <a:spLocks noEditPoints="1"/>
            </p:cNvSpPr>
            <p:nvPr/>
          </p:nvSpPr>
          <p:spPr bwMode="auto">
            <a:xfrm>
              <a:off x="1117748" y="4506592"/>
              <a:ext cx="496288" cy="525917"/>
            </a:xfrm>
            <a:custGeom>
              <a:avLst/>
              <a:gdLst>
                <a:gd name="T0" fmla="*/ 35 w 134"/>
                <a:gd name="T1" fmla="*/ 142 h 142"/>
                <a:gd name="T2" fmla="*/ 35 w 134"/>
                <a:gd name="T3" fmla="*/ 73 h 142"/>
                <a:gd name="T4" fmla="*/ 0 w 134"/>
                <a:gd name="T5" fmla="*/ 73 h 142"/>
                <a:gd name="T6" fmla="*/ 67 w 134"/>
                <a:gd name="T7" fmla="*/ 0 h 142"/>
                <a:gd name="T8" fmla="*/ 134 w 134"/>
                <a:gd name="T9" fmla="*/ 73 h 142"/>
                <a:gd name="T10" fmla="*/ 102 w 134"/>
                <a:gd name="T11" fmla="*/ 73 h 142"/>
                <a:gd name="T12" fmla="*/ 102 w 134"/>
                <a:gd name="T13" fmla="*/ 142 h 142"/>
                <a:gd name="T14" fmla="*/ 35 w 134"/>
                <a:gd name="T15" fmla="*/ 142 h 142"/>
                <a:gd name="T16" fmla="*/ 35 w 134"/>
                <a:gd name="T17" fmla="*/ 142 h 142"/>
                <a:gd name="T18" fmla="*/ 65 w 134"/>
                <a:gd name="T19" fmla="*/ 20 h 142"/>
                <a:gd name="T20" fmla="*/ 30 w 134"/>
                <a:gd name="T21" fmla="*/ 60 h 142"/>
                <a:gd name="T22" fmla="*/ 47 w 134"/>
                <a:gd name="T23" fmla="*/ 60 h 142"/>
                <a:gd name="T24" fmla="*/ 47 w 134"/>
                <a:gd name="T25" fmla="*/ 105 h 142"/>
                <a:gd name="T26" fmla="*/ 57 w 134"/>
                <a:gd name="T27" fmla="*/ 105 h 142"/>
                <a:gd name="T28" fmla="*/ 65 w 134"/>
                <a:gd name="T29" fmla="*/ 2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4" h="142">
                  <a:moveTo>
                    <a:pt x="35" y="142"/>
                  </a:moveTo>
                  <a:lnTo>
                    <a:pt x="35" y="73"/>
                  </a:lnTo>
                  <a:lnTo>
                    <a:pt x="0" y="73"/>
                  </a:lnTo>
                  <a:lnTo>
                    <a:pt x="67" y="0"/>
                  </a:lnTo>
                  <a:lnTo>
                    <a:pt x="134" y="73"/>
                  </a:lnTo>
                  <a:lnTo>
                    <a:pt x="102" y="73"/>
                  </a:lnTo>
                  <a:lnTo>
                    <a:pt x="102" y="142"/>
                  </a:lnTo>
                  <a:lnTo>
                    <a:pt x="35" y="142"/>
                  </a:lnTo>
                  <a:lnTo>
                    <a:pt x="35" y="142"/>
                  </a:lnTo>
                  <a:close/>
                  <a:moveTo>
                    <a:pt x="65" y="20"/>
                  </a:moveTo>
                  <a:lnTo>
                    <a:pt x="30" y="60"/>
                  </a:lnTo>
                  <a:lnTo>
                    <a:pt x="47" y="60"/>
                  </a:lnTo>
                  <a:lnTo>
                    <a:pt x="47" y="105"/>
                  </a:lnTo>
                  <a:lnTo>
                    <a:pt x="57" y="105"/>
                  </a:lnTo>
                  <a:lnTo>
                    <a:pt x="65" y="20"/>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sp>
        <p:nvSpPr>
          <p:cNvPr id="2" name="矩形 1">
            <a:extLst>
              <a:ext uri="{FF2B5EF4-FFF2-40B4-BE49-F238E27FC236}">
                <a16:creationId xmlns:a16="http://schemas.microsoft.com/office/drawing/2014/main" id="{B0F28699-488E-4519-BBFD-2A7BFCC40304}"/>
              </a:ext>
            </a:extLst>
          </p:cNvPr>
          <p:cNvSpPr/>
          <p:nvPr/>
        </p:nvSpPr>
        <p:spPr>
          <a:xfrm>
            <a:off x="1191657" y="6368861"/>
            <a:ext cx="10006469" cy="430887"/>
          </a:xfrm>
          <a:prstGeom prst="rect">
            <a:avLst/>
          </a:prstGeom>
        </p:spPr>
        <p:txBody>
          <a:bodyPr wrap="square">
            <a:spAutoFit/>
          </a:bodyPr>
          <a:lstStyle/>
          <a:p>
            <a:r>
              <a:rPr lang="en-US" altLang="zh-CN" sz="1100" dirty="0"/>
              <a:t>[3] </a:t>
            </a:r>
            <a:r>
              <a:rPr lang="zh-CN" altLang="en-US" sz="1100" dirty="0"/>
              <a:t>Marc-André Carbonneau</a:t>
            </a:r>
            <a:r>
              <a:rPr lang="en-US" altLang="zh-CN" sz="1100" dirty="0"/>
              <a:t>,</a:t>
            </a:r>
            <a:r>
              <a:rPr lang="zh-CN" altLang="en-US" sz="1100" dirty="0"/>
              <a:t>Robust multiple-instance learning ensembles using random subspace instance selection,Pattern Recognition,Volume 58,2016</a:t>
            </a:r>
            <a:r>
              <a:rPr lang="en-US" altLang="zh-CN" sz="1100" dirty="0"/>
              <a:t>.</a:t>
            </a:r>
            <a:endParaRPr lang="zh-CN" altLang="en-US" sz="1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288" fill="hold" nodeType="with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strVal val="4/3*#ppt_w"/>
                                          </p:val>
                                        </p:tav>
                                        <p:tav tm="100000">
                                          <p:val>
                                            <p:strVal val="#ppt_w"/>
                                          </p:val>
                                        </p:tav>
                                      </p:tavLst>
                                    </p:anim>
                                    <p:anim calcmode="lin" valueType="num">
                                      <p:cBhvr>
                                        <p:cTn id="8" dur="500" fill="hold"/>
                                        <p:tgtEl>
                                          <p:spTgt spid="33"/>
                                        </p:tgtEl>
                                        <p:attrNameLst>
                                          <p:attrName>ppt_h</p:attrName>
                                        </p:attrNameLst>
                                      </p:cBhvr>
                                      <p:tavLst>
                                        <p:tav tm="0">
                                          <p:val>
                                            <p:strVal val="4/3*#ppt_h"/>
                                          </p:val>
                                        </p:tav>
                                        <p:tav tm="100000">
                                          <p:val>
                                            <p:strVal val="#ppt_h"/>
                                          </p:val>
                                        </p:tav>
                                      </p:tavLst>
                                    </p:anim>
                                  </p:childTnLst>
                                </p:cTn>
                              </p:par>
                              <p:par>
                                <p:cTn id="9" presetID="23" presetClass="entr" presetSubtype="288"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strVal val="4/3*#ppt_w"/>
                                          </p:val>
                                        </p:tav>
                                        <p:tav tm="100000">
                                          <p:val>
                                            <p:strVal val="#ppt_w"/>
                                          </p:val>
                                        </p:tav>
                                      </p:tavLst>
                                    </p:anim>
                                    <p:anim calcmode="lin" valueType="num">
                                      <p:cBhvr>
                                        <p:cTn id="12" dur="500" fill="hold"/>
                                        <p:tgtEl>
                                          <p:spTgt spid="32"/>
                                        </p:tgtEl>
                                        <p:attrNameLst>
                                          <p:attrName>ppt_h</p:attrName>
                                        </p:attrNameLst>
                                      </p:cBhvr>
                                      <p:tavLst>
                                        <p:tav tm="0">
                                          <p:val>
                                            <p:strVal val="4/3*#ppt_h"/>
                                          </p:val>
                                        </p:tav>
                                        <p:tav tm="100000">
                                          <p:val>
                                            <p:strVal val="#ppt_h"/>
                                          </p:val>
                                        </p:tav>
                                      </p:tavLst>
                                    </p:anim>
                                  </p:childTnLst>
                                </p:cTn>
                              </p:par>
                              <p:par>
                                <p:cTn id="13" presetID="23" presetClass="entr" presetSubtype="288"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3*#ppt_w"/>
                                          </p:val>
                                        </p:tav>
                                        <p:tav tm="100000">
                                          <p:val>
                                            <p:strVal val="#ppt_w"/>
                                          </p:val>
                                        </p:tav>
                                      </p:tavLst>
                                    </p:anim>
                                    <p:anim calcmode="lin" valueType="num">
                                      <p:cBhvr>
                                        <p:cTn id="16" dur="500" fill="hold"/>
                                        <p:tgtEl>
                                          <p:spTgt spid="31"/>
                                        </p:tgtEl>
                                        <p:attrNameLst>
                                          <p:attrName>ppt_h</p:attrName>
                                        </p:attrNameLst>
                                      </p:cBhvr>
                                      <p:tavLst>
                                        <p:tav tm="0">
                                          <p:val>
                                            <p:strVal val="4/3*#ppt_h"/>
                                          </p:val>
                                        </p:tav>
                                        <p:tav tm="100000">
                                          <p:val>
                                            <p:strVal val="#ppt_h"/>
                                          </p:val>
                                        </p:tav>
                                      </p:tavLst>
                                    </p:anim>
                                  </p:childTnLst>
                                </p:cTn>
                              </p:par>
                              <p:par>
                                <p:cTn id="17" presetID="22" presetClass="entr" presetSubtype="8" fill="hold" grpId="0" nodeType="withEffect">
                                  <p:stCondLst>
                                    <p:cond delay="3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par>
                                <p:cTn id="20" presetID="22" presetClass="entr" presetSubtype="8" fill="hold" grpId="0" nodeType="withEffect">
                                  <p:stCondLst>
                                    <p:cond delay="60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par>
                                <p:cTn id="23" presetID="22" presetClass="entr" presetSubtype="8" fill="hold" grpId="0" nodeType="withEffect">
                                  <p:stCondLst>
                                    <p:cond delay="900"/>
                                  </p:stCondLst>
                                  <p:childTnLst>
                                    <p:set>
                                      <p:cBhvr>
                                        <p:cTn id="24" dur="1" fill="hold">
                                          <p:stCondLst>
                                            <p:cond delay="0"/>
                                          </p:stCondLst>
                                        </p:cTn>
                                        <p:tgtEl>
                                          <p:spTgt spid="21"/>
                                        </p:tgtEl>
                                        <p:attrNameLst>
                                          <p:attrName>style.visibility</p:attrName>
                                        </p:attrNameLst>
                                      </p:cBhvr>
                                      <p:to>
                                        <p:strVal val="visible"/>
                                      </p:to>
                                    </p:set>
                                    <p:animEffect transition="in" filter="wipe(left)">
                                      <p:cBhvr>
                                        <p:cTn id="25" dur="500"/>
                                        <p:tgtEl>
                                          <p:spTgt spid="21"/>
                                        </p:tgtEl>
                                      </p:cBhvr>
                                    </p:animEffect>
                                  </p:childTnLst>
                                </p:cTn>
                              </p:par>
                              <p:par>
                                <p:cTn id="26" presetID="22" presetClass="entr" presetSubtype="8" fill="hold" grpId="0" nodeType="withEffect">
                                  <p:stCondLst>
                                    <p:cond delay="120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par>
                                <p:cTn id="29" presetID="22" presetClass="entr" presetSubtype="8" fill="hold" grpId="0" nodeType="withEffect">
                                  <p:stCondLst>
                                    <p:cond delay="1500"/>
                                  </p:stCondLst>
                                  <p:childTnLst>
                                    <p:set>
                                      <p:cBhvr>
                                        <p:cTn id="30" dur="1" fill="hold">
                                          <p:stCondLst>
                                            <p:cond delay="0"/>
                                          </p:stCondLst>
                                        </p:cTn>
                                        <p:tgtEl>
                                          <p:spTgt spid="25"/>
                                        </p:tgtEl>
                                        <p:attrNameLst>
                                          <p:attrName>style.visibility</p:attrName>
                                        </p:attrNameLst>
                                      </p:cBhvr>
                                      <p:to>
                                        <p:strVal val="visible"/>
                                      </p:to>
                                    </p:set>
                                    <p:animEffect transition="in" filter="wipe(left)">
                                      <p:cBhvr>
                                        <p:cTn id="31" dur="500"/>
                                        <p:tgtEl>
                                          <p:spTgt spid="25"/>
                                        </p:tgtEl>
                                      </p:cBhvr>
                                    </p:animEffect>
                                  </p:childTnLst>
                                </p:cTn>
                              </p:par>
                              <p:par>
                                <p:cTn id="32" presetID="22" presetClass="entr" presetSubtype="8" fill="hold" grpId="0" nodeType="withEffect">
                                  <p:stCondLst>
                                    <p:cond delay="1800"/>
                                  </p:stCondLst>
                                  <p:childTnLst>
                                    <p:set>
                                      <p:cBhvr>
                                        <p:cTn id="33" dur="1" fill="hold">
                                          <p:stCondLst>
                                            <p:cond delay="0"/>
                                          </p:stCondLst>
                                        </p:cTn>
                                        <p:tgtEl>
                                          <p:spTgt spid="26"/>
                                        </p:tgtEl>
                                        <p:attrNameLst>
                                          <p:attrName>style.visibility</p:attrName>
                                        </p:attrNameLst>
                                      </p:cBhvr>
                                      <p:to>
                                        <p:strVal val="visible"/>
                                      </p:to>
                                    </p:set>
                                    <p:animEffect transition="in" filter="wipe(left)">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bldLvl="0" animBg="1"/>
      <p:bldP spid="21" grpId="0" bldLvl="0" animBg="1"/>
      <p:bldP spid="22" grpId="0"/>
      <p:bldP spid="25" grpId="0" bldLvl="0" animBg="1"/>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5400675" cy="521970"/>
          </a:xfrm>
          <a:prstGeom prst="rect">
            <a:avLst/>
          </a:prstGeom>
          <a:noFill/>
        </p:spPr>
        <p:txBody>
          <a:bodyPr wrap="square" rtlCol="0">
            <a:spAutoFit/>
          </a:bodyPr>
          <a:lstStyle/>
          <a:p>
            <a:r>
              <a:rPr lang="en-US" altLang="zh-CN" sz="2800" b="1" dirty="0">
                <a:latin typeface="微软雅黑" panose="020B0503020204020204" pitchFamily="34" charset="-122"/>
              </a:rPr>
              <a:t>Flow Chart</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7</a:t>
            </a:fld>
            <a:endParaRPr lang="zh-CN" altLang="en-US" dirty="0"/>
          </a:p>
        </p:txBody>
      </p:sp>
      <p:pic>
        <p:nvPicPr>
          <p:cNvPr id="3" name="图片 2">
            <a:extLst>
              <a:ext uri="{FF2B5EF4-FFF2-40B4-BE49-F238E27FC236}">
                <a16:creationId xmlns:a16="http://schemas.microsoft.com/office/drawing/2014/main" id="{3051B51B-80FB-4C67-BA50-7ED1AFC7E0EE}"/>
              </a:ext>
            </a:extLst>
          </p:cNvPr>
          <p:cNvPicPr>
            <a:picLocks noChangeAspect="1"/>
          </p:cNvPicPr>
          <p:nvPr/>
        </p:nvPicPr>
        <p:blipFill>
          <a:blip r:embed="rId3"/>
          <a:stretch>
            <a:fillRect/>
          </a:stretch>
        </p:blipFill>
        <p:spPr>
          <a:xfrm>
            <a:off x="4762" y="1257300"/>
            <a:ext cx="12187238" cy="4343400"/>
          </a:xfrm>
          <a:prstGeom prst="rect">
            <a:avLst/>
          </a:prstGeom>
        </p:spPr>
      </p:pic>
    </p:spTree>
    <p:extLst>
      <p:ext uri="{BB962C8B-B14F-4D97-AF65-F5344CB8AC3E}">
        <p14:creationId xmlns:p14="http://schemas.microsoft.com/office/powerpoint/2010/main" val="774791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177143" y="1259175"/>
            <a:ext cx="7837714" cy="4339650"/>
          </a:xfrm>
          <a:prstGeom prst="rect">
            <a:avLst/>
          </a:prstGeom>
          <a:noFill/>
          <a:ln>
            <a:noFill/>
          </a:ln>
        </p:spPr>
        <p:txBody>
          <a:bodyPr wrap="square" rtlCol="0">
            <a:spAutoFit/>
          </a:bodyPr>
          <a:lstStyle>
            <a:defPPr>
              <a:defRPr lang="zh-CN"/>
            </a:defPPr>
            <a:lvl1pPr algn="ctr">
              <a:defRPr sz="13800" b="1">
                <a:solidFill>
                  <a:schemeClr val="tx1">
                    <a:lumMod val="50000"/>
                    <a:lumOff val="50000"/>
                    <a:alpha val="23000"/>
                  </a:schemeClr>
                </a:solidFill>
                <a:latin typeface="微软雅黑" panose="020B0503020204020204" pitchFamily="34" charset="-122"/>
                <a:ea typeface="微软雅黑" panose="020B0503020204020204" pitchFamily="34" charset="-122"/>
              </a:defRPr>
            </a:lvl1pPr>
          </a:lstStyle>
          <a:p>
            <a:r>
              <a:rPr lang="en-US" altLang="zh-CN" dirty="0"/>
              <a:t>PART</a:t>
            </a:r>
          </a:p>
          <a:p>
            <a:r>
              <a:rPr lang="en-US" altLang="zh-CN" dirty="0"/>
              <a:t>TWO</a:t>
            </a:r>
          </a:p>
        </p:txBody>
      </p:sp>
      <p:sp>
        <p:nvSpPr>
          <p:cNvPr id="50" name="矩形 49"/>
          <p:cNvSpPr/>
          <p:nvPr/>
        </p:nvSpPr>
        <p:spPr>
          <a:xfrm>
            <a:off x="-1"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8975725" y="0"/>
            <a:ext cx="32162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3595240" y="2423749"/>
            <a:ext cx="5001518" cy="2916611"/>
            <a:chOff x="4887549" y="1124584"/>
            <a:chExt cx="2416902" cy="2916611"/>
          </a:xfrm>
        </p:grpSpPr>
        <p:sp>
          <p:nvSpPr>
            <p:cNvPr id="47" name="文本框 46"/>
            <p:cNvSpPr txBox="1"/>
            <p:nvPr/>
          </p:nvSpPr>
          <p:spPr>
            <a:xfrm>
              <a:off x="4887549" y="1178873"/>
              <a:ext cx="2416902" cy="2862322"/>
            </a:xfrm>
            <a:prstGeom prst="rect">
              <a:avLst/>
            </a:prstGeom>
            <a:noFill/>
            <a:ln>
              <a:noFill/>
            </a:ln>
          </p:spPr>
          <p:txBody>
            <a:bodyPr wrap="square" rtlCol="0">
              <a:spAutoFit/>
            </a:bodyPr>
            <a:lstStyle/>
            <a:p>
              <a:pPr algn="ctr"/>
              <a:r>
                <a:rPr lang="en-US" altLang="zh-CN" sz="6000" b="1" dirty="0">
                  <a:solidFill>
                    <a:schemeClr val="accent1"/>
                  </a:solidFill>
                  <a:latin typeface="微软雅黑" panose="020B0503020204020204" pitchFamily="34" charset="-122"/>
                </a:rPr>
                <a:t>Key Technology</a:t>
              </a:r>
              <a:endParaRPr lang="zh-CN" altLang="en-US" sz="6000" b="1" dirty="0">
                <a:solidFill>
                  <a:schemeClr val="accent1"/>
                </a:solidFill>
                <a:latin typeface="微软雅黑" panose="020B0503020204020204" pitchFamily="34" charset="-122"/>
              </a:endParaRPr>
            </a:p>
          </p:txBody>
        </p:sp>
        <p:sp>
          <p:nvSpPr>
            <p:cNvPr id="2" name="矩形 1"/>
            <p:cNvSpPr/>
            <p:nvPr/>
          </p:nvSpPr>
          <p:spPr>
            <a:xfrm>
              <a:off x="4887549" y="1124584"/>
              <a:ext cx="2416902" cy="241690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wipe(left)">
                                      <p:cBhvr>
                                        <p:cTn id="7" dur="500"/>
                                        <p:tgtEl>
                                          <p:spTgt spid="5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right)">
                                      <p:cBhvr>
                                        <p:cTn id="10" dur="500"/>
                                        <p:tgtEl>
                                          <p:spTgt spid="51"/>
                                        </p:tgtEl>
                                      </p:cBhvr>
                                    </p:animEffect>
                                  </p:childTnLst>
                                </p:cTn>
                              </p:par>
                              <p:par>
                                <p:cTn id="11" presetID="53" presetClass="entr" presetSubtype="16" fill="hold" nodeType="withEffect">
                                  <p:stCondLst>
                                    <p:cond delay="40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6" presetClass="emph" presetSubtype="0" autoRev="1" fill="hold" nodeType="withEffect">
                                  <p:stCondLst>
                                    <p:cond delay="800"/>
                                  </p:stCondLst>
                                  <p:childTnLst>
                                    <p:animScale>
                                      <p:cBhvr>
                                        <p:cTn id="17" dur="250" fill="hold"/>
                                        <p:tgtEl>
                                          <p:spTgt spid="3"/>
                                        </p:tgtEl>
                                      </p:cBhvr>
                                      <p:by x="115000" y="115000"/>
                                    </p:animScale>
                                  </p:childTnLst>
                                </p:cTn>
                              </p:par>
                              <p:par>
                                <p:cTn id="18" presetID="50" presetClass="entr" presetSubtype="0" decel="100000" fill="hold" grpId="0" nodeType="withEffect">
                                  <p:stCondLst>
                                    <p:cond delay="1200"/>
                                  </p:stCondLst>
                                  <p:iterate type="lt">
                                    <p:tmPct val="10000"/>
                                  </p:iterate>
                                  <p:childTnLst>
                                    <p:set>
                                      <p:cBhvr>
                                        <p:cTn id="19" dur="1" fill="hold">
                                          <p:stCondLst>
                                            <p:cond delay="0"/>
                                          </p:stCondLst>
                                        </p:cTn>
                                        <p:tgtEl>
                                          <p:spTgt spid="9"/>
                                        </p:tgtEl>
                                        <p:attrNameLst>
                                          <p:attrName>style.visibility</p:attrName>
                                        </p:attrNameLst>
                                      </p:cBhvr>
                                      <p:to>
                                        <p:strVal val="visible"/>
                                      </p:to>
                                    </p:set>
                                    <p:anim calcmode="lin" valueType="num">
                                      <p:cBhvr>
                                        <p:cTn id="20" dur="750" fill="hold"/>
                                        <p:tgtEl>
                                          <p:spTgt spid="9"/>
                                        </p:tgtEl>
                                        <p:attrNameLst>
                                          <p:attrName>ppt_w</p:attrName>
                                        </p:attrNameLst>
                                      </p:cBhvr>
                                      <p:tavLst>
                                        <p:tav tm="0">
                                          <p:val>
                                            <p:strVal val="#ppt_w+.3"/>
                                          </p:val>
                                        </p:tav>
                                        <p:tav tm="100000">
                                          <p:val>
                                            <p:strVal val="#ppt_w"/>
                                          </p:val>
                                        </p:tav>
                                      </p:tavLst>
                                    </p:anim>
                                    <p:anim calcmode="lin" valueType="num">
                                      <p:cBhvr>
                                        <p:cTn id="21" dur="750" fill="hold"/>
                                        <p:tgtEl>
                                          <p:spTgt spid="9"/>
                                        </p:tgtEl>
                                        <p:attrNameLst>
                                          <p:attrName>ppt_h</p:attrName>
                                        </p:attrNameLst>
                                      </p:cBhvr>
                                      <p:tavLst>
                                        <p:tav tm="0">
                                          <p:val>
                                            <p:strVal val="#ppt_h"/>
                                          </p:val>
                                        </p:tav>
                                        <p:tav tm="100000">
                                          <p:val>
                                            <p:strVal val="#ppt_h"/>
                                          </p:val>
                                        </p:tav>
                                      </p:tavLst>
                                    </p:anim>
                                    <p:animEffect transition="in" filter="fade">
                                      <p:cBhvr>
                                        <p:cTn id="22" dur="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0" grpId="0" animBg="1"/>
      <p:bldP spid="5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95324" y="287665"/>
            <a:ext cx="10801351" cy="521970"/>
          </a:xfrm>
          <a:prstGeom prst="rect">
            <a:avLst/>
          </a:prstGeom>
          <a:noFill/>
        </p:spPr>
        <p:txBody>
          <a:bodyPr wrap="square" rtlCol="0">
            <a:spAutoFit/>
          </a:bodyPr>
          <a:lstStyle/>
          <a:p>
            <a:r>
              <a:rPr lang="en-US" altLang="zh-CN" sz="2800" b="1" dirty="0">
                <a:latin typeface="微软雅黑" panose="020B0503020204020204" pitchFamily="34" charset="-122"/>
              </a:rPr>
              <a:t>Terms</a:t>
            </a:r>
            <a:endParaRPr lang="zh-CN" altLang="en-US" sz="2800" b="1" dirty="0">
              <a:latin typeface="微软雅黑" panose="020B0503020204020204" pitchFamily="34" charset="-122"/>
            </a:endParaRPr>
          </a:p>
        </p:txBody>
      </p:sp>
      <p:sp>
        <p:nvSpPr>
          <p:cNvPr id="4" name="灯片编号占位符 3"/>
          <p:cNvSpPr>
            <a:spLocks noGrp="1"/>
          </p:cNvSpPr>
          <p:nvPr>
            <p:ph type="sldNum" sz="quarter" idx="12"/>
          </p:nvPr>
        </p:nvSpPr>
        <p:spPr/>
        <p:txBody>
          <a:bodyPr/>
          <a:lstStyle/>
          <a:p>
            <a:fld id="{51D91E7F-84B6-4064-9D4E-CC7D244BCA04}" type="slidenum">
              <a:rPr lang="zh-CN" altLang="en-US" smtClean="0"/>
              <a:t>9</a:t>
            </a:fld>
            <a:endParaRPr lang="zh-CN" altLang="en-US" dirty="0"/>
          </a:p>
        </p:txBody>
      </p:sp>
      <p:sp>
        <p:nvSpPr>
          <p:cNvPr id="10" name="椭圆 9"/>
          <p:cNvSpPr/>
          <p:nvPr/>
        </p:nvSpPr>
        <p:spPr>
          <a:xfrm>
            <a:off x="738867" y="1060359"/>
            <a:ext cx="857704" cy="8577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01</a:t>
            </a:r>
            <a:endParaRPr lang="zh-CN" altLang="en-US" sz="2400" b="1" dirty="0">
              <a:latin typeface="+mn-ea"/>
            </a:endParaRPr>
          </a:p>
        </p:txBody>
      </p:sp>
      <p:grpSp>
        <p:nvGrpSpPr>
          <p:cNvPr id="2" name="组合 1"/>
          <p:cNvGrpSpPr/>
          <p:nvPr/>
        </p:nvGrpSpPr>
        <p:grpSpPr>
          <a:xfrm>
            <a:off x="1596571" y="953935"/>
            <a:ext cx="9900104" cy="1191930"/>
            <a:chOff x="1596571" y="876323"/>
            <a:chExt cx="9900104" cy="1191930"/>
          </a:xfrm>
        </p:grpSpPr>
        <p:sp>
          <p:nvSpPr>
            <p:cNvPr id="17" name="矩形 16"/>
            <p:cNvSpPr/>
            <p:nvPr/>
          </p:nvSpPr>
          <p:spPr>
            <a:xfrm>
              <a:off x="1596571" y="1193655"/>
              <a:ext cx="9900104" cy="874598"/>
            </a:xfrm>
            <a:prstGeom prst="rect">
              <a:avLst/>
            </a:prstGeom>
          </p:spPr>
          <p:txBody>
            <a:bodyPr wrap="square">
              <a:spAutoFit/>
            </a:bodyPr>
            <a:lstStyle/>
            <a:p>
              <a:pPr>
                <a:lnSpc>
                  <a:spcPct val="125000"/>
                </a:lnSpc>
              </a:pPr>
              <a:r>
                <a:rPr lang="en-US" altLang="zh-CN" sz="1400" dirty="0"/>
                <a:t>A cyber traffic data is called an instance. If the traffic data </a:t>
              </a:r>
              <a:r>
                <a:rPr lang="en-US" altLang="zh-CN" sz="1400" b="1" dirty="0"/>
                <a:t>belongs to a malicious category</a:t>
              </a:r>
              <a:r>
                <a:rPr lang="en-US" altLang="zh-CN" sz="1400" dirty="0"/>
                <a:t>, it is called a </a:t>
              </a:r>
              <a:r>
                <a:rPr lang="en-US" altLang="zh-CN" sz="1400" b="1" dirty="0"/>
                <a:t>positive instance </a:t>
              </a:r>
              <a:r>
                <a:rPr lang="en-US" altLang="zh-CN" sz="1400" dirty="0"/>
                <a:t>of that category, and if it does </a:t>
              </a:r>
              <a:r>
                <a:rPr lang="en-US" altLang="zh-CN" sz="1400" b="1" dirty="0"/>
                <a:t>not belong </a:t>
              </a:r>
              <a:r>
                <a:rPr lang="en-US" altLang="zh-CN" sz="1400" dirty="0"/>
                <a:t>to any malicious category, it is called a </a:t>
              </a:r>
              <a:r>
                <a:rPr lang="en-US" altLang="zh-CN" sz="1400" b="1" dirty="0"/>
                <a:t>negative instance</a:t>
              </a:r>
              <a:r>
                <a:rPr lang="en-US" altLang="zh-CN" sz="1400" dirty="0"/>
                <a:t>.</a:t>
              </a:r>
              <a:endParaRPr lang="zh-CN" altLang="en-US" sz="1200" dirty="0">
                <a:latin typeface="+mn-ea"/>
              </a:endParaRPr>
            </a:p>
          </p:txBody>
        </p:sp>
        <p:sp>
          <p:nvSpPr>
            <p:cNvPr id="18" name="矩形 17"/>
            <p:cNvSpPr/>
            <p:nvPr/>
          </p:nvSpPr>
          <p:spPr>
            <a:xfrm>
              <a:off x="1596571" y="876323"/>
              <a:ext cx="9900104" cy="398780"/>
            </a:xfrm>
            <a:prstGeom prst="rect">
              <a:avLst/>
            </a:prstGeom>
          </p:spPr>
          <p:txBody>
            <a:bodyPr wrap="square">
              <a:spAutoFit/>
            </a:bodyPr>
            <a:lstStyle/>
            <a:p>
              <a:r>
                <a:rPr lang="en-US" altLang="zh-CN" sz="2000" b="1" dirty="0">
                  <a:solidFill>
                    <a:schemeClr val="accent1"/>
                  </a:solidFill>
                  <a:latin typeface="+mn-ea"/>
                </a:rPr>
                <a:t>Instance</a:t>
              </a:r>
              <a:endParaRPr lang="zh-CN" altLang="en-US" sz="2000" b="1" dirty="0">
                <a:solidFill>
                  <a:schemeClr val="accent1"/>
                </a:solidFill>
                <a:latin typeface="+mn-ea"/>
              </a:endParaRPr>
            </a:p>
          </p:txBody>
        </p:sp>
      </p:grpSp>
      <p:sp>
        <p:nvSpPr>
          <p:cNvPr id="13" name="椭圆 12"/>
          <p:cNvSpPr/>
          <p:nvPr/>
        </p:nvSpPr>
        <p:spPr>
          <a:xfrm>
            <a:off x="738867" y="2582045"/>
            <a:ext cx="857704" cy="8577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02</a:t>
            </a:r>
            <a:endParaRPr lang="zh-CN" altLang="en-US" sz="2400" b="1" dirty="0">
              <a:latin typeface="+mn-ea"/>
            </a:endParaRPr>
          </a:p>
        </p:txBody>
      </p:sp>
      <p:grpSp>
        <p:nvGrpSpPr>
          <p:cNvPr id="21" name="组合 20"/>
          <p:cNvGrpSpPr/>
          <p:nvPr/>
        </p:nvGrpSpPr>
        <p:grpSpPr>
          <a:xfrm>
            <a:off x="1596571" y="2475621"/>
            <a:ext cx="9900104" cy="1303692"/>
            <a:chOff x="1596571" y="876323"/>
            <a:chExt cx="9900104" cy="1303692"/>
          </a:xfrm>
        </p:grpSpPr>
        <p:sp>
          <p:nvSpPr>
            <p:cNvPr id="22" name="矩形 21"/>
            <p:cNvSpPr/>
            <p:nvPr/>
          </p:nvSpPr>
          <p:spPr>
            <a:xfrm>
              <a:off x="1596571" y="1193655"/>
              <a:ext cx="9900104" cy="986360"/>
            </a:xfrm>
            <a:prstGeom prst="rect">
              <a:avLst/>
            </a:prstGeom>
          </p:spPr>
          <p:txBody>
            <a:bodyPr wrap="square">
              <a:spAutoFit/>
            </a:bodyPr>
            <a:lstStyle/>
            <a:p>
              <a:pPr>
                <a:lnSpc>
                  <a:spcPct val="125000"/>
                </a:lnSpc>
              </a:pPr>
              <a:r>
                <a:rPr lang="en-US" altLang="zh-CN" sz="1600" dirty="0"/>
                <a:t>A collection of instances is called a bag. If there is </a:t>
              </a:r>
              <a:r>
                <a:rPr lang="en-US" altLang="zh-CN" sz="1600" b="1" dirty="0"/>
                <a:t>at least one positive instance </a:t>
              </a:r>
              <a:r>
                <a:rPr lang="en-US" altLang="zh-CN" sz="1600" dirty="0"/>
                <a:t>in the bag, it is called a </a:t>
              </a:r>
              <a:r>
                <a:rPr lang="en-US" altLang="zh-CN" sz="1600" b="1" dirty="0"/>
                <a:t>positive bag </a:t>
              </a:r>
              <a:r>
                <a:rPr lang="en-US" altLang="zh-CN" sz="1600" dirty="0"/>
                <a:t>of corresponding category; </a:t>
              </a:r>
              <a:r>
                <a:rPr lang="en-US" altLang="zh-CN" sz="1600" b="1" dirty="0"/>
                <a:t>otherwise</a:t>
              </a:r>
              <a:r>
                <a:rPr lang="en-US" altLang="zh-CN" sz="1600" dirty="0"/>
                <a:t>, it is called a </a:t>
              </a:r>
              <a:r>
                <a:rPr lang="en-US" altLang="zh-CN" sz="1600" b="1" dirty="0"/>
                <a:t>negative </a:t>
              </a:r>
              <a:r>
                <a:rPr lang="en-US" altLang="zh-CN" sz="1600" dirty="0"/>
                <a:t>bag. </a:t>
              </a:r>
              <a:r>
                <a:rPr lang="en-US" altLang="zh-CN" sz="1600" dirty="0">
                  <a:latin typeface="+mn-ea"/>
                </a:rPr>
                <a:t>The labels for instances are consistent with the bag</a:t>
              </a:r>
              <a:r>
                <a:rPr lang="en-US" altLang="zh-CN" sz="1400" dirty="0">
                  <a:latin typeface="+mn-ea"/>
                  <a:sym typeface="+mn-ea"/>
                </a:rPr>
                <a:t>.</a:t>
              </a:r>
              <a:endParaRPr lang="zh-CN" altLang="en-US" sz="1600" dirty="0">
                <a:latin typeface="+mn-ea"/>
              </a:endParaRPr>
            </a:p>
          </p:txBody>
        </p:sp>
        <p:sp>
          <p:nvSpPr>
            <p:cNvPr id="23" name="矩形 22"/>
            <p:cNvSpPr/>
            <p:nvPr/>
          </p:nvSpPr>
          <p:spPr>
            <a:xfrm>
              <a:off x="1596571" y="876323"/>
              <a:ext cx="9900104" cy="398780"/>
            </a:xfrm>
            <a:prstGeom prst="rect">
              <a:avLst/>
            </a:prstGeom>
          </p:spPr>
          <p:txBody>
            <a:bodyPr wrap="square">
              <a:spAutoFit/>
            </a:bodyPr>
            <a:lstStyle/>
            <a:p>
              <a:r>
                <a:rPr lang="en-US" altLang="zh-CN" sz="2000" b="1" dirty="0">
                  <a:solidFill>
                    <a:schemeClr val="accent1"/>
                  </a:solidFill>
                  <a:latin typeface="+mn-ea"/>
                </a:rPr>
                <a:t>Bag</a:t>
              </a:r>
              <a:endParaRPr lang="zh-CN" altLang="en-US" sz="2000" b="1" dirty="0">
                <a:solidFill>
                  <a:schemeClr val="accent1"/>
                </a:solidFill>
                <a:latin typeface="+mn-ea"/>
              </a:endParaRPr>
            </a:p>
          </p:txBody>
        </p:sp>
      </p:grpSp>
      <p:sp>
        <p:nvSpPr>
          <p:cNvPr id="14" name="椭圆 13"/>
          <p:cNvSpPr/>
          <p:nvPr/>
        </p:nvSpPr>
        <p:spPr>
          <a:xfrm>
            <a:off x="738867" y="3997307"/>
            <a:ext cx="857704" cy="8577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03</a:t>
            </a:r>
            <a:endParaRPr lang="zh-CN" altLang="en-US" sz="2400" b="1" dirty="0">
              <a:latin typeface="+mn-ea"/>
            </a:endParaRPr>
          </a:p>
        </p:txBody>
      </p:sp>
      <p:grpSp>
        <p:nvGrpSpPr>
          <p:cNvPr id="24" name="组合 23"/>
          <p:cNvGrpSpPr/>
          <p:nvPr/>
        </p:nvGrpSpPr>
        <p:grpSpPr>
          <a:xfrm>
            <a:off x="1596571" y="4064008"/>
            <a:ext cx="9900104" cy="1191930"/>
            <a:chOff x="1596571" y="876323"/>
            <a:chExt cx="9900104" cy="1191930"/>
          </a:xfrm>
        </p:grpSpPr>
        <p:sp>
          <p:nvSpPr>
            <p:cNvPr id="25" name="矩形 24"/>
            <p:cNvSpPr/>
            <p:nvPr/>
          </p:nvSpPr>
          <p:spPr>
            <a:xfrm>
              <a:off x="1596571" y="1193655"/>
              <a:ext cx="9900104" cy="874598"/>
            </a:xfrm>
            <a:prstGeom prst="rect">
              <a:avLst/>
            </a:prstGeom>
          </p:spPr>
          <p:txBody>
            <a:bodyPr wrap="square">
              <a:spAutoFit/>
            </a:bodyPr>
            <a:lstStyle/>
            <a:p>
              <a:pPr>
                <a:lnSpc>
                  <a:spcPct val="125000"/>
                </a:lnSpc>
              </a:pPr>
              <a:r>
                <a:rPr lang="en-US" altLang="zh-CN" sz="1400" dirty="0"/>
                <a:t>MIL is one of </a:t>
              </a:r>
              <a:r>
                <a:rPr lang="en-US" altLang="zh-CN" sz="1400" b="1" dirty="0"/>
                <a:t>weakly supervised learning</a:t>
              </a:r>
              <a:r>
                <a:rPr lang="en-US" altLang="zh-CN" sz="1400" dirty="0"/>
                <a:t>. Compared with the supervised learning, the requirement of </a:t>
              </a:r>
              <a:r>
                <a:rPr lang="en-US" altLang="zh-CN" sz="1400" b="1" dirty="0"/>
                <a:t>labels</a:t>
              </a:r>
              <a:r>
                <a:rPr lang="en-US" altLang="zh-CN" sz="1400" dirty="0"/>
                <a:t> is reduced to the </a:t>
              </a:r>
              <a:r>
                <a:rPr lang="en-US" altLang="zh-CN" sz="1400" b="1" dirty="0"/>
                <a:t>bag-level</a:t>
              </a:r>
              <a:r>
                <a:rPr lang="en-US" altLang="zh-CN" sz="1400" dirty="0"/>
                <a:t>. The learning task of the model is to provide instance-level predictions with only bag-level coarse-grained labels.</a:t>
              </a:r>
              <a:endParaRPr lang="zh-CN" altLang="en-US" sz="1200" dirty="0">
                <a:latin typeface="+mn-ea"/>
              </a:endParaRPr>
            </a:p>
          </p:txBody>
        </p:sp>
        <p:sp>
          <p:nvSpPr>
            <p:cNvPr id="26" name="矩形 25"/>
            <p:cNvSpPr/>
            <p:nvPr/>
          </p:nvSpPr>
          <p:spPr>
            <a:xfrm>
              <a:off x="1596571" y="876323"/>
              <a:ext cx="9900104" cy="398780"/>
            </a:xfrm>
            <a:prstGeom prst="rect">
              <a:avLst/>
            </a:prstGeom>
          </p:spPr>
          <p:txBody>
            <a:bodyPr wrap="square">
              <a:spAutoFit/>
            </a:bodyPr>
            <a:lstStyle/>
            <a:p>
              <a:r>
                <a:rPr lang="en-US" altLang="zh-CN" sz="2000" b="1" dirty="0">
                  <a:solidFill>
                    <a:schemeClr val="accent1"/>
                  </a:solidFill>
                  <a:latin typeface="+mn-ea"/>
                </a:rPr>
                <a:t>Multi-instance Learning(MIL)</a:t>
              </a:r>
              <a:endParaRPr lang="zh-CN" altLang="en-US" sz="2000" b="1" dirty="0">
                <a:solidFill>
                  <a:schemeClr val="accent1"/>
                </a:solidFill>
                <a:latin typeface="+mn-ea"/>
              </a:endParaRPr>
            </a:p>
          </p:txBody>
        </p:sp>
      </p:grpSp>
      <p:sp>
        <p:nvSpPr>
          <p:cNvPr id="15" name="椭圆 14"/>
          <p:cNvSpPr/>
          <p:nvPr/>
        </p:nvSpPr>
        <p:spPr>
          <a:xfrm>
            <a:off x="738867" y="5306144"/>
            <a:ext cx="857704" cy="85770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latin typeface="+mn-ea"/>
              </a:rPr>
              <a:t>04</a:t>
            </a:r>
            <a:endParaRPr lang="zh-CN" altLang="en-US" sz="2400" b="1" dirty="0">
              <a:latin typeface="+mn-ea"/>
            </a:endParaRPr>
          </a:p>
        </p:txBody>
      </p:sp>
      <p:grpSp>
        <p:nvGrpSpPr>
          <p:cNvPr id="27" name="组合 26"/>
          <p:cNvGrpSpPr/>
          <p:nvPr/>
        </p:nvGrpSpPr>
        <p:grpSpPr>
          <a:xfrm>
            <a:off x="1596571" y="5357039"/>
            <a:ext cx="9900104" cy="990850"/>
            <a:chOff x="1596571" y="876323"/>
            <a:chExt cx="9900104" cy="990850"/>
          </a:xfrm>
        </p:grpSpPr>
        <p:sp>
          <p:nvSpPr>
            <p:cNvPr id="28" name="矩形 27"/>
            <p:cNvSpPr/>
            <p:nvPr/>
          </p:nvSpPr>
          <p:spPr>
            <a:xfrm>
              <a:off x="1596571" y="1193655"/>
              <a:ext cx="9900104" cy="673518"/>
            </a:xfrm>
            <a:prstGeom prst="rect">
              <a:avLst/>
            </a:prstGeom>
          </p:spPr>
          <p:txBody>
            <a:bodyPr wrap="square">
              <a:spAutoFit/>
            </a:bodyPr>
            <a:lstStyle/>
            <a:p>
              <a:pPr>
                <a:lnSpc>
                  <a:spcPct val="125000"/>
                </a:lnSpc>
              </a:pPr>
              <a:r>
                <a:rPr lang="en-US" altLang="zh-CN" sz="1600" dirty="0"/>
                <a:t>The Imbalance Rate is the ratio of the minority category in a data set. In our problem, this concept refers to </a:t>
              </a:r>
              <a:r>
                <a:rPr lang="en-US" altLang="zh-CN" sz="1600" b="1" dirty="0"/>
                <a:t>the ratio of positive instances in the positive bag</a:t>
              </a:r>
              <a:r>
                <a:rPr lang="en-US" altLang="zh-CN" sz="1600" dirty="0"/>
                <a:t>.</a:t>
              </a:r>
              <a:endParaRPr lang="zh-CN" altLang="en-US" sz="1600" dirty="0"/>
            </a:p>
          </p:txBody>
        </p:sp>
        <p:sp>
          <p:nvSpPr>
            <p:cNvPr id="29" name="矩形 28"/>
            <p:cNvSpPr/>
            <p:nvPr/>
          </p:nvSpPr>
          <p:spPr>
            <a:xfrm>
              <a:off x="1596571" y="876323"/>
              <a:ext cx="9900104" cy="398780"/>
            </a:xfrm>
            <a:prstGeom prst="rect">
              <a:avLst/>
            </a:prstGeom>
          </p:spPr>
          <p:txBody>
            <a:bodyPr wrap="square">
              <a:spAutoFit/>
            </a:bodyPr>
            <a:lstStyle/>
            <a:p>
              <a:r>
                <a:rPr lang="en-US" altLang="zh-CN" sz="2000" b="1" dirty="0">
                  <a:solidFill>
                    <a:schemeClr val="accent1"/>
                  </a:solidFill>
                  <a:latin typeface="+mn-ea"/>
                </a:rPr>
                <a:t>Imbalance Rate</a:t>
              </a:r>
              <a:endParaRPr lang="zh-CN" altLang="en-US" sz="2000" b="1" dirty="0">
                <a:solidFill>
                  <a:schemeClr val="accent1"/>
                </a:solidFill>
                <a:latin typeface="+mn-ea"/>
              </a:endParaRPr>
            </a:p>
          </p:txBody>
        </p:sp>
      </p:grpSp>
    </p:spTree>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2" presetClass="entr" presetSubtype="2" fill="hold" nodeType="withEffect" p14:presetBounceEnd="30000">
                                      <p:stCondLst>
                                        <p:cond delay="300"/>
                                      </p:stCondLst>
                                      <p:childTnLst>
                                        <p:set>
                                          <p:cBhvr>
                                            <p:cTn id="26" dur="1" fill="hold">
                                              <p:stCondLst>
                                                <p:cond delay="0"/>
                                              </p:stCondLst>
                                            </p:cTn>
                                            <p:tgtEl>
                                              <p:spTgt spid="2"/>
                                            </p:tgtEl>
                                            <p:attrNameLst>
                                              <p:attrName>style.visibility</p:attrName>
                                            </p:attrNameLst>
                                          </p:cBhvr>
                                          <p:to>
                                            <p:strVal val="visible"/>
                                          </p:to>
                                        </p:set>
                                        <p:anim calcmode="lin" valueType="num" p14:bounceEnd="30000">
                                          <p:cBhvr additive="base">
                                            <p:cTn id="27" dur="500" fill="hold"/>
                                            <p:tgtEl>
                                              <p:spTgt spid="2"/>
                                            </p:tgtEl>
                                            <p:attrNameLst>
                                              <p:attrName>ppt_x</p:attrName>
                                            </p:attrNameLst>
                                          </p:cBhvr>
                                          <p:tavLst>
                                            <p:tav tm="0">
                                              <p:val>
                                                <p:strVal val="1+#ppt_w/2"/>
                                              </p:val>
                                            </p:tav>
                                            <p:tav tm="100000">
                                              <p:val>
                                                <p:strVal val="#ppt_x"/>
                                              </p:val>
                                            </p:tav>
                                          </p:tavLst>
                                        </p:anim>
                                        <p:anim calcmode="lin" valueType="num" p14:bounceEnd="30000">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14:presetBounceEnd="30000">
                                      <p:stCondLst>
                                        <p:cond delay="600"/>
                                      </p:stCondLst>
                                      <p:childTnLst>
                                        <p:set>
                                          <p:cBhvr>
                                            <p:cTn id="30" dur="1" fill="hold">
                                              <p:stCondLst>
                                                <p:cond delay="0"/>
                                              </p:stCondLst>
                                            </p:cTn>
                                            <p:tgtEl>
                                              <p:spTgt spid="21"/>
                                            </p:tgtEl>
                                            <p:attrNameLst>
                                              <p:attrName>style.visibility</p:attrName>
                                            </p:attrNameLst>
                                          </p:cBhvr>
                                          <p:to>
                                            <p:strVal val="visible"/>
                                          </p:to>
                                        </p:set>
                                        <p:anim calcmode="lin" valueType="num" p14:bounceEnd="30000">
                                          <p:cBhvr additive="base">
                                            <p:cTn id="31" dur="500" fill="hold"/>
                                            <p:tgtEl>
                                              <p:spTgt spid="21"/>
                                            </p:tgtEl>
                                            <p:attrNameLst>
                                              <p:attrName>ppt_x</p:attrName>
                                            </p:attrNameLst>
                                          </p:cBhvr>
                                          <p:tavLst>
                                            <p:tav tm="0">
                                              <p:val>
                                                <p:strVal val="1+#ppt_w/2"/>
                                              </p:val>
                                            </p:tav>
                                            <p:tav tm="100000">
                                              <p:val>
                                                <p:strVal val="#ppt_x"/>
                                              </p:val>
                                            </p:tav>
                                          </p:tavLst>
                                        </p:anim>
                                        <p:anim calcmode="lin" valueType="num" p14:bounceEnd="30000">
                                          <p:cBhvr additive="base">
                                            <p:cTn id="32" dur="500" fill="hold"/>
                                            <p:tgtEl>
                                              <p:spTgt spid="21"/>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14:presetBounceEnd="30000">
                                      <p:stCondLst>
                                        <p:cond delay="900"/>
                                      </p:stCondLst>
                                      <p:childTnLst>
                                        <p:set>
                                          <p:cBhvr>
                                            <p:cTn id="34" dur="1" fill="hold">
                                              <p:stCondLst>
                                                <p:cond delay="0"/>
                                              </p:stCondLst>
                                            </p:cTn>
                                            <p:tgtEl>
                                              <p:spTgt spid="24"/>
                                            </p:tgtEl>
                                            <p:attrNameLst>
                                              <p:attrName>style.visibility</p:attrName>
                                            </p:attrNameLst>
                                          </p:cBhvr>
                                          <p:to>
                                            <p:strVal val="visible"/>
                                          </p:to>
                                        </p:set>
                                        <p:anim calcmode="lin" valueType="num" p14:bounceEnd="30000">
                                          <p:cBhvr additive="base">
                                            <p:cTn id="35" dur="500" fill="hold"/>
                                            <p:tgtEl>
                                              <p:spTgt spid="24"/>
                                            </p:tgtEl>
                                            <p:attrNameLst>
                                              <p:attrName>ppt_x</p:attrName>
                                            </p:attrNameLst>
                                          </p:cBhvr>
                                          <p:tavLst>
                                            <p:tav tm="0">
                                              <p:val>
                                                <p:strVal val="1+#ppt_w/2"/>
                                              </p:val>
                                            </p:tav>
                                            <p:tav tm="100000">
                                              <p:val>
                                                <p:strVal val="#ppt_x"/>
                                              </p:val>
                                            </p:tav>
                                          </p:tavLst>
                                        </p:anim>
                                        <p:anim calcmode="lin" valueType="num" p14:bounceEnd="30000">
                                          <p:cBhvr additive="base">
                                            <p:cTn id="36" dur="500" fill="hold"/>
                                            <p:tgtEl>
                                              <p:spTgt spid="24"/>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14:presetBounceEnd="30000">
                                      <p:stCondLst>
                                        <p:cond delay="1200"/>
                                      </p:stCondLst>
                                      <p:childTnLst>
                                        <p:set>
                                          <p:cBhvr>
                                            <p:cTn id="38" dur="1" fill="hold">
                                              <p:stCondLst>
                                                <p:cond delay="0"/>
                                              </p:stCondLst>
                                            </p:cTn>
                                            <p:tgtEl>
                                              <p:spTgt spid="27"/>
                                            </p:tgtEl>
                                            <p:attrNameLst>
                                              <p:attrName>style.visibility</p:attrName>
                                            </p:attrNameLst>
                                          </p:cBhvr>
                                          <p:to>
                                            <p:strVal val="visible"/>
                                          </p:to>
                                        </p:set>
                                        <p:anim calcmode="lin" valueType="num" p14:bounceEnd="30000">
                                          <p:cBhvr additive="base">
                                            <p:cTn id="39" dur="500" fill="hold"/>
                                            <p:tgtEl>
                                              <p:spTgt spid="27"/>
                                            </p:tgtEl>
                                            <p:attrNameLst>
                                              <p:attrName>ppt_x</p:attrName>
                                            </p:attrNameLst>
                                          </p:cBhvr>
                                          <p:tavLst>
                                            <p:tav tm="0">
                                              <p:val>
                                                <p:strVal val="1+#ppt_w/2"/>
                                              </p:val>
                                            </p:tav>
                                            <p:tav tm="100000">
                                              <p:val>
                                                <p:strVal val="#ppt_x"/>
                                              </p:val>
                                            </p:tav>
                                          </p:tavLst>
                                        </p:anim>
                                        <p:anim calcmode="lin" valueType="num" p14:bounceEnd="30000">
                                          <p:cBhvr additive="base">
                                            <p:cTn id="4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3" grpId="0" bldLvl="0" animBg="1"/>
          <p:bldP spid="14" grpId="0" bldLvl="0" animBg="1"/>
          <p:bldP spid="15" grpId="0" bldLvl="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p:cTn id="22" dur="500" fill="hold"/>
                                            <p:tgtEl>
                                              <p:spTgt spid="15"/>
                                            </p:tgtEl>
                                            <p:attrNameLst>
                                              <p:attrName>ppt_w</p:attrName>
                                            </p:attrNameLst>
                                          </p:cBhvr>
                                          <p:tavLst>
                                            <p:tav tm="0">
                                              <p:val>
                                                <p:fltVal val="0"/>
                                              </p:val>
                                            </p:tav>
                                            <p:tav tm="100000">
                                              <p:val>
                                                <p:strVal val="#ppt_w"/>
                                              </p:val>
                                            </p:tav>
                                          </p:tavLst>
                                        </p:anim>
                                        <p:anim calcmode="lin" valueType="num">
                                          <p:cBhvr>
                                            <p:cTn id="23" dur="500" fill="hold"/>
                                            <p:tgtEl>
                                              <p:spTgt spid="15"/>
                                            </p:tgtEl>
                                            <p:attrNameLst>
                                              <p:attrName>ppt_h</p:attrName>
                                            </p:attrNameLst>
                                          </p:cBhvr>
                                          <p:tavLst>
                                            <p:tav tm="0">
                                              <p:val>
                                                <p:fltVal val="0"/>
                                              </p:val>
                                            </p:tav>
                                            <p:tav tm="100000">
                                              <p:val>
                                                <p:strVal val="#ppt_h"/>
                                              </p:val>
                                            </p:tav>
                                          </p:tavLst>
                                        </p:anim>
                                        <p:animEffect transition="in" filter="fade">
                                          <p:cBhvr>
                                            <p:cTn id="24" dur="500"/>
                                            <p:tgtEl>
                                              <p:spTgt spid="15"/>
                                            </p:tgtEl>
                                          </p:cBhvr>
                                        </p:animEffect>
                                      </p:childTnLst>
                                    </p:cTn>
                                  </p:par>
                                  <p:par>
                                    <p:cTn id="25" presetID="2" presetClass="entr" presetSubtype="2" fill="hold" nodeType="withEffect">
                                      <p:stCondLst>
                                        <p:cond delay="30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1+#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60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90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1+#ppt_w/2"/>
                                              </p:val>
                                            </p:tav>
                                            <p:tav tm="100000">
                                              <p:val>
                                                <p:strVal val="#ppt_x"/>
                                              </p:val>
                                            </p:tav>
                                          </p:tavLst>
                                        </p:anim>
                                        <p:anim calcmode="lin" valueType="num">
                                          <p:cBhvr additive="base">
                                            <p:cTn id="36" dur="500" fill="hold"/>
                                            <p:tgtEl>
                                              <p:spTgt spid="24"/>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120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1+#ppt_w/2"/>
                                              </p:val>
                                            </p:tav>
                                            <p:tav tm="100000">
                                              <p:val>
                                                <p:strVal val="#ppt_x"/>
                                              </p:val>
                                            </p:tav>
                                          </p:tavLst>
                                        </p:anim>
                                        <p:anim calcmode="lin" valueType="num">
                                          <p:cBhvr additive="base">
                                            <p:cTn id="40" dur="5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3" grpId="0" bldLvl="0" animBg="1"/>
          <p:bldP spid="14" grpId="0" bldLvl="0" animBg="1"/>
          <p:bldP spid="15" grpId="0" bldLvl="0" animBg="1"/>
        </p:bldLst>
      </p:timing>
    </mc:Fallback>
  </mc:AlternateContent>
</p:sld>
</file>

<file path=ppt/theme/theme1.xml><?xml version="1.0" encoding="utf-8"?>
<a:theme xmlns:a="http://schemas.openxmlformats.org/drawingml/2006/main" name="第一PPT，www.1ppt.com">
  <a:themeElements>
    <a:clrScheme name="工大蓝">
      <a:dk1>
        <a:sysClr val="windowText" lastClr="000000"/>
      </a:dk1>
      <a:lt1>
        <a:sysClr val="window" lastClr="FFFFFF"/>
      </a:lt1>
      <a:dk2>
        <a:srgbClr val="44546A"/>
      </a:dk2>
      <a:lt2>
        <a:srgbClr val="E7E6E6"/>
      </a:lt2>
      <a:accent1>
        <a:srgbClr val="0053A3"/>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onsolas-Verdana">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2547</TotalTime>
  <Words>1610</Words>
  <Application>Microsoft Office PowerPoint</Application>
  <PresentationFormat>宽屏</PresentationFormat>
  <Paragraphs>184</Paragraphs>
  <Slides>24</Slides>
  <Notes>24</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24</vt:i4>
      </vt:variant>
    </vt:vector>
  </HeadingPairs>
  <TitlesOfParts>
    <vt:vector size="36" baseType="lpstr">
      <vt:lpstr>华文楷体</vt:lpstr>
      <vt:lpstr>宋体</vt:lpstr>
      <vt:lpstr>微软雅黑</vt:lpstr>
      <vt:lpstr>Arial</vt:lpstr>
      <vt:lpstr>Calibri</vt:lpstr>
      <vt:lpstr>Cambria Math</vt:lpstr>
      <vt:lpstr>Consolas</vt:lpstr>
      <vt:lpstr>Times New Roman</vt:lpstr>
      <vt:lpstr>Verdana</vt:lpstr>
      <vt:lpstr>Wingdings</vt:lpstr>
      <vt:lpstr>第一PPT，www.1ppt.com</vt:lpstr>
      <vt:lpstr>Microsoft Visio Drawing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蓝色开题报告</dc:title>
  <dc:creator>第一PPT</dc:creator>
  <cp:keywords>www.1ppt.com</cp:keywords>
  <cp:lastModifiedBy>李 镇宇</cp:lastModifiedBy>
  <cp:revision>449</cp:revision>
  <dcterms:created xsi:type="dcterms:W3CDTF">2022-03-13T14:28:39Z</dcterms:created>
  <dcterms:modified xsi:type="dcterms:W3CDTF">2022-03-23T12:18:32Z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3BA74550C1BA45A2B5782CB48B5F5274</vt:lpwstr>
  </property>
  <property fmtid="{D5CDD505-2E9C-101B-9397-08002B2CF9AE}" pid="3" name="KSOProductBuildVer">
    <vt:lpwstr>2052-4.0.0.6524</vt:lpwstr>
  </property>
</Properties>
</file>